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64FB844E.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2"/>
  </p:notesMasterIdLst>
  <p:sldIdLst>
    <p:sldId id="479" r:id="rId2"/>
    <p:sldId id="258" r:id="rId3"/>
    <p:sldId id="276" r:id="rId4"/>
    <p:sldId id="484" r:id="rId5"/>
    <p:sldId id="480" r:id="rId6"/>
    <p:sldId id="263" r:id="rId7"/>
    <p:sldId id="486" r:id="rId8"/>
    <p:sldId id="485" r:id="rId9"/>
    <p:sldId id="483" r:id="rId10"/>
    <p:sldId id="4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406900-E66C-5C8C-C6F8-BAD5FD8CD5AA}" name="Vicky Parr" initials="VP" userId="S::vicky.parr@visitengland.org::96cd1ae6-1f98-4e44-9a0b-c447354eb0cf" providerId="AD"/>
  <p188:author id="{BDE39B3A-399F-B2B0-034F-7172654AAC1E}" name="James Sandy" initials="JS" userId="S::James.Sandy@visitengland.org::a70f892e-2c3d-4d14-827b-c564e8f2f700" providerId="AD"/>
  <p188:author id="{B0BA6E8E-FF2C-B1DF-9BE0-28CFC82926FE}" name="Hannah Lowe" initials="HL" userId="S::Hannah.Lowe@visitengland.org::49ec3aad-32ef-40ef-968b-9bf74cad9d66" providerId="AD"/>
  <p188:author id="{350C1FDA-3B10-7635-AB68-E56C542F3413}" name="Katie Toussaint-Jackson" initials="KTJ" userId="S::katie.ToussaintJackson@visitengland.org::efdb9ff8-3a52-49c9-a6d0-a427a8c984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45749" autoAdjust="0"/>
  </p:normalViewPr>
  <p:slideViewPr>
    <p:cSldViewPr snapToGrid="0">
      <p:cViewPr varScale="1">
        <p:scale>
          <a:sx n="30" d="100"/>
          <a:sy n="30" d="100"/>
        </p:scale>
        <p:origin x="2056" y="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modernComment_102_64FB844E.xml><?xml version="1.0" encoding="utf-8"?>
<p188:cmLst xmlns:a="http://schemas.openxmlformats.org/drawingml/2006/main" xmlns:r="http://schemas.openxmlformats.org/officeDocument/2006/relationships" xmlns:p188="http://schemas.microsoft.com/office/powerpoint/2018/8/main">
  <p188:cm id="{0B872687-BAA3-40C2-980E-5575C35A8CDE}" authorId="{BDE39B3A-399F-B2B0-034F-7172654AAC1E}" status="resolved" created="2023-12-12T10:28:50.262" complete="100000">
    <ac:txMkLst xmlns:ac="http://schemas.microsoft.com/office/drawing/2013/main/command">
      <pc:docMk xmlns:pc="http://schemas.microsoft.com/office/powerpoint/2013/main/command"/>
      <pc:sldMk xmlns:pc="http://schemas.microsoft.com/office/powerpoint/2013/main/command" cId="1694205006" sldId="258"/>
      <ac:spMk id="4" creationId="{00000000-0000-0000-0000-000000000000}"/>
      <ac:txMk cp="17" len="8">
        <ac:context len="360" hash="2566664738"/>
      </ac:txMk>
    </ac:txMkLst>
    <p188:pos x="1988270" y="674075"/>
    <p188:txBody>
      <a:bodyPr/>
      <a:lstStyle/>
      <a:p>
        <a:r>
          <a:rPr lang="en-GB"/>
          <a:t>I'd probably not use a contraction as I don't think we do on the website and I think we should be consistent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CBE39-0EA6-4ECC-B671-CC055156D29A}" type="datetimeFigureOut">
              <a:rPr lang="en-GB" smtClean="0"/>
              <a:t>13/12/2023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E643F-A58A-446E-BA00-1A8BD4ED322E}" type="slidenum">
              <a:rPr lang="en-GB" smtClean="0"/>
              <a:t>‹#›</a:t>
            </a:fld>
            <a:endParaRPr lang="en-GB"/>
          </a:p>
        </p:txBody>
      </p:sp>
    </p:spTree>
    <p:extLst>
      <p:ext uri="{BB962C8B-B14F-4D97-AF65-F5344CB8AC3E}">
        <p14:creationId xmlns:p14="http://schemas.microsoft.com/office/powerpoint/2010/main" val="407741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lang="en-US" dirty="0"/>
          </a:p>
        </p:txBody>
      </p:sp>
      <p:sp>
        <p:nvSpPr>
          <p:cNvPr id="6" name="Slide Number Placeholder 3"/>
          <p:cNvSpPr>
            <a:spLocks noGrp="1"/>
          </p:cNvSpPr>
          <p:nvPr>
            <p:ph type="sldNum" sz="quarter" idx="5"/>
          </p:nvPr>
        </p:nvSpPr>
        <p:spPr bwMode="auto"/>
        <p:txBody>
          <a:bodyPr/>
          <a:lstStyle/>
          <a:p>
            <a:pPr defTabSz="990752">
              <a:defRPr/>
            </a:pPr>
            <a:fld id="{8C39126F-7085-463A-90A1-101F872A91EF}" type="slidenum">
              <a:rPr lang="en-GB" kern="0">
                <a:solidFill>
                  <a:prstClr val="black"/>
                </a:solidFill>
                <a:latin typeface="Calibri"/>
                <a:cs typeface="Arial"/>
              </a:rPr>
              <a:pPr defTabSz="990752">
                <a:defRPr/>
              </a:pPr>
              <a:t>1</a:t>
            </a:fld>
            <a:endParaRPr lang="en-GB" kern="0">
              <a:solidFill>
                <a:prstClr val="black"/>
              </a:solidFill>
              <a:latin typeface="Calibri"/>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9</a:t>
            </a:fld>
            <a:endParaRPr lang="en-GB"/>
          </a:p>
        </p:txBody>
      </p:sp>
    </p:spTree>
    <p:extLst>
      <p:ext uri="{BB962C8B-B14F-4D97-AF65-F5344CB8AC3E}">
        <p14:creationId xmlns:p14="http://schemas.microsoft.com/office/powerpoint/2010/main" val="4262433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Video Slid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162739"/>
            <a:ext cx="11563200" cy="4971600"/>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0" name="Picture Placeholder 4">
            <a:extLst>
              <a:ext uri="{FF2B5EF4-FFF2-40B4-BE49-F238E27FC236}">
                <a16:creationId xmlns:a16="http://schemas.microsoft.com/office/drawing/2014/main" id="{A797627D-3402-6E4D-8187-1EC2AC184A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8" name="Picture 7">
            <a:extLst>
              <a:ext uri="{FF2B5EF4-FFF2-40B4-BE49-F238E27FC236}">
                <a16:creationId xmlns:a16="http://schemas.microsoft.com/office/drawing/2014/main" id="{D0E8DD23-376B-D042-93F3-9B85EB4C3C1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4218160062"/>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Open 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553666521"/>
      </p:ext>
    </p:extLst>
  </p:cSld>
  <p:clrMapOvr>
    <a:masterClrMapping/>
  </p:clrMapOvr>
  <p:extLst>
    <p:ext uri="{DCECCB84-F9BA-43D5-87BE-67443E8EF086}">
      <p15:sldGuideLst xmlns:p15="http://schemas.microsoft.com/office/powerpoint/2012/main">
        <p15:guide id="1" orient="horz" pos="245" userDrawn="1">
          <p15:clr>
            <a:srgbClr val="FBAE40"/>
          </p15:clr>
        </p15:guide>
        <p15:guide id="2" pos="565" userDrawn="1">
          <p15:clr>
            <a:srgbClr val="FBAE40"/>
          </p15:clr>
        </p15:guide>
        <p15:guide id="3" orient="horz" pos="570" userDrawn="1">
          <p15:clr>
            <a:srgbClr val="FBAE40"/>
          </p15:clr>
        </p15:guide>
        <p15:guide id="4" orient="horz" pos="724" userDrawn="1">
          <p15:clr>
            <a:srgbClr val="FBAE40"/>
          </p15:clr>
        </p15:guide>
        <p15:guide id="5" pos="7488" userDrawn="1">
          <p15:clr>
            <a:srgbClr val="FBAE40"/>
          </p15:clr>
        </p15:guide>
        <p15:guide id="6" orient="horz" pos="3997" userDrawn="1">
          <p15:clr>
            <a:srgbClr val="FBAE40"/>
          </p15:clr>
        </p15:guide>
        <p15:guide id="7" pos="205" userDrawn="1">
          <p15:clr>
            <a:srgbClr val="FBAE40"/>
          </p15:clr>
        </p15:guide>
        <p15:guide id="8" orient="horz" pos="3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11561762"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4E887FA2-7D3A-664F-93DB-3EB9460F9BA6}"/>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2" name="Picture 11">
            <a:extLst>
              <a:ext uri="{FF2B5EF4-FFF2-40B4-BE49-F238E27FC236}">
                <a16:creationId xmlns:a16="http://schemas.microsoft.com/office/drawing/2014/main" id="{C80D20E1-5E2F-DC49-B11B-024820BA606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69589256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Open page_Sub_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Content Placeholder 3">
            <a:extLst>
              <a:ext uri="{FF2B5EF4-FFF2-40B4-BE49-F238E27FC236}">
                <a16:creationId xmlns:a16="http://schemas.microsoft.com/office/drawing/2014/main" id="{1FEA8EB3-AEAF-43ED-A733-0838A3E6CDBA}"/>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683866"/>
            <a:ext cx="11561761" cy="446357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50F89AB6-EF92-4E49-981B-06A9965CAC19}"/>
              </a:ext>
              <a:ext uri="{C183D7F6-B498-43B3-948B-1728B52AA6E4}">
                <adec:decorative xmlns:adec="http://schemas.microsoft.com/office/drawing/2017/decorative" val="0"/>
              </a:ext>
            </a:extLst>
          </p:cNvPr>
          <p:cNvSpPr>
            <a:spLocks noGrp="1"/>
          </p:cNvSpPr>
          <p:nvPr>
            <p:ph type="pic" sz="quarter" idx="16"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1" name="Picture 10">
            <a:extLst>
              <a:ext uri="{FF2B5EF4-FFF2-40B4-BE49-F238E27FC236}">
                <a16:creationId xmlns:a16="http://schemas.microsoft.com/office/drawing/2014/main" id="{1451CFEE-B823-9A4D-ABE9-715015314F8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1648953780"/>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userDrawn="1">
          <p15:clr>
            <a:srgbClr val="FBAE40"/>
          </p15:clr>
        </p15:guide>
        <p15:guide id="10" orient="horz" pos="10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BVE_Cover/End_Navy background">
    <p:bg>
      <p:bgPr>
        <a:solidFill>
          <a:srgbClr val="1E1541"/>
        </a:solid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1D0B9E3-8F7B-7248-9736-61CA539B061A}"/>
              </a:ext>
            </a:extLst>
          </p:cNvPr>
          <p:cNvSpPr>
            <a:spLocks noGrp="1"/>
          </p:cNvSpPr>
          <p:nvPr>
            <p:ph type="title" hasCustomPrompt="1"/>
          </p:nvPr>
        </p:nvSpPr>
        <p:spPr>
          <a:xfrm>
            <a:off x="1001259" y="2668604"/>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8" name="Text Placeholder 8">
            <a:extLst>
              <a:ext uri="{FF2B5EF4-FFF2-40B4-BE49-F238E27FC236}">
                <a16:creationId xmlns:a16="http://schemas.microsoft.com/office/drawing/2014/main" id="{8EC15C1C-5783-494B-871F-AECEBCBF4D0D}"/>
              </a:ext>
            </a:extLst>
          </p:cNvPr>
          <p:cNvSpPr>
            <a:spLocks noGrp="1"/>
          </p:cNvSpPr>
          <p:nvPr>
            <p:ph type="body" sz="quarter" idx="13" hasCustomPrompt="1"/>
          </p:nvPr>
        </p:nvSpPr>
        <p:spPr>
          <a:xfrm>
            <a:off x="1001713" y="3780452"/>
            <a:ext cx="6423025" cy="413391"/>
          </a:xfrm>
          <a:prstGeom prst="rect">
            <a:avLst/>
          </a:prstGeom>
        </p:spPr>
        <p:txBody>
          <a:bodyPr/>
          <a:lstStyle>
            <a:lvl1pPr marL="0" indent="0">
              <a:buNone/>
              <a:defRPr sz="2400" baseline="0">
                <a:solidFill>
                  <a:schemeClr val="bg1"/>
                </a:solidFill>
              </a:defRPr>
            </a:lvl1pPr>
          </a:lstStyle>
          <a:p>
            <a:pPr lvl="0"/>
            <a:r>
              <a:rPr lang="en-GB" dirty="0"/>
              <a:t>Click to edit speaker’s name</a:t>
            </a:r>
            <a:endParaRPr lang="en-US" dirty="0"/>
          </a:p>
        </p:txBody>
      </p:sp>
      <p:sp>
        <p:nvSpPr>
          <p:cNvPr id="14" name="Text Placeholder 8">
            <a:extLst>
              <a:ext uri="{FF2B5EF4-FFF2-40B4-BE49-F238E27FC236}">
                <a16:creationId xmlns:a16="http://schemas.microsoft.com/office/drawing/2014/main" id="{0689DB96-61E7-AF4B-A561-5BD620B014B9}"/>
              </a:ext>
            </a:extLst>
          </p:cNvPr>
          <p:cNvSpPr>
            <a:spLocks noGrp="1"/>
          </p:cNvSpPr>
          <p:nvPr>
            <p:ph type="body" sz="quarter" idx="15" hasCustomPrompt="1"/>
          </p:nvPr>
        </p:nvSpPr>
        <p:spPr>
          <a:xfrm>
            <a:off x="1001259" y="6111526"/>
            <a:ext cx="6423025" cy="322262"/>
          </a:xfrm>
          <a:prstGeom prst="rect">
            <a:avLst/>
          </a:prstGeom>
        </p:spPr>
        <p:txBody>
          <a:bodyPr/>
          <a:lstStyle>
            <a:lvl1pPr marL="0" indent="0">
              <a:buNone/>
              <a:defRPr sz="2000" b="1" i="0" baseline="0">
                <a:solidFill>
                  <a:schemeClr val="bg1"/>
                </a:solidFill>
              </a:defRPr>
            </a:lvl1pPr>
          </a:lstStyle>
          <a:p>
            <a:pPr lvl="0"/>
            <a:r>
              <a:rPr lang="en-GB" dirty="0"/>
              <a:t>Click to add hashtag</a:t>
            </a:r>
            <a:endParaRPr lang="en-US" dirty="0"/>
          </a:p>
        </p:txBody>
      </p:sp>
      <p:sp>
        <p:nvSpPr>
          <p:cNvPr id="15" name="Rectangle 14" descr="Red Bar">
            <a:extLst>
              <a:ext uri="{FF2B5EF4-FFF2-40B4-BE49-F238E27FC236}">
                <a16:creationId xmlns:a16="http://schemas.microsoft.com/office/drawing/2014/main" id="{D9E3F728-D018-E348-890F-A46BDC523F45}"/>
              </a:ext>
              <a:ext uri="{C183D7F6-B498-43B3-948B-1728B52AA6E4}">
                <adec:decorative xmlns:adec="http://schemas.microsoft.com/office/drawing/2017/decorative" val="0"/>
              </a:ext>
            </a:extLst>
          </p:cNvPr>
          <p:cNvSpPr/>
          <p:nvPr userDrawn="1"/>
        </p:nvSpPr>
        <p:spPr>
          <a:xfrm>
            <a:off x="0" y="2628986"/>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4">
            <a:extLst>
              <a:ext uri="{FF2B5EF4-FFF2-40B4-BE49-F238E27FC236}">
                <a16:creationId xmlns:a16="http://schemas.microsoft.com/office/drawing/2014/main" id="{27BAE24B-8897-314D-AD10-75A2EED5C681}"/>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9" name="Logos">
            <a:extLst>
              <a:ext uri="{FF2B5EF4-FFF2-40B4-BE49-F238E27FC236}">
                <a16:creationId xmlns:a16="http://schemas.microsoft.com/office/drawing/2014/main" id="{E41796DB-48D6-6B49-9BF5-BF764821060F}"/>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spTree>
    <p:extLst>
      <p:ext uri="{BB962C8B-B14F-4D97-AF65-F5344CB8AC3E}">
        <p14:creationId xmlns:p14="http://schemas.microsoft.com/office/powerpoint/2010/main" val="419552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VBVE_Cover/End_Top bar">
    <p:spTree>
      <p:nvGrpSpPr>
        <p:cNvPr id="1" name=""/>
        <p:cNvGrpSpPr/>
        <p:nvPr/>
      </p:nvGrpSpPr>
      <p:grpSpPr bwMode="auto">
        <a:xfrm>
          <a:off x="0" y="0"/>
          <a:ext cx="0" cy="0"/>
          <a:chOff x="0" y="0"/>
          <a:chExt cx="0" cy="0"/>
        </a:xfrm>
      </p:grpSpPr>
      <p:sp>
        <p:nvSpPr>
          <p:cNvPr id="4" name="Picture Placeholder 2"/>
          <p:cNvSpPr>
            <a:spLocks noGrp="1"/>
          </p:cNvSpPr>
          <p:nvPr>
            <p:ph type="pic" sz="quarter" idx="17" hasCustomPrompt="1"/>
          </p:nvPr>
        </p:nvSpPr>
        <p:spPr bwMode="auto">
          <a:xfrm>
            <a:off x="0" y="0"/>
            <a:ext cx="12192000" cy="6858000"/>
          </a:xfrm>
          <a:prstGeom prst="rect">
            <a:avLst/>
          </a:prstGeom>
        </p:spPr>
        <p:txBody>
          <a:bodyPr/>
          <a:lstStyle>
            <a:lvl1pPr marL="0" indent="0">
              <a:buNone/>
              <a:defRPr lang="en-GB" sz="1600">
                <a:solidFill>
                  <a:schemeClr val="accent1"/>
                </a:solidFill>
                <a:latin typeface="+mn-lt"/>
                <a:ea typeface="+mn-ea"/>
                <a:cs typeface="+mn-cs"/>
              </a:defRPr>
            </a:lvl1pPr>
          </a:lstStyle>
          <a:p>
            <a:pPr>
              <a:defRPr/>
            </a:pPr>
            <a:r>
              <a:rPr lang="en-US"/>
              <a:t>Click the central icon to add background picture</a:t>
            </a:r>
            <a:endParaRPr lang="en-GB"/>
          </a:p>
        </p:txBody>
      </p:sp>
      <p:sp>
        <p:nvSpPr>
          <p:cNvPr id="5" name="Title"/>
          <p:cNvSpPr>
            <a:spLocks noGrp="1"/>
          </p:cNvSpPr>
          <p:nvPr>
            <p:ph type="title" hasCustomPrompt="1"/>
          </p:nvPr>
        </p:nvSpPr>
        <p:spPr bwMode="auto">
          <a:xfrm>
            <a:off x="1001259" y="876425"/>
            <a:ext cx="10189028" cy="1078798"/>
          </a:xfrm>
          <a:prstGeom prst="rect">
            <a:avLst/>
          </a:prstGeom>
        </p:spPr>
        <p:txBody>
          <a:bodyPr anchor="ctr" anchorCtr="0"/>
          <a:lstStyle>
            <a:lvl1pPr algn="l">
              <a:defRPr sz="3200" cap="none">
                <a:solidFill>
                  <a:schemeClr val="bg1"/>
                </a:solidFill>
                <a:latin typeface="Arial Black"/>
              </a:defRPr>
            </a:lvl1pPr>
          </a:lstStyle>
          <a:p>
            <a:pPr>
              <a:defRPr/>
            </a:pPr>
            <a:r>
              <a:rPr lang="en-GB"/>
              <a:t>Click to edit title</a:t>
            </a:r>
            <a:br>
              <a:rPr lang="en-GB"/>
            </a:br>
            <a:r>
              <a:rPr lang="en-GB"/>
              <a:t>no more than 2 lines please</a:t>
            </a:r>
            <a:endParaRPr lang="en-US"/>
          </a:p>
        </p:txBody>
      </p:sp>
      <p:sp>
        <p:nvSpPr>
          <p:cNvPr id="6" name="Sub-title"/>
          <p:cNvSpPr>
            <a:spLocks noGrp="1"/>
          </p:cNvSpPr>
          <p:nvPr>
            <p:ph type="body" sz="quarter" idx="13" hasCustomPrompt="1"/>
          </p:nvPr>
        </p:nvSpPr>
        <p:spPr bwMode="auto">
          <a:xfrm>
            <a:off x="1001713" y="1988273"/>
            <a:ext cx="6423025" cy="437787"/>
          </a:xfrm>
          <a:prstGeom prst="rect">
            <a:avLst/>
          </a:prstGeom>
        </p:spPr>
        <p:txBody>
          <a:bodyPr tIns="0" bIns="0"/>
          <a:lstStyle>
            <a:lvl1pPr marL="0" indent="0">
              <a:buNone/>
              <a:defRPr sz="2400">
                <a:solidFill>
                  <a:schemeClr val="bg1"/>
                </a:solidFill>
              </a:defRPr>
            </a:lvl1pPr>
          </a:lstStyle>
          <a:p>
            <a:pPr lvl="0">
              <a:defRPr/>
            </a:pPr>
            <a:r>
              <a:rPr lang="en-GB"/>
              <a:t>Click to edit speaker’s name</a:t>
            </a:r>
            <a:endParaRPr lang="en-US"/>
          </a:p>
        </p:txBody>
      </p:sp>
      <p:sp>
        <p:nvSpPr>
          <p:cNvPr id="7" name="Text Placeholder 8"/>
          <p:cNvSpPr>
            <a:spLocks noGrp="1"/>
          </p:cNvSpPr>
          <p:nvPr>
            <p:ph type="body" sz="quarter" idx="16" hasCustomPrompt="1"/>
          </p:nvPr>
        </p:nvSpPr>
        <p:spPr bwMode="auto">
          <a:xfrm>
            <a:off x="1001259" y="5638828"/>
            <a:ext cx="6522171" cy="322262"/>
          </a:xfrm>
          <a:prstGeom prst="rect">
            <a:avLst/>
          </a:prstGeom>
        </p:spPr>
        <p:txBody>
          <a:bodyPr anchor="ctr"/>
          <a:lstStyle>
            <a:lvl1pPr marL="0" indent="0">
              <a:buNone/>
              <a:defRPr sz="2000" b="1" i="0">
                <a:solidFill>
                  <a:schemeClr val="bg1"/>
                </a:solidFill>
              </a:defRPr>
            </a:lvl1pPr>
          </a:lstStyle>
          <a:p>
            <a:pPr lvl="0">
              <a:defRPr/>
            </a:pPr>
            <a:r>
              <a:rPr lang="en-GB"/>
              <a:t>Click to add hashtag</a:t>
            </a:r>
            <a:endParaRPr lang="en-US"/>
          </a:p>
        </p:txBody>
      </p:sp>
      <p:sp>
        <p:nvSpPr>
          <p:cNvPr id="8" name="Locations Image label"/>
          <p:cNvSpPr>
            <a:spLocks noGrp="1"/>
          </p:cNvSpPr>
          <p:nvPr>
            <p:ph type="body" sz="quarter" idx="18" hasCustomPrompt="1"/>
          </p:nvPr>
        </p:nvSpPr>
        <p:spPr bwMode="auto">
          <a:xfrm>
            <a:off x="231714" y="6294092"/>
            <a:ext cx="6522171" cy="349245"/>
          </a:xfrm>
          <a:prstGeom prst="rect">
            <a:avLst/>
          </a:prstGeom>
          <a:solidFill>
            <a:srgbClr val="120742"/>
          </a:solidFill>
        </p:spPr>
        <p:txBody>
          <a:bodyPr anchor="ctr"/>
          <a:lstStyle>
            <a:lvl1pPr marL="0" indent="0">
              <a:lnSpc>
                <a:spcPct val="100000"/>
              </a:lnSpc>
              <a:spcBef>
                <a:spcPts val="400"/>
              </a:spcBef>
              <a:buNone/>
              <a:defRPr sz="1400" b="0" i="0">
                <a:solidFill>
                  <a:schemeClr val="bg1"/>
                </a:solidFill>
              </a:defRPr>
            </a:lvl1pPr>
          </a:lstStyle>
          <a:p>
            <a:pPr lvl="0">
              <a:defRPr/>
            </a:pPr>
            <a:r>
              <a:rPr lang="en-GB"/>
              <a:t>Image label (Locations)</a:t>
            </a:r>
            <a:endParaRPr lang="en-US"/>
          </a:p>
        </p:txBody>
      </p:sp>
      <p:sp>
        <p:nvSpPr>
          <p:cNvPr id="9" name="Partner logo"/>
          <p:cNvSpPr>
            <a:spLocks noGrp="1"/>
          </p:cNvSpPr>
          <p:nvPr>
            <p:ph type="pic" sz="quarter" idx="12" hasCustomPrompt="1"/>
          </p:nvPr>
        </p:nvSpPr>
        <p:spPr bwMode="auto">
          <a:xfrm>
            <a:off x="7611101" y="5640688"/>
            <a:ext cx="1694260" cy="766116"/>
          </a:xfrm>
          <a:prstGeom prst="rect">
            <a:avLst/>
          </a:prstGeom>
        </p:spPr>
        <p:txBody>
          <a:bodyPr/>
          <a:lstStyle>
            <a:lvl1pPr marL="0" indent="0">
              <a:buNone/>
              <a:defRPr lang="en-US" sz="1600">
                <a:solidFill>
                  <a:schemeClr val="accent1"/>
                </a:solidFill>
                <a:latin typeface="+mn-lt"/>
                <a:ea typeface="+mn-ea"/>
                <a:cs typeface="+mn-cs"/>
              </a:defRPr>
            </a:lvl1pPr>
          </a:lstStyle>
          <a:p>
            <a:pPr>
              <a:defRPr/>
            </a:pPr>
            <a:r>
              <a:rPr lang="en-US"/>
              <a:t>Partner logo</a:t>
            </a:r>
            <a:endParaRPr/>
          </a:p>
        </p:txBody>
      </p:sp>
    </p:spTree>
    <p:extLst>
      <p:ext uri="{BB962C8B-B14F-4D97-AF65-F5344CB8AC3E}">
        <p14:creationId xmlns:p14="http://schemas.microsoft.com/office/powerpoint/2010/main" val="10842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627E6AC7-39E2-3E47-B374-4D873C8FB1E5}"/>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DB018FEC-D8C0-A04E-86F3-AE4142522968}"/>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01507557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4BDC19B-E4DC-4FBA-A93E-A7BCABBC19B4}"/>
              </a:ext>
              <a:ext uri="{C183D7F6-B498-43B3-948B-1728B52AA6E4}">
                <adec:decorative xmlns:adec="http://schemas.microsoft.com/office/drawing/2017/decorative" val="1"/>
              </a:ext>
            </a:extLst>
          </p:cNvPr>
          <p:cNvSpPr>
            <a:spLocks noGrp="1"/>
          </p:cNvSpPr>
          <p:nvPr>
            <p:ph type="ftr" sz="quarter" idx="3"/>
          </p:nvPr>
        </p:nvSpPr>
        <p:spPr>
          <a:xfrm>
            <a:off x="0" y="394570"/>
            <a:ext cx="651353" cy="519830"/>
          </a:xfrm>
          <a:prstGeom prst="rect">
            <a:avLst/>
          </a:prstGeom>
          <a:solidFill>
            <a:srgbClr val="E41F18"/>
          </a:solidFill>
        </p:spPr>
        <p:txBody>
          <a:bodyPr vert="horz" lIns="91440" tIns="45720" rIns="91440" bIns="45720" rtlCol="0" anchor="ctr"/>
          <a:lstStyle>
            <a:lvl1pPr algn="ctr">
              <a:defRPr sz="1200">
                <a:solidFill>
                  <a:srgbClr val="E41F18"/>
                </a:solidFill>
              </a:defRPr>
            </a:lvl1pPr>
          </a:lstStyle>
          <a:p>
            <a:endParaRPr lang="en-GB" dirty="0"/>
          </a:p>
        </p:txBody>
      </p:sp>
      <p:sp>
        <p:nvSpPr>
          <p:cNvPr id="2" name="Title Placeholder 1">
            <a:extLst>
              <a:ext uri="{FF2B5EF4-FFF2-40B4-BE49-F238E27FC236}">
                <a16:creationId xmlns:a16="http://schemas.microsoft.com/office/drawing/2014/main" id="{F623CCCC-FD15-491B-B91D-4392C3136A73}"/>
              </a:ext>
            </a:extLst>
          </p:cNvPr>
          <p:cNvSpPr>
            <a:spLocks noGrp="1"/>
          </p:cNvSpPr>
          <p:nvPr>
            <p:ph type="title"/>
          </p:nvPr>
        </p:nvSpPr>
        <p:spPr>
          <a:xfrm>
            <a:off x="905253" y="365125"/>
            <a:ext cx="10961307"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FBACBB8-06FE-4347-A218-326404308A75}"/>
              </a:ext>
            </a:extLst>
          </p:cNvPr>
          <p:cNvSpPr>
            <a:spLocks noGrp="1"/>
          </p:cNvSpPr>
          <p:nvPr>
            <p:ph type="body" idx="1"/>
          </p:nvPr>
        </p:nvSpPr>
        <p:spPr>
          <a:xfrm>
            <a:off x="325439" y="1157898"/>
            <a:ext cx="11541122" cy="5019065"/>
          </a:xfrm>
          <a:prstGeom prst="rect">
            <a:avLst/>
          </a:prstGeom>
        </p:spPr>
        <p:txBody>
          <a:bodyPr tIns="0" bIns="0"/>
          <a:lstStyle/>
          <a:p>
            <a:pPr marL="0" lvl="0" indent="0">
              <a:lnSpc>
                <a:spcPct val="100000"/>
              </a:lnSpc>
              <a:spcBef>
                <a:spcPts val="0"/>
              </a:spcBef>
              <a:spcAft>
                <a:spcPts val="600"/>
              </a:spcAft>
              <a:buClr>
                <a:srgbClr val="E41F18"/>
              </a:buClr>
              <a:buNone/>
            </a:pPr>
            <a:r>
              <a:rPr lang="en-US" dirty="0"/>
              <a:t>Click to edit Master text styles</a:t>
            </a:r>
          </a:p>
          <a:p>
            <a:pPr marL="271463" lvl="1" indent="-271463">
              <a:lnSpc>
                <a:spcPct val="100000"/>
              </a:lnSpc>
              <a:spcBef>
                <a:spcPts val="0"/>
              </a:spcBef>
              <a:spcAft>
                <a:spcPts val="600"/>
              </a:spcAft>
              <a:buClr>
                <a:srgbClr val="E41F18"/>
              </a:buClr>
            </a:pPr>
            <a:r>
              <a:rPr lang="en-US" dirty="0"/>
              <a:t>Second level</a:t>
            </a:r>
          </a:p>
          <a:p>
            <a:pPr marL="533400" lvl="2" indent="-261938">
              <a:lnSpc>
                <a:spcPct val="100000"/>
              </a:lnSpc>
              <a:spcBef>
                <a:spcPts val="0"/>
              </a:spcBef>
              <a:spcAft>
                <a:spcPts val="600"/>
              </a:spcAft>
              <a:buClr>
                <a:srgbClr val="E41F18"/>
              </a:buClr>
            </a:pPr>
            <a:r>
              <a:rPr lang="en-US" dirty="0"/>
              <a:t>Third level</a:t>
            </a:r>
          </a:p>
          <a:p>
            <a:pPr marL="806450" lvl="3" indent="-273050">
              <a:lnSpc>
                <a:spcPct val="100000"/>
              </a:lnSpc>
              <a:spcBef>
                <a:spcPts val="0"/>
              </a:spcBef>
              <a:spcAft>
                <a:spcPts val="600"/>
              </a:spcAft>
              <a:buClr>
                <a:srgbClr val="E41F18"/>
              </a:buClr>
            </a:pPr>
            <a:r>
              <a:rPr lang="en-US" dirty="0"/>
              <a:t>Fourth level</a:t>
            </a:r>
          </a:p>
        </p:txBody>
      </p:sp>
    </p:spTree>
    <p:extLst>
      <p:ext uri="{BB962C8B-B14F-4D97-AF65-F5344CB8AC3E}">
        <p14:creationId xmlns:p14="http://schemas.microsoft.com/office/powerpoint/2010/main" val="4057213164"/>
      </p:ext>
    </p:extLst>
  </p:cSld>
  <p:clrMap bg1="lt1" tx1="dk1" bg2="lt2" tx2="dk2" accent1="accent1" accent2="accent2" accent3="accent3" accent4="accent4" accent5="accent5" accent6="accent6" hlink="hlink" folHlink="folHlink"/>
  <p:sldLayoutIdLst>
    <p:sldLayoutId id="2147483914" r:id="rId1"/>
    <p:sldLayoutId id="2147483899" r:id="rId2"/>
    <p:sldLayoutId id="2147483912" r:id="rId3"/>
    <p:sldLayoutId id="2147483907" r:id="rId4"/>
    <p:sldLayoutId id="2147483716" r:id="rId5"/>
    <p:sldLayoutId id="2147483915" r:id="rId6"/>
    <p:sldLayoutId id="2147483916" r:id="rId7"/>
  </p:sldLayoutIdLst>
  <p:hf sldNum="0" hdr="0" ftr="0"/>
  <p:txStyles>
    <p:titleStyle>
      <a:lvl1pPr algn="l" defTabSz="914400" rtl="0" eaLnBrk="1" latinLnBrk="0" hangingPunct="1">
        <a:lnSpc>
          <a:spcPct val="90000"/>
        </a:lnSpc>
        <a:spcBef>
          <a:spcPct val="0"/>
        </a:spcBef>
        <a:buNone/>
        <a:defRPr lang="en-GB" sz="3200" kern="1200" cap="none" baseline="0" dirty="0">
          <a:solidFill>
            <a:schemeClr val="accent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hannah.lowe@visitengland.org" TargetMode="External"/><Relationship Id="rId2" Type="http://schemas.microsoft.com/office/2018/10/relationships/comments" Target="../comments/modernComment_102_64FB844E.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brnw.ch/21wF77W"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linkedin.com/company/visitengland/"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ssets.visitbritain.org/"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mailto:hannah.lowe@visitengland.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descr="A train guard on a heritage railway, standing on a ramp, welcoming a wheelchair user and his companion onto the train.">
            <a:extLst>
              <a:ext uri="{FF2B5EF4-FFF2-40B4-BE49-F238E27FC236}">
                <a16:creationId xmlns:a16="http://schemas.microsoft.com/office/drawing/2014/main" id="{E212E7F2-AA64-C44D-092A-85335D2414DE}"/>
              </a:ext>
            </a:extLst>
          </p:cNvPr>
          <p:cNvPicPr>
            <a:picLocks noChangeAspect="1"/>
          </p:cNvPicPr>
          <p:nvPr/>
        </p:nvPicPr>
        <p:blipFill rotWithShape="1">
          <a:blip r:embed="rId3">
            <a:extLst>
              <a:ext uri="{28A0092B-C50C-407E-A947-70E740481C1C}">
                <a14:useLocalDpi xmlns:a14="http://schemas.microsoft.com/office/drawing/2010/main" val="0"/>
              </a:ext>
            </a:extLst>
          </a:blip>
          <a:srcRect t="6053" b="9944"/>
          <a:stretch/>
        </p:blipFill>
        <p:spPr>
          <a:xfrm>
            <a:off x="0" y="2628"/>
            <a:ext cx="12192000" cy="6855372"/>
          </a:xfrm>
          <a:prstGeom prst="rect">
            <a:avLst/>
          </a:prstGeom>
        </p:spPr>
      </p:pic>
      <p:grpSp>
        <p:nvGrpSpPr>
          <p:cNvPr id="4" name="Group 1" descr="Purple and red heading bar"/>
          <p:cNvGrpSpPr/>
          <p:nvPr/>
        </p:nvGrpSpPr>
        <p:grpSpPr bwMode="auto">
          <a:xfrm>
            <a:off x="0" y="796478"/>
            <a:ext cx="12192000" cy="1564858"/>
            <a:chOff x="0" y="796478"/>
            <a:chExt cx="12192000" cy="1564858"/>
          </a:xfrm>
        </p:grpSpPr>
        <p:sp>
          <p:nvSpPr>
            <p:cNvPr id="5" name="Rectangle 14"/>
            <p:cNvSpPr/>
            <p:nvPr/>
          </p:nvSpPr>
          <p:spPr bwMode="auto">
            <a:xfrm>
              <a:off x="0" y="796478"/>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6" name="Rectangle 12"/>
            <p:cNvSpPr/>
            <p:nvPr/>
          </p:nvSpPr>
          <p:spPr bwMode="auto">
            <a:xfrm>
              <a:off x="651353" y="796478"/>
              <a:ext cx="11540647" cy="1564858"/>
            </a:xfrm>
            <a:prstGeom prst="rect">
              <a:avLst/>
            </a:prstGeom>
            <a:solidFill>
              <a:srgbClr val="1E15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cs typeface="Arial"/>
                </a:rPr>
                <a:t> </a:t>
              </a:r>
              <a:endParaRPr kumimoji="0" sz="1800" b="0" i="0" u="none" strike="noStrike" kern="0" cap="none" spc="0" normalizeH="0" baseline="0" noProof="0" dirty="0">
                <a:ln>
                  <a:noFill/>
                </a:ln>
                <a:solidFill>
                  <a:srgbClr val="FFFFFF"/>
                </a:solidFill>
                <a:effectLst/>
                <a:uLnTx/>
                <a:uFillTx/>
                <a:latin typeface="Arial"/>
                <a:cs typeface="Arial"/>
              </a:endParaRPr>
            </a:p>
          </p:txBody>
        </p:sp>
      </p:grpSp>
      <p:sp>
        <p:nvSpPr>
          <p:cNvPr id="7" name="Title"/>
          <p:cNvSpPr>
            <a:spLocks noGrp="1"/>
          </p:cNvSpPr>
          <p:nvPr>
            <p:ph type="title"/>
          </p:nvPr>
        </p:nvSpPr>
        <p:spPr bwMode="auto">
          <a:xfrm>
            <a:off x="760554" y="1039508"/>
            <a:ext cx="11431446" cy="1078798"/>
          </a:xfrm>
        </p:spPr>
        <p:txBody>
          <a:bodyPr>
            <a:noAutofit/>
          </a:bodyPr>
          <a:lstStyle/>
          <a:p>
            <a:pPr>
              <a:defRPr/>
            </a:pPr>
            <a:r>
              <a:rPr lang="en-GB" sz="2800" dirty="0"/>
              <a:t>Communication toolkit:</a:t>
            </a:r>
            <a:br>
              <a:rPr lang="en-GB" sz="2800" dirty="0"/>
            </a:br>
            <a:r>
              <a:rPr lang="en-GB" sz="2800" dirty="0"/>
              <a:t>Accessible and Inclusive Tourism Toolkit for Businesses</a:t>
            </a:r>
            <a:endParaRPr sz="2800" dirty="0"/>
          </a:p>
        </p:txBody>
      </p:sp>
      <p:pic>
        <p:nvPicPr>
          <p:cNvPr id="10" name="Logos">
            <a:extLst>
              <a:ext uri="{C183D7F6-B498-43B3-948B-1728B52AA6E4}">
                <adec:decorative xmlns:adec="http://schemas.microsoft.com/office/drawing/2017/decorative" val="1"/>
              </a:ext>
            </a:extLst>
          </p:cNvPr>
          <p:cNvPicPr>
            <a:picLocks noChangeAspect="1"/>
          </p:cNvPicPr>
          <p:nvPr/>
        </p:nvPicPr>
        <p:blipFill>
          <a:blip r:embed="rId4"/>
          <a:stretch/>
        </p:blipFill>
        <p:spPr bwMode="auto">
          <a:xfrm>
            <a:off x="10800000" y="5628344"/>
            <a:ext cx="975885" cy="790803"/>
          </a:xfrm>
          <a:prstGeom prst="rect">
            <a:avLst/>
          </a:prstGeom>
        </p:spPr>
      </p:pic>
      <p:sp>
        <p:nvSpPr>
          <p:cNvPr id="15" name="Text Placeholder 7">
            <a:extLst>
              <a:ext uri="{FF2B5EF4-FFF2-40B4-BE49-F238E27FC236}">
                <a16:creationId xmlns:a16="http://schemas.microsoft.com/office/drawing/2014/main" id="{2B1FF9AF-187E-4AE4-8B8E-12D052206DC5}"/>
              </a:ext>
            </a:extLst>
          </p:cNvPr>
          <p:cNvSpPr txBox="1">
            <a:spLocks/>
          </p:cNvSpPr>
          <p:nvPr/>
        </p:nvSpPr>
        <p:spPr bwMode="auto">
          <a:xfrm>
            <a:off x="141104" y="6465253"/>
            <a:ext cx="3046596" cy="322262"/>
          </a:xfrm>
          <a:prstGeom prst="rect">
            <a:avLst/>
          </a:prstGeom>
          <a:solidFill>
            <a:srgbClr val="120742"/>
          </a:solidFill>
        </p:spPr>
        <p:txBody>
          <a:bodyPr tIns="0" bIns="0" anchor="ctr"/>
          <a:lstStyle>
            <a:lvl1pPr marL="0" indent="0" algn="l" defTabSz="914400" rtl="0" eaLnBrk="1" latinLnBrk="0" hangingPunct="1">
              <a:lnSpc>
                <a:spcPct val="90000"/>
              </a:lnSpc>
              <a:spcBef>
                <a:spcPts val="10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FFFFFF"/>
                </a:solidFill>
                <a:effectLst/>
                <a:uLnTx/>
                <a:uFillTx/>
                <a:latin typeface="Arial"/>
                <a:cs typeface="Arial"/>
              </a:rPr>
              <a:t>© VisitBritain/Peter Kindersley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305A-7ADF-5687-9CA7-AF334063D17A}"/>
              </a:ext>
            </a:extLst>
          </p:cNvPr>
          <p:cNvSpPr>
            <a:spLocks noGrp="1"/>
          </p:cNvSpPr>
          <p:nvPr>
            <p:ph type="title"/>
          </p:nvPr>
        </p:nvSpPr>
        <p:spPr/>
        <p:txBody>
          <a:bodyPr/>
          <a:lstStyle/>
          <a:p>
            <a:r>
              <a:rPr lang="en-GB" dirty="0"/>
              <a:t>Visitengland.org/access</a:t>
            </a:r>
          </a:p>
        </p:txBody>
      </p:sp>
      <p:sp>
        <p:nvSpPr>
          <p:cNvPr id="3" name="Text Placeholder 2">
            <a:extLst>
              <a:ext uri="{FF2B5EF4-FFF2-40B4-BE49-F238E27FC236}">
                <a16:creationId xmlns:a16="http://schemas.microsoft.com/office/drawing/2014/main" id="{5005F8C5-B940-F5A8-27C9-DAA3ECD7D9C7}"/>
              </a:ext>
            </a:extLst>
          </p:cNvPr>
          <p:cNvSpPr>
            <a:spLocks noGrp="1"/>
          </p:cNvSpPr>
          <p:nvPr>
            <p:ph type="body" sz="quarter" idx="13"/>
          </p:nvPr>
        </p:nvSpPr>
        <p:spPr/>
        <p:txBody>
          <a:bodyPr/>
          <a:lstStyle/>
          <a:p>
            <a:r>
              <a:rPr lang="en-GB" dirty="0"/>
              <a:t>@VisitEnglandBiz</a:t>
            </a:r>
          </a:p>
        </p:txBody>
      </p:sp>
      <p:sp>
        <p:nvSpPr>
          <p:cNvPr id="4" name="Text Placeholder 3">
            <a:extLst>
              <a:ext uri="{FF2B5EF4-FFF2-40B4-BE49-F238E27FC236}">
                <a16:creationId xmlns:a16="http://schemas.microsoft.com/office/drawing/2014/main" id="{F9D7DD8F-3E35-A7E6-F343-B1A552C1FEFB}"/>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70187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Welcome</a:t>
            </a:r>
          </a:p>
        </p:txBody>
      </p:sp>
      <p:sp>
        <p:nvSpPr>
          <p:cNvPr id="3" name="Content Placeholder 2"/>
          <p:cNvSpPr>
            <a:spLocks noGrp="1"/>
          </p:cNvSpPr>
          <p:nvPr>
            <p:ph sz="quarter" idx="15"/>
          </p:nvPr>
        </p:nvSpPr>
        <p:spPr>
          <a:xfrm>
            <a:off x="325439" y="1149351"/>
            <a:ext cx="5696989" cy="658428"/>
          </a:xfrm>
        </p:spPr>
        <p:txBody>
          <a:bodyPr/>
          <a:lstStyle/>
          <a:p>
            <a:r>
              <a:rPr lang="en-GB" sz="1800" dirty="0"/>
              <a:t>Thank you for supporting VisitEngland in promoting the Accessible and Inclusive Tourism Toolkit for Businesses. </a:t>
            </a:r>
          </a:p>
        </p:txBody>
      </p:sp>
      <p:sp>
        <p:nvSpPr>
          <p:cNvPr id="4" name="Content Placeholder 3"/>
          <p:cNvSpPr>
            <a:spLocks noGrp="1"/>
          </p:cNvSpPr>
          <p:nvPr>
            <p:ph sz="quarter" idx="10"/>
          </p:nvPr>
        </p:nvSpPr>
        <p:spPr>
          <a:xfrm>
            <a:off x="325439" y="1999852"/>
            <a:ext cx="6380161" cy="4463577"/>
          </a:xfrm>
        </p:spPr>
        <p:txBody>
          <a:bodyPr/>
          <a:lstStyle/>
          <a:p>
            <a:pPr>
              <a:lnSpc>
                <a:spcPct val="115000"/>
              </a:lnSpc>
              <a:buClr>
                <a:schemeClr val="dk1"/>
              </a:buClr>
              <a:buSzPct val="25000"/>
            </a:pPr>
            <a:endParaRPr lang="en-GB" dirty="0">
              <a:ea typeface="Roboto"/>
              <a:cs typeface="Roboto"/>
              <a:sym typeface="Roboto"/>
            </a:endParaRPr>
          </a:p>
          <a:p>
            <a:pPr>
              <a:lnSpc>
                <a:spcPct val="115000"/>
              </a:lnSpc>
              <a:buClr>
                <a:schemeClr val="dk1"/>
              </a:buClr>
              <a:buSzPct val="25000"/>
            </a:pPr>
            <a:r>
              <a:rPr lang="en-GB" sz="1800" dirty="0">
                <a:ea typeface="Roboto"/>
                <a:cs typeface="Roboto"/>
                <a:sym typeface="Roboto"/>
              </a:rPr>
              <a:t>In this toolkit you will find a selection of communication pieces that can be copied, cut and pasted, or used as inspiration for your own promotional channels.</a:t>
            </a:r>
          </a:p>
          <a:p>
            <a:pPr>
              <a:lnSpc>
                <a:spcPct val="115000"/>
              </a:lnSpc>
              <a:buClr>
                <a:schemeClr val="dk1"/>
              </a:buClr>
              <a:buSzPct val="25000"/>
            </a:pPr>
            <a:endParaRPr lang="en-GB" sz="1800" dirty="0">
              <a:ea typeface="Roboto"/>
              <a:cs typeface="Roboto"/>
              <a:sym typeface="Roboto"/>
            </a:endParaRPr>
          </a:p>
          <a:p>
            <a:pPr>
              <a:lnSpc>
                <a:spcPct val="115000"/>
              </a:lnSpc>
              <a:buClr>
                <a:schemeClr val="dk1"/>
              </a:buClr>
              <a:buSzPct val="25000"/>
            </a:pPr>
            <a:r>
              <a:rPr lang="en-GB" sz="1800" dirty="0">
                <a:ea typeface="Roboto"/>
                <a:cs typeface="Roboto"/>
                <a:sym typeface="Roboto"/>
              </a:rPr>
              <a:t>If you need any further materials for your communications or have questions or suggestions about how to communicate this initiative, please contact Hannah Lowe (</a:t>
            </a:r>
            <a:r>
              <a:rPr lang="en-GB" sz="1800" dirty="0">
                <a:ea typeface="Roboto"/>
                <a:cs typeface="Roboto"/>
                <a:sym typeface="Roboto"/>
                <a:hlinkClick r:id="rId3">
                  <a:extLst>
                    <a:ext uri="{A12FA001-AC4F-418D-AE19-62706E023703}">
                      <ahyp:hlinkClr xmlns:ahyp="http://schemas.microsoft.com/office/drawing/2018/hyperlinkcolor" val="tx"/>
                    </a:ext>
                  </a:extLst>
                </a:hlinkClick>
              </a:rPr>
              <a:t>hannah.lowe@visitengland.org</a:t>
            </a:r>
            <a:r>
              <a:rPr lang="en-GB" sz="1800" dirty="0">
                <a:ea typeface="Roboto"/>
                <a:cs typeface="Roboto"/>
                <a:sym typeface="Roboto"/>
              </a:rPr>
              <a:t>).</a:t>
            </a:r>
          </a:p>
          <a:p>
            <a:pPr>
              <a:lnSpc>
                <a:spcPct val="115000"/>
              </a:lnSpc>
              <a:buClr>
                <a:schemeClr val="dk1"/>
              </a:buClr>
              <a:buSzPct val="25000"/>
            </a:pPr>
            <a:endParaRPr lang="en-GB" dirty="0">
              <a:ea typeface="Roboto"/>
              <a:cs typeface="Roboto"/>
              <a:sym typeface="Roboto"/>
            </a:endParaRPr>
          </a:p>
          <a:p>
            <a:pPr>
              <a:lnSpc>
                <a:spcPct val="115000"/>
              </a:lnSpc>
              <a:buClr>
                <a:schemeClr val="dk1"/>
              </a:buClr>
              <a:buSzPct val="25000"/>
            </a:pPr>
            <a:endParaRPr lang="en-GB" dirty="0">
              <a:ea typeface="Roboto"/>
              <a:cs typeface="Roboto"/>
              <a:sym typeface="Roboto"/>
            </a:endParaRPr>
          </a:p>
          <a:p>
            <a:pPr>
              <a:lnSpc>
                <a:spcPct val="115000"/>
              </a:lnSpc>
              <a:buClr>
                <a:schemeClr val="dk1"/>
              </a:buClr>
              <a:buSzPct val="25000"/>
            </a:pPr>
            <a:endParaRPr lang="en-GB" dirty="0">
              <a:ea typeface="Roboto"/>
              <a:cs typeface="Roboto"/>
              <a:sym typeface="Roboto"/>
            </a:endParaRPr>
          </a:p>
          <a:p>
            <a:pPr>
              <a:lnSpc>
                <a:spcPct val="115000"/>
              </a:lnSpc>
              <a:buClr>
                <a:schemeClr val="dk1"/>
              </a:buClr>
              <a:buSzPct val="25000"/>
            </a:pPr>
            <a:r>
              <a:rPr lang="en-GB" dirty="0">
                <a:ea typeface="Roboto"/>
                <a:cs typeface="Roboto"/>
                <a:sym typeface="Roboto"/>
              </a:rPr>
              <a:t> </a:t>
            </a:r>
          </a:p>
          <a:p>
            <a:endParaRPr lang="en-GB" dirty="0"/>
          </a:p>
        </p:txBody>
      </p:sp>
      <p:pic>
        <p:nvPicPr>
          <p:cNvPr id="7" name="Picture 6" descr="Screenshot of the access toolkit landing page on VisitEngland's website, showing a a list of toolkit sections with teaser images.">
            <a:extLst>
              <a:ext uri="{FF2B5EF4-FFF2-40B4-BE49-F238E27FC236}">
                <a16:creationId xmlns:a16="http://schemas.microsoft.com/office/drawing/2014/main" id="{E833B27B-DEEC-C5D6-DEFC-A0336D8228FA}"/>
              </a:ext>
            </a:extLst>
          </p:cNvPr>
          <p:cNvPicPr>
            <a:picLocks noChangeAspect="1"/>
          </p:cNvPicPr>
          <p:nvPr/>
        </p:nvPicPr>
        <p:blipFill rotWithShape="1">
          <a:blip r:embed="rId4"/>
          <a:srcRect l="37241" t="19617" r="38793" b="13283"/>
          <a:stretch/>
        </p:blipFill>
        <p:spPr>
          <a:xfrm>
            <a:off x="7178567" y="914400"/>
            <a:ext cx="3468414" cy="5462536"/>
          </a:xfrm>
          <a:prstGeom prst="rect">
            <a:avLst/>
          </a:prstGeom>
        </p:spPr>
      </p:pic>
    </p:spTree>
    <p:extLst>
      <p:ext uri="{BB962C8B-B14F-4D97-AF65-F5344CB8AC3E}">
        <p14:creationId xmlns:p14="http://schemas.microsoft.com/office/powerpoint/2010/main" val="169420500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04" y="394571"/>
            <a:ext cx="10981946" cy="519829"/>
          </a:xfrm>
        </p:spPr>
        <p:txBody>
          <a:bodyPr>
            <a:normAutofit fontScale="90000"/>
          </a:bodyPr>
          <a:lstStyle/>
          <a:p>
            <a:r>
              <a:rPr lang="en-GB" dirty="0"/>
              <a:t>Key messages for your audience</a:t>
            </a:r>
          </a:p>
        </p:txBody>
      </p:sp>
      <p:sp>
        <p:nvSpPr>
          <p:cNvPr id="7" name="Content Placeholder 3">
            <a:extLst>
              <a:ext uri="{FF2B5EF4-FFF2-40B4-BE49-F238E27FC236}">
                <a16:creationId xmlns:a16="http://schemas.microsoft.com/office/drawing/2014/main" id="{AB440624-E496-90E0-B66F-4A8226B2DC25}"/>
              </a:ext>
            </a:extLst>
          </p:cNvPr>
          <p:cNvSpPr txBox="1">
            <a:spLocks/>
          </p:cNvSpPr>
          <p:nvPr/>
        </p:nvSpPr>
        <p:spPr>
          <a:xfrm>
            <a:off x="455552" y="1197211"/>
            <a:ext cx="5787594"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GB" sz="1800" dirty="0">
                <a:ea typeface="Roboto"/>
                <a:cs typeface="Roboto"/>
                <a:sym typeface="Roboto"/>
              </a:rPr>
              <a:t>VisitEngland has published a </a:t>
            </a:r>
            <a:r>
              <a:rPr lang="en-GB" sz="1800" b="1" dirty="0">
                <a:ea typeface="Roboto"/>
                <a:cs typeface="Roboto"/>
                <a:sym typeface="Roboto"/>
              </a:rPr>
              <a:t>new, comprehensive accessibility toolkit for tourism businesses</a:t>
            </a:r>
          </a:p>
          <a:p>
            <a:pPr marL="285750" indent="-285750">
              <a:buFont typeface="Wingdings" panose="05000000000000000000" pitchFamily="2" charset="2"/>
              <a:buChar char="§"/>
            </a:pPr>
            <a:endParaRPr lang="en-GB" sz="1800" dirty="0">
              <a:ea typeface="Roboto"/>
              <a:cs typeface="Roboto"/>
              <a:sym typeface="Roboto"/>
            </a:endParaRPr>
          </a:p>
          <a:p>
            <a:pPr marL="285750" indent="-285750">
              <a:buFont typeface="Wingdings" panose="05000000000000000000" pitchFamily="2" charset="2"/>
              <a:buChar char="§"/>
            </a:pPr>
            <a:r>
              <a:rPr lang="en-GB" sz="1800" dirty="0">
                <a:ea typeface="Roboto"/>
                <a:cs typeface="Roboto"/>
                <a:sym typeface="Roboto"/>
              </a:rPr>
              <a:t>The Accessible and Inclusive Tourism Toolkit is a </a:t>
            </a:r>
            <a:r>
              <a:rPr lang="en-GB" sz="1800" b="1" dirty="0">
                <a:ea typeface="Roboto"/>
                <a:cs typeface="Roboto"/>
                <a:sym typeface="Roboto"/>
              </a:rPr>
              <a:t>best-in-class resource </a:t>
            </a:r>
            <a:r>
              <a:rPr lang="en-GB" sz="1800" dirty="0">
                <a:ea typeface="Roboto"/>
                <a:cs typeface="Roboto"/>
                <a:sym typeface="Roboto"/>
              </a:rPr>
              <a:t>to help tourism businesses from all sectors </a:t>
            </a:r>
            <a:r>
              <a:rPr lang="en-GB" sz="1800" b="1" dirty="0">
                <a:ea typeface="Roboto"/>
                <a:cs typeface="Roboto"/>
                <a:sym typeface="Roboto"/>
              </a:rPr>
              <a:t>improve their welcome for customers with accessibility requirements</a:t>
            </a:r>
          </a:p>
          <a:p>
            <a:pPr marL="285750" indent="-285750">
              <a:buFont typeface="Wingdings" panose="05000000000000000000" pitchFamily="2" charset="2"/>
              <a:buChar char="§"/>
            </a:pPr>
            <a:endParaRPr lang="en-GB" sz="1800" dirty="0">
              <a:ea typeface="Roboto"/>
              <a:cs typeface="Roboto"/>
              <a:sym typeface="Roboto"/>
            </a:endParaRPr>
          </a:p>
          <a:p>
            <a:pPr marL="285750" indent="-285750">
              <a:buFont typeface="Wingdings" panose="05000000000000000000" pitchFamily="2" charset="2"/>
              <a:buChar char="§"/>
            </a:pPr>
            <a:r>
              <a:rPr lang="en-GB" sz="1800" dirty="0">
                <a:ea typeface="Roboto"/>
                <a:cs typeface="Roboto"/>
                <a:sym typeface="Roboto"/>
              </a:rPr>
              <a:t>It includes </a:t>
            </a:r>
            <a:r>
              <a:rPr lang="en-GB" sz="1800" b="1" dirty="0">
                <a:ea typeface="Roboto"/>
                <a:cs typeface="Roboto"/>
                <a:sym typeface="Roboto"/>
              </a:rPr>
              <a:t>top 20 tips, practical action checklists </a:t>
            </a:r>
            <a:r>
              <a:rPr lang="en-GB" sz="1800" dirty="0">
                <a:ea typeface="Roboto"/>
                <a:cs typeface="Roboto"/>
                <a:sym typeface="Roboto"/>
              </a:rPr>
              <a:t>by business type, </a:t>
            </a:r>
            <a:r>
              <a:rPr lang="en-GB" sz="1800" b="1" dirty="0">
                <a:ea typeface="Roboto"/>
                <a:cs typeface="Roboto"/>
                <a:sym typeface="Roboto"/>
              </a:rPr>
              <a:t>accessibility personas</a:t>
            </a:r>
            <a:r>
              <a:rPr lang="en-GB" sz="1800" dirty="0">
                <a:ea typeface="Roboto"/>
                <a:cs typeface="Roboto"/>
                <a:sym typeface="Roboto"/>
              </a:rPr>
              <a:t>, </a:t>
            </a:r>
            <a:r>
              <a:rPr lang="en-GB" sz="1800" b="1" dirty="0">
                <a:ea typeface="Roboto"/>
                <a:cs typeface="Roboto"/>
                <a:sym typeface="Roboto"/>
              </a:rPr>
              <a:t>technical guidance for the built environment </a:t>
            </a:r>
            <a:r>
              <a:rPr lang="en-GB" sz="1800" dirty="0">
                <a:ea typeface="Roboto"/>
                <a:cs typeface="Roboto"/>
                <a:sym typeface="Roboto"/>
              </a:rPr>
              <a:t>and more</a:t>
            </a:r>
          </a:p>
          <a:p>
            <a:pPr marL="285750" indent="-285750">
              <a:buFont typeface="Wingdings" panose="05000000000000000000" pitchFamily="2" charset="2"/>
              <a:buChar char="§"/>
            </a:pPr>
            <a:endParaRPr lang="en-GB" sz="1800" dirty="0">
              <a:ea typeface="Roboto"/>
              <a:cs typeface="Roboto"/>
              <a:sym typeface="Roboto"/>
            </a:endParaRPr>
          </a:p>
          <a:p>
            <a:pPr marL="285750" indent="-285750">
              <a:buFont typeface="Wingdings" panose="05000000000000000000" pitchFamily="2" charset="2"/>
              <a:buChar char="§"/>
            </a:pPr>
            <a:r>
              <a:rPr lang="en-GB" sz="1800" dirty="0">
                <a:ea typeface="Roboto"/>
                <a:cs typeface="Roboto"/>
                <a:sym typeface="Roboto"/>
              </a:rPr>
              <a:t>The toolkit is </a:t>
            </a:r>
            <a:r>
              <a:rPr lang="en-GB" sz="1800" b="1" dirty="0">
                <a:ea typeface="Roboto"/>
                <a:cs typeface="Roboto"/>
                <a:sym typeface="Roboto"/>
              </a:rPr>
              <a:t>freely available </a:t>
            </a:r>
            <a:r>
              <a:rPr lang="en-GB" sz="1800" dirty="0">
                <a:ea typeface="Roboto"/>
                <a:cs typeface="Roboto"/>
                <a:sym typeface="Roboto"/>
              </a:rPr>
              <a:t>on </a:t>
            </a:r>
            <a:r>
              <a:rPr lang="en-GB" sz="1800" b="1" dirty="0">
                <a:ea typeface="Roboto"/>
                <a:cs typeface="Roboto"/>
                <a:sym typeface="Roboto"/>
              </a:rPr>
              <a:t>VisitEngland’s Business Advice Hub</a:t>
            </a:r>
            <a:endParaRPr lang="en-GB" b="1" dirty="0">
              <a:ea typeface="Roboto"/>
              <a:cs typeface="Roboto"/>
              <a:sym typeface="Roboto"/>
            </a:endParaRPr>
          </a:p>
          <a:p>
            <a:pPr marL="285750" indent="-285750">
              <a:buFont typeface="Wingdings" panose="05000000000000000000" pitchFamily="2" charset="2"/>
              <a:buChar char="§"/>
            </a:pPr>
            <a:endParaRPr lang="en-GB" b="1" dirty="0">
              <a:solidFill>
                <a:srgbClr val="002060"/>
              </a:solidFill>
              <a:ea typeface="Roboto"/>
              <a:cs typeface="Roboto"/>
              <a:sym typeface="Roboto"/>
            </a:endParaRPr>
          </a:p>
          <a:p>
            <a:pPr marL="285750" indent="-285750">
              <a:buFont typeface="Wingdings" panose="05000000000000000000" pitchFamily="2" charset="2"/>
              <a:buChar char="§"/>
            </a:pPr>
            <a:endParaRPr lang="en-GB" dirty="0"/>
          </a:p>
        </p:txBody>
      </p:sp>
      <p:pic>
        <p:nvPicPr>
          <p:cNvPr id="5" name="Picture 4" descr="Front cover of the action checklist for visitor attractions, showing a montage of people enjoying their experience at attractions.">
            <a:extLst>
              <a:ext uri="{FF2B5EF4-FFF2-40B4-BE49-F238E27FC236}">
                <a16:creationId xmlns:a16="http://schemas.microsoft.com/office/drawing/2014/main" id="{E4E0D536-4E85-CABF-C20C-4E6B6C7BDCDB}"/>
              </a:ext>
            </a:extLst>
          </p:cNvPr>
          <p:cNvPicPr>
            <a:picLocks noChangeAspect="1"/>
          </p:cNvPicPr>
          <p:nvPr/>
        </p:nvPicPr>
        <p:blipFill rotWithShape="1">
          <a:blip r:embed="rId2"/>
          <a:srcRect l="50762" t="24828" r="28707" b="23678"/>
          <a:stretch/>
        </p:blipFill>
        <p:spPr>
          <a:xfrm>
            <a:off x="7325710" y="1114097"/>
            <a:ext cx="3584027" cy="5056608"/>
          </a:xfrm>
          <a:prstGeom prst="rect">
            <a:avLst/>
          </a:prstGeom>
          <a:ln w="12700">
            <a:solidFill>
              <a:schemeClr val="tx1"/>
            </a:solidFill>
          </a:ln>
        </p:spPr>
      </p:pic>
    </p:spTree>
    <p:extLst>
      <p:ext uri="{BB962C8B-B14F-4D97-AF65-F5344CB8AC3E}">
        <p14:creationId xmlns:p14="http://schemas.microsoft.com/office/powerpoint/2010/main" val="211085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244942"/>
            <a:ext cx="10981946" cy="519829"/>
          </a:xfrm>
        </p:spPr>
        <p:txBody>
          <a:bodyPr>
            <a:normAutofit fontScale="90000"/>
          </a:bodyPr>
          <a:lstStyle/>
          <a:p>
            <a:r>
              <a:rPr lang="en-GB" dirty="0"/>
              <a:t>Short article for </a:t>
            </a:r>
            <a:r>
              <a:rPr lang="en-GB" dirty="0" err="1"/>
              <a:t>enewsletters</a:t>
            </a:r>
            <a:r>
              <a:rPr lang="en-GB" dirty="0"/>
              <a:t> (c. 60 words)</a:t>
            </a:r>
          </a:p>
        </p:txBody>
      </p:sp>
      <p:sp>
        <p:nvSpPr>
          <p:cNvPr id="3" name="Content Placeholder 3">
            <a:extLst>
              <a:ext uri="{FF2B5EF4-FFF2-40B4-BE49-F238E27FC236}">
                <a16:creationId xmlns:a16="http://schemas.microsoft.com/office/drawing/2014/main" id="{601F34A0-38B8-663C-9101-E256F19997AB}"/>
              </a:ext>
            </a:extLst>
          </p:cNvPr>
          <p:cNvSpPr txBox="1">
            <a:spLocks/>
          </p:cNvSpPr>
          <p:nvPr/>
        </p:nvSpPr>
        <p:spPr>
          <a:xfrm>
            <a:off x="202277" y="1054336"/>
            <a:ext cx="11232978"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00000"/>
                </a:solidFill>
              </a:rPr>
              <a:t>Title: </a:t>
            </a:r>
            <a:r>
              <a:rPr lang="en-GB" dirty="0">
                <a:solidFill>
                  <a:schemeClr val="tx1"/>
                </a:solidFill>
              </a:rPr>
              <a:t>New Accessibility Toolkit for Tourism Businesses</a:t>
            </a:r>
          </a:p>
          <a:p>
            <a:endParaRPr lang="en-GB" dirty="0">
              <a:solidFill>
                <a:srgbClr val="C00000"/>
              </a:solidFill>
            </a:endParaRPr>
          </a:p>
          <a:p>
            <a:r>
              <a:rPr lang="en-GB" b="1" dirty="0">
                <a:solidFill>
                  <a:srgbClr val="C00000"/>
                </a:solidFill>
              </a:rPr>
              <a:t>Body:</a:t>
            </a:r>
          </a:p>
          <a:p>
            <a:r>
              <a:rPr lang="en-GB" dirty="0">
                <a:solidFill>
                  <a:schemeClr val="tx1"/>
                </a:solidFill>
              </a:rPr>
              <a:t>A new Accessible and Inclusive Tourism Toolkit for Businesses is now available on VisitEngland’s Business Advice Hub. </a:t>
            </a:r>
          </a:p>
          <a:p>
            <a:endParaRPr lang="en-GB" dirty="0">
              <a:solidFill>
                <a:schemeClr val="tx1"/>
              </a:solidFill>
            </a:endParaRPr>
          </a:p>
          <a:p>
            <a:r>
              <a:rPr lang="en-GB" dirty="0">
                <a:solidFill>
                  <a:schemeClr val="tx1"/>
                </a:solidFill>
              </a:rPr>
              <a:t>This comprehensive resource can help businesses understand and address the barriers faced by customers with different impairments, effectively promote their accessibility information, become an inclusive employer and more.</a:t>
            </a:r>
          </a:p>
          <a:p>
            <a:endParaRPr lang="en-GB" dirty="0">
              <a:solidFill>
                <a:schemeClr val="tx1"/>
              </a:solidFill>
            </a:endParaRPr>
          </a:p>
          <a:p>
            <a:r>
              <a:rPr lang="en-GB" dirty="0">
                <a:solidFill>
                  <a:schemeClr val="tx1"/>
                </a:solidFill>
              </a:rPr>
              <a:t>Content includes top 20 tips, downloadable business-specific action checklists and technical guidance for the built environment.</a:t>
            </a:r>
          </a:p>
          <a:p>
            <a:endParaRPr lang="en-GB" b="1" dirty="0">
              <a:solidFill>
                <a:srgbClr val="C00000"/>
              </a:solidFill>
            </a:endParaRPr>
          </a:p>
          <a:p>
            <a:r>
              <a:rPr lang="en-GB" b="1" dirty="0">
                <a:solidFill>
                  <a:srgbClr val="C00000"/>
                </a:solidFill>
              </a:rPr>
              <a:t>Call to Action: </a:t>
            </a:r>
            <a:r>
              <a:rPr lang="en-GB" dirty="0">
                <a:solidFill>
                  <a:schemeClr val="tx1"/>
                </a:solidFill>
              </a:rPr>
              <a:t>Explore the toolkit now - https://www.visitbritain.org/business-advice/make-your-business-accessible-and-inclusive/visitengland-accessible-and-inclusive </a:t>
            </a:r>
          </a:p>
          <a:p>
            <a:endParaRPr lang="en-GB" b="1" dirty="0">
              <a:solidFill>
                <a:srgbClr val="C00000"/>
              </a:solidFill>
            </a:endParaRPr>
          </a:p>
        </p:txBody>
      </p:sp>
    </p:spTree>
    <p:extLst>
      <p:ext uri="{BB962C8B-B14F-4D97-AF65-F5344CB8AC3E}">
        <p14:creationId xmlns:p14="http://schemas.microsoft.com/office/powerpoint/2010/main" val="189580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244942"/>
            <a:ext cx="10981946" cy="519829"/>
          </a:xfrm>
        </p:spPr>
        <p:txBody>
          <a:bodyPr>
            <a:normAutofit fontScale="90000"/>
          </a:bodyPr>
          <a:lstStyle/>
          <a:p>
            <a:r>
              <a:rPr lang="en-GB" dirty="0"/>
              <a:t>Long article for </a:t>
            </a:r>
            <a:r>
              <a:rPr lang="en-GB" dirty="0" err="1"/>
              <a:t>enewsletters</a:t>
            </a:r>
            <a:r>
              <a:rPr lang="en-GB" dirty="0"/>
              <a:t> (c. 100 words)</a:t>
            </a:r>
          </a:p>
        </p:txBody>
      </p:sp>
      <p:sp>
        <p:nvSpPr>
          <p:cNvPr id="3" name="Content Placeholder 3">
            <a:extLst>
              <a:ext uri="{FF2B5EF4-FFF2-40B4-BE49-F238E27FC236}">
                <a16:creationId xmlns:a16="http://schemas.microsoft.com/office/drawing/2014/main" id="{601F34A0-38B8-663C-9101-E256F19997AB}"/>
              </a:ext>
            </a:extLst>
          </p:cNvPr>
          <p:cNvSpPr txBox="1">
            <a:spLocks/>
          </p:cNvSpPr>
          <p:nvPr/>
        </p:nvSpPr>
        <p:spPr>
          <a:xfrm>
            <a:off x="202277" y="1054336"/>
            <a:ext cx="11232978"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00000"/>
                </a:solidFill>
              </a:rPr>
              <a:t>Title: </a:t>
            </a:r>
            <a:r>
              <a:rPr lang="en-GB" dirty="0">
                <a:solidFill>
                  <a:schemeClr val="tx1"/>
                </a:solidFill>
              </a:rPr>
              <a:t>New Accessibility Toolkit for Tourism Businesses</a:t>
            </a:r>
          </a:p>
          <a:p>
            <a:endParaRPr lang="en-GB" dirty="0">
              <a:solidFill>
                <a:srgbClr val="C00000"/>
              </a:solidFill>
            </a:endParaRPr>
          </a:p>
          <a:p>
            <a:r>
              <a:rPr lang="en-GB" b="1" dirty="0">
                <a:solidFill>
                  <a:srgbClr val="C00000"/>
                </a:solidFill>
              </a:rPr>
              <a:t>Body:</a:t>
            </a:r>
          </a:p>
          <a:p>
            <a:r>
              <a:rPr lang="en-GB" dirty="0">
                <a:solidFill>
                  <a:schemeClr val="tx1"/>
                </a:solidFill>
              </a:rPr>
              <a:t>A new Accessible and Inclusive Tourism Toolkit for Businesses is now available on VisitEngland’s Business Advice Hub. </a:t>
            </a:r>
          </a:p>
          <a:p>
            <a:endParaRPr lang="en-GB" dirty="0">
              <a:solidFill>
                <a:schemeClr val="tx1"/>
              </a:solidFill>
            </a:endParaRPr>
          </a:p>
          <a:p>
            <a:r>
              <a:rPr lang="en-GB" dirty="0">
                <a:solidFill>
                  <a:schemeClr val="tx1"/>
                </a:solidFill>
              </a:rPr>
              <a:t>This comprehensive resource can help businesses understand and address the barriers faced by customers with different impairments, effectively promote their accessibility information, become an inclusive employer and more.</a:t>
            </a:r>
          </a:p>
          <a:p>
            <a:endParaRPr lang="en-GB" dirty="0">
              <a:solidFill>
                <a:schemeClr val="tx1"/>
              </a:solidFill>
            </a:endParaRPr>
          </a:p>
          <a:p>
            <a:r>
              <a:rPr lang="en-GB" dirty="0">
                <a:solidFill>
                  <a:schemeClr val="tx1"/>
                </a:solidFill>
              </a:rPr>
              <a:t>Content includes top 20 tips, real-life case studies and downloadable business-specific action checklists. Technical guidance for the built environment is also provided to aid new-build and refurbishing businesses in creating inclusive physical spaces.</a:t>
            </a:r>
          </a:p>
          <a:p>
            <a:endParaRPr lang="en-GB" dirty="0">
              <a:solidFill>
                <a:schemeClr val="tx1"/>
              </a:solidFill>
            </a:endParaRPr>
          </a:p>
          <a:p>
            <a:r>
              <a:rPr lang="en-GB" dirty="0">
                <a:solidFill>
                  <a:schemeClr val="tx1"/>
                </a:solidFill>
              </a:rPr>
              <a:t>Around 30 organisations, including some of the leading disability charities and tourism and hospitality trade associations, were involved in its development.</a:t>
            </a:r>
          </a:p>
          <a:p>
            <a:endParaRPr lang="en-GB" b="1" dirty="0">
              <a:solidFill>
                <a:srgbClr val="C00000"/>
              </a:solidFill>
            </a:endParaRPr>
          </a:p>
          <a:p>
            <a:r>
              <a:rPr lang="en-GB" b="1" dirty="0">
                <a:solidFill>
                  <a:srgbClr val="C00000"/>
                </a:solidFill>
              </a:rPr>
              <a:t>Call to Action: </a:t>
            </a:r>
            <a:r>
              <a:rPr lang="en-GB" dirty="0">
                <a:solidFill>
                  <a:schemeClr val="tx1"/>
                </a:solidFill>
              </a:rPr>
              <a:t>Explore the toolkit now - https://www.visitbritain.org/business-advice/make-your-business-accessible-and-inclusive/visitengland-accessible-and-inclusive </a:t>
            </a:r>
          </a:p>
          <a:p>
            <a:endParaRPr lang="en-GB" b="1" dirty="0">
              <a:solidFill>
                <a:srgbClr val="C00000"/>
              </a:solidFill>
            </a:endParaRPr>
          </a:p>
        </p:txBody>
      </p:sp>
    </p:spTree>
    <p:extLst>
      <p:ext uri="{BB962C8B-B14F-4D97-AF65-F5344CB8AC3E}">
        <p14:creationId xmlns:p14="http://schemas.microsoft.com/office/powerpoint/2010/main" val="240732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319756"/>
            <a:ext cx="10981946" cy="519829"/>
          </a:xfrm>
        </p:spPr>
        <p:txBody>
          <a:bodyPr>
            <a:normAutofit fontScale="90000"/>
          </a:bodyPr>
          <a:lstStyle/>
          <a:p>
            <a:r>
              <a:rPr lang="en-GB" dirty="0"/>
              <a:t>Sample B2B social media posts </a:t>
            </a:r>
            <a:endParaRPr lang="en-GB" dirty="0">
              <a:highlight>
                <a:srgbClr val="FFFF00"/>
              </a:highlight>
            </a:endParaRPr>
          </a:p>
        </p:txBody>
      </p:sp>
      <p:sp>
        <p:nvSpPr>
          <p:cNvPr id="5" name="Content Placeholder 3">
            <a:extLst>
              <a:ext uri="{FF2B5EF4-FFF2-40B4-BE49-F238E27FC236}">
                <a16:creationId xmlns:a16="http://schemas.microsoft.com/office/drawing/2014/main" id="{C89BBAC6-2401-CFD2-5FE7-A80FD0E0A99B}"/>
              </a:ext>
            </a:extLst>
          </p:cNvPr>
          <p:cNvSpPr txBox="1">
            <a:spLocks/>
          </p:cNvSpPr>
          <p:nvPr/>
        </p:nvSpPr>
        <p:spPr>
          <a:xfrm>
            <a:off x="376700" y="1197211"/>
            <a:ext cx="11561761"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solidFill>
                  <a:schemeClr val="tx1"/>
                </a:solidFill>
                <a:effectLst/>
                <a:ea typeface="Calibri" panose="020F0502020204030204" pitchFamily="34" charset="0"/>
                <a:cs typeface="Times New Roman" panose="02020603050405020304" pitchFamily="18" charset="0"/>
              </a:rPr>
              <a:t>This free @VisitEnglandBiz Accessibility Toolkit can help make your business more accessible, with guidance on providing an inclusive welcome, creating accessibility information, designing accessible spaces and employing disabled people #AccessforAll </a:t>
            </a:r>
            <a:r>
              <a:rPr lang="en-GB" sz="1800" b="0" i="0" u="sng" dirty="0">
                <a:solidFill>
                  <a:srgbClr val="0353A8"/>
                </a:solidFill>
                <a:effectLst/>
                <a:hlinkClick r:id="rId2"/>
              </a:rPr>
              <a:t>https://brnw.ch/21wF77W</a:t>
            </a:r>
            <a:endParaRPr lang="en-GB" sz="1800" b="0" i="0" dirty="0">
              <a:effectLst/>
            </a:endParaRPr>
          </a:p>
          <a:p>
            <a:pPr marL="285750" indent="-285750">
              <a:buFont typeface="Arial" panose="020B0604020202020204" pitchFamily="34" charset="0"/>
              <a:buChar char="•"/>
            </a:pPr>
            <a:endParaRPr lang="en-GB" sz="180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1"/>
                </a:solidFill>
                <a:ea typeface="Calibri" panose="020F0502020204030204" pitchFamily="34" charset="0"/>
                <a:cs typeface="Times New Roman" panose="02020603050405020304" pitchFamily="18" charset="0"/>
              </a:rPr>
              <a:t>#DYK that accessible tourism is worth £14.6bn in England alone? Get practical guidance on how to tap into this market with @VisitEnglandBiz’s free Accessibility Toolkit #AccessforAll </a:t>
            </a:r>
            <a:r>
              <a:rPr lang="en-GB" sz="1800" b="0" i="0" u="sng" dirty="0">
                <a:solidFill>
                  <a:srgbClr val="0353A8"/>
                </a:solidFill>
                <a:effectLst/>
                <a:hlinkClick r:id="rId2"/>
              </a:rPr>
              <a:t>https://brnw.ch/21wF77W</a:t>
            </a:r>
            <a:endParaRPr lang="en-GB" sz="1800" b="0" i="0" dirty="0">
              <a:effectLst/>
            </a:endParaRPr>
          </a:p>
          <a:p>
            <a:pPr marL="285750" indent="-285750">
              <a:buFont typeface="Arial" panose="020B0604020202020204" pitchFamily="34" charset="0"/>
              <a:buChar char="•"/>
            </a:pPr>
            <a:endParaRPr lang="en-GB" sz="18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1"/>
                </a:solidFill>
                <a:ea typeface="Calibri" panose="020F0502020204030204" pitchFamily="34" charset="0"/>
                <a:cs typeface="Times New Roman" panose="02020603050405020304" pitchFamily="18" charset="0"/>
              </a:rPr>
              <a:t>Calling all tourism businesses! @VisitEnglandBiz has published a free Accessibility Toolkit to help you improve your welcome for customers with accessibility requirements, with practical tips and action checklists #AccessforAll </a:t>
            </a:r>
            <a:r>
              <a:rPr lang="en-GB" sz="1800" b="0" i="0" u="sng" dirty="0">
                <a:solidFill>
                  <a:srgbClr val="0353A8"/>
                </a:solidFill>
                <a:effectLst/>
                <a:hlinkClick r:id="rId2"/>
              </a:rPr>
              <a:t>https://brnw.ch/21wF77W</a:t>
            </a:r>
            <a:endParaRPr lang="en-GB" sz="1800" b="0" i="0" dirty="0">
              <a:effectLst/>
            </a:endParaRPr>
          </a:p>
          <a:p>
            <a:pPr marL="285750" indent="-285750">
              <a:buFont typeface="Arial" panose="020B0604020202020204" pitchFamily="34" charset="0"/>
              <a:buChar char="•"/>
            </a:pPr>
            <a:endParaRPr lang="en-GB" sz="18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1"/>
                </a:solidFill>
                <a:ea typeface="Calibri" panose="020F0502020204030204" pitchFamily="34" charset="0"/>
                <a:cs typeface="Times New Roman" panose="02020603050405020304" pitchFamily="18" charset="0"/>
              </a:rPr>
              <a:t>Don’t know where to start in making your tourism business more accessible? Check out @VisitEnglandBiz’s free Accessibility Toolkit for step-by-step guidance and practical tips #AccessforAll </a:t>
            </a:r>
            <a:r>
              <a:rPr lang="en-GB" sz="1800" b="0" i="0" u="sng" dirty="0">
                <a:solidFill>
                  <a:srgbClr val="0353A8"/>
                </a:solidFill>
                <a:effectLst/>
                <a:hlinkClick r:id="rId2"/>
              </a:rPr>
              <a:t>https://brnw.ch/21wF77W</a:t>
            </a:r>
            <a:endParaRPr lang="en-GB" sz="1800" b="0" i="0" dirty="0">
              <a:effectLst/>
            </a:endParaRPr>
          </a:p>
          <a:p>
            <a:pPr marL="285750" indent="-285750">
              <a:buFont typeface="Arial" panose="020B0604020202020204" pitchFamily="34" charset="0"/>
              <a:buChar char="•"/>
            </a:pPr>
            <a:endParaRPr lang="en-GB" sz="18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kern="0" dirty="0">
                <a:solidFill>
                  <a:schemeClr val="tx1"/>
                </a:solidFill>
                <a:effectLst/>
                <a:ea typeface="Calibri" panose="020F0502020204030204" pitchFamily="34" charset="0"/>
                <a:cs typeface="Times New Roman" panose="02020603050405020304" pitchFamily="18" charset="0"/>
              </a:rPr>
              <a:t>#DYK that 70% of disabled people will not return to a business after receiving poor customer service? Learn how to provide an inclusive welcome to all your customers with @VisitEnglandBiz’s free Accessibility Toolkit #AccessforAll </a:t>
            </a:r>
            <a:r>
              <a:rPr lang="en-GB" sz="1800" b="0" i="0" u="sng" dirty="0">
                <a:solidFill>
                  <a:srgbClr val="0353A8"/>
                </a:solidFill>
                <a:effectLst/>
                <a:hlinkClick r:id="rId2"/>
              </a:rPr>
              <a:t>https://brnw.ch/21wF77W</a:t>
            </a:r>
            <a:endParaRPr lang="en-GB" sz="1800" b="0" i="0" dirty="0">
              <a:effectLst/>
            </a:endParaRPr>
          </a:p>
          <a:p>
            <a:endParaRPr lang="en-GB" sz="1800" kern="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420236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244942"/>
            <a:ext cx="10981946" cy="519829"/>
          </a:xfrm>
        </p:spPr>
        <p:txBody>
          <a:bodyPr>
            <a:normAutofit fontScale="90000"/>
          </a:bodyPr>
          <a:lstStyle/>
          <a:p>
            <a:r>
              <a:rPr lang="en-GB" dirty="0"/>
              <a:t>Sample post for LinkedIn</a:t>
            </a:r>
          </a:p>
        </p:txBody>
      </p:sp>
      <p:sp>
        <p:nvSpPr>
          <p:cNvPr id="3" name="Content Placeholder 3">
            <a:extLst>
              <a:ext uri="{FF2B5EF4-FFF2-40B4-BE49-F238E27FC236}">
                <a16:creationId xmlns:a16="http://schemas.microsoft.com/office/drawing/2014/main" id="{601F34A0-38B8-663C-9101-E256F19997AB}"/>
              </a:ext>
            </a:extLst>
          </p:cNvPr>
          <p:cNvSpPr txBox="1">
            <a:spLocks/>
          </p:cNvSpPr>
          <p:nvPr/>
        </p:nvSpPr>
        <p:spPr>
          <a:xfrm>
            <a:off x="202277" y="1054336"/>
            <a:ext cx="11232978"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00000"/>
                </a:solidFill>
              </a:rPr>
              <a:t>Title: </a:t>
            </a:r>
            <a:r>
              <a:rPr lang="en-GB" dirty="0">
                <a:solidFill>
                  <a:schemeClr val="tx1"/>
                </a:solidFill>
              </a:rPr>
              <a:t>New Accessibility Toolkit for Tourism Businesses</a:t>
            </a:r>
          </a:p>
          <a:p>
            <a:endParaRPr lang="en-GB" dirty="0">
              <a:solidFill>
                <a:srgbClr val="C00000"/>
              </a:solidFill>
            </a:endParaRPr>
          </a:p>
          <a:p>
            <a:r>
              <a:rPr lang="en-GB" b="1" dirty="0">
                <a:solidFill>
                  <a:srgbClr val="C00000"/>
                </a:solidFill>
              </a:rPr>
              <a:t>Body:</a:t>
            </a:r>
          </a:p>
          <a:p>
            <a:r>
              <a:rPr lang="en-GB" dirty="0">
                <a:solidFill>
                  <a:schemeClr val="tx1"/>
                </a:solidFill>
                <a:hlinkClick r:id="rId2"/>
              </a:rPr>
              <a:t>VisitEngland</a:t>
            </a:r>
            <a:r>
              <a:rPr lang="en-GB" dirty="0">
                <a:solidFill>
                  <a:schemeClr val="tx1"/>
                </a:solidFill>
              </a:rPr>
              <a:t> has published a new Accessible and Inclusive Tourism Toolkit for Businesses on their Business Advice Hub. </a:t>
            </a:r>
          </a:p>
          <a:p>
            <a:endParaRPr lang="en-GB" dirty="0">
              <a:solidFill>
                <a:schemeClr val="tx1"/>
              </a:solidFill>
            </a:endParaRPr>
          </a:p>
          <a:p>
            <a:r>
              <a:rPr lang="en-GB" dirty="0">
                <a:solidFill>
                  <a:schemeClr val="tx1"/>
                </a:solidFill>
              </a:rPr>
              <a:t>This comprehensive resource can help businesses understand and address the barriers faced by customers with different impairments, effectively promote their accessibility information, become an inclusive employer and more.</a:t>
            </a:r>
          </a:p>
          <a:p>
            <a:endParaRPr lang="en-GB" dirty="0">
              <a:solidFill>
                <a:schemeClr val="tx1"/>
              </a:solidFill>
            </a:endParaRPr>
          </a:p>
          <a:p>
            <a:r>
              <a:rPr lang="en-GB" dirty="0">
                <a:solidFill>
                  <a:schemeClr val="tx1"/>
                </a:solidFill>
              </a:rPr>
              <a:t>Content includes top 20 tips, real-life case studies and downloadable business-specific action checklists. Technical guidance for the built environment is also provided to aid new-build and refurbishing businesses in creating inclusive physical spaces.</a:t>
            </a:r>
          </a:p>
          <a:p>
            <a:endParaRPr lang="en-GB" dirty="0">
              <a:solidFill>
                <a:schemeClr val="tx1"/>
              </a:solidFill>
            </a:endParaRPr>
          </a:p>
          <a:p>
            <a:r>
              <a:rPr lang="en-GB" dirty="0">
                <a:solidFill>
                  <a:schemeClr val="tx1"/>
                </a:solidFill>
              </a:rPr>
              <a:t>Around 30 organisations, including some of the leading disability charities and tourism and hospitality trade associations, were involved in its development.</a:t>
            </a:r>
          </a:p>
          <a:p>
            <a:endParaRPr lang="en-GB" b="1" dirty="0">
              <a:solidFill>
                <a:srgbClr val="C00000"/>
              </a:solidFill>
            </a:endParaRPr>
          </a:p>
          <a:p>
            <a:r>
              <a:rPr lang="en-GB" dirty="0">
                <a:solidFill>
                  <a:schemeClr val="tx1"/>
                </a:solidFill>
              </a:rPr>
              <a:t>Explore the toolkit now - https://www.visitbritain.org/business-advice/make-your-business-accessible-and-inclusive/visitengland-accessible-and-inclusive </a:t>
            </a:r>
          </a:p>
          <a:p>
            <a:endParaRPr lang="en-GB" b="1" dirty="0">
              <a:solidFill>
                <a:srgbClr val="C00000"/>
              </a:solidFill>
            </a:endParaRPr>
          </a:p>
        </p:txBody>
      </p:sp>
    </p:spTree>
    <p:extLst>
      <p:ext uri="{BB962C8B-B14F-4D97-AF65-F5344CB8AC3E}">
        <p14:creationId xmlns:p14="http://schemas.microsoft.com/office/powerpoint/2010/main" val="32888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319756"/>
            <a:ext cx="10981946" cy="519829"/>
          </a:xfrm>
        </p:spPr>
        <p:txBody>
          <a:bodyPr>
            <a:normAutofit fontScale="90000"/>
          </a:bodyPr>
          <a:lstStyle/>
          <a:p>
            <a:r>
              <a:rPr lang="en-GB" dirty="0"/>
              <a:t>Imagery</a:t>
            </a:r>
            <a:endParaRPr lang="en-GB" dirty="0">
              <a:highlight>
                <a:srgbClr val="FFFF00"/>
              </a:highlight>
            </a:endParaRPr>
          </a:p>
        </p:txBody>
      </p:sp>
      <p:sp>
        <p:nvSpPr>
          <p:cNvPr id="5" name="Content Placeholder 3">
            <a:extLst>
              <a:ext uri="{FF2B5EF4-FFF2-40B4-BE49-F238E27FC236}">
                <a16:creationId xmlns:a16="http://schemas.microsoft.com/office/drawing/2014/main" id="{C89BBAC6-2401-CFD2-5FE7-A80FD0E0A99B}"/>
              </a:ext>
            </a:extLst>
          </p:cNvPr>
          <p:cNvSpPr txBox="1">
            <a:spLocks/>
          </p:cNvSpPr>
          <p:nvPr/>
        </p:nvSpPr>
        <p:spPr>
          <a:xfrm>
            <a:off x="376700" y="1197212"/>
            <a:ext cx="11561761" cy="705160"/>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solidFill>
                  <a:schemeClr val="tx1"/>
                </a:solidFill>
                <a:effectLst/>
                <a:ea typeface="Calibri" panose="020F0502020204030204" pitchFamily="34" charset="0"/>
                <a:cs typeface="Times New Roman" panose="02020603050405020304" pitchFamily="18" charset="0"/>
              </a:rPr>
              <a:t>Relevant accompanying imagery can be downloaded from the ‘Accessibility’ collection on </a:t>
            </a:r>
            <a:r>
              <a:rPr lang="en-GB" sz="1800" dirty="0">
                <a:solidFill>
                  <a:schemeClr val="tx1"/>
                </a:solidFill>
                <a:effectLst/>
                <a:ea typeface="Calibri" panose="020F0502020204030204" pitchFamily="34" charset="0"/>
                <a:cs typeface="Times New Roman" panose="02020603050405020304" pitchFamily="18" charset="0"/>
                <a:hlinkClick r:id="rId2"/>
              </a:rPr>
              <a:t>VisitBritain/VisitEngland’s Asset Management Library </a:t>
            </a:r>
            <a:r>
              <a:rPr lang="en-GB" sz="1800" dirty="0">
                <a:solidFill>
                  <a:schemeClr val="tx1"/>
                </a:solidFill>
                <a:effectLst/>
                <a:ea typeface="Calibri" panose="020F0502020204030204" pitchFamily="34" charset="0"/>
                <a:cs typeface="Times New Roman" panose="02020603050405020304" pitchFamily="18" charset="0"/>
              </a:rPr>
              <a:t>(registration required):  </a:t>
            </a:r>
          </a:p>
          <a:p>
            <a:pPr marL="285750" indent="-285750">
              <a:buFont typeface="Arial" panose="020B0604020202020204" pitchFamily="34" charset="0"/>
              <a:buChar char="•"/>
            </a:pPr>
            <a:endParaRPr lang="en-GB" sz="180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endParaRPr lang="en-GB" dirty="0"/>
          </a:p>
          <a:p>
            <a:endParaRPr lang="en-GB" dirty="0"/>
          </a:p>
          <a:p>
            <a:endParaRPr lang="en-GB" dirty="0"/>
          </a:p>
        </p:txBody>
      </p:sp>
      <p:pic>
        <p:nvPicPr>
          <p:cNvPr id="6" name="Picture 5" descr="A young female wheelchair user on a stone path in front of an historic building and garden">
            <a:extLst>
              <a:ext uri="{FF2B5EF4-FFF2-40B4-BE49-F238E27FC236}">
                <a16:creationId xmlns:a16="http://schemas.microsoft.com/office/drawing/2014/main" id="{051E014F-36BB-B269-3573-20886573AE59}"/>
              </a:ext>
            </a:extLst>
          </p:cNvPr>
          <p:cNvPicPr>
            <a:picLocks noChangeAspect="1"/>
          </p:cNvPicPr>
          <p:nvPr/>
        </p:nvPicPr>
        <p:blipFill rotWithShape="1">
          <a:blip r:embed="rId3"/>
          <a:srcRect l="11393" t="36118" r="46740" b="14937"/>
          <a:stretch/>
        </p:blipFill>
        <p:spPr>
          <a:xfrm>
            <a:off x="217756" y="1921378"/>
            <a:ext cx="3481885" cy="2289675"/>
          </a:xfrm>
          <a:prstGeom prst="rect">
            <a:avLst/>
          </a:prstGeom>
        </p:spPr>
      </p:pic>
      <p:sp>
        <p:nvSpPr>
          <p:cNvPr id="8" name="TextBox 7">
            <a:extLst>
              <a:ext uri="{FF2B5EF4-FFF2-40B4-BE49-F238E27FC236}">
                <a16:creationId xmlns:a16="http://schemas.microsoft.com/office/drawing/2014/main" id="{8B8C557A-D5DA-DD06-8806-9D85BD470738}"/>
              </a:ext>
            </a:extLst>
          </p:cNvPr>
          <p:cNvSpPr txBox="1"/>
          <p:nvPr/>
        </p:nvSpPr>
        <p:spPr>
          <a:xfrm>
            <a:off x="2650956" y="3995609"/>
            <a:ext cx="1048685" cy="215444"/>
          </a:xfrm>
          <a:prstGeom prst="rect">
            <a:avLst/>
          </a:prstGeom>
          <a:solidFill>
            <a:schemeClr val="tx1"/>
          </a:solidFill>
        </p:spPr>
        <p:txBody>
          <a:bodyPr wrap="none" rtlCol="0">
            <a:spAutoFit/>
          </a:bodyPr>
          <a:lstStyle/>
          <a:p>
            <a:r>
              <a:rPr lang="en-GB" sz="800" b="0" i="0" dirty="0">
                <a:solidFill>
                  <a:schemeClr val="bg1"/>
                </a:solidFill>
                <a:effectLst/>
                <a:latin typeface="EuclidFlex-300.woff2"/>
              </a:rPr>
              <a:t>VisitBritain/</a:t>
            </a:r>
            <a:r>
              <a:rPr lang="en-GB" sz="800" b="0" i="0" dirty="0" err="1">
                <a:solidFill>
                  <a:schemeClr val="bg1"/>
                </a:solidFill>
                <a:effectLst/>
                <a:latin typeface="EuclidFlex-300.woff2"/>
              </a:rPr>
              <a:t>Nemorin</a:t>
            </a:r>
            <a:endParaRPr lang="en-GB" sz="800" dirty="0">
              <a:solidFill>
                <a:schemeClr val="bg1"/>
              </a:solidFill>
            </a:endParaRPr>
          </a:p>
        </p:txBody>
      </p:sp>
      <p:sp>
        <p:nvSpPr>
          <p:cNvPr id="21" name="TextBox 20">
            <a:extLst>
              <a:ext uri="{FF2B5EF4-FFF2-40B4-BE49-F238E27FC236}">
                <a16:creationId xmlns:a16="http://schemas.microsoft.com/office/drawing/2014/main" id="{9EC55512-7B20-9A1A-8523-001A14829E3D}"/>
              </a:ext>
            </a:extLst>
          </p:cNvPr>
          <p:cNvSpPr txBox="1"/>
          <p:nvPr/>
        </p:nvSpPr>
        <p:spPr>
          <a:xfrm>
            <a:off x="217756" y="4230059"/>
            <a:ext cx="1157689" cy="615553"/>
          </a:xfrm>
          <a:prstGeom prst="rect">
            <a:avLst/>
          </a:prstGeom>
          <a:noFill/>
        </p:spPr>
        <p:txBody>
          <a:bodyPr wrap="none" rtlCol="0">
            <a:spAutoFit/>
          </a:bodyPr>
          <a:lstStyle/>
          <a:p>
            <a:r>
              <a:rPr lang="en-GB" sz="1600" b="1" i="0" dirty="0">
                <a:effectLst/>
                <a:latin typeface="EuclidFlex-600.woff2"/>
              </a:rPr>
              <a:t>No: 608736</a:t>
            </a:r>
          </a:p>
          <a:p>
            <a:endParaRPr lang="en-GB" dirty="0"/>
          </a:p>
        </p:txBody>
      </p:sp>
      <p:pic>
        <p:nvPicPr>
          <p:cNvPr id="16" name="Picture 15" descr="A girl with Downs Syndrome interacting with an exhibit at an attraction, smiling at a young staff member ">
            <a:extLst>
              <a:ext uri="{FF2B5EF4-FFF2-40B4-BE49-F238E27FC236}">
                <a16:creationId xmlns:a16="http://schemas.microsoft.com/office/drawing/2014/main" id="{B61FF39F-FA4F-480B-E757-7F95DF50918B}"/>
              </a:ext>
            </a:extLst>
          </p:cNvPr>
          <p:cNvPicPr>
            <a:picLocks noChangeAspect="1"/>
          </p:cNvPicPr>
          <p:nvPr/>
        </p:nvPicPr>
        <p:blipFill rotWithShape="1">
          <a:blip r:embed="rId4"/>
          <a:srcRect l="50000" t="38468" r="15517" b="25210"/>
          <a:stretch/>
        </p:blipFill>
        <p:spPr>
          <a:xfrm>
            <a:off x="3873117" y="3941648"/>
            <a:ext cx="3867805" cy="2291675"/>
          </a:xfrm>
          <a:prstGeom prst="rect">
            <a:avLst/>
          </a:prstGeom>
        </p:spPr>
      </p:pic>
      <p:sp>
        <p:nvSpPr>
          <p:cNvPr id="19" name="TextBox 18">
            <a:extLst>
              <a:ext uri="{FF2B5EF4-FFF2-40B4-BE49-F238E27FC236}">
                <a16:creationId xmlns:a16="http://schemas.microsoft.com/office/drawing/2014/main" id="{2F78ACC5-C666-BE70-FDA7-0A9DAF370559}"/>
              </a:ext>
            </a:extLst>
          </p:cNvPr>
          <p:cNvSpPr txBox="1"/>
          <p:nvPr/>
        </p:nvSpPr>
        <p:spPr>
          <a:xfrm>
            <a:off x="6738725" y="6018879"/>
            <a:ext cx="1002197" cy="215444"/>
          </a:xfrm>
          <a:prstGeom prst="rect">
            <a:avLst/>
          </a:prstGeom>
          <a:solidFill>
            <a:schemeClr val="tx1"/>
          </a:solidFill>
        </p:spPr>
        <p:txBody>
          <a:bodyPr wrap="none" rtlCol="0">
            <a:spAutoFit/>
          </a:bodyPr>
          <a:lstStyle/>
          <a:p>
            <a:r>
              <a:rPr lang="en-GB" sz="800" b="0" i="0" dirty="0">
                <a:solidFill>
                  <a:schemeClr val="bg1"/>
                </a:solidFill>
                <a:effectLst/>
                <a:latin typeface="EuclidFlex-300.woff2"/>
              </a:rPr>
              <a:t>VisitBritain/Eureka!</a:t>
            </a:r>
            <a:endParaRPr lang="en-GB" sz="800" dirty="0">
              <a:solidFill>
                <a:schemeClr val="bg1"/>
              </a:solidFill>
            </a:endParaRPr>
          </a:p>
        </p:txBody>
      </p:sp>
      <p:sp>
        <p:nvSpPr>
          <p:cNvPr id="20" name="TextBox 19">
            <a:extLst>
              <a:ext uri="{FF2B5EF4-FFF2-40B4-BE49-F238E27FC236}">
                <a16:creationId xmlns:a16="http://schemas.microsoft.com/office/drawing/2014/main" id="{72716430-3844-64CF-1CDF-D20170F1CF43}"/>
              </a:ext>
            </a:extLst>
          </p:cNvPr>
          <p:cNvSpPr txBox="1"/>
          <p:nvPr/>
        </p:nvSpPr>
        <p:spPr>
          <a:xfrm>
            <a:off x="3873117" y="6242447"/>
            <a:ext cx="1157689" cy="615553"/>
          </a:xfrm>
          <a:prstGeom prst="rect">
            <a:avLst/>
          </a:prstGeom>
          <a:noFill/>
        </p:spPr>
        <p:txBody>
          <a:bodyPr wrap="none" rtlCol="0">
            <a:spAutoFit/>
          </a:bodyPr>
          <a:lstStyle/>
          <a:p>
            <a:r>
              <a:rPr lang="en-GB" sz="1600" b="1" i="0" dirty="0">
                <a:effectLst/>
                <a:latin typeface="EuclidFlex-600.woff2"/>
              </a:rPr>
              <a:t>No: 607725</a:t>
            </a:r>
          </a:p>
          <a:p>
            <a:endParaRPr lang="en-GB" dirty="0"/>
          </a:p>
        </p:txBody>
      </p:sp>
      <p:pic>
        <p:nvPicPr>
          <p:cNvPr id="29" name="Picture 28" descr="A male wheelchair user, wearing a red safety helmet while he abseils down an abseiling wall with a instructor.">
            <a:extLst>
              <a:ext uri="{FF2B5EF4-FFF2-40B4-BE49-F238E27FC236}">
                <a16:creationId xmlns:a16="http://schemas.microsoft.com/office/drawing/2014/main" id="{66EF33A5-E925-5F4F-D28F-E7A0BC765307}"/>
              </a:ext>
            </a:extLst>
          </p:cNvPr>
          <p:cNvPicPr>
            <a:picLocks noChangeAspect="1"/>
          </p:cNvPicPr>
          <p:nvPr/>
        </p:nvPicPr>
        <p:blipFill rotWithShape="1">
          <a:blip r:embed="rId5"/>
          <a:srcRect l="11281" t="35863" r="46810" b="15248"/>
          <a:stretch/>
        </p:blipFill>
        <p:spPr>
          <a:xfrm>
            <a:off x="7914398" y="1921378"/>
            <a:ext cx="3705738" cy="2431696"/>
          </a:xfrm>
          <a:prstGeom prst="rect">
            <a:avLst/>
          </a:prstGeom>
        </p:spPr>
      </p:pic>
      <p:sp>
        <p:nvSpPr>
          <p:cNvPr id="27" name="TextBox 26">
            <a:extLst>
              <a:ext uri="{FF2B5EF4-FFF2-40B4-BE49-F238E27FC236}">
                <a16:creationId xmlns:a16="http://schemas.microsoft.com/office/drawing/2014/main" id="{6B221CB8-91C1-9ADA-33FB-865292B7E108}"/>
              </a:ext>
            </a:extLst>
          </p:cNvPr>
          <p:cNvSpPr txBox="1"/>
          <p:nvPr/>
        </p:nvSpPr>
        <p:spPr>
          <a:xfrm>
            <a:off x="10071314" y="4132228"/>
            <a:ext cx="1548822" cy="215444"/>
          </a:xfrm>
          <a:prstGeom prst="rect">
            <a:avLst/>
          </a:prstGeom>
          <a:solidFill>
            <a:schemeClr val="tx1"/>
          </a:solidFill>
        </p:spPr>
        <p:txBody>
          <a:bodyPr wrap="none" rtlCol="0">
            <a:spAutoFit/>
          </a:bodyPr>
          <a:lstStyle/>
          <a:p>
            <a:r>
              <a:rPr lang="en-GB" sz="800" b="0" i="0" dirty="0">
                <a:solidFill>
                  <a:schemeClr val="bg1"/>
                </a:solidFill>
                <a:effectLst/>
                <a:latin typeface="EuclidFlex-300.woff2"/>
              </a:rPr>
              <a:t>VisitBritain/Calvertexmoor.co.uk</a:t>
            </a:r>
            <a:endParaRPr lang="en-GB" sz="800" dirty="0">
              <a:solidFill>
                <a:schemeClr val="bg1"/>
              </a:solidFill>
            </a:endParaRPr>
          </a:p>
        </p:txBody>
      </p:sp>
      <p:sp>
        <p:nvSpPr>
          <p:cNvPr id="26" name="TextBox 25">
            <a:extLst>
              <a:ext uri="{FF2B5EF4-FFF2-40B4-BE49-F238E27FC236}">
                <a16:creationId xmlns:a16="http://schemas.microsoft.com/office/drawing/2014/main" id="{1B0387B3-4E25-EAD6-CDA1-E763F756EE3E}"/>
              </a:ext>
            </a:extLst>
          </p:cNvPr>
          <p:cNvSpPr txBox="1"/>
          <p:nvPr/>
        </p:nvSpPr>
        <p:spPr>
          <a:xfrm>
            <a:off x="7914398" y="4372080"/>
            <a:ext cx="1157689" cy="338554"/>
          </a:xfrm>
          <a:prstGeom prst="rect">
            <a:avLst/>
          </a:prstGeom>
          <a:noFill/>
        </p:spPr>
        <p:txBody>
          <a:bodyPr wrap="none" rtlCol="0">
            <a:spAutoFit/>
          </a:bodyPr>
          <a:lstStyle/>
          <a:p>
            <a:r>
              <a:rPr lang="en-GB" sz="1600" b="1" i="0" dirty="0">
                <a:effectLst/>
                <a:latin typeface="EuclidFlex-600.woff2"/>
              </a:rPr>
              <a:t>No: 607430</a:t>
            </a:r>
            <a:endParaRPr lang="en-GB" dirty="0"/>
          </a:p>
        </p:txBody>
      </p:sp>
    </p:spTree>
    <p:extLst>
      <p:ext uri="{BB962C8B-B14F-4D97-AF65-F5344CB8AC3E}">
        <p14:creationId xmlns:p14="http://schemas.microsoft.com/office/powerpoint/2010/main" val="357100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EC10594E-1D7D-4F89-9083-3911FDFB5A8E}"/>
              </a:ext>
            </a:extLst>
          </p:cNvPr>
          <p:cNvSpPr>
            <a:spLocks noGrp="1"/>
          </p:cNvSpPr>
          <p:nvPr>
            <p:ph type="title"/>
          </p:nvPr>
        </p:nvSpPr>
        <p:spPr/>
        <p:txBody>
          <a:bodyPr>
            <a:normAutofit fontScale="90000"/>
          </a:bodyPr>
          <a:lstStyle/>
          <a:p>
            <a:r>
              <a:rPr lang="en-US" dirty="0"/>
              <a:t>Printed promotional material</a:t>
            </a:r>
            <a:endParaRPr lang="en-GB" dirty="0"/>
          </a:p>
        </p:txBody>
      </p:sp>
      <p:sp>
        <p:nvSpPr>
          <p:cNvPr id="8" name="Content Placeholder 7">
            <a:extLst>
              <a:ext uri="{FF2B5EF4-FFF2-40B4-BE49-F238E27FC236}">
                <a16:creationId xmlns:a16="http://schemas.microsoft.com/office/drawing/2014/main" id="{FA16ED17-BE14-4B19-95C1-73FC8B9A9321}"/>
              </a:ext>
            </a:extLst>
          </p:cNvPr>
          <p:cNvSpPr>
            <a:spLocks noGrp="1"/>
          </p:cNvSpPr>
          <p:nvPr>
            <p:ph sz="quarter" idx="18"/>
          </p:nvPr>
        </p:nvSpPr>
        <p:spPr>
          <a:xfrm>
            <a:off x="334964" y="1208017"/>
            <a:ext cx="11561761" cy="678774"/>
          </a:xfrm>
        </p:spPr>
        <p:txBody>
          <a:bodyPr/>
          <a:lstStyle/>
          <a:p>
            <a:pPr marL="342900" indent="-342900">
              <a:buFont typeface="Arial" panose="020B0604020202020204" pitchFamily="34" charset="0"/>
              <a:buChar char="•"/>
            </a:pPr>
            <a:r>
              <a:rPr lang="en-GB" sz="1800" dirty="0"/>
              <a:t>Promotional business cards are available (c. 125 cards per box)</a:t>
            </a:r>
          </a:p>
          <a:p>
            <a:pPr marL="342900" indent="-342900">
              <a:buFont typeface="Arial" panose="020B0604020202020204" pitchFamily="34" charset="0"/>
              <a:buChar char="•"/>
            </a:pPr>
            <a:r>
              <a:rPr lang="en-GB" sz="1800" dirty="0"/>
              <a:t>Please contact </a:t>
            </a:r>
            <a:r>
              <a:rPr lang="en-GB" sz="1800" dirty="0">
                <a:hlinkClick r:id="rId3"/>
              </a:rPr>
              <a:t>hannah.lowe@visitengland.org</a:t>
            </a:r>
            <a:r>
              <a:rPr lang="en-GB" sz="1800" dirty="0"/>
              <a:t>  for copies</a:t>
            </a:r>
          </a:p>
          <a:p>
            <a:pPr marL="342900" indent="-342900">
              <a:buFont typeface="Arial" panose="020B0604020202020204" pitchFamily="34" charset="0"/>
              <a:buChar char="•"/>
            </a:pPr>
            <a:endParaRPr lang="en-GB" sz="1800" dirty="0"/>
          </a:p>
          <a:p>
            <a:endParaRPr lang="en-GB" dirty="0"/>
          </a:p>
        </p:txBody>
      </p:sp>
      <p:pic>
        <p:nvPicPr>
          <p:cNvPr id="12" name="Picture 11" descr="Front side of the promotional business card for the accessibility toolkit, with the words 'Accessibility: your essential guidance' prominent">
            <a:extLst>
              <a:ext uri="{FF2B5EF4-FFF2-40B4-BE49-F238E27FC236}">
                <a16:creationId xmlns:a16="http://schemas.microsoft.com/office/drawing/2014/main" id="{8F3771DE-4319-3F28-2405-1091A591CAD9}"/>
              </a:ext>
            </a:extLst>
          </p:cNvPr>
          <p:cNvPicPr>
            <a:picLocks noChangeAspect="1"/>
          </p:cNvPicPr>
          <p:nvPr/>
        </p:nvPicPr>
        <p:blipFill rotWithShape="1">
          <a:blip r:embed="rId4"/>
          <a:srcRect l="16552" t="20230" r="27414" b="15402"/>
          <a:stretch/>
        </p:blipFill>
        <p:spPr>
          <a:xfrm>
            <a:off x="905254" y="2701924"/>
            <a:ext cx="5044965" cy="3259823"/>
          </a:xfrm>
          <a:prstGeom prst="rect">
            <a:avLst/>
          </a:prstGeom>
          <a:ln w="19050">
            <a:solidFill>
              <a:schemeClr val="accent1"/>
            </a:solidFill>
          </a:ln>
          <a:effectLst>
            <a:softEdge rad="0"/>
          </a:effectLst>
        </p:spPr>
      </p:pic>
      <p:pic>
        <p:nvPicPr>
          <p:cNvPr id="14" name="Picture 13" descr="Back side of the promotional business card for the accessibility toolkit, with the words 'use our free toolkit with top tips, action checklists, real case studies and technical guidance' next to a QR code">
            <a:extLst>
              <a:ext uri="{FF2B5EF4-FFF2-40B4-BE49-F238E27FC236}">
                <a16:creationId xmlns:a16="http://schemas.microsoft.com/office/drawing/2014/main" id="{39AD542D-1082-6C34-E917-632794393541}"/>
              </a:ext>
            </a:extLst>
          </p:cNvPr>
          <p:cNvPicPr>
            <a:picLocks noChangeAspect="1"/>
          </p:cNvPicPr>
          <p:nvPr/>
        </p:nvPicPr>
        <p:blipFill rotWithShape="1">
          <a:blip r:embed="rId5"/>
          <a:srcRect l="16465" t="20383" r="27328" b="15555"/>
          <a:stretch/>
        </p:blipFill>
        <p:spPr>
          <a:xfrm>
            <a:off x="6397437" y="2701924"/>
            <a:ext cx="5044965" cy="3234349"/>
          </a:xfrm>
          <a:prstGeom prst="rect">
            <a:avLst/>
          </a:prstGeom>
          <a:ln w="19050">
            <a:solidFill>
              <a:schemeClr val="tx1"/>
            </a:solidFill>
          </a:ln>
        </p:spPr>
      </p:pic>
    </p:spTree>
    <p:extLst>
      <p:ext uri="{BB962C8B-B14F-4D97-AF65-F5344CB8AC3E}">
        <p14:creationId xmlns:p14="http://schemas.microsoft.com/office/powerpoint/2010/main" val="3778841551"/>
      </p:ext>
    </p:extLst>
  </p:cSld>
  <p:clrMapOvr>
    <a:masterClrMapping/>
  </p:clrMapOvr>
</p:sld>
</file>

<file path=ppt/theme/theme1.xml><?xml version="1.0" encoding="utf-8"?>
<a:theme xmlns:a="http://schemas.openxmlformats.org/drawingml/2006/main" name="Custom Design">
  <a:themeElements>
    <a:clrScheme name="VB Colors">
      <a:dk1>
        <a:srgbClr val="000000"/>
      </a:dk1>
      <a:lt1>
        <a:srgbClr val="FFFFFF"/>
      </a:lt1>
      <a:dk2>
        <a:srgbClr val="44546A"/>
      </a:dk2>
      <a:lt2>
        <a:srgbClr val="E7E6E6"/>
      </a:lt2>
      <a:accent1>
        <a:srgbClr val="1E1541"/>
      </a:accent1>
      <a:accent2>
        <a:srgbClr val="E41F18"/>
      </a:accent2>
      <a:accent3>
        <a:srgbClr val="528A46"/>
      </a:accent3>
      <a:accent4>
        <a:srgbClr val="F9B236"/>
      </a:accent4>
      <a:accent5>
        <a:srgbClr val="117EAC"/>
      </a:accent5>
      <a:accent6>
        <a:srgbClr val="B5DDF7"/>
      </a:accent6>
      <a:hlink>
        <a:srgbClr val="EA592E"/>
      </a:hlink>
      <a:folHlink>
        <a:srgbClr val="5032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865</Words>
  <Application>Microsoft Office PowerPoint</Application>
  <PresentationFormat>Widescreen</PresentationFormat>
  <Paragraphs>103</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EuclidFlex-300.woff2</vt:lpstr>
      <vt:lpstr>EuclidFlex-600.woff2</vt:lpstr>
      <vt:lpstr>Wingdings</vt:lpstr>
      <vt:lpstr>Custom Design</vt:lpstr>
      <vt:lpstr>Communication toolkit: Accessible and Inclusive Tourism Toolkit for Businesses</vt:lpstr>
      <vt:lpstr>Welcome</vt:lpstr>
      <vt:lpstr>Key messages for your audience</vt:lpstr>
      <vt:lpstr>Short article for enewsletters (c. 60 words)</vt:lpstr>
      <vt:lpstr>Long article for enewsletters (c. 100 words)</vt:lpstr>
      <vt:lpstr>Sample B2B social media posts </vt:lpstr>
      <vt:lpstr>Sample post for LinkedIn</vt:lpstr>
      <vt:lpstr>Imagery</vt:lpstr>
      <vt:lpstr>Printed promotional material</vt:lpstr>
      <vt:lpstr>Visitengland.org/access</vt:lpstr>
    </vt:vector>
  </TitlesOfParts>
  <Company>VistBritain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Upcoming changes to the Regulatory Reform (Fire Safety) Order 2005</dc:title>
  <dc:creator>Katie Toussaint-Jackson</dc:creator>
  <cp:lastModifiedBy>Hannah Lowe</cp:lastModifiedBy>
  <cp:revision>62</cp:revision>
  <dcterms:created xsi:type="dcterms:W3CDTF">2023-08-16T10:46:42Z</dcterms:created>
  <dcterms:modified xsi:type="dcterms:W3CDTF">2023-12-13T12:42:13Z</dcterms:modified>
</cp:coreProperties>
</file>