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8" r:id="rId2"/>
    <p:sldId id="285" r:id="rId3"/>
    <p:sldId id="291" r:id="rId4"/>
    <p:sldId id="283" r:id="rId5"/>
    <p:sldId id="287" r:id="rId6"/>
    <p:sldId id="289" r:id="rId7"/>
    <p:sldId id="290" r:id="rId8"/>
    <p:sldId id="284" r:id="rId9"/>
    <p:sldId id="288" r:id="rId10"/>
  </p:sldIdLst>
  <p:sldSz cx="9144000" cy="6858000" type="screen4x3"/>
  <p:notesSz cx="6805613" cy="99393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0" autoAdjust="0"/>
    <p:restoredTop sz="99494" autoAdjust="0"/>
  </p:normalViewPr>
  <p:slideViewPr>
    <p:cSldViewPr snapToGrid="0">
      <p:cViewPr varScale="1">
        <p:scale>
          <a:sx n="115" d="100"/>
          <a:sy n="115" d="100"/>
        </p:scale>
        <p:origin x="2172" y="108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93E0EC-C2A2-471D-B936-2FE1F2C228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396BD-CFFB-495A-A9BC-A61636DF58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3D4DDA-174F-4108-B2F9-8FB32678D4D3}" type="datetimeFigureOut">
              <a:rPr lang="en-GB"/>
              <a:pPr>
                <a:defRPr/>
              </a:pPr>
              <a:t>17/12/2018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8C154-E4A0-41DF-947D-C40C957DF1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6AB88-ACD7-4920-89DC-0A3F2E6097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5E400B-FA83-4C1B-8015-8E432E5066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488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E79CC1-90EF-4297-9E37-E3EC67170F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6045" tIns="48022" rIns="96045" bIns="48022" rtlCol="0"/>
          <a:lstStyle>
            <a:lvl1pPr algn="l"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355B4A-27E7-4BBE-92A4-32A41F6621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6045" tIns="48022" rIns="96045" bIns="48022" rtlCol="0"/>
          <a:lstStyle>
            <a:lvl1pPr algn="r">
              <a:defRPr sz="13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8100AA-FBA0-4ED7-8DDC-7EB077E98DBA}" type="datetimeFigureOut">
              <a:rPr lang="en-AU"/>
              <a:pPr>
                <a:defRPr/>
              </a:pPr>
              <a:t>17/12/2018</a:t>
            </a:fld>
            <a:endParaRPr lang="en-AU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F3AC13-DFAF-4CC9-B5F0-909663708B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45" tIns="48022" rIns="96045" bIns="48022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104ADC4-CC18-4063-8A0B-171F343EA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6045" tIns="48022" rIns="96045" bIns="480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85F5C-7861-47A0-A6C0-91E1F21890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6045" tIns="48022" rIns="96045" bIns="48022" rtlCol="0" anchor="b"/>
          <a:lstStyle>
            <a:lvl1pPr algn="l"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AF13A-DF41-4FE3-AEC2-D889B3FB3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6045" tIns="48022" rIns="96045" bIns="4802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62FAEA0-874A-4344-BDB3-4A0A7E778F9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2786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\\PSTUDIOTERM\Clients\TNS Global\TNS_002 Templates\4. Design\4. Active\PPT Files\19 Jan Redesign\Reference\Property Images\RGB_MASTER_A0_landscape_01_lefttoright.jpg">
            <a:extLst>
              <a:ext uri="{FF2B5EF4-FFF2-40B4-BE49-F238E27FC236}">
                <a16:creationId xmlns:a16="http://schemas.microsoft.com/office/drawing/2014/main" id="{0D8043CB-0F60-41F6-8FDC-C86B9A0A41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8748" r="43660" b="2571"/>
          <a:stretch>
            <a:fillRect/>
          </a:stretch>
        </p:blipFill>
        <p:spPr bwMode="auto">
          <a:xfrm>
            <a:off x="2390775" y="0"/>
            <a:ext cx="675322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56B1D-5BC4-4049-8A4A-B1CC5D1F83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970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>
            <a:extLst>
              <a:ext uri="{FF2B5EF4-FFF2-40B4-BE49-F238E27FC236}">
                <a16:creationId xmlns:a16="http://schemas.microsoft.com/office/drawing/2014/main" id="{A85C87C6-CEE8-4809-B506-F358E588D0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AD726AB-3C59-461D-A883-F388753505C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169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>
            <a:extLst>
              <a:ext uri="{FF2B5EF4-FFF2-40B4-BE49-F238E27FC236}">
                <a16:creationId xmlns:a16="http://schemas.microsoft.com/office/drawing/2014/main" id="{2DEDBE80-94D8-424B-A1C3-13ECB1A0B7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A2EFF-2437-46C1-8262-EA5C9FBF4B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8261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>
            <a:extLst>
              <a:ext uri="{FF2B5EF4-FFF2-40B4-BE49-F238E27FC236}">
                <a16:creationId xmlns:a16="http://schemas.microsoft.com/office/drawing/2014/main" id="{0951401D-D50D-4F1F-A179-B6E7772FB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CA2B626-0A12-44EE-9FCF-E4B7614BE36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51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>
            <a:extLst>
              <a:ext uri="{FF2B5EF4-FFF2-40B4-BE49-F238E27FC236}">
                <a16:creationId xmlns:a16="http://schemas.microsoft.com/office/drawing/2014/main" id="{B796FDEB-E711-4E0F-9DF5-F64FCB0C0A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803B3-C368-4BCE-8CCD-811CBF15D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56133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>
            <a:extLst>
              <a:ext uri="{FF2B5EF4-FFF2-40B4-BE49-F238E27FC236}">
                <a16:creationId xmlns:a16="http://schemas.microsoft.com/office/drawing/2014/main" id="{92C227F3-E6CA-4089-91D4-EBF609F787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2C25E90-7986-4C12-A68F-B54707D303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8173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>
            <a:extLst>
              <a:ext uri="{FF2B5EF4-FFF2-40B4-BE49-F238E27FC236}">
                <a16:creationId xmlns:a16="http://schemas.microsoft.com/office/drawing/2014/main" id="{AFD98545-E34C-489F-AA6B-B50929469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AE73B-48E4-43DB-87BD-119D788388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96375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>
            <a:extLst>
              <a:ext uri="{FF2B5EF4-FFF2-40B4-BE49-F238E27FC236}">
                <a16:creationId xmlns:a16="http://schemas.microsoft.com/office/drawing/2014/main" id="{C08C79A6-F64A-4FD3-BD30-ACE6F8DDD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E164C5-167C-43B1-BA7F-59114F8A8B1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1933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AU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0B1C3-206E-4A38-B641-F35FF8BAFDC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B294FBA-7552-4275-9697-B0A3D77F5545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5" name="Footer Placeholder 70">
            <a:extLst>
              <a:ext uri="{FF2B5EF4-FFF2-40B4-BE49-F238E27FC236}">
                <a16:creationId xmlns:a16="http://schemas.microsoft.com/office/drawing/2014/main" id="{86AFFC31-B607-4527-818F-6137E6EE791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90703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F9DBAC4-A3F1-4F35-8C7E-F0FD38DD2EC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33695A8-3A81-40DB-9F8E-9B112F1E3172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6" name="Footer Placeholder 70">
            <a:extLst>
              <a:ext uri="{FF2B5EF4-FFF2-40B4-BE49-F238E27FC236}">
                <a16:creationId xmlns:a16="http://schemas.microsoft.com/office/drawing/2014/main" id="{585B8E08-FB02-46C0-B061-28D6D06D1A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3971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\\PSTUDIOTERM\Clients\TNS Global\TNS_002 Templates\4. Design\4. Active\PPT Files\19 Jan Redesign\Reference\Property Images\RGB_MASTER_A0_landscape_01_lefttoright.jpg">
            <a:extLst>
              <a:ext uri="{FF2B5EF4-FFF2-40B4-BE49-F238E27FC236}">
                <a16:creationId xmlns:a16="http://schemas.microsoft.com/office/drawing/2014/main" id="{85555B3D-588C-42E5-AFEC-9029FF3D91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8748" r="43660" b="2571"/>
          <a:stretch>
            <a:fillRect/>
          </a:stretch>
        </p:blipFill>
        <p:spPr bwMode="auto">
          <a:xfrm>
            <a:off x="2390775" y="0"/>
            <a:ext cx="675322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C2296FF-C37A-4D2D-93D4-17258BE99B7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4656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>
            <a:extLst>
              <a:ext uri="{FF2B5EF4-FFF2-40B4-BE49-F238E27FC236}">
                <a16:creationId xmlns:a16="http://schemas.microsoft.com/office/drawing/2014/main" id="{ADE66D69-E502-413E-AA44-E7F9668EC1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119FD-6CED-4902-985D-7FCC329B5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5754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>
            <a:extLst>
              <a:ext uri="{FF2B5EF4-FFF2-40B4-BE49-F238E27FC236}">
                <a16:creationId xmlns:a16="http://schemas.microsoft.com/office/drawing/2014/main" id="{A92789EF-0A3F-4A1E-B781-D1BA0D50D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FC9B9F0-0243-4974-AE9F-5FF43639F53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5312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>
            <a:extLst>
              <a:ext uri="{FF2B5EF4-FFF2-40B4-BE49-F238E27FC236}">
                <a16:creationId xmlns:a16="http://schemas.microsoft.com/office/drawing/2014/main" id="{27B32171-C78B-4DFB-9C1B-C0A90E889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0976E-4372-4E22-B2B0-2EA89C56C7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860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>
            <a:extLst>
              <a:ext uri="{FF2B5EF4-FFF2-40B4-BE49-F238E27FC236}">
                <a16:creationId xmlns:a16="http://schemas.microsoft.com/office/drawing/2014/main" id="{20220F86-6683-47D1-93B0-FBFB529C89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7A1AB47-F359-47AC-AC18-087629B44B5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3291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>
            <a:extLst>
              <a:ext uri="{FF2B5EF4-FFF2-40B4-BE49-F238E27FC236}">
                <a16:creationId xmlns:a16="http://schemas.microsoft.com/office/drawing/2014/main" id="{A7593E62-971B-4E2A-9142-27EE860418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80E8E-B739-446F-8B63-1794D46AEB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2544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>
            <a:extLst>
              <a:ext uri="{FF2B5EF4-FFF2-40B4-BE49-F238E27FC236}">
                <a16:creationId xmlns:a16="http://schemas.microsoft.com/office/drawing/2014/main" id="{5E12DB23-DC32-4DF6-A806-D06F4197DB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9E2450F-6EBB-40C2-9CF8-4433F4A76F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3189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>
            <a:extLst>
              <a:ext uri="{FF2B5EF4-FFF2-40B4-BE49-F238E27FC236}">
                <a16:creationId xmlns:a16="http://schemas.microsoft.com/office/drawing/2014/main" id="{A0116B78-F0B0-4F8D-A731-3B2E510C83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F03DA-BC3E-426D-9D4E-7D70A62999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0836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029DF874-95D5-407B-9977-EA93F91F91CB}"/>
              </a:ext>
            </a:extLst>
          </p:cNvPr>
          <p:cNvSpPr txBox="1"/>
          <p:nvPr/>
        </p:nvSpPr>
        <p:spPr>
          <a:xfrm>
            <a:off x="1292225" y="6324600"/>
            <a:ext cx="1239838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  <a:cs typeface="Arial" charset="0"/>
              </a:rPr>
              <a:t>©Kantar TNS 2018</a:t>
            </a: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BCFDD94-1425-42FB-9F88-F3C3308AF5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B8D15-E691-416F-ACF0-CBBAFBB8F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defRPr sz="700" b="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51B87707-D640-4A59-B77B-996CD86BAFF6}" type="slidenum">
              <a:rPr lang="en-AU" altLang="en-US"/>
              <a:pPr/>
              <a:t>‹#›</a:t>
            </a:fld>
            <a:endParaRPr lang="en-AU" alt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AEACD4-5B00-4F9E-83C0-D0A712264802}"/>
              </a:ext>
            </a:extLst>
          </p:cNvPr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>
            <a:extLst>
              <a:ext uri="{FF2B5EF4-FFF2-40B4-BE49-F238E27FC236}">
                <a16:creationId xmlns:a16="http://schemas.microsoft.com/office/drawing/2014/main" id="{AC6A9880-6E90-4F35-9252-47BF12A5A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 dirty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1" name="Picture 2" descr="Image result for kantar tns">
            <a:extLst>
              <a:ext uri="{FF2B5EF4-FFF2-40B4-BE49-F238E27FC236}">
                <a16:creationId xmlns:a16="http://schemas.microsoft.com/office/drawing/2014/main" id="{FB108596-3E93-4CB7-A5D6-510BFC9D26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196013"/>
            <a:ext cx="21717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14967_VE_Portrait_RGBv2">
            <a:extLst>
              <a:ext uri="{FF2B5EF4-FFF2-40B4-BE49-F238E27FC236}">
                <a16:creationId xmlns:a16="http://schemas.microsoft.com/office/drawing/2014/main" id="{B4BCCAEA-C982-4616-9290-50C4E937BE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922963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21" r:id="rId17"/>
    <p:sldLayoutId id="2147483722" r:id="rId1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>
            <a:extLst>
              <a:ext uri="{FF2B5EF4-FFF2-40B4-BE49-F238E27FC236}">
                <a16:creationId xmlns:a16="http://schemas.microsoft.com/office/drawing/2014/main" id="{F7FFA7BB-6FBC-413B-9714-CBCB1399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8700"/>
            <a:ext cx="5353050" cy="2400300"/>
          </a:xfrm>
        </p:spPr>
        <p:txBody>
          <a:bodyPr/>
          <a:lstStyle/>
          <a:p>
            <a:r>
              <a:rPr lang="en-AU" altLang="en-US" dirty="0"/>
              <a:t>GB Day Visits 2018</a:t>
            </a:r>
            <a:br>
              <a:rPr lang="en-AU" altLang="en-US" dirty="0"/>
            </a:br>
            <a:r>
              <a:rPr lang="en-AU" altLang="en-US" sz="2000" b="1" dirty="0"/>
              <a:t>April 2018</a:t>
            </a:r>
            <a:br>
              <a:rPr lang="en-AU" altLang="en-US" sz="2000" b="1" dirty="0"/>
            </a:br>
            <a:r>
              <a:rPr lang="en-AU" altLang="en-US" sz="2000" b="1" dirty="0"/>
              <a:t>GB &amp; England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>
            <a:extLst>
              <a:ext uri="{FF2B5EF4-FFF2-40B4-BE49-F238E27FC236}">
                <a16:creationId xmlns:a16="http://schemas.microsoft.com/office/drawing/2014/main" id="{0F23CE7D-A36F-4757-996E-E23E9C51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Day Visits: Definitions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A2A51-9136-4D25-B0D1-6BA8ED6A8E4F}"/>
              </a:ext>
            </a:extLst>
          </p:cNvPr>
          <p:cNvSpPr txBox="1"/>
          <p:nvPr/>
        </p:nvSpPr>
        <p:spPr>
          <a:xfrm>
            <a:off x="542925" y="857250"/>
            <a:ext cx="8105775" cy="6308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en-GB" sz="1400" b="0" dirty="0">
                <a:latin typeface="+mn-lt"/>
                <a:cs typeface="Arial" charset="0"/>
              </a:rPr>
              <a:t>Respondents were asked to provide details of their participation, during the previous week, in a list of leisure activities. Any participation in a listed activity, outside of the respondent’s home but in any place within the UK is considered to be </a:t>
            </a:r>
            <a:r>
              <a:rPr lang="en-GB" sz="1400" dirty="0">
                <a:latin typeface="+mn-lt"/>
                <a:cs typeface="Arial" charset="0"/>
              </a:rPr>
              <a:t>a Leisure Day Visit</a:t>
            </a:r>
            <a:r>
              <a:rPr lang="en-GB" sz="1400" b="0" dirty="0">
                <a:latin typeface="+mn-lt"/>
                <a:cs typeface="Arial" charset="0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GB" sz="1400" b="0" dirty="0">
                <a:latin typeface="+mn-lt"/>
                <a:cs typeface="Arial" charset="0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  <a:cs typeface="Arial" charset="0"/>
              </a:rPr>
              <a:t>3+ hour Leisure Day Visits</a:t>
            </a:r>
            <a:r>
              <a:rPr lang="en-GB" sz="1400" b="0" dirty="0">
                <a:latin typeface="+mn-lt"/>
                <a:cs typeface="Arial" charset="0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GB" sz="1400" b="0" dirty="0">
                <a:latin typeface="+mn-lt"/>
                <a:cs typeface="Arial" charset="0"/>
              </a:rPr>
              <a:t>The main focus of this study is on </a:t>
            </a:r>
            <a:r>
              <a:rPr lang="en-GB" sz="1400" dirty="0">
                <a:latin typeface="+mn-lt"/>
                <a:cs typeface="Arial" charset="0"/>
              </a:rPr>
              <a:t>Tourism Day Visits</a:t>
            </a:r>
            <a:r>
              <a:rPr lang="en-GB" sz="1400" b="0" dirty="0">
                <a:latin typeface="+mn-lt"/>
                <a:cs typeface="Arial" charset="0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GB" sz="1400" dirty="0">
                <a:latin typeface="+mn-lt"/>
                <a:cs typeface="Arial" charset="0"/>
              </a:rPr>
              <a:t>Activities</a:t>
            </a:r>
            <a:r>
              <a:rPr lang="en-GB" sz="1400" b="0" dirty="0">
                <a:latin typeface="+mn-lt"/>
                <a:cs typeface="Arial" charset="0"/>
              </a:rPr>
              <a:t> - involving participation in one or more of the pre-listed activities;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GB" sz="1400" dirty="0">
                <a:latin typeface="+mn-lt"/>
                <a:cs typeface="Arial" charset="0"/>
              </a:rPr>
              <a:t>Duration</a:t>
            </a:r>
            <a:r>
              <a:rPr lang="en-GB" sz="1400" b="0" dirty="0">
                <a:latin typeface="+mn-lt"/>
                <a:cs typeface="Arial" charset="0"/>
              </a:rPr>
              <a:t> - lasting at least 3 hours, including time spent travelling to the destination;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GB" sz="1400" dirty="0">
                <a:latin typeface="+mn-lt"/>
                <a:cs typeface="Arial" charset="0"/>
              </a:rPr>
              <a:t>Regularity</a:t>
            </a:r>
            <a:r>
              <a:rPr lang="en-GB" sz="1400" b="0" dirty="0">
                <a:latin typeface="+mn-lt"/>
                <a:cs typeface="Arial" charset="0"/>
              </a:rPr>
              <a:t> - the participant indicates that the visit (i.e. same activity in same place) is not undertaken ‘very regularly’;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GB" sz="1400" dirty="0">
                <a:latin typeface="+mn-lt"/>
                <a:cs typeface="Arial" charset="0"/>
              </a:rPr>
              <a:t>Place</a:t>
            </a:r>
            <a:r>
              <a:rPr lang="en-GB" sz="1400" b="0" dirty="0">
                <a:latin typeface="+mn-lt"/>
                <a:cs typeface="Arial" charset="0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GB" sz="1400" b="0" dirty="0">
                <a:latin typeface="+mn-lt"/>
                <a:cs typeface="Arial" charset="0"/>
              </a:rPr>
              <a:t>For more information on these definitions please see: </a:t>
            </a:r>
            <a:r>
              <a:rPr lang="en-GB" sz="1400" u="sng" dirty="0">
                <a:latin typeface="+mn-lt"/>
                <a:cs typeface="Arial" charset="0"/>
                <a:hlinkClick r:id="rId2"/>
              </a:rPr>
              <a:t>https://www.visitbritain.org/about-gbts-and-gbdvs</a:t>
            </a:r>
            <a:endParaRPr lang="en-GB" sz="1400" b="0" dirty="0">
              <a:latin typeface="+mn-lt"/>
              <a:cs typeface="Arial" charset="0"/>
              <a:hlinkClick r:id="rId3"/>
            </a:endParaRPr>
          </a:p>
          <a:p>
            <a:pPr>
              <a:defRPr/>
            </a:pPr>
            <a:endParaRPr lang="en-GB" sz="1400" b="0" dirty="0">
              <a:solidFill>
                <a:srgbClr val="333333"/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en-GB" sz="1600" b="0" dirty="0">
              <a:solidFill>
                <a:srgbClr val="333333"/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en-GB" sz="1600" b="0" dirty="0">
              <a:solidFill>
                <a:srgbClr val="333333"/>
              </a:solidFill>
              <a:latin typeface="+mn-lt"/>
              <a:cs typeface="Arial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endParaRPr lang="en-GB" sz="1600" b="0" dirty="0">
              <a:solidFill>
                <a:srgbClr val="333333"/>
              </a:solidFill>
              <a:latin typeface="+mn-lt"/>
              <a:cs typeface="Arial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endParaRPr lang="en-GB" sz="1600" b="0" dirty="0">
              <a:solidFill>
                <a:srgbClr val="333333"/>
              </a:solidFill>
              <a:latin typeface="+mn-lt"/>
              <a:cs typeface="Arial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endParaRPr lang="en-GB" sz="1600" b="0" dirty="0">
              <a:solidFill>
                <a:srgbClr val="333333"/>
              </a:solidFill>
              <a:latin typeface="+mn-lt"/>
              <a:cs typeface="Arial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endParaRPr lang="en-GB" sz="1600" b="0" dirty="0">
              <a:solidFill>
                <a:srgbClr val="333333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23958" cy="1284971"/>
          </a:xfrm>
        </p:spPr>
        <p:txBody>
          <a:bodyPr/>
          <a:lstStyle/>
          <a:p>
            <a:r>
              <a:rPr lang="en-GB" dirty="0"/>
              <a:t>Re-weighting of 2011 to 2015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044" y="844407"/>
            <a:ext cx="810577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In 2016 the following changes were identified as necessary and implemented on the survey from January 2016: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improvements to make the survey more engaging and easy to complete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revisions required as part of the ‘merging’ of GBDVS with the GBTS online piloting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From January 2016 the weekly sample size contacted for the survey increased from 673 to 1,000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This combination of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 small changes made to the GBDVS questionnaire had worked together to increase levels of visits reported by respondents by around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b="0" dirty="0">
                <a:solidFill>
                  <a:prstClr val="black"/>
                </a:solidFill>
                <a:latin typeface="Verdana"/>
              </a:rPr>
              <a:t>As a result, the results from the past years in this report have all been revised to take into account this increase of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 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and thus make the data more comparable with the current scores.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For more information please see: </a:t>
            </a:r>
          </a:p>
          <a:p>
            <a:r>
              <a:rPr lang="en-GB" sz="1400" b="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GB" sz="1400" u="sng" dirty="0">
                <a:solidFill>
                  <a:prstClr val="black"/>
                </a:solidFill>
                <a:latin typeface="Verdana"/>
                <a:hlinkClick r:id="rId2"/>
              </a:rPr>
              <a:t>https://www.visitbritain.org/about-gbts-and-gbdvs</a:t>
            </a:r>
            <a:endParaRPr lang="en-GB" sz="1400" b="0" dirty="0">
              <a:solidFill>
                <a:prstClr val="black"/>
              </a:solidFill>
              <a:latin typeface="Verdana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9055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>
            <a:extLst>
              <a:ext uri="{FF2B5EF4-FFF2-40B4-BE49-F238E27FC236}">
                <a16:creationId xmlns:a16="http://schemas.microsoft.com/office/drawing/2014/main" id="{28BFC844-FD57-4400-BE04-1446CD43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Tourism Day Visits Summary </a:t>
            </a:r>
            <a:br>
              <a:rPr lang="en-AU" altLang="en-US" dirty="0"/>
            </a:br>
            <a:endParaRPr lang="en-GB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AFC10E-E7CE-4FB1-A365-A8827BBB322E}"/>
              </a:ext>
            </a:extLst>
          </p:cNvPr>
          <p:cNvSpPr txBox="1"/>
          <p:nvPr/>
        </p:nvSpPr>
        <p:spPr>
          <a:xfrm>
            <a:off x="542925" y="1122363"/>
            <a:ext cx="8105775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The volume of day visits in Great Britain in the three months to April 2018 decreased by -9% when compared with the same period last year, to 402 million.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The value of those visits decreased by -4% during the same period to £14.9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Year to date at the GB level volume decreased by -6% to 530 million and value of visits decreased by -1% to £19.4 billion.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Looking at England, volume decreased by -10% in the three months to April 2018 at 335 million visits, while value decreased by -4% to £12 billion compared to the same period in 2017.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Year to date the volume of day visits in England decreased relative to the same period in 2017 by -7%, to 446 million and the value decreased by -1% compared to the same period in 2017 at £15.8 billion.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>
            <a:extLst>
              <a:ext uri="{FF2B5EF4-FFF2-40B4-BE49-F238E27FC236}">
                <a16:creationId xmlns:a16="http://schemas.microsoft.com/office/drawing/2014/main" id="{87C6B6FD-0FD4-4BA0-95EA-C92807CB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Tourism Day Visits </a:t>
            </a:r>
            <a:br>
              <a:rPr lang="en-AU" altLang="en-US"/>
            </a:br>
            <a:r>
              <a:rPr lang="en-AU" altLang="en-US" sz="2000" b="1"/>
              <a:t>GB &amp; England</a:t>
            </a:r>
            <a:endParaRPr lang="en-GB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0323FDB-A6D4-4DA8-85C9-EEFCE2E3D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1736"/>
              </p:ext>
            </p:extLst>
          </p:nvPr>
        </p:nvGraphicFramePr>
        <p:xfrm>
          <a:off x="90488" y="1195388"/>
          <a:ext cx="8963028" cy="37130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9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5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5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57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12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84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84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84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21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86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86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48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7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dirty="0"/>
                    </a:p>
                  </a:txBody>
                  <a:tcPr marL="91430" marR="91430" marT="45708" marB="45708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91430" marR="91430" marT="45712" marB="4571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 marL="91430" marR="91430" marT="45712" marB="4571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42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2013*</a:t>
                      </a: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2014*</a:t>
                      </a: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2015*</a:t>
                      </a: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’17/’18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2013*</a:t>
                      </a: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2014*</a:t>
                      </a: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2015*</a:t>
                      </a: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2016</a:t>
                      </a: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’17/’18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6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Feb– Apr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73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405.8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416.3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388.2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429.7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442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402.1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-9%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£13,641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£14,013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£13,610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£14,045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£15,539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£14,897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73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348.8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359.7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332.6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369.2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373.7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335.1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-10%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£11,903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£12,233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£11,741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£11,763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£12,433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£11,950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73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12" marB="4571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2" marR="71992" marT="45712" marB="45712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2" marR="71992" marT="45712" marB="4571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7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>
                          <a:latin typeface="+mn-lt"/>
                        </a:rPr>
                        <a:t>Jan</a:t>
                      </a:r>
                      <a:r>
                        <a:rPr lang="en-GB" sz="1000" baseline="0" dirty="0">
                          <a:latin typeface="+mn-lt"/>
                        </a:rPr>
                        <a:t>–</a:t>
                      </a:r>
                      <a:r>
                        <a:rPr lang="en-GB" sz="1000" dirty="0">
                          <a:latin typeface="+mn-lt"/>
                        </a:rPr>
                        <a:t>Apr</a:t>
                      </a: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2" marR="71992" marT="45712" marB="45712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2" marR="71992" marT="45712" marB="4571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73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535.4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538.7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500.6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554.5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564.5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530.2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£17,680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£17,629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£17,114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£18,438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£19,557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£19,369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73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12" marB="4571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461.0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463.2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427.0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475.6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477.4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445.8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£15,178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£15,331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£14,712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£15,530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£15,963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£15,830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57" name="TextBox 6">
            <a:extLst>
              <a:ext uri="{FF2B5EF4-FFF2-40B4-BE49-F238E27FC236}">
                <a16:creationId xmlns:a16="http://schemas.microsoft.com/office/drawing/2014/main" id="{B9FD1EFC-3187-4647-B42E-5619C55DE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5316537"/>
            <a:ext cx="77184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i="1" dirty="0">
                <a:latin typeface="+mn-lt"/>
              </a:rPr>
              <a:t>Base sizes: </a:t>
            </a:r>
            <a:br>
              <a:rPr lang="en-GB" altLang="en-US" sz="900" i="1" dirty="0">
                <a:latin typeface="+mn-lt"/>
              </a:rPr>
            </a:br>
            <a:r>
              <a:rPr lang="en-GB" altLang="en-US" sz="900" i="1" dirty="0">
                <a:latin typeface="+mn-lt"/>
              </a:rPr>
              <a:t>GB:</a:t>
            </a:r>
            <a:r>
              <a:rPr lang="en-GB" altLang="en-US" sz="900" b="0" i="1" dirty="0">
                <a:latin typeface="+mn-lt"/>
              </a:rPr>
              <a:t> February– April 2018 (4748); January– April 2018 (5993)</a:t>
            </a:r>
          </a:p>
          <a:p>
            <a:pPr eaLnBrk="1" hangingPunct="1"/>
            <a:r>
              <a:rPr lang="en-GB" altLang="en-US" sz="900" i="1" dirty="0">
                <a:latin typeface="+mn-lt"/>
              </a:rPr>
              <a:t>England</a:t>
            </a:r>
            <a:r>
              <a:rPr lang="en-GB" altLang="en-US" sz="900" b="0" i="1" dirty="0">
                <a:latin typeface="+mn-lt"/>
              </a:rPr>
              <a:t>: February – April 2018 (3534); January– April 2018 (4474)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2551F-5A35-47AB-954C-97FCB6E82C4A}"/>
              </a:ext>
            </a:extLst>
          </p:cNvPr>
          <p:cNvSpPr txBox="1"/>
          <p:nvPr/>
        </p:nvSpPr>
        <p:spPr>
          <a:xfrm>
            <a:off x="6542088" y="5662613"/>
            <a:ext cx="17589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b="0" dirty="0">
                <a:latin typeface="+mn-lt"/>
                <a:cs typeface="Arial" charset="0"/>
              </a:rPr>
              <a:t>*Estimates – see slide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>
            <a:extLst>
              <a:ext uri="{FF2B5EF4-FFF2-40B4-BE49-F238E27FC236}">
                <a16:creationId xmlns:a16="http://schemas.microsoft.com/office/drawing/2014/main" id="{CE2F8E1D-D65E-42C3-8EB7-E81C3524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86500" cy="1284288"/>
          </a:xfrm>
        </p:spPr>
        <p:txBody>
          <a:bodyPr/>
          <a:lstStyle/>
          <a:p>
            <a:r>
              <a:rPr lang="en-AU" altLang="en-US"/>
              <a:t>Activities Core to Tourism Summary </a:t>
            </a:r>
            <a:br>
              <a:rPr lang="en-AU" altLang="en-US"/>
            </a:br>
            <a:endParaRPr lang="en-GB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80541-5A52-4E00-B61B-E09053B18D9B}"/>
              </a:ext>
            </a:extLst>
          </p:cNvPr>
          <p:cNvSpPr txBox="1"/>
          <p:nvPr/>
        </p:nvSpPr>
        <p:spPr>
          <a:xfrm>
            <a:off x="542925" y="1122363"/>
            <a:ext cx="8105775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The volume of ACT visits in Great Britain in the three months to April 2018 decreased by -16% when compared with the same period last year, to 110.7 million.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The value of those visits increased by +14% during the same period to £4.5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However, year to date at the GB level volume decreased by -14% to 144.2 million and value of visits increased by +11% to £5.4 billion.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Looking at England, in the three months to April 2018 the volume of ACT visits decreased by -19% to 90.6 million visits, while value increased by +5% to £3.5 billion compared to the same period in 2017.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Year to date the volume of ACT visits in England decreased relative to the same period in 2017 by -15% to 120.2 million and the value increased by +6% compared to the same period in 2017 to £4.4 billion.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>
            <a:extLst>
              <a:ext uri="{FF2B5EF4-FFF2-40B4-BE49-F238E27FC236}">
                <a16:creationId xmlns:a16="http://schemas.microsoft.com/office/drawing/2014/main" id="{3FA8C5B5-3610-4A86-B4B4-1ED3176A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Activities Core to Tourism</a:t>
            </a:r>
            <a:br>
              <a:rPr lang="en-AU" altLang="en-US"/>
            </a:br>
            <a:r>
              <a:rPr lang="en-AU" altLang="en-US" sz="2000" b="1"/>
              <a:t>GB &amp; England</a:t>
            </a:r>
            <a:endParaRPr lang="en-GB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ED1AAE1-02E7-40E8-B2F1-C4EB1E397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744517"/>
              </p:ext>
            </p:extLst>
          </p:nvPr>
        </p:nvGraphicFramePr>
        <p:xfrm>
          <a:off x="6" y="1195388"/>
          <a:ext cx="9144001" cy="38656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5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5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86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5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53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53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53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53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53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767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18117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 marL="91455" marR="91455" marT="45712" marB="45712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 marL="91441" marR="91441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82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55" marR="91455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2013*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2014*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2015*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2013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2014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2015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2016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Feb– Apr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112.8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117.0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108.5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132.3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132.2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110.7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£3,396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£3,829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£3,594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£4,254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£3,960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£4,497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96.1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101.8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93.3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112.2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112.0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-19%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£2,977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£3,350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£3,124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£3,604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£3,361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£3,543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6" marB="45716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6" marB="457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>
                          <a:latin typeface="+mn-lt"/>
                        </a:rPr>
                        <a:t>Jan</a:t>
                      </a:r>
                      <a:r>
                        <a:rPr lang="en-GB" sz="1000" baseline="0" dirty="0">
                          <a:latin typeface="+mn-lt"/>
                        </a:rPr>
                        <a:t>–</a:t>
                      </a:r>
                      <a:r>
                        <a:rPr lang="en-GB" sz="1000" dirty="0">
                          <a:latin typeface="+mn-lt"/>
                        </a:rPr>
                        <a:t>Apr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6" marB="45716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6" marB="4571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137.9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144.8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136.4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168.7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166.9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144.2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£4,231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£4,477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£4,110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£5,260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£4,875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£5,396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116.8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124.8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118.0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142.8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141.2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120.2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£3,648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£3,874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£3,580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£4,378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£4,141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£4,388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711" name="TextBox 4">
            <a:extLst>
              <a:ext uri="{FF2B5EF4-FFF2-40B4-BE49-F238E27FC236}">
                <a16:creationId xmlns:a16="http://schemas.microsoft.com/office/drawing/2014/main" id="{1FBF1CAF-50BD-4710-95B8-1AF87A7B4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5316538"/>
            <a:ext cx="77184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i="1" dirty="0">
                <a:latin typeface="+mn-lt"/>
              </a:rPr>
              <a:t>Base sizes: </a:t>
            </a:r>
            <a:br>
              <a:rPr lang="en-GB" altLang="en-US" sz="900" i="1" dirty="0">
                <a:latin typeface="+mn-lt"/>
              </a:rPr>
            </a:br>
            <a:r>
              <a:rPr lang="en-GB" altLang="en-US" sz="900" i="1" dirty="0">
                <a:latin typeface="+mn-lt"/>
              </a:rPr>
              <a:t>GB:</a:t>
            </a:r>
            <a:r>
              <a:rPr lang="en-GB" altLang="en-US" sz="900" b="0" i="1" dirty="0">
                <a:latin typeface="+mn-lt"/>
              </a:rPr>
              <a:t> February– April 2018 (1318); January– April 2018 (1622)</a:t>
            </a:r>
          </a:p>
          <a:p>
            <a:pPr eaLnBrk="1" hangingPunct="1"/>
            <a:r>
              <a:rPr lang="en-GB" altLang="en-US" sz="900" i="1" dirty="0">
                <a:latin typeface="+mn-lt"/>
              </a:rPr>
              <a:t>England</a:t>
            </a:r>
            <a:r>
              <a:rPr lang="en-GB" altLang="en-US" sz="900" b="0" i="1" dirty="0">
                <a:latin typeface="+mn-lt"/>
              </a:rPr>
              <a:t>: February – April 2018 (936); January– April 2018 (1173)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2551F-5A35-47AB-954C-97FCB6E82C4A}"/>
              </a:ext>
            </a:extLst>
          </p:cNvPr>
          <p:cNvSpPr txBox="1"/>
          <p:nvPr/>
        </p:nvSpPr>
        <p:spPr>
          <a:xfrm>
            <a:off x="6542088" y="5662613"/>
            <a:ext cx="17589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b="0" dirty="0">
                <a:latin typeface="+mn-lt"/>
                <a:cs typeface="Arial" charset="0"/>
              </a:rPr>
              <a:t>*Estimates – see slide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>
            <a:extLst>
              <a:ext uri="{FF2B5EF4-FFF2-40B4-BE49-F238E27FC236}">
                <a16:creationId xmlns:a16="http://schemas.microsoft.com/office/drawing/2014/main" id="{87E2E3D1-06F9-4E0D-979C-5997E0CE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3+ Hour Day Visits Summary </a:t>
            </a:r>
            <a:br>
              <a:rPr lang="en-AU" altLang="en-US" dirty="0"/>
            </a:br>
            <a:endParaRPr lang="en-GB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A3FF0-D221-4EF9-BBF4-40B167021359}"/>
              </a:ext>
            </a:extLst>
          </p:cNvPr>
          <p:cNvSpPr txBox="1"/>
          <p:nvPr/>
        </p:nvSpPr>
        <p:spPr>
          <a:xfrm>
            <a:off x="542925" y="1050925"/>
            <a:ext cx="8105775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3+ hour day visits in Great Britain for the three months to April 2018 decreased by -9% to 668 million visits, versus the same period in 2017.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The value of these visits increased by +1% for the three months against the same period last year to £21.2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Year to date, volume is down by -7% to 882 million 3+ hour visits and value increased by +8% to £28.9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In England, volume declined by -10% in the three months to April 2018 to 559 million. However, the value of these visits increased, by +3%, to 17.3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Year to date the volume of day visits in England decreased relative to the same period in 2017 by -7%, to 739.9 million and the value increased by +12% to £24.2 billion. 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1600" b="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>
            <a:extLst>
              <a:ext uri="{FF2B5EF4-FFF2-40B4-BE49-F238E27FC236}">
                <a16:creationId xmlns:a16="http://schemas.microsoft.com/office/drawing/2014/main" id="{6C863216-E853-4476-B6FA-E1662981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3+ Hour Day Visits </a:t>
            </a:r>
            <a:br>
              <a:rPr lang="en-AU" altLang="en-US" dirty="0"/>
            </a:br>
            <a:r>
              <a:rPr lang="en-AU" altLang="en-US" sz="2000" b="1" dirty="0"/>
              <a:t>GB &amp; England</a:t>
            </a:r>
            <a:endParaRPr lang="en-GB" alt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56C6F4-F92A-4005-8CBC-03AE08548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93505"/>
              </p:ext>
            </p:extLst>
          </p:nvPr>
        </p:nvGraphicFramePr>
        <p:xfrm>
          <a:off x="36513" y="1195388"/>
          <a:ext cx="9070975" cy="36416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2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42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42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42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42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42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425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425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739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08" marB="45708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91430" marR="91430" marT="45708" marB="457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 marL="91430" marR="91430" marT="45708" marB="457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83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2013*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2014*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2015*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2014*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2015*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2016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3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Feb– Apr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688.5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719.0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671.7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744.8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731.7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668.2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-9%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£18,726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£19,709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£18,717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£19,694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£20,962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£21,178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England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583.7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604.0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566.7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631.4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617.9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558.8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-10%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£16,029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£16,579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£15,939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£16,389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£16,727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£17,307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+3%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2" marR="71992" marT="45708" marB="45708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2" marR="71992" marT="45708" marB="4570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>
                          <a:latin typeface="+mn-lt"/>
                        </a:rPr>
                        <a:t>Jan</a:t>
                      </a:r>
                      <a:r>
                        <a:rPr lang="en-GB" sz="1000" baseline="0" dirty="0">
                          <a:latin typeface="+mn-lt"/>
                        </a:rPr>
                        <a:t>–</a:t>
                      </a:r>
                      <a:r>
                        <a:rPr lang="en-GB" sz="1000" dirty="0">
                          <a:latin typeface="+mn-lt"/>
                        </a:rPr>
                        <a:t>Apr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2" marR="71992" marT="45708" marB="45708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2" marR="71992" marT="45708" marB="4570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914.0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941.8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886.8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969.7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944.3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881.9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£24,715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£24,745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£24,185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£26,249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£26,693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£28,937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+8%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England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774.2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792.6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746.2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821.5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797.0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739.9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£20,655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£20,899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£20,316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£22,109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£21,583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£24,242</a:t>
                      </a: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+12%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753" name="TextBox 8">
            <a:extLst>
              <a:ext uri="{FF2B5EF4-FFF2-40B4-BE49-F238E27FC236}">
                <a16:creationId xmlns:a16="http://schemas.microsoft.com/office/drawing/2014/main" id="{916F6CCB-D2F6-4A3E-A568-9740F4D32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5316538"/>
            <a:ext cx="77184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i="1" dirty="0">
                <a:latin typeface="+mn-lt"/>
              </a:rPr>
              <a:t>Base sizes: </a:t>
            </a:r>
            <a:br>
              <a:rPr lang="en-GB" altLang="en-US" sz="900" i="1" dirty="0">
                <a:latin typeface="+mn-lt"/>
              </a:rPr>
            </a:br>
            <a:r>
              <a:rPr lang="en-GB" altLang="en-US" sz="900" i="1" dirty="0">
                <a:latin typeface="+mn-lt"/>
              </a:rPr>
              <a:t>GB:</a:t>
            </a:r>
            <a:r>
              <a:rPr lang="en-GB" altLang="en-US" sz="900" b="0" i="1" dirty="0">
                <a:latin typeface="+mn-lt"/>
              </a:rPr>
              <a:t> February– April 2018 (7866); January– April 2018 (9990)</a:t>
            </a:r>
          </a:p>
          <a:p>
            <a:pPr eaLnBrk="1" hangingPunct="1"/>
            <a:r>
              <a:rPr lang="en-GB" altLang="en-US" sz="900" i="1" dirty="0">
                <a:latin typeface="+mn-lt"/>
              </a:rPr>
              <a:t>England</a:t>
            </a:r>
            <a:r>
              <a:rPr lang="en-GB" altLang="en-US" sz="900" b="0" i="1" dirty="0">
                <a:latin typeface="+mn-lt"/>
              </a:rPr>
              <a:t>: February – April 2018 (5707); January– April 2018 (7260)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2551F-5A35-47AB-954C-97FCB6E82C4A}"/>
              </a:ext>
            </a:extLst>
          </p:cNvPr>
          <p:cNvSpPr txBox="1"/>
          <p:nvPr/>
        </p:nvSpPr>
        <p:spPr>
          <a:xfrm>
            <a:off x="6542088" y="5662613"/>
            <a:ext cx="17589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b="0" dirty="0">
                <a:latin typeface="+mn-lt"/>
                <a:cs typeface="Arial" charset="0"/>
              </a:rPr>
              <a:t>*Estimates – see slide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1400</Words>
  <Application>Microsoft Office PowerPoint</Application>
  <PresentationFormat>On-screen Show (4:3)</PresentationFormat>
  <Paragraphs>307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MS Mincho</vt:lpstr>
      <vt:lpstr>Times New Roman</vt:lpstr>
      <vt:lpstr>Verdana</vt:lpstr>
      <vt:lpstr>Wingdings</vt:lpstr>
      <vt:lpstr>blank</vt:lpstr>
      <vt:lpstr>GB Day Visits 2018 April 2018 GB &amp; England</vt:lpstr>
      <vt:lpstr>Day Visits: Definitions</vt:lpstr>
      <vt:lpstr>Re-weighting of 2011 to 2015 data</vt:lpstr>
      <vt:lpstr>Tourism Day Visits Summary  </vt:lpstr>
      <vt:lpstr>Tourism Day Visits  GB &amp; England</vt:lpstr>
      <vt:lpstr>Activities Core to Tourism Summary  </vt:lpstr>
      <vt:lpstr>Activities Core to Tourism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 Day Visit Survey</dc:title>
  <dc:creator>lisa.scattergood</dc:creator>
  <cp:lastModifiedBy>John Duncan</cp:lastModifiedBy>
  <cp:revision>847</cp:revision>
  <cp:lastPrinted>2017-05-08T07:50:55Z</cp:lastPrinted>
  <dcterms:created xsi:type="dcterms:W3CDTF">2012-03-08T09:17:55Z</dcterms:created>
  <dcterms:modified xsi:type="dcterms:W3CDTF">2018-12-17T11:35:31Z</dcterms:modified>
</cp:coreProperties>
</file>