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5" r:id="rId4"/>
  </p:sldMasterIdLst>
  <p:notesMasterIdLst>
    <p:notesMasterId r:id="rId23"/>
  </p:notesMasterIdLst>
  <p:handoutMasterIdLst>
    <p:handoutMasterId r:id="rId24"/>
  </p:handoutMasterIdLst>
  <p:sldIdLst>
    <p:sldId id="256" r:id="rId5"/>
    <p:sldId id="294" r:id="rId6"/>
    <p:sldId id="261" r:id="rId7"/>
    <p:sldId id="278" r:id="rId8"/>
    <p:sldId id="277" r:id="rId9"/>
    <p:sldId id="280" r:id="rId10"/>
    <p:sldId id="283" r:id="rId11"/>
    <p:sldId id="285" r:id="rId12"/>
    <p:sldId id="293" r:id="rId13"/>
    <p:sldId id="286" r:id="rId14"/>
    <p:sldId id="291" r:id="rId15"/>
    <p:sldId id="292" r:id="rId16"/>
    <p:sldId id="290" r:id="rId17"/>
    <p:sldId id="289" r:id="rId18"/>
    <p:sldId id="274" r:id="rId19"/>
    <p:sldId id="271" r:id="rId20"/>
    <p:sldId id="288" r:id="rId21"/>
    <p:sldId id="276" r:id="rId2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54"/>
    <a:srgbClr val="EE3524"/>
    <a:srgbClr val="4D4D4D"/>
    <a:srgbClr val="5F5F5F"/>
    <a:srgbClr val="646464"/>
    <a:srgbClr val="808080"/>
    <a:srgbClr val="B2B2B2"/>
    <a:srgbClr val="DDDDDD"/>
    <a:srgbClr val="333333"/>
    <a:srgbClr val="CD342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096" autoAdjust="0"/>
    <p:restoredTop sz="84668" autoAdjust="0"/>
  </p:normalViewPr>
  <p:slideViewPr>
    <p:cSldViewPr snapToGrid="0" showGuides="1">
      <p:cViewPr>
        <p:scale>
          <a:sx n="71" d="100"/>
          <a:sy n="71" d="100"/>
        </p:scale>
        <p:origin x="-1344" y="-234"/>
      </p:cViewPr>
      <p:guideLst>
        <p:guide orient="horz" pos="215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8" d="100"/>
          <a:sy n="88" d="100"/>
        </p:scale>
        <p:origin x="-3822"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45903-F697-42C5-A3E7-0459BB4F87FC}"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GB"/>
        </a:p>
      </dgm:t>
    </dgm:pt>
    <dgm:pt modelId="{8F3D1DC6-19D8-47CB-AFA6-1C906F41872C}">
      <dgm:prSet phldrT="[Text]"/>
      <dgm:spPr/>
      <dgm:t>
        <a:bodyPr/>
        <a:lstStyle/>
        <a:p>
          <a:r>
            <a:rPr lang="en-GB" dirty="0" smtClean="0"/>
            <a:t>Destination Management</a:t>
          </a:r>
          <a:endParaRPr lang="en-GB" dirty="0"/>
        </a:p>
      </dgm:t>
    </dgm:pt>
    <dgm:pt modelId="{75CCD93A-F2C2-4501-8834-E66273C2FF08}" type="parTrans" cxnId="{5DD894FB-7B48-4CBB-BBEF-B19DCC4EA224}">
      <dgm:prSet/>
      <dgm:spPr/>
      <dgm:t>
        <a:bodyPr/>
        <a:lstStyle/>
        <a:p>
          <a:endParaRPr lang="en-GB"/>
        </a:p>
      </dgm:t>
    </dgm:pt>
    <dgm:pt modelId="{C1A206B6-C55D-4DBE-85B1-B10DD6BB55F3}" type="sibTrans" cxnId="{5DD894FB-7B48-4CBB-BBEF-B19DCC4EA224}">
      <dgm:prSet/>
      <dgm:spPr/>
      <dgm:t>
        <a:bodyPr/>
        <a:lstStyle/>
        <a:p>
          <a:endParaRPr lang="en-GB"/>
        </a:p>
      </dgm:t>
    </dgm:pt>
    <dgm:pt modelId="{EC493ABF-FDD7-4780-BEB9-5FD4DCDC5348}">
      <dgm:prSet phldrT="[Text]"/>
      <dgm:spPr/>
      <dgm:t>
        <a:bodyPr/>
        <a:lstStyle/>
        <a:p>
          <a:r>
            <a:rPr lang="en-GB" dirty="0" smtClean="0"/>
            <a:t>Visitor Experience</a:t>
          </a:r>
          <a:endParaRPr lang="en-GB" dirty="0"/>
        </a:p>
      </dgm:t>
    </dgm:pt>
    <dgm:pt modelId="{80F3EB9A-C119-4AE4-A526-EF5B418327F4}" type="parTrans" cxnId="{021D9F95-20BC-4C6C-B2F0-0D285B3A9FBD}">
      <dgm:prSet/>
      <dgm:spPr/>
      <dgm:t>
        <a:bodyPr/>
        <a:lstStyle/>
        <a:p>
          <a:endParaRPr lang="en-GB"/>
        </a:p>
      </dgm:t>
    </dgm:pt>
    <dgm:pt modelId="{6CDE1094-6DE4-492C-8918-075C8C9480E5}" type="sibTrans" cxnId="{021D9F95-20BC-4C6C-B2F0-0D285B3A9FBD}">
      <dgm:prSet/>
      <dgm:spPr/>
      <dgm:t>
        <a:bodyPr/>
        <a:lstStyle/>
        <a:p>
          <a:endParaRPr lang="en-GB"/>
        </a:p>
      </dgm:t>
    </dgm:pt>
    <dgm:pt modelId="{05B0D1BF-7B57-482C-9879-9729D0AAA652}">
      <dgm:prSet phldrT="[Text]"/>
      <dgm:spPr/>
      <dgm:t>
        <a:bodyPr/>
        <a:lstStyle/>
        <a:p>
          <a:r>
            <a:rPr lang="en-GB" dirty="0" smtClean="0"/>
            <a:t>Developing the destination</a:t>
          </a:r>
          <a:endParaRPr lang="en-GB" dirty="0"/>
        </a:p>
      </dgm:t>
    </dgm:pt>
    <dgm:pt modelId="{8DD5232A-2D4A-408E-98DB-499C04818B4C}" type="parTrans" cxnId="{4BAB45D9-33C9-43DD-B1B7-91F8F7F96E75}">
      <dgm:prSet/>
      <dgm:spPr/>
      <dgm:t>
        <a:bodyPr/>
        <a:lstStyle/>
        <a:p>
          <a:endParaRPr lang="en-GB"/>
        </a:p>
      </dgm:t>
    </dgm:pt>
    <dgm:pt modelId="{776B8AEF-04CC-4974-8359-B043EBEF4F64}" type="sibTrans" cxnId="{4BAB45D9-33C9-43DD-B1B7-91F8F7F96E75}">
      <dgm:prSet/>
      <dgm:spPr/>
      <dgm:t>
        <a:bodyPr/>
        <a:lstStyle/>
        <a:p>
          <a:endParaRPr lang="en-GB"/>
        </a:p>
      </dgm:t>
    </dgm:pt>
    <dgm:pt modelId="{2F6E2436-2013-4ABF-B98F-1ED36AA9FDAB}">
      <dgm:prSet phldrT="[Text]"/>
      <dgm:spPr/>
      <dgm:t>
        <a:bodyPr/>
        <a:lstStyle/>
        <a:p>
          <a:r>
            <a:rPr lang="en-GB" dirty="0" smtClean="0"/>
            <a:t>Selling the destination</a:t>
          </a:r>
          <a:endParaRPr lang="en-GB" dirty="0"/>
        </a:p>
      </dgm:t>
    </dgm:pt>
    <dgm:pt modelId="{1F8A6D59-A650-4837-AD17-0E0684BA4067}" type="parTrans" cxnId="{9AF8398F-3BEC-4894-ABEE-905154CA62E2}">
      <dgm:prSet/>
      <dgm:spPr/>
      <dgm:t>
        <a:bodyPr/>
        <a:lstStyle/>
        <a:p>
          <a:endParaRPr lang="en-GB"/>
        </a:p>
      </dgm:t>
    </dgm:pt>
    <dgm:pt modelId="{8C73E50C-EC6D-47D6-86F1-729CBB8D66AD}" type="sibTrans" cxnId="{9AF8398F-3BEC-4894-ABEE-905154CA62E2}">
      <dgm:prSet/>
      <dgm:spPr/>
      <dgm:t>
        <a:bodyPr/>
        <a:lstStyle/>
        <a:p>
          <a:endParaRPr lang="en-GB"/>
        </a:p>
      </dgm:t>
    </dgm:pt>
    <dgm:pt modelId="{5B0E03B5-54F9-4CE1-8F4D-F06EF6DA2AA2}">
      <dgm:prSet phldrT="[Text]" phldr="1"/>
      <dgm:spPr/>
      <dgm:t>
        <a:bodyPr/>
        <a:lstStyle/>
        <a:p>
          <a:endParaRPr lang="en-GB" dirty="0"/>
        </a:p>
      </dgm:t>
    </dgm:pt>
    <dgm:pt modelId="{15D50AA3-2CBE-440C-ABC2-17CC980A2896}" type="parTrans" cxnId="{186BC1F7-1041-4F82-89DF-4DC7A03AE1E6}">
      <dgm:prSet/>
      <dgm:spPr/>
      <dgm:t>
        <a:bodyPr/>
        <a:lstStyle/>
        <a:p>
          <a:endParaRPr lang="en-GB"/>
        </a:p>
      </dgm:t>
    </dgm:pt>
    <dgm:pt modelId="{61217C16-92F0-44AD-BB0F-8484A17E05A5}" type="sibTrans" cxnId="{186BC1F7-1041-4F82-89DF-4DC7A03AE1E6}">
      <dgm:prSet/>
      <dgm:spPr/>
      <dgm:t>
        <a:bodyPr/>
        <a:lstStyle/>
        <a:p>
          <a:endParaRPr lang="en-GB"/>
        </a:p>
      </dgm:t>
    </dgm:pt>
    <dgm:pt modelId="{0B3336D9-6AEA-449F-8011-B24136EA0A19}">
      <dgm:prSet phldrT="[Text]" phldr="1"/>
      <dgm:spPr/>
      <dgm:t>
        <a:bodyPr/>
        <a:lstStyle/>
        <a:p>
          <a:endParaRPr lang="en-GB" dirty="0"/>
        </a:p>
      </dgm:t>
    </dgm:pt>
    <dgm:pt modelId="{9DA744D0-8C8F-458D-9555-192FB66128D8}" type="parTrans" cxnId="{E29DBF40-77F9-4424-B052-C152043B49B2}">
      <dgm:prSet/>
      <dgm:spPr/>
      <dgm:t>
        <a:bodyPr/>
        <a:lstStyle/>
        <a:p>
          <a:endParaRPr lang="en-GB"/>
        </a:p>
      </dgm:t>
    </dgm:pt>
    <dgm:pt modelId="{605F3CAB-DFCF-4577-A066-8E16A287F1E0}" type="sibTrans" cxnId="{E29DBF40-77F9-4424-B052-C152043B49B2}">
      <dgm:prSet/>
      <dgm:spPr/>
      <dgm:t>
        <a:bodyPr/>
        <a:lstStyle/>
        <a:p>
          <a:endParaRPr lang="en-GB"/>
        </a:p>
      </dgm:t>
    </dgm:pt>
    <dgm:pt modelId="{60D9DD98-684A-4F82-8F7F-56338BFAEA42}">
      <dgm:prSet phldrT="[Text]"/>
      <dgm:spPr/>
      <dgm:t>
        <a:bodyPr/>
        <a:lstStyle/>
        <a:p>
          <a:r>
            <a:rPr lang="en-GB" dirty="0" smtClean="0"/>
            <a:t>Common Vision</a:t>
          </a:r>
          <a:endParaRPr lang="en-GB" dirty="0"/>
        </a:p>
      </dgm:t>
    </dgm:pt>
    <dgm:pt modelId="{1C6EA3D9-1373-42D8-B718-9ABECC1D50EE}" type="parTrans" cxnId="{51B9AE19-0165-443B-AE7D-6C808B2ABC57}">
      <dgm:prSet/>
      <dgm:spPr/>
      <dgm:t>
        <a:bodyPr/>
        <a:lstStyle/>
        <a:p>
          <a:endParaRPr lang="en-GB"/>
        </a:p>
      </dgm:t>
    </dgm:pt>
    <dgm:pt modelId="{C6DC3F8A-5F53-4C9C-97D7-2C04757C1A5E}" type="sibTrans" cxnId="{51B9AE19-0165-443B-AE7D-6C808B2ABC57}">
      <dgm:prSet/>
      <dgm:spPr/>
      <dgm:t>
        <a:bodyPr/>
        <a:lstStyle/>
        <a:p>
          <a:endParaRPr lang="en-GB"/>
        </a:p>
      </dgm:t>
    </dgm:pt>
    <dgm:pt modelId="{93E26509-97F4-41F4-8B6A-5FB62A57B991}">
      <dgm:prSet phldrT="[Text]"/>
      <dgm:spPr/>
      <dgm:t>
        <a:bodyPr/>
        <a:lstStyle/>
        <a:p>
          <a:r>
            <a:rPr lang="en-GB" dirty="0" smtClean="0"/>
            <a:t>Clean, tidy, safe, inviting and welcoming places</a:t>
          </a:r>
          <a:endParaRPr lang="en-GB" dirty="0"/>
        </a:p>
      </dgm:t>
    </dgm:pt>
    <dgm:pt modelId="{F28A314B-8ED1-4864-B576-B2A915D4EDFC}" type="parTrans" cxnId="{79969968-6BF9-4DB8-8CB9-875456177142}">
      <dgm:prSet/>
      <dgm:spPr/>
      <dgm:t>
        <a:bodyPr/>
        <a:lstStyle/>
        <a:p>
          <a:endParaRPr lang="en-GB"/>
        </a:p>
      </dgm:t>
    </dgm:pt>
    <dgm:pt modelId="{7C984970-216A-4E7F-A366-0991A56AA7DA}" type="sibTrans" cxnId="{79969968-6BF9-4DB8-8CB9-875456177142}">
      <dgm:prSet/>
      <dgm:spPr/>
      <dgm:t>
        <a:bodyPr/>
        <a:lstStyle/>
        <a:p>
          <a:endParaRPr lang="en-GB"/>
        </a:p>
      </dgm:t>
    </dgm:pt>
    <dgm:pt modelId="{35D8EF6F-0F26-413F-9C10-CC742B874F39}">
      <dgm:prSet phldrT="[Text]"/>
      <dgm:spPr/>
      <dgm:t>
        <a:bodyPr/>
        <a:lstStyle/>
        <a:p>
          <a:r>
            <a:rPr lang="en-GB" dirty="0" smtClean="0"/>
            <a:t>Partnership</a:t>
          </a:r>
          <a:endParaRPr lang="en-GB" dirty="0"/>
        </a:p>
      </dgm:t>
    </dgm:pt>
    <dgm:pt modelId="{C6222AD3-1188-45F9-961C-66769773AB2B}" type="parTrans" cxnId="{03777C84-BDDA-411C-AEF3-AAABE973F4C5}">
      <dgm:prSet/>
      <dgm:spPr/>
      <dgm:t>
        <a:bodyPr/>
        <a:lstStyle/>
        <a:p>
          <a:endParaRPr lang="en-GB"/>
        </a:p>
      </dgm:t>
    </dgm:pt>
    <dgm:pt modelId="{EDFBA733-5ADF-42D7-9ADE-A004B6677335}" type="sibTrans" cxnId="{03777C84-BDDA-411C-AEF3-AAABE973F4C5}">
      <dgm:prSet/>
      <dgm:spPr/>
      <dgm:t>
        <a:bodyPr/>
        <a:lstStyle/>
        <a:p>
          <a:endParaRPr lang="en-GB"/>
        </a:p>
      </dgm:t>
    </dgm:pt>
    <dgm:pt modelId="{9EBED796-077E-4705-942F-B1CB7821B9BF}">
      <dgm:prSet phldrT="[Text]"/>
      <dgm:spPr/>
      <dgm:t>
        <a:bodyPr/>
        <a:lstStyle/>
        <a:p>
          <a:r>
            <a:rPr lang="en-GB" dirty="0" smtClean="0"/>
            <a:t>Destination Management Plan</a:t>
          </a:r>
          <a:endParaRPr lang="en-GB" dirty="0"/>
        </a:p>
      </dgm:t>
    </dgm:pt>
    <dgm:pt modelId="{5C291C14-B2F3-4FBF-A8BE-7E889B7DE7B0}" type="parTrans" cxnId="{BBFED4EB-3AE4-4C29-9D3B-2181342BFB6F}">
      <dgm:prSet/>
      <dgm:spPr/>
      <dgm:t>
        <a:bodyPr/>
        <a:lstStyle/>
        <a:p>
          <a:endParaRPr lang="en-GB"/>
        </a:p>
      </dgm:t>
    </dgm:pt>
    <dgm:pt modelId="{6D9BCF69-D5DA-4095-AE01-63C06A2E5FB2}" type="sibTrans" cxnId="{BBFED4EB-3AE4-4C29-9D3B-2181342BFB6F}">
      <dgm:prSet/>
      <dgm:spPr/>
      <dgm:t>
        <a:bodyPr/>
        <a:lstStyle/>
        <a:p>
          <a:endParaRPr lang="en-GB"/>
        </a:p>
      </dgm:t>
    </dgm:pt>
    <dgm:pt modelId="{B8FF6DC7-CCE5-4130-A132-8CDEB3E40C0C}">
      <dgm:prSet phldrT="[Text]"/>
      <dgm:spPr/>
      <dgm:t>
        <a:bodyPr/>
        <a:lstStyle/>
        <a:p>
          <a:r>
            <a:rPr lang="en-GB" dirty="0" smtClean="0"/>
            <a:t>Accessible destinations</a:t>
          </a:r>
          <a:endParaRPr lang="en-GB" dirty="0"/>
        </a:p>
      </dgm:t>
    </dgm:pt>
    <dgm:pt modelId="{CA6CC5C0-0AF8-4F02-AA73-2F9B2AD08AC0}" type="parTrans" cxnId="{754C5CA4-AC8C-45F5-8B8E-502F2DF0F6F3}">
      <dgm:prSet/>
      <dgm:spPr/>
      <dgm:t>
        <a:bodyPr/>
        <a:lstStyle/>
        <a:p>
          <a:endParaRPr lang="en-GB"/>
        </a:p>
      </dgm:t>
    </dgm:pt>
    <dgm:pt modelId="{0F30937D-AA4B-45A4-BFEF-1AEEEED16B0A}" type="sibTrans" cxnId="{754C5CA4-AC8C-45F5-8B8E-502F2DF0F6F3}">
      <dgm:prSet/>
      <dgm:spPr/>
      <dgm:t>
        <a:bodyPr/>
        <a:lstStyle/>
        <a:p>
          <a:endParaRPr lang="en-GB"/>
        </a:p>
      </dgm:t>
    </dgm:pt>
    <dgm:pt modelId="{C2F9A4F2-C5F6-47A2-9D9F-9A1959479AA2}">
      <dgm:prSet/>
      <dgm:spPr/>
      <dgm:t>
        <a:bodyPr/>
        <a:lstStyle/>
        <a:p>
          <a:r>
            <a:rPr lang="en-GB" dirty="0" smtClean="0"/>
            <a:t>Understanding Performance</a:t>
          </a:r>
          <a:endParaRPr lang="en-GB" dirty="0"/>
        </a:p>
      </dgm:t>
    </dgm:pt>
    <dgm:pt modelId="{A81481E1-EC5F-4EB1-93CB-92BFD43DF1F9}" type="parTrans" cxnId="{21EF3426-CEB7-4E77-B6C3-0449600B6E44}">
      <dgm:prSet/>
      <dgm:spPr/>
      <dgm:t>
        <a:bodyPr/>
        <a:lstStyle/>
        <a:p>
          <a:endParaRPr lang="en-GB"/>
        </a:p>
      </dgm:t>
    </dgm:pt>
    <dgm:pt modelId="{9DDA7200-8EBD-4D04-B2AC-E529A9DDB8AA}" type="sibTrans" cxnId="{21EF3426-CEB7-4E77-B6C3-0449600B6E44}">
      <dgm:prSet/>
      <dgm:spPr/>
      <dgm:t>
        <a:bodyPr/>
        <a:lstStyle/>
        <a:p>
          <a:endParaRPr lang="en-GB"/>
        </a:p>
      </dgm:t>
    </dgm:pt>
    <dgm:pt modelId="{BB4BBADA-F06E-4EBB-B715-608DE955F609}">
      <dgm:prSet/>
      <dgm:spPr/>
      <dgm:t>
        <a:bodyPr/>
        <a:lstStyle/>
        <a:p>
          <a:r>
            <a:rPr lang="en-GB" dirty="0" smtClean="0"/>
            <a:t>Product development and investment</a:t>
          </a:r>
          <a:endParaRPr lang="en-GB" dirty="0"/>
        </a:p>
      </dgm:t>
    </dgm:pt>
    <dgm:pt modelId="{9A164C3C-FE7E-4841-BA1D-57F091DA2811}" type="parTrans" cxnId="{F613CE98-6B3C-4712-A14E-73DBE372A9FC}">
      <dgm:prSet/>
      <dgm:spPr/>
      <dgm:t>
        <a:bodyPr/>
        <a:lstStyle/>
        <a:p>
          <a:endParaRPr lang="en-GB"/>
        </a:p>
      </dgm:t>
    </dgm:pt>
    <dgm:pt modelId="{1007E491-D783-4E1A-BD24-39195F853C97}" type="sibTrans" cxnId="{F613CE98-6B3C-4712-A14E-73DBE372A9FC}">
      <dgm:prSet/>
      <dgm:spPr/>
      <dgm:t>
        <a:bodyPr/>
        <a:lstStyle/>
        <a:p>
          <a:endParaRPr lang="en-GB"/>
        </a:p>
      </dgm:t>
    </dgm:pt>
    <dgm:pt modelId="{1E025787-2B8F-4B25-A204-101A4A30CC96}">
      <dgm:prSet/>
      <dgm:spPr/>
      <dgm:t>
        <a:bodyPr/>
        <a:lstStyle/>
        <a:p>
          <a:r>
            <a:rPr lang="en-GB" dirty="0" smtClean="0"/>
            <a:t>Co-ordinated, holistic and focused marketing</a:t>
          </a:r>
          <a:endParaRPr lang="en-GB" dirty="0"/>
        </a:p>
      </dgm:t>
    </dgm:pt>
    <dgm:pt modelId="{5246FE1C-3479-4E89-A1E5-E438CB6AD0CC}" type="parTrans" cxnId="{60F4377D-B3B8-45C1-994A-D820AB034B15}">
      <dgm:prSet/>
      <dgm:spPr/>
      <dgm:t>
        <a:bodyPr/>
        <a:lstStyle/>
        <a:p>
          <a:endParaRPr lang="en-GB"/>
        </a:p>
      </dgm:t>
    </dgm:pt>
    <dgm:pt modelId="{7224CEBE-128B-4EC9-8B9D-AFA5932A0D37}" type="sibTrans" cxnId="{60F4377D-B3B8-45C1-994A-D820AB034B15}">
      <dgm:prSet/>
      <dgm:spPr/>
      <dgm:t>
        <a:bodyPr/>
        <a:lstStyle/>
        <a:p>
          <a:endParaRPr lang="en-GB"/>
        </a:p>
      </dgm:t>
    </dgm:pt>
    <dgm:pt modelId="{E99FB08B-0E1F-4A23-86DF-621C0EEABBAC}">
      <dgm:prSet/>
      <dgm:spPr/>
      <dgm:t>
        <a:bodyPr/>
        <a:lstStyle/>
        <a:p>
          <a:r>
            <a:rPr lang="en-GB" dirty="0" smtClean="0"/>
            <a:t>Information provision</a:t>
          </a:r>
          <a:endParaRPr lang="en-GB" dirty="0"/>
        </a:p>
      </dgm:t>
    </dgm:pt>
    <dgm:pt modelId="{EB09E0F1-4BE2-4EE6-8803-94A50A45649D}" type="parTrans" cxnId="{741CCFBC-2887-4B8F-B59C-9A5BE9E63F20}">
      <dgm:prSet/>
      <dgm:spPr/>
      <dgm:t>
        <a:bodyPr/>
        <a:lstStyle/>
        <a:p>
          <a:endParaRPr lang="en-GB"/>
        </a:p>
      </dgm:t>
    </dgm:pt>
    <dgm:pt modelId="{44079A3E-E9C7-4683-AB96-0440574FA3B6}" type="sibTrans" cxnId="{741CCFBC-2887-4B8F-B59C-9A5BE9E63F20}">
      <dgm:prSet/>
      <dgm:spPr/>
      <dgm:t>
        <a:bodyPr/>
        <a:lstStyle/>
        <a:p>
          <a:endParaRPr lang="en-GB"/>
        </a:p>
      </dgm:t>
    </dgm:pt>
    <dgm:pt modelId="{ED69E77B-0C6E-4359-9289-5793980CEECB}">
      <dgm:prSet phldrT="[Text]"/>
      <dgm:spPr/>
      <dgm:t>
        <a:bodyPr/>
        <a:lstStyle/>
        <a:p>
          <a:r>
            <a:rPr lang="en-GB" dirty="0" smtClean="0"/>
            <a:t>Understanding destination SWOT</a:t>
          </a:r>
          <a:endParaRPr lang="en-GB" dirty="0"/>
        </a:p>
      </dgm:t>
    </dgm:pt>
    <dgm:pt modelId="{B8566A44-6C53-449C-B7A0-09FC0FDF66E1}" type="parTrans" cxnId="{42FA2B35-6EBF-4BA7-8345-8655A2453584}">
      <dgm:prSet/>
      <dgm:spPr/>
      <dgm:t>
        <a:bodyPr/>
        <a:lstStyle/>
        <a:p>
          <a:endParaRPr lang="en-GB"/>
        </a:p>
      </dgm:t>
    </dgm:pt>
    <dgm:pt modelId="{99940D36-01E3-4865-A11E-C28F747E5C1A}" type="sibTrans" cxnId="{42FA2B35-6EBF-4BA7-8345-8655A2453584}">
      <dgm:prSet/>
      <dgm:spPr/>
      <dgm:t>
        <a:bodyPr/>
        <a:lstStyle/>
        <a:p>
          <a:endParaRPr lang="en-GB"/>
        </a:p>
      </dgm:t>
    </dgm:pt>
    <dgm:pt modelId="{BE63526B-DF8E-4C74-AC7E-F78DC73EA21B}">
      <dgm:prSet/>
      <dgm:spPr/>
      <dgm:t>
        <a:bodyPr/>
        <a:lstStyle/>
        <a:p>
          <a:r>
            <a:rPr lang="en-GB" dirty="0" smtClean="0"/>
            <a:t>Distinctiveness</a:t>
          </a:r>
          <a:endParaRPr lang="en-GB" dirty="0"/>
        </a:p>
      </dgm:t>
    </dgm:pt>
    <dgm:pt modelId="{7CA3BB00-ED40-4D5B-8CD0-C9F6477AE90D}" type="parTrans" cxnId="{39B95D17-8C29-4B5E-B091-CCB8389B1B0C}">
      <dgm:prSet/>
      <dgm:spPr/>
    </dgm:pt>
    <dgm:pt modelId="{1224F551-30B6-4357-9B7B-C58D49D8D086}" type="sibTrans" cxnId="{39B95D17-8C29-4B5E-B091-CCB8389B1B0C}">
      <dgm:prSet/>
      <dgm:spPr/>
    </dgm:pt>
    <dgm:pt modelId="{5CB4BF7A-7C6E-4F78-91C7-78F35845FA91}" type="pres">
      <dgm:prSet presAssocID="{33F45903-F697-42C5-A3E7-0459BB4F87FC}" presName="diagram" presStyleCnt="0">
        <dgm:presLayoutVars>
          <dgm:chMax val="1"/>
          <dgm:dir/>
          <dgm:animLvl val="ctr"/>
          <dgm:resizeHandles val="exact"/>
        </dgm:presLayoutVars>
      </dgm:prSet>
      <dgm:spPr/>
      <dgm:t>
        <a:bodyPr/>
        <a:lstStyle/>
        <a:p>
          <a:endParaRPr lang="en-GB"/>
        </a:p>
      </dgm:t>
    </dgm:pt>
    <dgm:pt modelId="{3AC873C3-9990-49BF-8EC1-3E758836D603}" type="pres">
      <dgm:prSet presAssocID="{33F45903-F697-42C5-A3E7-0459BB4F87FC}" presName="matrix" presStyleCnt="0"/>
      <dgm:spPr/>
      <dgm:t>
        <a:bodyPr/>
        <a:lstStyle/>
        <a:p>
          <a:endParaRPr lang="en-GB"/>
        </a:p>
      </dgm:t>
    </dgm:pt>
    <dgm:pt modelId="{3872980A-E1F5-4799-8479-2EF1D5AED5EC}" type="pres">
      <dgm:prSet presAssocID="{33F45903-F697-42C5-A3E7-0459BB4F87FC}" presName="tile1" presStyleLbl="node1" presStyleIdx="0" presStyleCnt="4"/>
      <dgm:spPr/>
      <dgm:t>
        <a:bodyPr/>
        <a:lstStyle/>
        <a:p>
          <a:endParaRPr lang="en-GB"/>
        </a:p>
      </dgm:t>
    </dgm:pt>
    <dgm:pt modelId="{BDD841A0-87B7-4D93-A983-40F010FC6BD5}" type="pres">
      <dgm:prSet presAssocID="{33F45903-F697-42C5-A3E7-0459BB4F87FC}" presName="tile1text" presStyleLbl="node1" presStyleIdx="0" presStyleCnt="4">
        <dgm:presLayoutVars>
          <dgm:chMax val="0"/>
          <dgm:chPref val="0"/>
          <dgm:bulletEnabled val="1"/>
        </dgm:presLayoutVars>
      </dgm:prSet>
      <dgm:spPr/>
      <dgm:t>
        <a:bodyPr/>
        <a:lstStyle/>
        <a:p>
          <a:endParaRPr lang="en-GB"/>
        </a:p>
      </dgm:t>
    </dgm:pt>
    <dgm:pt modelId="{C5C16D80-369F-4699-8692-B6A41748493E}" type="pres">
      <dgm:prSet presAssocID="{33F45903-F697-42C5-A3E7-0459BB4F87FC}" presName="tile2" presStyleLbl="node1" presStyleIdx="1" presStyleCnt="4"/>
      <dgm:spPr/>
      <dgm:t>
        <a:bodyPr/>
        <a:lstStyle/>
        <a:p>
          <a:endParaRPr lang="en-GB"/>
        </a:p>
      </dgm:t>
    </dgm:pt>
    <dgm:pt modelId="{DFB08146-CF51-4717-813A-D54AE3215F59}" type="pres">
      <dgm:prSet presAssocID="{33F45903-F697-42C5-A3E7-0459BB4F87FC}" presName="tile2text" presStyleLbl="node1" presStyleIdx="1" presStyleCnt="4">
        <dgm:presLayoutVars>
          <dgm:chMax val="0"/>
          <dgm:chPref val="0"/>
          <dgm:bulletEnabled val="1"/>
        </dgm:presLayoutVars>
      </dgm:prSet>
      <dgm:spPr/>
      <dgm:t>
        <a:bodyPr/>
        <a:lstStyle/>
        <a:p>
          <a:endParaRPr lang="en-GB"/>
        </a:p>
      </dgm:t>
    </dgm:pt>
    <dgm:pt modelId="{EB7D4E91-0066-47C8-9179-6012392D2C50}" type="pres">
      <dgm:prSet presAssocID="{33F45903-F697-42C5-A3E7-0459BB4F87FC}" presName="tile3" presStyleLbl="node1" presStyleIdx="2" presStyleCnt="4"/>
      <dgm:spPr/>
      <dgm:t>
        <a:bodyPr/>
        <a:lstStyle/>
        <a:p>
          <a:endParaRPr lang="en-GB"/>
        </a:p>
      </dgm:t>
    </dgm:pt>
    <dgm:pt modelId="{9D36FC30-C6AA-4983-B292-F35DE001F71E}" type="pres">
      <dgm:prSet presAssocID="{33F45903-F697-42C5-A3E7-0459BB4F87FC}" presName="tile3text" presStyleLbl="node1" presStyleIdx="2" presStyleCnt="4">
        <dgm:presLayoutVars>
          <dgm:chMax val="0"/>
          <dgm:chPref val="0"/>
          <dgm:bulletEnabled val="1"/>
        </dgm:presLayoutVars>
      </dgm:prSet>
      <dgm:spPr/>
      <dgm:t>
        <a:bodyPr/>
        <a:lstStyle/>
        <a:p>
          <a:endParaRPr lang="en-GB"/>
        </a:p>
      </dgm:t>
    </dgm:pt>
    <dgm:pt modelId="{3517431D-1A96-4202-8A5E-58E8432904C6}" type="pres">
      <dgm:prSet presAssocID="{33F45903-F697-42C5-A3E7-0459BB4F87FC}" presName="tile4" presStyleLbl="node1" presStyleIdx="3" presStyleCnt="4"/>
      <dgm:spPr/>
      <dgm:t>
        <a:bodyPr/>
        <a:lstStyle/>
        <a:p>
          <a:endParaRPr lang="en-GB"/>
        </a:p>
      </dgm:t>
    </dgm:pt>
    <dgm:pt modelId="{9DC462C8-1F51-4D3D-BD7C-5C944466BD9E}" type="pres">
      <dgm:prSet presAssocID="{33F45903-F697-42C5-A3E7-0459BB4F87FC}" presName="tile4text" presStyleLbl="node1" presStyleIdx="3" presStyleCnt="4">
        <dgm:presLayoutVars>
          <dgm:chMax val="0"/>
          <dgm:chPref val="0"/>
          <dgm:bulletEnabled val="1"/>
        </dgm:presLayoutVars>
      </dgm:prSet>
      <dgm:spPr/>
      <dgm:t>
        <a:bodyPr/>
        <a:lstStyle/>
        <a:p>
          <a:endParaRPr lang="en-GB"/>
        </a:p>
      </dgm:t>
    </dgm:pt>
    <dgm:pt modelId="{5CDA31E1-E8A8-429F-BABC-2EF40BBE8E09}" type="pres">
      <dgm:prSet presAssocID="{33F45903-F697-42C5-A3E7-0459BB4F87FC}" presName="centerTile" presStyleLbl="fgShp" presStyleIdx="0" presStyleCnt="1">
        <dgm:presLayoutVars>
          <dgm:chMax val="0"/>
          <dgm:chPref val="0"/>
        </dgm:presLayoutVars>
      </dgm:prSet>
      <dgm:spPr/>
      <dgm:t>
        <a:bodyPr/>
        <a:lstStyle/>
        <a:p>
          <a:endParaRPr lang="en-GB"/>
        </a:p>
      </dgm:t>
    </dgm:pt>
  </dgm:ptLst>
  <dgm:cxnLst>
    <dgm:cxn modelId="{6C87F831-0475-4EDA-8F68-08955431EAB7}" type="presOf" srcId="{E99FB08B-0E1F-4A23-86DF-621C0EEABBAC}" destId="{3517431D-1A96-4202-8A5E-58E8432904C6}" srcOrd="0" destOrd="2" presId="urn:microsoft.com/office/officeart/2005/8/layout/matrix1"/>
    <dgm:cxn modelId="{F1666924-5375-4A59-BA9A-F8B2192B3CB9}" type="presOf" srcId="{ED69E77B-0C6E-4359-9289-5793980CEECB}" destId="{3872980A-E1F5-4799-8479-2EF1D5AED5EC}" srcOrd="0" destOrd="2" presId="urn:microsoft.com/office/officeart/2005/8/layout/matrix1"/>
    <dgm:cxn modelId="{5BF5C1B3-17A5-4A68-8C96-E7B37D7D845F}" type="presOf" srcId="{2F6E2436-2013-4ABF-B98F-1ED36AA9FDAB}" destId="{9DC462C8-1F51-4D3D-BD7C-5C944466BD9E}" srcOrd="1" destOrd="0" presId="urn:microsoft.com/office/officeart/2005/8/layout/matrix1"/>
    <dgm:cxn modelId="{79969968-6BF9-4DB8-8CB9-875456177142}" srcId="{EC493ABF-FDD7-4780-BEB9-5FD4DCDC5348}" destId="{93E26509-97F4-41F4-8B6A-5FB62A57B991}" srcOrd="0" destOrd="0" parTransId="{F28A314B-8ED1-4864-B576-B2A915D4EDFC}" sibTransId="{7C984970-216A-4E7F-A366-0991A56AA7DA}"/>
    <dgm:cxn modelId="{E29DBF40-77F9-4424-B052-C152043B49B2}" srcId="{5B0E03B5-54F9-4CE1-8F4D-F06EF6DA2AA2}" destId="{0B3336D9-6AEA-449F-8011-B24136EA0A19}" srcOrd="0" destOrd="0" parTransId="{9DA744D0-8C8F-458D-9555-192FB66128D8}" sibTransId="{605F3CAB-DFCF-4577-A066-8E16A287F1E0}"/>
    <dgm:cxn modelId="{51B9AE19-0165-443B-AE7D-6C808B2ABC57}" srcId="{8F3D1DC6-19D8-47CB-AFA6-1C906F41872C}" destId="{60D9DD98-684A-4F82-8F7F-56338BFAEA42}" srcOrd="0" destOrd="0" parTransId="{1C6EA3D9-1373-42D8-B718-9ABECC1D50EE}" sibTransId="{C6DC3F8A-5F53-4C9C-97D7-2C04757C1A5E}"/>
    <dgm:cxn modelId="{B4E0DCCE-4F6A-4E05-BC14-E8FB9C6F1305}" type="presOf" srcId="{EC493ABF-FDD7-4780-BEB9-5FD4DCDC5348}" destId="{C5C16D80-369F-4699-8692-B6A41748493E}" srcOrd="0" destOrd="0" presId="urn:microsoft.com/office/officeart/2005/8/layout/matrix1"/>
    <dgm:cxn modelId="{186BC1F7-1041-4F82-89DF-4DC7A03AE1E6}" srcId="{33F45903-F697-42C5-A3E7-0459BB4F87FC}" destId="{5B0E03B5-54F9-4CE1-8F4D-F06EF6DA2AA2}" srcOrd="1" destOrd="0" parTransId="{15D50AA3-2CBE-440C-ABC2-17CC980A2896}" sibTransId="{61217C16-92F0-44AD-BB0F-8484A17E05A5}"/>
    <dgm:cxn modelId="{86BDDC23-0D20-43B1-9B01-D22DD84EAF51}" type="presOf" srcId="{C2F9A4F2-C5F6-47A2-9D9F-9A1959479AA2}" destId="{9D36FC30-C6AA-4983-B292-F35DE001F71E}" srcOrd="1" destOrd="1" presId="urn:microsoft.com/office/officeart/2005/8/layout/matrix1"/>
    <dgm:cxn modelId="{4763C555-407D-4AD3-9722-CFCA29C605B9}" type="presOf" srcId="{93E26509-97F4-41F4-8B6A-5FB62A57B991}" destId="{C5C16D80-369F-4699-8692-B6A41748493E}" srcOrd="0" destOrd="1" presId="urn:microsoft.com/office/officeart/2005/8/layout/matrix1"/>
    <dgm:cxn modelId="{21EF3426-CEB7-4E77-B6C3-0449600B6E44}" srcId="{05B0D1BF-7B57-482C-9879-9729D0AAA652}" destId="{C2F9A4F2-C5F6-47A2-9D9F-9A1959479AA2}" srcOrd="0" destOrd="0" parTransId="{A81481E1-EC5F-4EB1-93CB-92BFD43DF1F9}" sibTransId="{9DDA7200-8EBD-4D04-B2AC-E529A9DDB8AA}"/>
    <dgm:cxn modelId="{021D9F95-20BC-4C6C-B2F0-0D285B3A9FBD}" srcId="{8F3D1DC6-19D8-47CB-AFA6-1C906F41872C}" destId="{EC493ABF-FDD7-4780-BEB9-5FD4DCDC5348}" srcOrd="1" destOrd="0" parTransId="{80F3EB9A-C119-4AE4-A526-EF5B418327F4}" sibTransId="{6CDE1094-6DE4-492C-8918-075C8C9480E5}"/>
    <dgm:cxn modelId="{B3276F5A-DCC8-44D7-BFEC-26D6D652EFB2}" type="presOf" srcId="{9EBED796-077E-4705-942F-B1CB7821B9BF}" destId="{3872980A-E1F5-4799-8479-2EF1D5AED5EC}" srcOrd="0" destOrd="3" presId="urn:microsoft.com/office/officeart/2005/8/layout/matrix1"/>
    <dgm:cxn modelId="{B776BADE-2030-4978-BCC4-5CEE38D2CAB2}" type="presOf" srcId="{60D9DD98-684A-4F82-8F7F-56338BFAEA42}" destId="{BDD841A0-87B7-4D93-A983-40F010FC6BD5}" srcOrd="1" destOrd="0" presId="urn:microsoft.com/office/officeart/2005/8/layout/matrix1"/>
    <dgm:cxn modelId="{5DD894FB-7B48-4CBB-BBEF-B19DCC4EA224}" srcId="{33F45903-F697-42C5-A3E7-0459BB4F87FC}" destId="{8F3D1DC6-19D8-47CB-AFA6-1C906F41872C}" srcOrd="0" destOrd="0" parTransId="{75CCD93A-F2C2-4501-8834-E66273C2FF08}" sibTransId="{C1A206B6-C55D-4DBE-85B1-B10DD6BB55F3}"/>
    <dgm:cxn modelId="{FB442E51-F9A9-4963-AF8E-D38615698E3E}" type="presOf" srcId="{2F6E2436-2013-4ABF-B98F-1ED36AA9FDAB}" destId="{3517431D-1A96-4202-8A5E-58E8432904C6}" srcOrd="0" destOrd="0" presId="urn:microsoft.com/office/officeart/2005/8/layout/matrix1"/>
    <dgm:cxn modelId="{F0621060-E9E6-4D8C-88A5-7E08539BA82F}" type="presOf" srcId="{EC493ABF-FDD7-4780-BEB9-5FD4DCDC5348}" destId="{DFB08146-CF51-4717-813A-D54AE3215F59}" srcOrd="1" destOrd="0" presId="urn:microsoft.com/office/officeart/2005/8/layout/matrix1"/>
    <dgm:cxn modelId="{8E2B59D0-7E00-4150-AA4D-C766D1AA24FD}" type="presOf" srcId="{33F45903-F697-42C5-A3E7-0459BB4F87FC}" destId="{5CB4BF7A-7C6E-4F78-91C7-78F35845FA91}" srcOrd="0" destOrd="0" presId="urn:microsoft.com/office/officeart/2005/8/layout/matrix1"/>
    <dgm:cxn modelId="{A9E95D14-D88B-4F4F-9A44-DDA9498E1C18}" type="presOf" srcId="{C2F9A4F2-C5F6-47A2-9D9F-9A1959479AA2}" destId="{EB7D4E91-0066-47C8-9179-6012392D2C50}" srcOrd="0" destOrd="1" presId="urn:microsoft.com/office/officeart/2005/8/layout/matrix1"/>
    <dgm:cxn modelId="{12123A21-D24A-479C-AF0C-F64F5DD7DA56}" type="presOf" srcId="{BE63526B-DF8E-4C74-AC7E-F78DC73EA21B}" destId="{EB7D4E91-0066-47C8-9179-6012392D2C50}" srcOrd="0" destOrd="3" presId="urn:microsoft.com/office/officeart/2005/8/layout/matrix1"/>
    <dgm:cxn modelId="{4B011155-4B4F-41FB-9901-50CB14F62533}" type="presOf" srcId="{BB4BBADA-F06E-4EBB-B715-608DE955F609}" destId="{EB7D4E91-0066-47C8-9179-6012392D2C50}" srcOrd="0" destOrd="2" presId="urn:microsoft.com/office/officeart/2005/8/layout/matrix1"/>
    <dgm:cxn modelId="{4BAB45D9-33C9-43DD-B1B7-91F8F7F96E75}" srcId="{8F3D1DC6-19D8-47CB-AFA6-1C906F41872C}" destId="{05B0D1BF-7B57-482C-9879-9729D0AAA652}" srcOrd="2" destOrd="0" parTransId="{8DD5232A-2D4A-408E-98DB-499C04818B4C}" sibTransId="{776B8AEF-04CC-4974-8359-B043EBEF4F64}"/>
    <dgm:cxn modelId="{EB39DCD8-6559-4BB3-8EE1-87900054C82E}" type="presOf" srcId="{05B0D1BF-7B57-482C-9879-9729D0AAA652}" destId="{EB7D4E91-0066-47C8-9179-6012392D2C50}" srcOrd="0" destOrd="0" presId="urn:microsoft.com/office/officeart/2005/8/layout/matrix1"/>
    <dgm:cxn modelId="{7540B78B-46C7-4BA5-8C5F-A576C9247F81}" type="presOf" srcId="{B8FF6DC7-CCE5-4130-A132-8CDEB3E40C0C}" destId="{DFB08146-CF51-4717-813A-D54AE3215F59}" srcOrd="1" destOrd="2" presId="urn:microsoft.com/office/officeart/2005/8/layout/matrix1"/>
    <dgm:cxn modelId="{9AF8398F-3BEC-4894-ABEE-905154CA62E2}" srcId="{8F3D1DC6-19D8-47CB-AFA6-1C906F41872C}" destId="{2F6E2436-2013-4ABF-B98F-1ED36AA9FDAB}" srcOrd="3" destOrd="0" parTransId="{1F8A6D59-A650-4837-AD17-0E0684BA4067}" sibTransId="{8C73E50C-EC6D-47D6-86F1-729CBB8D66AD}"/>
    <dgm:cxn modelId="{BBFED4EB-3AE4-4C29-9D3B-2181342BFB6F}" srcId="{60D9DD98-684A-4F82-8F7F-56338BFAEA42}" destId="{9EBED796-077E-4705-942F-B1CB7821B9BF}" srcOrd="2" destOrd="0" parTransId="{5C291C14-B2F3-4FBF-A8BE-7E889B7DE7B0}" sibTransId="{6D9BCF69-D5DA-4095-AE01-63C06A2E5FB2}"/>
    <dgm:cxn modelId="{20056F33-D0BB-4A2E-AA76-B0183011D024}" type="presOf" srcId="{9EBED796-077E-4705-942F-B1CB7821B9BF}" destId="{BDD841A0-87B7-4D93-A983-40F010FC6BD5}" srcOrd="1" destOrd="3" presId="urn:microsoft.com/office/officeart/2005/8/layout/matrix1"/>
    <dgm:cxn modelId="{741CCFBC-2887-4B8F-B59C-9A5BE9E63F20}" srcId="{2F6E2436-2013-4ABF-B98F-1ED36AA9FDAB}" destId="{E99FB08B-0E1F-4A23-86DF-621C0EEABBAC}" srcOrd="1" destOrd="0" parTransId="{EB09E0F1-4BE2-4EE6-8803-94A50A45649D}" sibTransId="{44079A3E-E9C7-4683-AB96-0440574FA3B6}"/>
    <dgm:cxn modelId="{D4DF0B76-75E3-4107-A029-DAD563596776}" type="presOf" srcId="{93E26509-97F4-41F4-8B6A-5FB62A57B991}" destId="{DFB08146-CF51-4717-813A-D54AE3215F59}" srcOrd="1" destOrd="1" presId="urn:microsoft.com/office/officeart/2005/8/layout/matrix1"/>
    <dgm:cxn modelId="{43A04C05-4193-4A97-8BDD-3FAF8D56BC35}" type="presOf" srcId="{05B0D1BF-7B57-482C-9879-9729D0AAA652}" destId="{9D36FC30-C6AA-4983-B292-F35DE001F71E}" srcOrd="1" destOrd="0" presId="urn:microsoft.com/office/officeart/2005/8/layout/matrix1"/>
    <dgm:cxn modelId="{F613CE98-6B3C-4712-A14E-73DBE372A9FC}" srcId="{05B0D1BF-7B57-482C-9879-9729D0AAA652}" destId="{BB4BBADA-F06E-4EBB-B715-608DE955F609}" srcOrd="1" destOrd="0" parTransId="{9A164C3C-FE7E-4841-BA1D-57F091DA2811}" sibTransId="{1007E491-D783-4E1A-BD24-39195F853C97}"/>
    <dgm:cxn modelId="{FA2F0867-A27B-42E6-8A23-3B74D28FF624}" type="presOf" srcId="{35D8EF6F-0F26-413F-9C10-CC742B874F39}" destId="{BDD841A0-87B7-4D93-A983-40F010FC6BD5}" srcOrd="1" destOrd="1" presId="urn:microsoft.com/office/officeart/2005/8/layout/matrix1"/>
    <dgm:cxn modelId="{42FA2B35-6EBF-4BA7-8345-8655A2453584}" srcId="{60D9DD98-684A-4F82-8F7F-56338BFAEA42}" destId="{ED69E77B-0C6E-4359-9289-5793980CEECB}" srcOrd="1" destOrd="0" parTransId="{B8566A44-6C53-449C-B7A0-09FC0FDF66E1}" sibTransId="{99940D36-01E3-4865-A11E-C28F747E5C1A}"/>
    <dgm:cxn modelId="{46F533B6-D874-4856-90D1-38F8D80749A4}" type="presOf" srcId="{1E025787-2B8F-4B25-A204-101A4A30CC96}" destId="{9DC462C8-1F51-4D3D-BD7C-5C944466BD9E}" srcOrd="1" destOrd="1" presId="urn:microsoft.com/office/officeart/2005/8/layout/matrix1"/>
    <dgm:cxn modelId="{54AB600A-C01F-4719-8B61-2A57E5133F4A}" type="presOf" srcId="{35D8EF6F-0F26-413F-9C10-CC742B874F39}" destId="{3872980A-E1F5-4799-8479-2EF1D5AED5EC}" srcOrd="0" destOrd="1" presId="urn:microsoft.com/office/officeart/2005/8/layout/matrix1"/>
    <dgm:cxn modelId="{03777C84-BDDA-411C-AEF3-AAABE973F4C5}" srcId="{60D9DD98-684A-4F82-8F7F-56338BFAEA42}" destId="{35D8EF6F-0F26-413F-9C10-CC742B874F39}" srcOrd="0" destOrd="0" parTransId="{C6222AD3-1188-45F9-961C-66769773AB2B}" sibTransId="{EDFBA733-5ADF-42D7-9ADE-A004B6677335}"/>
    <dgm:cxn modelId="{B720D44C-AA0D-4C41-B6BA-F010B2669BD4}" type="presOf" srcId="{B8FF6DC7-CCE5-4130-A132-8CDEB3E40C0C}" destId="{C5C16D80-369F-4699-8692-B6A41748493E}" srcOrd="0" destOrd="2" presId="urn:microsoft.com/office/officeart/2005/8/layout/matrix1"/>
    <dgm:cxn modelId="{754C5CA4-AC8C-45F5-8B8E-502F2DF0F6F3}" srcId="{EC493ABF-FDD7-4780-BEB9-5FD4DCDC5348}" destId="{B8FF6DC7-CCE5-4130-A132-8CDEB3E40C0C}" srcOrd="1" destOrd="0" parTransId="{CA6CC5C0-0AF8-4F02-AA73-2F9B2AD08AC0}" sibTransId="{0F30937D-AA4B-45A4-BFEF-1AEEEED16B0A}"/>
    <dgm:cxn modelId="{096B321F-A6E6-49C1-91AC-FBCE23056743}" type="presOf" srcId="{E99FB08B-0E1F-4A23-86DF-621C0EEABBAC}" destId="{9DC462C8-1F51-4D3D-BD7C-5C944466BD9E}" srcOrd="1" destOrd="2" presId="urn:microsoft.com/office/officeart/2005/8/layout/matrix1"/>
    <dgm:cxn modelId="{B1FD18B3-1797-433B-A3D2-38762BF9ADFB}" type="presOf" srcId="{ED69E77B-0C6E-4359-9289-5793980CEECB}" destId="{BDD841A0-87B7-4D93-A983-40F010FC6BD5}" srcOrd="1" destOrd="2" presId="urn:microsoft.com/office/officeart/2005/8/layout/matrix1"/>
    <dgm:cxn modelId="{60F4377D-B3B8-45C1-994A-D820AB034B15}" srcId="{2F6E2436-2013-4ABF-B98F-1ED36AA9FDAB}" destId="{1E025787-2B8F-4B25-A204-101A4A30CC96}" srcOrd="0" destOrd="0" parTransId="{5246FE1C-3479-4E89-A1E5-E438CB6AD0CC}" sibTransId="{7224CEBE-128B-4EC9-8B9D-AFA5932A0D37}"/>
    <dgm:cxn modelId="{2F36B3B7-C410-4BEF-A019-12561113B26D}" type="presOf" srcId="{BB4BBADA-F06E-4EBB-B715-608DE955F609}" destId="{9D36FC30-C6AA-4983-B292-F35DE001F71E}" srcOrd="1" destOrd="2" presId="urn:microsoft.com/office/officeart/2005/8/layout/matrix1"/>
    <dgm:cxn modelId="{293BDC7E-8DE0-4624-8BAA-8F8CEB621ADF}" type="presOf" srcId="{BE63526B-DF8E-4C74-AC7E-F78DC73EA21B}" destId="{9D36FC30-C6AA-4983-B292-F35DE001F71E}" srcOrd="1" destOrd="3" presId="urn:microsoft.com/office/officeart/2005/8/layout/matrix1"/>
    <dgm:cxn modelId="{8618A2A0-B7F4-403C-B45C-242A4CB6705E}" type="presOf" srcId="{60D9DD98-684A-4F82-8F7F-56338BFAEA42}" destId="{3872980A-E1F5-4799-8479-2EF1D5AED5EC}" srcOrd="0" destOrd="0" presId="urn:microsoft.com/office/officeart/2005/8/layout/matrix1"/>
    <dgm:cxn modelId="{39B95D17-8C29-4B5E-B091-CCB8389B1B0C}" srcId="{05B0D1BF-7B57-482C-9879-9729D0AAA652}" destId="{BE63526B-DF8E-4C74-AC7E-F78DC73EA21B}" srcOrd="2" destOrd="0" parTransId="{7CA3BB00-ED40-4D5B-8CD0-C9F6477AE90D}" sibTransId="{1224F551-30B6-4357-9B7B-C58D49D8D086}"/>
    <dgm:cxn modelId="{C1E7FA73-F338-4B20-B1C6-9C29FE255DB2}" type="presOf" srcId="{8F3D1DC6-19D8-47CB-AFA6-1C906F41872C}" destId="{5CDA31E1-E8A8-429F-BABC-2EF40BBE8E09}" srcOrd="0" destOrd="0" presId="urn:microsoft.com/office/officeart/2005/8/layout/matrix1"/>
    <dgm:cxn modelId="{C31B5CF0-5316-46B0-9596-3CF5A26275A8}" type="presOf" srcId="{1E025787-2B8F-4B25-A204-101A4A30CC96}" destId="{3517431D-1A96-4202-8A5E-58E8432904C6}" srcOrd="0" destOrd="1" presId="urn:microsoft.com/office/officeart/2005/8/layout/matrix1"/>
    <dgm:cxn modelId="{7A2EB395-8B77-4682-AF88-037486DE2F3E}" type="presParOf" srcId="{5CB4BF7A-7C6E-4F78-91C7-78F35845FA91}" destId="{3AC873C3-9990-49BF-8EC1-3E758836D603}" srcOrd="0" destOrd="0" presId="urn:microsoft.com/office/officeart/2005/8/layout/matrix1"/>
    <dgm:cxn modelId="{6E3244B1-046D-4276-8372-4C3FE42696EF}" type="presParOf" srcId="{3AC873C3-9990-49BF-8EC1-3E758836D603}" destId="{3872980A-E1F5-4799-8479-2EF1D5AED5EC}" srcOrd="0" destOrd="0" presId="urn:microsoft.com/office/officeart/2005/8/layout/matrix1"/>
    <dgm:cxn modelId="{CCA79847-491C-4A41-A491-3A65B4C3F534}" type="presParOf" srcId="{3AC873C3-9990-49BF-8EC1-3E758836D603}" destId="{BDD841A0-87B7-4D93-A983-40F010FC6BD5}" srcOrd="1" destOrd="0" presId="urn:microsoft.com/office/officeart/2005/8/layout/matrix1"/>
    <dgm:cxn modelId="{A41235AF-02AF-4C0C-B747-E224AD53906E}" type="presParOf" srcId="{3AC873C3-9990-49BF-8EC1-3E758836D603}" destId="{C5C16D80-369F-4699-8692-B6A41748493E}" srcOrd="2" destOrd="0" presId="urn:microsoft.com/office/officeart/2005/8/layout/matrix1"/>
    <dgm:cxn modelId="{250C517A-303A-405C-8429-FC3CAF10B8A3}" type="presParOf" srcId="{3AC873C3-9990-49BF-8EC1-3E758836D603}" destId="{DFB08146-CF51-4717-813A-D54AE3215F59}" srcOrd="3" destOrd="0" presId="urn:microsoft.com/office/officeart/2005/8/layout/matrix1"/>
    <dgm:cxn modelId="{9C0DC7F0-76AD-4AFB-AA9A-A8564200E7D8}" type="presParOf" srcId="{3AC873C3-9990-49BF-8EC1-3E758836D603}" destId="{EB7D4E91-0066-47C8-9179-6012392D2C50}" srcOrd="4" destOrd="0" presId="urn:microsoft.com/office/officeart/2005/8/layout/matrix1"/>
    <dgm:cxn modelId="{097BE618-5D8F-42CE-83D1-C60F0C635A48}" type="presParOf" srcId="{3AC873C3-9990-49BF-8EC1-3E758836D603}" destId="{9D36FC30-C6AA-4983-B292-F35DE001F71E}" srcOrd="5" destOrd="0" presId="urn:microsoft.com/office/officeart/2005/8/layout/matrix1"/>
    <dgm:cxn modelId="{350B77D1-3BFB-4F32-BE81-DF0DA1593E05}" type="presParOf" srcId="{3AC873C3-9990-49BF-8EC1-3E758836D603}" destId="{3517431D-1A96-4202-8A5E-58E8432904C6}" srcOrd="6" destOrd="0" presId="urn:microsoft.com/office/officeart/2005/8/layout/matrix1"/>
    <dgm:cxn modelId="{35A5AD5D-047D-4D7A-9C74-34BE903C5074}" type="presParOf" srcId="{3AC873C3-9990-49BF-8EC1-3E758836D603}" destId="{9DC462C8-1F51-4D3D-BD7C-5C944466BD9E}" srcOrd="7" destOrd="0" presId="urn:microsoft.com/office/officeart/2005/8/layout/matrix1"/>
    <dgm:cxn modelId="{46F603FF-DE4C-414D-824D-C61492A84E93}" type="presParOf" srcId="{5CB4BF7A-7C6E-4F78-91C7-78F35845FA91}" destId="{5CDA31E1-E8A8-429F-BABC-2EF40BBE8E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2980A-E1F5-4799-8479-2EF1D5AED5EC}">
      <dsp:nvSpPr>
        <dsp:cNvPr id="0" name=""/>
        <dsp:cNvSpPr/>
      </dsp:nvSpPr>
      <dsp:spPr>
        <a:xfrm rot="16200000">
          <a:off x="931465" y="-931465"/>
          <a:ext cx="2210594" cy="4073525"/>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GB" sz="2200" kern="1200" dirty="0" smtClean="0"/>
            <a:t>Common Vision</a:t>
          </a:r>
          <a:endParaRPr lang="en-GB" sz="2200" kern="1200" dirty="0"/>
        </a:p>
        <a:p>
          <a:pPr marL="171450" lvl="1" indent="-171450" algn="l" defTabSz="755650">
            <a:lnSpc>
              <a:spcPct val="90000"/>
            </a:lnSpc>
            <a:spcBef>
              <a:spcPct val="0"/>
            </a:spcBef>
            <a:spcAft>
              <a:spcPct val="15000"/>
            </a:spcAft>
            <a:buChar char="••"/>
          </a:pPr>
          <a:r>
            <a:rPr lang="en-GB" sz="1700" kern="1200" dirty="0" smtClean="0"/>
            <a:t>Partnership</a:t>
          </a:r>
          <a:endParaRPr lang="en-GB" sz="1700" kern="1200" dirty="0"/>
        </a:p>
        <a:p>
          <a:pPr marL="171450" lvl="1" indent="-171450" algn="l" defTabSz="755650">
            <a:lnSpc>
              <a:spcPct val="90000"/>
            </a:lnSpc>
            <a:spcBef>
              <a:spcPct val="0"/>
            </a:spcBef>
            <a:spcAft>
              <a:spcPct val="15000"/>
            </a:spcAft>
            <a:buChar char="••"/>
          </a:pPr>
          <a:r>
            <a:rPr lang="en-GB" sz="1700" kern="1200" dirty="0" smtClean="0"/>
            <a:t>Understanding destination SWOT</a:t>
          </a:r>
          <a:endParaRPr lang="en-GB" sz="1700" kern="1200" dirty="0"/>
        </a:p>
        <a:p>
          <a:pPr marL="171450" lvl="1" indent="-171450" algn="l" defTabSz="755650">
            <a:lnSpc>
              <a:spcPct val="90000"/>
            </a:lnSpc>
            <a:spcBef>
              <a:spcPct val="0"/>
            </a:spcBef>
            <a:spcAft>
              <a:spcPct val="15000"/>
            </a:spcAft>
            <a:buChar char="••"/>
          </a:pPr>
          <a:r>
            <a:rPr lang="en-GB" sz="1700" kern="1200" dirty="0" smtClean="0"/>
            <a:t>Destination Management Plan</a:t>
          </a:r>
          <a:endParaRPr lang="en-GB" sz="1700" kern="1200" dirty="0"/>
        </a:p>
      </dsp:txBody>
      <dsp:txXfrm rot="5400000">
        <a:off x="-1" y="1"/>
        <a:ext cx="4073525" cy="1657945"/>
      </dsp:txXfrm>
    </dsp:sp>
    <dsp:sp modelId="{C5C16D80-369F-4699-8692-B6A41748493E}">
      <dsp:nvSpPr>
        <dsp:cNvPr id="0" name=""/>
        <dsp:cNvSpPr/>
      </dsp:nvSpPr>
      <dsp:spPr>
        <a:xfrm>
          <a:off x="4073525" y="0"/>
          <a:ext cx="4073525" cy="2210594"/>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GB" sz="2200" kern="1200" dirty="0" smtClean="0"/>
            <a:t>Visitor Experience</a:t>
          </a:r>
          <a:endParaRPr lang="en-GB" sz="2200" kern="1200" dirty="0"/>
        </a:p>
        <a:p>
          <a:pPr marL="171450" lvl="1" indent="-171450" algn="l" defTabSz="755650">
            <a:lnSpc>
              <a:spcPct val="90000"/>
            </a:lnSpc>
            <a:spcBef>
              <a:spcPct val="0"/>
            </a:spcBef>
            <a:spcAft>
              <a:spcPct val="15000"/>
            </a:spcAft>
            <a:buChar char="••"/>
          </a:pPr>
          <a:r>
            <a:rPr lang="en-GB" sz="1700" kern="1200" dirty="0" smtClean="0"/>
            <a:t>Clean, tidy, safe, inviting and welcoming places</a:t>
          </a:r>
          <a:endParaRPr lang="en-GB" sz="1700" kern="1200" dirty="0"/>
        </a:p>
        <a:p>
          <a:pPr marL="171450" lvl="1" indent="-171450" algn="l" defTabSz="755650">
            <a:lnSpc>
              <a:spcPct val="90000"/>
            </a:lnSpc>
            <a:spcBef>
              <a:spcPct val="0"/>
            </a:spcBef>
            <a:spcAft>
              <a:spcPct val="15000"/>
            </a:spcAft>
            <a:buChar char="••"/>
          </a:pPr>
          <a:r>
            <a:rPr lang="en-GB" sz="1700" kern="1200" dirty="0" smtClean="0"/>
            <a:t>Accessible destinations</a:t>
          </a:r>
          <a:endParaRPr lang="en-GB" sz="1700" kern="1200" dirty="0"/>
        </a:p>
      </dsp:txBody>
      <dsp:txXfrm>
        <a:off x="4073525" y="0"/>
        <a:ext cx="4073525" cy="1657945"/>
      </dsp:txXfrm>
    </dsp:sp>
    <dsp:sp modelId="{EB7D4E91-0066-47C8-9179-6012392D2C50}">
      <dsp:nvSpPr>
        <dsp:cNvPr id="0" name=""/>
        <dsp:cNvSpPr/>
      </dsp:nvSpPr>
      <dsp:spPr>
        <a:xfrm rot="10800000">
          <a:off x="0" y="2210594"/>
          <a:ext cx="4073525" cy="2210594"/>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GB" sz="2200" kern="1200" dirty="0" smtClean="0"/>
            <a:t>Developing the destination</a:t>
          </a:r>
          <a:endParaRPr lang="en-GB" sz="2200" kern="1200" dirty="0"/>
        </a:p>
        <a:p>
          <a:pPr marL="171450" lvl="1" indent="-171450" algn="l" defTabSz="755650">
            <a:lnSpc>
              <a:spcPct val="90000"/>
            </a:lnSpc>
            <a:spcBef>
              <a:spcPct val="0"/>
            </a:spcBef>
            <a:spcAft>
              <a:spcPct val="15000"/>
            </a:spcAft>
            <a:buChar char="••"/>
          </a:pPr>
          <a:r>
            <a:rPr lang="en-GB" sz="1700" kern="1200" dirty="0" smtClean="0"/>
            <a:t>Understanding Performance</a:t>
          </a:r>
          <a:endParaRPr lang="en-GB" sz="1700" kern="1200" dirty="0"/>
        </a:p>
        <a:p>
          <a:pPr marL="171450" lvl="1" indent="-171450" algn="l" defTabSz="755650">
            <a:lnSpc>
              <a:spcPct val="90000"/>
            </a:lnSpc>
            <a:spcBef>
              <a:spcPct val="0"/>
            </a:spcBef>
            <a:spcAft>
              <a:spcPct val="15000"/>
            </a:spcAft>
            <a:buChar char="••"/>
          </a:pPr>
          <a:r>
            <a:rPr lang="en-GB" sz="1700" kern="1200" dirty="0" smtClean="0"/>
            <a:t>Product development and investment</a:t>
          </a:r>
          <a:endParaRPr lang="en-GB" sz="1700" kern="1200" dirty="0"/>
        </a:p>
        <a:p>
          <a:pPr marL="171450" lvl="1" indent="-171450" algn="l" defTabSz="755650">
            <a:lnSpc>
              <a:spcPct val="90000"/>
            </a:lnSpc>
            <a:spcBef>
              <a:spcPct val="0"/>
            </a:spcBef>
            <a:spcAft>
              <a:spcPct val="15000"/>
            </a:spcAft>
            <a:buChar char="••"/>
          </a:pPr>
          <a:r>
            <a:rPr lang="en-GB" sz="1700" kern="1200" dirty="0" smtClean="0"/>
            <a:t>Distinctiveness</a:t>
          </a:r>
          <a:endParaRPr lang="en-GB" sz="1700" kern="1200" dirty="0"/>
        </a:p>
      </dsp:txBody>
      <dsp:txXfrm rot="10800000">
        <a:off x="0" y="2763242"/>
        <a:ext cx="4073525" cy="1657945"/>
      </dsp:txXfrm>
    </dsp:sp>
    <dsp:sp modelId="{3517431D-1A96-4202-8A5E-58E8432904C6}">
      <dsp:nvSpPr>
        <dsp:cNvPr id="0" name=""/>
        <dsp:cNvSpPr/>
      </dsp:nvSpPr>
      <dsp:spPr>
        <a:xfrm rot="5400000">
          <a:off x="5004990" y="1279128"/>
          <a:ext cx="2210594" cy="4073525"/>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GB" sz="2200" kern="1200" dirty="0" smtClean="0"/>
            <a:t>Selling the destination</a:t>
          </a:r>
          <a:endParaRPr lang="en-GB" sz="2200" kern="1200" dirty="0"/>
        </a:p>
        <a:p>
          <a:pPr marL="171450" lvl="1" indent="-171450" algn="l" defTabSz="755650">
            <a:lnSpc>
              <a:spcPct val="90000"/>
            </a:lnSpc>
            <a:spcBef>
              <a:spcPct val="0"/>
            </a:spcBef>
            <a:spcAft>
              <a:spcPct val="15000"/>
            </a:spcAft>
            <a:buChar char="••"/>
          </a:pPr>
          <a:r>
            <a:rPr lang="en-GB" sz="1700" kern="1200" dirty="0" smtClean="0"/>
            <a:t>Co-ordinated, holistic and focused marketing</a:t>
          </a:r>
          <a:endParaRPr lang="en-GB" sz="1700" kern="1200" dirty="0"/>
        </a:p>
        <a:p>
          <a:pPr marL="171450" lvl="1" indent="-171450" algn="l" defTabSz="755650">
            <a:lnSpc>
              <a:spcPct val="90000"/>
            </a:lnSpc>
            <a:spcBef>
              <a:spcPct val="0"/>
            </a:spcBef>
            <a:spcAft>
              <a:spcPct val="15000"/>
            </a:spcAft>
            <a:buChar char="••"/>
          </a:pPr>
          <a:r>
            <a:rPr lang="en-GB" sz="1700" kern="1200" dirty="0" smtClean="0"/>
            <a:t>Information provision</a:t>
          </a:r>
          <a:endParaRPr lang="en-GB" sz="1700" kern="1200" dirty="0"/>
        </a:p>
      </dsp:txBody>
      <dsp:txXfrm rot="-5400000">
        <a:off x="4073524" y="2763242"/>
        <a:ext cx="4073525" cy="1657945"/>
      </dsp:txXfrm>
    </dsp:sp>
    <dsp:sp modelId="{5CDA31E1-E8A8-429F-BABC-2EF40BBE8E09}">
      <dsp:nvSpPr>
        <dsp:cNvPr id="0" name=""/>
        <dsp:cNvSpPr/>
      </dsp:nvSpPr>
      <dsp:spPr>
        <a:xfrm>
          <a:off x="2851467" y="1657945"/>
          <a:ext cx="2444115" cy="1105297"/>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Destination Management</a:t>
          </a:r>
          <a:endParaRPr lang="en-GB" sz="2200" kern="1200" dirty="0"/>
        </a:p>
      </dsp:txBody>
      <dsp:txXfrm>
        <a:off x="2905423" y="1711901"/>
        <a:ext cx="2336203" cy="99738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1440" tIns="45720" rIns="91440" bIns="45720" rtlCol="0"/>
          <a:lstStyle>
            <a:lvl1pPr algn="l">
              <a:defRPr sz="1200"/>
            </a:lvl1pPr>
          </a:lstStyle>
          <a:p>
            <a:endParaRPr lang="en-GB" dirty="0">
              <a:latin typeface="Verdana" pitchFamily="34" charset="0"/>
            </a:endParaRPr>
          </a:p>
        </p:txBody>
      </p:sp>
      <p:sp>
        <p:nvSpPr>
          <p:cNvPr id="3" name="Date Placeholder 2"/>
          <p:cNvSpPr>
            <a:spLocks noGrp="1"/>
          </p:cNvSpPr>
          <p:nvPr>
            <p:ph type="dt" sz="quarter" idx="1"/>
          </p:nvPr>
        </p:nvSpPr>
        <p:spPr>
          <a:xfrm>
            <a:off x="3850444" y="2"/>
            <a:ext cx="2945659" cy="496332"/>
          </a:xfrm>
          <a:prstGeom prst="rect">
            <a:avLst/>
          </a:prstGeom>
        </p:spPr>
        <p:txBody>
          <a:bodyPr vert="horz" lIns="91440" tIns="45720" rIns="91440" bIns="45720" rtlCol="0"/>
          <a:lstStyle>
            <a:lvl1pPr algn="r">
              <a:defRPr sz="1200"/>
            </a:lvl1pPr>
          </a:lstStyle>
          <a:p>
            <a:fld id="{7BC7C07B-A4FC-449A-AE0C-6D26E73D7B7D}" type="datetimeFigureOut">
              <a:rPr lang="en-US" smtClean="0">
                <a:latin typeface="Verdana" pitchFamily="34" charset="0"/>
              </a:rPr>
              <a:pPr/>
              <a:t>7/10/2014</a:t>
            </a:fld>
            <a:endParaRPr lang="en-GB" dirty="0">
              <a:latin typeface="Verdana" pitchFamily="34" charset="0"/>
            </a:endParaRPr>
          </a:p>
        </p:txBody>
      </p:sp>
      <p:sp>
        <p:nvSpPr>
          <p:cNvPr id="4" name="Footer Placeholder 3"/>
          <p:cNvSpPr>
            <a:spLocks noGrp="1"/>
          </p:cNvSpPr>
          <p:nvPr>
            <p:ph type="ftr" sz="quarter" idx="2"/>
          </p:nvPr>
        </p:nvSpPr>
        <p:spPr>
          <a:xfrm>
            <a:off x="1" y="9428585"/>
            <a:ext cx="2945659" cy="496332"/>
          </a:xfrm>
          <a:prstGeom prst="rect">
            <a:avLst/>
          </a:prstGeom>
        </p:spPr>
        <p:txBody>
          <a:bodyPr vert="horz" lIns="91440" tIns="45720" rIns="91440" bIns="45720" rtlCol="0" anchor="b"/>
          <a:lstStyle>
            <a:lvl1pPr algn="l">
              <a:defRPr sz="1200"/>
            </a:lvl1pPr>
          </a:lstStyle>
          <a:p>
            <a:endParaRPr lang="en-GB" dirty="0">
              <a:latin typeface="Verdana" pitchFamily="34" charset="0"/>
            </a:endParaRPr>
          </a:p>
        </p:txBody>
      </p:sp>
      <p:sp>
        <p:nvSpPr>
          <p:cNvPr id="5" name="Slide Number Placeholder 4"/>
          <p:cNvSpPr>
            <a:spLocks noGrp="1"/>
          </p:cNvSpPr>
          <p:nvPr>
            <p:ph type="sldNum" sz="quarter" idx="3"/>
          </p:nvPr>
        </p:nvSpPr>
        <p:spPr>
          <a:xfrm>
            <a:off x="3850444" y="9428585"/>
            <a:ext cx="2945659" cy="496332"/>
          </a:xfrm>
          <a:prstGeom prst="rect">
            <a:avLst/>
          </a:prstGeom>
        </p:spPr>
        <p:txBody>
          <a:bodyPr vert="horz" lIns="91440" tIns="45720" rIns="91440" bIns="45720" rtlCol="0" anchor="b"/>
          <a:lstStyle>
            <a:lvl1pPr algn="r">
              <a:defRPr sz="1200"/>
            </a:lvl1pPr>
          </a:lstStyle>
          <a:p>
            <a:fld id="{ED38C293-4274-4044-B0C2-550E72597327}" type="slidenum">
              <a:rPr lang="en-GB" smtClean="0">
                <a:latin typeface="Verdana" pitchFamily="34" charset="0"/>
              </a:rPr>
              <a:pPr/>
              <a:t>‹#›</a:t>
            </a:fld>
            <a:endParaRPr lang="en-GB" dirty="0">
              <a:latin typeface="Verdana" pitchFamily="34" charset="0"/>
            </a:endParaRPr>
          </a:p>
        </p:txBody>
      </p:sp>
    </p:spTree>
    <p:extLst>
      <p:ext uri="{BB962C8B-B14F-4D97-AF65-F5344CB8AC3E}">
        <p14:creationId xmlns:p14="http://schemas.microsoft.com/office/powerpoint/2010/main" val="366747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2"/>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dirty="0"/>
          </a:p>
        </p:txBody>
      </p:sp>
      <p:sp>
        <p:nvSpPr>
          <p:cNvPr id="5123" name="Rectangle 3"/>
          <p:cNvSpPr>
            <a:spLocks noGrp="1" noChangeArrowheads="1"/>
          </p:cNvSpPr>
          <p:nvPr>
            <p:ph type="dt" idx="1"/>
          </p:nvPr>
        </p:nvSpPr>
        <p:spPr bwMode="auto">
          <a:xfrm>
            <a:off x="3852017" y="2"/>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5"/>
            <a:ext cx="4984962" cy="446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endParaRPr lang="en-US" dirty="0"/>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81EEE5B6-A8C4-4B1B-923F-055FB14EF0BD}" type="slidenum">
              <a:rPr lang="en-US" smtClean="0"/>
              <a:pPr>
                <a:defRPr/>
              </a:pPr>
              <a:t>‹#›</a:t>
            </a:fld>
            <a:endParaRPr lang="en-US" dirty="0"/>
          </a:p>
        </p:txBody>
      </p:sp>
    </p:spTree>
    <p:extLst>
      <p:ext uri="{BB962C8B-B14F-4D97-AF65-F5344CB8AC3E}">
        <p14:creationId xmlns:p14="http://schemas.microsoft.com/office/powerpoint/2010/main" val="2245409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a:t>
            </a:r>
          </a:p>
          <a:p>
            <a:endParaRPr lang="en-GB" dirty="0" smtClean="0"/>
          </a:p>
          <a:p>
            <a:r>
              <a:rPr lang="en-GB" dirty="0" smtClean="0"/>
              <a:t>We are here today</a:t>
            </a:r>
            <a:r>
              <a:rPr lang="en-GB" baseline="0" dirty="0" smtClean="0"/>
              <a:t> to introduce you to Destination Management Plans and to help you understand how this simple tool can help: - </a:t>
            </a:r>
          </a:p>
          <a:p>
            <a:endParaRPr lang="en-GB" baseline="0" dirty="0" smtClean="0"/>
          </a:p>
          <a:p>
            <a:pPr marL="171450" indent="-171450">
              <a:buFont typeface="Arial" pitchFamily="34" charset="0"/>
              <a:buChar char="•"/>
            </a:pPr>
            <a:r>
              <a:rPr lang="en-GB" baseline="0" dirty="0" smtClean="0"/>
              <a:t>Realise more effective use of resources (both people and financial) that can result in better value for money</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A distinctive place to live, work and visit</a:t>
            </a:r>
          </a:p>
          <a:p>
            <a:pPr marL="171450" indent="-171450">
              <a:buFont typeface="Arial" pitchFamily="34" charset="0"/>
              <a:buChar char="•"/>
            </a:pPr>
            <a:endParaRPr lang="en-GB" baseline="0" dirty="0" smtClean="0"/>
          </a:p>
          <a:p>
            <a:pPr marL="0" indent="0">
              <a:buFont typeface="Arial" pitchFamily="34" charset="0"/>
              <a:buNone/>
            </a:pPr>
            <a:r>
              <a:rPr lang="en-GB" baseline="0" dirty="0" smtClean="0"/>
              <a:t>And</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Higher levels of visitor satisfaction, which in turn can lead to a thriving, vibrant and growing visitor economy.</a:t>
            </a:r>
          </a:p>
          <a:p>
            <a:endParaRPr lang="en-GB" baseline="0" dirty="0" smtClean="0"/>
          </a:p>
          <a:p>
            <a:endParaRPr lang="en-GB" baseline="0" dirty="0" smtClean="0"/>
          </a:p>
          <a:p>
            <a:r>
              <a:rPr lang="en-GB" baseline="0" dirty="0" smtClean="0"/>
              <a:t>First lets get an overview before we go into things in more detail.</a:t>
            </a:r>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a:t>
            </a:fld>
            <a:endParaRPr lang="en-US" dirty="0"/>
          </a:p>
        </p:txBody>
      </p:sp>
    </p:spTree>
    <p:extLst>
      <p:ext uri="{BB962C8B-B14F-4D97-AF65-F5344CB8AC3E}">
        <p14:creationId xmlns:p14="http://schemas.microsoft.com/office/powerpoint/2010/main" val="670955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A</a:t>
            </a:r>
            <a:r>
              <a:rPr lang="en-GB" baseline="0" dirty="0" smtClean="0"/>
              <a:t> DMP is however </a:t>
            </a:r>
            <a:endParaRPr lang="en-GB" dirty="0" smtClean="0"/>
          </a:p>
          <a:p>
            <a:pPr marL="0" indent="0">
              <a:buFontTx/>
              <a:buNone/>
            </a:pPr>
            <a:endParaRPr lang="en-GB" dirty="0" smtClean="0"/>
          </a:p>
          <a:p>
            <a:pPr>
              <a:buFontTx/>
              <a:buChar char="-"/>
            </a:pPr>
            <a:r>
              <a:rPr lang="en-GB" dirty="0" smtClean="0"/>
              <a:t>Not just for the public</a:t>
            </a:r>
            <a:r>
              <a:rPr lang="en-GB" baseline="0" dirty="0" smtClean="0"/>
              <a:t> sector – private, third and voluntary sectors all have a role (as do wider partners). Equally its as applicable for a large city as its is for a small village.</a:t>
            </a:r>
          </a:p>
          <a:p>
            <a:pPr>
              <a:buFontTx/>
              <a:buChar char="-"/>
            </a:pPr>
            <a:endParaRPr lang="en-GB" baseline="0" dirty="0" smtClean="0"/>
          </a:p>
          <a:p>
            <a:pPr>
              <a:buFontTx/>
              <a:buChar char="-"/>
            </a:pPr>
            <a:r>
              <a:rPr lang="en-GB" baseline="0" dirty="0" smtClean="0"/>
              <a:t> </a:t>
            </a:r>
          </a:p>
          <a:p>
            <a:pPr>
              <a:buFontTx/>
              <a:buChar char="-"/>
            </a:pPr>
            <a:r>
              <a:rPr lang="en-GB" dirty="0" smtClean="0"/>
              <a:t> Because it</a:t>
            </a:r>
            <a:r>
              <a:rPr lang="en-GB" baseline="0" dirty="0" smtClean="0"/>
              <a:t> is for the destination the destination needs to be involved in its preparation, therefore engagement is key to promote ownership &amp; support</a:t>
            </a:r>
          </a:p>
          <a:p>
            <a:pPr>
              <a:buFontTx/>
              <a:buChar char="-"/>
            </a:pPr>
            <a:endParaRPr lang="en-GB" baseline="0" dirty="0" smtClean="0"/>
          </a:p>
          <a:p>
            <a:pPr>
              <a:buFontTx/>
              <a:buChar char="-"/>
            </a:pPr>
            <a:r>
              <a:rPr lang="en-GB" baseline="0" dirty="0" smtClean="0"/>
              <a:t> A DMP should be embedded in the local decision making processes from planning to transport or even decisions on investment in to the visitor economy.  It is fundamentally something that does not stand alone (or stand still).</a:t>
            </a:r>
          </a:p>
          <a:p>
            <a:pPr>
              <a:buFontTx/>
              <a:buChar char="-"/>
            </a:pPr>
            <a:endParaRPr lang="en-GB" baseline="0" dirty="0" smtClean="0"/>
          </a:p>
          <a:p>
            <a:pPr>
              <a:buFontTx/>
              <a:buChar char="-"/>
            </a:pPr>
            <a:endParaRPr lang="en-GB" baseline="0" dirty="0" smtClean="0"/>
          </a:p>
          <a:p>
            <a:pPr>
              <a:buFontTx/>
              <a:buChar char="-"/>
            </a:pPr>
            <a:r>
              <a:rPr lang="en-GB" baseline="0" dirty="0" smtClean="0"/>
              <a:t> Regardless of the approach the DMP process will need strong leadership as it develops and as it is implemented. The concept is dynamic and requires regular monitoring, review and revision through its lifespan</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a:t>
            </a:r>
            <a:r>
              <a:rPr lang="en-GB" baseline="0" dirty="0" smtClean="0"/>
              <a:t> don’t just take our word for it</a:t>
            </a:r>
          </a:p>
          <a:p>
            <a:endParaRPr lang="en-GB" baseline="0" dirty="0" smtClean="0"/>
          </a:p>
          <a:p>
            <a:r>
              <a:rPr lang="en-GB" baseline="0" dirty="0" smtClean="0"/>
              <a:t>A number of destinations across England have already created a DMP</a:t>
            </a:r>
          </a:p>
          <a:p>
            <a:endParaRPr lang="en-GB" baseline="0" dirty="0" smtClean="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this is Visit Manchester’s view of the value of their DMP.</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that's the</a:t>
            </a:r>
            <a:r>
              <a:rPr lang="en-GB" baseline="0" dirty="0" smtClean="0"/>
              <a:t> case and the reality, but how can we create one, and ensure we do so effectively?</a:t>
            </a:r>
          </a:p>
          <a:p>
            <a:endParaRPr lang="en-GB" baseline="0" dirty="0" smtClean="0"/>
          </a:p>
          <a:p>
            <a:r>
              <a:rPr lang="en-GB" baseline="0" dirty="0" smtClean="0"/>
              <a:t>Bottom-line it needs to be clear, relevant, used and importantly deliver the change and benefits you aspire to.</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In order to do that VE have developed a series of guiding principles</a:t>
            </a:r>
            <a:r>
              <a:rPr lang="en-GB" baseline="0" dirty="0" smtClean="0"/>
              <a:t> </a:t>
            </a:r>
            <a:r>
              <a:rPr lang="en-GB" dirty="0" smtClean="0"/>
              <a:t>based on their experience and the experience of other</a:t>
            </a:r>
            <a:r>
              <a:rPr lang="en-GB" baseline="0" dirty="0" smtClean="0"/>
              <a:t> destinations  already developing DMPs</a:t>
            </a:r>
            <a:endParaRPr lang="en-GB" dirty="0" smtClean="0"/>
          </a:p>
          <a:p>
            <a:endParaRPr lang="en-GB" dirty="0" smtClean="0"/>
          </a:p>
          <a:p>
            <a:r>
              <a:rPr lang="en-GB" dirty="0" smtClean="0"/>
              <a:t>Five clear steps that all good DMP’s should address and work through</a:t>
            </a:r>
          </a:p>
          <a:p>
            <a:endParaRPr lang="en-GB" dirty="0" smtClean="0"/>
          </a:p>
          <a:p>
            <a:r>
              <a:rPr lang="en-GB" dirty="0" smtClean="0"/>
              <a:t>*At</a:t>
            </a:r>
            <a:r>
              <a:rPr lang="en-GB" baseline="0" dirty="0" smtClean="0"/>
              <a:t> this stage either a quick run-through of the stages to just tease the content OR add in the optional slides which cover the steps in more depth*</a:t>
            </a:r>
          </a:p>
          <a:p>
            <a:endParaRPr lang="en-GB" baseline="0" dirty="0" smtClean="0"/>
          </a:p>
          <a:p>
            <a:r>
              <a:rPr lang="en-GB" baseline="0" dirty="0" smtClean="0"/>
              <a:t>Firstly its about laying the foundations, agreeing the scope, getting the right people involved, and in short planning the plan</a:t>
            </a:r>
          </a:p>
          <a:p>
            <a:endParaRPr lang="en-GB" baseline="0" dirty="0" smtClean="0"/>
          </a:p>
          <a:p>
            <a:r>
              <a:rPr lang="en-GB" baseline="0" dirty="0" smtClean="0"/>
              <a:t>Second DMP’s need to be based on evidence rather than assumptions. Evidence that will need to be gathered and collated to provide a solid base for setting objectives and action</a:t>
            </a:r>
          </a:p>
          <a:p>
            <a:endParaRPr lang="en-GB" baseline="0" dirty="0" smtClean="0"/>
          </a:p>
          <a:p>
            <a:r>
              <a:rPr lang="en-GB" baseline="0" dirty="0" smtClean="0"/>
              <a:t>The core of a DMP is setting the direction clearly, this includes articulating the vision, agreeing aims &amp; priorities and setting measurable objectives. </a:t>
            </a:r>
          </a:p>
          <a:p>
            <a:endParaRPr lang="en-GB" baseline="0" dirty="0" smtClean="0"/>
          </a:p>
          <a:p>
            <a:r>
              <a:rPr lang="en-GB" baseline="0" dirty="0" smtClean="0"/>
              <a:t>The direction informs the actions, but these need to be prioritised, specific and you need to clearly outline who will do them and when.</a:t>
            </a:r>
          </a:p>
          <a:p>
            <a:endParaRPr lang="en-GB" baseline="0" dirty="0" smtClean="0"/>
          </a:p>
          <a:p>
            <a:r>
              <a:rPr lang="en-GB" baseline="0" dirty="0" smtClean="0"/>
              <a:t>Finally a DMP needs to be measurable, both in itself and how it is addressing the overall aspirations but also in how the specific actions are contributing towards that.</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we know what its is, we know what it will do and we now know </a:t>
            </a:r>
            <a:r>
              <a:rPr lang="en-GB" dirty="0" err="1" smtClean="0"/>
              <a:t>whats</a:t>
            </a:r>
            <a:r>
              <a:rPr lang="en-GB" dirty="0" smtClean="0"/>
              <a:t> involved...</a:t>
            </a:r>
          </a:p>
          <a:p>
            <a:endParaRPr lang="en-GB" dirty="0" smtClean="0"/>
          </a:p>
          <a:p>
            <a:r>
              <a:rPr lang="en-GB" dirty="0" smtClean="0"/>
              <a:t>How do we get started for ourselves?</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VE has prepared a guiding</a:t>
            </a:r>
            <a:r>
              <a:rPr lang="en-GB" baseline="0" dirty="0" smtClean="0"/>
              <a:t> document to help destinations of all sizes understand the process and develop a DMP of their own.</a:t>
            </a:r>
          </a:p>
          <a:p>
            <a:endParaRPr lang="en-GB" baseline="0" dirty="0" smtClean="0"/>
          </a:p>
          <a:p>
            <a:r>
              <a:rPr lang="en-GB" baseline="0" dirty="0" smtClean="0"/>
              <a:t>It covers all the key stages and offers advice, guidance and ideas on how to do so</a:t>
            </a:r>
          </a:p>
          <a:p>
            <a:endParaRPr lang="en-GB" baseline="0" dirty="0" smtClean="0"/>
          </a:p>
          <a:p>
            <a:r>
              <a:rPr lang="en-GB" baseline="0" dirty="0" smtClean="0"/>
              <a:t>However VE does recognise that every destination is different therefore it is not prescriptive in its approach and can be interpreted for all scales of destination</a:t>
            </a:r>
          </a:p>
          <a:p>
            <a:endParaRPr lang="en-GB" baseline="0" dirty="0" smtClean="0"/>
          </a:p>
          <a:p>
            <a:r>
              <a:rPr lang="en-GB" dirty="0" smtClean="0"/>
              <a:t>It can be downloaded from the VE Corporate site</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Other ways VE can help.</a:t>
            </a:r>
          </a:p>
          <a:p>
            <a:endParaRPr lang="en-GB" dirty="0" smtClean="0"/>
          </a:p>
          <a:p>
            <a:r>
              <a:rPr lang="en-GB" dirty="0" smtClean="0"/>
              <a:t>VE</a:t>
            </a:r>
            <a:r>
              <a:rPr lang="en-GB" baseline="0" dirty="0" smtClean="0"/>
              <a:t> encourages and supports the development of DMP’s as an essential tool in the delivery of a successful visitor economy.</a:t>
            </a:r>
          </a:p>
          <a:p>
            <a:endParaRPr lang="en-GB" dirty="0" smtClean="0"/>
          </a:p>
          <a:p>
            <a:r>
              <a:rPr lang="en-GB" dirty="0" smtClean="0"/>
              <a:t>Their role is to guide and advise as you compile your DMP</a:t>
            </a:r>
            <a:r>
              <a:rPr lang="en-GB" baseline="0" dirty="0" smtClean="0"/>
              <a:t> and to that end the corporate site provides an online resource for destination managers.</a:t>
            </a:r>
          </a:p>
          <a:p>
            <a:endParaRPr lang="en-GB" baseline="0" dirty="0" smtClean="0"/>
          </a:p>
          <a:p>
            <a:r>
              <a:rPr lang="en-GB" baseline="0" dirty="0" smtClean="0"/>
              <a:t>The resource includes; practical examples, learning from other destinations, evidence for you to incorporate, advice and useful context on specific areas and a directory </a:t>
            </a:r>
            <a:r>
              <a:rPr lang="en-GB" baseline="0" dirty="0" err="1" smtClean="0"/>
              <a:t>fo</a:t>
            </a:r>
            <a:r>
              <a:rPr lang="en-GB" baseline="0" dirty="0" smtClean="0"/>
              <a:t> who else may be able to assist.</a:t>
            </a:r>
          </a:p>
          <a:p>
            <a:endParaRPr lang="en-GB" baseline="0" dirty="0" smtClean="0"/>
          </a:p>
          <a:p>
            <a:r>
              <a:rPr lang="en-GB" baseline="0" dirty="0" smtClean="0"/>
              <a:t>Visit the website to find out more.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you have questions or require</a:t>
            </a:r>
            <a:r>
              <a:rPr lang="en-GB" baseline="0" dirty="0" smtClean="0"/>
              <a:t> further guidance please contact the destinations team at the details on the slide.</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a:t>
            </a:r>
            <a:r>
              <a:rPr lang="en-GB" baseline="0" dirty="0" smtClean="0"/>
              <a:t> </a:t>
            </a:r>
            <a:r>
              <a:rPr lang="en-GB" dirty="0" smtClean="0"/>
              <a:t>You can</a:t>
            </a:r>
            <a:r>
              <a:rPr lang="en-GB" baseline="0" dirty="0" smtClean="0"/>
              <a:t> use this video presentation to help explain destination management plans when working with stakeholders. The YouTube link is: http://www.youtube.com/watch?v=WDAVGdBEd_Y&amp;list=UUHThpChMs9OfEuNrPJb3hMg</a:t>
            </a:r>
          </a:p>
          <a:p>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exactly do we mean by destination</a:t>
            </a:r>
            <a:r>
              <a:rPr lang="en-GB" baseline="0" dirty="0" smtClean="0"/>
              <a:t> management?</a:t>
            </a:r>
          </a:p>
          <a:p>
            <a:endParaRPr lang="en-GB" baseline="0" dirty="0" smtClean="0"/>
          </a:p>
          <a:p>
            <a:r>
              <a:rPr lang="en-GB" baseline="0" dirty="0" smtClean="0"/>
              <a:t>This is important  as its the underlying principle of all Destination Management Plans</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Here’s VisitEngland’s definition...</a:t>
            </a:r>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smtClean="0"/>
              <a:t>A more user-friendly</a:t>
            </a:r>
            <a:r>
              <a:rPr lang="en-GB" baseline="0" dirty="0" smtClean="0"/>
              <a:t> description would be that it includes all of these elements together.</a:t>
            </a:r>
          </a:p>
          <a:p>
            <a:endParaRPr lang="en-GB" baseline="0" dirty="0" smtClean="0"/>
          </a:p>
          <a:p>
            <a:r>
              <a:rPr lang="en-GB" baseline="0" dirty="0" smtClean="0"/>
              <a:t>More specifically...</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Destination image, branding and promotion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Appeal and appearance, access, infrastructure and visitor services including public realm</a:t>
            </a:r>
          </a:p>
          <a:p>
            <a:r>
              <a:rPr lang="en-GB" dirty="0" smtClean="0"/>
              <a:t>Product mix – development needs and opportunities.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Working structures and communication </a:t>
            </a:r>
          </a:p>
          <a:p>
            <a:endParaRPr lang="en-GB" baseline="0" dirty="0" smtClean="0"/>
          </a:p>
          <a:p>
            <a:r>
              <a:rPr lang="en-GB" baseline="0" dirty="0" smtClean="0"/>
              <a:t>However destinations are complex beasts, so all of these do and indeed need to interact and function together for the destination to be successful.  They are the responsibility of multiple organisations in the public and private sector</a:t>
            </a:r>
          </a:p>
          <a:p>
            <a:endParaRPr lang="en-GB" baseline="0" dirty="0" smtClean="0"/>
          </a:p>
          <a:p>
            <a:r>
              <a:rPr lang="en-GB" baseline="0" dirty="0" smtClean="0"/>
              <a:t>Just as the key areas need to interact and function together so do the organisations, businesses, public sector and other stakeholders within the destination. </a:t>
            </a:r>
          </a:p>
          <a:p>
            <a:endParaRPr lang="en-GB" baseline="0" dirty="0" smtClean="0"/>
          </a:p>
          <a:p>
            <a:r>
              <a:rPr lang="en-GB" baseline="0" dirty="0" smtClean="0"/>
              <a:t>The role of Destination Management is to lead and coordinate this activity they don’t and probably can’t be responsible for all of these facets.  Other businesses and public sector bodies or agencies will be needed and often better placed to deliver these different aspects of the visitor journey.</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So how</a:t>
            </a:r>
            <a:r>
              <a:rPr lang="en-GB" baseline="0" dirty="0" smtClean="0"/>
              <a:t> can we ensure this happens in a way to benefit the destination and gain more from the visitors it receives?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 Destination Management Plan...</a:t>
            </a:r>
            <a:r>
              <a:rPr lang="en-GB" baseline="0" dirty="0" smtClean="0"/>
              <a:t> should reflect all of these aspects that make up destination management in the slide previous.</a:t>
            </a:r>
          </a:p>
          <a:p>
            <a:endParaRPr lang="en-GB" dirty="0" smtClean="0"/>
          </a:p>
          <a:p>
            <a:endParaRPr lang="en-GB" dirty="0" smtClean="0"/>
          </a:p>
          <a:p>
            <a:r>
              <a:rPr lang="en-GB" dirty="0" smtClean="0"/>
              <a:t>A Destination Management Plan (or</a:t>
            </a:r>
            <a:r>
              <a:rPr lang="en-GB" baseline="0" dirty="0" smtClean="0"/>
              <a:t> DMP) </a:t>
            </a:r>
            <a:r>
              <a:rPr lang="en-GB" dirty="0" smtClean="0"/>
              <a:t>is the equivalent of a strategy and action plan for the Visitor Economy </a:t>
            </a:r>
            <a:r>
              <a:rPr lang="en-GB" baseline="0" dirty="0" smtClean="0"/>
              <a:t>within a destination.</a:t>
            </a:r>
          </a:p>
          <a:p>
            <a:endParaRPr lang="en-GB" baseline="0" dirty="0" smtClean="0"/>
          </a:p>
          <a:p>
            <a:r>
              <a:rPr lang="en-GB" baseline="0" dirty="0" smtClean="0"/>
              <a:t>Effectively it prescribes; the what, the why, the when, the who, and the how in terms of management of tourism in the destination.</a:t>
            </a:r>
          </a:p>
          <a:p>
            <a:endParaRPr lang="en-GB" baseline="0" dirty="0" smtClean="0"/>
          </a:p>
          <a:p>
            <a:r>
              <a:rPr lang="en-GB" baseline="0" dirty="0" smtClean="0"/>
              <a:t>Importantly it provides a structure, a direction and outlines how the vision for growth and objectives for the visitor economy can be achieved.</a:t>
            </a:r>
          </a:p>
          <a:p>
            <a:endParaRPr lang="en-GB" baseline="0" dirty="0" smtClean="0"/>
          </a:p>
          <a:p>
            <a:r>
              <a:rPr lang="en-GB" baseline="0" dirty="0" smtClean="0"/>
              <a:t>It can help define a destination’s competitive advantage</a:t>
            </a:r>
          </a:p>
          <a:p>
            <a:endParaRPr lang="en-GB" baseline="0" dirty="0" smtClean="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DMP exists to provide a clear direction and framework for the visitor economy in the destination.</a:t>
            </a:r>
          </a:p>
          <a:p>
            <a:endParaRPr lang="en-GB" baseline="0" dirty="0" smtClean="0"/>
          </a:p>
          <a:p>
            <a:r>
              <a:rPr lang="en-GB" baseline="0" dirty="0" smtClean="0"/>
              <a:t>More specifically it addresses some of the inherent issues within the visitor economy and the management of tourism.</a:t>
            </a:r>
          </a:p>
          <a:p>
            <a:endParaRPr lang="en-GB" dirty="0" smtClean="0"/>
          </a:p>
          <a:p>
            <a:endParaRPr lang="en-GB" dirty="0" smtClean="0"/>
          </a:p>
          <a:p>
            <a:r>
              <a:rPr lang="en-GB" dirty="0" smtClean="0"/>
              <a:t>In a nutshell </a:t>
            </a:r>
            <a:r>
              <a:rPr lang="en-GB" baseline="0" dirty="0" smtClean="0"/>
              <a:t>it actually provides:</a:t>
            </a:r>
          </a:p>
          <a:p>
            <a:pPr marL="228600" indent="-228600">
              <a:buAutoNum type="arabicPeriod"/>
            </a:pPr>
            <a:r>
              <a:rPr lang="en-GB" baseline="0" dirty="0" smtClean="0"/>
              <a:t>strategic direction and focussed activity for up to 5 years</a:t>
            </a:r>
          </a:p>
          <a:p>
            <a:pPr marL="228600" indent="-228600">
              <a:buAutoNum type="arabicPeriod"/>
            </a:pPr>
            <a:r>
              <a:rPr lang="en-GB" baseline="0" dirty="0" smtClean="0"/>
              <a:t>Prioritised actions within an annual rolling programme</a:t>
            </a:r>
          </a:p>
          <a:p>
            <a:pPr marL="228600" indent="-228600">
              <a:buAutoNum type="arabicPeriod"/>
            </a:pPr>
            <a:r>
              <a:rPr lang="en-GB" baseline="0" dirty="0" smtClean="0"/>
              <a:t>Identifies responsibility and resources for their delivery</a:t>
            </a:r>
          </a:p>
          <a:p>
            <a:pPr marL="228600" indent="-228600">
              <a:buAutoNum type="arabicPeriod"/>
            </a:pPr>
            <a:r>
              <a:rPr lang="en-GB" baseline="0" dirty="0" smtClean="0"/>
              <a:t>Tailored to the locality – takes into account all the local issues and opportunities (not a cookie-cutter solution).</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Which</a:t>
            </a:r>
            <a:r>
              <a:rPr lang="en-GB" baseline="0" dirty="0" smtClean="0"/>
              <a:t> is great but to translate it into actual benefits for the man in the street it means</a:t>
            </a:r>
            <a:r>
              <a:rPr lang="en-GB" dirty="0" smtClean="0"/>
              <a:t>...</a:t>
            </a:r>
          </a:p>
          <a:p>
            <a:endParaRPr lang="en-GB" dirty="0" smtClean="0"/>
          </a:p>
          <a:p>
            <a:r>
              <a:rPr lang="en-GB" baseline="0" dirty="0" smtClean="0"/>
              <a:t>Having a solid plan makes things happen, in enables doing rather than just talking...</a:t>
            </a:r>
          </a:p>
          <a:p>
            <a:endParaRPr lang="en-GB" baseline="0" dirty="0" smtClean="0"/>
          </a:p>
          <a:p>
            <a:r>
              <a:rPr lang="en-GB" baseline="0" dirty="0" smtClean="0"/>
              <a:t>Sets out how interests can work together towards a shared goal and by doing so it will cut down on waste and focus resources</a:t>
            </a:r>
          </a:p>
          <a:p>
            <a:endParaRPr lang="en-GB" baseline="0" dirty="0" smtClean="0"/>
          </a:p>
          <a:p>
            <a:r>
              <a:rPr lang="en-GB" baseline="0" dirty="0" smtClean="0"/>
              <a:t>It will improve the experience for the visitor and their satisfaction with the place.  It therefore contribute to increased spend, duration, frequency of visits etc, and bring benefits beyond the front line (jobs, supply chains, service industry etc...)</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Help us to understand, manage and monitor the effects of tourism and activities on a destination  </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It will help to sustain the things we value, transport infrastructure, retail offer, natural environment, culture &amp; heritage etc (in short maintaining the assets that make a place distinctive )</a:t>
            </a:r>
          </a:p>
          <a:p>
            <a:endParaRPr lang="en-GB" dirty="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So if we are convinced of the case for DMP’s...</a:t>
            </a:r>
          </a:p>
          <a:p>
            <a:r>
              <a:rPr lang="en-GB" dirty="0" smtClean="0"/>
              <a:t>What else do we need to consider before embarking on one?</a:t>
            </a:r>
          </a:p>
          <a:p>
            <a:endParaRPr lang="en-GB" dirty="0" smtClean="0"/>
          </a:p>
          <a:p>
            <a:r>
              <a:rPr lang="en-GB" dirty="0" smtClean="0"/>
              <a:t>Time to perhaps bust a couple</a:t>
            </a:r>
            <a:r>
              <a:rPr lang="en-GB" baseline="0" dirty="0" smtClean="0"/>
              <a:t> of myths along the way..</a:t>
            </a:r>
            <a:endParaRPr lang="en-GB" dirty="0" smtClean="0"/>
          </a:p>
          <a:p>
            <a:endParaRPr lang="en-GB" dirty="0" smtClean="0"/>
          </a:p>
          <a:p>
            <a:pPr marL="171450" indent="-171450">
              <a:buFontTx/>
              <a:buChar char="-"/>
            </a:pPr>
            <a:r>
              <a:rPr lang="en-GB" dirty="0" smtClean="0"/>
              <a:t>A DMP will not solve all of your problems or</a:t>
            </a:r>
            <a:r>
              <a:rPr lang="en-GB" baseline="0" dirty="0" smtClean="0"/>
              <a:t> meet all of your aspirations right now, and it should not try to! </a:t>
            </a:r>
          </a:p>
          <a:p>
            <a:pPr marL="171450" indent="-171450">
              <a:buFontTx/>
              <a:buChar char="-"/>
            </a:pPr>
            <a:r>
              <a:rPr lang="en-GB" baseline="0" dirty="0" smtClean="0"/>
              <a:t>Rather its better to start with a few key issues and stakeholders to begin with and grow from there. </a:t>
            </a:r>
          </a:p>
          <a:p>
            <a:pPr marL="171450" indent="-171450">
              <a:buFontTx/>
              <a:buChar char="-"/>
            </a:pPr>
            <a:r>
              <a:rPr lang="en-GB" baseline="0" dirty="0" smtClean="0"/>
              <a:t>In some places developing the trust between the partners in the Destination can take time, particularly if this is a brand new way of working for them. </a:t>
            </a:r>
          </a:p>
          <a:p>
            <a:pPr marL="171450" indent="-171450">
              <a:buFontTx/>
              <a:buChar char="-"/>
            </a:pPr>
            <a:r>
              <a:rPr lang="en-GB" baseline="0" dirty="0" smtClean="0"/>
              <a:t>Understanding of the dynamics and ensuring the plan reflects this, is key</a:t>
            </a:r>
          </a:p>
          <a:p>
            <a:pPr marL="171450" indent="-171450">
              <a:buFontTx/>
              <a:buChar cha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aseline="0" dirty="0" smtClean="0"/>
              <a:t>Whilst it will likely be compiled by and govern the actions of a destination organisation it is not a business plan.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aseline="0" dirty="0" smtClean="0"/>
              <a:t>Or rather it is a business plan for a destination that needs to be created with the businesses and stakeholders as opposed to an internal plan for any one organisation.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baseline="0" dirty="0" smtClean="0"/>
              <a:t>Equally it is not a marketing plan.</a:t>
            </a:r>
          </a:p>
          <a:p>
            <a:pPr>
              <a:buFontTx/>
              <a:buNone/>
            </a:pPr>
            <a:r>
              <a:rPr lang="en-GB" baseline="0" dirty="0" smtClean="0"/>
              <a:t> </a:t>
            </a:r>
          </a:p>
          <a:p>
            <a:pPr>
              <a:buFontTx/>
              <a:buChar char="-"/>
            </a:pPr>
            <a:r>
              <a:rPr lang="en-GB" baseline="0" dirty="0" smtClean="0"/>
              <a:t> It will require some expertise and understanding to develop but it does not necessitate excessive cost. </a:t>
            </a:r>
          </a:p>
          <a:p>
            <a:pPr>
              <a:buFontTx/>
              <a:buChar char="-"/>
            </a:pPr>
            <a:r>
              <a:rPr lang="en-GB" baseline="0" dirty="0" smtClean="0"/>
              <a:t>DMP’s can be compiled by officers, volunteer stakeholders or appointed consultants</a:t>
            </a:r>
          </a:p>
          <a:p>
            <a:pPr>
              <a:buFontTx/>
              <a:buChar char="-"/>
            </a:pPr>
            <a:endParaRPr lang="en-GB" baseline="0"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en-GB" baseline="0" dirty="0" smtClean="0"/>
              <a:t>Whilst plans for destinations could contain a myriad of complexities, a DMP needs to be usable not encyclopaedic.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Therefore it doesn’t need to be a lengthy process – it can take as little as 4 </a:t>
            </a:r>
            <a:r>
              <a:rPr lang="en-GB" baseline="0" dirty="0" err="1" smtClean="0"/>
              <a:t>mths</a:t>
            </a:r>
            <a:r>
              <a:rPr lang="en-GB" baseline="0" dirty="0" smtClean="0"/>
              <a:t> but it depends on the size of the destination.</a:t>
            </a:r>
          </a:p>
          <a:p>
            <a:pPr>
              <a:buFontTx/>
              <a:buChar char="-"/>
            </a:pPr>
            <a:endParaRPr lang="en-GB" baseline="0" dirty="0" smtClean="0"/>
          </a:p>
        </p:txBody>
      </p:sp>
      <p:sp>
        <p:nvSpPr>
          <p:cNvPr id="4" name="Slide Number Placeholder 3"/>
          <p:cNvSpPr>
            <a:spLocks noGrp="1"/>
          </p:cNvSpPr>
          <p:nvPr>
            <p:ph type="sldNum" sz="quarter" idx="10"/>
          </p:nvPr>
        </p:nvSpPr>
        <p:spPr/>
        <p:txBody>
          <a:bodyPr/>
          <a:lstStyle/>
          <a:p>
            <a:pPr>
              <a:defRPr/>
            </a:pPr>
            <a:fld id="{81EEE5B6-A8C4-4B1B-923F-055FB14EF0B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with photo">
    <p:bg>
      <p:bgPr>
        <a:solidFill>
          <a:srgbClr val="EE352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20221" y="4753659"/>
            <a:ext cx="3234217" cy="936625"/>
          </a:xfrm>
          <a:prstGeom prst="rect">
            <a:avLst/>
          </a:prstGeom>
        </p:spPr>
        <p:txBody>
          <a:bodyPr/>
          <a:lstStyle>
            <a:lvl1pPr marL="0" indent="0">
              <a:buFontTx/>
              <a:buNone/>
              <a:defRPr sz="1600" baseline="0">
                <a:solidFill>
                  <a:schemeClr val="bg1"/>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insert name and date</a:t>
            </a:r>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20221" y="444245"/>
            <a:ext cx="1835507" cy="324000"/>
          </a:xfrm>
          <a:prstGeom prst="rect">
            <a:avLst/>
          </a:prstGeom>
        </p:spPr>
      </p:pic>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0221" y="444245"/>
            <a:ext cx="1835507" cy="324000"/>
          </a:xfrm>
          <a:prstGeom prst="rect">
            <a:avLst/>
          </a:prstGeom>
        </p:spPr>
      </p:pic>
      <p:sp>
        <p:nvSpPr>
          <p:cNvPr id="2" name="Title 1"/>
          <p:cNvSpPr>
            <a:spLocks noGrp="1"/>
          </p:cNvSpPr>
          <p:nvPr>
            <p:ph type="title"/>
          </p:nvPr>
        </p:nvSpPr>
        <p:spPr>
          <a:xfrm>
            <a:off x="509588" y="3024188"/>
            <a:ext cx="3232417" cy="1585912"/>
          </a:xfrm>
          <a:prstGeom prst="rect">
            <a:avLst/>
          </a:prstGeom>
        </p:spPr>
        <p:txBody>
          <a:bodyPr/>
          <a:lstStyle>
            <a:lvl1pPr algn="l">
              <a:defRPr sz="24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572000" y="-6350"/>
            <a:ext cx="4572652" cy="6858000"/>
          </a:xfrm>
          <a:prstGeom prst="rect">
            <a:avLst/>
          </a:prstGeom>
        </p:spPr>
      </p:pic>
      <p:pic>
        <p:nvPicPr>
          <p:cNvPr id="9" name="Picture 8" descr="VB21980687.jpg"/>
          <p:cNvPicPr>
            <a:picLocks noChangeAspect="1"/>
          </p:cNvPicPr>
          <p:nvPr userDrawn="1"/>
        </p:nvPicPr>
        <p:blipFill>
          <a:blip r:embed="rId4" cstate="screen"/>
          <a:stretch>
            <a:fillRect/>
          </a:stretch>
        </p:blipFill>
        <p:spPr>
          <a:xfrm>
            <a:off x="4572000" y="0"/>
            <a:ext cx="4572000" cy="6858000"/>
          </a:xfrm>
          <a:prstGeom prst="rect">
            <a:avLst/>
          </a:prstGeom>
        </p:spPr>
      </p:pic>
    </p:spTree>
    <p:extLst>
      <p:ext uri="{BB962C8B-B14F-4D97-AF65-F5344CB8AC3E}">
        <p14:creationId xmlns:p14="http://schemas.microsoft.com/office/powerpoint/2010/main" val="18585813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with image to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6" y="1412776"/>
            <a:ext cx="3970783" cy="4896544"/>
          </a:xfrm>
          <a:prstGeom prst="rect">
            <a:avLst/>
          </a:prstGeom>
        </p:spPr>
        <p:txBody>
          <a:bodyPr/>
          <a:lstStyle>
            <a:lvl1pPr marL="268288" indent="-268288">
              <a:buClr>
                <a:schemeClr val="accent1"/>
              </a:buClr>
              <a:buFont typeface="Arial" pitchFamily="34" charset="0"/>
              <a:buChar char="•"/>
              <a:defRPr sz="1500">
                <a:solidFill>
                  <a:schemeClr val="tx1"/>
                </a:solidFill>
                <a:latin typeface="Verdana" pitchFamily="34" charset="0"/>
                <a:ea typeface="Verdana" pitchFamily="34" charset="0"/>
                <a:cs typeface="Verdana" pitchFamily="34" charset="0"/>
              </a:defRPr>
            </a:lvl1pPr>
            <a:lvl2pPr marL="457200" indent="0">
              <a:buFontTx/>
              <a:buNone/>
              <a:defRPr>
                <a:solidFill>
                  <a:srgbClr val="646464"/>
                </a:solidFill>
              </a:defRPr>
            </a:lvl2pPr>
            <a:lvl3pPr marL="914400" indent="0">
              <a:buFontTx/>
              <a:buNone/>
              <a:defRPr>
                <a:solidFill>
                  <a:srgbClr val="646464"/>
                </a:solidFill>
              </a:defRPr>
            </a:lvl3pPr>
            <a:lvl4pPr marL="1371600" indent="0">
              <a:buFontTx/>
              <a:buNone/>
              <a:defRPr>
                <a:solidFill>
                  <a:srgbClr val="646464"/>
                </a:solidFill>
              </a:defRPr>
            </a:lvl4pPr>
            <a:lvl5pPr marL="1828800" indent="0">
              <a:buFontTx/>
              <a:buNone/>
              <a:defRPr>
                <a:solidFill>
                  <a:srgbClr val="646464"/>
                </a:solidFill>
              </a:defRPr>
            </a:lvl5pPr>
          </a:lstStyle>
          <a:p>
            <a:pPr lvl="0"/>
            <a:r>
              <a:rPr lang="en-US" smtClean="0"/>
              <a:t>Click to edit Master text styles</a:t>
            </a:r>
          </a:p>
        </p:txBody>
      </p:sp>
      <p:sp>
        <p:nvSpPr>
          <p:cNvPr id="10" name="Slide Number Placeholder 9"/>
          <p:cNvSpPr>
            <a:spLocks noGrp="1"/>
          </p:cNvSpPr>
          <p:nvPr>
            <p:ph type="sldNum" sz="quarter" idx="11"/>
          </p:nvPr>
        </p:nvSpPr>
        <p:spPr>
          <a:xfrm>
            <a:off x="8305800" y="6356350"/>
            <a:ext cx="514672" cy="365125"/>
          </a:xfrm>
          <a:prstGeom prst="rect">
            <a:avLst/>
          </a:prstGeom>
        </p:spPr>
        <p:txBody>
          <a:bodyPr/>
          <a:lstStyle/>
          <a:p>
            <a:pPr>
              <a:defRPr/>
            </a:pPr>
            <a:fld id="{3F288B35-A1E7-4EFC-9916-BFD8E0E30DF6}" type="slidenum">
              <a:rPr lang="en-GB" smtClean="0"/>
              <a:pPr>
                <a:defRPr/>
              </a:pPr>
              <a:t>‹#›</a:t>
            </a:fld>
            <a:endParaRPr lang="en-GB"/>
          </a:p>
        </p:txBody>
      </p:sp>
      <p:sp>
        <p:nvSpPr>
          <p:cNvPr id="8"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6" name="Line 11"/>
          <p:cNvSpPr>
            <a:spLocks noChangeShapeType="1"/>
          </p:cNvSpPr>
          <p:nvPr userDrawn="1"/>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7" name="Text Placeholder 4"/>
          <p:cNvSpPr>
            <a:spLocks noGrp="1"/>
          </p:cNvSpPr>
          <p:nvPr>
            <p:ph type="body" sz="quarter" idx="10"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
        <p:nvSpPr>
          <p:cNvPr id="9" name="Title 1"/>
          <p:cNvSpPr>
            <a:spLocks noGrp="1"/>
          </p:cNvSpPr>
          <p:nvPr>
            <p:ph type="title"/>
          </p:nvPr>
        </p:nvSpPr>
        <p:spPr>
          <a:xfrm>
            <a:off x="502775" y="1036638"/>
            <a:ext cx="8138449" cy="576064"/>
          </a:xfrm>
          <a:prstGeom prst="rect">
            <a:avLst/>
          </a:prstGeom>
        </p:spPr>
        <p:txBody>
          <a:bodyPr lIns="0"/>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1787687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with image to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88" y="1628775"/>
            <a:ext cx="4062412" cy="4738687"/>
          </a:xfrm>
          <a:prstGeom prst="rect">
            <a:avLst/>
          </a:prstGeom>
        </p:spPr>
        <p:txBody>
          <a:bodyPr/>
          <a:lstStyle>
            <a:lvl1pPr marL="268288" indent="-268288">
              <a:buClr>
                <a:schemeClr val="accent1"/>
              </a:buClr>
              <a:buFont typeface="Arial" pitchFamily="34" charset="0"/>
              <a:buChar char="•"/>
              <a:defRPr sz="1500">
                <a:solidFill>
                  <a:schemeClr val="tx1"/>
                </a:solidFill>
                <a:latin typeface="Verdana" pitchFamily="34" charset="0"/>
                <a:ea typeface="Verdana" pitchFamily="34" charset="0"/>
                <a:cs typeface="Verdana" pitchFamily="34" charset="0"/>
              </a:defRPr>
            </a:lvl1pPr>
            <a:lvl2pPr marL="457200" indent="0">
              <a:buFontTx/>
              <a:buNone/>
              <a:defRPr>
                <a:solidFill>
                  <a:srgbClr val="646464"/>
                </a:solidFill>
              </a:defRPr>
            </a:lvl2pPr>
            <a:lvl3pPr marL="914400" indent="0">
              <a:buFontTx/>
              <a:buNone/>
              <a:defRPr>
                <a:solidFill>
                  <a:srgbClr val="646464"/>
                </a:solidFill>
              </a:defRPr>
            </a:lvl3pPr>
            <a:lvl4pPr marL="1371600" indent="0">
              <a:buFontTx/>
              <a:buNone/>
              <a:defRPr>
                <a:solidFill>
                  <a:srgbClr val="646464"/>
                </a:solidFill>
              </a:defRPr>
            </a:lvl4pPr>
            <a:lvl5pPr marL="1828800" indent="0">
              <a:buFontTx/>
              <a:buNone/>
              <a:defRPr>
                <a:solidFill>
                  <a:srgbClr val="646464"/>
                </a:solidFill>
              </a:defRPr>
            </a:lvl5pPr>
          </a:lstStyle>
          <a:p>
            <a:pPr lvl="0"/>
            <a:r>
              <a:rPr lang="en-US" smtClean="0"/>
              <a:t>Click to edit Master text styles</a:t>
            </a:r>
          </a:p>
        </p:txBody>
      </p:sp>
      <p:sp>
        <p:nvSpPr>
          <p:cNvPr id="10" name="Slide Number Placeholder 9"/>
          <p:cNvSpPr>
            <a:spLocks noGrp="1"/>
          </p:cNvSpPr>
          <p:nvPr>
            <p:ph type="sldNum" sz="quarter" idx="11"/>
          </p:nvPr>
        </p:nvSpPr>
        <p:spPr>
          <a:xfrm>
            <a:off x="8305800" y="6356350"/>
            <a:ext cx="514672" cy="365125"/>
          </a:xfrm>
          <a:prstGeom prst="rect">
            <a:avLst/>
          </a:prstGeom>
        </p:spPr>
        <p:txBody>
          <a:bodyPr/>
          <a:lstStyle/>
          <a:p>
            <a:pPr>
              <a:defRPr/>
            </a:pPr>
            <a:fld id="{3F288B35-A1E7-4EFC-9916-BFD8E0E30DF6}" type="slidenum">
              <a:rPr lang="en-GB" smtClean="0"/>
              <a:pPr>
                <a:defRPr/>
              </a:pPr>
              <a:t>‹#›</a:t>
            </a:fld>
            <a:endParaRPr lang="en-GB"/>
          </a:p>
        </p:txBody>
      </p:sp>
      <p:sp>
        <p:nvSpPr>
          <p:cNvPr id="8"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6" name="Line 11"/>
          <p:cNvSpPr>
            <a:spLocks noChangeShapeType="1"/>
          </p:cNvSpPr>
          <p:nvPr userDrawn="1"/>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7" name="Text Placeholder 4"/>
          <p:cNvSpPr>
            <a:spLocks noGrp="1"/>
          </p:cNvSpPr>
          <p:nvPr>
            <p:ph type="body" sz="quarter" idx="10"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
        <p:nvSpPr>
          <p:cNvPr id="9" name="Title 1"/>
          <p:cNvSpPr>
            <a:spLocks noGrp="1"/>
          </p:cNvSpPr>
          <p:nvPr>
            <p:ph type="title"/>
          </p:nvPr>
        </p:nvSpPr>
        <p:spPr>
          <a:xfrm>
            <a:off x="502775" y="1036638"/>
            <a:ext cx="8138449" cy="576064"/>
          </a:xfrm>
          <a:prstGeom prst="rect">
            <a:avLst/>
          </a:prstGeom>
        </p:spPr>
        <p:txBody>
          <a:bodyPr lIns="0"/>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4785247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5182"/>
            <a:ext cx="4040188" cy="639762"/>
          </a:xfrm>
          <a:prstGeom prst="rect">
            <a:avLst/>
          </a:prstGeom>
        </p:spPr>
        <p:txBody>
          <a:bodyPr anchor="b"/>
          <a:lstStyle>
            <a:lvl1pPr marL="0" indent="0">
              <a:buNone/>
              <a:defRPr sz="1500" b="0">
                <a:solidFill>
                  <a:srgbClr val="292929"/>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12975"/>
            <a:ext cx="4040188" cy="3312369"/>
          </a:xfrm>
          <a:prstGeom prst="rect">
            <a:avLst/>
          </a:prstGeom>
        </p:spPr>
        <p:txBody>
          <a:bodyPr/>
          <a:lstStyle>
            <a:lvl1pPr marL="342900" indent="-342900">
              <a:buClr>
                <a:srgbClr val="EE3524"/>
              </a:buClr>
              <a:buFont typeface="Arial" pitchFamily="34" charset="0"/>
              <a:buChar char="•"/>
              <a:defRPr sz="1400">
                <a:solidFill>
                  <a:schemeClr val="tx1"/>
                </a:solidFill>
                <a:latin typeface="Verdana" pitchFamily="34" charset="0"/>
                <a:ea typeface="Verdana" pitchFamily="34" charset="0"/>
                <a:cs typeface="Verdana" pitchFamily="34" charset="0"/>
              </a:defRPr>
            </a:lvl1pPr>
            <a:lvl2pPr marL="742950" indent="-285750">
              <a:buClr>
                <a:srgbClr val="EE3524"/>
              </a:buClr>
              <a:buFont typeface="Arial" pitchFamily="34" charset="0"/>
              <a:buChar char="•"/>
              <a:defRPr sz="1200">
                <a:solidFill>
                  <a:schemeClr val="tx1"/>
                </a:solidFill>
                <a:latin typeface="Verdana" pitchFamily="34" charset="0"/>
                <a:ea typeface="Verdana" pitchFamily="34" charset="0"/>
                <a:cs typeface="Verdana" pitchFamily="34" charset="0"/>
              </a:defRPr>
            </a:lvl2pPr>
            <a:lvl3pPr marL="1143000" indent="-228600">
              <a:buClr>
                <a:srgbClr val="EE3524"/>
              </a:buClr>
              <a:buFont typeface="Arial" pitchFamily="34" charset="0"/>
              <a:buChar char="•"/>
              <a:defRPr sz="1200">
                <a:solidFill>
                  <a:schemeClr val="tx1"/>
                </a:solidFill>
                <a:latin typeface="Verdana" pitchFamily="34" charset="0"/>
              </a:defRPr>
            </a:lvl3pPr>
            <a:lvl4pPr marL="1600200" indent="-228600">
              <a:buClr>
                <a:srgbClr val="EE3524"/>
              </a:buClr>
              <a:buFont typeface="Arial" pitchFamily="34" charset="0"/>
              <a:buChar char="•"/>
              <a:defRPr sz="1200">
                <a:solidFill>
                  <a:schemeClr val="tx1"/>
                </a:solidFill>
                <a:latin typeface="Verdana" pitchFamily="34" charset="0"/>
              </a:defRPr>
            </a:lvl4pPr>
            <a:lvl5pPr marL="2057400" indent="-228600">
              <a:buClr>
                <a:srgbClr val="EE3524"/>
              </a:buClr>
              <a:buFont typeface="Arial" pitchFamily="34" charset="0"/>
              <a:buChar char="•"/>
              <a:defRPr sz="1200">
                <a:solidFill>
                  <a:schemeClr val="tx1"/>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2285182"/>
            <a:ext cx="4041775" cy="639762"/>
          </a:xfrm>
          <a:prstGeom prst="rect">
            <a:avLst/>
          </a:prstGeom>
        </p:spPr>
        <p:txBody>
          <a:bodyPr anchor="b"/>
          <a:lstStyle>
            <a:lvl1pPr marL="0" indent="0">
              <a:buNone/>
              <a:defRPr sz="1500" b="0">
                <a:solidFill>
                  <a:srgbClr val="292929"/>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12975"/>
            <a:ext cx="4041775" cy="3312369"/>
          </a:xfrm>
          <a:prstGeom prst="rect">
            <a:avLst/>
          </a:prstGeom>
        </p:spPr>
        <p:txBody>
          <a:bodyPr/>
          <a:lstStyle>
            <a:lvl1pPr marL="342900" indent="-342900">
              <a:buClr>
                <a:srgbClr val="EE3524"/>
              </a:buClr>
              <a:buFont typeface="Arial" pitchFamily="34" charset="0"/>
              <a:buChar char="•"/>
              <a:defRPr sz="1400">
                <a:solidFill>
                  <a:schemeClr val="tx1"/>
                </a:solidFill>
                <a:latin typeface="Verdana" pitchFamily="34" charset="0"/>
                <a:ea typeface="Verdana" pitchFamily="34" charset="0"/>
                <a:cs typeface="Verdana" pitchFamily="34" charset="0"/>
              </a:defRPr>
            </a:lvl1pPr>
            <a:lvl2pPr marL="742950" indent="-285750">
              <a:buClr>
                <a:srgbClr val="EE3524"/>
              </a:buClr>
              <a:buFont typeface="Arial" pitchFamily="34" charset="0"/>
              <a:buChar char="•"/>
              <a:defRPr sz="1200">
                <a:solidFill>
                  <a:schemeClr val="tx1"/>
                </a:solidFill>
                <a:latin typeface="Verdana" pitchFamily="34" charset="0"/>
                <a:ea typeface="Verdana" pitchFamily="34" charset="0"/>
                <a:cs typeface="Verdana" pitchFamily="34" charset="0"/>
              </a:defRPr>
            </a:lvl2pPr>
            <a:lvl3pPr marL="1143000" indent="-228600">
              <a:buClr>
                <a:srgbClr val="EE3524"/>
              </a:buClr>
              <a:buFont typeface="Arial" pitchFamily="34" charset="0"/>
              <a:buChar char="•"/>
              <a:defRPr sz="1200">
                <a:solidFill>
                  <a:schemeClr val="tx1"/>
                </a:solidFill>
                <a:latin typeface="Verdana" pitchFamily="34" charset="0"/>
              </a:defRPr>
            </a:lvl3pPr>
            <a:lvl4pPr marL="1600200" indent="-228600">
              <a:buClr>
                <a:srgbClr val="EE3524"/>
              </a:buClr>
              <a:buFont typeface="Arial" pitchFamily="34" charset="0"/>
              <a:buChar char="•"/>
              <a:defRPr sz="1200">
                <a:solidFill>
                  <a:schemeClr val="tx1"/>
                </a:solidFill>
                <a:latin typeface="Verdana" pitchFamily="34" charset="0"/>
              </a:defRPr>
            </a:lvl4pPr>
            <a:lvl5pPr marL="2057400" indent="-228600">
              <a:buClr>
                <a:srgbClr val="EE3524"/>
              </a:buClr>
              <a:buFont typeface="Arial" pitchFamily="34" charset="0"/>
              <a:buChar char="•"/>
              <a:defRPr sz="1200">
                <a:solidFill>
                  <a:schemeClr val="tx1"/>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1"/>
          <p:cNvSpPr>
            <a:spLocks noGrp="1"/>
          </p:cNvSpPr>
          <p:nvPr>
            <p:ph type="sldNum" sz="quarter" idx="10"/>
          </p:nvPr>
        </p:nvSpPr>
        <p:spPr>
          <a:xfrm>
            <a:off x="8305800" y="6356350"/>
            <a:ext cx="514672" cy="365125"/>
          </a:xfrm>
          <a:prstGeom prst="rect">
            <a:avLst/>
          </a:prstGeom>
        </p:spPr>
        <p:txBody>
          <a:bodyPr/>
          <a:lstStyle>
            <a:lvl1pPr>
              <a:defRPr/>
            </a:lvl1pPr>
          </a:lstStyle>
          <a:p>
            <a:pPr>
              <a:defRPr/>
            </a:pPr>
            <a:fld id="{B9FC9433-C1A6-43F2-9C96-6BEDD133E182}" type="slidenum">
              <a:rPr lang="en-GB" smtClean="0"/>
              <a:pPr>
                <a:defRPr/>
              </a:pPr>
              <a:t>‹#›</a:t>
            </a:fld>
            <a:endParaRPr lang="en-GB"/>
          </a:p>
        </p:txBody>
      </p:sp>
      <p:sp>
        <p:nvSpPr>
          <p:cNvPr id="8" name="Title 1"/>
          <p:cNvSpPr>
            <a:spLocks noGrp="1"/>
          </p:cNvSpPr>
          <p:nvPr>
            <p:ph type="title"/>
          </p:nvPr>
        </p:nvSpPr>
        <p:spPr>
          <a:xfrm>
            <a:off x="502775" y="1036638"/>
            <a:ext cx="8138449" cy="576064"/>
          </a:xfrm>
          <a:prstGeom prst="rect">
            <a:avLst/>
          </a:prstGeom>
        </p:spPr>
        <p:txBody>
          <a:bodyPr lIns="0"/>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Text Placeholder 4"/>
          <p:cNvSpPr>
            <a:spLocks noGrp="1"/>
          </p:cNvSpPr>
          <p:nvPr>
            <p:ph type="body" sz="quarter" idx="11"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Tree>
    <p:extLst>
      <p:ext uri="{BB962C8B-B14F-4D97-AF65-F5344CB8AC3E}">
        <p14:creationId xmlns:p14="http://schemas.microsoft.com/office/powerpoint/2010/main" val="83612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7" name="Rectangle 6"/>
          <p:cNvSpPr/>
          <p:nvPr userDrawn="1"/>
        </p:nvSpPr>
        <p:spPr bwMode="auto">
          <a:xfrm>
            <a:off x="0" y="-27384"/>
            <a:ext cx="9144000" cy="6885384"/>
          </a:xfrm>
          <a:prstGeom prst="rect">
            <a:avLst/>
          </a:prstGeom>
          <a:solidFill>
            <a:srgbClr val="EE352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Verdana" pitchFamily="34" charset="0"/>
              <a:ea typeface="ＭＳ Ｐゴシック" charset="-128"/>
            </a:endParaRPr>
          </a:p>
        </p:txBody>
      </p:sp>
      <p:sp>
        <p:nvSpPr>
          <p:cNvPr id="5" name="Text Placeholder 4"/>
          <p:cNvSpPr>
            <a:spLocks noGrp="1"/>
          </p:cNvSpPr>
          <p:nvPr>
            <p:ph type="body" sz="quarter" idx="11" hasCustomPrompt="1"/>
          </p:nvPr>
        </p:nvSpPr>
        <p:spPr>
          <a:xfrm>
            <a:off x="509589" y="4740928"/>
            <a:ext cx="3244850" cy="504577"/>
          </a:xfrm>
          <a:prstGeom prst="rect">
            <a:avLst/>
          </a:prstGeom>
        </p:spPr>
        <p:txBody>
          <a:bodyPr/>
          <a:lstStyle>
            <a:lvl1pPr marL="0" indent="0">
              <a:buFontTx/>
              <a:buNone/>
              <a:defRPr sz="1600" baseline="0">
                <a:solidFill>
                  <a:schemeClr val="bg1"/>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insert subtitle</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4716016" y="2708920"/>
            <a:ext cx="4427984" cy="4149080"/>
          </a:xfrm>
          <a:prstGeom prst="rect">
            <a:avLst/>
          </a:prstGeom>
        </p:spPr>
      </p:pic>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4716016" y="2708920"/>
            <a:ext cx="4427984" cy="414908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8401" y="457200"/>
            <a:ext cx="4557155" cy="807790"/>
          </a:xfrm>
          <a:prstGeom prst="rect">
            <a:avLst/>
          </a:prstGeom>
        </p:spPr>
      </p:pic>
      <p:sp>
        <p:nvSpPr>
          <p:cNvPr id="2" name="Title 1"/>
          <p:cNvSpPr>
            <a:spLocks noGrp="1"/>
          </p:cNvSpPr>
          <p:nvPr>
            <p:ph type="title" hasCustomPrompt="1"/>
          </p:nvPr>
        </p:nvSpPr>
        <p:spPr>
          <a:xfrm>
            <a:off x="509588" y="3024188"/>
            <a:ext cx="3244850" cy="1585912"/>
          </a:xfrm>
          <a:prstGeom prst="rect">
            <a:avLst/>
          </a:prstGeom>
        </p:spPr>
        <p:txBody>
          <a:bodyPr/>
          <a:lstStyle>
            <a:lvl1pPr algn="l">
              <a:defRPr sz="2500">
                <a:solidFill>
                  <a:schemeClr val="bg1"/>
                </a:solidFill>
                <a:latin typeface="Verdana" pitchFamily="34" charset="0"/>
                <a:ea typeface="Verdana" pitchFamily="34" charset="0"/>
                <a:cs typeface="Verdana" pitchFamily="34" charset="0"/>
              </a:defRPr>
            </a:lvl1pPr>
          </a:lstStyle>
          <a:p>
            <a:pPr lvl="0"/>
            <a:r>
              <a:rPr lang="en-US" dirty="0" smtClean="0"/>
              <a:t>Divider :Click to insert title</a:t>
            </a:r>
            <a:endParaRPr lang="en-GB" dirty="0"/>
          </a:p>
        </p:txBody>
      </p:sp>
    </p:spTree>
    <p:extLst>
      <p:ext uri="{BB962C8B-B14F-4D97-AF65-F5344CB8AC3E}">
        <p14:creationId xmlns:p14="http://schemas.microsoft.com/office/powerpoint/2010/main" val="362000473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background imag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509589" y="2141300"/>
            <a:ext cx="3244850" cy="504577"/>
          </a:xfrm>
          <a:prstGeom prst="rect">
            <a:avLst/>
          </a:prstGeom>
        </p:spPr>
        <p:txBody>
          <a:bodyPr/>
          <a:lstStyle>
            <a:lvl1pPr marL="0" indent="0">
              <a:buFontTx/>
              <a:buNone/>
              <a:defRPr sz="1600" baseline="0">
                <a:solidFill>
                  <a:schemeClr val="bg1"/>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insert subtitle</a:t>
            </a:r>
          </a:p>
        </p:txBody>
      </p:sp>
      <p:sp>
        <p:nvSpPr>
          <p:cNvPr id="3" name="Text Placeholder 2"/>
          <p:cNvSpPr>
            <a:spLocks noGrp="1"/>
          </p:cNvSpPr>
          <p:nvPr>
            <p:ph type="body" sz="quarter" idx="12" hasCustomPrompt="1"/>
          </p:nvPr>
        </p:nvSpPr>
        <p:spPr>
          <a:xfrm>
            <a:off x="509588" y="1036638"/>
            <a:ext cx="4062412" cy="719138"/>
          </a:xfrm>
          <a:prstGeom prst="rect">
            <a:avLst/>
          </a:prstGeom>
        </p:spPr>
        <p:txBody>
          <a:bodyPr/>
          <a:lstStyle>
            <a:lvl1pPr marL="0" indent="0">
              <a:buNone/>
              <a:defRPr sz="2400">
                <a:solidFill>
                  <a:srgbClr val="EE3524"/>
                </a:solidFill>
                <a:latin typeface="Verdana" pitchFamily="34" charset="0"/>
              </a:defRPr>
            </a:lvl1pPr>
          </a:lstStyle>
          <a:p>
            <a:pPr lvl="0"/>
            <a:r>
              <a:rPr lang="en-US" dirty="0" smtClean="0"/>
              <a:t>Click to insert title</a:t>
            </a: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spTree>
    <p:extLst>
      <p:ext uri="{BB962C8B-B14F-4D97-AF65-F5344CB8AC3E}">
        <p14:creationId xmlns:p14="http://schemas.microsoft.com/office/powerpoint/2010/main" val="50741657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775" y="1036638"/>
            <a:ext cx="8138449" cy="576064"/>
          </a:xfrm>
          <a:prstGeom prst="rect">
            <a:avLst/>
          </a:prstGeom>
        </p:spPr>
        <p:txBody>
          <a:bodyPr lIns="0"/>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509588" y="2339355"/>
            <a:ext cx="8143875" cy="3777283"/>
          </a:xfrm>
          <a:prstGeom prst="rect">
            <a:avLst/>
          </a:prstGeom>
        </p:spPr>
        <p:txBody>
          <a:bodyPr/>
          <a:lstStyle>
            <a:lvl1pPr marL="268288" indent="-268288">
              <a:buClr>
                <a:srgbClr val="CD3425"/>
              </a:buClr>
              <a:buFont typeface="Arial" pitchFamily="34" charset="0"/>
              <a:buChar char="•"/>
              <a:defRPr sz="1500">
                <a:solidFill>
                  <a:schemeClr val="tx1"/>
                </a:solidFill>
                <a:latin typeface="Verdana" pitchFamily="34" charset="0"/>
                <a:ea typeface="Verdana" pitchFamily="34" charset="0"/>
                <a:cs typeface="Verdana" pitchFamily="34" charset="0"/>
              </a:defRPr>
            </a:lvl1pPr>
            <a:lvl2pPr marL="457200" indent="0">
              <a:buFontTx/>
              <a:buNone/>
              <a:defRPr>
                <a:solidFill>
                  <a:srgbClr val="646464"/>
                </a:solidFill>
              </a:defRPr>
            </a:lvl2pPr>
            <a:lvl3pPr marL="914400" indent="0">
              <a:buFontTx/>
              <a:buNone/>
              <a:defRPr>
                <a:solidFill>
                  <a:srgbClr val="646464"/>
                </a:solidFill>
              </a:defRPr>
            </a:lvl3pPr>
            <a:lvl4pPr marL="1371600" indent="0">
              <a:buFontTx/>
              <a:buNone/>
              <a:defRPr>
                <a:solidFill>
                  <a:srgbClr val="646464"/>
                </a:solidFill>
              </a:defRPr>
            </a:lvl4pPr>
            <a:lvl5pPr marL="1828800" indent="0">
              <a:buFontTx/>
              <a:buNone/>
              <a:defRPr>
                <a:solidFill>
                  <a:srgbClr val="646464"/>
                </a:solidFill>
              </a:defRPr>
            </a:lvl5pPr>
          </a:lstStyle>
          <a:p>
            <a:pPr lvl="0"/>
            <a:r>
              <a:rPr lang="en-US" smtClean="0"/>
              <a:t>Click to edit Master text styles</a:t>
            </a:r>
          </a:p>
        </p:txBody>
      </p:sp>
      <p:sp>
        <p:nvSpPr>
          <p:cNvPr id="5" name="Text Placeholder 4"/>
          <p:cNvSpPr>
            <a:spLocks noGrp="1"/>
          </p:cNvSpPr>
          <p:nvPr>
            <p:ph type="body" sz="quarter" idx="10"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Tree>
    <p:extLst>
      <p:ext uri="{BB962C8B-B14F-4D97-AF65-F5344CB8AC3E}">
        <p14:creationId xmlns:p14="http://schemas.microsoft.com/office/powerpoint/2010/main" val="420754128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502775" y="1036638"/>
            <a:ext cx="8138449" cy="576064"/>
          </a:xfrm>
          <a:prstGeom prst="rect">
            <a:avLst/>
          </a:prstGeom>
        </p:spPr>
        <p:txBody>
          <a:bodyPr lIns="0"/>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509588" y="1619251"/>
            <a:ext cx="8143875" cy="4497388"/>
          </a:xfrm>
          <a:prstGeom prst="rect">
            <a:avLst/>
          </a:prstGeom>
        </p:spPr>
        <p:txBody>
          <a:bodyPr/>
          <a:lstStyle>
            <a:lvl1pPr marL="268288" indent="-268288">
              <a:buClr>
                <a:srgbClr val="CD3425"/>
              </a:buClr>
              <a:buFont typeface="Arial" pitchFamily="34" charset="0"/>
              <a:buChar char="•"/>
              <a:defRPr sz="1500">
                <a:solidFill>
                  <a:schemeClr val="tx1"/>
                </a:solidFill>
                <a:latin typeface="Verdana" pitchFamily="34" charset="0"/>
                <a:ea typeface="Verdana" pitchFamily="34" charset="0"/>
                <a:cs typeface="Verdana" pitchFamily="34" charset="0"/>
              </a:defRPr>
            </a:lvl1pPr>
            <a:lvl2pPr marL="457200" indent="0">
              <a:buFontTx/>
              <a:buNone/>
              <a:defRPr>
                <a:solidFill>
                  <a:srgbClr val="646464"/>
                </a:solidFill>
              </a:defRPr>
            </a:lvl2pPr>
            <a:lvl3pPr marL="914400" indent="0">
              <a:buFontTx/>
              <a:buNone/>
              <a:defRPr>
                <a:solidFill>
                  <a:srgbClr val="646464"/>
                </a:solidFill>
              </a:defRPr>
            </a:lvl3pPr>
            <a:lvl4pPr marL="1371600" indent="0">
              <a:buFontTx/>
              <a:buNone/>
              <a:defRPr>
                <a:solidFill>
                  <a:srgbClr val="646464"/>
                </a:solidFill>
              </a:defRPr>
            </a:lvl4pPr>
            <a:lvl5pPr marL="1828800" indent="0">
              <a:buFontTx/>
              <a:buNone/>
              <a:defRPr>
                <a:solidFill>
                  <a:srgbClr val="646464"/>
                </a:solidFill>
              </a:defRPr>
            </a:lvl5pPr>
          </a:lstStyle>
          <a:p>
            <a:pPr lvl="0"/>
            <a:r>
              <a:rPr lang="en-US" smtClean="0"/>
              <a:t>Click to edit Master text styles</a:t>
            </a:r>
          </a:p>
        </p:txBody>
      </p:sp>
      <p:sp>
        <p:nvSpPr>
          <p:cNvPr id="5" name="Text Placeholder 4"/>
          <p:cNvSpPr>
            <a:spLocks noGrp="1"/>
          </p:cNvSpPr>
          <p:nvPr>
            <p:ph type="body" sz="quarter" idx="10"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Tree>
    <p:extLst>
      <p:ext uri="{BB962C8B-B14F-4D97-AF65-F5344CB8AC3E}">
        <p14:creationId xmlns:p14="http://schemas.microsoft.com/office/powerpoint/2010/main" val="341332854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full height">
    <p:spTree>
      <p:nvGrpSpPr>
        <p:cNvPr id="1" name=""/>
        <p:cNvGrpSpPr/>
        <p:nvPr/>
      </p:nvGrpSpPr>
      <p:grpSpPr>
        <a:xfrm>
          <a:off x="0" y="0"/>
          <a:ext cx="0" cy="0"/>
          <a:chOff x="0" y="0"/>
          <a:chExt cx="0" cy="0"/>
        </a:xfrm>
      </p:grpSpPr>
      <p:sp>
        <p:nvSpPr>
          <p:cNvPr id="4" name="Title 1"/>
          <p:cNvSpPr>
            <a:spLocks noGrp="1"/>
          </p:cNvSpPr>
          <p:nvPr>
            <p:ph type="title"/>
          </p:nvPr>
        </p:nvSpPr>
        <p:spPr>
          <a:xfrm>
            <a:off x="502775" y="1036638"/>
            <a:ext cx="8138449" cy="576064"/>
          </a:xfrm>
          <a:prstGeom prst="rect">
            <a:avLst/>
          </a:prstGeom>
        </p:spPr>
        <p:txBody>
          <a:bodyPr lIns="0"/>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5" name="Text Placeholder 4"/>
          <p:cNvSpPr>
            <a:spLocks noGrp="1"/>
          </p:cNvSpPr>
          <p:nvPr>
            <p:ph type="body" sz="quarter" idx="11"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
        <p:nvSpPr>
          <p:cNvPr id="7" name="Content Placeholder 6"/>
          <p:cNvSpPr>
            <a:spLocks noGrp="1"/>
          </p:cNvSpPr>
          <p:nvPr>
            <p:ph sz="quarter" idx="12"/>
          </p:nvPr>
        </p:nvSpPr>
        <p:spPr>
          <a:xfrm>
            <a:off x="509588" y="1624013"/>
            <a:ext cx="4062412" cy="4743450"/>
          </a:xfrm>
          <a:prstGeom prst="rect">
            <a:avLst/>
          </a:prstGeom>
        </p:spPr>
        <p:txBody>
          <a:bodyPr/>
          <a:lstStyle>
            <a:lvl1pPr marL="342900" indent="-342900">
              <a:buClr>
                <a:schemeClr val="accent1"/>
              </a:buClr>
              <a:buFont typeface="Arial" pitchFamily="34" charset="0"/>
              <a:buChar char="•"/>
              <a:defRPr sz="1500" baseline="0">
                <a:solidFill>
                  <a:schemeClr val="tx1"/>
                </a:solidFill>
                <a:latin typeface="Verdana" pitchFamily="34" charset="0"/>
              </a:defRPr>
            </a:lvl1pPr>
            <a:lvl2pPr marL="742950" indent="-285750">
              <a:buClr>
                <a:schemeClr val="accent1"/>
              </a:buClr>
              <a:buFont typeface="Arial" pitchFamily="34" charset="0"/>
              <a:buChar char="•"/>
              <a:defRPr sz="1500" baseline="0">
                <a:solidFill>
                  <a:schemeClr val="tx1"/>
                </a:solidFill>
                <a:latin typeface="Verdana" pitchFamily="34" charset="0"/>
              </a:defRPr>
            </a:lvl2pPr>
            <a:lvl3pPr marL="1143000" indent="-228600">
              <a:buClr>
                <a:schemeClr val="accent1"/>
              </a:buClr>
              <a:buFont typeface="Arial" pitchFamily="34" charset="0"/>
              <a:buChar char="•"/>
              <a:defRPr sz="1500" baseline="0">
                <a:solidFill>
                  <a:schemeClr val="tx1"/>
                </a:solidFill>
                <a:latin typeface="Verdana" pitchFamily="34" charset="0"/>
              </a:defRPr>
            </a:lvl3pPr>
            <a:lvl4pPr marL="1600200" indent="-228600">
              <a:buClr>
                <a:schemeClr val="accent1"/>
              </a:buClr>
              <a:buFont typeface="Arial" pitchFamily="34" charset="0"/>
              <a:buChar char="•"/>
              <a:defRPr sz="1500" baseline="0">
                <a:solidFill>
                  <a:schemeClr val="tx1"/>
                </a:solidFill>
                <a:latin typeface="Verdana" pitchFamily="34" charset="0"/>
              </a:defRPr>
            </a:lvl4pPr>
            <a:lvl5pPr marL="2057400" indent="-228600">
              <a:buClr>
                <a:schemeClr val="accent1"/>
              </a:buClr>
              <a:buFont typeface="Arial" pitchFamily="34" charset="0"/>
              <a:buChar char="•"/>
              <a:defRPr sz="1500" baseline="0">
                <a:solidFill>
                  <a:schemeClr val="tx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4572000" y="1624013"/>
            <a:ext cx="4071938" cy="4743450"/>
          </a:xfrm>
          <a:prstGeom prst="rect">
            <a:avLst/>
          </a:prstGeom>
        </p:spPr>
        <p:txBody>
          <a:bodyPr/>
          <a:lstStyle>
            <a:lvl1pPr marL="342900" indent="-342900">
              <a:buClr>
                <a:schemeClr val="accent1"/>
              </a:buClr>
              <a:buFont typeface="Arial" pitchFamily="34" charset="0"/>
              <a:buChar char="•"/>
              <a:defRPr sz="1500" baseline="0">
                <a:solidFill>
                  <a:schemeClr val="tx1"/>
                </a:solidFill>
                <a:latin typeface="Verdana" pitchFamily="34" charset="0"/>
              </a:defRPr>
            </a:lvl1pPr>
            <a:lvl2pPr marL="742950" indent="-285750">
              <a:buClr>
                <a:schemeClr val="accent1"/>
              </a:buClr>
              <a:buFont typeface="Arial" pitchFamily="34" charset="0"/>
              <a:buChar char="•"/>
              <a:defRPr sz="1500" baseline="0">
                <a:solidFill>
                  <a:schemeClr val="tx1"/>
                </a:solidFill>
                <a:latin typeface="Verdana" pitchFamily="34" charset="0"/>
              </a:defRPr>
            </a:lvl2pPr>
            <a:lvl3pPr marL="1143000" indent="-228600">
              <a:buClr>
                <a:schemeClr val="accent1"/>
              </a:buClr>
              <a:buFont typeface="Arial" pitchFamily="34" charset="0"/>
              <a:buChar char="•"/>
              <a:defRPr sz="1500" baseline="0">
                <a:solidFill>
                  <a:schemeClr val="tx1"/>
                </a:solidFill>
                <a:latin typeface="Verdana" pitchFamily="34" charset="0"/>
              </a:defRPr>
            </a:lvl3pPr>
            <a:lvl4pPr marL="1600200" indent="-228600">
              <a:buClr>
                <a:schemeClr val="accent1"/>
              </a:buClr>
              <a:buFont typeface="Arial" pitchFamily="34" charset="0"/>
              <a:buChar char="•"/>
              <a:defRPr sz="1500" baseline="0">
                <a:solidFill>
                  <a:schemeClr val="tx1"/>
                </a:solidFill>
                <a:latin typeface="Verdana" pitchFamily="34" charset="0"/>
              </a:defRPr>
            </a:lvl4pPr>
            <a:lvl5pPr marL="2057400" indent="-228600">
              <a:buClr>
                <a:schemeClr val="accent1"/>
              </a:buClr>
              <a:buFont typeface="Arial" pitchFamily="34" charset="0"/>
              <a:buChar char="•"/>
              <a:defRPr sz="1500" baseline="0">
                <a:solidFill>
                  <a:schemeClr val="tx1"/>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889193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t only">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80484" y="1073888"/>
            <a:ext cx="7814929" cy="4954772"/>
          </a:xfrm>
          <a:prstGeom prst="rect">
            <a:avLst/>
          </a:prstGeom>
        </p:spPr>
        <p:txBody>
          <a:bodyPr/>
          <a:lstStyle>
            <a:lvl1pPr>
              <a:buClr>
                <a:srgbClr val="EE3524"/>
              </a:buClr>
              <a:defRPr sz="1500">
                <a:solidFill>
                  <a:schemeClr val="tx1"/>
                </a:solidFill>
                <a:latin typeface="Verdana" pitchFamily="34" charset="0"/>
                <a:ea typeface="Verdana" pitchFamily="34" charset="0"/>
                <a:cs typeface="Verdana" pitchFamily="34" charset="0"/>
              </a:defRPr>
            </a:lvl1pPr>
          </a:lstStyle>
          <a:p>
            <a:r>
              <a:rPr lang="en-US" smtClean="0"/>
              <a:t>Click icon to add chart</a:t>
            </a:r>
            <a:endParaRPr lang="en-GB"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9588" y="6205463"/>
            <a:ext cx="1835502" cy="324000"/>
          </a:xfrm>
          <a:prstGeom prst="rect">
            <a:avLst/>
          </a:prstGeom>
        </p:spPr>
      </p:pic>
      <p:sp>
        <p:nvSpPr>
          <p:cNvPr id="7" name="Title 6"/>
          <p:cNvSpPr>
            <a:spLocks noGrp="1"/>
          </p:cNvSpPr>
          <p:nvPr>
            <p:ph type="title"/>
          </p:nvPr>
        </p:nvSpPr>
        <p:spPr>
          <a:xfrm>
            <a:off x="502025" y="274638"/>
            <a:ext cx="4876425" cy="633412"/>
          </a:xfrm>
          <a:prstGeom prst="rect">
            <a:avLst/>
          </a:prstGeom>
        </p:spPr>
        <p:txBody>
          <a:bodyPr/>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9588" y="6205463"/>
            <a:ext cx="1835502" cy="324000"/>
          </a:xfrm>
          <a:prstGeom prst="rect">
            <a:avLst/>
          </a:prstGeom>
        </p:spPr>
      </p:pic>
      <p:sp>
        <p:nvSpPr>
          <p:cNvPr id="11" name="Text Placeholder 4"/>
          <p:cNvSpPr>
            <a:spLocks noGrp="1"/>
          </p:cNvSpPr>
          <p:nvPr>
            <p:ph type="body" sz="quarter" idx="13"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
        <p:nvSpPr>
          <p:cNvPr id="13" name="Text Placeholder 4"/>
          <p:cNvSpPr>
            <a:spLocks noGrp="1"/>
          </p:cNvSpPr>
          <p:nvPr>
            <p:ph type="body" sz="quarter" idx="15" hasCustomPrompt="1"/>
          </p:nvPr>
        </p:nvSpPr>
        <p:spPr>
          <a:xfrm>
            <a:off x="5473701" y="6591301"/>
            <a:ext cx="3379788" cy="247649"/>
          </a:xfrm>
          <a:prstGeom prst="rect">
            <a:avLst/>
          </a:prstGeom>
        </p:spPr>
        <p:txBody>
          <a:bodyPr/>
          <a:lstStyle>
            <a:lvl1pPr marL="0" indent="0" algn="r">
              <a:buNone/>
              <a:defRPr lang="en-GB" sz="900" kern="1200" baseline="0" dirty="0">
                <a:solidFill>
                  <a:schemeClr val="tx1"/>
                </a:solidFill>
                <a:latin typeface="Verdana" pitchFamily="34" charset="0"/>
                <a:ea typeface="+mn-ea"/>
                <a:cs typeface="+mn-cs"/>
              </a:defRPr>
            </a:lvl1pPr>
          </a:lstStyle>
          <a:p>
            <a:pPr lvl="0"/>
            <a:r>
              <a:rPr lang="en-GB" dirty="0" smtClean="0"/>
              <a:t>Click to type source details</a:t>
            </a:r>
            <a:endParaRPr lang="en-GB" dirty="0"/>
          </a:p>
        </p:txBody>
      </p:sp>
      <p:sp>
        <p:nvSpPr>
          <p:cNvPr id="10" name="Slide Number Placeholder 9"/>
          <p:cNvSpPr>
            <a:spLocks noGrp="1"/>
          </p:cNvSpPr>
          <p:nvPr>
            <p:ph type="sldNum" sz="quarter" idx="11"/>
          </p:nvPr>
        </p:nvSpPr>
        <p:spPr>
          <a:xfrm>
            <a:off x="8305800" y="6356350"/>
            <a:ext cx="514672" cy="365125"/>
          </a:xfrm>
          <a:prstGeom prst="rect">
            <a:avLst/>
          </a:prstGeom>
        </p:spPr>
        <p:txBody>
          <a:bodyPr/>
          <a:lstStyle/>
          <a:p>
            <a:pPr>
              <a:defRPr/>
            </a:pPr>
            <a:fld id="{3F288B35-A1E7-4EFC-9916-BFD8E0E30DF6}" type="slidenum">
              <a:rPr lang="en-GB" smtClean="0"/>
              <a:pPr>
                <a:defRPr/>
              </a:pPr>
              <a:t>‹#›</a:t>
            </a:fld>
            <a:endParaRPr lang="en-GB"/>
          </a:p>
        </p:txBody>
      </p:sp>
    </p:spTree>
    <p:extLst>
      <p:ext uri="{BB962C8B-B14F-4D97-AF65-F5344CB8AC3E}">
        <p14:creationId xmlns:p14="http://schemas.microsoft.com/office/powerpoint/2010/main" val="10501020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able only">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8305800" y="6356350"/>
            <a:ext cx="514672" cy="365125"/>
          </a:xfrm>
          <a:prstGeom prst="rect">
            <a:avLst/>
          </a:prstGeom>
        </p:spPr>
        <p:txBody>
          <a:bodyPr/>
          <a:lstStyle/>
          <a:p>
            <a:pPr>
              <a:defRPr/>
            </a:pPr>
            <a:fld id="{3F288B35-A1E7-4EFC-9916-BFD8E0E30DF6}" type="slidenum">
              <a:rPr lang="en-GB" smtClean="0"/>
              <a:pPr>
                <a:defRPr/>
              </a:pPr>
              <a:t>‹#›</a:t>
            </a:fld>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9588" y="6205463"/>
            <a:ext cx="1835502" cy="324000"/>
          </a:xfrm>
          <a:prstGeom prst="rect">
            <a:avLst/>
          </a:prstGeom>
        </p:spPr>
      </p:pic>
      <p:sp>
        <p:nvSpPr>
          <p:cNvPr id="7" name="Title 6"/>
          <p:cNvSpPr>
            <a:spLocks noGrp="1"/>
          </p:cNvSpPr>
          <p:nvPr>
            <p:ph type="title"/>
          </p:nvPr>
        </p:nvSpPr>
        <p:spPr>
          <a:xfrm>
            <a:off x="502025" y="274638"/>
            <a:ext cx="4876425" cy="633412"/>
          </a:xfrm>
          <a:prstGeom prst="rect">
            <a:avLst/>
          </a:prstGeom>
        </p:spPr>
        <p:txBody>
          <a:bodyPr/>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9588" y="6205463"/>
            <a:ext cx="1835502" cy="324000"/>
          </a:xfrm>
          <a:prstGeom prst="rect">
            <a:avLst/>
          </a:prstGeom>
        </p:spPr>
      </p:pic>
      <p:sp>
        <p:nvSpPr>
          <p:cNvPr id="11" name="Text Placeholder 4"/>
          <p:cNvSpPr>
            <a:spLocks noGrp="1"/>
          </p:cNvSpPr>
          <p:nvPr>
            <p:ph type="body" sz="quarter" idx="13"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
        <p:nvSpPr>
          <p:cNvPr id="3" name="Table Placeholder 2"/>
          <p:cNvSpPr>
            <a:spLocks noGrp="1"/>
          </p:cNvSpPr>
          <p:nvPr>
            <p:ph type="tbl" sz="quarter" idx="14"/>
          </p:nvPr>
        </p:nvSpPr>
        <p:spPr>
          <a:xfrm>
            <a:off x="681038" y="1084263"/>
            <a:ext cx="7829550" cy="4668837"/>
          </a:xfrm>
          <a:prstGeom prst="rect">
            <a:avLst/>
          </a:prstGeom>
        </p:spPr>
        <p:txBody>
          <a:bodyPr/>
          <a:lstStyle>
            <a:lvl1pPr>
              <a:buClr>
                <a:schemeClr val="accent1"/>
              </a:buClr>
              <a:defRPr sz="1500">
                <a:latin typeface="Verdana" pitchFamily="34" charset="0"/>
                <a:ea typeface="Verdana" pitchFamily="34" charset="0"/>
                <a:cs typeface="Verdana" pitchFamily="34" charset="0"/>
              </a:defRPr>
            </a:lvl1pPr>
          </a:lstStyle>
          <a:p>
            <a:r>
              <a:rPr lang="en-US" smtClean="0"/>
              <a:t>Click icon to add table</a:t>
            </a:r>
            <a:endParaRPr lang="en-GB" dirty="0"/>
          </a:p>
        </p:txBody>
      </p:sp>
      <p:sp>
        <p:nvSpPr>
          <p:cNvPr id="5" name="Text Placeholder 4"/>
          <p:cNvSpPr>
            <a:spLocks noGrp="1"/>
          </p:cNvSpPr>
          <p:nvPr>
            <p:ph type="body" sz="quarter" idx="15" hasCustomPrompt="1"/>
          </p:nvPr>
        </p:nvSpPr>
        <p:spPr>
          <a:xfrm>
            <a:off x="5473701" y="6591301"/>
            <a:ext cx="3379788" cy="247649"/>
          </a:xfrm>
          <a:prstGeom prst="rect">
            <a:avLst/>
          </a:prstGeom>
        </p:spPr>
        <p:txBody>
          <a:bodyPr/>
          <a:lstStyle>
            <a:lvl1pPr marL="0" indent="0" algn="r">
              <a:buNone/>
              <a:defRPr lang="en-GB" sz="900" kern="1200" baseline="0" dirty="0">
                <a:solidFill>
                  <a:schemeClr val="tx1"/>
                </a:solidFill>
                <a:latin typeface="Verdana" pitchFamily="34" charset="0"/>
                <a:ea typeface="+mn-ea"/>
                <a:cs typeface="+mn-cs"/>
              </a:defRPr>
            </a:lvl1pPr>
          </a:lstStyle>
          <a:p>
            <a:pPr lvl="0"/>
            <a:r>
              <a:rPr lang="en-GB" dirty="0" smtClean="0"/>
              <a:t>Click to type source details</a:t>
            </a:r>
            <a:endParaRPr lang="en-GB" dirty="0"/>
          </a:p>
        </p:txBody>
      </p:sp>
    </p:spTree>
    <p:extLst>
      <p:ext uri="{BB962C8B-B14F-4D97-AF65-F5344CB8AC3E}">
        <p14:creationId xmlns:p14="http://schemas.microsoft.com/office/powerpoint/2010/main" val="8894488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rt and Text">
    <p:spTree>
      <p:nvGrpSpPr>
        <p:cNvPr id="1" name=""/>
        <p:cNvGrpSpPr/>
        <p:nvPr/>
      </p:nvGrpSpPr>
      <p:grpSpPr>
        <a:xfrm>
          <a:off x="0" y="0"/>
          <a:ext cx="0" cy="0"/>
          <a:chOff x="0" y="0"/>
          <a:chExt cx="0" cy="0"/>
        </a:xfrm>
      </p:grpSpPr>
      <p:sp>
        <p:nvSpPr>
          <p:cNvPr id="10" name="Slide Number Placeholder 9"/>
          <p:cNvSpPr>
            <a:spLocks noGrp="1"/>
          </p:cNvSpPr>
          <p:nvPr>
            <p:ph type="sldNum" sz="quarter" idx="11"/>
          </p:nvPr>
        </p:nvSpPr>
        <p:spPr>
          <a:xfrm>
            <a:off x="8305800" y="6356350"/>
            <a:ext cx="514672" cy="365125"/>
          </a:xfrm>
          <a:prstGeom prst="rect">
            <a:avLst/>
          </a:prstGeom>
        </p:spPr>
        <p:txBody>
          <a:bodyPr/>
          <a:lstStyle/>
          <a:p>
            <a:pPr>
              <a:defRPr/>
            </a:pPr>
            <a:fld id="{3F288B35-A1E7-4EFC-9916-BFD8E0E30DF6}" type="slidenum">
              <a:rPr lang="en-GB" smtClean="0"/>
              <a:pPr>
                <a:defRPr/>
              </a:pPr>
              <a:t>‹#›</a:t>
            </a:fld>
            <a:endParaRPr lang="en-GB"/>
          </a:p>
        </p:txBody>
      </p:sp>
      <p:sp>
        <p:nvSpPr>
          <p:cNvPr id="6" name="Chart Placeholder 5"/>
          <p:cNvSpPr>
            <a:spLocks noGrp="1"/>
          </p:cNvSpPr>
          <p:nvPr>
            <p:ph type="chart" sz="quarter" idx="12"/>
          </p:nvPr>
        </p:nvSpPr>
        <p:spPr>
          <a:xfrm>
            <a:off x="680485" y="1290918"/>
            <a:ext cx="3891516" cy="4737741"/>
          </a:xfrm>
          <a:prstGeom prst="rect">
            <a:avLst/>
          </a:prstGeom>
        </p:spPr>
        <p:txBody>
          <a:bodyPr/>
          <a:lstStyle>
            <a:lvl1pPr>
              <a:buClr>
                <a:schemeClr val="accent1"/>
              </a:buClr>
              <a:defRPr sz="1500">
                <a:latin typeface="Verdana" pitchFamily="34" charset="0"/>
                <a:ea typeface="Verdana" pitchFamily="34" charset="0"/>
                <a:cs typeface="Verdana" pitchFamily="34" charset="0"/>
              </a:defRPr>
            </a:lvl1pPr>
          </a:lstStyle>
          <a:p>
            <a:r>
              <a:rPr lang="en-US" smtClean="0"/>
              <a:t>Click icon to add chart</a:t>
            </a:r>
            <a:endParaRPr lang="en-GB"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9588" y="6205463"/>
            <a:ext cx="1835502" cy="324000"/>
          </a:xfrm>
          <a:prstGeom prst="rect">
            <a:avLst/>
          </a:prstGeom>
        </p:spPr>
      </p:pic>
      <p:sp>
        <p:nvSpPr>
          <p:cNvPr id="7" name="Title 6"/>
          <p:cNvSpPr>
            <a:spLocks noGrp="1"/>
          </p:cNvSpPr>
          <p:nvPr>
            <p:ph type="title"/>
          </p:nvPr>
        </p:nvSpPr>
        <p:spPr>
          <a:xfrm>
            <a:off x="502025" y="274638"/>
            <a:ext cx="4876425" cy="633412"/>
          </a:xfrm>
          <a:prstGeom prst="rect">
            <a:avLst/>
          </a:prstGeom>
        </p:spPr>
        <p:txBody>
          <a:bodyPr/>
          <a:lstStyle>
            <a:lvl1pPr algn="l">
              <a:defRPr sz="2000">
                <a:solidFill>
                  <a:srgbClr val="EE35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3" name="Text Placeholder 2"/>
          <p:cNvSpPr>
            <a:spLocks noGrp="1"/>
          </p:cNvSpPr>
          <p:nvPr>
            <p:ph type="body" sz="quarter" idx="13"/>
          </p:nvPr>
        </p:nvSpPr>
        <p:spPr>
          <a:xfrm>
            <a:off x="5378449" y="1290918"/>
            <a:ext cx="3275013" cy="5002305"/>
          </a:xfrm>
          <a:prstGeom prst="rect">
            <a:avLst/>
          </a:prstGeom>
        </p:spPr>
        <p:txBody>
          <a:bodyPr/>
          <a:lstStyle>
            <a:lvl1pPr>
              <a:buClr>
                <a:srgbClr val="EE3524"/>
              </a:buClr>
              <a:defRPr sz="1500">
                <a:solidFill>
                  <a:schemeClr val="tx1"/>
                </a:solidFill>
                <a:latin typeface="Verdana" pitchFamily="34" charset="0"/>
                <a:ea typeface="Verdana" pitchFamily="34" charset="0"/>
                <a:cs typeface="Verdana" pitchFamily="34" charset="0"/>
              </a:defRPr>
            </a:lvl1pPr>
            <a:lvl2pPr>
              <a:defRPr sz="1200">
                <a:solidFill>
                  <a:schemeClr val="tx1"/>
                </a:solidFill>
                <a:latin typeface="Verdana" pitchFamily="34" charset="0"/>
                <a:ea typeface="Verdana" pitchFamily="34" charset="0"/>
                <a:cs typeface="Verdana" pitchFamily="34" charset="0"/>
              </a:defRPr>
            </a:lvl2pPr>
            <a:lvl3pPr>
              <a:defRPr sz="1200">
                <a:solidFill>
                  <a:schemeClr val="tx1"/>
                </a:solidFill>
                <a:latin typeface="Verdana" pitchFamily="34" charset="0"/>
                <a:ea typeface="Verdana" pitchFamily="34" charset="0"/>
                <a:cs typeface="Verdana" pitchFamily="34" charset="0"/>
              </a:defRPr>
            </a:lvl3pPr>
            <a:lvl4pPr>
              <a:defRPr sz="1200">
                <a:solidFill>
                  <a:schemeClr val="tx1"/>
                </a:solidFill>
                <a:latin typeface="Verdana" pitchFamily="34" charset="0"/>
                <a:ea typeface="Verdana" pitchFamily="34" charset="0"/>
                <a:cs typeface="Verdana" pitchFamily="34" charset="0"/>
              </a:defRPr>
            </a:lvl4pPr>
            <a:lvl5pPr>
              <a:defRPr sz="1200">
                <a:solidFill>
                  <a:schemeClr val="tx1"/>
                </a:solidFill>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9588" y="6205463"/>
            <a:ext cx="1835502" cy="324000"/>
          </a:xfrm>
          <a:prstGeom prst="rect">
            <a:avLst/>
          </a:prstGeom>
        </p:spPr>
      </p:pic>
      <p:sp>
        <p:nvSpPr>
          <p:cNvPr id="11" name="Text Placeholder 4"/>
          <p:cNvSpPr>
            <a:spLocks noGrp="1"/>
          </p:cNvSpPr>
          <p:nvPr>
            <p:ph type="body" sz="quarter" idx="10" hasCustomPrompt="1"/>
          </p:nvPr>
        </p:nvSpPr>
        <p:spPr>
          <a:xfrm>
            <a:off x="5048251" y="531720"/>
            <a:ext cx="3587096" cy="344580"/>
          </a:xfrm>
          <a:prstGeom prst="rect">
            <a:avLst/>
          </a:prstGeom>
        </p:spPr>
        <p:txBody>
          <a:bodyPr rIns="0" bIns="72000"/>
          <a:lstStyle>
            <a:lvl1pPr marL="0" indent="0" algn="r">
              <a:buFontTx/>
              <a:buNone/>
              <a:defRPr sz="1500">
                <a:solidFill>
                  <a:srgbClr val="292929"/>
                </a:solidFill>
                <a:latin typeface="Verdana"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Presentation Title</a:t>
            </a:r>
          </a:p>
        </p:txBody>
      </p:sp>
      <p:sp>
        <p:nvSpPr>
          <p:cNvPr id="13" name="Text Placeholder 4"/>
          <p:cNvSpPr>
            <a:spLocks noGrp="1"/>
          </p:cNvSpPr>
          <p:nvPr>
            <p:ph type="body" sz="quarter" idx="15" hasCustomPrompt="1"/>
          </p:nvPr>
        </p:nvSpPr>
        <p:spPr>
          <a:xfrm>
            <a:off x="5473701" y="6591301"/>
            <a:ext cx="3379788" cy="247649"/>
          </a:xfrm>
          <a:prstGeom prst="rect">
            <a:avLst/>
          </a:prstGeom>
        </p:spPr>
        <p:txBody>
          <a:bodyPr/>
          <a:lstStyle>
            <a:lvl1pPr marL="0" indent="0" algn="r">
              <a:buNone/>
              <a:defRPr lang="en-GB" sz="900" kern="1200" baseline="0" dirty="0">
                <a:solidFill>
                  <a:schemeClr val="tx1"/>
                </a:solidFill>
                <a:latin typeface="Verdana" pitchFamily="34" charset="0"/>
                <a:ea typeface="+mn-ea"/>
                <a:cs typeface="+mn-cs"/>
              </a:defRPr>
            </a:lvl1pPr>
          </a:lstStyle>
          <a:p>
            <a:pPr lvl="0"/>
            <a:r>
              <a:rPr lang="en-GB" dirty="0" smtClean="0"/>
              <a:t>Click to type source details</a:t>
            </a:r>
            <a:endParaRPr lang="en-GB" dirty="0"/>
          </a:p>
        </p:txBody>
      </p:sp>
    </p:spTree>
    <p:extLst>
      <p:ext uri="{BB962C8B-B14F-4D97-AF65-F5344CB8AC3E}">
        <p14:creationId xmlns:p14="http://schemas.microsoft.com/office/powerpoint/2010/main" val="105307692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1028" name="Rectangle 13"/>
          <p:cNvSpPr>
            <a:spLocks noChangeArrowheads="1"/>
          </p:cNvSpPr>
          <p:nvPr/>
        </p:nvSpPr>
        <p:spPr bwMode="auto">
          <a:xfrm>
            <a:off x="533400" y="2057400"/>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1400" dirty="0">
              <a:latin typeface="Verdana" pitchFamily="34" charset="0"/>
            </a:endParaRPr>
          </a:p>
        </p:txBody>
      </p:sp>
      <p:sp>
        <p:nvSpPr>
          <p:cNvPr id="1029" name="Rectangle 15"/>
          <p:cNvSpPr>
            <a:spLocks noChangeArrowheads="1"/>
          </p:cNvSpPr>
          <p:nvPr/>
        </p:nvSpPr>
        <p:spPr bwMode="auto">
          <a:xfrm>
            <a:off x="533400" y="11430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1400" dirty="0">
              <a:latin typeface="Verdana" pitchFamily="34" charset="0"/>
            </a:endParaRPr>
          </a:p>
        </p:txBody>
      </p:sp>
      <p:pic>
        <p:nvPicPr>
          <p:cNvPr id="3" name="Picture 2"/>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5" r:id="rId5"/>
    <p:sldLayoutId id="2147483707" r:id="rId6"/>
    <p:sldLayoutId id="2147483700" r:id="rId7"/>
    <p:sldLayoutId id="2147483704" r:id="rId8"/>
    <p:sldLayoutId id="2147483701" r:id="rId9"/>
    <p:sldLayoutId id="2147483702" r:id="rId10"/>
    <p:sldLayoutId id="2147483708" r:id="rId11"/>
    <p:sldLayoutId id="2147483703" r:id="rId12"/>
  </p:sldLayoutIdLst>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WDAVGdBEd_Y&amp;list=UUHThpChMs9OfEuNrPJb3hM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prstGeom prst="rect">
            <a:avLst/>
          </a:prstGeom>
        </p:spPr>
        <p:txBody>
          <a:bodyPr/>
          <a:lstStyle/>
          <a:p>
            <a:pPr>
              <a:spcBef>
                <a:spcPts val="0"/>
              </a:spcBef>
            </a:pPr>
            <a:r>
              <a:rPr lang="en-GB" dirty="0" smtClean="0"/>
              <a:t>Name</a:t>
            </a:r>
          </a:p>
          <a:p>
            <a:pPr>
              <a:spcBef>
                <a:spcPts val="0"/>
              </a:spcBef>
            </a:pPr>
            <a:r>
              <a:rPr lang="en-GB" dirty="0" smtClean="0"/>
              <a:t>Date</a:t>
            </a:r>
            <a:endParaRPr lang="en-GB" dirty="0"/>
          </a:p>
        </p:txBody>
      </p:sp>
      <p:sp>
        <p:nvSpPr>
          <p:cNvPr id="2" name="Title 1"/>
          <p:cNvSpPr>
            <a:spLocks noGrp="1"/>
          </p:cNvSpPr>
          <p:nvPr>
            <p:ph type="title"/>
          </p:nvPr>
        </p:nvSpPr>
        <p:spPr/>
        <p:txBody>
          <a:bodyPr/>
          <a:lstStyle/>
          <a:p>
            <a:pPr>
              <a:spcBef>
                <a:spcPts val="0"/>
              </a:spcBef>
            </a:pPr>
            <a:r>
              <a:rPr lang="en-GB" dirty="0" smtClean="0"/>
              <a:t>Destination Management </a:t>
            </a:r>
            <a:br>
              <a:rPr lang="en-GB" dirty="0" smtClean="0"/>
            </a:br>
            <a:r>
              <a:rPr lang="en-GB" dirty="0" smtClean="0"/>
              <a:t>Plans</a:t>
            </a:r>
            <a:endParaRPr lang="en-GB" dirty="0"/>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flipH="1">
            <a:off x="3347864" y="0"/>
            <a:ext cx="5796136" cy="549803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4525" y="1254637"/>
            <a:ext cx="3970783" cy="4584037"/>
          </a:xfrm>
        </p:spPr>
        <p:txBody>
          <a:bodyPr/>
          <a:lstStyle/>
          <a:p>
            <a:endParaRPr lang="en-GB" dirty="0" smtClean="0"/>
          </a:p>
          <a:p>
            <a:pPr>
              <a:buNone/>
            </a:pPr>
            <a:r>
              <a:rPr lang="en-GB" sz="1800" dirty="0" smtClean="0"/>
              <a:t>A DMP is...</a:t>
            </a:r>
          </a:p>
          <a:p>
            <a:endParaRPr lang="en-GB" dirty="0" smtClean="0"/>
          </a:p>
          <a:p>
            <a:r>
              <a:rPr lang="en-GB" sz="1800" dirty="0" smtClean="0"/>
              <a:t>Written with business not for businesses</a:t>
            </a:r>
          </a:p>
          <a:p>
            <a:endParaRPr lang="en-GB" sz="1800" dirty="0"/>
          </a:p>
          <a:p>
            <a:r>
              <a:rPr lang="en-GB" sz="1800" dirty="0" smtClean="0"/>
              <a:t>A process that requires engagement</a:t>
            </a:r>
          </a:p>
          <a:p>
            <a:endParaRPr lang="en-GB" sz="1800" dirty="0"/>
          </a:p>
          <a:p>
            <a:r>
              <a:rPr lang="en-GB" sz="1800" dirty="0" smtClean="0"/>
              <a:t>Integral to local decision making  process (e.g. planning)</a:t>
            </a:r>
          </a:p>
          <a:p>
            <a:pPr marL="0" indent="0">
              <a:buNone/>
            </a:pPr>
            <a:endParaRPr lang="en-GB" sz="1800" dirty="0" smtClean="0"/>
          </a:p>
          <a:p>
            <a:r>
              <a:rPr lang="en-GB" sz="1800" dirty="0" smtClean="0"/>
              <a:t>A process that </a:t>
            </a:r>
            <a:r>
              <a:rPr lang="en-GB" sz="1800" dirty="0"/>
              <a:t>n</a:t>
            </a:r>
            <a:r>
              <a:rPr lang="en-GB" sz="1800" dirty="0" smtClean="0"/>
              <a:t>eeds leadership</a:t>
            </a:r>
          </a:p>
          <a:p>
            <a:endParaRPr lang="en-GB" dirty="0" smtClean="0"/>
          </a:p>
          <a:p>
            <a:endParaRPr lang="en-GB" dirty="0" smtClean="0"/>
          </a:p>
          <a:p>
            <a:endParaRPr lang="en-GB" dirty="0" smtClean="0"/>
          </a:p>
          <a:p>
            <a:endParaRPr lang="en-GB" dirty="0"/>
          </a:p>
        </p:txBody>
      </p:sp>
      <p:sp>
        <p:nvSpPr>
          <p:cNvPr id="14" name="Text Placeholder 13"/>
          <p:cNvSpPr>
            <a:spLocks noGrp="1"/>
          </p:cNvSpPr>
          <p:nvPr>
            <p:ph type="body" sz="quarter" idx="10"/>
          </p:nvPr>
        </p:nvSpPr>
        <p:spPr/>
        <p:txBody>
          <a:bodyPr/>
          <a:lstStyle/>
          <a:p>
            <a:r>
              <a:rPr lang="en-GB" dirty="0" smtClean="0"/>
              <a:t>Destination Management Plans</a:t>
            </a:r>
            <a:endParaRPr lang="en-GB" dirty="0"/>
          </a:p>
        </p:txBody>
      </p:sp>
      <p:sp>
        <p:nvSpPr>
          <p:cNvPr id="9"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sp>
        <p:nvSpPr>
          <p:cNvPr id="10" name="TextBox 9"/>
          <p:cNvSpPr txBox="1"/>
          <p:nvPr/>
        </p:nvSpPr>
        <p:spPr>
          <a:xfrm>
            <a:off x="4583875" y="2826328"/>
            <a:ext cx="4191990" cy="1569660"/>
          </a:xfrm>
          <a:prstGeom prst="rect">
            <a:avLst/>
          </a:prstGeom>
          <a:noFill/>
        </p:spPr>
        <p:txBody>
          <a:bodyPr wrap="square" rtlCol="0">
            <a:spAutoFit/>
          </a:bodyPr>
          <a:lstStyle/>
          <a:p>
            <a:r>
              <a:rPr lang="en-GB" sz="9600" b="1" dirty="0" smtClean="0">
                <a:solidFill>
                  <a:schemeClr val="bg1">
                    <a:lumMod val="75000"/>
                  </a:schemeClr>
                </a:solidFill>
                <a:latin typeface="Verdana" pitchFamily="34" charset="0"/>
                <a:ea typeface="Verdana" pitchFamily="34" charset="0"/>
                <a:cs typeface="Verdana" pitchFamily="34" charset="0"/>
              </a:rPr>
              <a:t>MYTH</a:t>
            </a:r>
            <a:endParaRPr lang="en-GB" sz="9600" b="1" dirty="0">
              <a:solidFill>
                <a:schemeClr val="bg1">
                  <a:lumMod val="75000"/>
                </a:schemeClr>
              </a:solidFill>
              <a:latin typeface="Verdana" pitchFamily="34" charset="0"/>
              <a:ea typeface="Verdana" pitchFamily="34" charset="0"/>
              <a:cs typeface="Verdana" pitchFamily="34" charset="0"/>
            </a:endParaRPr>
          </a:p>
        </p:txBody>
      </p:sp>
      <p:sp>
        <p:nvSpPr>
          <p:cNvPr id="15" name="Title 11"/>
          <p:cNvSpPr>
            <a:spLocks noGrp="1"/>
          </p:cNvSpPr>
          <p:nvPr>
            <p:ph type="title"/>
          </p:nvPr>
        </p:nvSpPr>
        <p:spPr>
          <a:xfrm>
            <a:off x="502775" y="1036638"/>
            <a:ext cx="8138449" cy="576064"/>
          </a:xfrm>
        </p:spPr>
        <p:txBody>
          <a:bodyPr/>
          <a:lstStyle/>
          <a:p>
            <a:r>
              <a:rPr lang="en-GB" dirty="0" smtClean="0"/>
              <a:t>Myth busting...</a:t>
            </a:r>
            <a:endParaRPr lang="en-GB" dirty="0"/>
          </a:p>
        </p:txBody>
      </p:sp>
      <p:pic>
        <p:nvPicPr>
          <p:cNvPr id="16" name="Picture 4" descr="http://fanart.tv/fanart/music/35b9706f-a6bb-4876-acf3-94fb82c62388/musiclogo/busted-4e066017a5110.png"/>
          <p:cNvPicPr>
            <a:picLocks noChangeAspect="1" noChangeArrowheads="1"/>
          </p:cNvPicPr>
          <p:nvPr/>
        </p:nvPicPr>
        <p:blipFill>
          <a:blip r:embed="rId4" cstate="screen"/>
          <a:srcRect/>
          <a:stretch>
            <a:fillRect/>
          </a:stretch>
        </p:blipFill>
        <p:spPr bwMode="auto">
          <a:xfrm rot="18740075">
            <a:off x="4166455" y="2581983"/>
            <a:ext cx="5079365" cy="1968254"/>
          </a:xfrm>
          <a:prstGeom prst="rect">
            <a:avLst/>
          </a:prstGeom>
          <a:noFill/>
        </p:spPr>
      </p:pic>
    </p:spTree>
    <p:extLst>
      <p:ext uri="{BB962C8B-B14F-4D97-AF65-F5344CB8AC3E}">
        <p14:creationId xmlns:p14="http://schemas.microsoft.com/office/powerpoint/2010/main" val="40076123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3727" y="1372252"/>
            <a:ext cx="2470245" cy="1631216"/>
          </a:xfrm>
          <a:prstGeom prst="rect">
            <a:avLst/>
          </a:prstGeom>
          <a:noFill/>
        </p:spPr>
        <p:txBody>
          <a:bodyPr wrap="square" rtlCol="0">
            <a:spAutoFit/>
          </a:bodyPr>
          <a:lstStyle/>
          <a:p>
            <a:r>
              <a:rPr lang="en-GB" sz="10000" dirty="0" smtClean="0">
                <a:solidFill>
                  <a:schemeClr val="bg2">
                    <a:lumMod val="20000"/>
                    <a:lumOff val="80000"/>
                  </a:schemeClr>
                </a:solidFill>
                <a:latin typeface="Georgia" pitchFamily="18" charset="0"/>
                <a:ea typeface="Verdana" pitchFamily="34" charset="0"/>
                <a:cs typeface="Verdana" pitchFamily="34" charset="0"/>
              </a:rPr>
              <a:t>“</a:t>
            </a:r>
            <a:endParaRPr lang="en-GB" sz="10000" dirty="0">
              <a:solidFill>
                <a:schemeClr val="bg2">
                  <a:lumMod val="20000"/>
                  <a:lumOff val="80000"/>
                </a:schemeClr>
              </a:solidFill>
              <a:latin typeface="Georgia" pitchFamily="18" charset="0"/>
              <a:ea typeface="Verdana" pitchFamily="34" charset="0"/>
              <a:cs typeface="Verdana" pitchFamily="34" charset="0"/>
            </a:endParaRPr>
          </a:p>
        </p:txBody>
      </p:sp>
      <p:sp>
        <p:nvSpPr>
          <p:cNvPr id="16" name="TextBox 15"/>
          <p:cNvSpPr txBox="1"/>
          <p:nvPr/>
        </p:nvSpPr>
        <p:spPr>
          <a:xfrm rot="10800000">
            <a:off x="1653654" y="4672094"/>
            <a:ext cx="2470245" cy="1631216"/>
          </a:xfrm>
          <a:prstGeom prst="rect">
            <a:avLst/>
          </a:prstGeom>
          <a:noFill/>
        </p:spPr>
        <p:txBody>
          <a:bodyPr wrap="square" rtlCol="0">
            <a:spAutoFit/>
          </a:bodyPr>
          <a:lstStyle/>
          <a:p>
            <a:r>
              <a:rPr lang="en-GB" sz="10000" dirty="0" smtClean="0">
                <a:solidFill>
                  <a:schemeClr val="bg2">
                    <a:lumMod val="20000"/>
                    <a:lumOff val="80000"/>
                  </a:schemeClr>
                </a:solidFill>
                <a:latin typeface="Georgia" pitchFamily="18" charset="0"/>
                <a:ea typeface="Verdana" pitchFamily="34" charset="0"/>
                <a:cs typeface="Verdana" pitchFamily="34" charset="0"/>
              </a:rPr>
              <a:t>“</a:t>
            </a:r>
            <a:endParaRPr lang="en-GB" sz="10000" dirty="0">
              <a:solidFill>
                <a:schemeClr val="bg2">
                  <a:lumMod val="20000"/>
                  <a:lumOff val="80000"/>
                </a:schemeClr>
              </a:solidFill>
              <a:latin typeface="Georgia" pitchFamily="18" charset="0"/>
              <a:ea typeface="Verdana" pitchFamily="34" charset="0"/>
              <a:cs typeface="Verdana" pitchFamily="34" charset="0"/>
            </a:endParaRPr>
          </a:p>
        </p:txBody>
      </p:sp>
      <p:pic>
        <p:nvPicPr>
          <p:cNvPr id="10" name="Picture 7" descr="Slide14"/>
          <p:cNvPicPr>
            <a:picLocks noChangeAspect="1" noChangeArrowheads="1"/>
          </p:cNvPicPr>
          <p:nvPr/>
        </p:nvPicPr>
        <p:blipFill>
          <a:blip r:embed="rId3" cstate="screen"/>
          <a:srcRect/>
          <a:stretch>
            <a:fillRect/>
          </a:stretch>
        </p:blipFill>
        <p:spPr bwMode="auto">
          <a:xfrm>
            <a:off x="5072331" y="-1"/>
            <a:ext cx="4071669" cy="696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a:spLocks noGrp="1"/>
          </p:cNvSpPr>
          <p:nvPr>
            <p:ph idx="1"/>
          </p:nvPr>
        </p:nvSpPr>
        <p:spPr>
          <a:xfrm>
            <a:off x="471777" y="1548946"/>
            <a:ext cx="3668902" cy="4123430"/>
          </a:xfrm>
        </p:spPr>
        <p:txBody>
          <a:bodyPr/>
          <a:lstStyle/>
          <a:p>
            <a:endParaRPr lang="en-GB" dirty="0" smtClean="0"/>
          </a:p>
          <a:p>
            <a:pPr>
              <a:buNone/>
            </a:pPr>
            <a:endParaRPr lang="en-GB" sz="2000" dirty="0" smtClean="0"/>
          </a:p>
          <a:p>
            <a:pPr>
              <a:buNone/>
            </a:pPr>
            <a:endParaRPr lang="en-GB" sz="2000" dirty="0" smtClean="0"/>
          </a:p>
          <a:p>
            <a:pPr marL="0" indent="0">
              <a:buNone/>
            </a:pPr>
            <a:r>
              <a:rPr lang="en-GB" dirty="0" smtClean="0"/>
              <a:t>The Durham Tourism Management Plan provides agreed destination development focused priorities for all organisations involved with the Durham visitor economy. It converts visitor research and industry experience into meaningful actions and targets, which can be delivered by both private and public sector stakeholders.</a:t>
            </a:r>
          </a:p>
          <a:p>
            <a:pPr marL="0" indent="0">
              <a:buNone/>
            </a:pPr>
            <a:r>
              <a:rPr lang="en-GB" dirty="0" smtClean="0"/>
              <a:t> </a:t>
            </a:r>
            <a:r>
              <a:rPr lang="en-GB" sz="1800" i="1" dirty="0" smtClean="0"/>
              <a:t> </a:t>
            </a:r>
            <a:endParaRPr lang="en-GB" dirty="0" smtClean="0"/>
          </a:p>
          <a:p>
            <a:pPr>
              <a:buNone/>
            </a:pPr>
            <a:r>
              <a:rPr lang="en-GB" i="1" dirty="0" smtClean="0"/>
              <a:t>Craig Wilson – Visit County Durham</a:t>
            </a:r>
          </a:p>
          <a:p>
            <a:endParaRPr lang="en-GB" dirty="0"/>
          </a:p>
        </p:txBody>
      </p:sp>
      <p:sp>
        <p:nvSpPr>
          <p:cNvPr id="14" name="Text Placeholder 13"/>
          <p:cNvSpPr>
            <a:spLocks noGrp="1"/>
          </p:cNvSpPr>
          <p:nvPr>
            <p:ph type="body" sz="quarter" idx="10"/>
          </p:nvPr>
        </p:nvSpPr>
        <p:spPr/>
        <p:txBody>
          <a:bodyPr/>
          <a:lstStyle/>
          <a:p>
            <a:r>
              <a:rPr lang="en-GB" dirty="0" smtClean="0">
                <a:solidFill>
                  <a:schemeClr val="bg1"/>
                </a:solidFill>
              </a:rPr>
              <a:t>Destination Management Plans</a:t>
            </a:r>
            <a:endParaRPr lang="en-GB" dirty="0">
              <a:solidFill>
                <a:schemeClr val="bg1"/>
              </a:solidFill>
            </a:endParaRPr>
          </a:p>
        </p:txBody>
      </p:sp>
      <p:sp>
        <p:nvSpPr>
          <p:cNvPr id="12" name="Title 11"/>
          <p:cNvSpPr>
            <a:spLocks noGrp="1"/>
          </p:cNvSpPr>
          <p:nvPr>
            <p:ph type="title"/>
          </p:nvPr>
        </p:nvSpPr>
        <p:spPr/>
        <p:txBody>
          <a:bodyPr/>
          <a:lstStyle/>
          <a:p>
            <a:r>
              <a:rPr lang="en-GB" dirty="0" smtClean="0"/>
              <a:t>In Practice</a:t>
            </a:r>
            <a:endParaRPr lang="en-GB" dirty="0"/>
          </a:p>
        </p:txBody>
      </p:sp>
      <p:sp>
        <p:nvSpPr>
          <p:cNvPr id="9"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pic>
        <p:nvPicPr>
          <p:cNvPr id="1026" name="Picture 1" descr="Y:\No Backup - IMAGES\VCD image library\Company resources\Logos - Visit County Durham\This is Durham\This is Durham_Violet.jpg"/>
          <p:cNvPicPr>
            <a:picLocks noChangeAspect="1" noChangeArrowheads="1"/>
          </p:cNvPicPr>
          <p:nvPr/>
        </p:nvPicPr>
        <p:blipFill>
          <a:blip r:embed="rId5" cstate="print"/>
          <a:srcRect/>
          <a:stretch>
            <a:fillRect/>
          </a:stretch>
        </p:blipFill>
        <p:spPr bwMode="auto">
          <a:xfrm>
            <a:off x="1438836" y="1532965"/>
            <a:ext cx="3239719" cy="809244"/>
          </a:xfrm>
          <a:prstGeom prst="rect">
            <a:avLst/>
          </a:prstGeom>
          <a:noFill/>
          <a:ln w="9525">
            <a:noFill/>
            <a:miter lim="800000"/>
            <a:headEnd/>
            <a:tailEnd/>
          </a:ln>
        </p:spPr>
      </p:pic>
    </p:spTree>
    <p:extLst>
      <p:ext uri="{BB962C8B-B14F-4D97-AF65-F5344CB8AC3E}">
        <p14:creationId xmlns:p14="http://schemas.microsoft.com/office/powerpoint/2010/main" val="40076123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5158596" y="0"/>
            <a:ext cx="3985404" cy="1621766"/>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charset="-128"/>
            </a:endParaRPr>
          </a:p>
        </p:txBody>
      </p:sp>
      <p:sp>
        <p:nvSpPr>
          <p:cNvPr id="15" name="TextBox 14"/>
          <p:cNvSpPr txBox="1"/>
          <p:nvPr/>
        </p:nvSpPr>
        <p:spPr>
          <a:xfrm>
            <a:off x="393727" y="1372252"/>
            <a:ext cx="2470245" cy="1631216"/>
          </a:xfrm>
          <a:prstGeom prst="rect">
            <a:avLst/>
          </a:prstGeom>
          <a:noFill/>
        </p:spPr>
        <p:txBody>
          <a:bodyPr wrap="square" rtlCol="0">
            <a:spAutoFit/>
          </a:bodyPr>
          <a:lstStyle/>
          <a:p>
            <a:r>
              <a:rPr lang="en-GB" sz="10000" dirty="0" smtClean="0">
                <a:solidFill>
                  <a:schemeClr val="bg2">
                    <a:lumMod val="20000"/>
                    <a:lumOff val="80000"/>
                  </a:schemeClr>
                </a:solidFill>
                <a:latin typeface="Georgia" pitchFamily="18" charset="0"/>
                <a:ea typeface="Verdana" pitchFamily="34" charset="0"/>
                <a:cs typeface="Verdana" pitchFamily="34" charset="0"/>
              </a:rPr>
              <a:t>“</a:t>
            </a:r>
            <a:endParaRPr lang="en-GB" sz="10000" dirty="0">
              <a:solidFill>
                <a:schemeClr val="bg2">
                  <a:lumMod val="20000"/>
                  <a:lumOff val="80000"/>
                </a:schemeClr>
              </a:solidFill>
              <a:latin typeface="Georgia" pitchFamily="18" charset="0"/>
              <a:ea typeface="Verdana" pitchFamily="34" charset="0"/>
              <a:cs typeface="Verdana" pitchFamily="34" charset="0"/>
            </a:endParaRPr>
          </a:p>
        </p:txBody>
      </p:sp>
      <p:sp>
        <p:nvSpPr>
          <p:cNvPr id="16" name="TextBox 15"/>
          <p:cNvSpPr txBox="1"/>
          <p:nvPr/>
        </p:nvSpPr>
        <p:spPr>
          <a:xfrm rot="10800000">
            <a:off x="1653654" y="4672094"/>
            <a:ext cx="2470245" cy="1631216"/>
          </a:xfrm>
          <a:prstGeom prst="rect">
            <a:avLst/>
          </a:prstGeom>
          <a:noFill/>
        </p:spPr>
        <p:txBody>
          <a:bodyPr wrap="square" rtlCol="0">
            <a:spAutoFit/>
          </a:bodyPr>
          <a:lstStyle/>
          <a:p>
            <a:r>
              <a:rPr lang="en-GB" sz="10000" dirty="0" smtClean="0">
                <a:solidFill>
                  <a:schemeClr val="bg2">
                    <a:lumMod val="20000"/>
                    <a:lumOff val="80000"/>
                  </a:schemeClr>
                </a:solidFill>
                <a:latin typeface="Georgia" pitchFamily="18" charset="0"/>
                <a:ea typeface="Verdana" pitchFamily="34" charset="0"/>
                <a:cs typeface="Verdana" pitchFamily="34" charset="0"/>
              </a:rPr>
              <a:t>“</a:t>
            </a:r>
            <a:endParaRPr lang="en-GB" sz="10000" dirty="0">
              <a:solidFill>
                <a:schemeClr val="bg2">
                  <a:lumMod val="20000"/>
                  <a:lumOff val="80000"/>
                </a:schemeClr>
              </a:solidFill>
              <a:latin typeface="Georgia" pitchFamily="18" charset="0"/>
              <a:ea typeface="Verdana" pitchFamily="34" charset="0"/>
              <a:cs typeface="Verdana" pitchFamily="34" charset="0"/>
            </a:endParaRPr>
          </a:p>
        </p:txBody>
      </p:sp>
      <p:pic>
        <p:nvPicPr>
          <p:cNvPr id="10" name="Picture 7" descr="Slide14"/>
          <p:cNvPicPr>
            <a:picLocks noChangeAspect="1" noChangeArrowheads="1"/>
          </p:cNvPicPr>
          <p:nvPr/>
        </p:nvPicPr>
        <p:blipFill>
          <a:blip r:embed="rId3" cstate="screen"/>
          <a:srcRect/>
          <a:stretch>
            <a:fillRect/>
          </a:stretch>
        </p:blipFill>
        <p:spPr bwMode="auto">
          <a:xfrm>
            <a:off x="5158594" y="293301"/>
            <a:ext cx="3985406" cy="656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p:cNvSpPr>
            <a:spLocks noGrp="1"/>
          </p:cNvSpPr>
          <p:nvPr>
            <p:ph idx="1"/>
          </p:nvPr>
        </p:nvSpPr>
        <p:spPr>
          <a:xfrm>
            <a:off x="471777" y="1978493"/>
            <a:ext cx="3668902" cy="3761118"/>
          </a:xfrm>
        </p:spPr>
        <p:txBody>
          <a:bodyPr/>
          <a:lstStyle/>
          <a:p>
            <a:endParaRPr lang="en-GB" dirty="0" smtClean="0"/>
          </a:p>
          <a:p>
            <a:pPr>
              <a:buNone/>
            </a:pPr>
            <a:endParaRPr lang="en-GB" sz="2000" dirty="0" smtClean="0"/>
          </a:p>
          <a:p>
            <a:pPr>
              <a:buNone/>
            </a:pPr>
            <a:endParaRPr lang="en-GB" dirty="0" smtClean="0"/>
          </a:p>
          <a:p>
            <a:pPr marL="0" indent="0">
              <a:buNone/>
            </a:pPr>
            <a:r>
              <a:rPr lang="en-GB" dirty="0" smtClean="0"/>
              <a:t>The Greater Manchester DMP is a key tool in helping us engage with our members and stakeholders, enabling us to collectively set out priority actions and shared responsibilities across the whole destination to achieve our visitor economy growth targets.</a:t>
            </a:r>
          </a:p>
          <a:p>
            <a:pPr marL="0" indent="0">
              <a:buNone/>
            </a:pPr>
            <a:endParaRPr lang="en-GB" dirty="0" smtClean="0"/>
          </a:p>
          <a:p>
            <a:pPr marL="0" indent="0">
              <a:buNone/>
            </a:pPr>
            <a:r>
              <a:rPr lang="en-GB" i="1" dirty="0" smtClean="0"/>
              <a:t>Paul Simpson – Visit Manchester</a:t>
            </a:r>
            <a:endParaRPr lang="en-GB" i="1" dirty="0"/>
          </a:p>
        </p:txBody>
      </p:sp>
      <p:sp>
        <p:nvSpPr>
          <p:cNvPr id="14" name="Text Placeholder 13"/>
          <p:cNvSpPr>
            <a:spLocks noGrp="1"/>
          </p:cNvSpPr>
          <p:nvPr>
            <p:ph type="body" sz="quarter" idx="10"/>
          </p:nvPr>
        </p:nvSpPr>
        <p:spPr/>
        <p:txBody>
          <a:bodyPr/>
          <a:lstStyle/>
          <a:p>
            <a:r>
              <a:rPr lang="en-GB" dirty="0" smtClean="0">
                <a:solidFill>
                  <a:schemeClr val="bg1"/>
                </a:solidFill>
              </a:rPr>
              <a:t>Destination Management Plans</a:t>
            </a:r>
            <a:endParaRPr lang="en-GB" dirty="0">
              <a:solidFill>
                <a:schemeClr val="bg1"/>
              </a:solidFill>
            </a:endParaRPr>
          </a:p>
        </p:txBody>
      </p:sp>
      <p:sp>
        <p:nvSpPr>
          <p:cNvPr id="12" name="Title 11"/>
          <p:cNvSpPr>
            <a:spLocks noGrp="1"/>
          </p:cNvSpPr>
          <p:nvPr>
            <p:ph type="title"/>
          </p:nvPr>
        </p:nvSpPr>
        <p:spPr/>
        <p:txBody>
          <a:bodyPr/>
          <a:lstStyle/>
          <a:p>
            <a:r>
              <a:rPr lang="en-GB" dirty="0" smtClean="0"/>
              <a:t>In Practice</a:t>
            </a:r>
            <a:endParaRPr lang="en-GB" dirty="0"/>
          </a:p>
        </p:txBody>
      </p:sp>
      <p:sp>
        <p:nvSpPr>
          <p:cNvPr id="9"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pic>
        <p:nvPicPr>
          <p:cNvPr id="17" name="Picture 16" descr="vm_logo_colour.jpg"/>
          <p:cNvPicPr>
            <a:picLocks noChangeAspect="1"/>
          </p:cNvPicPr>
          <p:nvPr/>
        </p:nvPicPr>
        <p:blipFill>
          <a:blip r:embed="rId5" cstate="print"/>
          <a:stretch>
            <a:fillRect/>
          </a:stretch>
        </p:blipFill>
        <p:spPr>
          <a:xfrm>
            <a:off x="1467796" y="1472450"/>
            <a:ext cx="2339797" cy="1337310"/>
          </a:xfrm>
          <a:prstGeom prst="rect">
            <a:avLst/>
          </a:prstGeom>
        </p:spPr>
      </p:pic>
    </p:spTree>
    <p:extLst>
      <p:ext uri="{BB962C8B-B14F-4D97-AF65-F5344CB8AC3E}">
        <p14:creationId xmlns:p14="http://schemas.microsoft.com/office/powerpoint/2010/main" val="40076123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B21980440.jpg"/>
          <p:cNvPicPr>
            <a:picLocks noChangeAspect="1"/>
          </p:cNvPicPr>
          <p:nvPr/>
        </p:nvPicPr>
        <p:blipFill>
          <a:blip r:embed="rId3" cstate="screen"/>
          <a:stretch>
            <a:fillRect/>
          </a:stretch>
        </p:blipFill>
        <p:spPr>
          <a:xfrm>
            <a:off x="-414068" y="-52592"/>
            <a:ext cx="10455859" cy="6945386"/>
          </a:xfrm>
          <a:prstGeom prst="rect">
            <a:avLst/>
          </a:prstGeom>
        </p:spPr>
      </p:pic>
      <p:sp>
        <p:nvSpPr>
          <p:cNvPr id="3" name="Text Placeholder 2"/>
          <p:cNvSpPr>
            <a:spLocks noGrp="1"/>
          </p:cNvSpPr>
          <p:nvPr>
            <p:ph type="body" sz="quarter" idx="12"/>
          </p:nvPr>
        </p:nvSpPr>
        <p:spPr>
          <a:xfrm>
            <a:off x="509588" y="1573200"/>
            <a:ext cx="4731152" cy="719138"/>
          </a:xfrm>
        </p:spPr>
        <p:txBody>
          <a:bodyPr/>
          <a:lstStyle/>
          <a:p>
            <a:r>
              <a:rPr lang="en-GB" dirty="0" smtClean="0">
                <a:solidFill>
                  <a:schemeClr val="bg1"/>
                </a:solidFill>
              </a:rPr>
              <a:t>How to do it...</a:t>
            </a:r>
            <a:endParaRPr lang="en-GB" dirty="0">
              <a:solidFill>
                <a:schemeClr val="bg1"/>
              </a:solidFill>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763" y="457200"/>
            <a:ext cx="1836000" cy="324087"/>
          </a:xfrm>
          <a:prstGeom prst="rect">
            <a:avLst/>
          </a:prstGeom>
        </p:spPr>
      </p:pic>
      <p:sp>
        <p:nvSpPr>
          <p:cNvPr id="8" name="Text Placeholder 13"/>
          <p:cNvSpPr>
            <a:spLocks noGrp="1"/>
          </p:cNvSpPr>
          <p:nvPr>
            <p:ph type="body" sz="quarter" idx="4294967295"/>
          </p:nvPr>
        </p:nvSpPr>
        <p:spPr>
          <a:xfrm>
            <a:off x="5048251" y="531720"/>
            <a:ext cx="3587096" cy="344580"/>
          </a:xfrm>
          <a:prstGeom prst="rect">
            <a:avLst/>
          </a:prstGeom>
        </p:spPr>
        <p:txBody>
          <a:bodyPr/>
          <a:lstStyle/>
          <a:p>
            <a:pPr algn="r">
              <a:buNone/>
            </a:pPr>
            <a:r>
              <a:rPr lang="en-GB" sz="1500" dirty="0" smtClean="0">
                <a:solidFill>
                  <a:schemeClr val="bg1"/>
                </a:solidFill>
                <a:latin typeface="Verdana" pitchFamily="34" charset="0"/>
                <a:ea typeface="Verdana" pitchFamily="34" charset="0"/>
                <a:cs typeface="Verdana" pitchFamily="34" charset="0"/>
              </a:rPr>
              <a:t>Destination Management Plans</a:t>
            </a:r>
            <a:endParaRPr lang="en-GB" sz="1500" dirty="0">
              <a:solidFill>
                <a:schemeClr val="bg1"/>
              </a:solidFill>
              <a:latin typeface="Verdana" pitchFamily="34" charset="0"/>
              <a:ea typeface="Verdana" pitchFamily="34" charset="0"/>
              <a:cs typeface="Verdana" pitchFamily="34" charset="0"/>
            </a:endParaRPr>
          </a:p>
        </p:txBody>
      </p:sp>
      <p:sp>
        <p:nvSpPr>
          <p:cNvPr id="9" name="Line 11"/>
          <p:cNvSpPr>
            <a:spLocks noChangeShapeType="1"/>
          </p:cNvSpPr>
          <p:nvPr/>
        </p:nvSpPr>
        <p:spPr bwMode="auto">
          <a:xfrm>
            <a:off x="533400" y="877888"/>
            <a:ext cx="8077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Tree>
    <p:extLst>
      <p:ext uri="{BB962C8B-B14F-4D97-AF65-F5344CB8AC3E}">
        <p14:creationId xmlns:p14="http://schemas.microsoft.com/office/powerpoint/2010/main" val="16931108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The Five Key Steps</a:t>
            </a:r>
            <a:endParaRPr lang="en-GB" dirty="0"/>
          </a:p>
        </p:txBody>
      </p:sp>
      <p:sp>
        <p:nvSpPr>
          <p:cNvPr id="11" name="Text Placeholder 10"/>
          <p:cNvSpPr>
            <a:spLocks noGrp="1"/>
          </p:cNvSpPr>
          <p:nvPr>
            <p:ph type="body" sz="quarter" idx="10"/>
          </p:nvPr>
        </p:nvSpPr>
        <p:spPr/>
        <p:txBody>
          <a:bodyPr/>
          <a:lstStyle/>
          <a:p>
            <a:r>
              <a:rPr lang="en-GB" dirty="0" smtClean="0"/>
              <a:t>Destination Management Plans</a:t>
            </a:r>
            <a:endParaRPr lang="en-GB" dirty="0"/>
          </a:p>
        </p:txBody>
      </p:sp>
      <p:pic>
        <p:nvPicPr>
          <p:cNvPr id="58375" name="Picture 7"/>
          <p:cNvPicPr>
            <a:picLocks noChangeAspect="1" noChangeArrowheads="1"/>
          </p:cNvPicPr>
          <p:nvPr/>
        </p:nvPicPr>
        <p:blipFill>
          <a:blip r:embed="rId3" cstate="screen"/>
          <a:srcRect/>
          <a:stretch>
            <a:fillRect/>
          </a:stretch>
        </p:blipFill>
        <p:spPr bwMode="auto">
          <a:xfrm>
            <a:off x="483081" y="2084628"/>
            <a:ext cx="2952381" cy="3619048"/>
          </a:xfrm>
          <a:prstGeom prst="rect">
            <a:avLst/>
          </a:prstGeom>
          <a:noFill/>
          <a:ln w="9525">
            <a:noFill/>
            <a:miter lim="800000"/>
            <a:headEnd/>
            <a:tailEnd/>
          </a:ln>
        </p:spPr>
      </p:pic>
      <p:sp>
        <p:nvSpPr>
          <p:cNvPr id="12" name="Content Placeholder 12"/>
          <p:cNvSpPr txBox="1">
            <a:spLocks/>
          </p:cNvSpPr>
          <p:nvPr/>
        </p:nvSpPr>
        <p:spPr>
          <a:xfrm>
            <a:off x="4716016" y="1654318"/>
            <a:ext cx="3970783" cy="4896544"/>
          </a:xfrm>
          <a:prstGeom prst="rect">
            <a:avLst/>
          </a:prstGeom>
        </p:spPr>
        <p:txBody>
          <a:bodyPr/>
          <a:lstStyle/>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r>
              <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Agreeing to Plan Together</a:t>
            </a: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r>
              <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Gathering the Evidence</a:t>
            </a: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r>
              <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Setting</a:t>
            </a:r>
            <a:r>
              <a:rPr kumimoji="0" lang="en-GB" sz="1800" b="0" i="0" u="none" strike="noStrike" kern="0" cap="none" spc="0" normalizeH="0" noProof="0" dirty="0" smtClean="0">
                <a:ln>
                  <a:noFill/>
                </a:ln>
                <a:solidFill>
                  <a:schemeClr val="tx1"/>
                </a:solidFill>
                <a:effectLst/>
                <a:uLnTx/>
                <a:uFillTx/>
                <a:latin typeface="Verdana" pitchFamily="34" charset="0"/>
                <a:ea typeface="Verdana" pitchFamily="34" charset="0"/>
                <a:cs typeface="Verdana" pitchFamily="34" charset="0"/>
              </a:rPr>
              <a:t> the Direction</a:t>
            </a: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r>
              <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Identifying</a:t>
            </a:r>
            <a:r>
              <a:rPr kumimoji="0" lang="en-GB" sz="1800" b="0" i="0" u="none" strike="noStrike" kern="0" cap="none" spc="0" normalizeH="0" noProof="0" dirty="0" smtClean="0">
                <a:ln>
                  <a:noFill/>
                </a:ln>
                <a:solidFill>
                  <a:schemeClr val="tx1"/>
                </a:solidFill>
                <a:effectLst/>
                <a:uLnTx/>
                <a:uFillTx/>
                <a:latin typeface="Verdana" pitchFamily="34" charset="0"/>
                <a:ea typeface="Verdana" pitchFamily="34" charset="0"/>
                <a:cs typeface="Verdana" pitchFamily="34" charset="0"/>
              </a:rPr>
              <a:t> the Action</a:t>
            </a: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CD3425"/>
              </a:buClr>
              <a:buSzTx/>
              <a:buFont typeface="+mj-lt"/>
              <a:buAutoNum type="arabicPeriod"/>
              <a:tabLst/>
              <a:defRPr/>
            </a:pPr>
            <a:r>
              <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Measuring Progress</a:t>
            </a:r>
          </a:p>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1500" b="0" i="0" u="none" strike="noStrike" kern="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001665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B21980440.jpg"/>
          <p:cNvPicPr>
            <a:picLocks noChangeAspect="1"/>
          </p:cNvPicPr>
          <p:nvPr/>
        </p:nvPicPr>
        <p:blipFill>
          <a:blip r:embed="rId3" cstate="screen"/>
          <a:stretch>
            <a:fillRect/>
          </a:stretch>
        </p:blipFill>
        <p:spPr>
          <a:xfrm>
            <a:off x="-395178" y="-52592"/>
            <a:ext cx="10418079" cy="6945386"/>
          </a:xfrm>
          <a:prstGeom prst="rect">
            <a:avLst/>
          </a:prstGeom>
        </p:spPr>
      </p:pic>
      <p:sp>
        <p:nvSpPr>
          <p:cNvPr id="3" name="Text Placeholder 2"/>
          <p:cNvSpPr>
            <a:spLocks noGrp="1"/>
          </p:cNvSpPr>
          <p:nvPr>
            <p:ph type="body" sz="quarter" idx="12"/>
          </p:nvPr>
        </p:nvSpPr>
        <p:spPr>
          <a:xfrm>
            <a:off x="509588" y="1573200"/>
            <a:ext cx="4731152" cy="719138"/>
          </a:xfrm>
        </p:spPr>
        <p:txBody>
          <a:bodyPr/>
          <a:lstStyle/>
          <a:p>
            <a:r>
              <a:rPr lang="en-GB" dirty="0" smtClean="0">
                <a:solidFill>
                  <a:schemeClr val="accent1"/>
                </a:solidFill>
              </a:rPr>
              <a:t>Getting Started...</a:t>
            </a:r>
            <a:endParaRPr lang="en-GB" dirty="0">
              <a:solidFill>
                <a:schemeClr val="accent1"/>
              </a:solidFill>
            </a:endParaRPr>
          </a:p>
        </p:txBody>
      </p:sp>
      <p:sp>
        <p:nvSpPr>
          <p:cNvPr id="8" name="Text Placeholder 13"/>
          <p:cNvSpPr>
            <a:spLocks noGrp="1"/>
          </p:cNvSpPr>
          <p:nvPr>
            <p:ph type="body" sz="quarter" idx="4294967295"/>
          </p:nvPr>
        </p:nvSpPr>
        <p:spPr>
          <a:xfrm>
            <a:off x="5048251" y="531720"/>
            <a:ext cx="3587096" cy="344580"/>
          </a:xfrm>
          <a:prstGeom prst="rect">
            <a:avLst/>
          </a:prstGeom>
        </p:spPr>
        <p:txBody>
          <a:bodyPr/>
          <a:lstStyle/>
          <a:p>
            <a:pPr algn="r">
              <a:buNone/>
            </a:pPr>
            <a:r>
              <a:rPr lang="en-GB" sz="1500" dirty="0" smtClean="0">
                <a:latin typeface="Verdana" pitchFamily="34" charset="0"/>
                <a:ea typeface="Verdana" pitchFamily="34" charset="0"/>
                <a:cs typeface="Verdana" pitchFamily="34" charset="0"/>
              </a:rPr>
              <a:t>Destination Management Plans</a:t>
            </a:r>
            <a:endParaRPr lang="en-GB" sz="1500" dirty="0">
              <a:latin typeface="Verdana" pitchFamily="34" charset="0"/>
              <a:ea typeface="Verdana" pitchFamily="34" charset="0"/>
              <a:cs typeface="Verdana" pitchFamily="34" charset="0"/>
            </a:endParaRPr>
          </a:p>
        </p:txBody>
      </p:sp>
      <p:sp>
        <p:nvSpPr>
          <p:cNvPr id="9" name="Line 11"/>
          <p:cNvSpPr>
            <a:spLocks noChangeShapeType="1"/>
          </p:cNvSpPr>
          <p:nvPr/>
        </p:nvSpPr>
        <p:spPr bwMode="auto">
          <a:xfrm>
            <a:off x="533400" y="877888"/>
            <a:ext cx="80772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spTree>
    <p:extLst>
      <p:ext uri="{BB962C8B-B14F-4D97-AF65-F5344CB8AC3E}">
        <p14:creationId xmlns:p14="http://schemas.microsoft.com/office/powerpoint/2010/main" val="169311084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screen"/>
          <a:srcRect/>
          <a:stretch>
            <a:fillRect/>
          </a:stretch>
        </p:blipFill>
        <p:spPr bwMode="auto">
          <a:xfrm>
            <a:off x="4552950" y="238125"/>
            <a:ext cx="4591050" cy="6619875"/>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en-GB" dirty="0" smtClean="0"/>
          </a:p>
          <a:p>
            <a:r>
              <a:rPr lang="en-GB" sz="1800" dirty="0" smtClean="0"/>
              <a:t>Describes the principles behind a DMP</a:t>
            </a:r>
          </a:p>
          <a:p>
            <a:endParaRPr lang="en-GB" sz="1800" dirty="0" smtClean="0"/>
          </a:p>
          <a:p>
            <a:r>
              <a:rPr lang="en-GB" sz="1800" dirty="0" smtClean="0"/>
              <a:t>Freely available to all destinations</a:t>
            </a:r>
          </a:p>
          <a:p>
            <a:r>
              <a:rPr lang="en-GB" sz="1800" dirty="0" smtClean="0"/>
              <a:t>Identifies the key stages and core elements</a:t>
            </a:r>
          </a:p>
          <a:p>
            <a:endParaRPr lang="en-GB" sz="1800" dirty="0" smtClean="0"/>
          </a:p>
          <a:p>
            <a:r>
              <a:rPr lang="en-GB" sz="1800" u="sng" dirty="0" smtClean="0"/>
              <a:t>Not</a:t>
            </a:r>
            <a:r>
              <a:rPr lang="en-GB" sz="1800" dirty="0" smtClean="0"/>
              <a:t> a prescriptive manual</a:t>
            </a:r>
          </a:p>
          <a:p>
            <a:endParaRPr lang="en-GB" sz="1800" dirty="0" smtClean="0"/>
          </a:p>
          <a:p>
            <a:endParaRPr lang="en-GB" dirty="0" smtClean="0"/>
          </a:p>
          <a:p>
            <a:endParaRPr lang="en-GB" dirty="0" smtClean="0"/>
          </a:p>
        </p:txBody>
      </p:sp>
      <p:sp>
        <p:nvSpPr>
          <p:cNvPr id="8" name="Text Placeholder 7"/>
          <p:cNvSpPr>
            <a:spLocks noGrp="1"/>
          </p:cNvSpPr>
          <p:nvPr>
            <p:ph type="body" sz="quarter" idx="10"/>
          </p:nvPr>
        </p:nvSpPr>
        <p:spPr/>
        <p:txBody>
          <a:bodyPr/>
          <a:lstStyle/>
          <a:p>
            <a:r>
              <a:rPr lang="en-GB" dirty="0" smtClean="0"/>
              <a:t>Destination Management Plans</a:t>
            </a:r>
            <a:endParaRPr lang="en-GB" dirty="0"/>
          </a:p>
        </p:txBody>
      </p:sp>
      <p:sp>
        <p:nvSpPr>
          <p:cNvPr id="6" name="Title 5"/>
          <p:cNvSpPr>
            <a:spLocks noGrp="1"/>
          </p:cNvSpPr>
          <p:nvPr>
            <p:ph type="title"/>
          </p:nvPr>
        </p:nvSpPr>
        <p:spPr/>
        <p:txBody>
          <a:bodyPr/>
          <a:lstStyle/>
          <a:p>
            <a:r>
              <a:rPr lang="en-GB" dirty="0" smtClean="0"/>
              <a:t>Principles for developing a DMP</a:t>
            </a:r>
            <a:endParaRPr lang="en-GB" dirty="0"/>
          </a:p>
        </p:txBody>
      </p:sp>
      <p:sp>
        <p:nvSpPr>
          <p:cNvPr id="5"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9" name="TextBox 8"/>
          <p:cNvSpPr txBox="1"/>
          <p:nvPr/>
        </p:nvSpPr>
        <p:spPr>
          <a:xfrm>
            <a:off x="523875" y="5619750"/>
            <a:ext cx="5229225" cy="461665"/>
          </a:xfrm>
          <a:prstGeom prst="rect">
            <a:avLst/>
          </a:prstGeom>
          <a:noFill/>
        </p:spPr>
        <p:txBody>
          <a:bodyPr wrap="square" rtlCol="0">
            <a:spAutoFit/>
          </a:bodyPr>
          <a:lstStyle/>
          <a:p>
            <a:pPr>
              <a:buNone/>
            </a:pPr>
            <a:r>
              <a:rPr lang="en-GB" dirty="0" smtClean="0">
                <a:solidFill>
                  <a:schemeClr val="accent1"/>
                </a:solidFill>
              </a:rPr>
              <a:t>www.visitengland.org/destinations</a:t>
            </a:r>
            <a:endParaRPr lang="en-GB" dirty="0">
              <a:solidFill>
                <a:schemeClr val="accent1"/>
              </a:solidFill>
            </a:endParaRPr>
          </a:p>
        </p:txBody>
      </p:sp>
      <p:cxnSp>
        <p:nvCxnSpPr>
          <p:cNvPr id="10" name="Straight Connector 9"/>
          <p:cNvCxnSpPr/>
          <p:nvPr/>
        </p:nvCxnSpPr>
        <p:spPr bwMode="auto">
          <a:xfrm>
            <a:off x="849555" y="5509730"/>
            <a:ext cx="4027251"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876445" y="6271770"/>
            <a:ext cx="4027251"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57211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xc.hu/pic/l/a/am/ambrozjo/1360129_38997167.jpg"/>
          <p:cNvPicPr>
            <a:picLocks noChangeAspect="1" noChangeArrowheads="1"/>
          </p:cNvPicPr>
          <p:nvPr/>
        </p:nvPicPr>
        <p:blipFill>
          <a:blip r:embed="rId3" cstate="screen"/>
          <a:srcRect/>
          <a:stretch>
            <a:fillRect/>
          </a:stretch>
        </p:blipFill>
        <p:spPr bwMode="auto">
          <a:xfrm>
            <a:off x="4572000" y="232820"/>
            <a:ext cx="4572000" cy="6625180"/>
          </a:xfrm>
          <a:prstGeom prst="rect">
            <a:avLst/>
          </a:prstGeom>
          <a:noFill/>
        </p:spPr>
      </p:pic>
      <p:sp>
        <p:nvSpPr>
          <p:cNvPr id="8" name="Text Placeholder 7"/>
          <p:cNvSpPr>
            <a:spLocks noGrp="1"/>
          </p:cNvSpPr>
          <p:nvPr>
            <p:ph type="body" sz="quarter" idx="10"/>
          </p:nvPr>
        </p:nvSpPr>
        <p:spPr/>
        <p:txBody>
          <a:bodyPr/>
          <a:lstStyle/>
          <a:p>
            <a:r>
              <a:rPr lang="en-GB" dirty="0" smtClean="0"/>
              <a:t>Destination Management Plans</a:t>
            </a:r>
            <a:endParaRPr lang="en-GB" dirty="0"/>
          </a:p>
        </p:txBody>
      </p:sp>
      <p:sp>
        <p:nvSpPr>
          <p:cNvPr id="6" name="Title 5"/>
          <p:cNvSpPr>
            <a:spLocks noGrp="1"/>
          </p:cNvSpPr>
          <p:nvPr>
            <p:ph type="title"/>
          </p:nvPr>
        </p:nvSpPr>
        <p:spPr/>
        <p:txBody>
          <a:bodyPr/>
          <a:lstStyle/>
          <a:p>
            <a:r>
              <a:rPr lang="en-GB" dirty="0" smtClean="0"/>
              <a:t>Further Support</a:t>
            </a:r>
            <a:endParaRPr lang="en-GB" dirty="0"/>
          </a:p>
        </p:txBody>
      </p:sp>
      <p:sp>
        <p:nvSpPr>
          <p:cNvPr id="5"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9" name="Content Placeholder 6"/>
          <p:cNvSpPr>
            <a:spLocks noGrp="1"/>
          </p:cNvSpPr>
          <p:nvPr>
            <p:ph idx="1"/>
          </p:nvPr>
        </p:nvSpPr>
        <p:spPr>
          <a:xfrm>
            <a:off x="509588" y="1708030"/>
            <a:ext cx="4062412" cy="4659432"/>
          </a:xfrm>
        </p:spPr>
        <p:txBody>
          <a:bodyPr/>
          <a:lstStyle/>
          <a:p>
            <a:endParaRPr lang="en-GB" dirty="0" smtClean="0"/>
          </a:p>
          <a:p>
            <a:r>
              <a:rPr lang="en-GB" sz="1800" dirty="0" smtClean="0"/>
              <a:t>Examples of completed plans</a:t>
            </a:r>
          </a:p>
          <a:p>
            <a:endParaRPr lang="en-GB" sz="1800" dirty="0" smtClean="0"/>
          </a:p>
          <a:p>
            <a:r>
              <a:rPr lang="en-GB" sz="1800" dirty="0" smtClean="0"/>
              <a:t>Case Studies</a:t>
            </a:r>
          </a:p>
          <a:p>
            <a:endParaRPr lang="en-GB" sz="1800" dirty="0" smtClean="0"/>
          </a:p>
          <a:p>
            <a:r>
              <a:rPr lang="en-GB" sz="1800" dirty="0" smtClean="0"/>
              <a:t>Research &amp; Statistics</a:t>
            </a:r>
          </a:p>
          <a:p>
            <a:endParaRPr lang="en-GB" sz="1800" dirty="0" smtClean="0"/>
          </a:p>
          <a:p>
            <a:r>
              <a:rPr lang="en-GB" sz="1800" dirty="0" smtClean="0"/>
              <a:t>Thematic Briefings</a:t>
            </a:r>
          </a:p>
          <a:p>
            <a:endParaRPr lang="en-GB" sz="1800" dirty="0" smtClean="0"/>
          </a:p>
          <a:p>
            <a:r>
              <a:rPr lang="en-GB" sz="1800" dirty="0" smtClean="0"/>
              <a:t>Signposting to partner resources</a:t>
            </a:r>
          </a:p>
          <a:p>
            <a:endParaRPr lang="en-GB" dirty="0" smtClean="0"/>
          </a:p>
          <a:p>
            <a:endParaRPr lang="en-GB" dirty="0" smtClean="0"/>
          </a:p>
        </p:txBody>
      </p:sp>
      <p:sp>
        <p:nvSpPr>
          <p:cNvPr id="10" name="TextBox 9"/>
          <p:cNvSpPr txBox="1"/>
          <p:nvPr/>
        </p:nvSpPr>
        <p:spPr>
          <a:xfrm>
            <a:off x="523875" y="5619750"/>
            <a:ext cx="5229225" cy="461665"/>
          </a:xfrm>
          <a:prstGeom prst="rect">
            <a:avLst/>
          </a:prstGeom>
          <a:noFill/>
        </p:spPr>
        <p:txBody>
          <a:bodyPr wrap="square" rtlCol="0">
            <a:spAutoFit/>
          </a:bodyPr>
          <a:lstStyle/>
          <a:p>
            <a:pPr>
              <a:buNone/>
            </a:pPr>
            <a:r>
              <a:rPr lang="en-GB" dirty="0" smtClean="0">
                <a:solidFill>
                  <a:schemeClr val="accent1"/>
                </a:solidFill>
              </a:rPr>
              <a:t>www.visitengland.org/destinations</a:t>
            </a:r>
            <a:endParaRPr lang="en-GB" dirty="0">
              <a:solidFill>
                <a:schemeClr val="accent1"/>
              </a:solidFill>
            </a:endParaRPr>
          </a:p>
        </p:txBody>
      </p:sp>
      <p:cxnSp>
        <p:nvCxnSpPr>
          <p:cNvPr id="11" name="Straight Connector 10"/>
          <p:cNvCxnSpPr/>
          <p:nvPr/>
        </p:nvCxnSpPr>
        <p:spPr bwMode="auto">
          <a:xfrm>
            <a:off x="849555" y="5509730"/>
            <a:ext cx="4027251"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876445" y="6271770"/>
            <a:ext cx="4027251"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57211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9588" y="4740928"/>
            <a:ext cx="3625683" cy="1440797"/>
          </a:xfrm>
        </p:spPr>
        <p:txBody>
          <a:bodyPr/>
          <a:lstStyle/>
          <a:p>
            <a:r>
              <a:rPr lang="en-GB" dirty="0" smtClean="0"/>
              <a:t>Name</a:t>
            </a:r>
          </a:p>
          <a:p>
            <a:r>
              <a:rPr lang="en-GB" dirty="0" smtClean="0"/>
              <a:t>t.  Phone</a:t>
            </a:r>
          </a:p>
          <a:p>
            <a:r>
              <a:rPr lang="en-GB" dirty="0" smtClean="0"/>
              <a:t>e. destinations@visitengland.org</a:t>
            </a:r>
            <a:endParaRPr lang="en-GB" dirty="0"/>
          </a:p>
        </p:txBody>
      </p:sp>
      <p:sp>
        <p:nvSpPr>
          <p:cNvPr id="2" name="Title 1"/>
          <p:cNvSpPr>
            <a:spLocks noGrp="1"/>
          </p:cNvSpPr>
          <p:nvPr>
            <p:ph type="title"/>
          </p:nvPr>
        </p:nvSpPr>
        <p:spPr>
          <a:xfrm>
            <a:off x="509588" y="3024188"/>
            <a:ext cx="5891212" cy="1585912"/>
          </a:xfrm>
        </p:spPr>
        <p:txBody>
          <a:bodyPr/>
          <a:lstStyle/>
          <a:p>
            <a:r>
              <a:rPr lang="en-GB" dirty="0" smtClean="0"/>
              <a:t>www.visitengland.org/destinations</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25696207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988859" y="1412776"/>
            <a:ext cx="3697940" cy="4896544"/>
          </a:xfrm>
        </p:spPr>
        <p:txBody>
          <a:bodyPr/>
          <a:lstStyle/>
          <a:p>
            <a:pPr>
              <a:buNone/>
            </a:pPr>
            <a:endParaRPr lang="en-GB" dirty="0" smtClean="0"/>
          </a:p>
          <a:p>
            <a:pPr algn="ctr">
              <a:buNone/>
            </a:pPr>
            <a:endParaRPr lang="en-GB" sz="1800" dirty="0" smtClean="0"/>
          </a:p>
          <a:p>
            <a:pPr algn="ctr">
              <a:buNone/>
            </a:pPr>
            <a:endParaRPr lang="en-GB" sz="1800" dirty="0" smtClean="0"/>
          </a:p>
          <a:p>
            <a:pPr algn="ctr">
              <a:buNone/>
            </a:pPr>
            <a:r>
              <a:rPr lang="en-GB" sz="1800" dirty="0" smtClean="0"/>
              <a:t>A video presentation, available on YouTube, provides a comprehensive overview of DMP development. </a:t>
            </a:r>
          </a:p>
          <a:p>
            <a:pPr algn="ctr">
              <a:buNone/>
            </a:pPr>
            <a:endParaRPr lang="en-GB" sz="1800" dirty="0" smtClean="0"/>
          </a:p>
          <a:p>
            <a:pPr algn="ctr">
              <a:buNone/>
            </a:pPr>
            <a:r>
              <a:rPr lang="en-GB" sz="1800" dirty="0" smtClean="0">
                <a:hlinkClick r:id="rId3"/>
              </a:rPr>
              <a:t>View here</a:t>
            </a:r>
            <a:r>
              <a:rPr lang="en-GB" sz="1800" dirty="0">
                <a:hlinkClick r:id="rId3"/>
              </a:rPr>
              <a:t> </a:t>
            </a:r>
            <a:endParaRPr lang="en-GB" sz="1800" dirty="0" smtClean="0"/>
          </a:p>
          <a:p>
            <a:pPr algn="ctr">
              <a:buNone/>
            </a:pPr>
            <a:r>
              <a:rPr lang="en-GB" sz="1800" i="1" dirty="0" smtClean="0">
                <a:solidFill>
                  <a:schemeClr val="tx1">
                    <a:lumMod val="50000"/>
                    <a:lumOff val="50000"/>
                  </a:schemeClr>
                </a:solidFill>
              </a:rPr>
              <a:t>(Right-click and select </a:t>
            </a:r>
          </a:p>
          <a:p>
            <a:pPr algn="ctr">
              <a:buNone/>
            </a:pPr>
            <a:r>
              <a:rPr lang="en-GB" sz="1800" i="1" dirty="0" smtClean="0">
                <a:solidFill>
                  <a:schemeClr val="tx1">
                    <a:lumMod val="50000"/>
                    <a:lumOff val="50000"/>
                  </a:schemeClr>
                </a:solidFill>
              </a:rPr>
              <a:t>Open Hyperlink)</a:t>
            </a:r>
            <a:endParaRPr lang="en-GB" sz="2000" i="1" dirty="0" smtClean="0">
              <a:solidFill>
                <a:schemeClr val="tx1">
                  <a:lumMod val="50000"/>
                  <a:lumOff val="50000"/>
                </a:schemeClr>
              </a:solidFill>
            </a:endParaRPr>
          </a:p>
          <a:p>
            <a:endParaRPr lang="en-GB" dirty="0"/>
          </a:p>
        </p:txBody>
      </p:sp>
      <p:sp>
        <p:nvSpPr>
          <p:cNvPr id="14" name="Text Placeholder 13"/>
          <p:cNvSpPr>
            <a:spLocks noGrp="1"/>
          </p:cNvSpPr>
          <p:nvPr>
            <p:ph type="body" sz="quarter" idx="10"/>
          </p:nvPr>
        </p:nvSpPr>
        <p:spPr/>
        <p:txBody>
          <a:bodyPr/>
          <a:lstStyle/>
          <a:p>
            <a:r>
              <a:rPr lang="en-GB" dirty="0" smtClean="0"/>
              <a:t>Destination Management Plans</a:t>
            </a:r>
            <a:endParaRPr lang="en-GB" dirty="0"/>
          </a:p>
        </p:txBody>
      </p:sp>
      <p:sp>
        <p:nvSpPr>
          <p:cNvPr id="12" name="Title 11"/>
          <p:cNvSpPr>
            <a:spLocks noGrp="1"/>
          </p:cNvSpPr>
          <p:nvPr>
            <p:ph type="title"/>
          </p:nvPr>
        </p:nvSpPr>
        <p:spPr/>
        <p:txBody>
          <a:bodyPr/>
          <a:lstStyle/>
          <a:p>
            <a:r>
              <a:rPr lang="en-GB" dirty="0" smtClean="0"/>
              <a:t>Video presentation</a:t>
            </a:r>
            <a:endParaRPr lang="en-GB" dirty="0"/>
          </a:p>
        </p:txBody>
      </p:sp>
      <p:sp>
        <p:nvSpPr>
          <p:cNvPr id="9"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pic>
        <p:nvPicPr>
          <p:cNvPr id="1026" name="Picture 2">
            <a:hlinkClick r:id="rId3"/>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33400" y="2282545"/>
            <a:ext cx="4357380" cy="2634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7150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B21970155.jpg"/>
          <p:cNvPicPr>
            <a:picLocks noChangeAspect="1"/>
          </p:cNvPicPr>
          <p:nvPr/>
        </p:nvPicPr>
        <p:blipFill>
          <a:blip r:embed="rId3" cstate="screen"/>
          <a:srcRect/>
          <a:stretch>
            <a:fillRect/>
          </a:stretch>
        </p:blipFill>
        <p:spPr>
          <a:xfrm>
            <a:off x="0" y="0"/>
            <a:ext cx="9144000" cy="6858000"/>
          </a:xfrm>
          <a:prstGeom prst="rect">
            <a:avLst/>
          </a:prstGeom>
        </p:spPr>
      </p:pic>
      <p:sp>
        <p:nvSpPr>
          <p:cNvPr id="9" name="Text Placeholder 2"/>
          <p:cNvSpPr>
            <a:spLocks noGrp="1"/>
          </p:cNvSpPr>
          <p:nvPr>
            <p:ph type="body" sz="quarter" idx="12"/>
          </p:nvPr>
        </p:nvSpPr>
        <p:spPr>
          <a:xfrm>
            <a:off x="509588" y="1571481"/>
            <a:ext cx="4731152" cy="719138"/>
          </a:xfrm>
        </p:spPr>
        <p:txBody>
          <a:bodyPr/>
          <a:lstStyle/>
          <a:p>
            <a:r>
              <a:rPr lang="en-GB" dirty="0" smtClean="0">
                <a:solidFill>
                  <a:schemeClr val="bg1"/>
                </a:solidFill>
              </a:rPr>
              <a:t>Destination Management?</a:t>
            </a:r>
            <a:endParaRPr lang="en-GB" dirty="0">
              <a:solidFill>
                <a:schemeClr val="bg1"/>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763" y="457200"/>
            <a:ext cx="1836000" cy="324087"/>
          </a:xfrm>
          <a:prstGeom prst="rect">
            <a:avLst/>
          </a:prstGeom>
        </p:spPr>
      </p:pic>
      <p:sp>
        <p:nvSpPr>
          <p:cNvPr id="11" name="Text Placeholder 13"/>
          <p:cNvSpPr>
            <a:spLocks noGrp="1"/>
          </p:cNvSpPr>
          <p:nvPr>
            <p:ph type="body" sz="quarter" idx="4294967295"/>
          </p:nvPr>
        </p:nvSpPr>
        <p:spPr>
          <a:xfrm>
            <a:off x="5048251" y="531720"/>
            <a:ext cx="3587096" cy="344580"/>
          </a:xfrm>
          <a:prstGeom prst="rect">
            <a:avLst/>
          </a:prstGeom>
        </p:spPr>
        <p:txBody>
          <a:bodyPr/>
          <a:lstStyle/>
          <a:p>
            <a:pPr algn="r">
              <a:buNone/>
            </a:pPr>
            <a:r>
              <a:rPr lang="en-GB" sz="1500" dirty="0" smtClean="0">
                <a:solidFill>
                  <a:schemeClr val="bg1"/>
                </a:solidFill>
                <a:latin typeface="Verdana" pitchFamily="34" charset="0"/>
                <a:ea typeface="Verdana" pitchFamily="34" charset="0"/>
                <a:cs typeface="Verdana" pitchFamily="34" charset="0"/>
              </a:rPr>
              <a:t>Destination Management Plans</a:t>
            </a:r>
            <a:endParaRPr lang="en-GB" sz="1500" dirty="0">
              <a:solidFill>
                <a:schemeClr val="bg1"/>
              </a:solidFill>
              <a:latin typeface="Verdana" pitchFamily="34" charset="0"/>
              <a:ea typeface="Verdana" pitchFamily="34" charset="0"/>
              <a:cs typeface="Verdana" pitchFamily="34" charset="0"/>
            </a:endParaRPr>
          </a:p>
        </p:txBody>
      </p:sp>
      <p:sp>
        <p:nvSpPr>
          <p:cNvPr id="12" name="Line 11"/>
          <p:cNvSpPr>
            <a:spLocks noChangeShapeType="1"/>
          </p:cNvSpPr>
          <p:nvPr/>
        </p:nvSpPr>
        <p:spPr bwMode="auto">
          <a:xfrm>
            <a:off x="533400" y="877888"/>
            <a:ext cx="8077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Tree>
    <p:extLst>
      <p:ext uri="{BB962C8B-B14F-4D97-AF65-F5344CB8AC3E}">
        <p14:creationId xmlns:p14="http://schemas.microsoft.com/office/powerpoint/2010/main" val="16931108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p:txBody>
          <a:bodyPr/>
          <a:lstStyle/>
          <a:p>
            <a:pPr>
              <a:buNone/>
            </a:pPr>
            <a:endParaRPr lang="en-GB" dirty="0" smtClean="0"/>
          </a:p>
          <a:p>
            <a:pPr>
              <a:buNone/>
            </a:pPr>
            <a:r>
              <a:rPr lang="en-GB" sz="1800" dirty="0" smtClean="0"/>
              <a:t>Destination Management is...</a:t>
            </a:r>
          </a:p>
          <a:p>
            <a:endParaRPr lang="en-GB" dirty="0" smtClean="0"/>
          </a:p>
          <a:p>
            <a:pPr>
              <a:buNone/>
            </a:pPr>
            <a:r>
              <a:rPr lang="en-GB" dirty="0" smtClean="0"/>
              <a:t>	</a:t>
            </a:r>
            <a:r>
              <a:rPr lang="en-GB" sz="2000" i="1" dirty="0" smtClean="0">
                <a:solidFill>
                  <a:schemeClr val="tx1">
                    <a:lumMod val="50000"/>
                    <a:lumOff val="50000"/>
                  </a:schemeClr>
                </a:solidFill>
              </a:rPr>
              <a:t>...a process of leading, influencing and coordinating the management of all the aspects of a destination that contribute to a visitor’s experience, taking account of the needs of visitors, local residents, businesses and the environment. </a:t>
            </a:r>
          </a:p>
          <a:p>
            <a:endParaRPr lang="en-GB" dirty="0"/>
          </a:p>
        </p:txBody>
      </p:sp>
      <p:sp>
        <p:nvSpPr>
          <p:cNvPr id="14" name="Text Placeholder 13"/>
          <p:cNvSpPr>
            <a:spLocks noGrp="1"/>
          </p:cNvSpPr>
          <p:nvPr>
            <p:ph type="body" sz="quarter" idx="10"/>
          </p:nvPr>
        </p:nvSpPr>
        <p:spPr/>
        <p:txBody>
          <a:bodyPr/>
          <a:lstStyle/>
          <a:p>
            <a:r>
              <a:rPr lang="en-GB" dirty="0" smtClean="0"/>
              <a:t>Destination Management Plans</a:t>
            </a:r>
            <a:endParaRPr lang="en-GB" dirty="0"/>
          </a:p>
        </p:txBody>
      </p:sp>
      <p:sp>
        <p:nvSpPr>
          <p:cNvPr id="12" name="Title 11"/>
          <p:cNvSpPr>
            <a:spLocks noGrp="1"/>
          </p:cNvSpPr>
          <p:nvPr>
            <p:ph type="title"/>
          </p:nvPr>
        </p:nvSpPr>
        <p:spPr/>
        <p:txBody>
          <a:bodyPr/>
          <a:lstStyle/>
          <a:p>
            <a:r>
              <a:rPr lang="en-GB" dirty="0" err="1" smtClean="0"/>
              <a:t>VisitEngland’s</a:t>
            </a:r>
            <a:r>
              <a:rPr lang="en-GB" dirty="0" smtClean="0"/>
              <a:t> Definition</a:t>
            </a:r>
            <a:endParaRPr lang="en-GB" dirty="0"/>
          </a:p>
        </p:txBody>
      </p:sp>
      <p:sp>
        <p:nvSpPr>
          <p:cNvPr id="9"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pic>
        <p:nvPicPr>
          <p:cNvPr id="1028" name="Picture 4" descr="http://www.sxc.hu/pic/l/c/ca/carloszk/163968_4316.jpg"/>
          <p:cNvPicPr>
            <a:picLocks noChangeAspect="1" noChangeArrowheads="1"/>
          </p:cNvPicPr>
          <p:nvPr/>
        </p:nvPicPr>
        <p:blipFill>
          <a:blip r:embed="rId4" cstate="screen"/>
          <a:srcRect r="1672"/>
          <a:stretch>
            <a:fillRect/>
          </a:stretch>
        </p:blipFill>
        <p:spPr bwMode="auto">
          <a:xfrm>
            <a:off x="13447" y="1744966"/>
            <a:ext cx="4464424" cy="4594860"/>
          </a:xfrm>
          <a:prstGeom prst="rect">
            <a:avLst/>
          </a:prstGeom>
          <a:noFill/>
        </p:spPr>
      </p:pic>
    </p:spTree>
    <p:extLst>
      <p:ext uri="{BB962C8B-B14F-4D97-AF65-F5344CB8AC3E}">
        <p14:creationId xmlns:p14="http://schemas.microsoft.com/office/powerpoint/2010/main" val="40076123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Or to think of it another way...</a:t>
            </a:r>
            <a:endParaRPr lang="en-GB" dirty="0"/>
          </a:p>
        </p:txBody>
      </p:sp>
      <p:sp>
        <p:nvSpPr>
          <p:cNvPr id="11" name="Text Placeholder 10"/>
          <p:cNvSpPr>
            <a:spLocks noGrp="1"/>
          </p:cNvSpPr>
          <p:nvPr>
            <p:ph type="body" sz="quarter" idx="10"/>
          </p:nvPr>
        </p:nvSpPr>
        <p:spPr/>
        <p:txBody>
          <a:bodyPr/>
          <a:lstStyle/>
          <a:p>
            <a:r>
              <a:rPr lang="en-GB" dirty="0" smtClean="0"/>
              <a:t>Destination Management Plans</a:t>
            </a:r>
            <a:endParaRPr lang="en-GB" dirty="0"/>
          </a:p>
        </p:txBody>
      </p:sp>
      <p:sp>
        <p:nvSpPr>
          <p:cNvPr id="14" name="Content Placeholder 13"/>
          <p:cNvSpPr>
            <a:spLocks noGrp="1"/>
          </p:cNvSpPr>
          <p:nvPr>
            <p:ph idx="1"/>
          </p:nvPr>
        </p:nvSpPr>
        <p:spPr/>
        <p:txBody>
          <a:bodyPr/>
          <a:lstStyle/>
          <a:p>
            <a:endParaRPr lang="en-GB" dirty="0" smtClean="0"/>
          </a:p>
          <a:p>
            <a:pPr>
              <a:buNone/>
            </a:pPr>
            <a:endParaRPr lang="en-GB" dirty="0"/>
          </a:p>
        </p:txBody>
      </p:sp>
      <p:graphicFrame>
        <p:nvGraphicFramePr>
          <p:cNvPr id="8" name="Content Placeholder 3"/>
          <p:cNvGraphicFramePr>
            <a:graphicFrameLocks/>
          </p:cNvGraphicFramePr>
          <p:nvPr>
            <p:extLst>
              <p:ext uri="{D42A27DB-BD31-4B8C-83A1-F6EECF244321}">
                <p14:modId xmlns:p14="http://schemas.microsoft.com/office/powerpoint/2010/main" val="297368086"/>
              </p:ext>
            </p:extLst>
          </p:nvPr>
        </p:nvGraphicFramePr>
        <p:xfrm>
          <a:off x="539750" y="1600200"/>
          <a:ext cx="8147050" cy="442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1665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Destination Management Plans?</a:t>
            </a:r>
            <a:endParaRPr lang="en-GB" dirty="0"/>
          </a:p>
        </p:txBody>
      </p:sp>
      <p:sp>
        <p:nvSpPr>
          <p:cNvPr id="11" name="Text Placeholder 10"/>
          <p:cNvSpPr>
            <a:spLocks noGrp="1"/>
          </p:cNvSpPr>
          <p:nvPr>
            <p:ph type="body" sz="quarter" idx="10"/>
          </p:nvPr>
        </p:nvSpPr>
        <p:spPr/>
        <p:txBody>
          <a:bodyPr/>
          <a:lstStyle/>
          <a:p>
            <a:r>
              <a:rPr lang="en-GB" dirty="0" smtClean="0"/>
              <a:t>Destination Management Plans</a:t>
            </a:r>
            <a:endParaRPr lang="en-GB" dirty="0"/>
          </a:p>
        </p:txBody>
      </p:sp>
      <p:sp>
        <p:nvSpPr>
          <p:cNvPr id="10" name="Content Placeholder 12"/>
          <p:cNvSpPr>
            <a:spLocks noGrp="1"/>
          </p:cNvSpPr>
          <p:nvPr>
            <p:ph idx="1"/>
          </p:nvPr>
        </p:nvSpPr>
        <p:spPr>
          <a:xfrm>
            <a:off x="4716016" y="1412776"/>
            <a:ext cx="3970783" cy="4896544"/>
          </a:xfrm>
        </p:spPr>
        <p:txBody>
          <a:bodyPr/>
          <a:lstStyle/>
          <a:p>
            <a:pPr>
              <a:buFont typeface="Verdana" pitchFamily="34" charset="0"/>
              <a:buChar char="»"/>
            </a:pPr>
            <a:endParaRPr lang="en-GB" sz="2000" dirty="0" smtClean="0">
              <a:solidFill>
                <a:schemeClr val="tx1">
                  <a:lumMod val="50000"/>
                  <a:lumOff val="50000"/>
                </a:schemeClr>
              </a:solidFill>
            </a:endParaRPr>
          </a:p>
          <a:p>
            <a:pPr>
              <a:buFont typeface="Verdana" pitchFamily="34" charset="0"/>
              <a:buChar char="»"/>
            </a:pPr>
            <a:endParaRPr lang="en-GB" sz="2000" dirty="0" smtClean="0">
              <a:solidFill>
                <a:schemeClr val="tx1">
                  <a:lumMod val="50000"/>
                  <a:lumOff val="50000"/>
                </a:schemeClr>
              </a:solidFill>
            </a:endParaRPr>
          </a:p>
          <a:p>
            <a:r>
              <a:rPr lang="en-GB" sz="1800" dirty="0" smtClean="0"/>
              <a:t>Over a stated period of time</a:t>
            </a:r>
          </a:p>
          <a:p>
            <a:endParaRPr lang="en-GB" sz="1800" dirty="0" smtClean="0"/>
          </a:p>
          <a:p>
            <a:r>
              <a:rPr lang="en-GB" sz="1800" dirty="0" smtClean="0"/>
              <a:t>With defined roles</a:t>
            </a:r>
          </a:p>
          <a:p>
            <a:endParaRPr lang="en-GB" sz="1800" dirty="0" smtClean="0"/>
          </a:p>
          <a:p>
            <a:r>
              <a:rPr lang="en-GB" sz="1800" dirty="0" smtClean="0"/>
              <a:t>With identified actions</a:t>
            </a:r>
          </a:p>
          <a:p>
            <a:endParaRPr lang="en-GB" sz="1800" dirty="0" smtClean="0"/>
          </a:p>
          <a:p>
            <a:r>
              <a:rPr lang="en-GB" sz="1800" dirty="0" smtClean="0"/>
              <a:t>With apportioned resources</a:t>
            </a:r>
          </a:p>
          <a:p>
            <a:endParaRPr lang="en-GB" sz="1800" dirty="0" smtClean="0"/>
          </a:p>
          <a:p>
            <a:r>
              <a:rPr lang="en-GB" sz="1800" dirty="0" smtClean="0"/>
              <a:t>With measures and monitoring</a:t>
            </a:r>
            <a:endParaRPr lang="en-GB" sz="1800" dirty="0"/>
          </a:p>
        </p:txBody>
      </p:sp>
      <p:sp>
        <p:nvSpPr>
          <p:cNvPr id="12" name="Content Placeholder 12"/>
          <p:cNvSpPr txBox="1">
            <a:spLocks/>
          </p:cNvSpPr>
          <p:nvPr/>
        </p:nvSpPr>
        <p:spPr>
          <a:xfrm>
            <a:off x="583019" y="2088106"/>
            <a:ext cx="3970783" cy="4373613"/>
          </a:xfrm>
          <a:prstGeom prst="rect">
            <a:avLst/>
          </a:prstGeom>
        </p:spPr>
        <p:txBody>
          <a:bodyPr/>
          <a:lstStyle/>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2400" b="0" i="0" u="none" strike="noStrike" kern="0" cap="none" spc="0" normalizeH="0" baseline="0" noProof="0" dirty="0" smtClean="0">
              <a:ln>
                <a:noFill/>
              </a:ln>
              <a:solidFill>
                <a:schemeClr val="tx1">
                  <a:lumMod val="50000"/>
                  <a:lumOff val="50000"/>
                </a:schemeClr>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rgbClr val="CD3425"/>
              </a:buClr>
              <a:buSzTx/>
              <a:buFont typeface="Arial" pitchFamily="34" charset="0"/>
              <a:buChar char="•"/>
              <a:tabLst/>
              <a:defRPr/>
            </a:pPr>
            <a:endParaRPr kumimoji="0" lang="en-GB" sz="2400" b="0" i="0" u="none" strike="noStrike" kern="0" cap="none" spc="0" normalizeH="0" baseline="0" noProof="0" dirty="0" smtClean="0">
              <a:ln>
                <a:noFill/>
              </a:ln>
              <a:solidFill>
                <a:schemeClr val="tx1">
                  <a:lumMod val="50000"/>
                  <a:lumOff val="50000"/>
                </a:schemeClr>
              </a:solidFill>
              <a:effectLst/>
              <a:uLnTx/>
              <a:uFillTx/>
              <a:latin typeface="Verdana" pitchFamily="34" charset="0"/>
              <a:ea typeface="Verdana" pitchFamily="34" charset="0"/>
              <a:cs typeface="Verdana" pitchFamily="34" charset="0"/>
            </a:endParaRPr>
          </a:p>
          <a:p>
            <a:endParaRPr lang="en-GB" dirty="0" smtClean="0"/>
          </a:p>
          <a:p>
            <a:r>
              <a:rPr lang="en-GB" dirty="0" smtClean="0">
                <a:solidFill>
                  <a:schemeClr val="bg2">
                    <a:lumMod val="75000"/>
                  </a:schemeClr>
                </a:solidFill>
                <a:latin typeface="Verdana" pitchFamily="34" charset="0"/>
                <a:ea typeface="Verdana" pitchFamily="34" charset="0"/>
                <a:cs typeface="Verdana" pitchFamily="34" charset="0"/>
              </a:rPr>
              <a:t>A shared statement of intent to </a:t>
            </a:r>
            <a:r>
              <a:rPr lang="en-GB" b="1" dirty="0" smtClean="0">
                <a:solidFill>
                  <a:schemeClr val="bg2">
                    <a:lumMod val="75000"/>
                  </a:schemeClr>
                </a:solidFill>
                <a:latin typeface="Verdana" pitchFamily="34" charset="0"/>
                <a:ea typeface="Verdana" pitchFamily="34" charset="0"/>
                <a:cs typeface="Verdana" pitchFamily="34" charset="0"/>
              </a:rPr>
              <a:t>Manage</a:t>
            </a:r>
            <a:r>
              <a:rPr lang="en-GB" dirty="0" smtClean="0">
                <a:solidFill>
                  <a:schemeClr val="bg2">
                    <a:lumMod val="75000"/>
                  </a:schemeClr>
                </a:solidFill>
                <a:latin typeface="Verdana" pitchFamily="34" charset="0"/>
                <a:ea typeface="Verdana" pitchFamily="34" charset="0"/>
                <a:cs typeface="Verdana" pitchFamily="34" charset="0"/>
              </a:rPr>
              <a:t> a </a:t>
            </a:r>
            <a:r>
              <a:rPr lang="en-GB" b="1" dirty="0" smtClean="0">
                <a:solidFill>
                  <a:schemeClr val="bg2">
                    <a:lumMod val="75000"/>
                  </a:schemeClr>
                </a:solidFill>
                <a:latin typeface="Verdana" pitchFamily="34" charset="0"/>
                <a:ea typeface="Verdana" pitchFamily="34" charset="0"/>
                <a:cs typeface="Verdana" pitchFamily="34" charset="0"/>
              </a:rPr>
              <a:t>Destination</a:t>
            </a:r>
            <a:r>
              <a:rPr lang="en-GB" dirty="0" smtClean="0">
                <a:solidFill>
                  <a:schemeClr val="bg2">
                    <a:lumMod val="75000"/>
                  </a:schemeClr>
                </a:solidFill>
                <a:latin typeface="Verdana" pitchFamily="34" charset="0"/>
                <a:ea typeface="Verdana" pitchFamily="34" charset="0"/>
                <a:cs typeface="Verdana" pitchFamily="34" charset="0"/>
              </a:rPr>
              <a:t>... </a:t>
            </a:r>
          </a:p>
        </p:txBody>
      </p:sp>
      <p:sp>
        <p:nvSpPr>
          <p:cNvPr id="13" name="TextBox 12"/>
          <p:cNvSpPr txBox="1"/>
          <p:nvPr/>
        </p:nvSpPr>
        <p:spPr>
          <a:xfrm>
            <a:off x="272956" y="2183143"/>
            <a:ext cx="2470245" cy="1631216"/>
          </a:xfrm>
          <a:prstGeom prst="rect">
            <a:avLst/>
          </a:prstGeom>
          <a:noFill/>
        </p:spPr>
        <p:txBody>
          <a:bodyPr wrap="square" rtlCol="0">
            <a:spAutoFit/>
          </a:bodyPr>
          <a:lstStyle/>
          <a:p>
            <a:r>
              <a:rPr lang="en-GB" sz="10000" dirty="0" smtClean="0">
                <a:solidFill>
                  <a:schemeClr val="bg2">
                    <a:lumMod val="20000"/>
                    <a:lumOff val="80000"/>
                  </a:schemeClr>
                </a:solidFill>
                <a:latin typeface="Georgia" pitchFamily="18" charset="0"/>
                <a:ea typeface="Verdana" pitchFamily="34" charset="0"/>
                <a:cs typeface="Verdana" pitchFamily="34" charset="0"/>
              </a:rPr>
              <a:t>“</a:t>
            </a:r>
            <a:endParaRPr lang="en-GB" sz="10000" dirty="0">
              <a:solidFill>
                <a:schemeClr val="bg2">
                  <a:lumMod val="20000"/>
                  <a:lumOff val="80000"/>
                </a:schemeClr>
              </a:solidFill>
              <a:latin typeface="Georgia" pitchFamily="18" charset="0"/>
              <a:ea typeface="Verdana" pitchFamily="34" charset="0"/>
              <a:cs typeface="Verdana" pitchFamily="34" charset="0"/>
            </a:endParaRPr>
          </a:p>
        </p:txBody>
      </p:sp>
      <p:sp>
        <p:nvSpPr>
          <p:cNvPr id="15" name="TextBox 14"/>
          <p:cNvSpPr txBox="1"/>
          <p:nvPr/>
        </p:nvSpPr>
        <p:spPr>
          <a:xfrm rot="10800000">
            <a:off x="1653654" y="3774938"/>
            <a:ext cx="2470245" cy="1631216"/>
          </a:xfrm>
          <a:prstGeom prst="rect">
            <a:avLst/>
          </a:prstGeom>
          <a:noFill/>
        </p:spPr>
        <p:txBody>
          <a:bodyPr wrap="square" rtlCol="0">
            <a:spAutoFit/>
          </a:bodyPr>
          <a:lstStyle/>
          <a:p>
            <a:r>
              <a:rPr lang="en-GB" sz="10000" dirty="0" smtClean="0">
                <a:solidFill>
                  <a:schemeClr val="bg2">
                    <a:lumMod val="20000"/>
                    <a:lumOff val="80000"/>
                  </a:schemeClr>
                </a:solidFill>
                <a:latin typeface="Georgia" pitchFamily="18" charset="0"/>
                <a:ea typeface="Verdana" pitchFamily="34" charset="0"/>
                <a:cs typeface="Verdana" pitchFamily="34" charset="0"/>
              </a:rPr>
              <a:t>“</a:t>
            </a:r>
            <a:endParaRPr lang="en-GB" sz="10000" dirty="0">
              <a:solidFill>
                <a:schemeClr val="bg2">
                  <a:lumMod val="20000"/>
                  <a:lumOff val="80000"/>
                </a:schemeClr>
              </a:solidFill>
              <a:latin typeface="Georgia" pitchFamily="18" charset="0"/>
              <a:ea typeface="Verdana" pitchFamily="34" charset="0"/>
              <a:cs typeface="Verdana" pitchFamily="34" charset="0"/>
            </a:endParaRPr>
          </a:p>
        </p:txBody>
      </p:sp>
    </p:spTree>
    <p:extLst>
      <p:ext uri="{BB962C8B-B14F-4D97-AF65-F5344CB8AC3E}">
        <p14:creationId xmlns:p14="http://schemas.microsoft.com/office/powerpoint/2010/main" val="32001665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sxc.hu/pic/l/h/he/henkster/722932_88816005.jpg"/>
          <p:cNvPicPr>
            <a:picLocks noChangeAspect="1" noChangeArrowheads="1"/>
          </p:cNvPicPr>
          <p:nvPr/>
        </p:nvPicPr>
        <p:blipFill>
          <a:blip r:embed="rId3" cstate="screen"/>
          <a:stretch>
            <a:fillRect/>
          </a:stretch>
        </p:blipFill>
        <p:spPr bwMode="auto">
          <a:xfrm>
            <a:off x="468630" y="1114425"/>
            <a:ext cx="8675370" cy="5743575"/>
          </a:xfrm>
          <a:prstGeom prst="rect">
            <a:avLst/>
          </a:prstGeom>
          <a:noFill/>
        </p:spPr>
      </p:pic>
      <p:sp>
        <p:nvSpPr>
          <p:cNvPr id="6" name="Title 5"/>
          <p:cNvSpPr>
            <a:spLocks noGrp="1"/>
          </p:cNvSpPr>
          <p:nvPr>
            <p:ph type="title"/>
          </p:nvPr>
        </p:nvSpPr>
        <p:spPr/>
        <p:txBody>
          <a:bodyPr/>
          <a:lstStyle/>
          <a:p>
            <a:r>
              <a:rPr lang="en-GB" dirty="0" smtClean="0"/>
              <a:t>What does a </a:t>
            </a:r>
            <a:r>
              <a:rPr lang="en-GB" b="1" dirty="0" smtClean="0"/>
              <a:t>DMP</a:t>
            </a:r>
            <a:r>
              <a:rPr lang="en-GB" dirty="0" smtClean="0"/>
              <a:t> do?</a:t>
            </a:r>
            <a:endParaRPr lang="en-GB" dirty="0"/>
          </a:p>
        </p:txBody>
      </p:sp>
      <p:sp>
        <p:nvSpPr>
          <p:cNvPr id="5"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11" name="Text Placeholder 10"/>
          <p:cNvSpPr>
            <a:spLocks noGrp="1"/>
          </p:cNvSpPr>
          <p:nvPr>
            <p:ph type="body" sz="quarter" idx="10"/>
          </p:nvPr>
        </p:nvSpPr>
        <p:spPr>
          <a:xfrm>
            <a:off x="5048251" y="531720"/>
            <a:ext cx="3587096" cy="344580"/>
          </a:xfrm>
        </p:spPr>
        <p:txBody>
          <a:bodyPr/>
          <a:lstStyle/>
          <a:p>
            <a:r>
              <a:rPr lang="en-GB" dirty="0" smtClean="0"/>
              <a:t>Destination Management Plans</a:t>
            </a:r>
            <a:endParaRPr lang="en-GB" dirty="0"/>
          </a:p>
        </p:txBody>
      </p:sp>
    </p:spTree>
    <p:extLst>
      <p:ext uri="{BB962C8B-B14F-4D97-AF65-F5344CB8AC3E}">
        <p14:creationId xmlns:p14="http://schemas.microsoft.com/office/powerpoint/2010/main" val="7357211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smtClean="0"/>
              <a:t>Destination Management Plans</a:t>
            </a:r>
            <a:endParaRPr lang="en-GB" dirty="0"/>
          </a:p>
        </p:txBody>
      </p:sp>
      <p:sp>
        <p:nvSpPr>
          <p:cNvPr id="6" name="Title 5"/>
          <p:cNvSpPr>
            <a:spLocks noGrp="1"/>
          </p:cNvSpPr>
          <p:nvPr>
            <p:ph type="title"/>
          </p:nvPr>
        </p:nvSpPr>
        <p:spPr/>
        <p:txBody>
          <a:bodyPr/>
          <a:lstStyle/>
          <a:p>
            <a:r>
              <a:rPr lang="en-GB" dirty="0" smtClean="0"/>
              <a:t>A </a:t>
            </a:r>
            <a:r>
              <a:rPr lang="en-GB" b="1" dirty="0" smtClean="0"/>
              <a:t>DMP</a:t>
            </a:r>
            <a:r>
              <a:rPr lang="en-GB" dirty="0" smtClean="0"/>
              <a:t> Should Deliver...</a:t>
            </a:r>
            <a:endParaRPr lang="en-GB" dirty="0"/>
          </a:p>
        </p:txBody>
      </p:sp>
      <p:sp>
        <p:nvSpPr>
          <p:cNvPr id="5"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sp>
        <p:nvSpPr>
          <p:cNvPr id="9" name="Content Placeholder 12"/>
          <p:cNvSpPr txBox="1">
            <a:spLocks/>
          </p:cNvSpPr>
          <p:nvPr/>
        </p:nvSpPr>
        <p:spPr>
          <a:xfrm>
            <a:off x="4716016" y="1412776"/>
            <a:ext cx="3970783" cy="4896544"/>
          </a:xfrm>
          <a:prstGeom prst="rect">
            <a:avLst/>
          </a:prstGeom>
        </p:spPr>
        <p:txBody>
          <a:bodyPr/>
          <a:lstStyle/>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en-GB" sz="1800" kern="0" dirty="0" smtClean="0">
                <a:latin typeface="Verdana" pitchFamily="34" charset="0"/>
                <a:ea typeface="Verdana" pitchFamily="34" charset="0"/>
                <a:cs typeface="Verdana" pitchFamily="34" charset="0"/>
              </a:rPr>
              <a:t>Things that actually happen...</a:t>
            </a: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lang="en-GB" sz="1800" kern="0" dirty="0" smtClean="0">
                <a:latin typeface="Verdana" pitchFamily="34" charset="0"/>
                <a:ea typeface="Verdana" pitchFamily="34" charset="0"/>
                <a:cs typeface="Verdana" pitchFamily="34" charset="0"/>
              </a:rPr>
              <a:t>Less wasted effort and money</a:t>
            </a:r>
          </a:p>
          <a:p>
            <a:pPr marL="268288" lvl="0" indent="-268288" eaLnBrk="1" hangingPunct="1">
              <a:spcBef>
                <a:spcPct val="20000"/>
              </a:spcBef>
              <a:buClr>
                <a:schemeClr val="accent1"/>
              </a:buClr>
              <a:buFont typeface="Arial" pitchFamily="34" charset="0"/>
              <a:buChar char="•"/>
              <a:defRPr/>
            </a:pPr>
            <a:endParaRPr lang="en-GB" sz="1800" kern="0" dirty="0" smtClean="0">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A better experience</a:t>
            </a:r>
            <a:r>
              <a:rPr kumimoji="0" lang="en-GB" sz="1800" b="0" i="0" u="none" strike="noStrike" kern="0" cap="none" spc="0" normalizeH="0" noProof="0" dirty="0" smtClean="0">
                <a:ln>
                  <a:noFill/>
                </a:ln>
                <a:solidFill>
                  <a:schemeClr val="tx1"/>
                </a:solidFill>
                <a:effectLst/>
                <a:uLnTx/>
                <a:uFillTx/>
                <a:latin typeface="Verdana" pitchFamily="34" charset="0"/>
                <a:ea typeface="Verdana" pitchFamily="34" charset="0"/>
                <a:cs typeface="Verdana" pitchFamily="34" charset="0"/>
              </a:rPr>
              <a:t> for the visitor and wider benefits</a:t>
            </a: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8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indent="-268288" eaLnBrk="1" hangingPunct="1">
              <a:spcBef>
                <a:spcPct val="20000"/>
              </a:spcBef>
              <a:buClr>
                <a:schemeClr val="accent1"/>
              </a:buClr>
              <a:buFont typeface="Arial" pitchFamily="34" charset="0"/>
              <a:buChar char="•"/>
              <a:defRPr/>
            </a:pPr>
            <a:r>
              <a:rPr lang="en-GB" sz="1800" kern="0" dirty="0" smtClean="0">
                <a:latin typeface="Verdana" pitchFamily="34" charset="0"/>
                <a:ea typeface="Verdana" pitchFamily="34" charset="0"/>
                <a:cs typeface="Verdana" pitchFamily="34" charset="0"/>
              </a:rPr>
              <a:t>A clear way to assess and monitor the impacts of tourism</a:t>
            </a:r>
          </a:p>
          <a:p>
            <a:pPr marL="268288" indent="-268288" eaLnBrk="1" hangingPunct="1">
              <a:spcBef>
                <a:spcPct val="20000"/>
              </a:spcBef>
              <a:buClr>
                <a:schemeClr val="accent1"/>
              </a:buClr>
              <a:buFont typeface="Arial" pitchFamily="34" charset="0"/>
              <a:buChar char="•"/>
              <a:defRPr/>
            </a:pPr>
            <a:endParaRPr lang="en-GB" sz="1800" kern="0" dirty="0" smtClean="0">
              <a:latin typeface="Verdana" pitchFamily="34" charset="0"/>
              <a:ea typeface="Verdana" pitchFamily="34" charset="0"/>
              <a:cs typeface="Verdana" pitchFamily="34" charset="0"/>
            </a:endParaRPr>
          </a:p>
          <a:p>
            <a:pPr marL="268288" indent="-268288" eaLnBrk="1" hangingPunct="1">
              <a:spcBef>
                <a:spcPct val="20000"/>
              </a:spcBef>
              <a:buClr>
                <a:schemeClr val="accent1"/>
              </a:buClr>
              <a:buFont typeface="Arial" pitchFamily="34" charset="0"/>
              <a:buChar char="•"/>
              <a:defRPr/>
            </a:pPr>
            <a:r>
              <a:rPr lang="en-GB" sz="1800" kern="0" dirty="0" smtClean="0">
                <a:latin typeface="Verdana" pitchFamily="34" charset="0"/>
                <a:ea typeface="Verdana" pitchFamily="34" charset="0"/>
                <a:cs typeface="Verdana" pitchFamily="34" charset="0"/>
              </a:rPr>
              <a:t>Maintenance of distinctiveness</a:t>
            </a:r>
          </a:p>
          <a:p>
            <a:pPr marL="268288" indent="-268288" eaLnBrk="1" hangingPunct="1">
              <a:spcBef>
                <a:spcPct val="20000"/>
              </a:spcBef>
              <a:buClr>
                <a:schemeClr val="accent1"/>
              </a:buClr>
              <a:buFont typeface="Arial" pitchFamily="34" charset="0"/>
              <a:buChar char="•"/>
              <a:defRPr/>
            </a:pPr>
            <a:endParaRPr lang="en-GB" sz="1500" kern="0" dirty="0" smtClean="0">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lang="en-GB" sz="1500" kern="0" dirty="0" smtClean="0">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268288" marR="0" lvl="0" indent="-268288"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R="0" lvl="0" defTabSz="914400" rtl="0" eaLnBrk="1" fontAlgn="base" latinLnBrk="0" hangingPunct="1">
              <a:lnSpc>
                <a:spcPct val="100000"/>
              </a:lnSpc>
              <a:spcBef>
                <a:spcPct val="20000"/>
              </a:spcBef>
              <a:spcAft>
                <a:spcPct val="0"/>
              </a:spcAft>
              <a:buClr>
                <a:schemeClr val="accent1"/>
              </a:buClr>
              <a:buSzTx/>
              <a:tabLst/>
              <a:defRPr/>
            </a:pPr>
            <a:endParaRPr kumimoji="0" lang="en-GB" sz="1500" b="0"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47106" name="Picture 2" descr="http://www.sxc.hu/pic/l/b/ba/ba1969/1301543_55260978.jpg"/>
          <p:cNvPicPr>
            <a:picLocks noChangeAspect="1" noChangeArrowheads="1"/>
          </p:cNvPicPr>
          <p:nvPr/>
        </p:nvPicPr>
        <p:blipFill>
          <a:blip r:embed="rId3" cstate="screen"/>
          <a:srcRect r="2363"/>
          <a:stretch>
            <a:fillRect/>
          </a:stretch>
        </p:blipFill>
        <p:spPr bwMode="auto">
          <a:xfrm>
            <a:off x="0" y="2254984"/>
            <a:ext cx="4020671" cy="3752088"/>
          </a:xfrm>
          <a:prstGeom prst="rect">
            <a:avLst/>
          </a:prstGeom>
          <a:noFill/>
        </p:spPr>
      </p:pic>
    </p:spTree>
    <p:extLst>
      <p:ext uri="{BB962C8B-B14F-4D97-AF65-F5344CB8AC3E}">
        <p14:creationId xmlns:p14="http://schemas.microsoft.com/office/powerpoint/2010/main" val="7357211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4525" y="1254637"/>
            <a:ext cx="3970783" cy="4584037"/>
          </a:xfrm>
        </p:spPr>
        <p:txBody>
          <a:bodyPr/>
          <a:lstStyle/>
          <a:p>
            <a:endParaRPr lang="en-GB" dirty="0" smtClean="0"/>
          </a:p>
          <a:p>
            <a:pPr>
              <a:buNone/>
            </a:pPr>
            <a:r>
              <a:rPr lang="en-GB" sz="1800" dirty="0" smtClean="0"/>
              <a:t>A DMP is not...</a:t>
            </a:r>
          </a:p>
          <a:p>
            <a:endParaRPr lang="en-GB" dirty="0" smtClean="0"/>
          </a:p>
          <a:p>
            <a:r>
              <a:rPr lang="en-GB" sz="1800" dirty="0" smtClean="0"/>
              <a:t>A magic bullet</a:t>
            </a:r>
            <a:br>
              <a:rPr lang="en-GB" sz="1800" dirty="0" smtClean="0"/>
            </a:br>
            <a:endParaRPr lang="en-GB" sz="1800" dirty="0" smtClean="0"/>
          </a:p>
          <a:p>
            <a:r>
              <a:rPr lang="en-GB" sz="1800" dirty="0" smtClean="0"/>
              <a:t>A Business Plan</a:t>
            </a:r>
          </a:p>
          <a:p>
            <a:endParaRPr lang="en-GB" sz="1800" dirty="0" smtClean="0"/>
          </a:p>
          <a:p>
            <a:r>
              <a:rPr lang="en-GB" sz="1800" dirty="0"/>
              <a:t>Doesn’t need to be </a:t>
            </a:r>
            <a:r>
              <a:rPr lang="en-GB" sz="1800" dirty="0" smtClean="0"/>
              <a:t>expensive </a:t>
            </a:r>
          </a:p>
          <a:p>
            <a:endParaRPr lang="en-GB" sz="1800" dirty="0" smtClean="0"/>
          </a:p>
          <a:p>
            <a:r>
              <a:rPr lang="en-GB" sz="1800" dirty="0" smtClean="0"/>
              <a:t>Doesn’t need to be complicated</a:t>
            </a:r>
          </a:p>
        </p:txBody>
      </p:sp>
      <p:sp>
        <p:nvSpPr>
          <p:cNvPr id="14" name="Text Placeholder 13"/>
          <p:cNvSpPr>
            <a:spLocks noGrp="1"/>
          </p:cNvSpPr>
          <p:nvPr>
            <p:ph type="body" sz="quarter" idx="10"/>
          </p:nvPr>
        </p:nvSpPr>
        <p:spPr/>
        <p:txBody>
          <a:bodyPr/>
          <a:lstStyle/>
          <a:p>
            <a:r>
              <a:rPr lang="en-GB" dirty="0" smtClean="0"/>
              <a:t>Destination Management Plans</a:t>
            </a:r>
            <a:endParaRPr lang="en-GB" dirty="0"/>
          </a:p>
        </p:txBody>
      </p:sp>
      <p:sp>
        <p:nvSpPr>
          <p:cNvPr id="9" name="Line 11"/>
          <p:cNvSpPr>
            <a:spLocks noChangeShapeType="1"/>
          </p:cNvSpPr>
          <p:nvPr/>
        </p:nvSpPr>
        <p:spPr bwMode="auto">
          <a:xfrm>
            <a:off x="533400" y="877888"/>
            <a:ext cx="8077200" cy="0"/>
          </a:xfrm>
          <a:prstGeom prst="line">
            <a:avLst/>
          </a:prstGeom>
          <a:noFill/>
          <a:ln w="9525">
            <a:solidFill>
              <a:srgbClr val="CD3425"/>
            </a:solidFill>
            <a:round/>
            <a:headEnd/>
            <a:tailEnd/>
          </a:ln>
          <a:extLst>
            <a:ext uri="{909E8E84-426E-40DD-AFC4-6F175D3DCCD1}">
              <a14:hiddenFill xmlns:a14="http://schemas.microsoft.com/office/drawing/2010/main">
                <a:noFill/>
              </a14:hiddenFill>
            </a:ext>
          </a:extLst>
        </p:spPr>
        <p:txBody>
          <a:bodyPr wrap="none" anchor="ctr"/>
          <a:lstStyle/>
          <a:p>
            <a:endParaRPr lang="en-GB" dirty="0">
              <a:latin typeface="Verdana"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8225" y="462382"/>
            <a:ext cx="1835502" cy="324000"/>
          </a:xfrm>
          <a:prstGeom prst="rect">
            <a:avLst/>
          </a:prstGeom>
        </p:spPr>
      </p:pic>
      <p:sp>
        <p:nvSpPr>
          <p:cNvPr id="10" name="TextBox 9"/>
          <p:cNvSpPr txBox="1"/>
          <p:nvPr/>
        </p:nvSpPr>
        <p:spPr>
          <a:xfrm>
            <a:off x="4583875" y="2826328"/>
            <a:ext cx="4191990" cy="1569660"/>
          </a:xfrm>
          <a:prstGeom prst="rect">
            <a:avLst/>
          </a:prstGeom>
          <a:noFill/>
        </p:spPr>
        <p:txBody>
          <a:bodyPr wrap="square" rtlCol="0">
            <a:spAutoFit/>
          </a:bodyPr>
          <a:lstStyle/>
          <a:p>
            <a:r>
              <a:rPr lang="en-GB" sz="9600" b="1" dirty="0" smtClean="0">
                <a:solidFill>
                  <a:schemeClr val="bg1">
                    <a:lumMod val="75000"/>
                  </a:schemeClr>
                </a:solidFill>
                <a:latin typeface="Verdana" pitchFamily="34" charset="0"/>
                <a:ea typeface="Verdana" pitchFamily="34" charset="0"/>
                <a:cs typeface="Verdana" pitchFamily="34" charset="0"/>
              </a:rPr>
              <a:t>MYTH</a:t>
            </a:r>
            <a:endParaRPr lang="en-GB" sz="9600" b="1" dirty="0">
              <a:solidFill>
                <a:schemeClr val="bg1">
                  <a:lumMod val="75000"/>
                </a:schemeClr>
              </a:solidFill>
              <a:latin typeface="Verdana" pitchFamily="34" charset="0"/>
              <a:ea typeface="Verdana" pitchFamily="34" charset="0"/>
              <a:cs typeface="Verdana" pitchFamily="34" charset="0"/>
            </a:endParaRPr>
          </a:p>
        </p:txBody>
      </p:sp>
      <p:sp>
        <p:nvSpPr>
          <p:cNvPr id="15" name="Title 11"/>
          <p:cNvSpPr>
            <a:spLocks noGrp="1"/>
          </p:cNvSpPr>
          <p:nvPr>
            <p:ph type="title"/>
          </p:nvPr>
        </p:nvSpPr>
        <p:spPr>
          <a:xfrm>
            <a:off x="502775" y="1036638"/>
            <a:ext cx="8138449" cy="576064"/>
          </a:xfrm>
        </p:spPr>
        <p:txBody>
          <a:bodyPr/>
          <a:lstStyle/>
          <a:p>
            <a:r>
              <a:rPr lang="en-GB" dirty="0" smtClean="0"/>
              <a:t>Myth busting...</a:t>
            </a:r>
            <a:endParaRPr lang="en-GB" dirty="0"/>
          </a:p>
        </p:txBody>
      </p:sp>
      <p:pic>
        <p:nvPicPr>
          <p:cNvPr id="16" name="Picture 4" descr="http://fanart.tv/fanart/music/35b9706f-a6bb-4876-acf3-94fb82c62388/musiclogo/busted-4e066017a5110.png"/>
          <p:cNvPicPr>
            <a:picLocks noChangeAspect="1" noChangeArrowheads="1"/>
          </p:cNvPicPr>
          <p:nvPr/>
        </p:nvPicPr>
        <p:blipFill>
          <a:blip r:embed="rId4" cstate="screen"/>
          <a:srcRect/>
          <a:stretch>
            <a:fillRect/>
          </a:stretch>
        </p:blipFill>
        <p:spPr bwMode="auto">
          <a:xfrm rot="18740075">
            <a:off x="4166455" y="2581983"/>
            <a:ext cx="5079365" cy="1968254"/>
          </a:xfrm>
          <a:prstGeom prst="rect">
            <a:avLst/>
          </a:prstGeom>
          <a:noFill/>
        </p:spPr>
      </p:pic>
    </p:spTree>
    <p:extLst>
      <p:ext uri="{BB962C8B-B14F-4D97-AF65-F5344CB8AC3E}">
        <p14:creationId xmlns:p14="http://schemas.microsoft.com/office/powerpoint/2010/main" val="22794648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isitEngland">
  <a:themeElements>
    <a:clrScheme name="VE Standard">
      <a:dk1>
        <a:srgbClr val="000000"/>
      </a:dk1>
      <a:lt1>
        <a:srgbClr val="FFFFFF"/>
      </a:lt1>
      <a:dk2>
        <a:srgbClr val="000000"/>
      </a:dk2>
      <a:lt2>
        <a:srgbClr val="808080"/>
      </a:lt2>
      <a:accent1>
        <a:srgbClr val="EE3524"/>
      </a:accent1>
      <a:accent2>
        <a:srgbClr val="F26354"/>
      </a:accent2>
      <a:accent3>
        <a:srgbClr val="000000"/>
      </a:accent3>
      <a:accent4>
        <a:srgbClr val="404040"/>
      </a:accent4>
      <a:accent5>
        <a:srgbClr val="7F7F7F"/>
      </a:accent5>
      <a:accent6>
        <a:srgbClr val="BFBFBF"/>
      </a:accent6>
      <a:hlink>
        <a:srgbClr val="FF0000"/>
      </a:hlink>
      <a:folHlink>
        <a:srgbClr val="C0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eting_x0020_Date xmlns="7f9d4f2b-b70e-4ea8-bc17-2f1c214d4477" xsi:nil="true"/>
    <VE_x0020_Region xmlns="7f9d4f2b-b70e-4ea8-bc17-2f1c214d4477"/>
    <Research_x0020_Project xmlns="7f9d4f2b-b70e-4ea8-bc17-2f1c214d4477" xsi:nil="true"/>
    <Event_x002f__x0020_Meeting_x002f__x0020_Group xmlns="7f9d4f2b-b70e-4ea8-bc17-2f1c214d4477" xsi:nil="true"/>
    <VE_x0020_Theme xmlns="7f9d4f2b-b70e-4ea8-bc17-2f1c214d4477"/>
    <VE_x0020_Channel xmlns="7f9d4f2b-b70e-4ea8-bc17-2f1c214d4477" xsi:nil="true"/>
    <Project_x002f__x0020_Work_x0020_Area xmlns="7f9d4f2b-b70e-4ea8-bc17-2f1c214d4477">Destination Management</Project_x002f__x0020_Work_x0020_Area>
    <VE_x0020_Market xmlns="7f9d4f2b-b70e-4ea8-bc17-2f1c214d4477"/>
    <Team xmlns="7f9d4f2b-b70e-4ea8-bc17-2f1c214d4477">Strategic Partnerships</Team>
    <Destination xmlns="7f9d4f2b-b70e-4ea8-bc17-2f1c214d4477"/>
    <VE_x0020_Campaign xmlns="7f9d4f2b-b70e-4ea8-bc17-2f1c214d44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 ma:contentTypeID="0x01010035591803AFD1B74C97F4F016B569F64A002F73F2CAE4A3D547A8CB3F3B6F4B4913" ma:contentTypeVersion="17" ma:contentTypeDescription="" ma:contentTypeScope="" ma:versionID="7205fcf2009b65a467541fbf25d58154">
  <xsd:schema xmlns:xsd="http://www.w3.org/2001/XMLSchema" xmlns:xs="http://www.w3.org/2001/XMLSchema" xmlns:p="http://schemas.microsoft.com/office/2006/metadata/properties" xmlns:ns2="7f9d4f2b-b70e-4ea8-bc17-2f1c214d4477" targetNamespace="http://schemas.microsoft.com/office/2006/metadata/properties" ma:root="true" ma:fieldsID="eab35d90fd2d1fc1b313552af09579a6" ns2:_="">
    <xsd:import namespace="7f9d4f2b-b70e-4ea8-bc17-2f1c214d4477"/>
    <xsd:element name="properties">
      <xsd:complexType>
        <xsd:sequence>
          <xsd:element name="documentManagement">
            <xsd:complexType>
              <xsd:all>
                <xsd:element ref="ns2:Team"/>
                <xsd:element ref="ns2:Meeting_x0020_Date" minOccurs="0"/>
                <xsd:element ref="ns2:Event_x002f__x0020_Meeting_x002f__x0020_Group" minOccurs="0"/>
                <xsd:element ref="ns2:Project_x002f__x0020_Work_x0020_Area" minOccurs="0"/>
                <xsd:element ref="ns2:Research_x0020_Project" minOccurs="0"/>
                <xsd:element ref="ns2:Destination" minOccurs="0"/>
                <xsd:element ref="ns2:VE_x0020_Theme" minOccurs="0"/>
                <xsd:element ref="ns2:VE_x0020_Campaign" minOccurs="0"/>
                <xsd:element ref="ns2:VE_x0020_Region" minOccurs="0"/>
                <xsd:element ref="ns2:VE_x0020_Channel" minOccurs="0"/>
                <xsd:element ref="ns2:VE_x0020_Mark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9d4f2b-b70e-4ea8-bc17-2f1c214d4477" elementFormDefault="qualified">
    <xsd:import namespace="http://schemas.microsoft.com/office/2006/documentManagement/types"/>
    <xsd:import namespace="http://schemas.microsoft.com/office/infopath/2007/PartnerControls"/>
    <xsd:element name="Team" ma:index="1" ma:displayName="Team" ma:format="Dropdown" ma:internalName="Team" ma:readOnly="false">
      <xsd:simpleType>
        <xsd:restriction base="dms:Choice">
          <xsd:enumeration value="Business Development"/>
          <xsd:enumeration value="Business Tourism"/>
          <xsd:enumeration value="CEO and Chairman"/>
          <xsd:enumeration value="Consumer PR"/>
          <xsd:enumeration value="Corporate Communications"/>
          <xsd:enumeration value="Digital"/>
          <xsd:enumeration value="Editorial"/>
          <xsd:enumeration value="Enterprise"/>
          <xsd:enumeration value="International Leisure"/>
          <xsd:enumeration value="Marketing - Directorate"/>
          <xsd:enumeration value="Marketing - Domestic"/>
          <xsd:enumeration value="Marketing - Partnerships"/>
          <xsd:enumeration value="Regional Growth Fund Project Team"/>
          <xsd:enumeration value="Research and Insights"/>
          <xsd:enumeration value="Strategic Partnerships"/>
        </xsd:restriction>
      </xsd:simpleType>
    </xsd:element>
    <xsd:element name="Meeting_x0020_Date" ma:index="2" nillable="true" ma:displayName="Meeting Date" ma:format="DateOnly" ma:internalName="Meeting_x0020_Date">
      <xsd:simpleType>
        <xsd:restriction base="dms:DateTime"/>
      </xsd:simpleType>
    </xsd:element>
    <xsd:element name="Event_x002f__x0020_Meeting_x002f__x0020_Group" ma:index="3" nillable="true" ma:displayName="Event/ Meeting/ Group" ma:format="Dropdown" ma:internalName="Event_x002F__x0020_Meeting_x002F__x0020_Group">
      <xsd:simpleType>
        <xsd:restriction base="dms:Choice">
          <xsd:enumeration value="Accessible Tourism Stakeholder Forum"/>
          <xsd:enumeration value="AIBTM"/>
          <xsd:enumeration value="AIME"/>
          <xsd:enumeration value="All Staff Briefing"/>
          <xsd:enumeration value="Ambassadors"/>
          <xsd:enumeration value="ASAE"/>
          <xsd:enumeration value="Association"/>
          <xsd:enumeration value="Association Dinner"/>
          <xsd:enumeration value="BBT Online"/>
          <xsd:enumeration value="BoBI"/>
          <xsd:enumeration value="CIBTM"/>
          <xsd:enumeration value="Corporate Team Building"/>
          <xsd:enumeration value="Destination Management Forum"/>
          <xsd:enumeration value="EIBTM"/>
          <xsd:enumeration value="English Tourism Week"/>
          <xsd:enumeration value="External Conference/Event"/>
          <xsd:enumeration value="Fam Trip"/>
          <xsd:enumeration value="FITUR"/>
          <xsd:enumeration value="HBM"/>
          <xsd:enumeration value="IMEX"/>
          <xsd:enumeration value="IMEX America"/>
          <xsd:enumeration value="Incentive"/>
          <xsd:enumeration value="Incentiveworks"/>
          <xsd:enumeration value="ITB"/>
          <xsd:enumeration value="mbt Market"/>
          <xsd:enumeration value="MEEDEX"/>
          <xsd:enumeration value="Meet the Media"/>
          <xsd:enumeration value="Meet the Trade"/>
          <xsd:enumeration value="Meetopolis"/>
          <xsd:enumeration value="Moderation Unit"/>
          <xsd:enumeration value="PCMA"/>
          <xsd:enumeration value="Quality Industry Panel"/>
          <xsd:enumeration value="Sales Mission"/>
          <xsd:enumeration value="Scandinavia MICE Fair"/>
          <xsd:enumeration value="Stakeholder Working Group - Internal"/>
          <xsd:enumeration value="Stakeholder Working Group - External"/>
          <xsd:enumeration value="Standards Review Group"/>
          <xsd:enumeration value="Strategic Framework Leads"/>
          <xsd:enumeration value="Strategic Industry Advisory Group"/>
          <xsd:enumeration value="Successful Meetings University"/>
          <xsd:enumeration value="Torchbearers"/>
          <xsd:enumeration value="VB Sales Mission"/>
          <xsd:enumeration value="VE Away Day"/>
          <xsd:enumeration value="VE Reception/Event"/>
          <xsd:enumeration value="VE Sales Mission"/>
          <xsd:enumeration value="VE Visitor Economy Conference"/>
          <xsd:enumeration value="VisitEngland Excellence Awards"/>
          <xsd:enumeration value="Visitor Attraction Conference"/>
          <xsd:enumeration value="Visitor Attractions Group"/>
          <xsd:enumeration value="Visitor Economy Forum"/>
          <xsd:enumeration value="World Travel Market"/>
        </xsd:restriction>
      </xsd:simpleType>
    </xsd:element>
    <xsd:element name="Project_x002f__x0020_Work_x0020_Area" ma:index="4" nillable="true" ma:displayName="Project/ Work Area" ma:format="Dropdown" ma:internalName="Project_x002F__x0020_Work_x0020_Area">
      <xsd:simpleType>
        <xsd:restriction base="dms:Choice">
          <xsd:enumeration value="Accessibility"/>
          <xsd:enumeration value="Breakfast Award (Accommodation)"/>
          <xsd:enumeration value="Business Support Tools"/>
          <xsd:enumeration value="Corporate Brand"/>
          <xsd:enumeration value="Corporate Performance"/>
          <xsd:enumeration value="Corporate Training"/>
          <xsd:enumeration value="Destination Management"/>
          <xsd:enumeration value="England Rugby World Cup 2015"/>
          <xsd:enumeration value="English Tourism Week"/>
          <xsd:enumeration value="Entry Level Schemes"/>
          <xsd:enumeration value="Gold and Silver Award (Accommodation)"/>
          <xsd:enumeration value="Green Schemes"/>
          <xsd:enumeration value="Human Resources"/>
          <xsd:enumeration value="Innovation"/>
          <xsd:enumeration value="Internal Communications"/>
          <xsd:enumeration value="Legislation"/>
          <xsd:enumeration value="Marketing Partner Engagement"/>
          <xsd:enumeration value="Office Move"/>
          <xsd:enumeration value="Olympic Legacy"/>
          <xsd:enumeration value="Partner Marketing Evaluation"/>
          <xsd:enumeration value="Quality Standards"/>
          <xsd:enumeration value="RGF Bespoke"/>
          <xsd:enumeration value="RGF Business Tourism"/>
          <xsd:enumeration value="RGF Evaluation"/>
          <xsd:enumeration value="RGF Project Management"/>
          <xsd:enumeration value="RGF Thematic"/>
          <xsd:enumeration value="RGF Travel Trade"/>
          <xsd:enumeration value="Rural Tourism"/>
          <xsd:enumeration value="Seaside Resorts"/>
          <xsd:enumeration value="Shared Services"/>
          <xsd:enumeration value="Skills and Welcome"/>
          <xsd:enumeration value="Strategic Engagement"/>
          <xsd:enumeration value="Strategic Framework Programme Mgt"/>
          <xsd:enumeration value="Transport"/>
          <xsd:enumeration value="VAQAS &amp; Related schemes"/>
          <xsd:enumeration value="VE Board"/>
          <xsd:enumeration value="VE Visitor Economy Conference"/>
          <xsd:enumeration value="VisitEngland Awards for Excellence"/>
          <xsd:enumeration value="VisitEngland Evaluation"/>
          <xsd:enumeration value="Visitor Information"/>
          <xsd:enumeration value="Website"/>
          <xsd:enumeration value="Wise Growth"/>
        </xsd:restriction>
      </xsd:simpleType>
    </xsd:element>
    <xsd:element name="Research_x0020_Project" ma:index="5" nillable="true" ma:displayName="Research Project" ma:format="Dropdown" ma:internalName="Research_x0020_Project">
      <xsd:simpleType>
        <xsd:restriction base="dms:Choice">
          <xsd:enumeration value="Accommodation Stock"/>
          <xsd:enumeration value="Annual Visits to Visitor Attractions"/>
          <xsd:enumeration value="Brand, Communications and Satisfaction Tracker"/>
          <xsd:enumeration value="Domestic Industry Panel"/>
          <xsd:enumeration value="England Occupancy Survey"/>
          <xsd:enumeration value="GB Tourism Survey"/>
          <xsd:enumeration value="GB Day Visits Survey"/>
          <xsd:enumeration value="IPS / other international research"/>
          <xsd:enumeration value="Marketing - ad-hoc survey"/>
          <xsd:enumeration value="Other ad-hoc survey"/>
          <xsd:enumeration value="Quality Scheme Survey"/>
          <xsd:enumeration value="Quality - other ad-hoc survey"/>
          <xsd:enumeration value="Staff Survey"/>
          <xsd:enumeration value="Stakeholder Survey"/>
          <xsd:enumeration value="Tourism Business Monitor"/>
          <xsd:enumeration value="Trip Tracker"/>
          <xsd:enumeration value="UK Occupancy Survey"/>
        </xsd:restriction>
      </xsd:simpleType>
    </xsd:element>
    <xsd:element name="Destination" ma:index="6" nillable="true" ma:displayName="Destination" ma:internalName="Destination">
      <xsd:complexType>
        <xsd:complexContent>
          <xsd:extension base="dms:MultiChoice">
            <xsd:sequence>
              <xsd:element name="Value" maxOccurs="unbounded" minOccurs="0" nillable="true">
                <xsd:simpleType>
                  <xsd:restriction base="dms:Choice">
                    <xsd:enumeration value="Bath"/>
                    <xsd:enumeration value="Birmingham"/>
                    <xsd:enumeration value="Blackpool"/>
                    <xsd:enumeration value="Bournemouth"/>
                    <xsd:enumeration value="Brighton"/>
                    <xsd:enumeration value="Bristol"/>
                    <xsd:enumeration value="Buckinghamshire"/>
                    <xsd:enumeration value="Cambridge"/>
                    <xsd:enumeration value="Chester"/>
                    <xsd:enumeration value="Cornwall"/>
                    <xsd:enumeration value="Cotswolds"/>
                    <xsd:enumeration value="Devon (including Torquay)"/>
                    <xsd:enumeration value="Dorset"/>
                    <xsd:enumeration value="Durham"/>
                    <xsd:enumeration value="Isle of Wight"/>
                    <xsd:enumeration value="Kent (including Canterbury)"/>
                    <xsd:enumeration value="Lake District"/>
                    <xsd:enumeration value="Leeds"/>
                    <xsd:enumeration value="Lincoln"/>
                    <xsd:enumeration value="Liverpool"/>
                    <xsd:enumeration value="London"/>
                    <xsd:enumeration value="Manchester"/>
                    <xsd:enumeration value="Milton Keynes"/>
                    <xsd:enumeration value="New Forest"/>
                    <xsd:enumeration value="Newcastle"/>
                    <xsd:enumeration value="Norfolk (including Great Yarmouth)"/>
                    <xsd:enumeration value="Northumberland"/>
                    <xsd:enumeration value="Nottingham (including Sherwood Forest)"/>
                    <xsd:enumeration value="Oxford"/>
                    <xsd:enumeration value="Peak District"/>
                    <xsd:enumeration value="Portsmouth"/>
                    <xsd:enumeration value="Scarborough"/>
                    <xsd:enumeration value="Skegness"/>
                    <xsd:enumeration value="Somerset"/>
                    <xsd:enumeration value="Stratford"/>
                    <xsd:enumeration value="Suffolk"/>
                    <xsd:enumeration value="Warwick"/>
                    <xsd:enumeration value="Wiltshire"/>
                    <xsd:enumeration value="York"/>
                    <xsd:enumeration value="Yorkshire Dales (including Harrogate)"/>
                    <xsd:enumeration value="Yorkshire Moors"/>
                  </xsd:restriction>
                </xsd:simpleType>
              </xsd:element>
            </xsd:sequence>
          </xsd:extension>
        </xsd:complexContent>
      </xsd:complexType>
    </xsd:element>
    <xsd:element name="VE_x0020_Theme" ma:index="7" nillable="true" ma:displayName="Theme" ma:internalName="VE_x0020_Theme">
      <xsd:complexType>
        <xsd:complexContent>
          <xsd:extension base="dms:MultiChoice">
            <xsd:sequence>
              <xsd:element name="Value" maxOccurs="unbounded" minOccurs="0" nillable="true">
                <xsd:simpleType>
                  <xsd:restriction base="dms:Choice">
                    <xsd:enumeration value="Accommodation"/>
                    <xsd:enumeration value="Active"/>
                    <xsd:enumeration value="Affordable"/>
                    <xsd:enumeration value="Anniversary"/>
                    <xsd:enumeration value="Art"/>
                    <xsd:enumeration value="Business Tourism"/>
                    <xsd:enumeration value="Cities"/>
                    <xsd:enumeration value="Coastal"/>
                    <xsd:enumeration value="Countryside"/>
                    <xsd:enumeration value="Culture"/>
                    <xsd:enumeration value="Family"/>
                    <xsd:enumeration value="Film"/>
                    <xsd:enumeration value="Food &amp; Drink"/>
                    <xsd:enumeration value="Gardens"/>
                    <xsd:enumeration value="Heritage"/>
                    <xsd:enumeration value="Historical"/>
                    <xsd:enumeration value="Kids"/>
                    <xsd:enumeration value="LGBT"/>
                    <xsd:enumeration value="Literature"/>
                    <xsd:enumeration value="Luxury"/>
                    <xsd:enumeration value="Music"/>
                    <xsd:enumeration value="Niche"/>
                    <xsd:enumeration value="Offers"/>
                    <xsd:enumeration value="Olympic"/>
                    <xsd:enumeration value="Outdoors"/>
                    <xsd:enumeration value="Quirky"/>
                    <xsd:enumeration value="Romance"/>
                    <xsd:enumeration value="Seasonal"/>
                    <xsd:enumeration value="Shopping"/>
                    <xsd:enumeration value="Spa"/>
                    <xsd:enumeration value="Sport"/>
                    <xsd:enumeration value="Sustainable"/>
                    <xsd:enumeration value="Touring"/>
                    <xsd:enumeration value="Transport"/>
                    <xsd:enumeration value="Waterways"/>
                  </xsd:restriction>
                </xsd:simpleType>
              </xsd:element>
            </xsd:sequence>
          </xsd:extension>
        </xsd:complexContent>
      </xsd:complexType>
    </xsd:element>
    <xsd:element name="VE_x0020_Campaign" ma:index="8" nillable="true" ma:displayName="Campaign" ma:format="Dropdown" ma:internalName="VE_x0020_Campaign">
      <xsd:simpleType>
        <xsd:restriction base="dms:Choice">
          <xsd:enumeration value="101"/>
          <xsd:enumeration value="50-50 Marketing Partnership"/>
          <xsd:enumeration value="Coastal Escape"/>
          <xsd:enumeration value="Cultural Cities"/>
          <xsd:enumeration value="English Seaside"/>
          <xsd:enumeration value="Festivals and Music"/>
          <xsd:enumeration value="GREAT"/>
          <xsd:enumeration value="GREAT2"/>
          <xsd:enumeration value="Great Active Outdoors"/>
          <xsd:enumeration value="Hair-Raising Histories"/>
          <xsd:enumeration value="Romantic City Breaks"/>
          <xsd:enumeration value="Rural Escape"/>
        </xsd:restriction>
      </xsd:simpleType>
    </xsd:element>
    <xsd:element name="VE_x0020_Region" ma:index="9" nillable="true" ma:displayName="Region" ma:internalName="VE_x0020_Region">
      <xsd:complexType>
        <xsd:complexContent>
          <xsd:extension base="dms:MultiChoice">
            <xsd:sequence>
              <xsd:element name="Value" maxOccurs="unbounded" minOccurs="0" nillable="true">
                <xsd:simpleType>
                  <xsd:restriction base="dms:Choice">
                    <xsd:enumeration value="Asia Pacific &amp; MEA"/>
                    <xsd:enumeration value="Central Europe"/>
                    <xsd:enumeration value="North America"/>
                    <xsd:enumeration value="Northerm Europe"/>
                    <xsd:enumeration value="South America"/>
                    <xsd:enumeration value="Southern Europe"/>
                  </xsd:restriction>
                </xsd:simpleType>
              </xsd:element>
            </xsd:sequence>
          </xsd:extension>
        </xsd:complexContent>
      </xsd:complexType>
    </xsd:element>
    <xsd:element name="VE_x0020_Channel" ma:index="10" nillable="true" ma:displayName="Channel" ma:format="Dropdown" ma:internalName="VE_x0020_Channel">
      <xsd:simpleType>
        <xsd:restriction base="dms:Choice">
          <xsd:enumeration value="Accommodation Guides"/>
          <xsd:enumeration value="Acommodation Know How"/>
          <xsd:enumeration value="B2B CRM"/>
          <xsd:enumeration value="Blog – Consumer"/>
          <xsd:enumeration value="Blog – Corporate"/>
          <xsd:enumeration value="Consumer CRM"/>
          <xsd:enumeration value="Digital"/>
          <xsd:enumeration value="eNewsletter - Consumer"/>
          <xsd:enumeration value="eNewsletter - Corporate"/>
          <xsd:enumeration value="Intranet"/>
          <xsd:enumeration value="Partner Website"/>
          <xsd:enumeration value="Pink Book"/>
          <xsd:enumeration value="Press"/>
          <xsd:enumeration value="Print"/>
          <xsd:enumeration value="Quality Edge General"/>
          <xsd:enumeration value="Quality Edge Summer"/>
          <xsd:enumeration value="Quality Edge Winter"/>
          <xsd:enumeration value="Radio"/>
          <xsd:enumeration value="Search Engine Optimisation"/>
          <xsd:enumeration value="Social Media – Consumer"/>
          <xsd:enumeration value="Social Media – Corporate"/>
          <xsd:enumeration value="TV"/>
          <xsd:enumeration value="VE Business Website"/>
          <xsd:enumeration value="VE Consumer Website"/>
          <xsd:enumeration value="VE Corporate Website"/>
        </xsd:restriction>
      </xsd:simpleType>
    </xsd:element>
    <xsd:element name="VE_x0020_Market" ma:index="11" nillable="true" ma:displayName="Market" ma:internalName="VE_x0020_Market">
      <xsd:complexType>
        <xsd:complexContent>
          <xsd:extension base="dms:MultiChoice">
            <xsd:sequence>
              <xsd:element name="Value" maxOccurs="unbounded" minOccurs="0" nillable="true">
                <xsd:simpleType>
                  <xsd:restriction base="dms:Choice">
                    <xsd:enumeration value="Belgium"/>
                    <xsd:enumeration value="Brazil"/>
                    <xsd:enumeration value="Canada"/>
                    <xsd:enumeration value="China"/>
                    <xsd:enumeration value="France"/>
                    <xsd:enumeration value="Germany"/>
                    <xsd:enumeration value="India"/>
                    <xsd:enumeration value="Italy"/>
                    <xsd:enumeration value="Japan"/>
                    <xsd:enumeration value="Netherlands"/>
                    <xsd:enumeration value="Nordics"/>
                    <xsd:enumeration value="Russia"/>
                    <xsd:enumeration value="Spain"/>
                    <xsd:enumeration value="Switzerland"/>
                    <xsd:enumeration value="UAE"/>
                    <xsd:enumeration value="USA"/>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D8D175-AC37-4D63-9E09-5A2BB0550795}">
  <ds:schemaRef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7f9d4f2b-b70e-4ea8-bc17-2f1c214d4477"/>
    <ds:schemaRef ds:uri="http://purl.org/dc/terms/"/>
  </ds:schemaRefs>
</ds:datastoreItem>
</file>

<file path=customXml/itemProps2.xml><?xml version="1.0" encoding="utf-8"?>
<ds:datastoreItem xmlns:ds="http://schemas.openxmlformats.org/officeDocument/2006/customXml" ds:itemID="{0C069B08-0761-41E5-BD5B-D1D352C5EA87}">
  <ds:schemaRefs>
    <ds:schemaRef ds:uri="http://schemas.microsoft.com/sharepoint/v3/contenttype/forms"/>
  </ds:schemaRefs>
</ds:datastoreItem>
</file>

<file path=customXml/itemProps3.xml><?xml version="1.0" encoding="utf-8"?>
<ds:datastoreItem xmlns:ds="http://schemas.openxmlformats.org/officeDocument/2006/customXml" ds:itemID="{0047857C-62CE-4C47-847C-A417743D2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9d4f2b-b70e-4ea8-bc17-2f1c214d4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1263</TotalTime>
  <Words>2065</Words>
  <Application>Microsoft Office PowerPoint</Application>
  <PresentationFormat>On-screen Show (4:3)</PresentationFormat>
  <Paragraphs>326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VisitEngland</vt:lpstr>
      <vt:lpstr>Destination Management  Plans</vt:lpstr>
      <vt:lpstr>Video presentation</vt:lpstr>
      <vt:lpstr>PowerPoint Presentation</vt:lpstr>
      <vt:lpstr>VisitEngland’s Definition</vt:lpstr>
      <vt:lpstr>Or to think of it another way...</vt:lpstr>
      <vt:lpstr>Destination Management Plans?</vt:lpstr>
      <vt:lpstr>What does a DMP do?</vt:lpstr>
      <vt:lpstr>A DMP Should Deliver...</vt:lpstr>
      <vt:lpstr>Myth busting...</vt:lpstr>
      <vt:lpstr>Myth busting...</vt:lpstr>
      <vt:lpstr>In Practice</vt:lpstr>
      <vt:lpstr>In Practice</vt:lpstr>
      <vt:lpstr>PowerPoint Presentation</vt:lpstr>
      <vt:lpstr>The Five Key Steps</vt:lpstr>
      <vt:lpstr>PowerPoint Presentation</vt:lpstr>
      <vt:lpstr>Principles for developing a DMP</vt:lpstr>
      <vt:lpstr>Further Support</vt:lpstr>
      <vt:lpstr>www.visitengland.org/destinations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Norris</dc:creator>
  <cp:lastModifiedBy>Dipika Ghose</cp:lastModifiedBy>
  <cp:revision>135</cp:revision>
  <cp:lastPrinted>2013-05-13T14:42:43Z</cp:lastPrinted>
  <dcterms:created xsi:type="dcterms:W3CDTF">2012-07-10T11:33:21Z</dcterms:created>
  <dcterms:modified xsi:type="dcterms:W3CDTF">2014-07-10T12:02:34Z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0x01010035591803AFD1B74C97F4F016B569F64A002F73F2CAE4A3D547A8CB3F3B6F4B4913</vt:lpwstr>
  </property>
</Properties>
</file>