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6" r:id="rId1"/>
  </p:sldMasterIdLst>
  <p:notesMasterIdLst>
    <p:notesMasterId r:id="rId4"/>
  </p:notesMasterIdLst>
  <p:handoutMasterIdLst>
    <p:handoutMasterId r:id="rId5"/>
  </p:handoutMasterIdLst>
  <p:sldIdLst>
    <p:sldId id="514" r:id="rId2"/>
    <p:sldId id="515" r:id="rId3"/>
  </p:sldIdLst>
  <p:sldSz cx="9144000" cy="6858000" type="screen4x3"/>
  <p:notesSz cx="6881813" cy="10002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36" userDrawn="1">
          <p15:clr>
            <a:srgbClr val="A4A3A4"/>
          </p15:clr>
        </p15:guide>
        <p15:guide id="2" pos="204" userDrawn="1">
          <p15:clr>
            <a:srgbClr val="A4A3A4"/>
          </p15:clr>
        </p15:guide>
        <p15:guide id="4" pos="553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Xavier Faux" initials="XF" lastIdx="9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7E7E9"/>
    <a:srgbClr val="CCCCCF"/>
    <a:srgbClr val="120742"/>
    <a:srgbClr val="646363"/>
    <a:srgbClr val="505050"/>
    <a:srgbClr val="D4E1E0"/>
    <a:srgbClr val="A1AEAF"/>
    <a:srgbClr val="BFDBF7"/>
    <a:srgbClr val="157EAB"/>
    <a:srgbClr val="F9A5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010" autoAdjust="0"/>
    <p:restoredTop sz="93671" autoAdjust="0"/>
  </p:normalViewPr>
  <p:slideViewPr>
    <p:cSldViewPr snapToGrid="0" snapToObjects="1">
      <p:cViewPr varScale="1">
        <p:scale>
          <a:sx n="81" d="100"/>
          <a:sy n="81" d="100"/>
        </p:scale>
        <p:origin x="648" y="78"/>
      </p:cViewPr>
      <p:guideLst>
        <p:guide orient="horz" pos="3936"/>
        <p:guide pos="204"/>
        <p:guide pos="5534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>
      <p:cViewPr varScale="1">
        <p:scale>
          <a:sx n="82" d="100"/>
          <a:sy n="82" d="100"/>
        </p:scale>
        <p:origin x="3972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handoutMaster" Target="handoutMasters/handoutMaster1.xml"/><Relationship Id="rId10" Type="http://schemas.openxmlformats.org/officeDocument/2006/relationships/tableStyles" Target="tableStyles.xml"/><Relationship Id="rId4" Type="http://schemas.openxmlformats.org/officeDocument/2006/relationships/notesMaster" Target="notesMasters/notesMaster1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37" y="0"/>
            <a:ext cx="2982869" cy="50070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913DC6B7-151A-46DD-8992-DF262D5946DA}" type="datetimeFigureOut">
              <a:rPr lang="en-GB" smtClean="0"/>
              <a:t>16/10/2020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37" y="9500537"/>
            <a:ext cx="2982869" cy="500701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84D6EE0A-42C7-491E-B3DC-355BB75EA52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70719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1879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21958A92-D4BF-4190-AED4-D146BA303FE3}" type="datetimeFigureOut">
              <a:rPr lang="en-GB" smtClean="0"/>
              <a:pPr/>
              <a:t>16/10/2020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0625" y="1250950"/>
            <a:ext cx="4500563" cy="3375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182" y="4813865"/>
            <a:ext cx="5505450" cy="3938618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8102" y="9500961"/>
            <a:ext cx="2982119" cy="501878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78E5DEFC-BFAE-4186-88B9-06BA9B12B89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82955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 rot="5400000">
            <a:off x="3978900" y="-1568103"/>
            <a:ext cx="1148948" cy="8740989"/>
          </a:xfrm>
          <a:prstGeom prst="rect">
            <a:avLst/>
          </a:prstGeom>
          <a:solidFill>
            <a:srgbClr val="120742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182880" y="110067"/>
            <a:ext cx="8740988" cy="829733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endParaRPr lang="en-GB" sz="1400" dirty="0">
              <a:solidFill>
                <a:srgbClr val="505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20270" y="2315970"/>
            <a:ext cx="7937929" cy="1325563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3000" kern="1200" dirty="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GB" dirty="0" smtClean="0"/>
              <a:t>Title of presentation and if it’s long it can run over two lines</a:t>
            </a:r>
            <a:endParaRPr lang="en-GB" dirty="0"/>
          </a:p>
        </p:txBody>
      </p:sp>
      <p:sp>
        <p:nvSpPr>
          <p:cNvPr id="8" name="Text Placeholder 14"/>
          <p:cNvSpPr>
            <a:spLocks noGrp="1"/>
          </p:cNvSpPr>
          <p:nvPr>
            <p:ph type="body" sz="quarter" idx="11" hasCustomPrompt="1"/>
          </p:nvPr>
        </p:nvSpPr>
        <p:spPr>
          <a:xfrm>
            <a:off x="522173" y="3607204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Subtitle e.g. presenter’s name</a:t>
            </a:r>
          </a:p>
        </p:txBody>
      </p:sp>
      <p:sp>
        <p:nvSpPr>
          <p:cNvPr id="13" name="Isosceles Triangle 12"/>
          <p:cNvSpPr/>
          <p:nvPr userDrawn="1"/>
        </p:nvSpPr>
        <p:spPr>
          <a:xfrm rot="10800000">
            <a:off x="707302" y="3376865"/>
            <a:ext cx="241651" cy="135512"/>
          </a:xfrm>
          <a:prstGeom prst="triangle">
            <a:avLst/>
          </a:prstGeom>
          <a:solidFill>
            <a:srgbClr val="12074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E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8442960" y="6263640"/>
            <a:ext cx="480909" cy="48768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prstClr val="white"/>
              </a:solidFill>
            </a:endParaRPr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8061128" y="5729722"/>
            <a:ext cx="884827" cy="884956"/>
          </a:xfrm>
          <a:prstGeom prst="ellipse">
            <a:avLst/>
          </a:prstGeom>
          <a:solidFill>
            <a:srgbClr val="646363"/>
          </a:solidFill>
        </p:spPr>
        <p:txBody>
          <a:bodyPr lIns="0" tIns="0" rIns="0" bIns="0"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 smtClean="0"/>
              <a:t>partner logo</a:t>
            </a:r>
            <a:endParaRPr lang="en-US" dirty="0"/>
          </a:p>
        </p:txBody>
      </p:sp>
      <p:sp>
        <p:nvSpPr>
          <p:cNvPr id="14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522173" y="4011367"/>
            <a:ext cx="7936025" cy="439091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2000">
                <a:solidFill>
                  <a:schemeClr val="accent2"/>
                </a:solidFill>
                <a:latin typeface="Arial"/>
                <a:cs typeface="Arial"/>
              </a:defRPr>
            </a:lvl1pPr>
            <a:lvl2pPr marL="457200" indent="0">
              <a:buNone/>
              <a:defRPr sz="2000">
                <a:latin typeface="Arial"/>
                <a:cs typeface="Arial"/>
              </a:defRPr>
            </a:lvl2pPr>
            <a:lvl3pPr marL="914400" indent="0">
              <a:buNone/>
              <a:defRPr sz="2000">
                <a:latin typeface="Arial"/>
                <a:cs typeface="Arial"/>
              </a:defRPr>
            </a:lvl3pPr>
            <a:lvl4pPr marL="1371600" indent="0">
              <a:buNone/>
              <a:defRPr sz="2000">
                <a:latin typeface="Arial"/>
                <a:cs typeface="Arial"/>
              </a:defRPr>
            </a:lvl4pPr>
            <a:lvl5pPr marL="1828800" indent="0">
              <a:buNone/>
              <a:defRPr sz="2000">
                <a:latin typeface="Arial"/>
                <a:cs typeface="Arial"/>
              </a:defRPr>
            </a:lvl5pPr>
          </a:lstStyle>
          <a:p>
            <a:pPr lvl="0"/>
            <a:r>
              <a:rPr lang="en-US" dirty="0" smtClean="0"/>
              <a:t>Date</a:t>
            </a:r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67521" y="13049"/>
            <a:ext cx="1365504" cy="1243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911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675424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932040" y="1778525"/>
            <a:ext cx="3896576" cy="499008"/>
          </a:xfrm>
          <a:prstGeom prst="rect">
            <a:avLst/>
          </a:prstGeom>
        </p:spPr>
        <p:txBody>
          <a:bodyPr vert="horz"/>
          <a:lstStyle>
            <a:lvl1pPr marL="0" indent="0">
              <a:buClr>
                <a:schemeClr val="accent5"/>
              </a:buClr>
              <a:buNone/>
              <a:defRPr sz="1800" b="0">
                <a:solidFill>
                  <a:schemeClr val="accent2"/>
                </a:solidFill>
                <a:latin typeface="Arial"/>
                <a:cs typeface="Arial"/>
              </a:defRPr>
            </a:lvl1pPr>
            <a:lvl2pPr>
              <a:defRPr sz="16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 hasCustomPrompt="1"/>
          </p:nvPr>
        </p:nvSpPr>
        <p:spPr>
          <a:xfrm>
            <a:off x="5029200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6" name="Content Placeholder 11"/>
          <p:cNvSpPr>
            <a:spLocks noGrp="1"/>
          </p:cNvSpPr>
          <p:nvPr>
            <p:ph sz="quarter" idx="15" hasCustomPrompt="1"/>
          </p:nvPr>
        </p:nvSpPr>
        <p:spPr>
          <a:xfrm>
            <a:off x="755576" y="2277533"/>
            <a:ext cx="3816424" cy="397933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baseline="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3pPr>
            <a:lvl4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4pPr>
            <a:lvl5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5pPr>
          </a:lstStyle>
          <a:p>
            <a:pPr lvl="0"/>
            <a:r>
              <a:rPr lang="en-US" dirty="0"/>
              <a:t>Picture or other content</a:t>
            </a:r>
            <a:endParaRPr lang="en-GB" dirty="0"/>
          </a:p>
        </p:txBody>
      </p:sp>
      <p:sp>
        <p:nvSpPr>
          <p:cNvPr id="19" name="Text Placeholder 12"/>
          <p:cNvSpPr>
            <a:spLocks noGrp="1"/>
          </p:cNvSpPr>
          <p:nvPr>
            <p:ph type="body" sz="quarter" idx="19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21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11" name="Picture Placeholder 8"/>
          <p:cNvSpPr>
            <a:spLocks noGrp="1"/>
          </p:cNvSpPr>
          <p:nvPr>
            <p:ph type="pic" sz="quarter" idx="20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416586462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8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Divider Slide / 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2074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  <a:latin typeface="Arial" panose="020B0604020202020204" pitchFamily="34" charset="0"/>
            </a:endParaRPr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3422650" y="3882347"/>
            <a:ext cx="5035550" cy="1095337"/>
          </a:xfrm>
          <a:prstGeom prst="rect">
            <a:avLst/>
          </a:prstGeom>
        </p:spPr>
        <p:txBody>
          <a:bodyPr vert="horz"/>
          <a:lstStyle>
            <a:lvl1pPr marL="0" indent="0">
              <a:spcBef>
                <a:spcPts val="700"/>
              </a:spcBef>
              <a:buNone/>
              <a:defRPr sz="1800">
                <a:solidFill>
                  <a:srgbClr val="FFFFFF"/>
                </a:solidFill>
                <a:latin typeface="Arial"/>
                <a:cs typeface="Arial"/>
              </a:defRPr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422650" y="2563916"/>
            <a:ext cx="5035550" cy="10953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30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None/>
              <a:defRPr sz="3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2" hasCustomPrompt="1"/>
          </p:nvPr>
        </p:nvSpPr>
        <p:spPr>
          <a:xfrm>
            <a:off x="1321567" y="424981"/>
            <a:ext cx="974160" cy="77051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  <p:pic>
        <p:nvPicPr>
          <p:cNvPr id="13" name="Picture 12" descr="VB_VE_Logos.png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58" r="1349"/>
          <a:stretch/>
        </p:blipFill>
        <p:spPr>
          <a:xfrm>
            <a:off x="289880" y="455237"/>
            <a:ext cx="925972" cy="761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10443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5175"/>
            <a:ext cx="8229600" cy="10795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6113"/>
            <a:ext cx="8229600" cy="42100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1394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810155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762655"/>
            <a:ext cx="8133889" cy="1385888"/>
          </a:xfrm>
          <a:prstGeom prst="rect">
            <a:avLst/>
          </a:prstGeom>
        </p:spPr>
        <p:txBody>
          <a:bodyPr vert="horz"/>
          <a:lstStyle>
            <a:lvl1pPr marL="261938" indent="-261938">
              <a:buClr>
                <a:schemeClr val="accent2"/>
              </a:buClr>
              <a:defRPr sz="1800">
                <a:solidFill>
                  <a:schemeClr val="tx1"/>
                </a:solidFill>
                <a:latin typeface="Arial"/>
                <a:cs typeface="Arial"/>
              </a:defRPr>
            </a:lvl1pPr>
            <a:lvl2pPr marL="652463" indent="-319088">
              <a:defRPr sz="1800">
                <a:latin typeface="Arial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</p:txBody>
      </p:sp>
      <p:sp>
        <p:nvSpPr>
          <p:cNvPr id="17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7186723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6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8133889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14716598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itle and 2 Content FULL HE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ext Placeholder 11"/>
          <p:cNvSpPr>
            <a:spLocks noGrp="1"/>
          </p:cNvSpPr>
          <p:nvPr>
            <p:ph type="body" sz="quarter" idx="11"/>
          </p:nvPr>
        </p:nvSpPr>
        <p:spPr>
          <a:xfrm>
            <a:off x="669924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8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  <a:p>
            <a:pPr marL="261938" lvl="2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Third level</a:t>
            </a:r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449387"/>
            <a:ext cx="3871773" cy="1385888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32992377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64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  <p15:guide id="6" pos="3163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666634" y="1778525"/>
            <a:ext cx="8137179" cy="447834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84698155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Tab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4" name="Table Placeholder 3"/>
          <p:cNvSpPr>
            <a:spLocks noGrp="1"/>
          </p:cNvSpPr>
          <p:nvPr>
            <p:ph type="tbl" sz="quarter" idx="10"/>
          </p:nvPr>
        </p:nvSpPr>
        <p:spPr>
          <a:xfrm>
            <a:off x="762000" y="1871663"/>
            <a:ext cx="8041813" cy="39280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table</a:t>
            </a:r>
            <a:endParaRPr lang="en-GB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5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215651344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0" name="Chart Placeholder 9"/>
          <p:cNvSpPr>
            <a:spLocks noGrp="1"/>
          </p:cNvSpPr>
          <p:nvPr>
            <p:ph type="chart" sz="quarter" idx="10"/>
          </p:nvPr>
        </p:nvSpPr>
        <p:spPr>
          <a:xfrm>
            <a:off x="761999" y="1871663"/>
            <a:ext cx="3810001" cy="438520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chart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8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33118139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993813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7"/>
          </p:nvPr>
        </p:nvSpPr>
        <p:spPr>
          <a:xfrm>
            <a:off x="664936" y="1882123"/>
            <a:ext cx="3810000" cy="4374092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rgbClr val="C00000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457200" indent="0"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2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8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7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390072973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sitEngland Summary with Image t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4051" y="872066"/>
            <a:ext cx="8149762" cy="558801"/>
          </a:xfrm>
          <a:prstGeom prst="rect">
            <a:avLst/>
          </a:prstGeom>
        </p:spPr>
        <p:txBody>
          <a:bodyPr/>
          <a:lstStyle>
            <a:lvl1pPr algn="l">
              <a:defRPr lang="en-GB" sz="3000" kern="1200" dirty="0">
                <a:solidFill>
                  <a:schemeClr val="accent2"/>
                </a:solidFill>
                <a:latin typeface="Arial"/>
                <a:ea typeface="+mn-ea"/>
                <a:cs typeface="Arial"/>
              </a:defRPr>
            </a:lvl1pPr>
          </a:lstStyle>
          <a:p>
            <a:pPr marL="0" lvl="0" indent="0" algn="l" defTabSz="457200" rtl="0" eaLnBrk="1" latinLnBrk="0" hangingPunct="1">
              <a:spcBef>
                <a:spcPct val="20000"/>
              </a:spcBef>
              <a:buFont typeface="Arial"/>
              <a:buNone/>
            </a:pPr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8" name="Text Placeholder 11"/>
          <p:cNvSpPr>
            <a:spLocks noGrp="1"/>
          </p:cNvSpPr>
          <p:nvPr>
            <p:ph type="body" sz="quarter" idx="12"/>
          </p:nvPr>
        </p:nvSpPr>
        <p:spPr>
          <a:xfrm>
            <a:off x="4932040" y="1778525"/>
            <a:ext cx="3871773" cy="4478342"/>
          </a:xfrm>
          <a:prstGeom prst="rect">
            <a:avLst/>
          </a:prstGeom>
        </p:spPr>
        <p:txBody>
          <a:bodyPr vert="horz"/>
          <a:lstStyle>
            <a:lvl1pPr marL="179388" indent="-179388">
              <a:buClr>
                <a:schemeClr val="accent2"/>
              </a:buCl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>
              <a:defRPr lang="en-US" sz="1800" kern="1200" dirty="0" smtClean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2pPr>
            <a:lvl3pPr>
              <a:defRPr sz="1400">
                <a:latin typeface="Arial"/>
                <a:cs typeface="Arial"/>
              </a:defRPr>
            </a:lvl3pPr>
            <a:lvl4pPr>
              <a:defRPr sz="1200">
                <a:latin typeface="Arial"/>
                <a:cs typeface="Arial"/>
              </a:defRPr>
            </a:lvl4pPr>
            <a:lvl5pPr>
              <a:defRPr sz="1200">
                <a:latin typeface="Arial"/>
                <a:cs typeface="Arial"/>
              </a:defRPr>
            </a:lvl5pPr>
          </a:lstStyle>
          <a:p>
            <a:pPr marL="261938" lvl="0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Click to edit Master text styles</a:t>
            </a:r>
          </a:p>
          <a:p>
            <a:pPr marL="261938" lvl="1" indent="-261938" algn="l" defTabSz="457200" rtl="0" eaLnBrk="1" latinLnBrk="0" hangingPunct="1">
              <a:spcBef>
                <a:spcPct val="20000"/>
              </a:spcBef>
              <a:buClr>
                <a:schemeClr val="accent2"/>
              </a:buClr>
              <a:buFont typeface="Arial"/>
              <a:buChar char="•"/>
            </a:pPr>
            <a:r>
              <a:rPr lang="en-US" smtClean="0"/>
              <a:t>Second level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2000" y="1871663"/>
            <a:ext cx="3810000" cy="4385204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spcBef>
                <a:spcPct val="20000"/>
              </a:spcBef>
              <a:buFont typeface="Arial"/>
              <a:buNone/>
              <a:defRPr lang="en-GB" sz="1800" kern="1200" dirty="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</a:lstStyle>
          <a:p>
            <a:r>
              <a:rPr lang="en-US" smtClean="0"/>
              <a:t>Click icon to add picture</a:t>
            </a:r>
            <a:endParaRPr lang="en-GB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685796" y="6396162"/>
            <a:ext cx="2440301" cy="274638"/>
          </a:xfrm>
          <a:prstGeom prst="rect">
            <a:avLst/>
          </a:prstGeom>
        </p:spPr>
        <p:txBody>
          <a:bodyPr/>
          <a:lstStyle>
            <a:lvl1pPr marL="0" indent="0" algn="l" defTabSz="457200" rtl="0" eaLnBrk="1" latinLnBrk="0" hangingPunct="1">
              <a:buNone/>
              <a:defRPr lang="en-US" sz="1200" kern="120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3"/>
          </p:nvPr>
        </p:nvSpPr>
        <p:spPr>
          <a:xfrm>
            <a:off x="3126097" y="6394602"/>
            <a:ext cx="3267083" cy="274636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>
                <a:solidFill>
                  <a:srgbClr val="120742"/>
                </a:solidFill>
              </a:rPr>
              <a:t>Footer</a:t>
            </a:r>
          </a:p>
        </p:txBody>
      </p:sp>
      <p:sp>
        <p:nvSpPr>
          <p:cNvPr id="16" name="Date Placeholder 5"/>
          <p:cNvSpPr>
            <a:spLocks noGrp="1"/>
          </p:cNvSpPr>
          <p:nvPr>
            <p:ph type="dt" sz="half" idx="2"/>
          </p:nvPr>
        </p:nvSpPr>
        <p:spPr>
          <a:xfrm>
            <a:off x="6413499" y="6399767"/>
            <a:ext cx="1968501" cy="271033"/>
          </a:xfrm>
          <a:prstGeom prst="rect">
            <a:avLst/>
          </a:prstGeom>
        </p:spPr>
        <p:txBody>
          <a:bodyPr/>
          <a:lstStyle>
            <a:lvl1pPr algn="ct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1F45A050-A0E9-457C-B706-B9085DD59521}" type="datetime2">
              <a:rPr lang="en-US" smtClean="0">
                <a:solidFill>
                  <a:srgbClr val="120742"/>
                </a:solidFill>
              </a:rPr>
              <a:pPr/>
              <a:t>Friday, October 16, 2020</a:t>
            </a:fld>
            <a:endParaRPr lang="en-US" dirty="0">
              <a:solidFill>
                <a:srgbClr val="120742"/>
              </a:solidFill>
            </a:endParaRPr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4" hasCustomPrompt="1"/>
          </p:nvPr>
        </p:nvSpPr>
        <p:spPr>
          <a:xfrm>
            <a:off x="1926843" y="261479"/>
            <a:ext cx="1597025" cy="331189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1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Partner Logo</a:t>
            </a:r>
          </a:p>
        </p:txBody>
      </p:sp>
    </p:spTree>
    <p:extLst>
      <p:ext uri="{BB962C8B-B14F-4D97-AF65-F5344CB8AC3E}">
        <p14:creationId xmlns:p14="http://schemas.microsoft.com/office/powerpoint/2010/main" val="15673416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805">
          <p15:clr>
            <a:srgbClr val="FBAE40"/>
          </p15:clr>
        </p15:guide>
        <p15:guide id="2" pos="2880">
          <p15:clr>
            <a:srgbClr val="FBAE40"/>
          </p15:clr>
        </p15:guide>
        <p15:guide id="3" pos="480">
          <p15:clr>
            <a:srgbClr val="FBAE40"/>
          </p15:clr>
        </p15:guide>
        <p15:guide id="4" orient="horz" pos="1179">
          <p15:clr>
            <a:srgbClr val="FBAE40"/>
          </p15:clr>
        </p15:guide>
        <p15:guide id="5" orient="horz" pos="97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/>
          <p:cNvSpPr txBox="1">
            <a:spLocks/>
          </p:cNvSpPr>
          <p:nvPr/>
        </p:nvSpPr>
        <p:spPr>
          <a:xfrm>
            <a:off x="7797800" y="6399769"/>
            <a:ext cx="1107043" cy="325304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4D42EA9E-67C9-4C87-932C-8F489DA21F6E}" type="slidenum">
              <a:rPr lang="en-GB" sz="1200" smtClean="0">
                <a:solidFill>
                  <a:srgbClr val="1207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pPr algn="r"/>
              <a:t>‹#›</a:t>
            </a:fld>
            <a:endParaRPr lang="en-GB" sz="1200" dirty="0">
              <a:solidFill>
                <a:srgbClr val="1207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336947" y="233280"/>
            <a:ext cx="8466866" cy="434860"/>
            <a:chOff x="336947" y="233280"/>
            <a:chExt cx="8466866" cy="434860"/>
          </a:xfrm>
        </p:grpSpPr>
        <p:sp>
          <p:nvSpPr>
            <p:cNvPr id="9" name="Rectangle 8"/>
            <p:cNvSpPr/>
            <p:nvPr userDrawn="1"/>
          </p:nvSpPr>
          <p:spPr>
            <a:xfrm>
              <a:off x="336947" y="233280"/>
              <a:ext cx="8466866" cy="388800"/>
            </a:xfrm>
            <a:prstGeom prst="rect">
              <a:avLst/>
            </a:prstGeom>
            <a:solidFill>
              <a:srgbClr val="12074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  <p:sp>
          <p:nvSpPr>
            <p:cNvPr id="14" name="Rectangle 13"/>
            <p:cNvSpPr/>
            <p:nvPr userDrawn="1"/>
          </p:nvSpPr>
          <p:spPr>
            <a:xfrm rot="2700000">
              <a:off x="678985" y="305260"/>
              <a:ext cx="362880" cy="362880"/>
            </a:xfrm>
            <a:prstGeom prst="rect">
              <a:avLst/>
            </a:prstGeom>
            <a:solidFill>
              <a:srgbClr val="0E0033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prstClr val="white"/>
                </a:solidFill>
                <a:latin typeface="Arial" panose="020B0604020202020204" pitchFamily="34" charset="0"/>
              </a:endParaRPr>
            </a:p>
          </p:txBody>
        </p:sp>
      </p:grp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497" t="2" r="-3868" b="-3481"/>
          <a:stretch/>
        </p:blipFill>
        <p:spPr>
          <a:xfrm>
            <a:off x="581203" y="343512"/>
            <a:ext cx="1485722" cy="1994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446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descr="Breakdown of most visited English attractions by area. Ranking volume of visitors to English attractions across 2019, with percentage growth figures vs. full year 2018. " title="Most visited free attractions – 2019 (Part 1 of 2)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Most visited paid attractions – North East 2019</a:t>
            </a:r>
            <a:br>
              <a:rPr lang="en-GB" sz="2800" dirty="0" smtClean="0"/>
            </a:br>
            <a:r>
              <a:rPr lang="en-GB" sz="2000" dirty="0" smtClean="0"/>
              <a:t>(1/2)</a:t>
            </a:r>
            <a:endParaRPr lang="en-GB" sz="2000" dirty="0"/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1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3388050"/>
              </p:ext>
            </p:extLst>
          </p:nvPr>
        </p:nvGraphicFramePr>
        <p:xfrm>
          <a:off x="654051" y="1819030"/>
          <a:ext cx="8101848" cy="4079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7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18-19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Beamish - The Living Museum of the North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736,338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801,687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Gibside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Garden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270,168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307,900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Cragside House, Gardens and Estate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236,672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255,005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8%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Wallington House, Gardens &amp; Estate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236,825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251,251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Bamburgh Castle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Castle / Fort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154,254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174,685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Housesteads Roman Fort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Castle / Fort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109,675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111,508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The Bowes Museum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82,789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98,984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Lindisfarne </a:t>
                      </a: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Castle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Castle / Fort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69,776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98,061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Vindolanda (Chesterholm) Hadrian's Wall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100,450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96,577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WWT </a:t>
                      </a:r>
                      <a:r>
                        <a:rPr lang="en-GB" sz="1200" b="1" i="0" u="none" strike="noStrike" dirty="0" smtClean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Washington</a:t>
                      </a:r>
                      <a:endParaRPr lang="en-GB" sz="1200" b="1" i="0" u="none" strike="noStrike" dirty="0">
                        <a:solidFill>
                          <a:srgbClr val="120742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1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Nature Reserve / Wetlands / Wildlife Trips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73,001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83,817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958447597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  <a:endParaRPr lang="en-GB" sz="10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130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 dirty="0" smtClean="0"/>
              <a:t>Most visited paid attractions – North East 2019</a:t>
            </a:r>
            <a:br>
              <a:rPr lang="en-GB" sz="2800" dirty="0" smtClean="0"/>
            </a:br>
            <a:r>
              <a:rPr lang="en-GB" sz="2000" dirty="0" smtClean="0"/>
              <a:t>(2/2)</a:t>
            </a:r>
            <a:endParaRPr lang="en-GB" sz="2000" dirty="0"/>
          </a:p>
        </p:txBody>
      </p:sp>
      <p:graphicFrame>
        <p:nvGraphicFramePr>
          <p:cNvPr id="5" name="Table 4" descr="Breakdown of most visited English attractions by area. Ranking volume of visitors to English attractions across 2019, with percentage growth figures vs. full year 2018. " title="Most visited free attractions – 2019 (Part 2 of 2)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0146984"/>
              </p:ext>
            </p:extLst>
          </p:nvPr>
        </p:nvGraphicFramePr>
        <p:xfrm>
          <a:off x="654051" y="1819030"/>
          <a:ext cx="8101848" cy="40792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098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1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8797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6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Rank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 of Attraction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Category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2018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2019</a:t>
                      </a:r>
                      <a:r>
                        <a:rPr lang="en-GB" sz="11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Visitors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 Change 18-19</a:t>
                      </a:r>
                      <a:endParaRPr lang="en-GB" sz="1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Belsay Hall, Castle and Gardens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64,147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69,689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9%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Chesters Roman Fort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Castle / Fort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69,130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68,905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Lindisfarne Priory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Monument/ Archaeological Site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58,996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60,403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14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Warkworth Castle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Castle / Fort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49,388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55,942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13%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Roman Army Museum (Carvoran) Hadrian's Wall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57,889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54,276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-6%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16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Dunstanburgh Castle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Castle / Fort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40,418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48,909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21%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17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Ormesby Hall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House/ House and Garden / Palace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42,887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47,537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11%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Segedunum Roman Fort, Baths and Museum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Historic Monument / Archaeological Site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44,922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45,123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Woodhorn, Museum and Northumberland Archives</a:t>
                      </a:r>
                    </a:p>
                  </a:txBody>
                  <a:tcPr marL="0" marR="0" marT="0" marB="0" anchor="ctr">
                    <a:solidFill>
                      <a:srgbClr val="CCCCC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50,000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45,000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-10%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12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</a:t>
                      </a:r>
                      <a:endParaRPr lang="en-GB" sz="12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Head of Steam Darlington Railway Museum</a:t>
                      </a:r>
                    </a:p>
                  </a:txBody>
                  <a:tcPr marL="0" marR="0" marT="0" marB="0" anchor="ctr">
                    <a:solidFill>
                      <a:srgbClr val="E7E7E9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Museum and /or Art Gallery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44,607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42,746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GB" sz="1200" b="1" i="0" u="none" strike="noStrike" dirty="0">
                          <a:solidFill>
                            <a:srgbClr val="120742"/>
                          </a:solidFill>
                          <a:effectLst/>
                          <a:latin typeface="Calibri" panose="020F0502020204030204" pitchFamily="34" charset="0"/>
                        </a:rPr>
                        <a:t>-4%</a:t>
                      </a: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54050" y="5987562"/>
            <a:ext cx="7909657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Note: Some Parks excluded as numbers may include visitors to the park only.</a:t>
            </a:r>
          </a:p>
          <a:p>
            <a:r>
              <a:rPr lang="en-GB" sz="105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E = Estimate</a:t>
            </a:r>
            <a:endParaRPr lang="en-GB" sz="105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803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sitEngland powerpoint template 4x3 final">
  <a:themeElements>
    <a:clrScheme name="Custom 5">
      <a:dk1>
        <a:srgbClr val="120742"/>
      </a:dk1>
      <a:lt1>
        <a:sysClr val="window" lastClr="FFFFFF"/>
      </a:lt1>
      <a:dk2>
        <a:srgbClr val="231F20"/>
      </a:dk2>
      <a:lt2>
        <a:srgbClr val="518A45"/>
      </a:lt2>
      <a:accent1>
        <a:srgbClr val="120742"/>
      </a:accent1>
      <a:accent2>
        <a:srgbClr val="C00000"/>
      </a:accent2>
      <a:accent3>
        <a:srgbClr val="518A45"/>
      </a:accent3>
      <a:accent4>
        <a:srgbClr val="FDB332"/>
      </a:accent4>
      <a:accent5>
        <a:srgbClr val="157EAB"/>
      </a:accent5>
      <a:accent6>
        <a:srgbClr val="BFDBF7"/>
      </a:accent6>
      <a:hlink>
        <a:srgbClr val="120742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isitEngland powerpoint template 4x3 final [Read-Only]" id="{6E088034-F13E-4613-80DB-D0700B916887}" vid="{C331A35C-B8B0-4859-8BBA-55C07128EF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Discover England Initial Summary Report v1</Template>
  <TotalTime>12466</TotalTime>
  <Words>367</Words>
  <Application>Microsoft Office PowerPoint</Application>
  <PresentationFormat>On-screen Show (4:3)</PresentationFormat>
  <Paragraphs>138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VisitEngland powerpoint template 4x3 final</vt:lpstr>
      <vt:lpstr>Most visited paid attractions – North East 2019 (1/2)</vt:lpstr>
      <vt:lpstr>Most visited paid attractions – North East 2019 (2/2)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Discover England:  summary insights on overseas visitors</dc:title>
  <dc:creator>Steve Mills</dc:creator>
  <cp:lastModifiedBy>Keri Portas</cp:lastModifiedBy>
  <cp:revision>668</cp:revision>
  <cp:lastPrinted>2017-06-09T06:23:23Z</cp:lastPrinted>
  <dcterms:created xsi:type="dcterms:W3CDTF">2016-07-20T15:06:07Z</dcterms:created>
  <dcterms:modified xsi:type="dcterms:W3CDTF">2020-10-16T09:59:18Z</dcterms:modified>
</cp:coreProperties>
</file>