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6" r:id="rId1"/>
  </p:sldMasterIdLst>
  <p:notesMasterIdLst>
    <p:notesMasterId r:id="rId4"/>
  </p:notesMasterIdLst>
  <p:handoutMasterIdLst>
    <p:handoutMasterId r:id="rId5"/>
  </p:handoutMasterIdLst>
  <p:sldIdLst>
    <p:sldId id="514" r:id="rId2"/>
    <p:sldId id="515" r:id="rId3"/>
  </p:sldIdLst>
  <p:sldSz cx="9144000" cy="6858000" type="screen4x3"/>
  <p:notesSz cx="6881813" cy="10002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36" userDrawn="1">
          <p15:clr>
            <a:srgbClr val="A4A3A4"/>
          </p15:clr>
        </p15:guide>
        <p15:guide id="2" pos="204" userDrawn="1">
          <p15:clr>
            <a:srgbClr val="A4A3A4"/>
          </p15:clr>
        </p15:guide>
        <p15:guide id="4" pos="553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Xavier Faux" initials="XF" lastIdx="9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7E9"/>
    <a:srgbClr val="CCCCCF"/>
    <a:srgbClr val="120742"/>
    <a:srgbClr val="646363"/>
    <a:srgbClr val="505050"/>
    <a:srgbClr val="D4E1E0"/>
    <a:srgbClr val="A1AEAF"/>
    <a:srgbClr val="BFDBF7"/>
    <a:srgbClr val="157EAB"/>
    <a:srgbClr val="F9A5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0" autoAdjust="0"/>
    <p:restoredTop sz="93671" autoAdjust="0"/>
  </p:normalViewPr>
  <p:slideViewPr>
    <p:cSldViewPr snapToGrid="0" snapToObjects="1">
      <p:cViewPr varScale="1">
        <p:scale>
          <a:sx n="81" d="100"/>
          <a:sy n="81" d="100"/>
        </p:scale>
        <p:origin x="648" y="78"/>
      </p:cViewPr>
      <p:guideLst>
        <p:guide orient="horz" pos="3936"/>
        <p:guide pos="204"/>
        <p:guide pos="5534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2" d="100"/>
          <a:sy n="82" d="100"/>
        </p:scale>
        <p:origin x="397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869" cy="500702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37" y="0"/>
            <a:ext cx="2982869" cy="500702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fld id="{913DC6B7-151A-46DD-8992-DF262D5946DA}" type="datetimeFigureOut">
              <a:rPr lang="en-GB" smtClean="0"/>
              <a:t>15/10/2020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00537"/>
            <a:ext cx="2982869" cy="500701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37" y="9500537"/>
            <a:ext cx="2982869" cy="500701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fld id="{84D6EE0A-42C7-491E-B3DC-355BB75EA52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70719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501879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501879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21958A92-D4BF-4190-AED4-D146BA303FE3}" type="datetimeFigureOut">
              <a:rPr lang="en-GB" smtClean="0"/>
              <a:pPr/>
              <a:t>15/10/2020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50950"/>
            <a:ext cx="4500563" cy="3375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9" tIns="46154" rIns="92309" bIns="46154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813865"/>
            <a:ext cx="5505450" cy="3938618"/>
          </a:xfrm>
          <a:prstGeom prst="rect">
            <a:avLst/>
          </a:prstGeom>
        </p:spPr>
        <p:txBody>
          <a:bodyPr vert="horz" lIns="92309" tIns="46154" rIns="92309" bIns="46154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00961"/>
            <a:ext cx="2982119" cy="501878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9500961"/>
            <a:ext cx="2982119" cy="501878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78E5DEFC-BFAE-4186-88B9-06BA9B12B89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8295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 rot="5400000">
            <a:off x="3978900" y="-1568103"/>
            <a:ext cx="1148948" cy="8740989"/>
          </a:xfrm>
          <a:prstGeom prst="rect">
            <a:avLst/>
          </a:prstGeom>
          <a:solidFill>
            <a:srgbClr val="12074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182880" y="110067"/>
            <a:ext cx="8740988" cy="82973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en-GB" sz="1400" dirty="0">
              <a:solidFill>
                <a:srgbClr val="505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0270" y="2315970"/>
            <a:ext cx="7937929" cy="1325563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3000" kern="1200" dirty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GB" dirty="0" smtClean="0"/>
              <a:t>Title of presentation and if it’s long it can run over two lines</a:t>
            </a:r>
            <a:endParaRPr lang="en-GB" dirty="0"/>
          </a:p>
        </p:txBody>
      </p:sp>
      <p:sp>
        <p:nvSpPr>
          <p:cNvPr id="8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522173" y="3607204"/>
            <a:ext cx="7936025" cy="43909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solidFill>
                  <a:schemeClr val="accent2"/>
                </a:solidFill>
                <a:latin typeface="Arial"/>
                <a:cs typeface="Arial"/>
              </a:defRPr>
            </a:lvl1pPr>
            <a:lvl2pPr marL="457200" indent="0">
              <a:buNone/>
              <a:defRPr sz="2000">
                <a:latin typeface="Arial"/>
                <a:cs typeface="Arial"/>
              </a:defRPr>
            </a:lvl2pPr>
            <a:lvl3pPr marL="914400" indent="0">
              <a:buNone/>
              <a:defRPr sz="2000">
                <a:latin typeface="Arial"/>
                <a:cs typeface="Arial"/>
              </a:defRPr>
            </a:lvl3pPr>
            <a:lvl4pPr marL="1371600" indent="0">
              <a:buNone/>
              <a:defRPr sz="2000">
                <a:latin typeface="Arial"/>
                <a:cs typeface="Arial"/>
              </a:defRPr>
            </a:lvl4pPr>
            <a:lvl5pPr marL="1828800" indent="0">
              <a:buNone/>
              <a:defRPr sz="20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Subtitle e.g. presenter’s name</a:t>
            </a:r>
          </a:p>
        </p:txBody>
      </p:sp>
      <p:sp>
        <p:nvSpPr>
          <p:cNvPr id="13" name="Isosceles Triangle 12"/>
          <p:cNvSpPr/>
          <p:nvPr userDrawn="1"/>
        </p:nvSpPr>
        <p:spPr>
          <a:xfrm rot="10800000">
            <a:off x="707302" y="3376865"/>
            <a:ext cx="241651" cy="135512"/>
          </a:xfrm>
          <a:prstGeom prst="triangle">
            <a:avLst/>
          </a:prstGeom>
          <a:solidFill>
            <a:srgbClr val="1207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8442960" y="6263640"/>
            <a:ext cx="480909" cy="4876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2" hasCustomPrompt="1"/>
          </p:nvPr>
        </p:nvSpPr>
        <p:spPr>
          <a:xfrm>
            <a:off x="8061128" y="5729722"/>
            <a:ext cx="884827" cy="884956"/>
          </a:xfrm>
          <a:prstGeom prst="ellipse">
            <a:avLst/>
          </a:prstGeom>
          <a:solidFill>
            <a:srgbClr val="646363"/>
          </a:solidFill>
        </p:spPr>
        <p:txBody>
          <a:bodyPr lIns="0" tIns="0" rIns="0" bIns="0"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partner logo</a:t>
            </a:r>
            <a:endParaRPr lang="en-US" dirty="0"/>
          </a:p>
        </p:txBody>
      </p:sp>
      <p:sp>
        <p:nvSpPr>
          <p:cNvPr id="14" name="Text Placehold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522173" y="4011367"/>
            <a:ext cx="7936025" cy="43909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solidFill>
                  <a:schemeClr val="accent2"/>
                </a:solidFill>
                <a:latin typeface="Arial"/>
                <a:cs typeface="Arial"/>
              </a:defRPr>
            </a:lvl1pPr>
            <a:lvl2pPr marL="457200" indent="0">
              <a:buNone/>
              <a:defRPr sz="2000">
                <a:latin typeface="Arial"/>
                <a:cs typeface="Arial"/>
              </a:defRPr>
            </a:lvl2pPr>
            <a:lvl3pPr marL="914400" indent="0">
              <a:buNone/>
              <a:defRPr sz="2000">
                <a:latin typeface="Arial"/>
                <a:cs typeface="Arial"/>
              </a:defRPr>
            </a:lvl3pPr>
            <a:lvl4pPr marL="1371600" indent="0">
              <a:buNone/>
              <a:defRPr sz="2000">
                <a:latin typeface="Arial"/>
                <a:cs typeface="Arial"/>
              </a:defRPr>
            </a:lvl4pPr>
            <a:lvl5pPr marL="1828800" indent="0">
              <a:buNone/>
              <a:defRPr sz="20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Date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7521" y="13049"/>
            <a:ext cx="1365504" cy="124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911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675424" y="1778525"/>
            <a:ext cx="3896576" cy="499008"/>
          </a:xfrm>
          <a:prstGeom prst="rect">
            <a:avLst/>
          </a:prstGeom>
        </p:spPr>
        <p:txBody>
          <a:bodyPr vert="horz"/>
          <a:lstStyle>
            <a:lvl1pPr marL="0" indent="0">
              <a:buClr>
                <a:schemeClr val="accent5"/>
              </a:buClr>
              <a:buNone/>
              <a:defRPr sz="1800" b="0">
                <a:solidFill>
                  <a:schemeClr val="accent2"/>
                </a:solidFill>
                <a:latin typeface="Arial"/>
                <a:cs typeface="Arial"/>
              </a:defRPr>
            </a:lvl1pPr>
            <a:lvl2pPr>
              <a:defRPr sz="16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4932040" y="1778525"/>
            <a:ext cx="3896576" cy="499008"/>
          </a:xfrm>
          <a:prstGeom prst="rect">
            <a:avLst/>
          </a:prstGeom>
        </p:spPr>
        <p:txBody>
          <a:bodyPr vert="horz"/>
          <a:lstStyle>
            <a:lvl1pPr marL="0" indent="0">
              <a:buClr>
                <a:schemeClr val="accent5"/>
              </a:buClr>
              <a:buNone/>
              <a:defRPr sz="1800" b="0">
                <a:solidFill>
                  <a:schemeClr val="accent2"/>
                </a:solidFill>
                <a:latin typeface="Arial"/>
                <a:cs typeface="Arial"/>
              </a:defRPr>
            </a:lvl1pPr>
            <a:lvl2pPr>
              <a:defRPr sz="16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5029200" y="2277533"/>
            <a:ext cx="3816424" cy="397933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baseline="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</a:lstStyle>
          <a:p>
            <a:pPr lvl="0"/>
            <a:r>
              <a:rPr lang="en-US" dirty="0"/>
              <a:t>Picture or other content</a:t>
            </a:r>
            <a:endParaRPr lang="en-GB" dirty="0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755576" y="2277533"/>
            <a:ext cx="3816424" cy="397933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baseline="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</a:lstStyle>
          <a:p>
            <a:pPr lvl="0"/>
            <a:r>
              <a:rPr lang="en-US" dirty="0"/>
              <a:t>Picture or other content</a:t>
            </a:r>
            <a:endParaRPr lang="en-GB" dirty="0"/>
          </a:p>
        </p:txBody>
      </p:sp>
      <p:sp>
        <p:nvSpPr>
          <p:cNvPr id="19" name="Text Placeholder 12"/>
          <p:cNvSpPr>
            <a:spLocks noGrp="1"/>
          </p:cNvSpPr>
          <p:nvPr>
            <p:ph type="body" sz="quarter" idx="19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21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20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416586462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  <p15:guide id="6" pos="3168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Divider Slide /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2074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3422650" y="3882347"/>
            <a:ext cx="5035550" cy="1095337"/>
          </a:xfrm>
          <a:prstGeom prst="rect">
            <a:avLst/>
          </a:prstGeom>
        </p:spPr>
        <p:txBody>
          <a:bodyPr vert="horz"/>
          <a:lstStyle>
            <a:lvl1pPr marL="0" indent="0">
              <a:spcBef>
                <a:spcPts val="700"/>
              </a:spcBef>
              <a:buNone/>
              <a:defRPr sz="180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3422650" y="2563916"/>
            <a:ext cx="5035550" cy="109537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3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2" hasCustomPrompt="1"/>
          </p:nvPr>
        </p:nvSpPr>
        <p:spPr>
          <a:xfrm>
            <a:off x="1321567" y="424981"/>
            <a:ext cx="974160" cy="77051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  <p:pic>
        <p:nvPicPr>
          <p:cNvPr id="13" name="Picture 12" descr="VB_VE_Logos.pn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58" r="1349"/>
          <a:stretch/>
        </p:blipFill>
        <p:spPr>
          <a:xfrm>
            <a:off x="289880" y="455237"/>
            <a:ext cx="925972" cy="761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0443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5175"/>
            <a:ext cx="8229600" cy="10795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113"/>
            <a:ext cx="8229600" cy="42100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1394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810155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69924" y="1762655"/>
            <a:ext cx="8133889" cy="1385888"/>
          </a:xfrm>
          <a:prstGeom prst="rect">
            <a:avLst/>
          </a:prstGeom>
        </p:spPr>
        <p:txBody>
          <a:bodyPr vert="horz"/>
          <a:lstStyle>
            <a:lvl1pPr marL="261938" indent="-261938">
              <a:buClr>
                <a:schemeClr val="accent2"/>
              </a:buClr>
              <a:defRPr sz="1800">
                <a:solidFill>
                  <a:schemeClr val="tx1"/>
                </a:solidFill>
                <a:latin typeface="Arial"/>
                <a:cs typeface="Arial"/>
              </a:defRPr>
            </a:lvl1pPr>
            <a:lvl2pPr marL="652463" indent="-319088">
              <a:defRPr sz="18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7186723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6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and Content FULL HE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69924" y="1449387"/>
            <a:ext cx="8133889" cy="1385888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5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14716598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and 2 Content FULL HE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69924" y="1449387"/>
            <a:ext cx="3871773" cy="1385888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  <a:p>
            <a:pPr marL="261938" lvl="2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Third level</a:t>
            </a:r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932040" y="1449387"/>
            <a:ext cx="3871773" cy="1385888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6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28329923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64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  <p15:guide id="6" pos="3163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Char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" name="Chart Placeholder 9"/>
          <p:cNvSpPr>
            <a:spLocks noGrp="1"/>
          </p:cNvSpPr>
          <p:nvPr>
            <p:ph type="chart" sz="quarter" idx="10"/>
          </p:nvPr>
        </p:nvSpPr>
        <p:spPr>
          <a:xfrm>
            <a:off x="666634" y="1778525"/>
            <a:ext cx="8137179" cy="44783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5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284698155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ab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able Placeholder 3"/>
          <p:cNvSpPr>
            <a:spLocks noGrp="1"/>
          </p:cNvSpPr>
          <p:nvPr>
            <p:ph type="tbl" sz="quarter" idx="10"/>
          </p:nvPr>
        </p:nvSpPr>
        <p:spPr>
          <a:xfrm>
            <a:off x="762000" y="1871663"/>
            <a:ext cx="8041813" cy="392800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table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5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215651344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" name="Chart Placeholder 9"/>
          <p:cNvSpPr>
            <a:spLocks noGrp="1"/>
          </p:cNvSpPr>
          <p:nvPr>
            <p:ph type="chart" sz="quarter" idx="10"/>
          </p:nvPr>
        </p:nvSpPr>
        <p:spPr>
          <a:xfrm>
            <a:off x="761999" y="1871663"/>
            <a:ext cx="3810001" cy="43852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932040" y="1778525"/>
            <a:ext cx="3871773" cy="4478342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8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133118139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Summary with Image to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993813" y="1871663"/>
            <a:ext cx="3810000" cy="438520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664936" y="1882123"/>
            <a:ext cx="3810000" cy="4374092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C00000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7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9007297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Summary with Image t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932040" y="1778525"/>
            <a:ext cx="3871773" cy="4478342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762000" y="1871663"/>
            <a:ext cx="3810000" cy="438520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6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15673416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 txBox="1">
            <a:spLocks/>
          </p:cNvSpPr>
          <p:nvPr/>
        </p:nvSpPr>
        <p:spPr>
          <a:xfrm>
            <a:off x="7797800" y="6399769"/>
            <a:ext cx="1107043" cy="32530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4D42EA9E-67C9-4C87-932C-8F489DA21F6E}" type="slidenum">
              <a:rPr lang="en-GB" sz="1200" smtClean="0">
                <a:solidFill>
                  <a:srgbClr val="120742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GB" sz="1200" dirty="0">
              <a:solidFill>
                <a:srgbClr val="12074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36947" y="233280"/>
            <a:ext cx="8466866" cy="434860"/>
            <a:chOff x="336947" y="233280"/>
            <a:chExt cx="8466866" cy="434860"/>
          </a:xfrm>
        </p:grpSpPr>
        <p:sp>
          <p:nvSpPr>
            <p:cNvPr id="9" name="Rectangle 8"/>
            <p:cNvSpPr/>
            <p:nvPr userDrawn="1"/>
          </p:nvSpPr>
          <p:spPr>
            <a:xfrm>
              <a:off x="336947" y="233280"/>
              <a:ext cx="8466866" cy="388800"/>
            </a:xfrm>
            <a:prstGeom prst="rect">
              <a:avLst/>
            </a:prstGeom>
            <a:solidFill>
              <a:srgbClr val="12074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4" name="Rectangle 13"/>
            <p:cNvSpPr/>
            <p:nvPr userDrawn="1"/>
          </p:nvSpPr>
          <p:spPr>
            <a:xfrm rot="2700000">
              <a:off x="678985" y="305260"/>
              <a:ext cx="362880" cy="362880"/>
            </a:xfrm>
            <a:prstGeom prst="rect">
              <a:avLst/>
            </a:prstGeom>
            <a:solidFill>
              <a:srgbClr val="0E003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  <a:latin typeface="Arial" panose="020B0604020202020204" pitchFamily="34" charset="0"/>
              </a:endParaRPr>
            </a:p>
          </p:txBody>
        </p:sp>
      </p:grp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497" t="2" r="-3868" b="-3481"/>
          <a:stretch/>
        </p:blipFill>
        <p:spPr>
          <a:xfrm>
            <a:off x="581203" y="343512"/>
            <a:ext cx="1485722" cy="199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446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Breakdown of most visited English attractions by area. Ranking volume of visitors to English attractions across 2019, with percentage growth figures vs. full year 2018. " title="Most visited free attractions – 2019 (Part 1 of 2)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Most visited paid attractions – East Midlands 2019</a:t>
            </a:r>
            <a:br>
              <a:rPr lang="en-GB" sz="2800" dirty="0" smtClean="0"/>
            </a:br>
            <a:r>
              <a:rPr lang="en-GB" sz="2000" dirty="0" smtClean="0"/>
              <a:t>(1/2)</a:t>
            </a:r>
            <a:endParaRPr lang="en-GB" sz="2000" dirty="0"/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1 of 2)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1087487"/>
              </p:ext>
            </p:extLst>
          </p:nvPr>
        </p:nvGraphicFramePr>
        <p:xfrm>
          <a:off x="654051" y="1819030"/>
          <a:ext cx="8101848" cy="4079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7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18-19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Chatsworth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605,671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606,420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Belton House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422,682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460,547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 err="1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Calke</a:t>
                      </a:r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 Abbey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384,561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458,380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19%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Hardwick Hall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285,379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298,283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Sudbury Hall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190,087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254,083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34%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 err="1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Kedleston</a:t>
                      </a:r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 Hall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185,647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211,655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14%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Lincoln Castle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Castle / Fort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138,000 (E)</a:t>
                      </a:r>
                      <a:endParaRPr lang="en-GB" sz="1200" b="1" i="0" u="none" strike="noStrike" dirty="0">
                        <a:solidFill>
                          <a:srgbClr val="12074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130,000 (E)</a:t>
                      </a:r>
                      <a:endParaRPr lang="en-GB" sz="1200" b="1" i="0" u="none" strike="noStrike" dirty="0">
                        <a:solidFill>
                          <a:srgbClr val="12074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-6%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Newstead Abbey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104,188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111,273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Rand </a:t>
                      </a:r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Farm Park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Farm / Rare Breeds / Farm Animals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89,281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107,573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Bolsover Castle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Castle / Fort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95,522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101,041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5844759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  <a:endParaRPr lang="en-GB" sz="105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130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Most visited paid attractions – East Midlands 2019</a:t>
            </a:r>
            <a:br>
              <a:rPr lang="en-GB" sz="2800" dirty="0" smtClean="0"/>
            </a:br>
            <a:r>
              <a:rPr lang="en-GB" sz="2000" dirty="0" smtClean="0"/>
              <a:t>(2/2)</a:t>
            </a:r>
            <a:endParaRPr lang="en-GB" sz="2000" dirty="0"/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2 of 2)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7965768"/>
              </p:ext>
            </p:extLst>
          </p:nvPr>
        </p:nvGraphicFramePr>
        <p:xfrm>
          <a:off x="654051" y="1819030"/>
          <a:ext cx="8101848" cy="4079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7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18-19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Canons Ashby House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Monument/ Archaeological Site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72,400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81,863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Poole's Cavern &amp; Country Park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51,912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56,115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Tattershall Castle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Castle / Fort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59,150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54,834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-7%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King Richard III Visitor Centre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Heritage / Visitor Centre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60,000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47,419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-21%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The Workhouse</a:t>
                      </a:r>
                      <a:endParaRPr lang="en-GB" sz="1200" b="1" i="0" u="none" strike="noStrike" dirty="0">
                        <a:solidFill>
                          <a:srgbClr val="12074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Heritage / Visitor Centre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51,538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43,945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-15%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Woolsthorpe </a:t>
                      </a:r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Manor</a:t>
                      </a:r>
                      <a:endParaRPr lang="en-GB" sz="1200" b="1" i="0" u="none" strike="noStrike" dirty="0">
                        <a:solidFill>
                          <a:srgbClr val="12074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39,689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43,901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Gunby Hall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Heritage / Visitor Centre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38,180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42,800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Treak Cliff Cavern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34,595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34,000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-2%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Peveril Castle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Castle / Fort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30,956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30,693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-1%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Lyveden New Bield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28,936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30,290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  <a:endParaRPr lang="en-GB" sz="105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803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sitEngland powerpoint template 4x3 final">
  <a:themeElements>
    <a:clrScheme name="Custom 5">
      <a:dk1>
        <a:srgbClr val="120742"/>
      </a:dk1>
      <a:lt1>
        <a:sysClr val="window" lastClr="FFFFFF"/>
      </a:lt1>
      <a:dk2>
        <a:srgbClr val="231F20"/>
      </a:dk2>
      <a:lt2>
        <a:srgbClr val="518A45"/>
      </a:lt2>
      <a:accent1>
        <a:srgbClr val="120742"/>
      </a:accent1>
      <a:accent2>
        <a:srgbClr val="C00000"/>
      </a:accent2>
      <a:accent3>
        <a:srgbClr val="518A45"/>
      </a:accent3>
      <a:accent4>
        <a:srgbClr val="FDB332"/>
      </a:accent4>
      <a:accent5>
        <a:srgbClr val="157EAB"/>
      </a:accent5>
      <a:accent6>
        <a:srgbClr val="BFDBF7"/>
      </a:accent6>
      <a:hlink>
        <a:srgbClr val="120742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VisitEngland powerpoint template 4x3 final [Read-Only]" id="{6E088034-F13E-4613-80DB-D0700B916887}" vid="{C331A35C-B8B0-4859-8BBA-55C07128EF0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Discover England Initial Summary Report v1</Template>
  <TotalTime>12491</TotalTime>
  <Words>345</Words>
  <Application>Microsoft Office PowerPoint</Application>
  <PresentationFormat>On-screen Show (4:3)</PresentationFormat>
  <Paragraphs>138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VisitEngland powerpoint template 4x3 final</vt:lpstr>
      <vt:lpstr>Most visited paid attractions – East Midlands 2019 (1/2)</vt:lpstr>
      <vt:lpstr>Most visited paid attractions – East Midlands 2019 (2/2)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 England:  summary insights on overseas visitors</dc:title>
  <dc:creator>Steve Mills</dc:creator>
  <cp:lastModifiedBy>Keri Portas</cp:lastModifiedBy>
  <cp:revision>667</cp:revision>
  <cp:lastPrinted>2017-06-09T06:23:23Z</cp:lastPrinted>
  <dcterms:created xsi:type="dcterms:W3CDTF">2016-07-20T15:06:07Z</dcterms:created>
  <dcterms:modified xsi:type="dcterms:W3CDTF">2020-10-15T16:09:45Z</dcterms:modified>
</cp:coreProperties>
</file>