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514" r:id="rId2"/>
    <p:sldId id="515" r:id="rId3"/>
  </p:sldIdLst>
  <p:sldSz cx="9144000" cy="6858000" type="screen4x3"/>
  <p:notesSz cx="6881813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avier Faux" initials="XF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742"/>
    <a:srgbClr val="646363"/>
    <a:srgbClr val="505050"/>
    <a:srgbClr val="D4E1E0"/>
    <a:srgbClr val="A1AEAF"/>
    <a:srgbClr val="BFDBF7"/>
    <a:srgbClr val="157EAB"/>
    <a:srgbClr val="F9A526"/>
    <a:srgbClr val="58595B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3671" autoAdjust="0"/>
  </p:normalViewPr>
  <p:slideViewPr>
    <p:cSldViewPr snapToGrid="0" snapToObjects="1">
      <p:cViewPr varScale="1">
        <p:scale>
          <a:sx n="81" d="100"/>
          <a:sy n="81" d="100"/>
        </p:scale>
        <p:origin x="648" y="78"/>
      </p:cViewPr>
      <p:guideLst>
        <p:guide orient="horz" pos="3936"/>
        <p:guide pos="204"/>
        <p:guide pos="55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500702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913DC6B7-151A-46DD-8992-DF262D5946DA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500537"/>
            <a:ext cx="2982869" cy="500701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84D6EE0A-42C7-491E-B3DC-355BB75EA5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07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1958A92-D4BF-4190-AED4-D146BA303FE3}" type="datetimeFigureOut">
              <a:rPr lang="en-GB" smtClean="0"/>
              <a:pPr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813865"/>
            <a:ext cx="5505450" cy="3938618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8E5DEFC-BFAE-4186-88B9-06BA9B12B8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DEFC-BFAE-4186-88B9-06BA9B12B8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4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978900" y="-1568103"/>
            <a:ext cx="1148948" cy="8740989"/>
          </a:xfrm>
          <a:prstGeom prst="rect">
            <a:avLst/>
          </a:prstGeom>
          <a:solidFill>
            <a:srgbClr val="12074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82880" y="110067"/>
            <a:ext cx="8740988" cy="829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GB" sz="1400" dirty="0">
              <a:solidFill>
                <a:srgbClr val="505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270" y="2315970"/>
            <a:ext cx="7937929" cy="13255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3000" kern="120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GB" dirty="0" smtClean="0"/>
              <a:t>Title of presentation and if it’s long it can run over two lines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2173" y="3607204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 e.g. presenter’s name</a:t>
            </a:r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07302" y="3376865"/>
            <a:ext cx="241651" cy="135512"/>
          </a:xfrm>
          <a:prstGeom prst="triangle">
            <a:avLst/>
          </a:prstGeom>
          <a:solidFill>
            <a:srgbClr val="1207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442960" y="6263640"/>
            <a:ext cx="480909" cy="48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8061128" y="5729722"/>
            <a:ext cx="884827" cy="884956"/>
          </a:xfrm>
          <a:prstGeom prst="ellipse">
            <a:avLst/>
          </a:prstGeom>
          <a:solidFill>
            <a:srgbClr val="646363"/>
          </a:solidFill>
        </p:spPr>
        <p:txBody>
          <a:bodyPr lIns="0" tIns="0" rIns="0" bIns="0"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partner logo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2173" y="4011367"/>
            <a:ext cx="7936025" cy="4390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>
              <a:buNone/>
              <a:defRPr sz="2000">
                <a:latin typeface="Arial"/>
                <a:cs typeface="Arial"/>
              </a:defRPr>
            </a:lvl2pPr>
            <a:lvl3pPr marL="914400" indent="0">
              <a:buNone/>
              <a:defRPr sz="2000">
                <a:latin typeface="Arial"/>
                <a:cs typeface="Arial"/>
              </a:defRPr>
            </a:lvl3pPr>
            <a:lvl4pPr marL="1371600" indent="0">
              <a:buNone/>
              <a:defRPr sz="2000">
                <a:latin typeface="Arial"/>
                <a:cs typeface="Arial"/>
              </a:defRPr>
            </a:lvl4pPr>
            <a:lvl5pPr marL="1828800" indent="0">
              <a:buNone/>
              <a:defRPr sz="20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21" y="13049"/>
            <a:ext cx="1365504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1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75424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32040" y="1778525"/>
            <a:ext cx="3896576" cy="499008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5"/>
              </a:buClr>
              <a:buNone/>
              <a:defRPr sz="1800" b="0">
                <a:solidFill>
                  <a:schemeClr val="accent2"/>
                </a:solidFill>
                <a:latin typeface="Arial"/>
                <a:cs typeface="Arial"/>
              </a:defRPr>
            </a:lvl1pPr>
            <a:lvl2pPr>
              <a:defRPr sz="16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029200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755576" y="2277533"/>
            <a:ext cx="3816424" cy="397933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US" dirty="0"/>
              <a:t>Picture or other content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65864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Divider Slide /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7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422650" y="3882347"/>
            <a:ext cx="5035550" cy="1095337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70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422650" y="2563916"/>
            <a:ext cx="5035550" cy="1095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321567" y="424981"/>
            <a:ext cx="974160" cy="7705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  <p:pic>
        <p:nvPicPr>
          <p:cNvPr id="13" name="Picture 12" descr="VB_VE_Logo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r="1349"/>
          <a:stretch/>
        </p:blipFill>
        <p:spPr>
          <a:xfrm>
            <a:off x="289880" y="455237"/>
            <a:ext cx="925972" cy="7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4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79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3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810155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762655"/>
            <a:ext cx="8133889" cy="1385888"/>
          </a:xfrm>
          <a:prstGeom prst="rect">
            <a:avLst/>
          </a:prstGeom>
        </p:spPr>
        <p:txBody>
          <a:bodyPr vert="horz"/>
          <a:lstStyle>
            <a:lvl1pPr marL="261938" indent="-261938">
              <a:buClr>
                <a:schemeClr val="accent2"/>
              </a:buClr>
              <a:defRPr sz="1800">
                <a:solidFill>
                  <a:schemeClr val="tx1"/>
                </a:solidFill>
                <a:latin typeface="Arial"/>
                <a:cs typeface="Arial"/>
              </a:defRPr>
            </a:lvl1pPr>
            <a:lvl2pPr marL="652463" indent="-319088">
              <a:defRPr sz="1800">
                <a:latin typeface="Arial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7186723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8133889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7165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itle and 2 Content FULL H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69924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  <a:p>
            <a:pPr marL="261938" lvl="2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Third level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449387"/>
            <a:ext cx="3871773" cy="1385888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32992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64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  <p15:guide id="6" pos="316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666634" y="1778525"/>
            <a:ext cx="8137179" cy="4478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846981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762000" y="1871663"/>
            <a:ext cx="8041813" cy="39280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21565134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0"/>
          </p:nvPr>
        </p:nvSpPr>
        <p:spPr>
          <a:xfrm>
            <a:off x="761999" y="1871663"/>
            <a:ext cx="3810001" cy="4385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311813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93813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64936" y="1882123"/>
            <a:ext cx="3810000" cy="437409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7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900729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gland Summary with Image 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1" y="872066"/>
            <a:ext cx="8149762" cy="558801"/>
          </a:xfrm>
          <a:prstGeom prst="rect">
            <a:avLst/>
          </a:prstGeom>
        </p:spPr>
        <p:txBody>
          <a:bodyPr/>
          <a:lstStyle>
            <a:lvl1pPr algn="l">
              <a:defRPr lang="en-GB" sz="3000" kern="12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932040" y="1778525"/>
            <a:ext cx="3871773" cy="4478342"/>
          </a:xfrm>
          <a:prstGeom prst="rect">
            <a:avLst/>
          </a:prstGeom>
        </p:spPr>
        <p:txBody>
          <a:bodyPr vert="horz"/>
          <a:lstStyle>
            <a:lvl1pPr marL="179388" indent="-179388">
              <a:buClr>
                <a:schemeClr val="accent2"/>
              </a:buCl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>
              <a:defRPr sz="14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marL="261938" lvl="0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Click to edit Master text styles</a:t>
            </a:r>
          </a:p>
          <a:p>
            <a:pPr marL="261938" lvl="1" indent="-261938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mtClean="0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62000" y="1871663"/>
            <a:ext cx="3810000" cy="4385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GB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6" y="6396162"/>
            <a:ext cx="2440301" cy="2746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buNone/>
              <a:def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6097" y="6394602"/>
            <a:ext cx="3267083" cy="274636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20742"/>
                </a:solidFill>
              </a:rPr>
              <a:t>Footer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2"/>
          </p:nvPr>
        </p:nvSpPr>
        <p:spPr>
          <a:xfrm>
            <a:off x="6413499" y="6399767"/>
            <a:ext cx="1968501" cy="27103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45A050-A0E9-457C-B706-B9085DD59521}" type="datetime2">
              <a:rPr lang="en-US" smtClean="0">
                <a:solidFill>
                  <a:srgbClr val="120742"/>
                </a:solidFill>
              </a:rPr>
              <a:pPr/>
              <a:t>Thursday, October 15, 2020</a:t>
            </a:fld>
            <a:endParaRPr lang="en-US" dirty="0">
              <a:solidFill>
                <a:srgbClr val="120742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926843" y="261479"/>
            <a:ext cx="1597025" cy="3311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56734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05">
          <p15:clr>
            <a:srgbClr val="FBAE40"/>
          </p15:clr>
        </p15:guide>
        <p15:guide id="2" pos="2880">
          <p15:clr>
            <a:srgbClr val="FBAE40"/>
          </p15:clr>
        </p15:guide>
        <p15:guide id="3" pos="480">
          <p15:clr>
            <a:srgbClr val="FBAE40"/>
          </p15:clr>
        </p15:guide>
        <p15:guide id="4" orient="horz" pos="1179">
          <p15:clr>
            <a:srgbClr val="FBAE40"/>
          </p15:clr>
        </p15:guide>
        <p15:guide id="5" orient="horz" pos="9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797800" y="6399769"/>
            <a:ext cx="1107043" cy="3253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D42EA9E-67C9-4C87-932C-8F489DA21F6E}" type="slidenum">
              <a:rPr lang="en-GB" sz="1200" smtClean="0">
                <a:solidFill>
                  <a:srgbClr val="120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200" dirty="0">
              <a:solidFill>
                <a:srgbClr val="1207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6947" y="233280"/>
            <a:ext cx="8466866" cy="434860"/>
            <a:chOff x="336947" y="233280"/>
            <a:chExt cx="8466866" cy="434860"/>
          </a:xfrm>
        </p:grpSpPr>
        <p:sp>
          <p:nvSpPr>
            <p:cNvPr id="9" name="Rectangle 8"/>
            <p:cNvSpPr/>
            <p:nvPr userDrawn="1"/>
          </p:nvSpPr>
          <p:spPr>
            <a:xfrm>
              <a:off x="336947" y="233280"/>
              <a:ext cx="8466866" cy="388800"/>
            </a:xfrm>
            <a:prstGeom prst="rect">
              <a:avLst/>
            </a:prstGeom>
            <a:solidFill>
              <a:srgbClr val="12074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 rot="2700000">
              <a:off x="678985" y="305260"/>
              <a:ext cx="362880" cy="362880"/>
            </a:xfrm>
            <a:prstGeom prst="rect">
              <a:avLst/>
            </a:prstGeom>
            <a:solidFill>
              <a:srgbClr val="0E0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 t="2" r="-3868" b="-3481"/>
          <a:stretch/>
        </p:blipFill>
        <p:spPr>
          <a:xfrm>
            <a:off x="581203" y="343512"/>
            <a:ext cx="1485722" cy="1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Breakdown of most visited English attractions by area. Ranking volume of visitors to English attractions across 2019, with percentage growth figures vs. full year 2018. " title="Most visited free attractions – 2019 (Part 1 of 2)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London 2019</a:t>
            </a:r>
            <a:br>
              <a:rPr lang="en-GB" sz="2800" dirty="0" smtClean="0"/>
            </a:br>
            <a:r>
              <a:rPr lang="en-GB" sz="2000" dirty="0" smtClean="0"/>
              <a:t>(1/2)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1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442626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British Museum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5,828,552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6,239,983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Tate Modern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5,868,562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6,098,340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National Gallery, The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5,735,831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6,011,007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Natural History Museum (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South Kensington)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5,226,320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5,423,932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V&amp;A South Kensington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3,967,566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3,992,198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Science Museum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3,174,963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3,301,975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Somerset House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3,143,626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2,841,772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Tate Britain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1,272,523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1,808,637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National Portrait Gallery, London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1,586,451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1,619,694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British Library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1,437,839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1,534,860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844759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Most visited free attractions – London 2019</a:t>
            </a:r>
            <a:br>
              <a:rPr lang="en-GB" sz="2800" dirty="0" smtClean="0"/>
            </a:br>
            <a:r>
              <a:rPr lang="en-GB" sz="2000" dirty="0" smtClean="0"/>
              <a:t>(2/2)</a:t>
            </a:r>
            <a:endParaRPr lang="en-GB" sz="2000" dirty="0"/>
          </a:p>
        </p:txBody>
      </p:sp>
      <p:graphicFrame>
        <p:nvGraphicFramePr>
          <p:cNvPr id="5" name="Table 4" descr="Breakdown of most visited English attractions by area. Ranking volume of visitors to English attractions across 2019, with percentage growth figures vs. full year 2018. " title="Most visited free attractions – 2019 (Part 2 of 2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473797"/>
              </p:ext>
            </p:extLst>
          </p:nvPr>
        </p:nvGraphicFramePr>
        <p:xfrm>
          <a:off x="654051" y="1819030"/>
          <a:ext cx="8101848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Attraction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Visitors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Change 18-19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Imperial War Museum London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1,061,798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1,073,936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err="1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Horniman</a:t>
                      </a:r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Museum and Gardens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926,849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952,954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Serpentine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1,208,531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880,677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of London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694,596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706,219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RAF Museum London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501,331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496,614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V&amp;A Museum of Childhood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418,271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386,944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of London Docklands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290,488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324,438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Kenwood House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Historic House/ House and Garden / Palace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131,126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132,468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Guildhall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116,616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123,731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Sir</a:t>
                      </a:r>
                      <a:r>
                        <a:rPr lang="en-GB" sz="1200" b="1" i="0" u="none" strike="noStrike" baseline="0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John</a:t>
                      </a:r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Soane‘s Museum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Museum and /or Art Gallery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133,407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123,502</a:t>
                      </a:r>
                      <a:endParaRPr lang="en-GB" sz="1200" b="1" i="0" u="none" strike="noStrike" dirty="0">
                        <a:solidFill>
                          <a:srgbClr val="12074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12074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050" y="5987562"/>
            <a:ext cx="79096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Some Parks excluded as numbers may include visitors to the park only.</a:t>
            </a:r>
          </a:p>
          <a:p>
            <a:r>
              <a:rPr lang="en-GB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 = Estimate</a:t>
            </a:r>
            <a:endParaRPr lang="en-GB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itEngland powerpoint template 4x3 final">
  <a:themeElements>
    <a:clrScheme name="Custom 5">
      <a:dk1>
        <a:srgbClr val="120742"/>
      </a:dk1>
      <a:lt1>
        <a:sysClr val="window" lastClr="FFFFFF"/>
      </a:lt1>
      <a:dk2>
        <a:srgbClr val="231F20"/>
      </a:dk2>
      <a:lt2>
        <a:srgbClr val="518A45"/>
      </a:lt2>
      <a:accent1>
        <a:srgbClr val="120742"/>
      </a:accent1>
      <a:accent2>
        <a:srgbClr val="C00000"/>
      </a:accent2>
      <a:accent3>
        <a:srgbClr val="518A45"/>
      </a:accent3>
      <a:accent4>
        <a:srgbClr val="FDB332"/>
      </a:accent4>
      <a:accent5>
        <a:srgbClr val="157EAB"/>
      </a:accent5>
      <a:accent6>
        <a:srgbClr val="BFDBF7"/>
      </a:accent6>
      <a:hlink>
        <a:srgbClr val="120742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isitEngland powerpoint template 4x3 final [Read-Only]" id="{6E088034-F13E-4613-80DB-D0700B916887}" vid="{C331A35C-B8B0-4859-8BBA-55C07128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Discover England Initial Summary Report v1</Template>
  <TotalTime>12444</TotalTime>
  <Words>366</Words>
  <Application>Microsoft Office PowerPoint</Application>
  <PresentationFormat>On-screen Show (4:3)</PresentationFormat>
  <Paragraphs>139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VisitEngland powerpoint template 4x3 final</vt:lpstr>
      <vt:lpstr>Most visited free attractions – London 2019 (1/2)</vt:lpstr>
      <vt:lpstr>Most visited free attractions – London 2019 (2/2)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England:  summary insights on overseas visitors</dc:title>
  <dc:creator>Steve Mills</dc:creator>
  <cp:lastModifiedBy>Keri Portas</cp:lastModifiedBy>
  <cp:revision>662</cp:revision>
  <cp:lastPrinted>2017-06-09T06:23:23Z</cp:lastPrinted>
  <dcterms:created xsi:type="dcterms:W3CDTF">2016-07-20T15:06:07Z</dcterms:created>
  <dcterms:modified xsi:type="dcterms:W3CDTF">2020-10-15T15:16:45Z</dcterms:modified>
</cp:coreProperties>
</file>