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6" r:id="rId1"/>
  </p:sldMasterIdLst>
  <p:notesMasterIdLst>
    <p:notesMasterId r:id="rId32"/>
  </p:notesMasterIdLst>
  <p:handoutMasterIdLst>
    <p:handoutMasterId r:id="rId33"/>
  </p:handoutMasterIdLst>
  <p:sldIdLst>
    <p:sldId id="526" r:id="rId2"/>
    <p:sldId id="514" r:id="rId3"/>
    <p:sldId id="515" r:id="rId4"/>
    <p:sldId id="516" r:id="rId5"/>
    <p:sldId id="527" r:id="rId6"/>
    <p:sldId id="528" r:id="rId7"/>
    <p:sldId id="517" r:id="rId8"/>
    <p:sldId id="529" r:id="rId9"/>
    <p:sldId id="530" r:id="rId10"/>
    <p:sldId id="518" r:id="rId11"/>
    <p:sldId id="531" r:id="rId12"/>
    <p:sldId id="532" r:id="rId13"/>
    <p:sldId id="519" r:id="rId14"/>
    <p:sldId id="533" r:id="rId15"/>
    <p:sldId id="534" r:id="rId16"/>
    <p:sldId id="520" r:id="rId17"/>
    <p:sldId id="535" r:id="rId18"/>
    <p:sldId id="536" r:id="rId19"/>
    <p:sldId id="521" r:id="rId20"/>
    <p:sldId id="537" r:id="rId21"/>
    <p:sldId id="538" r:id="rId22"/>
    <p:sldId id="522" r:id="rId23"/>
    <p:sldId id="539" r:id="rId24"/>
    <p:sldId id="540" r:id="rId25"/>
    <p:sldId id="523" r:id="rId26"/>
    <p:sldId id="541" r:id="rId27"/>
    <p:sldId id="542" r:id="rId28"/>
    <p:sldId id="524" r:id="rId29"/>
    <p:sldId id="543" r:id="rId30"/>
    <p:sldId id="544" r:id="rId31"/>
  </p:sldIdLst>
  <p:sldSz cx="9144000" cy="6858000" type="screen4x3"/>
  <p:notesSz cx="6881813" cy="100028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36" userDrawn="1">
          <p15:clr>
            <a:srgbClr val="A4A3A4"/>
          </p15:clr>
        </p15:guide>
        <p15:guide id="2" pos="204" userDrawn="1">
          <p15:clr>
            <a:srgbClr val="A4A3A4"/>
          </p15:clr>
        </p15:guide>
        <p15:guide id="4" pos="553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Xavier Faux" initials="XF" lastIdx="9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CF"/>
    <a:srgbClr val="E7E7E9"/>
    <a:srgbClr val="120742"/>
    <a:srgbClr val="646363"/>
    <a:srgbClr val="505050"/>
    <a:srgbClr val="D4E1E0"/>
    <a:srgbClr val="A1AEAF"/>
    <a:srgbClr val="BFDBF7"/>
    <a:srgbClr val="157EAB"/>
    <a:srgbClr val="F9A5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0" autoAdjust="0"/>
    <p:restoredTop sz="93671" autoAdjust="0"/>
  </p:normalViewPr>
  <p:slideViewPr>
    <p:cSldViewPr snapToGrid="0" snapToObjects="1">
      <p:cViewPr varScale="1">
        <p:scale>
          <a:sx n="63" d="100"/>
          <a:sy n="63" d="100"/>
        </p:scale>
        <p:origin x="1364" y="84"/>
      </p:cViewPr>
      <p:guideLst>
        <p:guide orient="horz" pos="3936"/>
        <p:guide pos="204"/>
        <p:guide pos="5534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82" d="100"/>
          <a:sy n="82" d="100"/>
        </p:scale>
        <p:origin x="3972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869" cy="500702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7337" y="0"/>
            <a:ext cx="2982869" cy="500702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r">
              <a:defRPr sz="1200"/>
            </a:lvl1pPr>
          </a:lstStyle>
          <a:p>
            <a:fld id="{913DC6B7-151A-46DD-8992-DF262D5946DA}" type="datetimeFigureOut">
              <a:rPr lang="en-GB" smtClean="0"/>
              <a:t>05/09/2022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500537"/>
            <a:ext cx="2982869" cy="500701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7337" y="9500537"/>
            <a:ext cx="2982869" cy="500701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r">
              <a:defRPr sz="1200"/>
            </a:lvl1pPr>
          </a:lstStyle>
          <a:p>
            <a:fld id="{84D6EE0A-42C7-491E-B3DC-355BB75EA52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570719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501879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501879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21958A92-D4BF-4190-AED4-D146BA303FE3}" type="datetimeFigureOut">
              <a:rPr lang="en-GB" smtClean="0"/>
              <a:pPr/>
              <a:t>05/09/2022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0625" y="1250950"/>
            <a:ext cx="4500563" cy="3375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09" tIns="46154" rIns="92309" bIns="46154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813865"/>
            <a:ext cx="5505450" cy="3938618"/>
          </a:xfrm>
          <a:prstGeom prst="rect">
            <a:avLst/>
          </a:prstGeom>
        </p:spPr>
        <p:txBody>
          <a:bodyPr vert="horz" lIns="92309" tIns="46154" rIns="92309" bIns="46154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00961"/>
            <a:ext cx="2982119" cy="501878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9500961"/>
            <a:ext cx="2982119" cy="501878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78E5DEFC-BFAE-4186-88B9-06BA9B12B89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82955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E5DEFC-BFAE-4186-88B9-06BA9B12B895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144023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E5DEFC-BFAE-4186-88B9-06BA9B12B895}" type="slidenum">
              <a:rPr lang="en-GB" smtClean="0"/>
              <a:pPr/>
              <a:t>30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14402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E5DEFC-BFAE-4186-88B9-06BA9B12B895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14402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E5DEFC-BFAE-4186-88B9-06BA9B12B895}" type="slidenum">
              <a:rPr lang="en-GB" smtClean="0"/>
              <a:pPr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14402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E5DEFC-BFAE-4186-88B9-06BA9B12B895}" type="slidenum">
              <a:rPr lang="en-GB" smtClean="0"/>
              <a:pPr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14402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E5DEFC-BFAE-4186-88B9-06BA9B12B895}" type="slidenum">
              <a:rPr lang="en-GB" smtClean="0"/>
              <a:pPr/>
              <a:t>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14402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E5DEFC-BFAE-4186-88B9-06BA9B12B895}" type="slidenum">
              <a:rPr lang="en-GB" smtClean="0"/>
              <a:pPr/>
              <a:t>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14402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E5DEFC-BFAE-4186-88B9-06BA9B12B895}" type="slidenum">
              <a:rPr lang="en-GB" smtClean="0"/>
              <a:pPr/>
              <a:t>21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14402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E5DEFC-BFAE-4186-88B9-06BA9B12B895}" type="slidenum">
              <a:rPr lang="en-GB" smtClean="0"/>
              <a:pPr/>
              <a:t>24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14402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E5DEFC-BFAE-4186-88B9-06BA9B12B895}" type="slidenum">
              <a:rPr lang="en-GB" smtClean="0"/>
              <a:pPr/>
              <a:t>27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14402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 rot="5400000">
            <a:off x="3978900" y="-1568103"/>
            <a:ext cx="1148948" cy="8740989"/>
          </a:xfrm>
          <a:prstGeom prst="rect">
            <a:avLst/>
          </a:prstGeom>
          <a:solidFill>
            <a:srgbClr val="120742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182880" y="110067"/>
            <a:ext cx="8740988" cy="82973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endParaRPr lang="en-GB" sz="1400" dirty="0">
              <a:solidFill>
                <a:srgbClr val="505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20270" y="2315970"/>
            <a:ext cx="7937929" cy="1325563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GB" sz="3000" kern="1200" dirty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GB" dirty="0"/>
              <a:t>Title of presentation and if it’s long it can run over two lines</a:t>
            </a:r>
          </a:p>
        </p:txBody>
      </p:sp>
      <p:sp>
        <p:nvSpPr>
          <p:cNvPr id="8" name="Text Placeholder 14"/>
          <p:cNvSpPr>
            <a:spLocks noGrp="1"/>
          </p:cNvSpPr>
          <p:nvPr>
            <p:ph type="body" sz="quarter" idx="11" hasCustomPrompt="1"/>
          </p:nvPr>
        </p:nvSpPr>
        <p:spPr>
          <a:xfrm>
            <a:off x="522173" y="3607204"/>
            <a:ext cx="7936025" cy="439091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>
                <a:solidFill>
                  <a:schemeClr val="accent2"/>
                </a:solidFill>
                <a:latin typeface="Arial"/>
                <a:cs typeface="Arial"/>
              </a:defRPr>
            </a:lvl1pPr>
            <a:lvl2pPr marL="457200" indent="0">
              <a:buNone/>
              <a:defRPr sz="2000">
                <a:latin typeface="Arial"/>
                <a:cs typeface="Arial"/>
              </a:defRPr>
            </a:lvl2pPr>
            <a:lvl3pPr marL="914400" indent="0">
              <a:buNone/>
              <a:defRPr sz="2000">
                <a:latin typeface="Arial"/>
                <a:cs typeface="Arial"/>
              </a:defRPr>
            </a:lvl3pPr>
            <a:lvl4pPr marL="1371600" indent="0">
              <a:buNone/>
              <a:defRPr sz="2000">
                <a:latin typeface="Arial"/>
                <a:cs typeface="Arial"/>
              </a:defRPr>
            </a:lvl4pPr>
            <a:lvl5pPr marL="1828800" indent="0">
              <a:buNone/>
              <a:defRPr sz="2000"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Subtitle e.g. presenter’s name</a:t>
            </a:r>
          </a:p>
        </p:txBody>
      </p:sp>
      <p:sp>
        <p:nvSpPr>
          <p:cNvPr id="13" name="Isosceles Triangle 12"/>
          <p:cNvSpPr/>
          <p:nvPr userDrawn="1"/>
        </p:nvSpPr>
        <p:spPr>
          <a:xfrm rot="10800000">
            <a:off x="707302" y="3376865"/>
            <a:ext cx="241651" cy="135512"/>
          </a:xfrm>
          <a:prstGeom prst="triangle">
            <a:avLst/>
          </a:prstGeom>
          <a:solidFill>
            <a:srgbClr val="1207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8442960" y="6263640"/>
            <a:ext cx="480909" cy="48768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2" hasCustomPrompt="1"/>
          </p:nvPr>
        </p:nvSpPr>
        <p:spPr>
          <a:xfrm>
            <a:off x="8061128" y="5729722"/>
            <a:ext cx="884827" cy="884956"/>
          </a:xfrm>
          <a:prstGeom prst="ellipse">
            <a:avLst/>
          </a:prstGeom>
          <a:solidFill>
            <a:srgbClr val="646363"/>
          </a:solidFill>
        </p:spPr>
        <p:txBody>
          <a:bodyPr lIns="0" tIns="0" rIns="0" bIns="0"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  <p:sp>
        <p:nvSpPr>
          <p:cNvPr id="14" name="Text Placeholder 14"/>
          <p:cNvSpPr>
            <a:spLocks noGrp="1"/>
          </p:cNvSpPr>
          <p:nvPr>
            <p:ph type="body" sz="quarter" idx="13" hasCustomPrompt="1"/>
          </p:nvPr>
        </p:nvSpPr>
        <p:spPr>
          <a:xfrm>
            <a:off x="522173" y="4011367"/>
            <a:ext cx="7936025" cy="439091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>
                <a:solidFill>
                  <a:schemeClr val="accent2"/>
                </a:solidFill>
                <a:latin typeface="Arial"/>
                <a:cs typeface="Arial"/>
              </a:defRPr>
            </a:lvl1pPr>
            <a:lvl2pPr marL="457200" indent="0">
              <a:buNone/>
              <a:defRPr sz="2000">
                <a:latin typeface="Arial"/>
                <a:cs typeface="Arial"/>
              </a:defRPr>
            </a:lvl2pPr>
            <a:lvl3pPr marL="914400" indent="0">
              <a:buNone/>
              <a:defRPr sz="2000">
                <a:latin typeface="Arial"/>
                <a:cs typeface="Arial"/>
              </a:defRPr>
            </a:lvl3pPr>
            <a:lvl4pPr marL="1371600" indent="0">
              <a:buNone/>
              <a:defRPr sz="2000">
                <a:latin typeface="Arial"/>
                <a:cs typeface="Arial"/>
              </a:defRPr>
            </a:lvl4pPr>
            <a:lvl5pPr marL="1828800" indent="0">
              <a:buNone/>
              <a:defRPr sz="2000"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Date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7521" y="13049"/>
            <a:ext cx="1365504" cy="1243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0911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8" name="Text Placeholder 11"/>
          <p:cNvSpPr>
            <a:spLocks noGrp="1"/>
          </p:cNvSpPr>
          <p:nvPr>
            <p:ph type="body" sz="quarter" idx="12"/>
          </p:nvPr>
        </p:nvSpPr>
        <p:spPr>
          <a:xfrm>
            <a:off x="675424" y="1778525"/>
            <a:ext cx="3896576" cy="499008"/>
          </a:xfrm>
          <a:prstGeom prst="rect">
            <a:avLst/>
          </a:prstGeom>
        </p:spPr>
        <p:txBody>
          <a:bodyPr vert="horz"/>
          <a:lstStyle>
            <a:lvl1pPr marL="0" indent="0">
              <a:buClr>
                <a:schemeClr val="accent5"/>
              </a:buClr>
              <a:buNone/>
              <a:defRPr sz="1800" b="0">
                <a:solidFill>
                  <a:schemeClr val="accent2"/>
                </a:solidFill>
                <a:latin typeface="Arial"/>
                <a:cs typeface="Arial"/>
              </a:defRPr>
            </a:lvl1pPr>
            <a:lvl2pPr>
              <a:defRPr sz="1600">
                <a:latin typeface="Arial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4932040" y="1778525"/>
            <a:ext cx="3896576" cy="499008"/>
          </a:xfrm>
          <a:prstGeom prst="rect">
            <a:avLst/>
          </a:prstGeom>
        </p:spPr>
        <p:txBody>
          <a:bodyPr vert="horz"/>
          <a:lstStyle>
            <a:lvl1pPr marL="0" indent="0">
              <a:buClr>
                <a:schemeClr val="accent5"/>
              </a:buClr>
              <a:buNone/>
              <a:defRPr sz="1800" b="0">
                <a:solidFill>
                  <a:schemeClr val="accent2"/>
                </a:solidFill>
                <a:latin typeface="Arial"/>
                <a:cs typeface="Arial"/>
              </a:defRPr>
            </a:lvl1pPr>
            <a:lvl2pPr>
              <a:defRPr sz="1600">
                <a:latin typeface="Arial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Content Placeholder 11"/>
          <p:cNvSpPr>
            <a:spLocks noGrp="1"/>
          </p:cNvSpPr>
          <p:nvPr>
            <p:ph sz="quarter" idx="14" hasCustomPrompt="1"/>
          </p:nvPr>
        </p:nvSpPr>
        <p:spPr>
          <a:xfrm>
            <a:off x="5029200" y="2277533"/>
            <a:ext cx="3816424" cy="3979334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baseline="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</a:lstStyle>
          <a:p>
            <a:pPr lvl="0"/>
            <a:r>
              <a:rPr lang="en-US" dirty="0"/>
              <a:t>Picture or other content</a:t>
            </a:r>
            <a:endParaRPr lang="en-GB" dirty="0"/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5" hasCustomPrompt="1"/>
          </p:nvPr>
        </p:nvSpPr>
        <p:spPr>
          <a:xfrm>
            <a:off x="755576" y="2277533"/>
            <a:ext cx="3816424" cy="3979334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baseline="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</a:lstStyle>
          <a:p>
            <a:pPr lvl="0"/>
            <a:r>
              <a:rPr lang="en-US" dirty="0"/>
              <a:t>Picture or other content</a:t>
            </a:r>
            <a:endParaRPr lang="en-GB" dirty="0"/>
          </a:p>
        </p:txBody>
      </p:sp>
      <p:sp>
        <p:nvSpPr>
          <p:cNvPr id="19" name="Text Placeholder 12"/>
          <p:cNvSpPr>
            <a:spLocks noGrp="1"/>
          </p:cNvSpPr>
          <p:nvPr>
            <p:ph type="body" sz="quarter" idx="19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21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Monday, September 5, 2022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11" name="Picture Placeholder 8"/>
          <p:cNvSpPr>
            <a:spLocks noGrp="1"/>
          </p:cNvSpPr>
          <p:nvPr>
            <p:ph type="pic" sz="quarter" idx="20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416586462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  <p15:guide id="6" pos="3168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Divider Slide / 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2074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3422650" y="3882347"/>
            <a:ext cx="5035550" cy="1095337"/>
          </a:xfrm>
          <a:prstGeom prst="rect">
            <a:avLst/>
          </a:prstGeom>
        </p:spPr>
        <p:txBody>
          <a:bodyPr vert="horz"/>
          <a:lstStyle>
            <a:lvl1pPr marL="0" indent="0">
              <a:spcBef>
                <a:spcPts val="700"/>
              </a:spcBef>
              <a:buNone/>
              <a:defRPr sz="1800">
                <a:solidFill>
                  <a:srgbClr val="FFFFFF"/>
                </a:solidFill>
                <a:latin typeface="Arial"/>
                <a:cs typeface="Arial"/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3422650" y="2563916"/>
            <a:ext cx="5035550" cy="1095375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3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35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35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35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35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2" hasCustomPrompt="1"/>
          </p:nvPr>
        </p:nvSpPr>
        <p:spPr>
          <a:xfrm>
            <a:off x="1321567" y="424981"/>
            <a:ext cx="974160" cy="77051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  <p:pic>
        <p:nvPicPr>
          <p:cNvPr id="13" name="Picture 12" descr="VB_VE_Logos.png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458" r="1349"/>
          <a:stretch/>
        </p:blipFill>
        <p:spPr>
          <a:xfrm>
            <a:off x="289880" y="455237"/>
            <a:ext cx="925972" cy="761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10443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5175"/>
            <a:ext cx="8229600" cy="10795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113"/>
            <a:ext cx="8229600" cy="42100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9139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810155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4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669924" y="1762655"/>
            <a:ext cx="8133889" cy="1385888"/>
          </a:xfrm>
          <a:prstGeom prst="rect">
            <a:avLst/>
          </a:prstGeom>
        </p:spPr>
        <p:txBody>
          <a:bodyPr vert="horz"/>
          <a:lstStyle>
            <a:lvl1pPr marL="261938" indent="-261938">
              <a:buClr>
                <a:schemeClr val="accent2"/>
              </a:buClr>
              <a:defRPr sz="1800">
                <a:solidFill>
                  <a:schemeClr val="tx1"/>
                </a:solidFill>
                <a:latin typeface="Arial"/>
                <a:cs typeface="Arial"/>
              </a:defRPr>
            </a:lvl1pPr>
            <a:lvl2pPr marL="652463" indent="-319088">
              <a:defRPr sz="1800">
                <a:latin typeface="Arial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7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371867232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6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Title and Content FULL HE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4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669924" y="1449387"/>
            <a:ext cx="8133889" cy="1385888"/>
          </a:xfrm>
          <a:prstGeom prst="rect">
            <a:avLst/>
          </a:prstGeom>
        </p:spPr>
        <p:txBody>
          <a:bodyPr vert="horz"/>
          <a:lstStyle>
            <a:lvl1pPr marL="179388" indent="-179388">
              <a:buClr>
                <a:schemeClr val="accent2"/>
              </a:buCl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marL="261938" lvl="0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/>
              <a:t>Click to edit Master text styles</a:t>
            </a:r>
          </a:p>
          <a:p>
            <a:pPr marL="261938" lvl="1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/>
              <a:t>Second level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5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Monday, September 5, 2022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314716598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Title and 2 Content FULL HE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4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669924" y="1449387"/>
            <a:ext cx="3871773" cy="1385888"/>
          </a:xfrm>
          <a:prstGeom prst="rect">
            <a:avLst/>
          </a:prstGeom>
        </p:spPr>
        <p:txBody>
          <a:bodyPr vert="horz"/>
          <a:lstStyle>
            <a:lvl1pPr marL="179388" indent="-179388">
              <a:buClr>
                <a:schemeClr val="accent2"/>
              </a:buCl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>
              <a:defRPr sz="18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marL="261938" lvl="0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/>
              <a:t>Click to edit Master text styles</a:t>
            </a:r>
          </a:p>
          <a:p>
            <a:pPr marL="261938" lvl="1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/>
              <a:t>Second level</a:t>
            </a:r>
          </a:p>
          <a:p>
            <a:pPr marL="261938" lvl="2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/>
              <a:t>Third level</a:t>
            </a:r>
          </a:p>
        </p:txBody>
      </p:sp>
      <p:sp>
        <p:nvSpPr>
          <p:cNvPr id="8" name="Text Placeholder 11"/>
          <p:cNvSpPr>
            <a:spLocks noGrp="1"/>
          </p:cNvSpPr>
          <p:nvPr>
            <p:ph type="body" sz="quarter" idx="12"/>
          </p:nvPr>
        </p:nvSpPr>
        <p:spPr>
          <a:xfrm>
            <a:off x="4932040" y="1449387"/>
            <a:ext cx="3871773" cy="1385888"/>
          </a:xfrm>
          <a:prstGeom prst="rect">
            <a:avLst/>
          </a:prstGeom>
        </p:spPr>
        <p:txBody>
          <a:bodyPr vert="horz"/>
          <a:lstStyle>
            <a:lvl1pPr marL="179388" indent="-179388">
              <a:buClr>
                <a:schemeClr val="accent2"/>
              </a:buCl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marL="261938" lvl="0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/>
              <a:t>Click to edit Master text styles</a:t>
            </a:r>
          </a:p>
          <a:p>
            <a:pPr marL="261938" lvl="1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/>
              <a:t>Second level</a:t>
            </a:r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6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Monday, September 5, 2022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283299237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64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  <p15:guide id="6" pos="3163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Char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0" name="Chart Placeholder 9"/>
          <p:cNvSpPr>
            <a:spLocks noGrp="1"/>
          </p:cNvSpPr>
          <p:nvPr>
            <p:ph type="chart" sz="quarter" idx="10"/>
          </p:nvPr>
        </p:nvSpPr>
        <p:spPr>
          <a:xfrm>
            <a:off x="666634" y="1778525"/>
            <a:ext cx="8137179" cy="447834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</a:lstStyle>
          <a:p>
            <a:r>
              <a:rPr lang="en-US"/>
              <a:t>Click icon to add chart</a:t>
            </a:r>
            <a:endParaRPr lang="en-GB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5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Monday, September 5, 2022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284698155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Tab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4" name="Table Placeholder 3"/>
          <p:cNvSpPr>
            <a:spLocks noGrp="1"/>
          </p:cNvSpPr>
          <p:nvPr>
            <p:ph type="tbl" sz="quarter" idx="10"/>
          </p:nvPr>
        </p:nvSpPr>
        <p:spPr>
          <a:xfrm>
            <a:off x="762000" y="1871663"/>
            <a:ext cx="8041813" cy="3928004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</a:lstStyle>
          <a:p>
            <a:r>
              <a:rPr lang="en-US"/>
              <a:t>Click icon to add table</a:t>
            </a:r>
            <a:endParaRPr lang="en-GB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5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Monday, September 5, 2022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215651344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0" name="Chart Placeholder 9"/>
          <p:cNvSpPr>
            <a:spLocks noGrp="1"/>
          </p:cNvSpPr>
          <p:nvPr>
            <p:ph type="chart" sz="quarter" idx="10"/>
          </p:nvPr>
        </p:nvSpPr>
        <p:spPr>
          <a:xfrm>
            <a:off x="761999" y="1871663"/>
            <a:ext cx="3810001" cy="43852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</a:lstStyle>
          <a:p>
            <a:r>
              <a:rPr lang="en-US"/>
              <a:t>Click icon to add chart</a:t>
            </a:r>
            <a:endParaRPr lang="en-GB" dirty="0"/>
          </a:p>
        </p:txBody>
      </p:sp>
      <p:sp>
        <p:nvSpPr>
          <p:cNvPr id="8" name="Text Placeholder 11"/>
          <p:cNvSpPr>
            <a:spLocks noGrp="1"/>
          </p:cNvSpPr>
          <p:nvPr>
            <p:ph type="body" sz="quarter" idx="12"/>
          </p:nvPr>
        </p:nvSpPr>
        <p:spPr>
          <a:xfrm>
            <a:off x="4932040" y="1778525"/>
            <a:ext cx="3871773" cy="4478342"/>
          </a:xfrm>
          <a:prstGeom prst="rect">
            <a:avLst/>
          </a:prstGeom>
        </p:spPr>
        <p:txBody>
          <a:bodyPr vert="horz"/>
          <a:lstStyle>
            <a:lvl1pPr marL="179388" indent="-179388">
              <a:buClr>
                <a:schemeClr val="accent2"/>
              </a:buCl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marL="261938" lvl="0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/>
              <a:t>Click to edit Master text styles</a:t>
            </a:r>
          </a:p>
          <a:p>
            <a:pPr marL="261938" lvl="1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/>
              <a:t>Second level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8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Monday, September 5, 2022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133118139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Summary with Image to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993813" y="1871663"/>
            <a:ext cx="3810000" cy="4385204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664936" y="1882123"/>
            <a:ext cx="3810000" cy="4374092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C00000"/>
              </a:buCl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45720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marL="261938" lvl="0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/>
              <a:t>Click to edit Master text styles</a:t>
            </a:r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7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Monday, September 5, 2022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39007297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Summary with Image to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8" name="Text Placeholder 11"/>
          <p:cNvSpPr>
            <a:spLocks noGrp="1"/>
          </p:cNvSpPr>
          <p:nvPr>
            <p:ph type="body" sz="quarter" idx="12"/>
          </p:nvPr>
        </p:nvSpPr>
        <p:spPr>
          <a:xfrm>
            <a:off x="4932040" y="1778525"/>
            <a:ext cx="3871773" cy="4478342"/>
          </a:xfrm>
          <a:prstGeom prst="rect">
            <a:avLst/>
          </a:prstGeom>
        </p:spPr>
        <p:txBody>
          <a:bodyPr vert="horz"/>
          <a:lstStyle>
            <a:lvl1pPr marL="179388" indent="-179388">
              <a:buClr>
                <a:schemeClr val="accent2"/>
              </a:buCl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marL="261938" lvl="0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/>
              <a:t>Click to edit Master text styles</a:t>
            </a:r>
          </a:p>
          <a:p>
            <a:pPr marL="261938" lvl="1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/>
              <a:t>Second level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762000" y="1871663"/>
            <a:ext cx="3810000" cy="4385204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7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6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Monday, September 5, 2022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15673416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 txBox="1">
            <a:spLocks/>
          </p:cNvSpPr>
          <p:nvPr/>
        </p:nvSpPr>
        <p:spPr>
          <a:xfrm>
            <a:off x="7797800" y="6399769"/>
            <a:ext cx="1107043" cy="32530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4D42EA9E-67C9-4C87-932C-8F489DA21F6E}" type="slidenum">
              <a:rPr lang="en-GB" sz="1200" smtClean="0">
                <a:solidFill>
                  <a:srgbClr val="120742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‹#›</a:t>
            </a:fld>
            <a:endParaRPr lang="en-GB" sz="1200" dirty="0">
              <a:solidFill>
                <a:srgbClr val="12074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336947" y="233280"/>
            <a:ext cx="8466866" cy="434860"/>
            <a:chOff x="336947" y="233280"/>
            <a:chExt cx="8466866" cy="434860"/>
          </a:xfrm>
        </p:grpSpPr>
        <p:sp>
          <p:nvSpPr>
            <p:cNvPr id="9" name="Rectangle 8"/>
            <p:cNvSpPr/>
            <p:nvPr userDrawn="1"/>
          </p:nvSpPr>
          <p:spPr>
            <a:xfrm>
              <a:off x="336947" y="233280"/>
              <a:ext cx="8466866" cy="388800"/>
            </a:xfrm>
            <a:prstGeom prst="rect">
              <a:avLst/>
            </a:prstGeom>
            <a:solidFill>
              <a:srgbClr val="12074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4" name="Rectangle 13"/>
            <p:cNvSpPr/>
            <p:nvPr userDrawn="1"/>
          </p:nvSpPr>
          <p:spPr>
            <a:xfrm rot="2700000">
              <a:off x="678985" y="305260"/>
              <a:ext cx="362880" cy="362880"/>
            </a:xfrm>
            <a:prstGeom prst="rect">
              <a:avLst/>
            </a:prstGeom>
            <a:solidFill>
              <a:srgbClr val="0E0033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  <a:latin typeface="Arial" panose="020B0604020202020204" pitchFamily="34" charset="0"/>
              </a:endParaRPr>
            </a:p>
          </p:txBody>
        </p:sp>
      </p:grp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497" t="2" r="-3868" b="-3481"/>
          <a:stretch/>
        </p:blipFill>
        <p:spPr>
          <a:xfrm>
            <a:off x="581203" y="343512"/>
            <a:ext cx="1485722" cy="199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2446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  <p:sldLayoutId id="2147483770" r:id="rId4"/>
    <p:sldLayoutId id="2147483771" r:id="rId5"/>
    <p:sldLayoutId id="2147483772" r:id="rId6"/>
    <p:sldLayoutId id="2147483773" r:id="rId7"/>
    <p:sldLayoutId id="2147483774" r:id="rId8"/>
    <p:sldLayoutId id="2147483775" r:id="rId9"/>
    <p:sldLayoutId id="2147483776" r:id="rId10"/>
    <p:sldLayoutId id="2147483777" r:id="rId11"/>
    <p:sldLayoutId id="2147483778" r:id="rId12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B3D6D-39C4-4E6D-8C81-A0F5F7A1D6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England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E8A2EA-943E-4C40-B3D8-528014A83B0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2D2CC670-17C4-4CD0-AC1D-3E62DBDEB00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</p:spTree>
    <p:extLst>
      <p:ext uri="{BB962C8B-B14F-4D97-AF65-F5344CB8AC3E}">
        <p14:creationId xmlns:p14="http://schemas.microsoft.com/office/powerpoint/2010/main" val="37144342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B3D6D-39C4-4E6D-8C81-A0F5F7A1D6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/>
              <a:t>London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E8A2EA-943E-4C40-B3D8-528014A83B0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2D2CC670-17C4-4CD0-AC1D-3E62DBDEB00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</p:spTree>
    <p:extLst>
      <p:ext uri="{BB962C8B-B14F-4D97-AF65-F5344CB8AC3E}">
        <p14:creationId xmlns:p14="http://schemas.microsoft.com/office/powerpoint/2010/main" val="18419715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Breakdown of most visited English attractions by area. Ranking volume of visitors to English attractions across 2019, with percentage growth figures vs. full year 2018. " title="Most visited free attractions – 2019 (Part 1 of 2)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/>
              <a:t>Most visited paid attractions – London 2020</a:t>
            </a:r>
            <a:br>
              <a:rPr lang="en-GB" sz="2800" dirty="0"/>
            </a:br>
            <a:r>
              <a:rPr lang="en-GB" sz="2000" dirty="0"/>
              <a:t>(1/2)</a:t>
            </a:r>
          </a:p>
        </p:txBody>
      </p:sp>
      <p:graphicFrame>
        <p:nvGraphicFramePr>
          <p:cNvPr id="5" name="Table 4" descr="Breakdown of most visited English attractions by area. Ranking volume of visitors to English attractions across 2019, with percentage growth figures vs. full year 2018. " title="Most visited free attractions – 2019 (part 1 of 2)"/>
          <p:cNvGraphicFramePr>
            <a:graphicFrameLocks noGrp="1"/>
          </p:cNvGraphicFramePr>
          <p:nvPr>
            <p:extLst/>
          </p:nvPr>
        </p:nvGraphicFramePr>
        <p:xfrm>
          <a:off x="654051" y="1819030"/>
          <a:ext cx="8101848" cy="40906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98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68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93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458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Rank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 of Attraction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r>
                        <a:rPr lang="en-GB" sz="11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r>
                        <a:rPr lang="en-GB" sz="11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Change 19-20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Royal Botanic Gardens, Kew Gardens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Garden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2,316,699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1,212,855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-48%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ZSL London Zoo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Safari Park / Zoo / Aquarium / Aviary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1,157,076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504,351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-56%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Tower of London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Castle / Fort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2,984,499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447,812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-85%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Royal Academy of Arts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1,248,882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385,775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-69%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 Paul's Cathedral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Place of Worship (still in use)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1,716,417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260,622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-85%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Hampton Court Palace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Historic House/ House and Garden / Palace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1,072,823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227,447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-79%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Westminster Abbey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Place of Worship (still in use)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1,574,401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221,772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-86%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Houses of Parliament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Other Historic Property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1,063,501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203,000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-81%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Old Royal Naval College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Other Historic Property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1,264,683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201,554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-84%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London Transport Museum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394,632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135,411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-66%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958447597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54050" y="5987562"/>
            <a:ext cx="790965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i="1" dirty="0">
                <a:latin typeface="Arial" panose="020B0604020202020204" pitchFamily="34" charset="0"/>
                <a:cs typeface="Arial" panose="020B0604020202020204" pitchFamily="34" charset="0"/>
              </a:rPr>
              <a:t>Note: Some Parks excluded as numbers may include visitors to the park only.</a:t>
            </a:r>
          </a:p>
          <a:p>
            <a:r>
              <a:rPr lang="en-GB" sz="1050" b="1" i="1" dirty="0">
                <a:latin typeface="Arial" panose="020B0604020202020204" pitchFamily="34" charset="0"/>
                <a:cs typeface="Arial" panose="020B0604020202020204" pitchFamily="34" charset="0"/>
              </a:rPr>
              <a:t>E = Estimate</a:t>
            </a:r>
          </a:p>
        </p:txBody>
      </p:sp>
    </p:spTree>
    <p:extLst>
      <p:ext uri="{BB962C8B-B14F-4D97-AF65-F5344CB8AC3E}">
        <p14:creationId xmlns:p14="http://schemas.microsoft.com/office/powerpoint/2010/main" val="31514757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/>
              <a:t>Most visited paid attractions – London 2020</a:t>
            </a:r>
            <a:br>
              <a:rPr lang="en-GB" sz="2800" dirty="0"/>
            </a:br>
            <a:r>
              <a:rPr lang="en-GB" sz="2000" dirty="0"/>
              <a:t>(2/2)</a:t>
            </a:r>
          </a:p>
        </p:txBody>
      </p:sp>
      <p:graphicFrame>
        <p:nvGraphicFramePr>
          <p:cNvPr id="5" name="Table 4" descr="Breakdown of most visited English attractions by area. Ranking volume of visitors to English attractions across 2019, with percentage growth figures vs. full year 2018. " title="Most visited free attractions – 2019 (Part 2 of 2)"/>
          <p:cNvGraphicFramePr>
            <a:graphicFrameLocks noGrp="1"/>
          </p:cNvGraphicFramePr>
          <p:nvPr>
            <p:extLst/>
          </p:nvPr>
        </p:nvGraphicFramePr>
        <p:xfrm>
          <a:off x="654051" y="1819030"/>
          <a:ext cx="8101848" cy="40868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98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630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2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5276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Rank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 of Attraction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r>
                        <a:rPr lang="en-GB" sz="11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r>
                        <a:rPr lang="en-GB" sz="11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Change 19-20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Shakespeare's Globe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Other Historic Property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78,1240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115,204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-85%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Churchill War Rooms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Heritage / Visitor Centre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620,936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114,963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-81%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WWT London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Nature Reserve / Wetlands / Wildlife Trips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190,206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104,830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-45%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Osterley Park House (NT)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Historic House/ House and Garden / Palace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88,148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73,738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-16%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Kensington Palace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Historic House/ House and Garden / Palace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510,304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55,557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-89%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Eltham Palace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Historic House/ House and Garden / Palace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134,238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46,258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-66%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HMS Belfast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Other Historic Property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327,206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41,301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-87%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Chelsea Physic Garden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Garden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70,914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37,965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-46%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Down House - Home of Charles Darwin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Historic House/ House and Garden / Palace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48,711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17,335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-64%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The Charles Dickens Museum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56,958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13,069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-77%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54050" y="5987562"/>
            <a:ext cx="790965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i="1" dirty="0">
                <a:latin typeface="Arial" panose="020B0604020202020204" pitchFamily="34" charset="0"/>
                <a:cs typeface="Arial" panose="020B0604020202020204" pitchFamily="34" charset="0"/>
              </a:rPr>
              <a:t>Note: Some Parks excluded as numbers may include visitors to the park only.</a:t>
            </a:r>
          </a:p>
          <a:p>
            <a:r>
              <a:rPr lang="en-GB" sz="1050" b="1" i="1" dirty="0">
                <a:latin typeface="Arial" panose="020B0604020202020204" pitchFamily="34" charset="0"/>
                <a:cs typeface="Arial" panose="020B0604020202020204" pitchFamily="34" charset="0"/>
              </a:rPr>
              <a:t>E = Estimate</a:t>
            </a:r>
          </a:p>
        </p:txBody>
      </p:sp>
    </p:spTree>
    <p:extLst>
      <p:ext uri="{BB962C8B-B14F-4D97-AF65-F5344CB8AC3E}">
        <p14:creationId xmlns:p14="http://schemas.microsoft.com/office/powerpoint/2010/main" val="3676223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B3D6D-39C4-4E6D-8C81-A0F5F7A1D6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/>
              <a:t>North East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E8A2EA-943E-4C40-B3D8-528014A83B0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2D2CC670-17C4-4CD0-AC1D-3E62DBDEB00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</p:spTree>
    <p:extLst>
      <p:ext uri="{BB962C8B-B14F-4D97-AF65-F5344CB8AC3E}">
        <p14:creationId xmlns:p14="http://schemas.microsoft.com/office/powerpoint/2010/main" val="41605613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Breakdown of most visited English attractions by area. Ranking volume of visitors to English attractions across 2019, with percentage growth figures vs. full year 2018. " title="Most visited free attractions – 2019 (Part 1 of 2)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/>
              <a:t>Most visited paid attractions – North East 2020</a:t>
            </a:r>
            <a:br>
              <a:rPr lang="en-GB" sz="2800" dirty="0"/>
            </a:br>
            <a:r>
              <a:rPr lang="en-GB" sz="2000" dirty="0"/>
              <a:t>(1/2)</a:t>
            </a:r>
          </a:p>
        </p:txBody>
      </p:sp>
      <p:graphicFrame>
        <p:nvGraphicFramePr>
          <p:cNvPr id="5" name="Table 4" descr="Breakdown of most visited English attractions by area. Ranking volume of visitors to English attractions across 2019, with percentage growth figures vs. full year 2018. " title="Most visited free attractions – 2019 (part 1 of 2)"/>
          <p:cNvGraphicFramePr>
            <a:graphicFrameLocks noGrp="1"/>
          </p:cNvGraphicFramePr>
          <p:nvPr>
            <p:extLst/>
          </p:nvPr>
        </p:nvGraphicFramePr>
        <p:xfrm>
          <a:off x="654051" y="1819030"/>
          <a:ext cx="8101848" cy="40868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98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68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93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458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Rank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 of Attraction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r>
                        <a:rPr lang="en-GB" sz="11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r>
                        <a:rPr lang="en-GB" sz="11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Change 19-20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Beamish - The Living Museum of the North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801,687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301,444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-62%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Gibside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Garden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307,900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198,546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-36%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Wallington House, Gardens &amp; Estate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Historic House/ House and Garden / Palace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251,251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163,529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-35%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Cragside House, Gardens and Estate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Historic House/ House and Garden / Palace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255,005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141,226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-45%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WWT Washington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Nature Reserve / Wetlands / Wildlife Trips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83,817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50,361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-40%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Newbiggin Maritime Centre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140,000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42,000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-70%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Housesteads Roman Fort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Castle / Fort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111,508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41,430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-63%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Belsay Hall, Castle and Gardens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Historic House/ House and Garden / Palace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69,689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40,429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-42%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The Bowes Museum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98,984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34,793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-65%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Dunstanburgh Castle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Castle / Fort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48,909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21,825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-55%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958447597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54050" y="5987562"/>
            <a:ext cx="790965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i="1" dirty="0">
                <a:latin typeface="Arial" panose="020B0604020202020204" pitchFamily="34" charset="0"/>
                <a:cs typeface="Arial" panose="020B0604020202020204" pitchFamily="34" charset="0"/>
              </a:rPr>
              <a:t>Note: Some Parks excluded as numbers may include visitors to the park only.</a:t>
            </a:r>
          </a:p>
          <a:p>
            <a:r>
              <a:rPr lang="en-GB" sz="1050" b="1" i="1" dirty="0">
                <a:latin typeface="Arial" panose="020B0604020202020204" pitchFamily="34" charset="0"/>
                <a:cs typeface="Arial" panose="020B0604020202020204" pitchFamily="34" charset="0"/>
              </a:rPr>
              <a:t>E = Estimate</a:t>
            </a:r>
          </a:p>
        </p:txBody>
      </p:sp>
    </p:spTree>
    <p:extLst>
      <p:ext uri="{BB962C8B-B14F-4D97-AF65-F5344CB8AC3E}">
        <p14:creationId xmlns:p14="http://schemas.microsoft.com/office/powerpoint/2010/main" val="35205466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/>
              <a:t>Most visited paid attractions – North East 2020</a:t>
            </a:r>
            <a:br>
              <a:rPr lang="en-GB" sz="2800" dirty="0"/>
            </a:br>
            <a:r>
              <a:rPr lang="en-GB" sz="2000" dirty="0"/>
              <a:t>(2/2)</a:t>
            </a:r>
          </a:p>
        </p:txBody>
      </p:sp>
      <p:graphicFrame>
        <p:nvGraphicFramePr>
          <p:cNvPr id="5" name="Table 4" descr="Breakdown of most visited English attractions by area. Ranking volume of visitors to English attractions across 2019, with percentage growth figures vs. full year 2018. " title="Most visited free attractions – 2019 (Part 2 of 2)"/>
          <p:cNvGraphicFramePr>
            <a:graphicFrameLocks noGrp="1"/>
          </p:cNvGraphicFramePr>
          <p:nvPr>
            <p:extLst/>
          </p:nvPr>
        </p:nvGraphicFramePr>
        <p:xfrm>
          <a:off x="654051" y="1819030"/>
          <a:ext cx="8101848" cy="40855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98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630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2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5276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Rank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 of Attraction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r>
                        <a:rPr lang="en-GB" sz="11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r>
                        <a:rPr lang="en-GB" sz="11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Change 19-20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Rievaulx Abbey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Historic Monument/ Archaeological Site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53,585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21,283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-60%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Warkworth Castle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Castle / Fort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55,942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21,194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-62%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Chesters Roman Fort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Castle / Fort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68,905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15,353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-78%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Barnard Castle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Castle / Fort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25,677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15,148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-41%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Lindisfarne Priory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Historic Monument/ Archaeological Site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60,403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14,248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-76%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Corbridge Roman Town (Hadrian's Wall)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Historic Monument/ Archaeological Site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22,748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12,862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-43%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Tynemouth Priory and Castle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Castle / Fort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35,629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12,856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-64%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Castle Keep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Castle / Fort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40,549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9,114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-78%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Oriental Museum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32,159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7,142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-78%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Ormesby Hall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Historic House/ House and Garden / Palace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47,537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7,093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-85%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54050" y="5987562"/>
            <a:ext cx="790965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i="1" dirty="0">
                <a:latin typeface="Arial" panose="020B0604020202020204" pitchFamily="34" charset="0"/>
                <a:cs typeface="Arial" panose="020B0604020202020204" pitchFamily="34" charset="0"/>
              </a:rPr>
              <a:t>Note: Some Parks excluded as numbers may include visitors to the park only.</a:t>
            </a:r>
          </a:p>
          <a:p>
            <a:r>
              <a:rPr lang="en-GB" sz="1050" b="1" i="1" dirty="0">
                <a:latin typeface="Arial" panose="020B0604020202020204" pitchFamily="34" charset="0"/>
                <a:cs typeface="Arial" panose="020B0604020202020204" pitchFamily="34" charset="0"/>
              </a:rPr>
              <a:t>E = Estimate</a:t>
            </a:r>
          </a:p>
        </p:txBody>
      </p:sp>
    </p:spTree>
    <p:extLst>
      <p:ext uri="{BB962C8B-B14F-4D97-AF65-F5344CB8AC3E}">
        <p14:creationId xmlns:p14="http://schemas.microsoft.com/office/powerpoint/2010/main" val="34495509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B3D6D-39C4-4E6D-8C81-A0F5F7A1D6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/>
              <a:t>North West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E8A2EA-943E-4C40-B3D8-528014A83B0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2D2CC670-17C4-4CD0-AC1D-3E62DBDEB00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</p:spTree>
    <p:extLst>
      <p:ext uri="{BB962C8B-B14F-4D97-AF65-F5344CB8AC3E}">
        <p14:creationId xmlns:p14="http://schemas.microsoft.com/office/powerpoint/2010/main" val="38460678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Breakdown of most visited English attractions by area. Ranking volume of visitors to English attractions across 2019, with percentage growth figures vs. full year 2018. " title="Most visited free attractions – 2019 (Part 1 of 2)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/>
              <a:t>Most visited paid attractions – North West 2020</a:t>
            </a:r>
            <a:br>
              <a:rPr lang="en-GB" sz="2800" dirty="0"/>
            </a:br>
            <a:r>
              <a:rPr lang="en-GB" sz="2000" dirty="0"/>
              <a:t>(1/2)</a:t>
            </a:r>
          </a:p>
        </p:txBody>
      </p:sp>
      <p:graphicFrame>
        <p:nvGraphicFramePr>
          <p:cNvPr id="5" name="Table 4" descr="Breakdown of most visited English attractions by area. Ranking volume of visitors to English attractions across 2019, with percentage growth figures vs. full year 2018. " title="Most visited free attractions – 2019 (part 1 of 2)"/>
          <p:cNvGraphicFramePr>
            <a:graphicFrameLocks noGrp="1"/>
          </p:cNvGraphicFramePr>
          <p:nvPr>
            <p:extLst/>
          </p:nvPr>
        </p:nvGraphicFramePr>
        <p:xfrm>
          <a:off x="654051" y="1819030"/>
          <a:ext cx="8101848" cy="40906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98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68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93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458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Rank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 of Attraction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r>
                        <a:rPr lang="en-GB" sz="11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r>
                        <a:rPr lang="en-GB" sz="11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Change 19-20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Chester Zoo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Safari Park / Zoo / Aquarium / Aviary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2,086,785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1,182,652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-43%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Tatton Park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Historic House/ House and Garden / Palace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769,000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580,000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-25%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Windermere Lake Cruises, Bowness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Other Historic / Scenic Transport Operator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1,613,785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419,574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-74%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Dunham Massey Hall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Historic House/ House and Garden / Palace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340,235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388,908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Lyme Park &amp; Gardens (NT)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Historic House/ House and Garden / Palace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131,272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180,458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37%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Ullswater Steamers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Other Historic / Scenic Transport Operator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500,200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180,000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-64%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Quarry Bank Mill and Garden (NT)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Other Historic Property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285,762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174,909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-39%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WWT Martin Mere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Nature Reserve / Wetlands / Wildlife Trips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192,443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119,824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-38%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Speke Hall, Gardens &amp; Estate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Historic House/ House and Garden / Palace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224,913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99,237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-56%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Ravenglass &amp; Eskdale Railway Co Ltd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Steam / Heritage Railway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212,000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80,000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-62%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958447597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54050" y="5987562"/>
            <a:ext cx="790965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i="1" dirty="0">
                <a:latin typeface="Arial" panose="020B0604020202020204" pitchFamily="34" charset="0"/>
                <a:cs typeface="Arial" panose="020B0604020202020204" pitchFamily="34" charset="0"/>
              </a:rPr>
              <a:t>Note: Some Parks excluded as numbers may include visitors to the park only.</a:t>
            </a:r>
          </a:p>
          <a:p>
            <a:r>
              <a:rPr lang="en-GB" sz="1050" b="1" i="1" dirty="0">
                <a:latin typeface="Arial" panose="020B0604020202020204" pitchFamily="34" charset="0"/>
                <a:cs typeface="Arial" panose="020B0604020202020204" pitchFamily="34" charset="0"/>
              </a:rPr>
              <a:t>E = Estimate</a:t>
            </a:r>
          </a:p>
        </p:txBody>
      </p:sp>
    </p:spTree>
    <p:extLst>
      <p:ext uri="{BB962C8B-B14F-4D97-AF65-F5344CB8AC3E}">
        <p14:creationId xmlns:p14="http://schemas.microsoft.com/office/powerpoint/2010/main" val="9184427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/>
              <a:t>Most visited paid attractions – North West 2020</a:t>
            </a:r>
            <a:br>
              <a:rPr lang="en-GB" sz="2800" dirty="0"/>
            </a:br>
            <a:r>
              <a:rPr lang="en-GB" sz="2000" dirty="0"/>
              <a:t>(2/2)</a:t>
            </a:r>
          </a:p>
        </p:txBody>
      </p:sp>
      <p:graphicFrame>
        <p:nvGraphicFramePr>
          <p:cNvPr id="5" name="Table 4" descr="Breakdown of most visited English attractions by area. Ranking volume of visitors to English attractions across 2019, with percentage growth figures vs. full year 2018. " title="Most visited free attractions – 2019 (Part 2 of 2)"/>
          <p:cNvGraphicFramePr>
            <a:graphicFrameLocks noGrp="1"/>
          </p:cNvGraphicFramePr>
          <p:nvPr>
            <p:extLst/>
          </p:nvPr>
        </p:nvGraphicFramePr>
        <p:xfrm>
          <a:off x="654051" y="1819030"/>
          <a:ext cx="8101848" cy="40868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98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630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2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5276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Rank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 of Attraction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r>
                        <a:rPr lang="en-GB" sz="11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r>
                        <a:rPr lang="en-GB" sz="11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Change 19-20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Sizergh Castle and Garden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Historic House/ House and Garden / Palace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127,335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56,085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-56%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Beeston Castle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Castle / Fort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58,079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39,281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-32%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Lakeland Motor Museum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76,997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32,452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-58%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Hill Top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Historic House/ House and Garden / Palace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114,663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26,938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-77%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Jodrell Bank Discovery Centre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Heritage / Visitor Centre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161,966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24,837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-85%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East Lancashire Railway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Steam / Heritage Railway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N/A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22,783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N/A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Lakeland Wildlife Oasis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Safari Park / Zoo / Aquarium / Aviary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31,492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22,678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-28%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Lake District Coast Aquarium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Safari Park / Zoo / Aquarium / Aviary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32,658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21,473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-34%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Carlisle Castle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Castle / Fort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45,053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17,119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-62%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Birdoswald Roman Fort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Castle / Fort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35,367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14,898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-58%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54050" y="5987562"/>
            <a:ext cx="790965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i="1" dirty="0">
                <a:latin typeface="Arial" panose="020B0604020202020204" pitchFamily="34" charset="0"/>
                <a:cs typeface="Arial" panose="020B0604020202020204" pitchFamily="34" charset="0"/>
              </a:rPr>
              <a:t>Note: Some Parks excluded as numbers may include visitors to the park only.</a:t>
            </a:r>
          </a:p>
          <a:p>
            <a:r>
              <a:rPr lang="en-GB" sz="1050" b="1" i="1" dirty="0">
                <a:latin typeface="Arial" panose="020B0604020202020204" pitchFamily="34" charset="0"/>
                <a:cs typeface="Arial" panose="020B0604020202020204" pitchFamily="34" charset="0"/>
              </a:rPr>
              <a:t>E = Estimate</a:t>
            </a:r>
          </a:p>
        </p:txBody>
      </p:sp>
    </p:spTree>
    <p:extLst>
      <p:ext uri="{BB962C8B-B14F-4D97-AF65-F5344CB8AC3E}">
        <p14:creationId xmlns:p14="http://schemas.microsoft.com/office/powerpoint/2010/main" val="16784400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B3D6D-39C4-4E6D-8C81-A0F5F7A1D6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/>
              <a:t>South East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E8A2EA-943E-4C40-B3D8-528014A83B0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2D2CC670-17C4-4CD0-AC1D-3E62DBDEB00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</p:spTree>
    <p:extLst>
      <p:ext uri="{BB962C8B-B14F-4D97-AF65-F5344CB8AC3E}">
        <p14:creationId xmlns:p14="http://schemas.microsoft.com/office/powerpoint/2010/main" val="20613460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Breakdown of most visited English attractions by area. Ranking volume of visitors to English attractions across 2019, with percentage growth figures vs. full year 2018. " title="Most visited free attractions – 2019 (Part 1 of 2)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/>
              <a:t>Most visited paid attractions – England 2020</a:t>
            </a:r>
            <a:br>
              <a:rPr lang="en-GB" sz="2800" dirty="0"/>
            </a:br>
            <a:r>
              <a:rPr lang="en-GB" sz="2000" dirty="0"/>
              <a:t>(1/2)</a:t>
            </a:r>
          </a:p>
        </p:txBody>
      </p:sp>
      <p:graphicFrame>
        <p:nvGraphicFramePr>
          <p:cNvPr id="5" name="Table 4" descr="Breakdown of most visited English attractions by area. Ranking volume of visitors to English attractions across 2019, with percentage growth figures vs. full year 2018. " title="Most visited free attractions – 2019 (part 1 of 2)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3844552"/>
              </p:ext>
            </p:extLst>
          </p:nvPr>
        </p:nvGraphicFramePr>
        <p:xfrm>
          <a:off x="654051" y="1819030"/>
          <a:ext cx="8101848" cy="4089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98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68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93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458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Rank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 of Attraction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r>
                        <a:rPr lang="en-GB" sz="11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r>
                        <a:rPr lang="en-GB" sz="11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Change 19-20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Royal Botanic Gardens, Kew Gardens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Garden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2,316,699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1,212,855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-48%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Chester Zoo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Safari Park / Zoo / Aquarium / Aviary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2,086,785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1,182,652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-43%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RHS Garden Wisley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Garden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1,236,434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993,516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-20%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ZSL Whipsnade Zoo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Safari Park / Zoo / Aquarium / Aviary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732,672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630,772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-14%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Tatton Park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Historic House/ House and Garden / Palace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769,000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580,000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-25%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ZSL London Zoo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Safari Park / Zoo / Aquarium / Aviary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1,157,076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504,351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-56%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Longleat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Safari Park / Zoo / Aquarium / Aviary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1,011,314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495,037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-51%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Westonbirt, The National Arboretum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Garden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566,565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484,533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-14%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Attingham Park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Historic House/ House and Garden / Palace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557,136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483,946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-13%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Tower of London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Castle / Fort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2,984,499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447,812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-85%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958447597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54050" y="5987562"/>
            <a:ext cx="790965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i="1" dirty="0">
                <a:latin typeface="Arial" panose="020B0604020202020204" pitchFamily="34" charset="0"/>
                <a:cs typeface="Arial" panose="020B0604020202020204" pitchFamily="34" charset="0"/>
              </a:rPr>
              <a:t>Note: Some Parks excluded as numbers may include visitors to the park only.</a:t>
            </a:r>
          </a:p>
          <a:p>
            <a:r>
              <a:rPr lang="en-GB" sz="1050" b="1" i="1" dirty="0">
                <a:latin typeface="Arial" panose="020B0604020202020204" pitchFamily="34" charset="0"/>
                <a:cs typeface="Arial" panose="020B0604020202020204" pitchFamily="34" charset="0"/>
              </a:rPr>
              <a:t>E = Estimate</a:t>
            </a:r>
          </a:p>
        </p:txBody>
      </p:sp>
    </p:spTree>
    <p:extLst>
      <p:ext uri="{BB962C8B-B14F-4D97-AF65-F5344CB8AC3E}">
        <p14:creationId xmlns:p14="http://schemas.microsoft.com/office/powerpoint/2010/main" val="23421300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Breakdown of most visited English attractions by area. Ranking volume of visitors to English attractions across 2019, with percentage growth figures vs. full year 2018. " title="Most visited free attractions – 2019 (Part 1 of 2)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/>
              <a:t>Most visited paid attractions – South East 2020</a:t>
            </a:r>
            <a:br>
              <a:rPr lang="en-GB" sz="2800" dirty="0"/>
            </a:br>
            <a:r>
              <a:rPr lang="en-GB" sz="2000" dirty="0"/>
              <a:t>(1/2)</a:t>
            </a:r>
          </a:p>
        </p:txBody>
      </p:sp>
      <p:graphicFrame>
        <p:nvGraphicFramePr>
          <p:cNvPr id="5" name="Table 4" descr="Breakdown of most visited English attractions by area. Ranking volume of visitors to English attractions across 2019, with percentage growth figures vs. full year 2018. " title="Most visited free attractions – 2019 (part 1 of 2)"/>
          <p:cNvGraphicFramePr>
            <a:graphicFrameLocks noGrp="1"/>
          </p:cNvGraphicFramePr>
          <p:nvPr>
            <p:extLst/>
          </p:nvPr>
        </p:nvGraphicFramePr>
        <p:xfrm>
          <a:off x="654051" y="1819030"/>
          <a:ext cx="8101848" cy="40855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98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68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93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458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Rank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 of Attraction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r>
                        <a:rPr lang="en-GB" sz="11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r>
                        <a:rPr lang="en-GB" sz="11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Change 19-20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RHS Garden Wisley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Garden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1,236,434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993,516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-20%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Cliveden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Historic House/ House and Garden / Palace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524,807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430,975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-18%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Blenheim Palace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Historic House/ House and Garden / Palace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984,913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416,494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-58%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Wakehurst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Garden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312,813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342,545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Polesden Lacey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Historic House/ House and Garden / Palace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405,773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290,321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-28%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Waddesdon Manor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Historic House/ House and Garden / Palace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467,247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262,849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-44%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Sheffield Park Garden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Garden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295,384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255,868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-13%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Nymans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Garden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382,948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243,364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-36%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Leeds Castle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Castle / Fort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539,971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240,293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-55%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Bodleian Library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Other Historic Property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760,815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221,953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-71%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958447597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54050" y="5987562"/>
            <a:ext cx="790965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i="1" dirty="0">
                <a:latin typeface="Arial" panose="020B0604020202020204" pitchFamily="34" charset="0"/>
                <a:cs typeface="Arial" panose="020B0604020202020204" pitchFamily="34" charset="0"/>
              </a:rPr>
              <a:t>Note: Some Parks excluded as numbers may include visitors to the park only.</a:t>
            </a:r>
          </a:p>
          <a:p>
            <a:r>
              <a:rPr lang="en-GB" sz="1050" b="1" i="1" dirty="0">
                <a:latin typeface="Arial" panose="020B0604020202020204" pitchFamily="34" charset="0"/>
                <a:cs typeface="Arial" panose="020B0604020202020204" pitchFamily="34" charset="0"/>
              </a:rPr>
              <a:t>E = Estimate</a:t>
            </a:r>
          </a:p>
        </p:txBody>
      </p:sp>
    </p:spTree>
    <p:extLst>
      <p:ext uri="{BB962C8B-B14F-4D97-AF65-F5344CB8AC3E}">
        <p14:creationId xmlns:p14="http://schemas.microsoft.com/office/powerpoint/2010/main" val="15577760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/>
              <a:t>Most visited paid attractions – South East 2020</a:t>
            </a:r>
            <a:br>
              <a:rPr lang="en-GB" sz="2800" dirty="0"/>
            </a:br>
            <a:r>
              <a:rPr lang="en-GB" sz="2000" dirty="0"/>
              <a:t>(2/2)</a:t>
            </a:r>
          </a:p>
        </p:txBody>
      </p:sp>
      <p:graphicFrame>
        <p:nvGraphicFramePr>
          <p:cNvPr id="5" name="Table 4" descr="Breakdown of most visited English attractions by area. Ranking volume of visitors to English attractions across 2019, with percentage growth figures vs. full year 2018. " title="Most visited free attractions – 2019 (Part 2 of 2)"/>
          <p:cNvGraphicFramePr>
            <a:graphicFrameLocks noGrp="1"/>
          </p:cNvGraphicFramePr>
          <p:nvPr>
            <p:extLst/>
          </p:nvPr>
        </p:nvGraphicFramePr>
        <p:xfrm>
          <a:off x="654051" y="1819030"/>
          <a:ext cx="8101848" cy="4089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98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630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2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5276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Rank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 of Attraction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r>
                        <a:rPr lang="en-GB" sz="11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r>
                        <a:rPr lang="en-GB" sz="11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Change 19-20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Stowe Landscape Gardens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Garden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232,056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215,120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-7%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Mottisfont Abbey Garden, House and Estate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Historic House/ House and Garden / Palace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393,250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208,021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-47%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National Museum Royal Navy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1,122,072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183,061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-84%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Canterbury Cathedral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Place of Worship (still in use)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1,241,030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159,737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-87%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Chartwell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Historic House/ House and Garden / Palace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253,032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151,979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-40%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Swanley Park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Garden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400,000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150,000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-63%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The Vyne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Historic House/ House and Garden / Palace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219,053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149,259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-32%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Beaulieu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327,131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142,542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-56%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Bocketts Farm Park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Farm / Rare Breeds / Farm Animals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285,932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134,000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-53%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Claremont Landscape Gardens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Garden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189,100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132,087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-30%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54050" y="5987562"/>
            <a:ext cx="790965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i="1" dirty="0">
                <a:latin typeface="Arial" panose="020B0604020202020204" pitchFamily="34" charset="0"/>
                <a:cs typeface="Arial" panose="020B0604020202020204" pitchFamily="34" charset="0"/>
              </a:rPr>
              <a:t>Note: Some Parks excluded as numbers may include visitors to the park only.</a:t>
            </a:r>
          </a:p>
          <a:p>
            <a:r>
              <a:rPr lang="en-GB" sz="1050" b="1" i="1" dirty="0">
                <a:latin typeface="Arial" panose="020B0604020202020204" pitchFamily="34" charset="0"/>
                <a:cs typeface="Arial" panose="020B0604020202020204" pitchFamily="34" charset="0"/>
              </a:rPr>
              <a:t>E = Estimate</a:t>
            </a:r>
          </a:p>
        </p:txBody>
      </p:sp>
    </p:spTree>
    <p:extLst>
      <p:ext uri="{BB962C8B-B14F-4D97-AF65-F5344CB8AC3E}">
        <p14:creationId xmlns:p14="http://schemas.microsoft.com/office/powerpoint/2010/main" val="59756069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B3D6D-39C4-4E6D-8C81-A0F5F7A1D6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/>
              <a:t>South West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E8A2EA-943E-4C40-B3D8-528014A83B0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2D2CC670-17C4-4CD0-AC1D-3E62DBDEB00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</p:spTree>
    <p:extLst>
      <p:ext uri="{BB962C8B-B14F-4D97-AF65-F5344CB8AC3E}">
        <p14:creationId xmlns:p14="http://schemas.microsoft.com/office/powerpoint/2010/main" val="331744019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Breakdown of most visited English attractions by area. Ranking volume of visitors to English attractions across 2019, with percentage growth figures vs. full year 2018. " title="Most visited free attractions – 2019 (Part 1 of 2)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/>
              <a:t>Most visited paid attractions – South West 2020</a:t>
            </a:r>
            <a:br>
              <a:rPr lang="en-GB" sz="2800" dirty="0"/>
            </a:br>
            <a:r>
              <a:rPr lang="en-GB" sz="2000" dirty="0"/>
              <a:t>(1/2)</a:t>
            </a:r>
          </a:p>
        </p:txBody>
      </p:sp>
      <p:graphicFrame>
        <p:nvGraphicFramePr>
          <p:cNvPr id="5" name="Table 4" descr="Breakdown of most visited English attractions by area. Ranking volume of visitors to English attractions across 2019, with percentage growth figures vs. full year 2018. " title="Most visited free attractions – 2019 (part 1 of 2)"/>
          <p:cNvGraphicFramePr>
            <a:graphicFrameLocks noGrp="1"/>
          </p:cNvGraphicFramePr>
          <p:nvPr>
            <p:extLst/>
          </p:nvPr>
        </p:nvGraphicFramePr>
        <p:xfrm>
          <a:off x="654051" y="1819030"/>
          <a:ext cx="8101848" cy="40906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98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68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93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458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Rank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 of Attraction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r>
                        <a:rPr lang="en-GB" sz="11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r>
                        <a:rPr lang="en-GB" sz="11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Change 19-20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Longleat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Safari Park / Zoo / Aquarium / Aviary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1,011,314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495,037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-51%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Westonbirt, The National Arboretum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Garden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566,565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484,533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-14%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Eden Project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Garden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1,010,095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424,023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-58%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Roman Baths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Historic Monument/ Archaeological Site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1,325,085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316,436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-76%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Stonehenge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Historic Monument/ Archaeological Site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1,604,248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314,999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-80%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Kingston Lacy Estate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Historic House/ House and Garden / Palace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410,812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260,305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-37%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Stourhead House and Garden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Historic House/ House and Garden / Palace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392,929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255,761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-35%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Bristol Zoo Gardens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Safari Park / Zoo / Aquarium / Aviary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512,934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217,768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-58%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Wild Place Project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Safari Park / Zoo / Aquarium / Aviary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317,031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206,967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-35%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Tyntesfield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Historic House/ House and Garden / Palace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356,766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204,416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-43%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958447597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54050" y="5987562"/>
            <a:ext cx="790965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i="1" dirty="0">
                <a:latin typeface="Arial" panose="020B0604020202020204" pitchFamily="34" charset="0"/>
                <a:cs typeface="Arial" panose="020B0604020202020204" pitchFamily="34" charset="0"/>
              </a:rPr>
              <a:t>Note: Some Parks excluded as numbers may include visitors to the park only.</a:t>
            </a:r>
          </a:p>
          <a:p>
            <a:r>
              <a:rPr lang="en-GB" sz="1050" b="1" i="1" dirty="0">
                <a:latin typeface="Arial" panose="020B0604020202020204" pitchFamily="34" charset="0"/>
                <a:cs typeface="Arial" panose="020B0604020202020204" pitchFamily="34" charset="0"/>
              </a:rPr>
              <a:t>E = Estimate</a:t>
            </a:r>
          </a:p>
        </p:txBody>
      </p:sp>
    </p:spTree>
    <p:extLst>
      <p:ext uri="{BB962C8B-B14F-4D97-AF65-F5344CB8AC3E}">
        <p14:creationId xmlns:p14="http://schemas.microsoft.com/office/powerpoint/2010/main" val="22058792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/>
              <a:t>Most visited paid attractions – South West 2020</a:t>
            </a:r>
            <a:br>
              <a:rPr lang="en-GB" sz="2800" dirty="0"/>
            </a:br>
            <a:r>
              <a:rPr lang="en-GB" sz="2000" dirty="0"/>
              <a:t>(2/2)</a:t>
            </a:r>
          </a:p>
        </p:txBody>
      </p:sp>
      <p:graphicFrame>
        <p:nvGraphicFramePr>
          <p:cNvPr id="5" name="Table 4" descr="Breakdown of most visited English attractions by area. Ranking volume of visitors to English attractions across 2019, with percentage growth figures vs. full year 2018. " title="Most visited free attractions – 2019 (Part 2 of 2)"/>
          <p:cNvGraphicFramePr>
            <a:graphicFrameLocks noGrp="1"/>
          </p:cNvGraphicFramePr>
          <p:nvPr>
            <p:extLst/>
          </p:nvPr>
        </p:nvGraphicFramePr>
        <p:xfrm>
          <a:off x="654051" y="1819030"/>
          <a:ext cx="8101848" cy="40881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98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630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2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5276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Rank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 of Attraction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r>
                        <a:rPr lang="en-GB" sz="11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r>
                        <a:rPr lang="en-GB" sz="11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Change 19-20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Dyrham Park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Historic House/ House and Garden / Palace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267,717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162,415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-39%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RHS Garden Rosemoor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Garden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256,126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161,514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-37%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WWT Slimbridge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Nature Reserve / Wetlands / Wildlife Trips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261,751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156,649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-40%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Noah's Ark Zoo Farm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Safari Park / Zoo / Aquarium / Aviary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205,319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144,313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-30%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Killerton House &amp; Gardens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Historic House/ House and Garden / Palace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276,716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134,037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-52%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Tintagel Castle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Castle / Fort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154,996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125,238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-19%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Lacock Abbey, Grounds and Cloisters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Other Historic Property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210,709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106,297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-50%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Minack Theatre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Other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305,356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104,342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-66%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 Michael's Mount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Historic House/ House and Garden / Palace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359,554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102,021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-72%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Hidcote Manor Garden (National Trust)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Garden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174,600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94,893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-46%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54050" y="5987562"/>
            <a:ext cx="790965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i="1" dirty="0">
                <a:latin typeface="Arial" panose="020B0604020202020204" pitchFamily="34" charset="0"/>
                <a:cs typeface="Arial" panose="020B0604020202020204" pitchFamily="34" charset="0"/>
              </a:rPr>
              <a:t>Note: Some Parks excluded as numbers may include visitors to the park only.</a:t>
            </a:r>
          </a:p>
          <a:p>
            <a:r>
              <a:rPr lang="en-GB" sz="1050" b="1" i="1" dirty="0">
                <a:latin typeface="Arial" panose="020B0604020202020204" pitchFamily="34" charset="0"/>
                <a:cs typeface="Arial" panose="020B0604020202020204" pitchFamily="34" charset="0"/>
              </a:rPr>
              <a:t>E = Estimate</a:t>
            </a:r>
          </a:p>
        </p:txBody>
      </p:sp>
    </p:spTree>
    <p:extLst>
      <p:ext uri="{BB962C8B-B14F-4D97-AF65-F5344CB8AC3E}">
        <p14:creationId xmlns:p14="http://schemas.microsoft.com/office/powerpoint/2010/main" val="143058982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B3D6D-39C4-4E6D-8C81-A0F5F7A1D6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/>
              <a:t>West Midlands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E8A2EA-943E-4C40-B3D8-528014A83B0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2D2CC670-17C4-4CD0-AC1D-3E62DBDEB00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</p:spTree>
    <p:extLst>
      <p:ext uri="{BB962C8B-B14F-4D97-AF65-F5344CB8AC3E}">
        <p14:creationId xmlns:p14="http://schemas.microsoft.com/office/powerpoint/2010/main" val="401166044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Breakdown of most visited English attractions by area. Ranking volume of visitors to English attractions across 2019, with percentage growth figures vs. full year 2018. " title="Most visited free attractions – 2019 (Part 1 of 2)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/>
              <a:t>Most visited paid attractions – West Midlands 2020</a:t>
            </a:r>
            <a:br>
              <a:rPr lang="en-GB" sz="2800" dirty="0"/>
            </a:br>
            <a:r>
              <a:rPr lang="en-GB" sz="2000" dirty="0"/>
              <a:t>(1/2)</a:t>
            </a:r>
          </a:p>
        </p:txBody>
      </p:sp>
      <p:graphicFrame>
        <p:nvGraphicFramePr>
          <p:cNvPr id="5" name="Table 4" descr="Breakdown of most visited English attractions by area. Ranking volume of visitors to English attractions across 2019, with percentage growth figures vs. full year 2018. " title="Most visited free attractions – 2019 (part 1 of 2)"/>
          <p:cNvGraphicFramePr>
            <a:graphicFrameLocks noGrp="1"/>
          </p:cNvGraphicFramePr>
          <p:nvPr>
            <p:extLst/>
          </p:nvPr>
        </p:nvGraphicFramePr>
        <p:xfrm>
          <a:off x="654051" y="1819030"/>
          <a:ext cx="8101848" cy="40919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98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68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93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458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Rank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 of Attraction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r>
                        <a:rPr lang="en-GB" sz="11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r>
                        <a:rPr lang="en-GB" sz="11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Change 19-20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Attingham Park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Historic House/ House and Garden / Palace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557,136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483,946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-13%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Dudley Zoological Gardens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Safari Park / Zoo / Aquarium / Aviary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311,219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196,787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-37%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Croome Park (National Trust)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Historic House/ House and Garden / Palace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289,841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183,810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-37%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Shugborough Estate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Historic House/ House and Garden / Palace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246,180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177,839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-28%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Charlecote Park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Historic House/ House and Garden / Palace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250,032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156,766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-37%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Baddesley Clinton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Historic House/ House and Garden / Palace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234,696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143,914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-39%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Hanbury Hall (National Trust)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Historic House/ House and Garden / Palace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227,624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142,974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-37%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Packwood House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Historic House/ House and Garden / Palace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219,727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135,619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-38%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Stratford-upon-Avon Butterfly Farm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Safari Park / Zoo / Aquarium / Aviary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164,825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89,839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-45%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Coughton Court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Historic House/ House and Garden / Palace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118,092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77,513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-34%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958447597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54050" y="5987562"/>
            <a:ext cx="790965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i="1" dirty="0">
                <a:latin typeface="Arial" panose="020B0604020202020204" pitchFamily="34" charset="0"/>
                <a:cs typeface="Arial" panose="020B0604020202020204" pitchFamily="34" charset="0"/>
              </a:rPr>
              <a:t>Note: Some Parks excluded as numbers may include visitors to the park only.</a:t>
            </a:r>
          </a:p>
          <a:p>
            <a:r>
              <a:rPr lang="en-GB" sz="1050" b="1" i="1" dirty="0">
                <a:latin typeface="Arial" panose="020B0604020202020204" pitchFamily="34" charset="0"/>
                <a:cs typeface="Arial" panose="020B0604020202020204" pitchFamily="34" charset="0"/>
              </a:rPr>
              <a:t>E = Estimate</a:t>
            </a:r>
          </a:p>
        </p:txBody>
      </p:sp>
    </p:spTree>
    <p:extLst>
      <p:ext uri="{BB962C8B-B14F-4D97-AF65-F5344CB8AC3E}">
        <p14:creationId xmlns:p14="http://schemas.microsoft.com/office/powerpoint/2010/main" val="161929045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/>
              <a:t>Most visited paid attractions – West Midlands 2020</a:t>
            </a:r>
            <a:br>
              <a:rPr lang="en-GB" sz="2800" dirty="0"/>
            </a:br>
            <a:r>
              <a:rPr lang="en-GB" sz="2000" dirty="0"/>
              <a:t>(2/2)</a:t>
            </a:r>
          </a:p>
        </p:txBody>
      </p:sp>
      <p:graphicFrame>
        <p:nvGraphicFramePr>
          <p:cNvPr id="5" name="Table 4" descr="Breakdown of most visited English attractions by area. Ranking volume of visitors to English attractions across 2019, with percentage growth figures vs. full year 2018. " title="Most visited free attractions – 2019 (Part 2 of 2)"/>
          <p:cNvGraphicFramePr>
            <a:graphicFrameLocks noGrp="1"/>
          </p:cNvGraphicFramePr>
          <p:nvPr>
            <p:extLst/>
          </p:nvPr>
        </p:nvGraphicFramePr>
        <p:xfrm>
          <a:off x="654051" y="1819030"/>
          <a:ext cx="8101848" cy="4089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98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630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2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5276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Rank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 of Attraction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r>
                        <a:rPr lang="en-GB" sz="11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r>
                        <a:rPr lang="en-GB" sz="11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Change 19-20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Thinktank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243,069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66,484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-73%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Kenilworth Castle &amp; Elizabethan Garden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Castle / Fort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119,047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65,713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-45%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Dudmaston Hall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Historic House/ House and Garden / Palace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105,385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63,748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-40%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Shakespeare's Birthplace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Historic House/ House and Garden / Palace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422,531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62,149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-85%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Wightwick Manor (National Trust)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Historic House/ House and Garden / Palace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112,501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61,853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-45%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Upton House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Historic House/ House and Garden / Palace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108,115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61,244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-43%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Biddulph Grange Gardens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Garden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129,256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50,000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-61%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Witley Court &amp; Gardens (English Heritage)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Historic House/ House and Garden / Palace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72,606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40,097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-45%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Eastnor Castle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Castle / Fort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52,813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38,667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-27%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Kinver Edge and the Rock Houses (National Trust)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Historic House/ House and Garden / Palace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67,606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30,849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-54%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54050" y="5987562"/>
            <a:ext cx="790965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i="1" dirty="0">
                <a:latin typeface="Arial" panose="020B0604020202020204" pitchFamily="34" charset="0"/>
                <a:cs typeface="Arial" panose="020B0604020202020204" pitchFamily="34" charset="0"/>
              </a:rPr>
              <a:t>Note: Some Parks excluded as numbers may include visitors to the park only.</a:t>
            </a:r>
          </a:p>
          <a:p>
            <a:r>
              <a:rPr lang="en-GB" sz="1050" b="1" i="1" dirty="0">
                <a:latin typeface="Arial" panose="020B0604020202020204" pitchFamily="34" charset="0"/>
                <a:cs typeface="Arial" panose="020B0604020202020204" pitchFamily="34" charset="0"/>
              </a:rPr>
              <a:t>E = Estimate</a:t>
            </a:r>
          </a:p>
        </p:txBody>
      </p:sp>
    </p:spTree>
    <p:extLst>
      <p:ext uri="{BB962C8B-B14F-4D97-AF65-F5344CB8AC3E}">
        <p14:creationId xmlns:p14="http://schemas.microsoft.com/office/powerpoint/2010/main" val="418278009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B3D6D-39C4-4E6D-8C81-A0F5F7A1D6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/>
              <a:t>Yorkshire &amp; Humber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E8A2EA-943E-4C40-B3D8-528014A83B0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2D2CC670-17C4-4CD0-AC1D-3E62DBDEB00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</p:spTree>
    <p:extLst>
      <p:ext uri="{BB962C8B-B14F-4D97-AF65-F5344CB8AC3E}">
        <p14:creationId xmlns:p14="http://schemas.microsoft.com/office/powerpoint/2010/main" val="76806993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Breakdown of most visited English attractions by area. Ranking volume of visitors to English attractions across 2019, with percentage growth figures vs. full year 2018. " title="Most visited free attractions – 2019 (Part 1 of 2)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/>
              <a:t>Most visited paid attractions – Yorkshire &amp; Humber 2020</a:t>
            </a:r>
            <a:br>
              <a:rPr lang="en-GB" sz="2800" dirty="0"/>
            </a:br>
            <a:r>
              <a:rPr lang="en-GB" sz="2000" dirty="0"/>
              <a:t>(1/2)</a:t>
            </a:r>
          </a:p>
        </p:txBody>
      </p:sp>
      <p:graphicFrame>
        <p:nvGraphicFramePr>
          <p:cNvPr id="5" name="Table 4" descr="Breakdown of most visited English attractions by area. Ranking volume of visitors to English attractions across 2019, with percentage growth figures vs. full year 2018. " title="Most visited free attractions – 2019 (part 1 of 2)"/>
          <p:cNvGraphicFramePr>
            <a:graphicFrameLocks noGrp="1"/>
          </p:cNvGraphicFramePr>
          <p:nvPr>
            <p:extLst/>
          </p:nvPr>
        </p:nvGraphicFramePr>
        <p:xfrm>
          <a:off x="654051" y="1819030"/>
          <a:ext cx="8101848" cy="40906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98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68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93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458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Rank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 of Attraction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r>
                        <a:rPr lang="en-GB" sz="11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r>
                        <a:rPr lang="en-GB" sz="11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Change 19-20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RHS Garden Harlow Carr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Garden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447,625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296,043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-34%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Scarborough Cliff Railway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Steam / Heritage Railway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490,000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250,000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-49%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Fountains Abbey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Other Historic Property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412,435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249,803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-39%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Lotherton Hall &amp; Gardens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290,835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230,763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-21%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The Deep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Safari Park / Zoo / Aquarium / Aviary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491,636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183,329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-63%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Castle Howard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Historic House/ House and Garden / Palace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274,593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168,445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-39%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York Minster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Place of Worship (still in use)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706,484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147,439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-79%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Harewood House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Historic House/ House and Garden / Palace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201,694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120,066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-40%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Beningbrough Hall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Historic House/ House and Garden / Palace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152,389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73,881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-52%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Whitby Abbey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Historic Monument/ Archaeological Site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161,461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67,550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-58%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958447597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54050" y="5987562"/>
            <a:ext cx="790965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i="1" dirty="0">
                <a:latin typeface="Arial" panose="020B0604020202020204" pitchFamily="34" charset="0"/>
                <a:cs typeface="Arial" panose="020B0604020202020204" pitchFamily="34" charset="0"/>
              </a:rPr>
              <a:t>Note: Some Parks excluded as numbers may include visitors to the park only.</a:t>
            </a:r>
          </a:p>
          <a:p>
            <a:r>
              <a:rPr lang="en-GB" sz="1050" b="1" i="1" dirty="0">
                <a:latin typeface="Arial" panose="020B0604020202020204" pitchFamily="34" charset="0"/>
                <a:cs typeface="Arial" panose="020B0604020202020204" pitchFamily="34" charset="0"/>
              </a:rPr>
              <a:t>E = Estimate</a:t>
            </a:r>
          </a:p>
        </p:txBody>
      </p:sp>
    </p:spTree>
    <p:extLst>
      <p:ext uri="{BB962C8B-B14F-4D97-AF65-F5344CB8AC3E}">
        <p14:creationId xmlns:p14="http://schemas.microsoft.com/office/powerpoint/2010/main" val="29301972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/>
              <a:t>Most visited paid attractions – England 2020</a:t>
            </a:r>
            <a:br>
              <a:rPr lang="en-GB" sz="2800" dirty="0"/>
            </a:br>
            <a:r>
              <a:rPr lang="en-GB" sz="2000" dirty="0"/>
              <a:t>(2/2)</a:t>
            </a:r>
          </a:p>
        </p:txBody>
      </p:sp>
      <p:graphicFrame>
        <p:nvGraphicFramePr>
          <p:cNvPr id="5" name="Table 4" descr="Breakdown of most visited English attractions by area. Ranking volume of visitors to English attractions across 2019, with percentage growth figures vs. full year 2018. " title="Most visited free attractions – 2019 (Part 2 of 2)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4652003"/>
              </p:ext>
            </p:extLst>
          </p:nvPr>
        </p:nvGraphicFramePr>
        <p:xfrm>
          <a:off x="654051" y="1819030"/>
          <a:ext cx="8101848" cy="4089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98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630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2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5276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Rank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 of Attraction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r>
                        <a:rPr lang="en-GB" sz="11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r>
                        <a:rPr lang="en-GB" sz="11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Change 19-20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Cliveden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Historic House/ House and Garden / Palace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524,807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430,975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-18%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Eden Project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Garden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1,010,095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424,023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-58%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Windermere Lake Cruises, Bowness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Other Historic / Scenic Transport Operator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1,613,785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419,574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-74%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Blenheim Palace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Historic House/ House and Garden / Palace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984,913</a:t>
                      </a:r>
                      <a:r>
                        <a:rPr lang="en-GB" sz="1200" b="1" i="0" u="none" strike="noStrike" kern="1200" baseline="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416,494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-58%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Dunham Massey Hall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Historic House/ House and Garden / Palace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340,235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388,908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Royal Academy of Arts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1,248,882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385,775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-69%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Wakehurst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Garden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312,813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342,545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Calke Abbey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Historic House/ House and Garden / Palace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458,380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334,694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-27%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Roman Baths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Historic Monument/ Archaeological Site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1,325,085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316,436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-76%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Stonehenge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Historic Monument/ Archaeological Site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160,4248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314,999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-80%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54050" y="5987562"/>
            <a:ext cx="790965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i="1" dirty="0">
                <a:latin typeface="Arial" panose="020B0604020202020204" pitchFamily="34" charset="0"/>
                <a:cs typeface="Arial" panose="020B0604020202020204" pitchFamily="34" charset="0"/>
              </a:rPr>
              <a:t>Note: Some Parks excluded as numbers may include visitors to the park only.</a:t>
            </a:r>
          </a:p>
          <a:p>
            <a:r>
              <a:rPr lang="en-GB" sz="1050" b="1" i="1" dirty="0">
                <a:latin typeface="Arial" panose="020B0604020202020204" pitchFamily="34" charset="0"/>
                <a:cs typeface="Arial" panose="020B0604020202020204" pitchFamily="34" charset="0"/>
              </a:rPr>
              <a:t>E = Estimate</a:t>
            </a:r>
          </a:p>
        </p:txBody>
      </p:sp>
    </p:spTree>
    <p:extLst>
      <p:ext uri="{BB962C8B-B14F-4D97-AF65-F5344CB8AC3E}">
        <p14:creationId xmlns:p14="http://schemas.microsoft.com/office/powerpoint/2010/main" val="63803213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/>
              <a:t>Most visited paid attractions – Yorkshire &amp; Humber 2020</a:t>
            </a:r>
            <a:br>
              <a:rPr lang="en-GB" sz="2800" dirty="0"/>
            </a:br>
            <a:r>
              <a:rPr lang="en-GB" sz="2000" dirty="0"/>
              <a:t>(2/2)</a:t>
            </a:r>
          </a:p>
        </p:txBody>
      </p:sp>
      <p:graphicFrame>
        <p:nvGraphicFramePr>
          <p:cNvPr id="5" name="Table 4" descr="Breakdown of most visited English attractions by area. Ranking volume of visitors to English attractions across 2019, with percentage growth figures vs. full year 2018. " title="Most visited free attractions – 2019 (Part 2 of 2)"/>
          <p:cNvGraphicFramePr>
            <a:graphicFrameLocks noGrp="1"/>
          </p:cNvGraphicFramePr>
          <p:nvPr>
            <p:extLst/>
          </p:nvPr>
        </p:nvGraphicFramePr>
        <p:xfrm>
          <a:off x="654051" y="1819030"/>
          <a:ext cx="8101848" cy="40868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98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630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2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5276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Rank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 of Attraction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r>
                        <a:rPr lang="en-GB" sz="11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r>
                        <a:rPr lang="en-GB" sz="11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Change 19-20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North Bay Miniature Railway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Steam / Heritage Railway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96,000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65,000 (E)</a:t>
                      </a:r>
                      <a:endParaRPr lang="en-GB" sz="1200" b="1" i="0" u="none" strike="noStrike" kern="1200" dirty="0">
                        <a:solidFill>
                          <a:srgbClr val="120742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-32%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Brodsworth Hall and Gardens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Historic House/ House and Garden / Palace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103,042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58,809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-43%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Boston Park Maize Maze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Farm / Rare Breeds / Farm Animals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68,499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43,376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-37%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Historic Newby Hall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Historic House/ House and Garden / Palace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127,452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40,447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-68%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Clifford's Tower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Castle / Fort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160,815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40,408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-75%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Skipton Castle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Castle / Fort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93,525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35,327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-62%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Scarborough Castle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Castle / Fort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76,046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31,488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-59%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Abbey House Museum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68,697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22,742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-67%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Nunnington Hall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Historic House/ House and Garden / Palace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76,018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22,467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-70%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Mount Grace Priory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Historic Monument/ Archaeological Site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38,755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20,552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-47%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54050" y="5987562"/>
            <a:ext cx="790965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i="1" dirty="0">
                <a:latin typeface="Arial" panose="020B0604020202020204" pitchFamily="34" charset="0"/>
                <a:cs typeface="Arial" panose="020B0604020202020204" pitchFamily="34" charset="0"/>
              </a:rPr>
              <a:t>Note: Some Parks excluded as numbers may include visitors to the park only.</a:t>
            </a:r>
          </a:p>
          <a:p>
            <a:r>
              <a:rPr lang="en-GB" sz="1050" b="1" i="1" dirty="0">
                <a:latin typeface="Arial" panose="020B0604020202020204" pitchFamily="34" charset="0"/>
                <a:cs typeface="Arial" panose="020B0604020202020204" pitchFamily="34" charset="0"/>
              </a:rPr>
              <a:t>E = Estimate</a:t>
            </a:r>
          </a:p>
        </p:txBody>
      </p:sp>
    </p:spTree>
    <p:extLst>
      <p:ext uri="{BB962C8B-B14F-4D97-AF65-F5344CB8AC3E}">
        <p14:creationId xmlns:p14="http://schemas.microsoft.com/office/powerpoint/2010/main" val="7335397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B3D6D-39C4-4E6D-8C81-A0F5F7A1D6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/>
              <a:t>East Midlands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E8A2EA-943E-4C40-B3D8-528014A83B0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2D2CC670-17C4-4CD0-AC1D-3E62DBDEB00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</p:spTree>
    <p:extLst>
      <p:ext uri="{BB962C8B-B14F-4D97-AF65-F5344CB8AC3E}">
        <p14:creationId xmlns:p14="http://schemas.microsoft.com/office/powerpoint/2010/main" val="19551459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Breakdown of most visited English attractions by area. Ranking volume of visitors to English attractions across 2019, with percentage growth figures vs. full year 2018. " title="Most visited free attractions – 2019 (Part 1 of 2)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/>
              <a:t>Most visited paid attractions – East Midlands 2020</a:t>
            </a:r>
            <a:br>
              <a:rPr lang="en-GB" sz="2800" dirty="0"/>
            </a:br>
            <a:r>
              <a:rPr lang="en-GB" sz="2000" dirty="0"/>
              <a:t>(1/2)</a:t>
            </a:r>
          </a:p>
        </p:txBody>
      </p:sp>
      <p:graphicFrame>
        <p:nvGraphicFramePr>
          <p:cNvPr id="5" name="Table 4" descr="Breakdown of most visited English attractions by area. Ranking volume of visitors to English attractions across 2019, with percentage growth figures vs. full year 2018. " title="Most visited free attractions – 2019 (part 1 of 2)"/>
          <p:cNvGraphicFramePr>
            <a:graphicFrameLocks noGrp="1"/>
          </p:cNvGraphicFramePr>
          <p:nvPr>
            <p:extLst/>
          </p:nvPr>
        </p:nvGraphicFramePr>
        <p:xfrm>
          <a:off x="654051" y="1819030"/>
          <a:ext cx="8101848" cy="4089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98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68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93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458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Rank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 of Attraction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r>
                        <a:rPr lang="en-GB" sz="11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r>
                        <a:rPr lang="en-GB" sz="11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Change 19-20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Calke Abbey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Historic House/ House and Garden / Palace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458,380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334,694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-27%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Belton House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Historic House/ House and Garden / Palace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460,547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264,043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-43%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Hardwick Hall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Historic House/ House and Garden / Palace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298,283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154,675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-48%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Kedleston Hall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Historic House/ House and Garden / Palace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211,655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150,677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-29%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Rand Farm Park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Farm / Rare Breeds / Farm Animals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107,573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66,582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-38%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Skegness Natureland Seal Sanctuary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Safari Park / Zoo / Aquarium / Aviary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87,924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61,769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-30%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Lincoln Castle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Castle / Fort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130,000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50,953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-61%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Bolsover Castle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Castle / Fort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101,041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49,794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-51%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Sudbury Hall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Historic House/ House and Garden / Palace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254,083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45,365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-82%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Canons Ashby House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Historic Monument/ Archaeological Site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81,863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38,688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-53%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958447597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54050" y="5987562"/>
            <a:ext cx="790965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i="1" dirty="0">
                <a:latin typeface="Arial" panose="020B0604020202020204" pitchFamily="34" charset="0"/>
                <a:cs typeface="Arial" panose="020B0604020202020204" pitchFamily="34" charset="0"/>
              </a:rPr>
              <a:t>Note: Some Parks excluded as numbers may include visitors to the park only.</a:t>
            </a:r>
          </a:p>
          <a:p>
            <a:r>
              <a:rPr lang="en-GB" sz="1050" b="1" i="1" dirty="0">
                <a:latin typeface="Arial" panose="020B0604020202020204" pitchFamily="34" charset="0"/>
                <a:cs typeface="Arial" panose="020B0604020202020204" pitchFamily="34" charset="0"/>
              </a:rPr>
              <a:t>E = Estimate</a:t>
            </a:r>
          </a:p>
        </p:txBody>
      </p:sp>
    </p:spTree>
    <p:extLst>
      <p:ext uri="{BB962C8B-B14F-4D97-AF65-F5344CB8AC3E}">
        <p14:creationId xmlns:p14="http://schemas.microsoft.com/office/powerpoint/2010/main" val="541056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/>
              <a:t>Most visited paid attractions – East Midlands 2020</a:t>
            </a:r>
            <a:br>
              <a:rPr lang="en-GB" sz="2800" dirty="0"/>
            </a:br>
            <a:r>
              <a:rPr lang="en-GB" sz="2000" dirty="0"/>
              <a:t>(2/2)</a:t>
            </a:r>
          </a:p>
        </p:txBody>
      </p:sp>
      <p:graphicFrame>
        <p:nvGraphicFramePr>
          <p:cNvPr id="5" name="Table 4" descr="Breakdown of most visited English attractions by area. Ranking volume of visitors to English attractions across 2019, with percentage growth figures vs. full year 2018. " title="Most visited free attractions – 2019 (Part 2 of 2)"/>
          <p:cNvGraphicFramePr>
            <a:graphicFrameLocks noGrp="1"/>
          </p:cNvGraphicFramePr>
          <p:nvPr>
            <p:extLst/>
          </p:nvPr>
        </p:nvGraphicFramePr>
        <p:xfrm>
          <a:off x="654051" y="1819030"/>
          <a:ext cx="8101848" cy="40855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98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630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2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5276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Rank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 of Attraction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r>
                        <a:rPr lang="en-GB" sz="11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r>
                        <a:rPr lang="en-GB" sz="11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Change 19-20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International Bomber Command Centre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Heritage / Visitor Centre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86,565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29,927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-65%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Great Central Railway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Steam / Heritage Railway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91,188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29,310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-68%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Gunby Hall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Heritage / Visitor Centre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42,800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19,500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-54%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Barnsdale Gardens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Garden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19,668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15,339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-22%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Workhouse, The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Heritage / Visitor Centre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43,945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10,760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-76%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King Richard III Visitor Centre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Heritage / Visitor Centre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47,419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10,406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-78%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Kirby Hall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Historic House/ House and Garden / Palace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15,012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10,251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-32%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Peveril Castle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Castle / Fort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30,693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10,007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-67%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The Parrot Zoo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Safari Park / Zoo / Aquarium / Aviary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75,000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10,000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-87%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Hodsock Priory Gardens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Historic House/ House and Garden / Palace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8,000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8,000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54050" y="5987562"/>
            <a:ext cx="790965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i="1" dirty="0">
                <a:latin typeface="Arial" panose="020B0604020202020204" pitchFamily="34" charset="0"/>
                <a:cs typeface="Arial" panose="020B0604020202020204" pitchFamily="34" charset="0"/>
              </a:rPr>
              <a:t>Note: Some Parks excluded as numbers may include visitors to the park only.</a:t>
            </a:r>
          </a:p>
          <a:p>
            <a:r>
              <a:rPr lang="en-GB" sz="1050" b="1" i="1" dirty="0">
                <a:latin typeface="Arial" panose="020B0604020202020204" pitchFamily="34" charset="0"/>
                <a:cs typeface="Arial" panose="020B0604020202020204" pitchFamily="34" charset="0"/>
              </a:rPr>
              <a:t>E = Estimate</a:t>
            </a:r>
          </a:p>
        </p:txBody>
      </p:sp>
    </p:spTree>
    <p:extLst>
      <p:ext uri="{BB962C8B-B14F-4D97-AF65-F5344CB8AC3E}">
        <p14:creationId xmlns:p14="http://schemas.microsoft.com/office/powerpoint/2010/main" val="34628599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B3D6D-39C4-4E6D-8C81-A0F5F7A1D6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/>
              <a:t>East of England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E8A2EA-943E-4C40-B3D8-528014A83B0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2D2CC670-17C4-4CD0-AC1D-3E62DBDEB00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</p:spTree>
    <p:extLst>
      <p:ext uri="{BB962C8B-B14F-4D97-AF65-F5344CB8AC3E}">
        <p14:creationId xmlns:p14="http://schemas.microsoft.com/office/powerpoint/2010/main" val="26986984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Breakdown of most visited English attractions by area. Ranking volume of visitors to English attractions across 2019, with percentage growth figures vs. full year 2018. " title="Most visited free attractions – 2019 (Part 1 of 2)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/>
              <a:t>Most visited paid attractions – East of England 2020</a:t>
            </a:r>
            <a:br>
              <a:rPr lang="en-GB" sz="2800" dirty="0"/>
            </a:br>
            <a:r>
              <a:rPr lang="en-GB" sz="2000" dirty="0"/>
              <a:t>(1/2)</a:t>
            </a:r>
          </a:p>
        </p:txBody>
      </p:sp>
      <p:graphicFrame>
        <p:nvGraphicFramePr>
          <p:cNvPr id="5" name="Table 4" descr="Breakdown of most visited English attractions by area. Ranking volume of visitors to English attractions across 2019, with percentage growth figures vs. full year 2018. " title="Most visited free attractions – 2019 (part 1 of 2)"/>
          <p:cNvGraphicFramePr>
            <a:graphicFrameLocks noGrp="1"/>
          </p:cNvGraphicFramePr>
          <p:nvPr>
            <p:extLst/>
          </p:nvPr>
        </p:nvGraphicFramePr>
        <p:xfrm>
          <a:off x="654051" y="1819030"/>
          <a:ext cx="8101848" cy="4089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98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68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93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458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Rank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 of Attraction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r>
                        <a:rPr lang="en-GB" sz="11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r>
                        <a:rPr lang="en-GB" sz="11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Change 19-20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ZSL Whipsnade Zoo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Safari Park / Zoo / Aquarium / Aviary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732,672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630,772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-14%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Anglesey Abbey, Gardens and Lode Mill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Historic House/ House and Garden / Palace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399,127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305,984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-23%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RHS Garden Hyde Hall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Garden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360,002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275,972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-23%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Wimpole Hall and Home Farm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Historic House/ House and Garden / Palace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335,199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230,278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-31%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Ickworth House, Park and Gardens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Historic House/ House and Garden / Palace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283,956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205,183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-28%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Cambridge University Botanic Garden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Garden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334,455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193,490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-42%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Imperial War Museum Duxford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Heritage / Visitor Centre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401,287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138,212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-66%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Blickling Hall, Gardens and Park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Historic House/ House and Garden / Palace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225,624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125,607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-44%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Dinosaur Adventure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Leisure / Theme Park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254,340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125,000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-51%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Wrest Park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Historic House/ House and Garden / Palace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135,420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106,768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-21%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958447597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54050" y="5987562"/>
            <a:ext cx="790965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i="1" dirty="0">
                <a:latin typeface="Arial" panose="020B0604020202020204" pitchFamily="34" charset="0"/>
                <a:cs typeface="Arial" panose="020B0604020202020204" pitchFamily="34" charset="0"/>
              </a:rPr>
              <a:t>Note: Some Parks excluded as numbers may include visitors to the park only.</a:t>
            </a:r>
          </a:p>
          <a:p>
            <a:r>
              <a:rPr lang="en-GB" sz="1050" b="1" i="1" dirty="0">
                <a:latin typeface="Arial" panose="020B0604020202020204" pitchFamily="34" charset="0"/>
                <a:cs typeface="Arial" panose="020B0604020202020204" pitchFamily="34" charset="0"/>
              </a:rPr>
              <a:t>E = Estimate</a:t>
            </a:r>
          </a:p>
        </p:txBody>
      </p:sp>
    </p:spTree>
    <p:extLst>
      <p:ext uri="{BB962C8B-B14F-4D97-AF65-F5344CB8AC3E}">
        <p14:creationId xmlns:p14="http://schemas.microsoft.com/office/powerpoint/2010/main" val="27432129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/>
              <a:t>Most visited paid attractions – East of England 2020</a:t>
            </a:r>
            <a:br>
              <a:rPr lang="en-GB" sz="2800" dirty="0"/>
            </a:br>
            <a:r>
              <a:rPr lang="en-GB" sz="2000" dirty="0"/>
              <a:t>(2/2)</a:t>
            </a:r>
          </a:p>
        </p:txBody>
      </p:sp>
      <p:graphicFrame>
        <p:nvGraphicFramePr>
          <p:cNvPr id="5" name="Table 4" descr="Breakdown of most visited English attractions by area. Ranking volume of visitors to English attractions across 2019, with percentage growth figures vs. full year 2018. " title="Most visited free attractions – 2019 (Part 2 of 2)"/>
          <p:cNvGraphicFramePr>
            <a:graphicFrameLocks noGrp="1"/>
          </p:cNvGraphicFramePr>
          <p:nvPr>
            <p:extLst/>
          </p:nvPr>
        </p:nvGraphicFramePr>
        <p:xfrm>
          <a:off x="654051" y="1819030"/>
          <a:ext cx="8101848" cy="40919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98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630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2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5276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Rank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 of Attraction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r>
                        <a:rPr lang="en-GB" sz="11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r>
                        <a:rPr lang="en-GB" sz="11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Change 19-20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Audley End Miniature Railway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Steam / Heritage Railway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99,372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101,280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Felbrigg Hall, Garden and Park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Historic House/ House and Garden / Palace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128,122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81,168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-37%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Knebworth House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Historic House/ House and Garden / Palace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109,983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80,035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-27%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Audley End House and Gardens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Historic House/ House and Garden / Palace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175,725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74,627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-58%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West Stow Anglo Saxon Village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Heritage / Visitor Centre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163,286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69,918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-57%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Sutton Hoo Anglo-Saxon Burial Mounds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Historic Monument/ Archaeological Site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107,642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64,548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-40%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Pensthorpe Nature Reserve &amp; Gardens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Nature Reserve / Wetlands / Wildlife Trips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114,237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62,880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-45%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Holkham Hall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Historic House/ House and Garden / Palace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89,738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61,954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-31%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RSPB The Lodge Nature Reserve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Nature Reserve / Wetlands / Wildlife Trips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60,000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60,000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Purfleet Heritage and Military Centre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Heritage / Visitor Centre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N/A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50,000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N/A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54050" y="5987562"/>
            <a:ext cx="790965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i="1" dirty="0">
                <a:latin typeface="Arial" panose="020B0604020202020204" pitchFamily="34" charset="0"/>
                <a:cs typeface="Arial" panose="020B0604020202020204" pitchFamily="34" charset="0"/>
              </a:rPr>
              <a:t>Note: Some Parks excluded as numbers may include visitors to the park only.</a:t>
            </a:r>
          </a:p>
          <a:p>
            <a:r>
              <a:rPr lang="en-GB" sz="1050" b="1" i="1" dirty="0">
                <a:latin typeface="Arial" panose="020B0604020202020204" pitchFamily="34" charset="0"/>
                <a:cs typeface="Arial" panose="020B0604020202020204" pitchFamily="34" charset="0"/>
              </a:rPr>
              <a:t>E = Estimate</a:t>
            </a:r>
          </a:p>
        </p:txBody>
      </p:sp>
    </p:spTree>
    <p:extLst>
      <p:ext uri="{BB962C8B-B14F-4D97-AF65-F5344CB8AC3E}">
        <p14:creationId xmlns:p14="http://schemas.microsoft.com/office/powerpoint/2010/main" val="3645678470"/>
      </p:ext>
    </p:extLst>
  </p:cSld>
  <p:clrMapOvr>
    <a:masterClrMapping/>
  </p:clrMapOvr>
</p:sld>
</file>

<file path=ppt/theme/theme1.xml><?xml version="1.0" encoding="utf-8"?>
<a:theme xmlns:a="http://schemas.openxmlformats.org/drawingml/2006/main" name="VisitEngland powerpoint template 4x3 final">
  <a:themeElements>
    <a:clrScheme name="Custom 5">
      <a:dk1>
        <a:srgbClr val="120742"/>
      </a:dk1>
      <a:lt1>
        <a:sysClr val="window" lastClr="FFFFFF"/>
      </a:lt1>
      <a:dk2>
        <a:srgbClr val="231F20"/>
      </a:dk2>
      <a:lt2>
        <a:srgbClr val="518A45"/>
      </a:lt2>
      <a:accent1>
        <a:srgbClr val="120742"/>
      </a:accent1>
      <a:accent2>
        <a:srgbClr val="C00000"/>
      </a:accent2>
      <a:accent3>
        <a:srgbClr val="518A45"/>
      </a:accent3>
      <a:accent4>
        <a:srgbClr val="FDB332"/>
      </a:accent4>
      <a:accent5>
        <a:srgbClr val="157EAB"/>
      </a:accent5>
      <a:accent6>
        <a:srgbClr val="BFDBF7"/>
      </a:accent6>
      <a:hlink>
        <a:srgbClr val="120742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VisitEngland powerpoint template 4x3 final [Read-Only]" id="{6E088034-F13E-4613-80DB-D0700B916887}" vid="{C331A35C-B8B0-4859-8BBA-55C07128EF0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Discover England Initial Summary Report v1</Template>
  <TotalTime>12568</TotalTime>
  <Words>3937</Words>
  <Application>Microsoft Office PowerPoint</Application>
  <PresentationFormat>On-screen Show (4:3)</PresentationFormat>
  <Paragraphs>1400</Paragraphs>
  <Slides>30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3" baseType="lpstr">
      <vt:lpstr>Arial</vt:lpstr>
      <vt:lpstr>Calibri</vt:lpstr>
      <vt:lpstr>VisitEngland powerpoint template 4x3 final</vt:lpstr>
      <vt:lpstr>England </vt:lpstr>
      <vt:lpstr>Most visited paid attractions – England 2020 (1/2)</vt:lpstr>
      <vt:lpstr>Most visited paid attractions – England 2020 (2/2)</vt:lpstr>
      <vt:lpstr>East Midlands</vt:lpstr>
      <vt:lpstr>Most visited paid attractions – East Midlands 2020 (1/2)</vt:lpstr>
      <vt:lpstr>Most visited paid attractions – East Midlands 2020 (2/2)</vt:lpstr>
      <vt:lpstr>East of England</vt:lpstr>
      <vt:lpstr>Most visited paid attractions – East of England 2020 (1/2)</vt:lpstr>
      <vt:lpstr>Most visited paid attractions – East of England 2020 (2/2)</vt:lpstr>
      <vt:lpstr>London</vt:lpstr>
      <vt:lpstr>Most visited paid attractions – London 2020 (1/2)</vt:lpstr>
      <vt:lpstr>Most visited paid attractions – London 2020 (2/2)</vt:lpstr>
      <vt:lpstr>North East</vt:lpstr>
      <vt:lpstr>Most visited paid attractions – North East 2020 (1/2)</vt:lpstr>
      <vt:lpstr>Most visited paid attractions – North East 2020 (2/2)</vt:lpstr>
      <vt:lpstr>North West</vt:lpstr>
      <vt:lpstr>Most visited paid attractions – North West 2020 (1/2)</vt:lpstr>
      <vt:lpstr>Most visited paid attractions – North West 2020 (2/2)</vt:lpstr>
      <vt:lpstr>South East</vt:lpstr>
      <vt:lpstr>Most visited paid attractions – South East 2020 (1/2)</vt:lpstr>
      <vt:lpstr>Most visited paid attractions – South East 2020 (2/2)</vt:lpstr>
      <vt:lpstr>South West</vt:lpstr>
      <vt:lpstr>Most visited paid attractions – South West 2020 (1/2)</vt:lpstr>
      <vt:lpstr>Most visited paid attractions – South West 2020 (2/2)</vt:lpstr>
      <vt:lpstr>West Midlands</vt:lpstr>
      <vt:lpstr>Most visited paid attractions – West Midlands 2020 (1/2)</vt:lpstr>
      <vt:lpstr>Most visited paid attractions – West Midlands 2020 (2/2)</vt:lpstr>
      <vt:lpstr>Yorkshire &amp; Humber</vt:lpstr>
      <vt:lpstr>Most visited paid attractions – Yorkshire &amp; Humber 2020 (1/2)</vt:lpstr>
      <vt:lpstr>Most visited paid attractions – Yorkshire &amp; Humber 2020 (2/2)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Discover England:  summary insights on overseas visitors</dc:title>
  <dc:creator>Steve Mills</dc:creator>
  <cp:lastModifiedBy>Katerina Rysova</cp:lastModifiedBy>
  <cp:revision>672</cp:revision>
  <cp:lastPrinted>2017-06-09T06:23:23Z</cp:lastPrinted>
  <dcterms:created xsi:type="dcterms:W3CDTF">2016-07-20T15:06:07Z</dcterms:created>
  <dcterms:modified xsi:type="dcterms:W3CDTF">2022-09-05T13:31:35Z</dcterms:modified>
</cp:coreProperties>
</file>