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theme/themeOverride2.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3.xml" ContentType="application/vnd.openxmlformats-officedocument.drawingml.chart+xml"/>
  <Override PartName="/ppt/theme/themeOverride3.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4.xml" ContentType="application/vnd.openxmlformats-officedocument.drawingml.chart+xml"/>
  <Override PartName="/ppt/theme/themeOverride4.xml" ContentType="application/vnd.openxmlformats-officedocument.themeOverr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5.xml" ContentType="application/vnd.openxmlformats-officedocument.drawingml.chart+xml"/>
  <Override PartName="/ppt/theme/themeOverride5.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6.xml" ContentType="application/vnd.openxmlformats-officedocument.drawingml.chart+xml"/>
  <Override PartName="/ppt/theme/themeOverride6.xml" ContentType="application/vnd.openxmlformats-officedocument.themeOverr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7.xml" ContentType="application/vnd.openxmlformats-officedocument.drawingml.chart+xml"/>
  <Override PartName="/ppt/theme/themeOverride7.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8.xml" ContentType="application/vnd.openxmlformats-officedocument.drawingml.chart+xml"/>
  <Override PartName="/ppt/theme/themeOverride8.xml" ContentType="application/vnd.openxmlformats-officedocument.themeOverr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9.xml" ContentType="application/vnd.openxmlformats-officedocument.drawingml.chart+xml"/>
  <Override PartName="/ppt/theme/themeOverride9.xml" ContentType="application/vnd.openxmlformats-officedocument.themeOverr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10.xml" ContentType="application/vnd.openxmlformats-officedocument.drawingml.chart+xml"/>
  <Override PartName="/ppt/theme/themeOverride10.xml" ContentType="application/vnd.openxmlformats-officedocument.themeOverr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11.xml" ContentType="application/vnd.openxmlformats-officedocument.drawingml.chart+xml"/>
  <Override PartName="/ppt/theme/themeOverride11.xml" ContentType="application/vnd.openxmlformats-officedocument.themeOverr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2.xml" ContentType="application/vnd.openxmlformats-officedocument.drawingml.chart+xml"/>
  <Override PartName="/ppt/theme/themeOverride12.xml" ContentType="application/vnd.openxmlformats-officedocument.themeOverride+xml"/>
  <Override PartName="/ppt/notesSlides/notesSlide29.xml" ContentType="application/vnd.openxmlformats-officedocument.presentationml.notesSlide+xml"/>
  <Override PartName="/ppt/charts/chart13.xml" ContentType="application/vnd.openxmlformats-officedocument.drawingml.chart+xml"/>
  <Override PartName="/ppt/theme/themeOverride13.xml" ContentType="application/vnd.openxmlformats-officedocument.themeOverride+xml"/>
  <Override PartName="/ppt/notesSlides/notesSlide30.xml" ContentType="application/vnd.openxmlformats-officedocument.presentationml.notesSlide+xml"/>
  <Override PartName="/ppt/charts/chart14.xml" ContentType="application/vnd.openxmlformats-officedocument.drawingml.chart+xml"/>
  <Override PartName="/ppt/theme/themeOverride14.xml" ContentType="application/vnd.openxmlformats-officedocument.themeOverride+xml"/>
  <Override PartName="/ppt/notesSlides/notesSlide31.xml" ContentType="application/vnd.openxmlformats-officedocument.presentationml.notesSlide+xml"/>
  <Override PartName="/ppt/charts/chart15.xml" ContentType="application/vnd.openxmlformats-officedocument.drawingml.chart+xml"/>
  <Override PartName="/ppt/theme/themeOverride15.xml" ContentType="application/vnd.openxmlformats-officedocument.themeOverride+xml"/>
  <Override PartName="/ppt/notesSlides/notesSlide32.xml" ContentType="application/vnd.openxmlformats-officedocument.presentationml.notesSlide+xml"/>
  <Override PartName="/ppt/charts/chart16.xml" ContentType="application/vnd.openxmlformats-officedocument.drawingml.chart+xml"/>
  <Override PartName="/ppt/theme/themeOverride16.xml" ContentType="application/vnd.openxmlformats-officedocument.themeOverride+xml"/>
  <Override PartName="/ppt/notesSlides/notesSlide33.xml" ContentType="application/vnd.openxmlformats-officedocument.presentationml.notesSlide+xml"/>
  <Override PartName="/ppt/charts/chart17.xml" ContentType="application/vnd.openxmlformats-officedocument.drawingml.chart+xml"/>
  <Override PartName="/ppt/theme/themeOverride17.xml" ContentType="application/vnd.openxmlformats-officedocument.themeOverride+xml"/>
  <Override PartName="/ppt/notesSlides/notesSlide34.xml" ContentType="application/vnd.openxmlformats-officedocument.presentationml.notesSlide+xml"/>
  <Override PartName="/ppt/charts/chart18.xml" ContentType="application/vnd.openxmlformats-officedocument.drawingml.chart+xml"/>
  <Override PartName="/ppt/theme/themeOverride18.xml" ContentType="application/vnd.openxmlformats-officedocument.themeOverride+xml"/>
  <Override PartName="/ppt/notesSlides/notesSlide35.xml" ContentType="application/vnd.openxmlformats-officedocument.presentationml.notesSlide+xml"/>
  <Override PartName="/ppt/charts/chart19.xml" ContentType="application/vnd.openxmlformats-officedocument.drawingml.chart+xml"/>
  <Override PartName="/ppt/theme/themeOverride19.xml" ContentType="application/vnd.openxmlformats-officedocument.themeOverride+xml"/>
  <Override PartName="/ppt/notesSlides/notesSlide36.xml" ContentType="application/vnd.openxmlformats-officedocument.presentationml.notesSlide+xml"/>
  <Override PartName="/ppt/charts/chart20.xml" ContentType="application/vnd.openxmlformats-officedocument.drawingml.chart+xml"/>
  <Override PartName="/ppt/theme/themeOverride20.xml" ContentType="application/vnd.openxmlformats-officedocument.themeOverride+xml"/>
  <Override PartName="/ppt/notesSlides/notesSlide37.xml" ContentType="application/vnd.openxmlformats-officedocument.presentationml.notesSlide+xml"/>
  <Override PartName="/ppt/charts/chart21.xml" ContentType="application/vnd.openxmlformats-officedocument.drawingml.chart+xml"/>
  <Override PartName="/ppt/theme/themeOverride21.xml" ContentType="application/vnd.openxmlformats-officedocument.themeOverride+xml"/>
  <Override PartName="/ppt/notesSlides/notesSlide38.xml" ContentType="application/vnd.openxmlformats-officedocument.presentationml.notesSlide+xml"/>
  <Override PartName="/ppt/charts/chart22.xml" ContentType="application/vnd.openxmlformats-officedocument.drawingml.chart+xml"/>
  <Override PartName="/ppt/theme/themeOverride22.xml" ContentType="application/vnd.openxmlformats-officedocument.themeOverride+xml"/>
  <Override PartName="/ppt/notesSlides/notesSlide39.xml" ContentType="application/vnd.openxmlformats-officedocument.presentationml.notesSlide+xml"/>
  <Override PartName="/ppt/charts/chart23.xml" ContentType="application/vnd.openxmlformats-officedocument.drawingml.chart+xml"/>
  <Override PartName="/ppt/theme/themeOverride23.xml" ContentType="application/vnd.openxmlformats-officedocument.themeOverride+xml"/>
  <Override PartName="/ppt/notesSlides/notesSlide40.xml" ContentType="application/vnd.openxmlformats-officedocument.presentationml.notesSlide+xml"/>
  <Override PartName="/ppt/charts/chart24.xml" ContentType="application/vnd.openxmlformats-officedocument.drawingml.chart+xml"/>
  <Override PartName="/ppt/theme/themeOverride24.xml" ContentType="application/vnd.openxmlformats-officedocument.themeOverride+xml"/>
  <Override PartName="/ppt/notesSlides/notesSlide41.xml" ContentType="application/vnd.openxmlformats-officedocument.presentationml.notesSlide+xml"/>
  <Override PartName="/ppt/charts/chart25.xml" ContentType="application/vnd.openxmlformats-officedocument.drawingml.chart+xml"/>
  <Override PartName="/ppt/theme/themeOverride25.xml" ContentType="application/vnd.openxmlformats-officedocument.themeOverride+xml"/>
  <Override PartName="/ppt/notesSlides/notesSlide42.xml" ContentType="application/vnd.openxmlformats-officedocument.presentationml.notesSlide+xml"/>
  <Override PartName="/ppt/charts/chart26.xml" ContentType="application/vnd.openxmlformats-officedocument.drawingml.chart+xml"/>
  <Override PartName="/ppt/theme/themeOverride26.xml" ContentType="application/vnd.openxmlformats-officedocument.themeOverride+xml"/>
  <Override PartName="/ppt/notesSlides/notesSlide43.xml" ContentType="application/vnd.openxmlformats-officedocument.presentationml.notesSlide+xml"/>
  <Override PartName="/ppt/charts/chart27.xml" ContentType="application/vnd.openxmlformats-officedocument.drawingml.chart+xml"/>
  <Override PartName="/ppt/theme/themeOverride27.xml" ContentType="application/vnd.openxmlformats-officedocument.themeOverride+xml"/>
  <Override PartName="/ppt/notesSlides/notesSlide44.xml" ContentType="application/vnd.openxmlformats-officedocument.presentationml.notesSlide+xml"/>
  <Override PartName="/ppt/charts/chart28.xml" ContentType="application/vnd.openxmlformats-officedocument.drawingml.chart+xml"/>
  <Override PartName="/ppt/theme/themeOverride28.xml" ContentType="application/vnd.openxmlformats-officedocument.themeOverride+xml"/>
  <Override PartName="/ppt/notesSlides/notesSlide45.xml" ContentType="application/vnd.openxmlformats-officedocument.presentationml.notesSlide+xml"/>
  <Override PartName="/ppt/charts/chart29.xml" ContentType="application/vnd.openxmlformats-officedocument.drawingml.chart+xml"/>
  <Override PartName="/ppt/theme/themeOverride29.xml" ContentType="application/vnd.openxmlformats-officedocument.themeOverride+xml"/>
  <Override PartName="/ppt/notesSlides/notesSlide46.xml" ContentType="application/vnd.openxmlformats-officedocument.presentationml.notesSlide+xml"/>
  <Override PartName="/ppt/charts/chart30.xml" ContentType="application/vnd.openxmlformats-officedocument.drawingml.chart+xml"/>
  <Override PartName="/ppt/theme/themeOverride30.xml" ContentType="application/vnd.openxmlformats-officedocument.themeOverride+xml"/>
  <Override PartName="/ppt/notesSlides/notesSlide47.xml" ContentType="application/vnd.openxmlformats-officedocument.presentationml.notesSlide+xml"/>
  <Override PartName="/ppt/charts/chart31.xml" ContentType="application/vnd.openxmlformats-officedocument.drawingml.chart+xml"/>
  <Override PartName="/ppt/theme/themeOverride31.xml" ContentType="application/vnd.openxmlformats-officedocument.themeOverride+xml"/>
  <Override PartName="/ppt/notesSlides/notesSlide48.xml" ContentType="application/vnd.openxmlformats-officedocument.presentationml.notesSlide+xml"/>
  <Override PartName="/ppt/charts/chart32.xml" ContentType="application/vnd.openxmlformats-officedocument.drawingml.chart+xml"/>
  <Override PartName="/ppt/theme/themeOverride32.xml" ContentType="application/vnd.openxmlformats-officedocument.themeOverride+xml"/>
  <Override PartName="/ppt/notesSlides/notesSlide49.xml" ContentType="application/vnd.openxmlformats-officedocument.presentationml.notesSlide+xml"/>
  <Override PartName="/ppt/charts/chart33.xml" ContentType="application/vnd.openxmlformats-officedocument.drawingml.chart+xml"/>
  <Override PartName="/ppt/theme/themeOverride33.xml" ContentType="application/vnd.openxmlformats-officedocument.themeOverride+xml"/>
  <Override PartName="/ppt/notesSlides/notesSlide50.xml" ContentType="application/vnd.openxmlformats-officedocument.presentationml.notesSlide+xml"/>
  <Override PartName="/ppt/charts/chart34.xml" ContentType="application/vnd.openxmlformats-officedocument.drawingml.chart+xml"/>
  <Override PartName="/ppt/theme/themeOverride34.xml" ContentType="application/vnd.openxmlformats-officedocument.themeOverride+xml"/>
  <Override PartName="/ppt/notesSlides/notesSlide51.xml" ContentType="application/vnd.openxmlformats-officedocument.presentationml.notesSlide+xml"/>
  <Override PartName="/ppt/charts/chart35.xml" ContentType="application/vnd.openxmlformats-officedocument.drawingml.chart+xml"/>
  <Override PartName="/ppt/theme/themeOverride35.xml" ContentType="application/vnd.openxmlformats-officedocument.themeOverride+xml"/>
  <Override PartName="/ppt/notesSlides/notesSlide52.xml" ContentType="application/vnd.openxmlformats-officedocument.presentationml.notesSlide+xml"/>
  <Override PartName="/ppt/charts/chart36.xml" ContentType="application/vnd.openxmlformats-officedocument.drawingml.chart+xml"/>
  <Override PartName="/ppt/theme/themeOverride36.xml" ContentType="application/vnd.openxmlformats-officedocument.themeOverride+xml"/>
  <Override PartName="/ppt/notesSlides/notesSlide53.xml" ContentType="application/vnd.openxmlformats-officedocument.presentationml.notesSlide+xml"/>
  <Override PartName="/ppt/charts/chart37.xml" ContentType="application/vnd.openxmlformats-officedocument.drawingml.chart+xml"/>
  <Override PartName="/ppt/theme/themeOverride37.xml" ContentType="application/vnd.openxmlformats-officedocument.themeOverride+xml"/>
  <Override PartName="/ppt/notesSlides/notesSlide54.xml" ContentType="application/vnd.openxmlformats-officedocument.presentationml.notesSlide+xml"/>
  <Override PartName="/ppt/charts/chart38.xml" ContentType="application/vnd.openxmlformats-officedocument.drawingml.chart+xml"/>
  <Override PartName="/ppt/theme/themeOverride38.xml" ContentType="application/vnd.openxmlformats-officedocument.themeOverride+xml"/>
  <Override PartName="/ppt/notesSlides/notesSlide55.xml" ContentType="application/vnd.openxmlformats-officedocument.presentationml.notesSlide+xml"/>
  <Override PartName="/ppt/charts/chart39.xml" ContentType="application/vnd.openxmlformats-officedocument.drawingml.chart+xml"/>
  <Override PartName="/ppt/theme/themeOverride39.xml" ContentType="application/vnd.openxmlformats-officedocument.themeOverride+xml"/>
  <Override PartName="/ppt/notesSlides/notesSlide56.xml" ContentType="application/vnd.openxmlformats-officedocument.presentationml.notesSlide+xml"/>
  <Override PartName="/ppt/charts/chart40.xml" ContentType="application/vnd.openxmlformats-officedocument.drawingml.chart+xml"/>
  <Override PartName="/ppt/theme/themeOverride40.xml" ContentType="application/vnd.openxmlformats-officedocument.themeOverride+xml"/>
  <Override PartName="/ppt/notesSlides/notesSlide57.xml" ContentType="application/vnd.openxmlformats-officedocument.presentationml.notesSlide+xml"/>
  <Override PartName="/ppt/charts/chart41.xml" ContentType="application/vnd.openxmlformats-officedocument.drawingml.chart+xml"/>
  <Override PartName="/ppt/theme/themeOverride41.xml" ContentType="application/vnd.openxmlformats-officedocument.themeOverride+xml"/>
  <Override PartName="/ppt/notesSlides/notesSlide58.xml" ContentType="application/vnd.openxmlformats-officedocument.presentationml.notesSlide+xml"/>
  <Override PartName="/ppt/charts/chart42.xml" ContentType="application/vnd.openxmlformats-officedocument.drawingml.chart+xml"/>
  <Override PartName="/ppt/theme/themeOverride42.xml" ContentType="application/vnd.openxmlformats-officedocument.themeOverride+xml"/>
  <Override PartName="/ppt/notesSlides/notesSlide59.xml" ContentType="application/vnd.openxmlformats-officedocument.presentationml.notesSlide+xml"/>
  <Override PartName="/ppt/charts/chart43.xml" ContentType="application/vnd.openxmlformats-officedocument.drawingml.chart+xml"/>
  <Override PartName="/ppt/theme/themeOverride43.xml" ContentType="application/vnd.openxmlformats-officedocument.themeOverride+xml"/>
  <Override PartName="/ppt/notesSlides/notesSlide60.xml" ContentType="application/vnd.openxmlformats-officedocument.presentationml.notesSlide+xml"/>
  <Override PartName="/ppt/charts/chart44.xml" ContentType="application/vnd.openxmlformats-officedocument.drawingml.chart+xml"/>
  <Override PartName="/ppt/theme/themeOverride44.xml" ContentType="application/vnd.openxmlformats-officedocument.themeOverride+xml"/>
  <Override PartName="/ppt/notesSlides/notesSlide61.xml" ContentType="application/vnd.openxmlformats-officedocument.presentationml.notesSlide+xml"/>
  <Override PartName="/ppt/charts/chart45.xml" ContentType="application/vnd.openxmlformats-officedocument.drawingml.chart+xml"/>
  <Override PartName="/ppt/theme/themeOverride45.xml" ContentType="application/vnd.openxmlformats-officedocument.themeOverride+xml"/>
  <Override PartName="/ppt/notesSlides/notesSlide62.xml" ContentType="application/vnd.openxmlformats-officedocument.presentationml.notesSlide+xml"/>
  <Override PartName="/ppt/charts/chart46.xml" ContentType="application/vnd.openxmlformats-officedocument.drawingml.chart+xml"/>
  <Override PartName="/ppt/theme/themeOverride46.xml" ContentType="application/vnd.openxmlformats-officedocument.themeOverride+xml"/>
  <Override PartName="/ppt/notesSlides/notesSlide63.xml" ContentType="application/vnd.openxmlformats-officedocument.presentationml.notesSlide+xml"/>
  <Override PartName="/ppt/charts/chart47.xml" ContentType="application/vnd.openxmlformats-officedocument.drawingml.chart+xml"/>
  <Override PartName="/ppt/theme/themeOverride47.xml" ContentType="application/vnd.openxmlformats-officedocument.themeOverride+xml"/>
  <Override PartName="/ppt/notesSlides/notesSlide64.xml" ContentType="application/vnd.openxmlformats-officedocument.presentationml.notesSlide+xml"/>
  <Override PartName="/ppt/charts/chart48.xml" ContentType="application/vnd.openxmlformats-officedocument.drawingml.chart+xml"/>
  <Override PartName="/ppt/theme/themeOverride48.xml" ContentType="application/vnd.openxmlformats-officedocument.themeOverride+xml"/>
  <Override PartName="/ppt/notesSlides/notesSlide65.xml" ContentType="application/vnd.openxmlformats-officedocument.presentationml.notesSlide+xml"/>
  <Override PartName="/ppt/charts/chart49.xml" ContentType="application/vnd.openxmlformats-officedocument.drawingml.chart+xml"/>
  <Override PartName="/ppt/theme/themeOverride49.xml" ContentType="application/vnd.openxmlformats-officedocument.themeOverride+xml"/>
  <Override PartName="/ppt/notesSlides/notesSlide66.xml" ContentType="application/vnd.openxmlformats-officedocument.presentationml.notesSlide+xml"/>
  <Override PartName="/ppt/charts/chart50.xml" ContentType="application/vnd.openxmlformats-officedocument.drawingml.chart+xml"/>
  <Override PartName="/ppt/theme/themeOverride50.xml" ContentType="application/vnd.openxmlformats-officedocument.themeOverride+xml"/>
  <Override PartName="/ppt/notesSlides/notesSlide67.xml" ContentType="application/vnd.openxmlformats-officedocument.presentationml.notesSlide+xml"/>
  <Override PartName="/ppt/charts/chart51.xml" ContentType="application/vnd.openxmlformats-officedocument.drawingml.chart+xml"/>
  <Override PartName="/ppt/theme/themeOverride51.xml" ContentType="application/vnd.openxmlformats-officedocument.themeOverride+xml"/>
  <Override PartName="/ppt/notesSlides/notesSlide68.xml" ContentType="application/vnd.openxmlformats-officedocument.presentationml.notesSlide+xml"/>
  <Override PartName="/ppt/charts/chart52.xml" ContentType="application/vnd.openxmlformats-officedocument.drawingml.chart+xml"/>
  <Override PartName="/ppt/theme/themeOverride52.xml" ContentType="application/vnd.openxmlformats-officedocument.themeOverrid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74"/>
  </p:notesMasterIdLst>
  <p:sldIdLst>
    <p:sldId id="276" r:id="rId2"/>
    <p:sldId id="262" r:id="rId3"/>
    <p:sldId id="321" r:id="rId4"/>
    <p:sldId id="322" r:id="rId5"/>
    <p:sldId id="323" r:id="rId6"/>
    <p:sldId id="320" r:id="rId7"/>
    <p:sldId id="299" r:id="rId8"/>
    <p:sldId id="315" r:id="rId9"/>
    <p:sldId id="279" r:id="rId10"/>
    <p:sldId id="300" r:id="rId11"/>
    <p:sldId id="316" r:id="rId12"/>
    <p:sldId id="281" r:id="rId13"/>
    <p:sldId id="301" r:id="rId14"/>
    <p:sldId id="283" r:id="rId15"/>
    <p:sldId id="302" r:id="rId16"/>
    <p:sldId id="284" r:id="rId17"/>
    <p:sldId id="303" r:id="rId18"/>
    <p:sldId id="317" r:id="rId19"/>
    <p:sldId id="285" r:id="rId20"/>
    <p:sldId id="304" r:id="rId21"/>
    <p:sldId id="286" r:id="rId22"/>
    <p:sldId id="305" r:id="rId23"/>
    <p:sldId id="318" r:id="rId24"/>
    <p:sldId id="287" r:id="rId25"/>
    <p:sldId id="306" r:id="rId26"/>
    <p:sldId id="288" r:id="rId27"/>
    <p:sldId id="307" r:id="rId28"/>
    <p:sldId id="289" r:id="rId29"/>
    <p:sldId id="308" r:id="rId30"/>
    <p:sldId id="324" r:id="rId31"/>
    <p:sldId id="327" r:id="rId32"/>
    <p:sldId id="372" r:id="rId33"/>
    <p:sldId id="371" r:id="rId34"/>
    <p:sldId id="328" r:id="rId35"/>
    <p:sldId id="329" r:id="rId36"/>
    <p:sldId id="330" r:id="rId37"/>
    <p:sldId id="331" r:id="rId38"/>
    <p:sldId id="332" r:id="rId39"/>
    <p:sldId id="337" r:id="rId40"/>
    <p:sldId id="338" r:id="rId41"/>
    <p:sldId id="339" r:id="rId42"/>
    <p:sldId id="340" r:id="rId43"/>
    <p:sldId id="341" r:id="rId44"/>
    <p:sldId id="342" r:id="rId45"/>
    <p:sldId id="343" r:id="rId46"/>
    <p:sldId id="344" r:id="rId47"/>
    <p:sldId id="345" r:id="rId48"/>
    <p:sldId id="346" r:id="rId49"/>
    <p:sldId id="347" r:id="rId50"/>
    <p:sldId id="348" r:id="rId51"/>
    <p:sldId id="349" r:id="rId52"/>
    <p:sldId id="350" r:id="rId53"/>
    <p:sldId id="351" r:id="rId54"/>
    <p:sldId id="352" r:id="rId55"/>
    <p:sldId id="353" r:id="rId56"/>
    <p:sldId id="354" r:id="rId57"/>
    <p:sldId id="355" r:id="rId58"/>
    <p:sldId id="356" r:id="rId59"/>
    <p:sldId id="357" r:id="rId60"/>
    <p:sldId id="358" r:id="rId61"/>
    <p:sldId id="359" r:id="rId62"/>
    <p:sldId id="360" r:id="rId63"/>
    <p:sldId id="361" r:id="rId64"/>
    <p:sldId id="362" r:id="rId65"/>
    <p:sldId id="363" r:id="rId66"/>
    <p:sldId id="364" r:id="rId67"/>
    <p:sldId id="365" r:id="rId68"/>
    <p:sldId id="366" r:id="rId69"/>
    <p:sldId id="367" r:id="rId70"/>
    <p:sldId id="368" r:id="rId71"/>
    <p:sldId id="369" r:id="rId72"/>
    <p:sldId id="370" r:id="rId73"/>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936" userDrawn="1">
          <p15:clr>
            <a:srgbClr val="A4A3A4"/>
          </p15:clr>
        </p15:guide>
        <p15:guide id="2" pos="204" userDrawn="1">
          <p15:clr>
            <a:srgbClr val="A4A3A4"/>
          </p15:clr>
        </p15:guide>
        <p15:guide id="4" pos="553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000"/>
    <a:srgbClr val="92D050"/>
    <a:srgbClr val="120742"/>
    <a:srgbClr val="CBC4C6"/>
    <a:srgbClr val="FFFFFF"/>
    <a:srgbClr val="505050"/>
    <a:srgbClr val="646363"/>
    <a:srgbClr val="D4E1E0"/>
    <a:srgbClr val="A1AEAF"/>
    <a:srgbClr val="BFDBF7"/>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7137" autoAdjust="0"/>
    <p:restoredTop sz="95772" autoAdjust="0"/>
  </p:normalViewPr>
  <p:slideViewPr>
    <p:cSldViewPr snapToGrid="0" snapToObjects="1">
      <p:cViewPr varScale="1">
        <p:scale>
          <a:sx n="111" d="100"/>
          <a:sy n="111" d="100"/>
        </p:scale>
        <p:origin x="2100" y="114"/>
      </p:cViewPr>
      <p:guideLst>
        <p:guide orient="horz" pos="3936"/>
        <p:guide pos="204"/>
        <p:guide pos="5534"/>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microsoft.com/office/2015/10/relationships/revisionInfo" Target="revisionInfo.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s>
</file>

<file path=ppt/charts/_rels/chart1.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10.xml.rels><?xml version="1.0" encoding="UTF-8" standalone="yes"?>
<Relationships xmlns="http://schemas.openxmlformats.org/package/2006/relationships"><Relationship Id="rId2" Type="http://schemas.openxmlformats.org/officeDocument/2006/relationships/package" Target="../embeddings/Microsoft_Excel_Worksheet10.xlsx"/><Relationship Id="rId1" Type="http://schemas.openxmlformats.org/officeDocument/2006/relationships/themeOverride" Target="../theme/themeOverride10.xml"/></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11.xlsx"/><Relationship Id="rId1" Type="http://schemas.openxmlformats.org/officeDocument/2006/relationships/themeOverride" Target="../theme/themeOverride11.xml"/></Relationships>
</file>

<file path=ppt/charts/_rels/chart12.xml.rels><?xml version="1.0" encoding="UTF-8" standalone="yes"?>
<Relationships xmlns="http://schemas.openxmlformats.org/package/2006/relationships"><Relationship Id="rId2" Type="http://schemas.openxmlformats.org/officeDocument/2006/relationships/package" Target="../embeddings/Microsoft_Excel_Worksheet12.xlsx"/><Relationship Id="rId1" Type="http://schemas.openxmlformats.org/officeDocument/2006/relationships/themeOverride" Target="../theme/themeOverride12.xml"/></Relationships>
</file>

<file path=ppt/charts/_rels/chart13.xml.rels><?xml version="1.0" encoding="UTF-8" standalone="yes"?>
<Relationships xmlns="http://schemas.openxmlformats.org/package/2006/relationships"><Relationship Id="rId2" Type="http://schemas.openxmlformats.org/officeDocument/2006/relationships/package" Target="../embeddings/Microsoft_Excel_Worksheet13.xlsx"/><Relationship Id="rId1" Type="http://schemas.openxmlformats.org/officeDocument/2006/relationships/themeOverride" Target="../theme/themeOverride13.xml"/></Relationships>
</file>

<file path=ppt/charts/_rels/chart14.xml.rels><?xml version="1.0" encoding="UTF-8" standalone="yes"?>
<Relationships xmlns="http://schemas.openxmlformats.org/package/2006/relationships"><Relationship Id="rId2" Type="http://schemas.openxmlformats.org/officeDocument/2006/relationships/package" Target="../embeddings/Microsoft_Excel_Worksheet14.xlsx"/><Relationship Id="rId1" Type="http://schemas.openxmlformats.org/officeDocument/2006/relationships/themeOverride" Target="../theme/themeOverride14.xml"/></Relationships>
</file>

<file path=ppt/charts/_rels/chart15.xml.rels><?xml version="1.0" encoding="UTF-8" standalone="yes"?>
<Relationships xmlns="http://schemas.openxmlformats.org/package/2006/relationships"><Relationship Id="rId2" Type="http://schemas.openxmlformats.org/officeDocument/2006/relationships/package" Target="../embeddings/Microsoft_Excel_Worksheet15.xlsx"/><Relationship Id="rId1" Type="http://schemas.openxmlformats.org/officeDocument/2006/relationships/themeOverride" Target="../theme/themeOverride15.xml"/></Relationships>
</file>

<file path=ppt/charts/_rels/chart16.xml.rels><?xml version="1.0" encoding="UTF-8" standalone="yes"?>
<Relationships xmlns="http://schemas.openxmlformats.org/package/2006/relationships"><Relationship Id="rId2" Type="http://schemas.openxmlformats.org/officeDocument/2006/relationships/package" Target="../embeddings/Microsoft_Excel_Worksheet16.xlsx"/><Relationship Id="rId1" Type="http://schemas.openxmlformats.org/officeDocument/2006/relationships/themeOverride" Target="../theme/themeOverride16.xml"/></Relationships>
</file>

<file path=ppt/charts/_rels/chart17.xml.rels><?xml version="1.0" encoding="UTF-8" standalone="yes"?>
<Relationships xmlns="http://schemas.openxmlformats.org/package/2006/relationships"><Relationship Id="rId2" Type="http://schemas.openxmlformats.org/officeDocument/2006/relationships/package" Target="../embeddings/Microsoft_Excel_Worksheet17.xlsx"/><Relationship Id="rId1" Type="http://schemas.openxmlformats.org/officeDocument/2006/relationships/themeOverride" Target="../theme/themeOverride17.xml"/></Relationships>
</file>

<file path=ppt/charts/_rels/chart18.xml.rels><?xml version="1.0" encoding="UTF-8" standalone="yes"?>
<Relationships xmlns="http://schemas.openxmlformats.org/package/2006/relationships"><Relationship Id="rId2" Type="http://schemas.openxmlformats.org/officeDocument/2006/relationships/package" Target="../embeddings/Microsoft_Excel_Worksheet18.xlsx"/><Relationship Id="rId1" Type="http://schemas.openxmlformats.org/officeDocument/2006/relationships/themeOverride" Target="../theme/themeOverride18.xml"/></Relationships>
</file>

<file path=ppt/charts/_rels/chart19.xml.rels><?xml version="1.0" encoding="UTF-8" standalone="yes"?>
<Relationships xmlns="http://schemas.openxmlformats.org/package/2006/relationships"><Relationship Id="rId2" Type="http://schemas.openxmlformats.org/officeDocument/2006/relationships/package" Target="../embeddings/Microsoft_Excel_Worksheet19.xlsx"/><Relationship Id="rId1" Type="http://schemas.openxmlformats.org/officeDocument/2006/relationships/themeOverride" Target="../theme/themeOverride19.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20.xml.rels><?xml version="1.0" encoding="UTF-8" standalone="yes"?>
<Relationships xmlns="http://schemas.openxmlformats.org/package/2006/relationships"><Relationship Id="rId2" Type="http://schemas.openxmlformats.org/officeDocument/2006/relationships/package" Target="../embeddings/Microsoft_Excel_Worksheet20.xlsx"/><Relationship Id="rId1" Type="http://schemas.openxmlformats.org/officeDocument/2006/relationships/themeOverride" Target="../theme/themeOverride20.xml"/></Relationships>
</file>

<file path=ppt/charts/_rels/chart21.xml.rels><?xml version="1.0" encoding="UTF-8" standalone="yes"?>
<Relationships xmlns="http://schemas.openxmlformats.org/package/2006/relationships"><Relationship Id="rId2" Type="http://schemas.openxmlformats.org/officeDocument/2006/relationships/package" Target="../embeddings/Microsoft_Excel_Worksheet21.xlsx"/><Relationship Id="rId1" Type="http://schemas.openxmlformats.org/officeDocument/2006/relationships/themeOverride" Target="../theme/themeOverride21.xml"/></Relationships>
</file>

<file path=ppt/charts/_rels/chart22.xml.rels><?xml version="1.0" encoding="UTF-8" standalone="yes"?>
<Relationships xmlns="http://schemas.openxmlformats.org/package/2006/relationships"><Relationship Id="rId2" Type="http://schemas.openxmlformats.org/officeDocument/2006/relationships/package" Target="../embeddings/Microsoft_Excel_Worksheet22.xlsx"/><Relationship Id="rId1" Type="http://schemas.openxmlformats.org/officeDocument/2006/relationships/themeOverride" Target="../theme/themeOverride22.xml"/></Relationships>
</file>

<file path=ppt/charts/_rels/chart23.xml.rels><?xml version="1.0" encoding="UTF-8" standalone="yes"?>
<Relationships xmlns="http://schemas.openxmlformats.org/package/2006/relationships"><Relationship Id="rId2" Type="http://schemas.openxmlformats.org/officeDocument/2006/relationships/package" Target="../embeddings/Microsoft_Excel_Worksheet23.xlsx"/><Relationship Id="rId1" Type="http://schemas.openxmlformats.org/officeDocument/2006/relationships/themeOverride" Target="../theme/themeOverride23.xml"/></Relationships>
</file>

<file path=ppt/charts/_rels/chart24.xml.rels><?xml version="1.0" encoding="UTF-8" standalone="yes"?>
<Relationships xmlns="http://schemas.openxmlformats.org/package/2006/relationships"><Relationship Id="rId2" Type="http://schemas.openxmlformats.org/officeDocument/2006/relationships/package" Target="../embeddings/Microsoft_Excel_Worksheet24.xlsx"/><Relationship Id="rId1" Type="http://schemas.openxmlformats.org/officeDocument/2006/relationships/themeOverride" Target="../theme/themeOverride24.xml"/></Relationships>
</file>

<file path=ppt/charts/_rels/chart25.xml.rels><?xml version="1.0" encoding="UTF-8" standalone="yes"?>
<Relationships xmlns="http://schemas.openxmlformats.org/package/2006/relationships"><Relationship Id="rId2" Type="http://schemas.openxmlformats.org/officeDocument/2006/relationships/package" Target="../embeddings/Microsoft_Excel_Worksheet25.xlsx"/><Relationship Id="rId1" Type="http://schemas.openxmlformats.org/officeDocument/2006/relationships/themeOverride" Target="../theme/themeOverride25.xml"/></Relationships>
</file>

<file path=ppt/charts/_rels/chart26.xml.rels><?xml version="1.0" encoding="UTF-8" standalone="yes"?>
<Relationships xmlns="http://schemas.openxmlformats.org/package/2006/relationships"><Relationship Id="rId2" Type="http://schemas.openxmlformats.org/officeDocument/2006/relationships/package" Target="../embeddings/Microsoft_Excel_Worksheet26.xlsx"/><Relationship Id="rId1" Type="http://schemas.openxmlformats.org/officeDocument/2006/relationships/themeOverride" Target="../theme/themeOverride26.xml"/></Relationships>
</file>

<file path=ppt/charts/_rels/chart27.xml.rels><?xml version="1.0" encoding="UTF-8" standalone="yes"?>
<Relationships xmlns="http://schemas.openxmlformats.org/package/2006/relationships"><Relationship Id="rId2" Type="http://schemas.openxmlformats.org/officeDocument/2006/relationships/package" Target="../embeddings/Microsoft_Excel_Worksheet27.xlsx"/><Relationship Id="rId1" Type="http://schemas.openxmlformats.org/officeDocument/2006/relationships/themeOverride" Target="../theme/themeOverride27.xml"/></Relationships>
</file>

<file path=ppt/charts/_rels/chart28.xml.rels><?xml version="1.0" encoding="UTF-8" standalone="yes"?>
<Relationships xmlns="http://schemas.openxmlformats.org/package/2006/relationships"><Relationship Id="rId2" Type="http://schemas.openxmlformats.org/officeDocument/2006/relationships/package" Target="../embeddings/Microsoft_Excel_Worksheet28.xlsx"/><Relationship Id="rId1" Type="http://schemas.openxmlformats.org/officeDocument/2006/relationships/themeOverride" Target="../theme/themeOverride28.xml"/></Relationships>
</file>

<file path=ppt/charts/_rels/chart29.xml.rels><?xml version="1.0" encoding="UTF-8" standalone="yes"?>
<Relationships xmlns="http://schemas.openxmlformats.org/package/2006/relationships"><Relationship Id="rId2" Type="http://schemas.openxmlformats.org/officeDocument/2006/relationships/package" Target="../embeddings/Microsoft_Excel_Worksheet29.xlsx"/><Relationship Id="rId1" Type="http://schemas.openxmlformats.org/officeDocument/2006/relationships/themeOverride" Target="../theme/themeOverride29.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30.xml.rels><?xml version="1.0" encoding="UTF-8" standalone="yes"?>
<Relationships xmlns="http://schemas.openxmlformats.org/package/2006/relationships"><Relationship Id="rId2" Type="http://schemas.openxmlformats.org/officeDocument/2006/relationships/package" Target="../embeddings/Microsoft_Excel_Worksheet30.xlsx"/><Relationship Id="rId1" Type="http://schemas.openxmlformats.org/officeDocument/2006/relationships/themeOverride" Target="../theme/themeOverride30.xml"/></Relationships>
</file>

<file path=ppt/charts/_rels/chart31.xml.rels><?xml version="1.0" encoding="UTF-8" standalone="yes"?>
<Relationships xmlns="http://schemas.openxmlformats.org/package/2006/relationships"><Relationship Id="rId2" Type="http://schemas.openxmlformats.org/officeDocument/2006/relationships/package" Target="../embeddings/Microsoft_Excel_Worksheet31.xlsx"/><Relationship Id="rId1" Type="http://schemas.openxmlformats.org/officeDocument/2006/relationships/themeOverride" Target="../theme/themeOverride31.xml"/></Relationships>
</file>

<file path=ppt/charts/_rels/chart32.xml.rels><?xml version="1.0" encoding="UTF-8" standalone="yes"?>
<Relationships xmlns="http://schemas.openxmlformats.org/package/2006/relationships"><Relationship Id="rId2" Type="http://schemas.openxmlformats.org/officeDocument/2006/relationships/package" Target="../embeddings/Microsoft_Excel_Worksheet32.xlsx"/><Relationship Id="rId1" Type="http://schemas.openxmlformats.org/officeDocument/2006/relationships/themeOverride" Target="../theme/themeOverride32.xml"/></Relationships>
</file>

<file path=ppt/charts/_rels/chart33.xml.rels><?xml version="1.0" encoding="UTF-8" standalone="yes"?>
<Relationships xmlns="http://schemas.openxmlformats.org/package/2006/relationships"><Relationship Id="rId2" Type="http://schemas.openxmlformats.org/officeDocument/2006/relationships/package" Target="../embeddings/Microsoft_Excel_Worksheet33.xlsx"/><Relationship Id="rId1" Type="http://schemas.openxmlformats.org/officeDocument/2006/relationships/themeOverride" Target="../theme/themeOverride33.xml"/></Relationships>
</file>

<file path=ppt/charts/_rels/chart34.xml.rels><?xml version="1.0" encoding="UTF-8" standalone="yes"?>
<Relationships xmlns="http://schemas.openxmlformats.org/package/2006/relationships"><Relationship Id="rId2" Type="http://schemas.openxmlformats.org/officeDocument/2006/relationships/package" Target="../embeddings/Microsoft_Excel_Worksheet34.xlsx"/><Relationship Id="rId1" Type="http://schemas.openxmlformats.org/officeDocument/2006/relationships/themeOverride" Target="../theme/themeOverride34.xml"/></Relationships>
</file>

<file path=ppt/charts/_rels/chart35.xml.rels><?xml version="1.0" encoding="UTF-8" standalone="yes"?>
<Relationships xmlns="http://schemas.openxmlformats.org/package/2006/relationships"><Relationship Id="rId2" Type="http://schemas.openxmlformats.org/officeDocument/2006/relationships/package" Target="../embeddings/Microsoft_Excel_Worksheet35.xlsx"/><Relationship Id="rId1" Type="http://schemas.openxmlformats.org/officeDocument/2006/relationships/themeOverride" Target="../theme/themeOverride35.xml"/></Relationships>
</file>

<file path=ppt/charts/_rels/chart36.xml.rels><?xml version="1.0" encoding="UTF-8" standalone="yes"?>
<Relationships xmlns="http://schemas.openxmlformats.org/package/2006/relationships"><Relationship Id="rId2" Type="http://schemas.openxmlformats.org/officeDocument/2006/relationships/package" Target="../embeddings/Microsoft_Excel_Worksheet36.xlsx"/><Relationship Id="rId1" Type="http://schemas.openxmlformats.org/officeDocument/2006/relationships/themeOverride" Target="../theme/themeOverride36.xml"/></Relationships>
</file>

<file path=ppt/charts/_rels/chart37.xml.rels><?xml version="1.0" encoding="UTF-8" standalone="yes"?>
<Relationships xmlns="http://schemas.openxmlformats.org/package/2006/relationships"><Relationship Id="rId2" Type="http://schemas.openxmlformats.org/officeDocument/2006/relationships/package" Target="../embeddings/Microsoft_Excel_Worksheet37.xlsx"/><Relationship Id="rId1" Type="http://schemas.openxmlformats.org/officeDocument/2006/relationships/themeOverride" Target="../theme/themeOverride37.xml"/></Relationships>
</file>

<file path=ppt/charts/_rels/chart38.xml.rels><?xml version="1.0" encoding="UTF-8" standalone="yes"?>
<Relationships xmlns="http://schemas.openxmlformats.org/package/2006/relationships"><Relationship Id="rId2" Type="http://schemas.openxmlformats.org/officeDocument/2006/relationships/package" Target="../embeddings/Microsoft_Excel_Worksheet38.xlsx"/><Relationship Id="rId1" Type="http://schemas.openxmlformats.org/officeDocument/2006/relationships/themeOverride" Target="../theme/themeOverride38.xml"/></Relationships>
</file>

<file path=ppt/charts/_rels/chart39.xml.rels><?xml version="1.0" encoding="UTF-8" standalone="yes"?>
<Relationships xmlns="http://schemas.openxmlformats.org/package/2006/relationships"><Relationship Id="rId2" Type="http://schemas.openxmlformats.org/officeDocument/2006/relationships/package" Target="../embeddings/Microsoft_Excel_Worksheet39.xlsx"/><Relationship Id="rId1" Type="http://schemas.openxmlformats.org/officeDocument/2006/relationships/themeOverride" Target="../theme/themeOverride39.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_rels/chart40.xml.rels><?xml version="1.0" encoding="UTF-8" standalone="yes"?>
<Relationships xmlns="http://schemas.openxmlformats.org/package/2006/relationships"><Relationship Id="rId2" Type="http://schemas.openxmlformats.org/officeDocument/2006/relationships/package" Target="../embeddings/Microsoft_Excel_Worksheet40.xlsx"/><Relationship Id="rId1" Type="http://schemas.openxmlformats.org/officeDocument/2006/relationships/themeOverride" Target="../theme/themeOverride40.xml"/></Relationships>
</file>

<file path=ppt/charts/_rels/chart41.xml.rels><?xml version="1.0" encoding="UTF-8" standalone="yes"?>
<Relationships xmlns="http://schemas.openxmlformats.org/package/2006/relationships"><Relationship Id="rId2" Type="http://schemas.openxmlformats.org/officeDocument/2006/relationships/package" Target="../embeddings/Microsoft_Excel_Worksheet41.xlsx"/><Relationship Id="rId1" Type="http://schemas.openxmlformats.org/officeDocument/2006/relationships/themeOverride" Target="../theme/themeOverride41.xml"/></Relationships>
</file>

<file path=ppt/charts/_rels/chart42.xml.rels><?xml version="1.0" encoding="UTF-8" standalone="yes"?>
<Relationships xmlns="http://schemas.openxmlformats.org/package/2006/relationships"><Relationship Id="rId2" Type="http://schemas.openxmlformats.org/officeDocument/2006/relationships/package" Target="../embeddings/Microsoft_Excel_Worksheet42.xlsx"/><Relationship Id="rId1" Type="http://schemas.openxmlformats.org/officeDocument/2006/relationships/themeOverride" Target="../theme/themeOverride42.xml"/></Relationships>
</file>

<file path=ppt/charts/_rels/chart43.xml.rels><?xml version="1.0" encoding="UTF-8" standalone="yes"?>
<Relationships xmlns="http://schemas.openxmlformats.org/package/2006/relationships"><Relationship Id="rId2" Type="http://schemas.openxmlformats.org/officeDocument/2006/relationships/package" Target="../embeddings/Microsoft_Excel_Worksheet43.xlsx"/><Relationship Id="rId1" Type="http://schemas.openxmlformats.org/officeDocument/2006/relationships/themeOverride" Target="../theme/themeOverride43.xml"/></Relationships>
</file>

<file path=ppt/charts/_rels/chart44.xml.rels><?xml version="1.0" encoding="UTF-8" standalone="yes"?>
<Relationships xmlns="http://schemas.openxmlformats.org/package/2006/relationships"><Relationship Id="rId2" Type="http://schemas.openxmlformats.org/officeDocument/2006/relationships/package" Target="../embeddings/Microsoft_Excel_Worksheet44.xlsx"/><Relationship Id="rId1" Type="http://schemas.openxmlformats.org/officeDocument/2006/relationships/themeOverride" Target="../theme/themeOverride44.xml"/></Relationships>
</file>

<file path=ppt/charts/_rels/chart45.xml.rels><?xml version="1.0" encoding="UTF-8" standalone="yes"?>
<Relationships xmlns="http://schemas.openxmlformats.org/package/2006/relationships"><Relationship Id="rId2" Type="http://schemas.openxmlformats.org/officeDocument/2006/relationships/package" Target="../embeddings/Microsoft_Excel_Worksheet45.xlsx"/><Relationship Id="rId1" Type="http://schemas.openxmlformats.org/officeDocument/2006/relationships/themeOverride" Target="../theme/themeOverride45.xml"/></Relationships>
</file>

<file path=ppt/charts/_rels/chart46.xml.rels><?xml version="1.0" encoding="UTF-8" standalone="yes"?>
<Relationships xmlns="http://schemas.openxmlformats.org/package/2006/relationships"><Relationship Id="rId2" Type="http://schemas.openxmlformats.org/officeDocument/2006/relationships/package" Target="../embeddings/Microsoft_Excel_Worksheet46.xlsx"/><Relationship Id="rId1" Type="http://schemas.openxmlformats.org/officeDocument/2006/relationships/themeOverride" Target="../theme/themeOverride46.xml"/></Relationships>
</file>

<file path=ppt/charts/_rels/chart47.xml.rels><?xml version="1.0" encoding="UTF-8" standalone="yes"?>
<Relationships xmlns="http://schemas.openxmlformats.org/package/2006/relationships"><Relationship Id="rId2" Type="http://schemas.openxmlformats.org/officeDocument/2006/relationships/package" Target="../embeddings/Microsoft_Excel_Worksheet47.xlsx"/><Relationship Id="rId1" Type="http://schemas.openxmlformats.org/officeDocument/2006/relationships/themeOverride" Target="../theme/themeOverride47.xml"/></Relationships>
</file>

<file path=ppt/charts/_rels/chart48.xml.rels><?xml version="1.0" encoding="UTF-8" standalone="yes"?>
<Relationships xmlns="http://schemas.openxmlformats.org/package/2006/relationships"><Relationship Id="rId2" Type="http://schemas.openxmlformats.org/officeDocument/2006/relationships/package" Target="../embeddings/Microsoft_Excel_Worksheet48.xlsx"/><Relationship Id="rId1" Type="http://schemas.openxmlformats.org/officeDocument/2006/relationships/themeOverride" Target="../theme/themeOverride48.xml"/></Relationships>
</file>

<file path=ppt/charts/_rels/chart49.xml.rels><?xml version="1.0" encoding="UTF-8" standalone="yes"?>
<Relationships xmlns="http://schemas.openxmlformats.org/package/2006/relationships"><Relationship Id="rId2" Type="http://schemas.openxmlformats.org/officeDocument/2006/relationships/package" Target="../embeddings/Microsoft_Excel_Worksheet49.xlsx"/><Relationship Id="rId1" Type="http://schemas.openxmlformats.org/officeDocument/2006/relationships/themeOverride" Target="../theme/themeOverride49.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5.xml"/></Relationships>
</file>

<file path=ppt/charts/_rels/chart50.xml.rels><?xml version="1.0" encoding="UTF-8" standalone="yes"?>
<Relationships xmlns="http://schemas.openxmlformats.org/package/2006/relationships"><Relationship Id="rId2" Type="http://schemas.openxmlformats.org/officeDocument/2006/relationships/package" Target="../embeddings/Microsoft_Excel_Worksheet50.xlsx"/><Relationship Id="rId1" Type="http://schemas.openxmlformats.org/officeDocument/2006/relationships/themeOverride" Target="../theme/themeOverride50.xml"/></Relationships>
</file>

<file path=ppt/charts/_rels/chart51.xml.rels><?xml version="1.0" encoding="UTF-8" standalone="yes"?>
<Relationships xmlns="http://schemas.openxmlformats.org/package/2006/relationships"><Relationship Id="rId2" Type="http://schemas.openxmlformats.org/officeDocument/2006/relationships/package" Target="../embeddings/Microsoft_Excel_Worksheet51.xlsx"/><Relationship Id="rId1" Type="http://schemas.openxmlformats.org/officeDocument/2006/relationships/themeOverride" Target="../theme/themeOverride51.xml"/></Relationships>
</file>

<file path=ppt/charts/_rels/chart52.xml.rels><?xml version="1.0" encoding="UTF-8" standalone="yes"?>
<Relationships xmlns="http://schemas.openxmlformats.org/package/2006/relationships"><Relationship Id="rId2" Type="http://schemas.openxmlformats.org/officeDocument/2006/relationships/package" Target="../embeddings/Microsoft_Excel_Worksheet52.xlsx"/><Relationship Id="rId1" Type="http://schemas.openxmlformats.org/officeDocument/2006/relationships/themeOverride" Target="../theme/themeOverride52.xml"/></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6.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7.xlsx"/><Relationship Id="rId1" Type="http://schemas.openxmlformats.org/officeDocument/2006/relationships/themeOverride" Target="../theme/themeOverride7.xml"/></Relationships>
</file>

<file path=ppt/charts/_rels/chart8.xml.rels><?xml version="1.0" encoding="UTF-8" standalone="yes"?>
<Relationships xmlns="http://schemas.openxmlformats.org/package/2006/relationships"><Relationship Id="rId2" Type="http://schemas.openxmlformats.org/officeDocument/2006/relationships/package" Target="../embeddings/Microsoft_Excel_Worksheet8.xlsx"/><Relationship Id="rId1" Type="http://schemas.openxmlformats.org/officeDocument/2006/relationships/themeOverride" Target="../theme/themeOverride8.xml"/></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Worksheet9.xlsx"/><Relationship Id="rId1" Type="http://schemas.openxmlformats.org/officeDocument/2006/relationships/themeOverride" Target="../theme/themeOverrid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Would definitely consider</c:v>
                </c:pt>
              </c:strCache>
            </c:strRef>
          </c:tx>
          <c:spPr>
            <a:solidFill>
              <a:srgbClr val="120742"/>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03D-4CA4-8B94-31F2BE6F3BF0}"/>
              </c:ext>
            </c:extLst>
          </c:dPt>
          <c:dPt>
            <c:idx val="1"/>
            <c:invertIfNegative val="0"/>
            <c:bubble3D val="0"/>
            <c:extLst xmlns:c16r2="http://schemas.microsoft.com/office/drawing/2015/06/chart">
              <c:ext xmlns:c16="http://schemas.microsoft.com/office/drawing/2014/chart" uri="{C3380CC4-5D6E-409C-BE32-E72D297353CC}">
                <c16:uniqueId val="{00000001-E03D-4CA4-8B94-31F2BE6F3BF0}"/>
              </c:ext>
            </c:extLst>
          </c:dPt>
          <c:dPt>
            <c:idx val="2"/>
            <c:invertIfNegative val="0"/>
            <c:bubble3D val="0"/>
            <c:extLst xmlns:c16r2="http://schemas.microsoft.com/office/drawing/2015/06/chart">
              <c:ext xmlns:c16="http://schemas.microsoft.com/office/drawing/2014/chart" uri="{C3380CC4-5D6E-409C-BE32-E72D297353CC}">
                <c16:uniqueId val="{00000002-E03D-4CA4-8B94-31F2BE6F3BF0}"/>
              </c:ext>
            </c:extLst>
          </c:dPt>
          <c:dPt>
            <c:idx val="3"/>
            <c:invertIfNegative val="0"/>
            <c:bubble3D val="0"/>
            <c:extLst xmlns:c16r2="http://schemas.microsoft.com/office/drawing/2015/06/chart">
              <c:ext xmlns:c16="http://schemas.microsoft.com/office/drawing/2014/chart" uri="{C3380CC4-5D6E-409C-BE32-E72D297353CC}">
                <c16:uniqueId val="{00000003-E03D-4CA4-8B94-31F2BE6F3BF0}"/>
              </c:ext>
            </c:extLst>
          </c:dPt>
          <c:dPt>
            <c:idx val="4"/>
            <c:invertIfNegative val="0"/>
            <c:bubble3D val="0"/>
            <c:extLst xmlns:c16r2="http://schemas.microsoft.com/office/drawing/2015/06/chart">
              <c:ext xmlns:c16="http://schemas.microsoft.com/office/drawing/2014/chart" uri="{C3380CC4-5D6E-409C-BE32-E72D297353CC}">
                <c16:uniqueId val="{00000004-E03D-4CA4-8B94-31F2BE6F3BF0}"/>
              </c:ext>
            </c:extLst>
          </c:dPt>
          <c:dPt>
            <c:idx val="5"/>
            <c:invertIfNegative val="0"/>
            <c:bubble3D val="0"/>
            <c:extLst xmlns:c16r2="http://schemas.microsoft.com/office/drawing/2015/06/chart">
              <c:ext xmlns:c16="http://schemas.microsoft.com/office/drawing/2014/chart" uri="{C3380CC4-5D6E-409C-BE32-E72D297353CC}">
                <c16:uniqueId val="{00000005-E03D-4CA4-8B94-31F2BE6F3BF0}"/>
              </c:ext>
            </c:extLst>
          </c:dPt>
          <c:dPt>
            <c:idx val="6"/>
            <c:invertIfNegative val="0"/>
            <c:bubble3D val="0"/>
            <c:extLst xmlns:c16r2="http://schemas.microsoft.com/office/drawing/2015/06/chart">
              <c:ext xmlns:c16="http://schemas.microsoft.com/office/drawing/2014/chart" uri="{C3380CC4-5D6E-409C-BE32-E72D297353CC}">
                <c16:uniqueId val="{00000006-E03D-4CA4-8B94-31F2BE6F3BF0}"/>
              </c:ext>
            </c:extLst>
          </c:dPt>
          <c:dPt>
            <c:idx val="7"/>
            <c:invertIfNegative val="0"/>
            <c:bubble3D val="0"/>
            <c:extLst xmlns:c16r2="http://schemas.microsoft.com/office/drawing/2015/06/chart">
              <c:ext xmlns:c16="http://schemas.microsoft.com/office/drawing/2014/chart" uri="{C3380CC4-5D6E-409C-BE32-E72D297353CC}">
                <c16:uniqueId val="{00000007-E03D-4CA4-8B94-31F2BE6F3BF0}"/>
              </c:ext>
            </c:extLst>
          </c:dPt>
          <c:dPt>
            <c:idx val="8"/>
            <c:invertIfNegative val="0"/>
            <c:bubble3D val="0"/>
            <c:extLst xmlns:c16r2="http://schemas.microsoft.com/office/drawing/2015/06/chart">
              <c:ext xmlns:c16="http://schemas.microsoft.com/office/drawing/2014/chart" uri="{C3380CC4-5D6E-409C-BE32-E72D297353CC}">
                <c16:uniqueId val="{00000008-E03D-4CA4-8B94-31F2BE6F3BF0}"/>
              </c:ext>
            </c:extLst>
          </c:dPt>
          <c:dPt>
            <c:idx val="9"/>
            <c:invertIfNegative val="0"/>
            <c:bubble3D val="0"/>
            <c:extLst xmlns:c16r2="http://schemas.microsoft.com/office/drawing/2015/06/chart">
              <c:ext xmlns:c16="http://schemas.microsoft.com/office/drawing/2014/chart" uri="{C3380CC4-5D6E-409C-BE32-E72D297353CC}">
                <c16:uniqueId val="{00000009-E03D-4CA4-8B94-31F2BE6F3BF0}"/>
              </c:ext>
            </c:extLst>
          </c:dPt>
          <c:dPt>
            <c:idx val="10"/>
            <c:invertIfNegative val="0"/>
            <c:bubble3D val="0"/>
            <c:extLst xmlns:c16r2="http://schemas.microsoft.com/office/drawing/2015/06/chart">
              <c:ext xmlns:c16="http://schemas.microsoft.com/office/drawing/2014/chart" uri="{C3380CC4-5D6E-409C-BE32-E72D297353CC}">
                <c16:uniqueId val="{0000000A-E03D-4CA4-8B94-31F2BE6F3BF0}"/>
              </c:ext>
            </c:extLst>
          </c:dPt>
          <c:dPt>
            <c:idx val="11"/>
            <c:invertIfNegative val="0"/>
            <c:bubble3D val="0"/>
            <c:extLst xmlns:c16r2="http://schemas.microsoft.com/office/drawing/2015/06/chart">
              <c:ext xmlns:c16="http://schemas.microsoft.com/office/drawing/2014/chart" uri="{C3380CC4-5D6E-409C-BE32-E72D297353CC}">
                <c16:uniqueId val="{0000000B-E03D-4CA4-8B94-31F2BE6F3BF0}"/>
              </c:ext>
            </c:extLst>
          </c:dPt>
          <c:dPt>
            <c:idx val="12"/>
            <c:invertIfNegative val="0"/>
            <c:bubble3D val="0"/>
            <c:extLst xmlns:c16r2="http://schemas.microsoft.com/office/drawing/2015/06/chart">
              <c:ext xmlns:c16="http://schemas.microsoft.com/office/drawing/2014/chart" uri="{C3380CC4-5D6E-409C-BE32-E72D297353CC}">
                <c16:uniqueId val="{0000000C-E03D-4CA4-8B94-31F2BE6F3BF0}"/>
              </c:ext>
            </c:extLst>
          </c:dPt>
          <c:dPt>
            <c:idx val="13"/>
            <c:invertIfNegative val="0"/>
            <c:bubble3D val="0"/>
            <c:extLst xmlns:c16r2="http://schemas.microsoft.com/office/drawing/2015/06/chart">
              <c:ext xmlns:c16="http://schemas.microsoft.com/office/drawing/2014/chart" uri="{C3380CC4-5D6E-409C-BE32-E72D297353CC}">
                <c16:uniqueId val="{0000000D-E03D-4CA4-8B94-31F2BE6F3BF0}"/>
              </c:ext>
            </c:extLst>
          </c:dPt>
          <c:dPt>
            <c:idx val="14"/>
            <c:invertIfNegative val="0"/>
            <c:bubble3D val="0"/>
            <c:extLst xmlns:c16r2="http://schemas.microsoft.com/office/drawing/2015/06/chart">
              <c:ext xmlns:c16="http://schemas.microsoft.com/office/drawing/2014/chart" uri="{C3380CC4-5D6E-409C-BE32-E72D297353CC}">
                <c16:uniqueId val="{0000000E-E03D-4CA4-8B94-31F2BE6F3BF0}"/>
              </c:ext>
            </c:extLst>
          </c:dPt>
          <c:dPt>
            <c:idx val="15"/>
            <c:invertIfNegative val="0"/>
            <c:bubble3D val="0"/>
            <c:extLst xmlns:c16r2="http://schemas.microsoft.com/office/drawing/2015/06/chart">
              <c:ext xmlns:c16="http://schemas.microsoft.com/office/drawing/2014/chart" uri="{C3380CC4-5D6E-409C-BE32-E72D297353CC}">
                <c16:uniqueId val="{0000000F-E03D-4CA4-8B94-31F2BE6F3BF0}"/>
              </c:ext>
            </c:extLst>
          </c:dPt>
          <c:dPt>
            <c:idx val="16"/>
            <c:invertIfNegative val="0"/>
            <c:bubble3D val="0"/>
            <c:extLst xmlns:c16r2="http://schemas.microsoft.com/office/drawing/2015/06/chart">
              <c:ext xmlns:c16="http://schemas.microsoft.com/office/drawing/2014/chart" uri="{C3380CC4-5D6E-409C-BE32-E72D297353CC}">
                <c16:uniqueId val="{00000010-E03D-4CA4-8B94-31F2BE6F3BF0}"/>
              </c:ext>
            </c:extLst>
          </c:dPt>
          <c:dPt>
            <c:idx val="17"/>
            <c:invertIfNegative val="0"/>
            <c:bubble3D val="0"/>
            <c:extLst xmlns:c16r2="http://schemas.microsoft.com/office/drawing/2015/06/chart">
              <c:ext xmlns:c16="http://schemas.microsoft.com/office/drawing/2014/chart" uri="{C3380CC4-5D6E-409C-BE32-E72D297353CC}">
                <c16:uniqueId val="{00000011-E03D-4CA4-8B94-31F2BE6F3BF0}"/>
              </c:ext>
            </c:extLst>
          </c:dPt>
          <c:dPt>
            <c:idx val="18"/>
            <c:invertIfNegative val="0"/>
            <c:bubble3D val="0"/>
            <c:extLst xmlns:c16r2="http://schemas.microsoft.com/office/drawing/2015/06/chart">
              <c:ext xmlns:c16="http://schemas.microsoft.com/office/drawing/2014/chart" uri="{C3380CC4-5D6E-409C-BE32-E72D297353CC}">
                <c16:uniqueId val="{00000012-E03D-4CA4-8B94-31F2BE6F3BF0}"/>
              </c:ext>
            </c:extLst>
          </c:dPt>
          <c:dPt>
            <c:idx val="19"/>
            <c:invertIfNegative val="0"/>
            <c:bubble3D val="0"/>
            <c:extLst xmlns:c16r2="http://schemas.microsoft.com/office/drawing/2015/06/chart">
              <c:ext xmlns:c16="http://schemas.microsoft.com/office/drawing/2014/chart" uri="{C3380CC4-5D6E-409C-BE32-E72D297353CC}">
                <c16:uniqueId val="{00000013-E03D-4CA4-8B94-31F2BE6F3BF0}"/>
              </c:ext>
            </c:extLst>
          </c:dPt>
          <c:dPt>
            <c:idx val="20"/>
            <c:invertIfNegative val="0"/>
            <c:bubble3D val="0"/>
            <c:extLst xmlns:c16r2="http://schemas.microsoft.com/office/drawing/2015/06/chart">
              <c:ext xmlns:c16="http://schemas.microsoft.com/office/drawing/2014/chart" uri="{C3380CC4-5D6E-409C-BE32-E72D297353CC}">
                <c16:uniqueId val="{00000014-E03D-4CA4-8B94-31F2BE6F3BF0}"/>
              </c:ext>
            </c:extLst>
          </c:dPt>
          <c:dPt>
            <c:idx val="21"/>
            <c:invertIfNegative val="0"/>
            <c:bubble3D val="0"/>
            <c:extLst xmlns:c16r2="http://schemas.microsoft.com/office/drawing/2015/06/chart">
              <c:ext xmlns:c16="http://schemas.microsoft.com/office/drawing/2014/chart" uri="{C3380CC4-5D6E-409C-BE32-E72D297353CC}">
                <c16:uniqueId val="{00000015-E03D-4CA4-8B94-31F2BE6F3BF0}"/>
              </c:ext>
            </c:extLst>
          </c:dPt>
          <c:dPt>
            <c:idx val="22"/>
            <c:invertIfNegative val="0"/>
            <c:bubble3D val="0"/>
            <c:extLst xmlns:c16r2="http://schemas.microsoft.com/office/drawing/2015/06/chart">
              <c:ext xmlns:c16="http://schemas.microsoft.com/office/drawing/2014/chart" uri="{C3380CC4-5D6E-409C-BE32-E72D297353CC}">
                <c16:uniqueId val="{00000016-E03D-4CA4-8B94-31F2BE6F3BF0}"/>
              </c:ext>
            </c:extLst>
          </c:dPt>
          <c:dPt>
            <c:idx val="23"/>
            <c:invertIfNegative val="0"/>
            <c:bubble3D val="0"/>
            <c:extLst xmlns:c16r2="http://schemas.microsoft.com/office/drawing/2015/06/chart">
              <c:ext xmlns:c16="http://schemas.microsoft.com/office/drawing/2014/chart" uri="{C3380CC4-5D6E-409C-BE32-E72D297353CC}">
                <c16:uniqueId val="{00000017-E03D-4CA4-8B94-31F2BE6F3BF0}"/>
              </c:ext>
            </c:extLst>
          </c:dPt>
          <c:dPt>
            <c:idx val="24"/>
            <c:invertIfNegative val="0"/>
            <c:bubble3D val="0"/>
            <c:extLst xmlns:c16r2="http://schemas.microsoft.com/office/drawing/2015/06/chart">
              <c:ext xmlns:c16="http://schemas.microsoft.com/office/drawing/2014/chart" uri="{C3380CC4-5D6E-409C-BE32-E72D297353CC}">
                <c16:uniqueId val="{00000018-E03D-4CA4-8B94-31F2BE6F3BF0}"/>
              </c:ext>
            </c:extLst>
          </c:dPt>
          <c:dPt>
            <c:idx val="25"/>
            <c:invertIfNegative val="0"/>
            <c:bubble3D val="0"/>
            <c:extLst xmlns:c16r2="http://schemas.microsoft.com/office/drawing/2015/06/chart">
              <c:ext xmlns:c16="http://schemas.microsoft.com/office/drawing/2014/chart" uri="{C3380CC4-5D6E-409C-BE32-E72D297353CC}">
                <c16:uniqueId val="{00000019-E03D-4CA4-8B94-31F2BE6F3BF0}"/>
              </c:ext>
            </c:extLst>
          </c:dPt>
          <c:dPt>
            <c:idx val="26"/>
            <c:invertIfNegative val="0"/>
            <c:bubble3D val="0"/>
            <c:extLst xmlns:c16r2="http://schemas.microsoft.com/office/drawing/2015/06/chart">
              <c:ext xmlns:c16="http://schemas.microsoft.com/office/drawing/2014/chart" uri="{C3380CC4-5D6E-409C-BE32-E72D297353CC}">
                <c16:uniqueId val="{0000001A-E03D-4CA4-8B94-31F2BE6F3BF0}"/>
              </c:ext>
            </c:extLst>
          </c:dPt>
          <c:dPt>
            <c:idx val="27"/>
            <c:invertIfNegative val="0"/>
            <c:bubble3D val="0"/>
            <c:extLst xmlns:c16r2="http://schemas.microsoft.com/office/drawing/2015/06/chart">
              <c:ext xmlns:c16="http://schemas.microsoft.com/office/drawing/2014/chart" uri="{C3380CC4-5D6E-409C-BE32-E72D297353CC}">
                <c16:uniqueId val="{0000001B-E03D-4CA4-8B94-31F2BE6F3BF0}"/>
              </c:ext>
            </c:extLst>
          </c:dPt>
          <c:dPt>
            <c:idx val="28"/>
            <c:invertIfNegative val="0"/>
            <c:bubble3D val="0"/>
            <c:extLst xmlns:c16r2="http://schemas.microsoft.com/office/drawing/2015/06/chart">
              <c:ext xmlns:c16="http://schemas.microsoft.com/office/drawing/2014/chart" uri="{C3380CC4-5D6E-409C-BE32-E72D297353CC}">
                <c16:uniqueId val="{0000001C-E03D-4CA4-8B94-31F2BE6F3BF0}"/>
              </c:ext>
            </c:extLst>
          </c:dPt>
          <c:dPt>
            <c:idx val="29"/>
            <c:invertIfNegative val="0"/>
            <c:bubble3D val="0"/>
            <c:extLst xmlns:c16r2="http://schemas.microsoft.com/office/drawing/2015/06/chart">
              <c:ext xmlns:c16="http://schemas.microsoft.com/office/drawing/2014/chart" uri="{C3380CC4-5D6E-409C-BE32-E72D297353CC}">
                <c16:uniqueId val="{0000001D-E03D-4CA4-8B94-31F2BE6F3BF0}"/>
              </c:ext>
            </c:extLst>
          </c:dPt>
          <c:dPt>
            <c:idx val="30"/>
            <c:invertIfNegative val="0"/>
            <c:bubble3D val="0"/>
            <c:extLst xmlns:c16r2="http://schemas.microsoft.com/office/drawing/2015/06/chart">
              <c:ext xmlns:c16="http://schemas.microsoft.com/office/drawing/2014/chart" uri="{C3380CC4-5D6E-409C-BE32-E72D297353CC}">
                <c16:uniqueId val="{0000001E-E03D-4CA4-8B94-31F2BE6F3BF0}"/>
              </c:ext>
            </c:extLst>
          </c:dPt>
          <c:dPt>
            <c:idx val="31"/>
            <c:invertIfNegative val="0"/>
            <c:bubble3D val="0"/>
            <c:extLst xmlns:c16r2="http://schemas.microsoft.com/office/drawing/2015/06/chart">
              <c:ext xmlns:c16="http://schemas.microsoft.com/office/drawing/2014/chart" uri="{C3380CC4-5D6E-409C-BE32-E72D297353CC}">
                <c16:uniqueId val="{0000001F-E03D-4CA4-8B94-31F2BE6F3BF0}"/>
              </c:ext>
            </c:extLst>
          </c:dPt>
          <c:dPt>
            <c:idx val="32"/>
            <c:invertIfNegative val="0"/>
            <c:bubble3D val="0"/>
            <c:extLst xmlns:c16r2="http://schemas.microsoft.com/office/drawing/2015/06/chart">
              <c:ext xmlns:c16="http://schemas.microsoft.com/office/drawing/2014/chart" uri="{C3380CC4-5D6E-409C-BE32-E72D297353CC}">
                <c16:uniqueId val="{00000020-E03D-4CA4-8B94-31F2BE6F3BF0}"/>
              </c:ext>
            </c:extLst>
          </c:dPt>
          <c:dPt>
            <c:idx val="33"/>
            <c:invertIfNegative val="0"/>
            <c:bubble3D val="0"/>
            <c:extLst xmlns:c16r2="http://schemas.microsoft.com/office/drawing/2015/06/chart">
              <c:ext xmlns:c16="http://schemas.microsoft.com/office/drawing/2014/chart" uri="{C3380CC4-5D6E-409C-BE32-E72D297353CC}">
                <c16:uniqueId val="{00000021-E03D-4CA4-8B94-31F2BE6F3BF0}"/>
              </c:ext>
            </c:extLst>
          </c:dPt>
          <c:dPt>
            <c:idx val="34"/>
            <c:invertIfNegative val="0"/>
            <c:bubble3D val="0"/>
            <c:extLst xmlns:c16r2="http://schemas.microsoft.com/office/drawing/2015/06/chart">
              <c:ext xmlns:c16="http://schemas.microsoft.com/office/drawing/2014/chart" uri="{C3380CC4-5D6E-409C-BE32-E72D297353CC}">
                <c16:uniqueId val="{00000022-E03D-4CA4-8B94-31F2BE6F3BF0}"/>
              </c:ext>
            </c:extLst>
          </c:dPt>
          <c:dPt>
            <c:idx val="35"/>
            <c:invertIfNegative val="0"/>
            <c:bubble3D val="0"/>
            <c:extLst xmlns:c16r2="http://schemas.microsoft.com/office/drawing/2015/06/chart">
              <c:ext xmlns:c16="http://schemas.microsoft.com/office/drawing/2014/chart" uri="{C3380CC4-5D6E-409C-BE32-E72D297353CC}">
                <c16:uniqueId val="{00000023-E03D-4CA4-8B94-31F2BE6F3BF0}"/>
              </c:ext>
            </c:extLst>
          </c:dPt>
          <c:dPt>
            <c:idx val="36"/>
            <c:invertIfNegative val="0"/>
            <c:bubble3D val="0"/>
            <c:extLst xmlns:c16r2="http://schemas.microsoft.com/office/drawing/2015/06/chart">
              <c:ext xmlns:c16="http://schemas.microsoft.com/office/drawing/2014/chart" uri="{C3380CC4-5D6E-409C-BE32-E72D297353CC}">
                <c16:uniqueId val="{00000024-E03D-4CA4-8B94-31F2BE6F3BF0}"/>
              </c:ext>
            </c:extLst>
          </c:dPt>
          <c:dPt>
            <c:idx val="37"/>
            <c:invertIfNegative val="0"/>
            <c:bubble3D val="0"/>
            <c:extLst xmlns:c16r2="http://schemas.microsoft.com/office/drawing/2015/06/chart">
              <c:ext xmlns:c16="http://schemas.microsoft.com/office/drawing/2014/chart" uri="{C3380CC4-5D6E-409C-BE32-E72D297353CC}">
                <c16:uniqueId val="{00000025-E03D-4CA4-8B94-31F2BE6F3BF0}"/>
              </c:ext>
            </c:extLst>
          </c:dPt>
          <c:dPt>
            <c:idx val="38"/>
            <c:invertIfNegative val="0"/>
            <c:bubble3D val="0"/>
            <c:extLst xmlns:c16r2="http://schemas.microsoft.com/office/drawing/2015/06/chart">
              <c:ext xmlns:c16="http://schemas.microsoft.com/office/drawing/2014/chart" uri="{C3380CC4-5D6E-409C-BE32-E72D297353CC}">
                <c16:uniqueId val="{00000026-E03D-4CA4-8B94-31F2BE6F3BF0}"/>
              </c:ext>
            </c:extLst>
          </c:dPt>
          <c:dPt>
            <c:idx val="39"/>
            <c:invertIfNegative val="0"/>
            <c:bubble3D val="0"/>
            <c:extLst xmlns:c16r2="http://schemas.microsoft.com/office/drawing/2015/06/chart">
              <c:ext xmlns:c16="http://schemas.microsoft.com/office/drawing/2014/chart" uri="{C3380CC4-5D6E-409C-BE32-E72D297353CC}">
                <c16:uniqueId val="{00000027-E03D-4CA4-8B94-31F2BE6F3BF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Century Gothic" charset="0"/>
                    <a:ea typeface="Century Gothic" charset="0"/>
                    <a:cs typeface="Century Gothic"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Germany</c:v>
                </c:pt>
              </c:strCache>
            </c:strRef>
          </c:cat>
          <c:val>
            <c:numRef>
              <c:f>Sheet1!$B$2</c:f>
              <c:numCache>
                <c:formatCode>0%</c:formatCode>
                <c:ptCount val="1"/>
                <c:pt idx="0">
                  <c:v>0.34</c:v>
                </c:pt>
              </c:numCache>
            </c:numRef>
          </c:val>
          <c:extLst xmlns:c16r2="http://schemas.microsoft.com/office/drawing/2015/06/chart">
            <c:ext xmlns:c16="http://schemas.microsoft.com/office/drawing/2014/chart" uri="{C3380CC4-5D6E-409C-BE32-E72D297353CC}">
              <c16:uniqueId val="{00000028-E03D-4CA4-8B94-31F2BE6F3BF0}"/>
            </c:ext>
          </c:extLst>
        </c:ser>
        <c:ser>
          <c:idx val="1"/>
          <c:order val="1"/>
          <c:tx>
            <c:strRef>
              <c:f>Sheet1!$C$1</c:f>
              <c:strCache>
                <c:ptCount val="1"/>
                <c:pt idx="0">
                  <c:v>Actively considering</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Century Gothic" charset="0"/>
                    <a:ea typeface="Century Gothic" charset="0"/>
                    <a:cs typeface="Century Gothic"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Germany</c:v>
                </c:pt>
              </c:strCache>
            </c:strRef>
          </c:cat>
          <c:val>
            <c:numRef>
              <c:f>Sheet1!$C$2</c:f>
              <c:numCache>
                <c:formatCode>0%</c:formatCode>
                <c:ptCount val="1"/>
                <c:pt idx="0">
                  <c:v>0.185</c:v>
                </c:pt>
              </c:numCache>
            </c:numRef>
          </c:val>
          <c:extLst xmlns:c16r2="http://schemas.microsoft.com/office/drawing/2015/06/chart">
            <c:ext xmlns:c16="http://schemas.microsoft.com/office/drawing/2014/chart" uri="{C3380CC4-5D6E-409C-BE32-E72D297353CC}">
              <c16:uniqueId val="{00000029-E03D-4CA4-8B94-31F2BE6F3BF0}"/>
            </c:ext>
          </c:extLst>
        </c:ser>
        <c:ser>
          <c:idx val="2"/>
          <c:order val="2"/>
          <c:tx>
            <c:strRef>
              <c:f>Sheet1!$D$1</c:f>
              <c:strCache>
                <c:ptCount val="1"/>
                <c:pt idx="0">
                  <c:v>England holiday already booked</c:v>
                </c:pt>
              </c:strCache>
            </c:strRef>
          </c:tx>
          <c:spPr>
            <a:solidFill>
              <a:srgbClr val="00B050"/>
            </a:solidFill>
            <a:ln>
              <a:noFill/>
            </a:ln>
            <a:effectLst/>
          </c:spPr>
          <c:invertIfNegative val="0"/>
          <c:dLbls>
            <c:spPr>
              <a:noFill/>
              <a:ln>
                <a:noFill/>
              </a:ln>
              <a:effectLst/>
            </c:spPr>
            <c:txPr>
              <a:bodyPr wrap="square" lIns="38100" tIns="19050" rIns="38100" bIns="19050" anchor="ctr" anchorCtr="0">
                <a:spAutoFit/>
              </a:bodyPr>
              <a:lstStyle/>
              <a:p>
                <a:pPr algn="ctr">
                  <a:defRPr lang="en-GB" sz="1200" b="1" i="0" u="none" strike="noStrike" kern="1200" baseline="0">
                    <a:solidFill>
                      <a:schemeClr val="bg1"/>
                    </a:solidFill>
                    <a:latin typeface="Century Gothic" charset="0"/>
                    <a:ea typeface="Century Gothic" charset="0"/>
                    <a:cs typeface="Century Gothic" charset="0"/>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Sheet1!$A$2</c:f>
              <c:strCache>
                <c:ptCount val="1"/>
                <c:pt idx="0">
                  <c:v>Germany</c:v>
                </c:pt>
              </c:strCache>
            </c:strRef>
          </c:cat>
          <c:val>
            <c:numRef>
              <c:f>Sheet1!$D$2</c:f>
              <c:numCache>
                <c:formatCode>0%</c:formatCode>
                <c:ptCount val="1"/>
                <c:pt idx="0">
                  <c:v>0.16</c:v>
                </c:pt>
              </c:numCache>
            </c:numRef>
          </c:val>
          <c:extLst xmlns:c16r2="http://schemas.microsoft.com/office/drawing/2015/06/chart">
            <c:ext xmlns:c16="http://schemas.microsoft.com/office/drawing/2014/chart" uri="{C3380CC4-5D6E-409C-BE32-E72D297353CC}">
              <c16:uniqueId val="{0000002A-E03D-4CA4-8B94-31F2BE6F3BF0}"/>
            </c:ext>
          </c:extLst>
        </c:ser>
        <c:dLbls>
          <c:showLegendKey val="0"/>
          <c:showVal val="0"/>
          <c:showCatName val="0"/>
          <c:showSerName val="0"/>
          <c:showPercent val="0"/>
          <c:showBubbleSize val="0"/>
        </c:dLbls>
        <c:gapWidth val="50"/>
        <c:overlap val="100"/>
        <c:axId val="246413656"/>
        <c:axId val="246414048"/>
      </c:barChart>
      <c:catAx>
        <c:axId val="246413656"/>
        <c:scaling>
          <c:orientation val="maxMin"/>
        </c:scaling>
        <c:delete val="1"/>
        <c:axPos val="l"/>
        <c:numFmt formatCode="General" sourceLinked="1"/>
        <c:majorTickMark val="none"/>
        <c:minorTickMark val="none"/>
        <c:tickLblPos val="nextTo"/>
        <c:crossAx val="246414048"/>
        <c:crosses val="autoZero"/>
        <c:auto val="1"/>
        <c:lblAlgn val="ctr"/>
        <c:lblOffset val="100"/>
        <c:noMultiLvlLbl val="0"/>
      </c:catAx>
      <c:valAx>
        <c:axId val="246414048"/>
        <c:scaling>
          <c:orientation val="minMax"/>
          <c:max val="1.1000000000000001"/>
          <c:min val="0"/>
        </c:scaling>
        <c:delete val="1"/>
        <c:axPos val="t"/>
        <c:majorGridlines>
          <c:spPr>
            <a:ln w="9525" cap="flat" cmpd="sng" algn="ctr">
              <a:noFill/>
              <a:round/>
            </a:ln>
            <a:effectLst/>
          </c:spPr>
        </c:majorGridlines>
        <c:numFmt formatCode="0%" sourceLinked="0"/>
        <c:majorTickMark val="out"/>
        <c:minorTickMark val="none"/>
        <c:tickLblPos val="nextTo"/>
        <c:crossAx val="24641365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Would definitely consider</c:v>
                </c:pt>
              </c:strCache>
            </c:strRef>
          </c:tx>
          <c:spPr>
            <a:solidFill>
              <a:srgbClr val="120742"/>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03D-4CA4-8B94-31F2BE6F3BF0}"/>
              </c:ext>
            </c:extLst>
          </c:dPt>
          <c:dPt>
            <c:idx val="1"/>
            <c:invertIfNegative val="0"/>
            <c:bubble3D val="0"/>
            <c:extLst xmlns:c16r2="http://schemas.microsoft.com/office/drawing/2015/06/chart">
              <c:ext xmlns:c16="http://schemas.microsoft.com/office/drawing/2014/chart" uri="{C3380CC4-5D6E-409C-BE32-E72D297353CC}">
                <c16:uniqueId val="{00000001-E03D-4CA4-8B94-31F2BE6F3BF0}"/>
              </c:ext>
            </c:extLst>
          </c:dPt>
          <c:dPt>
            <c:idx val="2"/>
            <c:invertIfNegative val="0"/>
            <c:bubble3D val="0"/>
            <c:extLst xmlns:c16r2="http://schemas.microsoft.com/office/drawing/2015/06/chart">
              <c:ext xmlns:c16="http://schemas.microsoft.com/office/drawing/2014/chart" uri="{C3380CC4-5D6E-409C-BE32-E72D297353CC}">
                <c16:uniqueId val="{00000002-E03D-4CA4-8B94-31F2BE6F3BF0}"/>
              </c:ext>
            </c:extLst>
          </c:dPt>
          <c:dPt>
            <c:idx val="3"/>
            <c:invertIfNegative val="0"/>
            <c:bubble3D val="0"/>
            <c:extLst xmlns:c16r2="http://schemas.microsoft.com/office/drawing/2015/06/chart">
              <c:ext xmlns:c16="http://schemas.microsoft.com/office/drawing/2014/chart" uri="{C3380CC4-5D6E-409C-BE32-E72D297353CC}">
                <c16:uniqueId val="{00000003-E03D-4CA4-8B94-31F2BE6F3BF0}"/>
              </c:ext>
            </c:extLst>
          </c:dPt>
          <c:dPt>
            <c:idx val="4"/>
            <c:invertIfNegative val="0"/>
            <c:bubble3D val="0"/>
            <c:extLst xmlns:c16r2="http://schemas.microsoft.com/office/drawing/2015/06/chart">
              <c:ext xmlns:c16="http://schemas.microsoft.com/office/drawing/2014/chart" uri="{C3380CC4-5D6E-409C-BE32-E72D297353CC}">
                <c16:uniqueId val="{00000004-E03D-4CA4-8B94-31F2BE6F3BF0}"/>
              </c:ext>
            </c:extLst>
          </c:dPt>
          <c:dPt>
            <c:idx val="5"/>
            <c:invertIfNegative val="0"/>
            <c:bubble3D val="0"/>
            <c:extLst xmlns:c16r2="http://schemas.microsoft.com/office/drawing/2015/06/chart">
              <c:ext xmlns:c16="http://schemas.microsoft.com/office/drawing/2014/chart" uri="{C3380CC4-5D6E-409C-BE32-E72D297353CC}">
                <c16:uniqueId val="{00000005-E03D-4CA4-8B94-31F2BE6F3BF0}"/>
              </c:ext>
            </c:extLst>
          </c:dPt>
          <c:dPt>
            <c:idx val="6"/>
            <c:invertIfNegative val="0"/>
            <c:bubble3D val="0"/>
            <c:extLst xmlns:c16r2="http://schemas.microsoft.com/office/drawing/2015/06/chart">
              <c:ext xmlns:c16="http://schemas.microsoft.com/office/drawing/2014/chart" uri="{C3380CC4-5D6E-409C-BE32-E72D297353CC}">
                <c16:uniqueId val="{00000006-E03D-4CA4-8B94-31F2BE6F3BF0}"/>
              </c:ext>
            </c:extLst>
          </c:dPt>
          <c:dPt>
            <c:idx val="7"/>
            <c:invertIfNegative val="0"/>
            <c:bubble3D val="0"/>
            <c:extLst xmlns:c16r2="http://schemas.microsoft.com/office/drawing/2015/06/chart">
              <c:ext xmlns:c16="http://schemas.microsoft.com/office/drawing/2014/chart" uri="{C3380CC4-5D6E-409C-BE32-E72D297353CC}">
                <c16:uniqueId val="{00000007-E03D-4CA4-8B94-31F2BE6F3BF0}"/>
              </c:ext>
            </c:extLst>
          </c:dPt>
          <c:dPt>
            <c:idx val="8"/>
            <c:invertIfNegative val="0"/>
            <c:bubble3D val="0"/>
            <c:extLst xmlns:c16r2="http://schemas.microsoft.com/office/drawing/2015/06/chart">
              <c:ext xmlns:c16="http://schemas.microsoft.com/office/drawing/2014/chart" uri="{C3380CC4-5D6E-409C-BE32-E72D297353CC}">
                <c16:uniqueId val="{00000008-E03D-4CA4-8B94-31F2BE6F3BF0}"/>
              </c:ext>
            </c:extLst>
          </c:dPt>
          <c:dPt>
            <c:idx val="9"/>
            <c:invertIfNegative val="0"/>
            <c:bubble3D val="0"/>
            <c:extLst xmlns:c16r2="http://schemas.microsoft.com/office/drawing/2015/06/chart">
              <c:ext xmlns:c16="http://schemas.microsoft.com/office/drawing/2014/chart" uri="{C3380CC4-5D6E-409C-BE32-E72D297353CC}">
                <c16:uniqueId val="{00000009-E03D-4CA4-8B94-31F2BE6F3BF0}"/>
              </c:ext>
            </c:extLst>
          </c:dPt>
          <c:dPt>
            <c:idx val="10"/>
            <c:invertIfNegative val="0"/>
            <c:bubble3D val="0"/>
            <c:extLst xmlns:c16r2="http://schemas.microsoft.com/office/drawing/2015/06/chart">
              <c:ext xmlns:c16="http://schemas.microsoft.com/office/drawing/2014/chart" uri="{C3380CC4-5D6E-409C-BE32-E72D297353CC}">
                <c16:uniqueId val="{0000000A-E03D-4CA4-8B94-31F2BE6F3BF0}"/>
              </c:ext>
            </c:extLst>
          </c:dPt>
          <c:dPt>
            <c:idx val="11"/>
            <c:invertIfNegative val="0"/>
            <c:bubble3D val="0"/>
            <c:extLst xmlns:c16r2="http://schemas.microsoft.com/office/drawing/2015/06/chart">
              <c:ext xmlns:c16="http://schemas.microsoft.com/office/drawing/2014/chart" uri="{C3380CC4-5D6E-409C-BE32-E72D297353CC}">
                <c16:uniqueId val="{0000000B-E03D-4CA4-8B94-31F2BE6F3BF0}"/>
              </c:ext>
            </c:extLst>
          </c:dPt>
          <c:dPt>
            <c:idx val="12"/>
            <c:invertIfNegative val="0"/>
            <c:bubble3D val="0"/>
            <c:extLst xmlns:c16r2="http://schemas.microsoft.com/office/drawing/2015/06/chart">
              <c:ext xmlns:c16="http://schemas.microsoft.com/office/drawing/2014/chart" uri="{C3380CC4-5D6E-409C-BE32-E72D297353CC}">
                <c16:uniqueId val="{0000000C-E03D-4CA4-8B94-31F2BE6F3BF0}"/>
              </c:ext>
            </c:extLst>
          </c:dPt>
          <c:dPt>
            <c:idx val="13"/>
            <c:invertIfNegative val="0"/>
            <c:bubble3D val="0"/>
            <c:extLst xmlns:c16r2="http://schemas.microsoft.com/office/drawing/2015/06/chart">
              <c:ext xmlns:c16="http://schemas.microsoft.com/office/drawing/2014/chart" uri="{C3380CC4-5D6E-409C-BE32-E72D297353CC}">
                <c16:uniqueId val="{0000000D-E03D-4CA4-8B94-31F2BE6F3BF0}"/>
              </c:ext>
            </c:extLst>
          </c:dPt>
          <c:dPt>
            <c:idx val="14"/>
            <c:invertIfNegative val="0"/>
            <c:bubble3D val="0"/>
            <c:extLst xmlns:c16r2="http://schemas.microsoft.com/office/drawing/2015/06/chart">
              <c:ext xmlns:c16="http://schemas.microsoft.com/office/drawing/2014/chart" uri="{C3380CC4-5D6E-409C-BE32-E72D297353CC}">
                <c16:uniqueId val="{0000000E-E03D-4CA4-8B94-31F2BE6F3BF0}"/>
              </c:ext>
            </c:extLst>
          </c:dPt>
          <c:dPt>
            <c:idx val="15"/>
            <c:invertIfNegative val="0"/>
            <c:bubble3D val="0"/>
            <c:extLst xmlns:c16r2="http://schemas.microsoft.com/office/drawing/2015/06/chart">
              <c:ext xmlns:c16="http://schemas.microsoft.com/office/drawing/2014/chart" uri="{C3380CC4-5D6E-409C-BE32-E72D297353CC}">
                <c16:uniqueId val="{0000000F-E03D-4CA4-8B94-31F2BE6F3BF0}"/>
              </c:ext>
            </c:extLst>
          </c:dPt>
          <c:dPt>
            <c:idx val="16"/>
            <c:invertIfNegative val="0"/>
            <c:bubble3D val="0"/>
            <c:extLst xmlns:c16r2="http://schemas.microsoft.com/office/drawing/2015/06/chart">
              <c:ext xmlns:c16="http://schemas.microsoft.com/office/drawing/2014/chart" uri="{C3380CC4-5D6E-409C-BE32-E72D297353CC}">
                <c16:uniqueId val="{00000010-E03D-4CA4-8B94-31F2BE6F3BF0}"/>
              </c:ext>
            </c:extLst>
          </c:dPt>
          <c:dPt>
            <c:idx val="17"/>
            <c:invertIfNegative val="0"/>
            <c:bubble3D val="0"/>
            <c:extLst xmlns:c16r2="http://schemas.microsoft.com/office/drawing/2015/06/chart">
              <c:ext xmlns:c16="http://schemas.microsoft.com/office/drawing/2014/chart" uri="{C3380CC4-5D6E-409C-BE32-E72D297353CC}">
                <c16:uniqueId val="{00000011-E03D-4CA4-8B94-31F2BE6F3BF0}"/>
              </c:ext>
            </c:extLst>
          </c:dPt>
          <c:dPt>
            <c:idx val="18"/>
            <c:invertIfNegative val="0"/>
            <c:bubble3D val="0"/>
            <c:extLst xmlns:c16r2="http://schemas.microsoft.com/office/drawing/2015/06/chart">
              <c:ext xmlns:c16="http://schemas.microsoft.com/office/drawing/2014/chart" uri="{C3380CC4-5D6E-409C-BE32-E72D297353CC}">
                <c16:uniqueId val="{00000012-E03D-4CA4-8B94-31F2BE6F3BF0}"/>
              </c:ext>
            </c:extLst>
          </c:dPt>
          <c:dPt>
            <c:idx val="19"/>
            <c:invertIfNegative val="0"/>
            <c:bubble3D val="0"/>
            <c:extLst xmlns:c16r2="http://schemas.microsoft.com/office/drawing/2015/06/chart">
              <c:ext xmlns:c16="http://schemas.microsoft.com/office/drawing/2014/chart" uri="{C3380CC4-5D6E-409C-BE32-E72D297353CC}">
                <c16:uniqueId val="{00000013-E03D-4CA4-8B94-31F2BE6F3BF0}"/>
              </c:ext>
            </c:extLst>
          </c:dPt>
          <c:dPt>
            <c:idx val="20"/>
            <c:invertIfNegative val="0"/>
            <c:bubble3D val="0"/>
            <c:extLst xmlns:c16r2="http://schemas.microsoft.com/office/drawing/2015/06/chart">
              <c:ext xmlns:c16="http://schemas.microsoft.com/office/drawing/2014/chart" uri="{C3380CC4-5D6E-409C-BE32-E72D297353CC}">
                <c16:uniqueId val="{00000014-E03D-4CA4-8B94-31F2BE6F3BF0}"/>
              </c:ext>
            </c:extLst>
          </c:dPt>
          <c:dPt>
            <c:idx val="21"/>
            <c:invertIfNegative val="0"/>
            <c:bubble3D val="0"/>
            <c:extLst xmlns:c16r2="http://schemas.microsoft.com/office/drawing/2015/06/chart">
              <c:ext xmlns:c16="http://schemas.microsoft.com/office/drawing/2014/chart" uri="{C3380CC4-5D6E-409C-BE32-E72D297353CC}">
                <c16:uniqueId val="{00000015-E03D-4CA4-8B94-31F2BE6F3BF0}"/>
              </c:ext>
            </c:extLst>
          </c:dPt>
          <c:dPt>
            <c:idx val="22"/>
            <c:invertIfNegative val="0"/>
            <c:bubble3D val="0"/>
            <c:extLst xmlns:c16r2="http://schemas.microsoft.com/office/drawing/2015/06/chart">
              <c:ext xmlns:c16="http://schemas.microsoft.com/office/drawing/2014/chart" uri="{C3380CC4-5D6E-409C-BE32-E72D297353CC}">
                <c16:uniqueId val="{00000016-E03D-4CA4-8B94-31F2BE6F3BF0}"/>
              </c:ext>
            </c:extLst>
          </c:dPt>
          <c:dPt>
            <c:idx val="23"/>
            <c:invertIfNegative val="0"/>
            <c:bubble3D val="0"/>
            <c:extLst xmlns:c16r2="http://schemas.microsoft.com/office/drawing/2015/06/chart">
              <c:ext xmlns:c16="http://schemas.microsoft.com/office/drawing/2014/chart" uri="{C3380CC4-5D6E-409C-BE32-E72D297353CC}">
                <c16:uniqueId val="{00000017-E03D-4CA4-8B94-31F2BE6F3BF0}"/>
              </c:ext>
            </c:extLst>
          </c:dPt>
          <c:dPt>
            <c:idx val="24"/>
            <c:invertIfNegative val="0"/>
            <c:bubble3D val="0"/>
            <c:extLst xmlns:c16r2="http://schemas.microsoft.com/office/drawing/2015/06/chart">
              <c:ext xmlns:c16="http://schemas.microsoft.com/office/drawing/2014/chart" uri="{C3380CC4-5D6E-409C-BE32-E72D297353CC}">
                <c16:uniqueId val="{00000018-E03D-4CA4-8B94-31F2BE6F3BF0}"/>
              </c:ext>
            </c:extLst>
          </c:dPt>
          <c:dPt>
            <c:idx val="25"/>
            <c:invertIfNegative val="0"/>
            <c:bubble3D val="0"/>
            <c:extLst xmlns:c16r2="http://schemas.microsoft.com/office/drawing/2015/06/chart">
              <c:ext xmlns:c16="http://schemas.microsoft.com/office/drawing/2014/chart" uri="{C3380CC4-5D6E-409C-BE32-E72D297353CC}">
                <c16:uniqueId val="{00000019-E03D-4CA4-8B94-31F2BE6F3BF0}"/>
              </c:ext>
            </c:extLst>
          </c:dPt>
          <c:dPt>
            <c:idx val="26"/>
            <c:invertIfNegative val="0"/>
            <c:bubble3D val="0"/>
            <c:extLst xmlns:c16r2="http://schemas.microsoft.com/office/drawing/2015/06/chart">
              <c:ext xmlns:c16="http://schemas.microsoft.com/office/drawing/2014/chart" uri="{C3380CC4-5D6E-409C-BE32-E72D297353CC}">
                <c16:uniqueId val="{0000001A-E03D-4CA4-8B94-31F2BE6F3BF0}"/>
              </c:ext>
            </c:extLst>
          </c:dPt>
          <c:dPt>
            <c:idx val="27"/>
            <c:invertIfNegative val="0"/>
            <c:bubble3D val="0"/>
            <c:extLst xmlns:c16r2="http://schemas.microsoft.com/office/drawing/2015/06/chart">
              <c:ext xmlns:c16="http://schemas.microsoft.com/office/drawing/2014/chart" uri="{C3380CC4-5D6E-409C-BE32-E72D297353CC}">
                <c16:uniqueId val="{0000001B-E03D-4CA4-8B94-31F2BE6F3BF0}"/>
              </c:ext>
            </c:extLst>
          </c:dPt>
          <c:dPt>
            <c:idx val="28"/>
            <c:invertIfNegative val="0"/>
            <c:bubble3D val="0"/>
            <c:extLst xmlns:c16r2="http://schemas.microsoft.com/office/drawing/2015/06/chart">
              <c:ext xmlns:c16="http://schemas.microsoft.com/office/drawing/2014/chart" uri="{C3380CC4-5D6E-409C-BE32-E72D297353CC}">
                <c16:uniqueId val="{0000001C-E03D-4CA4-8B94-31F2BE6F3BF0}"/>
              </c:ext>
            </c:extLst>
          </c:dPt>
          <c:dPt>
            <c:idx val="29"/>
            <c:invertIfNegative val="0"/>
            <c:bubble3D val="0"/>
            <c:extLst xmlns:c16r2="http://schemas.microsoft.com/office/drawing/2015/06/chart">
              <c:ext xmlns:c16="http://schemas.microsoft.com/office/drawing/2014/chart" uri="{C3380CC4-5D6E-409C-BE32-E72D297353CC}">
                <c16:uniqueId val="{0000001D-E03D-4CA4-8B94-31F2BE6F3BF0}"/>
              </c:ext>
            </c:extLst>
          </c:dPt>
          <c:dPt>
            <c:idx val="30"/>
            <c:invertIfNegative val="0"/>
            <c:bubble3D val="0"/>
            <c:extLst xmlns:c16r2="http://schemas.microsoft.com/office/drawing/2015/06/chart">
              <c:ext xmlns:c16="http://schemas.microsoft.com/office/drawing/2014/chart" uri="{C3380CC4-5D6E-409C-BE32-E72D297353CC}">
                <c16:uniqueId val="{0000001E-E03D-4CA4-8B94-31F2BE6F3BF0}"/>
              </c:ext>
            </c:extLst>
          </c:dPt>
          <c:dPt>
            <c:idx val="31"/>
            <c:invertIfNegative val="0"/>
            <c:bubble3D val="0"/>
            <c:extLst xmlns:c16r2="http://schemas.microsoft.com/office/drawing/2015/06/chart">
              <c:ext xmlns:c16="http://schemas.microsoft.com/office/drawing/2014/chart" uri="{C3380CC4-5D6E-409C-BE32-E72D297353CC}">
                <c16:uniqueId val="{0000001F-E03D-4CA4-8B94-31F2BE6F3BF0}"/>
              </c:ext>
            </c:extLst>
          </c:dPt>
          <c:dPt>
            <c:idx val="32"/>
            <c:invertIfNegative val="0"/>
            <c:bubble3D val="0"/>
            <c:extLst xmlns:c16r2="http://schemas.microsoft.com/office/drawing/2015/06/chart">
              <c:ext xmlns:c16="http://schemas.microsoft.com/office/drawing/2014/chart" uri="{C3380CC4-5D6E-409C-BE32-E72D297353CC}">
                <c16:uniqueId val="{00000020-E03D-4CA4-8B94-31F2BE6F3BF0}"/>
              </c:ext>
            </c:extLst>
          </c:dPt>
          <c:dPt>
            <c:idx val="33"/>
            <c:invertIfNegative val="0"/>
            <c:bubble3D val="0"/>
            <c:extLst xmlns:c16r2="http://schemas.microsoft.com/office/drawing/2015/06/chart">
              <c:ext xmlns:c16="http://schemas.microsoft.com/office/drawing/2014/chart" uri="{C3380CC4-5D6E-409C-BE32-E72D297353CC}">
                <c16:uniqueId val="{00000021-E03D-4CA4-8B94-31F2BE6F3BF0}"/>
              </c:ext>
            </c:extLst>
          </c:dPt>
          <c:dPt>
            <c:idx val="34"/>
            <c:invertIfNegative val="0"/>
            <c:bubble3D val="0"/>
            <c:extLst xmlns:c16r2="http://schemas.microsoft.com/office/drawing/2015/06/chart">
              <c:ext xmlns:c16="http://schemas.microsoft.com/office/drawing/2014/chart" uri="{C3380CC4-5D6E-409C-BE32-E72D297353CC}">
                <c16:uniqueId val="{00000022-E03D-4CA4-8B94-31F2BE6F3BF0}"/>
              </c:ext>
            </c:extLst>
          </c:dPt>
          <c:dPt>
            <c:idx val="35"/>
            <c:invertIfNegative val="0"/>
            <c:bubble3D val="0"/>
            <c:extLst xmlns:c16r2="http://schemas.microsoft.com/office/drawing/2015/06/chart">
              <c:ext xmlns:c16="http://schemas.microsoft.com/office/drawing/2014/chart" uri="{C3380CC4-5D6E-409C-BE32-E72D297353CC}">
                <c16:uniqueId val="{00000023-E03D-4CA4-8B94-31F2BE6F3BF0}"/>
              </c:ext>
            </c:extLst>
          </c:dPt>
          <c:dPt>
            <c:idx val="36"/>
            <c:invertIfNegative val="0"/>
            <c:bubble3D val="0"/>
            <c:extLst xmlns:c16r2="http://schemas.microsoft.com/office/drawing/2015/06/chart">
              <c:ext xmlns:c16="http://schemas.microsoft.com/office/drawing/2014/chart" uri="{C3380CC4-5D6E-409C-BE32-E72D297353CC}">
                <c16:uniqueId val="{00000024-E03D-4CA4-8B94-31F2BE6F3BF0}"/>
              </c:ext>
            </c:extLst>
          </c:dPt>
          <c:dPt>
            <c:idx val="37"/>
            <c:invertIfNegative val="0"/>
            <c:bubble3D val="0"/>
            <c:extLst xmlns:c16r2="http://schemas.microsoft.com/office/drawing/2015/06/chart">
              <c:ext xmlns:c16="http://schemas.microsoft.com/office/drawing/2014/chart" uri="{C3380CC4-5D6E-409C-BE32-E72D297353CC}">
                <c16:uniqueId val="{00000025-E03D-4CA4-8B94-31F2BE6F3BF0}"/>
              </c:ext>
            </c:extLst>
          </c:dPt>
          <c:dPt>
            <c:idx val="38"/>
            <c:invertIfNegative val="0"/>
            <c:bubble3D val="0"/>
            <c:extLst xmlns:c16r2="http://schemas.microsoft.com/office/drawing/2015/06/chart">
              <c:ext xmlns:c16="http://schemas.microsoft.com/office/drawing/2014/chart" uri="{C3380CC4-5D6E-409C-BE32-E72D297353CC}">
                <c16:uniqueId val="{00000026-E03D-4CA4-8B94-31F2BE6F3BF0}"/>
              </c:ext>
            </c:extLst>
          </c:dPt>
          <c:dPt>
            <c:idx val="39"/>
            <c:invertIfNegative val="0"/>
            <c:bubble3D val="0"/>
            <c:extLst xmlns:c16r2="http://schemas.microsoft.com/office/drawing/2015/06/chart">
              <c:ext xmlns:c16="http://schemas.microsoft.com/office/drawing/2014/chart" uri="{C3380CC4-5D6E-409C-BE32-E72D297353CC}">
                <c16:uniqueId val="{00000027-E03D-4CA4-8B94-31F2BE6F3BF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Sheet1!$A$10</c:f>
              <c:strCache>
                <c:ptCount val="1"/>
                <c:pt idx="0">
                  <c:v>China</c:v>
                </c:pt>
              </c:strCache>
            </c:strRef>
          </c:cat>
          <c:val>
            <c:numRef>
              <c:f>Sheet1!$B$10</c:f>
              <c:numCache>
                <c:formatCode>0%</c:formatCode>
                <c:ptCount val="1"/>
                <c:pt idx="0">
                  <c:v>0.19900000000000001</c:v>
                </c:pt>
              </c:numCache>
            </c:numRef>
          </c:val>
          <c:extLst xmlns:c16r2="http://schemas.microsoft.com/office/drawing/2015/06/chart">
            <c:ext xmlns:c16="http://schemas.microsoft.com/office/drawing/2014/chart" uri="{C3380CC4-5D6E-409C-BE32-E72D297353CC}">
              <c16:uniqueId val="{00000028-E03D-4CA4-8B94-31F2BE6F3BF0}"/>
            </c:ext>
          </c:extLst>
        </c:ser>
        <c:ser>
          <c:idx val="1"/>
          <c:order val="1"/>
          <c:tx>
            <c:strRef>
              <c:f>Sheet1!$C$1</c:f>
              <c:strCache>
                <c:ptCount val="1"/>
                <c:pt idx="0">
                  <c:v>Actively considering</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Sheet1!$A$10</c:f>
              <c:strCache>
                <c:ptCount val="1"/>
                <c:pt idx="0">
                  <c:v>China</c:v>
                </c:pt>
              </c:strCache>
            </c:strRef>
          </c:cat>
          <c:val>
            <c:numRef>
              <c:f>Sheet1!$C$10</c:f>
              <c:numCache>
                <c:formatCode>0%</c:formatCode>
                <c:ptCount val="1"/>
                <c:pt idx="0">
                  <c:v>0.57799999999999996</c:v>
                </c:pt>
              </c:numCache>
            </c:numRef>
          </c:val>
          <c:extLst xmlns:c16r2="http://schemas.microsoft.com/office/drawing/2015/06/chart">
            <c:ext xmlns:c16="http://schemas.microsoft.com/office/drawing/2014/chart" uri="{C3380CC4-5D6E-409C-BE32-E72D297353CC}">
              <c16:uniqueId val="{00000029-E03D-4CA4-8B94-31F2BE6F3BF0}"/>
            </c:ext>
          </c:extLst>
        </c:ser>
        <c:ser>
          <c:idx val="2"/>
          <c:order val="2"/>
          <c:tx>
            <c:strRef>
              <c:f>Sheet1!$D$1</c:f>
              <c:strCache>
                <c:ptCount val="1"/>
                <c:pt idx="0">
                  <c:v>England holiday already booked</c:v>
                </c:pt>
              </c:strCache>
            </c:strRef>
          </c:tx>
          <c:spPr>
            <a:solidFill>
              <a:srgbClr val="00B050"/>
            </a:solidFill>
            <a:ln>
              <a:noFill/>
            </a:ln>
            <a:effectLst/>
          </c:spPr>
          <c:invertIfNegative val="0"/>
          <c:dLbls>
            <c:spPr>
              <a:noFill/>
              <a:ln>
                <a:noFill/>
              </a:ln>
              <a:effectLst/>
            </c:spPr>
            <c:txPr>
              <a:bodyPr wrap="square" lIns="38100" tIns="19050" rIns="38100" bIns="19050" anchor="ctr"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Sheet1!$A$10</c:f>
              <c:strCache>
                <c:ptCount val="1"/>
                <c:pt idx="0">
                  <c:v>China</c:v>
                </c:pt>
              </c:strCache>
            </c:strRef>
          </c:cat>
          <c:val>
            <c:numRef>
              <c:f>Sheet1!$D$10</c:f>
              <c:numCache>
                <c:formatCode>0%</c:formatCode>
                <c:ptCount val="1"/>
                <c:pt idx="0">
                  <c:v>0.17100000000000001</c:v>
                </c:pt>
              </c:numCache>
            </c:numRef>
          </c:val>
          <c:extLst xmlns:c16r2="http://schemas.microsoft.com/office/drawing/2015/06/chart">
            <c:ext xmlns:c16="http://schemas.microsoft.com/office/drawing/2014/chart" uri="{C3380CC4-5D6E-409C-BE32-E72D297353CC}">
              <c16:uniqueId val="{0000002A-E03D-4CA4-8B94-31F2BE6F3BF0}"/>
            </c:ext>
          </c:extLst>
        </c:ser>
        <c:dLbls>
          <c:showLegendKey val="0"/>
          <c:showVal val="0"/>
          <c:showCatName val="0"/>
          <c:showSerName val="0"/>
          <c:showPercent val="0"/>
          <c:showBubbleSize val="0"/>
        </c:dLbls>
        <c:gapWidth val="50"/>
        <c:overlap val="100"/>
        <c:axId val="358280552"/>
        <c:axId val="358279768"/>
      </c:barChart>
      <c:catAx>
        <c:axId val="358280552"/>
        <c:scaling>
          <c:orientation val="maxMin"/>
        </c:scaling>
        <c:delete val="1"/>
        <c:axPos val="l"/>
        <c:numFmt formatCode="General" sourceLinked="1"/>
        <c:majorTickMark val="none"/>
        <c:minorTickMark val="none"/>
        <c:tickLblPos val="nextTo"/>
        <c:crossAx val="358279768"/>
        <c:crosses val="autoZero"/>
        <c:auto val="1"/>
        <c:lblAlgn val="ctr"/>
        <c:lblOffset val="100"/>
        <c:noMultiLvlLbl val="0"/>
      </c:catAx>
      <c:valAx>
        <c:axId val="358279768"/>
        <c:scaling>
          <c:orientation val="minMax"/>
          <c:max val="1.1000000000000001"/>
          <c:min val="0"/>
        </c:scaling>
        <c:delete val="1"/>
        <c:axPos val="t"/>
        <c:majorGridlines>
          <c:spPr>
            <a:ln w="9525" cap="flat" cmpd="sng" algn="ctr">
              <a:noFill/>
              <a:round/>
            </a:ln>
            <a:effectLst/>
          </c:spPr>
        </c:majorGridlines>
        <c:numFmt formatCode="0%" sourceLinked="0"/>
        <c:majorTickMark val="out"/>
        <c:minorTickMark val="none"/>
        <c:tickLblPos val="nextTo"/>
        <c:crossAx val="358280552"/>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Would definitely consider</c:v>
                </c:pt>
              </c:strCache>
            </c:strRef>
          </c:tx>
          <c:spPr>
            <a:solidFill>
              <a:srgbClr val="120742"/>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03D-4CA4-8B94-31F2BE6F3BF0}"/>
              </c:ext>
            </c:extLst>
          </c:dPt>
          <c:dPt>
            <c:idx val="1"/>
            <c:invertIfNegative val="0"/>
            <c:bubble3D val="0"/>
            <c:extLst xmlns:c16r2="http://schemas.microsoft.com/office/drawing/2015/06/chart">
              <c:ext xmlns:c16="http://schemas.microsoft.com/office/drawing/2014/chart" uri="{C3380CC4-5D6E-409C-BE32-E72D297353CC}">
                <c16:uniqueId val="{00000001-E03D-4CA4-8B94-31F2BE6F3BF0}"/>
              </c:ext>
            </c:extLst>
          </c:dPt>
          <c:dPt>
            <c:idx val="2"/>
            <c:invertIfNegative val="0"/>
            <c:bubble3D val="0"/>
            <c:extLst xmlns:c16r2="http://schemas.microsoft.com/office/drawing/2015/06/chart">
              <c:ext xmlns:c16="http://schemas.microsoft.com/office/drawing/2014/chart" uri="{C3380CC4-5D6E-409C-BE32-E72D297353CC}">
                <c16:uniqueId val="{00000002-E03D-4CA4-8B94-31F2BE6F3BF0}"/>
              </c:ext>
            </c:extLst>
          </c:dPt>
          <c:dPt>
            <c:idx val="3"/>
            <c:invertIfNegative val="0"/>
            <c:bubble3D val="0"/>
            <c:extLst xmlns:c16r2="http://schemas.microsoft.com/office/drawing/2015/06/chart">
              <c:ext xmlns:c16="http://schemas.microsoft.com/office/drawing/2014/chart" uri="{C3380CC4-5D6E-409C-BE32-E72D297353CC}">
                <c16:uniqueId val="{00000003-E03D-4CA4-8B94-31F2BE6F3BF0}"/>
              </c:ext>
            </c:extLst>
          </c:dPt>
          <c:dPt>
            <c:idx val="4"/>
            <c:invertIfNegative val="0"/>
            <c:bubble3D val="0"/>
            <c:extLst xmlns:c16r2="http://schemas.microsoft.com/office/drawing/2015/06/chart">
              <c:ext xmlns:c16="http://schemas.microsoft.com/office/drawing/2014/chart" uri="{C3380CC4-5D6E-409C-BE32-E72D297353CC}">
                <c16:uniqueId val="{00000004-E03D-4CA4-8B94-31F2BE6F3BF0}"/>
              </c:ext>
            </c:extLst>
          </c:dPt>
          <c:dPt>
            <c:idx val="5"/>
            <c:invertIfNegative val="0"/>
            <c:bubble3D val="0"/>
            <c:extLst xmlns:c16r2="http://schemas.microsoft.com/office/drawing/2015/06/chart">
              <c:ext xmlns:c16="http://schemas.microsoft.com/office/drawing/2014/chart" uri="{C3380CC4-5D6E-409C-BE32-E72D297353CC}">
                <c16:uniqueId val="{00000005-E03D-4CA4-8B94-31F2BE6F3BF0}"/>
              </c:ext>
            </c:extLst>
          </c:dPt>
          <c:dPt>
            <c:idx val="6"/>
            <c:invertIfNegative val="0"/>
            <c:bubble3D val="0"/>
            <c:extLst xmlns:c16r2="http://schemas.microsoft.com/office/drawing/2015/06/chart">
              <c:ext xmlns:c16="http://schemas.microsoft.com/office/drawing/2014/chart" uri="{C3380CC4-5D6E-409C-BE32-E72D297353CC}">
                <c16:uniqueId val="{00000006-E03D-4CA4-8B94-31F2BE6F3BF0}"/>
              </c:ext>
            </c:extLst>
          </c:dPt>
          <c:dPt>
            <c:idx val="7"/>
            <c:invertIfNegative val="0"/>
            <c:bubble3D val="0"/>
            <c:extLst xmlns:c16r2="http://schemas.microsoft.com/office/drawing/2015/06/chart">
              <c:ext xmlns:c16="http://schemas.microsoft.com/office/drawing/2014/chart" uri="{C3380CC4-5D6E-409C-BE32-E72D297353CC}">
                <c16:uniqueId val="{00000007-E03D-4CA4-8B94-31F2BE6F3BF0}"/>
              </c:ext>
            </c:extLst>
          </c:dPt>
          <c:dPt>
            <c:idx val="8"/>
            <c:invertIfNegative val="0"/>
            <c:bubble3D val="0"/>
            <c:extLst xmlns:c16r2="http://schemas.microsoft.com/office/drawing/2015/06/chart">
              <c:ext xmlns:c16="http://schemas.microsoft.com/office/drawing/2014/chart" uri="{C3380CC4-5D6E-409C-BE32-E72D297353CC}">
                <c16:uniqueId val="{00000008-E03D-4CA4-8B94-31F2BE6F3BF0}"/>
              </c:ext>
            </c:extLst>
          </c:dPt>
          <c:dPt>
            <c:idx val="9"/>
            <c:invertIfNegative val="0"/>
            <c:bubble3D val="0"/>
            <c:extLst xmlns:c16r2="http://schemas.microsoft.com/office/drawing/2015/06/chart">
              <c:ext xmlns:c16="http://schemas.microsoft.com/office/drawing/2014/chart" uri="{C3380CC4-5D6E-409C-BE32-E72D297353CC}">
                <c16:uniqueId val="{00000009-E03D-4CA4-8B94-31F2BE6F3BF0}"/>
              </c:ext>
            </c:extLst>
          </c:dPt>
          <c:dPt>
            <c:idx val="10"/>
            <c:invertIfNegative val="0"/>
            <c:bubble3D val="0"/>
            <c:extLst xmlns:c16r2="http://schemas.microsoft.com/office/drawing/2015/06/chart">
              <c:ext xmlns:c16="http://schemas.microsoft.com/office/drawing/2014/chart" uri="{C3380CC4-5D6E-409C-BE32-E72D297353CC}">
                <c16:uniqueId val="{0000000A-E03D-4CA4-8B94-31F2BE6F3BF0}"/>
              </c:ext>
            </c:extLst>
          </c:dPt>
          <c:dPt>
            <c:idx val="11"/>
            <c:invertIfNegative val="0"/>
            <c:bubble3D val="0"/>
            <c:extLst xmlns:c16r2="http://schemas.microsoft.com/office/drawing/2015/06/chart">
              <c:ext xmlns:c16="http://schemas.microsoft.com/office/drawing/2014/chart" uri="{C3380CC4-5D6E-409C-BE32-E72D297353CC}">
                <c16:uniqueId val="{0000000B-E03D-4CA4-8B94-31F2BE6F3BF0}"/>
              </c:ext>
            </c:extLst>
          </c:dPt>
          <c:dPt>
            <c:idx val="12"/>
            <c:invertIfNegative val="0"/>
            <c:bubble3D val="0"/>
            <c:extLst xmlns:c16r2="http://schemas.microsoft.com/office/drawing/2015/06/chart">
              <c:ext xmlns:c16="http://schemas.microsoft.com/office/drawing/2014/chart" uri="{C3380CC4-5D6E-409C-BE32-E72D297353CC}">
                <c16:uniqueId val="{0000000C-E03D-4CA4-8B94-31F2BE6F3BF0}"/>
              </c:ext>
            </c:extLst>
          </c:dPt>
          <c:dPt>
            <c:idx val="13"/>
            <c:invertIfNegative val="0"/>
            <c:bubble3D val="0"/>
            <c:extLst xmlns:c16r2="http://schemas.microsoft.com/office/drawing/2015/06/chart">
              <c:ext xmlns:c16="http://schemas.microsoft.com/office/drawing/2014/chart" uri="{C3380CC4-5D6E-409C-BE32-E72D297353CC}">
                <c16:uniqueId val="{0000000D-E03D-4CA4-8B94-31F2BE6F3BF0}"/>
              </c:ext>
            </c:extLst>
          </c:dPt>
          <c:dPt>
            <c:idx val="14"/>
            <c:invertIfNegative val="0"/>
            <c:bubble3D val="0"/>
            <c:extLst xmlns:c16r2="http://schemas.microsoft.com/office/drawing/2015/06/chart">
              <c:ext xmlns:c16="http://schemas.microsoft.com/office/drawing/2014/chart" uri="{C3380CC4-5D6E-409C-BE32-E72D297353CC}">
                <c16:uniqueId val="{0000000E-E03D-4CA4-8B94-31F2BE6F3BF0}"/>
              </c:ext>
            </c:extLst>
          </c:dPt>
          <c:dPt>
            <c:idx val="15"/>
            <c:invertIfNegative val="0"/>
            <c:bubble3D val="0"/>
            <c:extLst xmlns:c16r2="http://schemas.microsoft.com/office/drawing/2015/06/chart">
              <c:ext xmlns:c16="http://schemas.microsoft.com/office/drawing/2014/chart" uri="{C3380CC4-5D6E-409C-BE32-E72D297353CC}">
                <c16:uniqueId val="{0000000F-E03D-4CA4-8B94-31F2BE6F3BF0}"/>
              </c:ext>
            </c:extLst>
          </c:dPt>
          <c:dPt>
            <c:idx val="16"/>
            <c:invertIfNegative val="0"/>
            <c:bubble3D val="0"/>
            <c:extLst xmlns:c16r2="http://schemas.microsoft.com/office/drawing/2015/06/chart">
              <c:ext xmlns:c16="http://schemas.microsoft.com/office/drawing/2014/chart" uri="{C3380CC4-5D6E-409C-BE32-E72D297353CC}">
                <c16:uniqueId val="{00000010-E03D-4CA4-8B94-31F2BE6F3BF0}"/>
              </c:ext>
            </c:extLst>
          </c:dPt>
          <c:dPt>
            <c:idx val="17"/>
            <c:invertIfNegative val="0"/>
            <c:bubble3D val="0"/>
            <c:extLst xmlns:c16r2="http://schemas.microsoft.com/office/drawing/2015/06/chart">
              <c:ext xmlns:c16="http://schemas.microsoft.com/office/drawing/2014/chart" uri="{C3380CC4-5D6E-409C-BE32-E72D297353CC}">
                <c16:uniqueId val="{00000011-E03D-4CA4-8B94-31F2BE6F3BF0}"/>
              </c:ext>
            </c:extLst>
          </c:dPt>
          <c:dPt>
            <c:idx val="18"/>
            <c:invertIfNegative val="0"/>
            <c:bubble3D val="0"/>
            <c:extLst xmlns:c16r2="http://schemas.microsoft.com/office/drawing/2015/06/chart">
              <c:ext xmlns:c16="http://schemas.microsoft.com/office/drawing/2014/chart" uri="{C3380CC4-5D6E-409C-BE32-E72D297353CC}">
                <c16:uniqueId val="{00000012-E03D-4CA4-8B94-31F2BE6F3BF0}"/>
              </c:ext>
            </c:extLst>
          </c:dPt>
          <c:dPt>
            <c:idx val="19"/>
            <c:invertIfNegative val="0"/>
            <c:bubble3D val="0"/>
            <c:extLst xmlns:c16r2="http://schemas.microsoft.com/office/drawing/2015/06/chart">
              <c:ext xmlns:c16="http://schemas.microsoft.com/office/drawing/2014/chart" uri="{C3380CC4-5D6E-409C-BE32-E72D297353CC}">
                <c16:uniqueId val="{00000013-E03D-4CA4-8B94-31F2BE6F3BF0}"/>
              </c:ext>
            </c:extLst>
          </c:dPt>
          <c:dPt>
            <c:idx val="20"/>
            <c:invertIfNegative val="0"/>
            <c:bubble3D val="0"/>
            <c:extLst xmlns:c16r2="http://schemas.microsoft.com/office/drawing/2015/06/chart">
              <c:ext xmlns:c16="http://schemas.microsoft.com/office/drawing/2014/chart" uri="{C3380CC4-5D6E-409C-BE32-E72D297353CC}">
                <c16:uniqueId val="{00000014-E03D-4CA4-8B94-31F2BE6F3BF0}"/>
              </c:ext>
            </c:extLst>
          </c:dPt>
          <c:dPt>
            <c:idx val="21"/>
            <c:invertIfNegative val="0"/>
            <c:bubble3D val="0"/>
            <c:extLst xmlns:c16r2="http://schemas.microsoft.com/office/drawing/2015/06/chart">
              <c:ext xmlns:c16="http://schemas.microsoft.com/office/drawing/2014/chart" uri="{C3380CC4-5D6E-409C-BE32-E72D297353CC}">
                <c16:uniqueId val="{00000015-E03D-4CA4-8B94-31F2BE6F3BF0}"/>
              </c:ext>
            </c:extLst>
          </c:dPt>
          <c:dPt>
            <c:idx val="22"/>
            <c:invertIfNegative val="0"/>
            <c:bubble3D val="0"/>
            <c:extLst xmlns:c16r2="http://schemas.microsoft.com/office/drawing/2015/06/chart">
              <c:ext xmlns:c16="http://schemas.microsoft.com/office/drawing/2014/chart" uri="{C3380CC4-5D6E-409C-BE32-E72D297353CC}">
                <c16:uniqueId val="{00000016-E03D-4CA4-8B94-31F2BE6F3BF0}"/>
              </c:ext>
            </c:extLst>
          </c:dPt>
          <c:dPt>
            <c:idx val="23"/>
            <c:invertIfNegative val="0"/>
            <c:bubble3D val="0"/>
            <c:extLst xmlns:c16r2="http://schemas.microsoft.com/office/drawing/2015/06/chart">
              <c:ext xmlns:c16="http://schemas.microsoft.com/office/drawing/2014/chart" uri="{C3380CC4-5D6E-409C-BE32-E72D297353CC}">
                <c16:uniqueId val="{00000017-E03D-4CA4-8B94-31F2BE6F3BF0}"/>
              </c:ext>
            </c:extLst>
          </c:dPt>
          <c:dPt>
            <c:idx val="24"/>
            <c:invertIfNegative val="0"/>
            <c:bubble3D val="0"/>
            <c:extLst xmlns:c16r2="http://schemas.microsoft.com/office/drawing/2015/06/chart">
              <c:ext xmlns:c16="http://schemas.microsoft.com/office/drawing/2014/chart" uri="{C3380CC4-5D6E-409C-BE32-E72D297353CC}">
                <c16:uniqueId val="{00000018-E03D-4CA4-8B94-31F2BE6F3BF0}"/>
              </c:ext>
            </c:extLst>
          </c:dPt>
          <c:dPt>
            <c:idx val="25"/>
            <c:invertIfNegative val="0"/>
            <c:bubble3D val="0"/>
            <c:extLst xmlns:c16r2="http://schemas.microsoft.com/office/drawing/2015/06/chart">
              <c:ext xmlns:c16="http://schemas.microsoft.com/office/drawing/2014/chart" uri="{C3380CC4-5D6E-409C-BE32-E72D297353CC}">
                <c16:uniqueId val="{00000019-E03D-4CA4-8B94-31F2BE6F3BF0}"/>
              </c:ext>
            </c:extLst>
          </c:dPt>
          <c:dPt>
            <c:idx val="26"/>
            <c:invertIfNegative val="0"/>
            <c:bubble3D val="0"/>
            <c:extLst xmlns:c16r2="http://schemas.microsoft.com/office/drawing/2015/06/chart">
              <c:ext xmlns:c16="http://schemas.microsoft.com/office/drawing/2014/chart" uri="{C3380CC4-5D6E-409C-BE32-E72D297353CC}">
                <c16:uniqueId val="{0000001A-E03D-4CA4-8B94-31F2BE6F3BF0}"/>
              </c:ext>
            </c:extLst>
          </c:dPt>
          <c:dPt>
            <c:idx val="27"/>
            <c:invertIfNegative val="0"/>
            <c:bubble3D val="0"/>
            <c:extLst xmlns:c16r2="http://schemas.microsoft.com/office/drawing/2015/06/chart">
              <c:ext xmlns:c16="http://schemas.microsoft.com/office/drawing/2014/chart" uri="{C3380CC4-5D6E-409C-BE32-E72D297353CC}">
                <c16:uniqueId val="{0000001B-E03D-4CA4-8B94-31F2BE6F3BF0}"/>
              </c:ext>
            </c:extLst>
          </c:dPt>
          <c:dPt>
            <c:idx val="28"/>
            <c:invertIfNegative val="0"/>
            <c:bubble3D val="0"/>
            <c:extLst xmlns:c16r2="http://schemas.microsoft.com/office/drawing/2015/06/chart">
              <c:ext xmlns:c16="http://schemas.microsoft.com/office/drawing/2014/chart" uri="{C3380CC4-5D6E-409C-BE32-E72D297353CC}">
                <c16:uniqueId val="{0000001C-E03D-4CA4-8B94-31F2BE6F3BF0}"/>
              </c:ext>
            </c:extLst>
          </c:dPt>
          <c:dPt>
            <c:idx val="29"/>
            <c:invertIfNegative val="0"/>
            <c:bubble3D val="0"/>
            <c:extLst xmlns:c16r2="http://schemas.microsoft.com/office/drawing/2015/06/chart">
              <c:ext xmlns:c16="http://schemas.microsoft.com/office/drawing/2014/chart" uri="{C3380CC4-5D6E-409C-BE32-E72D297353CC}">
                <c16:uniqueId val="{0000001D-E03D-4CA4-8B94-31F2BE6F3BF0}"/>
              </c:ext>
            </c:extLst>
          </c:dPt>
          <c:dPt>
            <c:idx val="30"/>
            <c:invertIfNegative val="0"/>
            <c:bubble3D val="0"/>
            <c:extLst xmlns:c16r2="http://schemas.microsoft.com/office/drawing/2015/06/chart">
              <c:ext xmlns:c16="http://schemas.microsoft.com/office/drawing/2014/chart" uri="{C3380CC4-5D6E-409C-BE32-E72D297353CC}">
                <c16:uniqueId val="{0000001E-E03D-4CA4-8B94-31F2BE6F3BF0}"/>
              </c:ext>
            </c:extLst>
          </c:dPt>
          <c:dPt>
            <c:idx val="31"/>
            <c:invertIfNegative val="0"/>
            <c:bubble3D val="0"/>
            <c:extLst xmlns:c16r2="http://schemas.microsoft.com/office/drawing/2015/06/chart">
              <c:ext xmlns:c16="http://schemas.microsoft.com/office/drawing/2014/chart" uri="{C3380CC4-5D6E-409C-BE32-E72D297353CC}">
                <c16:uniqueId val="{0000001F-E03D-4CA4-8B94-31F2BE6F3BF0}"/>
              </c:ext>
            </c:extLst>
          </c:dPt>
          <c:dPt>
            <c:idx val="32"/>
            <c:invertIfNegative val="0"/>
            <c:bubble3D val="0"/>
            <c:extLst xmlns:c16r2="http://schemas.microsoft.com/office/drawing/2015/06/chart">
              <c:ext xmlns:c16="http://schemas.microsoft.com/office/drawing/2014/chart" uri="{C3380CC4-5D6E-409C-BE32-E72D297353CC}">
                <c16:uniqueId val="{00000020-E03D-4CA4-8B94-31F2BE6F3BF0}"/>
              </c:ext>
            </c:extLst>
          </c:dPt>
          <c:dPt>
            <c:idx val="33"/>
            <c:invertIfNegative val="0"/>
            <c:bubble3D val="0"/>
            <c:extLst xmlns:c16r2="http://schemas.microsoft.com/office/drawing/2015/06/chart">
              <c:ext xmlns:c16="http://schemas.microsoft.com/office/drawing/2014/chart" uri="{C3380CC4-5D6E-409C-BE32-E72D297353CC}">
                <c16:uniqueId val="{00000021-E03D-4CA4-8B94-31F2BE6F3BF0}"/>
              </c:ext>
            </c:extLst>
          </c:dPt>
          <c:dPt>
            <c:idx val="34"/>
            <c:invertIfNegative val="0"/>
            <c:bubble3D val="0"/>
            <c:extLst xmlns:c16r2="http://schemas.microsoft.com/office/drawing/2015/06/chart">
              <c:ext xmlns:c16="http://schemas.microsoft.com/office/drawing/2014/chart" uri="{C3380CC4-5D6E-409C-BE32-E72D297353CC}">
                <c16:uniqueId val="{00000022-E03D-4CA4-8B94-31F2BE6F3BF0}"/>
              </c:ext>
            </c:extLst>
          </c:dPt>
          <c:dPt>
            <c:idx val="35"/>
            <c:invertIfNegative val="0"/>
            <c:bubble3D val="0"/>
            <c:extLst xmlns:c16r2="http://schemas.microsoft.com/office/drawing/2015/06/chart">
              <c:ext xmlns:c16="http://schemas.microsoft.com/office/drawing/2014/chart" uri="{C3380CC4-5D6E-409C-BE32-E72D297353CC}">
                <c16:uniqueId val="{00000023-E03D-4CA4-8B94-31F2BE6F3BF0}"/>
              </c:ext>
            </c:extLst>
          </c:dPt>
          <c:dPt>
            <c:idx val="36"/>
            <c:invertIfNegative val="0"/>
            <c:bubble3D val="0"/>
            <c:extLst xmlns:c16r2="http://schemas.microsoft.com/office/drawing/2015/06/chart">
              <c:ext xmlns:c16="http://schemas.microsoft.com/office/drawing/2014/chart" uri="{C3380CC4-5D6E-409C-BE32-E72D297353CC}">
                <c16:uniqueId val="{00000024-E03D-4CA4-8B94-31F2BE6F3BF0}"/>
              </c:ext>
            </c:extLst>
          </c:dPt>
          <c:dPt>
            <c:idx val="37"/>
            <c:invertIfNegative val="0"/>
            <c:bubble3D val="0"/>
            <c:extLst xmlns:c16r2="http://schemas.microsoft.com/office/drawing/2015/06/chart">
              <c:ext xmlns:c16="http://schemas.microsoft.com/office/drawing/2014/chart" uri="{C3380CC4-5D6E-409C-BE32-E72D297353CC}">
                <c16:uniqueId val="{00000025-E03D-4CA4-8B94-31F2BE6F3BF0}"/>
              </c:ext>
            </c:extLst>
          </c:dPt>
          <c:dPt>
            <c:idx val="38"/>
            <c:invertIfNegative val="0"/>
            <c:bubble3D val="0"/>
            <c:extLst xmlns:c16r2="http://schemas.microsoft.com/office/drawing/2015/06/chart">
              <c:ext xmlns:c16="http://schemas.microsoft.com/office/drawing/2014/chart" uri="{C3380CC4-5D6E-409C-BE32-E72D297353CC}">
                <c16:uniqueId val="{00000026-E03D-4CA4-8B94-31F2BE6F3BF0}"/>
              </c:ext>
            </c:extLst>
          </c:dPt>
          <c:dPt>
            <c:idx val="39"/>
            <c:invertIfNegative val="0"/>
            <c:bubble3D val="0"/>
            <c:extLst xmlns:c16r2="http://schemas.microsoft.com/office/drawing/2015/06/chart">
              <c:ext xmlns:c16="http://schemas.microsoft.com/office/drawing/2014/chart" uri="{C3380CC4-5D6E-409C-BE32-E72D297353CC}">
                <c16:uniqueId val="{00000027-E03D-4CA4-8B94-31F2BE6F3BF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Sheet1!$A$11</c:f>
              <c:strCache>
                <c:ptCount val="1"/>
                <c:pt idx="0">
                  <c:v>UK</c:v>
                </c:pt>
              </c:strCache>
            </c:strRef>
          </c:cat>
          <c:val>
            <c:numRef>
              <c:f>Sheet1!$B$11</c:f>
              <c:numCache>
                <c:formatCode>0%</c:formatCode>
                <c:ptCount val="1"/>
                <c:pt idx="0">
                  <c:v>0.161</c:v>
                </c:pt>
              </c:numCache>
            </c:numRef>
          </c:val>
          <c:extLst xmlns:c16r2="http://schemas.microsoft.com/office/drawing/2015/06/chart">
            <c:ext xmlns:c16="http://schemas.microsoft.com/office/drawing/2014/chart" uri="{C3380CC4-5D6E-409C-BE32-E72D297353CC}">
              <c16:uniqueId val="{00000028-E03D-4CA4-8B94-31F2BE6F3BF0}"/>
            </c:ext>
          </c:extLst>
        </c:ser>
        <c:ser>
          <c:idx val="1"/>
          <c:order val="1"/>
          <c:tx>
            <c:strRef>
              <c:f>Sheet1!$C$1</c:f>
              <c:strCache>
                <c:ptCount val="1"/>
                <c:pt idx="0">
                  <c:v>Actively considering</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Sheet1!$A$11</c:f>
              <c:strCache>
                <c:ptCount val="1"/>
                <c:pt idx="0">
                  <c:v>UK</c:v>
                </c:pt>
              </c:strCache>
            </c:strRef>
          </c:cat>
          <c:val>
            <c:numRef>
              <c:f>Sheet1!$C$11</c:f>
              <c:numCache>
                <c:formatCode>0%</c:formatCode>
                <c:ptCount val="1"/>
                <c:pt idx="0">
                  <c:v>0.47799999999999998</c:v>
                </c:pt>
              </c:numCache>
            </c:numRef>
          </c:val>
          <c:extLst xmlns:c16r2="http://schemas.microsoft.com/office/drawing/2015/06/chart">
            <c:ext xmlns:c16="http://schemas.microsoft.com/office/drawing/2014/chart" uri="{C3380CC4-5D6E-409C-BE32-E72D297353CC}">
              <c16:uniqueId val="{00000029-E03D-4CA4-8B94-31F2BE6F3BF0}"/>
            </c:ext>
          </c:extLst>
        </c:ser>
        <c:ser>
          <c:idx val="2"/>
          <c:order val="2"/>
          <c:tx>
            <c:strRef>
              <c:f>Sheet1!$D$1</c:f>
              <c:strCache>
                <c:ptCount val="1"/>
                <c:pt idx="0">
                  <c:v>England holiday already booked</c:v>
                </c:pt>
              </c:strCache>
            </c:strRef>
          </c:tx>
          <c:spPr>
            <a:solidFill>
              <a:srgbClr val="00B050"/>
            </a:solidFill>
            <a:ln>
              <a:noFill/>
            </a:ln>
            <a:effectLst/>
          </c:spPr>
          <c:invertIfNegative val="0"/>
          <c:dLbls>
            <c:spPr>
              <a:noFill/>
              <a:ln>
                <a:noFill/>
              </a:ln>
              <a:effectLst/>
            </c:spPr>
            <c:txPr>
              <a:bodyPr wrap="square" lIns="38100" tIns="19050" rIns="38100" bIns="19050" anchor="ctr"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Sheet1!$A$11</c:f>
              <c:strCache>
                <c:ptCount val="1"/>
                <c:pt idx="0">
                  <c:v>UK</c:v>
                </c:pt>
              </c:strCache>
            </c:strRef>
          </c:cat>
          <c:val>
            <c:numRef>
              <c:f>Sheet1!$D$11</c:f>
              <c:numCache>
                <c:formatCode>0%</c:formatCode>
                <c:ptCount val="1"/>
                <c:pt idx="0">
                  <c:v>0.32600000000000001</c:v>
                </c:pt>
              </c:numCache>
            </c:numRef>
          </c:val>
          <c:extLst xmlns:c16r2="http://schemas.microsoft.com/office/drawing/2015/06/chart">
            <c:ext xmlns:c16="http://schemas.microsoft.com/office/drawing/2014/chart" uri="{C3380CC4-5D6E-409C-BE32-E72D297353CC}">
              <c16:uniqueId val="{0000002A-E03D-4CA4-8B94-31F2BE6F3BF0}"/>
            </c:ext>
          </c:extLst>
        </c:ser>
        <c:dLbls>
          <c:showLegendKey val="0"/>
          <c:showVal val="0"/>
          <c:showCatName val="0"/>
          <c:showSerName val="0"/>
          <c:showPercent val="0"/>
          <c:showBubbleSize val="0"/>
        </c:dLbls>
        <c:gapWidth val="50"/>
        <c:overlap val="100"/>
        <c:axId val="358275848"/>
        <c:axId val="358277808"/>
      </c:barChart>
      <c:catAx>
        <c:axId val="358275848"/>
        <c:scaling>
          <c:orientation val="maxMin"/>
        </c:scaling>
        <c:delete val="1"/>
        <c:axPos val="l"/>
        <c:numFmt formatCode="General" sourceLinked="1"/>
        <c:majorTickMark val="none"/>
        <c:minorTickMark val="none"/>
        <c:tickLblPos val="nextTo"/>
        <c:crossAx val="358277808"/>
        <c:crosses val="autoZero"/>
        <c:auto val="1"/>
        <c:lblAlgn val="ctr"/>
        <c:lblOffset val="100"/>
        <c:noMultiLvlLbl val="0"/>
      </c:catAx>
      <c:valAx>
        <c:axId val="358277808"/>
        <c:scaling>
          <c:orientation val="minMax"/>
          <c:max val="1.1000000000000001"/>
          <c:min val="0"/>
        </c:scaling>
        <c:delete val="1"/>
        <c:axPos val="t"/>
        <c:majorGridlines>
          <c:spPr>
            <a:ln w="9525" cap="flat" cmpd="sng" algn="ctr">
              <a:noFill/>
              <a:round/>
            </a:ln>
            <a:effectLst/>
          </c:spPr>
        </c:majorGridlines>
        <c:numFmt formatCode="0%" sourceLinked="0"/>
        <c:majorTickMark val="out"/>
        <c:minorTickMark val="none"/>
        <c:tickLblPos val="nextTo"/>
        <c:crossAx val="358275848"/>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D40-427F-A210-AFAFC47AE710}"/>
              </c:ext>
            </c:extLst>
          </c:dPt>
          <c:dPt>
            <c:idx val="1"/>
            <c:invertIfNegative val="0"/>
            <c:bubble3D val="0"/>
            <c:extLst xmlns:c16r2="http://schemas.microsoft.com/office/drawing/2015/06/chart">
              <c:ext xmlns:c16="http://schemas.microsoft.com/office/drawing/2014/chart" uri="{C3380CC4-5D6E-409C-BE32-E72D297353CC}">
                <c16:uniqueId val="{00000001-ED40-427F-A210-AFAFC47AE710}"/>
              </c:ext>
            </c:extLst>
          </c:dPt>
          <c:dPt>
            <c:idx val="2"/>
            <c:invertIfNegative val="0"/>
            <c:bubble3D val="0"/>
            <c:extLst xmlns:c16r2="http://schemas.microsoft.com/office/drawing/2015/06/chart">
              <c:ext xmlns:c16="http://schemas.microsoft.com/office/drawing/2014/chart" uri="{C3380CC4-5D6E-409C-BE32-E72D297353CC}">
                <c16:uniqueId val="{00000002-ED40-427F-A210-AFAFC47AE710}"/>
              </c:ext>
            </c:extLst>
          </c:dPt>
          <c:dPt>
            <c:idx val="3"/>
            <c:invertIfNegative val="0"/>
            <c:bubble3D val="0"/>
            <c:extLst xmlns:c16r2="http://schemas.microsoft.com/office/drawing/2015/06/chart">
              <c:ext xmlns:c16="http://schemas.microsoft.com/office/drawing/2014/chart" uri="{C3380CC4-5D6E-409C-BE32-E72D297353CC}">
                <c16:uniqueId val="{00000003-ED40-427F-A210-AFAFC47AE710}"/>
              </c:ext>
            </c:extLst>
          </c:dPt>
          <c:dPt>
            <c:idx val="4"/>
            <c:invertIfNegative val="0"/>
            <c:bubble3D val="0"/>
            <c:extLst xmlns:c16r2="http://schemas.microsoft.com/office/drawing/2015/06/chart">
              <c:ext xmlns:c16="http://schemas.microsoft.com/office/drawing/2014/chart" uri="{C3380CC4-5D6E-409C-BE32-E72D297353CC}">
                <c16:uniqueId val="{00000004-ED40-427F-A210-AFAFC47AE710}"/>
              </c:ext>
            </c:extLst>
          </c:dPt>
          <c:dPt>
            <c:idx val="5"/>
            <c:invertIfNegative val="0"/>
            <c:bubble3D val="0"/>
            <c:extLst xmlns:c16r2="http://schemas.microsoft.com/office/drawing/2015/06/chart">
              <c:ext xmlns:c16="http://schemas.microsoft.com/office/drawing/2014/chart" uri="{C3380CC4-5D6E-409C-BE32-E72D297353CC}">
                <c16:uniqueId val="{00000005-ED40-427F-A210-AFAFC47AE710}"/>
              </c:ext>
            </c:extLst>
          </c:dPt>
          <c:dPt>
            <c:idx val="6"/>
            <c:invertIfNegative val="0"/>
            <c:bubble3D val="0"/>
            <c:extLst xmlns:c16r2="http://schemas.microsoft.com/office/drawing/2015/06/chart">
              <c:ext xmlns:c16="http://schemas.microsoft.com/office/drawing/2014/chart" uri="{C3380CC4-5D6E-409C-BE32-E72D297353CC}">
                <c16:uniqueId val="{00000006-ED40-427F-A210-AFAFC47AE710}"/>
              </c:ext>
            </c:extLst>
          </c:dPt>
          <c:dPt>
            <c:idx val="7"/>
            <c:invertIfNegative val="0"/>
            <c:bubble3D val="0"/>
            <c:extLst xmlns:c16r2="http://schemas.microsoft.com/office/drawing/2015/06/chart">
              <c:ext xmlns:c16="http://schemas.microsoft.com/office/drawing/2014/chart" uri="{C3380CC4-5D6E-409C-BE32-E72D297353CC}">
                <c16:uniqueId val="{00000007-ED40-427F-A210-AFAFC47AE710}"/>
              </c:ext>
            </c:extLst>
          </c:dPt>
          <c:dPt>
            <c:idx val="8"/>
            <c:invertIfNegative val="0"/>
            <c:bubble3D val="0"/>
            <c:extLst xmlns:c16r2="http://schemas.microsoft.com/office/drawing/2015/06/chart">
              <c:ext xmlns:c16="http://schemas.microsoft.com/office/drawing/2014/chart" uri="{C3380CC4-5D6E-409C-BE32-E72D297353CC}">
                <c16:uniqueId val="{00000008-ED40-427F-A210-AFAFC47AE710}"/>
              </c:ext>
            </c:extLst>
          </c:dPt>
          <c:dPt>
            <c:idx val="9"/>
            <c:invertIfNegative val="0"/>
            <c:bubble3D val="0"/>
            <c:extLst xmlns:c16r2="http://schemas.microsoft.com/office/drawing/2015/06/chart">
              <c:ext xmlns:c16="http://schemas.microsoft.com/office/drawing/2014/chart" uri="{C3380CC4-5D6E-409C-BE32-E72D297353CC}">
                <c16:uniqueId val="{00000009-ED40-427F-A210-AFAFC47AE710}"/>
              </c:ext>
            </c:extLst>
          </c:dPt>
          <c:dPt>
            <c:idx val="10"/>
            <c:invertIfNegative val="0"/>
            <c:bubble3D val="0"/>
            <c:extLst xmlns:c16r2="http://schemas.microsoft.com/office/drawing/2015/06/chart">
              <c:ext xmlns:c16="http://schemas.microsoft.com/office/drawing/2014/chart" uri="{C3380CC4-5D6E-409C-BE32-E72D297353CC}">
                <c16:uniqueId val="{0000000A-ED40-427F-A210-AFAFC47AE710}"/>
              </c:ext>
            </c:extLst>
          </c:dPt>
          <c:dPt>
            <c:idx val="11"/>
            <c:invertIfNegative val="0"/>
            <c:bubble3D val="0"/>
            <c:extLst xmlns:c16r2="http://schemas.microsoft.com/office/drawing/2015/06/chart">
              <c:ext xmlns:c16="http://schemas.microsoft.com/office/drawing/2014/chart" uri="{C3380CC4-5D6E-409C-BE32-E72D297353CC}">
                <c16:uniqueId val="{0000000B-ED40-427F-A210-AFAFC47AE710}"/>
              </c:ext>
            </c:extLst>
          </c:dPt>
          <c:dPt>
            <c:idx val="12"/>
            <c:invertIfNegative val="0"/>
            <c:bubble3D val="0"/>
            <c:extLst xmlns:c16r2="http://schemas.microsoft.com/office/drawing/2015/06/chart">
              <c:ext xmlns:c16="http://schemas.microsoft.com/office/drawing/2014/chart" uri="{C3380CC4-5D6E-409C-BE32-E72D297353CC}">
                <c16:uniqueId val="{0000000C-ED40-427F-A210-AFAFC47AE710}"/>
              </c:ext>
            </c:extLst>
          </c:dPt>
          <c:dPt>
            <c:idx val="13"/>
            <c:invertIfNegative val="0"/>
            <c:bubble3D val="0"/>
            <c:extLst xmlns:c16r2="http://schemas.microsoft.com/office/drawing/2015/06/chart">
              <c:ext xmlns:c16="http://schemas.microsoft.com/office/drawing/2014/chart" uri="{C3380CC4-5D6E-409C-BE32-E72D297353CC}">
                <c16:uniqueId val="{0000000D-ED40-427F-A210-AFAFC47AE710}"/>
              </c:ext>
            </c:extLst>
          </c:dPt>
          <c:dPt>
            <c:idx val="14"/>
            <c:invertIfNegative val="0"/>
            <c:bubble3D val="0"/>
            <c:extLst xmlns:c16r2="http://schemas.microsoft.com/office/drawing/2015/06/chart">
              <c:ext xmlns:c16="http://schemas.microsoft.com/office/drawing/2014/chart" uri="{C3380CC4-5D6E-409C-BE32-E72D297353CC}">
                <c16:uniqueId val="{0000000E-ED40-427F-A210-AFAFC47AE710}"/>
              </c:ext>
            </c:extLst>
          </c:dPt>
          <c:dPt>
            <c:idx val="15"/>
            <c:invertIfNegative val="0"/>
            <c:bubble3D val="0"/>
            <c:extLst xmlns:c16r2="http://schemas.microsoft.com/office/drawing/2015/06/chart">
              <c:ext xmlns:c16="http://schemas.microsoft.com/office/drawing/2014/chart" uri="{C3380CC4-5D6E-409C-BE32-E72D297353CC}">
                <c16:uniqueId val="{0000000F-ED40-427F-A210-AFAFC47AE710}"/>
              </c:ext>
            </c:extLst>
          </c:dPt>
          <c:dPt>
            <c:idx val="16"/>
            <c:invertIfNegative val="0"/>
            <c:bubble3D val="0"/>
            <c:extLst xmlns:c16r2="http://schemas.microsoft.com/office/drawing/2015/06/chart">
              <c:ext xmlns:c16="http://schemas.microsoft.com/office/drawing/2014/chart" uri="{C3380CC4-5D6E-409C-BE32-E72D297353CC}">
                <c16:uniqueId val="{00000010-ED40-427F-A210-AFAFC47AE710}"/>
              </c:ext>
            </c:extLst>
          </c:dPt>
          <c:dPt>
            <c:idx val="17"/>
            <c:invertIfNegative val="0"/>
            <c:bubble3D val="0"/>
            <c:extLst xmlns:c16r2="http://schemas.microsoft.com/office/drawing/2015/06/chart">
              <c:ext xmlns:c16="http://schemas.microsoft.com/office/drawing/2014/chart" uri="{C3380CC4-5D6E-409C-BE32-E72D297353CC}">
                <c16:uniqueId val="{00000011-ED40-427F-A210-AFAFC47AE710}"/>
              </c:ext>
            </c:extLst>
          </c:dPt>
          <c:dPt>
            <c:idx val="18"/>
            <c:invertIfNegative val="0"/>
            <c:bubble3D val="0"/>
            <c:extLst xmlns:c16r2="http://schemas.microsoft.com/office/drawing/2015/06/chart">
              <c:ext xmlns:c16="http://schemas.microsoft.com/office/drawing/2014/chart" uri="{C3380CC4-5D6E-409C-BE32-E72D297353CC}">
                <c16:uniqueId val="{00000012-ED40-427F-A210-AFAFC47AE710}"/>
              </c:ext>
            </c:extLst>
          </c:dPt>
          <c:dPt>
            <c:idx val="19"/>
            <c:invertIfNegative val="0"/>
            <c:bubble3D val="0"/>
            <c:extLst xmlns:c16r2="http://schemas.microsoft.com/office/drawing/2015/06/chart">
              <c:ext xmlns:c16="http://schemas.microsoft.com/office/drawing/2014/chart" uri="{C3380CC4-5D6E-409C-BE32-E72D297353CC}">
                <c16:uniqueId val="{00000013-ED40-427F-A210-AFAFC47AE710}"/>
              </c:ext>
            </c:extLst>
          </c:dPt>
          <c:dPt>
            <c:idx val="20"/>
            <c:invertIfNegative val="0"/>
            <c:bubble3D val="0"/>
            <c:extLst xmlns:c16r2="http://schemas.microsoft.com/office/drawing/2015/06/chart">
              <c:ext xmlns:c16="http://schemas.microsoft.com/office/drawing/2014/chart" uri="{C3380CC4-5D6E-409C-BE32-E72D297353CC}">
                <c16:uniqueId val="{00000014-ED40-427F-A210-AFAFC47AE710}"/>
              </c:ext>
            </c:extLst>
          </c:dPt>
          <c:dPt>
            <c:idx val="21"/>
            <c:invertIfNegative val="0"/>
            <c:bubble3D val="0"/>
            <c:extLst xmlns:c16r2="http://schemas.microsoft.com/office/drawing/2015/06/chart">
              <c:ext xmlns:c16="http://schemas.microsoft.com/office/drawing/2014/chart" uri="{C3380CC4-5D6E-409C-BE32-E72D297353CC}">
                <c16:uniqueId val="{00000015-ED40-427F-A210-AFAFC47AE710}"/>
              </c:ext>
            </c:extLst>
          </c:dPt>
          <c:dPt>
            <c:idx val="22"/>
            <c:invertIfNegative val="0"/>
            <c:bubble3D val="0"/>
            <c:extLst xmlns:c16r2="http://schemas.microsoft.com/office/drawing/2015/06/chart">
              <c:ext xmlns:c16="http://schemas.microsoft.com/office/drawing/2014/chart" uri="{C3380CC4-5D6E-409C-BE32-E72D297353CC}">
                <c16:uniqueId val="{00000016-ED40-427F-A210-AFAFC47AE710}"/>
              </c:ext>
            </c:extLst>
          </c:dPt>
          <c:dPt>
            <c:idx val="23"/>
            <c:invertIfNegative val="0"/>
            <c:bubble3D val="0"/>
            <c:extLst xmlns:c16r2="http://schemas.microsoft.com/office/drawing/2015/06/chart">
              <c:ext xmlns:c16="http://schemas.microsoft.com/office/drawing/2014/chart" uri="{C3380CC4-5D6E-409C-BE32-E72D297353CC}">
                <c16:uniqueId val="{00000017-ED40-427F-A210-AFAFC47AE710}"/>
              </c:ext>
            </c:extLst>
          </c:dPt>
          <c:dPt>
            <c:idx val="24"/>
            <c:invertIfNegative val="0"/>
            <c:bubble3D val="0"/>
            <c:extLst xmlns:c16r2="http://schemas.microsoft.com/office/drawing/2015/06/chart">
              <c:ext xmlns:c16="http://schemas.microsoft.com/office/drawing/2014/chart" uri="{C3380CC4-5D6E-409C-BE32-E72D297353CC}">
                <c16:uniqueId val="{00000018-ED40-427F-A210-AFAFC47AE710}"/>
              </c:ext>
            </c:extLst>
          </c:dPt>
          <c:dPt>
            <c:idx val="25"/>
            <c:invertIfNegative val="0"/>
            <c:bubble3D val="0"/>
            <c:extLst xmlns:c16r2="http://schemas.microsoft.com/office/drawing/2015/06/chart">
              <c:ext xmlns:c16="http://schemas.microsoft.com/office/drawing/2014/chart" uri="{C3380CC4-5D6E-409C-BE32-E72D297353CC}">
                <c16:uniqueId val="{00000019-ED40-427F-A210-AFAFC47AE710}"/>
              </c:ext>
            </c:extLst>
          </c:dPt>
          <c:dPt>
            <c:idx val="26"/>
            <c:invertIfNegative val="0"/>
            <c:bubble3D val="0"/>
            <c:extLst xmlns:c16r2="http://schemas.microsoft.com/office/drawing/2015/06/chart">
              <c:ext xmlns:c16="http://schemas.microsoft.com/office/drawing/2014/chart" uri="{C3380CC4-5D6E-409C-BE32-E72D297353CC}">
                <c16:uniqueId val="{0000001A-ED40-427F-A210-AFAFC47AE710}"/>
              </c:ext>
            </c:extLst>
          </c:dPt>
          <c:dPt>
            <c:idx val="27"/>
            <c:invertIfNegative val="0"/>
            <c:bubble3D val="0"/>
            <c:extLst xmlns:c16r2="http://schemas.microsoft.com/office/drawing/2015/06/chart">
              <c:ext xmlns:c16="http://schemas.microsoft.com/office/drawing/2014/chart" uri="{C3380CC4-5D6E-409C-BE32-E72D297353CC}">
                <c16:uniqueId val="{0000001B-ED40-427F-A210-AFAFC47AE710}"/>
              </c:ext>
            </c:extLst>
          </c:dPt>
          <c:dPt>
            <c:idx val="28"/>
            <c:invertIfNegative val="0"/>
            <c:bubble3D val="0"/>
            <c:extLst xmlns:c16r2="http://schemas.microsoft.com/office/drawing/2015/06/chart">
              <c:ext xmlns:c16="http://schemas.microsoft.com/office/drawing/2014/chart" uri="{C3380CC4-5D6E-409C-BE32-E72D297353CC}">
                <c16:uniqueId val="{0000001C-ED40-427F-A210-AFAFC47AE710}"/>
              </c:ext>
            </c:extLst>
          </c:dPt>
          <c:dPt>
            <c:idx val="29"/>
            <c:invertIfNegative val="0"/>
            <c:bubble3D val="0"/>
            <c:extLst xmlns:c16r2="http://schemas.microsoft.com/office/drawing/2015/06/chart">
              <c:ext xmlns:c16="http://schemas.microsoft.com/office/drawing/2014/chart" uri="{C3380CC4-5D6E-409C-BE32-E72D297353CC}">
                <c16:uniqueId val="{0000001D-ED40-427F-A210-AFAFC47AE710}"/>
              </c:ext>
            </c:extLst>
          </c:dPt>
          <c:dPt>
            <c:idx val="30"/>
            <c:invertIfNegative val="0"/>
            <c:bubble3D val="0"/>
            <c:extLst xmlns:c16r2="http://schemas.microsoft.com/office/drawing/2015/06/chart">
              <c:ext xmlns:c16="http://schemas.microsoft.com/office/drawing/2014/chart" uri="{C3380CC4-5D6E-409C-BE32-E72D297353CC}">
                <c16:uniqueId val="{0000001E-ED40-427F-A210-AFAFC47AE710}"/>
              </c:ext>
            </c:extLst>
          </c:dPt>
          <c:dPt>
            <c:idx val="31"/>
            <c:invertIfNegative val="0"/>
            <c:bubble3D val="0"/>
            <c:extLst xmlns:c16r2="http://schemas.microsoft.com/office/drawing/2015/06/chart">
              <c:ext xmlns:c16="http://schemas.microsoft.com/office/drawing/2014/chart" uri="{C3380CC4-5D6E-409C-BE32-E72D297353CC}">
                <c16:uniqueId val="{0000001F-ED40-427F-A210-AFAFC47AE710}"/>
              </c:ext>
            </c:extLst>
          </c:dPt>
          <c:dPt>
            <c:idx val="32"/>
            <c:invertIfNegative val="0"/>
            <c:bubble3D val="0"/>
            <c:extLst xmlns:c16r2="http://schemas.microsoft.com/office/drawing/2015/06/chart">
              <c:ext xmlns:c16="http://schemas.microsoft.com/office/drawing/2014/chart" uri="{C3380CC4-5D6E-409C-BE32-E72D297353CC}">
                <c16:uniqueId val="{00000020-ED40-427F-A210-AFAFC47AE710}"/>
              </c:ext>
            </c:extLst>
          </c:dPt>
          <c:dPt>
            <c:idx val="33"/>
            <c:invertIfNegative val="0"/>
            <c:bubble3D val="0"/>
            <c:extLst xmlns:c16r2="http://schemas.microsoft.com/office/drawing/2015/06/chart">
              <c:ext xmlns:c16="http://schemas.microsoft.com/office/drawing/2014/chart" uri="{C3380CC4-5D6E-409C-BE32-E72D297353CC}">
                <c16:uniqueId val="{00000021-ED40-427F-A210-AFAFC47AE710}"/>
              </c:ext>
            </c:extLst>
          </c:dPt>
          <c:dPt>
            <c:idx val="34"/>
            <c:invertIfNegative val="0"/>
            <c:bubble3D val="0"/>
            <c:extLst xmlns:c16r2="http://schemas.microsoft.com/office/drawing/2015/06/chart">
              <c:ext xmlns:c16="http://schemas.microsoft.com/office/drawing/2014/chart" uri="{C3380CC4-5D6E-409C-BE32-E72D297353CC}">
                <c16:uniqueId val="{00000022-ED40-427F-A210-AFAFC47AE710}"/>
              </c:ext>
            </c:extLst>
          </c:dPt>
          <c:dPt>
            <c:idx val="35"/>
            <c:invertIfNegative val="0"/>
            <c:bubble3D val="0"/>
            <c:extLst xmlns:c16r2="http://schemas.microsoft.com/office/drawing/2015/06/chart">
              <c:ext xmlns:c16="http://schemas.microsoft.com/office/drawing/2014/chart" uri="{C3380CC4-5D6E-409C-BE32-E72D297353CC}">
                <c16:uniqueId val="{00000023-ED40-427F-A210-AFAFC47AE710}"/>
              </c:ext>
            </c:extLst>
          </c:dPt>
          <c:dPt>
            <c:idx val="36"/>
            <c:invertIfNegative val="0"/>
            <c:bubble3D val="0"/>
            <c:extLst xmlns:c16r2="http://schemas.microsoft.com/office/drawing/2015/06/chart">
              <c:ext xmlns:c16="http://schemas.microsoft.com/office/drawing/2014/chart" uri="{C3380CC4-5D6E-409C-BE32-E72D297353CC}">
                <c16:uniqueId val="{00000024-ED40-427F-A210-AFAFC47AE710}"/>
              </c:ext>
            </c:extLst>
          </c:dPt>
          <c:dPt>
            <c:idx val="37"/>
            <c:invertIfNegative val="0"/>
            <c:bubble3D val="0"/>
            <c:extLst xmlns:c16r2="http://schemas.microsoft.com/office/drawing/2015/06/chart">
              <c:ext xmlns:c16="http://schemas.microsoft.com/office/drawing/2014/chart" uri="{C3380CC4-5D6E-409C-BE32-E72D297353CC}">
                <c16:uniqueId val="{00000025-ED40-427F-A210-AFAFC47AE710}"/>
              </c:ext>
            </c:extLst>
          </c:dPt>
          <c:dPt>
            <c:idx val="38"/>
            <c:invertIfNegative val="0"/>
            <c:bubble3D val="0"/>
            <c:extLst xmlns:c16r2="http://schemas.microsoft.com/office/drawing/2015/06/chart">
              <c:ext xmlns:c16="http://schemas.microsoft.com/office/drawing/2014/chart" uri="{C3380CC4-5D6E-409C-BE32-E72D297353CC}">
                <c16:uniqueId val="{00000026-ED40-427F-A210-AFAFC47AE710}"/>
              </c:ext>
            </c:extLst>
          </c:dPt>
          <c:dPt>
            <c:idx val="39"/>
            <c:invertIfNegative val="0"/>
            <c:bubble3D val="0"/>
            <c:extLst xmlns:c16r2="http://schemas.microsoft.com/office/drawing/2015/06/chart">
              <c:ext xmlns:c16="http://schemas.microsoft.com/office/drawing/2014/chart" uri="{C3380CC4-5D6E-409C-BE32-E72D297353CC}">
                <c16:uniqueId val="{00000027-ED40-427F-A210-AFAFC47AE71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Sheet1!$A$21</c:f>
              <c:strCache>
                <c:ptCount val="1"/>
                <c:pt idx="0">
                  <c:v>Seeing world famous or iconic places</c:v>
                </c:pt>
              </c:strCache>
            </c:strRef>
          </c:cat>
          <c:val>
            <c:numRef>
              <c:f>Sheet1!$B$21</c:f>
              <c:numCache>
                <c:formatCode>0%</c:formatCode>
                <c:ptCount val="1"/>
                <c:pt idx="0">
                  <c:v>0.260877080665813</c:v>
                </c:pt>
              </c:numCache>
            </c:numRef>
          </c:val>
          <c:extLst xmlns:c16r2="http://schemas.microsoft.com/office/drawing/2015/06/chart">
            <c:ext xmlns:c16="http://schemas.microsoft.com/office/drawing/2014/chart" uri="{C3380CC4-5D6E-409C-BE32-E72D297353CC}">
              <c16:uniqueId val="{00000028-ED40-427F-A210-AFAFC47AE710}"/>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Sheet1!$A$21</c:f>
              <c:strCache>
                <c:ptCount val="1"/>
                <c:pt idx="0">
                  <c:v>Seeing world famous or iconic places</c:v>
                </c:pt>
              </c:strCache>
            </c:strRef>
          </c:cat>
          <c:val>
            <c:numRef>
              <c:f>Sheet1!$C$21</c:f>
              <c:numCache>
                <c:formatCode>0%</c:formatCode>
                <c:ptCount val="1"/>
                <c:pt idx="0">
                  <c:v>0.53812291933418699</c:v>
                </c:pt>
              </c:numCache>
            </c:numRef>
          </c:val>
          <c:extLst xmlns:c16r2="http://schemas.microsoft.com/office/drawing/2015/06/chart">
            <c:ext xmlns:c16="http://schemas.microsoft.com/office/drawing/2014/chart" uri="{C3380CC4-5D6E-409C-BE32-E72D297353CC}">
              <c16:uniqueId val="{00000029-ED40-427F-A210-AFAFC47AE710}"/>
            </c:ext>
          </c:extLst>
        </c:ser>
        <c:dLbls>
          <c:showLegendKey val="0"/>
          <c:showVal val="0"/>
          <c:showCatName val="0"/>
          <c:showSerName val="0"/>
          <c:showPercent val="0"/>
          <c:showBubbleSize val="0"/>
        </c:dLbls>
        <c:gapWidth val="50"/>
        <c:overlap val="100"/>
        <c:axId val="371229352"/>
        <c:axId val="371227784"/>
      </c:barChart>
      <c:catAx>
        <c:axId val="371229352"/>
        <c:scaling>
          <c:orientation val="maxMin"/>
        </c:scaling>
        <c:delete val="1"/>
        <c:axPos val="l"/>
        <c:numFmt formatCode="General" sourceLinked="1"/>
        <c:majorTickMark val="none"/>
        <c:minorTickMark val="none"/>
        <c:tickLblPos val="nextTo"/>
        <c:crossAx val="371227784"/>
        <c:crosses val="autoZero"/>
        <c:auto val="1"/>
        <c:lblAlgn val="ctr"/>
        <c:lblOffset val="100"/>
        <c:noMultiLvlLbl val="0"/>
      </c:catAx>
      <c:valAx>
        <c:axId val="371227784"/>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1229352"/>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D40-427F-A210-AFAFC47AE710}"/>
              </c:ext>
            </c:extLst>
          </c:dPt>
          <c:dPt>
            <c:idx val="1"/>
            <c:invertIfNegative val="0"/>
            <c:bubble3D val="0"/>
            <c:extLst xmlns:c16r2="http://schemas.microsoft.com/office/drawing/2015/06/chart">
              <c:ext xmlns:c16="http://schemas.microsoft.com/office/drawing/2014/chart" uri="{C3380CC4-5D6E-409C-BE32-E72D297353CC}">
                <c16:uniqueId val="{00000001-ED40-427F-A210-AFAFC47AE710}"/>
              </c:ext>
            </c:extLst>
          </c:dPt>
          <c:dPt>
            <c:idx val="2"/>
            <c:invertIfNegative val="0"/>
            <c:bubble3D val="0"/>
            <c:extLst xmlns:c16r2="http://schemas.microsoft.com/office/drawing/2015/06/chart">
              <c:ext xmlns:c16="http://schemas.microsoft.com/office/drawing/2014/chart" uri="{C3380CC4-5D6E-409C-BE32-E72D297353CC}">
                <c16:uniqueId val="{00000002-ED40-427F-A210-AFAFC47AE710}"/>
              </c:ext>
            </c:extLst>
          </c:dPt>
          <c:dPt>
            <c:idx val="3"/>
            <c:invertIfNegative val="0"/>
            <c:bubble3D val="0"/>
            <c:extLst xmlns:c16r2="http://schemas.microsoft.com/office/drawing/2015/06/chart">
              <c:ext xmlns:c16="http://schemas.microsoft.com/office/drawing/2014/chart" uri="{C3380CC4-5D6E-409C-BE32-E72D297353CC}">
                <c16:uniqueId val="{00000003-ED40-427F-A210-AFAFC47AE710}"/>
              </c:ext>
            </c:extLst>
          </c:dPt>
          <c:dPt>
            <c:idx val="4"/>
            <c:invertIfNegative val="0"/>
            <c:bubble3D val="0"/>
            <c:extLst xmlns:c16r2="http://schemas.microsoft.com/office/drawing/2015/06/chart">
              <c:ext xmlns:c16="http://schemas.microsoft.com/office/drawing/2014/chart" uri="{C3380CC4-5D6E-409C-BE32-E72D297353CC}">
                <c16:uniqueId val="{00000004-ED40-427F-A210-AFAFC47AE710}"/>
              </c:ext>
            </c:extLst>
          </c:dPt>
          <c:dPt>
            <c:idx val="5"/>
            <c:invertIfNegative val="0"/>
            <c:bubble3D val="0"/>
            <c:extLst xmlns:c16r2="http://schemas.microsoft.com/office/drawing/2015/06/chart">
              <c:ext xmlns:c16="http://schemas.microsoft.com/office/drawing/2014/chart" uri="{C3380CC4-5D6E-409C-BE32-E72D297353CC}">
                <c16:uniqueId val="{00000005-ED40-427F-A210-AFAFC47AE710}"/>
              </c:ext>
            </c:extLst>
          </c:dPt>
          <c:dPt>
            <c:idx val="6"/>
            <c:invertIfNegative val="0"/>
            <c:bubble3D val="0"/>
            <c:extLst xmlns:c16r2="http://schemas.microsoft.com/office/drawing/2015/06/chart">
              <c:ext xmlns:c16="http://schemas.microsoft.com/office/drawing/2014/chart" uri="{C3380CC4-5D6E-409C-BE32-E72D297353CC}">
                <c16:uniqueId val="{00000006-ED40-427F-A210-AFAFC47AE710}"/>
              </c:ext>
            </c:extLst>
          </c:dPt>
          <c:dPt>
            <c:idx val="7"/>
            <c:invertIfNegative val="0"/>
            <c:bubble3D val="0"/>
            <c:extLst xmlns:c16r2="http://schemas.microsoft.com/office/drawing/2015/06/chart">
              <c:ext xmlns:c16="http://schemas.microsoft.com/office/drawing/2014/chart" uri="{C3380CC4-5D6E-409C-BE32-E72D297353CC}">
                <c16:uniqueId val="{00000007-ED40-427F-A210-AFAFC47AE710}"/>
              </c:ext>
            </c:extLst>
          </c:dPt>
          <c:dPt>
            <c:idx val="8"/>
            <c:invertIfNegative val="0"/>
            <c:bubble3D val="0"/>
            <c:extLst xmlns:c16r2="http://schemas.microsoft.com/office/drawing/2015/06/chart">
              <c:ext xmlns:c16="http://schemas.microsoft.com/office/drawing/2014/chart" uri="{C3380CC4-5D6E-409C-BE32-E72D297353CC}">
                <c16:uniqueId val="{00000008-ED40-427F-A210-AFAFC47AE710}"/>
              </c:ext>
            </c:extLst>
          </c:dPt>
          <c:dPt>
            <c:idx val="9"/>
            <c:invertIfNegative val="0"/>
            <c:bubble3D val="0"/>
            <c:extLst xmlns:c16r2="http://schemas.microsoft.com/office/drawing/2015/06/chart">
              <c:ext xmlns:c16="http://schemas.microsoft.com/office/drawing/2014/chart" uri="{C3380CC4-5D6E-409C-BE32-E72D297353CC}">
                <c16:uniqueId val="{00000009-ED40-427F-A210-AFAFC47AE710}"/>
              </c:ext>
            </c:extLst>
          </c:dPt>
          <c:dPt>
            <c:idx val="10"/>
            <c:invertIfNegative val="0"/>
            <c:bubble3D val="0"/>
            <c:extLst xmlns:c16r2="http://schemas.microsoft.com/office/drawing/2015/06/chart">
              <c:ext xmlns:c16="http://schemas.microsoft.com/office/drawing/2014/chart" uri="{C3380CC4-5D6E-409C-BE32-E72D297353CC}">
                <c16:uniqueId val="{0000000A-ED40-427F-A210-AFAFC47AE710}"/>
              </c:ext>
            </c:extLst>
          </c:dPt>
          <c:dPt>
            <c:idx val="11"/>
            <c:invertIfNegative val="0"/>
            <c:bubble3D val="0"/>
            <c:extLst xmlns:c16r2="http://schemas.microsoft.com/office/drawing/2015/06/chart">
              <c:ext xmlns:c16="http://schemas.microsoft.com/office/drawing/2014/chart" uri="{C3380CC4-5D6E-409C-BE32-E72D297353CC}">
                <c16:uniqueId val="{0000000B-ED40-427F-A210-AFAFC47AE710}"/>
              </c:ext>
            </c:extLst>
          </c:dPt>
          <c:dPt>
            <c:idx val="12"/>
            <c:invertIfNegative val="0"/>
            <c:bubble3D val="0"/>
            <c:extLst xmlns:c16r2="http://schemas.microsoft.com/office/drawing/2015/06/chart">
              <c:ext xmlns:c16="http://schemas.microsoft.com/office/drawing/2014/chart" uri="{C3380CC4-5D6E-409C-BE32-E72D297353CC}">
                <c16:uniqueId val="{0000000C-ED40-427F-A210-AFAFC47AE710}"/>
              </c:ext>
            </c:extLst>
          </c:dPt>
          <c:dPt>
            <c:idx val="13"/>
            <c:invertIfNegative val="0"/>
            <c:bubble3D val="0"/>
            <c:extLst xmlns:c16r2="http://schemas.microsoft.com/office/drawing/2015/06/chart">
              <c:ext xmlns:c16="http://schemas.microsoft.com/office/drawing/2014/chart" uri="{C3380CC4-5D6E-409C-BE32-E72D297353CC}">
                <c16:uniqueId val="{0000000D-ED40-427F-A210-AFAFC47AE710}"/>
              </c:ext>
            </c:extLst>
          </c:dPt>
          <c:dPt>
            <c:idx val="14"/>
            <c:invertIfNegative val="0"/>
            <c:bubble3D val="0"/>
            <c:extLst xmlns:c16r2="http://schemas.microsoft.com/office/drawing/2015/06/chart">
              <c:ext xmlns:c16="http://schemas.microsoft.com/office/drawing/2014/chart" uri="{C3380CC4-5D6E-409C-BE32-E72D297353CC}">
                <c16:uniqueId val="{0000000E-ED40-427F-A210-AFAFC47AE710}"/>
              </c:ext>
            </c:extLst>
          </c:dPt>
          <c:dPt>
            <c:idx val="15"/>
            <c:invertIfNegative val="0"/>
            <c:bubble3D val="0"/>
            <c:extLst xmlns:c16r2="http://schemas.microsoft.com/office/drawing/2015/06/chart">
              <c:ext xmlns:c16="http://schemas.microsoft.com/office/drawing/2014/chart" uri="{C3380CC4-5D6E-409C-BE32-E72D297353CC}">
                <c16:uniqueId val="{0000000F-ED40-427F-A210-AFAFC47AE710}"/>
              </c:ext>
            </c:extLst>
          </c:dPt>
          <c:dPt>
            <c:idx val="16"/>
            <c:invertIfNegative val="0"/>
            <c:bubble3D val="0"/>
            <c:extLst xmlns:c16r2="http://schemas.microsoft.com/office/drawing/2015/06/chart">
              <c:ext xmlns:c16="http://schemas.microsoft.com/office/drawing/2014/chart" uri="{C3380CC4-5D6E-409C-BE32-E72D297353CC}">
                <c16:uniqueId val="{00000010-ED40-427F-A210-AFAFC47AE710}"/>
              </c:ext>
            </c:extLst>
          </c:dPt>
          <c:dPt>
            <c:idx val="17"/>
            <c:invertIfNegative val="0"/>
            <c:bubble3D val="0"/>
            <c:extLst xmlns:c16r2="http://schemas.microsoft.com/office/drawing/2015/06/chart">
              <c:ext xmlns:c16="http://schemas.microsoft.com/office/drawing/2014/chart" uri="{C3380CC4-5D6E-409C-BE32-E72D297353CC}">
                <c16:uniqueId val="{00000011-ED40-427F-A210-AFAFC47AE710}"/>
              </c:ext>
            </c:extLst>
          </c:dPt>
          <c:dPt>
            <c:idx val="18"/>
            <c:invertIfNegative val="0"/>
            <c:bubble3D val="0"/>
            <c:extLst xmlns:c16r2="http://schemas.microsoft.com/office/drawing/2015/06/chart">
              <c:ext xmlns:c16="http://schemas.microsoft.com/office/drawing/2014/chart" uri="{C3380CC4-5D6E-409C-BE32-E72D297353CC}">
                <c16:uniqueId val="{00000012-ED40-427F-A210-AFAFC47AE710}"/>
              </c:ext>
            </c:extLst>
          </c:dPt>
          <c:dPt>
            <c:idx val="19"/>
            <c:invertIfNegative val="0"/>
            <c:bubble3D val="0"/>
            <c:extLst xmlns:c16r2="http://schemas.microsoft.com/office/drawing/2015/06/chart">
              <c:ext xmlns:c16="http://schemas.microsoft.com/office/drawing/2014/chart" uri="{C3380CC4-5D6E-409C-BE32-E72D297353CC}">
                <c16:uniqueId val="{00000013-ED40-427F-A210-AFAFC47AE710}"/>
              </c:ext>
            </c:extLst>
          </c:dPt>
          <c:dPt>
            <c:idx val="20"/>
            <c:invertIfNegative val="0"/>
            <c:bubble3D val="0"/>
            <c:extLst xmlns:c16r2="http://schemas.microsoft.com/office/drawing/2015/06/chart">
              <c:ext xmlns:c16="http://schemas.microsoft.com/office/drawing/2014/chart" uri="{C3380CC4-5D6E-409C-BE32-E72D297353CC}">
                <c16:uniqueId val="{00000014-ED40-427F-A210-AFAFC47AE710}"/>
              </c:ext>
            </c:extLst>
          </c:dPt>
          <c:dPt>
            <c:idx val="21"/>
            <c:invertIfNegative val="0"/>
            <c:bubble3D val="0"/>
            <c:extLst xmlns:c16r2="http://schemas.microsoft.com/office/drawing/2015/06/chart">
              <c:ext xmlns:c16="http://schemas.microsoft.com/office/drawing/2014/chart" uri="{C3380CC4-5D6E-409C-BE32-E72D297353CC}">
                <c16:uniqueId val="{00000015-ED40-427F-A210-AFAFC47AE710}"/>
              </c:ext>
            </c:extLst>
          </c:dPt>
          <c:dPt>
            <c:idx val="22"/>
            <c:invertIfNegative val="0"/>
            <c:bubble3D val="0"/>
            <c:extLst xmlns:c16r2="http://schemas.microsoft.com/office/drawing/2015/06/chart">
              <c:ext xmlns:c16="http://schemas.microsoft.com/office/drawing/2014/chart" uri="{C3380CC4-5D6E-409C-BE32-E72D297353CC}">
                <c16:uniqueId val="{00000016-ED40-427F-A210-AFAFC47AE710}"/>
              </c:ext>
            </c:extLst>
          </c:dPt>
          <c:dPt>
            <c:idx val="23"/>
            <c:invertIfNegative val="0"/>
            <c:bubble3D val="0"/>
            <c:extLst xmlns:c16r2="http://schemas.microsoft.com/office/drawing/2015/06/chart">
              <c:ext xmlns:c16="http://schemas.microsoft.com/office/drawing/2014/chart" uri="{C3380CC4-5D6E-409C-BE32-E72D297353CC}">
                <c16:uniqueId val="{00000017-ED40-427F-A210-AFAFC47AE710}"/>
              </c:ext>
            </c:extLst>
          </c:dPt>
          <c:dPt>
            <c:idx val="24"/>
            <c:invertIfNegative val="0"/>
            <c:bubble3D val="0"/>
            <c:extLst xmlns:c16r2="http://schemas.microsoft.com/office/drawing/2015/06/chart">
              <c:ext xmlns:c16="http://schemas.microsoft.com/office/drawing/2014/chart" uri="{C3380CC4-5D6E-409C-BE32-E72D297353CC}">
                <c16:uniqueId val="{00000018-ED40-427F-A210-AFAFC47AE710}"/>
              </c:ext>
            </c:extLst>
          </c:dPt>
          <c:dPt>
            <c:idx val="25"/>
            <c:invertIfNegative val="0"/>
            <c:bubble3D val="0"/>
            <c:extLst xmlns:c16r2="http://schemas.microsoft.com/office/drawing/2015/06/chart">
              <c:ext xmlns:c16="http://schemas.microsoft.com/office/drawing/2014/chart" uri="{C3380CC4-5D6E-409C-BE32-E72D297353CC}">
                <c16:uniqueId val="{00000019-ED40-427F-A210-AFAFC47AE710}"/>
              </c:ext>
            </c:extLst>
          </c:dPt>
          <c:dPt>
            <c:idx val="26"/>
            <c:invertIfNegative val="0"/>
            <c:bubble3D val="0"/>
            <c:extLst xmlns:c16r2="http://schemas.microsoft.com/office/drawing/2015/06/chart">
              <c:ext xmlns:c16="http://schemas.microsoft.com/office/drawing/2014/chart" uri="{C3380CC4-5D6E-409C-BE32-E72D297353CC}">
                <c16:uniqueId val="{0000001A-ED40-427F-A210-AFAFC47AE710}"/>
              </c:ext>
            </c:extLst>
          </c:dPt>
          <c:dPt>
            <c:idx val="27"/>
            <c:invertIfNegative val="0"/>
            <c:bubble3D val="0"/>
            <c:extLst xmlns:c16r2="http://schemas.microsoft.com/office/drawing/2015/06/chart">
              <c:ext xmlns:c16="http://schemas.microsoft.com/office/drawing/2014/chart" uri="{C3380CC4-5D6E-409C-BE32-E72D297353CC}">
                <c16:uniqueId val="{0000001B-ED40-427F-A210-AFAFC47AE710}"/>
              </c:ext>
            </c:extLst>
          </c:dPt>
          <c:dPt>
            <c:idx val="28"/>
            <c:invertIfNegative val="0"/>
            <c:bubble3D val="0"/>
            <c:extLst xmlns:c16r2="http://schemas.microsoft.com/office/drawing/2015/06/chart">
              <c:ext xmlns:c16="http://schemas.microsoft.com/office/drawing/2014/chart" uri="{C3380CC4-5D6E-409C-BE32-E72D297353CC}">
                <c16:uniqueId val="{0000001C-ED40-427F-A210-AFAFC47AE710}"/>
              </c:ext>
            </c:extLst>
          </c:dPt>
          <c:dPt>
            <c:idx val="29"/>
            <c:invertIfNegative val="0"/>
            <c:bubble3D val="0"/>
            <c:extLst xmlns:c16r2="http://schemas.microsoft.com/office/drawing/2015/06/chart">
              <c:ext xmlns:c16="http://schemas.microsoft.com/office/drawing/2014/chart" uri="{C3380CC4-5D6E-409C-BE32-E72D297353CC}">
                <c16:uniqueId val="{0000001D-ED40-427F-A210-AFAFC47AE710}"/>
              </c:ext>
            </c:extLst>
          </c:dPt>
          <c:dPt>
            <c:idx val="30"/>
            <c:invertIfNegative val="0"/>
            <c:bubble3D val="0"/>
            <c:extLst xmlns:c16r2="http://schemas.microsoft.com/office/drawing/2015/06/chart">
              <c:ext xmlns:c16="http://schemas.microsoft.com/office/drawing/2014/chart" uri="{C3380CC4-5D6E-409C-BE32-E72D297353CC}">
                <c16:uniqueId val="{0000001E-ED40-427F-A210-AFAFC47AE710}"/>
              </c:ext>
            </c:extLst>
          </c:dPt>
          <c:dPt>
            <c:idx val="31"/>
            <c:invertIfNegative val="0"/>
            <c:bubble3D val="0"/>
            <c:extLst xmlns:c16r2="http://schemas.microsoft.com/office/drawing/2015/06/chart">
              <c:ext xmlns:c16="http://schemas.microsoft.com/office/drawing/2014/chart" uri="{C3380CC4-5D6E-409C-BE32-E72D297353CC}">
                <c16:uniqueId val="{0000001F-ED40-427F-A210-AFAFC47AE710}"/>
              </c:ext>
            </c:extLst>
          </c:dPt>
          <c:dPt>
            <c:idx val="32"/>
            <c:invertIfNegative val="0"/>
            <c:bubble3D val="0"/>
            <c:extLst xmlns:c16r2="http://schemas.microsoft.com/office/drawing/2015/06/chart">
              <c:ext xmlns:c16="http://schemas.microsoft.com/office/drawing/2014/chart" uri="{C3380CC4-5D6E-409C-BE32-E72D297353CC}">
                <c16:uniqueId val="{00000020-ED40-427F-A210-AFAFC47AE710}"/>
              </c:ext>
            </c:extLst>
          </c:dPt>
          <c:dPt>
            <c:idx val="33"/>
            <c:invertIfNegative val="0"/>
            <c:bubble3D val="0"/>
            <c:extLst xmlns:c16r2="http://schemas.microsoft.com/office/drawing/2015/06/chart">
              <c:ext xmlns:c16="http://schemas.microsoft.com/office/drawing/2014/chart" uri="{C3380CC4-5D6E-409C-BE32-E72D297353CC}">
                <c16:uniqueId val="{00000021-ED40-427F-A210-AFAFC47AE710}"/>
              </c:ext>
            </c:extLst>
          </c:dPt>
          <c:dPt>
            <c:idx val="34"/>
            <c:invertIfNegative val="0"/>
            <c:bubble3D val="0"/>
            <c:extLst xmlns:c16r2="http://schemas.microsoft.com/office/drawing/2015/06/chart">
              <c:ext xmlns:c16="http://schemas.microsoft.com/office/drawing/2014/chart" uri="{C3380CC4-5D6E-409C-BE32-E72D297353CC}">
                <c16:uniqueId val="{00000022-ED40-427F-A210-AFAFC47AE710}"/>
              </c:ext>
            </c:extLst>
          </c:dPt>
          <c:dPt>
            <c:idx val="35"/>
            <c:invertIfNegative val="0"/>
            <c:bubble3D val="0"/>
            <c:extLst xmlns:c16r2="http://schemas.microsoft.com/office/drawing/2015/06/chart">
              <c:ext xmlns:c16="http://schemas.microsoft.com/office/drawing/2014/chart" uri="{C3380CC4-5D6E-409C-BE32-E72D297353CC}">
                <c16:uniqueId val="{00000023-ED40-427F-A210-AFAFC47AE710}"/>
              </c:ext>
            </c:extLst>
          </c:dPt>
          <c:dPt>
            <c:idx val="36"/>
            <c:invertIfNegative val="0"/>
            <c:bubble3D val="0"/>
            <c:extLst xmlns:c16r2="http://schemas.microsoft.com/office/drawing/2015/06/chart">
              <c:ext xmlns:c16="http://schemas.microsoft.com/office/drawing/2014/chart" uri="{C3380CC4-5D6E-409C-BE32-E72D297353CC}">
                <c16:uniqueId val="{00000024-ED40-427F-A210-AFAFC47AE710}"/>
              </c:ext>
            </c:extLst>
          </c:dPt>
          <c:dPt>
            <c:idx val="37"/>
            <c:invertIfNegative val="0"/>
            <c:bubble3D val="0"/>
            <c:extLst xmlns:c16r2="http://schemas.microsoft.com/office/drawing/2015/06/chart">
              <c:ext xmlns:c16="http://schemas.microsoft.com/office/drawing/2014/chart" uri="{C3380CC4-5D6E-409C-BE32-E72D297353CC}">
                <c16:uniqueId val="{00000025-ED40-427F-A210-AFAFC47AE710}"/>
              </c:ext>
            </c:extLst>
          </c:dPt>
          <c:dPt>
            <c:idx val="38"/>
            <c:invertIfNegative val="0"/>
            <c:bubble3D val="0"/>
            <c:extLst xmlns:c16r2="http://schemas.microsoft.com/office/drawing/2015/06/chart">
              <c:ext xmlns:c16="http://schemas.microsoft.com/office/drawing/2014/chart" uri="{C3380CC4-5D6E-409C-BE32-E72D297353CC}">
                <c16:uniqueId val="{00000026-ED40-427F-A210-AFAFC47AE710}"/>
              </c:ext>
            </c:extLst>
          </c:dPt>
          <c:dPt>
            <c:idx val="39"/>
            <c:invertIfNegative val="0"/>
            <c:bubble3D val="0"/>
            <c:extLst xmlns:c16r2="http://schemas.microsoft.com/office/drawing/2015/06/chart">
              <c:ext xmlns:c16="http://schemas.microsoft.com/office/drawing/2014/chart" uri="{C3380CC4-5D6E-409C-BE32-E72D297353CC}">
                <c16:uniqueId val="{00000027-ED40-427F-A210-AFAFC47AE71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Sheet1!$A$21</c:f>
              <c:strCache>
                <c:ptCount val="1"/>
                <c:pt idx="0">
                  <c:v>Seeing world famous or iconic places</c:v>
                </c:pt>
              </c:strCache>
            </c:strRef>
          </c:cat>
          <c:val>
            <c:numRef>
              <c:f>Sheet1!$B$21</c:f>
              <c:numCache>
                <c:formatCode>0%</c:formatCode>
                <c:ptCount val="1"/>
                <c:pt idx="0">
                  <c:v>0.260877080665813</c:v>
                </c:pt>
              </c:numCache>
            </c:numRef>
          </c:val>
          <c:extLst xmlns:c16r2="http://schemas.microsoft.com/office/drawing/2015/06/chart">
            <c:ext xmlns:c16="http://schemas.microsoft.com/office/drawing/2014/chart" uri="{C3380CC4-5D6E-409C-BE32-E72D297353CC}">
              <c16:uniqueId val="{00000028-ED40-427F-A210-AFAFC47AE710}"/>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Sheet1!$A$21</c:f>
              <c:strCache>
                <c:ptCount val="1"/>
                <c:pt idx="0">
                  <c:v>Seeing world famous or iconic places</c:v>
                </c:pt>
              </c:strCache>
            </c:strRef>
          </c:cat>
          <c:val>
            <c:numRef>
              <c:f>Sheet1!$C$21</c:f>
              <c:numCache>
                <c:formatCode>0%</c:formatCode>
                <c:ptCount val="1"/>
                <c:pt idx="0">
                  <c:v>0.53812291933418699</c:v>
                </c:pt>
              </c:numCache>
            </c:numRef>
          </c:val>
          <c:extLst xmlns:c16r2="http://schemas.microsoft.com/office/drawing/2015/06/chart">
            <c:ext xmlns:c16="http://schemas.microsoft.com/office/drawing/2014/chart" uri="{C3380CC4-5D6E-409C-BE32-E72D297353CC}">
              <c16:uniqueId val="{00000029-ED40-427F-A210-AFAFC47AE710}"/>
            </c:ext>
          </c:extLst>
        </c:ser>
        <c:dLbls>
          <c:showLegendKey val="0"/>
          <c:showVal val="0"/>
          <c:showCatName val="0"/>
          <c:showSerName val="0"/>
          <c:showPercent val="0"/>
          <c:showBubbleSize val="0"/>
        </c:dLbls>
        <c:gapWidth val="50"/>
        <c:overlap val="100"/>
        <c:axId val="371228176"/>
        <c:axId val="371231704"/>
      </c:barChart>
      <c:catAx>
        <c:axId val="371228176"/>
        <c:scaling>
          <c:orientation val="maxMin"/>
        </c:scaling>
        <c:delete val="1"/>
        <c:axPos val="l"/>
        <c:numFmt formatCode="General" sourceLinked="1"/>
        <c:majorTickMark val="none"/>
        <c:minorTickMark val="none"/>
        <c:tickLblPos val="nextTo"/>
        <c:crossAx val="371231704"/>
        <c:crosses val="autoZero"/>
        <c:auto val="1"/>
        <c:lblAlgn val="ctr"/>
        <c:lblOffset val="100"/>
        <c:noMultiLvlLbl val="0"/>
      </c:catAx>
      <c:valAx>
        <c:axId val="371231704"/>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122817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86E8-43BE-B04C-D98BB3957CAD}"/>
              </c:ext>
            </c:extLst>
          </c:dPt>
          <c:dPt>
            <c:idx val="1"/>
            <c:invertIfNegative val="0"/>
            <c:bubble3D val="0"/>
            <c:extLst xmlns:c16r2="http://schemas.microsoft.com/office/drawing/2015/06/chart">
              <c:ext xmlns:c16="http://schemas.microsoft.com/office/drawing/2014/chart" uri="{C3380CC4-5D6E-409C-BE32-E72D297353CC}">
                <c16:uniqueId val="{00000001-86E8-43BE-B04C-D98BB3957CAD}"/>
              </c:ext>
            </c:extLst>
          </c:dPt>
          <c:dPt>
            <c:idx val="2"/>
            <c:invertIfNegative val="0"/>
            <c:bubble3D val="0"/>
            <c:extLst xmlns:c16r2="http://schemas.microsoft.com/office/drawing/2015/06/chart">
              <c:ext xmlns:c16="http://schemas.microsoft.com/office/drawing/2014/chart" uri="{C3380CC4-5D6E-409C-BE32-E72D297353CC}">
                <c16:uniqueId val="{00000002-86E8-43BE-B04C-D98BB3957CAD}"/>
              </c:ext>
            </c:extLst>
          </c:dPt>
          <c:dPt>
            <c:idx val="3"/>
            <c:invertIfNegative val="0"/>
            <c:bubble3D val="0"/>
            <c:extLst xmlns:c16r2="http://schemas.microsoft.com/office/drawing/2015/06/chart">
              <c:ext xmlns:c16="http://schemas.microsoft.com/office/drawing/2014/chart" uri="{C3380CC4-5D6E-409C-BE32-E72D297353CC}">
                <c16:uniqueId val="{00000003-86E8-43BE-B04C-D98BB3957CAD}"/>
              </c:ext>
            </c:extLst>
          </c:dPt>
          <c:dPt>
            <c:idx val="4"/>
            <c:invertIfNegative val="0"/>
            <c:bubble3D val="0"/>
            <c:extLst xmlns:c16r2="http://schemas.microsoft.com/office/drawing/2015/06/chart">
              <c:ext xmlns:c16="http://schemas.microsoft.com/office/drawing/2014/chart" uri="{C3380CC4-5D6E-409C-BE32-E72D297353CC}">
                <c16:uniqueId val="{00000004-86E8-43BE-B04C-D98BB3957CAD}"/>
              </c:ext>
            </c:extLst>
          </c:dPt>
          <c:dPt>
            <c:idx val="5"/>
            <c:invertIfNegative val="0"/>
            <c:bubble3D val="0"/>
            <c:extLst xmlns:c16r2="http://schemas.microsoft.com/office/drawing/2015/06/chart">
              <c:ext xmlns:c16="http://schemas.microsoft.com/office/drawing/2014/chart" uri="{C3380CC4-5D6E-409C-BE32-E72D297353CC}">
                <c16:uniqueId val="{00000005-86E8-43BE-B04C-D98BB3957CAD}"/>
              </c:ext>
            </c:extLst>
          </c:dPt>
          <c:dPt>
            <c:idx val="6"/>
            <c:invertIfNegative val="0"/>
            <c:bubble3D val="0"/>
            <c:extLst xmlns:c16r2="http://schemas.microsoft.com/office/drawing/2015/06/chart">
              <c:ext xmlns:c16="http://schemas.microsoft.com/office/drawing/2014/chart" uri="{C3380CC4-5D6E-409C-BE32-E72D297353CC}">
                <c16:uniqueId val="{00000006-86E8-43BE-B04C-D98BB3957CAD}"/>
              </c:ext>
            </c:extLst>
          </c:dPt>
          <c:dPt>
            <c:idx val="7"/>
            <c:invertIfNegative val="0"/>
            <c:bubble3D val="0"/>
            <c:extLst xmlns:c16r2="http://schemas.microsoft.com/office/drawing/2015/06/chart">
              <c:ext xmlns:c16="http://schemas.microsoft.com/office/drawing/2014/chart" uri="{C3380CC4-5D6E-409C-BE32-E72D297353CC}">
                <c16:uniqueId val="{00000007-86E8-43BE-B04C-D98BB3957CAD}"/>
              </c:ext>
            </c:extLst>
          </c:dPt>
          <c:dPt>
            <c:idx val="8"/>
            <c:invertIfNegative val="0"/>
            <c:bubble3D val="0"/>
            <c:extLst xmlns:c16r2="http://schemas.microsoft.com/office/drawing/2015/06/chart">
              <c:ext xmlns:c16="http://schemas.microsoft.com/office/drawing/2014/chart" uri="{C3380CC4-5D6E-409C-BE32-E72D297353CC}">
                <c16:uniqueId val="{00000008-86E8-43BE-B04C-D98BB3957CAD}"/>
              </c:ext>
            </c:extLst>
          </c:dPt>
          <c:dPt>
            <c:idx val="9"/>
            <c:invertIfNegative val="0"/>
            <c:bubble3D val="0"/>
            <c:extLst xmlns:c16r2="http://schemas.microsoft.com/office/drawing/2015/06/chart">
              <c:ext xmlns:c16="http://schemas.microsoft.com/office/drawing/2014/chart" uri="{C3380CC4-5D6E-409C-BE32-E72D297353CC}">
                <c16:uniqueId val="{00000009-86E8-43BE-B04C-D98BB3957CAD}"/>
              </c:ext>
            </c:extLst>
          </c:dPt>
          <c:dPt>
            <c:idx val="10"/>
            <c:invertIfNegative val="0"/>
            <c:bubble3D val="0"/>
            <c:extLst xmlns:c16r2="http://schemas.microsoft.com/office/drawing/2015/06/chart">
              <c:ext xmlns:c16="http://schemas.microsoft.com/office/drawing/2014/chart" uri="{C3380CC4-5D6E-409C-BE32-E72D297353CC}">
                <c16:uniqueId val="{0000000A-86E8-43BE-B04C-D98BB3957CAD}"/>
              </c:ext>
            </c:extLst>
          </c:dPt>
          <c:dPt>
            <c:idx val="11"/>
            <c:invertIfNegative val="0"/>
            <c:bubble3D val="0"/>
            <c:extLst xmlns:c16r2="http://schemas.microsoft.com/office/drawing/2015/06/chart">
              <c:ext xmlns:c16="http://schemas.microsoft.com/office/drawing/2014/chart" uri="{C3380CC4-5D6E-409C-BE32-E72D297353CC}">
                <c16:uniqueId val="{0000000B-86E8-43BE-B04C-D98BB3957CAD}"/>
              </c:ext>
            </c:extLst>
          </c:dPt>
          <c:dPt>
            <c:idx val="12"/>
            <c:invertIfNegative val="0"/>
            <c:bubble3D val="0"/>
            <c:extLst xmlns:c16r2="http://schemas.microsoft.com/office/drawing/2015/06/chart">
              <c:ext xmlns:c16="http://schemas.microsoft.com/office/drawing/2014/chart" uri="{C3380CC4-5D6E-409C-BE32-E72D297353CC}">
                <c16:uniqueId val="{0000000C-86E8-43BE-B04C-D98BB3957CAD}"/>
              </c:ext>
            </c:extLst>
          </c:dPt>
          <c:dPt>
            <c:idx val="13"/>
            <c:invertIfNegative val="0"/>
            <c:bubble3D val="0"/>
            <c:extLst xmlns:c16r2="http://schemas.microsoft.com/office/drawing/2015/06/chart">
              <c:ext xmlns:c16="http://schemas.microsoft.com/office/drawing/2014/chart" uri="{C3380CC4-5D6E-409C-BE32-E72D297353CC}">
                <c16:uniqueId val="{0000000D-86E8-43BE-B04C-D98BB3957CAD}"/>
              </c:ext>
            </c:extLst>
          </c:dPt>
          <c:dPt>
            <c:idx val="14"/>
            <c:invertIfNegative val="0"/>
            <c:bubble3D val="0"/>
            <c:extLst xmlns:c16r2="http://schemas.microsoft.com/office/drawing/2015/06/chart">
              <c:ext xmlns:c16="http://schemas.microsoft.com/office/drawing/2014/chart" uri="{C3380CC4-5D6E-409C-BE32-E72D297353CC}">
                <c16:uniqueId val="{0000000E-86E8-43BE-B04C-D98BB3957CAD}"/>
              </c:ext>
            </c:extLst>
          </c:dPt>
          <c:dPt>
            <c:idx val="15"/>
            <c:invertIfNegative val="0"/>
            <c:bubble3D val="0"/>
            <c:extLst xmlns:c16r2="http://schemas.microsoft.com/office/drawing/2015/06/chart">
              <c:ext xmlns:c16="http://schemas.microsoft.com/office/drawing/2014/chart" uri="{C3380CC4-5D6E-409C-BE32-E72D297353CC}">
                <c16:uniqueId val="{0000000F-86E8-43BE-B04C-D98BB3957CAD}"/>
              </c:ext>
            </c:extLst>
          </c:dPt>
          <c:dPt>
            <c:idx val="16"/>
            <c:invertIfNegative val="0"/>
            <c:bubble3D val="0"/>
            <c:extLst xmlns:c16r2="http://schemas.microsoft.com/office/drawing/2015/06/chart">
              <c:ext xmlns:c16="http://schemas.microsoft.com/office/drawing/2014/chart" uri="{C3380CC4-5D6E-409C-BE32-E72D297353CC}">
                <c16:uniqueId val="{00000010-86E8-43BE-B04C-D98BB3957CAD}"/>
              </c:ext>
            </c:extLst>
          </c:dPt>
          <c:dPt>
            <c:idx val="17"/>
            <c:invertIfNegative val="0"/>
            <c:bubble3D val="0"/>
            <c:extLst xmlns:c16r2="http://schemas.microsoft.com/office/drawing/2015/06/chart">
              <c:ext xmlns:c16="http://schemas.microsoft.com/office/drawing/2014/chart" uri="{C3380CC4-5D6E-409C-BE32-E72D297353CC}">
                <c16:uniqueId val="{00000011-86E8-43BE-B04C-D98BB3957CAD}"/>
              </c:ext>
            </c:extLst>
          </c:dPt>
          <c:dPt>
            <c:idx val="18"/>
            <c:invertIfNegative val="0"/>
            <c:bubble3D val="0"/>
            <c:extLst xmlns:c16r2="http://schemas.microsoft.com/office/drawing/2015/06/chart">
              <c:ext xmlns:c16="http://schemas.microsoft.com/office/drawing/2014/chart" uri="{C3380CC4-5D6E-409C-BE32-E72D297353CC}">
                <c16:uniqueId val="{00000012-86E8-43BE-B04C-D98BB3957CAD}"/>
              </c:ext>
            </c:extLst>
          </c:dPt>
          <c:dPt>
            <c:idx val="19"/>
            <c:invertIfNegative val="0"/>
            <c:bubble3D val="0"/>
            <c:extLst xmlns:c16r2="http://schemas.microsoft.com/office/drawing/2015/06/chart">
              <c:ext xmlns:c16="http://schemas.microsoft.com/office/drawing/2014/chart" uri="{C3380CC4-5D6E-409C-BE32-E72D297353CC}">
                <c16:uniqueId val="{00000013-86E8-43BE-B04C-D98BB3957CAD}"/>
              </c:ext>
            </c:extLst>
          </c:dPt>
          <c:dPt>
            <c:idx val="20"/>
            <c:invertIfNegative val="0"/>
            <c:bubble3D val="0"/>
            <c:extLst xmlns:c16r2="http://schemas.microsoft.com/office/drawing/2015/06/chart">
              <c:ext xmlns:c16="http://schemas.microsoft.com/office/drawing/2014/chart" uri="{C3380CC4-5D6E-409C-BE32-E72D297353CC}">
                <c16:uniqueId val="{00000014-86E8-43BE-B04C-D98BB3957CAD}"/>
              </c:ext>
            </c:extLst>
          </c:dPt>
          <c:dPt>
            <c:idx val="21"/>
            <c:invertIfNegative val="0"/>
            <c:bubble3D val="0"/>
            <c:extLst xmlns:c16r2="http://schemas.microsoft.com/office/drawing/2015/06/chart">
              <c:ext xmlns:c16="http://schemas.microsoft.com/office/drawing/2014/chart" uri="{C3380CC4-5D6E-409C-BE32-E72D297353CC}">
                <c16:uniqueId val="{00000015-86E8-43BE-B04C-D98BB3957CAD}"/>
              </c:ext>
            </c:extLst>
          </c:dPt>
          <c:dPt>
            <c:idx val="22"/>
            <c:invertIfNegative val="0"/>
            <c:bubble3D val="0"/>
            <c:extLst xmlns:c16r2="http://schemas.microsoft.com/office/drawing/2015/06/chart">
              <c:ext xmlns:c16="http://schemas.microsoft.com/office/drawing/2014/chart" uri="{C3380CC4-5D6E-409C-BE32-E72D297353CC}">
                <c16:uniqueId val="{00000016-86E8-43BE-B04C-D98BB3957CAD}"/>
              </c:ext>
            </c:extLst>
          </c:dPt>
          <c:dPt>
            <c:idx val="23"/>
            <c:invertIfNegative val="0"/>
            <c:bubble3D val="0"/>
            <c:extLst xmlns:c16r2="http://schemas.microsoft.com/office/drawing/2015/06/chart">
              <c:ext xmlns:c16="http://schemas.microsoft.com/office/drawing/2014/chart" uri="{C3380CC4-5D6E-409C-BE32-E72D297353CC}">
                <c16:uniqueId val="{00000017-86E8-43BE-B04C-D98BB3957CAD}"/>
              </c:ext>
            </c:extLst>
          </c:dPt>
          <c:dPt>
            <c:idx val="24"/>
            <c:invertIfNegative val="0"/>
            <c:bubble3D val="0"/>
            <c:extLst xmlns:c16r2="http://schemas.microsoft.com/office/drawing/2015/06/chart">
              <c:ext xmlns:c16="http://schemas.microsoft.com/office/drawing/2014/chart" uri="{C3380CC4-5D6E-409C-BE32-E72D297353CC}">
                <c16:uniqueId val="{00000018-86E8-43BE-B04C-D98BB3957CAD}"/>
              </c:ext>
            </c:extLst>
          </c:dPt>
          <c:dPt>
            <c:idx val="25"/>
            <c:invertIfNegative val="0"/>
            <c:bubble3D val="0"/>
            <c:extLst xmlns:c16r2="http://schemas.microsoft.com/office/drawing/2015/06/chart">
              <c:ext xmlns:c16="http://schemas.microsoft.com/office/drawing/2014/chart" uri="{C3380CC4-5D6E-409C-BE32-E72D297353CC}">
                <c16:uniqueId val="{00000019-86E8-43BE-B04C-D98BB3957CAD}"/>
              </c:ext>
            </c:extLst>
          </c:dPt>
          <c:dPt>
            <c:idx val="26"/>
            <c:invertIfNegative val="0"/>
            <c:bubble3D val="0"/>
            <c:extLst xmlns:c16r2="http://schemas.microsoft.com/office/drawing/2015/06/chart">
              <c:ext xmlns:c16="http://schemas.microsoft.com/office/drawing/2014/chart" uri="{C3380CC4-5D6E-409C-BE32-E72D297353CC}">
                <c16:uniqueId val="{0000001A-86E8-43BE-B04C-D98BB3957CAD}"/>
              </c:ext>
            </c:extLst>
          </c:dPt>
          <c:dPt>
            <c:idx val="27"/>
            <c:invertIfNegative val="0"/>
            <c:bubble3D val="0"/>
            <c:extLst xmlns:c16r2="http://schemas.microsoft.com/office/drawing/2015/06/chart">
              <c:ext xmlns:c16="http://schemas.microsoft.com/office/drawing/2014/chart" uri="{C3380CC4-5D6E-409C-BE32-E72D297353CC}">
                <c16:uniqueId val="{0000001B-86E8-43BE-B04C-D98BB3957CAD}"/>
              </c:ext>
            </c:extLst>
          </c:dPt>
          <c:dPt>
            <c:idx val="28"/>
            <c:invertIfNegative val="0"/>
            <c:bubble3D val="0"/>
            <c:extLst xmlns:c16r2="http://schemas.microsoft.com/office/drawing/2015/06/chart">
              <c:ext xmlns:c16="http://schemas.microsoft.com/office/drawing/2014/chart" uri="{C3380CC4-5D6E-409C-BE32-E72D297353CC}">
                <c16:uniqueId val="{0000001C-86E8-43BE-B04C-D98BB3957CAD}"/>
              </c:ext>
            </c:extLst>
          </c:dPt>
          <c:dPt>
            <c:idx val="29"/>
            <c:invertIfNegative val="0"/>
            <c:bubble3D val="0"/>
            <c:extLst xmlns:c16r2="http://schemas.microsoft.com/office/drawing/2015/06/chart">
              <c:ext xmlns:c16="http://schemas.microsoft.com/office/drawing/2014/chart" uri="{C3380CC4-5D6E-409C-BE32-E72D297353CC}">
                <c16:uniqueId val="{0000001D-86E8-43BE-B04C-D98BB3957CAD}"/>
              </c:ext>
            </c:extLst>
          </c:dPt>
          <c:dPt>
            <c:idx val="30"/>
            <c:invertIfNegative val="0"/>
            <c:bubble3D val="0"/>
            <c:extLst xmlns:c16r2="http://schemas.microsoft.com/office/drawing/2015/06/chart">
              <c:ext xmlns:c16="http://schemas.microsoft.com/office/drawing/2014/chart" uri="{C3380CC4-5D6E-409C-BE32-E72D297353CC}">
                <c16:uniqueId val="{0000001E-86E8-43BE-B04C-D98BB3957CAD}"/>
              </c:ext>
            </c:extLst>
          </c:dPt>
          <c:dPt>
            <c:idx val="31"/>
            <c:invertIfNegative val="0"/>
            <c:bubble3D val="0"/>
            <c:extLst xmlns:c16r2="http://schemas.microsoft.com/office/drawing/2015/06/chart">
              <c:ext xmlns:c16="http://schemas.microsoft.com/office/drawing/2014/chart" uri="{C3380CC4-5D6E-409C-BE32-E72D297353CC}">
                <c16:uniqueId val="{0000001F-86E8-43BE-B04C-D98BB3957CAD}"/>
              </c:ext>
            </c:extLst>
          </c:dPt>
          <c:dPt>
            <c:idx val="32"/>
            <c:invertIfNegative val="0"/>
            <c:bubble3D val="0"/>
            <c:extLst xmlns:c16r2="http://schemas.microsoft.com/office/drawing/2015/06/chart">
              <c:ext xmlns:c16="http://schemas.microsoft.com/office/drawing/2014/chart" uri="{C3380CC4-5D6E-409C-BE32-E72D297353CC}">
                <c16:uniqueId val="{00000020-86E8-43BE-B04C-D98BB3957CAD}"/>
              </c:ext>
            </c:extLst>
          </c:dPt>
          <c:dPt>
            <c:idx val="33"/>
            <c:invertIfNegative val="0"/>
            <c:bubble3D val="0"/>
            <c:extLst xmlns:c16r2="http://schemas.microsoft.com/office/drawing/2015/06/chart">
              <c:ext xmlns:c16="http://schemas.microsoft.com/office/drawing/2014/chart" uri="{C3380CC4-5D6E-409C-BE32-E72D297353CC}">
                <c16:uniqueId val="{00000021-86E8-43BE-B04C-D98BB3957CAD}"/>
              </c:ext>
            </c:extLst>
          </c:dPt>
          <c:dPt>
            <c:idx val="34"/>
            <c:invertIfNegative val="0"/>
            <c:bubble3D val="0"/>
            <c:extLst xmlns:c16r2="http://schemas.microsoft.com/office/drawing/2015/06/chart">
              <c:ext xmlns:c16="http://schemas.microsoft.com/office/drawing/2014/chart" uri="{C3380CC4-5D6E-409C-BE32-E72D297353CC}">
                <c16:uniqueId val="{00000022-86E8-43BE-B04C-D98BB3957CAD}"/>
              </c:ext>
            </c:extLst>
          </c:dPt>
          <c:dPt>
            <c:idx val="35"/>
            <c:invertIfNegative val="0"/>
            <c:bubble3D val="0"/>
            <c:extLst xmlns:c16r2="http://schemas.microsoft.com/office/drawing/2015/06/chart">
              <c:ext xmlns:c16="http://schemas.microsoft.com/office/drawing/2014/chart" uri="{C3380CC4-5D6E-409C-BE32-E72D297353CC}">
                <c16:uniqueId val="{00000023-86E8-43BE-B04C-D98BB3957CAD}"/>
              </c:ext>
            </c:extLst>
          </c:dPt>
          <c:dPt>
            <c:idx val="36"/>
            <c:invertIfNegative val="0"/>
            <c:bubble3D val="0"/>
            <c:extLst xmlns:c16r2="http://schemas.microsoft.com/office/drawing/2015/06/chart">
              <c:ext xmlns:c16="http://schemas.microsoft.com/office/drawing/2014/chart" uri="{C3380CC4-5D6E-409C-BE32-E72D297353CC}">
                <c16:uniqueId val="{00000024-86E8-43BE-B04C-D98BB3957CAD}"/>
              </c:ext>
            </c:extLst>
          </c:dPt>
          <c:dPt>
            <c:idx val="37"/>
            <c:invertIfNegative val="0"/>
            <c:bubble3D val="0"/>
            <c:extLst xmlns:c16r2="http://schemas.microsoft.com/office/drawing/2015/06/chart">
              <c:ext xmlns:c16="http://schemas.microsoft.com/office/drawing/2014/chart" uri="{C3380CC4-5D6E-409C-BE32-E72D297353CC}">
                <c16:uniqueId val="{00000025-86E8-43BE-B04C-D98BB3957CAD}"/>
              </c:ext>
            </c:extLst>
          </c:dPt>
          <c:dPt>
            <c:idx val="38"/>
            <c:invertIfNegative val="0"/>
            <c:bubble3D val="0"/>
            <c:extLst xmlns:c16r2="http://schemas.microsoft.com/office/drawing/2015/06/chart">
              <c:ext xmlns:c16="http://schemas.microsoft.com/office/drawing/2014/chart" uri="{C3380CC4-5D6E-409C-BE32-E72D297353CC}">
                <c16:uniqueId val="{00000026-86E8-43BE-B04C-D98BB3957CAD}"/>
              </c:ext>
            </c:extLst>
          </c:dPt>
          <c:dPt>
            <c:idx val="39"/>
            <c:invertIfNegative val="0"/>
            <c:bubble3D val="0"/>
            <c:extLst xmlns:c16r2="http://schemas.microsoft.com/office/drawing/2015/06/chart">
              <c:ext xmlns:c16="http://schemas.microsoft.com/office/drawing/2014/chart" uri="{C3380CC4-5D6E-409C-BE32-E72D297353CC}">
                <c16:uniqueId val="{00000027-86E8-43BE-B04C-D98BB3957CAD}"/>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Sheet1!$A$30</c:f>
              <c:strCache>
                <c:ptCount val="1"/>
                <c:pt idx="0">
                  <c:v>Visiting a castle/palace/historic house</c:v>
                </c:pt>
              </c:strCache>
            </c:strRef>
          </c:cat>
          <c:val>
            <c:numRef>
              <c:f>Sheet1!$B$30</c:f>
              <c:numCache>
                <c:formatCode>0%</c:formatCode>
                <c:ptCount val="1"/>
                <c:pt idx="0">
                  <c:v>0.287601876675603</c:v>
                </c:pt>
              </c:numCache>
            </c:numRef>
          </c:val>
          <c:extLst xmlns:c16r2="http://schemas.microsoft.com/office/drawing/2015/06/chart">
            <c:ext xmlns:c16="http://schemas.microsoft.com/office/drawing/2014/chart" uri="{C3380CC4-5D6E-409C-BE32-E72D297353CC}">
              <c16:uniqueId val="{00000028-86E8-43BE-B04C-D98BB3957CAD}"/>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Sheet1!$A$30</c:f>
              <c:strCache>
                <c:ptCount val="1"/>
                <c:pt idx="0">
                  <c:v>Visiting a castle/palace/historic house</c:v>
                </c:pt>
              </c:strCache>
            </c:strRef>
          </c:cat>
          <c:val>
            <c:numRef>
              <c:f>Sheet1!$C$30</c:f>
              <c:numCache>
                <c:formatCode>0%</c:formatCode>
                <c:ptCount val="1"/>
                <c:pt idx="0">
                  <c:v>0.48139812332439702</c:v>
                </c:pt>
              </c:numCache>
            </c:numRef>
          </c:val>
          <c:extLst xmlns:c16r2="http://schemas.microsoft.com/office/drawing/2015/06/chart">
            <c:ext xmlns:c16="http://schemas.microsoft.com/office/drawing/2014/chart" uri="{C3380CC4-5D6E-409C-BE32-E72D297353CC}">
              <c16:uniqueId val="{00000029-86E8-43BE-B04C-D98BB3957CAD}"/>
            </c:ext>
          </c:extLst>
        </c:ser>
        <c:dLbls>
          <c:showLegendKey val="0"/>
          <c:showVal val="0"/>
          <c:showCatName val="0"/>
          <c:showSerName val="0"/>
          <c:showPercent val="0"/>
          <c:showBubbleSize val="0"/>
        </c:dLbls>
        <c:gapWidth val="50"/>
        <c:overlap val="100"/>
        <c:axId val="371232096"/>
        <c:axId val="371230528"/>
      </c:barChart>
      <c:catAx>
        <c:axId val="371232096"/>
        <c:scaling>
          <c:orientation val="maxMin"/>
        </c:scaling>
        <c:delete val="1"/>
        <c:axPos val="l"/>
        <c:numFmt formatCode="General" sourceLinked="1"/>
        <c:majorTickMark val="none"/>
        <c:minorTickMark val="none"/>
        <c:tickLblPos val="nextTo"/>
        <c:crossAx val="371230528"/>
        <c:crosses val="autoZero"/>
        <c:auto val="1"/>
        <c:lblAlgn val="ctr"/>
        <c:lblOffset val="100"/>
        <c:noMultiLvlLbl val="0"/>
      </c:catAx>
      <c:valAx>
        <c:axId val="371230528"/>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123209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101B-4EAB-B783-A17492528F7E}"/>
              </c:ext>
            </c:extLst>
          </c:dPt>
          <c:dPt>
            <c:idx val="1"/>
            <c:invertIfNegative val="0"/>
            <c:bubble3D val="0"/>
            <c:extLst xmlns:c16r2="http://schemas.microsoft.com/office/drawing/2015/06/chart">
              <c:ext xmlns:c16="http://schemas.microsoft.com/office/drawing/2014/chart" uri="{C3380CC4-5D6E-409C-BE32-E72D297353CC}">
                <c16:uniqueId val="{00000001-101B-4EAB-B783-A17492528F7E}"/>
              </c:ext>
            </c:extLst>
          </c:dPt>
          <c:dPt>
            <c:idx val="2"/>
            <c:invertIfNegative val="0"/>
            <c:bubble3D val="0"/>
            <c:extLst xmlns:c16r2="http://schemas.microsoft.com/office/drawing/2015/06/chart">
              <c:ext xmlns:c16="http://schemas.microsoft.com/office/drawing/2014/chart" uri="{C3380CC4-5D6E-409C-BE32-E72D297353CC}">
                <c16:uniqueId val="{00000002-101B-4EAB-B783-A17492528F7E}"/>
              </c:ext>
            </c:extLst>
          </c:dPt>
          <c:dPt>
            <c:idx val="3"/>
            <c:invertIfNegative val="0"/>
            <c:bubble3D val="0"/>
            <c:extLst xmlns:c16r2="http://schemas.microsoft.com/office/drawing/2015/06/chart">
              <c:ext xmlns:c16="http://schemas.microsoft.com/office/drawing/2014/chart" uri="{C3380CC4-5D6E-409C-BE32-E72D297353CC}">
                <c16:uniqueId val="{00000003-101B-4EAB-B783-A17492528F7E}"/>
              </c:ext>
            </c:extLst>
          </c:dPt>
          <c:dPt>
            <c:idx val="4"/>
            <c:invertIfNegative val="0"/>
            <c:bubble3D val="0"/>
            <c:extLst xmlns:c16r2="http://schemas.microsoft.com/office/drawing/2015/06/chart">
              <c:ext xmlns:c16="http://schemas.microsoft.com/office/drawing/2014/chart" uri="{C3380CC4-5D6E-409C-BE32-E72D297353CC}">
                <c16:uniqueId val="{00000004-101B-4EAB-B783-A17492528F7E}"/>
              </c:ext>
            </c:extLst>
          </c:dPt>
          <c:dPt>
            <c:idx val="5"/>
            <c:invertIfNegative val="0"/>
            <c:bubble3D val="0"/>
            <c:extLst xmlns:c16r2="http://schemas.microsoft.com/office/drawing/2015/06/chart">
              <c:ext xmlns:c16="http://schemas.microsoft.com/office/drawing/2014/chart" uri="{C3380CC4-5D6E-409C-BE32-E72D297353CC}">
                <c16:uniqueId val="{00000005-101B-4EAB-B783-A17492528F7E}"/>
              </c:ext>
            </c:extLst>
          </c:dPt>
          <c:dPt>
            <c:idx val="6"/>
            <c:invertIfNegative val="0"/>
            <c:bubble3D val="0"/>
            <c:extLst xmlns:c16r2="http://schemas.microsoft.com/office/drawing/2015/06/chart">
              <c:ext xmlns:c16="http://schemas.microsoft.com/office/drawing/2014/chart" uri="{C3380CC4-5D6E-409C-BE32-E72D297353CC}">
                <c16:uniqueId val="{00000006-101B-4EAB-B783-A17492528F7E}"/>
              </c:ext>
            </c:extLst>
          </c:dPt>
          <c:dPt>
            <c:idx val="7"/>
            <c:invertIfNegative val="0"/>
            <c:bubble3D val="0"/>
            <c:extLst xmlns:c16r2="http://schemas.microsoft.com/office/drawing/2015/06/chart">
              <c:ext xmlns:c16="http://schemas.microsoft.com/office/drawing/2014/chart" uri="{C3380CC4-5D6E-409C-BE32-E72D297353CC}">
                <c16:uniqueId val="{00000007-101B-4EAB-B783-A17492528F7E}"/>
              </c:ext>
            </c:extLst>
          </c:dPt>
          <c:dPt>
            <c:idx val="8"/>
            <c:invertIfNegative val="0"/>
            <c:bubble3D val="0"/>
            <c:extLst xmlns:c16r2="http://schemas.microsoft.com/office/drawing/2015/06/chart">
              <c:ext xmlns:c16="http://schemas.microsoft.com/office/drawing/2014/chart" uri="{C3380CC4-5D6E-409C-BE32-E72D297353CC}">
                <c16:uniqueId val="{00000008-101B-4EAB-B783-A17492528F7E}"/>
              </c:ext>
            </c:extLst>
          </c:dPt>
          <c:dPt>
            <c:idx val="9"/>
            <c:invertIfNegative val="0"/>
            <c:bubble3D val="0"/>
            <c:extLst xmlns:c16r2="http://schemas.microsoft.com/office/drawing/2015/06/chart">
              <c:ext xmlns:c16="http://schemas.microsoft.com/office/drawing/2014/chart" uri="{C3380CC4-5D6E-409C-BE32-E72D297353CC}">
                <c16:uniqueId val="{00000009-101B-4EAB-B783-A17492528F7E}"/>
              </c:ext>
            </c:extLst>
          </c:dPt>
          <c:dPt>
            <c:idx val="10"/>
            <c:invertIfNegative val="0"/>
            <c:bubble3D val="0"/>
            <c:extLst xmlns:c16r2="http://schemas.microsoft.com/office/drawing/2015/06/chart">
              <c:ext xmlns:c16="http://schemas.microsoft.com/office/drawing/2014/chart" uri="{C3380CC4-5D6E-409C-BE32-E72D297353CC}">
                <c16:uniqueId val="{0000000A-101B-4EAB-B783-A17492528F7E}"/>
              </c:ext>
            </c:extLst>
          </c:dPt>
          <c:dPt>
            <c:idx val="11"/>
            <c:invertIfNegative val="0"/>
            <c:bubble3D val="0"/>
            <c:extLst xmlns:c16r2="http://schemas.microsoft.com/office/drawing/2015/06/chart">
              <c:ext xmlns:c16="http://schemas.microsoft.com/office/drawing/2014/chart" uri="{C3380CC4-5D6E-409C-BE32-E72D297353CC}">
                <c16:uniqueId val="{0000000B-101B-4EAB-B783-A17492528F7E}"/>
              </c:ext>
            </c:extLst>
          </c:dPt>
          <c:dPt>
            <c:idx val="12"/>
            <c:invertIfNegative val="0"/>
            <c:bubble3D val="0"/>
            <c:extLst xmlns:c16r2="http://schemas.microsoft.com/office/drawing/2015/06/chart">
              <c:ext xmlns:c16="http://schemas.microsoft.com/office/drawing/2014/chart" uri="{C3380CC4-5D6E-409C-BE32-E72D297353CC}">
                <c16:uniqueId val="{0000000C-101B-4EAB-B783-A17492528F7E}"/>
              </c:ext>
            </c:extLst>
          </c:dPt>
          <c:dPt>
            <c:idx val="13"/>
            <c:invertIfNegative val="0"/>
            <c:bubble3D val="0"/>
            <c:extLst xmlns:c16r2="http://schemas.microsoft.com/office/drawing/2015/06/chart">
              <c:ext xmlns:c16="http://schemas.microsoft.com/office/drawing/2014/chart" uri="{C3380CC4-5D6E-409C-BE32-E72D297353CC}">
                <c16:uniqueId val="{0000000D-101B-4EAB-B783-A17492528F7E}"/>
              </c:ext>
            </c:extLst>
          </c:dPt>
          <c:dPt>
            <c:idx val="14"/>
            <c:invertIfNegative val="0"/>
            <c:bubble3D val="0"/>
            <c:extLst xmlns:c16r2="http://schemas.microsoft.com/office/drawing/2015/06/chart">
              <c:ext xmlns:c16="http://schemas.microsoft.com/office/drawing/2014/chart" uri="{C3380CC4-5D6E-409C-BE32-E72D297353CC}">
                <c16:uniqueId val="{0000000E-101B-4EAB-B783-A17492528F7E}"/>
              </c:ext>
            </c:extLst>
          </c:dPt>
          <c:dPt>
            <c:idx val="15"/>
            <c:invertIfNegative val="0"/>
            <c:bubble3D val="0"/>
            <c:extLst xmlns:c16r2="http://schemas.microsoft.com/office/drawing/2015/06/chart">
              <c:ext xmlns:c16="http://schemas.microsoft.com/office/drawing/2014/chart" uri="{C3380CC4-5D6E-409C-BE32-E72D297353CC}">
                <c16:uniqueId val="{0000000F-101B-4EAB-B783-A17492528F7E}"/>
              </c:ext>
            </c:extLst>
          </c:dPt>
          <c:dPt>
            <c:idx val="16"/>
            <c:invertIfNegative val="0"/>
            <c:bubble3D val="0"/>
            <c:extLst xmlns:c16r2="http://schemas.microsoft.com/office/drawing/2015/06/chart">
              <c:ext xmlns:c16="http://schemas.microsoft.com/office/drawing/2014/chart" uri="{C3380CC4-5D6E-409C-BE32-E72D297353CC}">
                <c16:uniqueId val="{00000010-101B-4EAB-B783-A17492528F7E}"/>
              </c:ext>
            </c:extLst>
          </c:dPt>
          <c:dPt>
            <c:idx val="17"/>
            <c:invertIfNegative val="0"/>
            <c:bubble3D val="0"/>
            <c:extLst xmlns:c16r2="http://schemas.microsoft.com/office/drawing/2015/06/chart">
              <c:ext xmlns:c16="http://schemas.microsoft.com/office/drawing/2014/chart" uri="{C3380CC4-5D6E-409C-BE32-E72D297353CC}">
                <c16:uniqueId val="{00000011-101B-4EAB-B783-A17492528F7E}"/>
              </c:ext>
            </c:extLst>
          </c:dPt>
          <c:dPt>
            <c:idx val="18"/>
            <c:invertIfNegative val="0"/>
            <c:bubble3D val="0"/>
            <c:extLst xmlns:c16r2="http://schemas.microsoft.com/office/drawing/2015/06/chart">
              <c:ext xmlns:c16="http://schemas.microsoft.com/office/drawing/2014/chart" uri="{C3380CC4-5D6E-409C-BE32-E72D297353CC}">
                <c16:uniqueId val="{00000012-101B-4EAB-B783-A17492528F7E}"/>
              </c:ext>
            </c:extLst>
          </c:dPt>
          <c:dPt>
            <c:idx val="19"/>
            <c:invertIfNegative val="0"/>
            <c:bubble3D val="0"/>
            <c:extLst xmlns:c16r2="http://schemas.microsoft.com/office/drawing/2015/06/chart">
              <c:ext xmlns:c16="http://schemas.microsoft.com/office/drawing/2014/chart" uri="{C3380CC4-5D6E-409C-BE32-E72D297353CC}">
                <c16:uniqueId val="{00000013-101B-4EAB-B783-A17492528F7E}"/>
              </c:ext>
            </c:extLst>
          </c:dPt>
          <c:dPt>
            <c:idx val="20"/>
            <c:invertIfNegative val="0"/>
            <c:bubble3D val="0"/>
            <c:extLst xmlns:c16r2="http://schemas.microsoft.com/office/drawing/2015/06/chart">
              <c:ext xmlns:c16="http://schemas.microsoft.com/office/drawing/2014/chart" uri="{C3380CC4-5D6E-409C-BE32-E72D297353CC}">
                <c16:uniqueId val="{00000014-101B-4EAB-B783-A17492528F7E}"/>
              </c:ext>
            </c:extLst>
          </c:dPt>
          <c:dPt>
            <c:idx val="21"/>
            <c:invertIfNegative val="0"/>
            <c:bubble3D val="0"/>
            <c:extLst xmlns:c16r2="http://schemas.microsoft.com/office/drawing/2015/06/chart">
              <c:ext xmlns:c16="http://schemas.microsoft.com/office/drawing/2014/chart" uri="{C3380CC4-5D6E-409C-BE32-E72D297353CC}">
                <c16:uniqueId val="{00000015-101B-4EAB-B783-A17492528F7E}"/>
              </c:ext>
            </c:extLst>
          </c:dPt>
          <c:dPt>
            <c:idx val="22"/>
            <c:invertIfNegative val="0"/>
            <c:bubble3D val="0"/>
            <c:extLst xmlns:c16r2="http://schemas.microsoft.com/office/drawing/2015/06/chart">
              <c:ext xmlns:c16="http://schemas.microsoft.com/office/drawing/2014/chart" uri="{C3380CC4-5D6E-409C-BE32-E72D297353CC}">
                <c16:uniqueId val="{00000016-101B-4EAB-B783-A17492528F7E}"/>
              </c:ext>
            </c:extLst>
          </c:dPt>
          <c:dPt>
            <c:idx val="23"/>
            <c:invertIfNegative val="0"/>
            <c:bubble3D val="0"/>
            <c:extLst xmlns:c16r2="http://schemas.microsoft.com/office/drawing/2015/06/chart">
              <c:ext xmlns:c16="http://schemas.microsoft.com/office/drawing/2014/chart" uri="{C3380CC4-5D6E-409C-BE32-E72D297353CC}">
                <c16:uniqueId val="{00000017-101B-4EAB-B783-A17492528F7E}"/>
              </c:ext>
            </c:extLst>
          </c:dPt>
          <c:dPt>
            <c:idx val="24"/>
            <c:invertIfNegative val="0"/>
            <c:bubble3D val="0"/>
            <c:extLst xmlns:c16r2="http://schemas.microsoft.com/office/drawing/2015/06/chart">
              <c:ext xmlns:c16="http://schemas.microsoft.com/office/drawing/2014/chart" uri="{C3380CC4-5D6E-409C-BE32-E72D297353CC}">
                <c16:uniqueId val="{00000018-101B-4EAB-B783-A17492528F7E}"/>
              </c:ext>
            </c:extLst>
          </c:dPt>
          <c:dPt>
            <c:idx val="25"/>
            <c:invertIfNegative val="0"/>
            <c:bubble3D val="0"/>
            <c:extLst xmlns:c16r2="http://schemas.microsoft.com/office/drawing/2015/06/chart">
              <c:ext xmlns:c16="http://schemas.microsoft.com/office/drawing/2014/chart" uri="{C3380CC4-5D6E-409C-BE32-E72D297353CC}">
                <c16:uniqueId val="{00000019-101B-4EAB-B783-A17492528F7E}"/>
              </c:ext>
            </c:extLst>
          </c:dPt>
          <c:dPt>
            <c:idx val="26"/>
            <c:invertIfNegative val="0"/>
            <c:bubble3D val="0"/>
            <c:extLst xmlns:c16r2="http://schemas.microsoft.com/office/drawing/2015/06/chart">
              <c:ext xmlns:c16="http://schemas.microsoft.com/office/drawing/2014/chart" uri="{C3380CC4-5D6E-409C-BE32-E72D297353CC}">
                <c16:uniqueId val="{0000001A-101B-4EAB-B783-A17492528F7E}"/>
              </c:ext>
            </c:extLst>
          </c:dPt>
          <c:dPt>
            <c:idx val="27"/>
            <c:invertIfNegative val="0"/>
            <c:bubble3D val="0"/>
            <c:extLst xmlns:c16r2="http://schemas.microsoft.com/office/drawing/2015/06/chart">
              <c:ext xmlns:c16="http://schemas.microsoft.com/office/drawing/2014/chart" uri="{C3380CC4-5D6E-409C-BE32-E72D297353CC}">
                <c16:uniqueId val="{0000001B-101B-4EAB-B783-A17492528F7E}"/>
              </c:ext>
            </c:extLst>
          </c:dPt>
          <c:dPt>
            <c:idx val="28"/>
            <c:invertIfNegative val="0"/>
            <c:bubble3D val="0"/>
            <c:extLst xmlns:c16r2="http://schemas.microsoft.com/office/drawing/2015/06/chart">
              <c:ext xmlns:c16="http://schemas.microsoft.com/office/drawing/2014/chart" uri="{C3380CC4-5D6E-409C-BE32-E72D297353CC}">
                <c16:uniqueId val="{0000001C-101B-4EAB-B783-A17492528F7E}"/>
              </c:ext>
            </c:extLst>
          </c:dPt>
          <c:dPt>
            <c:idx val="29"/>
            <c:invertIfNegative val="0"/>
            <c:bubble3D val="0"/>
            <c:extLst xmlns:c16r2="http://schemas.microsoft.com/office/drawing/2015/06/chart">
              <c:ext xmlns:c16="http://schemas.microsoft.com/office/drawing/2014/chart" uri="{C3380CC4-5D6E-409C-BE32-E72D297353CC}">
                <c16:uniqueId val="{0000001D-101B-4EAB-B783-A17492528F7E}"/>
              </c:ext>
            </c:extLst>
          </c:dPt>
          <c:dPt>
            <c:idx val="30"/>
            <c:invertIfNegative val="0"/>
            <c:bubble3D val="0"/>
            <c:extLst xmlns:c16r2="http://schemas.microsoft.com/office/drawing/2015/06/chart">
              <c:ext xmlns:c16="http://schemas.microsoft.com/office/drawing/2014/chart" uri="{C3380CC4-5D6E-409C-BE32-E72D297353CC}">
                <c16:uniqueId val="{0000001E-101B-4EAB-B783-A17492528F7E}"/>
              </c:ext>
            </c:extLst>
          </c:dPt>
          <c:dPt>
            <c:idx val="31"/>
            <c:invertIfNegative val="0"/>
            <c:bubble3D val="0"/>
            <c:extLst xmlns:c16r2="http://schemas.microsoft.com/office/drawing/2015/06/chart">
              <c:ext xmlns:c16="http://schemas.microsoft.com/office/drawing/2014/chart" uri="{C3380CC4-5D6E-409C-BE32-E72D297353CC}">
                <c16:uniqueId val="{0000001F-101B-4EAB-B783-A17492528F7E}"/>
              </c:ext>
            </c:extLst>
          </c:dPt>
          <c:dPt>
            <c:idx val="32"/>
            <c:invertIfNegative val="0"/>
            <c:bubble3D val="0"/>
            <c:extLst xmlns:c16r2="http://schemas.microsoft.com/office/drawing/2015/06/chart">
              <c:ext xmlns:c16="http://schemas.microsoft.com/office/drawing/2014/chart" uri="{C3380CC4-5D6E-409C-BE32-E72D297353CC}">
                <c16:uniqueId val="{00000020-101B-4EAB-B783-A17492528F7E}"/>
              </c:ext>
            </c:extLst>
          </c:dPt>
          <c:dPt>
            <c:idx val="33"/>
            <c:invertIfNegative val="0"/>
            <c:bubble3D val="0"/>
            <c:extLst xmlns:c16r2="http://schemas.microsoft.com/office/drawing/2015/06/chart">
              <c:ext xmlns:c16="http://schemas.microsoft.com/office/drawing/2014/chart" uri="{C3380CC4-5D6E-409C-BE32-E72D297353CC}">
                <c16:uniqueId val="{00000021-101B-4EAB-B783-A17492528F7E}"/>
              </c:ext>
            </c:extLst>
          </c:dPt>
          <c:dPt>
            <c:idx val="34"/>
            <c:invertIfNegative val="0"/>
            <c:bubble3D val="0"/>
            <c:extLst xmlns:c16r2="http://schemas.microsoft.com/office/drawing/2015/06/chart">
              <c:ext xmlns:c16="http://schemas.microsoft.com/office/drawing/2014/chart" uri="{C3380CC4-5D6E-409C-BE32-E72D297353CC}">
                <c16:uniqueId val="{00000022-101B-4EAB-B783-A17492528F7E}"/>
              </c:ext>
            </c:extLst>
          </c:dPt>
          <c:dPt>
            <c:idx val="35"/>
            <c:invertIfNegative val="0"/>
            <c:bubble3D val="0"/>
            <c:extLst xmlns:c16r2="http://schemas.microsoft.com/office/drawing/2015/06/chart">
              <c:ext xmlns:c16="http://schemas.microsoft.com/office/drawing/2014/chart" uri="{C3380CC4-5D6E-409C-BE32-E72D297353CC}">
                <c16:uniqueId val="{00000023-101B-4EAB-B783-A17492528F7E}"/>
              </c:ext>
            </c:extLst>
          </c:dPt>
          <c:dPt>
            <c:idx val="36"/>
            <c:invertIfNegative val="0"/>
            <c:bubble3D val="0"/>
            <c:extLst xmlns:c16r2="http://schemas.microsoft.com/office/drawing/2015/06/chart">
              <c:ext xmlns:c16="http://schemas.microsoft.com/office/drawing/2014/chart" uri="{C3380CC4-5D6E-409C-BE32-E72D297353CC}">
                <c16:uniqueId val="{00000024-101B-4EAB-B783-A17492528F7E}"/>
              </c:ext>
            </c:extLst>
          </c:dPt>
          <c:dPt>
            <c:idx val="37"/>
            <c:invertIfNegative val="0"/>
            <c:bubble3D val="0"/>
            <c:extLst xmlns:c16r2="http://schemas.microsoft.com/office/drawing/2015/06/chart">
              <c:ext xmlns:c16="http://schemas.microsoft.com/office/drawing/2014/chart" uri="{C3380CC4-5D6E-409C-BE32-E72D297353CC}">
                <c16:uniqueId val="{00000025-101B-4EAB-B783-A17492528F7E}"/>
              </c:ext>
            </c:extLst>
          </c:dPt>
          <c:dPt>
            <c:idx val="38"/>
            <c:invertIfNegative val="0"/>
            <c:bubble3D val="0"/>
            <c:extLst xmlns:c16r2="http://schemas.microsoft.com/office/drawing/2015/06/chart">
              <c:ext xmlns:c16="http://schemas.microsoft.com/office/drawing/2014/chart" uri="{C3380CC4-5D6E-409C-BE32-E72D297353CC}">
                <c16:uniqueId val="{00000026-101B-4EAB-B783-A17492528F7E}"/>
              </c:ext>
            </c:extLst>
          </c:dPt>
          <c:dPt>
            <c:idx val="39"/>
            <c:invertIfNegative val="0"/>
            <c:bubble3D val="0"/>
            <c:extLst xmlns:c16r2="http://schemas.microsoft.com/office/drawing/2015/06/chart">
              <c:ext xmlns:c16="http://schemas.microsoft.com/office/drawing/2014/chart" uri="{C3380CC4-5D6E-409C-BE32-E72D297353CC}">
                <c16:uniqueId val="{00000027-101B-4EAB-B783-A17492528F7E}"/>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Sheet1!$A$31</c:f>
              <c:strCache>
                <c:ptCount val="1"/>
                <c:pt idx="0">
                  <c:v>Visiting a historic monument</c:v>
                </c:pt>
              </c:strCache>
            </c:strRef>
          </c:cat>
          <c:val>
            <c:numRef>
              <c:f>Sheet1!$B$31</c:f>
              <c:numCache>
                <c:formatCode>0%</c:formatCode>
                <c:ptCount val="1"/>
                <c:pt idx="0">
                  <c:v>0.26425033647375501</c:v>
                </c:pt>
              </c:numCache>
            </c:numRef>
          </c:val>
          <c:extLst xmlns:c16r2="http://schemas.microsoft.com/office/drawing/2015/06/chart">
            <c:ext xmlns:c16="http://schemas.microsoft.com/office/drawing/2014/chart" uri="{C3380CC4-5D6E-409C-BE32-E72D297353CC}">
              <c16:uniqueId val="{00000028-101B-4EAB-B783-A17492528F7E}"/>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Sheet1!$A$31</c:f>
              <c:strCache>
                <c:ptCount val="1"/>
                <c:pt idx="0">
                  <c:v>Visiting a historic monument</c:v>
                </c:pt>
              </c:strCache>
            </c:strRef>
          </c:cat>
          <c:val>
            <c:numRef>
              <c:f>Sheet1!$C$31</c:f>
              <c:numCache>
                <c:formatCode>0%</c:formatCode>
                <c:ptCount val="1"/>
                <c:pt idx="0">
                  <c:v>0.496749663526245</c:v>
                </c:pt>
              </c:numCache>
            </c:numRef>
          </c:val>
          <c:extLst xmlns:c16r2="http://schemas.microsoft.com/office/drawing/2015/06/chart">
            <c:ext xmlns:c16="http://schemas.microsoft.com/office/drawing/2014/chart" uri="{C3380CC4-5D6E-409C-BE32-E72D297353CC}">
              <c16:uniqueId val="{00000029-101B-4EAB-B783-A17492528F7E}"/>
            </c:ext>
          </c:extLst>
        </c:ser>
        <c:dLbls>
          <c:showLegendKey val="0"/>
          <c:showVal val="0"/>
          <c:showCatName val="0"/>
          <c:showSerName val="0"/>
          <c:showPercent val="0"/>
          <c:showBubbleSize val="0"/>
        </c:dLbls>
        <c:gapWidth val="50"/>
        <c:overlap val="100"/>
        <c:axId val="371229744"/>
        <c:axId val="371225824"/>
      </c:barChart>
      <c:catAx>
        <c:axId val="371229744"/>
        <c:scaling>
          <c:orientation val="maxMin"/>
        </c:scaling>
        <c:delete val="1"/>
        <c:axPos val="l"/>
        <c:numFmt formatCode="General" sourceLinked="1"/>
        <c:majorTickMark val="none"/>
        <c:minorTickMark val="none"/>
        <c:tickLblPos val="nextTo"/>
        <c:crossAx val="371225824"/>
        <c:crosses val="autoZero"/>
        <c:auto val="1"/>
        <c:lblAlgn val="ctr"/>
        <c:lblOffset val="100"/>
        <c:noMultiLvlLbl val="0"/>
      </c:catAx>
      <c:valAx>
        <c:axId val="371225824"/>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1229744"/>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80A2-4C97-B5AC-4B8FF26F1693}"/>
              </c:ext>
            </c:extLst>
          </c:dPt>
          <c:dPt>
            <c:idx val="1"/>
            <c:invertIfNegative val="0"/>
            <c:bubble3D val="0"/>
            <c:extLst xmlns:c16r2="http://schemas.microsoft.com/office/drawing/2015/06/chart">
              <c:ext xmlns:c16="http://schemas.microsoft.com/office/drawing/2014/chart" uri="{C3380CC4-5D6E-409C-BE32-E72D297353CC}">
                <c16:uniqueId val="{00000001-80A2-4C97-B5AC-4B8FF26F1693}"/>
              </c:ext>
            </c:extLst>
          </c:dPt>
          <c:dPt>
            <c:idx val="2"/>
            <c:invertIfNegative val="0"/>
            <c:bubble3D val="0"/>
            <c:extLst xmlns:c16r2="http://schemas.microsoft.com/office/drawing/2015/06/chart">
              <c:ext xmlns:c16="http://schemas.microsoft.com/office/drawing/2014/chart" uri="{C3380CC4-5D6E-409C-BE32-E72D297353CC}">
                <c16:uniqueId val="{00000002-80A2-4C97-B5AC-4B8FF26F1693}"/>
              </c:ext>
            </c:extLst>
          </c:dPt>
          <c:dPt>
            <c:idx val="3"/>
            <c:invertIfNegative val="0"/>
            <c:bubble3D val="0"/>
            <c:extLst xmlns:c16r2="http://schemas.microsoft.com/office/drawing/2015/06/chart">
              <c:ext xmlns:c16="http://schemas.microsoft.com/office/drawing/2014/chart" uri="{C3380CC4-5D6E-409C-BE32-E72D297353CC}">
                <c16:uniqueId val="{00000003-80A2-4C97-B5AC-4B8FF26F1693}"/>
              </c:ext>
            </c:extLst>
          </c:dPt>
          <c:dPt>
            <c:idx val="4"/>
            <c:invertIfNegative val="0"/>
            <c:bubble3D val="0"/>
            <c:extLst xmlns:c16r2="http://schemas.microsoft.com/office/drawing/2015/06/chart">
              <c:ext xmlns:c16="http://schemas.microsoft.com/office/drawing/2014/chart" uri="{C3380CC4-5D6E-409C-BE32-E72D297353CC}">
                <c16:uniqueId val="{00000004-80A2-4C97-B5AC-4B8FF26F1693}"/>
              </c:ext>
            </c:extLst>
          </c:dPt>
          <c:dPt>
            <c:idx val="5"/>
            <c:invertIfNegative val="0"/>
            <c:bubble3D val="0"/>
            <c:extLst xmlns:c16r2="http://schemas.microsoft.com/office/drawing/2015/06/chart">
              <c:ext xmlns:c16="http://schemas.microsoft.com/office/drawing/2014/chart" uri="{C3380CC4-5D6E-409C-BE32-E72D297353CC}">
                <c16:uniqueId val="{00000005-80A2-4C97-B5AC-4B8FF26F1693}"/>
              </c:ext>
            </c:extLst>
          </c:dPt>
          <c:dPt>
            <c:idx val="6"/>
            <c:invertIfNegative val="0"/>
            <c:bubble3D val="0"/>
            <c:extLst xmlns:c16r2="http://schemas.microsoft.com/office/drawing/2015/06/chart">
              <c:ext xmlns:c16="http://schemas.microsoft.com/office/drawing/2014/chart" uri="{C3380CC4-5D6E-409C-BE32-E72D297353CC}">
                <c16:uniqueId val="{00000006-80A2-4C97-B5AC-4B8FF26F1693}"/>
              </c:ext>
            </c:extLst>
          </c:dPt>
          <c:dPt>
            <c:idx val="7"/>
            <c:invertIfNegative val="0"/>
            <c:bubble3D val="0"/>
            <c:extLst xmlns:c16r2="http://schemas.microsoft.com/office/drawing/2015/06/chart">
              <c:ext xmlns:c16="http://schemas.microsoft.com/office/drawing/2014/chart" uri="{C3380CC4-5D6E-409C-BE32-E72D297353CC}">
                <c16:uniqueId val="{00000007-80A2-4C97-B5AC-4B8FF26F1693}"/>
              </c:ext>
            </c:extLst>
          </c:dPt>
          <c:dPt>
            <c:idx val="8"/>
            <c:invertIfNegative val="0"/>
            <c:bubble3D val="0"/>
            <c:extLst xmlns:c16r2="http://schemas.microsoft.com/office/drawing/2015/06/chart">
              <c:ext xmlns:c16="http://schemas.microsoft.com/office/drawing/2014/chart" uri="{C3380CC4-5D6E-409C-BE32-E72D297353CC}">
                <c16:uniqueId val="{00000008-80A2-4C97-B5AC-4B8FF26F1693}"/>
              </c:ext>
            </c:extLst>
          </c:dPt>
          <c:dPt>
            <c:idx val="9"/>
            <c:invertIfNegative val="0"/>
            <c:bubble3D val="0"/>
            <c:extLst xmlns:c16r2="http://schemas.microsoft.com/office/drawing/2015/06/chart">
              <c:ext xmlns:c16="http://schemas.microsoft.com/office/drawing/2014/chart" uri="{C3380CC4-5D6E-409C-BE32-E72D297353CC}">
                <c16:uniqueId val="{00000009-80A2-4C97-B5AC-4B8FF26F1693}"/>
              </c:ext>
            </c:extLst>
          </c:dPt>
          <c:dPt>
            <c:idx val="10"/>
            <c:invertIfNegative val="0"/>
            <c:bubble3D val="0"/>
            <c:extLst xmlns:c16r2="http://schemas.microsoft.com/office/drawing/2015/06/chart">
              <c:ext xmlns:c16="http://schemas.microsoft.com/office/drawing/2014/chart" uri="{C3380CC4-5D6E-409C-BE32-E72D297353CC}">
                <c16:uniqueId val="{0000000A-80A2-4C97-B5AC-4B8FF26F1693}"/>
              </c:ext>
            </c:extLst>
          </c:dPt>
          <c:dPt>
            <c:idx val="11"/>
            <c:invertIfNegative val="0"/>
            <c:bubble3D val="0"/>
            <c:extLst xmlns:c16r2="http://schemas.microsoft.com/office/drawing/2015/06/chart">
              <c:ext xmlns:c16="http://schemas.microsoft.com/office/drawing/2014/chart" uri="{C3380CC4-5D6E-409C-BE32-E72D297353CC}">
                <c16:uniqueId val="{0000000B-80A2-4C97-B5AC-4B8FF26F1693}"/>
              </c:ext>
            </c:extLst>
          </c:dPt>
          <c:dPt>
            <c:idx val="12"/>
            <c:invertIfNegative val="0"/>
            <c:bubble3D val="0"/>
            <c:extLst xmlns:c16r2="http://schemas.microsoft.com/office/drawing/2015/06/chart">
              <c:ext xmlns:c16="http://schemas.microsoft.com/office/drawing/2014/chart" uri="{C3380CC4-5D6E-409C-BE32-E72D297353CC}">
                <c16:uniqueId val="{0000000C-80A2-4C97-B5AC-4B8FF26F1693}"/>
              </c:ext>
            </c:extLst>
          </c:dPt>
          <c:dPt>
            <c:idx val="13"/>
            <c:invertIfNegative val="0"/>
            <c:bubble3D val="0"/>
            <c:extLst xmlns:c16r2="http://schemas.microsoft.com/office/drawing/2015/06/chart">
              <c:ext xmlns:c16="http://schemas.microsoft.com/office/drawing/2014/chart" uri="{C3380CC4-5D6E-409C-BE32-E72D297353CC}">
                <c16:uniqueId val="{0000000D-80A2-4C97-B5AC-4B8FF26F1693}"/>
              </c:ext>
            </c:extLst>
          </c:dPt>
          <c:dPt>
            <c:idx val="14"/>
            <c:invertIfNegative val="0"/>
            <c:bubble3D val="0"/>
            <c:extLst xmlns:c16r2="http://schemas.microsoft.com/office/drawing/2015/06/chart">
              <c:ext xmlns:c16="http://schemas.microsoft.com/office/drawing/2014/chart" uri="{C3380CC4-5D6E-409C-BE32-E72D297353CC}">
                <c16:uniqueId val="{0000000E-80A2-4C97-B5AC-4B8FF26F1693}"/>
              </c:ext>
            </c:extLst>
          </c:dPt>
          <c:dPt>
            <c:idx val="15"/>
            <c:invertIfNegative val="0"/>
            <c:bubble3D val="0"/>
            <c:extLst xmlns:c16r2="http://schemas.microsoft.com/office/drawing/2015/06/chart">
              <c:ext xmlns:c16="http://schemas.microsoft.com/office/drawing/2014/chart" uri="{C3380CC4-5D6E-409C-BE32-E72D297353CC}">
                <c16:uniqueId val="{0000000F-80A2-4C97-B5AC-4B8FF26F1693}"/>
              </c:ext>
            </c:extLst>
          </c:dPt>
          <c:dPt>
            <c:idx val="16"/>
            <c:invertIfNegative val="0"/>
            <c:bubble3D val="0"/>
            <c:extLst xmlns:c16r2="http://schemas.microsoft.com/office/drawing/2015/06/chart">
              <c:ext xmlns:c16="http://schemas.microsoft.com/office/drawing/2014/chart" uri="{C3380CC4-5D6E-409C-BE32-E72D297353CC}">
                <c16:uniqueId val="{00000010-80A2-4C97-B5AC-4B8FF26F1693}"/>
              </c:ext>
            </c:extLst>
          </c:dPt>
          <c:dPt>
            <c:idx val="17"/>
            <c:invertIfNegative val="0"/>
            <c:bubble3D val="0"/>
            <c:extLst xmlns:c16r2="http://schemas.microsoft.com/office/drawing/2015/06/chart">
              <c:ext xmlns:c16="http://schemas.microsoft.com/office/drawing/2014/chart" uri="{C3380CC4-5D6E-409C-BE32-E72D297353CC}">
                <c16:uniqueId val="{00000011-80A2-4C97-B5AC-4B8FF26F1693}"/>
              </c:ext>
            </c:extLst>
          </c:dPt>
          <c:dPt>
            <c:idx val="18"/>
            <c:invertIfNegative val="0"/>
            <c:bubble3D val="0"/>
            <c:extLst xmlns:c16r2="http://schemas.microsoft.com/office/drawing/2015/06/chart">
              <c:ext xmlns:c16="http://schemas.microsoft.com/office/drawing/2014/chart" uri="{C3380CC4-5D6E-409C-BE32-E72D297353CC}">
                <c16:uniqueId val="{00000012-80A2-4C97-B5AC-4B8FF26F1693}"/>
              </c:ext>
            </c:extLst>
          </c:dPt>
          <c:dPt>
            <c:idx val="19"/>
            <c:invertIfNegative val="0"/>
            <c:bubble3D val="0"/>
            <c:extLst xmlns:c16r2="http://schemas.microsoft.com/office/drawing/2015/06/chart">
              <c:ext xmlns:c16="http://schemas.microsoft.com/office/drawing/2014/chart" uri="{C3380CC4-5D6E-409C-BE32-E72D297353CC}">
                <c16:uniqueId val="{00000013-80A2-4C97-B5AC-4B8FF26F1693}"/>
              </c:ext>
            </c:extLst>
          </c:dPt>
          <c:dPt>
            <c:idx val="20"/>
            <c:invertIfNegative val="0"/>
            <c:bubble3D val="0"/>
            <c:extLst xmlns:c16r2="http://schemas.microsoft.com/office/drawing/2015/06/chart">
              <c:ext xmlns:c16="http://schemas.microsoft.com/office/drawing/2014/chart" uri="{C3380CC4-5D6E-409C-BE32-E72D297353CC}">
                <c16:uniqueId val="{00000014-80A2-4C97-B5AC-4B8FF26F1693}"/>
              </c:ext>
            </c:extLst>
          </c:dPt>
          <c:dPt>
            <c:idx val="21"/>
            <c:invertIfNegative val="0"/>
            <c:bubble3D val="0"/>
            <c:extLst xmlns:c16r2="http://schemas.microsoft.com/office/drawing/2015/06/chart">
              <c:ext xmlns:c16="http://schemas.microsoft.com/office/drawing/2014/chart" uri="{C3380CC4-5D6E-409C-BE32-E72D297353CC}">
                <c16:uniqueId val="{00000015-80A2-4C97-B5AC-4B8FF26F1693}"/>
              </c:ext>
            </c:extLst>
          </c:dPt>
          <c:dPt>
            <c:idx val="22"/>
            <c:invertIfNegative val="0"/>
            <c:bubble3D val="0"/>
            <c:extLst xmlns:c16r2="http://schemas.microsoft.com/office/drawing/2015/06/chart">
              <c:ext xmlns:c16="http://schemas.microsoft.com/office/drawing/2014/chart" uri="{C3380CC4-5D6E-409C-BE32-E72D297353CC}">
                <c16:uniqueId val="{00000016-80A2-4C97-B5AC-4B8FF26F1693}"/>
              </c:ext>
            </c:extLst>
          </c:dPt>
          <c:dPt>
            <c:idx val="23"/>
            <c:invertIfNegative val="0"/>
            <c:bubble3D val="0"/>
            <c:extLst xmlns:c16r2="http://schemas.microsoft.com/office/drawing/2015/06/chart">
              <c:ext xmlns:c16="http://schemas.microsoft.com/office/drawing/2014/chart" uri="{C3380CC4-5D6E-409C-BE32-E72D297353CC}">
                <c16:uniqueId val="{00000017-80A2-4C97-B5AC-4B8FF26F1693}"/>
              </c:ext>
            </c:extLst>
          </c:dPt>
          <c:dPt>
            <c:idx val="24"/>
            <c:invertIfNegative val="0"/>
            <c:bubble3D val="0"/>
            <c:extLst xmlns:c16r2="http://schemas.microsoft.com/office/drawing/2015/06/chart">
              <c:ext xmlns:c16="http://schemas.microsoft.com/office/drawing/2014/chart" uri="{C3380CC4-5D6E-409C-BE32-E72D297353CC}">
                <c16:uniqueId val="{00000018-80A2-4C97-B5AC-4B8FF26F1693}"/>
              </c:ext>
            </c:extLst>
          </c:dPt>
          <c:dPt>
            <c:idx val="25"/>
            <c:invertIfNegative val="0"/>
            <c:bubble3D val="0"/>
            <c:extLst xmlns:c16r2="http://schemas.microsoft.com/office/drawing/2015/06/chart">
              <c:ext xmlns:c16="http://schemas.microsoft.com/office/drawing/2014/chart" uri="{C3380CC4-5D6E-409C-BE32-E72D297353CC}">
                <c16:uniqueId val="{00000019-80A2-4C97-B5AC-4B8FF26F1693}"/>
              </c:ext>
            </c:extLst>
          </c:dPt>
          <c:dPt>
            <c:idx val="26"/>
            <c:invertIfNegative val="0"/>
            <c:bubble3D val="0"/>
            <c:extLst xmlns:c16r2="http://schemas.microsoft.com/office/drawing/2015/06/chart">
              <c:ext xmlns:c16="http://schemas.microsoft.com/office/drawing/2014/chart" uri="{C3380CC4-5D6E-409C-BE32-E72D297353CC}">
                <c16:uniqueId val="{0000001A-80A2-4C97-B5AC-4B8FF26F1693}"/>
              </c:ext>
            </c:extLst>
          </c:dPt>
          <c:dPt>
            <c:idx val="27"/>
            <c:invertIfNegative val="0"/>
            <c:bubble3D val="0"/>
            <c:extLst xmlns:c16r2="http://schemas.microsoft.com/office/drawing/2015/06/chart">
              <c:ext xmlns:c16="http://schemas.microsoft.com/office/drawing/2014/chart" uri="{C3380CC4-5D6E-409C-BE32-E72D297353CC}">
                <c16:uniqueId val="{0000001B-80A2-4C97-B5AC-4B8FF26F1693}"/>
              </c:ext>
            </c:extLst>
          </c:dPt>
          <c:dPt>
            <c:idx val="28"/>
            <c:invertIfNegative val="0"/>
            <c:bubble3D val="0"/>
            <c:extLst xmlns:c16r2="http://schemas.microsoft.com/office/drawing/2015/06/chart">
              <c:ext xmlns:c16="http://schemas.microsoft.com/office/drawing/2014/chart" uri="{C3380CC4-5D6E-409C-BE32-E72D297353CC}">
                <c16:uniqueId val="{0000001C-80A2-4C97-B5AC-4B8FF26F1693}"/>
              </c:ext>
            </c:extLst>
          </c:dPt>
          <c:dPt>
            <c:idx val="29"/>
            <c:invertIfNegative val="0"/>
            <c:bubble3D val="0"/>
            <c:extLst xmlns:c16r2="http://schemas.microsoft.com/office/drawing/2015/06/chart">
              <c:ext xmlns:c16="http://schemas.microsoft.com/office/drawing/2014/chart" uri="{C3380CC4-5D6E-409C-BE32-E72D297353CC}">
                <c16:uniqueId val="{0000001D-80A2-4C97-B5AC-4B8FF26F1693}"/>
              </c:ext>
            </c:extLst>
          </c:dPt>
          <c:dPt>
            <c:idx val="30"/>
            <c:invertIfNegative val="0"/>
            <c:bubble3D val="0"/>
            <c:extLst xmlns:c16r2="http://schemas.microsoft.com/office/drawing/2015/06/chart">
              <c:ext xmlns:c16="http://schemas.microsoft.com/office/drawing/2014/chart" uri="{C3380CC4-5D6E-409C-BE32-E72D297353CC}">
                <c16:uniqueId val="{0000001E-80A2-4C97-B5AC-4B8FF26F1693}"/>
              </c:ext>
            </c:extLst>
          </c:dPt>
          <c:dPt>
            <c:idx val="31"/>
            <c:invertIfNegative val="0"/>
            <c:bubble3D val="0"/>
            <c:extLst xmlns:c16r2="http://schemas.microsoft.com/office/drawing/2015/06/chart">
              <c:ext xmlns:c16="http://schemas.microsoft.com/office/drawing/2014/chart" uri="{C3380CC4-5D6E-409C-BE32-E72D297353CC}">
                <c16:uniqueId val="{0000001F-80A2-4C97-B5AC-4B8FF26F1693}"/>
              </c:ext>
            </c:extLst>
          </c:dPt>
          <c:dPt>
            <c:idx val="32"/>
            <c:invertIfNegative val="0"/>
            <c:bubble3D val="0"/>
            <c:extLst xmlns:c16r2="http://schemas.microsoft.com/office/drawing/2015/06/chart">
              <c:ext xmlns:c16="http://schemas.microsoft.com/office/drawing/2014/chart" uri="{C3380CC4-5D6E-409C-BE32-E72D297353CC}">
                <c16:uniqueId val="{00000020-80A2-4C97-B5AC-4B8FF26F1693}"/>
              </c:ext>
            </c:extLst>
          </c:dPt>
          <c:dPt>
            <c:idx val="33"/>
            <c:invertIfNegative val="0"/>
            <c:bubble3D val="0"/>
            <c:extLst xmlns:c16r2="http://schemas.microsoft.com/office/drawing/2015/06/chart">
              <c:ext xmlns:c16="http://schemas.microsoft.com/office/drawing/2014/chart" uri="{C3380CC4-5D6E-409C-BE32-E72D297353CC}">
                <c16:uniqueId val="{00000021-80A2-4C97-B5AC-4B8FF26F1693}"/>
              </c:ext>
            </c:extLst>
          </c:dPt>
          <c:dPt>
            <c:idx val="34"/>
            <c:invertIfNegative val="0"/>
            <c:bubble3D val="0"/>
            <c:extLst xmlns:c16r2="http://schemas.microsoft.com/office/drawing/2015/06/chart">
              <c:ext xmlns:c16="http://schemas.microsoft.com/office/drawing/2014/chart" uri="{C3380CC4-5D6E-409C-BE32-E72D297353CC}">
                <c16:uniqueId val="{00000022-80A2-4C97-B5AC-4B8FF26F1693}"/>
              </c:ext>
            </c:extLst>
          </c:dPt>
          <c:dPt>
            <c:idx val="35"/>
            <c:invertIfNegative val="0"/>
            <c:bubble3D val="0"/>
            <c:extLst xmlns:c16r2="http://schemas.microsoft.com/office/drawing/2015/06/chart">
              <c:ext xmlns:c16="http://schemas.microsoft.com/office/drawing/2014/chart" uri="{C3380CC4-5D6E-409C-BE32-E72D297353CC}">
                <c16:uniqueId val="{00000023-80A2-4C97-B5AC-4B8FF26F1693}"/>
              </c:ext>
            </c:extLst>
          </c:dPt>
          <c:dPt>
            <c:idx val="36"/>
            <c:invertIfNegative val="0"/>
            <c:bubble3D val="0"/>
            <c:extLst xmlns:c16r2="http://schemas.microsoft.com/office/drawing/2015/06/chart">
              <c:ext xmlns:c16="http://schemas.microsoft.com/office/drawing/2014/chart" uri="{C3380CC4-5D6E-409C-BE32-E72D297353CC}">
                <c16:uniqueId val="{00000024-80A2-4C97-B5AC-4B8FF26F1693}"/>
              </c:ext>
            </c:extLst>
          </c:dPt>
          <c:dPt>
            <c:idx val="37"/>
            <c:invertIfNegative val="0"/>
            <c:bubble3D val="0"/>
            <c:extLst xmlns:c16r2="http://schemas.microsoft.com/office/drawing/2015/06/chart">
              <c:ext xmlns:c16="http://schemas.microsoft.com/office/drawing/2014/chart" uri="{C3380CC4-5D6E-409C-BE32-E72D297353CC}">
                <c16:uniqueId val="{00000025-80A2-4C97-B5AC-4B8FF26F1693}"/>
              </c:ext>
            </c:extLst>
          </c:dPt>
          <c:dPt>
            <c:idx val="38"/>
            <c:invertIfNegative val="0"/>
            <c:bubble3D val="0"/>
            <c:extLst xmlns:c16r2="http://schemas.microsoft.com/office/drawing/2015/06/chart">
              <c:ext xmlns:c16="http://schemas.microsoft.com/office/drawing/2014/chart" uri="{C3380CC4-5D6E-409C-BE32-E72D297353CC}">
                <c16:uniqueId val="{00000026-80A2-4C97-B5AC-4B8FF26F1693}"/>
              </c:ext>
            </c:extLst>
          </c:dPt>
          <c:dPt>
            <c:idx val="39"/>
            <c:invertIfNegative val="0"/>
            <c:bubble3D val="0"/>
            <c:extLst xmlns:c16r2="http://schemas.microsoft.com/office/drawing/2015/06/chart">
              <c:ext xmlns:c16="http://schemas.microsoft.com/office/drawing/2014/chart" uri="{C3380CC4-5D6E-409C-BE32-E72D297353CC}">
                <c16:uniqueId val="{00000027-80A2-4C97-B5AC-4B8FF26F1693}"/>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Sheet1!$A$29</c:f>
              <c:strCache>
                <c:ptCount val="1"/>
                <c:pt idx="0">
                  <c:v>Trying local food &amp; drink specialities</c:v>
                </c:pt>
              </c:strCache>
            </c:strRef>
          </c:cat>
          <c:val>
            <c:numRef>
              <c:f>Sheet1!$B$29</c:f>
              <c:numCache>
                <c:formatCode>0%</c:formatCode>
                <c:ptCount val="1"/>
                <c:pt idx="0">
                  <c:v>0.255969101123595</c:v>
                </c:pt>
              </c:numCache>
            </c:numRef>
          </c:val>
          <c:extLst xmlns:c16r2="http://schemas.microsoft.com/office/drawing/2015/06/chart">
            <c:ext xmlns:c16="http://schemas.microsoft.com/office/drawing/2014/chart" uri="{C3380CC4-5D6E-409C-BE32-E72D297353CC}">
              <c16:uniqueId val="{00000028-80A2-4C97-B5AC-4B8FF26F1693}"/>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Sheet1!$A$29</c:f>
              <c:strCache>
                <c:ptCount val="1"/>
                <c:pt idx="0">
                  <c:v>Trying local food &amp; drink specialities</c:v>
                </c:pt>
              </c:strCache>
            </c:strRef>
          </c:cat>
          <c:val>
            <c:numRef>
              <c:f>Sheet1!$C$29</c:f>
              <c:numCache>
                <c:formatCode>0%</c:formatCode>
                <c:ptCount val="1"/>
                <c:pt idx="0">
                  <c:v>0.47303089887640498</c:v>
                </c:pt>
              </c:numCache>
            </c:numRef>
          </c:val>
          <c:extLst xmlns:c16r2="http://schemas.microsoft.com/office/drawing/2015/06/chart">
            <c:ext xmlns:c16="http://schemas.microsoft.com/office/drawing/2014/chart" uri="{C3380CC4-5D6E-409C-BE32-E72D297353CC}">
              <c16:uniqueId val="{00000029-80A2-4C97-B5AC-4B8FF26F1693}"/>
            </c:ext>
          </c:extLst>
        </c:ser>
        <c:dLbls>
          <c:showLegendKey val="0"/>
          <c:showVal val="0"/>
          <c:showCatName val="0"/>
          <c:showSerName val="0"/>
          <c:showPercent val="0"/>
          <c:showBubbleSize val="0"/>
        </c:dLbls>
        <c:gapWidth val="50"/>
        <c:overlap val="100"/>
        <c:axId val="371230920"/>
        <c:axId val="371231312"/>
      </c:barChart>
      <c:catAx>
        <c:axId val="371230920"/>
        <c:scaling>
          <c:orientation val="maxMin"/>
        </c:scaling>
        <c:delete val="1"/>
        <c:axPos val="l"/>
        <c:numFmt formatCode="General" sourceLinked="1"/>
        <c:majorTickMark val="none"/>
        <c:minorTickMark val="none"/>
        <c:tickLblPos val="nextTo"/>
        <c:crossAx val="371231312"/>
        <c:crosses val="autoZero"/>
        <c:auto val="1"/>
        <c:lblAlgn val="ctr"/>
        <c:lblOffset val="100"/>
        <c:noMultiLvlLbl val="0"/>
      </c:catAx>
      <c:valAx>
        <c:axId val="371231312"/>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123092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62E-4EEA-A132-D95D941D7CF9}"/>
              </c:ext>
            </c:extLst>
          </c:dPt>
          <c:dPt>
            <c:idx val="1"/>
            <c:invertIfNegative val="0"/>
            <c:bubble3D val="0"/>
            <c:extLst xmlns:c16r2="http://schemas.microsoft.com/office/drawing/2015/06/chart">
              <c:ext xmlns:c16="http://schemas.microsoft.com/office/drawing/2014/chart" uri="{C3380CC4-5D6E-409C-BE32-E72D297353CC}">
                <c16:uniqueId val="{00000001-E62E-4EEA-A132-D95D941D7CF9}"/>
              </c:ext>
            </c:extLst>
          </c:dPt>
          <c:dPt>
            <c:idx val="2"/>
            <c:invertIfNegative val="0"/>
            <c:bubble3D val="0"/>
            <c:extLst xmlns:c16r2="http://schemas.microsoft.com/office/drawing/2015/06/chart">
              <c:ext xmlns:c16="http://schemas.microsoft.com/office/drawing/2014/chart" uri="{C3380CC4-5D6E-409C-BE32-E72D297353CC}">
                <c16:uniqueId val="{00000002-E62E-4EEA-A132-D95D941D7CF9}"/>
              </c:ext>
            </c:extLst>
          </c:dPt>
          <c:dPt>
            <c:idx val="3"/>
            <c:invertIfNegative val="0"/>
            <c:bubble3D val="0"/>
            <c:extLst xmlns:c16r2="http://schemas.microsoft.com/office/drawing/2015/06/chart">
              <c:ext xmlns:c16="http://schemas.microsoft.com/office/drawing/2014/chart" uri="{C3380CC4-5D6E-409C-BE32-E72D297353CC}">
                <c16:uniqueId val="{00000003-E62E-4EEA-A132-D95D941D7CF9}"/>
              </c:ext>
            </c:extLst>
          </c:dPt>
          <c:dPt>
            <c:idx val="4"/>
            <c:invertIfNegative val="0"/>
            <c:bubble3D val="0"/>
            <c:extLst xmlns:c16r2="http://schemas.microsoft.com/office/drawing/2015/06/chart">
              <c:ext xmlns:c16="http://schemas.microsoft.com/office/drawing/2014/chart" uri="{C3380CC4-5D6E-409C-BE32-E72D297353CC}">
                <c16:uniqueId val="{00000004-E62E-4EEA-A132-D95D941D7CF9}"/>
              </c:ext>
            </c:extLst>
          </c:dPt>
          <c:dPt>
            <c:idx val="5"/>
            <c:invertIfNegative val="0"/>
            <c:bubble3D val="0"/>
            <c:extLst xmlns:c16r2="http://schemas.microsoft.com/office/drawing/2015/06/chart">
              <c:ext xmlns:c16="http://schemas.microsoft.com/office/drawing/2014/chart" uri="{C3380CC4-5D6E-409C-BE32-E72D297353CC}">
                <c16:uniqueId val="{00000005-E62E-4EEA-A132-D95D941D7CF9}"/>
              </c:ext>
            </c:extLst>
          </c:dPt>
          <c:dPt>
            <c:idx val="6"/>
            <c:invertIfNegative val="0"/>
            <c:bubble3D val="0"/>
            <c:extLst xmlns:c16r2="http://schemas.microsoft.com/office/drawing/2015/06/chart">
              <c:ext xmlns:c16="http://schemas.microsoft.com/office/drawing/2014/chart" uri="{C3380CC4-5D6E-409C-BE32-E72D297353CC}">
                <c16:uniqueId val="{00000006-E62E-4EEA-A132-D95D941D7CF9}"/>
              </c:ext>
            </c:extLst>
          </c:dPt>
          <c:dPt>
            <c:idx val="7"/>
            <c:invertIfNegative val="0"/>
            <c:bubble3D val="0"/>
            <c:extLst xmlns:c16r2="http://schemas.microsoft.com/office/drawing/2015/06/chart">
              <c:ext xmlns:c16="http://schemas.microsoft.com/office/drawing/2014/chart" uri="{C3380CC4-5D6E-409C-BE32-E72D297353CC}">
                <c16:uniqueId val="{00000007-E62E-4EEA-A132-D95D941D7CF9}"/>
              </c:ext>
            </c:extLst>
          </c:dPt>
          <c:dPt>
            <c:idx val="8"/>
            <c:invertIfNegative val="0"/>
            <c:bubble3D val="0"/>
            <c:extLst xmlns:c16r2="http://schemas.microsoft.com/office/drawing/2015/06/chart">
              <c:ext xmlns:c16="http://schemas.microsoft.com/office/drawing/2014/chart" uri="{C3380CC4-5D6E-409C-BE32-E72D297353CC}">
                <c16:uniqueId val="{00000008-E62E-4EEA-A132-D95D941D7CF9}"/>
              </c:ext>
            </c:extLst>
          </c:dPt>
          <c:dPt>
            <c:idx val="9"/>
            <c:invertIfNegative val="0"/>
            <c:bubble3D val="0"/>
            <c:extLst xmlns:c16r2="http://schemas.microsoft.com/office/drawing/2015/06/chart">
              <c:ext xmlns:c16="http://schemas.microsoft.com/office/drawing/2014/chart" uri="{C3380CC4-5D6E-409C-BE32-E72D297353CC}">
                <c16:uniqueId val="{00000009-E62E-4EEA-A132-D95D941D7CF9}"/>
              </c:ext>
            </c:extLst>
          </c:dPt>
          <c:dPt>
            <c:idx val="10"/>
            <c:invertIfNegative val="0"/>
            <c:bubble3D val="0"/>
            <c:extLst xmlns:c16r2="http://schemas.microsoft.com/office/drawing/2015/06/chart">
              <c:ext xmlns:c16="http://schemas.microsoft.com/office/drawing/2014/chart" uri="{C3380CC4-5D6E-409C-BE32-E72D297353CC}">
                <c16:uniqueId val="{0000000A-E62E-4EEA-A132-D95D941D7CF9}"/>
              </c:ext>
            </c:extLst>
          </c:dPt>
          <c:dPt>
            <c:idx val="11"/>
            <c:invertIfNegative val="0"/>
            <c:bubble3D val="0"/>
            <c:extLst xmlns:c16r2="http://schemas.microsoft.com/office/drawing/2015/06/chart">
              <c:ext xmlns:c16="http://schemas.microsoft.com/office/drawing/2014/chart" uri="{C3380CC4-5D6E-409C-BE32-E72D297353CC}">
                <c16:uniqueId val="{0000000B-E62E-4EEA-A132-D95D941D7CF9}"/>
              </c:ext>
            </c:extLst>
          </c:dPt>
          <c:dPt>
            <c:idx val="12"/>
            <c:invertIfNegative val="0"/>
            <c:bubble3D val="0"/>
            <c:extLst xmlns:c16r2="http://schemas.microsoft.com/office/drawing/2015/06/chart">
              <c:ext xmlns:c16="http://schemas.microsoft.com/office/drawing/2014/chart" uri="{C3380CC4-5D6E-409C-BE32-E72D297353CC}">
                <c16:uniqueId val="{0000000C-E62E-4EEA-A132-D95D941D7CF9}"/>
              </c:ext>
            </c:extLst>
          </c:dPt>
          <c:dPt>
            <c:idx val="13"/>
            <c:invertIfNegative val="0"/>
            <c:bubble3D val="0"/>
            <c:extLst xmlns:c16r2="http://schemas.microsoft.com/office/drawing/2015/06/chart">
              <c:ext xmlns:c16="http://schemas.microsoft.com/office/drawing/2014/chart" uri="{C3380CC4-5D6E-409C-BE32-E72D297353CC}">
                <c16:uniqueId val="{0000000D-E62E-4EEA-A132-D95D941D7CF9}"/>
              </c:ext>
            </c:extLst>
          </c:dPt>
          <c:dPt>
            <c:idx val="14"/>
            <c:invertIfNegative val="0"/>
            <c:bubble3D val="0"/>
            <c:extLst xmlns:c16r2="http://schemas.microsoft.com/office/drawing/2015/06/chart">
              <c:ext xmlns:c16="http://schemas.microsoft.com/office/drawing/2014/chart" uri="{C3380CC4-5D6E-409C-BE32-E72D297353CC}">
                <c16:uniqueId val="{0000000E-E62E-4EEA-A132-D95D941D7CF9}"/>
              </c:ext>
            </c:extLst>
          </c:dPt>
          <c:dPt>
            <c:idx val="15"/>
            <c:invertIfNegative val="0"/>
            <c:bubble3D val="0"/>
            <c:extLst xmlns:c16r2="http://schemas.microsoft.com/office/drawing/2015/06/chart">
              <c:ext xmlns:c16="http://schemas.microsoft.com/office/drawing/2014/chart" uri="{C3380CC4-5D6E-409C-BE32-E72D297353CC}">
                <c16:uniqueId val="{0000000F-E62E-4EEA-A132-D95D941D7CF9}"/>
              </c:ext>
            </c:extLst>
          </c:dPt>
          <c:dPt>
            <c:idx val="16"/>
            <c:invertIfNegative val="0"/>
            <c:bubble3D val="0"/>
            <c:extLst xmlns:c16r2="http://schemas.microsoft.com/office/drawing/2015/06/chart">
              <c:ext xmlns:c16="http://schemas.microsoft.com/office/drawing/2014/chart" uri="{C3380CC4-5D6E-409C-BE32-E72D297353CC}">
                <c16:uniqueId val="{00000010-E62E-4EEA-A132-D95D941D7CF9}"/>
              </c:ext>
            </c:extLst>
          </c:dPt>
          <c:dPt>
            <c:idx val="17"/>
            <c:invertIfNegative val="0"/>
            <c:bubble3D val="0"/>
            <c:extLst xmlns:c16r2="http://schemas.microsoft.com/office/drawing/2015/06/chart">
              <c:ext xmlns:c16="http://schemas.microsoft.com/office/drawing/2014/chart" uri="{C3380CC4-5D6E-409C-BE32-E72D297353CC}">
                <c16:uniqueId val="{00000011-E62E-4EEA-A132-D95D941D7CF9}"/>
              </c:ext>
            </c:extLst>
          </c:dPt>
          <c:dPt>
            <c:idx val="18"/>
            <c:invertIfNegative val="0"/>
            <c:bubble3D val="0"/>
            <c:extLst xmlns:c16r2="http://schemas.microsoft.com/office/drawing/2015/06/chart">
              <c:ext xmlns:c16="http://schemas.microsoft.com/office/drawing/2014/chart" uri="{C3380CC4-5D6E-409C-BE32-E72D297353CC}">
                <c16:uniqueId val="{00000012-E62E-4EEA-A132-D95D941D7CF9}"/>
              </c:ext>
            </c:extLst>
          </c:dPt>
          <c:dPt>
            <c:idx val="19"/>
            <c:invertIfNegative val="0"/>
            <c:bubble3D val="0"/>
            <c:extLst xmlns:c16r2="http://schemas.microsoft.com/office/drawing/2015/06/chart">
              <c:ext xmlns:c16="http://schemas.microsoft.com/office/drawing/2014/chart" uri="{C3380CC4-5D6E-409C-BE32-E72D297353CC}">
                <c16:uniqueId val="{00000013-E62E-4EEA-A132-D95D941D7CF9}"/>
              </c:ext>
            </c:extLst>
          </c:dPt>
          <c:dPt>
            <c:idx val="20"/>
            <c:invertIfNegative val="0"/>
            <c:bubble3D val="0"/>
            <c:extLst xmlns:c16r2="http://schemas.microsoft.com/office/drawing/2015/06/chart">
              <c:ext xmlns:c16="http://schemas.microsoft.com/office/drawing/2014/chart" uri="{C3380CC4-5D6E-409C-BE32-E72D297353CC}">
                <c16:uniqueId val="{00000014-E62E-4EEA-A132-D95D941D7CF9}"/>
              </c:ext>
            </c:extLst>
          </c:dPt>
          <c:dPt>
            <c:idx val="21"/>
            <c:invertIfNegative val="0"/>
            <c:bubble3D val="0"/>
            <c:extLst xmlns:c16r2="http://schemas.microsoft.com/office/drawing/2015/06/chart">
              <c:ext xmlns:c16="http://schemas.microsoft.com/office/drawing/2014/chart" uri="{C3380CC4-5D6E-409C-BE32-E72D297353CC}">
                <c16:uniqueId val="{00000015-E62E-4EEA-A132-D95D941D7CF9}"/>
              </c:ext>
            </c:extLst>
          </c:dPt>
          <c:dPt>
            <c:idx val="22"/>
            <c:invertIfNegative val="0"/>
            <c:bubble3D val="0"/>
            <c:extLst xmlns:c16r2="http://schemas.microsoft.com/office/drawing/2015/06/chart">
              <c:ext xmlns:c16="http://schemas.microsoft.com/office/drawing/2014/chart" uri="{C3380CC4-5D6E-409C-BE32-E72D297353CC}">
                <c16:uniqueId val="{00000016-E62E-4EEA-A132-D95D941D7CF9}"/>
              </c:ext>
            </c:extLst>
          </c:dPt>
          <c:dPt>
            <c:idx val="23"/>
            <c:invertIfNegative val="0"/>
            <c:bubble3D val="0"/>
            <c:extLst xmlns:c16r2="http://schemas.microsoft.com/office/drawing/2015/06/chart">
              <c:ext xmlns:c16="http://schemas.microsoft.com/office/drawing/2014/chart" uri="{C3380CC4-5D6E-409C-BE32-E72D297353CC}">
                <c16:uniqueId val="{00000017-E62E-4EEA-A132-D95D941D7CF9}"/>
              </c:ext>
            </c:extLst>
          </c:dPt>
          <c:dPt>
            <c:idx val="24"/>
            <c:invertIfNegative val="0"/>
            <c:bubble3D val="0"/>
            <c:extLst xmlns:c16r2="http://schemas.microsoft.com/office/drawing/2015/06/chart">
              <c:ext xmlns:c16="http://schemas.microsoft.com/office/drawing/2014/chart" uri="{C3380CC4-5D6E-409C-BE32-E72D297353CC}">
                <c16:uniqueId val="{00000018-E62E-4EEA-A132-D95D941D7CF9}"/>
              </c:ext>
            </c:extLst>
          </c:dPt>
          <c:dPt>
            <c:idx val="25"/>
            <c:invertIfNegative val="0"/>
            <c:bubble3D val="0"/>
            <c:extLst xmlns:c16r2="http://schemas.microsoft.com/office/drawing/2015/06/chart">
              <c:ext xmlns:c16="http://schemas.microsoft.com/office/drawing/2014/chart" uri="{C3380CC4-5D6E-409C-BE32-E72D297353CC}">
                <c16:uniqueId val="{00000019-E62E-4EEA-A132-D95D941D7CF9}"/>
              </c:ext>
            </c:extLst>
          </c:dPt>
          <c:dPt>
            <c:idx val="26"/>
            <c:invertIfNegative val="0"/>
            <c:bubble3D val="0"/>
            <c:extLst xmlns:c16r2="http://schemas.microsoft.com/office/drawing/2015/06/chart">
              <c:ext xmlns:c16="http://schemas.microsoft.com/office/drawing/2014/chart" uri="{C3380CC4-5D6E-409C-BE32-E72D297353CC}">
                <c16:uniqueId val="{0000001A-E62E-4EEA-A132-D95D941D7CF9}"/>
              </c:ext>
            </c:extLst>
          </c:dPt>
          <c:dPt>
            <c:idx val="27"/>
            <c:invertIfNegative val="0"/>
            <c:bubble3D val="0"/>
            <c:extLst xmlns:c16r2="http://schemas.microsoft.com/office/drawing/2015/06/chart">
              <c:ext xmlns:c16="http://schemas.microsoft.com/office/drawing/2014/chart" uri="{C3380CC4-5D6E-409C-BE32-E72D297353CC}">
                <c16:uniqueId val="{0000001B-E62E-4EEA-A132-D95D941D7CF9}"/>
              </c:ext>
            </c:extLst>
          </c:dPt>
          <c:dPt>
            <c:idx val="28"/>
            <c:invertIfNegative val="0"/>
            <c:bubble3D val="0"/>
            <c:extLst xmlns:c16r2="http://schemas.microsoft.com/office/drawing/2015/06/chart">
              <c:ext xmlns:c16="http://schemas.microsoft.com/office/drawing/2014/chart" uri="{C3380CC4-5D6E-409C-BE32-E72D297353CC}">
                <c16:uniqueId val="{0000001C-E62E-4EEA-A132-D95D941D7CF9}"/>
              </c:ext>
            </c:extLst>
          </c:dPt>
          <c:dPt>
            <c:idx val="29"/>
            <c:invertIfNegative val="0"/>
            <c:bubble3D val="0"/>
            <c:extLst xmlns:c16r2="http://schemas.microsoft.com/office/drawing/2015/06/chart">
              <c:ext xmlns:c16="http://schemas.microsoft.com/office/drawing/2014/chart" uri="{C3380CC4-5D6E-409C-BE32-E72D297353CC}">
                <c16:uniqueId val="{0000001D-E62E-4EEA-A132-D95D941D7CF9}"/>
              </c:ext>
            </c:extLst>
          </c:dPt>
          <c:dPt>
            <c:idx val="30"/>
            <c:invertIfNegative val="0"/>
            <c:bubble3D val="0"/>
            <c:extLst xmlns:c16r2="http://schemas.microsoft.com/office/drawing/2015/06/chart">
              <c:ext xmlns:c16="http://schemas.microsoft.com/office/drawing/2014/chart" uri="{C3380CC4-5D6E-409C-BE32-E72D297353CC}">
                <c16:uniqueId val="{0000001E-E62E-4EEA-A132-D95D941D7CF9}"/>
              </c:ext>
            </c:extLst>
          </c:dPt>
          <c:dPt>
            <c:idx val="31"/>
            <c:invertIfNegative val="0"/>
            <c:bubble3D val="0"/>
            <c:extLst xmlns:c16r2="http://schemas.microsoft.com/office/drawing/2015/06/chart">
              <c:ext xmlns:c16="http://schemas.microsoft.com/office/drawing/2014/chart" uri="{C3380CC4-5D6E-409C-BE32-E72D297353CC}">
                <c16:uniqueId val="{0000001F-E62E-4EEA-A132-D95D941D7CF9}"/>
              </c:ext>
            </c:extLst>
          </c:dPt>
          <c:dPt>
            <c:idx val="32"/>
            <c:invertIfNegative val="0"/>
            <c:bubble3D val="0"/>
            <c:extLst xmlns:c16r2="http://schemas.microsoft.com/office/drawing/2015/06/chart">
              <c:ext xmlns:c16="http://schemas.microsoft.com/office/drawing/2014/chart" uri="{C3380CC4-5D6E-409C-BE32-E72D297353CC}">
                <c16:uniqueId val="{00000020-E62E-4EEA-A132-D95D941D7CF9}"/>
              </c:ext>
            </c:extLst>
          </c:dPt>
          <c:dPt>
            <c:idx val="33"/>
            <c:invertIfNegative val="0"/>
            <c:bubble3D val="0"/>
            <c:extLst xmlns:c16r2="http://schemas.microsoft.com/office/drawing/2015/06/chart">
              <c:ext xmlns:c16="http://schemas.microsoft.com/office/drawing/2014/chart" uri="{C3380CC4-5D6E-409C-BE32-E72D297353CC}">
                <c16:uniqueId val="{00000021-E62E-4EEA-A132-D95D941D7CF9}"/>
              </c:ext>
            </c:extLst>
          </c:dPt>
          <c:dPt>
            <c:idx val="34"/>
            <c:invertIfNegative val="0"/>
            <c:bubble3D val="0"/>
            <c:extLst xmlns:c16r2="http://schemas.microsoft.com/office/drawing/2015/06/chart">
              <c:ext xmlns:c16="http://schemas.microsoft.com/office/drawing/2014/chart" uri="{C3380CC4-5D6E-409C-BE32-E72D297353CC}">
                <c16:uniqueId val="{00000022-E62E-4EEA-A132-D95D941D7CF9}"/>
              </c:ext>
            </c:extLst>
          </c:dPt>
          <c:dPt>
            <c:idx val="35"/>
            <c:invertIfNegative val="0"/>
            <c:bubble3D val="0"/>
            <c:extLst xmlns:c16r2="http://schemas.microsoft.com/office/drawing/2015/06/chart">
              <c:ext xmlns:c16="http://schemas.microsoft.com/office/drawing/2014/chart" uri="{C3380CC4-5D6E-409C-BE32-E72D297353CC}">
                <c16:uniqueId val="{00000023-E62E-4EEA-A132-D95D941D7CF9}"/>
              </c:ext>
            </c:extLst>
          </c:dPt>
          <c:dPt>
            <c:idx val="36"/>
            <c:invertIfNegative val="0"/>
            <c:bubble3D val="0"/>
            <c:extLst xmlns:c16r2="http://schemas.microsoft.com/office/drawing/2015/06/chart">
              <c:ext xmlns:c16="http://schemas.microsoft.com/office/drawing/2014/chart" uri="{C3380CC4-5D6E-409C-BE32-E72D297353CC}">
                <c16:uniqueId val="{00000024-E62E-4EEA-A132-D95D941D7CF9}"/>
              </c:ext>
            </c:extLst>
          </c:dPt>
          <c:dPt>
            <c:idx val="37"/>
            <c:invertIfNegative val="0"/>
            <c:bubble3D val="0"/>
            <c:extLst xmlns:c16r2="http://schemas.microsoft.com/office/drawing/2015/06/chart">
              <c:ext xmlns:c16="http://schemas.microsoft.com/office/drawing/2014/chart" uri="{C3380CC4-5D6E-409C-BE32-E72D297353CC}">
                <c16:uniqueId val="{00000025-E62E-4EEA-A132-D95D941D7CF9}"/>
              </c:ext>
            </c:extLst>
          </c:dPt>
          <c:dPt>
            <c:idx val="38"/>
            <c:invertIfNegative val="0"/>
            <c:bubble3D val="0"/>
            <c:extLst xmlns:c16r2="http://schemas.microsoft.com/office/drawing/2015/06/chart">
              <c:ext xmlns:c16="http://schemas.microsoft.com/office/drawing/2014/chart" uri="{C3380CC4-5D6E-409C-BE32-E72D297353CC}">
                <c16:uniqueId val="{00000026-E62E-4EEA-A132-D95D941D7CF9}"/>
              </c:ext>
            </c:extLst>
          </c:dPt>
          <c:dPt>
            <c:idx val="39"/>
            <c:invertIfNegative val="0"/>
            <c:bubble3D val="0"/>
            <c:extLst xmlns:c16r2="http://schemas.microsoft.com/office/drawing/2015/06/chart">
              <c:ext xmlns:c16="http://schemas.microsoft.com/office/drawing/2014/chart" uri="{C3380CC4-5D6E-409C-BE32-E72D297353CC}">
                <c16:uniqueId val="{00000027-E62E-4EEA-A132-D95D941D7CF9}"/>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Sheet1!$A$32</c:f>
              <c:strCache>
                <c:ptCount val="1"/>
                <c:pt idx="0">
                  <c:v>Visiting a museum</c:v>
                </c:pt>
              </c:strCache>
            </c:strRef>
          </c:cat>
          <c:val>
            <c:numRef>
              <c:f>Sheet1!$B$32</c:f>
              <c:numCache>
                <c:formatCode>0%</c:formatCode>
                <c:ptCount val="1"/>
                <c:pt idx="0">
                  <c:v>0.25552234206471502</c:v>
                </c:pt>
              </c:numCache>
            </c:numRef>
          </c:val>
          <c:extLst xmlns:c16r2="http://schemas.microsoft.com/office/drawing/2015/06/chart">
            <c:ext xmlns:c16="http://schemas.microsoft.com/office/drawing/2014/chart" uri="{C3380CC4-5D6E-409C-BE32-E72D297353CC}">
              <c16:uniqueId val="{00000028-E62E-4EEA-A132-D95D941D7CF9}"/>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Sheet1!$A$32</c:f>
              <c:strCache>
                <c:ptCount val="1"/>
                <c:pt idx="0">
                  <c:v>Visiting a museum</c:v>
                </c:pt>
              </c:strCache>
            </c:strRef>
          </c:cat>
          <c:val>
            <c:numRef>
              <c:f>Sheet1!$C$32</c:f>
              <c:numCache>
                <c:formatCode>0%</c:formatCode>
                <c:ptCount val="1"/>
                <c:pt idx="0">
                  <c:v>0.41047765793528501</c:v>
                </c:pt>
              </c:numCache>
            </c:numRef>
          </c:val>
          <c:extLst xmlns:c16r2="http://schemas.microsoft.com/office/drawing/2015/06/chart">
            <c:ext xmlns:c16="http://schemas.microsoft.com/office/drawing/2014/chart" uri="{C3380CC4-5D6E-409C-BE32-E72D297353CC}">
              <c16:uniqueId val="{00000029-E62E-4EEA-A132-D95D941D7CF9}"/>
            </c:ext>
          </c:extLst>
        </c:ser>
        <c:dLbls>
          <c:showLegendKey val="0"/>
          <c:showVal val="0"/>
          <c:showCatName val="0"/>
          <c:showSerName val="0"/>
          <c:showPercent val="0"/>
          <c:showBubbleSize val="0"/>
        </c:dLbls>
        <c:gapWidth val="50"/>
        <c:overlap val="100"/>
        <c:axId val="371226608"/>
        <c:axId val="371224648"/>
      </c:barChart>
      <c:catAx>
        <c:axId val="371226608"/>
        <c:scaling>
          <c:orientation val="maxMin"/>
        </c:scaling>
        <c:delete val="1"/>
        <c:axPos val="l"/>
        <c:numFmt formatCode="General" sourceLinked="1"/>
        <c:majorTickMark val="none"/>
        <c:minorTickMark val="none"/>
        <c:tickLblPos val="nextTo"/>
        <c:crossAx val="371224648"/>
        <c:crosses val="autoZero"/>
        <c:auto val="1"/>
        <c:lblAlgn val="ctr"/>
        <c:lblOffset val="100"/>
        <c:noMultiLvlLbl val="0"/>
      </c:catAx>
      <c:valAx>
        <c:axId val="371224648"/>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1226608"/>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FE49-4520-B034-8B88B80978A7}"/>
              </c:ext>
            </c:extLst>
          </c:dPt>
          <c:dPt>
            <c:idx val="1"/>
            <c:invertIfNegative val="0"/>
            <c:bubble3D val="0"/>
            <c:extLst xmlns:c16r2="http://schemas.microsoft.com/office/drawing/2015/06/chart">
              <c:ext xmlns:c16="http://schemas.microsoft.com/office/drawing/2014/chart" uri="{C3380CC4-5D6E-409C-BE32-E72D297353CC}">
                <c16:uniqueId val="{00000001-FE49-4520-B034-8B88B80978A7}"/>
              </c:ext>
            </c:extLst>
          </c:dPt>
          <c:dPt>
            <c:idx val="2"/>
            <c:invertIfNegative val="0"/>
            <c:bubble3D val="0"/>
            <c:extLst xmlns:c16r2="http://schemas.microsoft.com/office/drawing/2015/06/chart">
              <c:ext xmlns:c16="http://schemas.microsoft.com/office/drawing/2014/chart" uri="{C3380CC4-5D6E-409C-BE32-E72D297353CC}">
                <c16:uniqueId val="{00000002-FE49-4520-B034-8B88B80978A7}"/>
              </c:ext>
            </c:extLst>
          </c:dPt>
          <c:dPt>
            <c:idx val="3"/>
            <c:invertIfNegative val="0"/>
            <c:bubble3D val="0"/>
            <c:extLst xmlns:c16r2="http://schemas.microsoft.com/office/drawing/2015/06/chart">
              <c:ext xmlns:c16="http://schemas.microsoft.com/office/drawing/2014/chart" uri="{C3380CC4-5D6E-409C-BE32-E72D297353CC}">
                <c16:uniqueId val="{00000003-FE49-4520-B034-8B88B80978A7}"/>
              </c:ext>
            </c:extLst>
          </c:dPt>
          <c:dPt>
            <c:idx val="4"/>
            <c:invertIfNegative val="0"/>
            <c:bubble3D val="0"/>
            <c:extLst xmlns:c16r2="http://schemas.microsoft.com/office/drawing/2015/06/chart">
              <c:ext xmlns:c16="http://schemas.microsoft.com/office/drawing/2014/chart" uri="{C3380CC4-5D6E-409C-BE32-E72D297353CC}">
                <c16:uniqueId val="{00000004-FE49-4520-B034-8B88B80978A7}"/>
              </c:ext>
            </c:extLst>
          </c:dPt>
          <c:dPt>
            <c:idx val="5"/>
            <c:invertIfNegative val="0"/>
            <c:bubble3D val="0"/>
            <c:extLst xmlns:c16r2="http://schemas.microsoft.com/office/drawing/2015/06/chart">
              <c:ext xmlns:c16="http://schemas.microsoft.com/office/drawing/2014/chart" uri="{C3380CC4-5D6E-409C-BE32-E72D297353CC}">
                <c16:uniqueId val="{00000005-FE49-4520-B034-8B88B80978A7}"/>
              </c:ext>
            </c:extLst>
          </c:dPt>
          <c:dPt>
            <c:idx val="6"/>
            <c:invertIfNegative val="0"/>
            <c:bubble3D val="0"/>
            <c:extLst xmlns:c16r2="http://schemas.microsoft.com/office/drawing/2015/06/chart">
              <c:ext xmlns:c16="http://schemas.microsoft.com/office/drawing/2014/chart" uri="{C3380CC4-5D6E-409C-BE32-E72D297353CC}">
                <c16:uniqueId val="{00000006-FE49-4520-B034-8B88B80978A7}"/>
              </c:ext>
            </c:extLst>
          </c:dPt>
          <c:dPt>
            <c:idx val="7"/>
            <c:invertIfNegative val="0"/>
            <c:bubble3D val="0"/>
            <c:extLst xmlns:c16r2="http://schemas.microsoft.com/office/drawing/2015/06/chart">
              <c:ext xmlns:c16="http://schemas.microsoft.com/office/drawing/2014/chart" uri="{C3380CC4-5D6E-409C-BE32-E72D297353CC}">
                <c16:uniqueId val="{00000007-FE49-4520-B034-8B88B80978A7}"/>
              </c:ext>
            </c:extLst>
          </c:dPt>
          <c:dPt>
            <c:idx val="8"/>
            <c:invertIfNegative val="0"/>
            <c:bubble3D val="0"/>
            <c:extLst xmlns:c16r2="http://schemas.microsoft.com/office/drawing/2015/06/chart">
              <c:ext xmlns:c16="http://schemas.microsoft.com/office/drawing/2014/chart" uri="{C3380CC4-5D6E-409C-BE32-E72D297353CC}">
                <c16:uniqueId val="{00000008-FE49-4520-B034-8B88B80978A7}"/>
              </c:ext>
            </c:extLst>
          </c:dPt>
          <c:dPt>
            <c:idx val="9"/>
            <c:invertIfNegative val="0"/>
            <c:bubble3D val="0"/>
            <c:extLst xmlns:c16r2="http://schemas.microsoft.com/office/drawing/2015/06/chart">
              <c:ext xmlns:c16="http://schemas.microsoft.com/office/drawing/2014/chart" uri="{C3380CC4-5D6E-409C-BE32-E72D297353CC}">
                <c16:uniqueId val="{00000009-FE49-4520-B034-8B88B80978A7}"/>
              </c:ext>
            </c:extLst>
          </c:dPt>
          <c:dPt>
            <c:idx val="10"/>
            <c:invertIfNegative val="0"/>
            <c:bubble3D val="0"/>
            <c:extLst xmlns:c16r2="http://schemas.microsoft.com/office/drawing/2015/06/chart">
              <c:ext xmlns:c16="http://schemas.microsoft.com/office/drawing/2014/chart" uri="{C3380CC4-5D6E-409C-BE32-E72D297353CC}">
                <c16:uniqueId val="{0000000A-FE49-4520-B034-8B88B80978A7}"/>
              </c:ext>
            </c:extLst>
          </c:dPt>
          <c:dPt>
            <c:idx val="11"/>
            <c:invertIfNegative val="0"/>
            <c:bubble3D val="0"/>
            <c:extLst xmlns:c16r2="http://schemas.microsoft.com/office/drawing/2015/06/chart">
              <c:ext xmlns:c16="http://schemas.microsoft.com/office/drawing/2014/chart" uri="{C3380CC4-5D6E-409C-BE32-E72D297353CC}">
                <c16:uniqueId val="{0000000B-FE49-4520-B034-8B88B80978A7}"/>
              </c:ext>
            </c:extLst>
          </c:dPt>
          <c:dPt>
            <c:idx val="12"/>
            <c:invertIfNegative val="0"/>
            <c:bubble3D val="0"/>
            <c:extLst xmlns:c16r2="http://schemas.microsoft.com/office/drawing/2015/06/chart">
              <c:ext xmlns:c16="http://schemas.microsoft.com/office/drawing/2014/chart" uri="{C3380CC4-5D6E-409C-BE32-E72D297353CC}">
                <c16:uniqueId val="{0000000C-FE49-4520-B034-8B88B80978A7}"/>
              </c:ext>
            </c:extLst>
          </c:dPt>
          <c:dPt>
            <c:idx val="13"/>
            <c:invertIfNegative val="0"/>
            <c:bubble3D val="0"/>
            <c:extLst xmlns:c16r2="http://schemas.microsoft.com/office/drawing/2015/06/chart">
              <c:ext xmlns:c16="http://schemas.microsoft.com/office/drawing/2014/chart" uri="{C3380CC4-5D6E-409C-BE32-E72D297353CC}">
                <c16:uniqueId val="{0000000D-FE49-4520-B034-8B88B80978A7}"/>
              </c:ext>
            </c:extLst>
          </c:dPt>
          <c:dPt>
            <c:idx val="14"/>
            <c:invertIfNegative val="0"/>
            <c:bubble3D val="0"/>
            <c:extLst xmlns:c16r2="http://schemas.microsoft.com/office/drawing/2015/06/chart">
              <c:ext xmlns:c16="http://schemas.microsoft.com/office/drawing/2014/chart" uri="{C3380CC4-5D6E-409C-BE32-E72D297353CC}">
                <c16:uniqueId val="{0000000E-FE49-4520-B034-8B88B80978A7}"/>
              </c:ext>
            </c:extLst>
          </c:dPt>
          <c:dPt>
            <c:idx val="15"/>
            <c:invertIfNegative val="0"/>
            <c:bubble3D val="0"/>
            <c:extLst xmlns:c16r2="http://schemas.microsoft.com/office/drawing/2015/06/chart">
              <c:ext xmlns:c16="http://schemas.microsoft.com/office/drawing/2014/chart" uri="{C3380CC4-5D6E-409C-BE32-E72D297353CC}">
                <c16:uniqueId val="{0000000F-FE49-4520-B034-8B88B80978A7}"/>
              </c:ext>
            </c:extLst>
          </c:dPt>
          <c:dPt>
            <c:idx val="16"/>
            <c:invertIfNegative val="0"/>
            <c:bubble3D val="0"/>
            <c:extLst xmlns:c16r2="http://schemas.microsoft.com/office/drawing/2015/06/chart">
              <c:ext xmlns:c16="http://schemas.microsoft.com/office/drawing/2014/chart" uri="{C3380CC4-5D6E-409C-BE32-E72D297353CC}">
                <c16:uniqueId val="{00000010-FE49-4520-B034-8B88B80978A7}"/>
              </c:ext>
            </c:extLst>
          </c:dPt>
          <c:dPt>
            <c:idx val="17"/>
            <c:invertIfNegative val="0"/>
            <c:bubble3D val="0"/>
            <c:extLst xmlns:c16r2="http://schemas.microsoft.com/office/drawing/2015/06/chart">
              <c:ext xmlns:c16="http://schemas.microsoft.com/office/drawing/2014/chart" uri="{C3380CC4-5D6E-409C-BE32-E72D297353CC}">
                <c16:uniqueId val="{00000011-FE49-4520-B034-8B88B80978A7}"/>
              </c:ext>
            </c:extLst>
          </c:dPt>
          <c:dPt>
            <c:idx val="18"/>
            <c:invertIfNegative val="0"/>
            <c:bubble3D val="0"/>
            <c:extLst xmlns:c16r2="http://schemas.microsoft.com/office/drawing/2015/06/chart">
              <c:ext xmlns:c16="http://schemas.microsoft.com/office/drawing/2014/chart" uri="{C3380CC4-5D6E-409C-BE32-E72D297353CC}">
                <c16:uniqueId val="{00000012-FE49-4520-B034-8B88B80978A7}"/>
              </c:ext>
            </c:extLst>
          </c:dPt>
          <c:dPt>
            <c:idx val="19"/>
            <c:invertIfNegative val="0"/>
            <c:bubble3D val="0"/>
            <c:extLst xmlns:c16r2="http://schemas.microsoft.com/office/drawing/2015/06/chart">
              <c:ext xmlns:c16="http://schemas.microsoft.com/office/drawing/2014/chart" uri="{C3380CC4-5D6E-409C-BE32-E72D297353CC}">
                <c16:uniqueId val="{00000013-FE49-4520-B034-8B88B80978A7}"/>
              </c:ext>
            </c:extLst>
          </c:dPt>
          <c:dPt>
            <c:idx val="20"/>
            <c:invertIfNegative val="0"/>
            <c:bubble3D val="0"/>
            <c:extLst xmlns:c16r2="http://schemas.microsoft.com/office/drawing/2015/06/chart">
              <c:ext xmlns:c16="http://schemas.microsoft.com/office/drawing/2014/chart" uri="{C3380CC4-5D6E-409C-BE32-E72D297353CC}">
                <c16:uniqueId val="{00000014-FE49-4520-B034-8B88B80978A7}"/>
              </c:ext>
            </c:extLst>
          </c:dPt>
          <c:dPt>
            <c:idx val="21"/>
            <c:invertIfNegative val="0"/>
            <c:bubble3D val="0"/>
            <c:extLst xmlns:c16r2="http://schemas.microsoft.com/office/drawing/2015/06/chart">
              <c:ext xmlns:c16="http://schemas.microsoft.com/office/drawing/2014/chart" uri="{C3380CC4-5D6E-409C-BE32-E72D297353CC}">
                <c16:uniqueId val="{00000015-FE49-4520-B034-8B88B80978A7}"/>
              </c:ext>
            </c:extLst>
          </c:dPt>
          <c:dPt>
            <c:idx val="22"/>
            <c:invertIfNegative val="0"/>
            <c:bubble3D val="0"/>
            <c:extLst xmlns:c16r2="http://schemas.microsoft.com/office/drawing/2015/06/chart">
              <c:ext xmlns:c16="http://schemas.microsoft.com/office/drawing/2014/chart" uri="{C3380CC4-5D6E-409C-BE32-E72D297353CC}">
                <c16:uniqueId val="{00000016-FE49-4520-B034-8B88B80978A7}"/>
              </c:ext>
            </c:extLst>
          </c:dPt>
          <c:dPt>
            <c:idx val="23"/>
            <c:invertIfNegative val="0"/>
            <c:bubble3D val="0"/>
            <c:extLst xmlns:c16r2="http://schemas.microsoft.com/office/drawing/2015/06/chart">
              <c:ext xmlns:c16="http://schemas.microsoft.com/office/drawing/2014/chart" uri="{C3380CC4-5D6E-409C-BE32-E72D297353CC}">
                <c16:uniqueId val="{00000017-FE49-4520-B034-8B88B80978A7}"/>
              </c:ext>
            </c:extLst>
          </c:dPt>
          <c:dPt>
            <c:idx val="24"/>
            <c:invertIfNegative val="0"/>
            <c:bubble3D val="0"/>
            <c:extLst xmlns:c16r2="http://schemas.microsoft.com/office/drawing/2015/06/chart">
              <c:ext xmlns:c16="http://schemas.microsoft.com/office/drawing/2014/chart" uri="{C3380CC4-5D6E-409C-BE32-E72D297353CC}">
                <c16:uniqueId val="{00000018-FE49-4520-B034-8B88B80978A7}"/>
              </c:ext>
            </c:extLst>
          </c:dPt>
          <c:dPt>
            <c:idx val="25"/>
            <c:invertIfNegative val="0"/>
            <c:bubble3D val="0"/>
            <c:extLst xmlns:c16r2="http://schemas.microsoft.com/office/drawing/2015/06/chart">
              <c:ext xmlns:c16="http://schemas.microsoft.com/office/drawing/2014/chart" uri="{C3380CC4-5D6E-409C-BE32-E72D297353CC}">
                <c16:uniqueId val="{00000019-FE49-4520-B034-8B88B80978A7}"/>
              </c:ext>
            </c:extLst>
          </c:dPt>
          <c:dPt>
            <c:idx val="26"/>
            <c:invertIfNegative val="0"/>
            <c:bubble3D val="0"/>
            <c:extLst xmlns:c16r2="http://schemas.microsoft.com/office/drawing/2015/06/chart">
              <c:ext xmlns:c16="http://schemas.microsoft.com/office/drawing/2014/chart" uri="{C3380CC4-5D6E-409C-BE32-E72D297353CC}">
                <c16:uniqueId val="{0000001A-FE49-4520-B034-8B88B80978A7}"/>
              </c:ext>
            </c:extLst>
          </c:dPt>
          <c:dPt>
            <c:idx val="27"/>
            <c:invertIfNegative val="0"/>
            <c:bubble3D val="0"/>
            <c:extLst xmlns:c16r2="http://schemas.microsoft.com/office/drawing/2015/06/chart">
              <c:ext xmlns:c16="http://schemas.microsoft.com/office/drawing/2014/chart" uri="{C3380CC4-5D6E-409C-BE32-E72D297353CC}">
                <c16:uniqueId val="{0000001B-FE49-4520-B034-8B88B80978A7}"/>
              </c:ext>
            </c:extLst>
          </c:dPt>
          <c:dPt>
            <c:idx val="28"/>
            <c:invertIfNegative val="0"/>
            <c:bubble3D val="0"/>
            <c:extLst xmlns:c16r2="http://schemas.microsoft.com/office/drawing/2015/06/chart">
              <c:ext xmlns:c16="http://schemas.microsoft.com/office/drawing/2014/chart" uri="{C3380CC4-5D6E-409C-BE32-E72D297353CC}">
                <c16:uniqueId val="{0000001C-FE49-4520-B034-8B88B80978A7}"/>
              </c:ext>
            </c:extLst>
          </c:dPt>
          <c:dPt>
            <c:idx val="29"/>
            <c:invertIfNegative val="0"/>
            <c:bubble3D val="0"/>
            <c:extLst xmlns:c16r2="http://schemas.microsoft.com/office/drawing/2015/06/chart">
              <c:ext xmlns:c16="http://schemas.microsoft.com/office/drawing/2014/chart" uri="{C3380CC4-5D6E-409C-BE32-E72D297353CC}">
                <c16:uniqueId val="{0000001D-FE49-4520-B034-8B88B80978A7}"/>
              </c:ext>
            </c:extLst>
          </c:dPt>
          <c:dPt>
            <c:idx val="30"/>
            <c:invertIfNegative val="0"/>
            <c:bubble3D val="0"/>
            <c:extLst xmlns:c16r2="http://schemas.microsoft.com/office/drawing/2015/06/chart">
              <c:ext xmlns:c16="http://schemas.microsoft.com/office/drawing/2014/chart" uri="{C3380CC4-5D6E-409C-BE32-E72D297353CC}">
                <c16:uniqueId val="{0000001E-FE49-4520-B034-8B88B80978A7}"/>
              </c:ext>
            </c:extLst>
          </c:dPt>
          <c:dPt>
            <c:idx val="31"/>
            <c:invertIfNegative val="0"/>
            <c:bubble3D val="0"/>
            <c:extLst xmlns:c16r2="http://schemas.microsoft.com/office/drawing/2015/06/chart">
              <c:ext xmlns:c16="http://schemas.microsoft.com/office/drawing/2014/chart" uri="{C3380CC4-5D6E-409C-BE32-E72D297353CC}">
                <c16:uniqueId val="{0000001F-FE49-4520-B034-8B88B80978A7}"/>
              </c:ext>
            </c:extLst>
          </c:dPt>
          <c:dPt>
            <c:idx val="32"/>
            <c:invertIfNegative val="0"/>
            <c:bubble3D val="0"/>
            <c:extLst xmlns:c16r2="http://schemas.microsoft.com/office/drawing/2015/06/chart">
              <c:ext xmlns:c16="http://schemas.microsoft.com/office/drawing/2014/chart" uri="{C3380CC4-5D6E-409C-BE32-E72D297353CC}">
                <c16:uniqueId val="{00000020-FE49-4520-B034-8B88B80978A7}"/>
              </c:ext>
            </c:extLst>
          </c:dPt>
          <c:dPt>
            <c:idx val="33"/>
            <c:invertIfNegative val="0"/>
            <c:bubble3D val="0"/>
            <c:extLst xmlns:c16r2="http://schemas.microsoft.com/office/drawing/2015/06/chart">
              <c:ext xmlns:c16="http://schemas.microsoft.com/office/drawing/2014/chart" uri="{C3380CC4-5D6E-409C-BE32-E72D297353CC}">
                <c16:uniqueId val="{00000021-FE49-4520-B034-8B88B80978A7}"/>
              </c:ext>
            </c:extLst>
          </c:dPt>
          <c:dPt>
            <c:idx val="34"/>
            <c:invertIfNegative val="0"/>
            <c:bubble3D val="0"/>
            <c:extLst xmlns:c16r2="http://schemas.microsoft.com/office/drawing/2015/06/chart">
              <c:ext xmlns:c16="http://schemas.microsoft.com/office/drawing/2014/chart" uri="{C3380CC4-5D6E-409C-BE32-E72D297353CC}">
                <c16:uniqueId val="{00000022-FE49-4520-B034-8B88B80978A7}"/>
              </c:ext>
            </c:extLst>
          </c:dPt>
          <c:dPt>
            <c:idx val="35"/>
            <c:invertIfNegative val="0"/>
            <c:bubble3D val="0"/>
            <c:extLst xmlns:c16r2="http://schemas.microsoft.com/office/drawing/2015/06/chart">
              <c:ext xmlns:c16="http://schemas.microsoft.com/office/drawing/2014/chart" uri="{C3380CC4-5D6E-409C-BE32-E72D297353CC}">
                <c16:uniqueId val="{00000023-FE49-4520-B034-8B88B80978A7}"/>
              </c:ext>
            </c:extLst>
          </c:dPt>
          <c:dPt>
            <c:idx val="36"/>
            <c:invertIfNegative val="0"/>
            <c:bubble3D val="0"/>
            <c:extLst xmlns:c16r2="http://schemas.microsoft.com/office/drawing/2015/06/chart">
              <c:ext xmlns:c16="http://schemas.microsoft.com/office/drawing/2014/chart" uri="{C3380CC4-5D6E-409C-BE32-E72D297353CC}">
                <c16:uniqueId val="{00000024-FE49-4520-B034-8B88B80978A7}"/>
              </c:ext>
            </c:extLst>
          </c:dPt>
          <c:dPt>
            <c:idx val="37"/>
            <c:invertIfNegative val="0"/>
            <c:bubble3D val="0"/>
            <c:extLst xmlns:c16r2="http://schemas.microsoft.com/office/drawing/2015/06/chart">
              <c:ext xmlns:c16="http://schemas.microsoft.com/office/drawing/2014/chart" uri="{C3380CC4-5D6E-409C-BE32-E72D297353CC}">
                <c16:uniqueId val="{00000025-FE49-4520-B034-8B88B80978A7}"/>
              </c:ext>
            </c:extLst>
          </c:dPt>
          <c:dPt>
            <c:idx val="38"/>
            <c:invertIfNegative val="0"/>
            <c:bubble3D val="0"/>
            <c:extLst xmlns:c16r2="http://schemas.microsoft.com/office/drawing/2015/06/chart">
              <c:ext xmlns:c16="http://schemas.microsoft.com/office/drawing/2014/chart" uri="{C3380CC4-5D6E-409C-BE32-E72D297353CC}">
                <c16:uniqueId val="{00000026-FE49-4520-B034-8B88B80978A7}"/>
              </c:ext>
            </c:extLst>
          </c:dPt>
          <c:dPt>
            <c:idx val="39"/>
            <c:invertIfNegative val="0"/>
            <c:bubble3D val="0"/>
            <c:extLst xmlns:c16r2="http://schemas.microsoft.com/office/drawing/2015/06/chart">
              <c:ext xmlns:c16="http://schemas.microsoft.com/office/drawing/2014/chart" uri="{C3380CC4-5D6E-409C-BE32-E72D297353CC}">
                <c16:uniqueId val="{00000027-FE49-4520-B034-8B88B80978A7}"/>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Sheet1!$A$34</c:f>
              <c:strCache>
                <c:ptCount val="1"/>
                <c:pt idx="0">
                  <c:v>Visiting a park/garden</c:v>
                </c:pt>
              </c:strCache>
            </c:strRef>
          </c:cat>
          <c:val>
            <c:numRef>
              <c:f>Sheet1!$B$34</c:f>
              <c:numCache>
                <c:formatCode>0%</c:formatCode>
                <c:ptCount val="1"/>
                <c:pt idx="0">
                  <c:v>0.30843749999999998</c:v>
                </c:pt>
              </c:numCache>
            </c:numRef>
          </c:val>
          <c:extLst xmlns:c16r2="http://schemas.microsoft.com/office/drawing/2015/06/chart">
            <c:ext xmlns:c16="http://schemas.microsoft.com/office/drawing/2014/chart" uri="{C3380CC4-5D6E-409C-BE32-E72D297353CC}">
              <c16:uniqueId val="{00000028-FE49-4520-B034-8B88B80978A7}"/>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Sheet1!$A$34</c:f>
              <c:strCache>
                <c:ptCount val="1"/>
                <c:pt idx="0">
                  <c:v>Visiting a park/garden</c:v>
                </c:pt>
              </c:strCache>
            </c:strRef>
          </c:cat>
          <c:val>
            <c:numRef>
              <c:f>Sheet1!$C$34</c:f>
              <c:numCache>
                <c:formatCode>0%</c:formatCode>
                <c:ptCount val="1"/>
                <c:pt idx="0">
                  <c:v>0.3495625</c:v>
                </c:pt>
              </c:numCache>
            </c:numRef>
          </c:val>
          <c:extLst xmlns:c16r2="http://schemas.microsoft.com/office/drawing/2015/06/chart">
            <c:ext xmlns:c16="http://schemas.microsoft.com/office/drawing/2014/chart" uri="{C3380CC4-5D6E-409C-BE32-E72D297353CC}">
              <c16:uniqueId val="{00000029-FE49-4520-B034-8B88B80978A7}"/>
            </c:ext>
          </c:extLst>
        </c:ser>
        <c:dLbls>
          <c:showLegendKey val="0"/>
          <c:showVal val="0"/>
          <c:showCatName val="0"/>
          <c:showSerName val="0"/>
          <c:showPercent val="0"/>
          <c:showBubbleSize val="0"/>
        </c:dLbls>
        <c:gapWidth val="50"/>
        <c:overlap val="100"/>
        <c:axId val="377329304"/>
        <c:axId val="377327736"/>
      </c:barChart>
      <c:catAx>
        <c:axId val="377329304"/>
        <c:scaling>
          <c:orientation val="maxMin"/>
        </c:scaling>
        <c:delete val="1"/>
        <c:axPos val="l"/>
        <c:numFmt formatCode="General" sourceLinked="1"/>
        <c:majorTickMark val="none"/>
        <c:minorTickMark val="none"/>
        <c:tickLblPos val="nextTo"/>
        <c:crossAx val="377327736"/>
        <c:crosses val="autoZero"/>
        <c:auto val="1"/>
        <c:lblAlgn val="ctr"/>
        <c:lblOffset val="100"/>
        <c:noMultiLvlLbl val="0"/>
      </c:catAx>
      <c:valAx>
        <c:axId val="377327736"/>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7329304"/>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87F8-4A1D-B6AC-17F254621CB1}"/>
              </c:ext>
            </c:extLst>
          </c:dPt>
          <c:dPt>
            <c:idx val="1"/>
            <c:invertIfNegative val="0"/>
            <c:bubble3D val="0"/>
            <c:extLst xmlns:c16r2="http://schemas.microsoft.com/office/drawing/2015/06/chart">
              <c:ext xmlns:c16="http://schemas.microsoft.com/office/drawing/2014/chart" uri="{C3380CC4-5D6E-409C-BE32-E72D297353CC}">
                <c16:uniqueId val="{00000001-87F8-4A1D-B6AC-17F254621CB1}"/>
              </c:ext>
            </c:extLst>
          </c:dPt>
          <c:dPt>
            <c:idx val="2"/>
            <c:invertIfNegative val="0"/>
            <c:bubble3D val="0"/>
            <c:extLst xmlns:c16r2="http://schemas.microsoft.com/office/drawing/2015/06/chart">
              <c:ext xmlns:c16="http://schemas.microsoft.com/office/drawing/2014/chart" uri="{C3380CC4-5D6E-409C-BE32-E72D297353CC}">
                <c16:uniqueId val="{00000002-87F8-4A1D-B6AC-17F254621CB1}"/>
              </c:ext>
            </c:extLst>
          </c:dPt>
          <c:dPt>
            <c:idx val="3"/>
            <c:invertIfNegative val="0"/>
            <c:bubble3D val="0"/>
            <c:extLst xmlns:c16r2="http://schemas.microsoft.com/office/drawing/2015/06/chart">
              <c:ext xmlns:c16="http://schemas.microsoft.com/office/drawing/2014/chart" uri="{C3380CC4-5D6E-409C-BE32-E72D297353CC}">
                <c16:uniqueId val="{00000003-87F8-4A1D-B6AC-17F254621CB1}"/>
              </c:ext>
            </c:extLst>
          </c:dPt>
          <c:dPt>
            <c:idx val="4"/>
            <c:invertIfNegative val="0"/>
            <c:bubble3D val="0"/>
            <c:extLst xmlns:c16r2="http://schemas.microsoft.com/office/drawing/2015/06/chart">
              <c:ext xmlns:c16="http://schemas.microsoft.com/office/drawing/2014/chart" uri="{C3380CC4-5D6E-409C-BE32-E72D297353CC}">
                <c16:uniqueId val="{00000004-87F8-4A1D-B6AC-17F254621CB1}"/>
              </c:ext>
            </c:extLst>
          </c:dPt>
          <c:dPt>
            <c:idx val="5"/>
            <c:invertIfNegative val="0"/>
            <c:bubble3D val="0"/>
            <c:extLst xmlns:c16r2="http://schemas.microsoft.com/office/drawing/2015/06/chart">
              <c:ext xmlns:c16="http://schemas.microsoft.com/office/drawing/2014/chart" uri="{C3380CC4-5D6E-409C-BE32-E72D297353CC}">
                <c16:uniqueId val="{00000005-87F8-4A1D-B6AC-17F254621CB1}"/>
              </c:ext>
            </c:extLst>
          </c:dPt>
          <c:dPt>
            <c:idx val="6"/>
            <c:invertIfNegative val="0"/>
            <c:bubble3D val="0"/>
            <c:extLst xmlns:c16r2="http://schemas.microsoft.com/office/drawing/2015/06/chart">
              <c:ext xmlns:c16="http://schemas.microsoft.com/office/drawing/2014/chart" uri="{C3380CC4-5D6E-409C-BE32-E72D297353CC}">
                <c16:uniqueId val="{00000006-87F8-4A1D-B6AC-17F254621CB1}"/>
              </c:ext>
            </c:extLst>
          </c:dPt>
          <c:dPt>
            <c:idx val="7"/>
            <c:invertIfNegative val="0"/>
            <c:bubble3D val="0"/>
            <c:extLst xmlns:c16r2="http://schemas.microsoft.com/office/drawing/2015/06/chart">
              <c:ext xmlns:c16="http://schemas.microsoft.com/office/drawing/2014/chart" uri="{C3380CC4-5D6E-409C-BE32-E72D297353CC}">
                <c16:uniqueId val="{00000007-87F8-4A1D-B6AC-17F254621CB1}"/>
              </c:ext>
            </c:extLst>
          </c:dPt>
          <c:dPt>
            <c:idx val="8"/>
            <c:invertIfNegative val="0"/>
            <c:bubble3D val="0"/>
            <c:extLst xmlns:c16r2="http://schemas.microsoft.com/office/drawing/2015/06/chart">
              <c:ext xmlns:c16="http://schemas.microsoft.com/office/drawing/2014/chart" uri="{C3380CC4-5D6E-409C-BE32-E72D297353CC}">
                <c16:uniqueId val="{00000008-87F8-4A1D-B6AC-17F254621CB1}"/>
              </c:ext>
            </c:extLst>
          </c:dPt>
          <c:dPt>
            <c:idx val="9"/>
            <c:invertIfNegative val="0"/>
            <c:bubble3D val="0"/>
            <c:extLst xmlns:c16r2="http://schemas.microsoft.com/office/drawing/2015/06/chart">
              <c:ext xmlns:c16="http://schemas.microsoft.com/office/drawing/2014/chart" uri="{C3380CC4-5D6E-409C-BE32-E72D297353CC}">
                <c16:uniqueId val="{00000009-87F8-4A1D-B6AC-17F254621CB1}"/>
              </c:ext>
            </c:extLst>
          </c:dPt>
          <c:dPt>
            <c:idx val="10"/>
            <c:invertIfNegative val="0"/>
            <c:bubble3D val="0"/>
            <c:extLst xmlns:c16r2="http://schemas.microsoft.com/office/drawing/2015/06/chart">
              <c:ext xmlns:c16="http://schemas.microsoft.com/office/drawing/2014/chart" uri="{C3380CC4-5D6E-409C-BE32-E72D297353CC}">
                <c16:uniqueId val="{0000000A-87F8-4A1D-B6AC-17F254621CB1}"/>
              </c:ext>
            </c:extLst>
          </c:dPt>
          <c:dPt>
            <c:idx val="11"/>
            <c:invertIfNegative val="0"/>
            <c:bubble3D val="0"/>
            <c:extLst xmlns:c16r2="http://schemas.microsoft.com/office/drawing/2015/06/chart">
              <c:ext xmlns:c16="http://schemas.microsoft.com/office/drawing/2014/chart" uri="{C3380CC4-5D6E-409C-BE32-E72D297353CC}">
                <c16:uniqueId val="{0000000B-87F8-4A1D-B6AC-17F254621CB1}"/>
              </c:ext>
            </c:extLst>
          </c:dPt>
          <c:dPt>
            <c:idx val="12"/>
            <c:invertIfNegative val="0"/>
            <c:bubble3D val="0"/>
            <c:extLst xmlns:c16r2="http://schemas.microsoft.com/office/drawing/2015/06/chart">
              <c:ext xmlns:c16="http://schemas.microsoft.com/office/drawing/2014/chart" uri="{C3380CC4-5D6E-409C-BE32-E72D297353CC}">
                <c16:uniqueId val="{0000000C-87F8-4A1D-B6AC-17F254621CB1}"/>
              </c:ext>
            </c:extLst>
          </c:dPt>
          <c:dPt>
            <c:idx val="13"/>
            <c:invertIfNegative val="0"/>
            <c:bubble3D val="0"/>
            <c:extLst xmlns:c16r2="http://schemas.microsoft.com/office/drawing/2015/06/chart">
              <c:ext xmlns:c16="http://schemas.microsoft.com/office/drawing/2014/chart" uri="{C3380CC4-5D6E-409C-BE32-E72D297353CC}">
                <c16:uniqueId val="{0000000D-87F8-4A1D-B6AC-17F254621CB1}"/>
              </c:ext>
            </c:extLst>
          </c:dPt>
          <c:dPt>
            <c:idx val="14"/>
            <c:invertIfNegative val="0"/>
            <c:bubble3D val="0"/>
            <c:extLst xmlns:c16r2="http://schemas.microsoft.com/office/drawing/2015/06/chart">
              <c:ext xmlns:c16="http://schemas.microsoft.com/office/drawing/2014/chart" uri="{C3380CC4-5D6E-409C-BE32-E72D297353CC}">
                <c16:uniqueId val="{0000000E-87F8-4A1D-B6AC-17F254621CB1}"/>
              </c:ext>
            </c:extLst>
          </c:dPt>
          <c:dPt>
            <c:idx val="15"/>
            <c:invertIfNegative val="0"/>
            <c:bubble3D val="0"/>
            <c:extLst xmlns:c16r2="http://schemas.microsoft.com/office/drawing/2015/06/chart">
              <c:ext xmlns:c16="http://schemas.microsoft.com/office/drawing/2014/chart" uri="{C3380CC4-5D6E-409C-BE32-E72D297353CC}">
                <c16:uniqueId val="{0000000F-87F8-4A1D-B6AC-17F254621CB1}"/>
              </c:ext>
            </c:extLst>
          </c:dPt>
          <c:dPt>
            <c:idx val="16"/>
            <c:invertIfNegative val="0"/>
            <c:bubble3D val="0"/>
            <c:extLst xmlns:c16r2="http://schemas.microsoft.com/office/drawing/2015/06/chart">
              <c:ext xmlns:c16="http://schemas.microsoft.com/office/drawing/2014/chart" uri="{C3380CC4-5D6E-409C-BE32-E72D297353CC}">
                <c16:uniqueId val="{00000010-87F8-4A1D-B6AC-17F254621CB1}"/>
              </c:ext>
            </c:extLst>
          </c:dPt>
          <c:dPt>
            <c:idx val="17"/>
            <c:invertIfNegative val="0"/>
            <c:bubble3D val="0"/>
            <c:extLst xmlns:c16r2="http://schemas.microsoft.com/office/drawing/2015/06/chart">
              <c:ext xmlns:c16="http://schemas.microsoft.com/office/drawing/2014/chart" uri="{C3380CC4-5D6E-409C-BE32-E72D297353CC}">
                <c16:uniqueId val="{00000011-87F8-4A1D-B6AC-17F254621CB1}"/>
              </c:ext>
            </c:extLst>
          </c:dPt>
          <c:dPt>
            <c:idx val="18"/>
            <c:invertIfNegative val="0"/>
            <c:bubble3D val="0"/>
            <c:extLst xmlns:c16r2="http://schemas.microsoft.com/office/drawing/2015/06/chart">
              <c:ext xmlns:c16="http://schemas.microsoft.com/office/drawing/2014/chart" uri="{C3380CC4-5D6E-409C-BE32-E72D297353CC}">
                <c16:uniqueId val="{00000012-87F8-4A1D-B6AC-17F254621CB1}"/>
              </c:ext>
            </c:extLst>
          </c:dPt>
          <c:dPt>
            <c:idx val="19"/>
            <c:invertIfNegative val="0"/>
            <c:bubble3D val="0"/>
            <c:extLst xmlns:c16r2="http://schemas.microsoft.com/office/drawing/2015/06/chart">
              <c:ext xmlns:c16="http://schemas.microsoft.com/office/drawing/2014/chart" uri="{C3380CC4-5D6E-409C-BE32-E72D297353CC}">
                <c16:uniqueId val="{00000013-87F8-4A1D-B6AC-17F254621CB1}"/>
              </c:ext>
            </c:extLst>
          </c:dPt>
          <c:dPt>
            <c:idx val="20"/>
            <c:invertIfNegative val="0"/>
            <c:bubble3D val="0"/>
            <c:extLst xmlns:c16r2="http://schemas.microsoft.com/office/drawing/2015/06/chart">
              <c:ext xmlns:c16="http://schemas.microsoft.com/office/drawing/2014/chart" uri="{C3380CC4-5D6E-409C-BE32-E72D297353CC}">
                <c16:uniqueId val="{00000014-87F8-4A1D-B6AC-17F254621CB1}"/>
              </c:ext>
            </c:extLst>
          </c:dPt>
          <c:dPt>
            <c:idx val="21"/>
            <c:invertIfNegative val="0"/>
            <c:bubble3D val="0"/>
            <c:extLst xmlns:c16r2="http://schemas.microsoft.com/office/drawing/2015/06/chart">
              <c:ext xmlns:c16="http://schemas.microsoft.com/office/drawing/2014/chart" uri="{C3380CC4-5D6E-409C-BE32-E72D297353CC}">
                <c16:uniqueId val="{00000015-87F8-4A1D-B6AC-17F254621CB1}"/>
              </c:ext>
            </c:extLst>
          </c:dPt>
          <c:dPt>
            <c:idx val="22"/>
            <c:invertIfNegative val="0"/>
            <c:bubble3D val="0"/>
            <c:extLst xmlns:c16r2="http://schemas.microsoft.com/office/drawing/2015/06/chart">
              <c:ext xmlns:c16="http://schemas.microsoft.com/office/drawing/2014/chart" uri="{C3380CC4-5D6E-409C-BE32-E72D297353CC}">
                <c16:uniqueId val="{00000016-87F8-4A1D-B6AC-17F254621CB1}"/>
              </c:ext>
            </c:extLst>
          </c:dPt>
          <c:dPt>
            <c:idx val="23"/>
            <c:invertIfNegative val="0"/>
            <c:bubble3D val="0"/>
            <c:extLst xmlns:c16r2="http://schemas.microsoft.com/office/drawing/2015/06/chart">
              <c:ext xmlns:c16="http://schemas.microsoft.com/office/drawing/2014/chart" uri="{C3380CC4-5D6E-409C-BE32-E72D297353CC}">
                <c16:uniqueId val="{00000017-87F8-4A1D-B6AC-17F254621CB1}"/>
              </c:ext>
            </c:extLst>
          </c:dPt>
          <c:dPt>
            <c:idx val="24"/>
            <c:invertIfNegative val="0"/>
            <c:bubble3D val="0"/>
            <c:extLst xmlns:c16r2="http://schemas.microsoft.com/office/drawing/2015/06/chart">
              <c:ext xmlns:c16="http://schemas.microsoft.com/office/drawing/2014/chart" uri="{C3380CC4-5D6E-409C-BE32-E72D297353CC}">
                <c16:uniqueId val="{00000018-87F8-4A1D-B6AC-17F254621CB1}"/>
              </c:ext>
            </c:extLst>
          </c:dPt>
          <c:dPt>
            <c:idx val="25"/>
            <c:invertIfNegative val="0"/>
            <c:bubble3D val="0"/>
            <c:extLst xmlns:c16r2="http://schemas.microsoft.com/office/drawing/2015/06/chart">
              <c:ext xmlns:c16="http://schemas.microsoft.com/office/drawing/2014/chart" uri="{C3380CC4-5D6E-409C-BE32-E72D297353CC}">
                <c16:uniqueId val="{00000019-87F8-4A1D-B6AC-17F254621CB1}"/>
              </c:ext>
            </c:extLst>
          </c:dPt>
          <c:dPt>
            <c:idx val="26"/>
            <c:invertIfNegative val="0"/>
            <c:bubble3D val="0"/>
            <c:extLst xmlns:c16r2="http://schemas.microsoft.com/office/drawing/2015/06/chart">
              <c:ext xmlns:c16="http://schemas.microsoft.com/office/drawing/2014/chart" uri="{C3380CC4-5D6E-409C-BE32-E72D297353CC}">
                <c16:uniqueId val="{0000001A-87F8-4A1D-B6AC-17F254621CB1}"/>
              </c:ext>
            </c:extLst>
          </c:dPt>
          <c:dPt>
            <c:idx val="27"/>
            <c:invertIfNegative val="0"/>
            <c:bubble3D val="0"/>
            <c:extLst xmlns:c16r2="http://schemas.microsoft.com/office/drawing/2015/06/chart">
              <c:ext xmlns:c16="http://schemas.microsoft.com/office/drawing/2014/chart" uri="{C3380CC4-5D6E-409C-BE32-E72D297353CC}">
                <c16:uniqueId val="{0000001B-87F8-4A1D-B6AC-17F254621CB1}"/>
              </c:ext>
            </c:extLst>
          </c:dPt>
          <c:dPt>
            <c:idx val="28"/>
            <c:invertIfNegative val="0"/>
            <c:bubble3D val="0"/>
            <c:extLst xmlns:c16r2="http://schemas.microsoft.com/office/drawing/2015/06/chart">
              <c:ext xmlns:c16="http://schemas.microsoft.com/office/drawing/2014/chart" uri="{C3380CC4-5D6E-409C-BE32-E72D297353CC}">
                <c16:uniqueId val="{0000001C-87F8-4A1D-B6AC-17F254621CB1}"/>
              </c:ext>
            </c:extLst>
          </c:dPt>
          <c:dPt>
            <c:idx val="29"/>
            <c:invertIfNegative val="0"/>
            <c:bubble3D val="0"/>
            <c:extLst xmlns:c16r2="http://schemas.microsoft.com/office/drawing/2015/06/chart">
              <c:ext xmlns:c16="http://schemas.microsoft.com/office/drawing/2014/chart" uri="{C3380CC4-5D6E-409C-BE32-E72D297353CC}">
                <c16:uniqueId val="{0000001D-87F8-4A1D-B6AC-17F254621CB1}"/>
              </c:ext>
            </c:extLst>
          </c:dPt>
          <c:dPt>
            <c:idx val="30"/>
            <c:invertIfNegative val="0"/>
            <c:bubble3D val="0"/>
            <c:extLst xmlns:c16r2="http://schemas.microsoft.com/office/drawing/2015/06/chart">
              <c:ext xmlns:c16="http://schemas.microsoft.com/office/drawing/2014/chart" uri="{C3380CC4-5D6E-409C-BE32-E72D297353CC}">
                <c16:uniqueId val="{0000001E-87F8-4A1D-B6AC-17F254621CB1}"/>
              </c:ext>
            </c:extLst>
          </c:dPt>
          <c:dPt>
            <c:idx val="31"/>
            <c:invertIfNegative val="0"/>
            <c:bubble3D val="0"/>
            <c:extLst xmlns:c16r2="http://schemas.microsoft.com/office/drawing/2015/06/chart">
              <c:ext xmlns:c16="http://schemas.microsoft.com/office/drawing/2014/chart" uri="{C3380CC4-5D6E-409C-BE32-E72D297353CC}">
                <c16:uniqueId val="{0000001F-87F8-4A1D-B6AC-17F254621CB1}"/>
              </c:ext>
            </c:extLst>
          </c:dPt>
          <c:dPt>
            <c:idx val="32"/>
            <c:invertIfNegative val="0"/>
            <c:bubble3D val="0"/>
            <c:extLst xmlns:c16r2="http://schemas.microsoft.com/office/drawing/2015/06/chart">
              <c:ext xmlns:c16="http://schemas.microsoft.com/office/drawing/2014/chart" uri="{C3380CC4-5D6E-409C-BE32-E72D297353CC}">
                <c16:uniqueId val="{00000020-87F8-4A1D-B6AC-17F254621CB1}"/>
              </c:ext>
            </c:extLst>
          </c:dPt>
          <c:dPt>
            <c:idx val="33"/>
            <c:invertIfNegative val="0"/>
            <c:bubble3D val="0"/>
            <c:extLst xmlns:c16r2="http://schemas.microsoft.com/office/drawing/2015/06/chart">
              <c:ext xmlns:c16="http://schemas.microsoft.com/office/drawing/2014/chart" uri="{C3380CC4-5D6E-409C-BE32-E72D297353CC}">
                <c16:uniqueId val="{00000021-87F8-4A1D-B6AC-17F254621CB1}"/>
              </c:ext>
            </c:extLst>
          </c:dPt>
          <c:dPt>
            <c:idx val="34"/>
            <c:invertIfNegative val="0"/>
            <c:bubble3D val="0"/>
            <c:extLst xmlns:c16r2="http://schemas.microsoft.com/office/drawing/2015/06/chart">
              <c:ext xmlns:c16="http://schemas.microsoft.com/office/drawing/2014/chart" uri="{C3380CC4-5D6E-409C-BE32-E72D297353CC}">
                <c16:uniqueId val="{00000022-87F8-4A1D-B6AC-17F254621CB1}"/>
              </c:ext>
            </c:extLst>
          </c:dPt>
          <c:dPt>
            <c:idx val="35"/>
            <c:invertIfNegative val="0"/>
            <c:bubble3D val="0"/>
            <c:extLst xmlns:c16r2="http://schemas.microsoft.com/office/drawing/2015/06/chart">
              <c:ext xmlns:c16="http://schemas.microsoft.com/office/drawing/2014/chart" uri="{C3380CC4-5D6E-409C-BE32-E72D297353CC}">
                <c16:uniqueId val="{00000023-87F8-4A1D-B6AC-17F254621CB1}"/>
              </c:ext>
            </c:extLst>
          </c:dPt>
          <c:dPt>
            <c:idx val="36"/>
            <c:invertIfNegative val="0"/>
            <c:bubble3D val="0"/>
            <c:extLst xmlns:c16r2="http://schemas.microsoft.com/office/drawing/2015/06/chart">
              <c:ext xmlns:c16="http://schemas.microsoft.com/office/drawing/2014/chart" uri="{C3380CC4-5D6E-409C-BE32-E72D297353CC}">
                <c16:uniqueId val="{00000024-87F8-4A1D-B6AC-17F254621CB1}"/>
              </c:ext>
            </c:extLst>
          </c:dPt>
          <c:dPt>
            <c:idx val="37"/>
            <c:invertIfNegative val="0"/>
            <c:bubble3D val="0"/>
            <c:extLst xmlns:c16r2="http://schemas.microsoft.com/office/drawing/2015/06/chart">
              <c:ext xmlns:c16="http://schemas.microsoft.com/office/drawing/2014/chart" uri="{C3380CC4-5D6E-409C-BE32-E72D297353CC}">
                <c16:uniqueId val="{00000025-87F8-4A1D-B6AC-17F254621CB1}"/>
              </c:ext>
            </c:extLst>
          </c:dPt>
          <c:dPt>
            <c:idx val="38"/>
            <c:invertIfNegative val="0"/>
            <c:bubble3D val="0"/>
            <c:extLst xmlns:c16r2="http://schemas.microsoft.com/office/drawing/2015/06/chart">
              <c:ext xmlns:c16="http://schemas.microsoft.com/office/drawing/2014/chart" uri="{C3380CC4-5D6E-409C-BE32-E72D297353CC}">
                <c16:uniqueId val="{00000026-87F8-4A1D-B6AC-17F254621CB1}"/>
              </c:ext>
            </c:extLst>
          </c:dPt>
          <c:dPt>
            <c:idx val="39"/>
            <c:invertIfNegative val="0"/>
            <c:bubble3D val="0"/>
            <c:extLst xmlns:c16r2="http://schemas.microsoft.com/office/drawing/2015/06/chart">
              <c:ext xmlns:c16="http://schemas.microsoft.com/office/drawing/2014/chart" uri="{C3380CC4-5D6E-409C-BE32-E72D297353CC}">
                <c16:uniqueId val="{00000027-87F8-4A1D-B6AC-17F254621CB1}"/>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Sheet1!$A$25</c:f>
              <c:strCache>
                <c:ptCount val="1"/>
                <c:pt idx="0">
                  <c:v>Short (&lt; 2hrs) country or coastal walk</c:v>
                </c:pt>
              </c:strCache>
            </c:strRef>
          </c:cat>
          <c:val>
            <c:numRef>
              <c:f>Sheet1!$B$25</c:f>
              <c:numCache>
                <c:formatCode>0%</c:formatCode>
                <c:ptCount val="1"/>
                <c:pt idx="0">
                  <c:v>0.279848932676519</c:v>
                </c:pt>
              </c:numCache>
            </c:numRef>
          </c:val>
          <c:extLst xmlns:c16r2="http://schemas.microsoft.com/office/drawing/2015/06/chart">
            <c:ext xmlns:c16="http://schemas.microsoft.com/office/drawing/2014/chart" uri="{C3380CC4-5D6E-409C-BE32-E72D297353CC}">
              <c16:uniqueId val="{00000028-87F8-4A1D-B6AC-17F254621CB1}"/>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Sheet1!$A$25</c:f>
              <c:strCache>
                <c:ptCount val="1"/>
                <c:pt idx="0">
                  <c:v>Short (&lt; 2hrs) country or coastal walk</c:v>
                </c:pt>
              </c:strCache>
            </c:strRef>
          </c:cat>
          <c:val>
            <c:numRef>
              <c:f>Sheet1!$C$25</c:f>
              <c:numCache>
                <c:formatCode>0%</c:formatCode>
                <c:ptCount val="1"/>
                <c:pt idx="0">
                  <c:v>0.342151067323481</c:v>
                </c:pt>
              </c:numCache>
            </c:numRef>
          </c:val>
          <c:extLst xmlns:c16r2="http://schemas.microsoft.com/office/drawing/2015/06/chart">
            <c:ext xmlns:c16="http://schemas.microsoft.com/office/drawing/2014/chart" uri="{C3380CC4-5D6E-409C-BE32-E72D297353CC}">
              <c16:uniqueId val="{00000029-87F8-4A1D-B6AC-17F254621CB1}"/>
            </c:ext>
          </c:extLst>
        </c:ser>
        <c:dLbls>
          <c:showLegendKey val="0"/>
          <c:showVal val="0"/>
          <c:showCatName val="0"/>
          <c:showSerName val="0"/>
          <c:showPercent val="0"/>
          <c:showBubbleSize val="0"/>
        </c:dLbls>
        <c:gapWidth val="50"/>
        <c:overlap val="100"/>
        <c:axId val="377328520"/>
        <c:axId val="377329696"/>
      </c:barChart>
      <c:catAx>
        <c:axId val="377328520"/>
        <c:scaling>
          <c:orientation val="maxMin"/>
        </c:scaling>
        <c:delete val="1"/>
        <c:axPos val="l"/>
        <c:numFmt formatCode="General" sourceLinked="1"/>
        <c:majorTickMark val="none"/>
        <c:minorTickMark val="none"/>
        <c:tickLblPos val="nextTo"/>
        <c:crossAx val="377329696"/>
        <c:crosses val="autoZero"/>
        <c:auto val="1"/>
        <c:lblAlgn val="ctr"/>
        <c:lblOffset val="100"/>
        <c:noMultiLvlLbl val="0"/>
      </c:catAx>
      <c:valAx>
        <c:axId val="377329696"/>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732852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Would definitely consider</c:v>
                </c:pt>
              </c:strCache>
            </c:strRef>
          </c:tx>
          <c:spPr>
            <a:solidFill>
              <a:srgbClr val="120742"/>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03D-4CA4-8B94-31F2BE6F3BF0}"/>
              </c:ext>
            </c:extLst>
          </c:dPt>
          <c:dPt>
            <c:idx val="1"/>
            <c:invertIfNegative val="0"/>
            <c:bubble3D val="0"/>
            <c:extLst xmlns:c16r2="http://schemas.microsoft.com/office/drawing/2015/06/chart">
              <c:ext xmlns:c16="http://schemas.microsoft.com/office/drawing/2014/chart" uri="{C3380CC4-5D6E-409C-BE32-E72D297353CC}">
                <c16:uniqueId val="{00000001-E03D-4CA4-8B94-31F2BE6F3BF0}"/>
              </c:ext>
            </c:extLst>
          </c:dPt>
          <c:dPt>
            <c:idx val="2"/>
            <c:invertIfNegative val="0"/>
            <c:bubble3D val="0"/>
            <c:extLst xmlns:c16r2="http://schemas.microsoft.com/office/drawing/2015/06/chart">
              <c:ext xmlns:c16="http://schemas.microsoft.com/office/drawing/2014/chart" uri="{C3380CC4-5D6E-409C-BE32-E72D297353CC}">
                <c16:uniqueId val="{00000002-E03D-4CA4-8B94-31F2BE6F3BF0}"/>
              </c:ext>
            </c:extLst>
          </c:dPt>
          <c:dPt>
            <c:idx val="3"/>
            <c:invertIfNegative val="0"/>
            <c:bubble3D val="0"/>
            <c:extLst xmlns:c16r2="http://schemas.microsoft.com/office/drawing/2015/06/chart">
              <c:ext xmlns:c16="http://schemas.microsoft.com/office/drawing/2014/chart" uri="{C3380CC4-5D6E-409C-BE32-E72D297353CC}">
                <c16:uniqueId val="{00000003-E03D-4CA4-8B94-31F2BE6F3BF0}"/>
              </c:ext>
            </c:extLst>
          </c:dPt>
          <c:dPt>
            <c:idx val="4"/>
            <c:invertIfNegative val="0"/>
            <c:bubble3D val="0"/>
            <c:extLst xmlns:c16r2="http://schemas.microsoft.com/office/drawing/2015/06/chart">
              <c:ext xmlns:c16="http://schemas.microsoft.com/office/drawing/2014/chart" uri="{C3380CC4-5D6E-409C-BE32-E72D297353CC}">
                <c16:uniqueId val="{00000004-E03D-4CA4-8B94-31F2BE6F3BF0}"/>
              </c:ext>
            </c:extLst>
          </c:dPt>
          <c:dPt>
            <c:idx val="5"/>
            <c:invertIfNegative val="0"/>
            <c:bubble3D val="0"/>
            <c:extLst xmlns:c16r2="http://schemas.microsoft.com/office/drawing/2015/06/chart">
              <c:ext xmlns:c16="http://schemas.microsoft.com/office/drawing/2014/chart" uri="{C3380CC4-5D6E-409C-BE32-E72D297353CC}">
                <c16:uniqueId val="{00000005-E03D-4CA4-8B94-31F2BE6F3BF0}"/>
              </c:ext>
            </c:extLst>
          </c:dPt>
          <c:dPt>
            <c:idx val="6"/>
            <c:invertIfNegative val="0"/>
            <c:bubble3D val="0"/>
            <c:extLst xmlns:c16r2="http://schemas.microsoft.com/office/drawing/2015/06/chart">
              <c:ext xmlns:c16="http://schemas.microsoft.com/office/drawing/2014/chart" uri="{C3380CC4-5D6E-409C-BE32-E72D297353CC}">
                <c16:uniqueId val="{00000006-E03D-4CA4-8B94-31F2BE6F3BF0}"/>
              </c:ext>
            </c:extLst>
          </c:dPt>
          <c:dPt>
            <c:idx val="7"/>
            <c:invertIfNegative val="0"/>
            <c:bubble3D val="0"/>
            <c:extLst xmlns:c16r2="http://schemas.microsoft.com/office/drawing/2015/06/chart">
              <c:ext xmlns:c16="http://schemas.microsoft.com/office/drawing/2014/chart" uri="{C3380CC4-5D6E-409C-BE32-E72D297353CC}">
                <c16:uniqueId val="{00000007-E03D-4CA4-8B94-31F2BE6F3BF0}"/>
              </c:ext>
            </c:extLst>
          </c:dPt>
          <c:dPt>
            <c:idx val="8"/>
            <c:invertIfNegative val="0"/>
            <c:bubble3D val="0"/>
            <c:extLst xmlns:c16r2="http://schemas.microsoft.com/office/drawing/2015/06/chart">
              <c:ext xmlns:c16="http://schemas.microsoft.com/office/drawing/2014/chart" uri="{C3380CC4-5D6E-409C-BE32-E72D297353CC}">
                <c16:uniqueId val="{00000008-E03D-4CA4-8B94-31F2BE6F3BF0}"/>
              </c:ext>
            </c:extLst>
          </c:dPt>
          <c:dPt>
            <c:idx val="9"/>
            <c:invertIfNegative val="0"/>
            <c:bubble3D val="0"/>
            <c:extLst xmlns:c16r2="http://schemas.microsoft.com/office/drawing/2015/06/chart">
              <c:ext xmlns:c16="http://schemas.microsoft.com/office/drawing/2014/chart" uri="{C3380CC4-5D6E-409C-BE32-E72D297353CC}">
                <c16:uniqueId val="{00000009-E03D-4CA4-8B94-31F2BE6F3BF0}"/>
              </c:ext>
            </c:extLst>
          </c:dPt>
          <c:dPt>
            <c:idx val="10"/>
            <c:invertIfNegative val="0"/>
            <c:bubble3D val="0"/>
            <c:extLst xmlns:c16r2="http://schemas.microsoft.com/office/drawing/2015/06/chart">
              <c:ext xmlns:c16="http://schemas.microsoft.com/office/drawing/2014/chart" uri="{C3380CC4-5D6E-409C-BE32-E72D297353CC}">
                <c16:uniqueId val="{0000000A-E03D-4CA4-8B94-31F2BE6F3BF0}"/>
              </c:ext>
            </c:extLst>
          </c:dPt>
          <c:dPt>
            <c:idx val="11"/>
            <c:invertIfNegative val="0"/>
            <c:bubble3D val="0"/>
            <c:extLst xmlns:c16r2="http://schemas.microsoft.com/office/drawing/2015/06/chart">
              <c:ext xmlns:c16="http://schemas.microsoft.com/office/drawing/2014/chart" uri="{C3380CC4-5D6E-409C-BE32-E72D297353CC}">
                <c16:uniqueId val="{0000000B-E03D-4CA4-8B94-31F2BE6F3BF0}"/>
              </c:ext>
            </c:extLst>
          </c:dPt>
          <c:dPt>
            <c:idx val="12"/>
            <c:invertIfNegative val="0"/>
            <c:bubble3D val="0"/>
            <c:extLst xmlns:c16r2="http://schemas.microsoft.com/office/drawing/2015/06/chart">
              <c:ext xmlns:c16="http://schemas.microsoft.com/office/drawing/2014/chart" uri="{C3380CC4-5D6E-409C-BE32-E72D297353CC}">
                <c16:uniqueId val="{0000000C-E03D-4CA4-8B94-31F2BE6F3BF0}"/>
              </c:ext>
            </c:extLst>
          </c:dPt>
          <c:dPt>
            <c:idx val="13"/>
            <c:invertIfNegative val="0"/>
            <c:bubble3D val="0"/>
            <c:extLst xmlns:c16r2="http://schemas.microsoft.com/office/drawing/2015/06/chart">
              <c:ext xmlns:c16="http://schemas.microsoft.com/office/drawing/2014/chart" uri="{C3380CC4-5D6E-409C-BE32-E72D297353CC}">
                <c16:uniqueId val="{0000000D-E03D-4CA4-8B94-31F2BE6F3BF0}"/>
              </c:ext>
            </c:extLst>
          </c:dPt>
          <c:dPt>
            <c:idx val="14"/>
            <c:invertIfNegative val="0"/>
            <c:bubble3D val="0"/>
            <c:extLst xmlns:c16r2="http://schemas.microsoft.com/office/drawing/2015/06/chart">
              <c:ext xmlns:c16="http://schemas.microsoft.com/office/drawing/2014/chart" uri="{C3380CC4-5D6E-409C-BE32-E72D297353CC}">
                <c16:uniqueId val="{0000000E-E03D-4CA4-8B94-31F2BE6F3BF0}"/>
              </c:ext>
            </c:extLst>
          </c:dPt>
          <c:dPt>
            <c:idx val="15"/>
            <c:invertIfNegative val="0"/>
            <c:bubble3D val="0"/>
            <c:extLst xmlns:c16r2="http://schemas.microsoft.com/office/drawing/2015/06/chart">
              <c:ext xmlns:c16="http://schemas.microsoft.com/office/drawing/2014/chart" uri="{C3380CC4-5D6E-409C-BE32-E72D297353CC}">
                <c16:uniqueId val="{0000000F-E03D-4CA4-8B94-31F2BE6F3BF0}"/>
              </c:ext>
            </c:extLst>
          </c:dPt>
          <c:dPt>
            <c:idx val="16"/>
            <c:invertIfNegative val="0"/>
            <c:bubble3D val="0"/>
            <c:extLst xmlns:c16r2="http://schemas.microsoft.com/office/drawing/2015/06/chart">
              <c:ext xmlns:c16="http://schemas.microsoft.com/office/drawing/2014/chart" uri="{C3380CC4-5D6E-409C-BE32-E72D297353CC}">
                <c16:uniqueId val="{00000010-E03D-4CA4-8B94-31F2BE6F3BF0}"/>
              </c:ext>
            </c:extLst>
          </c:dPt>
          <c:dPt>
            <c:idx val="17"/>
            <c:invertIfNegative val="0"/>
            <c:bubble3D val="0"/>
            <c:extLst xmlns:c16r2="http://schemas.microsoft.com/office/drawing/2015/06/chart">
              <c:ext xmlns:c16="http://schemas.microsoft.com/office/drawing/2014/chart" uri="{C3380CC4-5D6E-409C-BE32-E72D297353CC}">
                <c16:uniqueId val="{00000011-E03D-4CA4-8B94-31F2BE6F3BF0}"/>
              </c:ext>
            </c:extLst>
          </c:dPt>
          <c:dPt>
            <c:idx val="18"/>
            <c:invertIfNegative val="0"/>
            <c:bubble3D val="0"/>
            <c:extLst xmlns:c16r2="http://schemas.microsoft.com/office/drawing/2015/06/chart">
              <c:ext xmlns:c16="http://schemas.microsoft.com/office/drawing/2014/chart" uri="{C3380CC4-5D6E-409C-BE32-E72D297353CC}">
                <c16:uniqueId val="{00000012-E03D-4CA4-8B94-31F2BE6F3BF0}"/>
              </c:ext>
            </c:extLst>
          </c:dPt>
          <c:dPt>
            <c:idx val="19"/>
            <c:invertIfNegative val="0"/>
            <c:bubble3D val="0"/>
            <c:extLst xmlns:c16r2="http://schemas.microsoft.com/office/drawing/2015/06/chart">
              <c:ext xmlns:c16="http://schemas.microsoft.com/office/drawing/2014/chart" uri="{C3380CC4-5D6E-409C-BE32-E72D297353CC}">
                <c16:uniqueId val="{00000013-E03D-4CA4-8B94-31F2BE6F3BF0}"/>
              </c:ext>
            </c:extLst>
          </c:dPt>
          <c:dPt>
            <c:idx val="20"/>
            <c:invertIfNegative val="0"/>
            <c:bubble3D val="0"/>
            <c:extLst xmlns:c16r2="http://schemas.microsoft.com/office/drawing/2015/06/chart">
              <c:ext xmlns:c16="http://schemas.microsoft.com/office/drawing/2014/chart" uri="{C3380CC4-5D6E-409C-BE32-E72D297353CC}">
                <c16:uniqueId val="{00000014-E03D-4CA4-8B94-31F2BE6F3BF0}"/>
              </c:ext>
            </c:extLst>
          </c:dPt>
          <c:dPt>
            <c:idx val="21"/>
            <c:invertIfNegative val="0"/>
            <c:bubble3D val="0"/>
            <c:extLst xmlns:c16r2="http://schemas.microsoft.com/office/drawing/2015/06/chart">
              <c:ext xmlns:c16="http://schemas.microsoft.com/office/drawing/2014/chart" uri="{C3380CC4-5D6E-409C-BE32-E72D297353CC}">
                <c16:uniqueId val="{00000015-E03D-4CA4-8B94-31F2BE6F3BF0}"/>
              </c:ext>
            </c:extLst>
          </c:dPt>
          <c:dPt>
            <c:idx val="22"/>
            <c:invertIfNegative val="0"/>
            <c:bubble3D val="0"/>
            <c:extLst xmlns:c16r2="http://schemas.microsoft.com/office/drawing/2015/06/chart">
              <c:ext xmlns:c16="http://schemas.microsoft.com/office/drawing/2014/chart" uri="{C3380CC4-5D6E-409C-BE32-E72D297353CC}">
                <c16:uniqueId val="{00000016-E03D-4CA4-8B94-31F2BE6F3BF0}"/>
              </c:ext>
            </c:extLst>
          </c:dPt>
          <c:dPt>
            <c:idx val="23"/>
            <c:invertIfNegative val="0"/>
            <c:bubble3D val="0"/>
            <c:extLst xmlns:c16r2="http://schemas.microsoft.com/office/drawing/2015/06/chart">
              <c:ext xmlns:c16="http://schemas.microsoft.com/office/drawing/2014/chart" uri="{C3380CC4-5D6E-409C-BE32-E72D297353CC}">
                <c16:uniqueId val="{00000017-E03D-4CA4-8B94-31F2BE6F3BF0}"/>
              </c:ext>
            </c:extLst>
          </c:dPt>
          <c:dPt>
            <c:idx val="24"/>
            <c:invertIfNegative val="0"/>
            <c:bubble3D val="0"/>
            <c:extLst xmlns:c16r2="http://schemas.microsoft.com/office/drawing/2015/06/chart">
              <c:ext xmlns:c16="http://schemas.microsoft.com/office/drawing/2014/chart" uri="{C3380CC4-5D6E-409C-BE32-E72D297353CC}">
                <c16:uniqueId val="{00000018-E03D-4CA4-8B94-31F2BE6F3BF0}"/>
              </c:ext>
            </c:extLst>
          </c:dPt>
          <c:dPt>
            <c:idx val="25"/>
            <c:invertIfNegative val="0"/>
            <c:bubble3D val="0"/>
            <c:extLst xmlns:c16r2="http://schemas.microsoft.com/office/drawing/2015/06/chart">
              <c:ext xmlns:c16="http://schemas.microsoft.com/office/drawing/2014/chart" uri="{C3380CC4-5D6E-409C-BE32-E72D297353CC}">
                <c16:uniqueId val="{00000019-E03D-4CA4-8B94-31F2BE6F3BF0}"/>
              </c:ext>
            </c:extLst>
          </c:dPt>
          <c:dPt>
            <c:idx val="26"/>
            <c:invertIfNegative val="0"/>
            <c:bubble3D val="0"/>
            <c:extLst xmlns:c16r2="http://schemas.microsoft.com/office/drawing/2015/06/chart">
              <c:ext xmlns:c16="http://schemas.microsoft.com/office/drawing/2014/chart" uri="{C3380CC4-5D6E-409C-BE32-E72D297353CC}">
                <c16:uniqueId val="{0000001A-E03D-4CA4-8B94-31F2BE6F3BF0}"/>
              </c:ext>
            </c:extLst>
          </c:dPt>
          <c:dPt>
            <c:idx val="27"/>
            <c:invertIfNegative val="0"/>
            <c:bubble3D val="0"/>
            <c:extLst xmlns:c16r2="http://schemas.microsoft.com/office/drawing/2015/06/chart">
              <c:ext xmlns:c16="http://schemas.microsoft.com/office/drawing/2014/chart" uri="{C3380CC4-5D6E-409C-BE32-E72D297353CC}">
                <c16:uniqueId val="{0000001B-E03D-4CA4-8B94-31F2BE6F3BF0}"/>
              </c:ext>
            </c:extLst>
          </c:dPt>
          <c:dPt>
            <c:idx val="28"/>
            <c:invertIfNegative val="0"/>
            <c:bubble3D val="0"/>
            <c:extLst xmlns:c16r2="http://schemas.microsoft.com/office/drawing/2015/06/chart">
              <c:ext xmlns:c16="http://schemas.microsoft.com/office/drawing/2014/chart" uri="{C3380CC4-5D6E-409C-BE32-E72D297353CC}">
                <c16:uniqueId val="{0000001C-E03D-4CA4-8B94-31F2BE6F3BF0}"/>
              </c:ext>
            </c:extLst>
          </c:dPt>
          <c:dPt>
            <c:idx val="29"/>
            <c:invertIfNegative val="0"/>
            <c:bubble3D val="0"/>
            <c:extLst xmlns:c16r2="http://schemas.microsoft.com/office/drawing/2015/06/chart">
              <c:ext xmlns:c16="http://schemas.microsoft.com/office/drawing/2014/chart" uri="{C3380CC4-5D6E-409C-BE32-E72D297353CC}">
                <c16:uniqueId val="{0000001D-E03D-4CA4-8B94-31F2BE6F3BF0}"/>
              </c:ext>
            </c:extLst>
          </c:dPt>
          <c:dPt>
            <c:idx val="30"/>
            <c:invertIfNegative val="0"/>
            <c:bubble3D val="0"/>
            <c:extLst xmlns:c16r2="http://schemas.microsoft.com/office/drawing/2015/06/chart">
              <c:ext xmlns:c16="http://schemas.microsoft.com/office/drawing/2014/chart" uri="{C3380CC4-5D6E-409C-BE32-E72D297353CC}">
                <c16:uniqueId val="{0000001E-E03D-4CA4-8B94-31F2BE6F3BF0}"/>
              </c:ext>
            </c:extLst>
          </c:dPt>
          <c:dPt>
            <c:idx val="31"/>
            <c:invertIfNegative val="0"/>
            <c:bubble3D val="0"/>
            <c:extLst xmlns:c16r2="http://schemas.microsoft.com/office/drawing/2015/06/chart">
              <c:ext xmlns:c16="http://schemas.microsoft.com/office/drawing/2014/chart" uri="{C3380CC4-5D6E-409C-BE32-E72D297353CC}">
                <c16:uniqueId val="{0000001F-E03D-4CA4-8B94-31F2BE6F3BF0}"/>
              </c:ext>
            </c:extLst>
          </c:dPt>
          <c:dPt>
            <c:idx val="32"/>
            <c:invertIfNegative val="0"/>
            <c:bubble3D val="0"/>
            <c:extLst xmlns:c16r2="http://schemas.microsoft.com/office/drawing/2015/06/chart">
              <c:ext xmlns:c16="http://schemas.microsoft.com/office/drawing/2014/chart" uri="{C3380CC4-5D6E-409C-BE32-E72D297353CC}">
                <c16:uniqueId val="{00000020-E03D-4CA4-8B94-31F2BE6F3BF0}"/>
              </c:ext>
            </c:extLst>
          </c:dPt>
          <c:dPt>
            <c:idx val="33"/>
            <c:invertIfNegative val="0"/>
            <c:bubble3D val="0"/>
            <c:extLst xmlns:c16r2="http://schemas.microsoft.com/office/drawing/2015/06/chart">
              <c:ext xmlns:c16="http://schemas.microsoft.com/office/drawing/2014/chart" uri="{C3380CC4-5D6E-409C-BE32-E72D297353CC}">
                <c16:uniqueId val="{00000021-E03D-4CA4-8B94-31F2BE6F3BF0}"/>
              </c:ext>
            </c:extLst>
          </c:dPt>
          <c:dPt>
            <c:idx val="34"/>
            <c:invertIfNegative val="0"/>
            <c:bubble3D val="0"/>
            <c:extLst xmlns:c16r2="http://schemas.microsoft.com/office/drawing/2015/06/chart">
              <c:ext xmlns:c16="http://schemas.microsoft.com/office/drawing/2014/chart" uri="{C3380CC4-5D6E-409C-BE32-E72D297353CC}">
                <c16:uniqueId val="{00000022-E03D-4CA4-8B94-31F2BE6F3BF0}"/>
              </c:ext>
            </c:extLst>
          </c:dPt>
          <c:dPt>
            <c:idx val="35"/>
            <c:invertIfNegative val="0"/>
            <c:bubble3D val="0"/>
            <c:extLst xmlns:c16r2="http://schemas.microsoft.com/office/drawing/2015/06/chart">
              <c:ext xmlns:c16="http://schemas.microsoft.com/office/drawing/2014/chart" uri="{C3380CC4-5D6E-409C-BE32-E72D297353CC}">
                <c16:uniqueId val="{00000023-E03D-4CA4-8B94-31F2BE6F3BF0}"/>
              </c:ext>
            </c:extLst>
          </c:dPt>
          <c:dPt>
            <c:idx val="36"/>
            <c:invertIfNegative val="0"/>
            <c:bubble3D val="0"/>
            <c:extLst xmlns:c16r2="http://schemas.microsoft.com/office/drawing/2015/06/chart">
              <c:ext xmlns:c16="http://schemas.microsoft.com/office/drawing/2014/chart" uri="{C3380CC4-5D6E-409C-BE32-E72D297353CC}">
                <c16:uniqueId val="{00000024-E03D-4CA4-8B94-31F2BE6F3BF0}"/>
              </c:ext>
            </c:extLst>
          </c:dPt>
          <c:dPt>
            <c:idx val="37"/>
            <c:invertIfNegative val="0"/>
            <c:bubble3D val="0"/>
            <c:extLst xmlns:c16r2="http://schemas.microsoft.com/office/drawing/2015/06/chart">
              <c:ext xmlns:c16="http://schemas.microsoft.com/office/drawing/2014/chart" uri="{C3380CC4-5D6E-409C-BE32-E72D297353CC}">
                <c16:uniqueId val="{00000025-E03D-4CA4-8B94-31F2BE6F3BF0}"/>
              </c:ext>
            </c:extLst>
          </c:dPt>
          <c:dPt>
            <c:idx val="38"/>
            <c:invertIfNegative val="0"/>
            <c:bubble3D val="0"/>
            <c:extLst xmlns:c16r2="http://schemas.microsoft.com/office/drawing/2015/06/chart">
              <c:ext xmlns:c16="http://schemas.microsoft.com/office/drawing/2014/chart" uri="{C3380CC4-5D6E-409C-BE32-E72D297353CC}">
                <c16:uniqueId val="{00000026-E03D-4CA4-8B94-31F2BE6F3BF0}"/>
              </c:ext>
            </c:extLst>
          </c:dPt>
          <c:dPt>
            <c:idx val="39"/>
            <c:invertIfNegative val="0"/>
            <c:bubble3D val="0"/>
            <c:extLst xmlns:c16r2="http://schemas.microsoft.com/office/drawing/2015/06/chart">
              <c:ext xmlns:c16="http://schemas.microsoft.com/office/drawing/2014/chart" uri="{C3380CC4-5D6E-409C-BE32-E72D297353CC}">
                <c16:uniqueId val="{00000027-E03D-4CA4-8B94-31F2BE6F3BF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Germany</c:v>
                </c:pt>
              </c:strCache>
            </c:strRef>
          </c:cat>
          <c:val>
            <c:numRef>
              <c:f>Sheet1!$B$2</c:f>
              <c:numCache>
                <c:formatCode>0%</c:formatCode>
                <c:ptCount val="1"/>
                <c:pt idx="0">
                  <c:v>0.34</c:v>
                </c:pt>
              </c:numCache>
            </c:numRef>
          </c:val>
          <c:extLst xmlns:c16r2="http://schemas.microsoft.com/office/drawing/2015/06/chart">
            <c:ext xmlns:c16="http://schemas.microsoft.com/office/drawing/2014/chart" uri="{C3380CC4-5D6E-409C-BE32-E72D297353CC}">
              <c16:uniqueId val="{00000028-E03D-4CA4-8B94-31F2BE6F3BF0}"/>
            </c:ext>
          </c:extLst>
        </c:ser>
        <c:ser>
          <c:idx val="1"/>
          <c:order val="1"/>
          <c:tx>
            <c:strRef>
              <c:f>Sheet1!$C$1</c:f>
              <c:strCache>
                <c:ptCount val="1"/>
                <c:pt idx="0">
                  <c:v>Actively considering</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Germany</c:v>
                </c:pt>
              </c:strCache>
            </c:strRef>
          </c:cat>
          <c:val>
            <c:numRef>
              <c:f>Sheet1!$C$2</c:f>
              <c:numCache>
                <c:formatCode>0%</c:formatCode>
                <c:ptCount val="1"/>
                <c:pt idx="0">
                  <c:v>0.185</c:v>
                </c:pt>
              </c:numCache>
            </c:numRef>
          </c:val>
          <c:extLst xmlns:c16r2="http://schemas.microsoft.com/office/drawing/2015/06/chart">
            <c:ext xmlns:c16="http://schemas.microsoft.com/office/drawing/2014/chart" uri="{C3380CC4-5D6E-409C-BE32-E72D297353CC}">
              <c16:uniqueId val="{00000029-E03D-4CA4-8B94-31F2BE6F3BF0}"/>
            </c:ext>
          </c:extLst>
        </c:ser>
        <c:ser>
          <c:idx val="2"/>
          <c:order val="2"/>
          <c:tx>
            <c:strRef>
              <c:f>Sheet1!$D$1</c:f>
              <c:strCache>
                <c:ptCount val="1"/>
                <c:pt idx="0">
                  <c:v>England holiday already booked</c:v>
                </c:pt>
              </c:strCache>
            </c:strRef>
          </c:tx>
          <c:spPr>
            <a:solidFill>
              <a:srgbClr val="00B050"/>
            </a:solidFill>
            <a:ln>
              <a:noFill/>
            </a:ln>
            <a:effectLst/>
          </c:spPr>
          <c:invertIfNegative val="0"/>
          <c:dLbls>
            <c:spPr>
              <a:noFill/>
              <a:ln>
                <a:noFill/>
              </a:ln>
              <a:effectLst/>
            </c:spPr>
            <c:txPr>
              <a:bodyPr wrap="square" lIns="38100" tIns="19050" rIns="38100" bIns="19050" anchor="ctr"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Sheet1!$A$2</c:f>
              <c:strCache>
                <c:ptCount val="1"/>
                <c:pt idx="0">
                  <c:v>Germany</c:v>
                </c:pt>
              </c:strCache>
            </c:strRef>
          </c:cat>
          <c:val>
            <c:numRef>
              <c:f>Sheet1!$D$2</c:f>
              <c:numCache>
                <c:formatCode>0%</c:formatCode>
                <c:ptCount val="1"/>
                <c:pt idx="0">
                  <c:v>0.16</c:v>
                </c:pt>
              </c:numCache>
            </c:numRef>
          </c:val>
          <c:extLst xmlns:c16r2="http://schemas.microsoft.com/office/drawing/2015/06/chart">
            <c:ext xmlns:c16="http://schemas.microsoft.com/office/drawing/2014/chart" uri="{C3380CC4-5D6E-409C-BE32-E72D297353CC}">
              <c16:uniqueId val="{0000002A-E03D-4CA4-8B94-31F2BE6F3BF0}"/>
            </c:ext>
          </c:extLst>
        </c:ser>
        <c:dLbls>
          <c:showLegendKey val="0"/>
          <c:showVal val="0"/>
          <c:showCatName val="0"/>
          <c:showSerName val="0"/>
          <c:showPercent val="0"/>
          <c:showBubbleSize val="0"/>
        </c:dLbls>
        <c:gapWidth val="50"/>
        <c:overlap val="100"/>
        <c:axId val="317356976"/>
        <c:axId val="317356584"/>
      </c:barChart>
      <c:catAx>
        <c:axId val="317356976"/>
        <c:scaling>
          <c:orientation val="maxMin"/>
        </c:scaling>
        <c:delete val="1"/>
        <c:axPos val="l"/>
        <c:numFmt formatCode="General" sourceLinked="1"/>
        <c:majorTickMark val="none"/>
        <c:minorTickMark val="none"/>
        <c:tickLblPos val="nextTo"/>
        <c:crossAx val="317356584"/>
        <c:crosses val="autoZero"/>
        <c:auto val="1"/>
        <c:lblAlgn val="ctr"/>
        <c:lblOffset val="100"/>
        <c:noMultiLvlLbl val="0"/>
      </c:catAx>
      <c:valAx>
        <c:axId val="317356584"/>
        <c:scaling>
          <c:orientation val="minMax"/>
          <c:max val="1.1000000000000001"/>
          <c:min val="0"/>
        </c:scaling>
        <c:delete val="1"/>
        <c:axPos val="t"/>
        <c:majorGridlines>
          <c:spPr>
            <a:ln w="9525" cap="flat" cmpd="sng" algn="ctr">
              <a:noFill/>
              <a:round/>
            </a:ln>
            <a:effectLst/>
          </c:spPr>
        </c:majorGridlines>
        <c:numFmt formatCode="0%" sourceLinked="0"/>
        <c:majorTickMark val="out"/>
        <c:minorTickMark val="none"/>
        <c:tickLblPos val="nextTo"/>
        <c:crossAx val="31735697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5509-400C-A37C-2C784E16939F}"/>
              </c:ext>
            </c:extLst>
          </c:dPt>
          <c:dPt>
            <c:idx val="1"/>
            <c:invertIfNegative val="0"/>
            <c:bubble3D val="0"/>
            <c:extLst xmlns:c16r2="http://schemas.microsoft.com/office/drawing/2015/06/chart">
              <c:ext xmlns:c16="http://schemas.microsoft.com/office/drawing/2014/chart" uri="{C3380CC4-5D6E-409C-BE32-E72D297353CC}">
                <c16:uniqueId val="{00000001-5509-400C-A37C-2C784E16939F}"/>
              </c:ext>
            </c:extLst>
          </c:dPt>
          <c:dPt>
            <c:idx val="2"/>
            <c:invertIfNegative val="0"/>
            <c:bubble3D val="0"/>
            <c:extLst xmlns:c16r2="http://schemas.microsoft.com/office/drawing/2015/06/chart">
              <c:ext xmlns:c16="http://schemas.microsoft.com/office/drawing/2014/chart" uri="{C3380CC4-5D6E-409C-BE32-E72D297353CC}">
                <c16:uniqueId val="{00000002-5509-400C-A37C-2C784E16939F}"/>
              </c:ext>
            </c:extLst>
          </c:dPt>
          <c:dPt>
            <c:idx val="3"/>
            <c:invertIfNegative val="0"/>
            <c:bubble3D val="0"/>
            <c:extLst xmlns:c16r2="http://schemas.microsoft.com/office/drawing/2015/06/chart">
              <c:ext xmlns:c16="http://schemas.microsoft.com/office/drawing/2014/chart" uri="{C3380CC4-5D6E-409C-BE32-E72D297353CC}">
                <c16:uniqueId val="{00000003-5509-400C-A37C-2C784E16939F}"/>
              </c:ext>
            </c:extLst>
          </c:dPt>
          <c:dPt>
            <c:idx val="4"/>
            <c:invertIfNegative val="0"/>
            <c:bubble3D val="0"/>
            <c:extLst xmlns:c16r2="http://schemas.microsoft.com/office/drawing/2015/06/chart">
              <c:ext xmlns:c16="http://schemas.microsoft.com/office/drawing/2014/chart" uri="{C3380CC4-5D6E-409C-BE32-E72D297353CC}">
                <c16:uniqueId val="{00000004-5509-400C-A37C-2C784E16939F}"/>
              </c:ext>
            </c:extLst>
          </c:dPt>
          <c:dPt>
            <c:idx val="5"/>
            <c:invertIfNegative val="0"/>
            <c:bubble3D val="0"/>
            <c:extLst xmlns:c16r2="http://schemas.microsoft.com/office/drawing/2015/06/chart">
              <c:ext xmlns:c16="http://schemas.microsoft.com/office/drawing/2014/chart" uri="{C3380CC4-5D6E-409C-BE32-E72D297353CC}">
                <c16:uniqueId val="{00000005-5509-400C-A37C-2C784E16939F}"/>
              </c:ext>
            </c:extLst>
          </c:dPt>
          <c:dPt>
            <c:idx val="6"/>
            <c:invertIfNegative val="0"/>
            <c:bubble3D val="0"/>
            <c:extLst xmlns:c16r2="http://schemas.microsoft.com/office/drawing/2015/06/chart">
              <c:ext xmlns:c16="http://schemas.microsoft.com/office/drawing/2014/chart" uri="{C3380CC4-5D6E-409C-BE32-E72D297353CC}">
                <c16:uniqueId val="{00000006-5509-400C-A37C-2C784E16939F}"/>
              </c:ext>
            </c:extLst>
          </c:dPt>
          <c:dPt>
            <c:idx val="7"/>
            <c:invertIfNegative val="0"/>
            <c:bubble3D val="0"/>
            <c:extLst xmlns:c16r2="http://schemas.microsoft.com/office/drawing/2015/06/chart">
              <c:ext xmlns:c16="http://schemas.microsoft.com/office/drawing/2014/chart" uri="{C3380CC4-5D6E-409C-BE32-E72D297353CC}">
                <c16:uniqueId val="{00000007-5509-400C-A37C-2C784E16939F}"/>
              </c:ext>
            </c:extLst>
          </c:dPt>
          <c:dPt>
            <c:idx val="8"/>
            <c:invertIfNegative val="0"/>
            <c:bubble3D val="0"/>
            <c:extLst xmlns:c16r2="http://schemas.microsoft.com/office/drawing/2015/06/chart">
              <c:ext xmlns:c16="http://schemas.microsoft.com/office/drawing/2014/chart" uri="{C3380CC4-5D6E-409C-BE32-E72D297353CC}">
                <c16:uniqueId val="{00000008-5509-400C-A37C-2C784E16939F}"/>
              </c:ext>
            </c:extLst>
          </c:dPt>
          <c:dPt>
            <c:idx val="9"/>
            <c:invertIfNegative val="0"/>
            <c:bubble3D val="0"/>
            <c:extLst xmlns:c16r2="http://schemas.microsoft.com/office/drawing/2015/06/chart">
              <c:ext xmlns:c16="http://schemas.microsoft.com/office/drawing/2014/chart" uri="{C3380CC4-5D6E-409C-BE32-E72D297353CC}">
                <c16:uniqueId val="{00000009-5509-400C-A37C-2C784E16939F}"/>
              </c:ext>
            </c:extLst>
          </c:dPt>
          <c:dPt>
            <c:idx val="10"/>
            <c:invertIfNegative val="0"/>
            <c:bubble3D val="0"/>
            <c:extLst xmlns:c16r2="http://schemas.microsoft.com/office/drawing/2015/06/chart">
              <c:ext xmlns:c16="http://schemas.microsoft.com/office/drawing/2014/chart" uri="{C3380CC4-5D6E-409C-BE32-E72D297353CC}">
                <c16:uniqueId val="{0000000A-5509-400C-A37C-2C784E16939F}"/>
              </c:ext>
            </c:extLst>
          </c:dPt>
          <c:dPt>
            <c:idx val="11"/>
            <c:invertIfNegative val="0"/>
            <c:bubble3D val="0"/>
            <c:extLst xmlns:c16r2="http://schemas.microsoft.com/office/drawing/2015/06/chart">
              <c:ext xmlns:c16="http://schemas.microsoft.com/office/drawing/2014/chart" uri="{C3380CC4-5D6E-409C-BE32-E72D297353CC}">
                <c16:uniqueId val="{0000000B-5509-400C-A37C-2C784E16939F}"/>
              </c:ext>
            </c:extLst>
          </c:dPt>
          <c:dPt>
            <c:idx val="12"/>
            <c:invertIfNegative val="0"/>
            <c:bubble3D val="0"/>
            <c:extLst xmlns:c16r2="http://schemas.microsoft.com/office/drawing/2015/06/chart">
              <c:ext xmlns:c16="http://schemas.microsoft.com/office/drawing/2014/chart" uri="{C3380CC4-5D6E-409C-BE32-E72D297353CC}">
                <c16:uniqueId val="{0000000C-5509-400C-A37C-2C784E16939F}"/>
              </c:ext>
            </c:extLst>
          </c:dPt>
          <c:dPt>
            <c:idx val="13"/>
            <c:invertIfNegative val="0"/>
            <c:bubble3D val="0"/>
            <c:extLst xmlns:c16r2="http://schemas.microsoft.com/office/drawing/2015/06/chart">
              <c:ext xmlns:c16="http://schemas.microsoft.com/office/drawing/2014/chart" uri="{C3380CC4-5D6E-409C-BE32-E72D297353CC}">
                <c16:uniqueId val="{0000000D-5509-400C-A37C-2C784E16939F}"/>
              </c:ext>
            </c:extLst>
          </c:dPt>
          <c:dPt>
            <c:idx val="14"/>
            <c:invertIfNegative val="0"/>
            <c:bubble3D val="0"/>
            <c:extLst xmlns:c16r2="http://schemas.microsoft.com/office/drawing/2015/06/chart">
              <c:ext xmlns:c16="http://schemas.microsoft.com/office/drawing/2014/chart" uri="{C3380CC4-5D6E-409C-BE32-E72D297353CC}">
                <c16:uniqueId val="{0000000E-5509-400C-A37C-2C784E16939F}"/>
              </c:ext>
            </c:extLst>
          </c:dPt>
          <c:dPt>
            <c:idx val="15"/>
            <c:invertIfNegative val="0"/>
            <c:bubble3D val="0"/>
            <c:extLst xmlns:c16r2="http://schemas.microsoft.com/office/drawing/2015/06/chart">
              <c:ext xmlns:c16="http://schemas.microsoft.com/office/drawing/2014/chart" uri="{C3380CC4-5D6E-409C-BE32-E72D297353CC}">
                <c16:uniqueId val="{0000000F-5509-400C-A37C-2C784E16939F}"/>
              </c:ext>
            </c:extLst>
          </c:dPt>
          <c:dPt>
            <c:idx val="16"/>
            <c:invertIfNegative val="0"/>
            <c:bubble3D val="0"/>
            <c:extLst xmlns:c16r2="http://schemas.microsoft.com/office/drawing/2015/06/chart">
              <c:ext xmlns:c16="http://schemas.microsoft.com/office/drawing/2014/chart" uri="{C3380CC4-5D6E-409C-BE32-E72D297353CC}">
                <c16:uniqueId val="{00000010-5509-400C-A37C-2C784E16939F}"/>
              </c:ext>
            </c:extLst>
          </c:dPt>
          <c:dPt>
            <c:idx val="17"/>
            <c:invertIfNegative val="0"/>
            <c:bubble3D val="0"/>
            <c:extLst xmlns:c16r2="http://schemas.microsoft.com/office/drawing/2015/06/chart">
              <c:ext xmlns:c16="http://schemas.microsoft.com/office/drawing/2014/chart" uri="{C3380CC4-5D6E-409C-BE32-E72D297353CC}">
                <c16:uniqueId val="{00000011-5509-400C-A37C-2C784E16939F}"/>
              </c:ext>
            </c:extLst>
          </c:dPt>
          <c:dPt>
            <c:idx val="18"/>
            <c:invertIfNegative val="0"/>
            <c:bubble3D val="0"/>
            <c:extLst xmlns:c16r2="http://schemas.microsoft.com/office/drawing/2015/06/chart">
              <c:ext xmlns:c16="http://schemas.microsoft.com/office/drawing/2014/chart" uri="{C3380CC4-5D6E-409C-BE32-E72D297353CC}">
                <c16:uniqueId val="{00000012-5509-400C-A37C-2C784E16939F}"/>
              </c:ext>
            </c:extLst>
          </c:dPt>
          <c:dPt>
            <c:idx val="19"/>
            <c:invertIfNegative val="0"/>
            <c:bubble3D val="0"/>
            <c:extLst xmlns:c16r2="http://schemas.microsoft.com/office/drawing/2015/06/chart">
              <c:ext xmlns:c16="http://schemas.microsoft.com/office/drawing/2014/chart" uri="{C3380CC4-5D6E-409C-BE32-E72D297353CC}">
                <c16:uniqueId val="{00000013-5509-400C-A37C-2C784E16939F}"/>
              </c:ext>
            </c:extLst>
          </c:dPt>
          <c:dPt>
            <c:idx val="20"/>
            <c:invertIfNegative val="0"/>
            <c:bubble3D val="0"/>
            <c:extLst xmlns:c16r2="http://schemas.microsoft.com/office/drawing/2015/06/chart">
              <c:ext xmlns:c16="http://schemas.microsoft.com/office/drawing/2014/chart" uri="{C3380CC4-5D6E-409C-BE32-E72D297353CC}">
                <c16:uniqueId val="{00000014-5509-400C-A37C-2C784E16939F}"/>
              </c:ext>
            </c:extLst>
          </c:dPt>
          <c:dPt>
            <c:idx val="21"/>
            <c:invertIfNegative val="0"/>
            <c:bubble3D val="0"/>
            <c:extLst xmlns:c16r2="http://schemas.microsoft.com/office/drawing/2015/06/chart">
              <c:ext xmlns:c16="http://schemas.microsoft.com/office/drawing/2014/chart" uri="{C3380CC4-5D6E-409C-BE32-E72D297353CC}">
                <c16:uniqueId val="{00000015-5509-400C-A37C-2C784E16939F}"/>
              </c:ext>
            </c:extLst>
          </c:dPt>
          <c:dPt>
            <c:idx val="22"/>
            <c:invertIfNegative val="0"/>
            <c:bubble3D val="0"/>
            <c:extLst xmlns:c16r2="http://schemas.microsoft.com/office/drawing/2015/06/chart">
              <c:ext xmlns:c16="http://schemas.microsoft.com/office/drawing/2014/chart" uri="{C3380CC4-5D6E-409C-BE32-E72D297353CC}">
                <c16:uniqueId val="{00000016-5509-400C-A37C-2C784E16939F}"/>
              </c:ext>
            </c:extLst>
          </c:dPt>
          <c:dPt>
            <c:idx val="23"/>
            <c:invertIfNegative val="0"/>
            <c:bubble3D val="0"/>
            <c:extLst xmlns:c16r2="http://schemas.microsoft.com/office/drawing/2015/06/chart">
              <c:ext xmlns:c16="http://schemas.microsoft.com/office/drawing/2014/chart" uri="{C3380CC4-5D6E-409C-BE32-E72D297353CC}">
                <c16:uniqueId val="{00000017-5509-400C-A37C-2C784E16939F}"/>
              </c:ext>
            </c:extLst>
          </c:dPt>
          <c:dPt>
            <c:idx val="24"/>
            <c:invertIfNegative val="0"/>
            <c:bubble3D val="0"/>
            <c:extLst xmlns:c16r2="http://schemas.microsoft.com/office/drawing/2015/06/chart">
              <c:ext xmlns:c16="http://schemas.microsoft.com/office/drawing/2014/chart" uri="{C3380CC4-5D6E-409C-BE32-E72D297353CC}">
                <c16:uniqueId val="{00000018-5509-400C-A37C-2C784E16939F}"/>
              </c:ext>
            </c:extLst>
          </c:dPt>
          <c:dPt>
            <c:idx val="25"/>
            <c:invertIfNegative val="0"/>
            <c:bubble3D val="0"/>
            <c:extLst xmlns:c16r2="http://schemas.microsoft.com/office/drawing/2015/06/chart">
              <c:ext xmlns:c16="http://schemas.microsoft.com/office/drawing/2014/chart" uri="{C3380CC4-5D6E-409C-BE32-E72D297353CC}">
                <c16:uniqueId val="{00000019-5509-400C-A37C-2C784E16939F}"/>
              </c:ext>
            </c:extLst>
          </c:dPt>
          <c:dPt>
            <c:idx val="26"/>
            <c:invertIfNegative val="0"/>
            <c:bubble3D val="0"/>
            <c:extLst xmlns:c16r2="http://schemas.microsoft.com/office/drawing/2015/06/chart">
              <c:ext xmlns:c16="http://schemas.microsoft.com/office/drawing/2014/chart" uri="{C3380CC4-5D6E-409C-BE32-E72D297353CC}">
                <c16:uniqueId val="{0000001A-5509-400C-A37C-2C784E16939F}"/>
              </c:ext>
            </c:extLst>
          </c:dPt>
          <c:dPt>
            <c:idx val="27"/>
            <c:invertIfNegative val="0"/>
            <c:bubble3D val="0"/>
            <c:extLst xmlns:c16r2="http://schemas.microsoft.com/office/drawing/2015/06/chart">
              <c:ext xmlns:c16="http://schemas.microsoft.com/office/drawing/2014/chart" uri="{C3380CC4-5D6E-409C-BE32-E72D297353CC}">
                <c16:uniqueId val="{0000001B-5509-400C-A37C-2C784E16939F}"/>
              </c:ext>
            </c:extLst>
          </c:dPt>
          <c:dPt>
            <c:idx val="28"/>
            <c:invertIfNegative val="0"/>
            <c:bubble3D val="0"/>
            <c:extLst xmlns:c16r2="http://schemas.microsoft.com/office/drawing/2015/06/chart">
              <c:ext xmlns:c16="http://schemas.microsoft.com/office/drawing/2014/chart" uri="{C3380CC4-5D6E-409C-BE32-E72D297353CC}">
                <c16:uniqueId val="{0000001C-5509-400C-A37C-2C784E16939F}"/>
              </c:ext>
            </c:extLst>
          </c:dPt>
          <c:dPt>
            <c:idx val="29"/>
            <c:invertIfNegative val="0"/>
            <c:bubble3D val="0"/>
            <c:extLst xmlns:c16r2="http://schemas.microsoft.com/office/drawing/2015/06/chart">
              <c:ext xmlns:c16="http://schemas.microsoft.com/office/drawing/2014/chart" uri="{C3380CC4-5D6E-409C-BE32-E72D297353CC}">
                <c16:uniqueId val="{0000001D-5509-400C-A37C-2C784E16939F}"/>
              </c:ext>
            </c:extLst>
          </c:dPt>
          <c:dPt>
            <c:idx val="30"/>
            <c:invertIfNegative val="0"/>
            <c:bubble3D val="0"/>
            <c:extLst xmlns:c16r2="http://schemas.microsoft.com/office/drawing/2015/06/chart">
              <c:ext xmlns:c16="http://schemas.microsoft.com/office/drawing/2014/chart" uri="{C3380CC4-5D6E-409C-BE32-E72D297353CC}">
                <c16:uniqueId val="{0000001E-5509-400C-A37C-2C784E16939F}"/>
              </c:ext>
            </c:extLst>
          </c:dPt>
          <c:dPt>
            <c:idx val="31"/>
            <c:invertIfNegative val="0"/>
            <c:bubble3D val="0"/>
            <c:extLst xmlns:c16r2="http://schemas.microsoft.com/office/drawing/2015/06/chart">
              <c:ext xmlns:c16="http://schemas.microsoft.com/office/drawing/2014/chart" uri="{C3380CC4-5D6E-409C-BE32-E72D297353CC}">
                <c16:uniqueId val="{0000001F-5509-400C-A37C-2C784E16939F}"/>
              </c:ext>
            </c:extLst>
          </c:dPt>
          <c:dPt>
            <c:idx val="32"/>
            <c:invertIfNegative val="0"/>
            <c:bubble3D val="0"/>
            <c:extLst xmlns:c16r2="http://schemas.microsoft.com/office/drawing/2015/06/chart">
              <c:ext xmlns:c16="http://schemas.microsoft.com/office/drawing/2014/chart" uri="{C3380CC4-5D6E-409C-BE32-E72D297353CC}">
                <c16:uniqueId val="{00000020-5509-400C-A37C-2C784E16939F}"/>
              </c:ext>
            </c:extLst>
          </c:dPt>
          <c:dPt>
            <c:idx val="33"/>
            <c:invertIfNegative val="0"/>
            <c:bubble3D val="0"/>
            <c:extLst xmlns:c16r2="http://schemas.microsoft.com/office/drawing/2015/06/chart">
              <c:ext xmlns:c16="http://schemas.microsoft.com/office/drawing/2014/chart" uri="{C3380CC4-5D6E-409C-BE32-E72D297353CC}">
                <c16:uniqueId val="{00000021-5509-400C-A37C-2C784E16939F}"/>
              </c:ext>
            </c:extLst>
          </c:dPt>
          <c:dPt>
            <c:idx val="34"/>
            <c:invertIfNegative val="0"/>
            <c:bubble3D val="0"/>
            <c:extLst xmlns:c16r2="http://schemas.microsoft.com/office/drawing/2015/06/chart">
              <c:ext xmlns:c16="http://schemas.microsoft.com/office/drawing/2014/chart" uri="{C3380CC4-5D6E-409C-BE32-E72D297353CC}">
                <c16:uniqueId val="{00000022-5509-400C-A37C-2C784E16939F}"/>
              </c:ext>
            </c:extLst>
          </c:dPt>
          <c:dPt>
            <c:idx val="35"/>
            <c:invertIfNegative val="0"/>
            <c:bubble3D val="0"/>
            <c:extLst xmlns:c16r2="http://schemas.microsoft.com/office/drawing/2015/06/chart">
              <c:ext xmlns:c16="http://schemas.microsoft.com/office/drawing/2014/chart" uri="{C3380CC4-5D6E-409C-BE32-E72D297353CC}">
                <c16:uniqueId val="{00000023-5509-400C-A37C-2C784E16939F}"/>
              </c:ext>
            </c:extLst>
          </c:dPt>
          <c:dPt>
            <c:idx val="36"/>
            <c:invertIfNegative val="0"/>
            <c:bubble3D val="0"/>
            <c:extLst xmlns:c16r2="http://schemas.microsoft.com/office/drawing/2015/06/chart">
              <c:ext xmlns:c16="http://schemas.microsoft.com/office/drawing/2014/chart" uri="{C3380CC4-5D6E-409C-BE32-E72D297353CC}">
                <c16:uniqueId val="{00000024-5509-400C-A37C-2C784E16939F}"/>
              </c:ext>
            </c:extLst>
          </c:dPt>
          <c:dPt>
            <c:idx val="37"/>
            <c:invertIfNegative val="0"/>
            <c:bubble3D val="0"/>
            <c:extLst xmlns:c16r2="http://schemas.microsoft.com/office/drawing/2015/06/chart">
              <c:ext xmlns:c16="http://schemas.microsoft.com/office/drawing/2014/chart" uri="{C3380CC4-5D6E-409C-BE32-E72D297353CC}">
                <c16:uniqueId val="{00000025-5509-400C-A37C-2C784E16939F}"/>
              </c:ext>
            </c:extLst>
          </c:dPt>
          <c:dPt>
            <c:idx val="38"/>
            <c:invertIfNegative val="0"/>
            <c:bubble3D val="0"/>
            <c:extLst xmlns:c16r2="http://schemas.microsoft.com/office/drawing/2015/06/chart">
              <c:ext xmlns:c16="http://schemas.microsoft.com/office/drawing/2014/chart" uri="{C3380CC4-5D6E-409C-BE32-E72D297353CC}">
                <c16:uniqueId val="{00000026-5509-400C-A37C-2C784E16939F}"/>
              </c:ext>
            </c:extLst>
          </c:dPt>
          <c:dPt>
            <c:idx val="39"/>
            <c:invertIfNegative val="0"/>
            <c:bubble3D val="0"/>
            <c:extLst xmlns:c16r2="http://schemas.microsoft.com/office/drawing/2015/06/chart">
              <c:ext xmlns:c16="http://schemas.microsoft.com/office/drawing/2014/chart" uri="{C3380CC4-5D6E-409C-BE32-E72D297353CC}">
                <c16:uniqueId val="{00000027-5509-400C-A37C-2C784E16939F}"/>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Sheet1!$A$13</c:f>
              <c:strCache>
                <c:ptCount val="1"/>
                <c:pt idx="0">
                  <c:v>Exploring villages / rural areas</c:v>
                </c:pt>
              </c:strCache>
            </c:strRef>
          </c:cat>
          <c:val>
            <c:numRef>
              <c:f>Sheet1!$B$13</c:f>
              <c:numCache>
                <c:formatCode>0%</c:formatCode>
                <c:ptCount val="1"/>
                <c:pt idx="0">
                  <c:v>0.29889376053962902</c:v>
                </c:pt>
              </c:numCache>
            </c:numRef>
          </c:val>
          <c:extLst xmlns:c16r2="http://schemas.microsoft.com/office/drawing/2015/06/chart">
            <c:ext xmlns:c16="http://schemas.microsoft.com/office/drawing/2014/chart" uri="{C3380CC4-5D6E-409C-BE32-E72D297353CC}">
              <c16:uniqueId val="{00000028-5509-400C-A37C-2C784E16939F}"/>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Sheet1!$A$13</c:f>
              <c:strCache>
                <c:ptCount val="1"/>
                <c:pt idx="0">
                  <c:v>Exploring villages / rural areas</c:v>
                </c:pt>
              </c:strCache>
            </c:strRef>
          </c:cat>
          <c:val>
            <c:numRef>
              <c:f>Sheet1!$C$13</c:f>
              <c:numCache>
                <c:formatCode>0%</c:formatCode>
                <c:ptCount val="1"/>
                <c:pt idx="0">
                  <c:v>0.30810623946037102</c:v>
                </c:pt>
              </c:numCache>
            </c:numRef>
          </c:val>
          <c:extLst xmlns:c16r2="http://schemas.microsoft.com/office/drawing/2015/06/chart">
            <c:ext xmlns:c16="http://schemas.microsoft.com/office/drawing/2014/chart" uri="{C3380CC4-5D6E-409C-BE32-E72D297353CC}">
              <c16:uniqueId val="{00000029-5509-400C-A37C-2C784E16939F}"/>
            </c:ext>
          </c:extLst>
        </c:ser>
        <c:dLbls>
          <c:showLegendKey val="0"/>
          <c:showVal val="0"/>
          <c:showCatName val="0"/>
          <c:showSerName val="0"/>
          <c:showPercent val="0"/>
          <c:showBubbleSize val="0"/>
        </c:dLbls>
        <c:gapWidth val="50"/>
        <c:overlap val="100"/>
        <c:axId val="377331264"/>
        <c:axId val="377334792"/>
      </c:barChart>
      <c:catAx>
        <c:axId val="377331264"/>
        <c:scaling>
          <c:orientation val="maxMin"/>
        </c:scaling>
        <c:delete val="1"/>
        <c:axPos val="l"/>
        <c:numFmt formatCode="General" sourceLinked="1"/>
        <c:majorTickMark val="none"/>
        <c:minorTickMark val="none"/>
        <c:tickLblPos val="nextTo"/>
        <c:crossAx val="377334792"/>
        <c:crosses val="autoZero"/>
        <c:auto val="1"/>
        <c:lblAlgn val="ctr"/>
        <c:lblOffset val="100"/>
        <c:noMultiLvlLbl val="0"/>
      </c:catAx>
      <c:valAx>
        <c:axId val="377334792"/>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7331264"/>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B161-49A1-B275-C26F577E563A}"/>
              </c:ext>
            </c:extLst>
          </c:dPt>
          <c:dPt>
            <c:idx val="1"/>
            <c:invertIfNegative val="0"/>
            <c:bubble3D val="0"/>
            <c:extLst xmlns:c16r2="http://schemas.microsoft.com/office/drawing/2015/06/chart">
              <c:ext xmlns:c16="http://schemas.microsoft.com/office/drawing/2014/chart" uri="{C3380CC4-5D6E-409C-BE32-E72D297353CC}">
                <c16:uniqueId val="{00000001-B161-49A1-B275-C26F577E563A}"/>
              </c:ext>
            </c:extLst>
          </c:dPt>
          <c:dPt>
            <c:idx val="2"/>
            <c:invertIfNegative val="0"/>
            <c:bubble3D val="0"/>
            <c:extLst xmlns:c16r2="http://schemas.microsoft.com/office/drawing/2015/06/chart">
              <c:ext xmlns:c16="http://schemas.microsoft.com/office/drawing/2014/chart" uri="{C3380CC4-5D6E-409C-BE32-E72D297353CC}">
                <c16:uniqueId val="{00000002-B161-49A1-B275-C26F577E563A}"/>
              </c:ext>
            </c:extLst>
          </c:dPt>
          <c:dPt>
            <c:idx val="3"/>
            <c:invertIfNegative val="0"/>
            <c:bubble3D val="0"/>
            <c:extLst xmlns:c16r2="http://schemas.microsoft.com/office/drawing/2015/06/chart">
              <c:ext xmlns:c16="http://schemas.microsoft.com/office/drawing/2014/chart" uri="{C3380CC4-5D6E-409C-BE32-E72D297353CC}">
                <c16:uniqueId val="{00000003-B161-49A1-B275-C26F577E563A}"/>
              </c:ext>
            </c:extLst>
          </c:dPt>
          <c:dPt>
            <c:idx val="4"/>
            <c:invertIfNegative val="0"/>
            <c:bubble3D val="0"/>
            <c:extLst xmlns:c16r2="http://schemas.microsoft.com/office/drawing/2015/06/chart">
              <c:ext xmlns:c16="http://schemas.microsoft.com/office/drawing/2014/chart" uri="{C3380CC4-5D6E-409C-BE32-E72D297353CC}">
                <c16:uniqueId val="{00000004-B161-49A1-B275-C26F577E563A}"/>
              </c:ext>
            </c:extLst>
          </c:dPt>
          <c:dPt>
            <c:idx val="5"/>
            <c:invertIfNegative val="0"/>
            <c:bubble3D val="0"/>
            <c:extLst xmlns:c16r2="http://schemas.microsoft.com/office/drawing/2015/06/chart">
              <c:ext xmlns:c16="http://schemas.microsoft.com/office/drawing/2014/chart" uri="{C3380CC4-5D6E-409C-BE32-E72D297353CC}">
                <c16:uniqueId val="{00000005-B161-49A1-B275-C26F577E563A}"/>
              </c:ext>
            </c:extLst>
          </c:dPt>
          <c:dPt>
            <c:idx val="6"/>
            <c:invertIfNegative val="0"/>
            <c:bubble3D val="0"/>
            <c:extLst xmlns:c16r2="http://schemas.microsoft.com/office/drawing/2015/06/chart">
              <c:ext xmlns:c16="http://schemas.microsoft.com/office/drawing/2014/chart" uri="{C3380CC4-5D6E-409C-BE32-E72D297353CC}">
                <c16:uniqueId val="{00000006-B161-49A1-B275-C26F577E563A}"/>
              </c:ext>
            </c:extLst>
          </c:dPt>
          <c:dPt>
            <c:idx val="7"/>
            <c:invertIfNegative val="0"/>
            <c:bubble3D val="0"/>
            <c:extLst xmlns:c16r2="http://schemas.microsoft.com/office/drawing/2015/06/chart">
              <c:ext xmlns:c16="http://schemas.microsoft.com/office/drawing/2014/chart" uri="{C3380CC4-5D6E-409C-BE32-E72D297353CC}">
                <c16:uniqueId val="{00000007-B161-49A1-B275-C26F577E563A}"/>
              </c:ext>
            </c:extLst>
          </c:dPt>
          <c:dPt>
            <c:idx val="8"/>
            <c:invertIfNegative val="0"/>
            <c:bubble3D val="0"/>
            <c:extLst xmlns:c16r2="http://schemas.microsoft.com/office/drawing/2015/06/chart">
              <c:ext xmlns:c16="http://schemas.microsoft.com/office/drawing/2014/chart" uri="{C3380CC4-5D6E-409C-BE32-E72D297353CC}">
                <c16:uniqueId val="{00000008-B161-49A1-B275-C26F577E563A}"/>
              </c:ext>
            </c:extLst>
          </c:dPt>
          <c:dPt>
            <c:idx val="9"/>
            <c:invertIfNegative val="0"/>
            <c:bubble3D val="0"/>
            <c:extLst xmlns:c16r2="http://schemas.microsoft.com/office/drawing/2015/06/chart">
              <c:ext xmlns:c16="http://schemas.microsoft.com/office/drawing/2014/chart" uri="{C3380CC4-5D6E-409C-BE32-E72D297353CC}">
                <c16:uniqueId val="{00000009-B161-49A1-B275-C26F577E563A}"/>
              </c:ext>
            </c:extLst>
          </c:dPt>
          <c:dPt>
            <c:idx val="10"/>
            <c:invertIfNegative val="0"/>
            <c:bubble3D val="0"/>
            <c:extLst xmlns:c16r2="http://schemas.microsoft.com/office/drawing/2015/06/chart">
              <c:ext xmlns:c16="http://schemas.microsoft.com/office/drawing/2014/chart" uri="{C3380CC4-5D6E-409C-BE32-E72D297353CC}">
                <c16:uniqueId val="{0000000A-B161-49A1-B275-C26F577E563A}"/>
              </c:ext>
            </c:extLst>
          </c:dPt>
          <c:dPt>
            <c:idx val="11"/>
            <c:invertIfNegative val="0"/>
            <c:bubble3D val="0"/>
            <c:extLst xmlns:c16r2="http://schemas.microsoft.com/office/drawing/2015/06/chart">
              <c:ext xmlns:c16="http://schemas.microsoft.com/office/drawing/2014/chart" uri="{C3380CC4-5D6E-409C-BE32-E72D297353CC}">
                <c16:uniqueId val="{0000000B-B161-49A1-B275-C26F577E563A}"/>
              </c:ext>
            </c:extLst>
          </c:dPt>
          <c:dPt>
            <c:idx val="12"/>
            <c:invertIfNegative val="0"/>
            <c:bubble3D val="0"/>
            <c:extLst xmlns:c16r2="http://schemas.microsoft.com/office/drawing/2015/06/chart">
              <c:ext xmlns:c16="http://schemas.microsoft.com/office/drawing/2014/chart" uri="{C3380CC4-5D6E-409C-BE32-E72D297353CC}">
                <c16:uniqueId val="{0000000C-B161-49A1-B275-C26F577E563A}"/>
              </c:ext>
            </c:extLst>
          </c:dPt>
          <c:dPt>
            <c:idx val="13"/>
            <c:invertIfNegative val="0"/>
            <c:bubble3D val="0"/>
            <c:extLst xmlns:c16r2="http://schemas.microsoft.com/office/drawing/2015/06/chart">
              <c:ext xmlns:c16="http://schemas.microsoft.com/office/drawing/2014/chart" uri="{C3380CC4-5D6E-409C-BE32-E72D297353CC}">
                <c16:uniqueId val="{0000000D-B161-49A1-B275-C26F577E563A}"/>
              </c:ext>
            </c:extLst>
          </c:dPt>
          <c:dPt>
            <c:idx val="14"/>
            <c:invertIfNegative val="0"/>
            <c:bubble3D val="0"/>
            <c:extLst xmlns:c16r2="http://schemas.microsoft.com/office/drawing/2015/06/chart">
              <c:ext xmlns:c16="http://schemas.microsoft.com/office/drawing/2014/chart" uri="{C3380CC4-5D6E-409C-BE32-E72D297353CC}">
                <c16:uniqueId val="{0000000E-B161-49A1-B275-C26F577E563A}"/>
              </c:ext>
            </c:extLst>
          </c:dPt>
          <c:dPt>
            <c:idx val="15"/>
            <c:invertIfNegative val="0"/>
            <c:bubble3D val="0"/>
            <c:extLst xmlns:c16r2="http://schemas.microsoft.com/office/drawing/2015/06/chart">
              <c:ext xmlns:c16="http://schemas.microsoft.com/office/drawing/2014/chart" uri="{C3380CC4-5D6E-409C-BE32-E72D297353CC}">
                <c16:uniqueId val="{0000000F-B161-49A1-B275-C26F577E563A}"/>
              </c:ext>
            </c:extLst>
          </c:dPt>
          <c:dPt>
            <c:idx val="16"/>
            <c:invertIfNegative val="0"/>
            <c:bubble3D val="0"/>
            <c:extLst xmlns:c16r2="http://schemas.microsoft.com/office/drawing/2015/06/chart">
              <c:ext xmlns:c16="http://schemas.microsoft.com/office/drawing/2014/chart" uri="{C3380CC4-5D6E-409C-BE32-E72D297353CC}">
                <c16:uniqueId val="{00000010-B161-49A1-B275-C26F577E563A}"/>
              </c:ext>
            </c:extLst>
          </c:dPt>
          <c:dPt>
            <c:idx val="17"/>
            <c:invertIfNegative val="0"/>
            <c:bubble3D val="0"/>
            <c:extLst xmlns:c16r2="http://schemas.microsoft.com/office/drawing/2015/06/chart">
              <c:ext xmlns:c16="http://schemas.microsoft.com/office/drawing/2014/chart" uri="{C3380CC4-5D6E-409C-BE32-E72D297353CC}">
                <c16:uniqueId val="{00000011-B161-49A1-B275-C26F577E563A}"/>
              </c:ext>
            </c:extLst>
          </c:dPt>
          <c:dPt>
            <c:idx val="18"/>
            <c:invertIfNegative val="0"/>
            <c:bubble3D val="0"/>
            <c:extLst xmlns:c16r2="http://schemas.microsoft.com/office/drawing/2015/06/chart">
              <c:ext xmlns:c16="http://schemas.microsoft.com/office/drawing/2014/chart" uri="{C3380CC4-5D6E-409C-BE32-E72D297353CC}">
                <c16:uniqueId val="{00000012-B161-49A1-B275-C26F577E563A}"/>
              </c:ext>
            </c:extLst>
          </c:dPt>
          <c:dPt>
            <c:idx val="19"/>
            <c:invertIfNegative val="0"/>
            <c:bubble3D val="0"/>
            <c:extLst xmlns:c16r2="http://schemas.microsoft.com/office/drawing/2015/06/chart">
              <c:ext xmlns:c16="http://schemas.microsoft.com/office/drawing/2014/chart" uri="{C3380CC4-5D6E-409C-BE32-E72D297353CC}">
                <c16:uniqueId val="{00000013-B161-49A1-B275-C26F577E563A}"/>
              </c:ext>
            </c:extLst>
          </c:dPt>
          <c:dPt>
            <c:idx val="20"/>
            <c:invertIfNegative val="0"/>
            <c:bubble3D val="0"/>
            <c:extLst xmlns:c16r2="http://schemas.microsoft.com/office/drawing/2015/06/chart">
              <c:ext xmlns:c16="http://schemas.microsoft.com/office/drawing/2014/chart" uri="{C3380CC4-5D6E-409C-BE32-E72D297353CC}">
                <c16:uniqueId val="{00000014-B161-49A1-B275-C26F577E563A}"/>
              </c:ext>
            </c:extLst>
          </c:dPt>
          <c:dPt>
            <c:idx val="21"/>
            <c:invertIfNegative val="0"/>
            <c:bubble3D val="0"/>
            <c:extLst xmlns:c16r2="http://schemas.microsoft.com/office/drawing/2015/06/chart">
              <c:ext xmlns:c16="http://schemas.microsoft.com/office/drawing/2014/chart" uri="{C3380CC4-5D6E-409C-BE32-E72D297353CC}">
                <c16:uniqueId val="{00000015-B161-49A1-B275-C26F577E563A}"/>
              </c:ext>
            </c:extLst>
          </c:dPt>
          <c:dPt>
            <c:idx val="22"/>
            <c:invertIfNegative val="0"/>
            <c:bubble3D val="0"/>
            <c:extLst xmlns:c16r2="http://schemas.microsoft.com/office/drawing/2015/06/chart">
              <c:ext xmlns:c16="http://schemas.microsoft.com/office/drawing/2014/chart" uri="{C3380CC4-5D6E-409C-BE32-E72D297353CC}">
                <c16:uniqueId val="{00000016-B161-49A1-B275-C26F577E563A}"/>
              </c:ext>
            </c:extLst>
          </c:dPt>
          <c:dPt>
            <c:idx val="23"/>
            <c:invertIfNegative val="0"/>
            <c:bubble3D val="0"/>
            <c:extLst xmlns:c16r2="http://schemas.microsoft.com/office/drawing/2015/06/chart">
              <c:ext xmlns:c16="http://schemas.microsoft.com/office/drawing/2014/chart" uri="{C3380CC4-5D6E-409C-BE32-E72D297353CC}">
                <c16:uniqueId val="{00000017-B161-49A1-B275-C26F577E563A}"/>
              </c:ext>
            </c:extLst>
          </c:dPt>
          <c:dPt>
            <c:idx val="24"/>
            <c:invertIfNegative val="0"/>
            <c:bubble3D val="0"/>
            <c:extLst xmlns:c16r2="http://schemas.microsoft.com/office/drawing/2015/06/chart">
              <c:ext xmlns:c16="http://schemas.microsoft.com/office/drawing/2014/chart" uri="{C3380CC4-5D6E-409C-BE32-E72D297353CC}">
                <c16:uniqueId val="{00000018-B161-49A1-B275-C26F577E563A}"/>
              </c:ext>
            </c:extLst>
          </c:dPt>
          <c:dPt>
            <c:idx val="25"/>
            <c:invertIfNegative val="0"/>
            <c:bubble3D val="0"/>
            <c:extLst xmlns:c16r2="http://schemas.microsoft.com/office/drawing/2015/06/chart">
              <c:ext xmlns:c16="http://schemas.microsoft.com/office/drawing/2014/chart" uri="{C3380CC4-5D6E-409C-BE32-E72D297353CC}">
                <c16:uniqueId val="{00000019-B161-49A1-B275-C26F577E563A}"/>
              </c:ext>
            </c:extLst>
          </c:dPt>
          <c:dPt>
            <c:idx val="26"/>
            <c:invertIfNegative val="0"/>
            <c:bubble3D val="0"/>
            <c:extLst xmlns:c16r2="http://schemas.microsoft.com/office/drawing/2015/06/chart">
              <c:ext xmlns:c16="http://schemas.microsoft.com/office/drawing/2014/chart" uri="{C3380CC4-5D6E-409C-BE32-E72D297353CC}">
                <c16:uniqueId val="{0000001A-B161-49A1-B275-C26F577E563A}"/>
              </c:ext>
            </c:extLst>
          </c:dPt>
          <c:dPt>
            <c:idx val="27"/>
            <c:invertIfNegative val="0"/>
            <c:bubble3D val="0"/>
            <c:extLst xmlns:c16r2="http://schemas.microsoft.com/office/drawing/2015/06/chart">
              <c:ext xmlns:c16="http://schemas.microsoft.com/office/drawing/2014/chart" uri="{C3380CC4-5D6E-409C-BE32-E72D297353CC}">
                <c16:uniqueId val="{0000001B-B161-49A1-B275-C26F577E563A}"/>
              </c:ext>
            </c:extLst>
          </c:dPt>
          <c:dPt>
            <c:idx val="28"/>
            <c:invertIfNegative val="0"/>
            <c:bubble3D val="0"/>
            <c:extLst xmlns:c16r2="http://schemas.microsoft.com/office/drawing/2015/06/chart">
              <c:ext xmlns:c16="http://schemas.microsoft.com/office/drawing/2014/chart" uri="{C3380CC4-5D6E-409C-BE32-E72D297353CC}">
                <c16:uniqueId val="{0000001C-B161-49A1-B275-C26F577E563A}"/>
              </c:ext>
            </c:extLst>
          </c:dPt>
          <c:dPt>
            <c:idx val="29"/>
            <c:invertIfNegative val="0"/>
            <c:bubble3D val="0"/>
            <c:extLst xmlns:c16r2="http://schemas.microsoft.com/office/drawing/2015/06/chart">
              <c:ext xmlns:c16="http://schemas.microsoft.com/office/drawing/2014/chart" uri="{C3380CC4-5D6E-409C-BE32-E72D297353CC}">
                <c16:uniqueId val="{0000001D-B161-49A1-B275-C26F577E563A}"/>
              </c:ext>
            </c:extLst>
          </c:dPt>
          <c:dPt>
            <c:idx val="30"/>
            <c:invertIfNegative val="0"/>
            <c:bubble3D val="0"/>
            <c:extLst xmlns:c16r2="http://schemas.microsoft.com/office/drawing/2015/06/chart">
              <c:ext xmlns:c16="http://schemas.microsoft.com/office/drawing/2014/chart" uri="{C3380CC4-5D6E-409C-BE32-E72D297353CC}">
                <c16:uniqueId val="{0000001E-B161-49A1-B275-C26F577E563A}"/>
              </c:ext>
            </c:extLst>
          </c:dPt>
          <c:dPt>
            <c:idx val="31"/>
            <c:invertIfNegative val="0"/>
            <c:bubble3D val="0"/>
            <c:extLst xmlns:c16r2="http://schemas.microsoft.com/office/drawing/2015/06/chart">
              <c:ext xmlns:c16="http://schemas.microsoft.com/office/drawing/2014/chart" uri="{C3380CC4-5D6E-409C-BE32-E72D297353CC}">
                <c16:uniqueId val="{0000001F-B161-49A1-B275-C26F577E563A}"/>
              </c:ext>
            </c:extLst>
          </c:dPt>
          <c:dPt>
            <c:idx val="32"/>
            <c:invertIfNegative val="0"/>
            <c:bubble3D val="0"/>
            <c:extLst xmlns:c16r2="http://schemas.microsoft.com/office/drawing/2015/06/chart">
              <c:ext xmlns:c16="http://schemas.microsoft.com/office/drawing/2014/chart" uri="{C3380CC4-5D6E-409C-BE32-E72D297353CC}">
                <c16:uniqueId val="{00000020-B161-49A1-B275-C26F577E563A}"/>
              </c:ext>
            </c:extLst>
          </c:dPt>
          <c:dPt>
            <c:idx val="33"/>
            <c:invertIfNegative val="0"/>
            <c:bubble3D val="0"/>
            <c:extLst xmlns:c16r2="http://schemas.microsoft.com/office/drawing/2015/06/chart">
              <c:ext xmlns:c16="http://schemas.microsoft.com/office/drawing/2014/chart" uri="{C3380CC4-5D6E-409C-BE32-E72D297353CC}">
                <c16:uniqueId val="{00000021-B161-49A1-B275-C26F577E563A}"/>
              </c:ext>
            </c:extLst>
          </c:dPt>
          <c:dPt>
            <c:idx val="34"/>
            <c:invertIfNegative val="0"/>
            <c:bubble3D val="0"/>
            <c:extLst xmlns:c16r2="http://schemas.microsoft.com/office/drawing/2015/06/chart">
              <c:ext xmlns:c16="http://schemas.microsoft.com/office/drawing/2014/chart" uri="{C3380CC4-5D6E-409C-BE32-E72D297353CC}">
                <c16:uniqueId val="{00000022-B161-49A1-B275-C26F577E563A}"/>
              </c:ext>
            </c:extLst>
          </c:dPt>
          <c:dPt>
            <c:idx val="35"/>
            <c:invertIfNegative val="0"/>
            <c:bubble3D val="0"/>
            <c:extLst xmlns:c16r2="http://schemas.microsoft.com/office/drawing/2015/06/chart">
              <c:ext xmlns:c16="http://schemas.microsoft.com/office/drawing/2014/chart" uri="{C3380CC4-5D6E-409C-BE32-E72D297353CC}">
                <c16:uniqueId val="{00000023-B161-49A1-B275-C26F577E563A}"/>
              </c:ext>
            </c:extLst>
          </c:dPt>
          <c:dPt>
            <c:idx val="36"/>
            <c:invertIfNegative val="0"/>
            <c:bubble3D val="0"/>
            <c:extLst xmlns:c16r2="http://schemas.microsoft.com/office/drawing/2015/06/chart">
              <c:ext xmlns:c16="http://schemas.microsoft.com/office/drawing/2014/chart" uri="{C3380CC4-5D6E-409C-BE32-E72D297353CC}">
                <c16:uniqueId val="{00000024-B161-49A1-B275-C26F577E563A}"/>
              </c:ext>
            </c:extLst>
          </c:dPt>
          <c:dPt>
            <c:idx val="37"/>
            <c:invertIfNegative val="0"/>
            <c:bubble3D val="0"/>
            <c:extLst xmlns:c16r2="http://schemas.microsoft.com/office/drawing/2015/06/chart">
              <c:ext xmlns:c16="http://schemas.microsoft.com/office/drawing/2014/chart" uri="{C3380CC4-5D6E-409C-BE32-E72D297353CC}">
                <c16:uniqueId val="{00000025-B161-49A1-B275-C26F577E563A}"/>
              </c:ext>
            </c:extLst>
          </c:dPt>
          <c:dPt>
            <c:idx val="38"/>
            <c:invertIfNegative val="0"/>
            <c:bubble3D val="0"/>
            <c:extLst xmlns:c16r2="http://schemas.microsoft.com/office/drawing/2015/06/chart">
              <c:ext xmlns:c16="http://schemas.microsoft.com/office/drawing/2014/chart" uri="{C3380CC4-5D6E-409C-BE32-E72D297353CC}">
                <c16:uniqueId val="{00000026-B161-49A1-B275-C26F577E563A}"/>
              </c:ext>
            </c:extLst>
          </c:dPt>
          <c:dPt>
            <c:idx val="39"/>
            <c:invertIfNegative val="0"/>
            <c:bubble3D val="0"/>
            <c:extLst xmlns:c16r2="http://schemas.microsoft.com/office/drawing/2015/06/chart">
              <c:ext xmlns:c16="http://schemas.microsoft.com/office/drawing/2014/chart" uri="{C3380CC4-5D6E-409C-BE32-E72D297353CC}">
                <c16:uniqueId val="{00000027-B161-49A1-B275-C26F577E563A}"/>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Sheet1!$A$33</c:f>
              <c:strCache>
                <c:ptCount val="1"/>
                <c:pt idx="0">
                  <c:v>Visiting a National Park</c:v>
                </c:pt>
              </c:strCache>
            </c:strRef>
          </c:cat>
          <c:val>
            <c:numRef>
              <c:f>Sheet1!$B$33</c:f>
              <c:numCache>
                <c:formatCode>0%</c:formatCode>
                <c:ptCount val="1"/>
                <c:pt idx="0">
                  <c:v>0.274101063829787</c:v>
                </c:pt>
              </c:numCache>
            </c:numRef>
          </c:val>
          <c:extLst xmlns:c16r2="http://schemas.microsoft.com/office/drawing/2015/06/chart">
            <c:ext xmlns:c16="http://schemas.microsoft.com/office/drawing/2014/chart" uri="{C3380CC4-5D6E-409C-BE32-E72D297353CC}">
              <c16:uniqueId val="{00000028-B161-49A1-B275-C26F577E563A}"/>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Sheet1!$A$33</c:f>
              <c:strCache>
                <c:ptCount val="1"/>
                <c:pt idx="0">
                  <c:v>Visiting a National Park</c:v>
                </c:pt>
              </c:strCache>
            </c:strRef>
          </c:cat>
          <c:val>
            <c:numRef>
              <c:f>Sheet1!$C$33</c:f>
              <c:numCache>
                <c:formatCode>0%</c:formatCode>
                <c:ptCount val="1"/>
                <c:pt idx="0">
                  <c:v>0.30489893617021302</c:v>
                </c:pt>
              </c:numCache>
            </c:numRef>
          </c:val>
          <c:extLst xmlns:c16r2="http://schemas.microsoft.com/office/drawing/2015/06/chart">
            <c:ext xmlns:c16="http://schemas.microsoft.com/office/drawing/2014/chart" uri="{C3380CC4-5D6E-409C-BE32-E72D297353CC}">
              <c16:uniqueId val="{00000029-B161-49A1-B275-C26F577E563A}"/>
            </c:ext>
          </c:extLst>
        </c:ser>
        <c:dLbls>
          <c:showLegendKey val="0"/>
          <c:showVal val="0"/>
          <c:showCatName val="0"/>
          <c:showSerName val="0"/>
          <c:showPercent val="0"/>
          <c:showBubbleSize val="0"/>
        </c:dLbls>
        <c:gapWidth val="50"/>
        <c:overlap val="100"/>
        <c:axId val="377334400"/>
        <c:axId val="377335184"/>
      </c:barChart>
      <c:catAx>
        <c:axId val="377334400"/>
        <c:scaling>
          <c:orientation val="maxMin"/>
        </c:scaling>
        <c:delete val="1"/>
        <c:axPos val="l"/>
        <c:numFmt formatCode="General" sourceLinked="1"/>
        <c:majorTickMark val="none"/>
        <c:minorTickMark val="none"/>
        <c:tickLblPos val="nextTo"/>
        <c:crossAx val="377335184"/>
        <c:crosses val="autoZero"/>
        <c:auto val="1"/>
        <c:lblAlgn val="ctr"/>
        <c:lblOffset val="100"/>
        <c:noMultiLvlLbl val="0"/>
      </c:catAx>
      <c:valAx>
        <c:axId val="377335184"/>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733440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22C2-42B5-8F3F-FDEE9B64A504}"/>
              </c:ext>
            </c:extLst>
          </c:dPt>
          <c:dPt>
            <c:idx val="1"/>
            <c:invertIfNegative val="0"/>
            <c:bubble3D val="0"/>
            <c:extLst xmlns:c16r2="http://schemas.microsoft.com/office/drawing/2015/06/chart">
              <c:ext xmlns:c16="http://schemas.microsoft.com/office/drawing/2014/chart" uri="{C3380CC4-5D6E-409C-BE32-E72D297353CC}">
                <c16:uniqueId val="{00000001-22C2-42B5-8F3F-FDEE9B64A504}"/>
              </c:ext>
            </c:extLst>
          </c:dPt>
          <c:dPt>
            <c:idx val="2"/>
            <c:invertIfNegative val="0"/>
            <c:bubble3D val="0"/>
            <c:extLst xmlns:c16r2="http://schemas.microsoft.com/office/drawing/2015/06/chart">
              <c:ext xmlns:c16="http://schemas.microsoft.com/office/drawing/2014/chart" uri="{C3380CC4-5D6E-409C-BE32-E72D297353CC}">
                <c16:uniqueId val="{00000002-22C2-42B5-8F3F-FDEE9B64A504}"/>
              </c:ext>
            </c:extLst>
          </c:dPt>
          <c:dPt>
            <c:idx val="3"/>
            <c:invertIfNegative val="0"/>
            <c:bubble3D val="0"/>
            <c:extLst xmlns:c16r2="http://schemas.microsoft.com/office/drawing/2015/06/chart">
              <c:ext xmlns:c16="http://schemas.microsoft.com/office/drawing/2014/chart" uri="{C3380CC4-5D6E-409C-BE32-E72D297353CC}">
                <c16:uniqueId val="{00000003-22C2-42B5-8F3F-FDEE9B64A504}"/>
              </c:ext>
            </c:extLst>
          </c:dPt>
          <c:dPt>
            <c:idx val="4"/>
            <c:invertIfNegative val="0"/>
            <c:bubble3D val="0"/>
            <c:extLst xmlns:c16r2="http://schemas.microsoft.com/office/drawing/2015/06/chart">
              <c:ext xmlns:c16="http://schemas.microsoft.com/office/drawing/2014/chart" uri="{C3380CC4-5D6E-409C-BE32-E72D297353CC}">
                <c16:uniqueId val="{00000004-22C2-42B5-8F3F-FDEE9B64A504}"/>
              </c:ext>
            </c:extLst>
          </c:dPt>
          <c:dPt>
            <c:idx val="5"/>
            <c:invertIfNegative val="0"/>
            <c:bubble3D val="0"/>
            <c:extLst xmlns:c16r2="http://schemas.microsoft.com/office/drawing/2015/06/chart">
              <c:ext xmlns:c16="http://schemas.microsoft.com/office/drawing/2014/chart" uri="{C3380CC4-5D6E-409C-BE32-E72D297353CC}">
                <c16:uniqueId val="{00000005-22C2-42B5-8F3F-FDEE9B64A504}"/>
              </c:ext>
            </c:extLst>
          </c:dPt>
          <c:dPt>
            <c:idx val="6"/>
            <c:invertIfNegative val="0"/>
            <c:bubble3D val="0"/>
            <c:extLst xmlns:c16r2="http://schemas.microsoft.com/office/drawing/2015/06/chart">
              <c:ext xmlns:c16="http://schemas.microsoft.com/office/drawing/2014/chart" uri="{C3380CC4-5D6E-409C-BE32-E72D297353CC}">
                <c16:uniqueId val="{00000006-22C2-42B5-8F3F-FDEE9B64A504}"/>
              </c:ext>
            </c:extLst>
          </c:dPt>
          <c:dPt>
            <c:idx val="7"/>
            <c:invertIfNegative val="0"/>
            <c:bubble3D val="0"/>
            <c:extLst xmlns:c16r2="http://schemas.microsoft.com/office/drawing/2015/06/chart">
              <c:ext xmlns:c16="http://schemas.microsoft.com/office/drawing/2014/chart" uri="{C3380CC4-5D6E-409C-BE32-E72D297353CC}">
                <c16:uniqueId val="{00000007-22C2-42B5-8F3F-FDEE9B64A504}"/>
              </c:ext>
            </c:extLst>
          </c:dPt>
          <c:dPt>
            <c:idx val="8"/>
            <c:invertIfNegative val="0"/>
            <c:bubble3D val="0"/>
            <c:extLst xmlns:c16r2="http://schemas.microsoft.com/office/drawing/2015/06/chart">
              <c:ext xmlns:c16="http://schemas.microsoft.com/office/drawing/2014/chart" uri="{C3380CC4-5D6E-409C-BE32-E72D297353CC}">
                <c16:uniqueId val="{00000008-22C2-42B5-8F3F-FDEE9B64A504}"/>
              </c:ext>
            </c:extLst>
          </c:dPt>
          <c:dPt>
            <c:idx val="9"/>
            <c:invertIfNegative val="0"/>
            <c:bubble3D val="0"/>
            <c:extLst xmlns:c16r2="http://schemas.microsoft.com/office/drawing/2015/06/chart">
              <c:ext xmlns:c16="http://schemas.microsoft.com/office/drawing/2014/chart" uri="{C3380CC4-5D6E-409C-BE32-E72D297353CC}">
                <c16:uniqueId val="{00000009-22C2-42B5-8F3F-FDEE9B64A504}"/>
              </c:ext>
            </c:extLst>
          </c:dPt>
          <c:dPt>
            <c:idx val="10"/>
            <c:invertIfNegative val="0"/>
            <c:bubble3D val="0"/>
            <c:extLst xmlns:c16r2="http://schemas.microsoft.com/office/drawing/2015/06/chart">
              <c:ext xmlns:c16="http://schemas.microsoft.com/office/drawing/2014/chart" uri="{C3380CC4-5D6E-409C-BE32-E72D297353CC}">
                <c16:uniqueId val="{0000000A-22C2-42B5-8F3F-FDEE9B64A504}"/>
              </c:ext>
            </c:extLst>
          </c:dPt>
          <c:dPt>
            <c:idx val="11"/>
            <c:invertIfNegative val="0"/>
            <c:bubble3D val="0"/>
            <c:extLst xmlns:c16r2="http://schemas.microsoft.com/office/drawing/2015/06/chart">
              <c:ext xmlns:c16="http://schemas.microsoft.com/office/drawing/2014/chart" uri="{C3380CC4-5D6E-409C-BE32-E72D297353CC}">
                <c16:uniqueId val="{0000000B-22C2-42B5-8F3F-FDEE9B64A504}"/>
              </c:ext>
            </c:extLst>
          </c:dPt>
          <c:dPt>
            <c:idx val="12"/>
            <c:invertIfNegative val="0"/>
            <c:bubble3D val="0"/>
            <c:extLst xmlns:c16r2="http://schemas.microsoft.com/office/drawing/2015/06/chart">
              <c:ext xmlns:c16="http://schemas.microsoft.com/office/drawing/2014/chart" uri="{C3380CC4-5D6E-409C-BE32-E72D297353CC}">
                <c16:uniqueId val="{0000000C-22C2-42B5-8F3F-FDEE9B64A504}"/>
              </c:ext>
            </c:extLst>
          </c:dPt>
          <c:dPt>
            <c:idx val="13"/>
            <c:invertIfNegative val="0"/>
            <c:bubble3D val="0"/>
            <c:extLst xmlns:c16r2="http://schemas.microsoft.com/office/drawing/2015/06/chart">
              <c:ext xmlns:c16="http://schemas.microsoft.com/office/drawing/2014/chart" uri="{C3380CC4-5D6E-409C-BE32-E72D297353CC}">
                <c16:uniqueId val="{0000000D-22C2-42B5-8F3F-FDEE9B64A504}"/>
              </c:ext>
            </c:extLst>
          </c:dPt>
          <c:dPt>
            <c:idx val="14"/>
            <c:invertIfNegative val="0"/>
            <c:bubble3D val="0"/>
            <c:extLst xmlns:c16r2="http://schemas.microsoft.com/office/drawing/2015/06/chart">
              <c:ext xmlns:c16="http://schemas.microsoft.com/office/drawing/2014/chart" uri="{C3380CC4-5D6E-409C-BE32-E72D297353CC}">
                <c16:uniqueId val="{0000000E-22C2-42B5-8F3F-FDEE9B64A504}"/>
              </c:ext>
            </c:extLst>
          </c:dPt>
          <c:dPt>
            <c:idx val="15"/>
            <c:invertIfNegative val="0"/>
            <c:bubble3D val="0"/>
            <c:extLst xmlns:c16r2="http://schemas.microsoft.com/office/drawing/2015/06/chart">
              <c:ext xmlns:c16="http://schemas.microsoft.com/office/drawing/2014/chart" uri="{C3380CC4-5D6E-409C-BE32-E72D297353CC}">
                <c16:uniqueId val="{0000000F-22C2-42B5-8F3F-FDEE9B64A504}"/>
              </c:ext>
            </c:extLst>
          </c:dPt>
          <c:dPt>
            <c:idx val="16"/>
            <c:invertIfNegative val="0"/>
            <c:bubble3D val="0"/>
            <c:extLst xmlns:c16r2="http://schemas.microsoft.com/office/drawing/2015/06/chart">
              <c:ext xmlns:c16="http://schemas.microsoft.com/office/drawing/2014/chart" uri="{C3380CC4-5D6E-409C-BE32-E72D297353CC}">
                <c16:uniqueId val="{00000010-22C2-42B5-8F3F-FDEE9B64A504}"/>
              </c:ext>
            </c:extLst>
          </c:dPt>
          <c:dPt>
            <c:idx val="17"/>
            <c:invertIfNegative val="0"/>
            <c:bubble3D val="0"/>
            <c:extLst xmlns:c16r2="http://schemas.microsoft.com/office/drawing/2015/06/chart">
              <c:ext xmlns:c16="http://schemas.microsoft.com/office/drawing/2014/chart" uri="{C3380CC4-5D6E-409C-BE32-E72D297353CC}">
                <c16:uniqueId val="{00000011-22C2-42B5-8F3F-FDEE9B64A504}"/>
              </c:ext>
            </c:extLst>
          </c:dPt>
          <c:dPt>
            <c:idx val="18"/>
            <c:invertIfNegative val="0"/>
            <c:bubble3D val="0"/>
            <c:extLst xmlns:c16r2="http://schemas.microsoft.com/office/drawing/2015/06/chart">
              <c:ext xmlns:c16="http://schemas.microsoft.com/office/drawing/2014/chart" uri="{C3380CC4-5D6E-409C-BE32-E72D297353CC}">
                <c16:uniqueId val="{00000012-22C2-42B5-8F3F-FDEE9B64A504}"/>
              </c:ext>
            </c:extLst>
          </c:dPt>
          <c:dPt>
            <c:idx val="19"/>
            <c:invertIfNegative val="0"/>
            <c:bubble3D val="0"/>
            <c:extLst xmlns:c16r2="http://schemas.microsoft.com/office/drawing/2015/06/chart">
              <c:ext xmlns:c16="http://schemas.microsoft.com/office/drawing/2014/chart" uri="{C3380CC4-5D6E-409C-BE32-E72D297353CC}">
                <c16:uniqueId val="{00000013-22C2-42B5-8F3F-FDEE9B64A504}"/>
              </c:ext>
            </c:extLst>
          </c:dPt>
          <c:dPt>
            <c:idx val="20"/>
            <c:invertIfNegative val="0"/>
            <c:bubble3D val="0"/>
            <c:extLst xmlns:c16r2="http://schemas.microsoft.com/office/drawing/2015/06/chart">
              <c:ext xmlns:c16="http://schemas.microsoft.com/office/drawing/2014/chart" uri="{C3380CC4-5D6E-409C-BE32-E72D297353CC}">
                <c16:uniqueId val="{00000014-22C2-42B5-8F3F-FDEE9B64A504}"/>
              </c:ext>
            </c:extLst>
          </c:dPt>
          <c:dPt>
            <c:idx val="21"/>
            <c:invertIfNegative val="0"/>
            <c:bubble3D val="0"/>
            <c:extLst xmlns:c16r2="http://schemas.microsoft.com/office/drawing/2015/06/chart">
              <c:ext xmlns:c16="http://schemas.microsoft.com/office/drawing/2014/chart" uri="{C3380CC4-5D6E-409C-BE32-E72D297353CC}">
                <c16:uniqueId val="{00000015-22C2-42B5-8F3F-FDEE9B64A504}"/>
              </c:ext>
            </c:extLst>
          </c:dPt>
          <c:dPt>
            <c:idx val="22"/>
            <c:invertIfNegative val="0"/>
            <c:bubble3D val="0"/>
            <c:extLst xmlns:c16r2="http://schemas.microsoft.com/office/drawing/2015/06/chart">
              <c:ext xmlns:c16="http://schemas.microsoft.com/office/drawing/2014/chart" uri="{C3380CC4-5D6E-409C-BE32-E72D297353CC}">
                <c16:uniqueId val="{00000016-22C2-42B5-8F3F-FDEE9B64A504}"/>
              </c:ext>
            </c:extLst>
          </c:dPt>
          <c:dPt>
            <c:idx val="23"/>
            <c:invertIfNegative val="0"/>
            <c:bubble3D val="0"/>
            <c:extLst xmlns:c16r2="http://schemas.microsoft.com/office/drawing/2015/06/chart">
              <c:ext xmlns:c16="http://schemas.microsoft.com/office/drawing/2014/chart" uri="{C3380CC4-5D6E-409C-BE32-E72D297353CC}">
                <c16:uniqueId val="{00000017-22C2-42B5-8F3F-FDEE9B64A504}"/>
              </c:ext>
            </c:extLst>
          </c:dPt>
          <c:dPt>
            <c:idx val="24"/>
            <c:invertIfNegative val="0"/>
            <c:bubble3D val="0"/>
            <c:extLst xmlns:c16r2="http://schemas.microsoft.com/office/drawing/2015/06/chart">
              <c:ext xmlns:c16="http://schemas.microsoft.com/office/drawing/2014/chart" uri="{C3380CC4-5D6E-409C-BE32-E72D297353CC}">
                <c16:uniqueId val="{00000018-22C2-42B5-8F3F-FDEE9B64A504}"/>
              </c:ext>
            </c:extLst>
          </c:dPt>
          <c:dPt>
            <c:idx val="25"/>
            <c:invertIfNegative val="0"/>
            <c:bubble3D val="0"/>
            <c:extLst xmlns:c16r2="http://schemas.microsoft.com/office/drawing/2015/06/chart">
              <c:ext xmlns:c16="http://schemas.microsoft.com/office/drawing/2014/chart" uri="{C3380CC4-5D6E-409C-BE32-E72D297353CC}">
                <c16:uniqueId val="{00000019-22C2-42B5-8F3F-FDEE9B64A504}"/>
              </c:ext>
            </c:extLst>
          </c:dPt>
          <c:dPt>
            <c:idx val="26"/>
            <c:invertIfNegative val="0"/>
            <c:bubble3D val="0"/>
            <c:extLst xmlns:c16r2="http://schemas.microsoft.com/office/drawing/2015/06/chart">
              <c:ext xmlns:c16="http://schemas.microsoft.com/office/drawing/2014/chart" uri="{C3380CC4-5D6E-409C-BE32-E72D297353CC}">
                <c16:uniqueId val="{0000001A-22C2-42B5-8F3F-FDEE9B64A504}"/>
              </c:ext>
            </c:extLst>
          </c:dPt>
          <c:dPt>
            <c:idx val="27"/>
            <c:invertIfNegative val="0"/>
            <c:bubble3D val="0"/>
            <c:extLst xmlns:c16r2="http://schemas.microsoft.com/office/drawing/2015/06/chart">
              <c:ext xmlns:c16="http://schemas.microsoft.com/office/drawing/2014/chart" uri="{C3380CC4-5D6E-409C-BE32-E72D297353CC}">
                <c16:uniqueId val="{0000001B-22C2-42B5-8F3F-FDEE9B64A504}"/>
              </c:ext>
            </c:extLst>
          </c:dPt>
          <c:dPt>
            <c:idx val="28"/>
            <c:invertIfNegative val="0"/>
            <c:bubble3D val="0"/>
            <c:extLst xmlns:c16r2="http://schemas.microsoft.com/office/drawing/2015/06/chart">
              <c:ext xmlns:c16="http://schemas.microsoft.com/office/drawing/2014/chart" uri="{C3380CC4-5D6E-409C-BE32-E72D297353CC}">
                <c16:uniqueId val="{0000001C-22C2-42B5-8F3F-FDEE9B64A504}"/>
              </c:ext>
            </c:extLst>
          </c:dPt>
          <c:dPt>
            <c:idx val="29"/>
            <c:invertIfNegative val="0"/>
            <c:bubble3D val="0"/>
            <c:extLst xmlns:c16r2="http://schemas.microsoft.com/office/drawing/2015/06/chart">
              <c:ext xmlns:c16="http://schemas.microsoft.com/office/drawing/2014/chart" uri="{C3380CC4-5D6E-409C-BE32-E72D297353CC}">
                <c16:uniqueId val="{0000001D-22C2-42B5-8F3F-FDEE9B64A504}"/>
              </c:ext>
            </c:extLst>
          </c:dPt>
          <c:dPt>
            <c:idx val="30"/>
            <c:invertIfNegative val="0"/>
            <c:bubble3D val="0"/>
            <c:extLst xmlns:c16r2="http://schemas.microsoft.com/office/drawing/2015/06/chart">
              <c:ext xmlns:c16="http://schemas.microsoft.com/office/drawing/2014/chart" uri="{C3380CC4-5D6E-409C-BE32-E72D297353CC}">
                <c16:uniqueId val="{0000001E-22C2-42B5-8F3F-FDEE9B64A504}"/>
              </c:ext>
            </c:extLst>
          </c:dPt>
          <c:dPt>
            <c:idx val="31"/>
            <c:invertIfNegative val="0"/>
            <c:bubble3D val="0"/>
            <c:extLst xmlns:c16r2="http://schemas.microsoft.com/office/drawing/2015/06/chart">
              <c:ext xmlns:c16="http://schemas.microsoft.com/office/drawing/2014/chart" uri="{C3380CC4-5D6E-409C-BE32-E72D297353CC}">
                <c16:uniqueId val="{0000001F-22C2-42B5-8F3F-FDEE9B64A504}"/>
              </c:ext>
            </c:extLst>
          </c:dPt>
          <c:dPt>
            <c:idx val="32"/>
            <c:invertIfNegative val="0"/>
            <c:bubble3D val="0"/>
            <c:extLst xmlns:c16r2="http://schemas.microsoft.com/office/drawing/2015/06/chart">
              <c:ext xmlns:c16="http://schemas.microsoft.com/office/drawing/2014/chart" uri="{C3380CC4-5D6E-409C-BE32-E72D297353CC}">
                <c16:uniqueId val="{00000020-22C2-42B5-8F3F-FDEE9B64A504}"/>
              </c:ext>
            </c:extLst>
          </c:dPt>
          <c:dPt>
            <c:idx val="33"/>
            <c:invertIfNegative val="0"/>
            <c:bubble3D val="0"/>
            <c:extLst xmlns:c16r2="http://schemas.microsoft.com/office/drawing/2015/06/chart">
              <c:ext xmlns:c16="http://schemas.microsoft.com/office/drawing/2014/chart" uri="{C3380CC4-5D6E-409C-BE32-E72D297353CC}">
                <c16:uniqueId val="{00000021-22C2-42B5-8F3F-FDEE9B64A504}"/>
              </c:ext>
            </c:extLst>
          </c:dPt>
          <c:dPt>
            <c:idx val="34"/>
            <c:invertIfNegative val="0"/>
            <c:bubble3D val="0"/>
            <c:extLst xmlns:c16r2="http://schemas.microsoft.com/office/drawing/2015/06/chart">
              <c:ext xmlns:c16="http://schemas.microsoft.com/office/drawing/2014/chart" uri="{C3380CC4-5D6E-409C-BE32-E72D297353CC}">
                <c16:uniqueId val="{00000022-22C2-42B5-8F3F-FDEE9B64A504}"/>
              </c:ext>
            </c:extLst>
          </c:dPt>
          <c:dPt>
            <c:idx val="35"/>
            <c:invertIfNegative val="0"/>
            <c:bubble3D val="0"/>
            <c:extLst xmlns:c16r2="http://schemas.microsoft.com/office/drawing/2015/06/chart">
              <c:ext xmlns:c16="http://schemas.microsoft.com/office/drawing/2014/chart" uri="{C3380CC4-5D6E-409C-BE32-E72D297353CC}">
                <c16:uniqueId val="{00000023-22C2-42B5-8F3F-FDEE9B64A504}"/>
              </c:ext>
            </c:extLst>
          </c:dPt>
          <c:dPt>
            <c:idx val="36"/>
            <c:invertIfNegative val="0"/>
            <c:bubble3D val="0"/>
            <c:extLst xmlns:c16r2="http://schemas.microsoft.com/office/drawing/2015/06/chart">
              <c:ext xmlns:c16="http://schemas.microsoft.com/office/drawing/2014/chart" uri="{C3380CC4-5D6E-409C-BE32-E72D297353CC}">
                <c16:uniqueId val="{00000024-22C2-42B5-8F3F-FDEE9B64A504}"/>
              </c:ext>
            </c:extLst>
          </c:dPt>
          <c:dPt>
            <c:idx val="37"/>
            <c:invertIfNegative val="0"/>
            <c:bubble3D val="0"/>
            <c:extLst xmlns:c16r2="http://schemas.microsoft.com/office/drawing/2015/06/chart">
              <c:ext xmlns:c16="http://schemas.microsoft.com/office/drawing/2014/chart" uri="{C3380CC4-5D6E-409C-BE32-E72D297353CC}">
                <c16:uniqueId val="{00000025-22C2-42B5-8F3F-FDEE9B64A504}"/>
              </c:ext>
            </c:extLst>
          </c:dPt>
          <c:dPt>
            <c:idx val="38"/>
            <c:invertIfNegative val="0"/>
            <c:bubble3D val="0"/>
            <c:extLst xmlns:c16r2="http://schemas.microsoft.com/office/drawing/2015/06/chart">
              <c:ext xmlns:c16="http://schemas.microsoft.com/office/drawing/2014/chart" uri="{C3380CC4-5D6E-409C-BE32-E72D297353CC}">
                <c16:uniqueId val="{00000026-22C2-42B5-8F3F-FDEE9B64A504}"/>
              </c:ext>
            </c:extLst>
          </c:dPt>
          <c:dPt>
            <c:idx val="39"/>
            <c:invertIfNegative val="0"/>
            <c:bubble3D val="0"/>
            <c:extLst xmlns:c16r2="http://schemas.microsoft.com/office/drawing/2015/06/chart">
              <c:ext xmlns:c16="http://schemas.microsoft.com/office/drawing/2014/chart" uri="{C3380CC4-5D6E-409C-BE32-E72D297353CC}">
                <c16:uniqueId val="{00000027-22C2-42B5-8F3F-FDEE9B64A504}"/>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Sheet1!$A$16</c:f>
              <c:strCache>
                <c:ptCount val="1"/>
                <c:pt idx="0">
                  <c:v>Having a gourmet meal</c:v>
                </c:pt>
              </c:strCache>
            </c:strRef>
          </c:cat>
          <c:val>
            <c:numRef>
              <c:f>Sheet1!$B$16</c:f>
              <c:numCache>
                <c:formatCode>0%</c:formatCode>
                <c:ptCount val="1"/>
                <c:pt idx="0">
                  <c:v>0.25585585585585602</c:v>
                </c:pt>
              </c:numCache>
            </c:numRef>
          </c:val>
          <c:extLst xmlns:c16r2="http://schemas.microsoft.com/office/drawing/2015/06/chart">
            <c:ext xmlns:c16="http://schemas.microsoft.com/office/drawing/2014/chart" uri="{C3380CC4-5D6E-409C-BE32-E72D297353CC}">
              <c16:uniqueId val="{00000028-22C2-42B5-8F3F-FDEE9B64A504}"/>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Sheet1!$A$16</c:f>
              <c:strCache>
                <c:ptCount val="1"/>
                <c:pt idx="0">
                  <c:v>Having a gourmet meal</c:v>
                </c:pt>
              </c:strCache>
            </c:strRef>
          </c:cat>
          <c:val>
            <c:numRef>
              <c:f>Sheet1!$C$16</c:f>
              <c:numCache>
                <c:formatCode>0%</c:formatCode>
                <c:ptCount val="1"/>
                <c:pt idx="0">
                  <c:v>0.31214414414414399</c:v>
                </c:pt>
              </c:numCache>
            </c:numRef>
          </c:val>
          <c:extLst xmlns:c16r2="http://schemas.microsoft.com/office/drawing/2015/06/chart">
            <c:ext xmlns:c16="http://schemas.microsoft.com/office/drawing/2014/chart" uri="{C3380CC4-5D6E-409C-BE32-E72D297353CC}">
              <c16:uniqueId val="{00000029-22C2-42B5-8F3F-FDEE9B64A504}"/>
            </c:ext>
          </c:extLst>
        </c:ser>
        <c:dLbls>
          <c:showLegendKey val="0"/>
          <c:showVal val="0"/>
          <c:showCatName val="0"/>
          <c:showSerName val="0"/>
          <c:showPercent val="0"/>
          <c:showBubbleSize val="0"/>
        </c:dLbls>
        <c:gapWidth val="50"/>
        <c:overlap val="100"/>
        <c:axId val="377331656"/>
        <c:axId val="377330088"/>
      </c:barChart>
      <c:catAx>
        <c:axId val="377331656"/>
        <c:scaling>
          <c:orientation val="maxMin"/>
        </c:scaling>
        <c:delete val="1"/>
        <c:axPos val="l"/>
        <c:numFmt formatCode="General" sourceLinked="1"/>
        <c:majorTickMark val="none"/>
        <c:minorTickMark val="none"/>
        <c:tickLblPos val="nextTo"/>
        <c:crossAx val="377330088"/>
        <c:crosses val="autoZero"/>
        <c:auto val="1"/>
        <c:lblAlgn val="ctr"/>
        <c:lblOffset val="100"/>
        <c:noMultiLvlLbl val="0"/>
      </c:catAx>
      <c:valAx>
        <c:axId val="377330088"/>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733165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6197-4824-881D-23ECCD85E207}"/>
              </c:ext>
            </c:extLst>
          </c:dPt>
          <c:dPt>
            <c:idx val="1"/>
            <c:invertIfNegative val="0"/>
            <c:bubble3D val="0"/>
            <c:extLst xmlns:c16r2="http://schemas.microsoft.com/office/drawing/2015/06/chart">
              <c:ext xmlns:c16="http://schemas.microsoft.com/office/drawing/2014/chart" uri="{C3380CC4-5D6E-409C-BE32-E72D297353CC}">
                <c16:uniqueId val="{00000001-6197-4824-881D-23ECCD85E207}"/>
              </c:ext>
            </c:extLst>
          </c:dPt>
          <c:dPt>
            <c:idx val="2"/>
            <c:invertIfNegative val="0"/>
            <c:bubble3D val="0"/>
            <c:extLst xmlns:c16r2="http://schemas.microsoft.com/office/drawing/2015/06/chart">
              <c:ext xmlns:c16="http://schemas.microsoft.com/office/drawing/2014/chart" uri="{C3380CC4-5D6E-409C-BE32-E72D297353CC}">
                <c16:uniqueId val="{00000002-6197-4824-881D-23ECCD85E207}"/>
              </c:ext>
            </c:extLst>
          </c:dPt>
          <c:dPt>
            <c:idx val="3"/>
            <c:invertIfNegative val="0"/>
            <c:bubble3D val="0"/>
            <c:extLst xmlns:c16r2="http://schemas.microsoft.com/office/drawing/2015/06/chart">
              <c:ext xmlns:c16="http://schemas.microsoft.com/office/drawing/2014/chart" uri="{C3380CC4-5D6E-409C-BE32-E72D297353CC}">
                <c16:uniqueId val="{00000003-6197-4824-881D-23ECCD85E207}"/>
              </c:ext>
            </c:extLst>
          </c:dPt>
          <c:dPt>
            <c:idx val="4"/>
            <c:invertIfNegative val="0"/>
            <c:bubble3D val="0"/>
            <c:extLst xmlns:c16r2="http://schemas.microsoft.com/office/drawing/2015/06/chart">
              <c:ext xmlns:c16="http://schemas.microsoft.com/office/drawing/2014/chart" uri="{C3380CC4-5D6E-409C-BE32-E72D297353CC}">
                <c16:uniqueId val="{00000004-6197-4824-881D-23ECCD85E207}"/>
              </c:ext>
            </c:extLst>
          </c:dPt>
          <c:dPt>
            <c:idx val="5"/>
            <c:invertIfNegative val="0"/>
            <c:bubble3D val="0"/>
            <c:extLst xmlns:c16r2="http://schemas.microsoft.com/office/drawing/2015/06/chart">
              <c:ext xmlns:c16="http://schemas.microsoft.com/office/drawing/2014/chart" uri="{C3380CC4-5D6E-409C-BE32-E72D297353CC}">
                <c16:uniqueId val="{00000005-6197-4824-881D-23ECCD85E207}"/>
              </c:ext>
            </c:extLst>
          </c:dPt>
          <c:dPt>
            <c:idx val="6"/>
            <c:invertIfNegative val="0"/>
            <c:bubble3D val="0"/>
            <c:extLst xmlns:c16r2="http://schemas.microsoft.com/office/drawing/2015/06/chart">
              <c:ext xmlns:c16="http://schemas.microsoft.com/office/drawing/2014/chart" uri="{C3380CC4-5D6E-409C-BE32-E72D297353CC}">
                <c16:uniqueId val="{00000006-6197-4824-881D-23ECCD85E207}"/>
              </c:ext>
            </c:extLst>
          </c:dPt>
          <c:dPt>
            <c:idx val="7"/>
            <c:invertIfNegative val="0"/>
            <c:bubble3D val="0"/>
            <c:extLst xmlns:c16r2="http://schemas.microsoft.com/office/drawing/2015/06/chart">
              <c:ext xmlns:c16="http://schemas.microsoft.com/office/drawing/2014/chart" uri="{C3380CC4-5D6E-409C-BE32-E72D297353CC}">
                <c16:uniqueId val="{00000007-6197-4824-881D-23ECCD85E207}"/>
              </c:ext>
            </c:extLst>
          </c:dPt>
          <c:dPt>
            <c:idx val="8"/>
            <c:invertIfNegative val="0"/>
            <c:bubble3D val="0"/>
            <c:extLst xmlns:c16r2="http://schemas.microsoft.com/office/drawing/2015/06/chart">
              <c:ext xmlns:c16="http://schemas.microsoft.com/office/drawing/2014/chart" uri="{C3380CC4-5D6E-409C-BE32-E72D297353CC}">
                <c16:uniqueId val="{00000008-6197-4824-881D-23ECCD85E207}"/>
              </c:ext>
            </c:extLst>
          </c:dPt>
          <c:dPt>
            <c:idx val="9"/>
            <c:invertIfNegative val="0"/>
            <c:bubble3D val="0"/>
            <c:extLst xmlns:c16r2="http://schemas.microsoft.com/office/drawing/2015/06/chart">
              <c:ext xmlns:c16="http://schemas.microsoft.com/office/drawing/2014/chart" uri="{C3380CC4-5D6E-409C-BE32-E72D297353CC}">
                <c16:uniqueId val="{00000009-6197-4824-881D-23ECCD85E207}"/>
              </c:ext>
            </c:extLst>
          </c:dPt>
          <c:dPt>
            <c:idx val="10"/>
            <c:invertIfNegative val="0"/>
            <c:bubble3D val="0"/>
            <c:extLst xmlns:c16r2="http://schemas.microsoft.com/office/drawing/2015/06/chart">
              <c:ext xmlns:c16="http://schemas.microsoft.com/office/drawing/2014/chart" uri="{C3380CC4-5D6E-409C-BE32-E72D297353CC}">
                <c16:uniqueId val="{0000000A-6197-4824-881D-23ECCD85E207}"/>
              </c:ext>
            </c:extLst>
          </c:dPt>
          <c:dPt>
            <c:idx val="11"/>
            <c:invertIfNegative val="0"/>
            <c:bubble3D val="0"/>
            <c:extLst xmlns:c16r2="http://schemas.microsoft.com/office/drawing/2015/06/chart">
              <c:ext xmlns:c16="http://schemas.microsoft.com/office/drawing/2014/chart" uri="{C3380CC4-5D6E-409C-BE32-E72D297353CC}">
                <c16:uniqueId val="{0000000B-6197-4824-881D-23ECCD85E207}"/>
              </c:ext>
            </c:extLst>
          </c:dPt>
          <c:dPt>
            <c:idx val="12"/>
            <c:invertIfNegative val="0"/>
            <c:bubble3D val="0"/>
            <c:extLst xmlns:c16r2="http://schemas.microsoft.com/office/drawing/2015/06/chart">
              <c:ext xmlns:c16="http://schemas.microsoft.com/office/drawing/2014/chart" uri="{C3380CC4-5D6E-409C-BE32-E72D297353CC}">
                <c16:uniqueId val="{0000000C-6197-4824-881D-23ECCD85E207}"/>
              </c:ext>
            </c:extLst>
          </c:dPt>
          <c:dPt>
            <c:idx val="13"/>
            <c:invertIfNegative val="0"/>
            <c:bubble3D val="0"/>
            <c:extLst xmlns:c16r2="http://schemas.microsoft.com/office/drawing/2015/06/chart">
              <c:ext xmlns:c16="http://schemas.microsoft.com/office/drawing/2014/chart" uri="{C3380CC4-5D6E-409C-BE32-E72D297353CC}">
                <c16:uniqueId val="{0000000D-6197-4824-881D-23ECCD85E207}"/>
              </c:ext>
            </c:extLst>
          </c:dPt>
          <c:dPt>
            <c:idx val="14"/>
            <c:invertIfNegative val="0"/>
            <c:bubble3D val="0"/>
            <c:extLst xmlns:c16r2="http://schemas.microsoft.com/office/drawing/2015/06/chart">
              <c:ext xmlns:c16="http://schemas.microsoft.com/office/drawing/2014/chart" uri="{C3380CC4-5D6E-409C-BE32-E72D297353CC}">
                <c16:uniqueId val="{0000000E-6197-4824-881D-23ECCD85E207}"/>
              </c:ext>
            </c:extLst>
          </c:dPt>
          <c:dPt>
            <c:idx val="15"/>
            <c:invertIfNegative val="0"/>
            <c:bubble3D val="0"/>
            <c:extLst xmlns:c16r2="http://schemas.microsoft.com/office/drawing/2015/06/chart">
              <c:ext xmlns:c16="http://schemas.microsoft.com/office/drawing/2014/chart" uri="{C3380CC4-5D6E-409C-BE32-E72D297353CC}">
                <c16:uniqueId val="{0000000F-6197-4824-881D-23ECCD85E207}"/>
              </c:ext>
            </c:extLst>
          </c:dPt>
          <c:dPt>
            <c:idx val="16"/>
            <c:invertIfNegative val="0"/>
            <c:bubble3D val="0"/>
            <c:extLst xmlns:c16r2="http://schemas.microsoft.com/office/drawing/2015/06/chart">
              <c:ext xmlns:c16="http://schemas.microsoft.com/office/drawing/2014/chart" uri="{C3380CC4-5D6E-409C-BE32-E72D297353CC}">
                <c16:uniqueId val="{00000010-6197-4824-881D-23ECCD85E207}"/>
              </c:ext>
            </c:extLst>
          </c:dPt>
          <c:dPt>
            <c:idx val="17"/>
            <c:invertIfNegative val="0"/>
            <c:bubble3D val="0"/>
            <c:extLst xmlns:c16r2="http://schemas.microsoft.com/office/drawing/2015/06/chart">
              <c:ext xmlns:c16="http://schemas.microsoft.com/office/drawing/2014/chart" uri="{C3380CC4-5D6E-409C-BE32-E72D297353CC}">
                <c16:uniqueId val="{00000011-6197-4824-881D-23ECCD85E207}"/>
              </c:ext>
            </c:extLst>
          </c:dPt>
          <c:dPt>
            <c:idx val="18"/>
            <c:invertIfNegative val="0"/>
            <c:bubble3D val="0"/>
            <c:extLst xmlns:c16r2="http://schemas.microsoft.com/office/drawing/2015/06/chart">
              <c:ext xmlns:c16="http://schemas.microsoft.com/office/drawing/2014/chart" uri="{C3380CC4-5D6E-409C-BE32-E72D297353CC}">
                <c16:uniqueId val="{00000012-6197-4824-881D-23ECCD85E207}"/>
              </c:ext>
            </c:extLst>
          </c:dPt>
          <c:dPt>
            <c:idx val="19"/>
            <c:invertIfNegative val="0"/>
            <c:bubble3D val="0"/>
            <c:extLst xmlns:c16r2="http://schemas.microsoft.com/office/drawing/2015/06/chart">
              <c:ext xmlns:c16="http://schemas.microsoft.com/office/drawing/2014/chart" uri="{C3380CC4-5D6E-409C-BE32-E72D297353CC}">
                <c16:uniqueId val="{00000013-6197-4824-881D-23ECCD85E207}"/>
              </c:ext>
            </c:extLst>
          </c:dPt>
          <c:dPt>
            <c:idx val="20"/>
            <c:invertIfNegative val="0"/>
            <c:bubble3D val="0"/>
            <c:extLst xmlns:c16r2="http://schemas.microsoft.com/office/drawing/2015/06/chart">
              <c:ext xmlns:c16="http://schemas.microsoft.com/office/drawing/2014/chart" uri="{C3380CC4-5D6E-409C-BE32-E72D297353CC}">
                <c16:uniqueId val="{00000014-6197-4824-881D-23ECCD85E207}"/>
              </c:ext>
            </c:extLst>
          </c:dPt>
          <c:dPt>
            <c:idx val="21"/>
            <c:invertIfNegative val="0"/>
            <c:bubble3D val="0"/>
            <c:extLst xmlns:c16r2="http://schemas.microsoft.com/office/drawing/2015/06/chart">
              <c:ext xmlns:c16="http://schemas.microsoft.com/office/drawing/2014/chart" uri="{C3380CC4-5D6E-409C-BE32-E72D297353CC}">
                <c16:uniqueId val="{00000015-6197-4824-881D-23ECCD85E207}"/>
              </c:ext>
            </c:extLst>
          </c:dPt>
          <c:dPt>
            <c:idx val="22"/>
            <c:invertIfNegative val="0"/>
            <c:bubble3D val="0"/>
            <c:extLst xmlns:c16r2="http://schemas.microsoft.com/office/drawing/2015/06/chart">
              <c:ext xmlns:c16="http://schemas.microsoft.com/office/drawing/2014/chart" uri="{C3380CC4-5D6E-409C-BE32-E72D297353CC}">
                <c16:uniqueId val="{00000016-6197-4824-881D-23ECCD85E207}"/>
              </c:ext>
            </c:extLst>
          </c:dPt>
          <c:dPt>
            <c:idx val="23"/>
            <c:invertIfNegative val="0"/>
            <c:bubble3D val="0"/>
            <c:extLst xmlns:c16r2="http://schemas.microsoft.com/office/drawing/2015/06/chart">
              <c:ext xmlns:c16="http://schemas.microsoft.com/office/drawing/2014/chart" uri="{C3380CC4-5D6E-409C-BE32-E72D297353CC}">
                <c16:uniqueId val="{00000017-6197-4824-881D-23ECCD85E207}"/>
              </c:ext>
            </c:extLst>
          </c:dPt>
          <c:dPt>
            <c:idx val="24"/>
            <c:invertIfNegative val="0"/>
            <c:bubble3D val="0"/>
            <c:extLst xmlns:c16r2="http://schemas.microsoft.com/office/drawing/2015/06/chart">
              <c:ext xmlns:c16="http://schemas.microsoft.com/office/drawing/2014/chart" uri="{C3380CC4-5D6E-409C-BE32-E72D297353CC}">
                <c16:uniqueId val="{00000018-6197-4824-881D-23ECCD85E207}"/>
              </c:ext>
            </c:extLst>
          </c:dPt>
          <c:dPt>
            <c:idx val="25"/>
            <c:invertIfNegative val="0"/>
            <c:bubble3D val="0"/>
            <c:extLst xmlns:c16r2="http://schemas.microsoft.com/office/drawing/2015/06/chart">
              <c:ext xmlns:c16="http://schemas.microsoft.com/office/drawing/2014/chart" uri="{C3380CC4-5D6E-409C-BE32-E72D297353CC}">
                <c16:uniqueId val="{00000019-6197-4824-881D-23ECCD85E207}"/>
              </c:ext>
            </c:extLst>
          </c:dPt>
          <c:dPt>
            <c:idx val="26"/>
            <c:invertIfNegative val="0"/>
            <c:bubble3D val="0"/>
            <c:extLst xmlns:c16r2="http://schemas.microsoft.com/office/drawing/2015/06/chart">
              <c:ext xmlns:c16="http://schemas.microsoft.com/office/drawing/2014/chart" uri="{C3380CC4-5D6E-409C-BE32-E72D297353CC}">
                <c16:uniqueId val="{0000001A-6197-4824-881D-23ECCD85E207}"/>
              </c:ext>
            </c:extLst>
          </c:dPt>
          <c:dPt>
            <c:idx val="27"/>
            <c:invertIfNegative val="0"/>
            <c:bubble3D val="0"/>
            <c:extLst xmlns:c16r2="http://schemas.microsoft.com/office/drawing/2015/06/chart">
              <c:ext xmlns:c16="http://schemas.microsoft.com/office/drawing/2014/chart" uri="{C3380CC4-5D6E-409C-BE32-E72D297353CC}">
                <c16:uniqueId val="{0000001B-6197-4824-881D-23ECCD85E207}"/>
              </c:ext>
            </c:extLst>
          </c:dPt>
          <c:dPt>
            <c:idx val="28"/>
            <c:invertIfNegative val="0"/>
            <c:bubble3D val="0"/>
            <c:extLst xmlns:c16r2="http://schemas.microsoft.com/office/drawing/2015/06/chart">
              <c:ext xmlns:c16="http://schemas.microsoft.com/office/drawing/2014/chart" uri="{C3380CC4-5D6E-409C-BE32-E72D297353CC}">
                <c16:uniqueId val="{0000001C-6197-4824-881D-23ECCD85E207}"/>
              </c:ext>
            </c:extLst>
          </c:dPt>
          <c:dPt>
            <c:idx val="29"/>
            <c:invertIfNegative val="0"/>
            <c:bubble3D val="0"/>
            <c:extLst xmlns:c16r2="http://schemas.microsoft.com/office/drawing/2015/06/chart">
              <c:ext xmlns:c16="http://schemas.microsoft.com/office/drawing/2014/chart" uri="{C3380CC4-5D6E-409C-BE32-E72D297353CC}">
                <c16:uniqueId val="{0000001D-6197-4824-881D-23ECCD85E207}"/>
              </c:ext>
            </c:extLst>
          </c:dPt>
          <c:dPt>
            <c:idx val="30"/>
            <c:invertIfNegative val="0"/>
            <c:bubble3D val="0"/>
            <c:extLst xmlns:c16r2="http://schemas.microsoft.com/office/drawing/2015/06/chart">
              <c:ext xmlns:c16="http://schemas.microsoft.com/office/drawing/2014/chart" uri="{C3380CC4-5D6E-409C-BE32-E72D297353CC}">
                <c16:uniqueId val="{0000001E-6197-4824-881D-23ECCD85E207}"/>
              </c:ext>
            </c:extLst>
          </c:dPt>
          <c:dPt>
            <c:idx val="31"/>
            <c:invertIfNegative val="0"/>
            <c:bubble3D val="0"/>
            <c:extLst xmlns:c16r2="http://schemas.microsoft.com/office/drawing/2015/06/chart">
              <c:ext xmlns:c16="http://schemas.microsoft.com/office/drawing/2014/chart" uri="{C3380CC4-5D6E-409C-BE32-E72D297353CC}">
                <c16:uniqueId val="{0000001F-6197-4824-881D-23ECCD85E207}"/>
              </c:ext>
            </c:extLst>
          </c:dPt>
          <c:dPt>
            <c:idx val="32"/>
            <c:invertIfNegative val="0"/>
            <c:bubble3D val="0"/>
            <c:extLst xmlns:c16r2="http://schemas.microsoft.com/office/drawing/2015/06/chart">
              <c:ext xmlns:c16="http://schemas.microsoft.com/office/drawing/2014/chart" uri="{C3380CC4-5D6E-409C-BE32-E72D297353CC}">
                <c16:uniqueId val="{00000020-6197-4824-881D-23ECCD85E207}"/>
              </c:ext>
            </c:extLst>
          </c:dPt>
          <c:dPt>
            <c:idx val="33"/>
            <c:invertIfNegative val="0"/>
            <c:bubble3D val="0"/>
            <c:extLst xmlns:c16r2="http://schemas.microsoft.com/office/drawing/2015/06/chart">
              <c:ext xmlns:c16="http://schemas.microsoft.com/office/drawing/2014/chart" uri="{C3380CC4-5D6E-409C-BE32-E72D297353CC}">
                <c16:uniqueId val="{00000021-6197-4824-881D-23ECCD85E207}"/>
              </c:ext>
            </c:extLst>
          </c:dPt>
          <c:dPt>
            <c:idx val="34"/>
            <c:invertIfNegative val="0"/>
            <c:bubble3D val="0"/>
            <c:extLst xmlns:c16r2="http://schemas.microsoft.com/office/drawing/2015/06/chart">
              <c:ext xmlns:c16="http://schemas.microsoft.com/office/drawing/2014/chart" uri="{C3380CC4-5D6E-409C-BE32-E72D297353CC}">
                <c16:uniqueId val="{00000022-6197-4824-881D-23ECCD85E207}"/>
              </c:ext>
            </c:extLst>
          </c:dPt>
          <c:dPt>
            <c:idx val="35"/>
            <c:invertIfNegative val="0"/>
            <c:bubble3D val="0"/>
            <c:extLst xmlns:c16r2="http://schemas.microsoft.com/office/drawing/2015/06/chart">
              <c:ext xmlns:c16="http://schemas.microsoft.com/office/drawing/2014/chart" uri="{C3380CC4-5D6E-409C-BE32-E72D297353CC}">
                <c16:uniqueId val="{00000023-6197-4824-881D-23ECCD85E207}"/>
              </c:ext>
            </c:extLst>
          </c:dPt>
          <c:dPt>
            <c:idx val="36"/>
            <c:invertIfNegative val="0"/>
            <c:bubble3D val="0"/>
            <c:extLst xmlns:c16r2="http://schemas.microsoft.com/office/drawing/2015/06/chart">
              <c:ext xmlns:c16="http://schemas.microsoft.com/office/drawing/2014/chart" uri="{C3380CC4-5D6E-409C-BE32-E72D297353CC}">
                <c16:uniqueId val="{00000024-6197-4824-881D-23ECCD85E207}"/>
              </c:ext>
            </c:extLst>
          </c:dPt>
          <c:dPt>
            <c:idx val="37"/>
            <c:invertIfNegative val="0"/>
            <c:bubble3D val="0"/>
            <c:extLst xmlns:c16r2="http://schemas.microsoft.com/office/drawing/2015/06/chart">
              <c:ext xmlns:c16="http://schemas.microsoft.com/office/drawing/2014/chart" uri="{C3380CC4-5D6E-409C-BE32-E72D297353CC}">
                <c16:uniqueId val="{00000025-6197-4824-881D-23ECCD85E207}"/>
              </c:ext>
            </c:extLst>
          </c:dPt>
          <c:dPt>
            <c:idx val="38"/>
            <c:invertIfNegative val="0"/>
            <c:bubble3D val="0"/>
            <c:extLst xmlns:c16r2="http://schemas.microsoft.com/office/drawing/2015/06/chart">
              <c:ext xmlns:c16="http://schemas.microsoft.com/office/drawing/2014/chart" uri="{C3380CC4-5D6E-409C-BE32-E72D297353CC}">
                <c16:uniqueId val="{00000026-6197-4824-881D-23ECCD85E207}"/>
              </c:ext>
            </c:extLst>
          </c:dPt>
          <c:dPt>
            <c:idx val="39"/>
            <c:invertIfNegative val="0"/>
            <c:bubble3D val="0"/>
            <c:extLst xmlns:c16r2="http://schemas.microsoft.com/office/drawing/2015/06/chart">
              <c:ext xmlns:c16="http://schemas.microsoft.com/office/drawing/2014/chart" uri="{C3380CC4-5D6E-409C-BE32-E72D297353CC}">
                <c16:uniqueId val="{00000027-6197-4824-881D-23ECCD85E207}"/>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Sheet1!$A$10</c:f>
              <c:strCache>
                <c:ptCount val="1"/>
                <c:pt idx="0">
                  <c:v>Event associated with local traditions</c:v>
                </c:pt>
              </c:strCache>
            </c:strRef>
          </c:cat>
          <c:val>
            <c:numRef>
              <c:f>Sheet1!$B$10</c:f>
              <c:numCache>
                <c:formatCode>0%</c:formatCode>
                <c:ptCount val="1"/>
                <c:pt idx="0">
                  <c:v>0.29449626865671602</c:v>
                </c:pt>
              </c:numCache>
            </c:numRef>
          </c:val>
          <c:extLst xmlns:c16r2="http://schemas.microsoft.com/office/drawing/2015/06/chart">
            <c:ext xmlns:c16="http://schemas.microsoft.com/office/drawing/2014/chart" uri="{C3380CC4-5D6E-409C-BE32-E72D297353CC}">
              <c16:uniqueId val="{00000028-6197-4824-881D-23ECCD85E207}"/>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Sheet1!$A$10</c:f>
              <c:strCache>
                <c:ptCount val="1"/>
                <c:pt idx="0">
                  <c:v>Event associated with local traditions</c:v>
                </c:pt>
              </c:strCache>
            </c:strRef>
          </c:cat>
          <c:val>
            <c:numRef>
              <c:f>Sheet1!$C$10</c:f>
              <c:numCache>
                <c:formatCode>0%</c:formatCode>
                <c:ptCount val="1"/>
                <c:pt idx="0">
                  <c:v>0.25550373134328402</c:v>
                </c:pt>
              </c:numCache>
            </c:numRef>
          </c:val>
          <c:extLst xmlns:c16r2="http://schemas.microsoft.com/office/drawing/2015/06/chart">
            <c:ext xmlns:c16="http://schemas.microsoft.com/office/drawing/2014/chart" uri="{C3380CC4-5D6E-409C-BE32-E72D297353CC}">
              <c16:uniqueId val="{00000029-6197-4824-881D-23ECCD85E207}"/>
            </c:ext>
          </c:extLst>
        </c:ser>
        <c:dLbls>
          <c:showLegendKey val="0"/>
          <c:showVal val="0"/>
          <c:showCatName val="0"/>
          <c:showSerName val="0"/>
          <c:showPercent val="0"/>
          <c:showBubbleSize val="0"/>
        </c:dLbls>
        <c:gapWidth val="50"/>
        <c:overlap val="100"/>
        <c:axId val="377330872"/>
        <c:axId val="377332440"/>
      </c:barChart>
      <c:catAx>
        <c:axId val="377330872"/>
        <c:scaling>
          <c:orientation val="maxMin"/>
        </c:scaling>
        <c:delete val="1"/>
        <c:axPos val="l"/>
        <c:numFmt formatCode="General" sourceLinked="1"/>
        <c:majorTickMark val="none"/>
        <c:minorTickMark val="none"/>
        <c:tickLblPos val="nextTo"/>
        <c:crossAx val="377332440"/>
        <c:crosses val="autoZero"/>
        <c:auto val="1"/>
        <c:lblAlgn val="ctr"/>
        <c:lblOffset val="100"/>
        <c:noMultiLvlLbl val="0"/>
      </c:catAx>
      <c:valAx>
        <c:axId val="377332440"/>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7330872"/>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C3F4-4462-9E86-ED70311C0A88}"/>
              </c:ext>
            </c:extLst>
          </c:dPt>
          <c:dPt>
            <c:idx val="1"/>
            <c:invertIfNegative val="0"/>
            <c:bubble3D val="0"/>
            <c:extLst xmlns:c16r2="http://schemas.microsoft.com/office/drawing/2015/06/chart">
              <c:ext xmlns:c16="http://schemas.microsoft.com/office/drawing/2014/chart" uri="{C3380CC4-5D6E-409C-BE32-E72D297353CC}">
                <c16:uniqueId val="{00000001-C3F4-4462-9E86-ED70311C0A88}"/>
              </c:ext>
            </c:extLst>
          </c:dPt>
          <c:dPt>
            <c:idx val="2"/>
            <c:invertIfNegative val="0"/>
            <c:bubble3D val="0"/>
            <c:extLst xmlns:c16r2="http://schemas.microsoft.com/office/drawing/2015/06/chart">
              <c:ext xmlns:c16="http://schemas.microsoft.com/office/drawing/2014/chart" uri="{C3380CC4-5D6E-409C-BE32-E72D297353CC}">
                <c16:uniqueId val="{00000002-C3F4-4462-9E86-ED70311C0A88}"/>
              </c:ext>
            </c:extLst>
          </c:dPt>
          <c:dPt>
            <c:idx val="3"/>
            <c:invertIfNegative val="0"/>
            <c:bubble3D val="0"/>
            <c:extLst xmlns:c16r2="http://schemas.microsoft.com/office/drawing/2015/06/chart">
              <c:ext xmlns:c16="http://schemas.microsoft.com/office/drawing/2014/chart" uri="{C3380CC4-5D6E-409C-BE32-E72D297353CC}">
                <c16:uniqueId val="{00000003-C3F4-4462-9E86-ED70311C0A88}"/>
              </c:ext>
            </c:extLst>
          </c:dPt>
          <c:dPt>
            <c:idx val="4"/>
            <c:invertIfNegative val="0"/>
            <c:bubble3D val="0"/>
            <c:extLst xmlns:c16r2="http://schemas.microsoft.com/office/drawing/2015/06/chart">
              <c:ext xmlns:c16="http://schemas.microsoft.com/office/drawing/2014/chart" uri="{C3380CC4-5D6E-409C-BE32-E72D297353CC}">
                <c16:uniqueId val="{00000004-C3F4-4462-9E86-ED70311C0A88}"/>
              </c:ext>
            </c:extLst>
          </c:dPt>
          <c:dPt>
            <c:idx val="5"/>
            <c:invertIfNegative val="0"/>
            <c:bubble3D val="0"/>
            <c:extLst xmlns:c16r2="http://schemas.microsoft.com/office/drawing/2015/06/chart">
              <c:ext xmlns:c16="http://schemas.microsoft.com/office/drawing/2014/chart" uri="{C3380CC4-5D6E-409C-BE32-E72D297353CC}">
                <c16:uniqueId val="{00000005-C3F4-4462-9E86-ED70311C0A88}"/>
              </c:ext>
            </c:extLst>
          </c:dPt>
          <c:dPt>
            <c:idx val="6"/>
            <c:invertIfNegative val="0"/>
            <c:bubble3D val="0"/>
            <c:extLst xmlns:c16r2="http://schemas.microsoft.com/office/drawing/2015/06/chart">
              <c:ext xmlns:c16="http://schemas.microsoft.com/office/drawing/2014/chart" uri="{C3380CC4-5D6E-409C-BE32-E72D297353CC}">
                <c16:uniqueId val="{00000006-C3F4-4462-9E86-ED70311C0A88}"/>
              </c:ext>
            </c:extLst>
          </c:dPt>
          <c:dPt>
            <c:idx val="7"/>
            <c:invertIfNegative val="0"/>
            <c:bubble3D val="0"/>
            <c:extLst xmlns:c16r2="http://schemas.microsoft.com/office/drawing/2015/06/chart">
              <c:ext xmlns:c16="http://schemas.microsoft.com/office/drawing/2014/chart" uri="{C3380CC4-5D6E-409C-BE32-E72D297353CC}">
                <c16:uniqueId val="{00000007-C3F4-4462-9E86-ED70311C0A88}"/>
              </c:ext>
            </c:extLst>
          </c:dPt>
          <c:dPt>
            <c:idx val="8"/>
            <c:invertIfNegative val="0"/>
            <c:bubble3D val="0"/>
            <c:extLst xmlns:c16r2="http://schemas.microsoft.com/office/drawing/2015/06/chart">
              <c:ext xmlns:c16="http://schemas.microsoft.com/office/drawing/2014/chart" uri="{C3380CC4-5D6E-409C-BE32-E72D297353CC}">
                <c16:uniqueId val="{00000008-C3F4-4462-9E86-ED70311C0A88}"/>
              </c:ext>
            </c:extLst>
          </c:dPt>
          <c:dPt>
            <c:idx val="9"/>
            <c:invertIfNegative val="0"/>
            <c:bubble3D val="0"/>
            <c:extLst xmlns:c16r2="http://schemas.microsoft.com/office/drawing/2015/06/chart">
              <c:ext xmlns:c16="http://schemas.microsoft.com/office/drawing/2014/chart" uri="{C3380CC4-5D6E-409C-BE32-E72D297353CC}">
                <c16:uniqueId val="{00000009-C3F4-4462-9E86-ED70311C0A88}"/>
              </c:ext>
            </c:extLst>
          </c:dPt>
          <c:dPt>
            <c:idx val="10"/>
            <c:invertIfNegative val="0"/>
            <c:bubble3D val="0"/>
            <c:extLst xmlns:c16r2="http://schemas.microsoft.com/office/drawing/2015/06/chart">
              <c:ext xmlns:c16="http://schemas.microsoft.com/office/drawing/2014/chart" uri="{C3380CC4-5D6E-409C-BE32-E72D297353CC}">
                <c16:uniqueId val="{0000000A-C3F4-4462-9E86-ED70311C0A88}"/>
              </c:ext>
            </c:extLst>
          </c:dPt>
          <c:dPt>
            <c:idx val="11"/>
            <c:invertIfNegative val="0"/>
            <c:bubble3D val="0"/>
            <c:extLst xmlns:c16r2="http://schemas.microsoft.com/office/drawing/2015/06/chart">
              <c:ext xmlns:c16="http://schemas.microsoft.com/office/drawing/2014/chart" uri="{C3380CC4-5D6E-409C-BE32-E72D297353CC}">
                <c16:uniqueId val="{0000000B-C3F4-4462-9E86-ED70311C0A88}"/>
              </c:ext>
            </c:extLst>
          </c:dPt>
          <c:dPt>
            <c:idx val="12"/>
            <c:invertIfNegative val="0"/>
            <c:bubble3D val="0"/>
            <c:extLst xmlns:c16r2="http://schemas.microsoft.com/office/drawing/2015/06/chart">
              <c:ext xmlns:c16="http://schemas.microsoft.com/office/drawing/2014/chart" uri="{C3380CC4-5D6E-409C-BE32-E72D297353CC}">
                <c16:uniqueId val="{0000000C-C3F4-4462-9E86-ED70311C0A88}"/>
              </c:ext>
            </c:extLst>
          </c:dPt>
          <c:dPt>
            <c:idx val="13"/>
            <c:invertIfNegative val="0"/>
            <c:bubble3D val="0"/>
            <c:extLst xmlns:c16r2="http://schemas.microsoft.com/office/drawing/2015/06/chart">
              <c:ext xmlns:c16="http://schemas.microsoft.com/office/drawing/2014/chart" uri="{C3380CC4-5D6E-409C-BE32-E72D297353CC}">
                <c16:uniqueId val="{0000000D-C3F4-4462-9E86-ED70311C0A88}"/>
              </c:ext>
            </c:extLst>
          </c:dPt>
          <c:dPt>
            <c:idx val="14"/>
            <c:invertIfNegative val="0"/>
            <c:bubble3D val="0"/>
            <c:extLst xmlns:c16r2="http://schemas.microsoft.com/office/drawing/2015/06/chart">
              <c:ext xmlns:c16="http://schemas.microsoft.com/office/drawing/2014/chart" uri="{C3380CC4-5D6E-409C-BE32-E72D297353CC}">
                <c16:uniqueId val="{0000000E-C3F4-4462-9E86-ED70311C0A88}"/>
              </c:ext>
            </c:extLst>
          </c:dPt>
          <c:dPt>
            <c:idx val="15"/>
            <c:invertIfNegative val="0"/>
            <c:bubble3D val="0"/>
            <c:extLst xmlns:c16r2="http://schemas.microsoft.com/office/drawing/2015/06/chart">
              <c:ext xmlns:c16="http://schemas.microsoft.com/office/drawing/2014/chart" uri="{C3380CC4-5D6E-409C-BE32-E72D297353CC}">
                <c16:uniqueId val="{0000000F-C3F4-4462-9E86-ED70311C0A88}"/>
              </c:ext>
            </c:extLst>
          </c:dPt>
          <c:dPt>
            <c:idx val="16"/>
            <c:invertIfNegative val="0"/>
            <c:bubble3D val="0"/>
            <c:extLst xmlns:c16r2="http://schemas.microsoft.com/office/drawing/2015/06/chart">
              <c:ext xmlns:c16="http://schemas.microsoft.com/office/drawing/2014/chart" uri="{C3380CC4-5D6E-409C-BE32-E72D297353CC}">
                <c16:uniqueId val="{00000010-C3F4-4462-9E86-ED70311C0A88}"/>
              </c:ext>
            </c:extLst>
          </c:dPt>
          <c:dPt>
            <c:idx val="17"/>
            <c:invertIfNegative val="0"/>
            <c:bubble3D val="0"/>
            <c:extLst xmlns:c16r2="http://schemas.microsoft.com/office/drawing/2015/06/chart">
              <c:ext xmlns:c16="http://schemas.microsoft.com/office/drawing/2014/chart" uri="{C3380CC4-5D6E-409C-BE32-E72D297353CC}">
                <c16:uniqueId val="{00000011-C3F4-4462-9E86-ED70311C0A88}"/>
              </c:ext>
            </c:extLst>
          </c:dPt>
          <c:dPt>
            <c:idx val="18"/>
            <c:invertIfNegative val="0"/>
            <c:bubble3D val="0"/>
            <c:extLst xmlns:c16r2="http://schemas.microsoft.com/office/drawing/2015/06/chart">
              <c:ext xmlns:c16="http://schemas.microsoft.com/office/drawing/2014/chart" uri="{C3380CC4-5D6E-409C-BE32-E72D297353CC}">
                <c16:uniqueId val="{00000012-C3F4-4462-9E86-ED70311C0A88}"/>
              </c:ext>
            </c:extLst>
          </c:dPt>
          <c:dPt>
            <c:idx val="19"/>
            <c:invertIfNegative val="0"/>
            <c:bubble3D val="0"/>
            <c:extLst xmlns:c16r2="http://schemas.microsoft.com/office/drawing/2015/06/chart">
              <c:ext xmlns:c16="http://schemas.microsoft.com/office/drawing/2014/chart" uri="{C3380CC4-5D6E-409C-BE32-E72D297353CC}">
                <c16:uniqueId val="{00000013-C3F4-4462-9E86-ED70311C0A88}"/>
              </c:ext>
            </c:extLst>
          </c:dPt>
          <c:dPt>
            <c:idx val="20"/>
            <c:invertIfNegative val="0"/>
            <c:bubble3D val="0"/>
            <c:extLst xmlns:c16r2="http://schemas.microsoft.com/office/drawing/2015/06/chart">
              <c:ext xmlns:c16="http://schemas.microsoft.com/office/drawing/2014/chart" uri="{C3380CC4-5D6E-409C-BE32-E72D297353CC}">
                <c16:uniqueId val="{00000014-C3F4-4462-9E86-ED70311C0A88}"/>
              </c:ext>
            </c:extLst>
          </c:dPt>
          <c:dPt>
            <c:idx val="21"/>
            <c:invertIfNegative val="0"/>
            <c:bubble3D val="0"/>
            <c:extLst xmlns:c16r2="http://schemas.microsoft.com/office/drawing/2015/06/chart">
              <c:ext xmlns:c16="http://schemas.microsoft.com/office/drawing/2014/chart" uri="{C3380CC4-5D6E-409C-BE32-E72D297353CC}">
                <c16:uniqueId val="{00000015-C3F4-4462-9E86-ED70311C0A88}"/>
              </c:ext>
            </c:extLst>
          </c:dPt>
          <c:dPt>
            <c:idx val="22"/>
            <c:invertIfNegative val="0"/>
            <c:bubble3D val="0"/>
            <c:extLst xmlns:c16r2="http://schemas.microsoft.com/office/drawing/2015/06/chart">
              <c:ext xmlns:c16="http://schemas.microsoft.com/office/drawing/2014/chart" uri="{C3380CC4-5D6E-409C-BE32-E72D297353CC}">
                <c16:uniqueId val="{00000016-C3F4-4462-9E86-ED70311C0A88}"/>
              </c:ext>
            </c:extLst>
          </c:dPt>
          <c:dPt>
            <c:idx val="23"/>
            <c:invertIfNegative val="0"/>
            <c:bubble3D val="0"/>
            <c:extLst xmlns:c16r2="http://schemas.microsoft.com/office/drawing/2015/06/chart">
              <c:ext xmlns:c16="http://schemas.microsoft.com/office/drawing/2014/chart" uri="{C3380CC4-5D6E-409C-BE32-E72D297353CC}">
                <c16:uniqueId val="{00000017-C3F4-4462-9E86-ED70311C0A88}"/>
              </c:ext>
            </c:extLst>
          </c:dPt>
          <c:dPt>
            <c:idx val="24"/>
            <c:invertIfNegative val="0"/>
            <c:bubble3D val="0"/>
            <c:extLst xmlns:c16r2="http://schemas.microsoft.com/office/drawing/2015/06/chart">
              <c:ext xmlns:c16="http://schemas.microsoft.com/office/drawing/2014/chart" uri="{C3380CC4-5D6E-409C-BE32-E72D297353CC}">
                <c16:uniqueId val="{00000018-C3F4-4462-9E86-ED70311C0A88}"/>
              </c:ext>
            </c:extLst>
          </c:dPt>
          <c:dPt>
            <c:idx val="25"/>
            <c:invertIfNegative val="0"/>
            <c:bubble3D val="0"/>
            <c:extLst xmlns:c16r2="http://schemas.microsoft.com/office/drawing/2015/06/chart">
              <c:ext xmlns:c16="http://schemas.microsoft.com/office/drawing/2014/chart" uri="{C3380CC4-5D6E-409C-BE32-E72D297353CC}">
                <c16:uniqueId val="{00000019-C3F4-4462-9E86-ED70311C0A88}"/>
              </c:ext>
            </c:extLst>
          </c:dPt>
          <c:dPt>
            <c:idx val="26"/>
            <c:invertIfNegative val="0"/>
            <c:bubble3D val="0"/>
            <c:extLst xmlns:c16r2="http://schemas.microsoft.com/office/drawing/2015/06/chart">
              <c:ext xmlns:c16="http://schemas.microsoft.com/office/drawing/2014/chart" uri="{C3380CC4-5D6E-409C-BE32-E72D297353CC}">
                <c16:uniqueId val="{0000001A-C3F4-4462-9E86-ED70311C0A88}"/>
              </c:ext>
            </c:extLst>
          </c:dPt>
          <c:dPt>
            <c:idx val="27"/>
            <c:invertIfNegative val="0"/>
            <c:bubble3D val="0"/>
            <c:extLst xmlns:c16r2="http://schemas.microsoft.com/office/drawing/2015/06/chart">
              <c:ext xmlns:c16="http://schemas.microsoft.com/office/drawing/2014/chart" uri="{C3380CC4-5D6E-409C-BE32-E72D297353CC}">
                <c16:uniqueId val="{0000001B-C3F4-4462-9E86-ED70311C0A88}"/>
              </c:ext>
            </c:extLst>
          </c:dPt>
          <c:dPt>
            <c:idx val="28"/>
            <c:invertIfNegative val="0"/>
            <c:bubble3D val="0"/>
            <c:extLst xmlns:c16r2="http://schemas.microsoft.com/office/drawing/2015/06/chart">
              <c:ext xmlns:c16="http://schemas.microsoft.com/office/drawing/2014/chart" uri="{C3380CC4-5D6E-409C-BE32-E72D297353CC}">
                <c16:uniqueId val="{0000001C-C3F4-4462-9E86-ED70311C0A88}"/>
              </c:ext>
            </c:extLst>
          </c:dPt>
          <c:dPt>
            <c:idx val="29"/>
            <c:invertIfNegative val="0"/>
            <c:bubble3D val="0"/>
            <c:extLst xmlns:c16r2="http://schemas.microsoft.com/office/drawing/2015/06/chart">
              <c:ext xmlns:c16="http://schemas.microsoft.com/office/drawing/2014/chart" uri="{C3380CC4-5D6E-409C-BE32-E72D297353CC}">
                <c16:uniqueId val="{0000001D-C3F4-4462-9E86-ED70311C0A88}"/>
              </c:ext>
            </c:extLst>
          </c:dPt>
          <c:dPt>
            <c:idx val="30"/>
            <c:invertIfNegative val="0"/>
            <c:bubble3D val="0"/>
            <c:extLst xmlns:c16r2="http://schemas.microsoft.com/office/drawing/2015/06/chart">
              <c:ext xmlns:c16="http://schemas.microsoft.com/office/drawing/2014/chart" uri="{C3380CC4-5D6E-409C-BE32-E72D297353CC}">
                <c16:uniqueId val="{0000001E-C3F4-4462-9E86-ED70311C0A88}"/>
              </c:ext>
            </c:extLst>
          </c:dPt>
          <c:dPt>
            <c:idx val="31"/>
            <c:invertIfNegative val="0"/>
            <c:bubble3D val="0"/>
            <c:extLst xmlns:c16r2="http://schemas.microsoft.com/office/drawing/2015/06/chart">
              <c:ext xmlns:c16="http://schemas.microsoft.com/office/drawing/2014/chart" uri="{C3380CC4-5D6E-409C-BE32-E72D297353CC}">
                <c16:uniqueId val="{0000001F-C3F4-4462-9E86-ED70311C0A88}"/>
              </c:ext>
            </c:extLst>
          </c:dPt>
          <c:dPt>
            <c:idx val="32"/>
            <c:invertIfNegative val="0"/>
            <c:bubble3D val="0"/>
            <c:extLst xmlns:c16r2="http://schemas.microsoft.com/office/drawing/2015/06/chart">
              <c:ext xmlns:c16="http://schemas.microsoft.com/office/drawing/2014/chart" uri="{C3380CC4-5D6E-409C-BE32-E72D297353CC}">
                <c16:uniqueId val="{00000020-C3F4-4462-9E86-ED70311C0A88}"/>
              </c:ext>
            </c:extLst>
          </c:dPt>
          <c:dPt>
            <c:idx val="33"/>
            <c:invertIfNegative val="0"/>
            <c:bubble3D val="0"/>
            <c:extLst xmlns:c16r2="http://schemas.microsoft.com/office/drawing/2015/06/chart">
              <c:ext xmlns:c16="http://schemas.microsoft.com/office/drawing/2014/chart" uri="{C3380CC4-5D6E-409C-BE32-E72D297353CC}">
                <c16:uniqueId val="{00000021-C3F4-4462-9E86-ED70311C0A88}"/>
              </c:ext>
            </c:extLst>
          </c:dPt>
          <c:dPt>
            <c:idx val="34"/>
            <c:invertIfNegative val="0"/>
            <c:bubble3D val="0"/>
            <c:extLst xmlns:c16r2="http://schemas.microsoft.com/office/drawing/2015/06/chart">
              <c:ext xmlns:c16="http://schemas.microsoft.com/office/drawing/2014/chart" uri="{C3380CC4-5D6E-409C-BE32-E72D297353CC}">
                <c16:uniqueId val="{00000022-C3F4-4462-9E86-ED70311C0A88}"/>
              </c:ext>
            </c:extLst>
          </c:dPt>
          <c:dPt>
            <c:idx val="35"/>
            <c:invertIfNegative val="0"/>
            <c:bubble3D val="0"/>
            <c:extLst xmlns:c16r2="http://schemas.microsoft.com/office/drawing/2015/06/chart">
              <c:ext xmlns:c16="http://schemas.microsoft.com/office/drawing/2014/chart" uri="{C3380CC4-5D6E-409C-BE32-E72D297353CC}">
                <c16:uniqueId val="{00000023-C3F4-4462-9E86-ED70311C0A88}"/>
              </c:ext>
            </c:extLst>
          </c:dPt>
          <c:dPt>
            <c:idx val="36"/>
            <c:invertIfNegative val="0"/>
            <c:bubble3D val="0"/>
            <c:extLst xmlns:c16r2="http://schemas.microsoft.com/office/drawing/2015/06/chart">
              <c:ext xmlns:c16="http://schemas.microsoft.com/office/drawing/2014/chart" uri="{C3380CC4-5D6E-409C-BE32-E72D297353CC}">
                <c16:uniqueId val="{00000024-C3F4-4462-9E86-ED70311C0A88}"/>
              </c:ext>
            </c:extLst>
          </c:dPt>
          <c:dPt>
            <c:idx val="37"/>
            <c:invertIfNegative val="0"/>
            <c:bubble3D val="0"/>
            <c:extLst xmlns:c16r2="http://schemas.microsoft.com/office/drawing/2015/06/chart">
              <c:ext xmlns:c16="http://schemas.microsoft.com/office/drawing/2014/chart" uri="{C3380CC4-5D6E-409C-BE32-E72D297353CC}">
                <c16:uniqueId val="{00000025-C3F4-4462-9E86-ED70311C0A88}"/>
              </c:ext>
            </c:extLst>
          </c:dPt>
          <c:dPt>
            <c:idx val="38"/>
            <c:invertIfNegative val="0"/>
            <c:bubble3D val="0"/>
            <c:extLst xmlns:c16r2="http://schemas.microsoft.com/office/drawing/2015/06/chart">
              <c:ext xmlns:c16="http://schemas.microsoft.com/office/drawing/2014/chart" uri="{C3380CC4-5D6E-409C-BE32-E72D297353CC}">
                <c16:uniqueId val="{00000026-C3F4-4462-9E86-ED70311C0A88}"/>
              </c:ext>
            </c:extLst>
          </c:dPt>
          <c:dPt>
            <c:idx val="39"/>
            <c:invertIfNegative val="0"/>
            <c:bubble3D val="0"/>
            <c:extLst xmlns:c16r2="http://schemas.microsoft.com/office/drawing/2015/06/chart">
              <c:ext xmlns:c16="http://schemas.microsoft.com/office/drawing/2014/chart" uri="{C3380CC4-5D6E-409C-BE32-E72D297353CC}">
                <c16:uniqueId val="{00000027-C3F4-4462-9E86-ED70311C0A88}"/>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Sheet1!$A$23</c:f>
              <c:strCache>
                <c:ptCount val="1"/>
                <c:pt idx="0">
                  <c:v>Shopping for locally made products/crafts</c:v>
                </c:pt>
              </c:strCache>
            </c:strRef>
          </c:cat>
          <c:val>
            <c:numRef>
              <c:f>Sheet1!$B$23</c:f>
              <c:numCache>
                <c:formatCode>0%</c:formatCode>
                <c:ptCount val="1"/>
                <c:pt idx="0">
                  <c:v>0.272039848197343</c:v>
                </c:pt>
              </c:numCache>
            </c:numRef>
          </c:val>
          <c:extLst xmlns:c16r2="http://schemas.microsoft.com/office/drawing/2015/06/chart">
            <c:ext xmlns:c16="http://schemas.microsoft.com/office/drawing/2014/chart" uri="{C3380CC4-5D6E-409C-BE32-E72D297353CC}">
              <c16:uniqueId val="{00000028-C3F4-4462-9E86-ED70311C0A88}"/>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Sheet1!$A$23</c:f>
              <c:strCache>
                <c:ptCount val="1"/>
                <c:pt idx="0">
                  <c:v>Shopping for locally made products/crafts</c:v>
                </c:pt>
              </c:strCache>
            </c:strRef>
          </c:cat>
          <c:val>
            <c:numRef>
              <c:f>Sheet1!$C$23</c:f>
              <c:numCache>
                <c:formatCode>0%</c:formatCode>
                <c:ptCount val="1"/>
                <c:pt idx="0">
                  <c:v>0.26896015180265698</c:v>
                </c:pt>
              </c:numCache>
            </c:numRef>
          </c:val>
          <c:extLst xmlns:c16r2="http://schemas.microsoft.com/office/drawing/2015/06/chart">
            <c:ext xmlns:c16="http://schemas.microsoft.com/office/drawing/2014/chart" uri="{C3380CC4-5D6E-409C-BE32-E72D297353CC}">
              <c16:uniqueId val="{00000029-C3F4-4462-9E86-ED70311C0A88}"/>
            </c:ext>
          </c:extLst>
        </c:ser>
        <c:dLbls>
          <c:showLegendKey val="0"/>
          <c:showVal val="0"/>
          <c:showCatName val="0"/>
          <c:showSerName val="0"/>
          <c:showPercent val="0"/>
          <c:showBubbleSize val="0"/>
        </c:dLbls>
        <c:gapWidth val="50"/>
        <c:overlap val="100"/>
        <c:axId val="377333224"/>
        <c:axId val="377333616"/>
      </c:barChart>
      <c:catAx>
        <c:axId val="377333224"/>
        <c:scaling>
          <c:orientation val="maxMin"/>
        </c:scaling>
        <c:delete val="1"/>
        <c:axPos val="l"/>
        <c:numFmt formatCode="General" sourceLinked="1"/>
        <c:majorTickMark val="none"/>
        <c:minorTickMark val="none"/>
        <c:tickLblPos val="nextTo"/>
        <c:crossAx val="377333616"/>
        <c:crosses val="autoZero"/>
        <c:auto val="1"/>
        <c:lblAlgn val="ctr"/>
        <c:lblOffset val="100"/>
        <c:noMultiLvlLbl val="0"/>
      </c:catAx>
      <c:valAx>
        <c:axId val="377333616"/>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7333224"/>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C9AA-4177-B79C-8DEB48984C6A}"/>
              </c:ext>
            </c:extLst>
          </c:dPt>
          <c:dPt>
            <c:idx val="1"/>
            <c:invertIfNegative val="0"/>
            <c:bubble3D val="0"/>
            <c:extLst xmlns:c16r2="http://schemas.microsoft.com/office/drawing/2015/06/chart">
              <c:ext xmlns:c16="http://schemas.microsoft.com/office/drawing/2014/chart" uri="{C3380CC4-5D6E-409C-BE32-E72D297353CC}">
                <c16:uniqueId val="{00000001-C9AA-4177-B79C-8DEB48984C6A}"/>
              </c:ext>
            </c:extLst>
          </c:dPt>
          <c:dPt>
            <c:idx val="2"/>
            <c:invertIfNegative val="0"/>
            <c:bubble3D val="0"/>
            <c:extLst xmlns:c16r2="http://schemas.microsoft.com/office/drawing/2015/06/chart">
              <c:ext xmlns:c16="http://schemas.microsoft.com/office/drawing/2014/chart" uri="{C3380CC4-5D6E-409C-BE32-E72D297353CC}">
                <c16:uniqueId val="{00000002-C9AA-4177-B79C-8DEB48984C6A}"/>
              </c:ext>
            </c:extLst>
          </c:dPt>
          <c:dPt>
            <c:idx val="3"/>
            <c:invertIfNegative val="0"/>
            <c:bubble3D val="0"/>
            <c:extLst xmlns:c16r2="http://schemas.microsoft.com/office/drawing/2015/06/chart">
              <c:ext xmlns:c16="http://schemas.microsoft.com/office/drawing/2014/chart" uri="{C3380CC4-5D6E-409C-BE32-E72D297353CC}">
                <c16:uniqueId val="{00000003-C9AA-4177-B79C-8DEB48984C6A}"/>
              </c:ext>
            </c:extLst>
          </c:dPt>
          <c:dPt>
            <c:idx val="4"/>
            <c:invertIfNegative val="0"/>
            <c:bubble3D val="0"/>
            <c:extLst xmlns:c16r2="http://schemas.microsoft.com/office/drawing/2015/06/chart">
              <c:ext xmlns:c16="http://schemas.microsoft.com/office/drawing/2014/chart" uri="{C3380CC4-5D6E-409C-BE32-E72D297353CC}">
                <c16:uniqueId val="{00000004-C9AA-4177-B79C-8DEB48984C6A}"/>
              </c:ext>
            </c:extLst>
          </c:dPt>
          <c:dPt>
            <c:idx val="5"/>
            <c:invertIfNegative val="0"/>
            <c:bubble3D val="0"/>
            <c:extLst xmlns:c16r2="http://schemas.microsoft.com/office/drawing/2015/06/chart">
              <c:ext xmlns:c16="http://schemas.microsoft.com/office/drawing/2014/chart" uri="{C3380CC4-5D6E-409C-BE32-E72D297353CC}">
                <c16:uniqueId val="{00000005-C9AA-4177-B79C-8DEB48984C6A}"/>
              </c:ext>
            </c:extLst>
          </c:dPt>
          <c:dPt>
            <c:idx val="6"/>
            <c:invertIfNegative val="0"/>
            <c:bubble3D val="0"/>
            <c:extLst xmlns:c16r2="http://schemas.microsoft.com/office/drawing/2015/06/chart">
              <c:ext xmlns:c16="http://schemas.microsoft.com/office/drawing/2014/chart" uri="{C3380CC4-5D6E-409C-BE32-E72D297353CC}">
                <c16:uniqueId val="{00000006-C9AA-4177-B79C-8DEB48984C6A}"/>
              </c:ext>
            </c:extLst>
          </c:dPt>
          <c:dPt>
            <c:idx val="7"/>
            <c:invertIfNegative val="0"/>
            <c:bubble3D val="0"/>
            <c:extLst xmlns:c16r2="http://schemas.microsoft.com/office/drawing/2015/06/chart">
              <c:ext xmlns:c16="http://schemas.microsoft.com/office/drawing/2014/chart" uri="{C3380CC4-5D6E-409C-BE32-E72D297353CC}">
                <c16:uniqueId val="{00000007-C9AA-4177-B79C-8DEB48984C6A}"/>
              </c:ext>
            </c:extLst>
          </c:dPt>
          <c:dPt>
            <c:idx val="8"/>
            <c:invertIfNegative val="0"/>
            <c:bubble3D val="0"/>
            <c:extLst xmlns:c16r2="http://schemas.microsoft.com/office/drawing/2015/06/chart">
              <c:ext xmlns:c16="http://schemas.microsoft.com/office/drawing/2014/chart" uri="{C3380CC4-5D6E-409C-BE32-E72D297353CC}">
                <c16:uniqueId val="{00000008-C9AA-4177-B79C-8DEB48984C6A}"/>
              </c:ext>
            </c:extLst>
          </c:dPt>
          <c:dPt>
            <c:idx val="9"/>
            <c:invertIfNegative val="0"/>
            <c:bubble3D val="0"/>
            <c:extLst xmlns:c16r2="http://schemas.microsoft.com/office/drawing/2015/06/chart">
              <c:ext xmlns:c16="http://schemas.microsoft.com/office/drawing/2014/chart" uri="{C3380CC4-5D6E-409C-BE32-E72D297353CC}">
                <c16:uniqueId val="{00000009-C9AA-4177-B79C-8DEB48984C6A}"/>
              </c:ext>
            </c:extLst>
          </c:dPt>
          <c:dPt>
            <c:idx val="10"/>
            <c:invertIfNegative val="0"/>
            <c:bubble3D val="0"/>
            <c:extLst xmlns:c16r2="http://schemas.microsoft.com/office/drawing/2015/06/chart">
              <c:ext xmlns:c16="http://schemas.microsoft.com/office/drawing/2014/chart" uri="{C3380CC4-5D6E-409C-BE32-E72D297353CC}">
                <c16:uniqueId val="{0000000A-C9AA-4177-B79C-8DEB48984C6A}"/>
              </c:ext>
            </c:extLst>
          </c:dPt>
          <c:dPt>
            <c:idx val="11"/>
            <c:invertIfNegative val="0"/>
            <c:bubble3D val="0"/>
            <c:extLst xmlns:c16r2="http://schemas.microsoft.com/office/drawing/2015/06/chart">
              <c:ext xmlns:c16="http://schemas.microsoft.com/office/drawing/2014/chart" uri="{C3380CC4-5D6E-409C-BE32-E72D297353CC}">
                <c16:uniqueId val="{0000000B-C9AA-4177-B79C-8DEB48984C6A}"/>
              </c:ext>
            </c:extLst>
          </c:dPt>
          <c:dPt>
            <c:idx val="12"/>
            <c:invertIfNegative val="0"/>
            <c:bubble3D val="0"/>
            <c:extLst xmlns:c16r2="http://schemas.microsoft.com/office/drawing/2015/06/chart">
              <c:ext xmlns:c16="http://schemas.microsoft.com/office/drawing/2014/chart" uri="{C3380CC4-5D6E-409C-BE32-E72D297353CC}">
                <c16:uniqueId val="{0000000C-C9AA-4177-B79C-8DEB48984C6A}"/>
              </c:ext>
            </c:extLst>
          </c:dPt>
          <c:dPt>
            <c:idx val="13"/>
            <c:invertIfNegative val="0"/>
            <c:bubble3D val="0"/>
            <c:extLst xmlns:c16r2="http://schemas.microsoft.com/office/drawing/2015/06/chart">
              <c:ext xmlns:c16="http://schemas.microsoft.com/office/drawing/2014/chart" uri="{C3380CC4-5D6E-409C-BE32-E72D297353CC}">
                <c16:uniqueId val="{0000000D-C9AA-4177-B79C-8DEB48984C6A}"/>
              </c:ext>
            </c:extLst>
          </c:dPt>
          <c:dPt>
            <c:idx val="14"/>
            <c:invertIfNegative val="0"/>
            <c:bubble3D val="0"/>
            <c:extLst xmlns:c16r2="http://schemas.microsoft.com/office/drawing/2015/06/chart">
              <c:ext xmlns:c16="http://schemas.microsoft.com/office/drawing/2014/chart" uri="{C3380CC4-5D6E-409C-BE32-E72D297353CC}">
                <c16:uniqueId val="{0000000E-C9AA-4177-B79C-8DEB48984C6A}"/>
              </c:ext>
            </c:extLst>
          </c:dPt>
          <c:dPt>
            <c:idx val="15"/>
            <c:invertIfNegative val="0"/>
            <c:bubble3D val="0"/>
            <c:extLst xmlns:c16r2="http://schemas.microsoft.com/office/drawing/2015/06/chart">
              <c:ext xmlns:c16="http://schemas.microsoft.com/office/drawing/2014/chart" uri="{C3380CC4-5D6E-409C-BE32-E72D297353CC}">
                <c16:uniqueId val="{0000000F-C9AA-4177-B79C-8DEB48984C6A}"/>
              </c:ext>
            </c:extLst>
          </c:dPt>
          <c:dPt>
            <c:idx val="16"/>
            <c:invertIfNegative val="0"/>
            <c:bubble3D val="0"/>
            <c:extLst xmlns:c16r2="http://schemas.microsoft.com/office/drawing/2015/06/chart">
              <c:ext xmlns:c16="http://schemas.microsoft.com/office/drawing/2014/chart" uri="{C3380CC4-5D6E-409C-BE32-E72D297353CC}">
                <c16:uniqueId val="{00000010-C9AA-4177-B79C-8DEB48984C6A}"/>
              </c:ext>
            </c:extLst>
          </c:dPt>
          <c:dPt>
            <c:idx val="17"/>
            <c:invertIfNegative val="0"/>
            <c:bubble3D val="0"/>
            <c:extLst xmlns:c16r2="http://schemas.microsoft.com/office/drawing/2015/06/chart">
              <c:ext xmlns:c16="http://schemas.microsoft.com/office/drawing/2014/chart" uri="{C3380CC4-5D6E-409C-BE32-E72D297353CC}">
                <c16:uniqueId val="{00000011-C9AA-4177-B79C-8DEB48984C6A}"/>
              </c:ext>
            </c:extLst>
          </c:dPt>
          <c:dPt>
            <c:idx val="18"/>
            <c:invertIfNegative val="0"/>
            <c:bubble3D val="0"/>
            <c:extLst xmlns:c16r2="http://schemas.microsoft.com/office/drawing/2015/06/chart">
              <c:ext xmlns:c16="http://schemas.microsoft.com/office/drawing/2014/chart" uri="{C3380CC4-5D6E-409C-BE32-E72D297353CC}">
                <c16:uniqueId val="{00000012-C9AA-4177-B79C-8DEB48984C6A}"/>
              </c:ext>
            </c:extLst>
          </c:dPt>
          <c:dPt>
            <c:idx val="19"/>
            <c:invertIfNegative val="0"/>
            <c:bubble3D val="0"/>
            <c:extLst xmlns:c16r2="http://schemas.microsoft.com/office/drawing/2015/06/chart">
              <c:ext xmlns:c16="http://schemas.microsoft.com/office/drawing/2014/chart" uri="{C3380CC4-5D6E-409C-BE32-E72D297353CC}">
                <c16:uniqueId val="{00000013-C9AA-4177-B79C-8DEB48984C6A}"/>
              </c:ext>
            </c:extLst>
          </c:dPt>
          <c:dPt>
            <c:idx val="20"/>
            <c:invertIfNegative val="0"/>
            <c:bubble3D val="0"/>
            <c:extLst xmlns:c16r2="http://schemas.microsoft.com/office/drawing/2015/06/chart">
              <c:ext xmlns:c16="http://schemas.microsoft.com/office/drawing/2014/chart" uri="{C3380CC4-5D6E-409C-BE32-E72D297353CC}">
                <c16:uniqueId val="{00000014-C9AA-4177-B79C-8DEB48984C6A}"/>
              </c:ext>
            </c:extLst>
          </c:dPt>
          <c:dPt>
            <c:idx val="21"/>
            <c:invertIfNegative val="0"/>
            <c:bubble3D val="0"/>
            <c:extLst xmlns:c16r2="http://schemas.microsoft.com/office/drawing/2015/06/chart">
              <c:ext xmlns:c16="http://schemas.microsoft.com/office/drawing/2014/chart" uri="{C3380CC4-5D6E-409C-BE32-E72D297353CC}">
                <c16:uniqueId val="{00000015-C9AA-4177-B79C-8DEB48984C6A}"/>
              </c:ext>
            </c:extLst>
          </c:dPt>
          <c:dPt>
            <c:idx val="22"/>
            <c:invertIfNegative val="0"/>
            <c:bubble3D val="0"/>
            <c:extLst xmlns:c16r2="http://schemas.microsoft.com/office/drawing/2015/06/chart">
              <c:ext xmlns:c16="http://schemas.microsoft.com/office/drawing/2014/chart" uri="{C3380CC4-5D6E-409C-BE32-E72D297353CC}">
                <c16:uniqueId val="{00000016-C9AA-4177-B79C-8DEB48984C6A}"/>
              </c:ext>
            </c:extLst>
          </c:dPt>
          <c:dPt>
            <c:idx val="23"/>
            <c:invertIfNegative val="0"/>
            <c:bubble3D val="0"/>
            <c:extLst xmlns:c16r2="http://schemas.microsoft.com/office/drawing/2015/06/chart">
              <c:ext xmlns:c16="http://schemas.microsoft.com/office/drawing/2014/chart" uri="{C3380CC4-5D6E-409C-BE32-E72D297353CC}">
                <c16:uniqueId val="{00000017-C9AA-4177-B79C-8DEB48984C6A}"/>
              </c:ext>
            </c:extLst>
          </c:dPt>
          <c:dPt>
            <c:idx val="24"/>
            <c:invertIfNegative val="0"/>
            <c:bubble3D val="0"/>
            <c:extLst xmlns:c16r2="http://schemas.microsoft.com/office/drawing/2015/06/chart">
              <c:ext xmlns:c16="http://schemas.microsoft.com/office/drawing/2014/chart" uri="{C3380CC4-5D6E-409C-BE32-E72D297353CC}">
                <c16:uniqueId val="{00000018-C9AA-4177-B79C-8DEB48984C6A}"/>
              </c:ext>
            </c:extLst>
          </c:dPt>
          <c:dPt>
            <c:idx val="25"/>
            <c:invertIfNegative val="0"/>
            <c:bubble3D val="0"/>
            <c:extLst xmlns:c16r2="http://schemas.microsoft.com/office/drawing/2015/06/chart">
              <c:ext xmlns:c16="http://schemas.microsoft.com/office/drawing/2014/chart" uri="{C3380CC4-5D6E-409C-BE32-E72D297353CC}">
                <c16:uniqueId val="{00000019-C9AA-4177-B79C-8DEB48984C6A}"/>
              </c:ext>
            </c:extLst>
          </c:dPt>
          <c:dPt>
            <c:idx val="26"/>
            <c:invertIfNegative val="0"/>
            <c:bubble3D val="0"/>
            <c:extLst xmlns:c16r2="http://schemas.microsoft.com/office/drawing/2015/06/chart">
              <c:ext xmlns:c16="http://schemas.microsoft.com/office/drawing/2014/chart" uri="{C3380CC4-5D6E-409C-BE32-E72D297353CC}">
                <c16:uniqueId val="{0000001A-C9AA-4177-B79C-8DEB48984C6A}"/>
              </c:ext>
            </c:extLst>
          </c:dPt>
          <c:dPt>
            <c:idx val="27"/>
            <c:invertIfNegative val="0"/>
            <c:bubble3D val="0"/>
            <c:extLst xmlns:c16r2="http://schemas.microsoft.com/office/drawing/2015/06/chart">
              <c:ext xmlns:c16="http://schemas.microsoft.com/office/drawing/2014/chart" uri="{C3380CC4-5D6E-409C-BE32-E72D297353CC}">
                <c16:uniqueId val="{0000001B-C9AA-4177-B79C-8DEB48984C6A}"/>
              </c:ext>
            </c:extLst>
          </c:dPt>
          <c:dPt>
            <c:idx val="28"/>
            <c:invertIfNegative val="0"/>
            <c:bubble3D val="0"/>
            <c:extLst xmlns:c16r2="http://schemas.microsoft.com/office/drawing/2015/06/chart">
              <c:ext xmlns:c16="http://schemas.microsoft.com/office/drawing/2014/chart" uri="{C3380CC4-5D6E-409C-BE32-E72D297353CC}">
                <c16:uniqueId val="{0000001C-C9AA-4177-B79C-8DEB48984C6A}"/>
              </c:ext>
            </c:extLst>
          </c:dPt>
          <c:dPt>
            <c:idx val="29"/>
            <c:invertIfNegative val="0"/>
            <c:bubble3D val="0"/>
            <c:extLst xmlns:c16r2="http://schemas.microsoft.com/office/drawing/2015/06/chart">
              <c:ext xmlns:c16="http://schemas.microsoft.com/office/drawing/2014/chart" uri="{C3380CC4-5D6E-409C-BE32-E72D297353CC}">
                <c16:uniqueId val="{0000001D-C9AA-4177-B79C-8DEB48984C6A}"/>
              </c:ext>
            </c:extLst>
          </c:dPt>
          <c:dPt>
            <c:idx val="30"/>
            <c:invertIfNegative val="0"/>
            <c:bubble3D val="0"/>
            <c:extLst xmlns:c16r2="http://schemas.microsoft.com/office/drawing/2015/06/chart">
              <c:ext xmlns:c16="http://schemas.microsoft.com/office/drawing/2014/chart" uri="{C3380CC4-5D6E-409C-BE32-E72D297353CC}">
                <c16:uniqueId val="{0000001E-C9AA-4177-B79C-8DEB48984C6A}"/>
              </c:ext>
            </c:extLst>
          </c:dPt>
          <c:dPt>
            <c:idx val="31"/>
            <c:invertIfNegative val="0"/>
            <c:bubble3D val="0"/>
            <c:extLst xmlns:c16r2="http://schemas.microsoft.com/office/drawing/2015/06/chart">
              <c:ext xmlns:c16="http://schemas.microsoft.com/office/drawing/2014/chart" uri="{C3380CC4-5D6E-409C-BE32-E72D297353CC}">
                <c16:uniqueId val="{0000001F-C9AA-4177-B79C-8DEB48984C6A}"/>
              </c:ext>
            </c:extLst>
          </c:dPt>
          <c:dPt>
            <c:idx val="32"/>
            <c:invertIfNegative val="0"/>
            <c:bubble3D val="0"/>
            <c:extLst xmlns:c16r2="http://schemas.microsoft.com/office/drawing/2015/06/chart">
              <c:ext xmlns:c16="http://schemas.microsoft.com/office/drawing/2014/chart" uri="{C3380CC4-5D6E-409C-BE32-E72D297353CC}">
                <c16:uniqueId val="{00000020-C9AA-4177-B79C-8DEB48984C6A}"/>
              </c:ext>
            </c:extLst>
          </c:dPt>
          <c:dPt>
            <c:idx val="33"/>
            <c:invertIfNegative val="0"/>
            <c:bubble3D val="0"/>
            <c:extLst xmlns:c16r2="http://schemas.microsoft.com/office/drawing/2015/06/chart">
              <c:ext xmlns:c16="http://schemas.microsoft.com/office/drawing/2014/chart" uri="{C3380CC4-5D6E-409C-BE32-E72D297353CC}">
                <c16:uniqueId val="{00000021-C9AA-4177-B79C-8DEB48984C6A}"/>
              </c:ext>
            </c:extLst>
          </c:dPt>
          <c:dPt>
            <c:idx val="34"/>
            <c:invertIfNegative val="0"/>
            <c:bubble3D val="0"/>
            <c:extLst xmlns:c16r2="http://schemas.microsoft.com/office/drawing/2015/06/chart">
              <c:ext xmlns:c16="http://schemas.microsoft.com/office/drawing/2014/chart" uri="{C3380CC4-5D6E-409C-BE32-E72D297353CC}">
                <c16:uniqueId val="{00000022-C9AA-4177-B79C-8DEB48984C6A}"/>
              </c:ext>
            </c:extLst>
          </c:dPt>
          <c:dPt>
            <c:idx val="35"/>
            <c:invertIfNegative val="0"/>
            <c:bubble3D val="0"/>
            <c:extLst xmlns:c16r2="http://schemas.microsoft.com/office/drawing/2015/06/chart">
              <c:ext xmlns:c16="http://schemas.microsoft.com/office/drawing/2014/chart" uri="{C3380CC4-5D6E-409C-BE32-E72D297353CC}">
                <c16:uniqueId val="{00000023-C9AA-4177-B79C-8DEB48984C6A}"/>
              </c:ext>
            </c:extLst>
          </c:dPt>
          <c:dPt>
            <c:idx val="36"/>
            <c:invertIfNegative val="0"/>
            <c:bubble3D val="0"/>
            <c:extLst xmlns:c16r2="http://schemas.microsoft.com/office/drawing/2015/06/chart">
              <c:ext xmlns:c16="http://schemas.microsoft.com/office/drawing/2014/chart" uri="{C3380CC4-5D6E-409C-BE32-E72D297353CC}">
                <c16:uniqueId val="{00000024-C9AA-4177-B79C-8DEB48984C6A}"/>
              </c:ext>
            </c:extLst>
          </c:dPt>
          <c:dPt>
            <c:idx val="37"/>
            <c:invertIfNegative val="0"/>
            <c:bubble3D val="0"/>
            <c:extLst xmlns:c16r2="http://schemas.microsoft.com/office/drawing/2015/06/chart">
              <c:ext xmlns:c16="http://schemas.microsoft.com/office/drawing/2014/chart" uri="{C3380CC4-5D6E-409C-BE32-E72D297353CC}">
                <c16:uniqueId val="{00000025-C9AA-4177-B79C-8DEB48984C6A}"/>
              </c:ext>
            </c:extLst>
          </c:dPt>
          <c:dPt>
            <c:idx val="38"/>
            <c:invertIfNegative val="0"/>
            <c:bubble3D val="0"/>
            <c:extLst xmlns:c16r2="http://schemas.microsoft.com/office/drawing/2015/06/chart">
              <c:ext xmlns:c16="http://schemas.microsoft.com/office/drawing/2014/chart" uri="{C3380CC4-5D6E-409C-BE32-E72D297353CC}">
                <c16:uniqueId val="{00000026-C9AA-4177-B79C-8DEB48984C6A}"/>
              </c:ext>
            </c:extLst>
          </c:dPt>
          <c:dPt>
            <c:idx val="39"/>
            <c:invertIfNegative val="0"/>
            <c:bubble3D val="0"/>
            <c:extLst xmlns:c16r2="http://schemas.microsoft.com/office/drawing/2015/06/chart">
              <c:ext xmlns:c16="http://schemas.microsoft.com/office/drawing/2014/chart" uri="{C3380CC4-5D6E-409C-BE32-E72D297353CC}">
                <c16:uniqueId val="{00000027-C9AA-4177-B79C-8DEB48984C6A}"/>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Sheet1!$A$15</c:f>
              <c:strCache>
                <c:ptCount val="1"/>
                <c:pt idx="0">
                  <c:v>Food &amp; drink tour or attraction</c:v>
                </c:pt>
              </c:strCache>
            </c:strRef>
          </c:cat>
          <c:val>
            <c:numRef>
              <c:f>Sheet1!$B$15</c:f>
              <c:numCache>
                <c:formatCode>0%</c:formatCode>
                <c:ptCount val="1"/>
                <c:pt idx="0">
                  <c:v>0.24138403041825099</c:v>
                </c:pt>
              </c:numCache>
            </c:numRef>
          </c:val>
          <c:extLst xmlns:c16r2="http://schemas.microsoft.com/office/drawing/2015/06/chart">
            <c:ext xmlns:c16="http://schemas.microsoft.com/office/drawing/2014/chart" uri="{C3380CC4-5D6E-409C-BE32-E72D297353CC}">
              <c16:uniqueId val="{00000028-C9AA-4177-B79C-8DEB48984C6A}"/>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Sheet1!$A$15</c:f>
              <c:strCache>
                <c:ptCount val="1"/>
                <c:pt idx="0">
                  <c:v>Food &amp; drink tour or attraction</c:v>
                </c:pt>
              </c:strCache>
            </c:strRef>
          </c:cat>
          <c:val>
            <c:numRef>
              <c:f>Sheet1!$C$15</c:f>
              <c:numCache>
                <c:formatCode>0%</c:formatCode>
                <c:ptCount val="1"/>
                <c:pt idx="0">
                  <c:v>0.29661596958174902</c:v>
                </c:pt>
              </c:numCache>
            </c:numRef>
          </c:val>
          <c:extLst xmlns:c16r2="http://schemas.microsoft.com/office/drawing/2015/06/chart">
            <c:ext xmlns:c16="http://schemas.microsoft.com/office/drawing/2014/chart" uri="{C3380CC4-5D6E-409C-BE32-E72D297353CC}">
              <c16:uniqueId val="{00000029-C9AA-4177-B79C-8DEB48984C6A}"/>
            </c:ext>
          </c:extLst>
        </c:ser>
        <c:dLbls>
          <c:showLegendKey val="0"/>
          <c:showVal val="0"/>
          <c:showCatName val="0"/>
          <c:showSerName val="0"/>
          <c:showPercent val="0"/>
          <c:showBubbleSize val="0"/>
        </c:dLbls>
        <c:gapWidth val="50"/>
        <c:overlap val="100"/>
        <c:axId val="378925104"/>
        <c:axId val="378932160"/>
      </c:barChart>
      <c:catAx>
        <c:axId val="378925104"/>
        <c:scaling>
          <c:orientation val="maxMin"/>
        </c:scaling>
        <c:delete val="1"/>
        <c:axPos val="l"/>
        <c:numFmt formatCode="General" sourceLinked="1"/>
        <c:majorTickMark val="none"/>
        <c:minorTickMark val="none"/>
        <c:tickLblPos val="nextTo"/>
        <c:crossAx val="378932160"/>
        <c:crosses val="autoZero"/>
        <c:auto val="1"/>
        <c:lblAlgn val="ctr"/>
        <c:lblOffset val="100"/>
        <c:noMultiLvlLbl val="0"/>
      </c:catAx>
      <c:valAx>
        <c:axId val="378932160"/>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8925104"/>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C3AC-48E4-8EAE-3626C1B2AADF}"/>
              </c:ext>
            </c:extLst>
          </c:dPt>
          <c:dPt>
            <c:idx val="1"/>
            <c:invertIfNegative val="0"/>
            <c:bubble3D val="0"/>
            <c:extLst xmlns:c16r2="http://schemas.microsoft.com/office/drawing/2015/06/chart">
              <c:ext xmlns:c16="http://schemas.microsoft.com/office/drawing/2014/chart" uri="{C3380CC4-5D6E-409C-BE32-E72D297353CC}">
                <c16:uniqueId val="{00000001-C3AC-48E4-8EAE-3626C1B2AADF}"/>
              </c:ext>
            </c:extLst>
          </c:dPt>
          <c:dPt>
            <c:idx val="2"/>
            <c:invertIfNegative val="0"/>
            <c:bubble3D val="0"/>
            <c:extLst xmlns:c16r2="http://schemas.microsoft.com/office/drawing/2015/06/chart">
              <c:ext xmlns:c16="http://schemas.microsoft.com/office/drawing/2014/chart" uri="{C3380CC4-5D6E-409C-BE32-E72D297353CC}">
                <c16:uniqueId val="{00000002-C3AC-48E4-8EAE-3626C1B2AADF}"/>
              </c:ext>
            </c:extLst>
          </c:dPt>
          <c:dPt>
            <c:idx val="3"/>
            <c:invertIfNegative val="0"/>
            <c:bubble3D val="0"/>
            <c:extLst xmlns:c16r2="http://schemas.microsoft.com/office/drawing/2015/06/chart">
              <c:ext xmlns:c16="http://schemas.microsoft.com/office/drawing/2014/chart" uri="{C3380CC4-5D6E-409C-BE32-E72D297353CC}">
                <c16:uniqueId val="{00000003-C3AC-48E4-8EAE-3626C1B2AADF}"/>
              </c:ext>
            </c:extLst>
          </c:dPt>
          <c:dPt>
            <c:idx val="4"/>
            <c:invertIfNegative val="0"/>
            <c:bubble3D val="0"/>
            <c:extLst xmlns:c16r2="http://schemas.microsoft.com/office/drawing/2015/06/chart">
              <c:ext xmlns:c16="http://schemas.microsoft.com/office/drawing/2014/chart" uri="{C3380CC4-5D6E-409C-BE32-E72D297353CC}">
                <c16:uniqueId val="{00000004-C3AC-48E4-8EAE-3626C1B2AADF}"/>
              </c:ext>
            </c:extLst>
          </c:dPt>
          <c:dPt>
            <c:idx val="5"/>
            <c:invertIfNegative val="0"/>
            <c:bubble3D val="0"/>
            <c:extLst xmlns:c16r2="http://schemas.microsoft.com/office/drawing/2015/06/chart">
              <c:ext xmlns:c16="http://schemas.microsoft.com/office/drawing/2014/chart" uri="{C3380CC4-5D6E-409C-BE32-E72D297353CC}">
                <c16:uniqueId val="{00000005-C3AC-48E4-8EAE-3626C1B2AADF}"/>
              </c:ext>
            </c:extLst>
          </c:dPt>
          <c:dPt>
            <c:idx val="6"/>
            <c:invertIfNegative val="0"/>
            <c:bubble3D val="0"/>
            <c:extLst xmlns:c16r2="http://schemas.microsoft.com/office/drawing/2015/06/chart">
              <c:ext xmlns:c16="http://schemas.microsoft.com/office/drawing/2014/chart" uri="{C3380CC4-5D6E-409C-BE32-E72D297353CC}">
                <c16:uniqueId val="{00000006-C3AC-48E4-8EAE-3626C1B2AADF}"/>
              </c:ext>
            </c:extLst>
          </c:dPt>
          <c:dPt>
            <c:idx val="7"/>
            <c:invertIfNegative val="0"/>
            <c:bubble3D val="0"/>
            <c:extLst xmlns:c16r2="http://schemas.microsoft.com/office/drawing/2015/06/chart">
              <c:ext xmlns:c16="http://schemas.microsoft.com/office/drawing/2014/chart" uri="{C3380CC4-5D6E-409C-BE32-E72D297353CC}">
                <c16:uniqueId val="{00000007-C3AC-48E4-8EAE-3626C1B2AADF}"/>
              </c:ext>
            </c:extLst>
          </c:dPt>
          <c:dPt>
            <c:idx val="8"/>
            <c:invertIfNegative val="0"/>
            <c:bubble3D val="0"/>
            <c:extLst xmlns:c16r2="http://schemas.microsoft.com/office/drawing/2015/06/chart">
              <c:ext xmlns:c16="http://schemas.microsoft.com/office/drawing/2014/chart" uri="{C3380CC4-5D6E-409C-BE32-E72D297353CC}">
                <c16:uniqueId val="{00000008-C3AC-48E4-8EAE-3626C1B2AADF}"/>
              </c:ext>
            </c:extLst>
          </c:dPt>
          <c:dPt>
            <c:idx val="9"/>
            <c:invertIfNegative val="0"/>
            <c:bubble3D val="0"/>
            <c:extLst xmlns:c16r2="http://schemas.microsoft.com/office/drawing/2015/06/chart">
              <c:ext xmlns:c16="http://schemas.microsoft.com/office/drawing/2014/chart" uri="{C3380CC4-5D6E-409C-BE32-E72D297353CC}">
                <c16:uniqueId val="{00000009-C3AC-48E4-8EAE-3626C1B2AADF}"/>
              </c:ext>
            </c:extLst>
          </c:dPt>
          <c:dPt>
            <c:idx val="10"/>
            <c:invertIfNegative val="0"/>
            <c:bubble3D val="0"/>
            <c:extLst xmlns:c16r2="http://schemas.microsoft.com/office/drawing/2015/06/chart">
              <c:ext xmlns:c16="http://schemas.microsoft.com/office/drawing/2014/chart" uri="{C3380CC4-5D6E-409C-BE32-E72D297353CC}">
                <c16:uniqueId val="{0000000A-C3AC-48E4-8EAE-3626C1B2AADF}"/>
              </c:ext>
            </c:extLst>
          </c:dPt>
          <c:dPt>
            <c:idx val="11"/>
            <c:invertIfNegative val="0"/>
            <c:bubble3D val="0"/>
            <c:extLst xmlns:c16r2="http://schemas.microsoft.com/office/drawing/2015/06/chart">
              <c:ext xmlns:c16="http://schemas.microsoft.com/office/drawing/2014/chart" uri="{C3380CC4-5D6E-409C-BE32-E72D297353CC}">
                <c16:uniqueId val="{0000000B-C3AC-48E4-8EAE-3626C1B2AADF}"/>
              </c:ext>
            </c:extLst>
          </c:dPt>
          <c:dPt>
            <c:idx val="12"/>
            <c:invertIfNegative val="0"/>
            <c:bubble3D val="0"/>
            <c:extLst xmlns:c16r2="http://schemas.microsoft.com/office/drawing/2015/06/chart">
              <c:ext xmlns:c16="http://schemas.microsoft.com/office/drawing/2014/chart" uri="{C3380CC4-5D6E-409C-BE32-E72D297353CC}">
                <c16:uniqueId val="{0000000C-C3AC-48E4-8EAE-3626C1B2AADF}"/>
              </c:ext>
            </c:extLst>
          </c:dPt>
          <c:dPt>
            <c:idx val="13"/>
            <c:invertIfNegative val="0"/>
            <c:bubble3D val="0"/>
            <c:extLst xmlns:c16r2="http://schemas.microsoft.com/office/drawing/2015/06/chart">
              <c:ext xmlns:c16="http://schemas.microsoft.com/office/drawing/2014/chart" uri="{C3380CC4-5D6E-409C-BE32-E72D297353CC}">
                <c16:uniqueId val="{0000000D-C3AC-48E4-8EAE-3626C1B2AADF}"/>
              </c:ext>
            </c:extLst>
          </c:dPt>
          <c:dPt>
            <c:idx val="14"/>
            <c:invertIfNegative val="0"/>
            <c:bubble3D val="0"/>
            <c:extLst xmlns:c16r2="http://schemas.microsoft.com/office/drawing/2015/06/chart">
              <c:ext xmlns:c16="http://schemas.microsoft.com/office/drawing/2014/chart" uri="{C3380CC4-5D6E-409C-BE32-E72D297353CC}">
                <c16:uniqueId val="{0000000E-C3AC-48E4-8EAE-3626C1B2AADF}"/>
              </c:ext>
            </c:extLst>
          </c:dPt>
          <c:dPt>
            <c:idx val="15"/>
            <c:invertIfNegative val="0"/>
            <c:bubble3D val="0"/>
            <c:extLst xmlns:c16r2="http://schemas.microsoft.com/office/drawing/2015/06/chart">
              <c:ext xmlns:c16="http://schemas.microsoft.com/office/drawing/2014/chart" uri="{C3380CC4-5D6E-409C-BE32-E72D297353CC}">
                <c16:uniqueId val="{0000000F-C3AC-48E4-8EAE-3626C1B2AADF}"/>
              </c:ext>
            </c:extLst>
          </c:dPt>
          <c:dPt>
            <c:idx val="16"/>
            <c:invertIfNegative val="0"/>
            <c:bubble3D val="0"/>
            <c:extLst xmlns:c16r2="http://schemas.microsoft.com/office/drawing/2015/06/chart">
              <c:ext xmlns:c16="http://schemas.microsoft.com/office/drawing/2014/chart" uri="{C3380CC4-5D6E-409C-BE32-E72D297353CC}">
                <c16:uniqueId val="{00000010-C3AC-48E4-8EAE-3626C1B2AADF}"/>
              </c:ext>
            </c:extLst>
          </c:dPt>
          <c:dPt>
            <c:idx val="17"/>
            <c:invertIfNegative val="0"/>
            <c:bubble3D val="0"/>
            <c:extLst xmlns:c16r2="http://schemas.microsoft.com/office/drawing/2015/06/chart">
              <c:ext xmlns:c16="http://schemas.microsoft.com/office/drawing/2014/chart" uri="{C3380CC4-5D6E-409C-BE32-E72D297353CC}">
                <c16:uniqueId val="{00000011-C3AC-48E4-8EAE-3626C1B2AADF}"/>
              </c:ext>
            </c:extLst>
          </c:dPt>
          <c:dPt>
            <c:idx val="18"/>
            <c:invertIfNegative val="0"/>
            <c:bubble3D val="0"/>
            <c:extLst xmlns:c16r2="http://schemas.microsoft.com/office/drawing/2015/06/chart">
              <c:ext xmlns:c16="http://schemas.microsoft.com/office/drawing/2014/chart" uri="{C3380CC4-5D6E-409C-BE32-E72D297353CC}">
                <c16:uniqueId val="{00000012-C3AC-48E4-8EAE-3626C1B2AADF}"/>
              </c:ext>
            </c:extLst>
          </c:dPt>
          <c:dPt>
            <c:idx val="19"/>
            <c:invertIfNegative val="0"/>
            <c:bubble3D val="0"/>
            <c:extLst xmlns:c16r2="http://schemas.microsoft.com/office/drawing/2015/06/chart">
              <c:ext xmlns:c16="http://schemas.microsoft.com/office/drawing/2014/chart" uri="{C3380CC4-5D6E-409C-BE32-E72D297353CC}">
                <c16:uniqueId val="{00000013-C3AC-48E4-8EAE-3626C1B2AADF}"/>
              </c:ext>
            </c:extLst>
          </c:dPt>
          <c:dPt>
            <c:idx val="20"/>
            <c:invertIfNegative val="0"/>
            <c:bubble3D val="0"/>
            <c:extLst xmlns:c16r2="http://schemas.microsoft.com/office/drawing/2015/06/chart">
              <c:ext xmlns:c16="http://schemas.microsoft.com/office/drawing/2014/chart" uri="{C3380CC4-5D6E-409C-BE32-E72D297353CC}">
                <c16:uniqueId val="{00000014-C3AC-48E4-8EAE-3626C1B2AADF}"/>
              </c:ext>
            </c:extLst>
          </c:dPt>
          <c:dPt>
            <c:idx val="21"/>
            <c:invertIfNegative val="0"/>
            <c:bubble3D val="0"/>
            <c:extLst xmlns:c16r2="http://schemas.microsoft.com/office/drawing/2015/06/chart">
              <c:ext xmlns:c16="http://schemas.microsoft.com/office/drawing/2014/chart" uri="{C3380CC4-5D6E-409C-BE32-E72D297353CC}">
                <c16:uniqueId val="{00000015-C3AC-48E4-8EAE-3626C1B2AADF}"/>
              </c:ext>
            </c:extLst>
          </c:dPt>
          <c:dPt>
            <c:idx val="22"/>
            <c:invertIfNegative val="0"/>
            <c:bubble3D val="0"/>
            <c:extLst xmlns:c16r2="http://schemas.microsoft.com/office/drawing/2015/06/chart">
              <c:ext xmlns:c16="http://schemas.microsoft.com/office/drawing/2014/chart" uri="{C3380CC4-5D6E-409C-BE32-E72D297353CC}">
                <c16:uniqueId val="{00000016-C3AC-48E4-8EAE-3626C1B2AADF}"/>
              </c:ext>
            </c:extLst>
          </c:dPt>
          <c:dPt>
            <c:idx val="23"/>
            <c:invertIfNegative val="0"/>
            <c:bubble3D val="0"/>
            <c:extLst xmlns:c16r2="http://schemas.microsoft.com/office/drawing/2015/06/chart">
              <c:ext xmlns:c16="http://schemas.microsoft.com/office/drawing/2014/chart" uri="{C3380CC4-5D6E-409C-BE32-E72D297353CC}">
                <c16:uniqueId val="{00000017-C3AC-48E4-8EAE-3626C1B2AADF}"/>
              </c:ext>
            </c:extLst>
          </c:dPt>
          <c:dPt>
            <c:idx val="24"/>
            <c:invertIfNegative val="0"/>
            <c:bubble3D val="0"/>
            <c:extLst xmlns:c16r2="http://schemas.microsoft.com/office/drawing/2015/06/chart">
              <c:ext xmlns:c16="http://schemas.microsoft.com/office/drawing/2014/chart" uri="{C3380CC4-5D6E-409C-BE32-E72D297353CC}">
                <c16:uniqueId val="{00000018-C3AC-48E4-8EAE-3626C1B2AADF}"/>
              </c:ext>
            </c:extLst>
          </c:dPt>
          <c:dPt>
            <c:idx val="25"/>
            <c:invertIfNegative val="0"/>
            <c:bubble3D val="0"/>
            <c:extLst xmlns:c16r2="http://schemas.microsoft.com/office/drawing/2015/06/chart">
              <c:ext xmlns:c16="http://schemas.microsoft.com/office/drawing/2014/chart" uri="{C3380CC4-5D6E-409C-BE32-E72D297353CC}">
                <c16:uniqueId val="{00000019-C3AC-48E4-8EAE-3626C1B2AADF}"/>
              </c:ext>
            </c:extLst>
          </c:dPt>
          <c:dPt>
            <c:idx val="26"/>
            <c:invertIfNegative val="0"/>
            <c:bubble3D val="0"/>
            <c:extLst xmlns:c16r2="http://schemas.microsoft.com/office/drawing/2015/06/chart">
              <c:ext xmlns:c16="http://schemas.microsoft.com/office/drawing/2014/chart" uri="{C3380CC4-5D6E-409C-BE32-E72D297353CC}">
                <c16:uniqueId val="{0000001A-C3AC-48E4-8EAE-3626C1B2AADF}"/>
              </c:ext>
            </c:extLst>
          </c:dPt>
          <c:dPt>
            <c:idx val="27"/>
            <c:invertIfNegative val="0"/>
            <c:bubble3D val="0"/>
            <c:extLst xmlns:c16r2="http://schemas.microsoft.com/office/drawing/2015/06/chart">
              <c:ext xmlns:c16="http://schemas.microsoft.com/office/drawing/2014/chart" uri="{C3380CC4-5D6E-409C-BE32-E72D297353CC}">
                <c16:uniqueId val="{0000001B-C3AC-48E4-8EAE-3626C1B2AADF}"/>
              </c:ext>
            </c:extLst>
          </c:dPt>
          <c:dPt>
            <c:idx val="28"/>
            <c:invertIfNegative val="0"/>
            <c:bubble3D val="0"/>
            <c:extLst xmlns:c16r2="http://schemas.microsoft.com/office/drawing/2015/06/chart">
              <c:ext xmlns:c16="http://schemas.microsoft.com/office/drawing/2014/chart" uri="{C3380CC4-5D6E-409C-BE32-E72D297353CC}">
                <c16:uniqueId val="{0000001C-C3AC-48E4-8EAE-3626C1B2AADF}"/>
              </c:ext>
            </c:extLst>
          </c:dPt>
          <c:dPt>
            <c:idx val="29"/>
            <c:invertIfNegative val="0"/>
            <c:bubble3D val="0"/>
            <c:extLst xmlns:c16r2="http://schemas.microsoft.com/office/drawing/2015/06/chart">
              <c:ext xmlns:c16="http://schemas.microsoft.com/office/drawing/2014/chart" uri="{C3380CC4-5D6E-409C-BE32-E72D297353CC}">
                <c16:uniqueId val="{0000001D-C3AC-48E4-8EAE-3626C1B2AADF}"/>
              </c:ext>
            </c:extLst>
          </c:dPt>
          <c:dPt>
            <c:idx val="30"/>
            <c:invertIfNegative val="0"/>
            <c:bubble3D val="0"/>
            <c:extLst xmlns:c16r2="http://schemas.microsoft.com/office/drawing/2015/06/chart">
              <c:ext xmlns:c16="http://schemas.microsoft.com/office/drawing/2014/chart" uri="{C3380CC4-5D6E-409C-BE32-E72D297353CC}">
                <c16:uniqueId val="{0000001E-C3AC-48E4-8EAE-3626C1B2AADF}"/>
              </c:ext>
            </c:extLst>
          </c:dPt>
          <c:dPt>
            <c:idx val="31"/>
            <c:invertIfNegative val="0"/>
            <c:bubble3D val="0"/>
            <c:extLst xmlns:c16r2="http://schemas.microsoft.com/office/drawing/2015/06/chart">
              <c:ext xmlns:c16="http://schemas.microsoft.com/office/drawing/2014/chart" uri="{C3380CC4-5D6E-409C-BE32-E72D297353CC}">
                <c16:uniqueId val="{0000001F-C3AC-48E4-8EAE-3626C1B2AADF}"/>
              </c:ext>
            </c:extLst>
          </c:dPt>
          <c:dPt>
            <c:idx val="32"/>
            <c:invertIfNegative val="0"/>
            <c:bubble3D val="0"/>
            <c:extLst xmlns:c16r2="http://schemas.microsoft.com/office/drawing/2015/06/chart">
              <c:ext xmlns:c16="http://schemas.microsoft.com/office/drawing/2014/chart" uri="{C3380CC4-5D6E-409C-BE32-E72D297353CC}">
                <c16:uniqueId val="{00000020-C3AC-48E4-8EAE-3626C1B2AADF}"/>
              </c:ext>
            </c:extLst>
          </c:dPt>
          <c:dPt>
            <c:idx val="33"/>
            <c:invertIfNegative val="0"/>
            <c:bubble3D val="0"/>
            <c:extLst xmlns:c16r2="http://schemas.microsoft.com/office/drawing/2015/06/chart">
              <c:ext xmlns:c16="http://schemas.microsoft.com/office/drawing/2014/chart" uri="{C3380CC4-5D6E-409C-BE32-E72D297353CC}">
                <c16:uniqueId val="{00000021-C3AC-48E4-8EAE-3626C1B2AADF}"/>
              </c:ext>
            </c:extLst>
          </c:dPt>
          <c:dPt>
            <c:idx val="34"/>
            <c:invertIfNegative val="0"/>
            <c:bubble3D val="0"/>
            <c:extLst xmlns:c16r2="http://schemas.microsoft.com/office/drawing/2015/06/chart">
              <c:ext xmlns:c16="http://schemas.microsoft.com/office/drawing/2014/chart" uri="{C3380CC4-5D6E-409C-BE32-E72D297353CC}">
                <c16:uniqueId val="{00000022-C3AC-48E4-8EAE-3626C1B2AADF}"/>
              </c:ext>
            </c:extLst>
          </c:dPt>
          <c:dPt>
            <c:idx val="35"/>
            <c:invertIfNegative val="0"/>
            <c:bubble3D val="0"/>
            <c:extLst xmlns:c16r2="http://schemas.microsoft.com/office/drawing/2015/06/chart">
              <c:ext xmlns:c16="http://schemas.microsoft.com/office/drawing/2014/chart" uri="{C3380CC4-5D6E-409C-BE32-E72D297353CC}">
                <c16:uniqueId val="{00000023-C3AC-48E4-8EAE-3626C1B2AADF}"/>
              </c:ext>
            </c:extLst>
          </c:dPt>
          <c:dPt>
            <c:idx val="36"/>
            <c:invertIfNegative val="0"/>
            <c:bubble3D val="0"/>
            <c:extLst xmlns:c16r2="http://schemas.microsoft.com/office/drawing/2015/06/chart">
              <c:ext xmlns:c16="http://schemas.microsoft.com/office/drawing/2014/chart" uri="{C3380CC4-5D6E-409C-BE32-E72D297353CC}">
                <c16:uniqueId val="{00000024-C3AC-48E4-8EAE-3626C1B2AADF}"/>
              </c:ext>
            </c:extLst>
          </c:dPt>
          <c:dPt>
            <c:idx val="37"/>
            <c:invertIfNegative val="0"/>
            <c:bubble3D val="0"/>
            <c:extLst xmlns:c16r2="http://schemas.microsoft.com/office/drawing/2015/06/chart">
              <c:ext xmlns:c16="http://schemas.microsoft.com/office/drawing/2014/chart" uri="{C3380CC4-5D6E-409C-BE32-E72D297353CC}">
                <c16:uniqueId val="{00000025-C3AC-48E4-8EAE-3626C1B2AADF}"/>
              </c:ext>
            </c:extLst>
          </c:dPt>
          <c:dPt>
            <c:idx val="38"/>
            <c:invertIfNegative val="0"/>
            <c:bubble3D val="0"/>
            <c:extLst xmlns:c16r2="http://schemas.microsoft.com/office/drawing/2015/06/chart">
              <c:ext xmlns:c16="http://schemas.microsoft.com/office/drawing/2014/chart" uri="{C3380CC4-5D6E-409C-BE32-E72D297353CC}">
                <c16:uniqueId val="{00000026-C3AC-48E4-8EAE-3626C1B2AADF}"/>
              </c:ext>
            </c:extLst>
          </c:dPt>
          <c:dPt>
            <c:idx val="39"/>
            <c:invertIfNegative val="0"/>
            <c:bubble3D val="0"/>
            <c:extLst xmlns:c16r2="http://schemas.microsoft.com/office/drawing/2015/06/chart">
              <c:ext xmlns:c16="http://schemas.microsoft.com/office/drawing/2014/chart" uri="{C3380CC4-5D6E-409C-BE32-E72D297353CC}">
                <c16:uniqueId val="{00000027-C3AC-48E4-8EAE-3626C1B2AADF}"/>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Sheet1!$A$18</c:f>
              <c:strCache>
                <c:ptCount val="1"/>
                <c:pt idx="0">
                  <c:v>Long (&gt; half day) country or coastal walk</c:v>
                </c:pt>
              </c:strCache>
            </c:strRef>
          </c:cat>
          <c:val>
            <c:numRef>
              <c:f>Sheet1!$B$18</c:f>
              <c:numCache>
                <c:formatCode>0%</c:formatCode>
                <c:ptCount val="1"/>
                <c:pt idx="0">
                  <c:v>0.24448249027237401</c:v>
                </c:pt>
              </c:numCache>
            </c:numRef>
          </c:val>
          <c:extLst xmlns:c16r2="http://schemas.microsoft.com/office/drawing/2015/06/chart">
            <c:ext xmlns:c16="http://schemas.microsoft.com/office/drawing/2014/chart" uri="{C3380CC4-5D6E-409C-BE32-E72D297353CC}">
              <c16:uniqueId val="{00000028-C3AC-48E4-8EAE-3626C1B2AADF}"/>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Sheet1!$A$18</c:f>
              <c:strCache>
                <c:ptCount val="1"/>
                <c:pt idx="0">
                  <c:v>Long (&gt; half day) country or coastal walk</c:v>
                </c:pt>
              </c:strCache>
            </c:strRef>
          </c:cat>
          <c:val>
            <c:numRef>
              <c:f>Sheet1!$C$18</c:f>
              <c:numCache>
                <c:formatCode>0%</c:formatCode>
                <c:ptCount val="1"/>
                <c:pt idx="0">
                  <c:v>0.28351750972762602</c:v>
                </c:pt>
              </c:numCache>
            </c:numRef>
          </c:val>
          <c:extLst xmlns:c16r2="http://schemas.microsoft.com/office/drawing/2015/06/chart">
            <c:ext xmlns:c16="http://schemas.microsoft.com/office/drawing/2014/chart" uri="{C3380CC4-5D6E-409C-BE32-E72D297353CC}">
              <c16:uniqueId val="{00000029-C3AC-48E4-8EAE-3626C1B2AADF}"/>
            </c:ext>
          </c:extLst>
        </c:ser>
        <c:dLbls>
          <c:showLegendKey val="0"/>
          <c:showVal val="0"/>
          <c:showCatName val="0"/>
          <c:showSerName val="0"/>
          <c:showPercent val="0"/>
          <c:showBubbleSize val="0"/>
        </c:dLbls>
        <c:gapWidth val="50"/>
        <c:overlap val="100"/>
        <c:axId val="378925496"/>
        <c:axId val="378927456"/>
      </c:barChart>
      <c:catAx>
        <c:axId val="378925496"/>
        <c:scaling>
          <c:orientation val="maxMin"/>
        </c:scaling>
        <c:delete val="1"/>
        <c:axPos val="l"/>
        <c:numFmt formatCode="General" sourceLinked="1"/>
        <c:majorTickMark val="none"/>
        <c:minorTickMark val="none"/>
        <c:tickLblPos val="nextTo"/>
        <c:crossAx val="378927456"/>
        <c:crosses val="autoZero"/>
        <c:auto val="1"/>
        <c:lblAlgn val="ctr"/>
        <c:lblOffset val="100"/>
        <c:noMultiLvlLbl val="0"/>
      </c:catAx>
      <c:valAx>
        <c:axId val="378927456"/>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892549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85CF-494B-B1F6-5F930CE1C535}"/>
              </c:ext>
            </c:extLst>
          </c:dPt>
          <c:dPt>
            <c:idx val="1"/>
            <c:invertIfNegative val="0"/>
            <c:bubble3D val="0"/>
            <c:extLst xmlns:c16r2="http://schemas.microsoft.com/office/drawing/2015/06/chart">
              <c:ext xmlns:c16="http://schemas.microsoft.com/office/drawing/2014/chart" uri="{C3380CC4-5D6E-409C-BE32-E72D297353CC}">
                <c16:uniqueId val="{00000001-85CF-494B-B1F6-5F930CE1C535}"/>
              </c:ext>
            </c:extLst>
          </c:dPt>
          <c:dPt>
            <c:idx val="2"/>
            <c:invertIfNegative val="0"/>
            <c:bubble3D val="0"/>
            <c:extLst xmlns:c16r2="http://schemas.microsoft.com/office/drawing/2015/06/chart">
              <c:ext xmlns:c16="http://schemas.microsoft.com/office/drawing/2014/chart" uri="{C3380CC4-5D6E-409C-BE32-E72D297353CC}">
                <c16:uniqueId val="{00000002-85CF-494B-B1F6-5F930CE1C535}"/>
              </c:ext>
            </c:extLst>
          </c:dPt>
          <c:dPt>
            <c:idx val="3"/>
            <c:invertIfNegative val="0"/>
            <c:bubble3D val="0"/>
            <c:extLst xmlns:c16r2="http://schemas.microsoft.com/office/drawing/2015/06/chart">
              <c:ext xmlns:c16="http://schemas.microsoft.com/office/drawing/2014/chart" uri="{C3380CC4-5D6E-409C-BE32-E72D297353CC}">
                <c16:uniqueId val="{00000003-85CF-494B-B1F6-5F930CE1C535}"/>
              </c:ext>
            </c:extLst>
          </c:dPt>
          <c:dPt>
            <c:idx val="4"/>
            <c:invertIfNegative val="0"/>
            <c:bubble3D val="0"/>
            <c:extLst xmlns:c16r2="http://schemas.microsoft.com/office/drawing/2015/06/chart">
              <c:ext xmlns:c16="http://schemas.microsoft.com/office/drawing/2014/chart" uri="{C3380CC4-5D6E-409C-BE32-E72D297353CC}">
                <c16:uniqueId val="{00000004-85CF-494B-B1F6-5F930CE1C535}"/>
              </c:ext>
            </c:extLst>
          </c:dPt>
          <c:dPt>
            <c:idx val="5"/>
            <c:invertIfNegative val="0"/>
            <c:bubble3D val="0"/>
            <c:extLst xmlns:c16r2="http://schemas.microsoft.com/office/drawing/2015/06/chart">
              <c:ext xmlns:c16="http://schemas.microsoft.com/office/drawing/2014/chart" uri="{C3380CC4-5D6E-409C-BE32-E72D297353CC}">
                <c16:uniqueId val="{00000005-85CF-494B-B1F6-5F930CE1C535}"/>
              </c:ext>
            </c:extLst>
          </c:dPt>
          <c:dPt>
            <c:idx val="6"/>
            <c:invertIfNegative val="0"/>
            <c:bubble3D val="0"/>
            <c:extLst xmlns:c16r2="http://schemas.microsoft.com/office/drawing/2015/06/chart">
              <c:ext xmlns:c16="http://schemas.microsoft.com/office/drawing/2014/chart" uri="{C3380CC4-5D6E-409C-BE32-E72D297353CC}">
                <c16:uniqueId val="{00000006-85CF-494B-B1F6-5F930CE1C535}"/>
              </c:ext>
            </c:extLst>
          </c:dPt>
          <c:dPt>
            <c:idx val="7"/>
            <c:invertIfNegative val="0"/>
            <c:bubble3D val="0"/>
            <c:extLst xmlns:c16r2="http://schemas.microsoft.com/office/drawing/2015/06/chart">
              <c:ext xmlns:c16="http://schemas.microsoft.com/office/drawing/2014/chart" uri="{C3380CC4-5D6E-409C-BE32-E72D297353CC}">
                <c16:uniqueId val="{00000007-85CF-494B-B1F6-5F930CE1C535}"/>
              </c:ext>
            </c:extLst>
          </c:dPt>
          <c:dPt>
            <c:idx val="8"/>
            <c:invertIfNegative val="0"/>
            <c:bubble3D val="0"/>
            <c:extLst xmlns:c16r2="http://schemas.microsoft.com/office/drawing/2015/06/chart">
              <c:ext xmlns:c16="http://schemas.microsoft.com/office/drawing/2014/chart" uri="{C3380CC4-5D6E-409C-BE32-E72D297353CC}">
                <c16:uniqueId val="{00000008-85CF-494B-B1F6-5F930CE1C535}"/>
              </c:ext>
            </c:extLst>
          </c:dPt>
          <c:dPt>
            <c:idx val="9"/>
            <c:invertIfNegative val="0"/>
            <c:bubble3D val="0"/>
            <c:extLst xmlns:c16r2="http://schemas.microsoft.com/office/drawing/2015/06/chart">
              <c:ext xmlns:c16="http://schemas.microsoft.com/office/drawing/2014/chart" uri="{C3380CC4-5D6E-409C-BE32-E72D297353CC}">
                <c16:uniqueId val="{00000009-85CF-494B-B1F6-5F930CE1C535}"/>
              </c:ext>
            </c:extLst>
          </c:dPt>
          <c:dPt>
            <c:idx val="10"/>
            <c:invertIfNegative val="0"/>
            <c:bubble3D val="0"/>
            <c:extLst xmlns:c16r2="http://schemas.microsoft.com/office/drawing/2015/06/chart">
              <c:ext xmlns:c16="http://schemas.microsoft.com/office/drawing/2014/chart" uri="{C3380CC4-5D6E-409C-BE32-E72D297353CC}">
                <c16:uniqueId val="{0000000A-85CF-494B-B1F6-5F930CE1C535}"/>
              </c:ext>
            </c:extLst>
          </c:dPt>
          <c:dPt>
            <c:idx val="11"/>
            <c:invertIfNegative val="0"/>
            <c:bubble3D val="0"/>
            <c:extLst xmlns:c16r2="http://schemas.microsoft.com/office/drawing/2015/06/chart">
              <c:ext xmlns:c16="http://schemas.microsoft.com/office/drawing/2014/chart" uri="{C3380CC4-5D6E-409C-BE32-E72D297353CC}">
                <c16:uniqueId val="{0000000B-85CF-494B-B1F6-5F930CE1C535}"/>
              </c:ext>
            </c:extLst>
          </c:dPt>
          <c:dPt>
            <c:idx val="12"/>
            <c:invertIfNegative val="0"/>
            <c:bubble3D val="0"/>
            <c:extLst xmlns:c16r2="http://schemas.microsoft.com/office/drawing/2015/06/chart">
              <c:ext xmlns:c16="http://schemas.microsoft.com/office/drawing/2014/chart" uri="{C3380CC4-5D6E-409C-BE32-E72D297353CC}">
                <c16:uniqueId val="{0000000C-85CF-494B-B1F6-5F930CE1C535}"/>
              </c:ext>
            </c:extLst>
          </c:dPt>
          <c:dPt>
            <c:idx val="13"/>
            <c:invertIfNegative val="0"/>
            <c:bubble3D val="0"/>
            <c:extLst xmlns:c16r2="http://schemas.microsoft.com/office/drawing/2015/06/chart">
              <c:ext xmlns:c16="http://schemas.microsoft.com/office/drawing/2014/chart" uri="{C3380CC4-5D6E-409C-BE32-E72D297353CC}">
                <c16:uniqueId val="{0000000D-85CF-494B-B1F6-5F930CE1C535}"/>
              </c:ext>
            </c:extLst>
          </c:dPt>
          <c:dPt>
            <c:idx val="14"/>
            <c:invertIfNegative val="0"/>
            <c:bubble3D val="0"/>
            <c:extLst xmlns:c16r2="http://schemas.microsoft.com/office/drawing/2015/06/chart">
              <c:ext xmlns:c16="http://schemas.microsoft.com/office/drawing/2014/chart" uri="{C3380CC4-5D6E-409C-BE32-E72D297353CC}">
                <c16:uniqueId val="{0000000E-85CF-494B-B1F6-5F930CE1C535}"/>
              </c:ext>
            </c:extLst>
          </c:dPt>
          <c:dPt>
            <c:idx val="15"/>
            <c:invertIfNegative val="0"/>
            <c:bubble3D val="0"/>
            <c:extLst xmlns:c16r2="http://schemas.microsoft.com/office/drawing/2015/06/chart">
              <c:ext xmlns:c16="http://schemas.microsoft.com/office/drawing/2014/chart" uri="{C3380CC4-5D6E-409C-BE32-E72D297353CC}">
                <c16:uniqueId val="{0000000F-85CF-494B-B1F6-5F930CE1C535}"/>
              </c:ext>
            </c:extLst>
          </c:dPt>
          <c:dPt>
            <c:idx val="16"/>
            <c:invertIfNegative val="0"/>
            <c:bubble3D val="0"/>
            <c:extLst xmlns:c16r2="http://schemas.microsoft.com/office/drawing/2015/06/chart">
              <c:ext xmlns:c16="http://schemas.microsoft.com/office/drawing/2014/chart" uri="{C3380CC4-5D6E-409C-BE32-E72D297353CC}">
                <c16:uniqueId val="{00000010-85CF-494B-B1F6-5F930CE1C535}"/>
              </c:ext>
            </c:extLst>
          </c:dPt>
          <c:dPt>
            <c:idx val="17"/>
            <c:invertIfNegative val="0"/>
            <c:bubble3D val="0"/>
            <c:extLst xmlns:c16r2="http://schemas.microsoft.com/office/drawing/2015/06/chart">
              <c:ext xmlns:c16="http://schemas.microsoft.com/office/drawing/2014/chart" uri="{C3380CC4-5D6E-409C-BE32-E72D297353CC}">
                <c16:uniqueId val="{00000011-85CF-494B-B1F6-5F930CE1C535}"/>
              </c:ext>
            </c:extLst>
          </c:dPt>
          <c:dPt>
            <c:idx val="18"/>
            <c:invertIfNegative val="0"/>
            <c:bubble3D val="0"/>
            <c:extLst xmlns:c16r2="http://schemas.microsoft.com/office/drawing/2015/06/chart">
              <c:ext xmlns:c16="http://schemas.microsoft.com/office/drawing/2014/chart" uri="{C3380CC4-5D6E-409C-BE32-E72D297353CC}">
                <c16:uniqueId val="{00000012-85CF-494B-B1F6-5F930CE1C535}"/>
              </c:ext>
            </c:extLst>
          </c:dPt>
          <c:dPt>
            <c:idx val="19"/>
            <c:invertIfNegative val="0"/>
            <c:bubble3D val="0"/>
            <c:extLst xmlns:c16r2="http://schemas.microsoft.com/office/drawing/2015/06/chart">
              <c:ext xmlns:c16="http://schemas.microsoft.com/office/drawing/2014/chart" uri="{C3380CC4-5D6E-409C-BE32-E72D297353CC}">
                <c16:uniqueId val="{00000013-85CF-494B-B1F6-5F930CE1C535}"/>
              </c:ext>
            </c:extLst>
          </c:dPt>
          <c:dPt>
            <c:idx val="20"/>
            <c:invertIfNegative val="0"/>
            <c:bubble3D val="0"/>
            <c:extLst xmlns:c16r2="http://schemas.microsoft.com/office/drawing/2015/06/chart">
              <c:ext xmlns:c16="http://schemas.microsoft.com/office/drawing/2014/chart" uri="{C3380CC4-5D6E-409C-BE32-E72D297353CC}">
                <c16:uniqueId val="{00000014-85CF-494B-B1F6-5F930CE1C535}"/>
              </c:ext>
            </c:extLst>
          </c:dPt>
          <c:dPt>
            <c:idx val="21"/>
            <c:invertIfNegative val="0"/>
            <c:bubble3D val="0"/>
            <c:extLst xmlns:c16r2="http://schemas.microsoft.com/office/drawing/2015/06/chart">
              <c:ext xmlns:c16="http://schemas.microsoft.com/office/drawing/2014/chart" uri="{C3380CC4-5D6E-409C-BE32-E72D297353CC}">
                <c16:uniqueId val="{00000015-85CF-494B-B1F6-5F930CE1C535}"/>
              </c:ext>
            </c:extLst>
          </c:dPt>
          <c:dPt>
            <c:idx val="22"/>
            <c:invertIfNegative val="0"/>
            <c:bubble3D val="0"/>
            <c:extLst xmlns:c16r2="http://schemas.microsoft.com/office/drawing/2015/06/chart">
              <c:ext xmlns:c16="http://schemas.microsoft.com/office/drawing/2014/chart" uri="{C3380CC4-5D6E-409C-BE32-E72D297353CC}">
                <c16:uniqueId val="{00000016-85CF-494B-B1F6-5F930CE1C535}"/>
              </c:ext>
            </c:extLst>
          </c:dPt>
          <c:dPt>
            <c:idx val="23"/>
            <c:invertIfNegative val="0"/>
            <c:bubble3D val="0"/>
            <c:extLst xmlns:c16r2="http://schemas.microsoft.com/office/drawing/2015/06/chart">
              <c:ext xmlns:c16="http://schemas.microsoft.com/office/drawing/2014/chart" uri="{C3380CC4-5D6E-409C-BE32-E72D297353CC}">
                <c16:uniqueId val="{00000017-85CF-494B-B1F6-5F930CE1C535}"/>
              </c:ext>
            </c:extLst>
          </c:dPt>
          <c:dPt>
            <c:idx val="24"/>
            <c:invertIfNegative val="0"/>
            <c:bubble3D val="0"/>
            <c:extLst xmlns:c16r2="http://schemas.microsoft.com/office/drawing/2015/06/chart">
              <c:ext xmlns:c16="http://schemas.microsoft.com/office/drawing/2014/chart" uri="{C3380CC4-5D6E-409C-BE32-E72D297353CC}">
                <c16:uniqueId val="{00000018-85CF-494B-B1F6-5F930CE1C535}"/>
              </c:ext>
            </c:extLst>
          </c:dPt>
          <c:dPt>
            <c:idx val="25"/>
            <c:invertIfNegative val="0"/>
            <c:bubble3D val="0"/>
            <c:extLst xmlns:c16r2="http://schemas.microsoft.com/office/drawing/2015/06/chart">
              <c:ext xmlns:c16="http://schemas.microsoft.com/office/drawing/2014/chart" uri="{C3380CC4-5D6E-409C-BE32-E72D297353CC}">
                <c16:uniqueId val="{00000019-85CF-494B-B1F6-5F930CE1C535}"/>
              </c:ext>
            </c:extLst>
          </c:dPt>
          <c:dPt>
            <c:idx val="26"/>
            <c:invertIfNegative val="0"/>
            <c:bubble3D val="0"/>
            <c:extLst xmlns:c16r2="http://schemas.microsoft.com/office/drawing/2015/06/chart">
              <c:ext xmlns:c16="http://schemas.microsoft.com/office/drawing/2014/chart" uri="{C3380CC4-5D6E-409C-BE32-E72D297353CC}">
                <c16:uniqueId val="{0000001A-85CF-494B-B1F6-5F930CE1C535}"/>
              </c:ext>
            </c:extLst>
          </c:dPt>
          <c:dPt>
            <c:idx val="27"/>
            <c:invertIfNegative val="0"/>
            <c:bubble3D val="0"/>
            <c:extLst xmlns:c16r2="http://schemas.microsoft.com/office/drawing/2015/06/chart">
              <c:ext xmlns:c16="http://schemas.microsoft.com/office/drawing/2014/chart" uri="{C3380CC4-5D6E-409C-BE32-E72D297353CC}">
                <c16:uniqueId val="{0000001B-85CF-494B-B1F6-5F930CE1C535}"/>
              </c:ext>
            </c:extLst>
          </c:dPt>
          <c:dPt>
            <c:idx val="28"/>
            <c:invertIfNegative val="0"/>
            <c:bubble3D val="0"/>
            <c:extLst xmlns:c16r2="http://schemas.microsoft.com/office/drawing/2015/06/chart">
              <c:ext xmlns:c16="http://schemas.microsoft.com/office/drawing/2014/chart" uri="{C3380CC4-5D6E-409C-BE32-E72D297353CC}">
                <c16:uniqueId val="{0000001C-85CF-494B-B1F6-5F930CE1C535}"/>
              </c:ext>
            </c:extLst>
          </c:dPt>
          <c:dPt>
            <c:idx val="29"/>
            <c:invertIfNegative val="0"/>
            <c:bubble3D val="0"/>
            <c:extLst xmlns:c16r2="http://schemas.microsoft.com/office/drawing/2015/06/chart">
              <c:ext xmlns:c16="http://schemas.microsoft.com/office/drawing/2014/chart" uri="{C3380CC4-5D6E-409C-BE32-E72D297353CC}">
                <c16:uniqueId val="{0000001D-85CF-494B-B1F6-5F930CE1C535}"/>
              </c:ext>
            </c:extLst>
          </c:dPt>
          <c:dPt>
            <c:idx val="30"/>
            <c:invertIfNegative val="0"/>
            <c:bubble3D val="0"/>
            <c:extLst xmlns:c16r2="http://schemas.microsoft.com/office/drawing/2015/06/chart">
              <c:ext xmlns:c16="http://schemas.microsoft.com/office/drawing/2014/chart" uri="{C3380CC4-5D6E-409C-BE32-E72D297353CC}">
                <c16:uniqueId val="{0000001E-85CF-494B-B1F6-5F930CE1C535}"/>
              </c:ext>
            </c:extLst>
          </c:dPt>
          <c:dPt>
            <c:idx val="31"/>
            <c:invertIfNegative val="0"/>
            <c:bubble3D val="0"/>
            <c:extLst xmlns:c16r2="http://schemas.microsoft.com/office/drawing/2015/06/chart">
              <c:ext xmlns:c16="http://schemas.microsoft.com/office/drawing/2014/chart" uri="{C3380CC4-5D6E-409C-BE32-E72D297353CC}">
                <c16:uniqueId val="{0000001F-85CF-494B-B1F6-5F930CE1C535}"/>
              </c:ext>
            </c:extLst>
          </c:dPt>
          <c:dPt>
            <c:idx val="32"/>
            <c:invertIfNegative val="0"/>
            <c:bubble3D val="0"/>
            <c:extLst xmlns:c16r2="http://schemas.microsoft.com/office/drawing/2015/06/chart">
              <c:ext xmlns:c16="http://schemas.microsoft.com/office/drawing/2014/chart" uri="{C3380CC4-5D6E-409C-BE32-E72D297353CC}">
                <c16:uniqueId val="{00000020-85CF-494B-B1F6-5F930CE1C535}"/>
              </c:ext>
            </c:extLst>
          </c:dPt>
          <c:dPt>
            <c:idx val="33"/>
            <c:invertIfNegative val="0"/>
            <c:bubble3D val="0"/>
            <c:extLst xmlns:c16r2="http://schemas.microsoft.com/office/drawing/2015/06/chart">
              <c:ext xmlns:c16="http://schemas.microsoft.com/office/drawing/2014/chart" uri="{C3380CC4-5D6E-409C-BE32-E72D297353CC}">
                <c16:uniqueId val="{00000021-85CF-494B-B1F6-5F930CE1C535}"/>
              </c:ext>
            </c:extLst>
          </c:dPt>
          <c:dPt>
            <c:idx val="34"/>
            <c:invertIfNegative val="0"/>
            <c:bubble3D val="0"/>
            <c:extLst xmlns:c16r2="http://schemas.microsoft.com/office/drawing/2015/06/chart">
              <c:ext xmlns:c16="http://schemas.microsoft.com/office/drawing/2014/chart" uri="{C3380CC4-5D6E-409C-BE32-E72D297353CC}">
                <c16:uniqueId val="{00000022-85CF-494B-B1F6-5F930CE1C535}"/>
              </c:ext>
            </c:extLst>
          </c:dPt>
          <c:dPt>
            <c:idx val="35"/>
            <c:invertIfNegative val="0"/>
            <c:bubble3D val="0"/>
            <c:extLst xmlns:c16r2="http://schemas.microsoft.com/office/drawing/2015/06/chart">
              <c:ext xmlns:c16="http://schemas.microsoft.com/office/drawing/2014/chart" uri="{C3380CC4-5D6E-409C-BE32-E72D297353CC}">
                <c16:uniqueId val="{00000023-85CF-494B-B1F6-5F930CE1C535}"/>
              </c:ext>
            </c:extLst>
          </c:dPt>
          <c:dPt>
            <c:idx val="36"/>
            <c:invertIfNegative val="0"/>
            <c:bubble3D val="0"/>
            <c:extLst xmlns:c16r2="http://schemas.microsoft.com/office/drawing/2015/06/chart">
              <c:ext xmlns:c16="http://schemas.microsoft.com/office/drawing/2014/chart" uri="{C3380CC4-5D6E-409C-BE32-E72D297353CC}">
                <c16:uniqueId val="{00000024-85CF-494B-B1F6-5F930CE1C535}"/>
              </c:ext>
            </c:extLst>
          </c:dPt>
          <c:dPt>
            <c:idx val="37"/>
            <c:invertIfNegative val="0"/>
            <c:bubble3D val="0"/>
            <c:extLst xmlns:c16r2="http://schemas.microsoft.com/office/drawing/2015/06/chart">
              <c:ext xmlns:c16="http://schemas.microsoft.com/office/drawing/2014/chart" uri="{C3380CC4-5D6E-409C-BE32-E72D297353CC}">
                <c16:uniqueId val="{00000025-85CF-494B-B1F6-5F930CE1C535}"/>
              </c:ext>
            </c:extLst>
          </c:dPt>
          <c:dPt>
            <c:idx val="38"/>
            <c:invertIfNegative val="0"/>
            <c:bubble3D val="0"/>
            <c:extLst xmlns:c16r2="http://schemas.microsoft.com/office/drawing/2015/06/chart">
              <c:ext xmlns:c16="http://schemas.microsoft.com/office/drawing/2014/chart" uri="{C3380CC4-5D6E-409C-BE32-E72D297353CC}">
                <c16:uniqueId val="{00000026-85CF-494B-B1F6-5F930CE1C535}"/>
              </c:ext>
            </c:extLst>
          </c:dPt>
          <c:dPt>
            <c:idx val="39"/>
            <c:invertIfNegative val="0"/>
            <c:bubble3D val="0"/>
            <c:extLst xmlns:c16r2="http://schemas.microsoft.com/office/drawing/2015/06/chart">
              <c:ext xmlns:c16="http://schemas.microsoft.com/office/drawing/2014/chart" uri="{C3380CC4-5D6E-409C-BE32-E72D297353CC}">
                <c16:uniqueId val="{00000027-85CF-494B-B1F6-5F930CE1C535}"/>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Sheet1!$A$38</c:f>
              <c:strCache>
                <c:ptCount val="1"/>
                <c:pt idx="0">
                  <c:v>Visiting contemporary culture attraction</c:v>
                </c:pt>
              </c:strCache>
            </c:strRef>
          </c:cat>
          <c:val>
            <c:numRef>
              <c:f>Sheet1!$B$38</c:f>
              <c:numCache>
                <c:formatCode>0%</c:formatCode>
                <c:ptCount val="1"/>
                <c:pt idx="0">
                  <c:v>0.25660040567951298</c:v>
                </c:pt>
              </c:numCache>
            </c:numRef>
          </c:val>
          <c:extLst xmlns:c16r2="http://schemas.microsoft.com/office/drawing/2015/06/chart">
            <c:ext xmlns:c16="http://schemas.microsoft.com/office/drawing/2014/chart" uri="{C3380CC4-5D6E-409C-BE32-E72D297353CC}">
              <c16:uniqueId val="{00000028-85CF-494B-B1F6-5F930CE1C535}"/>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Sheet1!$A$38</c:f>
              <c:strCache>
                <c:ptCount val="1"/>
                <c:pt idx="0">
                  <c:v>Visiting contemporary culture attraction</c:v>
                </c:pt>
              </c:strCache>
            </c:strRef>
          </c:cat>
          <c:val>
            <c:numRef>
              <c:f>Sheet1!$C$38</c:f>
              <c:numCache>
                <c:formatCode>0%</c:formatCode>
                <c:ptCount val="1"/>
                <c:pt idx="0">
                  <c:v>0.247399594320487</c:v>
                </c:pt>
              </c:numCache>
            </c:numRef>
          </c:val>
          <c:extLst xmlns:c16r2="http://schemas.microsoft.com/office/drawing/2015/06/chart">
            <c:ext xmlns:c16="http://schemas.microsoft.com/office/drawing/2014/chart" uri="{C3380CC4-5D6E-409C-BE32-E72D297353CC}">
              <c16:uniqueId val="{00000029-85CF-494B-B1F6-5F930CE1C535}"/>
            </c:ext>
          </c:extLst>
        </c:ser>
        <c:dLbls>
          <c:showLegendKey val="0"/>
          <c:showVal val="0"/>
          <c:showCatName val="0"/>
          <c:showSerName val="0"/>
          <c:showPercent val="0"/>
          <c:showBubbleSize val="0"/>
        </c:dLbls>
        <c:gapWidth val="50"/>
        <c:overlap val="100"/>
        <c:axId val="378928240"/>
        <c:axId val="378929808"/>
      </c:barChart>
      <c:catAx>
        <c:axId val="378928240"/>
        <c:scaling>
          <c:orientation val="maxMin"/>
        </c:scaling>
        <c:delete val="1"/>
        <c:axPos val="l"/>
        <c:numFmt formatCode="General" sourceLinked="1"/>
        <c:majorTickMark val="none"/>
        <c:minorTickMark val="none"/>
        <c:tickLblPos val="nextTo"/>
        <c:crossAx val="378929808"/>
        <c:crosses val="autoZero"/>
        <c:auto val="1"/>
        <c:lblAlgn val="ctr"/>
        <c:lblOffset val="100"/>
        <c:noMultiLvlLbl val="0"/>
      </c:catAx>
      <c:valAx>
        <c:axId val="378929808"/>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892824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8DAE-40C3-86F8-85AF0CBDEC0E}"/>
              </c:ext>
            </c:extLst>
          </c:dPt>
          <c:dPt>
            <c:idx val="1"/>
            <c:invertIfNegative val="0"/>
            <c:bubble3D val="0"/>
            <c:extLst xmlns:c16r2="http://schemas.microsoft.com/office/drawing/2015/06/chart">
              <c:ext xmlns:c16="http://schemas.microsoft.com/office/drawing/2014/chart" uri="{C3380CC4-5D6E-409C-BE32-E72D297353CC}">
                <c16:uniqueId val="{00000001-8DAE-40C3-86F8-85AF0CBDEC0E}"/>
              </c:ext>
            </c:extLst>
          </c:dPt>
          <c:dPt>
            <c:idx val="2"/>
            <c:invertIfNegative val="0"/>
            <c:bubble3D val="0"/>
            <c:extLst xmlns:c16r2="http://schemas.microsoft.com/office/drawing/2015/06/chart">
              <c:ext xmlns:c16="http://schemas.microsoft.com/office/drawing/2014/chart" uri="{C3380CC4-5D6E-409C-BE32-E72D297353CC}">
                <c16:uniqueId val="{00000002-8DAE-40C3-86F8-85AF0CBDEC0E}"/>
              </c:ext>
            </c:extLst>
          </c:dPt>
          <c:dPt>
            <c:idx val="3"/>
            <c:invertIfNegative val="0"/>
            <c:bubble3D val="0"/>
            <c:extLst xmlns:c16r2="http://schemas.microsoft.com/office/drawing/2015/06/chart">
              <c:ext xmlns:c16="http://schemas.microsoft.com/office/drawing/2014/chart" uri="{C3380CC4-5D6E-409C-BE32-E72D297353CC}">
                <c16:uniqueId val="{00000003-8DAE-40C3-86F8-85AF0CBDEC0E}"/>
              </c:ext>
            </c:extLst>
          </c:dPt>
          <c:dPt>
            <c:idx val="4"/>
            <c:invertIfNegative val="0"/>
            <c:bubble3D val="0"/>
            <c:extLst xmlns:c16r2="http://schemas.microsoft.com/office/drawing/2015/06/chart">
              <c:ext xmlns:c16="http://schemas.microsoft.com/office/drawing/2014/chart" uri="{C3380CC4-5D6E-409C-BE32-E72D297353CC}">
                <c16:uniqueId val="{00000004-8DAE-40C3-86F8-85AF0CBDEC0E}"/>
              </c:ext>
            </c:extLst>
          </c:dPt>
          <c:dPt>
            <c:idx val="5"/>
            <c:invertIfNegative val="0"/>
            <c:bubble3D val="0"/>
            <c:extLst xmlns:c16r2="http://schemas.microsoft.com/office/drawing/2015/06/chart">
              <c:ext xmlns:c16="http://schemas.microsoft.com/office/drawing/2014/chart" uri="{C3380CC4-5D6E-409C-BE32-E72D297353CC}">
                <c16:uniqueId val="{00000005-8DAE-40C3-86F8-85AF0CBDEC0E}"/>
              </c:ext>
            </c:extLst>
          </c:dPt>
          <c:dPt>
            <c:idx val="6"/>
            <c:invertIfNegative val="0"/>
            <c:bubble3D val="0"/>
            <c:extLst xmlns:c16r2="http://schemas.microsoft.com/office/drawing/2015/06/chart">
              <c:ext xmlns:c16="http://schemas.microsoft.com/office/drawing/2014/chart" uri="{C3380CC4-5D6E-409C-BE32-E72D297353CC}">
                <c16:uniqueId val="{00000006-8DAE-40C3-86F8-85AF0CBDEC0E}"/>
              </c:ext>
            </c:extLst>
          </c:dPt>
          <c:dPt>
            <c:idx val="7"/>
            <c:invertIfNegative val="0"/>
            <c:bubble3D val="0"/>
            <c:extLst xmlns:c16r2="http://schemas.microsoft.com/office/drawing/2015/06/chart">
              <c:ext xmlns:c16="http://schemas.microsoft.com/office/drawing/2014/chart" uri="{C3380CC4-5D6E-409C-BE32-E72D297353CC}">
                <c16:uniqueId val="{00000007-8DAE-40C3-86F8-85AF0CBDEC0E}"/>
              </c:ext>
            </c:extLst>
          </c:dPt>
          <c:dPt>
            <c:idx val="8"/>
            <c:invertIfNegative val="0"/>
            <c:bubble3D val="0"/>
            <c:extLst xmlns:c16r2="http://schemas.microsoft.com/office/drawing/2015/06/chart">
              <c:ext xmlns:c16="http://schemas.microsoft.com/office/drawing/2014/chart" uri="{C3380CC4-5D6E-409C-BE32-E72D297353CC}">
                <c16:uniqueId val="{00000008-8DAE-40C3-86F8-85AF0CBDEC0E}"/>
              </c:ext>
            </c:extLst>
          </c:dPt>
          <c:dPt>
            <c:idx val="9"/>
            <c:invertIfNegative val="0"/>
            <c:bubble3D val="0"/>
            <c:extLst xmlns:c16r2="http://schemas.microsoft.com/office/drawing/2015/06/chart">
              <c:ext xmlns:c16="http://schemas.microsoft.com/office/drawing/2014/chart" uri="{C3380CC4-5D6E-409C-BE32-E72D297353CC}">
                <c16:uniqueId val="{00000009-8DAE-40C3-86F8-85AF0CBDEC0E}"/>
              </c:ext>
            </c:extLst>
          </c:dPt>
          <c:dPt>
            <c:idx val="10"/>
            <c:invertIfNegative val="0"/>
            <c:bubble3D val="0"/>
            <c:extLst xmlns:c16r2="http://schemas.microsoft.com/office/drawing/2015/06/chart">
              <c:ext xmlns:c16="http://schemas.microsoft.com/office/drawing/2014/chart" uri="{C3380CC4-5D6E-409C-BE32-E72D297353CC}">
                <c16:uniqueId val="{0000000A-8DAE-40C3-86F8-85AF0CBDEC0E}"/>
              </c:ext>
            </c:extLst>
          </c:dPt>
          <c:dPt>
            <c:idx val="11"/>
            <c:invertIfNegative val="0"/>
            <c:bubble3D val="0"/>
            <c:extLst xmlns:c16r2="http://schemas.microsoft.com/office/drawing/2015/06/chart">
              <c:ext xmlns:c16="http://schemas.microsoft.com/office/drawing/2014/chart" uri="{C3380CC4-5D6E-409C-BE32-E72D297353CC}">
                <c16:uniqueId val="{0000000B-8DAE-40C3-86F8-85AF0CBDEC0E}"/>
              </c:ext>
            </c:extLst>
          </c:dPt>
          <c:dPt>
            <c:idx val="12"/>
            <c:invertIfNegative val="0"/>
            <c:bubble3D val="0"/>
            <c:extLst xmlns:c16r2="http://schemas.microsoft.com/office/drawing/2015/06/chart">
              <c:ext xmlns:c16="http://schemas.microsoft.com/office/drawing/2014/chart" uri="{C3380CC4-5D6E-409C-BE32-E72D297353CC}">
                <c16:uniqueId val="{0000000C-8DAE-40C3-86F8-85AF0CBDEC0E}"/>
              </c:ext>
            </c:extLst>
          </c:dPt>
          <c:dPt>
            <c:idx val="13"/>
            <c:invertIfNegative val="0"/>
            <c:bubble3D val="0"/>
            <c:extLst xmlns:c16r2="http://schemas.microsoft.com/office/drawing/2015/06/chart">
              <c:ext xmlns:c16="http://schemas.microsoft.com/office/drawing/2014/chart" uri="{C3380CC4-5D6E-409C-BE32-E72D297353CC}">
                <c16:uniqueId val="{0000000D-8DAE-40C3-86F8-85AF0CBDEC0E}"/>
              </c:ext>
            </c:extLst>
          </c:dPt>
          <c:dPt>
            <c:idx val="14"/>
            <c:invertIfNegative val="0"/>
            <c:bubble3D val="0"/>
            <c:extLst xmlns:c16r2="http://schemas.microsoft.com/office/drawing/2015/06/chart">
              <c:ext xmlns:c16="http://schemas.microsoft.com/office/drawing/2014/chart" uri="{C3380CC4-5D6E-409C-BE32-E72D297353CC}">
                <c16:uniqueId val="{0000000E-8DAE-40C3-86F8-85AF0CBDEC0E}"/>
              </c:ext>
            </c:extLst>
          </c:dPt>
          <c:dPt>
            <c:idx val="15"/>
            <c:invertIfNegative val="0"/>
            <c:bubble3D val="0"/>
            <c:extLst xmlns:c16r2="http://schemas.microsoft.com/office/drawing/2015/06/chart">
              <c:ext xmlns:c16="http://schemas.microsoft.com/office/drawing/2014/chart" uri="{C3380CC4-5D6E-409C-BE32-E72D297353CC}">
                <c16:uniqueId val="{0000000F-8DAE-40C3-86F8-85AF0CBDEC0E}"/>
              </c:ext>
            </c:extLst>
          </c:dPt>
          <c:dPt>
            <c:idx val="16"/>
            <c:invertIfNegative val="0"/>
            <c:bubble3D val="0"/>
            <c:extLst xmlns:c16r2="http://schemas.microsoft.com/office/drawing/2015/06/chart">
              <c:ext xmlns:c16="http://schemas.microsoft.com/office/drawing/2014/chart" uri="{C3380CC4-5D6E-409C-BE32-E72D297353CC}">
                <c16:uniqueId val="{00000010-8DAE-40C3-86F8-85AF0CBDEC0E}"/>
              </c:ext>
            </c:extLst>
          </c:dPt>
          <c:dPt>
            <c:idx val="17"/>
            <c:invertIfNegative val="0"/>
            <c:bubble3D val="0"/>
            <c:extLst xmlns:c16r2="http://schemas.microsoft.com/office/drawing/2015/06/chart">
              <c:ext xmlns:c16="http://schemas.microsoft.com/office/drawing/2014/chart" uri="{C3380CC4-5D6E-409C-BE32-E72D297353CC}">
                <c16:uniqueId val="{00000011-8DAE-40C3-86F8-85AF0CBDEC0E}"/>
              </c:ext>
            </c:extLst>
          </c:dPt>
          <c:dPt>
            <c:idx val="18"/>
            <c:invertIfNegative val="0"/>
            <c:bubble3D val="0"/>
            <c:extLst xmlns:c16r2="http://schemas.microsoft.com/office/drawing/2015/06/chart">
              <c:ext xmlns:c16="http://schemas.microsoft.com/office/drawing/2014/chart" uri="{C3380CC4-5D6E-409C-BE32-E72D297353CC}">
                <c16:uniqueId val="{00000012-8DAE-40C3-86F8-85AF0CBDEC0E}"/>
              </c:ext>
            </c:extLst>
          </c:dPt>
          <c:dPt>
            <c:idx val="19"/>
            <c:invertIfNegative val="0"/>
            <c:bubble3D val="0"/>
            <c:extLst xmlns:c16r2="http://schemas.microsoft.com/office/drawing/2015/06/chart">
              <c:ext xmlns:c16="http://schemas.microsoft.com/office/drawing/2014/chart" uri="{C3380CC4-5D6E-409C-BE32-E72D297353CC}">
                <c16:uniqueId val="{00000013-8DAE-40C3-86F8-85AF0CBDEC0E}"/>
              </c:ext>
            </c:extLst>
          </c:dPt>
          <c:dPt>
            <c:idx val="20"/>
            <c:invertIfNegative val="0"/>
            <c:bubble3D val="0"/>
            <c:extLst xmlns:c16r2="http://schemas.microsoft.com/office/drawing/2015/06/chart">
              <c:ext xmlns:c16="http://schemas.microsoft.com/office/drawing/2014/chart" uri="{C3380CC4-5D6E-409C-BE32-E72D297353CC}">
                <c16:uniqueId val="{00000014-8DAE-40C3-86F8-85AF0CBDEC0E}"/>
              </c:ext>
            </c:extLst>
          </c:dPt>
          <c:dPt>
            <c:idx val="21"/>
            <c:invertIfNegative val="0"/>
            <c:bubble3D val="0"/>
            <c:extLst xmlns:c16r2="http://schemas.microsoft.com/office/drawing/2015/06/chart">
              <c:ext xmlns:c16="http://schemas.microsoft.com/office/drawing/2014/chart" uri="{C3380CC4-5D6E-409C-BE32-E72D297353CC}">
                <c16:uniqueId val="{00000015-8DAE-40C3-86F8-85AF0CBDEC0E}"/>
              </c:ext>
            </c:extLst>
          </c:dPt>
          <c:dPt>
            <c:idx val="22"/>
            <c:invertIfNegative val="0"/>
            <c:bubble3D val="0"/>
            <c:extLst xmlns:c16r2="http://schemas.microsoft.com/office/drawing/2015/06/chart">
              <c:ext xmlns:c16="http://schemas.microsoft.com/office/drawing/2014/chart" uri="{C3380CC4-5D6E-409C-BE32-E72D297353CC}">
                <c16:uniqueId val="{00000016-8DAE-40C3-86F8-85AF0CBDEC0E}"/>
              </c:ext>
            </c:extLst>
          </c:dPt>
          <c:dPt>
            <c:idx val="23"/>
            <c:invertIfNegative val="0"/>
            <c:bubble3D val="0"/>
            <c:extLst xmlns:c16r2="http://schemas.microsoft.com/office/drawing/2015/06/chart">
              <c:ext xmlns:c16="http://schemas.microsoft.com/office/drawing/2014/chart" uri="{C3380CC4-5D6E-409C-BE32-E72D297353CC}">
                <c16:uniqueId val="{00000017-8DAE-40C3-86F8-85AF0CBDEC0E}"/>
              </c:ext>
            </c:extLst>
          </c:dPt>
          <c:dPt>
            <c:idx val="24"/>
            <c:invertIfNegative val="0"/>
            <c:bubble3D val="0"/>
            <c:extLst xmlns:c16r2="http://schemas.microsoft.com/office/drawing/2015/06/chart">
              <c:ext xmlns:c16="http://schemas.microsoft.com/office/drawing/2014/chart" uri="{C3380CC4-5D6E-409C-BE32-E72D297353CC}">
                <c16:uniqueId val="{00000018-8DAE-40C3-86F8-85AF0CBDEC0E}"/>
              </c:ext>
            </c:extLst>
          </c:dPt>
          <c:dPt>
            <c:idx val="25"/>
            <c:invertIfNegative val="0"/>
            <c:bubble3D val="0"/>
            <c:extLst xmlns:c16r2="http://schemas.microsoft.com/office/drawing/2015/06/chart">
              <c:ext xmlns:c16="http://schemas.microsoft.com/office/drawing/2014/chart" uri="{C3380CC4-5D6E-409C-BE32-E72D297353CC}">
                <c16:uniqueId val="{00000019-8DAE-40C3-86F8-85AF0CBDEC0E}"/>
              </c:ext>
            </c:extLst>
          </c:dPt>
          <c:dPt>
            <c:idx val="26"/>
            <c:invertIfNegative val="0"/>
            <c:bubble3D val="0"/>
            <c:extLst xmlns:c16r2="http://schemas.microsoft.com/office/drawing/2015/06/chart">
              <c:ext xmlns:c16="http://schemas.microsoft.com/office/drawing/2014/chart" uri="{C3380CC4-5D6E-409C-BE32-E72D297353CC}">
                <c16:uniqueId val="{0000001A-8DAE-40C3-86F8-85AF0CBDEC0E}"/>
              </c:ext>
            </c:extLst>
          </c:dPt>
          <c:dPt>
            <c:idx val="27"/>
            <c:invertIfNegative val="0"/>
            <c:bubble3D val="0"/>
            <c:extLst xmlns:c16r2="http://schemas.microsoft.com/office/drawing/2015/06/chart">
              <c:ext xmlns:c16="http://schemas.microsoft.com/office/drawing/2014/chart" uri="{C3380CC4-5D6E-409C-BE32-E72D297353CC}">
                <c16:uniqueId val="{0000001B-8DAE-40C3-86F8-85AF0CBDEC0E}"/>
              </c:ext>
            </c:extLst>
          </c:dPt>
          <c:dPt>
            <c:idx val="28"/>
            <c:invertIfNegative val="0"/>
            <c:bubble3D val="0"/>
            <c:extLst xmlns:c16r2="http://schemas.microsoft.com/office/drawing/2015/06/chart">
              <c:ext xmlns:c16="http://schemas.microsoft.com/office/drawing/2014/chart" uri="{C3380CC4-5D6E-409C-BE32-E72D297353CC}">
                <c16:uniqueId val="{0000001C-8DAE-40C3-86F8-85AF0CBDEC0E}"/>
              </c:ext>
            </c:extLst>
          </c:dPt>
          <c:dPt>
            <c:idx val="29"/>
            <c:invertIfNegative val="0"/>
            <c:bubble3D val="0"/>
            <c:extLst xmlns:c16r2="http://schemas.microsoft.com/office/drawing/2015/06/chart">
              <c:ext xmlns:c16="http://schemas.microsoft.com/office/drawing/2014/chart" uri="{C3380CC4-5D6E-409C-BE32-E72D297353CC}">
                <c16:uniqueId val="{0000001D-8DAE-40C3-86F8-85AF0CBDEC0E}"/>
              </c:ext>
            </c:extLst>
          </c:dPt>
          <c:dPt>
            <c:idx val="30"/>
            <c:invertIfNegative val="0"/>
            <c:bubble3D val="0"/>
            <c:extLst xmlns:c16r2="http://schemas.microsoft.com/office/drawing/2015/06/chart">
              <c:ext xmlns:c16="http://schemas.microsoft.com/office/drawing/2014/chart" uri="{C3380CC4-5D6E-409C-BE32-E72D297353CC}">
                <c16:uniqueId val="{0000001E-8DAE-40C3-86F8-85AF0CBDEC0E}"/>
              </c:ext>
            </c:extLst>
          </c:dPt>
          <c:dPt>
            <c:idx val="31"/>
            <c:invertIfNegative val="0"/>
            <c:bubble3D val="0"/>
            <c:extLst xmlns:c16r2="http://schemas.microsoft.com/office/drawing/2015/06/chart">
              <c:ext xmlns:c16="http://schemas.microsoft.com/office/drawing/2014/chart" uri="{C3380CC4-5D6E-409C-BE32-E72D297353CC}">
                <c16:uniqueId val="{0000001F-8DAE-40C3-86F8-85AF0CBDEC0E}"/>
              </c:ext>
            </c:extLst>
          </c:dPt>
          <c:dPt>
            <c:idx val="32"/>
            <c:invertIfNegative val="0"/>
            <c:bubble3D val="0"/>
            <c:extLst xmlns:c16r2="http://schemas.microsoft.com/office/drawing/2015/06/chart">
              <c:ext xmlns:c16="http://schemas.microsoft.com/office/drawing/2014/chart" uri="{C3380CC4-5D6E-409C-BE32-E72D297353CC}">
                <c16:uniqueId val="{00000020-8DAE-40C3-86F8-85AF0CBDEC0E}"/>
              </c:ext>
            </c:extLst>
          </c:dPt>
          <c:dPt>
            <c:idx val="33"/>
            <c:invertIfNegative val="0"/>
            <c:bubble3D val="0"/>
            <c:extLst xmlns:c16r2="http://schemas.microsoft.com/office/drawing/2015/06/chart">
              <c:ext xmlns:c16="http://schemas.microsoft.com/office/drawing/2014/chart" uri="{C3380CC4-5D6E-409C-BE32-E72D297353CC}">
                <c16:uniqueId val="{00000021-8DAE-40C3-86F8-85AF0CBDEC0E}"/>
              </c:ext>
            </c:extLst>
          </c:dPt>
          <c:dPt>
            <c:idx val="34"/>
            <c:invertIfNegative val="0"/>
            <c:bubble3D val="0"/>
            <c:extLst xmlns:c16r2="http://schemas.microsoft.com/office/drawing/2015/06/chart">
              <c:ext xmlns:c16="http://schemas.microsoft.com/office/drawing/2014/chart" uri="{C3380CC4-5D6E-409C-BE32-E72D297353CC}">
                <c16:uniqueId val="{00000022-8DAE-40C3-86F8-85AF0CBDEC0E}"/>
              </c:ext>
            </c:extLst>
          </c:dPt>
          <c:dPt>
            <c:idx val="35"/>
            <c:invertIfNegative val="0"/>
            <c:bubble3D val="0"/>
            <c:extLst xmlns:c16r2="http://schemas.microsoft.com/office/drawing/2015/06/chart">
              <c:ext xmlns:c16="http://schemas.microsoft.com/office/drawing/2014/chart" uri="{C3380CC4-5D6E-409C-BE32-E72D297353CC}">
                <c16:uniqueId val="{00000023-8DAE-40C3-86F8-85AF0CBDEC0E}"/>
              </c:ext>
            </c:extLst>
          </c:dPt>
          <c:dPt>
            <c:idx val="36"/>
            <c:invertIfNegative val="0"/>
            <c:bubble3D val="0"/>
            <c:extLst xmlns:c16r2="http://schemas.microsoft.com/office/drawing/2015/06/chart">
              <c:ext xmlns:c16="http://schemas.microsoft.com/office/drawing/2014/chart" uri="{C3380CC4-5D6E-409C-BE32-E72D297353CC}">
                <c16:uniqueId val="{00000024-8DAE-40C3-86F8-85AF0CBDEC0E}"/>
              </c:ext>
            </c:extLst>
          </c:dPt>
          <c:dPt>
            <c:idx val="37"/>
            <c:invertIfNegative val="0"/>
            <c:bubble3D val="0"/>
            <c:extLst xmlns:c16r2="http://schemas.microsoft.com/office/drawing/2015/06/chart">
              <c:ext xmlns:c16="http://schemas.microsoft.com/office/drawing/2014/chart" uri="{C3380CC4-5D6E-409C-BE32-E72D297353CC}">
                <c16:uniqueId val="{00000025-8DAE-40C3-86F8-85AF0CBDEC0E}"/>
              </c:ext>
            </c:extLst>
          </c:dPt>
          <c:dPt>
            <c:idx val="38"/>
            <c:invertIfNegative val="0"/>
            <c:bubble3D val="0"/>
            <c:extLst xmlns:c16r2="http://schemas.microsoft.com/office/drawing/2015/06/chart">
              <c:ext xmlns:c16="http://schemas.microsoft.com/office/drawing/2014/chart" uri="{C3380CC4-5D6E-409C-BE32-E72D297353CC}">
                <c16:uniqueId val="{00000026-8DAE-40C3-86F8-85AF0CBDEC0E}"/>
              </c:ext>
            </c:extLst>
          </c:dPt>
          <c:dPt>
            <c:idx val="39"/>
            <c:invertIfNegative val="0"/>
            <c:bubble3D val="0"/>
            <c:extLst xmlns:c16r2="http://schemas.microsoft.com/office/drawing/2015/06/chart">
              <c:ext xmlns:c16="http://schemas.microsoft.com/office/drawing/2014/chart" uri="{C3380CC4-5D6E-409C-BE32-E72D297353CC}">
                <c16:uniqueId val="{00000027-8DAE-40C3-86F8-85AF0CBDEC0E}"/>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Sheet1!$A$11</c:f>
              <c:strCache>
                <c:ptCount val="1"/>
                <c:pt idx="0">
                  <c:v>Experiencing local nightlife</c:v>
                </c:pt>
              </c:strCache>
            </c:strRef>
          </c:cat>
          <c:val>
            <c:numRef>
              <c:f>Sheet1!$B$11</c:f>
              <c:numCache>
                <c:formatCode>0%</c:formatCode>
                <c:ptCount val="1"/>
                <c:pt idx="0">
                  <c:v>0.23921971252566701</c:v>
                </c:pt>
              </c:numCache>
            </c:numRef>
          </c:val>
          <c:extLst xmlns:c16r2="http://schemas.microsoft.com/office/drawing/2015/06/chart">
            <c:ext xmlns:c16="http://schemas.microsoft.com/office/drawing/2014/chart" uri="{C3380CC4-5D6E-409C-BE32-E72D297353CC}">
              <c16:uniqueId val="{00000028-8DAE-40C3-86F8-85AF0CBDEC0E}"/>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Sheet1!$A$11</c:f>
              <c:strCache>
                <c:ptCount val="1"/>
                <c:pt idx="0">
                  <c:v>Experiencing local nightlife</c:v>
                </c:pt>
              </c:strCache>
            </c:strRef>
          </c:cat>
          <c:val>
            <c:numRef>
              <c:f>Sheet1!$C$11</c:f>
              <c:numCache>
                <c:formatCode>0%</c:formatCode>
                <c:ptCount val="1"/>
                <c:pt idx="0">
                  <c:v>0.26078028747433302</c:v>
                </c:pt>
              </c:numCache>
            </c:numRef>
          </c:val>
          <c:extLst xmlns:c16r2="http://schemas.microsoft.com/office/drawing/2015/06/chart">
            <c:ext xmlns:c16="http://schemas.microsoft.com/office/drawing/2014/chart" uri="{C3380CC4-5D6E-409C-BE32-E72D297353CC}">
              <c16:uniqueId val="{00000029-8DAE-40C3-86F8-85AF0CBDEC0E}"/>
            </c:ext>
          </c:extLst>
        </c:ser>
        <c:dLbls>
          <c:showLegendKey val="0"/>
          <c:showVal val="0"/>
          <c:showCatName val="0"/>
          <c:showSerName val="0"/>
          <c:showPercent val="0"/>
          <c:showBubbleSize val="0"/>
        </c:dLbls>
        <c:gapWidth val="50"/>
        <c:overlap val="100"/>
        <c:axId val="378929416"/>
        <c:axId val="378930984"/>
      </c:barChart>
      <c:catAx>
        <c:axId val="378929416"/>
        <c:scaling>
          <c:orientation val="maxMin"/>
        </c:scaling>
        <c:delete val="1"/>
        <c:axPos val="l"/>
        <c:numFmt formatCode="General" sourceLinked="1"/>
        <c:majorTickMark val="none"/>
        <c:minorTickMark val="none"/>
        <c:tickLblPos val="nextTo"/>
        <c:crossAx val="378930984"/>
        <c:crosses val="autoZero"/>
        <c:auto val="1"/>
        <c:lblAlgn val="ctr"/>
        <c:lblOffset val="100"/>
        <c:noMultiLvlLbl val="0"/>
      </c:catAx>
      <c:valAx>
        <c:axId val="378930984"/>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892941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C490-49FF-8918-ACB9E5519DF8}"/>
              </c:ext>
            </c:extLst>
          </c:dPt>
          <c:dPt>
            <c:idx val="1"/>
            <c:invertIfNegative val="0"/>
            <c:bubble3D val="0"/>
            <c:extLst xmlns:c16r2="http://schemas.microsoft.com/office/drawing/2015/06/chart">
              <c:ext xmlns:c16="http://schemas.microsoft.com/office/drawing/2014/chart" uri="{C3380CC4-5D6E-409C-BE32-E72D297353CC}">
                <c16:uniqueId val="{00000001-C490-49FF-8918-ACB9E5519DF8}"/>
              </c:ext>
            </c:extLst>
          </c:dPt>
          <c:dPt>
            <c:idx val="2"/>
            <c:invertIfNegative val="0"/>
            <c:bubble3D val="0"/>
            <c:extLst xmlns:c16r2="http://schemas.microsoft.com/office/drawing/2015/06/chart">
              <c:ext xmlns:c16="http://schemas.microsoft.com/office/drawing/2014/chart" uri="{C3380CC4-5D6E-409C-BE32-E72D297353CC}">
                <c16:uniqueId val="{00000002-C490-49FF-8918-ACB9E5519DF8}"/>
              </c:ext>
            </c:extLst>
          </c:dPt>
          <c:dPt>
            <c:idx val="3"/>
            <c:invertIfNegative val="0"/>
            <c:bubble3D val="0"/>
            <c:extLst xmlns:c16r2="http://schemas.microsoft.com/office/drawing/2015/06/chart">
              <c:ext xmlns:c16="http://schemas.microsoft.com/office/drawing/2014/chart" uri="{C3380CC4-5D6E-409C-BE32-E72D297353CC}">
                <c16:uniqueId val="{00000003-C490-49FF-8918-ACB9E5519DF8}"/>
              </c:ext>
            </c:extLst>
          </c:dPt>
          <c:dPt>
            <c:idx val="4"/>
            <c:invertIfNegative val="0"/>
            <c:bubble3D val="0"/>
            <c:extLst xmlns:c16r2="http://schemas.microsoft.com/office/drawing/2015/06/chart">
              <c:ext xmlns:c16="http://schemas.microsoft.com/office/drawing/2014/chart" uri="{C3380CC4-5D6E-409C-BE32-E72D297353CC}">
                <c16:uniqueId val="{00000004-C490-49FF-8918-ACB9E5519DF8}"/>
              </c:ext>
            </c:extLst>
          </c:dPt>
          <c:dPt>
            <c:idx val="5"/>
            <c:invertIfNegative val="0"/>
            <c:bubble3D val="0"/>
            <c:extLst xmlns:c16r2="http://schemas.microsoft.com/office/drawing/2015/06/chart">
              <c:ext xmlns:c16="http://schemas.microsoft.com/office/drawing/2014/chart" uri="{C3380CC4-5D6E-409C-BE32-E72D297353CC}">
                <c16:uniqueId val="{00000005-C490-49FF-8918-ACB9E5519DF8}"/>
              </c:ext>
            </c:extLst>
          </c:dPt>
          <c:dPt>
            <c:idx val="6"/>
            <c:invertIfNegative val="0"/>
            <c:bubble3D val="0"/>
            <c:extLst xmlns:c16r2="http://schemas.microsoft.com/office/drawing/2015/06/chart">
              <c:ext xmlns:c16="http://schemas.microsoft.com/office/drawing/2014/chart" uri="{C3380CC4-5D6E-409C-BE32-E72D297353CC}">
                <c16:uniqueId val="{00000006-C490-49FF-8918-ACB9E5519DF8}"/>
              </c:ext>
            </c:extLst>
          </c:dPt>
          <c:dPt>
            <c:idx val="7"/>
            <c:invertIfNegative val="0"/>
            <c:bubble3D val="0"/>
            <c:extLst xmlns:c16r2="http://schemas.microsoft.com/office/drawing/2015/06/chart">
              <c:ext xmlns:c16="http://schemas.microsoft.com/office/drawing/2014/chart" uri="{C3380CC4-5D6E-409C-BE32-E72D297353CC}">
                <c16:uniqueId val="{00000007-C490-49FF-8918-ACB9E5519DF8}"/>
              </c:ext>
            </c:extLst>
          </c:dPt>
          <c:dPt>
            <c:idx val="8"/>
            <c:invertIfNegative val="0"/>
            <c:bubble3D val="0"/>
            <c:extLst xmlns:c16r2="http://schemas.microsoft.com/office/drawing/2015/06/chart">
              <c:ext xmlns:c16="http://schemas.microsoft.com/office/drawing/2014/chart" uri="{C3380CC4-5D6E-409C-BE32-E72D297353CC}">
                <c16:uniqueId val="{00000008-C490-49FF-8918-ACB9E5519DF8}"/>
              </c:ext>
            </c:extLst>
          </c:dPt>
          <c:dPt>
            <c:idx val="9"/>
            <c:invertIfNegative val="0"/>
            <c:bubble3D val="0"/>
            <c:extLst xmlns:c16r2="http://schemas.microsoft.com/office/drawing/2015/06/chart">
              <c:ext xmlns:c16="http://schemas.microsoft.com/office/drawing/2014/chart" uri="{C3380CC4-5D6E-409C-BE32-E72D297353CC}">
                <c16:uniqueId val="{00000009-C490-49FF-8918-ACB9E5519DF8}"/>
              </c:ext>
            </c:extLst>
          </c:dPt>
          <c:dPt>
            <c:idx val="10"/>
            <c:invertIfNegative val="0"/>
            <c:bubble3D val="0"/>
            <c:extLst xmlns:c16r2="http://schemas.microsoft.com/office/drawing/2015/06/chart">
              <c:ext xmlns:c16="http://schemas.microsoft.com/office/drawing/2014/chart" uri="{C3380CC4-5D6E-409C-BE32-E72D297353CC}">
                <c16:uniqueId val="{0000000A-C490-49FF-8918-ACB9E5519DF8}"/>
              </c:ext>
            </c:extLst>
          </c:dPt>
          <c:dPt>
            <c:idx val="11"/>
            <c:invertIfNegative val="0"/>
            <c:bubble3D val="0"/>
            <c:extLst xmlns:c16r2="http://schemas.microsoft.com/office/drawing/2015/06/chart">
              <c:ext xmlns:c16="http://schemas.microsoft.com/office/drawing/2014/chart" uri="{C3380CC4-5D6E-409C-BE32-E72D297353CC}">
                <c16:uniqueId val="{0000000B-C490-49FF-8918-ACB9E5519DF8}"/>
              </c:ext>
            </c:extLst>
          </c:dPt>
          <c:dPt>
            <c:idx val="12"/>
            <c:invertIfNegative val="0"/>
            <c:bubble3D val="0"/>
            <c:extLst xmlns:c16r2="http://schemas.microsoft.com/office/drawing/2015/06/chart">
              <c:ext xmlns:c16="http://schemas.microsoft.com/office/drawing/2014/chart" uri="{C3380CC4-5D6E-409C-BE32-E72D297353CC}">
                <c16:uniqueId val="{0000000C-C490-49FF-8918-ACB9E5519DF8}"/>
              </c:ext>
            </c:extLst>
          </c:dPt>
          <c:dPt>
            <c:idx val="13"/>
            <c:invertIfNegative val="0"/>
            <c:bubble3D val="0"/>
            <c:extLst xmlns:c16r2="http://schemas.microsoft.com/office/drawing/2015/06/chart">
              <c:ext xmlns:c16="http://schemas.microsoft.com/office/drawing/2014/chart" uri="{C3380CC4-5D6E-409C-BE32-E72D297353CC}">
                <c16:uniqueId val="{0000000D-C490-49FF-8918-ACB9E5519DF8}"/>
              </c:ext>
            </c:extLst>
          </c:dPt>
          <c:dPt>
            <c:idx val="14"/>
            <c:invertIfNegative val="0"/>
            <c:bubble3D val="0"/>
            <c:extLst xmlns:c16r2="http://schemas.microsoft.com/office/drawing/2015/06/chart">
              <c:ext xmlns:c16="http://schemas.microsoft.com/office/drawing/2014/chart" uri="{C3380CC4-5D6E-409C-BE32-E72D297353CC}">
                <c16:uniqueId val="{0000000E-C490-49FF-8918-ACB9E5519DF8}"/>
              </c:ext>
            </c:extLst>
          </c:dPt>
          <c:dPt>
            <c:idx val="15"/>
            <c:invertIfNegative val="0"/>
            <c:bubble3D val="0"/>
            <c:extLst xmlns:c16r2="http://schemas.microsoft.com/office/drawing/2015/06/chart">
              <c:ext xmlns:c16="http://schemas.microsoft.com/office/drawing/2014/chart" uri="{C3380CC4-5D6E-409C-BE32-E72D297353CC}">
                <c16:uniqueId val="{0000000F-C490-49FF-8918-ACB9E5519DF8}"/>
              </c:ext>
            </c:extLst>
          </c:dPt>
          <c:dPt>
            <c:idx val="16"/>
            <c:invertIfNegative val="0"/>
            <c:bubble3D val="0"/>
            <c:extLst xmlns:c16r2="http://schemas.microsoft.com/office/drawing/2015/06/chart">
              <c:ext xmlns:c16="http://schemas.microsoft.com/office/drawing/2014/chart" uri="{C3380CC4-5D6E-409C-BE32-E72D297353CC}">
                <c16:uniqueId val="{00000010-C490-49FF-8918-ACB9E5519DF8}"/>
              </c:ext>
            </c:extLst>
          </c:dPt>
          <c:dPt>
            <c:idx val="17"/>
            <c:invertIfNegative val="0"/>
            <c:bubble3D val="0"/>
            <c:extLst xmlns:c16r2="http://schemas.microsoft.com/office/drawing/2015/06/chart">
              <c:ext xmlns:c16="http://schemas.microsoft.com/office/drawing/2014/chart" uri="{C3380CC4-5D6E-409C-BE32-E72D297353CC}">
                <c16:uniqueId val="{00000011-C490-49FF-8918-ACB9E5519DF8}"/>
              </c:ext>
            </c:extLst>
          </c:dPt>
          <c:dPt>
            <c:idx val="18"/>
            <c:invertIfNegative val="0"/>
            <c:bubble3D val="0"/>
            <c:extLst xmlns:c16r2="http://schemas.microsoft.com/office/drawing/2015/06/chart">
              <c:ext xmlns:c16="http://schemas.microsoft.com/office/drawing/2014/chart" uri="{C3380CC4-5D6E-409C-BE32-E72D297353CC}">
                <c16:uniqueId val="{00000012-C490-49FF-8918-ACB9E5519DF8}"/>
              </c:ext>
            </c:extLst>
          </c:dPt>
          <c:dPt>
            <c:idx val="19"/>
            <c:invertIfNegative val="0"/>
            <c:bubble3D val="0"/>
            <c:extLst xmlns:c16r2="http://schemas.microsoft.com/office/drawing/2015/06/chart">
              <c:ext xmlns:c16="http://schemas.microsoft.com/office/drawing/2014/chart" uri="{C3380CC4-5D6E-409C-BE32-E72D297353CC}">
                <c16:uniqueId val="{00000013-C490-49FF-8918-ACB9E5519DF8}"/>
              </c:ext>
            </c:extLst>
          </c:dPt>
          <c:dPt>
            <c:idx val="20"/>
            <c:invertIfNegative val="0"/>
            <c:bubble3D val="0"/>
            <c:extLst xmlns:c16r2="http://schemas.microsoft.com/office/drawing/2015/06/chart">
              <c:ext xmlns:c16="http://schemas.microsoft.com/office/drawing/2014/chart" uri="{C3380CC4-5D6E-409C-BE32-E72D297353CC}">
                <c16:uniqueId val="{00000014-C490-49FF-8918-ACB9E5519DF8}"/>
              </c:ext>
            </c:extLst>
          </c:dPt>
          <c:dPt>
            <c:idx val="21"/>
            <c:invertIfNegative val="0"/>
            <c:bubble3D val="0"/>
            <c:extLst xmlns:c16r2="http://schemas.microsoft.com/office/drawing/2015/06/chart">
              <c:ext xmlns:c16="http://schemas.microsoft.com/office/drawing/2014/chart" uri="{C3380CC4-5D6E-409C-BE32-E72D297353CC}">
                <c16:uniqueId val="{00000015-C490-49FF-8918-ACB9E5519DF8}"/>
              </c:ext>
            </c:extLst>
          </c:dPt>
          <c:dPt>
            <c:idx val="22"/>
            <c:invertIfNegative val="0"/>
            <c:bubble3D val="0"/>
            <c:extLst xmlns:c16r2="http://schemas.microsoft.com/office/drawing/2015/06/chart">
              <c:ext xmlns:c16="http://schemas.microsoft.com/office/drawing/2014/chart" uri="{C3380CC4-5D6E-409C-BE32-E72D297353CC}">
                <c16:uniqueId val="{00000016-C490-49FF-8918-ACB9E5519DF8}"/>
              </c:ext>
            </c:extLst>
          </c:dPt>
          <c:dPt>
            <c:idx val="23"/>
            <c:invertIfNegative val="0"/>
            <c:bubble3D val="0"/>
            <c:extLst xmlns:c16r2="http://schemas.microsoft.com/office/drawing/2015/06/chart">
              <c:ext xmlns:c16="http://schemas.microsoft.com/office/drawing/2014/chart" uri="{C3380CC4-5D6E-409C-BE32-E72D297353CC}">
                <c16:uniqueId val="{00000017-C490-49FF-8918-ACB9E5519DF8}"/>
              </c:ext>
            </c:extLst>
          </c:dPt>
          <c:dPt>
            <c:idx val="24"/>
            <c:invertIfNegative val="0"/>
            <c:bubble3D val="0"/>
            <c:extLst xmlns:c16r2="http://schemas.microsoft.com/office/drawing/2015/06/chart">
              <c:ext xmlns:c16="http://schemas.microsoft.com/office/drawing/2014/chart" uri="{C3380CC4-5D6E-409C-BE32-E72D297353CC}">
                <c16:uniqueId val="{00000018-C490-49FF-8918-ACB9E5519DF8}"/>
              </c:ext>
            </c:extLst>
          </c:dPt>
          <c:dPt>
            <c:idx val="25"/>
            <c:invertIfNegative val="0"/>
            <c:bubble3D val="0"/>
            <c:extLst xmlns:c16r2="http://schemas.microsoft.com/office/drawing/2015/06/chart">
              <c:ext xmlns:c16="http://schemas.microsoft.com/office/drawing/2014/chart" uri="{C3380CC4-5D6E-409C-BE32-E72D297353CC}">
                <c16:uniqueId val="{00000019-C490-49FF-8918-ACB9E5519DF8}"/>
              </c:ext>
            </c:extLst>
          </c:dPt>
          <c:dPt>
            <c:idx val="26"/>
            <c:invertIfNegative val="0"/>
            <c:bubble3D val="0"/>
            <c:extLst xmlns:c16r2="http://schemas.microsoft.com/office/drawing/2015/06/chart">
              <c:ext xmlns:c16="http://schemas.microsoft.com/office/drawing/2014/chart" uri="{C3380CC4-5D6E-409C-BE32-E72D297353CC}">
                <c16:uniqueId val="{0000001A-C490-49FF-8918-ACB9E5519DF8}"/>
              </c:ext>
            </c:extLst>
          </c:dPt>
          <c:dPt>
            <c:idx val="27"/>
            <c:invertIfNegative val="0"/>
            <c:bubble3D val="0"/>
            <c:extLst xmlns:c16r2="http://schemas.microsoft.com/office/drawing/2015/06/chart">
              <c:ext xmlns:c16="http://schemas.microsoft.com/office/drawing/2014/chart" uri="{C3380CC4-5D6E-409C-BE32-E72D297353CC}">
                <c16:uniqueId val="{0000001B-C490-49FF-8918-ACB9E5519DF8}"/>
              </c:ext>
            </c:extLst>
          </c:dPt>
          <c:dPt>
            <c:idx val="28"/>
            <c:invertIfNegative val="0"/>
            <c:bubble3D val="0"/>
            <c:extLst xmlns:c16r2="http://schemas.microsoft.com/office/drawing/2015/06/chart">
              <c:ext xmlns:c16="http://schemas.microsoft.com/office/drawing/2014/chart" uri="{C3380CC4-5D6E-409C-BE32-E72D297353CC}">
                <c16:uniqueId val="{0000001C-C490-49FF-8918-ACB9E5519DF8}"/>
              </c:ext>
            </c:extLst>
          </c:dPt>
          <c:dPt>
            <c:idx val="29"/>
            <c:invertIfNegative val="0"/>
            <c:bubble3D val="0"/>
            <c:extLst xmlns:c16r2="http://schemas.microsoft.com/office/drawing/2015/06/chart">
              <c:ext xmlns:c16="http://schemas.microsoft.com/office/drawing/2014/chart" uri="{C3380CC4-5D6E-409C-BE32-E72D297353CC}">
                <c16:uniqueId val="{0000001D-C490-49FF-8918-ACB9E5519DF8}"/>
              </c:ext>
            </c:extLst>
          </c:dPt>
          <c:dPt>
            <c:idx val="30"/>
            <c:invertIfNegative val="0"/>
            <c:bubble3D val="0"/>
            <c:extLst xmlns:c16r2="http://schemas.microsoft.com/office/drawing/2015/06/chart">
              <c:ext xmlns:c16="http://schemas.microsoft.com/office/drawing/2014/chart" uri="{C3380CC4-5D6E-409C-BE32-E72D297353CC}">
                <c16:uniqueId val="{0000001E-C490-49FF-8918-ACB9E5519DF8}"/>
              </c:ext>
            </c:extLst>
          </c:dPt>
          <c:dPt>
            <c:idx val="31"/>
            <c:invertIfNegative val="0"/>
            <c:bubble3D val="0"/>
            <c:extLst xmlns:c16r2="http://schemas.microsoft.com/office/drawing/2015/06/chart">
              <c:ext xmlns:c16="http://schemas.microsoft.com/office/drawing/2014/chart" uri="{C3380CC4-5D6E-409C-BE32-E72D297353CC}">
                <c16:uniqueId val="{0000001F-C490-49FF-8918-ACB9E5519DF8}"/>
              </c:ext>
            </c:extLst>
          </c:dPt>
          <c:dPt>
            <c:idx val="32"/>
            <c:invertIfNegative val="0"/>
            <c:bubble3D val="0"/>
            <c:extLst xmlns:c16r2="http://schemas.microsoft.com/office/drawing/2015/06/chart">
              <c:ext xmlns:c16="http://schemas.microsoft.com/office/drawing/2014/chart" uri="{C3380CC4-5D6E-409C-BE32-E72D297353CC}">
                <c16:uniqueId val="{00000020-C490-49FF-8918-ACB9E5519DF8}"/>
              </c:ext>
            </c:extLst>
          </c:dPt>
          <c:dPt>
            <c:idx val="33"/>
            <c:invertIfNegative val="0"/>
            <c:bubble3D val="0"/>
            <c:extLst xmlns:c16r2="http://schemas.microsoft.com/office/drawing/2015/06/chart">
              <c:ext xmlns:c16="http://schemas.microsoft.com/office/drawing/2014/chart" uri="{C3380CC4-5D6E-409C-BE32-E72D297353CC}">
                <c16:uniqueId val="{00000021-C490-49FF-8918-ACB9E5519DF8}"/>
              </c:ext>
            </c:extLst>
          </c:dPt>
          <c:dPt>
            <c:idx val="34"/>
            <c:invertIfNegative val="0"/>
            <c:bubble3D val="0"/>
            <c:extLst xmlns:c16r2="http://schemas.microsoft.com/office/drawing/2015/06/chart">
              <c:ext xmlns:c16="http://schemas.microsoft.com/office/drawing/2014/chart" uri="{C3380CC4-5D6E-409C-BE32-E72D297353CC}">
                <c16:uniqueId val="{00000022-C490-49FF-8918-ACB9E5519DF8}"/>
              </c:ext>
            </c:extLst>
          </c:dPt>
          <c:dPt>
            <c:idx val="35"/>
            <c:invertIfNegative val="0"/>
            <c:bubble3D val="0"/>
            <c:extLst xmlns:c16r2="http://schemas.microsoft.com/office/drawing/2015/06/chart">
              <c:ext xmlns:c16="http://schemas.microsoft.com/office/drawing/2014/chart" uri="{C3380CC4-5D6E-409C-BE32-E72D297353CC}">
                <c16:uniqueId val="{00000023-C490-49FF-8918-ACB9E5519DF8}"/>
              </c:ext>
            </c:extLst>
          </c:dPt>
          <c:dPt>
            <c:idx val="36"/>
            <c:invertIfNegative val="0"/>
            <c:bubble3D val="0"/>
            <c:extLst xmlns:c16r2="http://schemas.microsoft.com/office/drawing/2015/06/chart">
              <c:ext xmlns:c16="http://schemas.microsoft.com/office/drawing/2014/chart" uri="{C3380CC4-5D6E-409C-BE32-E72D297353CC}">
                <c16:uniqueId val="{00000024-C490-49FF-8918-ACB9E5519DF8}"/>
              </c:ext>
            </c:extLst>
          </c:dPt>
          <c:dPt>
            <c:idx val="37"/>
            <c:invertIfNegative val="0"/>
            <c:bubble3D val="0"/>
            <c:extLst xmlns:c16r2="http://schemas.microsoft.com/office/drawing/2015/06/chart">
              <c:ext xmlns:c16="http://schemas.microsoft.com/office/drawing/2014/chart" uri="{C3380CC4-5D6E-409C-BE32-E72D297353CC}">
                <c16:uniqueId val="{00000025-C490-49FF-8918-ACB9E5519DF8}"/>
              </c:ext>
            </c:extLst>
          </c:dPt>
          <c:dPt>
            <c:idx val="38"/>
            <c:invertIfNegative val="0"/>
            <c:bubble3D val="0"/>
            <c:extLst xmlns:c16r2="http://schemas.microsoft.com/office/drawing/2015/06/chart">
              <c:ext xmlns:c16="http://schemas.microsoft.com/office/drawing/2014/chart" uri="{C3380CC4-5D6E-409C-BE32-E72D297353CC}">
                <c16:uniqueId val="{00000026-C490-49FF-8918-ACB9E5519DF8}"/>
              </c:ext>
            </c:extLst>
          </c:dPt>
          <c:dPt>
            <c:idx val="39"/>
            <c:invertIfNegative val="0"/>
            <c:bubble3D val="0"/>
            <c:extLst xmlns:c16r2="http://schemas.microsoft.com/office/drawing/2015/06/chart">
              <c:ext xmlns:c16="http://schemas.microsoft.com/office/drawing/2014/chart" uri="{C3380CC4-5D6E-409C-BE32-E72D297353CC}">
                <c16:uniqueId val="{00000027-C490-49FF-8918-ACB9E5519DF8}"/>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Sheet1!$A$35</c:f>
              <c:strCache>
                <c:ptCount val="1"/>
                <c:pt idx="0">
                  <c:v>Visiting a religious building</c:v>
                </c:pt>
              </c:strCache>
            </c:strRef>
          </c:cat>
          <c:val>
            <c:numRef>
              <c:f>Sheet1!$B$35</c:f>
              <c:numCache>
                <c:formatCode>0%</c:formatCode>
                <c:ptCount val="1"/>
                <c:pt idx="0">
                  <c:v>0.23934024896265599</c:v>
                </c:pt>
              </c:numCache>
            </c:numRef>
          </c:val>
          <c:extLst xmlns:c16r2="http://schemas.microsoft.com/office/drawing/2015/06/chart">
            <c:ext xmlns:c16="http://schemas.microsoft.com/office/drawing/2014/chart" uri="{C3380CC4-5D6E-409C-BE32-E72D297353CC}">
              <c16:uniqueId val="{00000028-C490-49FF-8918-ACB9E5519DF8}"/>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Sheet1!$A$35</c:f>
              <c:strCache>
                <c:ptCount val="1"/>
                <c:pt idx="0">
                  <c:v>Visiting a religious building</c:v>
                </c:pt>
              </c:strCache>
            </c:strRef>
          </c:cat>
          <c:val>
            <c:numRef>
              <c:f>Sheet1!$C$35</c:f>
              <c:numCache>
                <c:formatCode>0%</c:formatCode>
                <c:ptCount val="1"/>
                <c:pt idx="0">
                  <c:v>0.25365975103734401</c:v>
                </c:pt>
              </c:numCache>
            </c:numRef>
          </c:val>
          <c:extLst xmlns:c16r2="http://schemas.microsoft.com/office/drawing/2015/06/chart">
            <c:ext xmlns:c16="http://schemas.microsoft.com/office/drawing/2014/chart" uri="{C3380CC4-5D6E-409C-BE32-E72D297353CC}">
              <c16:uniqueId val="{00000029-C490-49FF-8918-ACB9E5519DF8}"/>
            </c:ext>
          </c:extLst>
        </c:ser>
        <c:dLbls>
          <c:showLegendKey val="0"/>
          <c:showVal val="0"/>
          <c:showCatName val="0"/>
          <c:showSerName val="0"/>
          <c:showPercent val="0"/>
          <c:showBubbleSize val="0"/>
        </c:dLbls>
        <c:gapWidth val="50"/>
        <c:overlap val="100"/>
        <c:axId val="378931376"/>
        <c:axId val="378932552"/>
      </c:barChart>
      <c:catAx>
        <c:axId val="378931376"/>
        <c:scaling>
          <c:orientation val="maxMin"/>
        </c:scaling>
        <c:delete val="1"/>
        <c:axPos val="l"/>
        <c:numFmt formatCode="General" sourceLinked="1"/>
        <c:majorTickMark val="none"/>
        <c:minorTickMark val="none"/>
        <c:tickLblPos val="nextTo"/>
        <c:crossAx val="378932552"/>
        <c:crosses val="autoZero"/>
        <c:auto val="1"/>
        <c:lblAlgn val="ctr"/>
        <c:lblOffset val="100"/>
        <c:noMultiLvlLbl val="0"/>
      </c:catAx>
      <c:valAx>
        <c:axId val="378932552"/>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893137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Would definitely consider</c:v>
                </c:pt>
              </c:strCache>
            </c:strRef>
          </c:tx>
          <c:spPr>
            <a:solidFill>
              <a:srgbClr val="120742"/>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03D-4CA4-8B94-31F2BE6F3BF0}"/>
              </c:ext>
            </c:extLst>
          </c:dPt>
          <c:dPt>
            <c:idx val="1"/>
            <c:invertIfNegative val="0"/>
            <c:bubble3D val="0"/>
            <c:extLst xmlns:c16r2="http://schemas.microsoft.com/office/drawing/2015/06/chart">
              <c:ext xmlns:c16="http://schemas.microsoft.com/office/drawing/2014/chart" uri="{C3380CC4-5D6E-409C-BE32-E72D297353CC}">
                <c16:uniqueId val="{00000001-E03D-4CA4-8B94-31F2BE6F3BF0}"/>
              </c:ext>
            </c:extLst>
          </c:dPt>
          <c:dPt>
            <c:idx val="2"/>
            <c:invertIfNegative val="0"/>
            <c:bubble3D val="0"/>
            <c:extLst xmlns:c16r2="http://schemas.microsoft.com/office/drawing/2015/06/chart">
              <c:ext xmlns:c16="http://schemas.microsoft.com/office/drawing/2014/chart" uri="{C3380CC4-5D6E-409C-BE32-E72D297353CC}">
                <c16:uniqueId val="{00000002-E03D-4CA4-8B94-31F2BE6F3BF0}"/>
              </c:ext>
            </c:extLst>
          </c:dPt>
          <c:dPt>
            <c:idx val="3"/>
            <c:invertIfNegative val="0"/>
            <c:bubble3D val="0"/>
            <c:extLst xmlns:c16r2="http://schemas.microsoft.com/office/drawing/2015/06/chart">
              <c:ext xmlns:c16="http://schemas.microsoft.com/office/drawing/2014/chart" uri="{C3380CC4-5D6E-409C-BE32-E72D297353CC}">
                <c16:uniqueId val="{00000003-E03D-4CA4-8B94-31F2BE6F3BF0}"/>
              </c:ext>
            </c:extLst>
          </c:dPt>
          <c:dPt>
            <c:idx val="4"/>
            <c:invertIfNegative val="0"/>
            <c:bubble3D val="0"/>
            <c:extLst xmlns:c16r2="http://schemas.microsoft.com/office/drawing/2015/06/chart">
              <c:ext xmlns:c16="http://schemas.microsoft.com/office/drawing/2014/chart" uri="{C3380CC4-5D6E-409C-BE32-E72D297353CC}">
                <c16:uniqueId val="{00000004-E03D-4CA4-8B94-31F2BE6F3BF0}"/>
              </c:ext>
            </c:extLst>
          </c:dPt>
          <c:dPt>
            <c:idx val="5"/>
            <c:invertIfNegative val="0"/>
            <c:bubble3D val="0"/>
            <c:extLst xmlns:c16r2="http://schemas.microsoft.com/office/drawing/2015/06/chart">
              <c:ext xmlns:c16="http://schemas.microsoft.com/office/drawing/2014/chart" uri="{C3380CC4-5D6E-409C-BE32-E72D297353CC}">
                <c16:uniqueId val="{00000005-E03D-4CA4-8B94-31F2BE6F3BF0}"/>
              </c:ext>
            </c:extLst>
          </c:dPt>
          <c:dPt>
            <c:idx val="6"/>
            <c:invertIfNegative val="0"/>
            <c:bubble3D val="0"/>
            <c:extLst xmlns:c16r2="http://schemas.microsoft.com/office/drawing/2015/06/chart">
              <c:ext xmlns:c16="http://schemas.microsoft.com/office/drawing/2014/chart" uri="{C3380CC4-5D6E-409C-BE32-E72D297353CC}">
                <c16:uniqueId val="{00000006-E03D-4CA4-8B94-31F2BE6F3BF0}"/>
              </c:ext>
            </c:extLst>
          </c:dPt>
          <c:dPt>
            <c:idx val="7"/>
            <c:invertIfNegative val="0"/>
            <c:bubble3D val="0"/>
            <c:extLst xmlns:c16r2="http://schemas.microsoft.com/office/drawing/2015/06/chart">
              <c:ext xmlns:c16="http://schemas.microsoft.com/office/drawing/2014/chart" uri="{C3380CC4-5D6E-409C-BE32-E72D297353CC}">
                <c16:uniqueId val="{00000007-E03D-4CA4-8B94-31F2BE6F3BF0}"/>
              </c:ext>
            </c:extLst>
          </c:dPt>
          <c:dPt>
            <c:idx val="8"/>
            <c:invertIfNegative val="0"/>
            <c:bubble3D val="0"/>
            <c:extLst xmlns:c16r2="http://schemas.microsoft.com/office/drawing/2015/06/chart">
              <c:ext xmlns:c16="http://schemas.microsoft.com/office/drawing/2014/chart" uri="{C3380CC4-5D6E-409C-BE32-E72D297353CC}">
                <c16:uniqueId val="{00000008-E03D-4CA4-8B94-31F2BE6F3BF0}"/>
              </c:ext>
            </c:extLst>
          </c:dPt>
          <c:dPt>
            <c:idx val="9"/>
            <c:invertIfNegative val="0"/>
            <c:bubble3D val="0"/>
            <c:extLst xmlns:c16r2="http://schemas.microsoft.com/office/drawing/2015/06/chart">
              <c:ext xmlns:c16="http://schemas.microsoft.com/office/drawing/2014/chart" uri="{C3380CC4-5D6E-409C-BE32-E72D297353CC}">
                <c16:uniqueId val="{00000009-E03D-4CA4-8B94-31F2BE6F3BF0}"/>
              </c:ext>
            </c:extLst>
          </c:dPt>
          <c:dPt>
            <c:idx val="10"/>
            <c:invertIfNegative val="0"/>
            <c:bubble3D val="0"/>
            <c:extLst xmlns:c16r2="http://schemas.microsoft.com/office/drawing/2015/06/chart">
              <c:ext xmlns:c16="http://schemas.microsoft.com/office/drawing/2014/chart" uri="{C3380CC4-5D6E-409C-BE32-E72D297353CC}">
                <c16:uniqueId val="{0000000A-E03D-4CA4-8B94-31F2BE6F3BF0}"/>
              </c:ext>
            </c:extLst>
          </c:dPt>
          <c:dPt>
            <c:idx val="11"/>
            <c:invertIfNegative val="0"/>
            <c:bubble3D val="0"/>
            <c:extLst xmlns:c16r2="http://schemas.microsoft.com/office/drawing/2015/06/chart">
              <c:ext xmlns:c16="http://schemas.microsoft.com/office/drawing/2014/chart" uri="{C3380CC4-5D6E-409C-BE32-E72D297353CC}">
                <c16:uniqueId val="{0000000B-E03D-4CA4-8B94-31F2BE6F3BF0}"/>
              </c:ext>
            </c:extLst>
          </c:dPt>
          <c:dPt>
            <c:idx val="12"/>
            <c:invertIfNegative val="0"/>
            <c:bubble3D val="0"/>
            <c:extLst xmlns:c16r2="http://schemas.microsoft.com/office/drawing/2015/06/chart">
              <c:ext xmlns:c16="http://schemas.microsoft.com/office/drawing/2014/chart" uri="{C3380CC4-5D6E-409C-BE32-E72D297353CC}">
                <c16:uniqueId val="{0000000C-E03D-4CA4-8B94-31F2BE6F3BF0}"/>
              </c:ext>
            </c:extLst>
          </c:dPt>
          <c:dPt>
            <c:idx val="13"/>
            <c:invertIfNegative val="0"/>
            <c:bubble3D val="0"/>
            <c:extLst xmlns:c16r2="http://schemas.microsoft.com/office/drawing/2015/06/chart">
              <c:ext xmlns:c16="http://schemas.microsoft.com/office/drawing/2014/chart" uri="{C3380CC4-5D6E-409C-BE32-E72D297353CC}">
                <c16:uniqueId val="{0000000D-E03D-4CA4-8B94-31F2BE6F3BF0}"/>
              </c:ext>
            </c:extLst>
          </c:dPt>
          <c:dPt>
            <c:idx val="14"/>
            <c:invertIfNegative val="0"/>
            <c:bubble3D val="0"/>
            <c:extLst xmlns:c16r2="http://schemas.microsoft.com/office/drawing/2015/06/chart">
              <c:ext xmlns:c16="http://schemas.microsoft.com/office/drawing/2014/chart" uri="{C3380CC4-5D6E-409C-BE32-E72D297353CC}">
                <c16:uniqueId val="{0000000E-E03D-4CA4-8B94-31F2BE6F3BF0}"/>
              </c:ext>
            </c:extLst>
          </c:dPt>
          <c:dPt>
            <c:idx val="15"/>
            <c:invertIfNegative val="0"/>
            <c:bubble3D val="0"/>
            <c:extLst xmlns:c16r2="http://schemas.microsoft.com/office/drawing/2015/06/chart">
              <c:ext xmlns:c16="http://schemas.microsoft.com/office/drawing/2014/chart" uri="{C3380CC4-5D6E-409C-BE32-E72D297353CC}">
                <c16:uniqueId val="{0000000F-E03D-4CA4-8B94-31F2BE6F3BF0}"/>
              </c:ext>
            </c:extLst>
          </c:dPt>
          <c:dPt>
            <c:idx val="16"/>
            <c:invertIfNegative val="0"/>
            <c:bubble3D val="0"/>
            <c:extLst xmlns:c16r2="http://schemas.microsoft.com/office/drawing/2015/06/chart">
              <c:ext xmlns:c16="http://schemas.microsoft.com/office/drawing/2014/chart" uri="{C3380CC4-5D6E-409C-BE32-E72D297353CC}">
                <c16:uniqueId val="{00000010-E03D-4CA4-8B94-31F2BE6F3BF0}"/>
              </c:ext>
            </c:extLst>
          </c:dPt>
          <c:dPt>
            <c:idx val="17"/>
            <c:invertIfNegative val="0"/>
            <c:bubble3D val="0"/>
            <c:extLst xmlns:c16r2="http://schemas.microsoft.com/office/drawing/2015/06/chart">
              <c:ext xmlns:c16="http://schemas.microsoft.com/office/drawing/2014/chart" uri="{C3380CC4-5D6E-409C-BE32-E72D297353CC}">
                <c16:uniqueId val="{00000011-E03D-4CA4-8B94-31F2BE6F3BF0}"/>
              </c:ext>
            </c:extLst>
          </c:dPt>
          <c:dPt>
            <c:idx val="18"/>
            <c:invertIfNegative val="0"/>
            <c:bubble3D val="0"/>
            <c:extLst xmlns:c16r2="http://schemas.microsoft.com/office/drawing/2015/06/chart">
              <c:ext xmlns:c16="http://schemas.microsoft.com/office/drawing/2014/chart" uri="{C3380CC4-5D6E-409C-BE32-E72D297353CC}">
                <c16:uniqueId val="{00000012-E03D-4CA4-8B94-31F2BE6F3BF0}"/>
              </c:ext>
            </c:extLst>
          </c:dPt>
          <c:dPt>
            <c:idx val="19"/>
            <c:invertIfNegative val="0"/>
            <c:bubble3D val="0"/>
            <c:extLst xmlns:c16r2="http://schemas.microsoft.com/office/drawing/2015/06/chart">
              <c:ext xmlns:c16="http://schemas.microsoft.com/office/drawing/2014/chart" uri="{C3380CC4-5D6E-409C-BE32-E72D297353CC}">
                <c16:uniqueId val="{00000013-E03D-4CA4-8B94-31F2BE6F3BF0}"/>
              </c:ext>
            </c:extLst>
          </c:dPt>
          <c:dPt>
            <c:idx val="20"/>
            <c:invertIfNegative val="0"/>
            <c:bubble3D val="0"/>
            <c:extLst xmlns:c16r2="http://schemas.microsoft.com/office/drawing/2015/06/chart">
              <c:ext xmlns:c16="http://schemas.microsoft.com/office/drawing/2014/chart" uri="{C3380CC4-5D6E-409C-BE32-E72D297353CC}">
                <c16:uniqueId val="{00000014-E03D-4CA4-8B94-31F2BE6F3BF0}"/>
              </c:ext>
            </c:extLst>
          </c:dPt>
          <c:dPt>
            <c:idx val="21"/>
            <c:invertIfNegative val="0"/>
            <c:bubble3D val="0"/>
            <c:extLst xmlns:c16r2="http://schemas.microsoft.com/office/drawing/2015/06/chart">
              <c:ext xmlns:c16="http://schemas.microsoft.com/office/drawing/2014/chart" uri="{C3380CC4-5D6E-409C-BE32-E72D297353CC}">
                <c16:uniqueId val="{00000015-E03D-4CA4-8B94-31F2BE6F3BF0}"/>
              </c:ext>
            </c:extLst>
          </c:dPt>
          <c:dPt>
            <c:idx val="22"/>
            <c:invertIfNegative val="0"/>
            <c:bubble3D val="0"/>
            <c:extLst xmlns:c16r2="http://schemas.microsoft.com/office/drawing/2015/06/chart">
              <c:ext xmlns:c16="http://schemas.microsoft.com/office/drawing/2014/chart" uri="{C3380CC4-5D6E-409C-BE32-E72D297353CC}">
                <c16:uniqueId val="{00000016-E03D-4CA4-8B94-31F2BE6F3BF0}"/>
              </c:ext>
            </c:extLst>
          </c:dPt>
          <c:dPt>
            <c:idx val="23"/>
            <c:invertIfNegative val="0"/>
            <c:bubble3D val="0"/>
            <c:extLst xmlns:c16r2="http://schemas.microsoft.com/office/drawing/2015/06/chart">
              <c:ext xmlns:c16="http://schemas.microsoft.com/office/drawing/2014/chart" uri="{C3380CC4-5D6E-409C-BE32-E72D297353CC}">
                <c16:uniqueId val="{00000017-E03D-4CA4-8B94-31F2BE6F3BF0}"/>
              </c:ext>
            </c:extLst>
          </c:dPt>
          <c:dPt>
            <c:idx val="24"/>
            <c:invertIfNegative val="0"/>
            <c:bubble3D val="0"/>
            <c:extLst xmlns:c16r2="http://schemas.microsoft.com/office/drawing/2015/06/chart">
              <c:ext xmlns:c16="http://schemas.microsoft.com/office/drawing/2014/chart" uri="{C3380CC4-5D6E-409C-BE32-E72D297353CC}">
                <c16:uniqueId val="{00000018-E03D-4CA4-8B94-31F2BE6F3BF0}"/>
              </c:ext>
            </c:extLst>
          </c:dPt>
          <c:dPt>
            <c:idx val="25"/>
            <c:invertIfNegative val="0"/>
            <c:bubble3D val="0"/>
            <c:extLst xmlns:c16r2="http://schemas.microsoft.com/office/drawing/2015/06/chart">
              <c:ext xmlns:c16="http://schemas.microsoft.com/office/drawing/2014/chart" uri="{C3380CC4-5D6E-409C-BE32-E72D297353CC}">
                <c16:uniqueId val="{00000019-E03D-4CA4-8B94-31F2BE6F3BF0}"/>
              </c:ext>
            </c:extLst>
          </c:dPt>
          <c:dPt>
            <c:idx val="26"/>
            <c:invertIfNegative val="0"/>
            <c:bubble3D val="0"/>
            <c:extLst xmlns:c16r2="http://schemas.microsoft.com/office/drawing/2015/06/chart">
              <c:ext xmlns:c16="http://schemas.microsoft.com/office/drawing/2014/chart" uri="{C3380CC4-5D6E-409C-BE32-E72D297353CC}">
                <c16:uniqueId val="{0000001A-E03D-4CA4-8B94-31F2BE6F3BF0}"/>
              </c:ext>
            </c:extLst>
          </c:dPt>
          <c:dPt>
            <c:idx val="27"/>
            <c:invertIfNegative val="0"/>
            <c:bubble3D val="0"/>
            <c:extLst xmlns:c16r2="http://schemas.microsoft.com/office/drawing/2015/06/chart">
              <c:ext xmlns:c16="http://schemas.microsoft.com/office/drawing/2014/chart" uri="{C3380CC4-5D6E-409C-BE32-E72D297353CC}">
                <c16:uniqueId val="{0000001B-E03D-4CA4-8B94-31F2BE6F3BF0}"/>
              </c:ext>
            </c:extLst>
          </c:dPt>
          <c:dPt>
            <c:idx val="28"/>
            <c:invertIfNegative val="0"/>
            <c:bubble3D val="0"/>
            <c:extLst xmlns:c16r2="http://schemas.microsoft.com/office/drawing/2015/06/chart">
              <c:ext xmlns:c16="http://schemas.microsoft.com/office/drawing/2014/chart" uri="{C3380CC4-5D6E-409C-BE32-E72D297353CC}">
                <c16:uniqueId val="{0000001C-E03D-4CA4-8B94-31F2BE6F3BF0}"/>
              </c:ext>
            </c:extLst>
          </c:dPt>
          <c:dPt>
            <c:idx val="29"/>
            <c:invertIfNegative val="0"/>
            <c:bubble3D val="0"/>
            <c:extLst xmlns:c16r2="http://schemas.microsoft.com/office/drawing/2015/06/chart">
              <c:ext xmlns:c16="http://schemas.microsoft.com/office/drawing/2014/chart" uri="{C3380CC4-5D6E-409C-BE32-E72D297353CC}">
                <c16:uniqueId val="{0000001D-E03D-4CA4-8B94-31F2BE6F3BF0}"/>
              </c:ext>
            </c:extLst>
          </c:dPt>
          <c:dPt>
            <c:idx val="30"/>
            <c:invertIfNegative val="0"/>
            <c:bubble3D val="0"/>
            <c:extLst xmlns:c16r2="http://schemas.microsoft.com/office/drawing/2015/06/chart">
              <c:ext xmlns:c16="http://schemas.microsoft.com/office/drawing/2014/chart" uri="{C3380CC4-5D6E-409C-BE32-E72D297353CC}">
                <c16:uniqueId val="{0000001E-E03D-4CA4-8B94-31F2BE6F3BF0}"/>
              </c:ext>
            </c:extLst>
          </c:dPt>
          <c:dPt>
            <c:idx val="31"/>
            <c:invertIfNegative val="0"/>
            <c:bubble3D val="0"/>
            <c:extLst xmlns:c16r2="http://schemas.microsoft.com/office/drawing/2015/06/chart">
              <c:ext xmlns:c16="http://schemas.microsoft.com/office/drawing/2014/chart" uri="{C3380CC4-5D6E-409C-BE32-E72D297353CC}">
                <c16:uniqueId val="{0000001F-E03D-4CA4-8B94-31F2BE6F3BF0}"/>
              </c:ext>
            </c:extLst>
          </c:dPt>
          <c:dPt>
            <c:idx val="32"/>
            <c:invertIfNegative val="0"/>
            <c:bubble3D val="0"/>
            <c:extLst xmlns:c16r2="http://schemas.microsoft.com/office/drawing/2015/06/chart">
              <c:ext xmlns:c16="http://schemas.microsoft.com/office/drawing/2014/chart" uri="{C3380CC4-5D6E-409C-BE32-E72D297353CC}">
                <c16:uniqueId val="{00000020-E03D-4CA4-8B94-31F2BE6F3BF0}"/>
              </c:ext>
            </c:extLst>
          </c:dPt>
          <c:dPt>
            <c:idx val="33"/>
            <c:invertIfNegative val="0"/>
            <c:bubble3D val="0"/>
            <c:extLst xmlns:c16r2="http://schemas.microsoft.com/office/drawing/2015/06/chart">
              <c:ext xmlns:c16="http://schemas.microsoft.com/office/drawing/2014/chart" uri="{C3380CC4-5D6E-409C-BE32-E72D297353CC}">
                <c16:uniqueId val="{00000021-E03D-4CA4-8B94-31F2BE6F3BF0}"/>
              </c:ext>
            </c:extLst>
          </c:dPt>
          <c:dPt>
            <c:idx val="34"/>
            <c:invertIfNegative val="0"/>
            <c:bubble3D val="0"/>
            <c:extLst xmlns:c16r2="http://schemas.microsoft.com/office/drawing/2015/06/chart">
              <c:ext xmlns:c16="http://schemas.microsoft.com/office/drawing/2014/chart" uri="{C3380CC4-5D6E-409C-BE32-E72D297353CC}">
                <c16:uniqueId val="{00000022-E03D-4CA4-8B94-31F2BE6F3BF0}"/>
              </c:ext>
            </c:extLst>
          </c:dPt>
          <c:dPt>
            <c:idx val="35"/>
            <c:invertIfNegative val="0"/>
            <c:bubble3D val="0"/>
            <c:extLst xmlns:c16r2="http://schemas.microsoft.com/office/drawing/2015/06/chart">
              <c:ext xmlns:c16="http://schemas.microsoft.com/office/drawing/2014/chart" uri="{C3380CC4-5D6E-409C-BE32-E72D297353CC}">
                <c16:uniqueId val="{00000023-E03D-4CA4-8B94-31F2BE6F3BF0}"/>
              </c:ext>
            </c:extLst>
          </c:dPt>
          <c:dPt>
            <c:idx val="36"/>
            <c:invertIfNegative val="0"/>
            <c:bubble3D val="0"/>
            <c:extLst xmlns:c16r2="http://schemas.microsoft.com/office/drawing/2015/06/chart">
              <c:ext xmlns:c16="http://schemas.microsoft.com/office/drawing/2014/chart" uri="{C3380CC4-5D6E-409C-BE32-E72D297353CC}">
                <c16:uniqueId val="{00000024-E03D-4CA4-8B94-31F2BE6F3BF0}"/>
              </c:ext>
            </c:extLst>
          </c:dPt>
          <c:dPt>
            <c:idx val="37"/>
            <c:invertIfNegative val="0"/>
            <c:bubble3D val="0"/>
            <c:extLst xmlns:c16r2="http://schemas.microsoft.com/office/drawing/2015/06/chart">
              <c:ext xmlns:c16="http://schemas.microsoft.com/office/drawing/2014/chart" uri="{C3380CC4-5D6E-409C-BE32-E72D297353CC}">
                <c16:uniqueId val="{00000025-E03D-4CA4-8B94-31F2BE6F3BF0}"/>
              </c:ext>
            </c:extLst>
          </c:dPt>
          <c:dPt>
            <c:idx val="38"/>
            <c:invertIfNegative val="0"/>
            <c:bubble3D val="0"/>
            <c:extLst xmlns:c16r2="http://schemas.microsoft.com/office/drawing/2015/06/chart">
              <c:ext xmlns:c16="http://schemas.microsoft.com/office/drawing/2014/chart" uri="{C3380CC4-5D6E-409C-BE32-E72D297353CC}">
                <c16:uniqueId val="{00000026-E03D-4CA4-8B94-31F2BE6F3BF0}"/>
              </c:ext>
            </c:extLst>
          </c:dPt>
          <c:dPt>
            <c:idx val="39"/>
            <c:invertIfNegative val="0"/>
            <c:bubble3D val="0"/>
            <c:extLst xmlns:c16r2="http://schemas.microsoft.com/office/drawing/2015/06/chart">
              <c:ext xmlns:c16="http://schemas.microsoft.com/office/drawing/2014/chart" uri="{C3380CC4-5D6E-409C-BE32-E72D297353CC}">
                <c16:uniqueId val="{00000027-E03D-4CA4-8B94-31F2BE6F3BF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Sheet1!$A$3</c:f>
              <c:strCache>
                <c:ptCount val="1"/>
                <c:pt idx="0">
                  <c:v>USA</c:v>
                </c:pt>
              </c:strCache>
            </c:strRef>
          </c:cat>
          <c:val>
            <c:numRef>
              <c:f>Sheet1!$B$3</c:f>
              <c:numCache>
                <c:formatCode>0%</c:formatCode>
                <c:ptCount val="1"/>
                <c:pt idx="0">
                  <c:v>0.433</c:v>
                </c:pt>
              </c:numCache>
            </c:numRef>
          </c:val>
          <c:extLst xmlns:c16r2="http://schemas.microsoft.com/office/drawing/2015/06/chart">
            <c:ext xmlns:c16="http://schemas.microsoft.com/office/drawing/2014/chart" uri="{C3380CC4-5D6E-409C-BE32-E72D297353CC}">
              <c16:uniqueId val="{00000028-E03D-4CA4-8B94-31F2BE6F3BF0}"/>
            </c:ext>
          </c:extLst>
        </c:ser>
        <c:ser>
          <c:idx val="1"/>
          <c:order val="1"/>
          <c:tx>
            <c:strRef>
              <c:f>Sheet1!$C$1</c:f>
              <c:strCache>
                <c:ptCount val="1"/>
                <c:pt idx="0">
                  <c:v>Actively considering</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Sheet1!$A$3</c:f>
              <c:strCache>
                <c:ptCount val="1"/>
                <c:pt idx="0">
                  <c:v>USA</c:v>
                </c:pt>
              </c:strCache>
            </c:strRef>
          </c:cat>
          <c:val>
            <c:numRef>
              <c:f>Sheet1!$C$3</c:f>
              <c:numCache>
                <c:formatCode>0%</c:formatCode>
                <c:ptCount val="1"/>
                <c:pt idx="0">
                  <c:v>0.308</c:v>
                </c:pt>
              </c:numCache>
            </c:numRef>
          </c:val>
          <c:extLst xmlns:c16r2="http://schemas.microsoft.com/office/drawing/2015/06/chart">
            <c:ext xmlns:c16="http://schemas.microsoft.com/office/drawing/2014/chart" uri="{C3380CC4-5D6E-409C-BE32-E72D297353CC}">
              <c16:uniqueId val="{00000029-E03D-4CA4-8B94-31F2BE6F3BF0}"/>
            </c:ext>
          </c:extLst>
        </c:ser>
        <c:ser>
          <c:idx val="2"/>
          <c:order val="2"/>
          <c:tx>
            <c:strRef>
              <c:f>Sheet1!$D$1</c:f>
              <c:strCache>
                <c:ptCount val="1"/>
                <c:pt idx="0">
                  <c:v>England holiday already booked</c:v>
                </c:pt>
              </c:strCache>
            </c:strRef>
          </c:tx>
          <c:spPr>
            <a:solidFill>
              <a:srgbClr val="00B050"/>
            </a:solidFill>
            <a:ln>
              <a:noFill/>
            </a:ln>
            <a:effectLst/>
          </c:spPr>
          <c:invertIfNegative val="0"/>
          <c:dLbls>
            <c:spPr>
              <a:noFill/>
              <a:ln>
                <a:noFill/>
              </a:ln>
              <a:effectLst/>
            </c:spPr>
            <c:txPr>
              <a:bodyPr wrap="square" lIns="38100" tIns="19050" rIns="38100" bIns="19050" anchor="ctr"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Sheet1!$A$3</c:f>
              <c:strCache>
                <c:ptCount val="1"/>
                <c:pt idx="0">
                  <c:v>USA</c:v>
                </c:pt>
              </c:strCache>
            </c:strRef>
          </c:cat>
          <c:val>
            <c:numRef>
              <c:f>Sheet1!$D$3</c:f>
              <c:numCache>
                <c:formatCode>0%</c:formatCode>
                <c:ptCount val="1"/>
                <c:pt idx="0">
                  <c:v>0.155</c:v>
                </c:pt>
              </c:numCache>
            </c:numRef>
          </c:val>
          <c:extLst xmlns:c16r2="http://schemas.microsoft.com/office/drawing/2015/06/chart">
            <c:ext xmlns:c16="http://schemas.microsoft.com/office/drawing/2014/chart" uri="{C3380CC4-5D6E-409C-BE32-E72D297353CC}">
              <c16:uniqueId val="{0000002A-E03D-4CA4-8B94-31F2BE6F3BF0}"/>
            </c:ext>
          </c:extLst>
        </c:ser>
        <c:dLbls>
          <c:showLegendKey val="0"/>
          <c:showVal val="0"/>
          <c:showCatName val="0"/>
          <c:showSerName val="0"/>
          <c:showPercent val="0"/>
          <c:showBubbleSize val="0"/>
        </c:dLbls>
        <c:gapWidth val="50"/>
        <c:overlap val="100"/>
        <c:axId val="317355016"/>
        <c:axId val="317353448"/>
      </c:barChart>
      <c:catAx>
        <c:axId val="317355016"/>
        <c:scaling>
          <c:orientation val="maxMin"/>
        </c:scaling>
        <c:delete val="1"/>
        <c:axPos val="l"/>
        <c:numFmt formatCode="General" sourceLinked="1"/>
        <c:majorTickMark val="none"/>
        <c:minorTickMark val="none"/>
        <c:tickLblPos val="nextTo"/>
        <c:crossAx val="317353448"/>
        <c:crosses val="autoZero"/>
        <c:auto val="1"/>
        <c:lblAlgn val="ctr"/>
        <c:lblOffset val="100"/>
        <c:noMultiLvlLbl val="0"/>
      </c:catAx>
      <c:valAx>
        <c:axId val="317353448"/>
        <c:scaling>
          <c:orientation val="minMax"/>
          <c:max val="1.1000000000000001"/>
          <c:min val="0"/>
        </c:scaling>
        <c:delete val="1"/>
        <c:axPos val="t"/>
        <c:majorGridlines>
          <c:spPr>
            <a:ln w="9525" cap="flat" cmpd="sng" algn="ctr">
              <a:noFill/>
              <a:round/>
            </a:ln>
            <a:effectLst/>
          </c:spPr>
        </c:majorGridlines>
        <c:numFmt formatCode="0%" sourceLinked="0"/>
        <c:majorTickMark val="out"/>
        <c:minorTickMark val="none"/>
        <c:tickLblPos val="nextTo"/>
        <c:crossAx val="31735501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FFD0-4C18-9D3B-0D4669E5D9F2}"/>
              </c:ext>
            </c:extLst>
          </c:dPt>
          <c:dPt>
            <c:idx val="1"/>
            <c:invertIfNegative val="0"/>
            <c:bubble3D val="0"/>
            <c:extLst xmlns:c16r2="http://schemas.microsoft.com/office/drawing/2015/06/chart">
              <c:ext xmlns:c16="http://schemas.microsoft.com/office/drawing/2014/chart" uri="{C3380CC4-5D6E-409C-BE32-E72D297353CC}">
                <c16:uniqueId val="{00000001-FFD0-4C18-9D3B-0D4669E5D9F2}"/>
              </c:ext>
            </c:extLst>
          </c:dPt>
          <c:dPt>
            <c:idx val="2"/>
            <c:invertIfNegative val="0"/>
            <c:bubble3D val="0"/>
            <c:extLst xmlns:c16r2="http://schemas.microsoft.com/office/drawing/2015/06/chart">
              <c:ext xmlns:c16="http://schemas.microsoft.com/office/drawing/2014/chart" uri="{C3380CC4-5D6E-409C-BE32-E72D297353CC}">
                <c16:uniqueId val="{00000002-FFD0-4C18-9D3B-0D4669E5D9F2}"/>
              </c:ext>
            </c:extLst>
          </c:dPt>
          <c:dPt>
            <c:idx val="3"/>
            <c:invertIfNegative val="0"/>
            <c:bubble3D val="0"/>
            <c:extLst xmlns:c16r2="http://schemas.microsoft.com/office/drawing/2015/06/chart">
              <c:ext xmlns:c16="http://schemas.microsoft.com/office/drawing/2014/chart" uri="{C3380CC4-5D6E-409C-BE32-E72D297353CC}">
                <c16:uniqueId val="{00000003-FFD0-4C18-9D3B-0D4669E5D9F2}"/>
              </c:ext>
            </c:extLst>
          </c:dPt>
          <c:dPt>
            <c:idx val="4"/>
            <c:invertIfNegative val="0"/>
            <c:bubble3D val="0"/>
            <c:extLst xmlns:c16r2="http://schemas.microsoft.com/office/drawing/2015/06/chart">
              <c:ext xmlns:c16="http://schemas.microsoft.com/office/drawing/2014/chart" uri="{C3380CC4-5D6E-409C-BE32-E72D297353CC}">
                <c16:uniqueId val="{00000004-FFD0-4C18-9D3B-0D4669E5D9F2}"/>
              </c:ext>
            </c:extLst>
          </c:dPt>
          <c:dPt>
            <c:idx val="5"/>
            <c:invertIfNegative val="0"/>
            <c:bubble3D val="0"/>
            <c:extLst xmlns:c16r2="http://schemas.microsoft.com/office/drawing/2015/06/chart">
              <c:ext xmlns:c16="http://schemas.microsoft.com/office/drawing/2014/chart" uri="{C3380CC4-5D6E-409C-BE32-E72D297353CC}">
                <c16:uniqueId val="{00000005-FFD0-4C18-9D3B-0D4669E5D9F2}"/>
              </c:ext>
            </c:extLst>
          </c:dPt>
          <c:dPt>
            <c:idx val="6"/>
            <c:invertIfNegative val="0"/>
            <c:bubble3D val="0"/>
            <c:extLst xmlns:c16r2="http://schemas.microsoft.com/office/drawing/2015/06/chart">
              <c:ext xmlns:c16="http://schemas.microsoft.com/office/drawing/2014/chart" uri="{C3380CC4-5D6E-409C-BE32-E72D297353CC}">
                <c16:uniqueId val="{00000006-FFD0-4C18-9D3B-0D4669E5D9F2}"/>
              </c:ext>
            </c:extLst>
          </c:dPt>
          <c:dPt>
            <c:idx val="7"/>
            <c:invertIfNegative val="0"/>
            <c:bubble3D val="0"/>
            <c:extLst xmlns:c16r2="http://schemas.microsoft.com/office/drawing/2015/06/chart">
              <c:ext xmlns:c16="http://schemas.microsoft.com/office/drawing/2014/chart" uri="{C3380CC4-5D6E-409C-BE32-E72D297353CC}">
                <c16:uniqueId val="{00000007-FFD0-4C18-9D3B-0D4669E5D9F2}"/>
              </c:ext>
            </c:extLst>
          </c:dPt>
          <c:dPt>
            <c:idx val="8"/>
            <c:invertIfNegative val="0"/>
            <c:bubble3D val="0"/>
            <c:extLst xmlns:c16r2="http://schemas.microsoft.com/office/drawing/2015/06/chart">
              <c:ext xmlns:c16="http://schemas.microsoft.com/office/drawing/2014/chart" uri="{C3380CC4-5D6E-409C-BE32-E72D297353CC}">
                <c16:uniqueId val="{00000008-FFD0-4C18-9D3B-0D4669E5D9F2}"/>
              </c:ext>
            </c:extLst>
          </c:dPt>
          <c:dPt>
            <c:idx val="9"/>
            <c:invertIfNegative val="0"/>
            <c:bubble3D val="0"/>
            <c:extLst xmlns:c16r2="http://schemas.microsoft.com/office/drawing/2015/06/chart">
              <c:ext xmlns:c16="http://schemas.microsoft.com/office/drawing/2014/chart" uri="{C3380CC4-5D6E-409C-BE32-E72D297353CC}">
                <c16:uniqueId val="{00000009-FFD0-4C18-9D3B-0D4669E5D9F2}"/>
              </c:ext>
            </c:extLst>
          </c:dPt>
          <c:dPt>
            <c:idx val="10"/>
            <c:invertIfNegative val="0"/>
            <c:bubble3D val="0"/>
            <c:extLst xmlns:c16r2="http://schemas.microsoft.com/office/drawing/2015/06/chart">
              <c:ext xmlns:c16="http://schemas.microsoft.com/office/drawing/2014/chart" uri="{C3380CC4-5D6E-409C-BE32-E72D297353CC}">
                <c16:uniqueId val="{0000000A-FFD0-4C18-9D3B-0D4669E5D9F2}"/>
              </c:ext>
            </c:extLst>
          </c:dPt>
          <c:dPt>
            <c:idx val="11"/>
            <c:invertIfNegative val="0"/>
            <c:bubble3D val="0"/>
            <c:extLst xmlns:c16r2="http://schemas.microsoft.com/office/drawing/2015/06/chart">
              <c:ext xmlns:c16="http://schemas.microsoft.com/office/drawing/2014/chart" uri="{C3380CC4-5D6E-409C-BE32-E72D297353CC}">
                <c16:uniqueId val="{0000000B-FFD0-4C18-9D3B-0D4669E5D9F2}"/>
              </c:ext>
            </c:extLst>
          </c:dPt>
          <c:dPt>
            <c:idx val="12"/>
            <c:invertIfNegative val="0"/>
            <c:bubble3D val="0"/>
            <c:extLst xmlns:c16r2="http://schemas.microsoft.com/office/drawing/2015/06/chart">
              <c:ext xmlns:c16="http://schemas.microsoft.com/office/drawing/2014/chart" uri="{C3380CC4-5D6E-409C-BE32-E72D297353CC}">
                <c16:uniqueId val="{0000000C-FFD0-4C18-9D3B-0D4669E5D9F2}"/>
              </c:ext>
            </c:extLst>
          </c:dPt>
          <c:dPt>
            <c:idx val="13"/>
            <c:invertIfNegative val="0"/>
            <c:bubble3D val="0"/>
            <c:extLst xmlns:c16r2="http://schemas.microsoft.com/office/drawing/2015/06/chart">
              <c:ext xmlns:c16="http://schemas.microsoft.com/office/drawing/2014/chart" uri="{C3380CC4-5D6E-409C-BE32-E72D297353CC}">
                <c16:uniqueId val="{0000000D-FFD0-4C18-9D3B-0D4669E5D9F2}"/>
              </c:ext>
            </c:extLst>
          </c:dPt>
          <c:dPt>
            <c:idx val="14"/>
            <c:invertIfNegative val="0"/>
            <c:bubble3D val="0"/>
            <c:extLst xmlns:c16r2="http://schemas.microsoft.com/office/drawing/2015/06/chart">
              <c:ext xmlns:c16="http://schemas.microsoft.com/office/drawing/2014/chart" uri="{C3380CC4-5D6E-409C-BE32-E72D297353CC}">
                <c16:uniqueId val="{0000000E-FFD0-4C18-9D3B-0D4669E5D9F2}"/>
              </c:ext>
            </c:extLst>
          </c:dPt>
          <c:dPt>
            <c:idx val="15"/>
            <c:invertIfNegative val="0"/>
            <c:bubble3D val="0"/>
            <c:extLst xmlns:c16r2="http://schemas.microsoft.com/office/drawing/2015/06/chart">
              <c:ext xmlns:c16="http://schemas.microsoft.com/office/drawing/2014/chart" uri="{C3380CC4-5D6E-409C-BE32-E72D297353CC}">
                <c16:uniqueId val="{0000000F-FFD0-4C18-9D3B-0D4669E5D9F2}"/>
              </c:ext>
            </c:extLst>
          </c:dPt>
          <c:dPt>
            <c:idx val="16"/>
            <c:invertIfNegative val="0"/>
            <c:bubble3D val="0"/>
            <c:extLst xmlns:c16r2="http://schemas.microsoft.com/office/drawing/2015/06/chart">
              <c:ext xmlns:c16="http://schemas.microsoft.com/office/drawing/2014/chart" uri="{C3380CC4-5D6E-409C-BE32-E72D297353CC}">
                <c16:uniqueId val="{00000010-FFD0-4C18-9D3B-0D4669E5D9F2}"/>
              </c:ext>
            </c:extLst>
          </c:dPt>
          <c:dPt>
            <c:idx val="17"/>
            <c:invertIfNegative val="0"/>
            <c:bubble3D val="0"/>
            <c:extLst xmlns:c16r2="http://schemas.microsoft.com/office/drawing/2015/06/chart">
              <c:ext xmlns:c16="http://schemas.microsoft.com/office/drawing/2014/chart" uri="{C3380CC4-5D6E-409C-BE32-E72D297353CC}">
                <c16:uniqueId val="{00000011-FFD0-4C18-9D3B-0D4669E5D9F2}"/>
              </c:ext>
            </c:extLst>
          </c:dPt>
          <c:dPt>
            <c:idx val="18"/>
            <c:invertIfNegative val="0"/>
            <c:bubble3D val="0"/>
            <c:extLst xmlns:c16r2="http://schemas.microsoft.com/office/drawing/2015/06/chart">
              <c:ext xmlns:c16="http://schemas.microsoft.com/office/drawing/2014/chart" uri="{C3380CC4-5D6E-409C-BE32-E72D297353CC}">
                <c16:uniqueId val="{00000012-FFD0-4C18-9D3B-0D4669E5D9F2}"/>
              </c:ext>
            </c:extLst>
          </c:dPt>
          <c:dPt>
            <c:idx val="19"/>
            <c:invertIfNegative val="0"/>
            <c:bubble3D val="0"/>
            <c:extLst xmlns:c16r2="http://schemas.microsoft.com/office/drawing/2015/06/chart">
              <c:ext xmlns:c16="http://schemas.microsoft.com/office/drawing/2014/chart" uri="{C3380CC4-5D6E-409C-BE32-E72D297353CC}">
                <c16:uniqueId val="{00000013-FFD0-4C18-9D3B-0D4669E5D9F2}"/>
              </c:ext>
            </c:extLst>
          </c:dPt>
          <c:dPt>
            <c:idx val="20"/>
            <c:invertIfNegative val="0"/>
            <c:bubble3D val="0"/>
            <c:extLst xmlns:c16r2="http://schemas.microsoft.com/office/drawing/2015/06/chart">
              <c:ext xmlns:c16="http://schemas.microsoft.com/office/drawing/2014/chart" uri="{C3380CC4-5D6E-409C-BE32-E72D297353CC}">
                <c16:uniqueId val="{00000014-FFD0-4C18-9D3B-0D4669E5D9F2}"/>
              </c:ext>
            </c:extLst>
          </c:dPt>
          <c:dPt>
            <c:idx val="21"/>
            <c:invertIfNegative val="0"/>
            <c:bubble3D val="0"/>
            <c:extLst xmlns:c16r2="http://schemas.microsoft.com/office/drawing/2015/06/chart">
              <c:ext xmlns:c16="http://schemas.microsoft.com/office/drawing/2014/chart" uri="{C3380CC4-5D6E-409C-BE32-E72D297353CC}">
                <c16:uniqueId val="{00000015-FFD0-4C18-9D3B-0D4669E5D9F2}"/>
              </c:ext>
            </c:extLst>
          </c:dPt>
          <c:dPt>
            <c:idx val="22"/>
            <c:invertIfNegative val="0"/>
            <c:bubble3D val="0"/>
            <c:extLst xmlns:c16r2="http://schemas.microsoft.com/office/drawing/2015/06/chart">
              <c:ext xmlns:c16="http://schemas.microsoft.com/office/drawing/2014/chart" uri="{C3380CC4-5D6E-409C-BE32-E72D297353CC}">
                <c16:uniqueId val="{00000016-FFD0-4C18-9D3B-0D4669E5D9F2}"/>
              </c:ext>
            </c:extLst>
          </c:dPt>
          <c:dPt>
            <c:idx val="23"/>
            <c:invertIfNegative val="0"/>
            <c:bubble3D val="0"/>
            <c:extLst xmlns:c16r2="http://schemas.microsoft.com/office/drawing/2015/06/chart">
              <c:ext xmlns:c16="http://schemas.microsoft.com/office/drawing/2014/chart" uri="{C3380CC4-5D6E-409C-BE32-E72D297353CC}">
                <c16:uniqueId val="{00000017-FFD0-4C18-9D3B-0D4669E5D9F2}"/>
              </c:ext>
            </c:extLst>
          </c:dPt>
          <c:dPt>
            <c:idx val="24"/>
            <c:invertIfNegative val="0"/>
            <c:bubble3D val="0"/>
            <c:extLst xmlns:c16r2="http://schemas.microsoft.com/office/drawing/2015/06/chart">
              <c:ext xmlns:c16="http://schemas.microsoft.com/office/drawing/2014/chart" uri="{C3380CC4-5D6E-409C-BE32-E72D297353CC}">
                <c16:uniqueId val="{00000018-FFD0-4C18-9D3B-0D4669E5D9F2}"/>
              </c:ext>
            </c:extLst>
          </c:dPt>
          <c:dPt>
            <c:idx val="25"/>
            <c:invertIfNegative val="0"/>
            <c:bubble3D val="0"/>
            <c:extLst xmlns:c16r2="http://schemas.microsoft.com/office/drawing/2015/06/chart">
              <c:ext xmlns:c16="http://schemas.microsoft.com/office/drawing/2014/chart" uri="{C3380CC4-5D6E-409C-BE32-E72D297353CC}">
                <c16:uniqueId val="{00000019-FFD0-4C18-9D3B-0D4669E5D9F2}"/>
              </c:ext>
            </c:extLst>
          </c:dPt>
          <c:dPt>
            <c:idx val="26"/>
            <c:invertIfNegative val="0"/>
            <c:bubble3D val="0"/>
            <c:extLst xmlns:c16r2="http://schemas.microsoft.com/office/drawing/2015/06/chart">
              <c:ext xmlns:c16="http://schemas.microsoft.com/office/drawing/2014/chart" uri="{C3380CC4-5D6E-409C-BE32-E72D297353CC}">
                <c16:uniqueId val="{0000001A-FFD0-4C18-9D3B-0D4669E5D9F2}"/>
              </c:ext>
            </c:extLst>
          </c:dPt>
          <c:dPt>
            <c:idx val="27"/>
            <c:invertIfNegative val="0"/>
            <c:bubble3D val="0"/>
            <c:extLst xmlns:c16r2="http://schemas.microsoft.com/office/drawing/2015/06/chart">
              <c:ext xmlns:c16="http://schemas.microsoft.com/office/drawing/2014/chart" uri="{C3380CC4-5D6E-409C-BE32-E72D297353CC}">
                <c16:uniqueId val="{0000001B-FFD0-4C18-9D3B-0D4669E5D9F2}"/>
              </c:ext>
            </c:extLst>
          </c:dPt>
          <c:dPt>
            <c:idx val="28"/>
            <c:invertIfNegative val="0"/>
            <c:bubble3D val="0"/>
            <c:extLst xmlns:c16r2="http://schemas.microsoft.com/office/drawing/2015/06/chart">
              <c:ext xmlns:c16="http://schemas.microsoft.com/office/drawing/2014/chart" uri="{C3380CC4-5D6E-409C-BE32-E72D297353CC}">
                <c16:uniqueId val="{0000001C-FFD0-4C18-9D3B-0D4669E5D9F2}"/>
              </c:ext>
            </c:extLst>
          </c:dPt>
          <c:dPt>
            <c:idx val="29"/>
            <c:invertIfNegative val="0"/>
            <c:bubble3D val="0"/>
            <c:extLst xmlns:c16r2="http://schemas.microsoft.com/office/drawing/2015/06/chart">
              <c:ext xmlns:c16="http://schemas.microsoft.com/office/drawing/2014/chart" uri="{C3380CC4-5D6E-409C-BE32-E72D297353CC}">
                <c16:uniqueId val="{0000001D-FFD0-4C18-9D3B-0D4669E5D9F2}"/>
              </c:ext>
            </c:extLst>
          </c:dPt>
          <c:dPt>
            <c:idx val="30"/>
            <c:invertIfNegative val="0"/>
            <c:bubble3D val="0"/>
            <c:extLst xmlns:c16r2="http://schemas.microsoft.com/office/drawing/2015/06/chart">
              <c:ext xmlns:c16="http://schemas.microsoft.com/office/drawing/2014/chart" uri="{C3380CC4-5D6E-409C-BE32-E72D297353CC}">
                <c16:uniqueId val="{0000001E-FFD0-4C18-9D3B-0D4669E5D9F2}"/>
              </c:ext>
            </c:extLst>
          </c:dPt>
          <c:dPt>
            <c:idx val="31"/>
            <c:invertIfNegative val="0"/>
            <c:bubble3D val="0"/>
            <c:extLst xmlns:c16r2="http://schemas.microsoft.com/office/drawing/2015/06/chart">
              <c:ext xmlns:c16="http://schemas.microsoft.com/office/drawing/2014/chart" uri="{C3380CC4-5D6E-409C-BE32-E72D297353CC}">
                <c16:uniqueId val="{0000001F-FFD0-4C18-9D3B-0D4669E5D9F2}"/>
              </c:ext>
            </c:extLst>
          </c:dPt>
          <c:dPt>
            <c:idx val="32"/>
            <c:invertIfNegative val="0"/>
            <c:bubble3D val="0"/>
            <c:extLst xmlns:c16r2="http://schemas.microsoft.com/office/drawing/2015/06/chart">
              <c:ext xmlns:c16="http://schemas.microsoft.com/office/drawing/2014/chart" uri="{C3380CC4-5D6E-409C-BE32-E72D297353CC}">
                <c16:uniqueId val="{00000020-FFD0-4C18-9D3B-0D4669E5D9F2}"/>
              </c:ext>
            </c:extLst>
          </c:dPt>
          <c:dPt>
            <c:idx val="33"/>
            <c:invertIfNegative val="0"/>
            <c:bubble3D val="0"/>
            <c:extLst xmlns:c16r2="http://schemas.microsoft.com/office/drawing/2015/06/chart">
              <c:ext xmlns:c16="http://schemas.microsoft.com/office/drawing/2014/chart" uri="{C3380CC4-5D6E-409C-BE32-E72D297353CC}">
                <c16:uniqueId val="{00000021-FFD0-4C18-9D3B-0D4669E5D9F2}"/>
              </c:ext>
            </c:extLst>
          </c:dPt>
          <c:dPt>
            <c:idx val="34"/>
            <c:invertIfNegative val="0"/>
            <c:bubble3D val="0"/>
            <c:extLst xmlns:c16r2="http://schemas.microsoft.com/office/drawing/2015/06/chart">
              <c:ext xmlns:c16="http://schemas.microsoft.com/office/drawing/2014/chart" uri="{C3380CC4-5D6E-409C-BE32-E72D297353CC}">
                <c16:uniqueId val="{00000022-FFD0-4C18-9D3B-0D4669E5D9F2}"/>
              </c:ext>
            </c:extLst>
          </c:dPt>
          <c:dPt>
            <c:idx val="35"/>
            <c:invertIfNegative val="0"/>
            <c:bubble3D val="0"/>
            <c:extLst xmlns:c16r2="http://schemas.microsoft.com/office/drawing/2015/06/chart">
              <c:ext xmlns:c16="http://schemas.microsoft.com/office/drawing/2014/chart" uri="{C3380CC4-5D6E-409C-BE32-E72D297353CC}">
                <c16:uniqueId val="{00000023-FFD0-4C18-9D3B-0D4669E5D9F2}"/>
              </c:ext>
            </c:extLst>
          </c:dPt>
          <c:dPt>
            <c:idx val="36"/>
            <c:invertIfNegative val="0"/>
            <c:bubble3D val="0"/>
            <c:extLst xmlns:c16r2="http://schemas.microsoft.com/office/drawing/2015/06/chart">
              <c:ext xmlns:c16="http://schemas.microsoft.com/office/drawing/2014/chart" uri="{C3380CC4-5D6E-409C-BE32-E72D297353CC}">
                <c16:uniqueId val="{00000024-FFD0-4C18-9D3B-0D4669E5D9F2}"/>
              </c:ext>
            </c:extLst>
          </c:dPt>
          <c:dPt>
            <c:idx val="37"/>
            <c:invertIfNegative val="0"/>
            <c:bubble3D val="0"/>
            <c:extLst xmlns:c16r2="http://schemas.microsoft.com/office/drawing/2015/06/chart">
              <c:ext xmlns:c16="http://schemas.microsoft.com/office/drawing/2014/chart" uri="{C3380CC4-5D6E-409C-BE32-E72D297353CC}">
                <c16:uniqueId val="{00000025-FFD0-4C18-9D3B-0D4669E5D9F2}"/>
              </c:ext>
            </c:extLst>
          </c:dPt>
          <c:dPt>
            <c:idx val="38"/>
            <c:invertIfNegative val="0"/>
            <c:bubble3D val="0"/>
            <c:extLst xmlns:c16r2="http://schemas.microsoft.com/office/drawing/2015/06/chart">
              <c:ext xmlns:c16="http://schemas.microsoft.com/office/drawing/2014/chart" uri="{C3380CC4-5D6E-409C-BE32-E72D297353CC}">
                <c16:uniqueId val="{00000026-FFD0-4C18-9D3B-0D4669E5D9F2}"/>
              </c:ext>
            </c:extLst>
          </c:dPt>
          <c:dPt>
            <c:idx val="39"/>
            <c:invertIfNegative val="0"/>
            <c:bubble3D val="0"/>
            <c:extLst xmlns:c16r2="http://schemas.microsoft.com/office/drawing/2015/06/chart">
              <c:ext xmlns:c16="http://schemas.microsoft.com/office/drawing/2014/chart" uri="{C3380CC4-5D6E-409C-BE32-E72D297353CC}">
                <c16:uniqueId val="{00000027-FFD0-4C18-9D3B-0D4669E5D9F2}"/>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Sheet1!$A$22</c:f>
              <c:strCache>
                <c:ptCount val="1"/>
                <c:pt idx="0">
                  <c:v>Shopping for clothes</c:v>
                </c:pt>
              </c:strCache>
            </c:strRef>
          </c:cat>
          <c:val>
            <c:numRef>
              <c:f>Sheet1!$B$22</c:f>
              <c:numCache>
                <c:formatCode>0%</c:formatCode>
                <c:ptCount val="1"/>
                <c:pt idx="0">
                  <c:v>0.22348427672956001</c:v>
                </c:pt>
              </c:numCache>
            </c:numRef>
          </c:val>
          <c:extLst xmlns:c16r2="http://schemas.microsoft.com/office/drawing/2015/06/chart">
            <c:ext xmlns:c16="http://schemas.microsoft.com/office/drawing/2014/chart" uri="{C3380CC4-5D6E-409C-BE32-E72D297353CC}">
              <c16:uniqueId val="{00000028-FFD0-4C18-9D3B-0D4669E5D9F2}"/>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Sheet1!$A$22</c:f>
              <c:strCache>
                <c:ptCount val="1"/>
                <c:pt idx="0">
                  <c:v>Shopping for clothes</c:v>
                </c:pt>
              </c:strCache>
            </c:strRef>
          </c:cat>
          <c:val>
            <c:numRef>
              <c:f>Sheet1!$C$22</c:f>
              <c:numCache>
                <c:formatCode>0%</c:formatCode>
                <c:ptCount val="1"/>
                <c:pt idx="0">
                  <c:v>0.26551572327043999</c:v>
                </c:pt>
              </c:numCache>
            </c:numRef>
          </c:val>
          <c:extLst xmlns:c16r2="http://schemas.microsoft.com/office/drawing/2015/06/chart">
            <c:ext xmlns:c16="http://schemas.microsoft.com/office/drawing/2014/chart" uri="{C3380CC4-5D6E-409C-BE32-E72D297353CC}">
              <c16:uniqueId val="{00000029-FFD0-4C18-9D3B-0D4669E5D9F2}"/>
            </c:ext>
          </c:extLst>
        </c:ser>
        <c:dLbls>
          <c:showLegendKey val="0"/>
          <c:showVal val="0"/>
          <c:showCatName val="0"/>
          <c:showSerName val="0"/>
          <c:showPercent val="0"/>
          <c:showBubbleSize val="0"/>
        </c:dLbls>
        <c:gapWidth val="50"/>
        <c:overlap val="100"/>
        <c:axId val="378926672"/>
        <c:axId val="378931768"/>
      </c:barChart>
      <c:catAx>
        <c:axId val="378926672"/>
        <c:scaling>
          <c:orientation val="maxMin"/>
        </c:scaling>
        <c:delete val="1"/>
        <c:axPos val="l"/>
        <c:numFmt formatCode="General" sourceLinked="1"/>
        <c:majorTickMark val="none"/>
        <c:minorTickMark val="none"/>
        <c:tickLblPos val="nextTo"/>
        <c:crossAx val="378931768"/>
        <c:crosses val="autoZero"/>
        <c:auto val="1"/>
        <c:lblAlgn val="ctr"/>
        <c:lblOffset val="100"/>
        <c:noMultiLvlLbl val="0"/>
      </c:catAx>
      <c:valAx>
        <c:axId val="378931768"/>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8926672"/>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8DE9-4599-BFD9-014C9F52C2D2}"/>
              </c:ext>
            </c:extLst>
          </c:dPt>
          <c:dPt>
            <c:idx val="1"/>
            <c:invertIfNegative val="0"/>
            <c:bubble3D val="0"/>
            <c:extLst xmlns:c16r2="http://schemas.microsoft.com/office/drawing/2015/06/chart">
              <c:ext xmlns:c16="http://schemas.microsoft.com/office/drawing/2014/chart" uri="{C3380CC4-5D6E-409C-BE32-E72D297353CC}">
                <c16:uniqueId val="{00000001-8DE9-4599-BFD9-014C9F52C2D2}"/>
              </c:ext>
            </c:extLst>
          </c:dPt>
          <c:dPt>
            <c:idx val="2"/>
            <c:invertIfNegative val="0"/>
            <c:bubble3D val="0"/>
            <c:extLst xmlns:c16r2="http://schemas.microsoft.com/office/drawing/2015/06/chart">
              <c:ext xmlns:c16="http://schemas.microsoft.com/office/drawing/2014/chart" uri="{C3380CC4-5D6E-409C-BE32-E72D297353CC}">
                <c16:uniqueId val="{00000002-8DE9-4599-BFD9-014C9F52C2D2}"/>
              </c:ext>
            </c:extLst>
          </c:dPt>
          <c:dPt>
            <c:idx val="3"/>
            <c:invertIfNegative val="0"/>
            <c:bubble3D val="0"/>
            <c:extLst xmlns:c16r2="http://schemas.microsoft.com/office/drawing/2015/06/chart">
              <c:ext xmlns:c16="http://schemas.microsoft.com/office/drawing/2014/chart" uri="{C3380CC4-5D6E-409C-BE32-E72D297353CC}">
                <c16:uniqueId val="{00000003-8DE9-4599-BFD9-014C9F52C2D2}"/>
              </c:ext>
            </c:extLst>
          </c:dPt>
          <c:dPt>
            <c:idx val="4"/>
            <c:invertIfNegative val="0"/>
            <c:bubble3D val="0"/>
            <c:extLst xmlns:c16r2="http://schemas.microsoft.com/office/drawing/2015/06/chart">
              <c:ext xmlns:c16="http://schemas.microsoft.com/office/drawing/2014/chart" uri="{C3380CC4-5D6E-409C-BE32-E72D297353CC}">
                <c16:uniqueId val="{00000004-8DE9-4599-BFD9-014C9F52C2D2}"/>
              </c:ext>
            </c:extLst>
          </c:dPt>
          <c:dPt>
            <c:idx val="5"/>
            <c:invertIfNegative val="0"/>
            <c:bubble3D val="0"/>
            <c:extLst xmlns:c16r2="http://schemas.microsoft.com/office/drawing/2015/06/chart">
              <c:ext xmlns:c16="http://schemas.microsoft.com/office/drawing/2014/chart" uri="{C3380CC4-5D6E-409C-BE32-E72D297353CC}">
                <c16:uniqueId val="{00000005-8DE9-4599-BFD9-014C9F52C2D2}"/>
              </c:ext>
            </c:extLst>
          </c:dPt>
          <c:dPt>
            <c:idx val="6"/>
            <c:invertIfNegative val="0"/>
            <c:bubble3D val="0"/>
            <c:extLst xmlns:c16r2="http://schemas.microsoft.com/office/drawing/2015/06/chart">
              <c:ext xmlns:c16="http://schemas.microsoft.com/office/drawing/2014/chart" uri="{C3380CC4-5D6E-409C-BE32-E72D297353CC}">
                <c16:uniqueId val="{00000006-8DE9-4599-BFD9-014C9F52C2D2}"/>
              </c:ext>
            </c:extLst>
          </c:dPt>
          <c:dPt>
            <c:idx val="7"/>
            <c:invertIfNegative val="0"/>
            <c:bubble3D val="0"/>
            <c:extLst xmlns:c16r2="http://schemas.microsoft.com/office/drawing/2015/06/chart">
              <c:ext xmlns:c16="http://schemas.microsoft.com/office/drawing/2014/chart" uri="{C3380CC4-5D6E-409C-BE32-E72D297353CC}">
                <c16:uniqueId val="{00000007-8DE9-4599-BFD9-014C9F52C2D2}"/>
              </c:ext>
            </c:extLst>
          </c:dPt>
          <c:dPt>
            <c:idx val="8"/>
            <c:invertIfNegative val="0"/>
            <c:bubble3D val="0"/>
            <c:extLst xmlns:c16r2="http://schemas.microsoft.com/office/drawing/2015/06/chart">
              <c:ext xmlns:c16="http://schemas.microsoft.com/office/drawing/2014/chart" uri="{C3380CC4-5D6E-409C-BE32-E72D297353CC}">
                <c16:uniqueId val="{00000008-8DE9-4599-BFD9-014C9F52C2D2}"/>
              </c:ext>
            </c:extLst>
          </c:dPt>
          <c:dPt>
            <c:idx val="9"/>
            <c:invertIfNegative val="0"/>
            <c:bubble3D val="0"/>
            <c:extLst xmlns:c16r2="http://schemas.microsoft.com/office/drawing/2015/06/chart">
              <c:ext xmlns:c16="http://schemas.microsoft.com/office/drawing/2014/chart" uri="{C3380CC4-5D6E-409C-BE32-E72D297353CC}">
                <c16:uniqueId val="{00000009-8DE9-4599-BFD9-014C9F52C2D2}"/>
              </c:ext>
            </c:extLst>
          </c:dPt>
          <c:dPt>
            <c:idx val="10"/>
            <c:invertIfNegative val="0"/>
            <c:bubble3D val="0"/>
            <c:extLst xmlns:c16r2="http://schemas.microsoft.com/office/drawing/2015/06/chart">
              <c:ext xmlns:c16="http://schemas.microsoft.com/office/drawing/2014/chart" uri="{C3380CC4-5D6E-409C-BE32-E72D297353CC}">
                <c16:uniqueId val="{0000000A-8DE9-4599-BFD9-014C9F52C2D2}"/>
              </c:ext>
            </c:extLst>
          </c:dPt>
          <c:dPt>
            <c:idx val="11"/>
            <c:invertIfNegative val="0"/>
            <c:bubble3D val="0"/>
            <c:extLst xmlns:c16r2="http://schemas.microsoft.com/office/drawing/2015/06/chart">
              <c:ext xmlns:c16="http://schemas.microsoft.com/office/drawing/2014/chart" uri="{C3380CC4-5D6E-409C-BE32-E72D297353CC}">
                <c16:uniqueId val="{0000000B-8DE9-4599-BFD9-014C9F52C2D2}"/>
              </c:ext>
            </c:extLst>
          </c:dPt>
          <c:dPt>
            <c:idx val="12"/>
            <c:invertIfNegative val="0"/>
            <c:bubble3D val="0"/>
            <c:extLst xmlns:c16r2="http://schemas.microsoft.com/office/drawing/2015/06/chart">
              <c:ext xmlns:c16="http://schemas.microsoft.com/office/drawing/2014/chart" uri="{C3380CC4-5D6E-409C-BE32-E72D297353CC}">
                <c16:uniqueId val="{0000000C-8DE9-4599-BFD9-014C9F52C2D2}"/>
              </c:ext>
            </c:extLst>
          </c:dPt>
          <c:dPt>
            <c:idx val="13"/>
            <c:invertIfNegative val="0"/>
            <c:bubble3D val="0"/>
            <c:extLst xmlns:c16r2="http://schemas.microsoft.com/office/drawing/2015/06/chart">
              <c:ext xmlns:c16="http://schemas.microsoft.com/office/drawing/2014/chart" uri="{C3380CC4-5D6E-409C-BE32-E72D297353CC}">
                <c16:uniqueId val="{0000000D-8DE9-4599-BFD9-014C9F52C2D2}"/>
              </c:ext>
            </c:extLst>
          </c:dPt>
          <c:dPt>
            <c:idx val="14"/>
            <c:invertIfNegative val="0"/>
            <c:bubble3D val="0"/>
            <c:extLst xmlns:c16r2="http://schemas.microsoft.com/office/drawing/2015/06/chart">
              <c:ext xmlns:c16="http://schemas.microsoft.com/office/drawing/2014/chart" uri="{C3380CC4-5D6E-409C-BE32-E72D297353CC}">
                <c16:uniqueId val="{0000000E-8DE9-4599-BFD9-014C9F52C2D2}"/>
              </c:ext>
            </c:extLst>
          </c:dPt>
          <c:dPt>
            <c:idx val="15"/>
            <c:invertIfNegative val="0"/>
            <c:bubble3D val="0"/>
            <c:extLst xmlns:c16r2="http://schemas.microsoft.com/office/drawing/2015/06/chart">
              <c:ext xmlns:c16="http://schemas.microsoft.com/office/drawing/2014/chart" uri="{C3380CC4-5D6E-409C-BE32-E72D297353CC}">
                <c16:uniqueId val="{0000000F-8DE9-4599-BFD9-014C9F52C2D2}"/>
              </c:ext>
            </c:extLst>
          </c:dPt>
          <c:dPt>
            <c:idx val="16"/>
            <c:invertIfNegative val="0"/>
            <c:bubble3D val="0"/>
            <c:extLst xmlns:c16r2="http://schemas.microsoft.com/office/drawing/2015/06/chart">
              <c:ext xmlns:c16="http://schemas.microsoft.com/office/drawing/2014/chart" uri="{C3380CC4-5D6E-409C-BE32-E72D297353CC}">
                <c16:uniqueId val="{00000010-8DE9-4599-BFD9-014C9F52C2D2}"/>
              </c:ext>
            </c:extLst>
          </c:dPt>
          <c:dPt>
            <c:idx val="17"/>
            <c:invertIfNegative val="0"/>
            <c:bubble3D val="0"/>
            <c:extLst xmlns:c16r2="http://schemas.microsoft.com/office/drawing/2015/06/chart">
              <c:ext xmlns:c16="http://schemas.microsoft.com/office/drawing/2014/chart" uri="{C3380CC4-5D6E-409C-BE32-E72D297353CC}">
                <c16:uniqueId val="{00000011-8DE9-4599-BFD9-014C9F52C2D2}"/>
              </c:ext>
            </c:extLst>
          </c:dPt>
          <c:dPt>
            <c:idx val="18"/>
            <c:invertIfNegative val="0"/>
            <c:bubble3D val="0"/>
            <c:extLst xmlns:c16r2="http://schemas.microsoft.com/office/drawing/2015/06/chart">
              <c:ext xmlns:c16="http://schemas.microsoft.com/office/drawing/2014/chart" uri="{C3380CC4-5D6E-409C-BE32-E72D297353CC}">
                <c16:uniqueId val="{00000012-8DE9-4599-BFD9-014C9F52C2D2}"/>
              </c:ext>
            </c:extLst>
          </c:dPt>
          <c:dPt>
            <c:idx val="19"/>
            <c:invertIfNegative val="0"/>
            <c:bubble3D val="0"/>
            <c:extLst xmlns:c16r2="http://schemas.microsoft.com/office/drawing/2015/06/chart">
              <c:ext xmlns:c16="http://schemas.microsoft.com/office/drawing/2014/chart" uri="{C3380CC4-5D6E-409C-BE32-E72D297353CC}">
                <c16:uniqueId val="{00000013-8DE9-4599-BFD9-014C9F52C2D2}"/>
              </c:ext>
            </c:extLst>
          </c:dPt>
          <c:dPt>
            <c:idx val="20"/>
            <c:invertIfNegative val="0"/>
            <c:bubble3D val="0"/>
            <c:extLst xmlns:c16r2="http://schemas.microsoft.com/office/drawing/2015/06/chart">
              <c:ext xmlns:c16="http://schemas.microsoft.com/office/drawing/2014/chart" uri="{C3380CC4-5D6E-409C-BE32-E72D297353CC}">
                <c16:uniqueId val="{00000014-8DE9-4599-BFD9-014C9F52C2D2}"/>
              </c:ext>
            </c:extLst>
          </c:dPt>
          <c:dPt>
            <c:idx val="21"/>
            <c:invertIfNegative val="0"/>
            <c:bubble3D val="0"/>
            <c:extLst xmlns:c16r2="http://schemas.microsoft.com/office/drawing/2015/06/chart">
              <c:ext xmlns:c16="http://schemas.microsoft.com/office/drawing/2014/chart" uri="{C3380CC4-5D6E-409C-BE32-E72D297353CC}">
                <c16:uniqueId val="{00000015-8DE9-4599-BFD9-014C9F52C2D2}"/>
              </c:ext>
            </c:extLst>
          </c:dPt>
          <c:dPt>
            <c:idx val="22"/>
            <c:invertIfNegative val="0"/>
            <c:bubble3D val="0"/>
            <c:extLst xmlns:c16r2="http://schemas.microsoft.com/office/drawing/2015/06/chart">
              <c:ext xmlns:c16="http://schemas.microsoft.com/office/drawing/2014/chart" uri="{C3380CC4-5D6E-409C-BE32-E72D297353CC}">
                <c16:uniqueId val="{00000016-8DE9-4599-BFD9-014C9F52C2D2}"/>
              </c:ext>
            </c:extLst>
          </c:dPt>
          <c:dPt>
            <c:idx val="23"/>
            <c:invertIfNegative val="0"/>
            <c:bubble3D val="0"/>
            <c:extLst xmlns:c16r2="http://schemas.microsoft.com/office/drawing/2015/06/chart">
              <c:ext xmlns:c16="http://schemas.microsoft.com/office/drawing/2014/chart" uri="{C3380CC4-5D6E-409C-BE32-E72D297353CC}">
                <c16:uniqueId val="{00000017-8DE9-4599-BFD9-014C9F52C2D2}"/>
              </c:ext>
            </c:extLst>
          </c:dPt>
          <c:dPt>
            <c:idx val="24"/>
            <c:invertIfNegative val="0"/>
            <c:bubble3D val="0"/>
            <c:extLst xmlns:c16r2="http://schemas.microsoft.com/office/drawing/2015/06/chart">
              <c:ext xmlns:c16="http://schemas.microsoft.com/office/drawing/2014/chart" uri="{C3380CC4-5D6E-409C-BE32-E72D297353CC}">
                <c16:uniqueId val="{00000018-8DE9-4599-BFD9-014C9F52C2D2}"/>
              </c:ext>
            </c:extLst>
          </c:dPt>
          <c:dPt>
            <c:idx val="25"/>
            <c:invertIfNegative val="0"/>
            <c:bubble3D val="0"/>
            <c:extLst xmlns:c16r2="http://schemas.microsoft.com/office/drawing/2015/06/chart">
              <c:ext xmlns:c16="http://schemas.microsoft.com/office/drawing/2014/chart" uri="{C3380CC4-5D6E-409C-BE32-E72D297353CC}">
                <c16:uniqueId val="{00000019-8DE9-4599-BFD9-014C9F52C2D2}"/>
              </c:ext>
            </c:extLst>
          </c:dPt>
          <c:dPt>
            <c:idx val="26"/>
            <c:invertIfNegative val="0"/>
            <c:bubble3D val="0"/>
            <c:extLst xmlns:c16r2="http://schemas.microsoft.com/office/drawing/2015/06/chart">
              <c:ext xmlns:c16="http://schemas.microsoft.com/office/drawing/2014/chart" uri="{C3380CC4-5D6E-409C-BE32-E72D297353CC}">
                <c16:uniqueId val="{0000001A-8DE9-4599-BFD9-014C9F52C2D2}"/>
              </c:ext>
            </c:extLst>
          </c:dPt>
          <c:dPt>
            <c:idx val="27"/>
            <c:invertIfNegative val="0"/>
            <c:bubble3D val="0"/>
            <c:extLst xmlns:c16r2="http://schemas.microsoft.com/office/drawing/2015/06/chart">
              <c:ext xmlns:c16="http://schemas.microsoft.com/office/drawing/2014/chart" uri="{C3380CC4-5D6E-409C-BE32-E72D297353CC}">
                <c16:uniqueId val="{0000001B-8DE9-4599-BFD9-014C9F52C2D2}"/>
              </c:ext>
            </c:extLst>
          </c:dPt>
          <c:dPt>
            <c:idx val="28"/>
            <c:invertIfNegative val="0"/>
            <c:bubble3D val="0"/>
            <c:extLst xmlns:c16r2="http://schemas.microsoft.com/office/drawing/2015/06/chart">
              <c:ext xmlns:c16="http://schemas.microsoft.com/office/drawing/2014/chart" uri="{C3380CC4-5D6E-409C-BE32-E72D297353CC}">
                <c16:uniqueId val="{0000001C-8DE9-4599-BFD9-014C9F52C2D2}"/>
              </c:ext>
            </c:extLst>
          </c:dPt>
          <c:dPt>
            <c:idx val="29"/>
            <c:invertIfNegative val="0"/>
            <c:bubble3D val="0"/>
            <c:extLst xmlns:c16r2="http://schemas.microsoft.com/office/drawing/2015/06/chart">
              <c:ext xmlns:c16="http://schemas.microsoft.com/office/drawing/2014/chart" uri="{C3380CC4-5D6E-409C-BE32-E72D297353CC}">
                <c16:uniqueId val="{0000001D-8DE9-4599-BFD9-014C9F52C2D2}"/>
              </c:ext>
            </c:extLst>
          </c:dPt>
          <c:dPt>
            <c:idx val="30"/>
            <c:invertIfNegative val="0"/>
            <c:bubble3D val="0"/>
            <c:extLst xmlns:c16r2="http://schemas.microsoft.com/office/drawing/2015/06/chart">
              <c:ext xmlns:c16="http://schemas.microsoft.com/office/drawing/2014/chart" uri="{C3380CC4-5D6E-409C-BE32-E72D297353CC}">
                <c16:uniqueId val="{0000001E-8DE9-4599-BFD9-014C9F52C2D2}"/>
              </c:ext>
            </c:extLst>
          </c:dPt>
          <c:dPt>
            <c:idx val="31"/>
            <c:invertIfNegative val="0"/>
            <c:bubble3D val="0"/>
            <c:extLst xmlns:c16r2="http://schemas.microsoft.com/office/drawing/2015/06/chart">
              <c:ext xmlns:c16="http://schemas.microsoft.com/office/drawing/2014/chart" uri="{C3380CC4-5D6E-409C-BE32-E72D297353CC}">
                <c16:uniqueId val="{0000001F-8DE9-4599-BFD9-014C9F52C2D2}"/>
              </c:ext>
            </c:extLst>
          </c:dPt>
          <c:dPt>
            <c:idx val="32"/>
            <c:invertIfNegative val="0"/>
            <c:bubble3D val="0"/>
            <c:extLst xmlns:c16r2="http://schemas.microsoft.com/office/drawing/2015/06/chart">
              <c:ext xmlns:c16="http://schemas.microsoft.com/office/drawing/2014/chart" uri="{C3380CC4-5D6E-409C-BE32-E72D297353CC}">
                <c16:uniqueId val="{00000020-8DE9-4599-BFD9-014C9F52C2D2}"/>
              </c:ext>
            </c:extLst>
          </c:dPt>
          <c:dPt>
            <c:idx val="33"/>
            <c:invertIfNegative val="0"/>
            <c:bubble3D val="0"/>
            <c:extLst xmlns:c16r2="http://schemas.microsoft.com/office/drawing/2015/06/chart">
              <c:ext xmlns:c16="http://schemas.microsoft.com/office/drawing/2014/chart" uri="{C3380CC4-5D6E-409C-BE32-E72D297353CC}">
                <c16:uniqueId val="{00000021-8DE9-4599-BFD9-014C9F52C2D2}"/>
              </c:ext>
            </c:extLst>
          </c:dPt>
          <c:dPt>
            <c:idx val="34"/>
            <c:invertIfNegative val="0"/>
            <c:bubble3D val="0"/>
            <c:extLst xmlns:c16r2="http://schemas.microsoft.com/office/drawing/2015/06/chart">
              <c:ext xmlns:c16="http://schemas.microsoft.com/office/drawing/2014/chart" uri="{C3380CC4-5D6E-409C-BE32-E72D297353CC}">
                <c16:uniqueId val="{00000022-8DE9-4599-BFD9-014C9F52C2D2}"/>
              </c:ext>
            </c:extLst>
          </c:dPt>
          <c:dPt>
            <c:idx val="35"/>
            <c:invertIfNegative val="0"/>
            <c:bubble3D val="0"/>
            <c:extLst xmlns:c16r2="http://schemas.microsoft.com/office/drawing/2015/06/chart">
              <c:ext xmlns:c16="http://schemas.microsoft.com/office/drawing/2014/chart" uri="{C3380CC4-5D6E-409C-BE32-E72D297353CC}">
                <c16:uniqueId val="{00000023-8DE9-4599-BFD9-014C9F52C2D2}"/>
              </c:ext>
            </c:extLst>
          </c:dPt>
          <c:dPt>
            <c:idx val="36"/>
            <c:invertIfNegative val="0"/>
            <c:bubble3D val="0"/>
            <c:extLst xmlns:c16r2="http://schemas.microsoft.com/office/drawing/2015/06/chart">
              <c:ext xmlns:c16="http://schemas.microsoft.com/office/drawing/2014/chart" uri="{C3380CC4-5D6E-409C-BE32-E72D297353CC}">
                <c16:uniqueId val="{00000024-8DE9-4599-BFD9-014C9F52C2D2}"/>
              </c:ext>
            </c:extLst>
          </c:dPt>
          <c:dPt>
            <c:idx val="37"/>
            <c:invertIfNegative val="0"/>
            <c:bubble3D val="0"/>
            <c:extLst xmlns:c16r2="http://schemas.microsoft.com/office/drawing/2015/06/chart">
              <c:ext xmlns:c16="http://schemas.microsoft.com/office/drawing/2014/chart" uri="{C3380CC4-5D6E-409C-BE32-E72D297353CC}">
                <c16:uniqueId val="{00000025-8DE9-4599-BFD9-014C9F52C2D2}"/>
              </c:ext>
            </c:extLst>
          </c:dPt>
          <c:dPt>
            <c:idx val="38"/>
            <c:invertIfNegative val="0"/>
            <c:bubble3D val="0"/>
            <c:extLst xmlns:c16r2="http://schemas.microsoft.com/office/drawing/2015/06/chart">
              <c:ext xmlns:c16="http://schemas.microsoft.com/office/drawing/2014/chart" uri="{C3380CC4-5D6E-409C-BE32-E72D297353CC}">
                <c16:uniqueId val="{00000026-8DE9-4599-BFD9-014C9F52C2D2}"/>
              </c:ext>
            </c:extLst>
          </c:dPt>
          <c:dPt>
            <c:idx val="39"/>
            <c:invertIfNegative val="0"/>
            <c:bubble3D val="0"/>
            <c:extLst xmlns:c16r2="http://schemas.microsoft.com/office/drawing/2015/06/chart">
              <c:ext xmlns:c16="http://schemas.microsoft.com/office/drawing/2014/chart" uri="{C3380CC4-5D6E-409C-BE32-E72D297353CC}">
                <c16:uniqueId val="{00000027-8DE9-4599-BFD9-014C9F52C2D2}"/>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Sheet1!$A$37</c:f>
              <c:strCache>
                <c:ptCount val="1"/>
                <c:pt idx="0">
                  <c:v>Visiting an art gallery</c:v>
                </c:pt>
              </c:strCache>
            </c:strRef>
          </c:cat>
          <c:val>
            <c:numRef>
              <c:f>Sheet1!$B$37</c:f>
              <c:numCache>
                <c:formatCode>0%</c:formatCode>
                <c:ptCount val="1"/>
                <c:pt idx="0">
                  <c:v>0.229187368421053</c:v>
                </c:pt>
              </c:numCache>
            </c:numRef>
          </c:val>
          <c:extLst xmlns:c16r2="http://schemas.microsoft.com/office/drawing/2015/06/chart">
            <c:ext xmlns:c16="http://schemas.microsoft.com/office/drawing/2014/chart" uri="{C3380CC4-5D6E-409C-BE32-E72D297353CC}">
              <c16:uniqueId val="{00000028-8DE9-4599-BFD9-014C9F52C2D2}"/>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Sheet1!$A$37</c:f>
              <c:strCache>
                <c:ptCount val="1"/>
                <c:pt idx="0">
                  <c:v>Visiting an art gallery</c:v>
                </c:pt>
              </c:strCache>
            </c:strRef>
          </c:cat>
          <c:val>
            <c:numRef>
              <c:f>Sheet1!$C$37</c:f>
              <c:numCache>
                <c:formatCode>0%</c:formatCode>
                <c:ptCount val="1"/>
                <c:pt idx="0">
                  <c:v>0.25681263157894701</c:v>
                </c:pt>
              </c:numCache>
            </c:numRef>
          </c:val>
          <c:extLst xmlns:c16r2="http://schemas.microsoft.com/office/drawing/2015/06/chart">
            <c:ext xmlns:c16="http://schemas.microsoft.com/office/drawing/2014/chart" uri="{C3380CC4-5D6E-409C-BE32-E72D297353CC}">
              <c16:uniqueId val="{00000029-8DE9-4599-BFD9-014C9F52C2D2}"/>
            </c:ext>
          </c:extLst>
        </c:ser>
        <c:dLbls>
          <c:showLegendKey val="0"/>
          <c:showVal val="0"/>
          <c:showCatName val="0"/>
          <c:showSerName val="0"/>
          <c:showPercent val="0"/>
          <c:showBubbleSize val="0"/>
        </c:dLbls>
        <c:gapWidth val="50"/>
        <c:overlap val="100"/>
        <c:axId val="378929024"/>
        <c:axId val="384405560"/>
      </c:barChart>
      <c:catAx>
        <c:axId val="378929024"/>
        <c:scaling>
          <c:orientation val="maxMin"/>
        </c:scaling>
        <c:delete val="1"/>
        <c:axPos val="l"/>
        <c:numFmt formatCode="General" sourceLinked="1"/>
        <c:majorTickMark val="none"/>
        <c:minorTickMark val="none"/>
        <c:tickLblPos val="nextTo"/>
        <c:crossAx val="384405560"/>
        <c:crosses val="autoZero"/>
        <c:auto val="1"/>
        <c:lblAlgn val="ctr"/>
        <c:lblOffset val="100"/>
        <c:noMultiLvlLbl val="0"/>
      </c:catAx>
      <c:valAx>
        <c:axId val="384405560"/>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78929024"/>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2AA1-4290-966B-4C0591DECD47}"/>
              </c:ext>
            </c:extLst>
          </c:dPt>
          <c:dPt>
            <c:idx val="1"/>
            <c:invertIfNegative val="0"/>
            <c:bubble3D val="0"/>
            <c:extLst xmlns:c16r2="http://schemas.microsoft.com/office/drawing/2015/06/chart">
              <c:ext xmlns:c16="http://schemas.microsoft.com/office/drawing/2014/chart" uri="{C3380CC4-5D6E-409C-BE32-E72D297353CC}">
                <c16:uniqueId val="{00000001-2AA1-4290-966B-4C0591DECD47}"/>
              </c:ext>
            </c:extLst>
          </c:dPt>
          <c:dPt>
            <c:idx val="2"/>
            <c:invertIfNegative val="0"/>
            <c:bubble3D val="0"/>
            <c:extLst xmlns:c16r2="http://schemas.microsoft.com/office/drawing/2015/06/chart">
              <c:ext xmlns:c16="http://schemas.microsoft.com/office/drawing/2014/chart" uri="{C3380CC4-5D6E-409C-BE32-E72D297353CC}">
                <c16:uniqueId val="{00000002-2AA1-4290-966B-4C0591DECD47}"/>
              </c:ext>
            </c:extLst>
          </c:dPt>
          <c:dPt>
            <c:idx val="3"/>
            <c:invertIfNegative val="0"/>
            <c:bubble3D val="0"/>
            <c:extLst xmlns:c16r2="http://schemas.microsoft.com/office/drawing/2015/06/chart">
              <c:ext xmlns:c16="http://schemas.microsoft.com/office/drawing/2014/chart" uri="{C3380CC4-5D6E-409C-BE32-E72D297353CC}">
                <c16:uniqueId val="{00000003-2AA1-4290-966B-4C0591DECD47}"/>
              </c:ext>
            </c:extLst>
          </c:dPt>
          <c:dPt>
            <c:idx val="4"/>
            <c:invertIfNegative val="0"/>
            <c:bubble3D val="0"/>
            <c:extLst xmlns:c16r2="http://schemas.microsoft.com/office/drawing/2015/06/chart">
              <c:ext xmlns:c16="http://schemas.microsoft.com/office/drawing/2014/chart" uri="{C3380CC4-5D6E-409C-BE32-E72D297353CC}">
                <c16:uniqueId val="{00000004-2AA1-4290-966B-4C0591DECD47}"/>
              </c:ext>
            </c:extLst>
          </c:dPt>
          <c:dPt>
            <c:idx val="5"/>
            <c:invertIfNegative val="0"/>
            <c:bubble3D val="0"/>
            <c:extLst xmlns:c16r2="http://schemas.microsoft.com/office/drawing/2015/06/chart">
              <c:ext xmlns:c16="http://schemas.microsoft.com/office/drawing/2014/chart" uri="{C3380CC4-5D6E-409C-BE32-E72D297353CC}">
                <c16:uniqueId val="{00000005-2AA1-4290-966B-4C0591DECD47}"/>
              </c:ext>
            </c:extLst>
          </c:dPt>
          <c:dPt>
            <c:idx val="6"/>
            <c:invertIfNegative val="0"/>
            <c:bubble3D val="0"/>
            <c:extLst xmlns:c16r2="http://schemas.microsoft.com/office/drawing/2015/06/chart">
              <c:ext xmlns:c16="http://schemas.microsoft.com/office/drawing/2014/chart" uri="{C3380CC4-5D6E-409C-BE32-E72D297353CC}">
                <c16:uniqueId val="{00000006-2AA1-4290-966B-4C0591DECD47}"/>
              </c:ext>
            </c:extLst>
          </c:dPt>
          <c:dPt>
            <c:idx val="7"/>
            <c:invertIfNegative val="0"/>
            <c:bubble3D val="0"/>
            <c:extLst xmlns:c16r2="http://schemas.microsoft.com/office/drawing/2015/06/chart">
              <c:ext xmlns:c16="http://schemas.microsoft.com/office/drawing/2014/chart" uri="{C3380CC4-5D6E-409C-BE32-E72D297353CC}">
                <c16:uniqueId val="{00000007-2AA1-4290-966B-4C0591DECD47}"/>
              </c:ext>
            </c:extLst>
          </c:dPt>
          <c:dPt>
            <c:idx val="8"/>
            <c:invertIfNegative val="0"/>
            <c:bubble3D val="0"/>
            <c:extLst xmlns:c16r2="http://schemas.microsoft.com/office/drawing/2015/06/chart">
              <c:ext xmlns:c16="http://schemas.microsoft.com/office/drawing/2014/chart" uri="{C3380CC4-5D6E-409C-BE32-E72D297353CC}">
                <c16:uniqueId val="{00000008-2AA1-4290-966B-4C0591DECD47}"/>
              </c:ext>
            </c:extLst>
          </c:dPt>
          <c:dPt>
            <c:idx val="9"/>
            <c:invertIfNegative val="0"/>
            <c:bubble3D val="0"/>
            <c:extLst xmlns:c16r2="http://schemas.microsoft.com/office/drawing/2015/06/chart">
              <c:ext xmlns:c16="http://schemas.microsoft.com/office/drawing/2014/chart" uri="{C3380CC4-5D6E-409C-BE32-E72D297353CC}">
                <c16:uniqueId val="{00000009-2AA1-4290-966B-4C0591DECD47}"/>
              </c:ext>
            </c:extLst>
          </c:dPt>
          <c:dPt>
            <c:idx val="10"/>
            <c:invertIfNegative val="0"/>
            <c:bubble3D val="0"/>
            <c:extLst xmlns:c16r2="http://schemas.microsoft.com/office/drawing/2015/06/chart">
              <c:ext xmlns:c16="http://schemas.microsoft.com/office/drawing/2014/chart" uri="{C3380CC4-5D6E-409C-BE32-E72D297353CC}">
                <c16:uniqueId val="{0000000A-2AA1-4290-966B-4C0591DECD47}"/>
              </c:ext>
            </c:extLst>
          </c:dPt>
          <c:dPt>
            <c:idx val="11"/>
            <c:invertIfNegative val="0"/>
            <c:bubble3D val="0"/>
            <c:extLst xmlns:c16r2="http://schemas.microsoft.com/office/drawing/2015/06/chart">
              <c:ext xmlns:c16="http://schemas.microsoft.com/office/drawing/2014/chart" uri="{C3380CC4-5D6E-409C-BE32-E72D297353CC}">
                <c16:uniqueId val="{0000000B-2AA1-4290-966B-4C0591DECD47}"/>
              </c:ext>
            </c:extLst>
          </c:dPt>
          <c:dPt>
            <c:idx val="12"/>
            <c:invertIfNegative val="0"/>
            <c:bubble3D val="0"/>
            <c:extLst xmlns:c16r2="http://schemas.microsoft.com/office/drawing/2015/06/chart">
              <c:ext xmlns:c16="http://schemas.microsoft.com/office/drawing/2014/chart" uri="{C3380CC4-5D6E-409C-BE32-E72D297353CC}">
                <c16:uniqueId val="{0000000C-2AA1-4290-966B-4C0591DECD47}"/>
              </c:ext>
            </c:extLst>
          </c:dPt>
          <c:dPt>
            <c:idx val="13"/>
            <c:invertIfNegative val="0"/>
            <c:bubble3D val="0"/>
            <c:extLst xmlns:c16r2="http://schemas.microsoft.com/office/drawing/2015/06/chart">
              <c:ext xmlns:c16="http://schemas.microsoft.com/office/drawing/2014/chart" uri="{C3380CC4-5D6E-409C-BE32-E72D297353CC}">
                <c16:uniqueId val="{0000000D-2AA1-4290-966B-4C0591DECD47}"/>
              </c:ext>
            </c:extLst>
          </c:dPt>
          <c:dPt>
            <c:idx val="14"/>
            <c:invertIfNegative val="0"/>
            <c:bubble3D val="0"/>
            <c:extLst xmlns:c16r2="http://schemas.microsoft.com/office/drawing/2015/06/chart">
              <c:ext xmlns:c16="http://schemas.microsoft.com/office/drawing/2014/chart" uri="{C3380CC4-5D6E-409C-BE32-E72D297353CC}">
                <c16:uniqueId val="{0000000E-2AA1-4290-966B-4C0591DECD47}"/>
              </c:ext>
            </c:extLst>
          </c:dPt>
          <c:dPt>
            <c:idx val="15"/>
            <c:invertIfNegative val="0"/>
            <c:bubble3D val="0"/>
            <c:extLst xmlns:c16r2="http://schemas.microsoft.com/office/drawing/2015/06/chart">
              <c:ext xmlns:c16="http://schemas.microsoft.com/office/drawing/2014/chart" uri="{C3380CC4-5D6E-409C-BE32-E72D297353CC}">
                <c16:uniqueId val="{0000000F-2AA1-4290-966B-4C0591DECD47}"/>
              </c:ext>
            </c:extLst>
          </c:dPt>
          <c:dPt>
            <c:idx val="16"/>
            <c:invertIfNegative val="0"/>
            <c:bubble3D val="0"/>
            <c:extLst xmlns:c16r2="http://schemas.microsoft.com/office/drawing/2015/06/chart">
              <c:ext xmlns:c16="http://schemas.microsoft.com/office/drawing/2014/chart" uri="{C3380CC4-5D6E-409C-BE32-E72D297353CC}">
                <c16:uniqueId val="{00000010-2AA1-4290-966B-4C0591DECD47}"/>
              </c:ext>
            </c:extLst>
          </c:dPt>
          <c:dPt>
            <c:idx val="17"/>
            <c:invertIfNegative val="0"/>
            <c:bubble3D val="0"/>
            <c:extLst xmlns:c16r2="http://schemas.microsoft.com/office/drawing/2015/06/chart">
              <c:ext xmlns:c16="http://schemas.microsoft.com/office/drawing/2014/chart" uri="{C3380CC4-5D6E-409C-BE32-E72D297353CC}">
                <c16:uniqueId val="{00000011-2AA1-4290-966B-4C0591DECD47}"/>
              </c:ext>
            </c:extLst>
          </c:dPt>
          <c:dPt>
            <c:idx val="18"/>
            <c:invertIfNegative val="0"/>
            <c:bubble3D val="0"/>
            <c:extLst xmlns:c16r2="http://schemas.microsoft.com/office/drawing/2015/06/chart">
              <c:ext xmlns:c16="http://schemas.microsoft.com/office/drawing/2014/chart" uri="{C3380CC4-5D6E-409C-BE32-E72D297353CC}">
                <c16:uniqueId val="{00000012-2AA1-4290-966B-4C0591DECD47}"/>
              </c:ext>
            </c:extLst>
          </c:dPt>
          <c:dPt>
            <c:idx val="19"/>
            <c:invertIfNegative val="0"/>
            <c:bubble3D val="0"/>
            <c:extLst xmlns:c16r2="http://schemas.microsoft.com/office/drawing/2015/06/chart">
              <c:ext xmlns:c16="http://schemas.microsoft.com/office/drawing/2014/chart" uri="{C3380CC4-5D6E-409C-BE32-E72D297353CC}">
                <c16:uniqueId val="{00000013-2AA1-4290-966B-4C0591DECD47}"/>
              </c:ext>
            </c:extLst>
          </c:dPt>
          <c:dPt>
            <c:idx val="20"/>
            <c:invertIfNegative val="0"/>
            <c:bubble3D val="0"/>
            <c:extLst xmlns:c16r2="http://schemas.microsoft.com/office/drawing/2015/06/chart">
              <c:ext xmlns:c16="http://schemas.microsoft.com/office/drawing/2014/chart" uri="{C3380CC4-5D6E-409C-BE32-E72D297353CC}">
                <c16:uniqueId val="{00000014-2AA1-4290-966B-4C0591DECD47}"/>
              </c:ext>
            </c:extLst>
          </c:dPt>
          <c:dPt>
            <c:idx val="21"/>
            <c:invertIfNegative val="0"/>
            <c:bubble3D val="0"/>
            <c:extLst xmlns:c16r2="http://schemas.microsoft.com/office/drawing/2015/06/chart">
              <c:ext xmlns:c16="http://schemas.microsoft.com/office/drawing/2014/chart" uri="{C3380CC4-5D6E-409C-BE32-E72D297353CC}">
                <c16:uniqueId val="{00000015-2AA1-4290-966B-4C0591DECD47}"/>
              </c:ext>
            </c:extLst>
          </c:dPt>
          <c:dPt>
            <c:idx val="22"/>
            <c:invertIfNegative val="0"/>
            <c:bubble3D val="0"/>
            <c:extLst xmlns:c16r2="http://schemas.microsoft.com/office/drawing/2015/06/chart">
              <c:ext xmlns:c16="http://schemas.microsoft.com/office/drawing/2014/chart" uri="{C3380CC4-5D6E-409C-BE32-E72D297353CC}">
                <c16:uniqueId val="{00000016-2AA1-4290-966B-4C0591DECD47}"/>
              </c:ext>
            </c:extLst>
          </c:dPt>
          <c:dPt>
            <c:idx val="23"/>
            <c:invertIfNegative val="0"/>
            <c:bubble3D val="0"/>
            <c:extLst xmlns:c16r2="http://schemas.microsoft.com/office/drawing/2015/06/chart">
              <c:ext xmlns:c16="http://schemas.microsoft.com/office/drawing/2014/chart" uri="{C3380CC4-5D6E-409C-BE32-E72D297353CC}">
                <c16:uniqueId val="{00000017-2AA1-4290-966B-4C0591DECD47}"/>
              </c:ext>
            </c:extLst>
          </c:dPt>
          <c:dPt>
            <c:idx val="24"/>
            <c:invertIfNegative val="0"/>
            <c:bubble3D val="0"/>
            <c:extLst xmlns:c16r2="http://schemas.microsoft.com/office/drawing/2015/06/chart">
              <c:ext xmlns:c16="http://schemas.microsoft.com/office/drawing/2014/chart" uri="{C3380CC4-5D6E-409C-BE32-E72D297353CC}">
                <c16:uniqueId val="{00000018-2AA1-4290-966B-4C0591DECD47}"/>
              </c:ext>
            </c:extLst>
          </c:dPt>
          <c:dPt>
            <c:idx val="25"/>
            <c:invertIfNegative val="0"/>
            <c:bubble3D val="0"/>
            <c:extLst xmlns:c16r2="http://schemas.microsoft.com/office/drawing/2015/06/chart">
              <c:ext xmlns:c16="http://schemas.microsoft.com/office/drawing/2014/chart" uri="{C3380CC4-5D6E-409C-BE32-E72D297353CC}">
                <c16:uniqueId val="{00000019-2AA1-4290-966B-4C0591DECD47}"/>
              </c:ext>
            </c:extLst>
          </c:dPt>
          <c:dPt>
            <c:idx val="26"/>
            <c:invertIfNegative val="0"/>
            <c:bubble3D val="0"/>
            <c:extLst xmlns:c16r2="http://schemas.microsoft.com/office/drawing/2015/06/chart">
              <c:ext xmlns:c16="http://schemas.microsoft.com/office/drawing/2014/chart" uri="{C3380CC4-5D6E-409C-BE32-E72D297353CC}">
                <c16:uniqueId val="{0000001A-2AA1-4290-966B-4C0591DECD47}"/>
              </c:ext>
            </c:extLst>
          </c:dPt>
          <c:dPt>
            <c:idx val="27"/>
            <c:invertIfNegative val="0"/>
            <c:bubble3D val="0"/>
            <c:extLst xmlns:c16r2="http://schemas.microsoft.com/office/drawing/2015/06/chart">
              <c:ext xmlns:c16="http://schemas.microsoft.com/office/drawing/2014/chart" uri="{C3380CC4-5D6E-409C-BE32-E72D297353CC}">
                <c16:uniqueId val="{0000001B-2AA1-4290-966B-4C0591DECD47}"/>
              </c:ext>
            </c:extLst>
          </c:dPt>
          <c:dPt>
            <c:idx val="28"/>
            <c:invertIfNegative val="0"/>
            <c:bubble3D val="0"/>
            <c:extLst xmlns:c16r2="http://schemas.microsoft.com/office/drawing/2015/06/chart">
              <c:ext xmlns:c16="http://schemas.microsoft.com/office/drawing/2014/chart" uri="{C3380CC4-5D6E-409C-BE32-E72D297353CC}">
                <c16:uniqueId val="{0000001C-2AA1-4290-966B-4C0591DECD47}"/>
              </c:ext>
            </c:extLst>
          </c:dPt>
          <c:dPt>
            <c:idx val="29"/>
            <c:invertIfNegative val="0"/>
            <c:bubble3D val="0"/>
            <c:extLst xmlns:c16r2="http://schemas.microsoft.com/office/drawing/2015/06/chart">
              <c:ext xmlns:c16="http://schemas.microsoft.com/office/drawing/2014/chart" uri="{C3380CC4-5D6E-409C-BE32-E72D297353CC}">
                <c16:uniqueId val="{0000001D-2AA1-4290-966B-4C0591DECD47}"/>
              </c:ext>
            </c:extLst>
          </c:dPt>
          <c:dPt>
            <c:idx val="30"/>
            <c:invertIfNegative val="0"/>
            <c:bubble3D val="0"/>
            <c:extLst xmlns:c16r2="http://schemas.microsoft.com/office/drawing/2015/06/chart">
              <c:ext xmlns:c16="http://schemas.microsoft.com/office/drawing/2014/chart" uri="{C3380CC4-5D6E-409C-BE32-E72D297353CC}">
                <c16:uniqueId val="{0000001E-2AA1-4290-966B-4C0591DECD47}"/>
              </c:ext>
            </c:extLst>
          </c:dPt>
          <c:dPt>
            <c:idx val="31"/>
            <c:invertIfNegative val="0"/>
            <c:bubble3D val="0"/>
            <c:extLst xmlns:c16r2="http://schemas.microsoft.com/office/drawing/2015/06/chart">
              <c:ext xmlns:c16="http://schemas.microsoft.com/office/drawing/2014/chart" uri="{C3380CC4-5D6E-409C-BE32-E72D297353CC}">
                <c16:uniqueId val="{0000001F-2AA1-4290-966B-4C0591DECD47}"/>
              </c:ext>
            </c:extLst>
          </c:dPt>
          <c:dPt>
            <c:idx val="32"/>
            <c:invertIfNegative val="0"/>
            <c:bubble3D val="0"/>
            <c:extLst xmlns:c16r2="http://schemas.microsoft.com/office/drawing/2015/06/chart">
              <c:ext xmlns:c16="http://schemas.microsoft.com/office/drawing/2014/chart" uri="{C3380CC4-5D6E-409C-BE32-E72D297353CC}">
                <c16:uniqueId val="{00000020-2AA1-4290-966B-4C0591DECD47}"/>
              </c:ext>
            </c:extLst>
          </c:dPt>
          <c:dPt>
            <c:idx val="33"/>
            <c:invertIfNegative val="0"/>
            <c:bubble3D val="0"/>
            <c:extLst xmlns:c16r2="http://schemas.microsoft.com/office/drawing/2015/06/chart">
              <c:ext xmlns:c16="http://schemas.microsoft.com/office/drawing/2014/chart" uri="{C3380CC4-5D6E-409C-BE32-E72D297353CC}">
                <c16:uniqueId val="{00000021-2AA1-4290-966B-4C0591DECD47}"/>
              </c:ext>
            </c:extLst>
          </c:dPt>
          <c:dPt>
            <c:idx val="34"/>
            <c:invertIfNegative val="0"/>
            <c:bubble3D val="0"/>
            <c:extLst xmlns:c16r2="http://schemas.microsoft.com/office/drawing/2015/06/chart">
              <c:ext xmlns:c16="http://schemas.microsoft.com/office/drawing/2014/chart" uri="{C3380CC4-5D6E-409C-BE32-E72D297353CC}">
                <c16:uniqueId val="{00000022-2AA1-4290-966B-4C0591DECD47}"/>
              </c:ext>
            </c:extLst>
          </c:dPt>
          <c:dPt>
            <c:idx val="35"/>
            <c:invertIfNegative val="0"/>
            <c:bubble3D val="0"/>
            <c:extLst xmlns:c16r2="http://schemas.microsoft.com/office/drawing/2015/06/chart">
              <c:ext xmlns:c16="http://schemas.microsoft.com/office/drawing/2014/chart" uri="{C3380CC4-5D6E-409C-BE32-E72D297353CC}">
                <c16:uniqueId val="{00000023-2AA1-4290-966B-4C0591DECD47}"/>
              </c:ext>
            </c:extLst>
          </c:dPt>
          <c:dPt>
            <c:idx val="36"/>
            <c:invertIfNegative val="0"/>
            <c:bubble3D val="0"/>
            <c:extLst xmlns:c16r2="http://schemas.microsoft.com/office/drawing/2015/06/chart">
              <c:ext xmlns:c16="http://schemas.microsoft.com/office/drawing/2014/chart" uri="{C3380CC4-5D6E-409C-BE32-E72D297353CC}">
                <c16:uniqueId val="{00000024-2AA1-4290-966B-4C0591DECD47}"/>
              </c:ext>
            </c:extLst>
          </c:dPt>
          <c:dPt>
            <c:idx val="37"/>
            <c:invertIfNegative val="0"/>
            <c:bubble3D val="0"/>
            <c:extLst xmlns:c16r2="http://schemas.microsoft.com/office/drawing/2015/06/chart">
              <c:ext xmlns:c16="http://schemas.microsoft.com/office/drawing/2014/chart" uri="{C3380CC4-5D6E-409C-BE32-E72D297353CC}">
                <c16:uniqueId val="{00000025-2AA1-4290-966B-4C0591DECD47}"/>
              </c:ext>
            </c:extLst>
          </c:dPt>
          <c:dPt>
            <c:idx val="38"/>
            <c:invertIfNegative val="0"/>
            <c:bubble3D val="0"/>
            <c:extLst xmlns:c16r2="http://schemas.microsoft.com/office/drawing/2015/06/chart">
              <c:ext xmlns:c16="http://schemas.microsoft.com/office/drawing/2014/chart" uri="{C3380CC4-5D6E-409C-BE32-E72D297353CC}">
                <c16:uniqueId val="{00000026-2AA1-4290-966B-4C0591DECD47}"/>
              </c:ext>
            </c:extLst>
          </c:dPt>
          <c:dPt>
            <c:idx val="39"/>
            <c:invertIfNegative val="0"/>
            <c:bubble3D val="0"/>
            <c:extLst xmlns:c16r2="http://schemas.microsoft.com/office/drawing/2015/06/chart">
              <c:ext xmlns:c16="http://schemas.microsoft.com/office/drawing/2014/chart" uri="{C3380CC4-5D6E-409C-BE32-E72D297353CC}">
                <c16:uniqueId val="{00000027-2AA1-4290-966B-4C0591DECD47}"/>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Sheet1!$A$14</c:f>
              <c:strCache>
                <c:ptCount val="1"/>
                <c:pt idx="0">
                  <c:v>Film/TV/Literature attraction</c:v>
                </c:pt>
              </c:strCache>
            </c:strRef>
          </c:cat>
          <c:val>
            <c:numRef>
              <c:f>Sheet1!$B$14</c:f>
              <c:numCache>
                <c:formatCode>0%</c:formatCode>
                <c:ptCount val="1"/>
                <c:pt idx="0">
                  <c:v>0.25046875000000002</c:v>
                </c:pt>
              </c:numCache>
            </c:numRef>
          </c:val>
          <c:extLst xmlns:c16r2="http://schemas.microsoft.com/office/drawing/2015/06/chart">
            <c:ext xmlns:c16="http://schemas.microsoft.com/office/drawing/2014/chart" uri="{C3380CC4-5D6E-409C-BE32-E72D297353CC}">
              <c16:uniqueId val="{00000028-2AA1-4290-966B-4C0591DECD47}"/>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Sheet1!$A$14</c:f>
              <c:strCache>
                <c:ptCount val="1"/>
                <c:pt idx="0">
                  <c:v>Film/TV/Literature attraction</c:v>
                </c:pt>
              </c:strCache>
            </c:strRef>
          </c:cat>
          <c:val>
            <c:numRef>
              <c:f>Sheet1!$C$14</c:f>
              <c:numCache>
                <c:formatCode>0%</c:formatCode>
                <c:ptCount val="1"/>
                <c:pt idx="0">
                  <c:v>0.20753125</c:v>
                </c:pt>
              </c:numCache>
            </c:numRef>
          </c:val>
          <c:extLst xmlns:c16r2="http://schemas.microsoft.com/office/drawing/2015/06/chart">
            <c:ext xmlns:c16="http://schemas.microsoft.com/office/drawing/2014/chart" uri="{C3380CC4-5D6E-409C-BE32-E72D297353CC}">
              <c16:uniqueId val="{00000029-2AA1-4290-966B-4C0591DECD47}"/>
            </c:ext>
          </c:extLst>
        </c:ser>
        <c:dLbls>
          <c:showLegendKey val="0"/>
          <c:showVal val="0"/>
          <c:showCatName val="0"/>
          <c:showSerName val="0"/>
          <c:showPercent val="0"/>
          <c:showBubbleSize val="0"/>
        </c:dLbls>
        <c:gapWidth val="50"/>
        <c:overlap val="100"/>
        <c:axId val="384411440"/>
        <c:axId val="384411048"/>
      </c:barChart>
      <c:catAx>
        <c:axId val="384411440"/>
        <c:scaling>
          <c:orientation val="maxMin"/>
        </c:scaling>
        <c:delete val="1"/>
        <c:axPos val="l"/>
        <c:numFmt formatCode="General" sourceLinked="1"/>
        <c:majorTickMark val="none"/>
        <c:minorTickMark val="none"/>
        <c:tickLblPos val="nextTo"/>
        <c:crossAx val="384411048"/>
        <c:crosses val="autoZero"/>
        <c:auto val="1"/>
        <c:lblAlgn val="ctr"/>
        <c:lblOffset val="100"/>
        <c:noMultiLvlLbl val="0"/>
      </c:catAx>
      <c:valAx>
        <c:axId val="384411048"/>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8441144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14F-472C-A400-0CAAE7BD55BC}"/>
              </c:ext>
            </c:extLst>
          </c:dPt>
          <c:dPt>
            <c:idx val="1"/>
            <c:invertIfNegative val="0"/>
            <c:bubble3D val="0"/>
            <c:extLst xmlns:c16r2="http://schemas.microsoft.com/office/drawing/2015/06/chart">
              <c:ext xmlns:c16="http://schemas.microsoft.com/office/drawing/2014/chart" uri="{C3380CC4-5D6E-409C-BE32-E72D297353CC}">
                <c16:uniqueId val="{00000001-E14F-472C-A400-0CAAE7BD55BC}"/>
              </c:ext>
            </c:extLst>
          </c:dPt>
          <c:dPt>
            <c:idx val="2"/>
            <c:invertIfNegative val="0"/>
            <c:bubble3D val="0"/>
            <c:extLst xmlns:c16r2="http://schemas.microsoft.com/office/drawing/2015/06/chart">
              <c:ext xmlns:c16="http://schemas.microsoft.com/office/drawing/2014/chart" uri="{C3380CC4-5D6E-409C-BE32-E72D297353CC}">
                <c16:uniqueId val="{00000002-E14F-472C-A400-0CAAE7BD55BC}"/>
              </c:ext>
            </c:extLst>
          </c:dPt>
          <c:dPt>
            <c:idx val="3"/>
            <c:invertIfNegative val="0"/>
            <c:bubble3D val="0"/>
            <c:extLst xmlns:c16r2="http://schemas.microsoft.com/office/drawing/2015/06/chart">
              <c:ext xmlns:c16="http://schemas.microsoft.com/office/drawing/2014/chart" uri="{C3380CC4-5D6E-409C-BE32-E72D297353CC}">
                <c16:uniqueId val="{00000003-E14F-472C-A400-0CAAE7BD55BC}"/>
              </c:ext>
            </c:extLst>
          </c:dPt>
          <c:dPt>
            <c:idx val="4"/>
            <c:invertIfNegative val="0"/>
            <c:bubble3D val="0"/>
            <c:extLst xmlns:c16r2="http://schemas.microsoft.com/office/drawing/2015/06/chart">
              <c:ext xmlns:c16="http://schemas.microsoft.com/office/drawing/2014/chart" uri="{C3380CC4-5D6E-409C-BE32-E72D297353CC}">
                <c16:uniqueId val="{00000004-E14F-472C-A400-0CAAE7BD55BC}"/>
              </c:ext>
            </c:extLst>
          </c:dPt>
          <c:dPt>
            <c:idx val="5"/>
            <c:invertIfNegative val="0"/>
            <c:bubble3D val="0"/>
            <c:extLst xmlns:c16r2="http://schemas.microsoft.com/office/drawing/2015/06/chart">
              <c:ext xmlns:c16="http://schemas.microsoft.com/office/drawing/2014/chart" uri="{C3380CC4-5D6E-409C-BE32-E72D297353CC}">
                <c16:uniqueId val="{00000005-E14F-472C-A400-0CAAE7BD55BC}"/>
              </c:ext>
            </c:extLst>
          </c:dPt>
          <c:dPt>
            <c:idx val="6"/>
            <c:invertIfNegative val="0"/>
            <c:bubble3D val="0"/>
            <c:extLst xmlns:c16r2="http://schemas.microsoft.com/office/drawing/2015/06/chart">
              <c:ext xmlns:c16="http://schemas.microsoft.com/office/drawing/2014/chart" uri="{C3380CC4-5D6E-409C-BE32-E72D297353CC}">
                <c16:uniqueId val="{00000006-E14F-472C-A400-0CAAE7BD55BC}"/>
              </c:ext>
            </c:extLst>
          </c:dPt>
          <c:dPt>
            <c:idx val="7"/>
            <c:invertIfNegative val="0"/>
            <c:bubble3D val="0"/>
            <c:extLst xmlns:c16r2="http://schemas.microsoft.com/office/drawing/2015/06/chart">
              <c:ext xmlns:c16="http://schemas.microsoft.com/office/drawing/2014/chart" uri="{C3380CC4-5D6E-409C-BE32-E72D297353CC}">
                <c16:uniqueId val="{00000007-E14F-472C-A400-0CAAE7BD55BC}"/>
              </c:ext>
            </c:extLst>
          </c:dPt>
          <c:dPt>
            <c:idx val="8"/>
            <c:invertIfNegative val="0"/>
            <c:bubble3D val="0"/>
            <c:extLst xmlns:c16r2="http://schemas.microsoft.com/office/drawing/2015/06/chart">
              <c:ext xmlns:c16="http://schemas.microsoft.com/office/drawing/2014/chart" uri="{C3380CC4-5D6E-409C-BE32-E72D297353CC}">
                <c16:uniqueId val="{00000008-E14F-472C-A400-0CAAE7BD55BC}"/>
              </c:ext>
            </c:extLst>
          </c:dPt>
          <c:dPt>
            <c:idx val="9"/>
            <c:invertIfNegative val="0"/>
            <c:bubble3D val="0"/>
            <c:extLst xmlns:c16r2="http://schemas.microsoft.com/office/drawing/2015/06/chart">
              <c:ext xmlns:c16="http://schemas.microsoft.com/office/drawing/2014/chart" uri="{C3380CC4-5D6E-409C-BE32-E72D297353CC}">
                <c16:uniqueId val="{00000009-E14F-472C-A400-0CAAE7BD55BC}"/>
              </c:ext>
            </c:extLst>
          </c:dPt>
          <c:dPt>
            <c:idx val="10"/>
            <c:invertIfNegative val="0"/>
            <c:bubble3D val="0"/>
            <c:extLst xmlns:c16r2="http://schemas.microsoft.com/office/drawing/2015/06/chart">
              <c:ext xmlns:c16="http://schemas.microsoft.com/office/drawing/2014/chart" uri="{C3380CC4-5D6E-409C-BE32-E72D297353CC}">
                <c16:uniqueId val="{0000000A-E14F-472C-A400-0CAAE7BD55BC}"/>
              </c:ext>
            </c:extLst>
          </c:dPt>
          <c:dPt>
            <c:idx val="11"/>
            <c:invertIfNegative val="0"/>
            <c:bubble3D val="0"/>
            <c:extLst xmlns:c16r2="http://schemas.microsoft.com/office/drawing/2015/06/chart">
              <c:ext xmlns:c16="http://schemas.microsoft.com/office/drawing/2014/chart" uri="{C3380CC4-5D6E-409C-BE32-E72D297353CC}">
                <c16:uniqueId val="{0000000B-E14F-472C-A400-0CAAE7BD55BC}"/>
              </c:ext>
            </c:extLst>
          </c:dPt>
          <c:dPt>
            <c:idx val="12"/>
            <c:invertIfNegative val="0"/>
            <c:bubble3D val="0"/>
            <c:extLst xmlns:c16r2="http://schemas.microsoft.com/office/drawing/2015/06/chart">
              <c:ext xmlns:c16="http://schemas.microsoft.com/office/drawing/2014/chart" uri="{C3380CC4-5D6E-409C-BE32-E72D297353CC}">
                <c16:uniqueId val="{0000000C-E14F-472C-A400-0CAAE7BD55BC}"/>
              </c:ext>
            </c:extLst>
          </c:dPt>
          <c:dPt>
            <c:idx val="13"/>
            <c:invertIfNegative val="0"/>
            <c:bubble3D val="0"/>
            <c:extLst xmlns:c16r2="http://schemas.microsoft.com/office/drawing/2015/06/chart">
              <c:ext xmlns:c16="http://schemas.microsoft.com/office/drawing/2014/chart" uri="{C3380CC4-5D6E-409C-BE32-E72D297353CC}">
                <c16:uniqueId val="{0000000D-E14F-472C-A400-0CAAE7BD55BC}"/>
              </c:ext>
            </c:extLst>
          </c:dPt>
          <c:dPt>
            <c:idx val="14"/>
            <c:invertIfNegative val="0"/>
            <c:bubble3D val="0"/>
            <c:extLst xmlns:c16r2="http://schemas.microsoft.com/office/drawing/2015/06/chart">
              <c:ext xmlns:c16="http://schemas.microsoft.com/office/drawing/2014/chart" uri="{C3380CC4-5D6E-409C-BE32-E72D297353CC}">
                <c16:uniqueId val="{0000000E-E14F-472C-A400-0CAAE7BD55BC}"/>
              </c:ext>
            </c:extLst>
          </c:dPt>
          <c:dPt>
            <c:idx val="15"/>
            <c:invertIfNegative val="0"/>
            <c:bubble3D val="0"/>
            <c:extLst xmlns:c16r2="http://schemas.microsoft.com/office/drawing/2015/06/chart">
              <c:ext xmlns:c16="http://schemas.microsoft.com/office/drawing/2014/chart" uri="{C3380CC4-5D6E-409C-BE32-E72D297353CC}">
                <c16:uniqueId val="{0000000F-E14F-472C-A400-0CAAE7BD55BC}"/>
              </c:ext>
            </c:extLst>
          </c:dPt>
          <c:dPt>
            <c:idx val="16"/>
            <c:invertIfNegative val="0"/>
            <c:bubble3D val="0"/>
            <c:extLst xmlns:c16r2="http://schemas.microsoft.com/office/drawing/2015/06/chart">
              <c:ext xmlns:c16="http://schemas.microsoft.com/office/drawing/2014/chart" uri="{C3380CC4-5D6E-409C-BE32-E72D297353CC}">
                <c16:uniqueId val="{00000010-E14F-472C-A400-0CAAE7BD55BC}"/>
              </c:ext>
            </c:extLst>
          </c:dPt>
          <c:dPt>
            <c:idx val="17"/>
            <c:invertIfNegative val="0"/>
            <c:bubble3D val="0"/>
            <c:extLst xmlns:c16r2="http://schemas.microsoft.com/office/drawing/2015/06/chart">
              <c:ext xmlns:c16="http://schemas.microsoft.com/office/drawing/2014/chart" uri="{C3380CC4-5D6E-409C-BE32-E72D297353CC}">
                <c16:uniqueId val="{00000011-E14F-472C-A400-0CAAE7BD55BC}"/>
              </c:ext>
            </c:extLst>
          </c:dPt>
          <c:dPt>
            <c:idx val="18"/>
            <c:invertIfNegative val="0"/>
            <c:bubble3D val="0"/>
            <c:extLst xmlns:c16r2="http://schemas.microsoft.com/office/drawing/2015/06/chart">
              <c:ext xmlns:c16="http://schemas.microsoft.com/office/drawing/2014/chart" uri="{C3380CC4-5D6E-409C-BE32-E72D297353CC}">
                <c16:uniqueId val="{00000012-E14F-472C-A400-0CAAE7BD55BC}"/>
              </c:ext>
            </c:extLst>
          </c:dPt>
          <c:dPt>
            <c:idx val="19"/>
            <c:invertIfNegative val="0"/>
            <c:bubble3D val="0"/>
            <c:extLst xmlns:c16r2="http://schemas.microsoft.com/office/drawing/2015/06/chart">
              <c:ext xmlns:c16="http://schemas.microsoft.com/office/drawing/2014/chart" uri="{C3380CC4-5D6E-409C-BE32-E72D297353CC}">
                <c16:uniqueId val="{00000013-E14F-472C-A400-0CAAE7BD55BC}"/>
              </c:ext>
            </c:extLst>
          </c:dPt>
          <c:dPt>
            <c:idx val="20"/>
            <c:invertIfNegative val="0"/>
            <c:bubble3D val="0"/>
            <c:extLst xmlns:c16r2="http://schemas.microsoft.com/office/drawing/2015/06/chart">
              <c:ext xmlns:c16="http://schemas.microsoft.com/office/drawing/2014/chart" uri="{C3380CC4-5D6E-409C-BE32-E72D297353CC}">
                <c16:uniqueId val="{00000014-E14F-472C-A400-0CAAE7BD55BC}"/>
              </c:ext>
            </c:extLst>
          </c:dPt>
          <c:dPt>
            <c:idx val="21"/>
            <c:invertIfNegative val="0"/>
            <c:bubble3D val="0"/>
            <c:extLst xmlns:c16r2="http://schemas.microsoft.com/office/drawing/2015/06/chart">
              <c:ext xmlns:c16="http://schemas.microsoft.com/office/drawing/2014/chart" uri="{C3380CC4-5D6E-409C-BE32-E72D297353CC}">
                <c16:uniqueId val="{00000015-E14F-472C-A400-0CAAE7BD55BC}"/>
              </c:ext>
            </c:extLst>
          </c:dPt>
          <c:dPt>
            <c:idx val="22"/>
            <c:invertIfNegative val="0"/>
            <c:bubble3D val="0"/>
            <c:extLst xmlns:c16r2="http://schemas.microsoft.com/office/drawing/2015/06/chart">
              <c:ext xmlns:c16="http://schemas.microsoft.com/office/drawing/2014/chart" uri="{C3380CC4-5D6E-409C-BE32-E72D297353CC}">
                <c16:uniqueId val="{00000016-E14F-472C-A400-0CAAE7BD55BC}"/>
              </c:ext>
            </c:extLst>
          </c:dPt>
          <c:dPt>
            <c:idx val="23"/>
            <c:invertIfNegative val="0"/>
            <c:bubble3D val="0"/>
            <c:extLst xmlns:c16r2="http://schemas.microsoft.com/office/drawing/2015/06/chart">
              <c:ext xmlns:c16="http://schemas.microsoft.com/office/drawing/2014/chart" uri="{C3380CC4-5D6E-409C-BE32-E72D297353CC}">
                <c16:uniqueId val="{00000017-E14F-472C-A400-0CAAE7BD55BC}"/>
              </c:ext>
            </c:extLst>
          </c:dPt>
          <c:dPt>
            <c:idx val="24"/>
            <c:invertIfNegative val="0"/>
            <c:bubble3D val="0"/>
            <c:extLst xmlns:c16r2="http://schemas.microsoft.com/office/drawing/2015/06/chart">
              <c:ext xmlns:c16="http://schemas.microsoft.com/office/drawing/2014/chart" uri="{C3380CC4-5D6E-409C-BE32-E72D297353CC}">
                <c16:uniqueId val="{00000018-E14F-472C-A400-0CAAE7BD55BC}"/>
              </c:ext>
            </c:extLst>
          </c:dPt>
          <c:dPt>
            <c:idx val="25"/>
            <c:invertIfNegative val="0"/>
            <c:bubble3D val="0"/>
            <c:extLst xmlns:c16r2="http://schemas.microsoft.com/office/drawing/2015/06/chart">
              <c:ext xmlns:c16="http://schemas.microsoft.com/office/drawing/2014/chart" uri="{C3380CC4-5D6E-409C-BE32-E72D297353CC}">
                <c16:uniqueId val="{00000019-E14F-472C-A400-0CAAE7BD55BC}"/>
              </c:ext>
            </c:extLst>
          </c:dPt>
          <c:dPt>
            <c:idx val="26"/>
            <c:invertIfNegative val="0"/>
            <c:bubble3D val="0"/>
            <c:extLst xmlns:c16r2="http://schemas.microsoft.com/office/drawing/2015/06/chart">
              <c:ext xmlns:c16="http://schemas.microsoft.com/office/drawing/2014/chart" uri="{C3380CC4-5D6E-409C-BE32-E72D297353CC}">
                <c16:uniqueId val="{0000001A-E14F-472C-A400-0CAAE7BD55BC}"/>
              </c:ext>
            </c:extLst>
          </c:dPt>
          <c:dPt>
            <c:idx val="27"/>
            <c:invertIfNegative val="0"/>
            <c:bubble3D val="0"/>
            <c:extLst xmlns:c16r2="http://schemas.microsoft.com/office/drawing/2015/06/chart">
              <c:ext xmlns:c16="http://schemas.microsoft.com/office/drawing/2014/chart" uri="{C3380CC4-5D6E-409C-BE32-E72D297353CC}">
                <c16:uniqueId val="{0000001B-E14F-472C-A400-0CAAE7BD55BC}"/>
              </c:ext>
            </c:extLst>
          </c:dPt>
          <c:dPt>
            <c:idx val="28"/>
            <c:invertIfNegative val="0"/>
            <c:bubble3D val="0"/>
            <c:extLst xmlns:c16r2="http://schemas.microsoft.com/office/drawing/2015/06/chart">
              <c:ext xmlns:c16="http://schemas.microsoft.com/office/drawing/2014/chart" uri="{C3380CC4-5D6E-409C-BE32-E72D297353CC}">
                <c16:uniqueId val="{0000001C-E14F-472C-A400-0CAAE7BD55BC}"/>
              </c:ext>
            </c:extLst>
          </c:dPt>
          <c:dPt>
            <c:idx val="29"/>
            <c:invertIfNegative val="0"/>
            <c:bubble3D val="0"/>
            <c:extLst xmlns:c16r2="http://schemas.microsoft.com/office/drawing/2015/06/chart">
              <c:ext xmlns:c16="http://schemas.microsoft.com/office/drawing/2014/chart" uri="{C3380CC4-5D6E-409C-BE32-E72D297353CC}">
                <c16:uniqueId val="{0000001D-E14F-472C-A400-0CAAE7BD55BC}"/>
              </c:ext>
            </c:extLst>
          </c:dPt>
          <c:dPt>
            <c:idx val="30"/>
            <c:invertIfNegative val="0"/>
            <c:bubble3D val="0"/>
            <c:extLst xmlns:c16r2="http://schemas.microsoft.com/office/drawing/2015/06/chart">
              <c:ext xmlns:c16="http://schemas.microsoft.com/office/drawing/2014/chart" uri="{C3380CC4-5D6E-409C-BE32-E72D297353CC}">
                <c16:uniqueId val="{0000001E-E14F-472C-A400-0CAAE7BD55BC}"/>
              </c:ext>
            </c:extLst>
          </c:dPt>
          <c:dPt>
            <c:idx val="31"/>
            <c:invertIfNegative val="0"/>
            <c:bubble3D val="0"/>
            <c:extLst xmlns:c16r2="http://schemas.microsoft.com/office/drawing/2015/06/chart">
              <c:ext xmlns:c16="http://schemas.microsoft.com/office/drawing/2014/chart" uri="{C3380CC4-5D6E-409C-BE32-E72D297353CC}">
                <c16:uniqueId val="{0000001F-E14F-472C-A400-0CAAE7BD55BC}"/>
              </c:ext>
            </c:extLst>
          </c:dPt>
          <c:dPt>
            <c:idx val="32"/>
            <c:invertIfNegative val="0"/>
            <c:bubble3D val="0"/>
            <c:extLst xmlns:c16r2="http://schemas.microsoft.com/office/drawing/2015/06/chart">
              <c:ext xmlns:c16="http://schemas.microsoft.com/office/drawing/2014/chart" uri="{C3380CC4-5D6E-409C-BE32-E72D297353CC}">
                <c16:uniqueId val="{00000020-E14F-472C-A400-0CAAE7BD55BC}"/>
              </c:ext>
            </c:extLst>
          </c:dPt>
          <c:dPt>
            <c:idx val="33"/>
            <c:invertIfNegative val="0"/>
            <c:bubble3D val="0"/>
            <c:extLst xmlns:c16r2="http://schemas.microsoft.com/office/drawing/2015/06/chart">
              <c:ext xmlns:c16="http://schemas.microsoft.com/office/drawing/2014/chart" uri="{C3380CC4-5D6E-409C-BE32-E72D297353CC}">
                <c16:uniqueId val="{00000021-E14F-472C-A400-0CAAE7BD55BC}"/>
              </c:ext>
            </c:extLst>
          </c:dPt>
          <c:dPt>
            <c:idx val="34"/>
            <c:invertIfNegative val="0"/>
            <c:bubble3D val="0"/>
            <c:extLst xmlns:c16r2="http://schemas.microsoft.com/office/drawing/2015/06/chart">
              <c:ext xmlns:c16="http://schemas.microsoft.com/office/drawing/2014/chart" uri="{C3380CC4-5D6E-409C-BE32-E72D297353CC}">
                <c16:uniqueId val="{00000022-E14F-472C-A400-0CAAE7BD55BC}"/>
              </c:ext>
            </c:extLst>
          </c:dPt>
          <c:dPt>
            <c:idx val="35"/>
            <c:invertIfNegative val="0"/>
            <c:bubble3D val="0"/>
            <c:extLst xmlns:c16r2="http://schemas.microsoft.com/office/drawing/2015/06/chart">
              <c:ext xmlns:c16="http://schemas.microsoft.com/office/drawing/2014/chart" uri="{C3380CC4-5D6E-409C-BE32-E72D297353CC}">
                <c16:uniqueId val="{00000023-E14F-472C-A400-0CAAE7BD55BC}"/>
              </c:ext>
            </c:extLst>
          </c:dPt>
          <c:dPt>
            <c:idx val="36"/>
            <c:invertIfNegative val="0"/>
            <c:bubble3D val="0"/>
            <c:extLst xmlns:c16r2="http://schemas.microsoft.com/office/drawing/2015/06/chart">
              <c:ext xmlns:c16="http://schemas.microsoft.com/office/drawing/2014/chart" uri="{C3380CC4-5D6E-409C-BE32-E72D297353CC}">
                <c16:uniqueId val="{00000024-E14F-472C-A400-0CAAE7BD55BC}"/>
              </c:ext>
            </c:extLst>
          </c:dPt>
          <c:dPt>
            <c:idx val="37"/>
            <c:invertIfNegative val="0"/>
            <c:bubble3D val="0"/>
            <c:extLst xmlns:c16r2="http://schemas.microsoft.com/office/drawing/2015/06/chart">
              <c:ext xmlns:c16="http://schemas.microsoft.com/office/drawing/2014/chart" uri="{C3380CC4-5D6E-409C-BE32-E72D297353CC}">
                <c16:uniqueId val="{00000025-E14F-472C-A400-0CAAE7BD55BC}"/>
              </c:ext>
            </c:extLst>
          </c:dPt>
          <c:dPt>
            <c:idx val="38"/>
            <c:invertIfNegative val="0"/>
            <c:bubble3D val="0"/>
            <c:extLst xmlns:c16r2="http://schemas.microsoft.com/office/drawing/2015/06/chart">
              <c:ext xmlns:c16="http://schemas.microsoft.com/office/drawing/2014/chart" uri="{C3380CC4-5D6E-409C-BE32-E72D297353CC}">
                <c16:uniqueId val="{00000026-E14F-472C-A400-0CAAE7BD55BC}"/>
              </c:ext>
            </c:extLst>
          </c:dPt>
          <c:dPt>
            <c:idx val="39"/>
            <c:invertIfNegative val="0"/>
            <c:bubble3D val="0"/>
            <c:extLst xmlns:c16r2="http://schemas.microsoft.com/office/drawing/2015/06/chart">
              <c:ext xmlns:c16="http://schemas.microsoft.com/office/drawing/2014/chart" uri="{C3380CC4-5D6E-409C-BE32-E72D297353CC}">
                <c16:uniqueId val="{00000027-E14F-472C-A400-0CAAE7BD55BC}"/>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Sheet1!$A$40</c:f>
              <c:strCache>
                <c:ptCount val="1"/>
                <c:pt idx="0">
                  <c:v>Watching a play / musical</c:v>
                </c:pt>
              </c:strCache>
            </c:strRef>
          </c:cat>
          <c:val>
            <c:numRef>
              <c:f>Sheet1!$B$40</c:f>
              <c:numCache>
                <c:formatCode>0%</c:formatCode>
                <c:ptCount val="1"/>
                <c:pt idx="0">
                  <c:v>0.226092165898618</c:v>
                </c:pt>
              </c:numCache>
            </c:numRef>
          </c:val>
          <c:extLst xmlns:c16r2="http://schemas.microsoft.com/office/drawing/2015/06/chart">
            <c:ext xmlns:c16="http://schemas.microsoft.com/office/drawing/2014/chart" uri="{C3380CC4-5D6E-409C-BE32-E72D297353CC}">
              <c16:uniqueId val="{00000028-E14F-472C-A400-0CAAE7BD55BC}"/>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Sheet1!$A$40</c:f>
              <c:strCache>
                <c:ptCount val="1"/>
                <c:pt idx="0">
                  <c:v>Watching a play / musical</c:v>
                </c:pt>
              </c:strCache>
            </c:strRef>
          </c:cat>
          <c:val>
            <c:numRef>
              <c:f>Sheet1!$C$40</c:f>
              <c:numCache>
                <c:formatCode>0%</c:formatCode>
                <c:ptCount val="1"/>
                <c:pt idx="0">
                  <c:v>0.21790783410138301</c:v>
                </c:pt>
              </c:numCache>
            </c:numRef>
          </c:val>
          <c:extLst xmlns:c16r2="http://schemas.microsoft.com/office/drawing/2015/06/chart">
            <c:ext xmlns:c16="http://schemas.microsoft.com/office/drawing/2014/chart" uri="{C3380CC4-5D6E-409C-BE32-E72D297353CC}">
              <c16:uniqueId val="{00000029-E14F-472C-A400-0CAAE7BD55BC}"/>
            </c:ext>
          </c:extLst>
        </c:ser>
        <c:dLbls>
          <c:showLegendKey val="0"/>
          <c:showVal val="0"/>
          <c:showCatName val="0"/>
          <c:showSerName val="0"/>
          <c:showPercent val="0"/>
          <c:showBubbleSize val="0"/>
        </c:dLbls>
        <c:gapWidth val="50"/>
        <c:overlap val="100"/>
        <c:axId val="384411832"/>
        <c:axId val="384408304"/>
      </c:barChart>
      <c:catAx>
        <c:axId val="384411832"/>
        <c:scaling>
          <c:orientation val="maxMin"/>
        </c:scaling>
        <c:delete val="1"/>
        <c:axPos val="l"/>
        <c:numFmt formatCode="General" sourceLinked="1"/>
        <c:majorTickMark val="none"/>
        <c:minorTickMark val="none"/>
        <c:tickLblPos val="nextTo"/>
        <c:crossAx val="384408304"/>
        <c:crosses val="autoZero"/>
        <c:auto val="1"/>
        <c:lblAlgn val="ctr"/>
        <c:lblOffset val="100"/>
        <c:noMultiLvlLbl val="0"/>
      </c:catAx>
      <c:valAx>
        <c:axId val="384408304"/>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84411832"/>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C8D1-44B1-A260-6E0E2CB0C3E5}"/>
              </c:ext>
            </c:extLst>
          </c:dPt>
          <c:dPt>
            <c:idx val="1"/>
            <c:invertIfNegative val="0"/>
            <c:bubble3D val="0"/>
            <c:extLst xmlns:c16r2="http://schemas.microsoft.com/office/drawing/2015/06/chart">
              <c:ext xmlns:c16="http://schemas.microsoft.com/office/drawing/2014/chart" uri="{C3380CC4-5D6E-409C-BE32-E72D297353CC}">
                <c16:uniqueId val="{00000001-C8D1-44B1-A260-6E0E2CB0C3E5}"/>
              </c:ext>
            </c:extLst>
          </c:dPt>
          <c:dPt>
            <c:idx val="2"/>
            <c:invertIfNegative val="0"/>
            <c:bubble3D val="0"/>
            <c:extLst xmlns:c16r2="http://schemas.microsoft.com/office/drawing/2015/06/chart">
              <c:ext xmlns:c16="http://schemas.microsoft.com/office/drawing/2014/chart" uri="{C3380CC4-5D6E-409C-BE32-E72D297353CC}">
                <c16:uniqueId val="{00000002-C8D1-44B1-A260-6E0E2CB0C3E5}"/>
              </c:ext>
            </c:extLst>
          </c:dPt>
          <c:dPt>
            <c:idx val="3"/>
            <c:invertIfNegative val="0"/>
            <c:bubble3D val="0"/>
            <c:extLst xmlns:c16r2="http://schemas.microsoft.com/office/drawing/2015/06/chart">
              <c:ext xmlns:c16="http://schemas.microsoft.com/office/drawing/2014/chart" uri="{C3380CC4-5D6E-409C-BE32-E72D297353CC}">
                <c16:uniqueId val="{00000003-C8D1-44B1-A260-6E0E2CB0C3E5}"/>
              </c:ext>
            </c:extLst>
          </c:dPt>
          <c:dPt>
            <c:idx val="4"/>
            <c:invertIfNegative val="0"/>
            <c:bubble3D val="0"/>
            <c:extLst xmlns:c16r2="http://schemas.microsoft.com/office/drawing/2015/06/chart">
              <c:ext xmlns:c16="http://schemas.microsoft.com/office/drawing/2014/chart" uri="{C3380CC4-5D6E-409C-BE32-E72D297353CC}">
                <c16:uniqueId val="{00000004-C8D1-44B1-A260-6E0E2CB0C3E5}"/>
              </c:ext>
            </c:extLst>
          </c:dPt>
          <c:dPt>
            <c:idx val="5"/>
            <c:invertIfNegative val="0"/>
            <c:bubble3D val="0"/>
            <c:extLst xmlns:c16r2="http://schemas.microsoft.com/office/drawing/2015/06/chart">
              <c:ext xmlns:c16="http://schemas.microsoft.com/office/drawing/2014/chart" uri="{C3380CC4-5D6E-409C-BE32-E72D297353CC}">
                <c16:uniqueId val="{00000005-C8D1-44B1-A260-6E0E2CB0C3E5}"/>
              </c:ext>
            </c:extLst>
          </c:dPt>
          <c:dPt>
            <c:idx val="6"/>
            <c:invertIfNegative val="0"/>
            <c:bubble3D val="0"/>
            <c:extLst xmlns:c16r2="http://schemas.microsoft.com/office/drawing/2015/06/chart">
              <c:ext xmlns:c16="http://schemas.microsoft.com/office/drawing/2014/chart" uri="{C3380CC4-5D6E-409C-BE32-E72D297353CC}">
                <c16:uniqueId val="{00000006-C8D1-44B1-A260-6E0E2CB0C3E5}"/>
              </c:ext>
            </c:extLst>
          </c:dPt>
          <c:dPt>
            <c:idx val="7"/>
            <c:invertIfNegative val="0"/>
            <c:bubble3D val="0"/>
            <c:extLst xmlns:c16r2="http://schemas.microsoft.com/office/drawing/2015/06/chart">
              <c:ext xmlns:c16="http://schemas.microsoft.com/office/drawing/2014/chart" uri="{C3380CC4-5D6E-409C-BE32-E72D297353CC}">
                <c16:uniqueId val="{00000007-C8D1-44B1-A260-6E0E2CB0C3E5}"/>
              </c:ext>
            </c:extLst>
          </c:dPt>
          <c:dPt>
            <c:idx val="8"/>
            <c:invertIfNegative val="0"/>
            <c:bubble3D val="0"/>
            <c:extLst xmlns:c16r2="http://schemas.microsoft.com/office/drawing/2015/06/chart">
              <c:ext xmlns:c16="http://schemas.microsoft.com/office/drawing/2014/chart" uri="{C3380CC4-5D6E-409C-BE32-E72D297353CC}">
                <c16:uniqueId val="{00000008-C8D1-44B1-A260-6E0E2CB0C3E5}"/>
              </c:ext>
            </c:extLst>
          </c:dPt>
          <c:dPt>
            <c:idx val="9"/>
            <c:invertIfNegative val="0"/>
            <c:bubble3D val="0"/>
            <c:extLst xmlns:c16r2="http://schemas.microsoft.com/office/drawing/2015/06/chart">
              <c:ext xmlns:c16="http://schemas.microsoft.com/office/drawing/2014/chart" uri="{C3380CC4-5D6E-409C-BE32-E72D297353CC}">
                <c16:uniqueId val="{00000009-C8D1-44B1-A260-6E0E2CB0C3E5}"/>
              </c:ext>
            </c:extLst>
          </c:dPt>
          <c:dPt>
            <c:idx val="10"/>
            <c:invertIfNegative val="0"/>
            <c:bubble3D val="0"/>
            <c:extLst xmlns:c16r2="http://schemas.microsoft.com/office/drawing/2015/06/chart">
              <c:ext xmlns:c16="http://schemas.microsoft.com/office/drawing/2014/chart" uri="{C3380CC4-5D6E-409C-BE32-E72D297353CC}">
                <c16:uniqueId val="{0000000A-C8D1-44B1-A260-6E0E2CB0C3E5}"/>
              </c:ext>
            </c:extLst>
          </c:dPt>
          <c:dPt>
            <c:idx val="11"/>
            <c:invertIfNegative val="0"/>
            <c:bubble3D val="0"/>
            <c:extLst xmlns:c16r2="http://schemas.microsoft.com/office/drawing/2015/06/chart">
              <c:ext xmlns:c16="http://schemas.microsoft.com/office/drawing/2014/chart" uri="{C3380CC4-5D6E-409C-BE32-E72D297353CC}">
                <c16:uniqueId val="{0000000B-C8D1-44B1-A260-6E0E2CB0C3E5}"/>
              </c:ext>
            </c:extLst>
          </c:dPt>
          <c:dPt>
            <c:idx val="12"/>
            <c:invertIfNegative val="0"/>
            <c:bubble3D val="0"/>
            <c:extLst xmlns:c16r2="http://schemas.microsoft.com/office/drawing/2015/06/chart">
              <c:ext xmlns:c16="http://schemas.microsoft.com/office/drawing/2014/chart" uri="{C3380CC4-5D6E-409C-BE32-E72D297353CC}">
                <c16:uniqueId val="{0000000C-C8D1-44B1-A260-6E0E2CB0C3E5}"/>
              </c:ext>
            </c:extLst>
          </c:dPt>
          <c:dPt>
            <c:idx val="13"/>
            <c:invertIfNegative val="0"/>
            <c:bubble3D val="0"/>
            <c:extLst xmlns:c16r2="http://schemas.microsoft.com/office/drawing/2015/06/chart">
              <c:ext xmlns:c16="http://schemas.microsoft.com/office/drawing/2014/chart" uri="{C3380CC4-5D6E-409C-BE32-E72D297353CC}">
                <c16:uniqueId val="{0000000D-C8D1-44B1-A260-6E0E2CB0C3E5}"/>
              </c:ext>
            </c:extLst>
          </c:dPt>
          <c:dPt>
            <c:idx val="14"/>
            <c:invertIfNegative val="0"/>
            <c:bubble3D val="0"/>
            <c:extLst xmlns:c16r2="http://schemas.microsoft.com/office/drawing/2015/06/chart">
              <c:ext xmlns:c16="http://schemas.microsoft.com/office/drawing/2014/chart" uri="{C3380CC4-5D6E-409C-BE32-E72D297353CC}">
                <c16:uniqueId val="{0000000E-C8D1-44B1-A260-6E0E2CB0C3E5}"/>
              </c:ext>
            </c:extLst>
          </c:dPt>
          <c:dPt>
            <c:idx val="15"/>
            <c:invertIfNegative val="0"/>
            <c:bubble3D val="0"/>
            <c:extLst xmlns:c16r2="http://schemas.microsoft.com/office/drawing/2015/06/chart">
              <c:ext xmlns:c16="http://schemas.microsoft.com/office/drawing/2014/chart" uri="{C3380CC4-5D6E-409C-BE32-E72D297353CC}">
                <c16:uniqueId val="{0000000F-C8D1-44B1-A260-6E0E2CB0C3E5}"/>
              </c:ext>
            </c:extLst>
          </c:dPt>
          <c:dPt>
            <c:idx val="16"/>
            <c:invertIfNegative val="0"/>
            <c:bubble3D val="0"/>
            <c:extLst xmlns:c16r2="http://schemas.microsoft.com/office/drawing/2015/06/chart">
              <c:ext xmlns:c16="http://schemas.microsoft.com/office/drawing/2014/chart" uri="{C3380CC4-5D6E-409C-BE32-E72D297353CC}">
                <c16:uniqueId val="{00000010-C8D1-44B1-A260-6E0E2CB0C3E5}"/>
              </c:ext>
            </c:extLst>
          </c:dPt>
          <c:dPt>
            <c:idx val="17"/>
            <c:invertIfNegative val="0"/>
            <c:bubble3D val="0"/>
            <c:extLst xmlns:c16r2="http://schemas.microsoft.com/office/drawing/2015/06/chart">
              <c:ext xmlns:c16="http://schemas.microsoft.com/office/drawing/2014/chart" uri="{C3380CC4-5D6E-409C-BE32-E72D297353CC}">
                <c16:uniqueId val="{00000011-C8D1-44B1-A260-6E0E2CB0C3E5}"/>
              </c:ext>
            </c:extLst>
          </c:dPt>
          <c:dPt>
            <c:idx val="18"/>
            <c:invertIfNegative val="0"/>
            <c:bubble3D val="0"/>
            <c:extLst xmlns:c16r2="http://schemas.microsoft.com/office/drawing/2015/06/chart">
              <c:ext xmlns:c16="http://schemas.microsoft.com/office/drawing/2014/chart" uri="{C3380CC4-5D6E-409C-BE32-E72D297353CC}">
                <c16:uniqueId val="{00000012-C8D1-44B1-A260-6E0E2CB0C3E5}"/>
              </c:ext>
            </c:extLst>
          </c:dPt>
          <c:dPt>
            <c:idx val="19"/>
            <c:invertIfNegative val="0"/>
            <c:bubble3D val="0"/>
            <c:extLst xmlns:c16r2="http://schemas.microsoft.com/office/drawing/2015/06/chart">
              <c:ext xmlns:c16="http://schemas.microsoft.com/office/drawing/2014/chart" uri="{C3380CC4-5D6E-409C-BE32-E72D297353CC}">
                <c16:uniqueId val="{00000013-C8D1-44B1-A260-6E0E2CB0C3E5}"/>
              </c:ext>
            </c:extLst>
          </c:dPt>
          <c:dPt>
            <c:idx val="20"/>
            <c:invertIfNegative val="0"/>
            <c:bubble3D val="0"/>
            <c:extLst xmlns:c16r2="http://schemas.microsoft.com/office/drawing/2015/06/chart">
              <c:ext xmlns:c16="http://schemas.microsoft.com/office/drawing/2014/chart" uri="{C3380CC4-5D6E-409C-BE32-E72D297353CC}">
                <c16:uniqueId val="{00000014-C8D1-44B1-A260-6E0E2CB0C3E5}"/>
              </c:ext>
            </c:extLst>
          </c:dPt>
          <c:dPt>
            <c:idx val="21"/>
            <c:invertIfNegative val="0"/>
            <c:bubble3D val="0"/>
            <c:extLst xmlns:c16r2="http://schemas.microsoft.com/office/drawing/2015/06/chart">
              <c:ext xmlns:c16="http://schemas.microsoft.com/office/drawing/2014/chart" uri="{C3380CC4-5D6E-409C-BE32-E72D297353CC}">
                <c16:uniqueId val="{00000015-C8D1-44B1-A260-6E0E2CB0C3E5}"/>
              </c:ext>
            </c:extLst>
          </c:dPt>
          <c:dPt>
            <c:idx val="22"/>
            <c:invertIfNegative val="0"/>
            <c:bubble3D val="0"/>
            <c:extLst xmlns:c16r2="http://schemas.microsoft.com/office/drawing/2015/06/chart">
              <c:ext xmlns:c16="http://schemas.microsoft.com/office/drawing/2014/chart" uri="{C3380CC4-5D6E-409C-BE32-E72D297353CC}">
                <c16:uniqueId val="{00000016-C8D1-44B1-A260-6E0E2CB0C3E5}"/>
              </c:ext>
            </c:extLst>
          </c:dPt>
          <c:dPt>
            <c:idx val="23"/>
            <c:invertIfNegative val="0"/>
            <c:bubble3D val="0"/>
            <c:extLst xmlns:c16r2="http://schemas.microsoft.com/office/drawing/2015/06/chart">
              <c:ext xmlns:c16="http://schemas.microsoft.com/office/drawing/2014/chart" uri="{C3380CC4-5D6E-409C-BE32-E72D297353CC}">
                <c16:uniqueId val="{00000017-C8D1-44B1-A260-6E0E2CB0C3E5}"/>
              </c:ext>
            </c:extLst>
          </c:dPt>
          <c:dPt>
            <c:idx val="24"/>
            <c:invertIfNegative val="0"/>
            <c:bubble3D val="0"/>
            <c:extLst xmlns:c16r2="http://schemas.microsoft.com/office/drawing/2015/06/chart">
              <c:ext xmlns:c16="http://schemas.microsoft.com/office/drawing/2014/chart" uri="{C3380CC4-5D6E-409C-BE32-E72D297353CC}">
                <c16:uniqueId val="{00000018-C8D1-44B1-A260-6E0E2CB0C3E5}"/>
              </c:ext>
            </c:extLst>
          </c:dPt>
          <c:dPt>
            <c:idx val="25"/>
            <c:invertIfNegative val="0"/>
            <c:bubble3D val="0"/>
            <c:extLst xmlns:c16r2="http://schemas.microsoft.com/office/drawing/2015/06/chart">
              <c:ext xmlns:c16="http://schemas.microsoft.com/office/drawing/2014/chart" uri="{C3380CC4-5D6E-409C-BE32-E72D297353CC}">
                <c16:uniqueId val="{00000019-C8D1-44B1-A260-6E0E2CB0C3E5}"/>
              </c:ext>
            </c:extLst>
          </c:dPt>
          <c:dPt>
            <c:idx val="26"/>
            <c:invertIfNegative val="0"/>
            <c:bubble3D val="0"/>
            <c:extLst xmlns:c16r2="http://schemas.microsoft.com/office/drawing/2015/06/chart">
              <c:ext xmlns:c16="http://schemas.microsoft.com/office/drawing/2014/chart" uri="{C3380CC4-5D6E-409C-BE32-E72D297353CC}">
                <c16:uniqueId val="{0000001A-C8D1-44B1-A260-6E0E2CB0C3E5}"/>
              </c:ext>
            </c:extLst>
          </c:dPt>
          <c:dPt>
            <c:idx val="27"/>
            <c:invertIfNegative val="0"/>
            <c:bubble3D val="0"/>
            <c:extLst xmlns:c16r2="http://schemas.microsoft.com/office/drawing/2015/06/chart">
              <c:ext xmlns:c16="http://schemas.microsoft.com/office/drawing/2014/chart" uri="{C3380CC4-5D6E-409C-BE32-E72D297353CC}">
                <c16:uniqueId val="{0000001B-C8D1-44B1-A260-6E0E2CB0C3E5}"/>
              </c:ext>
            </c:extLst>
          </c:dPt>
          <c:dPt>
            <c:idx val="28"/>
            <c:invertIfNegative val="0"/>
            <c:bubble3D val="0"/>
            <c:extLst xmlns:c16r2="http://schemas.microsoft.com/office/drawing/2015/06/chart">
              <c:ext xmlns:c16="http://schemas.microsoft.com/office/drawing/2014/chart" uri="{C3380CC4-5D6E-409C-BE32-E72D297353CC}">
                <c16:uniqueId val="{0000001C-C8D1-44B1-A260-6E0E2CB0C3E5}"/>
              </c:ext>
            </c:extLst>
          </c:dPt>
          <c:dPt>
            <c:idx val="29"/>
            <c:invertIfNegative val="0"/>
            <c:bubble3D val="0"/>
            <c:extLst xmlns:c16r2="http://schemas.microsoft.com/office/drawing/2015/06/chart">
              <c:ext xmlns:c16="http://schemas.microsoft.com/office/drawing/2014/chart" uri="{C3380CC4-5D6E-409C-BE32-E72D297353CC}">
                <c16:uniqueId val="{0000001D-C8D1-44B1-A260-6E0E2CB0C3E5}"/>
              </c:ext>
            </c:extLst>
          </c:dPt>
          <c:dPt>
            <c:idx val="30"/>
            <c:invertIfNegative val="0"/>
            <c:bubble3D val="0"/>
            <c:extLst xmlns:c16r2="http://schemas.microsoft.com/office/drawing/2015/06/chart">
              <c:ext xmlns:c16="http://schemas.microsoft.com/office/drawing/2014/chart" uri="{C3380CC4-5D6E-409C-BE32-E72D297353CC}">
                <c16:uniqueId val="{0000001E-C8D1-44B1-A260-6E0E2CB0C3E5}"/>
              </c:ext>
            </c:extLst>
          </c:dPt>
          <c:dPt>
            <c:idx val="31"/>
            <c:invertIfNegative val="0"/>
            <c:bubble3D val="0"/>
            <c:extLst xmlns:c16r2="http://schemas.microsoft.com/office/drawing/2015/06/chart">
              <c:ext xmlns:c16="http://schemas.microsoft.com/office/drawing/2014/chart" uri="{C3380CC4-5D6E-409C-BE32-E72D297353CC}">
                <c16:uniqueId val="{0000001F-C8D1-44B1-A260-6E0E2CB0C3E5}"/>
              </c:ext>
            </c:extLst>
          </c:dPt>
          <c:dPt>
            <c:idx val="32"/>
            <c:invertIfNegative val="0"/>
            <c:bubble3D val="0"/>
            <c:extLst xmlns:c16r2="http://schemas.microsoft.com/office/drawing/2015/06/chart">
              <c:ext xmlns:c16="http://schemas.microsoft.com/office/drawing/2014/chart" uri="{C3380CC4-5D6E-409C-BE32-E72D297353CC}">
                <c16:uniqueId val="{00000020-C8D1-44B1-A260-6E0E2CB0C3E5}"/>
              </c:ext>
            </c:extLst>
          </c:dPt>
          <c:dPt>
            <c:idx val="33"/>
            <c:invertIfNegative val="0"/>
            <c:bubble3D val="0"/>
            <c:extLst xmlns:c16r2="http://schemas.microsoft.com/office/drawing/2015/06/chart">
              <c:ext xmlns:c16="http://schemas.microsoft.com/office/drawing/2014/chart" uri="{C3380CC4-5D6E-409C-BE32-E72D297353CC}">
                <c16:uniqueId val="{00000021-C8D1-44B1-A260-6E0E2CB0C3E5}"/>
              </c:ext>
            </c:extLst>
          </c:dPt>
          <c:dPt>
            <c:idx val="34"/>
            <c:invertIfNegative val="0"/>
            <c:bubble3D val="0"/>
            <c:extLst xmlns:c16r2="http://schemas.microsoft.com/office/drawing/2015/06/chart">
              <c:ext xmlns:c16="http://schemas.microsoft.com/office/drawing/2014/chart" uri="{C3380CC4-5D6E-409C-BE32-E72D297353CC}">
                <c16:uniqueId val="{00000022-C8D1-44B1-A260-6E0E2CB0C3E5}"/>
              </c:ext>
            </c:extLst>
          </c:dPt>
          <c:dPt>
            <c:idx val="35"/>
            <c:invertIfNegative val="0"/>
            <c:bubble3D val="0"/>
            <c:extLst xmlns:c16r2="http://schemas.microsoft.com/office/drawing/2015/06/chart">
              <c:ext xmlns:c16="http://schemas.microsoft.com/office/drawing/2014/chart" uri="{C3380CC4-5D6E-409C-BE32-E72D297353CC}">
                <c16:uniqueId val="{00000023-C8D1-44B1-A260-6E0E2CB0C3E5}"/>
              </c:ext>
            </c:extLst>
          </c:dPt>
          <c:dPt>
            <c:idx val="36"/>
            <c:invertIfNegative val="0"/>
            <c:bubble3D val="0"/>
            <c:extLst xmlns:c16r2="http://schemas.microsoft.com/office/drawing/2015/06/chart">
              <c:ext xmlns:c16="http://schemas.microsoft.com/office/drawing/2014/chart" uri="{C3380CC4-5D6E-409C-BE32-E72D297353CC}">
                <c16:uniqueId val="{00000024-C8D1-44B1-A260-6E0E2CB0C3E5}"/>
              </c:ext>
            </c:extLst>
          </c:dPt>
          <c:dPt>
            <c:idx val="37"/>
            <c:invertIfNegative val="0"/>
            <c:bubble3D val="0"/>
            <c:extLst xmlns:c16r2="http://schemas.microsoft.com/office/drawing/2015/06/chart">
              <c:ext xmlns:c16="http://schemas.microsoft.com/office/drawing/2014/chart" uri="{C3380CC4-5D6E-409C-BE32-E72D297353CC}">
                <c16:uniqueId val="{00000025-C8D1-44B1-A260-6E0E2CB0C3E5}"/>
              </c:ext>
            </c:extLst>
          </c:dPt>
          <c:dPt>
            <c:idx val="38"/>
            <c:invertIfNegative val="0"/>
            <c:bubble3D val="0"/>
            <c:extLst xmlns:c16r2="http://schemas.microsoft.com/office/drawing/2015/06/chart">
              <c:ext xmlns:c16="http://schemas.microsoft.com/office/drawing/2014/chart" uri="{C3380CC4-5D6E-409C-BE32-E72D297353CC}">
                <c16:uniqueId val="{00000026-C8D1-44B1-A260-6E0E2CB0C3E5}"/>
              </c:ext>
            </c:extLst>
          </c:dPt>
          <c:dPt>
            <c:idx val="39"/>
            <c:invertIfNegative val="0"/>
            <c:bubble3D val="0"/>
            <c:extLst xmlns:c16r2="http://schemas.microsoft.com/office/drawing/2015/06/chart">
              <c:ext xmlns:c16="http://schemas.microsoft.com/office/drawing/2014/chart" uri="{C3380CC4-5D6E-409C-BE32-E72D297353CC}">
                <c16:uniqueId val="{00000027-C8D1-44B1-A260-6E0E2CB0C3E5}"/>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Sheet1!$A$7</c:f>
              <c:strCache>
                <c:ptCount val="1"/>
                <c:pt idx="0">
                  <c:v>Boating (boat trips, canal boating)</c:v>
                </c:pt>
              </c:strCache>
            </c:strRef>
          </c:cat>
          <c:val>
            <c:numRef>
              <c:f>Sheet1!$B$7</c:f>
              <c:numCache>
                <c:formatCode>0%</c:formatCode>
                <c:ptCount val="1"/>
                <c:pt idx="0">
                  <c:v>0.24051643192488301</c:v>
                </c:pt>
              </c:numCache>
            </c:numRef>
          </c:val>
          <c:extLst xmlns:c16r2="http://schemas.microsoft.com/office/drawing/2015/06/chart">
            <c:ext xmlns:c16="http://schemas.microsoft.com/office/drawing/2014/chart" uri="{C3380CC4-5D6E-409C-BE32-E72D297353CC}">
              <c16:uniqueId val="{00000028-C8D1-44B1-A260-6E0E2CB0C3E5}"/>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Sheet1!$A$7</c:f>
              <c:strCache>
                <c:ptCount val="1"/>
                <c:pt idx="0">
                  <c:v>Boating (boat trips, canal boating)</c:v>
                </c:pt>
              </c:strCache>
            </c:strRef>
          </c:cat>
          <c:val>
            <c:numRef>
              <c:f>Sheet1!$C$7</c:f>
              <c:numCache>
                <c:formatCode>0%</c:formatCode>
                <c:ptCount val="1"/>
                <c:pt idx="0">
                  <c:v>0.19548356807511699</c:v>
                </c:pt>
              </c:numCache>
            </c:numRef>
          </c:val>
          <c:extLst xmlns:c16r2="http://schemas.microsoft.com/office/drawing/2015/06/chart">
            <c:ext xmlns:c16="http://schemas.microsoft.com/office/drawing/2014/chart" uri="{C3380CC4-5D6E-409C-BE32-E72D297353CC}">
              <c16:uniqueId val="{00000029-C8D1-44B1-A260-6E0E2CB0C3E5}"/>
            </c:ext>
          </c:extLst>
        </c:ser>
        <c:dLbls>
          <c:showLegendKey val="0"/>
          <c:showVal val="0"/>
          <c:showCatName val="0"/>
          <c:showSerName val="0"/>
          <c:showPercent val="0"/>
          <c:showBubbleSize val="0"/>
        </c:dLbls>
        <c:gapWidth val="50"/>
        <c:overlap val="100"/>
        <c:axId val="384412224"/>
        <c:axId val="384405952"/>
      </c:barChart>
      <c:catAx>
        <c:axId val="384412224"/>
        <c:scaling>
          <c:orientation val="maxMin"/>
        </c:scaling>
        <c:delete val="1"/>
        <c:axPos val="l"/>
        <c:numFmt formatCode="General" sourceLinked="1"/>
        <c:majorTickMark val="none"/>
        <c:minorTickMark val="none"/>
        <c:tickLblPos val="nextTo"/>
        <c:crossAx val="384405952"/>
        <c:crosses val="autoZero"/>
        <c:auto val="1"/>
        <c:lblAlgn val="ctr"/>
        <c:lblOffset val="100"/>
        <c:noMultiLvlLbl val="0"/>
      </c:catAx>
      <c:valAx>
        <c:axId val="384405952"/>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84412224"/>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B10B-4C01-AB80-5972ED2378B4}"/>
              </c:ext>
            </c:extLst>
          </c:dPt>
          <c:dPt>
            <c:idx val="1"/>
            <c:invertIfNegative val="0"/>
            <c:bubble3D val="0"/>
            <c:extLst xmlns:c16r2="http://schemas.microsoft.com/office/drawing/2015/06/chart">
              <c:ext xmlns:c16="http://schemas.microsoft.com/office/drawing/2014/chart" uri="{C3380CC4-5D6E-409C-BE32-E72D297353CC}">
                <c16:uniqueId val="{00000001-B10B-4C01-AB80-5972ED2378B4}"/>
              </c:ext>
            </c:extLst>
          </c:dPt>
          <c:dPt>
            <c:idx val="2"/>
            <c:invertIfNegative val="0"/>
            <c:bubble3D val="0"/>
            <c:extLst xmlns:c16r2="http://schemas.microsoft.com/office/drawing/2015/06/chart">
              <c:ext xmlns:c16="http://schemas.microsoft.com/office/drawing/2014/chart" uri="{C3380CC4-5D6E-409C-BE32-E72D297353CC}">
                <c16:uniqueId val="{00000002-B10B-4C01-AB80-5972ED2378B4}"/>
              </c:ext>
            </c:extLst>
          </c:dPt>
          <c:dPt>
            <c:idx val="3"/>
            <c:invertIfNegative val="0"/>
            <c:bubble3D val="0"/>
            <c:extLst xmlns:c16r2="http://schemas.microsoft.com/office/drawing/2015/06/chart">
              <c:ext xmlns:c16="http://schemas.microsoft.com/office/drawing/2014/chart" uri="{C3380CC4-5D6E-409C-BE32-E72D297353CC}">
                <c16:uniqueId val="{00000003-B10B-4C01-AB80-5972ED2378B4}"/>
              </c:ext>
            </c:extLst>
          </c:dPt>
          <c:dPt>
            <c:idx val="4"/>
            <c:invertIfNegative val="0"/>
            <c:bubble3D val="0"/>
            <c:extLst xmlns:c16r2="http://schemas.microsoft.com/office/drawing/2015/06/chart">
              <c:ext xmlns:c16="http://schemas.microsoft.com/office/drawing/2014/chart" uri="{C3380CC4-5D6E-409C-BE32-E72D297353CC}">
                <c16:uniqueId val="{00000004-B10B-4C01-AB80-5972ED2378B4}"/>
              </c:ext>
            </c:extLst>
          </c:dPt>
          <c:dPt>
            <c:idx val="5"/>
            <c:invertIfNegative val="0"/>
            <c:bubble3D val="0"/>
            <c:extLst xmlns:c16r2="http://schemas.microsoft.com/office/drawing/2015/06/chart">
              <c:ext xmlns:c16="http://schemas.microsoft.com/office/drawing/2014/chart" uri="{C3380CC4-5D6E-409C-BE32-E72D297353CC}">
                <c16:uniqueId val="{00000005-B10B-4C01-AB80-5972ED2378B4}"/>
              </c:ext>
            </c:extLst>
          </c:dPt>
          <c:dPt>
            <c:idx val="6"/>
            <c:invertIfNegative val="0"/>
            <c:bubble3D val="0"/>
            <c:extLst xmlns:c16r2="http://schemas.microsoft.com/office/drawing/2015/06/chart">
              <c:ext xmlns:c16="http://schemas.microsoft.com/office/drawing/2014/chart" uri="{C3380CC4-5D6E-409C-BE32-E72D297353CC}">
                <c16:uniqueId val="{00000006-B10B-4C01-AB80-5972ED2378B4}"/>
              </c:ext>
            </c:extLst>
          </c:dPt>
          <c:dPt>
            <c:idx val="7"/>
            <c:invertIfNegative val="0"/>
            <c:bubble3D val="0"/>
            <c:extLst xmlns:c16r2="http://schemas.microsoft.com/office/drawing/2015/06/chart">
              <c:ext xmlns:c16="http://schemas.microsoft.com/office/drawing/2014/chart" uri="{C3380CC4-5D6E-409C-BE32-E72D297353CC}">
                <c16:uniqueId val="{00000007-B10B-4C01-AB80-5972ED2378B4}"/>
              </c:ext>
            </c:extLst>
          </c:dPt>
          <c:dPt>
            <c:idx val="8"/>
            <c:invertIfNegative val="0"/>
            <c:bubble3D val="0"/>
            <c:extLst xmlns:c16r2="http://schemas.microsoft.com/office/drawing/2015/06/chart">
              <c:ext xmlns:c16="http://schemas.microsoft.com/office/drawing/2014/chart" uri="{C3380CC4-5D6E-409C-BE32-E72D297353CC}">
                <c16:uniqueId val="{00000008-B10B-4C01-AB80-5972ED2378B4}"/>
              </c:ext>
            </c:extLst>
          </c:dPt>
          <c:dPt>
            <c:idx val="9"/>
            <c:invertIfNegative val="0"/>
            <c:bubble3D val="0"/>
            <c:extLst xmlns:c16r2="http://schemas.microsoft.com/office/drawing/2015/06/chart">
              <c:ext xmlns:c16="http://schemas.microsoft.com/office/drawing/2014/chart" uri="{C3380CC4-5D6E-409C-BE32-E72D297353CC}">
                <c16:uniqueId val="{00000009-B10B-4C01-AB80-5972ED2378B4}"/>
              </c:ext>
            </c:extLst>
          </c:dPt>
          <c:dPt>
            <c:idx val="10"/>
            <c:invertIfNegative val="0"/>
            <c:bubble3D val="0"/>
            <c:extLst xmlns:c16r2="http://schemas.microsoft.com/office/drawing/2015/06/chart">
              <c:ext xmlns:c16="http://schemas.microsoft.com/office/drawing/2014/chart" uri="{C3380CC4-5D6E-409C-BE32-E72D297353CC}">
                <c16:uniqueId val="{0000000A-B10B-4C01-AB80-5972ED2378B4}"/>
              </c:ext>
            </c:extLst>
          </c:dPt>
          <c:dPt>
            <c:idx val="11"/>
            <c:invertIfNegative val="0"/>
            <c:bubble3D val="0"/>
            <c:extLst xmlns:c16r2="http://schemas.microsoft.com/office/drawing/2015/06/chart">
              <c:ext xmlns:c16="http://schemas.microsoft.com/office/drawing/2014/chart" uri="{C3380CC4-5D6E-409C-BE32-E72D297353CC}">
                <c16:uniqueId val="{0000000B-B10B-4C01-AB80-5972ED2378B4}"/>
              </c:ext>
            </c:extLst>
          </c:dPt>
          <c:dPt>
            <c:idx val="12"/>
            <c:invertIfNegative val="0"/>
            <c:bubble3D val="0"/>
            <c:extLst xmlns:c16r2="http://schemas.microsoft.com/office/drawing/2015/06/chart">
              <c:ext xmlns:c16="http://schemas.microsoft.com/office/drawing/2014/chart" uri="{C3380CC4-5D6E-409C-BE32-E72D297353CC}">
                <c16:uniqueId val="{0000000C-B10B-4C01-AB80-5972ED2378B4}"/>
              </c:ext>
            </c:extLst>
          </c:dPt>
          <c:dPt>
            <c:idx val="13"/>
            <c:invertIfNegative val="0"/>
            <c:bubble3D val="0"/>
            <c:extLst xmlns:c16r2="http://schemas.microsoft.com/office/drawing/2015/06/chart">
              <c:ext xmlns:c16="http://schemas.microsoft.com/office/drawing/2014/chart" uri="{C3380CC4-5D6E-409C-BE32-E72D297353CC}">
                <c16:uniqueId val="{0000000D-B10B-4C01-AB80-5972ED2378B4}"/>
              </c:ext>
            </c:extLst>
          </c:dPt>
          <c:dPt>
            <c:idx val="14"/>
            <c:invertIfNegative val="0"/>
            <c:bubble3D val="0"/>
            <c:extLst xmlns:c16r2="http://schemas.microsoft.com/office/drawing/2015/06/chart">
              <c:ext xmlns:c16="http://schemas.microsoft.com/office/drawing/2014/chart" uri="{C3380CC4-5D6E-409C-BE32-E72D297353CC}">
                <c16:uniqueId val="{0000000E-B10B-4C01-AB80-5972ED2378B4}"/>
              </c:ext>
            </c:extLst>
          </c:dPt>
          <c:dPt>
            <c:idx val="15"/>
            <c:invertIfNegative val="0"/>
            <c:bubble3D val="0"/>
            <c:extLst xmlns:c16r2="http://schemas.microsoft.com/office/drawing/2015/06/chart">
              <c:ext xmlns:c16="http://schemas.microsoft.com/office/drawing/2014/chart" uri="{C3380CC4-5D6E-409C-BE32-E72D297353CC}">
                <c16:uniqueId val="{0000000F-B10B-4C01-AB80-5972ED2378B4}"/>
              </c:ext>
            </c:extLst>
          </c:dPt>
          <c:dPt>
            <c:idx val="16"/>
            <c:invertIfNegative val="0"/>
            <c:bubble3D val="0"/>
            <c:extLst xmlns:c16r2="http://schemas.microsoft.com/office/drawing/2015/06/chart">
              <c:ext xmlns:c16="http://schemas.microsoft.com/office/drawing/2014/chart" uri="{C3380CC4-5D6E-409C-BE32-E72D297353CC}">
                <c16:uniqueId val="{00000010-B10B-4C01-AB80-5972ED2378B4}"/>
              </c:ext>
            </c:extLst>
          </c:dPt>
          <c:dPt>
            <c:idx val="17"/>
            <c:invertIfNegative val="0"/>
            <c:bubble3D val="0"/>
            <c:extLst xmlns:c16r2="http://schemas.microsoft.com/office/drawing/2015/06/chart">
              <c:ext xmlns:c16="http://schemas.microsoft.com/office/drawing/2014/chart" uri="{C3380CC4-5D6E-409C-BE32-E72D297353CC}">
                <c16:uniqueId val="{00000011-B10B-4C01-AB80-5972ED2378B4}"/>
              </c:ext>
            </c:extLst>
          </c:dPt>
          <c:dPt>
            <c:idx val="18"/>
            <c:invertIfNegative val="0"/>
            <c:bubble3D val="0"/>
            <c:extLst xmlns:c16r2="http://schemas.microsoft.com/office/drawing/2015/06/chart">
              <c:ext xmlns:c16="http://schemas.microsoft.com/office/drawing/2014/chart" uri="{C3380CC4-5D6E-409C-BE32-E72D297353CC}">
                <c16:uniqueId val="{00000012-B10B-4C01-AB80-5972ED2378B4}"/>
              </c:ext>
            </c:extLst>
          </c:dPt>
          <c:dPt>
            <c:idx val="19"/>
            <c:invertIfNegative val="0"/>
            <c:bubble3D val="0"/>
            <c:extLst xmlns:c16r2="http://schemas.microsoft.com/office/drawing/2015/06/chart">
              <c:ext xmlns:c16="http://schemas.microsoft.com/office/drawing/2014/chart" uri="{C3380CC4-5D6E-409C-BE32-E72D297353CC}">
                <c16:uniqueId val="{00000013-B10B-4C01-AB80-5972ED2378B4}"/>
              </c:ext>
            </c:extLst>
          </c:dPt>
          <c:dPt>
            <c:idx val="20"/>
            <c:invertIfNegative val="0"/>
            <c:bubble3D val="0"/>
            <c:extLst xmlns:c16r2="http://schemas.microsoft.com/office/drawing/2015/06/chart">
              <c:ext xmlns:c16="http://schemas.microsoft.com/office/drawing/2014/chart" uri="{C3380CC4-5D6E-409C-BE32-E72D297353CC}">
                <c16:uniqueId val="{00000014-B10B-4C01-AB80-5972ED2378B4}"/>
              </c:ext>
            </c:extLst>
          </c:dPt>
          <c:dPt>
            <c:idx val="21"/>
            <c:invertIfNegative val="0"/>
            <c:bubble3D val="0"/>
            <c:extLst xmlns:c16r2="http://schemas.microsoft.com/office/drawing/2015/06/chart">
              <c:ext xmlns:c16="http://schemas.microsoft.com/office/drawing/2014/chart" uri="{C3380CC4-5D6E-409C-BE32-E72D297353CC}">
                <c16:uniqueId val="{00000015-B10B-4C01-AB80-5972ED2378B4}"/>
              </c:ext>
            </c:extLst>
          </c:dPt>
          <c:dPt>
            <c:idx val="22"/>
            <c:invertIfNegative val="0"/>
            <c:bubble3D val="0"/>
            <c:extLst xmlns:c16r2="http://schemas.microsoft.com/office/drawing/2015/06/chart">
              <c:ext xmlns:c16="http://schemas.microsoft.com/office/drawing/2014/chart" uri="{C3380CC4-5D6E-409C-BE32-E72D297353CC}">
                <c16:uniqueId val="{00000016-B10B-4C01-AB80-5972ED2378B4}"/>
              </c:ext>
            </c:extLst>
          </c:dPt>
          <c:dPt>
            <c:idx val="23"/>
            <c:invertIfNegative val="0"/>
            <c:bubble3D val="0"/>
            <c:extLst xmlns:c16r2="http://schemas.microsoft.com/office/drawing/2015/06/chart">
              <c:ext xmlns:c16="http://schemas.microsoft.com/office/drawing/2014/chart" uri="{C3380CC4-5D6E-409C-BE32-E72D297353CC}">
                <c16:uniqueId val="{00000017-B10B-4C01-AB80-5972ED2378B4}"/>
              </c:ext>
            </c:extLst>
          </c:dPt>
          <c:dPt>
            <c:idx val="24"/>
            <c:invertIfNegative val="0"/>
            <c:bubble3D val="0"/>
            <c:extLst xmlns:c16r2="http://schemas.microsoft.com/office/drawing/2015/06/chart">
              <c:ext xmlns:c16="http://schemas.microsoft.com/office/drawing/2014/chart" uri="{C3380CC4-5D6E-409C-BE32-E72D297353CC}">
                <c16:uniqueId val="{00000018-B10B-4C01-AB80-5972ED2378B4}"/>
              </c:ext>
            </c:extLst>
          </c:dPt>
          <c:dPt>
            <c:idx val="25"/>
            <c:invertIfNegative val="0"/>
            <c:bubble3D val="0"/>
            <c:extLst xmlns:c16r2="http://schemas.microsoft.com/office/drawing/2015/06/chart">
              <c:ext xmlns:c16="http://schemas.microsoft.com/office/drawing/2014/chart" uri="{C3380CC4-5D6E-409C-BE32-E72D297353CC}">
                <c16:uniqueId val="{00000019-B10B-4C01-AB80-5972ED2378B4}"/>
              </c:ext>
            </c:extLst>
          </c:dPt>
          <c:dPt>
            <c:idx val="26"/>
            <c:invertIfNegative val="0"/>
            <c:bubble3D val="0"/>
            <c:extLst xmlns:c16r2="http://schemas.microsoft.com/office/drawing/2015/06/chart">
              <c:ext xmlns:c16="http://schemas.microsoft.com/office/drawing/2014/chart" uri="{C3380CC4-5D6E-409C-BE32-E72D297353CC}">
                <c16:uniqueId val="{0000001A-B10B-4C01-AB80-5972ED2378B4}"/>
              </c:ext>
            </c:extLst>
          </c:dPt>
          <c:dPt>
            <c:idx val="27"/>
            <c:invertIfNegative val="0"/>
            <c:bubble3D val="0"/>
            <c:extLst xmlns:c16r2="http://schemas.microsoft.com/office/drawing/2015/06/chart">
              <c:ext xmlns:c16="http://schemas.microsoft.com/office/drawing/2014/chart" uri="{C3380CC4-5D6E-409C-BE32-E72D297353CC}">
                <c16:uniqueId val="{0000001B-B10B-4C01-AB80-5972ED2378B4}"/>
              </c:ext>
            </c:extLst>
          </c:dPt>
          <c:dPt>
            <c:idx val="28"/>
            <c:invertIfNegative val="0"/>
            <c:bubble3D val="0"/>
            <c:extLst xmlns:c16r2="http://schemas.microsoft.com/office/drawing/2015/06/chart">
              <c:ext xmlns:c16="http://schemas.microsoft.com/office/drawing/2014/chart" uri="{C3380CC4-5D6E-409C-BE32-E72D297353CC}">
                <c16:uniqueId val="{0000001C-B10B-4C01-AB80-5972ED2378B4}"/>
              </c:ext>
            </c:extLst>
          </c:dPt>
          <c:dPt>
            <c:idx val="29"/>
            <c:invertIfNegative val="0"/>
            <c:bubble3D val="0"/>
            <c:extLst xmlns:c16r2="http://schemas.microsoft.com/office/drawing/2015/06/chart">
              <c:ext xmlns:c16="http://schemas.microsoft.com/office/drawing/2014/chart" uri="{C3380CC4-5D6E-409C-BE32-E72D297353CC}">
                <c16:uniqueId val="{0000001D-B10B-4C01-AB80-5972ED2378B4}"/>
              </c:ext>
            </c:extLst>
          </c:dPt>
          <c:dPt>
            <c:idx val="30"/>
            <c:invertIfNegative val="0"/>
            <c:bubble3D val="0"/>
            <c:extLst xmlns:c16r2="http://schemas.microsoft.com/office/drawing/2015/06/chart">
              <c:ext xmlns:c16="http://schemas.microsoft.com/office/drawing/2014/chart" uri="{C3380CC4-5D6E-409C-BE32-E72D297353CC}">
                <c16:uniqueId val="{0000001E-B10B-4C01-AB80-5972ED2378B4}"/>
              </c:ext>
            </c:extLst>
          </c:dPt>
          <c:dPt>
            <c:idx val="31"/>
            <c:invertIfNegative val="0"/>
            <c:bubble3D val="0"/>
            <c:extLst xmlns:c16r2="http://schemas.microsoft.com/office/drawing/2015/06/chart">
              <c:ext xmlns:c16="http://schemas.microsoft.com/office/drawing/2014/chart" uri="{C3380CC4-5D6E-409C-BE32-E72D297353CC}">
                <c16:uniqueId val="{0000001F-B10B-4C01-AB80-5972ED2378B4}"/>
              </c:ext>
            </c:extLst>
          </c:dPt>
          <c:dPt>
            <c:idx val="32"/>
            <c:invertIfNegative val="0"/>
            <c:bubble3D val="0"/>
            <c:extLst xmlns:c16r2="http://schemas.microsoft.com/office/drawing/2015/06/chart">
              <c:ext xmlns:c16="http://schemas.microsoft.com/office/drawing/2014/chart" uri="{C3380CC4-5D6E-409C-BE32-E72D297353CC}">
                <c16:uniqueId val="{00000020-B10B-4C01-AB80-5972ED2378B4}"/>
              </c:ext>
            </c:extLst>
          </c:dPt>
          <c:dPt>
            <c:idx val="33"/>
            <c:invertIfNegative val="0"/>
            <c:bubble3D val="0"/>
            <c:extLst xmlns:c16r2="http://schemas.microsoft.com/office/drawing/2015/06/chart">
              <c:ext xmlns:c16="http://schemas.microsoft.com/office/drawing/2014/chart" uri="{C3380CC4-5D6E-409C-BE32-E72D297353CC}">
                <c16:uniqueId val="{00000021-B10B-4C01-AB80-5972ED2378B4}"/>
              </c:ext>
            </c:extLst>
          </c:dPt>
          <c:dPt>
            <c:idx val="34"/>
            <c:invertIfNegative val="0"/>
            <c:bubble3D val="0"/>
            <c:extLst xmlns:c16r2="http://schemas.microsoft.com/office/drawing/2015/06/chart">
              <c:ext xmlns:c16="http://schemas.microsoft.com/office/drawing/2014/chart" uri="{C3380CC4-5D6E-409C-BE32-E72D297353CC}">
                <c16:uniqueId val="{00000022-B10B-4C01-AB80-5972ED2378B4}"/>
              </c:ext>
            </c:extLst>
          </c:dPt>
          <c:dPt>
            <c:idx val="35"/>
            <c:invertIfNegative val="0"/>
            <c:bubble3D val="0"/>
            <c:extLst xmlns:c16r2="http://schemas.microsoft.com/office/drawing/2015/06/chart">
              <c:ext xmlns:c16="http://schemas.microsoft.com/office/drawing/2014/chart" uri="{C3380CC4-5D6E-409C-BE32-E72D297353CC}">
                <c16:uniqueId val="{00000023-B10B-4C01-AB80-5972ED2378B4}"/>
              </c:ext>
            </c:extLst>
          </c:dPt>
          <c:dPt>
            <c:idx val="36"/>
            <c:invertIfNegative val="0"/>
            <c:bubble3D val="0"/>
            <c:extLst xmlns:c16r2="http://schemas.microsoft.com/office/drawing/2015/06/chart">
              <c:ext xmlns:c16="http://schemas.microsoft.com/office/drawing/2014/chart" uri="{C3380CC4-5D6E-409C-BE32-E72D297353CC}">
                <c16:uniqueId val="{00000024-B10B-4C01-AB80-5972ED2378B4}"/>
              </c:ext>
            </c:extLst>
          </c:dPt>
          <c:dPt>
            <c:idx val="37"/>
            <c:invertIfNegative val="0"/>
            <c:bubble3D val="0"/>
            <c:extLst xmlns:c16r2="http://schemas.microsoft.com/office/drawing/2015/06/chart">
              <c:ext xmlns:c16="http://schemas.microsoft.com/office/drawing/2014/chart" uri="{C3380CC4-5D6E-409C-BE32-E72D297353CC}">
                <c16:uniqueId val="{00000025-B10B-4C01-AB80-5972ED2378B4}"/>
              </c:ext>
            </c:extLst>
          </c:dPt>
          <c:dPt>
            <c:idx val="38"/>
            <c:invertIfNegative val="0"/>
            <c:bubble3D val="0"/>
            <c:extLst xmlns:c16r2="http://schemas.microsoft.com/office/drawing/2015/06/chart">
              <c:ext xmlns:c16="http://schemas.microsoft.com/office/drawing/2014/chart" uri="{C3380CC4-5D6E-409C-BE32-E72D297353CC}">
                <c16:uniqueId val="{00000026-B10B-4C01-AB80-5972ED2378B4}"/>
              </c:ext>
            </c:extLst>
          </c:dPt>
          <c:dPt>
            <c:idx val="39"/>
            <c:invertIfNegative val="0"/>
            <c:bubble3D val="0"/>
            <c:extLst xmlns:c16r2="http://schemas.microsoft.com/office/drawing/2015/06/chart">
              <c:ext xmlns:c16="http://schemas.microsoft.com/office/drawing/2014/chart" uri="{C3380CC4-5D6E-409C-BE32-E72D297353CC}">
                <c16:uniqueId val="{00000027-B10B-4C01-AB80-5972ED2378B4}"/>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Sheet1!$A$39</c:f>
              <c:strCache>
                <c:ptCount val="1"/>
                <c:pt idx="0">
                  <c:v>Visiting places linked to family history</c:v>
                </c:pt>
              </c:strCache>
            </c:strRef>
          </c:cat>
          <c:val>
            <c:numRef>
              <c:f>Sheet1!$B$39</c:f>
              <c:numCache>
                <c:formatCode>0%</c:formatCode>
                <c:ptCount val="1"/>
                <c:pt idx="0">
                  <c:v>0.186789473684211</c:v>
                </c:pt>
              </c:numCache>
            </c:numRef>
          </c:val>
          <c:extLst xmlns:c16r2="http://schemas.microsoft.com/office/drawing/2015/06/chart">
            <c:ext xmlns:c16="http://schemas.microsoft.com/office/drawing/2014/chart" uri="{C3380CC4-5D6E-409C-BE32-E72D297353CC}">
              <c16:uniqueId val="{00000028-B10B-4C01-AB80-5972ED2378B4}"/>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Sheet1!$A$39</c:f>
              <c:strCache>
                <c:ptCount val="1"/>
                <c:pt idx="0">
                  <c:v>Visiting places linked to family history</c:v>
                </c:pt>
              </c:strCache>
            </c:strRef>
          </c:cat>
          <c:val>
            <c:numRef>
              <c:f>Sheet1!$C$39</c:f>
              <c:numCache>
                <c:formatCode>0%</c:formatCode>
                <c:ptCount val="1"/>
                <c:pt idx="0">
                  <c:v>0.24221052631578899</c:v>
                </c:pt>
              </c:numCache>
            </c:numRef>
          </c:val>
          <c:extLst xmlns:c16r2="http://schemas.microsoft.com/office/drawing/2015/06/chart">
            <c:ext xmlns:c16="http://schemas.microsoft.com/office/drawing/2014/chart" uri="{C3380CC4-5D6E-409C-BE32-E72D297353CC}">
              <c16:uniqueId val="{00000029-B10B-4C01-AB80-5972ED2378B4}"/>
            </c:ext>
          </c:extLst>
        </c:ser>
        <c:dLbls>
          <c:showLegendKey val="0"/>
          <c:showVal val="0"/>
          <c:showCatName val="0"/>
          <c:showSerName val="0"/>
          <c:showPercent val="0"/>
          <c:showBubbleSize val="0"/>
        </c:dLbls>
        <c:gapWidth val="50"/>
        <c:overlap val="100"/>
        <c:axId val="384412616"/>
        <c:axId val="384406344"/>
      </c:barChart>
      <c:catAx>
        <c:axId val="384412616"/>
        <c:scaling>
          <c:orientation val="maxMin"/>
        </c:scaling>
        <c:delete val="1"/>
        <c:axPos val="l"/>
        <c:numFmt formatCode="General" sourceLinked="1"/>
        <c:majorTickMark val="none"/>
        <c:minorTickMark val="none"/>
        <c:tickLblPos val="nextTo"/>
        <c:crossAx val="384406344"/>
        <c:crosses val="autoZero"/>
        <c:auto val="1"/>
        <c:lblAlgn val="ctr"/>
        <c:lblOffset val="100"/>
        <c:noMultiLvlLbl val="0"/>
      </c:catAx>
      <c:valAx>
        <c:axId val="384406344"/>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8441261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7757-4ED4-88C7-5B7DFF178915}"/>
              </c:ext>
            </c:extLst>
          </c:dPt>
          <c:dPt>
            <c:idx val="1"/>
            <c:invertIfNegative val="0"/>
            <c:bubble3D val="0"/>
            <c:extLst xmlns:c16r2="http://schemas.microsoft.com/office/drawing/2015/06/chart">
              <c:ext xmlns:c16="http://schemas.microsoft.com/office/drawing/2014/chart" uri="{C3380CC4-5D6E-409C-BE32-E72D297353CC}">
                <c16:uniqueId val="{00000001-7757-4ED4-88C7-5B7DFF178915}"/>
              </c:ext>
            </c:extLst>
          </c:dPt>
          <c:dPt>
            <c:idx val="2"/>
            <c:invertIfNegative val="0"/>
            <c:bubble3D val="0"/>
            <c:extLst xmlns:c16r2="http://schemas.microsoft.com/office/drawing/2015/06/chart">
              <c:ext xmlns:c16="http://schemas.microsoft.com/office/drawing/2014/chart" uri="{C3380CC4-5D6E-409C-BE32-E72D297353CC}">
                <c16:uniqueId val="{00000002-7757-4ED4-88C7-5B7DFF178915}"/>
              </c:ext>
            </c:extLst>
          </c:dPt>
          <c:dPt>
            <c:idx val="3"/>
            <c:invertIfNegative val="0"/>
            <c:bubble3D val="0"/>
            <c:extLst xmlns:c16r2="http://schemas.microsoft.com/office/drawing/2015/06/chart">
              <c:ext xmlns:c16="http://schemas.microsoft.com/office/drawing/2014/chart" uri="{C3380CC4-5D6E-409C-BE32-E72D297353CC}">
                <c16:uniqueId val="{00000003-7757-4ED4-88C7-5B7DFF178915}"/>
              </c:ext>
            </c:extLst>
          </c:dPt>
          <c:dPt>
            <c:idx val="4"/>
            <c:invertIfNegative val="0"/>
            <c:bubble3D val="0"/>
            <c:extLst xmlns:c16r2="http://schemas.microsoft.com/office/drawing/2015/06/chart">
              <c:ext xmlns:c16="http://schemas.microsoft.com/office/drawing/2014/chart" uri="{C3380CC4-5D6E-409C-BE32-E72D297353CC}">
                <c16:uniqueId val="{00000004-7757-4ED4-88C7-5B7DFF178915}"/>
              </c:ext>
            </c:extLst>
          </c:dPt>
          <c:dPt>
            <c:idx val="5"/>
            <c:invertIfNegative val="0"/>
            <c:bubble3D val="0"/>
            <c:extLst xmlns:c16r2="http://schemas.microsoft.com/office/drawing/2015/06/chart">
              <c:ext xmlns:c16="http://schemas.microsoft.com/office/drawing/2014/chart" uri="{C3380CC4-5D6E-409C-BE32-E72D297353CC}">
                <c16:uniqueId val="{00000005-7757-4ED4-88C7-5B7DFF178915}"/>
              </c:ext>
            </c:extLst>
          </c:dPt>
          <c:dPt>
            <c:idx val="6"/>
            <c:invertIfNegative val="0"/>
            <c:bubble3D val="0"/>
            <c:extLst xmlns:c16r2="http://schemas.microsoft.com/office/drawing/2015/06/chart">
              <c:ext xmlns:c16="http://schemas.microsoft.com/office/drawing/2014/chart" uri="{C3380CC4-5D6E-409C-BE32-E72D297353CC}">
                <c16:uniqueId val="{00000006-7757-4ED4-88C7-5B7DFF178915}"/>
              </c:ext>
            </c:extLst>
          </c:dPt>
          <c:dPt>
            <c:idx val="7"/>
            <c:invertIfNegative val="0"/>
            <c:bubble3D val="0"/>
            <c:extLst xmlns:c16r2="http://schemas.microsoft.com/office/drawing/2015/06/chart">
              <c:ext xmlns:c16="http://schemas.microsoft.com/office/drawing/2014/chart" uri="{C3380CC4-5D6E-409C-BE32-E72D297353CC}">
                <c16:uniqueId val="{00000007-7757-4ED4-88C7-5B7DFF178915}"/>
              </c:ext>
            </c:extLst>
          </c:dPt>
          <c:dPt>
            <c:idx val="8"/>
            <c:invertIfNegative val="0"/>
            <c:bubble3D val="0"/>
            <c:extLst xmlns:c16r2="http://schemas.microsoft.com/office/drawing/2015/06/chart">
              <c:ext xmlns:c16="http://schemas.microsoft.com/office/drawing/2014/chart" uri="{C3380CC4-5D6E-409C-BE32-E72D297353CC}">
                <c16:uniqueId val="{00000008-7757-4ED4-88C7-5B7DFF178915}"/>
              </c:ext>
            </c:extLst>
          </c:dPt>
          <c:dPt>
            <c:idx val="9"/>
            <c:invertIfNegative val="0"/>
            <c:bubble3D val="0"/>
            <c:extLst xmlns:c16r2="http://schemas.microsoft.com/office/drawing/2015/06/chart">
              <c:ext xmlns:c16="http://schemas.microsoft.com/office/drawing/2014/chart" uri="{C3380CC4-5D6E-409C-BE32-E72D297353CC}">
                <c16:uniqueId val="{00000009-7757-4ED4-88C7-5B7DFF178915}"/>
              </c:ext>
            </c:extLst>
          </c:dPt>
          <c:dPt>
            <c:idx val="10"/>
            <c:invertIfNegative val="0"/>
            <c:bubble3D val="0"/>
            <c:extLst xmlns:c16r2="http://schemas.microsoft.com/office/drawing/2015/06/chart">
              <c:ext xmlns:c16="http://schemas.microsoft.com/office/drawing/2014/chart" uri="{C3380CC4-5D6E-409C-BE32-E72D297353CC}">
                <c16:uniqueId val="{0000000A-7757-4ED4-88C7-5B7DFF178915}"/>
              </c:ext>
            </c:extLst>
          </c:dPt>
          <c:dPt>
            <c:idx val="11"/>
            <c:invertIfNegative val="0"/>
            <c:bubble3D val="0"/>
            <c:extLst xmlns:c16r2="http://schemas.microsoft.com/office/drawing/2015/06/chart">
              <c:ext xmlns:c16="http://schemas.microsoft.com/office/drawing/2014/chart" uri="{C3380CC4-5D6E-409C-BE32-E72D297353CC}">
                <c16:uniqueId val="{0000000B-7757-4ED4-88C7-5B7DFF178915}"/>
              </c:ext>
            </c:extLst>
          </c:dPt>
          <c:dPt>
            <c:idx val="12"/>
            <c:invertIfNegative val="0"/>
            <c:bubble3D val="0"/>
            <c:extLst xmlns:c16r2="http://schemas.microsoft.com/office/drawing/2015/06/chart">
              <c:ext xmlns:c16="http://schemas.microsoft.com/office/drawing/2014/chart" uri="{C3380CC4-5D6E-409C-BE32-E72D297353CC}">
                <c16:uniqueId val="{0000000C-7757-4ED4-88C7-5B7DFF178915}"/>
              </c:ext>
            </c:extLst>
          </c:dPt>
          <c:dPt>
            <c:idx val="13"/>
            <c:invertIfNegative val="0"/>
            <c:bubble3D val="0"/>
            <c:extLst xmlns:c16r2="http://schemas.microsoft.com/office/drawing/2015/06/chart">
              <c:ext xmlns:c16="http://schemas.microsoft.com/office/drawing/2014/chart" uri="{C3380CC4-5D6E-409C-BE32-E72D297353CC}">
                <c16:uniqueId val="{0000000D-7757-4ED4-88C7-5B7DFF178915}"/>
              </c:ext>
            </c:extLst>
          </c:dPt>
          <c:dPt>
            <c:idx val="14"/>
            <c:invertIfNegative val="0"/>
            <c:bubble3D val="0"/>
            <c:extLst xmlns:c16r2="http://schemas.microsoft.com/office/drawing/2015/06/chart">
              <c:ext xmlns:c16="http://schemas.microsoft.com/office/drawing/2014/chart" uri="{C3380CC4-5D6E-409C-BE32-E72D297353CC}">
                <c16:uniqueId val="{0000000E-7757-4ED4-88C7-5B7DFF178915}"/>
              </c:ext>
            </c:extLst>
          </c:dPt>
          <c:dPt>
            <c:idx val="15"/>
            <c:invertIfNegative val="0"/>
            <c:bubble3D val="0"/>
            <c:extLst xmlns:c16r2="http://schemas.microsoft.com/office/drawing/2015/06/chart">
              <c:ext xmlns:c16="http://schemas.microsoft.com/office/drawing/2014/chart" uri="{C3380CC4-5D6E-409C-BE32-E72D297353CC}">
                <c16:uniqueId val="{0000000F-7757-4ED4-88C7-5B7DFF178915}"/>
              </c:ext>
            </c:extLst>
          </c:dPt>
          <c:dPt>
            <c:idx val="16"/>
            <c:invertIfNegative val="0"/>
            <c:bubble3D val="0"/>
            <c:extLst xmlns:c16r2="http://schemas.microsoft.com/office/drawing/2015/06/chart">
              <c:ext xmlns:c16="http://schemas.microsoft.com/office/drawing/2014/chart" uri="{C3380CC4-5D6E-409C-BE32-E72D297353CC}">
                <c16:uniqueId val="{00000010-7757-4ED4-88C7-5B7DFF178915}"/>
              </c:ext>
            </c:extLst>
          </c:dPt>
          <c:dPt>
            <c:idx val="17"/>
            <c:invertIfNegative val="0"/>
            <c:bubble3D val="0"/>
            <c:extLst xmlns:c16r2="http://schemas.microsoft.com/office/drawing/2015/06/chart">
              <c:ext xmlns:c16="http://schemas.microsoft.com/office/drawing/2014/chart" uri="{C3380CC4-5D6E-409C-BE32-E72D297353CC}">
                <c16:uniqueId val="{00000011-7757-4ED4-88C7-5B7DFF178915}"/>
              </c:ext>
            </c:extLst>
          </c:dPt>
          <c:dPt>
            <c:idx val="18"/>
            <c:invertIfNegative val="0"/>
            <c:bubble3D val="0"/>
            <c:extLst xmlns:c16r2="http://schemas.microsoft.com/office/drawing/2015/06/chart">
              <c:ext xmlns:c16="http://schemas.microsoft.com/office/drawing/2014/chart" uri="{C3380CC4-5D6E-409C-BE32-E72D297353CC}">
                <c16:uniqueId val="{00000012-7757-4ED4-88C7-5B7DFF178915}"/>
              </c:ext>
            </c:extLst>
          </c:dPt>
          <c:dPt>
            <c:idx val="19"/>
            <c:invertIfNegative val="0"/>
            <c:bubble3D val="0"/>
            <c:extLst xmlns:c16r2="http://schemas.microsoft.com/office/drawing/2015/06/chart">
              <c:ext xmlns:c16="http://schemas.microsoft.com/office/drawing/2014/chart" uri="{C3380CC4-5D6E-409C-BE32-E72D297353CC}">
                <c16:uniqueId val="{00000013-7757-4ED4-88C7-5B7DFF178915}"/>
              </c:ext>
            </c:extLst>
          </c:dPt>
          <c:dPt>
            <c:idx val="20"/>
            <c:invertIfNegative val="0"/>
            <c:bubble3D val="0"/>
            <c:extLst xmlns:c16r2="http://schemas.microsoft.com/office/drawing/2015/06/chart">
              <c:ext xmlns:c16="http://schemas.microsoft.com/office/drawing/2014/chart" uri="{C3380CC4-5D6E-409C-BE32-E72D297353CC}">
                <c16:uniqueId val="{00000014-7757-4ED4-88C7-5B7DFF178915}"/>
              </c:ext>
            </c:extLst>
          </c:dPt>
          <c:dPt>
            <c:idx val="21"/>
            <c:invertIfNegative val="0"/>
            <c:bubble3D val="0"/>
            <c:extLst xmlns:c16r2="http://schemas.microsoft.com/office/drawing/2015/06/chart">
              <c:ext xmlns:c16="http://schemas.microsoft.com/office/drawing/2014/chart" uri="{C3380CC4-5D6E-409C-BE32-E72D297353CC}">
                <c16:uniqueId val="{00000015-7757-4ED4-88C7-5B7DFF178915}"/>
              </c:ext>
            </c:extLst>
          </c:dPt>
          <c:dPt>
            <c:idx val="22"/>
            <c:invertIfNegative val="0"/>
            <c:bubble3D val="0"/>
            <c:extLst xmlns:c16r2="http://schemas.microsoft.com/office/drawing/2015/06/chart">
              <c:ext xmlns:c16="http://schemas.microsoft.com/office/drawing/2014/chart" uri="{C3380CC4-5D6E-409C-BE32-E72D297353CC}">
                <c16:uniqueId val="{00000016-7757-4ED4-88C7-5B7DFF178915}"/>
              </c:ext>
            </c:extLst>
          </c:dPt>
          <c:dPt>
            <c:idx val="23"/>
            <c:invertIfNegative val="0"/>
            <c:bubble3D val="0"/>
            <c:extLst xmlns:c16r2="http://schemas.microsoft.com/office/drawing/2015/06/chart">
              <c:ext xmlns:c16="http://schemas.microsoft.com/office/drawing/2014/chart" uri="{C3380CC4-5D6E-409C-BE32-E72D297353CC}">
                <c16:uniqueId val="{00000017-7757-4ED4-88C7-5B7DFF178915}"/>
              </c:ext>
            </c:extLst>
          </c:dPt>
          <c:dPt>
            <c:idx val="24"/>
            <c:invertIfNegative val="0"/>
            <c:bubble3D val="0"/>
            <c:extLst xmlns:c16r2="http://schemas.microsoft.com/office/drawing/2015/06/chart">
              <c:ext xmlns:c16="http://schemas.microsoft.com/office/drawing/2014/chart" uri="{C3380CC4-5D6E-409C-BE32-E72D297353CC}">
                <c16:uniqueId val="{00000018-7757-4ED4-88C7-5B7DFF178915}"/>
              </c:ext>
            </c:extLst>
          </c:dPt>
          <c:dPt>
            <c:idx val="25"/>
            <c:invertIfNegative val="0"/>
            <c:bubble3D val="0"/>
            <c:extLst xmlns:c16r2="http://schemas.microsoft.com/office/drawing/2015/06/chart">
              <c:ext xmlns:c16="http://schemas.microsoft.com/office/drawing/2014/chart" uri="{C3380CC4-5D6E-409C-BE32-E72D297353CC}">
                <c16:uniqueId val="{00000019-7757-4ED4-88C7-5B7DFF178915}"/>
              </c:ext>
            </c:extLst>
          </c:dPt>
          <c:dPt>
            <c:idx val="26"/>
            <c:invertIfNegative val="0"/>
            <c:bubble3D val="0"/>
            <c:extLst xmlns:c16r2="http://schemas.microsoft.com/office/drawing/2015/06/chart">
              <c:ext xmlns:c16="http://schemas.microsoft.com/office/drawing/2014/chart" uri="{C3380CC4-5D6E-409C-BE32-E72D297353CC}">
                <c16:uniqueId val="{0000001A-7757-4ED4-88C7-5B7DFF178915}"/>
              </c:ext>
            </c:extLst>
          </c:dPt>
          <c:dPt>
            <c:idx val="27"/>
            <c:invertIfNegative val="0"/>
            <c:bubble3D val="0"/>
            <c:extLst xmlns:c16r2="http://schemas.microsoft.com/office/drawing/2015/06/chart">
              <c:ext xmlns:c16="http://schemas.microsoft.com/office/drawing/2014/chart" uri="{C3380CC4-5D6E-409C-BE32-E72D297353CC}">
                <c16:uniqueId val="{0000001B-7757-4ED4-88C7-5B7DFF178915}"/>
              </c:ext>
            </c:extLst>
          </c:dPt>
          <c:dPt>
            <c:idx val="28"/>
            <c:invertIfNegative val="0"/>
            <c:bubble3D val="0"/>
            <c:extLst xmlns:c16r2="http://schemas.microsoft.com/office/drawing/2015/06/chart">
              <c:ext xmlns:c16="http://schemas.microsoft.com/office/drawing/2014/chart" uri="{C3380CC4-5D6E-409C-BE32-E72D297353CC}">
                <c16:uniqueId val="{0000001C-7757-4ED4-88C7-5B7DFF178915}"/>
              </c:ext>
            </c:extLst>
          </c:dPt>
          <c:dPt>
            <c:idx val="29"/>
            <c:invertIfNegative val="0"/>
            <c:bubble3D val="0"/>
            <c:extLst xmlns:c16r2="http://schemas.microsoft.com/office/drawing/2015/06/chart">
              <c:ext xmlns:c16="http://schemas.microsoft.com/office/drawing/2014/chart" uri="{C3380CC4-5D6E-409C-BE32-E72D297353CC}">
                <c16:uniqueId val="{0000001D-7757-4ED4-88C7-5B7DFF178915}"/>
              </c:ext>
            </c:extLst>
          </c:dPt>
          <c:dPt>
            <c:idx val="30"/>
            <c:invertIfNegative val="0"/>
            <c:bubble3D val="0"/>
            <c:extLst xmlns:c16r2="http://schemas.microsoft.com/office/drawing/2015/06/chart">
              <c:ext xmlns:c16="http://schemas.microsoft.com/office/drawing/2014/chart" uri="{C3380CC4-5D6E-409C-BE32-E72D297353CC}">
                <c16:uniqueId val="{0000001E-7757-4ED4-88C7-5B7DFF178915}"/>
              </c:ext>
            </c:extLst>
          </c:dPt>
          <c:dPt>
            <c:idx val="31"/>
            <c:invertIfNegative val="0"/>
            <c:bubble3D val="0"/>
            <c:extLst xmlns:c16r2="http://schemas.microsoft.com/office/drawing/2015/06/chart">
              <c:ext xmlns:c16="http://schemas.microsoft.com/office/drawing/2014/chart" uri="{C3380CC4-5D6E-409C-BE32-E72D297353CC}">
                <c16:uniqueId val="{0000001F-7757-4ED4-88C7-5B7DFF178915}"/>
              </c:ext>
            </c:extLst>
          </c:dPt>
          <c:dPt>
            <c:idx val="32"/>
            <c:invertIfNegative val="0"/>
            <c:bubble3D val="0"/>
            <c:extLst xmlns:c16r2="http://schemas.microsoft.com/office/drawing/2015/06/chart">
              <c:ext xmlns:c16="http://schemas.microsoft.com/office/drawing/2014/chart" uri="{C3380CC4-5D6E-409C-BE32-E72D297353CC}">
                <c16:uniqueId val="{00000020-7757-4ED4-88C7-5B7DFF178915}"/>
              </c:ext>
            </c:extLst>
          </c:dPt>
          <c:dPt>
            <c:idx val="33"/>
            <c:invertIfNegative val="0"/>
            <c:bubble3D val="0"/>
            <c:extLst xmlns:c16r2="http://schemas.microsoft.com/office/drawing/2015/06/chart">
              <c:ext xmlns:c16="http://schemas.microsoft.com/office/drawing/2014/chart" uri="{C3380CC4-5D6E-409C-BE32-E72D297353CC}">
                <c16:uniqueId val="{00000021-7757-4ED4-88C7-5B7DFF178915}"/>
              </c:ext>
            </c:extLst>
          </c:dPt>
          <c:dPt>
            <c:idx val="34"/>
            <c:invertIfNegative val="0"/>
            <c:bubble3D val="0"/>
            <c:extLst xmlns:c16r2="http://schemas.microsoft.com/office/drawing/2015/06/chart">
              <c:ext xmlns:c16="http://schemas.microsoft.com/office/drawing/2014/chart" uri="{C3380CC4-5D6E-409C-BE32-E72D297353CC}">
                <c16:uniqueId val="{00000022-7757-4ED4-88C7-5B7DFF178915}"/>
              </c:ext>
            </c:extLst>
          </c:dPt>
          <c:dPt>
            <c:idx val="35"/>
            <c:invertIfNegative val="0"/>
            <c:bubble3D val="0"/>
            <c:extLst xmlns:c16r2="http://schemas.microsoft.com/office/drawing/2015/06/chart">
              <c:ext xmlns:c16="http://schemas.microsoft.com/office/drawing/2014/chart" uri="{C3380CC4-5D6E-409C-BE32-E72D297353CC}">
                <c16:uniqueId val="{00000023-7757-4ED4-88C7-5B7DFF178915}"/>
              </c:ext>
            </c:extLst>
          </c:dPt>
          <c:dPt>
            <c:idx val="36"/>
            <c:invertIfNegative val="0"/>
            <c:bubble3D val="0"/>
            <c:extLst xmlns:c16r2="http://schemas.microsoft.com/office/drawing/2015/06/chart">
              <c:ext xmlns:c16="http://schemas.microsoft.com/office/drawing/2014/chart" uri="{C3380CC4-5D6E-409C-BE32-E72D297353CC}">
                <c16:uniqueId val="{00000024-7757-4ED4-88C7-5B7DFF178915}"/>
              </c:ext>
            </c:extLst>
          </c:dPt>
          <c:dPt>
            <c:idx val="37"/>
            <c:invertIfNegative val="0"/>
            <c:bubble3D val="0"/>
            <c:extLst xmlns:c16r2="http://schemas.microsoft.com/office/drawing/2015/06/chart">
              <c:ext xmlns:c16="http://schemas.microsoft.com/office/drawing/2014/chart" uri="{C3380CC4-5D6E-409C-BE32-E72D297353CC}">
                <c16:uniqueId val="{00000025-7757-4ED4-88C7-5B7DFF178915}"/>
              </c:ext>
            </c:extLst>
          </c:dPt>
          <c:dPt>
            <c:idx val="38"/>
            <c:invertIfNegative val="0"/>
            <c:bubble3D val="0"/>
            <c:extLst xmlns:c16r2="http://schemas.microsoft.com/office/drawing/2015/06/chart">
              <c:ext xmlns:c16="http://schemas.microsoft.com/office/drawing/2014/chart" uri="{C3380CC4-5D6E-409C-BE32-E72D297353CC}">
                <c16:uniqueId val="{00000026-7757-4ED4-88C7-5B7DFF178915}"/>
              </c:ext>
            </c:extLst>
          </c:dPt>
          <c:dPt>
            <c:idx val="39"/>
            <c:invertIfNegative val="0"/>
            <c:bubble3D val="0"/>
            <c:extLst xmlns:c16r2="http://schemas.microsoft.com/office/drawing/2015/06/chart">
              <c:ext xmlns:c16="http://schemas.microsoft.com/office/drawing/2014/chart" uri="{C3380CC4-5D6E-409C-BE32-E72D297353CC}">
                <c16:uniqueId val="{00000027-7757-4ED4-88C7-5B7DFF178915}"/>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Sheet1!$A$19</c:f>
              <c:strCache>
                <c:ptCount val="1"/>
                <c:pt idx="0">
                  <c:v>Music festival / other festival</c:v>
                </c:pt>
              </c:strCache>
            </c:strRef>
          </c:cat>
          <c:val>
            <c:numRef>
              <c:f>Sheet1!$B$19</c:f>
              <c:numCache>
                <c:formatCode>0%</c:formatCode>
                <c:ptCount val="1"/>
                <c:pt idx="0">
                  <c:v>0.21423809523809501</c:v>
                </c:pt>
              </c:numCache>
            </c:numRef>
          </c:val>
          <c:extLst xmlns:c16r2="http://schemas.microsoft.com/office/drawing/2015/06/chart">
            <c:ext xmlns:c16="http://schemas.microsoft.com/office/drawing/2014/chart" uri="{C3380CC4-5D6E-409C-BE32-E72D297353CC}">
              <c16:uniqueId val="{00000028-7757-4ED4-88C7-5B7DFF178915}"/>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Sheet1!$A$19</c:f>
              <c:strCache>
                <c:ptCount val="1"/>
                <c:pt idx="0">
                  <c:v>Music festival / other festival</c:v>
                </c:pt>
              </c:strCache>
            </c:strRef>
          </c:cat>
          <c:val>
            <c:numRef>
              <c:f>Sheet1!$C$19</c:f>
              <c:numCache>
                <c:formatCode>0%</c:formatCode>
                <c:ptCount val="1"/>
                <c:pt idx="0">
                  <c:v>0.194761904761905</c:v>
                </c:pt>
              </c:numCache>
            </c:numRef>
          </c:val>
          <c:extLst xmlns:c16r2="http://schemas.microsoft.com/office/drawing/2015/06/chart">
            <c:ext xmlns:c16="http://schemas.microsoft.com/office/drawing/2014/chart" uri="{C3380CC4-5D6E-409C-BE32-E72D297353CC}">
              <c16:uniqueId val="{00000029-7757-4ED4-88C7-5B7DFF178915}"/>
            </c:ext>
          </c:extLst>
        </c:ser>
        <c:dLbls>
          <c:showLegendKey val="0"/>
          <c:showVal val="0"/>
          <c:showCatName val="0"/>
          <c:showSerName val="0"/>
          <c:showPercent val="0"/>
          <c:showBubbleSize val="0"/>
        </c:dLbls>
        <c:gapWidth val="50"/>
        <c:overlap val="100"/>
        <c:axId val="384407520"/>
        <c:axId val="384407912"/>
      </c:barChart>
      <c:catAx>
        <c:axId val="384407520"/>
        <c:scaling>
          <c:orientation val="maxMin"/>
        </c:scaling>
        <c:delete val="1"/>
        <c:axPos val="l"/>
        <c:numFmt formatCode="General" sourceLinked="1"/>
        <c:majorTickMark val="none"/>
        <c:minorTickMark val="none"/>
        <c:tickLblPos val="nextTo"/>
        <c:crossAx val="384407912"/>
        <c:crosses val="autoZero"/>
        <c:auto val="1"/>
        <c:lblAlgn val="ctr"/>
        <c:lblOffset val="100"/>
        <c:noMultiLvlLbl val="0"/>
      </c:catAx>
      <c:valAx>
        <c:axId val="384407912"/>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8440752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A493-43C6-B0A1-6C15CB426891}"/>
              </c:ext>
            </c:extLst>
          </c:dPt>
          <c:dPt>
            <c:idx val="1"/>
            <c:invertIfNegative val="0"/>
            <c:bubble3D val="0"/>
            <c:extLst xmlns:c16r2="http://schemas.microsoft.com/office/drawing/2015/06/chart">
              <c:ext xmlns:c16="http://schemas.microsoft.com/office/drawing/2014/chart" uri="{C3380CC4-5D6E-409C-BE32-E72D297353CC}">
                <c16:uniqueId val="{00000001-A493-43C6-B0A1-6C15CB426891}"/>
              </c:ext>
            </c:extLst>
          </c:dPt>
          <c:dPt>
            <c:idx val="2"/>
            <c:invertIfNegative val="0"/>
            <c:bubble3D val="0"/>
            <c:extLst xmlns:c16r2="http://schemas.microsoft.com/office/drawing/2015/06/chart">
              <c:ext xmlns:c16="http://schemas.microsoft.com/office/drawing/2014/chart" uri="{C3380CC4-5D6E-409C-BE32-E72D297353CC}">
                <c16:uniqueId val="{00000002-A493-43C6-B0A1-6C15CB426891}"/>
              </c:ext>
            </c:extLst>
          </c:dPt>
          <c:dPt>
            <c:idx val="3"/>
            <c:invertIfNegative val="0"/>
            <c:bubble3D val="0"/>
            <c:extLst xmlns:c16r2="http://schemas.microsoft.com/office/drawing/2015/06/chart">
              <c:ext xmlns:c16="http://schemas.microsoft.com/office/drawing/2014/chart" uri="{C3380CC4-5D6E-409C-BE32-E72D297353CC}">
                <c16:uniqueId val="{00000003-A493-43C6-B0A1-6C15CB426891}"/>
              </c:ext>
            </c:extLst>
          </c:dPt>
          <c:dPt>
            <c:idx val="4"/>
            <c:invertIfNegative val="0"/>
            <c:bubble3D val="0"/>
            <c:extLst xmlns:c16r2="http://schemas.microsoft.com/office/drawing/2015/06/chart">
              <c:ext xmlns:c16="http://schemas.microsoft.com/office/drawing/2014/chart" uri="{C3380CC4-5D6E-409C-BE32-E72D297353CC}">
                <c16:uniqueId val="{00000004-A493-43C6-B0A1-6C15CB426891}"/>
              </c:ext>
            </c:extLst>
          </c:dPt>
          <c:dPt>
            <c:idx val="5"/>
            <c:invertIfNegative val="0"/>
            <c:bubble3D val="0"/>
            <c:extLst xmlns:c16r2="http://schemas.microsoft.com/office/drawing/2015/06/chart">
              <c:ext xmlns:c16="http://schemas.microsoft.com/office/drawing/2014/chart" uri="{C3380CC4-5D6E-409C-BE32-E72D297353CC}">
                <c16:uniqueId val="{00000005-A493-43C6-B0A1-6C15CB426891}"/>
              </c:ext>
            </c:extLst>
          </c:dPt>
          <c:dPt>
            <c:idx val="6"/>
            <c:invertIfNegative val="0"/>
            <c:bubble3D val="0"/>
            <c:extLst xmlns:c16r2="http://schemas.microsoft.com/office/drawing/2015/06/chart">
              <c:ext xmlns:c16="http://schemas.microsoft.com/office/drawing/2014/chart" uri="{C3380CC4-5D6E-409C-BE32-E72D297353CC}">
                <c16:uniqueId val="{00000006-A493-43C6-B0A1-6C15CB426891}"/>
              </c:ext>
            </c:extLst>
          </c:dPt>
          <c:dPt>
            <c:idx val="7"/>
            <c:invertIfNegative val="0"/>
            <c:bubble3D val="0"/>
            <c:extLst xmlns:c16r2="http://schemas.microsoft.com/office/drawing/2015/06/chart">
              <c:ext xmlns:c16="http://schemas.microsoft.com/office/drawing/2014/chart" uri="{C3380CC4-5D6E-409C-BE32-E72D297353CC}">
                <c16:uniqueId val="{00000007-A493-43C6-B0A1-6C15CB426891}"/>
              </c:ext>
            </c:extLst>
          </c:dPt>
          <c:dPt>
            <c:idx val="8"/>
            <c:invertIfNegative val="0"/>
            <c:bubble3D val="0"/>
            <c:extLst xmlns:c16r2="http://schemas.microsoft.com/office/drawing/2015/06/chart">
              <c:ext xmlns:c16="http://schemas.microsoft.com/office/drawing/2014/chart" uri="{C3380CC4-5D6E-409C-BE32-E72D297353CC}">
                <c16:uniqueId val="{00000008-A493-43C6-B0A1-6C15CB426891}"/>
              </c:ext>
            </c:extLst>
          </c:dPt>
          <c:dPt>
            <c:idx val="9"/>
            <c:invertIfNegative val="0"/>
            <c:bubble3D val="0"/>
            <c:extLst xmlns:c16r2="http://schemas.microsoft.com/office/drawing/2015/06/chart">
              <c:ext xmlns:c16="http://schemas.microsoft.com/office/drawing/2014/chart" uri="{C3380CC4-5D6E-409C-BE32-E72D297353CC}">
                <c16:uniqueId val="{00000009-A493-43C6-B0A1-6C15CB426891}"/>
              </c:ext>
            </c:extLst>
          </c:dPt>
          <c:dPt>
            <c:idx val="10"/>
            <c:invertIfNegative val="0"/>
            <c:bubble3D val="0"/>
            <c:extLst xmlns:c16r2="http://schemas.microsoft.com/office/drawing/2015/06/chart">
              <c:ext xmlns:c16="http://schemas.microsoft.com/office/drawing/2014/chart" uri="{C3380CC4-5D6E-409C-BE32-E72D297353CC}">
                <c16:uniqueId val="{0000000A-A493-43C6-B0A1-6C15CB426891}"/>
              </c:ext>
            </c:extLst>
          </c:dPt>
          <c:dPt>
            <c:idx val="11"/>
            <c:invertIfNegative val="0"/>
            <c:bubble3D val="0"/>
            <c:extLst xmlns:c16r2="http://schemas.microsoft.com/office/drawing/2015/06/chart">
              <c:ext xmlns:c16="http://schemas.microsoft.com/office/drawing/2014/chart" uri="{C3380CC4-5D6E-409C-BE32-E72D297353CC}">
                <c16:uniqueId val="{0000000B-A493-43C6-B0A1-6C15CB426891}"/>
              </c:ext>
            </c:extLst>
          </c:dPt>
          <c:dPt>
            <c:idx val="12"/>
            <c:invertIfNegative val="0"/>
            <c:bubble3D val="0"/>
            <c:extLst xmlns:c16r2="http://schemas.microsoft.com/office/drawing/2015/06/chart">
              <c:ext xmlns:c16="http://schemas.microsoft.com/office/drawing/2014/chart" uri="{C3380CC4-5D6E-409C-BE32-E72D297353CC}">
                <c16:uniqueId val="{0000000C-A493-43C6-B0A1-6C15CB426891}"/>
              </c:ext>
            </c:extLst>
          </c:dPt>
          <c:dPt>
            <c:idx val="13"/>
            <c:invertIfNegative val="0"/>
            <c:bubble3D val="0"/>
            <c:extLst xmlns:c16r2="http://schemas.microsoft.com/office/drawing/2015/06/chart">
              <c:ext xmlns:c16="http://schemas.microsoft.com/office/drawing/2014/chart" uri="{C3380CC4-5D6E-409C-BE32-E72D297353CC}">
                <c16:uniqueId val="{0000000D-A493-43C6-B0A1-6C15CB426891}"/>
              </c:ext>
            </c:extLst>
          </c:dPt>
          <c:dPt>
            <c:idx val="14"/>
            <c:invertIfNegative val="0"/>
            <c:bubble3D val="0"/>
            <c:extLst xmlns:c16r2="http://schemas.microsoft.com/office/drawing/2015/06/chart">
              <c:ext xmlns:c16="http://schemas.microsoft.com/office/drawing/2014/chart" uri="{C3380CC4-5D6E-409C-BE32-E72D297353CC}">
                <c16:uniqueId val="{0000000E-A493-43C6-B0A1-6C15CB426891}"/>
              </c:ext>
            </c:extLst>
          </c:dPt>
          <c:dPt>
            <c:idx val="15"/>
            <c:invertIfNegative val="0"/>
            <c:bubble3D val="0"/>
            <c:extLst xmlns:c16r2="http://schemas.microsoft.com/office/drawing/2015/06/chart">
              <c:ext xmlns:c16="http://schemas.microsoft.com/office/drawing/2014/chart" uri="{C3380CC4-5D6E-409C-BE32-E72D297353CC}">
                <c16:uniqueId val="{0000000F-A493-43C6-B0A1-6C15CB426891}"/>
              </c:ext>
            </c:extLst>
          </c:dPt>
          <c:dPt>
            <c:idx val="16"/>
            <c:invertIfNegative val="0"/>
            <c:bubble3D val="0"/>
            <c:extLst xmlns:c16r2="http://schemas.microsoft.com/office/drawing/2015/06/chart">
              <c:ext xmlns:c16="http://schemas.microsoft.com/office/drawing/2014/chart" uri="{C3380CC4-5D6E-409C-BE32-E72D297353CC}">
                <c16:uniqueId val="{00000010-A493-43C6-B0A1-6C15CB426891}"/>
              </c:ext>
            </c:extLst>
          </c:dPt>
          <c:dPt>
            <c:idx val="17"/>
            <c:invertIfNegative val="0"/>
            <c:bubble3D val="0"/>
            <c:extLst xmlns:c16r2="http://schemas.microsoft.com/office/drawing/2015/06/chart">
              <c:ext xmlns:c16="http://schemas.microsoft.com/office/drawing/2014/chart" uri="{C3380CC4-5D6E-409C-BE32-E72D297353CC}">
                <c16:uniqueId val="{00000011-A493-43C6-B0A1-6C15CB426891}"/>
              </c:ext>
            </c:extLst>
          </c:dPt>
          <c:dPt>
            <c:idx val="18"/>
            <c:invertIfNegative val="0"/>
            <c:bubble3D val="0"/>
            <c:extLst xmlns:c16r2="http://schemas.microsoft.com/office/drawing/2015/06/chart">
              <c:ext xmlns:c16="http://schemas.microsoft.com/office/drawing/2014/chart" uri="{C3380CC4-5D6E-409C-BE32-E72D297353CC}">
                <c16:uniqueId val="{00000012-A493-43C6-B0A1-6C15CB426891}"/>
              </c:ext>
            </c:extLst>
          </c:dPt>
          <c:dPt>
            <c:idx val="19"/>
            <c:invertIfNegative val="0"/>
            <c:bubble3D val="0"/>
            <c:extLst xmlns:c16r2="http://schemas.microsoft.com/office/drawing/2015/06/chart">
              <c:ext xmlns:c16="http://schemas.microsoft.com/office/drawing/2014/chart" uri="{C3380CC4-5D6E-409C-BE32-E72D297353CC}">
                <c16:uniqueId val="{00000013-A493-43C6-B0A1-6C15CB426891}"/>
              </c:ext>
            </c:extLst>
          </c:dPt>
          <c:dPt>
            <c:idx val="20"/>
            <c:invertIfNegative val="0"/>
            <c:bubble3D val="0"/>
            <c:extLst xmlns:c16r2="http://schemas.microsoft.com/office/drawing/2015/06/chart">
              <c:ext xmlns:c16="http://schemas.microsoft.com/office/drawing/2014/chart" uri="{C3380CC4-5D6E-409C-BE32-E72D297353CC}">
                <c16:uniqueId val="{00000014-A493-43C6-B0A1-6C15CB426891}"/>
              </c:ext>
            </c:extLst>
          </c:dPt>
          <c:dPt>
            <c:idx val="21"/>
            <c:invertIfNegative val="0"/>
            <c:bubble3D val="0"/>
            <c:extLst xmlns:c16r2="http://schemas.microsoft.com/office/drawing/2015/06/chart">
              <c:ext xmlns:c16="http://schemas.microsoft.com/office/drawing/2014/chart" uri="{C3380CC4-5D6E-409C-BE32-E72D297353CC}">
                <c16:uniqueId val="{00000015-A493-43C6-B0A1-6C15CB426891}"/>
              </c:ext>
            </c:extLst>
          </c:dPt>
          <c:dPt>
            <c:idx val="22"/>
            <c:invertIfNegative val="0"/>
            <c:bubble3D val="0"/>
            <c:extLst xmlns:c16r2="http://schemas.microsoft.com/office/drawing/2015/06/chart">
              <c:ext xmlns:c16="http://schemas.microsoft.com/office/drawing/2014/chart" uri="{C3380CC4-5D6E-409C-BE32-E72D297353CC}">
                <c16:uniqueId val="{00000016-A493-43C6-B0A1-6C15CB426891}"/>
              </c:ext>
            </c:extLst>
          </c:dPt>
          <c:dPt>
            <c:idx val="23"/>
            <c:invertIfNegative val="0"/>
            <c:bubble3D val="0"/>
            <c:extLst xmlns:c16r2="http://schemas.microsoft.com/office/drawing/2015/06/chart">
              <c:ext xmlns:c16="http://schemas.microsoft.com/office/drawing/2014/chart" uri="{C3380CC4-5D6E-409C-BE32-E72D297353CC}">
                <c16:uniqueId val="{00000017-A493-43C6-B0A1-6C15CB426891}"/>
              </c:ext>
            </c:extLst>
          </c:dPt>
          <c:dPt>
            <c:idx val="24"/>
            <c:invertIfNegative val="0"/>
            <c:bubble3D val="0"/>
            <c:extLst xmlns:c16r2="http://schemas.microsoft.com/office/drawing/2015/06/chart">
              <c:ext xmlns:c16="http://schemas.microsoft.com/office/drawing/2014/chart" uri="{C3380CC4-5D6E-409C-BE32-E72D297353CC}">
                <c16:uniqueId val="{00000018-A493-43C6-B0A1-6C15CB426891}"/>
              </c:ext>
            </c:extLst>
          </c:dPt>
          <c:dPt>
            <c:idx val="25"/>
            <c:invertIfNegative val="0"/>
            <c:bubble3D val="0"/>
            <c:extLst xmlns:c16r2="http://schemas.microsoft.com/office/drawing/2015/06/chart">
              <c:ext xmlns:c16="http://schemas.microsoft.com/office/drawing/2014/chart" uri="{C3380CC4-5D6E-409C-BE32-E72D297353CC}">
                <c16:uniqueId val="{00000019-A493-43C6-B0A1-6C15CB426891}"/>
              </c:ext>
            </c:extLst>
          </c:dPt>
          <c:dPt>
            <c:idx val="26"/>
            <c:invertIfNegative val="0"/>
            <c:bubble3D val="0"/>
            <c:extLst xmlns:c16r2="http://schemas.microsoft.com/office/drawing/2015/06/chart">
              <c:ext xmlns:c16="http://schemas.microsoft.com/office/drawing/2014/chart" uri="{C3380CC4-5D6E-409C-BE32-E72D297353CC}">
                <c16:uniqueId val="{0000001A-A493-43C6-B0A1-6C15CB426891}"/>
              </c:ext>
            </c:extLst>
          </c:dPt>
          <c:dPt>
            <c:idx val="27"/>
            <c:invertIfNegative val="0"/>
            <c:bubble3D val="0"/>
            <c:extLst xmlns:c16r2="http://schemas.microsoft.com/office/drawing/2015/06/chart">
              <c:ext xmlns:c16="http://schemas.microsoft.com/office/drawing/2014/chart" uri="{C3380CC4-5D6E-409C-BE32-E72D297353CC}">
                <c16:uniqueId val="{0000001B-A493-43C6-B0A1-6C15CB426891}"/>
              </c:ext>
            </c:extLst>
          </c:dPt>
          <c:dPt>
            <c:idx val="28"/>
            <c:invertIfNegative val="0"/>
            <c:bubble3D val="0"/>
            <c:extLst xmlns:c16r2="http://schemas.microsoft.com/office/drawing/2015/06/chart">
              <c:ext xmlns:c16="http://schemas.microsoft.com/office/drawing/2014/chart" uri="{C3380CC4-5D6E-409C-BE32-E72D297353CC}">
                <c16:uniqueId val="{0000001C-A493-43C6-B0A1-6C15CB426891}"/>
              </c:ext>
            </c:extLst>
          </c:dPt>
          <c:dPt>
            <c:idx val="29"/>
            <c:invertIfNegative val="0"/>
            <c:bubble3D val="0"/>
            <c:extLst xmlns:c16r2="http://schemas.microsoft.com/office/drawing/2015/06/chart">
              <c:ext xmlns:c16="http://schemas.microsoft.com/office/drawing/2014/chart" uri="{C3380CC4-5D6E-409C-BE32-E72D297353CC}">
                <c16:uniqueId val="{0000001D-A493-43C6-B0A1-6C15CB426891}"/>
              </c:ext>
            </c:extLst>
          </c:dPt>
          <c:dPt>
            <c:idx val="30"/>
            <c:invertIfNegative val="0"/>
            <c:bubble3D val="0"/>
            <c:extLst xmlns:c16r2="http://schemas.microsoft.com/office/drawing/2015/06/chart">
              <c:ext xmlns:c16="http://schemas.microsoft.com/office/drawing/2014/chart" uri="{C3380CC4-5D6E-409C-BE32-E72D297353CC}">
                <c16:uniqueId val="{0000001E-A493-43C6-B0A1-6C15CB426891}"/>
              </c:ext>
            </c:extLst>
          </c:dPt>
          <c:dPt>
            <c:idx val="31"/>
            <c:invertIfNegative val="0"/>
            <c:bubble3D val="0"/>
            <c:extLst xmlns:c16r2="http://schemas.microsoft.com/office/drawing/2015/06/chart">
              <c:ext xmlns:c16="http://schemas.microsoft.com/office/drawing/2014/chart" uri="{C3380CC4-5D6E-409C-BE32-E72D297353CC}">
                <c16:uniqueId val="{0000001F-A493-43C6-B0A1-6C15CB426891}"/>
              </c:ext>
            </c:extLst>
          </c:dPt>
          <c:dPt>
            <c:idx val="32"/>
            <c:invertIfNegative val="0"/>
            <c:bubble3D val="0"/>
            <c:extLst xmlns:c16r2="http://schemas.microsoft.com/office/drawing/2015/06/chart">
              <c:ext xmlns:c16="http://schemas.microsoft.com/office/drawing/2014/chart" uri="{C3380CC4-5D6E-409C-BE32-E72D297353CC}">
                <c16:uniqueId val="{00000020-A493-43C6-B0A1-6C15CB426891}"/>
              </c:ext>
            </c:extLst>
          </c:dPt>
          <c:dPt>
            <c:idx val="33"/>
            <c:invertIfNegative val="0"/>
            <c:bubble3D val="0"/>
            <c:extLst xmlns:c16r2="http://schemas.microsoft.com/office/drawing/2015/06/chart">
              <c:ext xmlns:c16="http://schemas.microsoft.com/office/drawing/2014/chart" uri="{C3380CC4-5D6E-409C-BE32-E72D297353CC}">
                <c16:uniqueId val="{00000021-A493-43C6-B0A1-6C15CB426891}"/>
              </c:ext>
            </c:extLst>
          </c:dPt>
          <c:dPt>
            <c:idx val="34"/>
            <c:invertIfNegative val="0"/>
            <c:bubble3D val="0"/>
            <c:extLst xmlns:c16r2="http://schemas.microsoft.com/office/drawing/2015/06/chart">
              <c:ext xmlns:c16="http://schemas.microsoft.com/office/drawing/2014/chart" uri="{C3380CC4-5D6E-409C-BE32-E72D297353CC}">
                <c16:uniqueId val="{00000022-A493-43C6-B0A1-6C15CB426891}"/>
              </c:ext>
            </c:extLst>
          </c:dPt>
          <c:dPt>
            <c:idx val="35"/>
            <c:invertIfNegative val="0"/>
            <c:bubble3D val="0"/>
            <c:extLst xmlns:c16r2="http://schemas.microsoft.com/office/drawing/2015/06/chart">
              <c:ext xmlns:c16="http://schemas.microsoft.com/office/drawing/2014/chart" uri="{C3380CC4-5D6E-409C-BE32-E72D297353CC}">
                <c16:uniqueId val="{00000023-A493-43C6-B0A1-6C15CB426891}"/>
              </c:ext>
            </c:extLst>
          </c:dPt>
          <c:dPt>
            <c:idx val="36"/>
            <c:invertIfNegative val="0"/>
            <c:bubble3D val="0"/>
            <c:extLst xmlns:c16r2="http://schemas.microsoft.com/office/drawing/2015/06/chart">
              <c:ext xmlns:c16="http://schemas.microsoft.com/office/drawing/2014/chart" uri="{C3380CC4-5D6E-409C-BE32-E72D297353CC}">
                <c16:uniqueId val="{00000024-A493-43C6-B0A1-6C15CB426891}"/>
              </c:ext>
            </c:extLst>
          </c:dPt>
          <c:dPt>
            <c:idx val="37"/>
            <c:invertIfNegative val="0"/>
            <c:bubble3D val="0"/>
            <c:extLst xmlns:c16r2="http://schemas.microsoft.com/office/drawing/2015/06/chart">
              <c:ext xmlns:c16="http://schemas.microsoft.com/office/drawing/2014/chart" uri="{C3380CC4-5D6E-409C-BE32-E72D297353CC}">
                <c16:uniqueId val="{00000025-A493-43C6-B0A1-6C15CB426891}"/>
              </c:ext>
            </c:extLst>
          </c:dPt>
          <c:dPt>
            <c:idx val="38"/>
            <c:invertIfNegative val="0"/>
            <c:bubble3D val="0"/>
            <c:extLst xmlns:c16r2="http://schemas.microsoft.com/office/drawing/2015/06/chart">
              <c:ext xmlns:c16="http://schemas.microsoft.com/office/drawing/2014/chart" uri="{C3380CC4-5D6E-409C-BE32-E72D297353CC}">
                <c16:uniqueId val="{00000026-A493-43C6-B0A1-6C15CB426891}"/>
              </c:ext>
            </c:extLst>
          </c:dPt>
          <c:dPt>
            <c:idx val="39"/>
            <c:invertIfNegative val="0"/>
            <c:bubble3D val="0"/>
            <c:extLst xmlns:c16r2="http://schemas.microsoft.com/office/drawing/2015/06/chart">
              <c:ext xmlns:c16="http://schemas.microsoft.com/office/drawing/2014/chart" uri="{C3380CC4-5D6E-409C-BE32-E72D297353CC}">
                <c16:uniqueId val="{00000027-A493-43C6-B0A1-6C15CB426891}"/>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c:f>
              <c:strCache>
                <c:ptCount val="1"/>
                <c:pt idx="0">
                  <c:v>Attending a live pop concert / gig</c:v>
                </c:pt>
              </c:strCache>
            </c:strRef>
          </c:cat>
          <c:val>
            <c:numRef>
              <c:f>Sheet1!$B$4</c:f>
              <c:numCache>
                <c:formatCode>0%</c:formatCode>
                <c:ptCount val="1"/>
                <c:pt idx="0">
                  <c:v>0.19236082474226801</c:v>
                </c:pt>
              </c:numCache>
            </c:numRef>
          </c:val>
          <c:extLst xmlns:c16r2="http://schemas.microsoft.com/office/drawing/2015/06/chart">
            <c:ext xmlns:c16="http://schemas.microsoft.com/office/drawing/2014/chart" uri="{C3380CC4-5D6E-409C-BE32-E72D297353CC}">
              <c16:uniqueId val="{00000028-A493-43C6-B0A1-6C15CB426891}"/>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c:f>
              <c:strCache>
                <c:ptCount val="1"/>
                <c:pt idx="0">
                  <c:v>Attending a live pop concert / gig</c:v>
                </c:pt>
              </c:strCache>
            </c:strRef>
          </c:cat>
          <c:val>
            <c:numRef>
              <c:f>Sheet1!$C$4</c:f>
              <c:numCache>
                <c:formatCode>0%</c:formatCode>
                <c:ptCount val="1"/>
                <c:pt idx="0">
                  <c:v>0.20463917525773201</c:v>
                </c:pt>
              </c:numCache>
            </c:numRef>
          </c:val>
          <c:extLst xmlns:c16r2="http://schemas.microsoft.com/office/drawing/2015/06/chart">
            <c:ext xmlns:c16="http://schemas.microsoft.com/office/drawing/2014/chart" uri="{C3380CC4-5D6E-409C-BE32-E72D297353CC}">
              <c16:uniqueId val="{00000029-A493-43C6-B0A1-6C15CB426891}"/>
            </c:ext>
          </c:extLst>
        </c:ser>
        <c:dLbls>
          <c:showLegendKey val="0"/>
          <c:showVal val="0"/>
          <c:showCatName val="0"/>
          <c:showSerName val="0"/>
          <c:showPercent val="0"/>
          <c:showBubbleSize val="0"/>
        </c:dLbls>
        <c:gapWidth val="50"/>
        <c:overlap val="100"/>
        <c:axId val="384408696"/>
        <c:axId val="384409088"/>
      </c:barChart>
      <c:catAx>
        <c:axId val="384408696"/>
        <c:scaling>
          <c:orientation val="maxMin"/>
        </c:scaling>
        <c:delete val="1"/>
        <c:axPos val="l"/>
        <c:numFmt formatCode="General" sourceLinked="1"/>
        <c:majorTickMark val="none"/>
        <c:minorTickMark val="none"/>
        <c:tickLblPos val="nextTo"/>
        <c:crossAx val="384409088"/>
        <c:crosses val="autoZero"/>
        <c:auto val="1"/>
        <c:lblAlgn val="ctr"/>
        <c:lblOffset val="100"/>
        <c:noMultiLvlLbl val="0"/>
      </c:catAx>
      <c:valAx>
        <c:axId val="384409088"/>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8440869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1E0F-4636-ACA9-9A44028949B8}"/>
              </c:ext>
            </c:extLst>
          </c:dPt>
          <c:dPt>
            <c:idx val="1"/>
            <c:invertIfNegative val="0"/>
            <c:bubble3D val="0"/>
            <c:extLst xmlns:c16r2="http://schemas.microsoft.com/office/drawing/2015/06/chart">
              <c:ext xmlns:c16="http://schemas.microsoft.com/office/drawing/2014/chart" uri="{C3380CC4-5D6E-409C-BE32-E72D297353CC}">
                <c16:uniqueId val="{00000001-1E0F-4636-ACA9-9A44028949B8}"/>
              </c:ext>
            </c:extLst>
          </c:dPt>
          <c:dPt>
            <c:idx val="2"/>
            <c:invertIfNegative val="0"/>
            <c:bubble3D val="0"/>
            <c:extLst xmlns:c16r2="http://schemas.microsoft.com/office/drawing/2015/06/chart">
              <c:ext xmlns:c16="http://schemas.microsoft.com/office/drawing/2014/chart" uri="{C3380CC4-5D6E-409C-BE32-E72D297353CC}">
                <c16:uniqueId val="{00000002-1E0F-4636-ACA9-9A44028949B8}"/>
              </c:ext>
            </c:extLst>
          </c:dPt>
          <c:dPt>
            <c:idx val="3"/>
            <c:invertIfNegative val="0"/>
            <c:bubble3D val="0"/>
            <c:extLst xmlns:c16r2="http://schemas.microsoft.com/office/drawing/2015/06/chart">
              <c:ext xmlns:c16="http://schemas.microsoft.com/office/drawing/2014/chart" uri="{C3380CC4-5D6E-409C-BE32-E72D297353CC}">
                <c16:uniqueId val="{00000003-1E0F-4636-ACA9-9A44028949B8}"/>
              </c:ext>
            </c:extLst>
          </c:dPt>
          <c:dPt>
            <c:idx val="4"/>
            <c:invertIfNegative val="0"/>
            <c:bubble3D val="0"/>
            <c:extLst xmlns:c16r2="http://schemas.microsoft.com/office/drawing/2015/06/chart">
              <c:ext xmlns:c16="http://schemas.microsoft.com/office/drawing/2014/chart" uri="{C3380CC4-5D6E-409C-BE32-E72D297353CC}">
                <c16:uniqueId val="{00000004-1E0F-4636-ACA9-9A44028949B8}"/>
              </c:ext>
            </c:extLst>
          </c:dPt>
          <c:dPt>
            <c:idx val="5"/>
            <c:invertIfNegative val="0"/>
            <c:bubble3D val="0"/>
            <c:extLst xmlns:c16r2="http://schemas.microsoft.com/office/drawing/2015/06/chart">
              <c:ext xmlns:c16="http://schemas.microsoft.com/office/drawing/2014/chart" uri="{C3380CC4-5D6E-409C-BE32-E72D297353CC}">
                <c16:uniqueId val="{00000005-1E0F-4636-ACA9-9A44028949B8}"/>
              </c:ext>
            </c:extLst>
          </c:dPt>
          <c:dPt>
            <c:idx val="6"/>
            <c:invertIfNegative val="0"/>
            <c:bubble3D val="0"/>
            <c:extLst xmlns:c16r2="http://schemas.microsoft.com/office/drawing/2015/06/chart">
              <c:ext xmlns:c16="http://schemas.microsoft.com/office/drawing/2014/chart" uri="{C3380CC4-5D6E-409C-BE32-E72D297353CC}">
                <c16:uniqueId val="{00000006-1E0F-4636-ACA9-9A44028949B8}"/>
              </c:ext>
            </c:extLst>
          </c:dPt>
          <c:dPt>
            <c:idx val="7"/>
            <c:invertIfNegative val="0"/>
            <c:bubble3D val="0"/>
            <c:extLst xmlns:c16r2="http://schemas.microsoft.com/office/drawing/2015/06/chart">
              <c:ext xmlns:c16="http://schemas.microsoft.com/office/drawing/2014/chart" uri="{C3380CC4-5D6E-409C-BE32-E72D297353CC}">
                <c16:uniqueId val="{00000007-1E0F-4636-ACA9-9A44028949B8}"/>
              </c:ext>
            </c:extLst>
          </c:dPt>
          <c:dPt>
            <c:idx val="8"/>
            <c:invertIfNegative val="0"/>
            <c:bubble3D val="0"/>
            <c:extLst xmlns:c16r2="http://schemas.microsoft.com/office/drawing/2015/06/chart">
              <c:ext xmlns:c16="http://schemas.microsoft.com/office/drawing/2014/chart" uri="{C3380CC4-5D6E-409C-BE32-E72D297353CC}">
                <c16:uniqueId val="{00000008-1E0F-4636-ACA9-9A44028949B8}"/>
              </c:ext>
            </c:extLst>
          </c:dPt>
          <c:dPt>
            <c:idx val="9"/>
            <c:invertIfNegative val="0"/>
            <c:bubble3D val="0"/>
            <c:extLst xmlns:c16r2="http://schemas.microsoft.com/office/drawing/2015/06/chart">
              <c:ext xmlns:c16="http://schemas.microsoft.com/office/drawing/2014/chart" uri="{C3380CC4-5D6E-409C-BE32-E72D297353CC}">
                <c16:uniqueId val="{00000009-1E0F-4636-ACA9-9A44028949B8}"/>
              </c:ext>
            </c:extLst>
          </c:dPt>
          <c:dPt>
            <c:idx val="10"/>
            <c:invertIfNegative val="0"/>
            <c:bubble3D val="0"/>
            <c:extLst xmlns:c16r2="http://schemas.microsoft.com/office/drawing/2015/06/chart">
              <c:ext xmlns:c16="http://schemas.microsoft.com/office/drawing/2014/chart" uri="{C3380CC4-5D6E-409C-BE32-E72D297353CC}">
                <c16:uniqueId val="{0000000A-1E0F-4636-ACA9-9A44028949B8}"/>
              </c:ext>
            </c:extLst>
          </c:dPt>
          <c:dPt>
            <c:idx val="11"/>
            <c:invertIfNegative val="0"/>
            <c:bubble3D val="0"/>
            <c:extLst xmlns:c16r2="http://schemas.microsoft.com/office/drawing/2015/06/chart">
              <c:ext xmlns:c16="http://schemas.microsoft.com/office/drawing/2014/chart" uri="{C3380CC4-5D6E-409C-BE32-E72D297353CC}">
                <c16:uniqueId val="{0000000B-1E0F-4636-ACA9-9A44028949B8}"/>
              </c:ext>
            </c:extLst>
          </c:dPt>
          <c:dPt>
            <c:idx val="12"/>
            <c:invertIfNegative val="0"/>
            <c:bubble3D val="0"/>
            <c:extLst xmlns:c16r2="http://schemas.microsoft.com/office/drawing/2015/06/chart">
              <c:ext xmlns:c16="http://schemas.microsoft.com/office/drawing/2014/chart" uri="{C3380CC4-5D6E-409C-BE32-E72D297353CC}">
                <c16:uniqueId val="{0000000C-1E0F-4636-ACA9-9A44028949B8}"/>
              </c:ext>
            </c:extLst>
          </c:dPt>
          <c:dPt>
            <c:idx val="13"/>
            <c:invertIfNegative val="0"/>
            <c:bubble3D val="0"/>
            <c:extLst xmlns:c16r2="http://schemas.microsoft.com/office/drawing/2015/06/chart">
              <c:ext xmlns:c16="http://schemas.microsoft.com/office/drawing/2014/chart" uri="{C3380CC4-5D6E-409C-BE32-E72D297353CC}">
                <c16:uniqueId val="{0000000D-1E0F-4636-ACA9-9A44028949B8}"/>
              </c:ext>
            </c:extLst>
          </c:dPt>
          <c:dPt>
            <c:idx val="14"/>
            <c:invertIfNegative val="0"/>
            <c:bubble3D val="0"/>
            <c:extLst xmlns:c16r2="http://schemas.microsoft.com/office/drawing/2015/06/chart">
              <c:ext xmlns:c16="http://schemas.microsoft.com/office/drawing/2014/chart" uri="{C3380CC4-5D6E-409C-BE32-E72D297353CC}">
                <c16:uniqueId val="{0000000E-1E0F-4636-ACA9-9A44028949B8}"/>
              </c:ext>
            </c:extLst>
          </c:dPt>
          <c:dPt>
            <c:idx val="15"/>
            <c:invertIfNegative val="0"/>
            <c:bubble3D val="0"/>
            <c:extLst xmlns:c16r2="http://schemas.microsoft.com/office/drawing/2015/06/chart">
              <c:ext xmlns:c16="http://schemas.microsoft.com/office/drawing/2014/chart" uri="{C3380CC4-5D6E-409C-BE32-E72D297353CC}">
                <c16:uniqueId val="{0000000F-1E0F-4636-ACA9-9A44028949B8}"/>
              </c:ext>
            </c:extLst>
          </c:dPt>
          <c:dPt>
            <c:idx val="16"/>
            <c:invertIfNegative val="0"/>
            <c:bubble3D val="0"/>
            <c:extLst xmlns:c16r2="http://schemas.microsoft.com/office/drawing/2015/06/chart">
              <c:ext xmlns:c16="http://schemas.microsoft.com/office/drawing/2014/chart" uri="{C3380CC4-5D6E-409C-BE32-E72D297353CC}">
                <c16:uniqueId val="{00000010-1E0F-4636-ACA9-9A44028949B8}"/>
              </c:ext>
            </c:extLst>
          </c:dPt>
          <c:dPt>
            <c:idx val="17"/>
            <c:invertIfNegative val="0"/>
            <c:bubble3D val="0"/>
            <c:extLst xmlns:c16r2="http://schemas.microsoft.com/office/drawing/2015/06/chart">
              <c:ext xmlns:c16="http://schemas.microsoft.com/office/drawing/2014/chart" uri="{C3380CC4-5D6E-409C-BE32-E72D297353CC}">
                <c16:uniqueId val="{00000011-1E0F-4636-ACA9-9A44028949B8}"/>
              </c:ext>
            </c:extLst>
          </c:dPt>
          <c:dPt>
            <c:idx val="18"/>
            <c:invertIfNegative val="0"/>
            <c:bubble3D val="0"/>
            <c:extLst xmlns:c16r2="http://schemas.microsoft.com/office/drawing/2015/06/chart">
              <c:ext xmlns:c16="http://schemas.microsoft.com/office/drawing/2014/chart" uri="{C3380CC4-5D6E-409C-BE32-E72D297353CC}">
                <c16:uniqueId val="{00000012-1E0F-4636-ACA9-9A44028949B8}"/>
              </c:ext>
            </c:extLst>
          </c:dPt>
          <c:dPt>
            <c:idx val="19"/>
            <c:invertIfNegative val="0"/>
            <c:bubble3D val="0"/>
            <c:extLst xmlns:c16r2="http://schemas.microsoft.com/office/drawing/2015/06/chart">
              <c:ext xmlns:c16="http://schemas.microsoft.com/office/drawing/2014/chart" uri="{C3380CC4-5D6E-409C-BE32-E72D297353CC}">
                <c16:uniqueId val="{00000013-1E0F-4636-ACA9-9A44028949B8}"/>
              </c:ext>
            </c:extLst>
          </c:dPt>
          <c:dPt>
            <c:idx val="20"/>
            <c:invertIfNegative val="0"/>
            <c:bubble3D val="0"/>
            <c:extLst xmlns:c16r2="http://schemas.microsoft.com/office/drawing/2015/06/chart">
              <c:ext xmlns:c16="http://schemas.microsoft.com/office/drawing/2014/chart" uri="{C3380CC4-5D6E-409C-BE32-E72D297353CC}">
                <c16:uniqueId val="{00000014-1E0F-4636-ACA9-9A44028949B8}"/>
              </c:ext>
            </c:extLst>
          </c:dPt>
          <c:dPt>
            <c:idx val="21"/>
            <c:invertIfNegative val="0"/>
            <c:bubble3D val="0"/>
            <c:extLst xmlns:c16r2="http://schemas.microsoft.com/office/drawing/2015/06/chart">
              <c:ext xmlns:c16="http://schemas.microsoft.com/office/drawing/2014/chart" uri="{C3380CC4-5D6E-409C-BE32-E72D297353CC}">
                <c16:uniqueId val="{00000015-1E0F-4636-ACA9-9A44028949B8}"/>
              </c:ext>
            </c:extLst>
          </c:dPt>
          <c:dPt>
            <c:idx val="22"/>
            <c:invertIfNegative val="0"/>
            <c:bubble3D val="0"/>
            <c:extLst xmlns:c16r2="http://schemas.microsoft.com/office/drawing/2015/06/chart">
              <c:ext xmlns:c16="http://schemas.microsoft.com/office/drawing/2014/chart" uri="{C3380CC4-5D6E-409C-BE32-E72D297353CC}">
                <c16:uniqueId val="{00000016-1E0F-4636-ACA9-9A44028949B8}"/>
              </c:ext>
            </c:extLst>
          </c:dPt>
          <c:dPt>
            <c:idx val="23"/>
            <c:invertIfNegative val="0"/>
            <c:bubble3D val="0"/>
            <c:extLst xmlns:c16r2="http://schemas.microsoft.com/office/drawing/2015/06/chart">
              <c:ext xmlns:c16="http://schemas.microsoft.com/office/drawing/2014/chart" uri="{C3380CC4-5D6E-409C-BE32-E72D297353CC}">
                <c16:uniqueId val="{00000017-1E0F-4636-ACA9-9A44028949B8}"/>
              </c:ext>
            </c:extLst>
          </c:dPt>
          <c:dPt>
            <c:idx val="24"/>
            <c:invertIfNegative val="0"/>
            <c:bubble3D val="0"/>
            <c:extLst xmlns:c16r2="http://schemas.microsoft.com/office/drawing/2015/06/chart">
              <c:ext xmlns:c16="http://schemas.microsoft.com/office/drawing/2014/chart" uri="{C3380CC4-5D6E-409C-BE32-E72D297353CC}">
                <c16:uniqueId val="{00000018-1E0F-4636-ACA9-9A44028949B8}"/>
              </c:ext>
            </c:extLst>
          </c:dPt>
          <c:dPt>
            <c:idx val="25"/>
            <c:invertIfNegative val="0"/>
            <c:bubble3D val="0"/>
            <c:extLst xmlns:c16r2="http://schemas.microsoft.com/office/drawing/2015/06/chart">
              <c:ext xmlns:c16="http://schemas.microsoft.com/office/drawing/2014/chart" uri="{C3380CC4-5D6E-409C-BE32-E72D297353CC}">
                <c16:uniqueId val="{00000019-1E0F-4636-ACA9-9A44028949B8}"/>
              </c:ext>
            </c:extLst>
          </c:dPt>
          <c:dPt>
            <c:idx val="26"/>
            <c:invertIfNegative val="0"/>
            <c:bubble3D val="0"/>
            <c:extLst xmlns:c16r2="http://schemas.microsoft.com/office/drawing/2015/06/chart">
              <c:ext xmlns:c16="http://schemas.microsoft.com/office/drawing/2014/chart" uri="{C3380CC4-5D6E-409C-BE32-E72D297353CC}">
                <c16:uniqueId val="{0000001A-1E0F-4636-ACA9-9A44028949B8}"/>
              </c:ext>
            </c:extLst>
          </c:dPt>
          <c:dPt>
            <c:idx val="27"/>
            <c:invertIfNegative val="0"/>
            <c:bubble3D val="0"/>
            <c:extLst xmlns:c16r2="http://schemas.microsoft.com/office/drawing/2015/06/chart">
              <c:ext xmlns:c16="http://schemas.microsoft.com/office/drawing/2014/chart" uri="{C3380CC4-5D6E-409C-BE32-E72D297353CC}">
                <c16:uniqueId val="{0000001B-1E0F-4636-ACA9-9A44028949B8}"/>
              </c:ext>
            </c:extLst>
          </c:dPt>
          <c:dPt>
            <c:idx val="28"/>
            <c:invertIfNegative val="0"/>
            <c:bubble3D val="0"/>
            <c:extLst xmlns:c16r2="http://schemas.microsoft.com/office/drawing/2015/06/chart">
              <c:ext xmlns:c16="http://schemas.microsoft.com/office/drawing/2014/chart" uri="{C3380CC4-5D6E-409C-BE32-E72D297353CC}">
                <c16:uniqueId val="{0000001C-1E0F-4636-ACA9-9A44028949B8}"/>
              </c:ext>
            </c:extLst>
          </c:dPt>
          <c:dPt>
            <c:idx val="29"/>
            <c:invertIfNegative val="0"/>
            <c:bubble3D val="0"/>
            <c:extLst xmlns:c16r2="http://schemas.microsoft.com/office/drawing/2015/06/chart">
              <c:ext xmlns:c16="http://schemas.microsoft.com/office/drawing/2014/chart" uri="{C3380CC4-5D6E-409C-BE32-E72D297353CC}">
                <c16:uniqueId val="{0000001D-1E0F-4636-ACA9-9A44028949B8}"/>
              </c:ext>
            </c:extLst>
          </c:dPt>
          <c:dPt>
            <c:idx val="30"/>
            <c:invertIfNegative val="0"/>
            <c:bubble3D val="0"/>
            <c:extLst xmlns:c16r2="http://schemas.microsoft.com/office/drawing/2015/06/chart">
              <c:ext xmlns:c16="http://schemas.microsoft.com/office/drawing/2014/chart" uri="{C3380CC4-5D6E-409C-BE32-E72D297353CC}">
                <c16:uniqueId val="{0000001E-1E0F-4636-ACA9-9A44028949B8}"/>
              </c:ext>
            </c:extLst>
          </c:dPt>
          <c:dPt>
            <c:idx val="31"/>
            <c:invertIfNegative val="0"/>
            <c:bubble3D val="0"/>
            <c:extLst xmlns:c16r2="http://schemas.microsoft.com/office/drawing/2015/06/chart">
              <c:ext xmlns:c16="http://schemas.microsoft.com/office/drawing/2014/chart" uri="{C3380CC4-5D6E-409C-BE32-E72D297353CC}">
                <c16:uniqueId val="{0000001F-1E0F-4636-ACA9-9A44028949B8}"/>
              </c:ext>
            </c:extLst>
          </c:dPt>
          <c:dPt>
            <c:idx val="32"/>
            <c:invertIfNegative val="0"/>
            <c:bubble3D val="0"/>
            <c:extLst xmlns:c16r2="http://schemas.microsoft.com/office/drawing/2015/06/chart">
              <c:ext xmlns:c16="http://schemas.microsoft.com/office/drawing/2014/chart" uri="{C3380CC4-5D6E-409C-BE32-E72D297353CC}">
                <c16:uniqueId val="{00000020-1E0F-4636-ACA9-9A44028949B8}"/>
              </c:ext>
            </c:extLst>
          </c:dPt>
          <c:dPt>
            <c:idx val="33"/>
            <c:invertIfNegative val="0"/>
            <c:bubble3D val="0"/>
            <c:extLst xmlns:c16r2="http://schemas.microsoft.com/office/drawing/2015/06/chart">
              <c:ext xmlns:c16="http://schemas.microsoft.com/office/drawing/2014/chart" uri="{C3380CC4-5D6E-409C-BE32-E72D297353CC}">
                <c16:uniqueId val="{00000021-1E0F-4636-ACA9-9A44028949B8}"/>
              </c:ext>
            </c:extLst>
          </c:dPt>
          <c:dPt>
            <c:idx val="34"/>
            <c:invertIfNegative val="0"/>
            <c:bubble3D val="0"/>
            <c:extLst xmlns:c16r2="http://schemas.microsoft.com/office/drawing/2015/06/chart">
              <c:ext xmlns:c16="http://schemas.microsoft.com/office/drawing/2014/chart" uri="{C3380CC4-5D6E-409C-BE32-E72D297353CC}">
                <c16:uniqueId val="{00000022-1E0F-4636-ACA9-9A44028949B8}"/>
              </c:ext>
            </c:extLst>
          </c:dPt>
          <c:dPt>
            <c:idx val="35"/>
            <c:invertIfNegative val="0"/>
            <c:bubble3D val="0"/>
            <c:extLst xmlns:c16r2="http://schemas.microsoft.com/office/drawing/2015/06/chart">
              <c:ext xmlns:c16="http://schemas.microsoft.com/office/drawing/2014/chart" uri="{C3380CC4-5D6E-409C-BE32-E72D297353CC}">
                <c16:uniqueId val="{00000023-1E0F-4636-ACA9-9A44028949B8}"/>
              </c:ext>
            </c:extLst>
          </c:dPt>
          <c:dPt>
            <c:idx val="36"/>
            <c:invertIfNegative val="0"/>
            <c:bubble3D val="0"/>
            <c:extLst xmlns:c16r2="http://schemas.microsoft.com/office/drawing/2015/06/chart">
              <c:ext xmlns:c16="http://schemas.microsoft.com/office/drawing/2014/chart" uri="{C3380CC4-5D6E-409C-BE32-E72D297353CC}">
                <c16:uniqueId val="{00000024-1E0F-4636-ACA9-9A44028949B8}"/>
              </c:ext>
            </c:extLst>
          </c:dPt>
          <c:dPt>
            <c:idx val="37"/>
            <c:invertIfNegative val="0"/>
            <c:bubble3D val="0"/>
            <c:extLst xmlns:c16r2="http://schemas.microsoft.com/office/drawing/2015/06/chart">
              <c:ext xmlns:c16="http://schemas.microsoft.com/office/drawing/2014/chart" uri="{C3380CC4-5D6E-409C-BE32-E72D297353CC}">
                <c16:uniqueId val="{00000025-1E0F-4636-ACA9-9A44028949B8}"/>
              </c:ext>
            </c:extLst>
          </c:dPt>
          <c:dPt>
            <c:idx val="38"/>
            <c:invertIfNegative val="0"/>
            <c:bubble3D val="0"/>
            <c:extLst xmlns:c16r2="http://schemas.microsoft.com/office/drawing/2015/06/chart">
              <c:ext xmlns:c16="http://schemas.microsoft.com/office/drawing/2014/chart" uri="{C3380CC4-5D6E-409C-BE32-E72D297353CC}">
                <c16:uniqueId val="{00000026-1E0F-4636-ACA9-9A44028949B8}"/>
              </c:ext>
            </c:extLst>
          </c:dPt>
          <c:dPt>
            <c:idx val="39"/>
            <c:invertIfNegative val="0"/>
            <c:bubble3D val="0"/>
            <c:extLst xmlns:c16r2="http://schemas.microsoft.com/office/drawing/2015/06/chart">
              <c:ext xmlns:c16="http://schemas.microsoft.com/office/drawing/2014/chart" uri="{C3380CC4-5D6E-409C-BE32-E72D297353CC}">
                <c16:uniqueId val="{00000027-1E0F-4636-ACA9-9A44028949B8}"/>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Sheet1!$A$36</c:f>
              <c:strCache>
                <c:ptCount val="1"/>
                <c:pt idx="0">
                  <c:v>Visiting a theme park</c:v>
                </c:pt>
              </c:strCache>
            </c:strRef>
          </c:cat>
          <c:val>
            <c:numRef>
              <c:f>Sheet1!$B$36</c:f>
              <c:numCache>
                <c:formatCode>0%</c:formatCode>
                <c:ptCount val="1"/>
                <c:pt idx="0">
                  <c:v>0.19660266666666701</c:v>
                </c:pt>
              </c:numCache>
            </c:numRef>
          </c:val>
          <c:extLst xmlns:c16r2="http://schemas.microsoft.com/office/drawing/2015/06/chart">
            <c:ext xmlns:c16="http://schemas.microsoft.com/office/drawing/2014/chart" uri="{C3380CC4-5D6E-409C-BE32-E72D297353CC}">
              <c16:uniqueId val="{00000028-1E0F-4636-ACA9-9A44028949B8}"/>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Sheet1!$A$36</c:f>
              <c:strCache>
                <c:ptCount val="1"/>
                <c:pt idx="0">
                  <c:v>Visiting a theme park</c:v>
                </c:pt>
              </c:strCache>
            </c:strRef>
          </c:cat>
          <c:val>
            <c:numRef>
              <c:f>Sheet1!$C$36</c:f>
              <c:numCache>
                <c:formatCode>0%</c:formatCode>
                <c:ptCount val="1"/>
                <c:pt idx="0">
                  <c:v>0.189397333333333</c:v>
                </c:pt>
              </c:numCache>
            </c:numRef>
          </c:val>
          <c:extLst xmlns:c16r2="http://schemas.microsoft.com/office/drawing/2015/06/chart">
            <c:ext xmlns:c16="http://schemas.microsoft.com/office/drawing/2014/chart" uri="{C3380CC4-5D6E-409C-BE32-E72D297353CC}">
              <c16:uniqueId val="{00000029-1E0F-4636-ACA9-9A44028949B8}"/>
            </c:ext>
          </c:extLst>
        </c:ser>
        <c:dLbls>
          <c:showLegendKey val="0"/>
          <c:showVal val="0"/>
          <c:showCatName val="0"/>
          <c:showSerName val="0"/>
          <c:showPercent val="0"/>
          <c:showBubbleSize val="0"/>
        </c:dLbls>
        <c:gapWidth val="50"/>
        <c:overlap val="100"/>
        <c:axId val="395621408"/>
        <c:axId val="395626112"/>
      </c:barChart>
      <c:catAx>
        <c:axId val="395621408"/>
        <c:scaling>
          <c:orientation val="maxMin"/>
        </c:scaling>
        <c:delete val="1"/>
        <c:axPos val="l"/>
        <c:numFmt formatCode="General" sourceLinked="1"/>
        <c:majorTickMark val="none"/>
        <c:minorTickMark val="none"/>
        <c:tickLblPos val="nextTo"/>
        <c:crossAx val="395626112"/>
        <c:crosses val="autoZero"/>
        <c:auto val="1"/>
        <c:lblAlgn val="ctr"/>
        <c:lblOffset val="100"/>
        <c:noMultiLvlLbl val="0"/>
      </c:catAx>
      <c:valAx>
        <c:axId val="395626112"/>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21408"/>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FBB4-4199-88AF-74D24B1146C0}"/>
              </c:ext>
            </c:extLst>
          </c:dPt>
          <c:dPt>
            <c:idx val="1"/>
            <c:invertIfNegative val="0"/>
            <c:bubble3D val="0"/>
            <c:extLst xmlns:c16r2="http://schemas.microsoft.com/office/drawing/2015/06/chart">
              <c:ext xmlns:c16="http://schemas.microsoft.com/office/drawing/2014/chart" uri="{C3380CC4-5D6E-409C-BE32-E72D297353CC}">
                <c16:uniqueId val="{00000001-FBB4-4199-88AF-74D24B1146C0}"/>
              </c:ext>
            </c:extLst>
          </c:dPt>
          <c:dPt>
            <c:idx val="2"/>
            <c:invertIfNegative val="0"/>
            <c:bubble3D val="0"/>
            <c:extLst xmlns:c16r2="http://schemas.microsoft.com/office/drawing/2015/06/chart">
              <c:ext xmlns:c16="http://schemas.microsoft.com/office/drawing/2014/chart" uri="{C3380CC4-5D6E-409C-BE32-E72D297353CC}">
                <c16:uniqueId val="{00000002-FBB4-4199-88AF-74D24B1146C0}"/>
              </c:ext>
            </c:extLst>
          </c:dPt>
          <c:dPt>
            <c:idx val="3"/>
            <c:invertIfNegative val="0"/>
            <c:bubble3D val="0"/>
            <c:extLst xmlns:c16r2="http://schemas.microsoft.com/office/drawing/2015/06/chart">
              <c:ext xmlns:c16="http://schemas.microsoft.com/office/drawing/2014/chart" uri="{C3380CC4-5D6E-409C-BE32-E72D297353CC}">
                <c16:uniqueId val="{00000003-FBB4-4199-88AF-74D24B1146C0}"/>
              </c:ext>
            </c:extLst>
          </c:dPt>
          <c:dPt>
            <c:idx val="4"/>
            <c:invertIfNegative val="0"/>
            <c:bubble3D val="0"/>
            <c:extLst xmlns:c16r2="http://schemas.microsoft.com/office/drawing/2015/06/chart">
              <c:ext xmlns:c16="http://schemas.microsoft.com/office/drawing/2014/chart" uri="{C3380CC4-5D6E-409C-BE32-E72D297353CC}">
                <c16:uniqueId val="{00000004-FBB4-4199-88AF-74D24B1146C0}"/>
              </c:ext>
            </c:extLst>
          </c:dPt>
          <c:dPt>
            <c:idx val="5"/>
            <c:invertIfNegative val="0"/>
            <c:bubble3D val="0"/>
            <c:extLst xmlns:c16r2="http://schemas.microsoft.com/office/drawing/2015/06/chart">
              <c:ext xmlns:c16="http://schemas.microsoft.com/office/drawing/2014/chart" uri="{C3380CC4-5D6E-409C-BE32-E72D297353CC}">
                <c16:uniqueId val="{00000005-FBB4-4199-88AF-74D24B1146C0}"/>
              </c:ext>
            </c:extLst>
          </c:dPt>
          <c:dPt>
            <c:idx val="6"/>
            <c:invertIfNegative val="0"/>
            <c:bubble3D val="0"/>
            <c:extLst xmlns:c16r2="http://schemas.microsoft.com/office/drawing/2015/06/chart">
              <c:ext xmlns:c16="http://schemas.microsoft.com/office/drawing/2014/chart" uri="{C3380CC4-5D6E-409C-BE32-E72D297353CC}">
                <c16:uniqueId val="{00000006-FBB4-4199-88AF-74D24B1146C0}"/>
              </c:ext>
            </c:extLst>
          </c:dPt>
          <c:dPt>
            <c:idx val="7"/>
            <c:invertIfNegative val="0"/>
            <c:bubble3D val="0"/>
            <c:extLst xmlns:c16r2="http://schemas.microsoft.com/office/drawing/2015/06/chart">
              <c:ext xmlns:c16="http://schemas.microsoft.com/office/drawing/2014/chart" uri="{C3380CC4-5D6E-409C-BE32-E72D297353CC}">
                <c16:uniqueId val="{00000007-FBB4-4199-88AF-74D24B1146C0}"/>
              </c:ext>
            </c:extLst>
          </c:dPt>
          <c:dPt>
            <c:idx val="8"/>
            <c:invertIfNegative val="0"/>
            <c:bubble3D val="0"/>
            <c:extLst xmlns:c16r2="http://schemas.microsoft.com/office/drawing/2015/06/chart">
              <c:ext xmlns:c16="http://schemas.microsoft.com/office/drawing/2014/chart" uri="{C3380CC4-5D6E-409C-BE32-E72D297353CC}">
                <c16:uniqueId val="{00000008-FBB4-4199-88AF-74D24B1146C0}"/>
              </c:ext>
            </c:extLst>
          </c:dPt>
          <c:dPt>
            <c:idx val="9"/>
            <c:invertIfNegative val="0"/>
            <c:bubble3D val="0"/>
            <c:extLst xmlns:c16r2="http://schemas.microsoft.com/office/drawing/2015/06/chart">
              <c:ext xmlns:c16="http://schemas.microsoft.com/office/drawing/2014/chart" uri="{C3380CC4-5D6E-409C-BE32-E72D297353CC}">
                <c16:uniqueId val="{00000009-FBB4-4199-88AF-74D24B1146C0}"/>
              </c:ext>
            </c:extLst>
          </c:dPt>
          <c:dPt>
            <c:idx val="10"/>
            <c:invertIfNegative val="0"/>
            <c:bubble3D val="0"/>
            <c:extLst xmlns:c16r2="http://schemas.microsoft.com/office/drawing/2015/06/chart">
              <c:ext xmlns:c16="http://schemas.microsoft.com/office/drawing/2014/chart" uri="{C3380CC4-5D6E-409C-BE32-E72D297353CC}">
                <c16:uniqueId val="{0000000A-FBB4-4199-88AF-74D24B1146C0}"/>
              </c:ext>
            </c:extLst>
          </c:dPt>
          <c:dPt>
            <c:idx val="11"/>
            <c:invertIfNegative val="0"/>
            <c:bubble3D val="0"/>
            <c:extLst xmlns:c16r2="http://schemas.microsoft.com/office/drawing/2015/06/chart">
              <c:ext xmlns:c16="http://schemas.microsoft.com/office/drawing/2014/chart" uri="{C3380CC4-5D6E-409C-BE32-E72D297353CC}">
                <c16:uniqueId val="{0000000B-FBB4-4199-88AF-74D24B1146C0}"/>
              </c:ext>
            </c:extLst>
          </c:dPt>
          <c:dPt>
            <c:idx val="12"/>
            <c:invertIfNegative val="0"/>
            <c:bubble3D val="0"/>
            <c:extLst xmlns:c16r2="http://schemas.microsoft.com/office/drawing/2015/06/chart">
              <c:ext xmlns:c16="http://schemas.microsoft.com/office/drawing/2014/chart" uri="{C3380CC4-5D6E-409C-BE32-E72D297353CC}">
                <c16:uniqueId val="{0000000C-FBB4-4199-88AF-74D24B1146C0}"/>
              </c:ext>
            </c:extLst>
          </c:dPt>
          <c:dPt>
            <c:idx val="13"/>
            <c:invertIfNegative val="0"/>
            <c:bubble3D val="0"/>
            <c:extLst xmlns:c16r2="http://schemas.microsoft.com/office/drawing/2015/06/chart">
              <c:ext xmlns:c16="http://schemas.microsoft.com/office/drawing/2014/chart" uri="{C3380CC4-5D6E-409C-BE32-E72D297353CC}">
                <c16:uniqueId val="{0000000D-FBB4-4199-88AF-74D24B1146C0}"/>
              </c:ext>
            </c:extLst>
          </c:dPt>
          <c:dPt>
            <c:idx val="14"/>
            <c:invertIfNegative val="0"/>
            <c:bubble3D val="0"/>
            <c:extLst xmlns:c16r2="http://schemas.microsoft.com/office/drawing/2015/06/chart">
              <c:ext xmlns:c16="http://schemas.microsoft.com/office/drawing/2014/chart" uri="{C3380CC4-5D6E-409C-BE32-E72D297353CC}">
                <c16:uniqueId val="{0000000E-FBB4-4199-88AF-74D24B1146C0}"/>
              </c:ext>
            </c:extLst>
          </c:dPt>
          <c:dPt>
            <c:idx val="15"/>
            <c:invertIfNegative val="0"/>
            <c:bubble3D val="0"/>
            <c:extLst xmlns:c16r2="http://schemas.microsoft.com/office/drawing/2015/06/chart">
              <c:ext xmlns:c16="http://schemas.microsoft.com/office/drawing/2014/chart" uri="{C3380CC4-5D6E-409C-BE32-E72D297353CC}">
                <c16:uniqueId val="{0000000F-FBB4-4199-88AF-74D24B1146C0}"/>
              </c:ext>
            </c:extLst>
          </c:dPt>
          <c:dPt>
            <c:idx val="16"/>
            <c:invertIfNegative val="0"/>
            <c:bubble3D val="0"/>
            <c:extLst xmlns:c16r2="http://schemas.microsoft.com/office/drawing/2015/06/chart">
              <c:ext xmlns:c16="http://schemas.microsoft.com/office/drawing/2014/chart" uri="{C3380CC4-5D6E-409C-BE32-E72D297353CC}">
                <c16:uniqueId val="{00000010-FBB4-4199-88AF-74D24B1146C0}"/>
              </c:ext>
            </c:extLst>
          </c:dPt>
          <c:dPt>
            <c:idx val="17"/>
            <c:invertIfNegative val="0"/>
            <c:bubble3D val="0"/>
            <c:extLst xmlns:c16r2="http://schemas.microsoft.com/office/drawing/2015/06/chart">
              <c:ext xmlns:c16="http://schemas.microsoft.com/office/drawing/2014/chart" uri="{C3380CC4-5D6E-409C-BE32-E72D297353CC}">
                <c16:uniqueId val="{00000011-FBB4-4199-88AF-74D24B1146C0}"/>
              </c:ext>
            </c:extLst>
          </c:dPt>
          <c:dPt>
            <c:idx val="18"/>
            <c:invertIfNegative val="0"/>
            <c:bubble3D val="0"/>
            <c:extLst xmlns:c16r2="http://schemas.microsoft.com/office/drawing/2015/06/chart">
              <c:ext xmlns:c16="http://schemas.microsoft.com/office/drawing/2014/chart" uri="{C3380CC4-5D6E-409C-BE32-E72D297353CC}">
                <c16:uniqueId val="{00000012-FBB4-4199-88AF-74D24B1146C0}"/>
              </c:ext>
            </c:extLst>
          </c:dPt>
          <c:dPt>
            <c:idx val="19"/>
            <c:invertIfNegative val="0"/>
            <c:bubble3D val="0"/>
            <c:extLst xmlns:c16r2="http://schemas.microsoft.com/office/drawing/2015/06/chart">
              <c:ext xmlns:c16="http://schemas.microsoft.com/office/drawing/2014/chart" uri="{C3380CC4-5D6E-409C-BE32-E72D297353CC}">
                <c16:uniqueId val="{00000013-FBB4-4199-88AF-74D24B1146C0}"/>
              </c:ext>
            </c:extLst>
          </c:dPt>
          <c:dPt>
            <c:idx val="20"/>
            <c:invertIfNegative val="0"/>
            <c:bubble3D val="0"/>
            <c:extLst xmlns:c16r2="http://schemas.microsoft.com/office/drawing/2015/06/chart">
              <c:ext xmlns:c16="http://schemas.microsoft.com/office/drawing/2014/chart" uri="{C3380CC4-5D6E-409C-BE32-E72D297353CC}">
                <c16:uniqueId val="{00000014-FBB4-4199-88AF-74D24B1146C0}"/>
              </c:ext>
            </c:extLst>
          </c:dPt>
          <c:dPt>
            <c:idx val="21"/>
            <c:invertIfNegative val="0"/>
            <c:bubble3D val="0"/>
            <c:extLst xmlns:c16r2="http://schemas.microsoft.com/office/drawing/2015/06/chart">
              <c:ext xmlns:c16="http://schemas.microsoft.com/office/drawing/2014/chart" uri="{C3380CC4-5D6E-409C-BE32-E72D297353CC}">
                <c16:uniqueId val="{00000015-FBB4-4199-88AF-74D24B1146C0}"/>
              </c:ext>
            </c:extLst>
          </c:dPt>
          <c:dPt>
            <c:idx val="22"/>
            <c:invertIfNegative val="0"/>
            <c:bubble3D val="0"/>
            <c:extLst xmlns:c16r2="http://schemas.microsoft.com/office/drawing/2015/06/chart">
              <c:ext xmlns:c16="http://schemas.microsoft.com/office/drawing/2014/chart" uri="{C3380CC4-5D6E-409C-BE32-E72D297353CC}">
                <c16:uniqueId val="{00000016-FBB4-4199-88AF-74D24B1146C0}"/>
              </c:ext>
            </c:extLst>
          </c:dPt>
          <c:dPt>
            <c:idx val="23"/>
            <c:invertIfNegative val="0"/>
            <c:bubble3D val="0"/>
            <c:extLst xmlns:c16r2="http://schemas.microsoft.com/office/drawing/2015/06/chart">
              <c:ext xmlns:c16="http://schemas.microsoft.com/office/drawing/2014/chart" uri="{C3380CC4-5D6E-409C-BE32-E72D297353CC}">
                <c16:uniqueId val="{00000017-FBB4-4199-88AF-74D24B1146C0}"/>
              </c:ext>
            </c:extLst>
          </c:dPt>
          <c:dPt>
            <c:idx val="24"/>
            <c:invertIfNegative val="0"/>
            <c:bubble3D val="0"/>
            <c:extLst xmlns:c16r2="http://schemas.microsoft.com/office/drawing/2015/06/chart">
              <c:ext xmlns:c16="http://schemas.microsoft.com/office/drawing/2014/chart" uri="{C3380CC4-5D6E-409C-BE32-E72D297353CC}">
                <c16:uniqueId val="{00000018-FBB4-4199-88AF-74D24B1146C0}"/>
              </c:ext>
            </c:extLst>
          </c:dPt>
          <c:dPt>
            <c:idx val="25"/>
            <c:invertIfNegative val="0"/>
            <c:bubble3D val="0"/>
            <c:extLst xmlns:c16r2="http://schemas.microsoft.com/office/drawing/2015/06/chart">
              <c:ext xmlns:c16="http://schemas.microsoft.com/office/drawing/2014/chart" uri="{C3380CC4-5D6E-409C-BE32-E72D297353CC}">
                <c16:uniqueId val="{00000019-FBB4-4199-88AF-74D24B1146C0}"/>
              </c:ext>
            </c:extLst>
          </c:dPt>
          <c:dPt>
            <c:idx val="26"/>
            <c:invertIfNegative val="0"/>
            <c:bubble3D val="0"/>
            <c:extLst xmlns:c16r2="http://schemas.microsoft.com/office/drawing/2015/06/chart">
              <c:ext xmlns:c16="http://schemas.microsoft.com/office/drawing/2014/chart" uri="{C3380CC4-5D6E-409C-BE32-E72D297353CC}">
                <c16:uniqueId val="{0000001A-FBB4-4199-88AF-74D24B1146C0}"/>
              </c:ext>
            </c:extLst>
          </c:dPt>
          <c:dPt>
            <c:idx val="27"/>
            <c:invertIfNegative val="0"/>
            <c:bubble3D val="0"/>
            <c:extLst xmlns:c16r2="http://schemas.microsoft.com/office/drawing/2015/06/chart">
              <c:ext xmlns:c16="http://schemas.microsoft.com/office/drawing/2014/chart" uri="{C3380CC4-5D6E-409C-BE32-E72D297353CC}">
                <c16:uniqueId val="{0000001B-FBB4-4199-88AF-74D24B1146C0}"/>
              </c:ext>
            </c:extLst>
          </c:dPt>
          <c:dPt>
            <c:idx val="28"/>
            <c:invertIfNegative val="0"/>
            <c:bubble3D val="0"/>
            <c:extLst xmlns:c16r2="http://schemas.microsoft.com/office/drawing/2015/06/chart">
              <c:ext xmlns:c16="http://schemas.microsoft.com/office/drawing/2014/chart" uri="{C3380CC4-5D6E-409C-BE32-E72D297353CC}">
                <c16:uniqueId val="{0000001C-FBB4-4199-88AF-74D24B1146C0}"/>
              </c:ext>
            </c:extLst>
          </c:dPt>
          <c:dPt>
            <c:idx val="29"/>
            <c:invertIfNegative val="0"/>
            <c:bubble3D val="0"/>
            <c:extLst xmlns:c16r2="http://schemas.microsoft.com/office/drawing/2015/06/chart">
              <c:ext xmlns:c16="http://schemas.microsoft.com/office/drawing/2014/chart" uri="{C3380CC4-5D6E-409C-BE32-E72D297353CC}">
                <c16:uniqueId val="{0000001D-FBB4-4199-88AF-74D24B1146C0}"/>
              </c:ext>
            </c:extLst>
          </c:dPt>
          <c:dPt>
            <c:idx val="30"/>
            <c:invertIfNegative val="0"/>
            <c:bubble3D val="0"/>
            <c:extLst xmlns:c16r2="http://schemas.microsoft.com/office/drawing/2015/06/chart">
              <c:ext xmlns:c16="http://schemas.microsoft.com/office/drawing/2014/chart" uri="{C3380CC4-5D6E-409C-BE32-E72D297353CC}">
                <c16:uniqueId val="{0000001E-FBB4-4199-88AF-74D24B1146C0}"/>
              </c:ext>
            </c:extLst>
          </c:dPt>
          <c:dPt>
            <c:idx val="31"/>
            <c:invertIfNegative val="0"/>
            <c:bubble3D val="0"/>
            <c:extLst xmlns:c16r2="http://schemas.microsoft.com/office/drawing/2015/06/chart">
              <c:ext xmlns:c16="http://schemas.microsoft.com/office/drawing/2014/chart" uri="{C3380CC4-5D6E-409C-BE32-E72D297353CC}">
                <c16:uniqueId val="{0000001F-FBB4-4199-88AF-74D24B1146C0}"/>
              </c:ext>
            </c:extLst>
          </c:dPt>
          <c:dPt>
            <c:idx val="32"/>
            <c:invertIfNegative val="0"/>
            <c:bubble3D val="0"/>
            <c:extLst xmlns:c16r2="http://schemas.microsoft.com/office/drawing/2015/06/chart">
              <c:ext xmlns:c16="http://schemas.microsoft.com/office/drawing/2014/chart" uri="{C3380CC4-5D6E-409C-BE32-E72D297353CC}">
                <c16:uniqueId val="{00000020-FBB4-4199-88AF-74D24B1146C0}"/>
              </c:ext>
            </c:extLst>
          </c:dPt>
          <c:dPt>
            <c:idx val="33"/>
            <c:invertIfNegative val="0"/>
            <c:bubble3D val="0"/>
            <c:extLst xmlns:c16r2="http://schemas.microsoft.com/office/drawing/2015/06/chart">
              <c:ext xmlns:c16="http://schemas.microsoft.com/office/drawing/2014/chart" uri="{C3380CC4-5D6E-409C-BE32-E72D297353CC}">
                <c16:uniqueId val="{00000021-FBB4-4199-88AF-74D24B1146C0}"/>
              </c:ext>
            </c:extLst>
          </c:dPt>
          <c:dPt>
            <c:idx val="34"/>
            <c:invertIfNegative val="0"/>
            <c:bubble3D val="0"/>
            <c:extLst xmlns:c16r2="http://schemas.microsoft.com/office/drawing/2015/06/chart">
              <c:ext xmlns:c16="http://schemas.microsoft.com/office/drawing/2014/chart" uri="{C3380CC4-5D6E-409C-BE32-E72D297353CC}">
                <c16:uniqueId val="{00000022-FBB4-4199-88AF-74D24B1146C0}"/>
              </c:ext>
            </c:extLst>
          </c:dPt>
          <c:dPt>
            <c:idx val="35"/>
            <c:invertIfNegative val="0"/>
            <c:bubble3D val="0"/>
            <c:extLst xmlns:c16r2="http://schemas.microsoft.com/office/drawing/2015/06/chart">
              <c:ext xmlns:c16="http://schemas.microsoft.com/office/drawing/2014/chart" uri="{C3380CC4-5D6E-409C-BE32-E72D297353CC}">
                <c16:uniqueId val="{00000023-FBB4-4199-88AF-74D24B1146C0}"/>
              </c:ext>
            </c:extLst>
          </c:dPt>
          <c:dPt>
            <c:idx val="36"/>
            <c:invertIfNegative val="0"/>
            <c:bubble3D val="0"/>
            <c:extLst xmlns:c16r2="http://schemas.microsoft.com/office/drawing/2015/06/chart">
              <c:ext xmlns:c16="http://schemas.microsoft.com/office/drawing/2014/chart" uri="{C3380CC4-5D6E-409C-BE32-E72D297353CC}">
                <c16:uniqueId val="{00000024-FBB4-4199-88AF-74D24B1146C0}"/>
              </c:ext>
            </c:extLst>
          </c:dPt>
          <c:dPt>
            <c:idx val="37"/>
            <c:invertIfNegative val="0"/>
            <c:bubble3D val="0"/>
            <c:extLst xmlns:c16r2="http://schemas.microsoft.com/office/drawing/2015/06/chart">
              <c:ext xmlns:c16="http://schemas.microsoft.com/office/drawing/2014/chart" uri="{C3380CC4-5D6E-409C-BE32-E72D297353CC}">
                <c16:uniqueId val="{00000025-FBB4-4199-88AF-74D24B1146C0}"/>
              </c:ext>
            </c:extLst>
          </c:dPt>
          <c:dPt>
            <c:idx val="38"/>
            <c:invertIfNegative val="0"/>
            <c:bubble3D val="0"/>
            <c:extLst xmlns:c16r2="http://schemas.microsoft.com/office/drawing/2015/06/chart">
              <c:ext xmlns:c16="http://schemas.microsoft.com/office/drawing/2014/chart" uri="{C3380CC4-5D6E-409C-BE32-E72D297353CC}">
                <c16:uniqueId val="{00000026-FBB4-4199-88AF-74D24B1146C0}"/>
              </c:ext>
            </c:extLst>
          </c:dPt>
          <c:dPt>
            <c:idx val="39"/>
            <c:invertIfNegative val="0"/>
            <c:bubble3D val="0"/>
            <c:extLst xmlns:c16r2="http://schemas.microsoft.com/office/drawing/2015/06/chart">
              <c:ext xmlns:c16="http://schemas.microsoft.com/office/drawing/2014/chart" uri="{C3380CC4-5D6E-409C-BE32-E72D297353CC}">
                <c16:uniqueId val="{00000027-FBB4-4199-88AF-74D24B1146C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Sheet1!$A$41</c:f>
              <c:strCache>
                <c:ptCount val="1"/>
                <c:pt idx="0">
                  <c:v>Watching wildlife in natural environment</c:v>
                </c:pt>
              </c:strCache>
            </c:strRef>
          </c:cat>
          <c:val>
            <c:numRef>
              <c:f>Sheet1!$B$41</c:f>
              <c:numCache>
                <c:formatCode>0%</c:formatCode>
                <c:ptCount val="1"/>
                <c:pt idx="0">
                  <c:v>0.18958677685950401</c:v>
                </c:pt>
              </c:numCache>
            </c:numRef>
          </c:val>
          <c:extLst xmlns:c16r2="http://schemas.microsoft.com/office/drawing/2015/06/chart">
            <c:ext xmlns:c16="http://schemas.microsoft.com/office/drawing/2014/chart" uri="{C3380CC4-5D6E-409C-BE32-E72D297353CC}">
              <c16:uniqueId val="{00000028-FBB4-4199-88AF-74D24B1146C0}"/>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Sheet1!$A$41</c:f>
              <c:strCache>
                <c:ptCount val="1"/>
                <c:pt idx="0">
                  <c:v>Watching wildlife in natural environment</c:v>
                </c:pt>
              </c:strCache>
            </c:strRef>
          </c:cat>
          <c:val>
            <c:numRef>
              <c:f>Sheet1!$C$41</c:f>
              <c:numCache>
                <c:formatCode>0%</c:formatCode>
                <c:ptCount val="1"/>
                <c:pt idx="0">
                  <c:v>0.18241322314049599</c:v>
                </c:pt>
              </c:numCache>
            </c:numRef>
          </c:val>
          <c:extLst xmlns:c16r2="http://schemas.microsoft.com/office/drawing/2015/06/chart">
            <c:ext xmlns:c16="http://schemas.microsoft.com/office/drawing/2014/chart" uri="{C3380CC4-5D6E-409C-BE32-E72D297353CC}">
              <c16:uniqueId val="{00000029-FBB4-4199-88AF-74D24B1146C0}"/>
            </c:ext>
          </c:extLst>
        </c:ser>
        <c:dLbls>
          <c:showLegendKey val="0"/>
          <c:showVal val="0"/>
          <c:showCatName val="0"/>
          <c:showSerName val="0"/>
          <c:showPercent val="0"/>
          <c:showBubbleSize val="0"/>
        </c:dLbls>
        <c:gapWidth val="50"/>
        <c:overlap val="100"/>
        <c:axId val="395621016"/>
        <c:axId val="395628072"/>
      </c:barChart>
      <c:catAx>
        <c:axId val="395621016"/>
        <c:scaling>
          <c:orientation val="maxMin"/>
        </c:scaling>
        <c:delete val="1"/>
        <c:axPos val="l"/>
        <c:numFmt formatCode="General" sourceLinked="1"/>
        <c:majorTickMark val="none"/>
        <c:minorTickMark val="none"/>
        <c:tickLblPos val="nextTo"/>
        <c:crossAx val="395628072"/>
        <c:crosses val="autoZero"/>
        <c:auto val="1"/>
        <c:lblAlgn val="ctr"/>
        <c:lblOffset val="100"/>
        <c:noMultiLvlLbl val="0"/>
      </c:catAx>
      <c:valAx>
        <c:axId val="395628072"/>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2101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Would definitely consider</c:v>
                </c:pt>
              </c:strCache>
            </c:strRef>
          </c:tx>
          <c:spPr>
            <a:solidFill>
              <a:srgbClr val="120742"/>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03D-4CA4-8B94-31F2BE6F3BF0}"/>
              </c:ext>
            </c:extLst>
          </c:dPt>
          <c:dPt>
            <c:idx val="1"/>
            <c:invertIfNegative val="0"/>
            <c:bubble3D val="0"/>
            <c:extLst xmlns:c16r2="http://schemas.microsoft.com/office/drawing/2015/06/chart">
              <c:ext xmlns:c16="http://schemas.microsoft.com/office/drawing/2014/chart" uri="{C3380CC4-5D6E-409C-BE32-E72D297353CC}">
                <c16:uniqueId val="{00000001-E03D-4CA4-8B94-31F2BE6F3BF0}"/>
              </c:ext>
            </c:extLst>
          </c:dPt>
          <c:dPt>
            <c:idx val="2"/>
            <c:invertIfNegative val="0"/>
            <c:bubble3D val="0"/>
            <c:extLst xmlns:c16r2="http://schemas.microsoft.com/office/drawing/2015/06/chart">
              <c:ext xmlns:c16="http://schemas.microsoft.com/office/drawing/2014/chart" uri="{C3380CC4-5D6E-409C-BE32-E72D297353CC}">
                <c16:uniqueId val="{00000002-E03D-4CA4-8B94-31F2BE6F3BF0}"/>
              </c:ext>
            </c:extLst>
          </c:dPt>
          <c:dPt>
            <c:idx val="3"/>
            <c:invertIfNegative val="0"/>
            <c:bubble3D val="0"/>
            <c:extLst xmlns:c16r2="http://schemas.microsoft.com/office/drawing/2015/06/chart">
              <c:ext xmlns:c16="http://schemas.microsoft.com/office/drawing/2014/chart" uri="{C3380CC4-5D6E-409C-BE32-E72D297353CC}">
                <c16:uniqueId val="{00000003-E03D-4CA4-8B94-31F2BE6F3BF0}"/>
              </c:ext>
            </c:extLst>
          </c:dPt>
          <c:dPt>
            <c:idx val="4"/>
            <c:invertIfNegative val="0"/>
            <c:bubble3D val="0"/>
            <c:extLst xmlns:c16r2="http://schemas.microsoft.com/office/drawing/2015/06/chart">
              <c:ext xmlns:c16="http://schemas.microsoft.com/office/drawing/2014/chart" uri="{C3380CC4-5D6E-409C-BE32-E72D297353CC}">
                <c16:uniqueId val="{00000004-E03D-4CA4-8B94-31F2BE6F3BF0}"/>
              </c:ext>
            </c:extLst>
          </c:dPt>
          <c:dPt>
            <c:idx val="5"/>
            <c:invertIfNegative val="0"/>
            <c:bubble3D val="0"/>
            <c:extLst xmlns:c16r2="http://schemas.microsoft.com/office/drawing/2015/06/chart">
              <c:ext xmlns:c16="http://schemas.microsoft.com/office/drawing/2014/chart" uri="{C3380CC4-5D6E-409C-BE32-E72D297353CC}">
                <c16:uniqueId val="{00000005-E03D-4CA4-8B94-31F2BE6F3BF0}"/>
              </c:ext>
            </c:extLst>
          </c:dPt>
          <c:dPt>
            <c:idx val="6"/>
            <c:invertIfNegative val="0"/>
            <c:bubble3D val="0"/>
            <c:extLst xmlns:c16r2="http://schemas.microsoft.com/office/drawing/2015/06/chart">
              <c:ext xmlns:c16="http://schemas.microsoft.com/office/drawing/2014/chart" uri="{C3380CC4-5D6E-409C-BE32-E72D297353CC}">
                <c16:uniqueId val="{00000006-E03D-4CA4-8B94-31F2BE6F3BF0}"/>
              </c:ext>
            </c:extLst>
          </c:dPt>
          <c:dPt>
            <c:idx val="7"/>
            <c:invertIfNegative val="0"/>
            <c:bubble3D val="0"/>
            <c:extLst xmlns:c16r2="http://schemas.microsoft.com/office/drawing/2015/06/chart">
              <c:ext xmlns:c16="http://schemas.microsoft.com/office/drawing/2014/chart" uri="{C3380CC4-5D6E-409C-BE32-E72D297353CC}">
                <c16:uniqueId val="{00000007-E03D-4CA4-8B94-31F2BE6F3BF0}"/>
              </c:ext>
            </c:extLst>
          </c:dPt>
          <c:dPt>
            <c:idx val="8"/>
            <c:invertIfNegative val="0"/>
            <c:bubble3D val="0"/>
            <c:extLst xmlns:c16r2="http://schemas.microsoft.com/office/drawing/2015/06/chart">
              <c:ext xmlns:c16="http://schemas.microsoft.com/office/drawing/2014/chart" uri="{C3380CC4-5D6E-409C-BE32-E72D297353CC}">
                <c16:uniqueId val="{00000008-E03D-4CA4-8B94-31F2BE6F3BF0}"/>
              </c:ext>
            </c:extLst>
          </c:dPt>
          <c:dPt>
            <c:idx val="9"/>
            <c:invertIfNegative val="0"/>
            <c:bubble3D val="0"/>
            <c:extLst xmlns:c16r2="http://schemas.microsoft.com/office/drawing/2015/06/chart">
              <c:ext xmlns:c16="http://schemas.microsoft.com/office/drawing/2014/chart" uri="{C3380CC4-5D6E-409C-BE32-E72D297353CC}">
                <c16:uniqueId val="{00000009-E03D-4CA4-8B94-31F2BE6F3BF0}"/>
              </c:ext>
            </c:extLst>
          </c:dPt>
          <c:dPt>
            <c:idx val="10"/>
            <c:invertIfNegative val="0"/>
            <c:bubble3D val="0"/>
            <c:extLst xmlns:c16r2="http://schemas.microsoft.com/office/drawing/2015/06/chart">
              <c:ext xmlns:c16="http://schemas.microsoft.com/office/drawing/2014/chart" uri="{C3380CC4-5D6E-409C-BE32-E72D297353CC}">
                <c16:uniqueId val="{0000000A-E03D-4CA4-8B94-31F2BE6F3BF0}"/>
              </c:ext>
            </c:extLst>
          </c:dPt>
          <c:dPt>
            <c:idx val="11"/>
            <c:invertIfNegative val="0"/>
            <c:bubble3D val="0"/>
            <c:extLst xmlns:c16r2="http://schemas.microsoft.com/office/drawing/2015/06/chart">
              <c:ext xmlns:c16="http://schemas.microsoft.com/office/drawing/2014/chart" uri="{C3380CC4-5D6E-409C-BE32-E72D297353CC}">
                <c16:uniqueId val="{0000000B-E03D-4CA4-8B94-31F2BE6F3BF0}"/>
              </c:ext>
            </c:extLst>
          </c:dPt>
          <c:dPt>
            <c:idx val="12"/>
            <c:invertIfNegative val="0"/>
            <c:bubble3D val="0"/>
            <c:extLst xmlns:c16r2="http://schemas.microsoft.com/office/drawing/2015/06/chart">
              <c:ext xmlns:c16="http://schemas.microsoft.com/office/drawing/2014/chart" uri="{C3380CC4-5D6E-409C-BE32-E72D297353CC}">
                <c16:uniqueId val="{0000000C-E03D-4CA4-8B94-31F2BE6F3BF0}"/>
              </c:ext>
            </c:extLst>
          </c:dPt>
          <c:dPt>
            <c:idx val="13"/>
            <c:invertIfNegative val="0"/>
            <c:bubble3D val="0"/>
            <c:extLst xmlns:c16r2="http://schemas.microsoft.com/office/drawing/2015/06/chart">
              <c:ext xmlns:c16="http://schemas.microsoft.com/office/drawing/2014/chart" uri="{C3380CC4-5D6E-409C-BE32-E72D297353CC}">
                <c16:uniqueId val="{0000000D-E03D-4CA4-8B94-31F2BE6F3BF0}"/>
              </c:ext>
            </c:extLst>
          </c:dPt>
          <c:dPt>
            <c:idx val="14"/>
            <c:invertIfNegative val="0"/>
            <c:bubble3D val="0"/>
            <c:extLst xmlns:c16r2="http://schemas.microsoft.com/office/drawing/2015/06/chart">
              <c:ext xmlns:c16="http://schemas.microsoft.com/office/drawing/2014/chart" uri="{C3380CC4-5D6E-409C-BE32-E72D297353CC}">
                <c16:uniqueId val="{0000000E-E03D-4CA4-8B94-31F2BE6F3BF0}"/>
              </c:ext>
            </c:extLst>
          </c:dPt>
          <c:dPt>
            <c:idx val="15"/>
            <c:invertIfNegative val="0"/>
            <c:bubble3D val="0"/>
            <c:extLst xmlns:c16r2="http://schemas.microsoft.com/office/drawing/2015/06/chart">
              <c:ext xmlns:c16="http://schemas.microsoft.com/office/drawing/2014/chart" uri="{C3380CC4-5D6E-409C-BE32-E72D297353CC}">
                <c16:uniqueId val="{0000000F-E03D-4CA4-8B94-31F2BE6F3BF0}"/>
              </c:ext>
            </c:extLst>
          </c:dPt>
          <c:dPt>
            <c:idx val="16"/>
            <c:invertIfNegative val="0"/>
            <c:bubble3D val="0"/>
            <c:extLst xmlns:c16r2="http://schemas.microsoft.com/office/drawing/2015/06/chart">
              <c:ext xmlns:c16="http://schemas.microsoft.com/office/drawing/2014/chart" uri="{C3380CC4-5D6E-409C-BE32-E72D297353CC}">
                <c16:uniqueId val="{00000010-E03D-4CA4-8B94-31F2BE6F3BF0}"/>
              </c:ext>
            </c:extLst>
          </c:dPt>
          <c:dPt>
            <c:idx val="17"/>
            <c:invertIfNegative val="0"/>
            <c:bubble3D val="0"/>
            <c:extLst xmlns:c16r2="http://schemas.microsoft.com/office/drawing/2015/06/chart">
              <c:ext xmlns:c16="http://schemas.microsoft.com/office/drawing/2014/chart" uri="{C3380CC4-5D6E-409C-BE32-E72D297353CC}">
                <c16:uniqueId val="{00000011-E03D-4CA4-8B94-31F2BE6F3BF0}"/>
              </c:ext>
            </c:extLst>
          </c:dPt>
          <c:dPt>
            <c:idx val="18"/>
            <c:invertIfNegative val="0"/>
            <c:bubble3D val="0"/>
            <c:extLst xmlns:c16r2="http://schemas.microsoft.com/office/drawing/2015/06/chart">
              <c:ext xmlns:c16="http://schemas.microsoft.com/office/drawing/2014/chart" uri="{C3380CC4-5D6E-409C-BE32-E72D297353CC}">
                <c16:uniqueId val="{00000012-E03D-4CA4-8B94-31F2BE6F3BF0}"/>
              </c:ext>
            </c:extLst>
          </c:dPt>
          <c:dPt>
            <c:idx val="19"/>
            <c:invertIfNegative val="0"/>
            <c:bubble3D val="0"/>
            <c:extLst xmlns:c16r2="http://schemas.microsoft.com/office/drawing/2015/06/chart">
              <c:ext xmlns:c16="http://schemas.microsoft.com/office/drawing/2014/chart" uri="{C3380CC4-5D6E-409C-BE32-E72D297353CC}">
                <c16:uniqueId val="{00000013-E03D-4CA4-8B94-31F2BE6F3BF0}"/>
              </c:ext>
            </c:extLst>
          </c:dPt>
          <c:dPt>
            <c:idx val="20"/>
            <c:invertIfNegative val="0"/>
            <c:bubble3D val="0"/>
            <c:extLst xmlns:c16r2="http://schemas.microsoft.com/office/drawing/2015/06/chart">
              <c:ext xmlns:c16="http://schemas.microsoft.com/office/drawing/2014/chart" uri="{C3380CC4-5D6E-409C-BE32-E72D297353CC}">
                <c16:uniqueId val="{00000014-E03D-4CA4-8B94-31F2BE6F3BF0}"/>
              </c:ext>
            </c:extLst>
          </c:dPt>
          <c:dPt>
            <c:idx val="21"/>
            <c:invertIfNegative val="0"/>
            <c:bubble3D val="0"/>
            <c:extLst xmlns:c16r2="http://schemas.microsoft.com/office/drawing/2015/06/chart">
              <c:ext xmlns:c16="http://schemas.microsoft.com/office/drawing/2014/chart" uri="{C3380CC4-5D6E-409C-BE32-E72D297353CC}">
                <c16:uniqueId val="{00000015-E03D-4CA4-8B94-31F2BE6F3BF0}"/>
              </c:ext>
            </c:extLst>
          </c:dPt>
          <c:dPt>
            <c:idx val="22"/>
            <c:invertIfNegative val="0"/>
            <c:bubble3D val="0"/>
            <c:extLst xmlns:c16r2="http://schemas.microsoft.com/office/drawing/2015/06/chart">
              <c:ext xmlns:c16="http://schemas.microsoft.com/office/drawing/2014/chart" uri="{C3380CC4-5D6E-409C-BE32-E72D297353CC}">
                <c16:uniqueId val="{00000016-E03D-4CA4-8B94-31F2BE6F3BF0}"/>
              </c:ext>
            </c:extLst>
          </c:dPt>
          <c:dPt>
            <c:idx val="23"/>
            <c:invertIfNegative val="0"/>
            <c:bubble3D val="0"/>
            <c:extLst xmlns:c16r2="http://schemas.microsoft.com/office/drawing/2015/06/chart">
              <c:ext xmlns:c16="http://schemas.microsoft.com/office/drawing/2014/chart" uri="{C3380CC4-5D6E-409C-BE32-E72D297353CC}">
                <c16:uniqueId val="{00000017-E03D-4CA4-8B94-31F2BE6F3BF0}"/>
              </c:ext>
            </c:extLst>
          </c:dPt>
          <c:dPt>
            <c:idx val="24"/>
            <c:invertIfNegative val="0"/>
            <c:bubble3D val="0"/>
            <c:extLst xmlns:c16r2="http://schemas.microsoft.com/office/drawing/2015/06/chart">
              <c:ext xmlns:c16="http://schemas.microsoft.com/office/drawing/2014/chart" uri="{C3380CC4-5D6E-409C-BE32-E72D297353CC}">
                <c16:uniqueId val="{00000018-E03D-4CA4-8B94-31F2BE6F3BF0}"/>
              </c:ext>
            </c:extLst>
          </c:dPt>
          <c:dPt>
            <c:idx val="25"/>
            <c:invertIfNegative val="0"/>
            <c:bubble3D val="0"/>
            <c:extLst xmlns:c16r2="http://schemas.microsoft.com/office/drawing/2015/06/chart">
              <c:ext xmlns:c16="http://schemas.microsoft.com/office/drawing/2014/chart" uri="{C3380CC4-5D6E-409C-BE32-E72D297353CC}">
                <c16:uniqueId val="{00000019-E03D-4CA4-8B94-31F2BE6F3BF0}"/>
              </c:ext>
            </c:extLst>
          </c:dPt>
          <c:dPt>
            <c:idx val="26"/>
            <c:invertIfNegative val="0"/>
            <c:bubble3D val="0"/>
            <c:extLst xmlns:c16r2="http://schemas.microsoft.com/office/drawing/2015/06/chart">
              <c:ext xmlns:c16="http://schemas.microsoft.com/office/drawing/2014/chart" uri="{C3380CC4-5D6E-409C-BE32-E72D297353CC}">
                <c16:uniqueId val="{0000001A-E03D-4CA4-8B94-31F2BE6F3BF0}"/>
              </c:ext>
            </c:extLst>
          </c:dPt>
          <c:dPt>
            <c:idx val="27"/>
            <c:invertIfNegative val="0"/>
            <c:bubble3D val="0"/>
            <c:extLst xmlns:c16r2="http://schemas.microsoft.com/office/drawing/2015/06/chart">
              <c:ext xmlns:c16="http://schemas.microsoft.com/office/drawing/2014/chart" uri="{C3380CC4-5D6E-409C-BE32-E72D297353CC}">
                <c16:uniqueId val="{0000001B-E03D-4CA4-8B94-31F2BE6F3BF0}"/>
              </c:ext>
            </c:extLst>
          </c:dPt>
          <c:dPt>
            <c:idx val="28"/>
            <c:invertIfNegative val="0"/>
            <c:bubble3D val="0"/>
            <c:extLst xmlns:c16r2="http://schemas.microsoft.com/office/drawing/2015/06/chart">
              <c:ext xmlns:c16="http://schemas.microsoft.com/office/drawing/2014/chart" uri="{C3380CC4-5D6E-409C-BE32-E72D297353CC}">
                <c16:uniqueId val="{0000001C-E03D-4CA4-8B94-31F2BE6F3BF0}"/>
              </c:ext>
            </c:extLst>
          </c:dPt>
          <c:dPt>
            <c:idx val="29"/>
            <c:invertIfNegative val="0"/>
            <c:bubble3D val="0"/>
            <c:extLst xmlns:c16r2="http://schemas.microsoft.com/office/drawing/2015/06/chart">
              <c:ext xmlns:c16="http://schemas.microsoft.com/office/drawing/2014/chart" uri="{C3380CC4-5D6E-409C-BE32-E72D297353CC}">
                <c16:uniqueId val="{0000001D-E03D-4CA4-8B94-31F2BE6F3BF0}"/>
              </c:ext>
            </c:extLst>
          </c:dPt>
          <c:dPt>
            <c:idx val="30"/>
            <c:invertIfNegative val="0"/>
            <c:bubble3D val="0"/>
            <c:extLst xmlns:c16r2="http://schemas.microsoft.com/office/drawing/2015/06/chart">
              <c:ext xmlns:c16="http://schemas.microsoft.com/office/drawing/2014/chart" uri="{C3380CC4-5D6E-409C-BE32-E72D297353CC}">
                <c16:uniqueId val="{0000001E-E03D-4CA4-8B94-31F2BE6F3BF0}"/>
              </c:ext>
            </c:extLst>
          </c:dPt>
          <c:dPt>
            <c:idx val="31"/>
            <c:invertIfNegative val="0"/>
            <c:bubble3D val="0"/>
            <c:extLst xmlns:c16r2="http://schemas.microsoft.com/office/drawing/2015/06/chart">
              <c:ext xmlns:c16="http://schemas.microsoft.com/office/drawing/2014/chart" uri="{C3380CC4-5D6E-409C-BE32-E72D297353CC}">
                <c16:uniqueId val="{0000001F-E03D-4CA4-8B94-31F2BE6F3BF0}"/>
              </c:ext>
            </c:extLst>
          </c:dPt>
          <c:dPt>
            <c:idx val="32"/>
            <c:invertIfNegative val="0"/>
            <c:bubble3D val="0"/>
            <c:extLst xmlns:c16r2="http://schemas.microsoft.com/office/drawing/2015/06/chart">
              <c:ext xmlns:c16="http://schemas.microsoft.com/office/drawing/2014/chart" uri="{C3380CC4-5D6E-409C-BE32-E72D297353CC}">
                <c16:uniqueId val="{00000020-E03D-4CA4-8B94-31F2BE6F3BF0}"/>
              </c:ext>
            </c:extLst>
          </c:dPt>
          <c:dPt>
            <c:idx val="33"/>
            <c:invertIfNegative val="0"/>
            <c:bubble3D val="0"/>
            <c:extLst xmlns:c16r2="http://schemas.microsoft.com/office/drawing/2015/06/chart">
              <c:ext xmlns:c16="http://schemas.microsoft.com/office/drawing/2014/chart" uri="{C3380CC4-5D6E-409C-BE32-E72D297353CC}">
                <c16:uniqueId val="{00000021-E03D-4CA4-8B94-31F2BE6F3BF0}"/>
              </c:ext>
            </c:extLst>
          </c:dPt>
          <c:dPt>
            <c:idx val="34"/>
            <c:invertIfNegative val="0"/>
            <c:bubble3D val="0"/>
            <c:extLst xmlns:c16r2="http://schemas.microsoft.com/office/drawing/2015/06/chart">
              <c:ext xmlns:c16="http://schemas.microsoft.com/office/drawing/2014/chart" uri="{C3380CC4-5D6E-409C-BE32-E72D297353CC}">
                <c16:uniqueId val="{00000022-E03D-4CA4-8B94-31F2BE6F3BF0}"/>
              </c:ext>
            </c:extLst>
          </c:dPt>
          <c:dPt>
            <c:idx val="35"/>
            <c:invertIfNegative val="0"/>
            <c:bubble3D val="0"/>
            <c:extLst xmlns:c16r2="http://schemas.microsoft.com/office/drawing/2015/06/chart">
              <c:ext xmlns:c16="http://schemas.microsoft.com/office/drawing/2014/chart" uri="{C3380CC4-5D6E-409C-BE32-E72D297353CC}">
                <c16:uniqueId val="{00000023-E03D-4CA4-8B94-31F2BE6F3BF0}"/>
              </c:ext>
            </c:extLst>
          </c:dPt>
          <c:dPt>
            <c:idx val="36"/>
            <c:invertIfNegative val="0"/>
            <c:bubble3D val="0"/>
            <c:extLst xmlns:c16r2="http://schemas.microsoft.com/office/drawing/2015/06/chart">
              <c:ext xmlns:c16="http://schemas.microsoft.com/office/drawing/2014/chart" uri="{C3380CC4-5D6E-409C-BE32-E72D297353CC}">
                <c16:uniqueId val="{00000024-E03D-4CA4-8B94-31F2BE6F3BF0}"/>
              </c:ext>
            </c:extLst>
          </c:dPt>
          <c:dPt>
            <c:idx val="37"/>
            <c:invertIfNegative val="0"/>
            <c:bubble3D val="0"/>
            <c:extLst xmlns:c16r2="http://schemas.microsoft.com/office/drawing/2015/06/chart">
              <c:ext xmlns:c16="http://schemas.microsoft.com/office/drawing/2014/chart" uri="{C3380CC4-5D6E-409C-BE32-E72D297353CC}">
                <c16:uniqueId val="{00000025-E03D-4CA4-8B94-31F2BE6F3BF0}"/>
              </c:ext>
            </c:extLst>
          </c:dPt>
          <c:dPt>
            <c:idx val="38"/>
            <c:invertIfNegative val="0"/>
            <c:bubble3D val="0"/>
            <c:extLst xmlns:c16r2="http://schemas.microsoft.com/office/drawing/2015/06/chart">
              <c:ext xmlns:c16="http://schemas.microsoft.com/office/drawing/2014/chart" uri="{C3380CC4-5D6E-409C-BE32-E72D297353CC}">
                <c16:uniqueId val="{00000026-E03D-4CA4-8B94-31F2BE6F3BF0}"/>
              </c:ext>
            </c:extLst>
          </c:dPt>
          <c:dPt>
            <c:idx val="39"/>
            <c:invertIfNegative val="0"/>
            <c:bubble3D val="0"/>
            <c:extLst xmlns:c16r2="http://schemas.microsoft.com/office/drawing/2015/06/chart">
              <c:ext xmlns:c16="http://schemas.microsoft.com/office/drawing/2014/chart" uri="{C3380CC4-5D6E-409C-BE32-E72D297353CC}">
                <c16:uniqueId val="{00000027-E03D-4CA4-8B94-31F2BE6F3BF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Sheet1!$A$4</c:f>
              <c:strCache>
                <c:ptCount val="1"/>
                <c:pt idx="0">
                  <c:v>Australia</c:v>
                </c:pt>
              </c:strCache>
            </c:strRef>
          </c:cat>
          <c:val>
            <c:numRef>
              <c:f>Sheet1!$B$4</c:f>
              <c:numCache>
                <c:formatCode>0%</c:formatCode>
                <c:ptCount val="1"/>
                <c:pt idx="0">
                  <c:v>0.47799999999999998</c:v>
                </c:pt>
              </c:numCache>
            </c:numRef>
          </c:val>
          <c:extLst xmlns:c16r2="http://schemas.microsoft.com/office/drawing/2015/06/chart">
            <c:ext xmlns:c16="http://schemas.microsoft.com/office/drawing/2014/chart" uri="{C3380CC4-5D6E-409C-BE32-E72D297353CC}">
              <c16:uniqueId val="{00000028-E03D-4CA4-8B94-31F2BE6F3BF0}"/>
            </c:ext>
          </c:extLst>
        </c:ser>
        <c:ser>
          <c:idx val="1"/>
          <c:order val="1"/>
          <c:tx>
            <c:strRef>
              <c:f>Sheet1!$C$1</c:f>
              <c:strCache>
                <c:ptCount val="1"/>
                <c:pt idx="0">
                  <c:v>Actively considering</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Sheet1!$A$4</c:f>
              <c:strCache>
                <c:ptCount val="1"/>
                <c:pt idx="0">
                  <c:v>Australia</c:v>
                </c:pt>
              </c:strCache>
            </c:strRef>
          </c:cat>
          <c:val>
            <c:numRef>
              <c:f>Sheet1!$C$4</c:f>
              <c:numCache>
                <c:formatCode>0%</c:formatCode>
                <c:ptCount val="1"/>
                <c:pt idx="0">
                  <c:v>0.27300000000000002</c:v>
                </c:pt>
              </c:numCache>
            </c:numRef>
          </c:val>
          <c:extLst xmlns:c16r2="http://schemas.microsoft.com/office/drawing/2015/06/chart">
            <c:ext xmlns:c16="http://schemas.microsoft.com/office/drawing/2014/chart" uri="{C3380CC4-5D6E-409C-BE32-E72D297353CC}">
              <c16:uniqueId val="{00000029-E03D-4CA4-8B94-31F2BE6F3BF0}"/>
            </c:ext>
          </c:extLst>
        </c:ser>
        <c:ser>
          <c:idx val="2"/>
          <c:order val="2"/>
          <c:tx>
            <c:strRef>
              <c:f>Sheet1!$D$1</c:f>
              <c:strCache>
                <c:ptCount val="1"/>
                <c:pt idx="0">
                  <c:v>England holiday already booked</c:v>
                </c:pt>
              </c:strCache>
            </c:strRef>
          </c:tx>
          <c:spPr>
            <a:solidFill>
              <a:srgbClr val="00B050"/>
            </a:solidFill>
            <a:ln>
              <a:noFill/>
            </a:ln>
            <a:effectLst/>
          </c:spPr>
          <c:invertIfNegative val="0"/>
          <c:dLbls>
            <c:spPr>
              <a:noFill/>
              <a:ln>
                <a:noFill/>
              </a:ln>
              <a:effectLst/>
            </c:spPr>
            <c:txPr>
              <a:bodyPr wrap="square" lIns="38100" tIns="19050" rIns="38100" bIns="19050" anchor="ctr"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Sheet1!$A$4</c:f>
              <c:strCache>
                <c:ptCount val="1"/>
                <c:pt idx="0">
                  <c:v>Australia</c:v>
                </c:pt>
              </c:strCache>
            </c:strRef>
          </c:cat>
          <c:val>
            <c:numRef>
              <c:f>Sheet1!$D$4</c:f>
              <c:numCache>
                <c:formatCode>0%</c:formatCode>
                <c:ptCount val="1"/>
                <c:pt idx="0">
                  <c:v>5.5E-2</c:v>
                </c:pt>
              </c:numCache>
            </c:numRef>
          </c:val>
          <c:extLst xmlns:c16r2="http://schemas.microsoft.com/office/drawing/2015/06/chart">
            <c:ext xmlns:c16="http://schemas.microsoft.com/office/drawing/2014/chart" uri="{C3380CC4-5D6E-409C-BE32-E72D297353CC}">
              <c16:uniqueId val="{0000002A-E03D-4CA4-8B94-31F2BE6F3BF0}"/>
            </c:ext>
          </c:extLst>
        </c:ser>
        <c:dLbls>
          <c:showLegendKey val="0"/>
          <c:showVal val="0"/>
          <c:showCatName val="0"/>
          <c:showSerName val="0"/>
          <c:showPercent val="0"/>
          <c:showBubbleSize val="0"/>
        </c:dLbls>
        <c:gapWidth val="50"/>
        <c:overlap val="100"/>
        <c:axId val="317352272"/>
        <c:axId val="317350312"/>
      </c:barChart>
      <c:catAx>
        <c:axId val="317352272"/>
        <c:scaling>
          <c:orientation val="maxMin"/>
        </c:scaling>
        <c:delete val="1"/>
        <c:axPos val="l"/>
        <c:numFmt formatCode="General" sourceLinked="1"/>
        <c:majorTickMark val="none"/>
        <c:minorTickMark val="none"/>
        <c:tickLblPos val="nextTo"/>
        <c:crossAx val="317350312"/>
        <c:crosses val="autoZero"/>
        <c:auto val="1"/>
        <c:lblAlgn val="ctr"/>
        <c:lblOffset val="100"/>
        <c:noMultiLvlLbl val="0"/>
      </c:catAx>
      <c:valAx>
        <c:axId val="317350312"/>
        <c:scaling>
          <c:orientation val="minMax"/>
          <c:max val="1.1000000000000001"/>
          <c:min val="0"/>
        </c:scaling>
        <c:delete val="1"/>
        <c:axPos val="t"/>
        <c:majorGridlines>
          <c:spPr>
            <a:ln w="9525" cap="flat" cmpd="sng" algn="ctr">
              <a:noFill/>
              <a:round/>
            </a:ln>
            <a:effectLst/>
          </c:spPr>
        </c:majorGridlines>
        <c:numFmt formatCode="0%" sourceLinked="0"/>
        <c:majorTickMark val="out"/>
        <c:minorTickMark val="none"/>
        <c:tickLblPos val="nextTo"/>
        <c:crossAx val="317352272"/>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BFD8-4608-9C05-7D21645B70FF}"/>
              </c:ext>
            </c:extLst>
          </c:dPt>
          <c:dPt>
            <c:idx val="1"/>
            <c:invertIfNegative val="0"/>
            <c:bubble3D val="0"/>
            <c:extLst xmlns:c16r2="http://schemas.microsoft.com/office/drawing/2015/06/chart">
              <c:ext xmlns:c16="http://schemas.microsoft.com/office/drawing/2014/chart" uri="{C3380CC4-5D6E-409C-BE32-E72D297353CC}">
                <c16:uniqueId val="{00000001-BFD8-4608-9C05-7D21645B70FF}"/>
              </c:ext>
            </c:extLst>
          </c:dPt>
          <c:dPt>
            <c:idx val="2"/>
            <c:invertIfNegative val="0"/>
            <c:bubble3D val="0"/>
            <c:extLst xmlns:c16r2="http://schemas.microsoft.com/office/drawing/2015/06/chart">
              <c:ext xmlns:c16="http://schemas.microsoft.com/office/drawing/2014/chart" uri="{C3380CC4-5D6E-409C-BE32-E72D297353CC}">
                <c16:uniqueId val="{00000002-BFD8-4608-9C05-7D21645B70FF}"/>
              </c:ext>
            </c:extLst>
          </c:dPt>
          <c:dPt>
            <c:idx val="3"/>
            <c:invertIfNegative val="0"/>
            <c:bubble3D val="0"/>
            <c:extLst xmlns:c16r2="http://schemas.microsoft.com/office/drawing/2015/06/chart">
              <c:ext xmlns:c16="http://schemas.microsoft.com/office/drawing/2014/chart" uri="{C3380CC4-5D6E-409C-BE32-E72D297353CC}">
                <c16:uniqueId val="{00000003-BFD8-4608-9C05-7D21645B70FF}"/>
              </c:ext>
            </c:extLst>
          </c:dPt>
          <c:dPt>
            <c:idx val="4"/>
            <c:invertIfNegative val="0"/>
            <c:bubble3D val="0"/>
            <c:extLst xmlns:c16r2="http://schemas.microsoft.com/office/drawing/2015/06/chart">
              <c:ext xmlns:c16="http://schemas.microsoft.com/office/drawing/2014/chart" uri="{C3380CC4-5D6E-409C-BE32-E72D297353CC}">
                <c16:uniqueId val="{00000004-BFD8-4608-9C05-7D21645B70FF}"/>
              </c:ext>
            </c:extLst>
          </c:dPt>
          <c:dPt>
            <c:idx val="5"/>
            <c:invertIfNegative val="0"/>
            <c:bubble3D val="0"/>
            <c:extLst xmlns:c16r2="http://schemas.microsoft.com/office/drawing/2015/06/chart">
              <c:ext xmlns:c16="http://schemas.microsoft.com/office/drawing/2014/chart" uri="{C3380CC4-5D6E-409C-BE32-E72D297353CC}">
                <c16:uniqueId val="{00000005-BFD8-4608-9C05-7D21645B70FF}"/>
              </c:ext>
            </c:extLst>
          </c:dPt>
          <c:dPt>
            <c:idx val="6"/>
            <c:invertIfNegative val="0"/>
            <c:bubble3D val="0"/>
            <c:extLst xmlns:c16r2="http://schemas.microsoft.com/office/drawing/2015/06/chart">
              <c:ext xmlns:c16="http://schemas.microsoft.com/office/drawing/2014/chart" uri="{C3380CC4-5D6E-409C-BE32-E72D297353CC}">
                <c16:uniqueId val="{00000006-BFD8-4608-9C05-7D21645B70FF}"/>
              </c:ext>
            </c:extLst>
          </c:dPt>
          <c:dPt>
            <c:idx val="7"/>
            <c:invertIfNegative val="0"/>
            <c:bubble3D val="0"/>
            <c:extLst xmlns:c16r2="http://schemas.microsoft.com/office/drawing/2015/06/chart">
              <c:ext xmlns:c16="http://schemas.microsoft.com/office/drawing/2014/chart" uri="{C3380CC4-5D6E-409C-BE32-E72D297353CC}">
                <c16:uniqueId val="{00000007-BFD8-4608-9C05-7D21645B70FF}"/>
              </c:ext>
            </c:extLst>
          </c:dPt>
          <c:dPt>
            <c:idx val="8"/>
            <c:invertIfNegative val="0"/>
            <c:bubble3D val="0"/>
            <c:extLst xmlns:c16r2="http://schemas.microsoft.com/office/drawing/2015/06/chart">
              <c:ext xmlns:c16="http://schemas.microsoft.com/office/drawing/2014/chart" uri="{C3380CC4-5D6E-409C-BE32-E72D297353CC}">
                <c16:uniqueId val="{00000008-BFD8-4608-9C05-7D21645B70FF}"/>
              </c:ext>
            </c:extLst>
          </c:dPt>
          <c:dPt>
            <c:idx val="9"/>
            <c:invertIfNegative val="0"/>
            <c:bubble3D val="0"/>
            <c:extLst xmlns:c16r2="http://schemas.microsoft.com/office/drawing/2015/06/chart">
              <c:ext xmlns:c16="http://schemas.microsoft.com/office/drawing/2014/chart" uri="{C3380CC4-5D6E-409C-BE32-E72D297353CC}">
                <c16:uniqueId val="{00000009-BFD8-4608-9C05-7D21645B70FF}"/>
              </c:ext>
            </c:extLst>
          </c:dPt>
          <c:dPt>
            <c:idx val="10"/>
            <c:invertIfNegative val="0"/>
            <c:bubble3D val="0"/>
            <c:extLst xmlns:c16r2="http://schemas.microsoft.com/office/drawing/2015/06/chart">
              <c:ext xmlns:c16="http://schemas.microsoft.com/office/drawing/2014/chart" uri="{C3380CC4-5D6E-409C-BE32-E72D297353CC}">
                <c16:uniqueId val="{0000000A-BFD8-4608-9C05-7D21645B70FF}"/>
              </c:ext>
            </c:extLst>
          </c:dPt>
          <c:dPt>
            <c:idx val="11"/>
            <c:invertIfNegative val="0"/>
            <c:bubble3D val="0"/>
            <c:extLst xmlns:c16r2="http://schemas.microsoft.com/office/drawing/2015/06/chart">
              <c:ext xmlns:c16="http://schemas.microsoft.com/office/drawing/2014/chart" uri="{C3380CC4-5D6E-409C-BE32-E72D297353CC}">
                <c16:uniqueId val="{0000000B-BFD8-4608-9C05-7D21645B70FF}"/>
              </c:ext>
            </c:extLst>
          </c:dPt>
          <c:dPt>
            <c:idx val="12"/>
            <c:invertIfNegative val="0"/>
            <c:bubble3D val="0"/>
            <c:extLst xmlns:c16r2="http://schemas.microsoft.com/office/drawing/2015/06/chart">
              <c:ext xmlns:c16="http://schemas.microsoft.com/office/drawing/2014/chart" uri="{C3380CC4-5D6E-409C-BE32-E72D297353CC}">
                <c16:uniqueId val="{0000000C-BFD8-4608-9C05-7D21645B70FF}"/>
              </c:ext>
            </c:extLst>
          </c:dPt>
          <c:dPt>
            <c:idx val="13"/>
            <c:invertIfNegative val="0"/>
            <c:bubble3D val="0"/>
            <c:extLst xmlns:c16r2="http://schemas.microsoft.com/office/drawing/2015/06/chart">
              <c:ext xmlns:c16="http://schemas.microsoft.com/office/drawing/2014/chart" uri="{C3380CC4-5D6E-409C-BE32-E72D297353CC}">
                <c16:uniqueId val="{0000000D-BFD8-4608-9C05-7D21645B70FF}"/>
              </c:ext>
            </c:extLst>
          </c:dPt>
          <c:dPt>
            <c:idx val="14"/>
            <c:invertIfNegative val="0"/>
            <c:bubble3D val="0"/>
            <c:extLst xmlns:c16r2="http://schemas.microsoft.com/office/drawing/2015/06/chart">
              <c:ext xmlns:c16="http://schemas.microsoft.com/office/drawing/2014/chart" uri="{C3380CC4-5D6E-409C-BE32-E72D297353CC}">
                <c16:uniqueId val="{0000000E-BFD8-4608-9C05-7D21645B70FF}"/>
              </c:ext>
            </c:extLst>
          </c:dPt>
          <c:dPt>
            <c:idx val="15"/>
            <c:invertIfNegative val="0"/>
            <c:bubble3D val="0"/>
            <c:extLst xmlns:c16r2="http://schemas.microsoft.com/office/drawing/2015/06/chart">
              <c:ext xmlns:c16="http://schemas.microsoft.com/office/drawing/2014/chart" uri="{C3380CC4-5D6E-409C-BE32-E72D297353CC}">
                <c16:uniqueId val="{0000000F-BFD8-4608-9C05-7D21645B70FF}"/>
              </c:ext>
            </c:extLst>
          </c:dPt>
          <c:dPt>
            <c:idx val="16"/>
            <c:invertIfNegative val="0"/>
            <c:bubble3D val="0"/>
            <c:extLst xmlns:c16r2="http://schemas.microsoft.com/office/drawing/2015/06/chart">
              <c:ext xmlns:c16="http://schemas.microsoft.com/office/drawing/2014/chart" uri="{C3380CC4-5D6E-409C-BE32-E72D297353CC}">
                <c16:uniqueId val="{00000010-BFD8-4608-9C05-7D21645B70FF}"/>
              </c:ext>
            </c:extLst>
          </c:dPt>
          <c:dPt>
            <c:idx val="17"/>
            <c:invertIfNegative val="0"/>
            <c:bubble3D val="0"/>
            <c:extLst xmlns:c16r2="http://schemas.microsoft.com/office/drawing/2015/06/chart">
              <c:ext xmlns:c16="http://schemas.microsoft.com/office/drawing/2014/chart" uri="{C3380CC4-5D6E-409C-BE32-E72D297353CC}">
                <c16:uniqueId val="{00000011-BFD8-4608-9C05-7D21645B70FF}"/>
              </c:ext>
            </c:extLst>
          </c:dPt>
          <c:dPt>
            <c:idx val="18"/>
            <c:invertIfNegative val="0"/>
            <c:bubble3D val="0"/>
            <c:extLst xmlns:c16r2="http://schemas.microsoft.com/office/drawing/2015/06/chart">
              <c:ext xmlns:c16="http://schemas.microsoft.com/office/drawing/2014/chart" uri="{C3380CC4-5D6E-409C-BE32-E72D297353CC}">
                <c16:uniqueId val="{00000012-BFD8-4608-9C05-7D21645B70FF}"/>
              </c:ext>
            </c:extLst>
          </c:dPt>
          <c:dPt>
            <c:idx val="19"/>
            <c:invertIfNegative val="0"/>
            <c:bubble3D val="0"/>
            <c:extLst xmlns:c16r2="http://schemas.microsoft.com/office/drawing/2015/06/chart">
              <c:ext xmlns:c16="http://schemas.microsoft.com/office/drawing/2014/chart" uri="{C3380CC4-5D6E-409C-BE32-E72D297353CC}">
                <c16:uniqueId val="{00000013-BFD8-4608-9C05-7D21645B70FF}"/>
              </c:ext>
            </c:extLst>
          </c:dPt>
          <c:dPt>
            <c:idx val="20"/>
            <c:invertIfNegative val="0"/>
            <c:bubble3D val="0"/>
            <c:extLst xmlns:c16r2="http://schemas.microsoft.com/office/drawing/2015/06/chart">
              <c:ext xmlns:c16="http://schemas.microsoft.com/office/drawing/2014/chart" uri="{C3380CC4-5D6E-409C-BE32-E72D297353CC}">
                <c16:uniqueId val="{00000014-BFD8-4608-9C05-7D21645B70FF}"/>
              </c:ext>
            </c:extLst>
          </c:dPt>
          <c:dPt>
            <c:idx val="21"/>
            <c:invertIfNegative val="0"/>
            <c:bubble3D val="0"/>
            <c:extLst xmlns:c16r2="http://schemas.microsoft.com/office/drawing/2015/06/chart">
              <c:ext xmlns:c16="http://schemas.microsoft.com/office/drawing/2014/chart" uri="{C3380CC4-5D6E-409C-BE32-E72D297353CC}">
                <c16:uniqueId val="{00000015-BFD8-4608-9C05-7D21645B70FF}"/>
              </c:ext>
            </c:extLst>
          </c:dPt>
          <c:dPt>
            <c:idx val="22"/>
            <c:invertIfNegative val="0"/>
            <c:bubble3D val="0"/>
            <c:extLst xmlns:c16r2="http://schemas.microsoft.com/office/drawing/2015/06/chart">
              <c:ext xmlns:c16="http://schemas.microsoft.com/office/drawing/2014/chart" uri="{C3380CC4-5D6E-409C-BE32-E72D297353CC}">
                <c16:uniqueId val="{00000016-BFD8-4608-9C05-7D21645B70FF}"/>
              </c:ext>
            </c:extLst>
          </c:dPt>
          <c:dPt>
            <c:idx val="23"/>
            <c:invertIfNegative val="0"/>
            <c:bubble3D val="0"/>
            <c:extLst xmlns:c16r2="http://schemas.microsoft.com/office/drawing/2015/06/chart">
              <c:ext xmlns:c16="http://schemas.microsoft.com/office/drawing/2014/chart" uri="{C3380CC4-5D6E-409C-BE32-E72D297353CC}">
                <c16:uniqueId val="{00000017-BFD8-4608-9C05-7D21645B70FF}"/>
              </c:ext>
            </c:extLst>
          </c:dPt>
          <c:dPt>
            <c:idx val="24"/>
            <c:invertIfNegative val="0"/>
            <c:bubble3D val="0"/>
            <c:extLst xmlns:c16r2="http://schemas.microsoft.com/office/drawing/2015/06/chart">
              <c:ext xmlns:c16="http://schemas.microsoft.com/office/drawing/2014/chart" uri="{C3380CC4-5D6E-409C-BE32-E72D297353CC}">
                <c16:uniqueId val="{00000018-BFD8-4608-9C05-7D21645B70FF}"/>
              </c:ext>
            </c:extLst>
          </c:dPt>
          <c:dPt>
            <c:idx val="25"/>
            <c:invertIfNegative val="0"/>
            <c:bubble3D val="0"/>
            <c:extLst xmlns:c16r2="http://schemas.microsoft.com/office/drawing/2015/06/chart">
              <c:ext xmlns:c16="http://schemas.microsoft.com/office/drawing/2014/chart" uri="{C3380CC4-5D6E-409C-BE32-E72D297353CC}">
                <c16:uniqueId val="{00000019-BFD8-4608-9C05-7D21645B70FF}"/>
              </c:ext>
            </c:extLst>
          </c:dPt>
          <c:dPt>
            <c:idx val="26"/>
            <c:invertIfNegative val="0"/>
            <c:bubble3D val="0"/>
            <c:extLst xmlns:c16r2="http://schemas.microsoft.com/office/drawing/2015/06/chart">
              <c:ext xmlns:c16="http://schemas.microsoft.com/office/drawing/2014/chart" uri="{C3380CC4-5D6E-409C-BE32-E72D297353CC}">
                <c16:uniqueId val="{0000001A-BFD8-4608-9C05-7D21645B70FF}"/>
              </c:ext>
            </c:extLst>
          </c:dPt>
          <c:dPt>
            <c:idx val="27"/>
            <c:invertIfNegative val="0"/>
            <c:bubble3D val="0"/>
            <c:extLst xmlns:c16r2="http://schemas.microsoft.com/office/drawing/2015/06/chart">
              <c:ext xmlns:c16="http://schemas.microsoft.com/office/drawing/2014/chart" uri="{C3380CC4-5D6E-409C-BE32-E72D297353CC}">
                <c16:uniqueId val="{0000001B-BFD8-4608-9C05-7D21645B70FF}"/>
              </c:ext>
            </c:extLst>
          </c:dPt>
          <c:dPt>
            <c:idx val="28"/>
            <c:invertIfNegative val="0"/>
            <c:bubble3D val="0"/>
            <c:extLst xmlns:c16r2="http://schemas.microsoft.com/office/drawing/2015/06/chart">
              <c:ext xmlns:c16="http://schemas.microsoft.com/office/drawing/2014/chart" uri="{C3380CC4-5D6E-409C-BE32-E72D297353CC}">
                <c16:uniqueId val="{0000001C-BFD8-4608-9C05-7D21645B70FF}"/>
              </c:ext>
            </c:extLst>
          </c:dPt>
          <c:dPt>
            <c:idx val="29"/>
            <c:invertIfNegative val="0"/>
            <c:bubble3D val="0"/>
            <c:extLst xmlns:c16r2="http://schemas.microsoft.com/office/drawing/2015/06/chart">
              <c:ext xmlns:c16="http://schemas.microsoft.com/office/drawing/2014/chart" uri="{C3380CC4-5D6E-409C-BE32-E72D297353CC}">
                <c16:uniqueId val="{0000001D-BFD8-4608-9C05-7D21645B70FF}"/>
              </c:ext>
            </c:extLst>
          </c:dPt>
          <c:dPt>
            <c:idx val="30"/>
            <c:invertIfNegative val="0"/>
            <c:bubble3D val="0"/>
            <c:extLst xmlns:c16r2="http://schemas.microsoft.com/office/drawing/2015/06/chart">
              <c:ext xmlns:c16="http://schemas.microsoft.com/office/drawing/2014/chart" uri="{C3380CC4-5D6E-409C-BE32-E72D297353CC}">
                <c16:uniqueId val="{0000001E-BFD8-4608-9C05-7D21645B70FF}"/>
              </c:ext>
            </c:extLst>
          </c:dPt>
          <c:dPt>
            <c:idx val="31"/>
            <c:invertIfNegative val="0"/>
            <c:bubble3D val="0"/>
            <c:extLst xmlns:c16r2="http://schemas.microsoft.com/office/drawing/2015/06/chart">
              <c:ext xmlns:c16="http://schemas.microsoft.com/office/drawing/2014/chart" uri="{C3380CC4-5D6E-409C-BE32-E72D297353CC}">
                <c16:uniqueId val="{0000001F-BFD8-4608-9C05-7D21645B70FF}"/>
              </c:ext>
            </c:extLst>
          </c:dPt>
          <c:dPt>
            <c:idx val="32"/>
            <c:invertIfNegative val="0"/>
            <c:bubble3D val="0"/>
            <c:extLst xmlns:c16r2="http://schemas.microsoft.com/office/drawing/2015/06/chart">
              <c:ext xmlns:c16="http://schemas.microsoft.com/office/drawing/2014/chart" uri="{C3380CC4-5D6E-409C-BE32-E72D297353CC}">
                <c16:uniqueId val="{00000020-BFD8-4608-9C05-7D21645B70FF}"/>
              </c:ext>
            </c:extLst>
          </c:dPt>
          <c:dPt>
            <c:idx val="33"/>
            <c:invertIfNegative val="0"/>
            <c:bubble3D val="0"/>
            <c:extLst xmlns:c16r2="http://schemas.microsoft.com/office/drawing/2015/06/chart">
              <c:ext xmlns:c16="http://schemas.microsoft.com/office/drawing/2014/chart" uri="{C3380CC4-5D6E-409C-BE32-E72D297353CC}">
                <c16:uniqueId val="{00000021-BFD8-4608-9C05-7D21645B70FF}"/>
              </c:ext>
            </c:extLst>
          </c:dPt>
          <c:dPt>
            <c:idx val="34"/>
            <c:invertIfNegative val="0"/>
            <c:bubble3D val="0"/>
            <c:extLst xmlns:c16r2="http://schemas.microsoft.com/office/drawing/2015/06/chart">
              <c:ext xmlns:c16="http://schemas.microsoft.com/office/drawing/2014/chart" uri="{C3380CC4-5D6E-409C-BE32-E72D297353CC}">
                <c16:uniqueId val="{00000022-BFD8-4608-9C05-7D21645B70FF}"/>
              </c:ext>
            </c:extLst>
          </c:dPt>
          <c:dPt>
            <c:idx val="35"/>
            <c:invertIfNegative val="0"/>
            <c:bubble3D val="0"/>
            <c:extLst xmlns:c16r2="http://schemas.microsoft.com/office/drawing/2015/06/chart">
              <c:ext xmlns:c16="http://schemas.microsoft.com/office/drawing/2014/chart" uri="{C3380CC4-5D6E-409C-BE32-E72D297353CC}">
                <c16:uniqueId val="{00000023-BFD8-4608-9C05-7D21645B70FF}"/>
              </c:ext>
            </c:extLst>
          </c:dPt>
          <c:dPt>
            <c:idx val="36"/>
            <c:invertIfNegative val="0"/>
            <c:bubble3D val="0"/>
            <c:extLst xmlns:c16r2="http://schemas.microsoft.com/office/drawing/2015/06/chart">
              <c:ext xmlns:c16="http://schemas.microsoft.com/office/drawing/2014/chart" uri="{C3380CC4-5D6E-409C-BE32-E72D297353CC}">
                <c16:uniqueId val="{00000024-BFD8-4608-9C05-7D21645B70FF}"/>
              </c:ext>
            </c:extLst>
          </c:dPt>
          <c:dPt>
            <c:idx val="37"/>
            <c:invertIfNegative val="0"/>
            <c:bubble3D val="0"/>
            <c:extLst xmlns:c16r2="http://schemas.microsoft.com/office/drawing/2015/06/chart">
              <c:ext xmlns:c16="http://schemas.microsoft.com/office/drawing/2014/chart" uri="{C3380CC4-5D6E-409C-BE32-E72D297353CC}">
                <c16:uniqueId val="{00000025-BFD8-4608-9C05-7D21645B70FF}"/>
              </c:ext>
            </c:extLst>
          </c:dPt>
          <c:dPt>
            <c:idx val="38"/>
            <c:invertIfNegative val="0"/>
            <c:bubble3D val="0"/>
            <c:extLst xmlns:c16r2="http://schemas.microsoft.com/office/drawing/2015/06/chart">
              <c:ext xmlns:c16="http://schemas.microsoft.com/office/drawing/2014/chart" uri="{C3380CC4-5D6E-409C-BE32-E72D297353CC}">
                <c16:uniqueId val="{00000026-BFD8-4608-9C05-7D21645B70FF}"/>
              </c:ext>
            </c:extLst>
          </c:dPt>
          <c:dPt>
            <c:idx val="39"/>
            <c:invertIfNegative val="0"/>
            <c:bubble3D val="0"/>
            <c:extLst xmlns:c16r2="http://schemas.microsoft.com/office/drawing/2015/06/chart">
              <c:ext xmlns:c16="http://schemas.microsoft.com/office/drawing/2014/chart" uri="{C3380CC4-5D6E-409C-BE32-E72D297353CC}">
                <c16:uniqueId val="{00000027-BFD8-4608-9C05-7D21645B70FF}"/>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Sheet1!$A$5</c:f>
              <c:strCache>
                <c:ptCount val="1"/>
                <c:pt idx="0">
                  <c:v>Attending a live sporting event/match</c:v>
                </c:pt>
              </c:strCache>
            </c:strRef>
          </c:cat>
          <c:val>
            <c:numRef>
              <c:f>Sheet1!$B$5</c:f>
              <c:numCache>
                <c:formatCode>0%</c:formatCode>
                <c:ptCount val="1"/>
                <c:pt idx="0">
                  <c:v>0.17440922190201699</c:v>
                </c:pt>
              </c:numCache>
            </c:numRef>
          </c:val>
          <c:extLst xmlns:c16r2="http://schemas.microsoft.com/office/drawing/2015/06/chart">
            <c:ext xmlns:c16="http://schemas.microsoft.com/office/drawing/2014/chart" uri="{C3380CC4-5D6E-409C-BE32-E72D297353CC}">
              <c16:uniqueId val="{00000028-BFD8-4608-9C05-7D21645B70FF}"/>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Sheet1!$A$5</c:f>
              <c:strCache>
                <c:ptCount val="1"/>
                <c:pt idx="0">
                  <c:v>Attending a live sporting event/match</c:v>
                </c:pt>
              </c:strCache>
            </c:strRef>
          </c:cat>
          <c:val>
            <c:numRef>
              <c:f>Sheet1!$C$5</c:f>
              <c:numCache>
                <c:formatCode>0%</c:formatCode>
                <c:ptCount val="1"/>
                <c:pt idx="0">
                  <c:v>0.18159077809798299</c:v>
                </c:pt>
              </c:numCache>
            </c:numRef>
          </c:val>
          <c:extLst xmlns:c16r2="http://schemas.microsoft.com/office/drawing/2015/06/chart">
            <c:ext xmlns:c16="http://schemas.microsoft.com/office/drawing/2014/chart" uri="{C3380CC4-5D6E-409C-BE32-E72D297353CC}">
              <c16:uniqueId val="{00000029-BFD8-4608-9C05-7D21645B70FF}"/>
            </c:ext>
          </c:extLst>
        </c:ser>
        <c:dLbls>
          <c:showLegendKey val="0"/>
          <c:showVal val="0"/>
          <c:showCatName val="0"/>
          <c:showSerName val="0"/>
          <c:showPercent val="0"/>
          <c:showBubbleSize val="0"/>
        </c:dLbls>
        <c:gapWidth val="50"/>
        <c:overlap val="100"/>
        <c:axId val="395622192"/>
        <c:axId val="395624936"/>
      </c:barChart>
      <c:catAx>
        <c:axId val="395622192"/>
        <c:scaling>
          <c:orientation val="maxMin"/>
        </c:scaling>
        <c:delete val="1"/>
        <c:axPos val="l"/>
        <c:numFmt formatCode="General" sourceLinked="1"/>
        <c:majorTickMark val="none"/>
        <c:minorTickMark val="none"/>
        <c:tickLblPos val="nextTo"/>
        <c:crossAx val="395624936"/>
        <c:crosses val="autoZero"/>
        <c:auto val="1"/>
        <c:lblAlgn val="ctr"/>
        <c:lblOffset val="100"/>
        <c:noMultiLvlLbl val="0"/>
      </c:catAx>
      <c:valAx>
        <c:axId val="395624936"/>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22192"/>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A9EB-40BD-A02F-CCF95ACB0AF2}"/>
              </c:ext>
            </c:extLst>
          </c:dPt>
          <c:dPt>
            <c:idx val="1"/>
            <c:invertIfNegative val="0"/>
            <c:bubble3D val="0"/>
            <c:extLst xmlns:c16r2="http://schemas.microsoft.com/office/drawing/2015/06/chart">
              <c:ext xmlns:c16="http://schemas.microsoft.com/office/drawing/2014/chart" uri="{C3380CC4-5D6E-409C-BE32-E72D297353CC}">
                <c16:uniqueId val="{00000001-A9EB-40BD-A02F-CCF95ACB0AF2}"/>
              </c:ext>
            </c:extLst>
          </c:dPt>
          <c:dPt>
            <c:idx val="2"/>
            <c:invertIfNegative val="0"/>
            <c:bubble3D val="0"/>
            <c:extLst xmlns:c16r2="http://schemas.microsoft.com/office/drawing/2015/06/chart">
              <c:ext xmlns:c16="http://schemas.microsoft.com/office/drawing/2014/chart" uri="{C3380CC4-5D6E-409C-BE32-E72D297353CC}">
                <c16:uniqueId val="{00000002-A9EB-40BD-A02F-CCF95ACB0AF2}"/>
              </c:ext>
            </c:extLst>
          </c:dPt>
          <c:dPt>
            <c:idx val="3"/>
            <c:invertIfNegative val="0"/>
            <c:bubble3D val="0"/>
            <c:extLst xmlns:c16r2="http://schemas.microsoft.com/office/drawing/2015/06/chart">
              <c:ext xmlns:c16="http://schemas.microsoft.com/office/drawing/2014/chart" uri="{C3380CC4-5D6E-409C-BE32-E72D297353CC}">
                <c16:uniqueId val="{00000003-A9EB-40BD-A02F-CCF95ACB0AF2}"/>
              </c:ext>
            </c:extLst>
          </c:dPt>
          <c:dPt>
            <c:idx val="4"/>
            <c:invertIfNegative val="0"/>
            <c:bubble3D val="0"/>
            <c:extLst xmlns:c16r2="http://schemas.microsoft.com/office/drawing/2015/06/chart">
              <c:ext xmlns:c16="http://schemas.microsoft.com/office/drawing/2014/chart" uri="{C3380CC4-5D6E-409C-BE32-E72D297353CC}">
                <c16:uniqueId val="{00000004-A9EB-40BD-A02F-CCF95ACB0AF2}"/>
              </c:ext>
            </c:extLst>
          </c:dPt>
          <c:dPt>
            <c:idx val="5"/>
            <c:invertIfNegative val="0"/>
            <c:bubble3D val="0"/>
            <c:extLst xmlns:c16r2="http://schemas.microsoft.com/office/drawing/2015/06/chart">
              <c:ext xmlns:c16="http://schemas.microsoft.com/office/drawing/2014/chart" uri="{C3380CC4-5D6E-409C-BE32-E72D297353CC}">
                <c16:uniqueId val="{00000005-A9EB-40BD-A02F-CCF95ACB0AF2}"/>
              </c:ext>
            </c:extLst>
          </c:dPt>
          <c:dPt>
            <c:idx val="6"/>
            <c:invertIfNegative val="0"/>
            <c:bubble3D val="0"/>
            <c:extLst xmlns:c16r2="http://schemas.microsoft.com/office/drawing/2015/06/chart">
              <c:ext xmlns:c16="http://schemas.microsoft.com/office/drawing/2014/chart" uri="{C3380CC4-5D6E-409C-BE32-E72D297353CC}">
                <c16:uniqueId val="{00000006-A9EB-40BD-A02F-CCF95ACB0AF2}"/>
              </c:ext>
            </c:extLst>
          </c:dPt>
          <c:dPt>
            <c:idx val="7"/>
            <c:invertIfNegative val="0"/>
            <c:bubble3D val="0"/>
            <c:extLst xmlns:c16r2="http://schemas.microsoft.com/office/drawing/2015/06/chart">
              <c:ext xmlns:c16="http://schemas.microsoft.com/office/drawing/2014/chart" uri="{C3380CC4-5D6E-409C-BE32-E72D297353CC}">
                <c16:uniqueId val="{00000007-A9EB-40BD-A02F-CCF95ACB0AF2}"/>
              </c:ext>
            </c:extLst>
          </c:dPt>
          <c:dPt>
            <c:idx val="8"/>
            <c:invertIfNegative val="0"/>
            <c:bubble3D val="0"/>
            <c:extLst xmlns:c16r2="http://schemas.microsoft.com/office/drawing/2015/06/chart">
              <c:ext xmlns:c16="http://schemas.microsoft.com/office/drawing/2014/chart" uri="{C3380CC4-5D6E-409C-BE32-E72D297353CC}">
                <c16:uniqueId val="{00000008-A9EB-40BD-A02F-CCF95ACB0AF2}"/>
              </c:ext>
            </c:extLst>
          </c:dPt>
          <c:dPt>
            <c:idx val="9"/>
            <c:invertIfNegative val="0"/>
            <c:bubble3D val="0"/>
            <c:extLst xmlns:c16r2="http://schemas.microsoft.com/office/drawing/2015/06/chart">
              <c:ext xmlns:c16="http://schemas.microsoft.com/office/drawing/2014/chart" uri="{C3380CC4-5D6E-409C-BE32-E72D297353CC}">
                <c16:uniqueId val="{00000009-A9EB-40BD-A02F-CCF95ACB0AF2}"/>
              </c:ext>
            </c:extLst>
          </c:dPt>
          <c:dPt>
            <c:idx val="10"/>
            <c:invertIfNegative val="0"/>
            <c:bubble3D val="0"/>
            <c:extLst xmlns:c16r2="http://schemas.microsoft.com/office/drawing/2015/06/chart">
              <c:ext xmlns:c16="http://schemas.microsoft.com/office/drawing/2014/chart" uri="{C3380CC4-5D6E-409C-BE32-E72D297353CC}">
                <c16:uniqueId val="{0000000A-A9EB-40BD-A02F-CCF95ACB0AF2}"/>
              </c:ext>
            </c:extLst>
          </c:dPt>
          <c:dPt>
            <c:idx val="11"/>
            <c:invertIfNegative val="0"/>
            <c:bubble3D val="0"/>
            <c:extLst xmlns:c16r2="http://schemas.microsoft.com/office/drawing/2015/06/chart">
              <c:ext xmlns:c16="http://schemas.microsoft.com/office/drawing/2014/chart" uri="{C3380CC4-5D6E-409C-BE32-E72D297353CC}">
                <c16:uniqueId val="{0000000B-A9EB-40BD-A02F-CCF95ACB0AF2}"/>
              </c:ext>
            </c:extLst>
          </c:dPt>
          <c:dPt>
            <c:idx val="12"/>
            <c:invertIfNegative val="0"/>
            <c:bubble3D val="0"/>
            <c:extLst xmlns:c16r2="http://schemas.microsoft.com/office/drawing/2015/06/chart">
              <c:ext xmlns:c16="http://schemas.microsoft.com/office/drawing/2014/chart" uri="{C3380CC4-5D6E-409C-BE32-E72D297353CC}">
                <c16:uniqueId val="{0000000C-A9EB-40BD-A02F-CCF95ACB0AF2}"/>
              </c:ext>
            </c:extLst>
          </c:dPt>
          <c:dPt>
            <c:idx val="13"/>
            <c:invertIfNegative val="0"/>
            <c:bubble3D val="0"/>
            <c:extLst xmlns:c16r2="http://schemas.microsoft.com/office/drawing/2015/06/chart">
              <c:ext xmlns:c16="http://schemas.microsoft.com/office/drawing/2014/chart" uri="{C3380CC4-5D6E-409C-BE32-E72D297353CC}">
                <c16:uniqueId val="{0000000D-A9EB-40BD-A02F-CCF95ACB0AF2}"/>
              </c:ext>
            </c:extLst>
          </c:dPt>
          <c:dPt>
            <c:idx val="14"/>
            <c:invertIfNegative val="0"/>
            <c:bubble3D val="0"/>
            <c:extLst xmlns:c16r2="http://schemas.microsoft.com/office/drawing/2015/06/chart">
              <c:ext xmlns:c16="http://schemas.microsoft.com/office/drawing/2014/chart" uri="{C3380CC4-5D6E-409C-BE32-E72D297353CC}">
                <c16:uniqueId val="{0000000E-A9EB-40BD-A02F-CCF95ACB0AF2}"/>
              </c:ext>
            </c:extLst>
          </c:dPt>
          <c:dPt>
            <c:idx val="15"/>
            <c:invertIfNegative val="0"/>
            <c:bubble3D val="0"/>
            <c:extLst xmlns:c16r2="http://schemas.microsoft.com/office/drawing/2015/06/chart">
              <c:ext xmlns:c16="http://schemas.microsoft.com/office/drawing/2014/chart" uri="{C3380CC4-5D6E-409C-BE32-E72D297353CC}">
                <c16:uniqueId val="{0000000F-A9EB-40BD-A02F-CCF95ACB0AF2}"/>
              </c:ext>
            </c:extLst>
          </c:dPt>
          <c:dPt>
            <c:idx val="16"/>
            <c:invertIfNegative val="0"/>
            <c:bubble3D val="0"/>
            <c:extLst xmlns:c16r2="http://schemas.microsoft.com/office/drawing/2015/06/chart">
              <c:ext xmlns:c16="http://schemas.microsoft.com/office/drawing/2014/chart" uri="{C3380CC4-5D6E-409C-BE32-E72D297353CC}">
                <c16:uniqueId val="{00000010-A9EB-40BD-A02F-CCF95ACB0AF2}"/>
              </c:ext>
            </c:extLst>
          </c:dPt>
          <c:dPt>
            <c:idx val="17"/>
            <c:invertIfNegative val="0"/>
            <c:bubble3D val="0"/>
            <c:extLst xmlns:c16r2="http://schemas.microsoft.com/office/drawing/2015/06/chart">
              <c:ext xmlns:c16="http://schemas.microsoft.com/office/drawing/2014/chart" uri="{C3380CC4-5D6E-409C-BE32-E72D297353CC}">
                <c16:uniqueId val="{00000011-A9EB-40BD-A02F-CCF95ACB0AF2}"/>
              </c:ext>
            </c:extLst>
          </c:dPt>
          <c:dPt>
            <c:idx val="18"/>
            <c:invertIfNegative val="0"/>
            <c:bubble3D val="0"/>
            <c:extLst xmlns:c16r2="http://schemas.microsoft.com/office/drawing/2015/06/chart">
              <c:ext xmlns:c16="http://schemas.microsoft.com/office/drawing/2014/chart" uri="{C3380CC4-5D6E-409C-BE32-E72D297353CC}">
                <c16:uniqueId val="{00000012-A9EB-40BD-A02F-CCF95ACB0AF2}"/>
              </c:ext>
            </c:extLst>
          </c:dPt>
          <c:dPt>
            <c:idx val="19"/>
            <c:invertIfNegative val="0"/>
            <c:bubble3D val="0"/>
            <c:extLst xmlns:c16r2="http://schemas.microsoft.com/office/drawing/2015/06/chart">
              <c:ext xmlns:c16="http://schemas.microsoft.com/office/drawing/2014/chart" uri="{C3380CC4-5D6E-409C-BE32-E72D297353CC}">
                <c16:uniqueId val="{00000013-A9EB-40BD-A02F-CCF95ACB0AF2}"/>
              </c:ext>
            </c:extLst>
          </c:dPt>
          <c:dPt>
            <c:idx val="20"/>
            <c:invertIfNegative val="0"/>
            <c:bubble3D val="0"/>
            <c:extLst xmlns:c16r2="http://schemas.microsoft.com/office/drawing/2015/06/chart">
              <c:ext xmlns:c16="http://schemas.microsoft.com/office/drawing/2014/chart" uri="{C3380CC4-5D6E-409C-BE32-E72D297353CC}">
                <c16:uniqueId val="{00000014-A9EB-40BD-A02F-CCF95ACB0AF2}"/>
              </c:ext>
            </c:extLst>
          </c:dPt>
          <c:dPt>
            <c:idx val="21"/>
            <c:invertIfNegative val="0"/>
            <c:bubble3D val="0"/>
            <c:extLst xmlns:c16r2="http://schemas.microsoft.com/office/drawing/2015/06/chart">
              <c:ext xmlns:c16="http://schemas.microsoft.com/office/drawing/2014/chart" uri="{C3380CC4-5D6E-409C-BE32-E72D297353CC}">
                <c16:uniqueId val="{00000015-A9EB-40BD-A02F-CCF95ACB0AF2}"/>
              </c:ext>
            </c:extLst>
          </c:dPt>
          <c:dPt>
            <c:idx val="22"/>
            <c:invertIfNegative val="0"/>
            <c:bubble3D val="0"/>
            <c:extLst xmlns:c16r2="http://schemas.microsoft.com/office/drawing/2015/06/chart">
              <c:ext xmlns:c16="http://schemas.microsoft.com/office/drawing/2014/chart" uri="{C3380CC4-5D6E-409C-BE32-E72D297353CC}">
                <c16:uniqueId val="{00000016-A9EB-40BD-A02F-CCF95ACB0AF2}"/>
              </c:ext>
            </c:extLst>
          </c:dPt>
          <c:dPt>
            <c:idx val="23"/>
            <c:invertIfNegative val="0"/>
            <c:bubble3D val="0"/>
            <c:extLst xmlns:c16r2="http://schemas.microsoft.com/office/drawing/2015/06/chart">
              <c:ext xmlns:c16="http://schemas.microsoft.com/office/drawing/2014/chart" uri="{C3380CC4-5D6E-409C-BE32-E72D297353CC}">
                <c16:uniqueId val="{00000017-A9EB-40BD-A02F-CCF95ACB0AF2}"/>
              </c:ext>
            </c:extLst>
          </c:dPt>
          <c:dPt>
            <c:idx val="24"/>
            <c:invertIfNegative val="0"/>
            <c:bubble3D val="0"/>
            <c:extLst xmlns:c16r2="http://schemas.microsoft.com/office/drawing/2015/06/chart">
              <c:ext xmlns:c16="http://schemas.microsoft.com/office/drawing/2014/chart" uri="{C3380CC4-5D6E-409C-BE32-E72D297353CC}">
                <c16:uniqueId val="{00000018-A9EB-40BD-A02F-CCF95ACB0AF2}"/>
              </c:ext>
            </c:extLst>
          </c:dPt>
          <c:dPt>
            <c:idx val="25"/>
            <c:invertIfNegative val="0"/>
            <c:bubble3D val="0"/>
            <c:extLst xmlns:c16r2="http://schemas.microsoft.com/office/drawing/2015/06/chart">
              <c:ext xmlns:c16="http://schemas.microsoft.com/office/drawing/2014/chart" uri="{C3380CC4-5D6E-409C-BE32-E72D297353CC}">
                <c16:uniqueId val="{00000019-A9EB-40BD-A02F-CCF95ACB0AF2}"/>
              </c:ext>
            </c:extLst>
          </c:dPt>
          <c:dPt>
            <c:idx val="26"/>
            <c:invertIfNegative val="0"/>
            <c:bubble3D val="0"/>
            <c:extLst xmlns:c16r2="http://schemas.microsoft.com/office/drawing/2015/06/chart">
              <c:ext xmlns:c16="http://schemas.microsoft.com/office/drawing/2014/chart" uri="{C3380CC4-5D6E-409C-BE32-E72D297353CC}">
                <c16:uniqueId val="{0000001A-A9EB-40BD-A02F-CCF95ACB0AF2}"/>
              </c:ext>
            </c:extLst>
          </c:dPt>
          <c:dPt>
            <c:idx val="27"/>
            <c:invertIfNegative val="0"/>
            <c:bubble3D val="0"/>
            <c:extLst xmlns:c16r2="http://schemas.microsoft.com/office/drawing/2015/06/chart">
              <c:ext xmlns:c16="http://schemas.microsoft.com/office/drawing/2014/chart" uri="{C3380CC4-5D6E-409C-BE32-E72D297353CC}">
                <c16:uniqueId val="{0000001B-A9EB-40BD-A02F-CCF95ACB0AF2}"/>
              </c:ext>
            </c:extLst>
          </c:dPt>
          <c:dPt>
            <c:idx val="28"/>
            <c:invertIfNegative val="0"/>
            <c:bubble3D val="0"/>
            <c:extLst xmlns:c16r2="http://schemas.microsoft.com/office/drawing/2015/06/chart">
              <c:ext xmlns:c16="http://schemas.microsoft.com/office/drawing/2014/chart" uri="{C3380CC4-5D6E-409C-BE32-E72D297353CC}">
                <c16:uniqueId val="{0000001C-A9EB-40BD-A02F-CCF95ACB0AF2}"/>
              </c:ext>
            </c:extLst>
          </c:dPt>
          <c:dPt>
            <c:idx val="29"/>
            <c:invertIfNegative val="0"/>
            <c:bubble3D val="0"/>
            <c:extLst xmlns:c16r2="http://schemas.microsoft.com/office/drawing/2015/06/chart">
              <c:ext xmlns:c16="http://schemas.microsoft.com/office/drawing/2014/chart" uri="{C3380CC4-5D6E-409C-BE32-E72D297353CC}">
                <c16:uniqueId val="{0000001D-A9EB-40BD-A02F-CCF95ACB0AF2}"/>
              </c:ext>
            </c:extLst>
          </c:dPt>
          <c:dPt>
            <c:idx val="30"/>
            <c:invertIfNegative val="0"/>
            <c:bubble3D val="0"/>
            <c:extLst xmlns:c16r2="http://schemas.microsoft.com/office/drawing/2015/06/chart">
              <c:ext xmlns:c16="http://schemas.microsoft.com/office/drawing/2014/chart" uri="{C3380CC4-5D6E-409C-BE32-E72D297353CC}">
                <c16:uniqueId val="{0000001E-A9EB-40BD-A02F-CCF95ACB0AF2}"/>
              </c:ext>
            </c:extLst>
          </c:dPt>
          <c:dPt>
            <c:idx val="31"/>
            <c:invertIfNegative val="0"/>
            <c:bubble3D val="0"/>
            <c:extLst xmlns:c16r2="http://schemas.microsoft.com/office/drawing/2015/06/chart">
              <c:ext xmlns:c16="http://schemas.microsoft.com/office/drawing/2014/chart" uri="{C3380CC4-5D6E-409C-BE32-E72D297353CC}">
                <c16:uniqueId val="{0000001F-A9EB-40BD-A02F-CCF95ACB0AF2}"/>
              </c:ext>
            </c:extLst>
          </c:dPt>
          <c:dPt>
            <c:idx val="32"/>
            <c:invertIfNegative val="0"/>
            <c:bubble3D val="0"/>
            <c:extLst xmlns:c16r2="http://schemas.microsoft.com/office/drawing/2015/06/chart">
              <c:ext xmlns:c16="http://schemas.microsoft.com/office/drawing/2014/chart" uri="{C3380CC4-5D6E-409C-BE32-E72D297353CC}">
                <c16:uniqueId val="{00000020-A9EB-40BD-A02F-CCF95ACB0AF2}"/>
              </c:ext>
            </c:extLst>
          </c:dPt>
          <c:dPt>
            <c:idx val="33"/>
            <c:invertIfNegative val="0"/>
            <c:bubble3D val="0"/>
            <c:extLst xmlns:c16r2="http://schemas.microsoft.com/office/drawing/2015/06/chart">
              <c:ext xmlns:c16="http://schemas.microsoft.com/office/drawing/2014/chart" uri="{C3380CC4-5D6E-409C-BE32-E72D297353CC}">
                <c16:uniqueId val="{00000021-A9EB-40BD-A02F-CCF95ACB0AF2}"/>
              </c:ext>
            </c:extLst>
          </c:dPt>
          <c:dPt>
            <c:idx val="34"/>
            <c:invertIfNegative val="0"/>
            <c:bubble3D val="0"/>
            <c:extLst xmlns:c16r2="http://schemas.microsoft.com/office/drawing/2015/06/chart">
              <c:ext xmlns:c16="http://schemas.microsoft.com/office/drawing/2014/chart" uri="{C3380CC4-5D6E-409C-BE32-E72D297353CC}">
                <c16:uniqueId val="{00000022-A9EB-40BD-A02F-CCF95ACB0AF2}"/>
              </c:ext>
            </c:extLst>
          </c:dPt>
          <c:dPt>
            <c:idx val="35"/>
            <c:invertIfNegative val="0"/>
            <c:bubble3D val="0"/>
            <c:extLst xmlns:c16r2="http://schemas.microsoft.com/office/drawing/2015/06/chart">
              <c:ext xmlns:c16="http://schemas.microsoft.com/office/drawing/2014/chart" uri="{C3380CC4-5D6E-409C-BE32-E72D297353CC}">
                <c16:uniqueId val="{00000023-A9EB-40BD-A02F-CCF95ACB0AF2}"/>
              </c:ext>
            </c:extLst>
          </c:dPt>
          <c:dPt>
            <c:idx val="36"/>
            <c:invertIfNegative val="0"/>
            <c:bubble3D val="0"/>
            <c:extLst xmlns:c16r2="http://schemas.microsoft.com/office/drawing/2015/06/chart">
              <c:ext xmlns:c16="http://schemas.microsoft.com/office/drawing/2014/chart" uri="{C3380CC4-5D6E-409C-BE32-E72D297353CC}">
                <c16:uniqueId val="{00000024-A9EB-40BD-A02F-CCF95ACB0AF2}"/>
              </c:ext>
            </c:extLst>
          </c:dPt>
          <c:dPt>
            <c:idx val="37"/>
            <c:invertIfNegative val="0"/>
            <c:bubble3D val="0"/>
            <c:extLst xmlns:c16r2="http://schemas.microsoft.com/office/drawing/2015/06/chart">
              <c:ext xmlns:c16="http://schemas.microsoft.com/office/drawing/2014/chart" uri="{C3380CC4-5D6E-409C-BE32-E72D297353CC}">
                <c16:uniqueId val="{00000025-A9EB-40BD-A02F-CCF95ACB0AF2}"/>
              </c:ext>
            </c:extLst>
          </c:dPt>
          <c:dPt>
            <c:idx val="38"/>
            <c:invertIfNegative val="0"/>
            <c:bubble3D val="0"/>
            <c:extLst xmlns:c16r2="http://schemas.microsoft.com/office/drawing/2015/06/chart">
              <c:ext xmlns:c16="http://schemas.microsoft.com/office/drawing/2014/chart" uri="{C3380CC4-5D6E-409C-BE32-E72D297353CC}">
                <c16:uniqueId val="{00000026-A9EB-40BD-A02F-CCF95ACB0AF2}"/>
              </c:ext>
            </c:extLst>
          </c:dPt>
          <c:dPt>
            <c:idx val="39"/>
            <c:invertIfNegative val="0"/>
            <c:bubble3D val="0"/>
            <c:extLst xmlns:c16r2="http://schemas.microsoft.com/office/drawing/2015/06/chart">
              <c:ext xmlns:c16="http://schemas.microsoft.com/office/drawing/2014/chart" uri="{C3380CC4-5D6E-409C-BE32-E72D297353CC}">
                <c16:uniqueId val="{00000027-A9EB-40BD-A02F-CCF95ACB0AF2}"/>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c:f>
              <c:strCache>
                <c:ptCount val="1"/>
                <c:pt idx="0">
                  <c:v>Attending a classical concert</c:v>
                </c:pt>
              </c:strCache>
            </c:strRef>
          </c:cat>
          <c:val>
            <c:numRef>
              <c:f>Sheet1!$B$3</c:f>
              <c:numCache>
                <c:formatCode>0%</c:formatCode>
                <c:ptCount val="1"/>
                <c:pt idx="0">
                  <c:v>0.18517291066282399</c:v>
                </c:pt>
              </c:numCache>
            </c:numRef>
          </c:val>
          <c:extLst xmlns:c16r2="http://schemas.microsoft.com/office/drawing/2015/06/chart">
            <c:ext xmlns:c16="http://schemas.microsoft.com/office/drawing/2014/chart" uri="{C3380CC4-5D6E-409C-BE32-E72D297353CC}">
              <c16:uniqueId val="{00000028-A9EB-40BD-A02F-CCF95ACB0AF2}"/>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c:f>
              <c:strCache>
                <c:ptCount val="1"/>
                <c:pt idx="0">
                  <c:v>Attending a classical concert</c:v>
                </c:pt>
              </c:strCache>
            </c:strRef>
          </c:cat>
          <c:val>
            <c:numRef>
              <c:f>Sheet1!$C$3</c:f>
              <c:numCache>
                <c:formatCode>0%</c:formatCode>
                <c:ptCount val="1"/>
                <c:pt idx="0">
                  <c:v>0.169827089337176</c:v>
                </c:pt>
              </c:numCache>
            </c:numRef>
          </c:val>
          <c:extLst xmlns:c16r2="http://schemas.microsoft.com/office/drawing/2015/06/chart">
            <c:ext xmlns:c16="http://schemas.microsoft.com/office/drawing/2014/chart" uri="{C3380CC4-5D6E-409C-BE32-E72D297353CC}">
              <c16:uniqueId val="{00000029-A9EB-40BD-A02F-CCF95ACB0AF2}"/>
            </c:ext>
          </c:extLst>
        </c:ser>
        <c:dLbls>
          <c:showLegendKey val="0"/>
          <c:showVal val="0"/>
          <c:showCatName val="0"/>
          <c:showSerName val="0"/>
          <c:showPercent val="0"/>
          <c:showBubbleSize val="0"/>
        </c:dLbls>
        <c:gapWidth val="50"/>
        <c:overlap val="100"/>
        <c:axId val="395626504"/>
        <c:axId val="395617880"/>
      </c:barChart>
      <c:catAx>
        <c:axId val="395626504"/>
        <c:scaling>
          <c:orientation val="maxMin"/>
        </c:scaling>
        <c:delete val="1"/>
        <c:axPos val="l"/>
        <c:numFmt formatCode="General" sourceLinked="1"/>
        <c:majorTickMark val="none"/>
        <c:minorTickMark val="none"/>
        <c:tickLblPos val="nextTo"/>
        <c:crossAx val="395617880"/>
        <c:crosses val="autoZero"/>
        <c:auto val="1"/>
        <c:lblAlgn val="ctr"/>
        <c:lblOffset val="100"/>
        <c:noMultiLvlLbl val="0"/>
      </c:catAx>
      <c:valAx>
        <c:axId val="395617880"/>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26504"/>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A305-40C9-9C1E-A747A63A3E98}"/>
              </c:ext>
            </c:extLst>
          </c:dPt>
          <c:dPt>
            <c:idx val="1"/>
            <c:invertIfNegative val="0"/>
            <c:bubble3D val="0"/>
            <c:extLst xmlns:c16r2="http://schemas.microsoft.com/office/drawing/2015/06/chart">
              <c:ext xmlns:c16="http://schemas.microsoft.com/office/drawing/2014/chart" uri="{C3380CC4-5D6E-409C-BE32-E72D297353CC}">
                <c16:uniqueId val="{00000001-A305-40C9-9C1E-A747A63A3E98}"/>
              </c:ext>
            </c:extLst>
          </c:dPt>
          <c:dPt>
            <c:idx val="2"/>
            <c:invertIfNegative val="0"/>
            <c:bubble3D val="0"/>
            <c:extLst xmlns:c16r2="http://schemas.microsoft.com/office/drawing/2015/06/chart">
              <c:ext xmlns:c16="http://schemas.microsoft.com/office/drawing/2014/chart" uri="{C3380CC4-5D6E-409C-BE32-E72D297353CC}">
                <c16:uniqueId val="{00000002-A305-40C9-9C1E-A747A63A3E98}"/>
              </c:ext>
            </c:extLst>
          </c:dPt>
          <c:dPt>
            <c:idx val="3"/>
            <c:invertIfNegative val="0"/>
            <c:bubble3D val="0"/>
            <c:extLst xmlns:c16r2="http://schemas.microsoft.com/office/drawing/2015/06/chart">
              <c:ext xmlns:c16="http://schemas.microsoft.com/office/drawing/2014/chart" uri="{C3380CC4-5D6E-409C-BE32-E72D297353CC}">
                <c16:uniqueId val="{00000003-A305-40C9-9C1E-A747A63A3E98}"/>
              </c:ext>
            </c:extLst>
          </c:dPt>
          <c:dPt>
            <c:idx val="4"/>
            <c:invertIfNegative val="0"/>
            <c:bubble3D val="0"/>
            <c:extLst xmlns:c16r2="http://schemas.microsoft.com/office/drawing/2015/06/chart">
              <c:ext xmlns:c16="http://schemas.microsoft.com/office/drawing/2014/chart" uri="{C3380CC4-5D6E-409C-BE32-E72D297353CC}">
                <c16:uniqueId val="{00000004-A305-40C9-9C1E-A747A63A3E98}"/>
              </c:ext>
            </c:extLst>
          </c:dPt>
          <c:dPt>
            <c:idx val="5"/>
            <c:invertIfNegative val="0"/>
            <c:bubble3D val="0"/>
            <c:extLst xmlns:c16r2="http://schemas.microsoft.com/office/drawing/2015/06/chart">
              <c:ext xmlns:c16="http://schemas.microsoft.com/office/drawing/2014/chart" uri="{C3380CC4-5D6E-409C-BE32-E72D297353CC}">
                <c16:uniqueId val="{00000005-A305-40C9-9C1E-A747A63A3E98}"/>
              </c:ext>
            </c:extLst>
          </c:dPt>
          <c:dPt>
            <c:idx val="6"/>
            <c:invertIfNegative val="0"/>
            <c:bubble3D val="0"/>
            <c:extLst xmlns:c16r2="http://schemas.microsoft.com/office/drawing/2015/06/chart">
              <c:ext xmlns:c16="http://schemas.microsoft.com/office/drawing/2014/chart" uri="{C3380CC4-5D6E-409C-BE32-E72D297353CC}">
                <c16:uniqueId val="{00000006-A305-40C9-9C1E-A747A63A3E98}"/>
              </c:ext>
            </c:extLst>
          </c:dPt>
          <c:dPt>
            <c:idx val="7"/>
            <c:invertIfNegative val="0"/>
            <c:bubble3D val="0"/>
            <c:extLst xmlns:c16r2="http://schemas.microsoft.com/office/drawing/2015/06/chart">
              <c:ext xmlns:c16="http://schemas.microsoft.com/office/drawing/2014/chart" uri="{C3380CC4-5D6E-409C-BE32-E72D297353CC}">
                <c16:uniqueId val="{00000007-A305-40C9-9C1E-A747A63A3E98}"/>
              </c:ext>
            </c:extLst>
          </c:dPt>
          <c:dPt>
            <c:idx val="8"/>
            <c:invertIfNegative val="0"/>
            <c:bubble3D val="0"/>
            <c:extLst xmlns:c16r2="http://schemas.microsoft.com/office/drawing/2015/06/chart">
              <c:ext xmlns:c16="http://schemas.microsoft.com/office/drawing/2014/chart" uri="{C3380CC4-5D6E-409C-BE32-E72D297353CC}">
                <c16:uniqueId val="{00000008-A305-40C9-9C1E-A747A63A3E98}"/>
              </c:ext>
            </c:extLst>
          </c:dPt>
          <c:dPt>
            <c:idx val="9"/>
            <c:invertIfNegative val="0"/>
            <c:bubble3D val="0"/>
            <c:extLst xmlns:c16r2="http://schemas.microsoft.com/office/drawing/2015/06/chart">
              <c:ext xmlns:c16="http://schemas.microsoft.com/office/drawing/2014/chart" uri="{C3380CC4-5D6E-409C-BE32-E72D297353CC}">
                <c16:uniqueId val="{00000009-A305-40C9-9C1E-A747A63A3E98}"/>
              </c:ext>
            </c:extLst>
          </c:dPt>
          <c:dPt>
            <c:idx val="10"/>
            <c:invertIfNegative val="0"/>
            <c:bubble3D val="0"/>
            <c:extLst xmlns:c16r2="http://schemas.microsoft.com/office/drawing/2015/06/chart">
              <c:ext xmlns:c16="http://schemas.microsoft.com/office/drawing/2014/chart" uri="{C3380CC4-5D6E-409C-BE32-E72D297353CC}">
                <c16:uniqueId val="{0000000A-A305-40C9-9C1E-A747A63A3E98}"/>
              </c:ext>
            </c:extLst>
          </c:dPt>
          <c:dPt>
            <c:idx val="11"/>
            <c:invertIfNegative val="0"/>
            <c:bubble3D val="0"/>
            <c:extLst xmlns:c16r2="http://schemas.microsoft.com/office/drawing/2015/06/chart">
              <c:ext xmlns:c16="http://schemas.microsoft.com/office/drawing/2014/chart" uri="{C3380CC4-5D6E-409C-BE32-E72D297353CC}">
                <c16:uniqueId val="{0000000B-A305-40C9-9C1E-A747A63A3E98}"/>
              </c:ext>
            </c:extLst>
          </c:dPt>
          <c:dPt>
            <c:idx val="12"/>
            <c:invertIfNegative val="0"/>
            <c:bubble3D val="0"/>
            <c:extLst xmlns:c16r2="http://schemas.microsoft.com/office/drawing/2015/06/chart">
              <c:ext xmlns:c16="http://schemas.microsoft.com/office/drawing/2014/chart" uri="{C3380CC4-5D6E-409C-BE32-E72D297353CC}">
                <c16:uniqueId val="{0000000C-A305-40C9-9C1E-A747A63A3E98}"/>
              </c:ext>
            </c:extLst>
          </c:dPt>
          <c:dPt>
            <c:idx val="13"/>
            <c:invertIfNegative val="0"/>
            <c:bubble3D val="0"/>
            <c:extLst xmlns:c16r2="http://schemas.microsoft.com/office/drawing/2015/06/chart">
              <c:ext xmlns:c16="http://schemas.microsoft.com/office/drawing/2014/chart" uri="{C3380CC4-5D6E-409C-BE32-E72D297353CC}">
                <c16:uniqueId val="{0000000D-A305-40C9-9C1E-A747A63A3E98}"/>
              </c:ext>
            </c:extLst>
          </c:dPt>
          <c:dPt>
            <c:idx val="14"/>
            <c:invertIfNegative val="0"/>
            <c:bubble3D val="0"/>
            <c:extLst xmlns:c16r2="http://schemas.microsoft.com/office/drawing/2015/06/chart">
              <c:ext xmlns:c16="http://schemas.microsoft.com/office/drawing/2014/chart" uri="{C3380CC4-5D6E-409C-BE32-E72D297353CC}">
                <c16:uniqueId val="{0000000E-A305-40C9-9C1E-A747A63A3E98}"/>
              </c:ext>
            </c:extLst>
          </c:dPt>
          <c:dPt>
            <c:idx val="15"/>
            <c:invertIfNegative val="0"/>
            <c:bubble3D val="0"/>
            <c:extLst xmlns:c16r2="http://schemas.microsoft.com/office/drawing/2015/06/chart">
              <c:ext xmlns:c16="http://schemas.microsoft.com/office/drawing/2014/chart" uri="{C3380CC4-5D6E-409C-BE32-E72D297353CC}">
                <c16:uniqueId val="{0000000F-A305-40C9-9C1E-A747A63A3E98}"/>
              </c:ext>
            </c:extLst>
          </c:dPt>
          <c:dPt>
            <c:idx val="16"/>
            <c:invertIfNegative val="0"/>
            <c:bubble3D val="0"/>
            <c:extLst xmlns:c16r2="http://schemas.microsoft.com/office/drawing/2015/06/chart">
              <c:ext xmlns:c16="http://schemas.microsoft.com/office/drawing/2014/chart" uri="{C3380CC4-5D6E-409C-BE32-E72D297353CC}">
                <c16:uniqueId val="{00000010-A305-40C9-9C1E-A747A63A3E98}"/>
              </c:ext>
            </c:extLst>
          </c:dPt>
          <c:dPt>
            <c:idx val="17"/>
            <c:invertIfNegative val="0"/>
            <c:bubble3D val="0"/>
            <c:extLst xmlns:c16r2="http://schemas.microsoft.com/office/drawing/2015/06/chart">
              <c:ext xmlns:c16="http://schemas.microsoft.com/office/drawing/2014/chart" uri="{C3380CC4-5D6E-409C-BE32-E72D297353CC}">
                <c16:uniqueId val="{00000011-A305-40C9-9C1E-A747A63A3E98}"/>
              </c:ext>
            </c:extLst>
          </c:dPt>
          <c:dPt>
            <c:idx val="18"/>
            <c:invertIfNegative val="0"/>
            <c:bubble3D val="0"/>
            <c:extLst xmlns:c16r2="http://schemas.microsoft.com/office/drawing/2015/06/chart">
              <c:ext xmlns:c16="http://schemas.microsoft.com/office/drawing/2014/chart" uri="{C3380CC4-5D6E-409C-BE32-E72D297353CC}">
                <c16:uniqueId val="{00000012-A305-40C9-9C1E-A747A63A3E98}"/>
              </c:ext>
            </c:extLst>
          </c:dPt>
          <c:dPt>
            <c:idx val="19"/>
            <c:invertIfNegative val="0"/>
            <c:bubble3D val="0"/>
            <c:extLst xmlns:c16r2="http://schemas.microsoft.com/office/drawing/2015/06/chart">
              <c:ext xmlns:c16="http://schemas.microsoft.com/office/drawing/2014/chart" uri="{C3380CC4-5D6E-409C-BE32-E72D297353CC}">
                <c16:uniqueId val="{00000013-A305-40C9-9C1E-A747A63A3E98}"/>
              </c:ext>
            </c:extLst>
          </c:dPt>
          <c:dPt>
            <c:idx val="20"/>
            <c:invertIfNegative val="0"/>
            <c:bubble3D val="0"/>
            <c:extLst xmlns:c16r2="http://schemas.microsoft.com/office/drawing/2015/06/chart">
              <c:ext xmlns:c16="http://schemas.microsoft.com/office/drawing/2014/chart" uri="{C3380CC4-5D6E-409C-BE32-E72D297353CC}">
                <c16:uniqueId val="{00000014-A305-40C9-9C1E-A747A63A3E98}"/>
              </c:ext>
            </c:extLst>
          </c:dPt>
          <c:dPt>
            <c:idx val="21"/>
            <c:invertIfNegative val="0"/>
            <c:bubble3D val="0"/>
            <c:extLst xmlns:c16r2="http://schemas.microsoft.com/office/drawing/2015/06/chart">
              <c:ext xmlns:c16="http://schemas.microsoft.com/office/drawing/2014/chart" uri="{C3380CC4-5D6E-409C-BE32-E72D297353CC}">
                <c16:uniqueId val="{00000015-A305-40C9-9C1E-A747A63A3E98}"/>
              </c:ext>
            </c:extLst>
          </c:dPt>
          <c:dPt>
            <c:idx val="22"/>
            <c:invertIfNegative val="0"/>
            <c:bubble3D val="0"/>
            <c:extLst xmlns:c16r2="http://schemas.microsoft.com/office/drawing/2015/06/chart">
              <c:ext xmlns:c16="http://schemas.microsoft.com/office/drawing/2014/chart" uri="{C3380CC4-5D6E-409C-BE32-E72D297353CC}">
                <c16:uniqueId val="{00000016-A305-40C9-9C1E-A747A63A3E98}"/>
              </c:ext>
            </c:extLst>
          </c:dPt>
          <c:dPt>
            <c:idx val="23"/>
            <c:invertIfNegative val="0"/>
            <c:bubble3D val="0"/>
            <c:extLst xmlns:c16r2="http://schemas.microsoft.com/office/drawing/2015/06/chart">
              <c:ext xmlns:c16="http://schemas.microsoft.com/office/drawing/2014/chart" uri="{C3380CC4-5D6E-409C-BE32-E72D297353CC}">
                <c16:uniqueId val="{00000017-A305-40C9-9C1E-A747A63A3E98}"/>
              </c:ext>
            </c:extLst>
          </c:dPt>
          <c:dPt>
            <c:idx val="24"/>
            <c:invertIfNegative val="0"/>
            <c:bubble3D val="0"/>
            <c:extLst xmlns:c16r2="http://schemas.microsoft.com/office/drawing/2015/06/chart">
              <c:ext xmlns:c16="http://schemas.microsoft.com/office/drawing/2014/chart" uri="{C3380CC4-5D6E-409C-BE32-E72D297353CC}">
                <c16:uniqueId val="{00000018-A305-40C9-9C1E-A747A63A3E98}"/>
              </c:ext>
            </c:extLst>
          </c:dPt>
          <c:dPt>
            <c:idx val="25"/>
            <c:invertIfNegative val="0"/>
            <c:bubble3D val="0"/>
            <c:extLst xmlns:c16r2="http://schemas.microsoft.com/office/drawing/2015/06/chart">
              <c:ext xmlns:c16="http://schemas.microsoft.com/office/drawing/2014/chart" uri="{C3380CC4-5D6E-409C-BE32-E72D297353CC}">
                <c16:uniqueId val="{00000019-A305-40C9-9C1E-A747A63A3E98}"/>
              </c:ext>
            </c:extLst>
          </c:dPt>
          <c:dPt>
            <c:idx val="26"/>
            <c:invertIfNegative val="0"/>
            <c:bubble3D val="0"/>
            <c:extLst xmlns:c16r2="http://schemas.microsoft.com/office/drawing/2015/06/chart">
              <c:ext xmlns:c16="http://schemas.microsoft.com/office/drawing/2014/chart" uri="{C3380CC4-5D6E-409C-BE32-E72D297353CC}">
                <c16:uniqueId val="{0000001A-A305-40C9-9C1E-A747A63A3E98}"/>
              </c:ext>
            </c:extLst>
          </c:dPt>
          <c:dPt>
            <c:idx val="27"/>
            <c:invertIfNegative val="0"/>
            <c:bubble3D val="0"/>
            <c:extLst xmlns:c16r2="http://schemas.microsoft.com/office/drawing/2015/06/chart">
              <c:ext xmlns:c16="http://schemas.microsoft.com/office/drawing/2014/chart" uri="{C3380CC4-5D6E-409C-BE32-E72D297353CC}">
                <c16:uniqueId val="{0000001B-A305-40C9-9C1E-A747A63A3E98}"/>
              </c:ext>
            </c:extLst>
          </c:dPt>
          <c:dPt>
            <c:idx val="28"/>
            <c:invertIfNegative val="0"/>
            <c:bubble3D val="0"/>
            <c:extLst xmlns:c16r2="http://schemas.microsoft.com/office/drawing/2015/06/chart">
              <c:ext xmlns:c16="http://schemas.microsoft.com/office/drawing/2014/chart" uri="{C3380CC4-5D6E-409C-BE32-E72D297353CC}">
                <c16:uniqueId val="{0000001C-A305-40C9-9C1E-A747A63A3E98}"/>
              </c:ext>
            </c:extLst>
          </c:dPt>
          <c:dPt>
            <c:idx val="29"/>
            <c:invertIfNegative val="0"/>
            <c:bubble3D val="0"/>
            <c:extLst xmlns:c16r2="http://schemas.microsoft.com/office/drawing/2015/06/chart">
              <c:ext xmlns:c16="http://schemas.microsoft.com/office/drawing/2014/chart" uri="{C3380CC4-5D6E-409C-BE32-E72D297353CC}">
                <c16:uniqueId val="{0000001D-A305-40C9-9C1E-A747A63A3E98}"/>
              </c:ext>
            </c:extLst>
          </c:dPt>
          <c:dPt>
            <c:idx val="30"/>
            <c:invertIfNegative val="0"/>
            <c:bubble3D val="0"/>
            <c:extLst xmlns:c16r2="http://schemas.microsoft.com/office/drawing/2015/06/chart">
              <c:ext xmlns:c16="http://schemas.microsoft.com/office/drawing/2014/chart" uri="{C3380CC4-5D6E-409C-BE32-E72D297353CC}">
                <c16:uniqueId val="{0000001E-A305-40C9-9C1E-A747A63A3E98}"/>
              </c:ext>
            </c:extLst>
          </c:dPt>
          <c:dPt>
            <c:idx val="31"/>
            <c:invertIfNegative val="0"/>
            <c:bubble3D val="0"/>
            <c:extLst xmlns:c16r2="http://schemas.microsoft.com/office/drawing/2015/06/chart">
              <c:ext xmlns:c16="http://schemas.microsoft.com/office/drawing/2014/chart" uri="{C3380CC4-5D6E-409C-BE32-E72D297353CC}">
                <c16:uniqueId val="{0000001F-A305-40C9-9C1E-A747A63A3E98}"/>
              </c:ext>
            </c:extLst>
          </c:dPt>
          <c:dPt>
            <c:idx val="32"/>
            <c:invertIfNegative val="0"/>
            <c:bubble3D val="0"/>
            <c:extLst xmlns:c16r2="http://schemas.microsoft.com/office/drawing/2015/06/chart">
              <c:ext xmlns:c16="http://schemas.microsoft.com/office/drawing/2014/chart" uri="{C3380CC4-5D6E-409C-BE32-E72D297353CC}">
                <c16:uniqueId val="{00000020-A305-40C9-9C1E-A747A63A3E98}"/>
              </c:ext>
            </c:extLst>
          </c:dPt>
          <c:dPt>
            <c:idx val="33"/>
            <c:invertIfNegative val="0"/>
            <c:bubble3D val="0"/>
            <c:extLst xmlns:c16r2="http://schemas.microsoft.com/office/drawing/2015/06/chart">
              <c:ext xmlns:c16="http://schemas.microsoft.com/office/drawing/2014/chart" uri="{C3380CC4-5D6E-409C-BE32-E72D297353CC}">
                <c16:uniqueId val="{00000021-A305-40C9-9C1E-A747A63A3E98}"/>
              </c:ext>
            </c:extLst>
          </c:dPt>
          <c:dPt>
            <c:idx val="34"/>
            <c:invertIfNegative val="0"/>
            <c:bubble3D val="0"/>
            <c:extLst xmlns:c16r2="http://schemas.microsoft.com/office/drawing/2015/06/chart">
              <c:ext xmlns:c16="http://schemas.microsoft.com/office/drawing/2014/chart" uri="{C3380CC4-5D6E-409C-BE32-E72D297353CC}">
                <c16:uniqueId val="{00000022-A305-40C9-9C1E-A747A63A3E98}"/>
              </c:ext>
            </c:extLst>
          </c:dPt>
          <c:dPt>
            <c:idx val="35"/>
            <c:invertIfNegative val="0"/>
            <c:bubble3D val="0"/>
            <c:extLst xmlns:c16r2="http://schemas.microsoft.com/office/drawing/2015/06/chart">
              <c:ext xmlns:c16="http://schemas.microsoft.com/office/drawing/2014/chart" uri="{C3380CC4-5D6E-409C-BE32-E72D297353CC}">
                <c16:uniqueId val="{00000023-A305-40C9-9C1E-A747A63A3E98}"/>
              </c:ext>
            </c:extLst>
          </c:dPt>
          <c:dPt>
            <c:idx val="36"/>
            <c:invertIfNegative val="0"/>
            <c:bubble3D val="0"/>
            <c:extLst xmlns:c16r2="http://schemas.microsoft.com/office/drawing/2015/06/chart">
              <c:ext xmlns:c16="http://schemas.microsoft.com/office/drawing/2014/chart" uri="{C3380CC4-5D6E-409C-BE32-E72D297353CC}">
                <c16:uniqueId val="{00000024-A305-40C9-9C1E-A747A63A3E98}"/>
              </c:ext>
            </c:extLst>
          </c:dPt>
          <c:dPt>
            <c:idx val="37"/>
            <c:invertIfNegative val="0"/>
            <c:bubble3D val="0"/>
            <c:extLst xmlns:c16r2="http://schemas.microsoft.com/office/drawing/2015/06/chart">
              <c:ext xmlns:c16="http://schemas.microsoft.com/office/drawing/2014/chart" uri="{C3380CC4-5D6E-409C-BE32-E72D297353CC}">
                <c16:uniqueId val="{00000025-A305-40C9-9C1E-A747A63A3E98}"/>
              </c:ext>
            </c:extLst>
          </c:dPt>
          <c:dPt>
            <c:idx val="38"/>
            <c:invertIfNegative val="0"/>
            <c:bubble3D val="0"/>
            <c:extLst xmlns:c16r2="http://schemas.microsoft.com/office/drawing/2015/06/chart">
              <c:ext xmlns:c16="http://schemas.microsoft.com/office/drawing/2014/chart" uri="{C3380CC4-5D6E-409C-BE32-E72D297353CC}">
                <c16:uniqueId val="{00000026-A305-40C9-9C1E-A747A63A3E98}"/>
              </c:ext>
            </c:extLst>
          </c:dPt>
          <c:dPt>
            <c:idx val="39"/>
            <c:invertIfNegative val="0"/>
            <c:bubble3D val="0"/>
            <c:extLst xmlns:c16r2="http://schemas.microsoft.com/office/drawing/2015/06/chart">
              <c:ext xmlns:c16="http://schemas.microsoft.com/office/drawing/2014/chart" uri="{C3380CC4-5D6E-409C-BE32-E72D297353CC}">
                <c16:uniqueId val="{00000027-A305-40C9-9C1E-A747A63A3E98}"/>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Sheet1!$A$26</c:f>
              <c:strCache>
                <c:ptCount val="1"/>
                <c:pt idx="0">
                  <c:v>Sunbathing on the beach/by a pool</c:v>
                </c:pt>
              </c:strCache>
            </c:strRef>
          </c:cat>
          <c:val>
            <c:numRef>
              <c:f>Sheet1!$B$26</c:f>
              <c:numCache>
                <c:formatCode>0%</c:formatCode>
                <c:ptCount val="1"/>
                <c:pt idx="0">
                  <c:v>0.160373831775701</c:v>
                </c:pt>
              </c:numCache>
            </c:numRef>
          </c:val>
          <c:extLst xmlns:c16r2="http://schemas.microsoft.com/office/drawing/2015/06/chart">
            <c:ext xmlns:c16="http://schemas.microsoft.com/office/drawing/2014/chart" uri="{C3380CC4-5D6E-409C-BE32-E72D297353CC}">
              <c16:uniqueId val="{00000028-A305-40C9-9C1E-A747A63A3E98}"/>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Sheet1!$A$26</c:f>
              <c:strCache>
                <c:ptCount val="1"/>
                <c:pt idx="0">
                  <c:v>Sunbathing on the beach/by a pool</c:v>
                </c:pt>
              </c:strCache>
            </c:strRef>
          </c:cat>
          <c:val>
            <c:numRef>
              <c:f>Sheet1!$C$26</c:f>
              <c:numCache>
                <c:formatCode>0%</c:formatCode>
                <c:ptCount val="1"/>
                <c:pt idx="0">
                  <c:v>0.16962616822429899</c:v>
                </c:pt>
              </c:numCache>
            </c:numRef>
          </c:val>
          <c:extLst xmlns:c16r2="http://schemas.microsoft.com/office/drawing/2015/06/chart">
            <c:ext xmlns:c16="http://schemas.microsoft.com/office/drawing/2014/chart" uri="{C3380CC4-5D6E-409C-BE32-E72D297353CC}">
              <c16:uniqueId val="{00000029-A305-40C9-9C1E-A747A63A3E98}"/>
            </c:ext>
          </c:extLst>
        </c:ser>
        <c:dLbls>
          <c:showLegendKey val="0"/>
          <c:showVal val="0"/>
          <c:showCatName val="0"/>
          <c:showSerName val="0"/>
          <c:showPercent val="0"/>
          <c:showBubbleSize val="0"/>
        </c:dLbls>
        <c:gapWidth val="50"/>
        <c:overlap val="100"/>
        <c:axId val="395619840"/>
        <c:axId val="395618664"/>
      </c:barChart>
      <c:catAx>
        <c:axId val="395619840"/>
        <c:scaling>
          <c:orientation val="maxMin"/>
        </c:scaling>
        <c:delete val="1"/>
        <c:axPos val="l"/>
        <c:numFmt formatCode="General" sourceLinked="1"/>
        <c:majorTickMark val="none"/>
        <c:minorTickMark val="none"/>
        <c:tickLblPos val="nextTo"/>
        <c:crossAx val="395618664"/>
        <c:crosses val="autoZero"/>
        <c:auto val="1"/>
        <c:lblAlgn val="ctr"/>
        <c:lblOffset val="100"/>
        <c:noMultiLvlLbl val="0"/>
      </c:catAx>
      <c:valAx>
        <c:axId val="395618664"/>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1984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FA14-43B9-BE6E-106E3DD4B71B}"/>
              </c:ext>
            </c:extLst>
          </c:dPt>
          <c:dPt>
            <c:idx val="1"/>
            <c:invertIfNegative val="0"/>
            <c:bubble3D val="0"/>
            <c:extLst xmlns:c16r2="http://schemas.microsoft.com/office/drawing/2015/06/chart">
              <c:ext xmlns:c16="http://schemas.microsoft.com/office/drawing/2014/chart" uri="{C3380CC4-5D6E-409C-BE32-E72D297353CC}">
                <c16:uniqueId val="{00000001-FA14-43B9-BE6E-106E3DD4B71B}"/>
              </c:ext>
            </c:extLst>
          </c:dPt>
          <c:dPt>
            <c:idx val="2"/>
            <c:invertIfNegative val="0"/>
            <c:bubble3D val="0"/>
            <c:extLst xmlns:c16r2="http://schemas.microsoft.com/office/drawing/2015/06/chart">
              <c:ext xmlns:c16="http://schemas.microsoft.com/office/drawing/2014/chart" uri="{C3380CC4-5D6E-409C-BE32-E72D297353CC}">
                <c16:uniqueId val="{00000002-FA14-43B9-BE6E-106E3DD4B71B}"/>
              </c:ext>
            </c:extLst>
          </c:dPt>
          <c:dPt>
            <c:idx val="3"/>
            <c:invertIfNegative val="0"/>
            <c:bubble3D val="0"/>
            <c:extLst xmlns:c16r2="http://schemas.microsoft.com/office/drawing/2015/06/chart">
              <c:ext xmlns:c16="http://schemas.microsoft.com/office/drawing/2014/chart" uri="{C3380CC4-5D6E-409C-BE32-E72D297353CC}">
                <c16:uniqueId val="{00000003-FA14-43B9-BE6E-106E3DD4B71B}"/>
              </c:ext>
            </c:extLst>
          </c:dPt>
          <c:dPt>
            <c:idx val="4"/>
            <c:invertIfNegative val="0"/>
            <c:bubble3D val="0"/>
            <c:extLst xmlns:c16r2="http://schemas.microsoft.com/office/drawing/2015/06/chart">
              <c:ext xmlns:c16="http://schemas.microsoft.com/office/drawing/2014/chart" uri="{C3380CC4-5D6E-409C-BE32-E72D297353CC}">
                <c16:uniqueId val="{00000004-FA14-43B9-BE6E-106E3DD4B71B}"/>
              </c:ext>
            </c:extLst>
          </c:dPt>
          <c:dPt>
            <c:idx val="5"/>
            <c:invertIfNegative val="0"/>
            <c:bubble3D val="0"/>
            <c:extLst xmlns:c16r2="http://schemas.microsoft.com/office/drawing/2015/06/chart">
              <c:ext xmlns:c16="http://schemas.microsoft.com/office/drawing/2014/chart" uri="{C3380CC4-5D6E-409C-BE32-E72D297353CC}">
                <c16:uniqueId val="{00000005-FA14-43B9-BE6E-106E3DD4B71B}"/>
              </c:ext>
            </c:extLst>
          </c:dPt>
          <c:dPt>
            <c:idx val="6"/>
            <c:invertIfNegative val="0"/>
            <c:bubble3D val="0"/>
            <c:extLst xmlns:c16r2="http://schemas.microsoft.com/office/drawing/2015/06/chart">
              <c:ext xmlns:c16="http://schemas.microsoft.com/office/drawing/2014/chart" uri="{C3380CC4-5D6E-409C-BE32-E72D297353CC}">
                <c16:uniqueId val="{00000006-FA14-43B9-BE6E-106E3DD4B71B}"/>
              </c:ext>
            </c:extLst>
          </c:dPt>
          <c:dPt>
            <c:idx val="7"/>
            <c:invertIfNegative val="0"/>
            <c:bubble3D val="0"/>
            <c:extLst xmlns:c16r2="http://schemas.microsoft.com/office/drawing/2015/06/chart">
              <c:ext xmlns:c16="http://schemas.microsoft.com/office/drawing/2014/chart" uri="{C3380CC4-5D6E-409C-BE32-E72D297353CC}">
                <c16:uniqueId val="{00000007-FA14-43B9-BE6E-106E3DD4B71B}"/>
              </c:ext>
            </c:extLst>
          </c:dPt>
          <c:dPt>
            <c:idx val="8"/>
            <c:invertIfNegative val="0"/>
            <c:bubble3D val="0"/>
            <c:extLst xmlns:c16r2="http://schemas.microsoft.com/office/drawing/2015/06/chart">
              <c:ext xmlns:c16="http://schemas.microsoft.com/office/drawing/2014/chart" uri="{C3380CC4-5D6E-409C-BE32-E72D297353CC}">
                <c16:uniqueId val="{00000008-FA14-43B9-BE6E-106E3DD4B71B}"/>
              </c:ext>
            </c:extLst>
          </c:dPt>
          <c:dPt>
            <c:idx val="9"/>
            <c:invertIfNegative val="0"/>
            <c:bubble3D val="0"/>
            <c:extLst xmlns:c16r2="http://schemas.microsoft.com/office/drawing/2015/06/chart">
              <c:ext xmlns:c16="http://schemas.microsoft.com/office/drawing/2014/chart" uri="{C3380CC4-5D6E-409C-BE32-E72D297353CC}">
                <c16:uniqueId val="{00000009-FA14-43B9-BE6E-106E3DD4B71B}"/>
              </c:ext>
            </c:extLst>
          </c:dPt>
          <c:dPt>
            <c:idx val="10"/>
            <c:invertIfNegative val="0"/>
            <c:bubble3D val="0"/>
            <c:extLst xmlns:c16r2="http://schemas.microsoft.com/office/drawing/2015/06/chart">
              <c:ext xmlns:c16="http://schemas.microsoft.com/office/drawing/2014/chart" uri="{C3380CC4-5D6E-409C-BE32-E72D297353CC}">
                <c16:uniqueId val="{0000000A-FA14-43B9-BE6E-106E3DD4B71B}"/>
              </c:ext>
            </c:extLst>
          </c:dPt>
          <c:dPt>
            <c:idx val="11"/>
            <c:invertIfNegative val="0"/>
            <c:bubble3D val="0"/>
            <c:extLst xmlns:c16r2="http://schemas.microsoft.com/office/drawing/2015/06/chart">
              <c:ext xmlns:c16="http://schemas.microsoft.com/office/drawing/2014/chart" uri="{C3380CC4-5D6E-409C-BE32-E72D297353CC}">
                <c16:uniqueId val="{0000000B-FA14-43B9-BE6E-106E3DD4B71B}"/>
              </c:ext>
            </c:extLst>
          </c:dPt>
          <c:dPt>
            <c:idx val="12"/>
            <c:invertIfNegative val="0"/>
            <c:bubble3D val="0"/>
            <c:extLst xmlns:c16r2="http://schemas.microsoft.com/office/drawing/2015/06/chart">
              <c:ext xmlns:c16="http://schemas.microsoft.com/office/drawing/2014/chart" uri="{C3380CC4-5D6E-409C-BE32-E72D297353CC}">
                <c16:uniqueId val="{0000000C-FA14-43B9-BE6E-106E3DD4B71B}"/>
              </c:ext>
            </c:extLst>
          </c:dPt>
          <c:dPt>
            <c:idx val="13"/>
            <c:invertIfNegative val="0"/>
            <c:bubble3D val="0"/>
            <c:extLst xmlns:c16r2="http://schemas.microsoft.com/office/drawing/2015/06/chart">
              <c:ext xmlns:c16="http://schemas.microsoft.com/office/drawing/2014/chart" uri="{C3380CC4-5D6E-409C-BE32-E72D297353CC}">
                <c16:uniqueId val="{0000000D-FA14-43B9-BE6E-106E3DD4B71B}"/>
              </c:ext>
            </c:extLst>
          </c:dPt>
          <c:dPt>
            <c:idx val="14"/>
            <c:invertIfNegative val="0"/>
            <c:bubble3D val="0"/>
            <c:extLst xmlns:c16r2="http://schemas.microsoft.com/office/drawing/2015/06/chart">
              <c:ext xmlns:c16="http://schemas.microsoft.com/office/drawing/2014/chart" uri="{C3380CC4-5D6E-409C-BE32-E72D297353CC}">
                <c16:uniqueId val="{0000000E-FA14-43B9-BE6E-106E3DD4B71B}"/>
              </c:ext>
            </c:extLst>
          </c:dPt>
          <c:dPt>
            <c:idx val="15"/>
            <c:invertIfNegative val="0"/>
            <c:bubble3D val="0"/>
            <c:extLst xmlns:c16r2="http://schemas.microsoft.com/office/drawing/2015/06/chart">
              <c:ext xmlns:c16="http://schemas.microsoft.com/office/drawing/2014/chart" uri="{C3380CC4-5D6E-409C-BE32-E72D297353CC}">
                <c16:uniqueId val="{0000000F-FA14-43B9-BE6E-106E3DD4B71B}"/>
              </c:ext>
            </c:extLst>
          </c:dPt>
          <c:dPt>
            <c:idx val="16"/>
            <c:invertIfNegative val="0"/>
            <c:bubble3D val="0"/>
            <c:extLst xmlns:c16r2="http://schemas.microsoft.com/office/drawing/2015/06/chart">
              <c:ext xmlns:c16="http://schemas.microsoft.com/office/drawing/2014/chart" uri="{C3380CC4-5D6E-409C-BE32-E72D297353CC}">
                <c16:uniqueId val="{00000010-FA14-43B9-BE6E-106E3DD4B71B}"/>
              </c:ext>
            </c:extLst>
          </c:dPt>
          <c:dPt>
            <c:idx val="17"/>
            <c:invertIfNegative val="0"/>
            <c:bubble3D val="0"/>
            <c:extLst xmlns:c16r2="http://schemas.microsoft.com/office/drawing/2015/06/chart">
              <c:ext xmlns:c16="http://schemas.microsoft.com/office/drawing/2014/chart" uri="{C3380CC4-5D6E-409C-BE32-E72D297353CC}">
                <c16:uniqueId val="{00000011-FA14-43B9-BE6E-106E3DD4B71B}"/>
              </c:ext>
            </c:extLst>
          </c:dPt>
          <c:dPt>
            <c:idx val="18"/>
            <c:invertIfNegative val="0"/>
            <c:bubble3D val="0"/>
            <c:extLst xmlns:c16r2="http://schemas.microsoft.com/office/drawing/2015/06/chart">
              <c:ext xmlns:c16="http://schemas.microsoft.com/office/drawing/2014/chart" uri="{C3380CC4-5D6E-409C-BE32-E72D297353CC}">
                <c16:uniqueId val="{00000012-FA14-43B9-BE6E-106E3DD4B71B}"/>
              </c:ext>
            </c:extLst>
          </c:dPt>
          <c:dPt>
            <c:idx val="19"/>
            <c:invertIfNegative val="0"/>
            <c:bubble3D val="0"/>
            <c:extLst xmlns:c16r2="http://schemas.microsoft.com/office/drawing/2015/06/chart">
              <c:ext xmlns:c16="http://schemas.microsoft.com/office/drawing/2014/chart" uri="{C3380CC4-5D6E-409C-BE32-E72D297353CC}">
                <c16:uniqueId val="{00000013-FA14-43B9-BE6E-106E3DD4B71B}"/>
              </c:ext>
            </c:extLst>
          </c:dPt>
          <c:dPt>
            <c:idx val="20"/>
            <c:invertIfNegative val="0"/>
            <c:bubble3D val="0"/>
            <c:extLst xmlns:c16r2="http://schemas.microsoft.com/office/drawing/2015/06/chart">
              <c:ext xmlns:c16="http://schemas.microsoft.com/office/drawing/2014/chart" uri="{C3380CC4-5D6E-409C-BE32-E72D297353CC}">
                <c16:uniqueId val="{00000014-FA14-43B9-BE6E-106E3DD4B71B}"/>
              </c:ext>
            </c:extLst>
          </c:dPt>
          <c:dPt>
            <c:idx val="21"/>
            <c:invertIfNegative val="0"/>
            <c:bubble3D val="0"/>
            <c:extLst xmlns:c16r2="http://schemas.microsoft.com/office/drawing/2015/06/chart">
              <c:ext xmlns:c16="http://schemas.microsoft.com/office/drawing/2014/chart" uri="{C3380CC4-5D6E-409C-BE32-E72D297353CC}">
                <c16:uniqueId val="{00000015-FA14-43B9-BE6E-106E3DD4B71B}"/>
              </c:ext>
            </c:extLst>
          </c:dPt>
          <c:dPt>
            <c:idx val="22"/>
            <c:invertIfNegative val="0"/>
            <c:bubble3D val="0"/>
            <c:extLst xmlns:c16r2="http://schemas.microsoft.com/office/drawing/2015/06/chart">
              <c:ext xmlns:c16="http://schemas.microsoft.com/office/drawing/2014/chart" uri="{C3380CC4-5D6E-409C-BE32-E72D297353CC}">
                <c16:uniqueId val="{00000016-FA14-43B9-BE6E-106E3DD4B71B}"/>
              </c:ext>
            </c:extLst>
          </c:dPt>
          <c:dPt>
            <c:idx val="23"/>
            <c:invertIfNegative val="0"/>
            <c:bubble3D val="0"/>
            <c:extLst xmlns:c16r2="http://schemas.microsoft.com/office/drawing/2015/06/chart">
              <c:ext xmlns:c16="http://schemas.microsoft.com/office/drawing/2014/chart" uri="{C3380CC4-5D6E-409C-BE32-E72D297353CC}">
                <c16:uniqueId val="{00000017-FA14-43B9-BE6E-106E3DD4B71B}"/>
              </c:ext>
            </c:extLst>
          </c:dPt>
          <c:dPt>
            <c:idx val="24"/>
            <c:invertIfNegative val="0"/>
            <c:bubble3D val="0"/>
            <c:extLst xmlns:c16r2="http://schemas.microsoft.com/office/drawing/2015/06/chart">
              <c:ext xmlns:c16="http://schemas.microsoft.com/office/drawing/2014/chart" uri="{C3380CC4-5D6E-409C-BE32-E72D297353CC}">
                <c16:uniqueId val="{00000018-FA14-43B9-BE6E-106E3DD4B71B}"/>
              </c:ext>
            </c:extLst>
          </c:dPt>
          <c:dPt>
            <c:idx val="25"/>
            <c:invertIfNegative val="0"/>
            <c:bubble3D val="0"/>
            <c:extLst xmlns:c16r2="http://schemas.microsoft.com/office/drawing/2015/06/chart">
              <c:ext xmlns:c16="http://schemas.microsoft.com/office/drawing/2014/chart" uri="{C3380CC4-5D6E-409C-BE32-E72D297353CC}">
                <c16:uniqueId val="{00000019-FA14-43B9-BE6E-106E3DD4B71B}"/>
              </c:ext>
            </c:extLst>
          </c:dPt>
          <c:dPt>
            <c:idx val="26"/>
            <c:invertIfNegative val="0"/>
            <c:bubble3D val="0"/>
            <c:extLst xmlns:c16r2="http://schemas.microsoft.com/office/drawing/2015/06/chart">
              <c:ext xmlns:c16="http://schemas.microsoft.com/office/drawing/2014/chart" uri="{C3380CC4-5D6E-409C-BE32-E72D297353CC}">
                <c16:uniqueId val="{0000001A-FA14-43B9-BE6E-106E3DD4B71B}"/>
              </c:ext>
            </c:extLst>
          </c:dPt>
          <c:dPt>
            <c:idx val="27"/>
            <c:invertIfNegative val="0"/>
            <c:bubble3D val="0"/>
            <c:extLst xmlns:c16r2="http://schemas.microsoft.com/office/drawing/2015/06/chart">
              <c:ext xmlns:c16="http://schemas.microsoft.com/office/drawing/2014/chart" uri="{C3380CC4-5D6E-409C-BE32-E72D297353CC}">
                <c16:uniqueId val="{0000001B-FA14-43B9-BE6E-106E3DD4B71B}"/>
              </c:ext>
            </c:extLst>
          </c:dPt>
          <c:dPt>
            <c:idx val="28"/>
            <c:invertIfNegative val="0"/>
            <c:bubble3D val="0"/>
            <c:extLst xmlns:c16r2="http://schemas.microsoft.com/office/drawing/2015/06/chart">
              <c:ext xmlns:c16="http://schemas.microsoft.com/office/drawing/2014/chart" uri="{C3380CC4-5D6E-409C-BE32-E72D297353CC}">
                <c16:uniqueId val="{0000001C-FA14-43B9-BE6E-106E3DD4B71B}"/>
              </c:ext>
            </c:extLst>
          </c:dPt>
          <c:dPt>
            <c:idx val="29"/>
            <c:invertIfNegative val="0"/>
            <c:bubble3D val="0"/>
            <c:extLst xmlns:c16r2="http://schemas.microsoft.com/office/drawing/2015/06/chart">
              <c:ext xmlns:c16="http://schemas.microsoft.com/office/drawing/2014/chart" uri="{C3380CC4-5D6E-409C-BE32-E72D297353CC}">
                <c16:uniqueId val="{0000001D-FA14-43B9-BE6E-106E3DD4B71B}"/>
              </c:ext>
            </c:extLst>
          </c:dPt>
          <c:dPt>
            <c:idx val="30"/>
            <c:invertIfNegative val="0"/>
            <c:bubble3D val="0"/>
            <c:extLst xmlns:c16r2="http://schemas.microsoft.com/office/drawing/2015/06/chart">
              <c:ext xmlns:c16="http://schemas.microsoft.com/office/drawing/2014/chart" uri="{C3380CC4-5D6E-409C-BE32-E72D297353CC}">
                <c16:uniqueId val="{0000001E-FA14-43B9-BE6E-106E3DD4B71B}"/>
              </c:ext>
            </c:extLst>
          </c:dPt>
          <c:dPt>
            <c:idx val="31"/>
            <c:invertIfNegative val="0"/>
            <c:bubble3D val="0"/>
            <c:extLst xmlns:c16r2="http://schemas.microsoft.com/office/drawing/2015/06/chart">
              <c:ext xmlns:c16="http://schemas.microsoft.com/office/drawing/2014/chart" uri="{C3380CC4-5D6E-409C-BE32-E72D297353CC}">
                <c16:uniqueId val="{0000001F-FA14-43B9-BE6E-106E3DD4B71B}"/>
              </c:ext>
            </c:extLst>
          </c:dPt>
          <c:dPt>
            <c:idx val="32"/>
            <c:invertIfNegative val="0"/>
            <c:bubble3D val="0"/>
            <c:extLst xmlns:c16r2="http://schemas.microsoft.com/office/drawing/2015/06/chart">
              <c:ext xmlns:c16="http://schemas.microsoft.com/office/drawing/2014/chart" uri="{C3380CC4-5D6E-409C-BE32-E72D297353CC}">
                <c16:uniqueId val="{00000020-FA14-43B9-BE6E-106E3DD4B71B}"/>
              </c:ext>
            </c:extLst>
          </c:dPt>
          <c:dPt>
            <c:idx val="33"/>
            <c:invertIfNegative val="0"/>
            <c:bubble3D val="0"/>
            <c:extLst xmlns:c16r2="http://schemas.microsoft.com/office/drawing/2015/06/chart">
              <c:ext xmlns:c16="http://schemas.microsoft.com/office/drawing/2014/chart" uri="{C3380CC4-5D6E-409C-BE32-E72D297353CC}">
                <c16:uniqueId val="{00000021-FA14-43B9-BE6E-106E3DD4B71B}"/>
              </c:ext>
            </c:extLst>
          </c:dPt>
          <c:dPt>
            <c:idx val="34"/>
            <c:invertIfNegative val="0"/>
            <c:bubble3D val="0"/>
            <c:extLst xmlns:c16r2="http://schemas.microsoft.com/office/drawing/2015/06/chart">
              <c:ext xmlns:c16="http://schemas.microsoft.com/office/drawing/2014/chart" uri="{C3380CC4-5D6E-409C-BE32-E72D297353CC}">
                <c16:uniqueId val="{00000022-FA14-43B9-BE6E-106E3DD4B71B}"/>
              </c:ext>
            </c:extLst>
          </c:dPt>
          <c:dPt>
            <c:idx val="35"/>
            <c:invertIfNegative val="0"/>
            <c:bubble3D val="0"/>
            <c:extLst xmlns:c16r2="http://schemas.microsoft.com/office/drawing/2015/06/chart">
              <c:ext xmlns:c16="http://schemas.microsoft.com/office/drawing/2014/chart" uri="{C3380CC4-5D6E-409C-BE32-E72D297353CC}">
                <c16:uniqueId val="{00000023-FA14-43B9-BE6E-106E3DD4B71B}"/>
              </c:ext>
            </c:extLst>
          </c:dPt>
          <c:dPt>
            <c:idx val="36"/>
            <c:invertIfNegative val="0"/>
            <c:bubble3D val="0"/>
            <c:extLst xmlns:c16r2="http://schemas.microsoft.com/office/drawing/2015/06/chart">
              <c:ext xmlns:c16="http://schemas.microsoft.com/office/drawing/2014/chart" uri="{C3380CC4-5D6E-409C-BE32-E72D297353CC}">
                <c16:uniqueId val="{00000024-FA14-43B9-BE6E-106E3DD4B71B}"/>
              </c:ext>
            </c:extLst>
          </c:dPt>
          <c:dPt>
            <c:idx val="37"/>
            <c:invertIfNegative val="0"/>
            <c:bubble3D val="0"/>
            <c:extLst xmlns:c16r2="http://schemas.microsoft.com/office/drawing/2015/06/chart">
              <c:ext xmlns:c16="http://schemas.microsoft.com/office/drawing/2014/chart" uri="{C3380CC4-5D6E-409C-BE32-E72D297353CC}">
                <c16:uniqueId val="{00000025-FA14-43B9-BE6E-106E3DD4B71B}"/>
              </c:ext>
            </c:extLst>
          </c:dPt>
          <c:dPt>
            <c:idx val="38"/>
            <c:invertIfNegative val="0"/>
            <c:bubble3D val="0"/>
            <c:extLst xmlns:c16r2="http://schemas.microsoft.com/office/drawing/2015/06/chart">
              <c:ext xmlns:c16="http://schemas.microsoft.com/office/drawing/2014/chart" uri="{C3380CC4-5D6E-409C-BE32-E72D297353CC}">
                <c16:uniqueId val="{00000026-FA14-43B9-BE6E-106E3DD4B71B}"/>
              </c:ext>
            </c:extLst>
          </c:dPt>
          <c:dPt>
            <c:idx val="39"/>
            <c:invertIfNegative val="0"/>
            <c:bubble3D val="0"/>
            <c:extLst xmlns:c16r2="http://schemas.microsoft.com/office/drawing/2015/06/chart">
              <c:ext xmlns:c16="http://schemas.microsoft.com/office/drawing/2014/chart" uri="{C3380CC4-5D6E-409C-BE32-E72D297353CC}">
                <c16:uniqueId val="{00000027-FA14-43B9-BE6E-106E3DD4B71B}"/>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Sheet1!$A$24</c:f>
              <c:strCache>
                <c:ptCount val="1"/>
                <c:pt idx="0">
                  <c:v>Shopping for luxury or designer products</c:v>
                </c:pt>
              </c:strCache>
            </c:strRef>
          </c:cat>
          <c:val>
            <c:numRef>
              <c:f>Sheet1!$B$24</c:f>
              <c:numCache>
                <c:formatCode>0%</c:formatCode>
                <c:ptCount val="1"/>
                <c:pt idx="0">
                  <c:v>0.17013707165108999</c:v>
                </c:pt>
              </c:numCache>
            </c:numRef>
          </c:val>
          <c:extLst xmlns:c16r2="http://schemas.microsoft.com/office/drawing/2015/06/chart">
            <c:ext xmlns:c16="http://schemas.microsoft.com/office/drawing/2014/chart" uri="{C3380CC4-5D6E-409C-BE32-E72D297353CC}">
              <c16:uniqueId val="{00000028-FA14-43B9-BE6E-106E3DD4B71B}"/>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Sheet1!$A$24</c:f>
              <c:strCache>
                <c:ptCount val="1"/>
                <c:pt idx="0">
                  <c:v>Shopping for luxury or designer products</c:v>
                </c:pt>
              </c:strCache>
            </c:strRef>
          </c:cat>
          <c:val>
            <c:numRef>
              <c:f>Sheet1!$C$24</c:f>
              <c:numCache>
                <c:formatCode>0%</c:formatCode>
                <c:ptCount val="1"/>
                <c:pt idx="0">
                  <c:v>0.15886292834891</c:v>
                </c:pt>
              </c:numCache>
            </c:numRef>
          </c:val>
          <c:extLst xmlns:c16r2="http://schemas.microsoft.com/office/drawing/2015/06/chart">
            <c:ext xmlns:c16="http://schemas.microsoft.com/office/drawing/2014/chart" uri="{C3380CC4-5D6E-409C-BE32-E72D297353CC}">
              <c16:uniqueId val="{00000029-FA14-43B9-BE6E-106E3DD4B71B}"/>
            </c:ext>
          </c:extLst>
        </c:ser>
        <c:dLbls>
          <c:showLegendKey val="0"/>
          <c:showVal val="0"/>
          <c:showCatName val="0"/>
          <c:showSerName val="0"/>
          <c:showPercent val="0"/>
          <c:showBubbleSize val="0"/>
        </c:dLbls>
        <c:gapWidth val="50"/>
        <c:overlap val="100"/>
        <c:axId val="395617096"/>
        <c:axId val="395622584"/>
      </c:barChart>
      <c:catAx>
        <c:axId val="395617096"/>
        <c:scaling>
          <c:orientation val="maxMin"/>
        </c:scaling>
        <c:delete val="1"/>
        <c:axPos val="l"/>
        <c:numFmt formatCode="General" sourceLinked="1"/>
        <c:majorTickMark val="none"/>
        <c:minorTickMark val="none"/>
        <c:tickLblPos val="nextTo"/>
        <c:crossAx val="395622584"/>
        <c:crosses val="autoZero"/>
        <c:auto val="1"/>
        <c:lblAlgn val="ctr"/>
        <c:lblOffset val="100"/>
        <c:noMultiLvlLbl val="0"/>
      </c:catAx>
      <c:valAx>
        <c:axId val="395622584"/>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1709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9E3D-4A9E-85FE-60102D77BBEF}"/>
              </c:ext>
            </c:extLst>
          </c:dPt>
          <c:dPt>
            <c:idx val="1"/>
            <c:invertIfNegative val="0"/>
            <c:bubble3D val="0"/>
            <c:extLst xmlns:c16r2="http://schemas.microsoft.com/office/drawing/2015/06/chart">
              <c:ext xmlns:c16="http://schemas.microsoft.com/office/drawing/2014/chart" uri="{C3380CC4-5D6E-409C-BE32-E72D297353CC}">
                <c16:uniqueId val="{00000001-9E3D-4A9E-85FE-60102D77BBEF}"/>
              </c:ext>
            </c:extLst>
          </c:dPt>
          <c:dPt>
            <c:idx val="2"/>
            <c:invertIfNegative val="0"/>
            <c:bubble3D val="0"/>
            <c:extLst xmlns:c16r2="http://schemas.microsoft.com/office/drawing/2015/06/chart">
              <c:ext xmlns:c16="http://schemas.microsoft.com/office/drawing/2014/chart" uri="{C3380CC4-5D6E-409C-BE32-E72D297353CC}">
                <c16:uniqueId val="{00000002-9E3D-4A9E-85FE-60102D77BBEF}"/>
              </c:ext>
            </c:extLst>
          </c:dPt>
          <c:dPt>
            <c:idx val="3"/>
            <c:invertIfNegative val="0"/>
            <c:bubble3D val="0"/>
            <c:extLst xmlns:c16r2="http://schemas.microsoft.com/office/drawing/2015/06/chart">
              <c:ext xmlns:c16="http://schemas.microsoft.com/office/drawing/2014/chart" uri="{C3380CC4-5D6E-409C-BE32-E72D297353CC}">
                <c16:uniqueId val="{00000003-9E3D-4A9E-85FE-60102D77BBEF}"/>
              </c:ext>
            </c:extLst>
          </c:dPt>
          <c:dPt>
            <c:idx val="4"/>
            <c:invertIfNegative val="0"/>
            <c:bubble3D val="0"/>
            <c:extLst xmlns:c16r2="http://schemas.microsoft.com/office/drawing/2015/06/chart">
              <c:ext xmlns:c16="http://schemas.microsoft.com/office/drawing/2014/chart" uri="{C3380CC4-5D6E-409C-BE32-E72D297353CC}">
                <c16:uniqueId val="{00000004-9E3D-4A9E-85FE-60102D77BBEF}"/>
              </c:ext>
            </c:extLst>
          </c:dPt>
          <c:dPt>
            <c:idx val="5"/>
            <c:invertIfNegative val="0"/>
            <c:bubble3D val="0"/>
            <c:extLst xmlns:c16r2="http://schemas.microsoft.com/office/drawing/2015/06/chart">
              <c:ext xmlns:c16="http://schemas.microsoft.com/office/drawing/2014/chart" uri="{C3380CC4-5D6E-409C-BE32-E72D297353CC}">
                <c16:uniqueId val="{00000005-9E3D-4A9E-85FE-60102D77BBEF}"/>
              </c:ext>
            </c:extLst>
          </c:dPt>
          <c:dPt>
            <c:idx val="6"/>
            <c:invertIfNegative val="0"/>
            <c:bubble3D val="0"/>
            <c:extLst xmlns:c16r2="http://schemas.microsoft.com/office/drawing/2015/06/chart">
              <c:ext xmlns:c16="http://schemas.microsoft.com/office/drawing/2014/chart" uri="{C3380CC4-5D6E-409C-BE32-E72D297353CC}">
                <c16:uniqueId val="{00000006-9E3D-4A9E-85FE-60102D77BBEF}"/>
              </c:ext>
            </c:extLst>
          </c:dPt>
          <c:dPt>
            <c:idx val="7"/>
            <c:invertIfNegative val="0"/>
            <c:bubble3D val="0"/>
            <c:extLst xmlns:c16r2="http://schemas.microsoft.com/office/drawing/2015/06/chart">
              <c:ext xmlns:c16="http://schemas.microsoft.com/office/drawing/2014/chart" uri="{C3380CC4-5D6E-409C-BE32-E72D297353CC}">
                <c16:uniqueId val="{00000007-9E3D-4A9E-85FE-60102D77BBEF}"/>
              </c:ext>
            </c:extLst>
          </c:dPt>
          <c:dPt>
            <c:idx val="8"/>
            <c:invertIfNegative val="0"/>
            <c:bubble3D val="0"/>
            <c:extLst xmlns:c16r2="http://schemas.microsoft.com/office/drawing/2015/06/chart">
              <c:ext xmlns:c16="http://schemas.microsoft.com/office/drawing/2014/chart" uri="{C3380CC4-5D6E-409C-BE32-E72D297353CC}">
                <c16:uniqueId val="{00000008-9E3D-4A9E-85FE-60102D77BBEF}"/>
              </c:ext>
            </c:extLst>
          </c:dPt>
          <c:dPt>
            <c:idx val="9"/>
            <c:invertIfNegative val="0"/>
            <c:bubble3D val="0"/>
            <c:extLst xmlns:c16r2="http://schemas.microsoft.com/office/drawing/2015/06/chart">
              <c:ext xmlns:c16="http://schemas.microsoft.com/office/drawing/2014/chart" uri="{C3380CC4-5D6E-409C-BE32-E72D297353CC}">
                <c16:uniqueId val="{00000009-9E3D-4A9E-85FE-60102D77BBEF}"/>
              </c:ext>
            </c:extLst>
          </c:dPt>
          <c:dPt>
            <c:idx val="10"/>
            <c:invertIfNegative val="0"/>
            <c:bubble3D val="0"/>
            <c:extLst xmlns:c16r2="http://schemas.microsoft.com/office/drawing/2015/06/chart">
              <c:ext xmlns:c16="http://schemas.microsoft.com/office/drawing/2014/chart" uri="{C3380CC4-5D6E-409C-BE32-E72D297353CC}">
                <c16:uniqueId val="{0000000A-9E3D-4A9E-85FE-60102D77BBEF}"/>
              </c:ext>
            </c:extLst>
          </c:dPt>
          <c:dPt>
            <c:idx val="11"/>
            <c:invertIfNegative val="0"/>
            <c:bubble3D val="0"/>
            <c:extLst xmlns:c16r2="http://schemas.microsoft.com/office/drawing/2015/06/chart">
              <c:ext xmlns:c16="http://schemas.microsoft.com/office/drawing/2014/chart" uri="{C3380CC4-5D6E-409C-BE32-E72D297353CC}">
                <c16:uniqueId val="{0000000B-9E3D-4A9E-85FE-60102D77BBEF}"/>
              </c:ext>
            </c:extLst>
          </c:dPt>
          <c:dPt>
            <c:idx val="12"/>
            <c:invertIfNegative val="0"/>
            <c:bubble3D val="0"/>
            <c:extLst xmlns:c16r2="http://schemas.microsoft.com/office/drawing/2015/06/chart">
              <c:ext xmlns:c16="http://schemas.microsoft.com/office/drawing/2014/chart" uri="{C3380CC4-5D6E-409C-BE32-E72D297353CC}">
                <c16:uniqueId val="{0000000C-9E3D-4A9E-85FE-60102D77BBEF}"/>
              </c:ext>
            </c:extLst>
          </c:dPt>
          <c:dPt>
            <c:idx val="13"/>
            <c:invertIfNegative val="0"/>
            <c:bubble3D val="0"/>
            <c:extLst xmlns:c16r2="http://schemas.microsoft.com/office/drawing/2015/06/chart">
              <c:ext xmlns:c16="http://schemas.microsoft.com/office/drawing/2014/chart" uri="{C3380CC4-5D6E-409C-BE32-E72D297353CC}">
                <c16:uniqueId val="{0000000D-9E3D-4A9E-85FE-60102D77BBEF}"/>
              </c:ext>
            </c:extLst>
          </c:dPt>
          <c:dPt>
            <c:idx val="14"/>
            <c:invertIfNegative val="0"/>
            <c:bubble3D val="0"/>
            <c:extLst xmlns:c16r2="http://schemas.microsoft.com/office/drawing/2015/06/chart">
              <c:ext xmlns:c16="http://schemas.microsoft.com/office/drawing/2014/chart" uri="{C3380CC4-5D6E-409C-BE32-E72D297353CC}">
                <c16:uniqueId val="{0000000E-9E3D-4A9E-85FE-60102D77BBEF}"/>
              </c:ext>
            </c:extLst>
          </c:dPt>
          <c:dPt>
            <c:idx val="15"/>
            <c:invertIfNegative val="0"/>
            <c:bubble3D val="0"/>
            <c:extLst xmlns:c16r2="http://schemas.microsoft.com/office/drawing/2015/06/chart">
              <c:ext xmlns:c16="http://schemas.microsoft.com/office/drawing/2014/chart" uri="{C3380CC4-5D6E-409C-BE32-E72D297353CC}">
                <c16:uniqueId val="{0000000F-9E3D-4A9E-85FE-60102D77BBEF}"/>
              </c:ext>
            </c:extLst>
          </c:dPt>
          <c:dPt>
            <c:idx val="16"/>
            <c:invertIfNegative val="0"/>
            <c:bubble3D val="0"/>
            <c:extLst xmlns:c16r2="http://schemas.microsoft.com/office/drawing/2015/06/chart">
              <c:ext xmlns:c16="http://schemas.microsoft.com/office/drawing/2014/chart" uri="{C3380CC4-5D6E-409C-BE32-E72D297353CC}">
                <c16:uniqueId val="{00000010-9E3D-4A9E-85FE-60102D77BBEF}"/>
              </c:ext>
            </c:extLst>
          </c:dPt>
          <c:dPt>
            <c:idx val="17"/>
            <c:invertIfNegative val="0"/>
            <c:bubble3D val="0"/>
            <c:extLst xmlns:c16r2="http://schemas.microsoft.com/office/drawing/2015/06/chart">
              <c:ext xmlns:c16="http://schemas.microsoft.com/office/drawing/2014/chart" uri="{C3380CC4-5D6E-409C-BE32-E72D297353CC}">
                <c16:uniqueId val="{00000011-9E3D-4A9E-85FE-60102D77BBEF}"/>
              </c:ext>
            </c:extLst>
          </c:dPt>
          <c:dPt>
            <c:idx val="18"/>
            <c:invertIfNegative val="0"/>
            <c:bubble3D val="0"/>
            <c:extLst xmlns:c16r2="http://schemas.microsoft.com/office/drawing/2015/06/chart">
              <c:ext xmlns:c16="http://schemas.microsoft.com/office/drawing/2014/chart" uri="{C3380CC4-5D6E-409C-BE32-E72D297353CC}">
                <c16:uniqueId val="{00000012-9E3D-4A9E-85FE-60102D77BBEF}"/>
              </c:ext>
            </c:extLst>
          </c:dPt>
          <c:dPt>
            <c:idx val="19"/>
            <c:invertIfNegative val="0"/>
            <c:bubble3D val="0"/>
            <c:extLst xmlns:c16r2="http://schemas.microsoft.com/office/drawing/2015/06/chart">
              <c:ext xmlns:c16="http://schemas.microsoft.com/office/drawing/2014/chart" uri="{C3380CC4-5D6E-409C-BE32-E72D297353CC}">
                <c16:uniqueId val="{00000013-9E3D-4A9E-85FE-60102D77BBEF}"/>
              </c:ext>
            </c:extLst>
          </c:dPt>
          <c:dPt>
            <c:idx val="20"/>
            <c:invertIfNegative val="0"/>
            <c:bubble3D val="0"/>
            <c:extLst xmlns:c16r2="http://schemas.microsoft.com/office/drawing/2015/06/chart">
              <c:ext xmlns:c16="http://schemas.microsoft.com/office/drawing/2014/chart" uri="{C3380CC4-5D6E-409C-BE32-E72D297353CC}">
                <c16:uniqueId val="{00000014-9E3D-4A9E-85FE-60102D77BBEF}"/>
              </c:ext>
            </c:extLst>
          </c:dPt>
          <c:dPt>
            <c:idx val="21"/>
            <c:invertIfNegative val="0"/>
            <c:bubble3D val="0"/>
            <c:extLst xmlns:c16r2="http://schemas.microsoft.com/office/drawing/2015/06/chart">
              <c:ext xmlns:c16="http://schemas.microsoft.com/office/drawing/2014/chart" uri="{C3380CC4-5D6E-409C-BE32-E72D297353CC}">
                <c16:uniqueId val="{00000015-9E3D-4A9E-85FE-60102D77BBEF}"/>
              </c:ext>
            </c:extLst>
          </c:dPt>
          <c:dPt>
            <c:idx val="22"/>
            <c:invertIfNegative val="0"/>
            <c:bubble3D val="0"/>
            <c:extLst xmlns:c16r2="http://schemas.microsoft.com/office/drawing/2015/06/chart">
              <c:ext xmlns:c16="http://schemas.microsoft.com/office/drawing/2014/chart" uri="{C3380CC4-5D6E-409C-BE32-E72D297353CC}">
                <c16:uniqueId val="{00000016-9E3D-4A9E-85FE-60102D77BBEF}"/>
              </c:ext>
            </c:extLst>
          </c:dPt>
          <c:dPt>
            <c:idx val="23"/>
            <c:invertIfNegative val="0"/>
            <c:bubble3D val="0"/>
            <c:extLst xmlns:c16r2="http://schemas.microsoft.com/office/drawing/2015/06/chart">
              <c:ext xmlns:c16="http://schemas.microsoft.com/office/drawing/2014/chart" uri="{C3380CC4-5D6E-409C-BE32-E72D297353CC}">
                <c16:uniqueId val="{00000017-9E3D-4A9E-85FE-60102D77BBEF}"/>
              </c:ext>
            </c:extLst>
          </c:dPt>
          <c:dPt>
            <c:idx val="24"/>
            <c:invertIfNegative val="0"/>
            <c:bubble3D val="0"/>
            <c:extLst xmlns:c16r2="http://schemas.microsoft.com/office/drawing/2015/06/chart">
              <c:ext xmlns:c16="http://schemas.microsoft.com/office/drawing/2014/chart" uri="{C3380CC4-5D6E-409C-BE32-E72D297353CC}">
                <c16:uniqueId val="{00000018-9E3D-4A9E-85FE-60102D77BBEF}"/>
              </c:ext>
            </c:extLst>
          </c:dPt>
          <c:dPt>
            <c:idx val="25"/>
            <c:invertIfNegative val="0"/>
            <c:bubble3D val="0"/>
            <c:extLst xmlns:c16r2="http://schemas.microsoft.com/office/drawing/2015/06/chart">
              <c:ext xmlns:c16="http://schemas.microsoft.com/office/drawing/2014/chart" uri="{C3380CC4-5D6E-409C-BE32-E72D297353CC}">
                <c16:uniqueId val="{00000019-9E3D-4A9E-85FE-60102D77BBEF}"/>
              </c:ext>
            </c:extLst>
          </c:dPt>
          <c:dPt>
            <c:idx val="26"/>
            <c:invertIfNegative val="0"/>
            <c:bubble3D val="0"/>
            <c:extLst xmlns:c16r2="http://schemas.microsoft.com/office/drawing/2015/06/chart">
              <c:ext xmlns:c16="http://schemas.microsoft.com/office/drawing/2014/chart" uri="{C3380CC4-5D6E-409C-BE32-E72D297353CC}">
                <c16:uniqueId val="{0000001A-9E3D-4A9E-85FE-60102D77BBEF}"/>
              </c:ext>
            </c:extLst>
          </c:dPt>
          <c:dPt>
            <c:idx val="27"/>
            <c:invertIfNegative val="0"/>
            <c:bubble3D val="0"/>
            <c:extLst xmlns:c16r2="http://schemas.microsoft.com/office/drawing/2015/06/chart">
              <c:ext xmlns:c16="http://schemas.microsoft.com/office/drawing/2014/chart" uri="{C3380CC4-5D6E-409C-BE32-E72D297353CC}">
                <c16:uniqueId val="{0000001B-9E3D-4A9E-85FE-60102D77BBEF}"/>
              </c:ext>
            </c:extLst>
          </c:dPt>
          <c:dPt>
            <c:idx val="28"/>
            <c:invertIfNegative val="0"/>
            <c:bubble3D val="0"/>
            <c:extLst xmlns:c16r2="http://schemas.microsoft.com/office/drawing/2015/06/chart">
              <c:ext xmlns:c16="http://schemas.microsoft.com/office/drawing/2014/chart" uri="{C3380CC4-5D6E-409C-BE32-E72D297353CC}">
                <c16:uniqueId val="{0000001C-9E3D-4A9E-85FE-60102D77BBEF}"/>
              </c:ext>
            </c:extLst>
          </c:dPt>
          <c:dPt>
            <c:idx val="29"/>
            <c:invertIfNegative val="0"/>
            <c:bubble3D val="0"/>
            <c:extLst xmlns:c16r2="http://schemas.microsoft.com/office/drawing/2015/06/chart">
              <c:ext xmlns:c16="http://schemas.microsoft.com/office/drawing/2014/chart" uri="{C3380CC4-5D6E-409C-BE32-E72D297353CC}">
                <c16:uniqueId val="{0000001D-9E3D-4A9E-85FE-60102D77BBEF}"/>
              </c:ext>
            </c:extLst>
          </c:dPt>
          <c:dPt>
            <c:idx val="30"/>
            <c:invertIfNegative val="0"/>
            <c:bubble3D val="0"/>
            <c:extLst xmlns:c16r2="http://schemas.microsoft.com/office/drawing/2015/06/chart">
              <c:ext xmlns:c16="http://schemas.microsoft.com/office/drawing/2014/chart" uri="{C3380CC4-5D6E-409C-BE32-E72D297353CC}">
                <c16:uniqueId val="{0000001E-9E3D-4A9E-85FE-60102D77BBEF}"/>
              </c:ext>
            </c:extLst>
          </c:dPt>
          <c:dPt>
            <c:idx val="31"/>
            <c:invertIfNegative val="0"/>
            <c:bubble3D val="0"/>
            <c:extLst xmlns:c16r2="http://schemas.microsoft.com/office/drawing/2015/06/chart">
              <c:ext xmlns:c16="http://schemas.microsoft.com/office/drawing/2014/chart" uri="{C3380CC4-5D6E-409C-BE32-E72D297353CC}">
                <c16:uniqueId val="{0000001F-9E3D-4A9E-85FE-60102D77BBEF}"/>
              </c:ext>
            </c:extLst>
          </c:dPt>
          <c:dPt>
            <c:idx val="32"/>
            <c:invertIfNegative val="0"/>
            <c:bubble3D val="0"/>
            <c:extLst xmlns:c16r2="http://schemas.microsoft.com/office/drawing/2015/06/chart">
              <c:ext xmlns:c16="http://schemas.microsoft.com/office/drawing/2014/chart" uri="{C3380CC4-5D6E-409C-BE32-E72D297353CC}">
                <c16:uniqueId val="{00000020-9E3D-4A9E-85FE-60102D77BBEF}"/>
              </c:ext>
            </c:extLst>
          </c:dPt>
          <c:dPt>
            <c:idx val="33"/>
            <c:invertIfNegative val="0"/>
            <c:bubble3D val="0"/>
            <c:extLst xmlns:c16r2="http://schemas.microsoft.com/office/drawing/2015/06/chart">
              <c:ext xmlns:c16="http://schemas.microsoft.com/office/drawing/2014/chart" uri="{C3380CC4-5D6E-409C-BE32-E72D297353CC}">
                <c16:uniqueId val="{00000021-9E3D-4A9E-85FE-60102D77BBEF}"/>
              </c:ext>
            </c:extLst>
          </c:dPt>
          <c:dPt>
            <c:idx val="34"/>
            <c:invertIfNegative val="0"/>
            <c:bubble3D val="0"/>
            <c:extLst xmlns:c16r2="http://schemas.microsoft.com/office/drawing/2015/06/chart">
              <c:ext xmlns:c16="http://schemas.microsoft.com/office/drawing/2014/chart" uri="{C3380CC4-5D6E-409C-BE32-E72D297353CC}">
                <c16:uniqueId val="{00000022-9E3D-4A9E-85FE-60102D77BBEF}"/>
              </c:ext>
            </c:extLst>
          </c:dPt>
          <c:dPt>
            <c:idx val="35"/>
            <c:invertIfNegative val="0"/>
            <c:bubble3D val="0"/>
            <c:extLst xmlns:c16r2="http://schemas.microsoft.com/office/drawing/2015/06/chart">
              <c:ext xmlns:c16="http://schemas.microsoft.com/office/drawing/2014/chart" uri="{C3380CC4-5D6E-409C-BE32-E72D297353CC}">
                <c16:uniqueId val="{00000023-9E3D-4A9E-85FE-60102D77BBEF}"/>
              </c:ext>
            </c:extLst>
          </c:dPt>
          <c:dPt>
            <c:idx val="36"/>
            <c:invertIfNegative val="0"/>
            <c:bubble3D val="0"/>
            <c:extLst xmlns:c16r2="http://schemas.microsoft.com/office/drawing/2015/06/chart">
              <c:ext xmlns:c16="http://schemas.microsoft.com/office/drawing/2014/chart" uri="{C3380CC4-5D6E-409C-BE32-E72D297353CC}">
                <c16:uniqueId val="{00000024-9E3D-4A9E-85FE-60102D77BBEF}"/>
              </c:ext>
            </c:extLst>
          </c:dPt>
          <c:dPt>
            <c:idx val="37"/>
            <c:invertIfNegative val="0"/>
            <c:bubble3D val="0"/>
            <c:extLst xmlns:c16r2="http://schemas.microsoft.com/office/drawing/2015/06/chart">
              <c:ext xmlns:c16="http://schemas.microsoft.com/office/drawing/2014/chart" uri="{C3380CC4-5D6E-409C-BE32-E72D297353CC}">
                <c16:uniqueId val="{00000025-9E3D-4A9E-85FE-60102D77BBEF}"/>
              </c:ext>
            </c:extLst>
          </c:dPt>
          <c:dPt>
            <c:idx val="38"/>
            <c:invertIfNegative val="0"/>
            <c:bubble3D val="0"/>
            <c:extLst xmlns:c16r2="http://schemas.microsoft.com/office/drawing/2015/06/chart">
              <c:ext xmlns:c16="http://schemas.microsoft.com/office/drawing/2014/chart" uri="{C3380CC4-5D6E-409C-BE32-E72D297353CC}">
                <c16:uniqueId val="{00000026-9E3D-4A9E-85FE-60102D77BBEF}"/>
              </c:ext>
            </c:extLst>
          </c:dPt>
          <c:dPt>
            <c:idx val="39"/>
            <c:invertIfNegative val="0"/>
            <c:bubble3D val="0"/>
            <c:extLst xmlns:c16r2="http://schemas.microsoft.com/office/drawing/2015/06/chart">
              <c:ext xmlns:c16="http://schemas.microsoft.com/office/drawing/2014/chart" uri="{C3380CC4-5D6E-409C-BE32-E72D297353CC}">
                <c16:uniqueId val="{00000027-9E3D-4A9E-85FE-60102D77BBEF}"/>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Sheet1!$A$12</c:f>
              <c:strCache>
                <c:ptCount val="1"/>
                <c:pt idx="0">
                  <c:v>Exploring an area by E-bike</c:v>
                </c:pt>
              </c:strCache>
            </c:strRef>
          </c:cat>
          <c:val>
            <c:numRef>
              <c:f>Sheet1!$B$12</c:f>
              <c:numCache>
                <c:formatCode>0%</c:formatCode>
                <c:ptCount val="1"/>
                <c:pt idx="0">
                  <c:v>0.179458598726115</c:v>
                </c:pt>
              </c:numCache>
            </c:numRef>
          </c:val>
          <c:extLst xmlns:c16r2="http://schemas.microsoft.com/office/drawing/2015/06/chart">
            <c:ext xmlns:c16="http://schemas.microsoft.com/office/drawing/2014/chart" uri="{C3380CC4-5D6E-409C-BE32-E72D297353CC}">
              <c16:uniqueId val="{00000028-9E3D-4A9E-85FE-60102D77BBEF}"/>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Sheet1!$A$12</c:f>
              <c:strCache>
                <c:ptCount val="1"/>
                <c:pt idx="0">
                  <c:v>Exploring an area by E-bike</c:v>
                </c:pt>
              </c:strCache>
            </c:strRef>
          </c:cat>
          <c:val>
            <c:numRef>
              <c:f>Sheet1!$C$12</c:f>
              <c:numCache>
                <c:formatCode>0%</c:formatCode>
                <c:ptCount val="1"/>
                <c:pt idx="0">
                  <c:v>0.14254140127388501</c:v>
                </c:pt>
              </c:numCache>
            </c:numRef>
          </c:val>
          <c:extLst xmlns:c16r2="http://schemas.microsoft.com/office/drawing/2015/06/chart">
            <c:ext xmlns:c16="http://schemas.microsoft.com/office/drawing/2014/chart" uri="{C3380CC4-5D6E-409C-BE32-E72D297353CC}">
              <c16:uniqueId val="{00000029-9E3D-4A9E-85FE-60102D77BBEF}"/>
            </c:ext>
          </c:extLst>
        </c:ser>
        <c:dLbls>
          <c:showLegendKey val="0"/>
          <c:showVal val="0"/>
          <c:showCatName val="0"/>
          <c:showSerName val="0"/>
          <c:showPercent val="0"/>
          <c:showBubbleSize val="0"/>
        </c:dLbls>
        <c:gapWidth val="50"/>
        <c:overlap val="100"/>
        <c:axId val="395620624"/>
        <c:axId val="395626896"/>
      </c:barChart>
      <c:catAx>
        <c:axId val="395620624"/>
        <c:scaling>
          <c:orientation val="maxMin"/>
        </c:scaling>
        <c:delete val="1"/>
        <c:axPos val="l"/>
        <c:numFmt formatCode="General" sourceLinked="1"/>
        <c:majorTickMark val="none"/>
        <c:minorTickMark val="none"/>
        <c:tickLblPos val="nextTo"/>
        <c:crossAx val="395626896"/>
        <c:crosses val="autoZero"/>
        <c:auto val="1"/>
        <c:lblAlgn val="ctr"/>
        <c:lblOffset val="100"/>
        <c:noMultiLvlLbl val="0"/>
      </c:catAx>
      <c:valAx>
        <c:axId val="395626896"/>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20624"/>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0543-4BC6-8DAE-D7713EFF8DB8}"/>
              </c:ext>
            </c:extLst>
          </c:dPt>
          <c:dPt>
            <c:idx val="1"/>
            <c:invertIfNegative val="0"/>
            <c:bubble3D val="0"/>
            <c:extLst xmlns:c16r2="http://schemas.microsoft.com/office/drawing/2015/06/chart">
              <c:ext xmlns:c16="http://schemas.microsoft.com/office/drawing/2014/chart" uri="{C3380CC4-5D6E-409C-BE32-E72D297353CC}">
                <c16:uniqueId val="{00000001-0543-4BC6-8DAE-D7713EFF8DB8}"/>
              </c:ext>
            </c:extLst>
          </c:dPt>
          <c:dPt>
            <c:idx val="2"/>
            <c:invertIfNegative val="0"/>
            <c:bubble3D val="0"/>
            <c:extLst xmlns:c16r2="http://schemas.microsoft.com/office/drawing/2015/06/chart">
              <c:ext xmlns:c16="http://schemas.microsoft.com/office/drawing/2014/chart" uri="{C3380CC4-5D6E-409C-BE32-E72D297353CC}">
                <c16:uniqueId val="{00000002-0543-4BC6-8DAE-D7713EFF8DB8}"/>
              </c:ext>
            </c:extLst>
          </c:dPt>
          <c:dPt>
            <c:idx val="3"/>
            <c:invertIfNegative val="0"/>
            <c:bubble3D val="0"/>
            <c:extLst xmlns:c16r2="http://schemas.microsoft.com/office/drawing/2015/06/chart">
              <c:ext xmlns:c16="http://schemas.microsoft.com/office/drawing/2014/chart" uri="{C3380CC4-5D6E-409C-BE32-E72D297353CC}">
                <c16:uniqueId val="{00000003-0543-4BC6-8DAE-D7713EFF8DB8}"/>
              </c:ext>
            </c:extLst>
          </c:dPt>
          <c:dPt>
            <c:idx val="4"/>
            <c:invertIfNegative val="0"/>
            <c:bubble3D val="0"/>
            <c:extLst xmlns:c16r2="http://schemas.microsoft.com/office/drawing/2015/06/chart">
              <c:ext xmlns:c16="http://schemas.microsoft.com/office/drawing/2014/chart" uri="{C3380CC4-5D6E-409C-BE32-E72D297353CC}">
                <c16:uniqueId val="{00000004-0543-4BC6-8DAE-D7713EFF8DB8}"/>
              </c:ext>
            </c:extLst>
          </c:dPt>
          <c:dPt>
            <c:idx val="5"/>
            <c:invertIfNegative val="0"/>
            <c:bubble3D val="0"/>
            <c:extLst xmlns:c16r2="http://schemas.microsoft.com/office/drawing/2015/06/chart">
              <c:ext xmlns:c16="http://schemas.microsoft.com/office/drawing/2014/chart" uri="{C3380CC4-5D6E-409C-BE32-E72D297353CC}">
                <c16:uniqueId val="{00000005-0543-4BC6-8DAE-D7713EFF8DB8}"/>
              </c:ext>
            </c:extLst>
          </c:dPt>
          <c:dPt>
            <c:idx val="6"/>
            <c:invertIfNegative val="0"/>
            <c:bubble3D val="0"/>
            <c:extLst xmlns:c16r2="http://schemas.microsoft.com/office/drawing/2015/06/chart">
              <c:ext xmlns:c16="http://schemas.microsoft.com/office/drawing/2014/chart" uri="{C3380CC4-5D6E-409C-BE32-E72D297353CC}">
                <c16:uniqueId val="{00000006-0543-4BC6-8DAE-D7713EFF8DB8}"/>
              </c:ext>
            </c:extLst>
          </c:dPt>
          <c:dPt>
            <c:idx val="7"/>
            <c:invertIfNegative val="0"/>
            <c:bubble3D val="0"/>
            <c:extLst xmlns:c16r2="http://schemas.microsoft.com/office/drawing/2015/06/chart">
              <c:ext xmlns:c16="http://schemas.microsoft.com/office/drawing/2014/chart" uri="{C3380CC4-5D6E-409C-BE32-E72D297353CC}">
                <c16:uniqueId val="{00000007-0543-4BC6-8DAE-D7713EFF8DB8}"/>
              </c:ext>
            </c:extLst>
          </c:dPt>
          <c:dPt>
            <c:idx val="8"/>
            <c:invertIfNegative val="0"/>
            <c:bubble3D val="0"/>
            <c:extLst xmlns:c16r2="http://schemas.microsoft.com/office/drawing/2015/06/chart">
              <c:ext xmlns:c16="http://schemas.microsoft.com/office/drawing/2014/chart" uri="{C3380CC4-5D6E-409C-BE32-E72D297353CC}">
                <c16:uniqueId val="{00000008-0543-4BC6-8DAE-D7713EFF8DB8}"/>
              </c:ext>
            </c:extLst>
          </c:dPt>
          <c:dPt>
            <c:idx val="9"/>
            <c:invertIfNegative val="0"/>
            <c:bubble3D val="0"/>
            <c:extLst xmlns:c16r2="http://schemas.microsoft.com/office/drawing/2015/06/chart">
              <c:ext xmlns:c16="http://schemas.microsoft.com/office/drawing/2014/chart" uri="{C3380CC4-5D6E-409C-BE32-E72D297353CC}">
                <c16:uniqueId val="{00000009-0543-4BC6-8DAE-D7713EFF8DB8}"/>
              </c:ext>
            </c:extLst>
          </c:dPt>
          <c:dPt>
            <c:idx val="10"/>
            <c:invertIfNegative val="0"/>
            <c:bubble3D val="0"/>
            <c:extLst xmlns:c16r2="http://schemas.microsoft.com/office/drawing/2015/06/chart">
              <c:ext xmlns:c16="http://schemas.microsoft.com/office/drawing/2014/chart" uri="{C3380CC4-5D6E-409C-BE32-E72D297353CC}">
                <c16:uniqueId val="{0000000A-0543-4BC6-8DAE-D7713EFF8DB8}"/>
              </c:ext>
            </c:extLst>
          </c:dPt>
          <c:dPt>
            <c:idx val="11"/>
            <c:invertIfNegative val="0"/>
            <c:bubble3D val="0"/>
            <c:extLst xmlns:c16r2="http://schemas.microsoft.com/office/drawing/2015/06/chart">
              <c:ext xmlns:c16="http://schemas.microsoft.com/office/drawing/2014/chart" uri="{C3380CC4-5D6E-409C-BE32-E72D297353CC}">
                <c16:uniqueId val="{0000000B-0543-4BC6-8DAE-D7713EFF8DB8}"/>
              </c:ext>
            </c:extLst>
          </c:dPt>
          <c:dPt>
            <c:idx val="12"/>
            <c:invertIfNegative val="0"/>
            <c:bubble3D val="0"/>
            <c:extLst xmlns:c16r2="http://schemas.microsoft.com/office/drawing/2015/06/chart">
              <c:ext xmlns:c16="http://schemas.microsoft.com/office/drawing/2014/chart" uri="{C3380CC4-5D6E-409C-BE32-E72D297353CC}">
                <c16:uniqueId val="{0000000C-0543-4BC6-8DAE-D7713EFF8DB8}"/>
              </c:ext>
            </c:extLst>
          </c:dPt>
          <c:dPt>
            <c:idx val="13"/>
            <c:invertIfNegative val="0"/>
            <c:bubble3D val="0"/>
            <c:extLst xmlns:c16r2="http://schemas.microsoft.com/office/drawing/2015/06/chart">
              <c:ext xmlns:c16="http://schemas.microsoft.com/office/drawing/2014/chart" uri="{C3380CC4-5D6E-409C-BE32-E72D297353CC}">
                <c16:uniqueId val="{0000000D-0543-4BC6-8DAE-D7713EFF8DB8}"/>
              </c:ext>
            </c:extLst>
          </c:dPt>
          <c:dPt>
            <c:idx val="14"/>
            <c:invertIfNegative val="0"/>
            <c:bubble3D val="0"/>
            <c:extLst xmlns:c16r2="http://schemas.microsoft.com/office/drawing/2015/06/chart">
              <c:ext xmlns:c16="http://schemas.microsoft.com/office/drawing/2014/chart" uri="{C3380CC4-5D6E-409C-BE32-E72D297353CC}">
                <c16:uniqueId val="{0000000E-0543-4BC6-8DAE-D7713EFF8DB8}"/>
              </c:ext>
            </c:extLst>
          </c:dPt>
          <c:dPt>
            <c:idx val="15"/>
            <c:invertIfNegative val="0"/>
            <c:bubble3D val="0"/>
            <c:extLst xmlns:c16r2="http://schemas.microsoft.com/office/drawing/2015/06/chart">
              <c:ext xmlns:c16="http://schemas.microsoft.com/office/drawing/2014/chart" uri="{C3380CC4-5D6E-409C-BE32-E72D297353CC}">
                <c16:uniqueId val="{0000000F-0543-4BC6-8DAE-D7713EFF8DB8}"/>
              </c:ext>
            </c:extLst>
          </c:dPt>
          <c:dPt>
            <c:idx val="16"/>
            <c:invertIfNegative val="0"/>
            <c:bubble3D val="0"/>
            <c:extLst xmlns:c16r2="http://schemas.microsoft.com/office/drawing/2015/06/chart">
              <c:ext xmlns:c16="http://schemas.microsoft.com/office/drawing/2014/chart" uri="{C3380CC4-5D6E-409C-BE32-E72D297353CC}">
                <c16:uniqueId val="{00000010-0543-4BC6-8DAE-D7713EFF8DB8}"/>
              </c:ext>
            </c:extLst>
          </c:dPt>
          <c:dPt>
            <c:idx val="17"/>
            <c:invertIfNegative val="0"/>
            <c:bubble3D val="0"/>
            <c:extLst xmlns:c16r2="http://schemas.microsoft.com/office/drawing/2015/06/chart">
              <c:ext xmlns:c16="http://schemas.microsoft.com/office/drawing/2014/chart" uri="{C3380CC4-5D6E-409C-BE32-E72D297353CC}">
                <c16:uniqueId val="{00000011-0543-4BC6-8DAE-D7713EFF8DB8}"/>
              </c:ext>
            </c:extLst>
          </c:dPt>
          <c:dPt>
            <c:idx val="18"/>
            <c:invertIfNegative val="0"/>
            <c:bubble3D val="0"/>
            <c:extLst xmlns:c16r2="http://schemas.microsoft.com/office/drawing/2015/06/chart">
              <c:ext xmlns:c16="http://schemas.microsoft.com/office/drawing/2014/chart" uri="{C3380CC4-5D6E-409C-BE32-E72D297353CC}">
                <c16:uniqueId val="{00000012-0543-4BC6-8DAE-D7713EFF8DB8}"/>
              </c:ext>
            </c:extLst>
          </c:dPt>
          <c:dPt>
            <c:idx val="19"/>
            <c:invertIfNegative val="0"/>
            <c:bubble3D val="0"/>
            <c:extLst xmlns:c16r2="http://schemas.microsoft.com/office/drawing/2015/06/chart">
              <c:ext xmlns:c16="http://schemas.microsoft.com/office/drawing/2014/chart" uri="{C3380CC4-5D6E-409C-BE32-E72D297353CC}">
                <c16:uniqueId val="{00000013-0543-4BC6-8DAE-D7713EFF8DB8}"/>
              </c:ext>
            </c:extLst>
          </c:dPt>
          <c:dPt>
            <c:idx val="20"/>
            <c:invertIfNegative val="0"/>
            <c:bubble3D val="0"/>
            <c:extLst xmlns:c16r2="http://schemas.microsoft.com/office/drawing/2015/06/chart">
              <c:ext xmlns:c16="http://schemas.microsoft.com/office/drawing/2014/chart" uri="{C3380CC4-5D6E-409C-BE32-E72D297353CC}">
                <c16:uniqueId val="{00000014-0543-4BC6-8DAE-D7713EFF8DB8}"/>
              </c:ext>
            </c:extLst>
          </c:dPt>
          <c:dPt>
            <c:idx val="21"/>
            <c:invertIfNegative val="0"/>
            <c:bubble3D val="0"/>
            <c:extLst xmlns:c16r2="http://schemas.microsoft.com/office/drawing/2015/06/chart">
              <c:ext xmlns:c16="http://schemas.microsoft.com/office/drawing/2014/chart" uri="{C3380CC4-5D6E-409C-BE32-E72D297353CC}">
                <c16:uniqueId val="{00000015-0543-4BC6-8DAE-D7713EFF8DB8}"/>
              </c:ext>
            </c:extLst>
          </c:dPt>
          <c:dPt>
            <c:idx val="22"/>
            <c:invertIfNegative val="0"/>
            <c:bubble3D val="0"/>
            <c:extLst xmlns:c16r2="http://schemas.microsoft.com/office/drawing/2015/06/chart">
              <c:ext xmlns:c16="http://schemas.microsoft.com/office/drawing/2014/chart" uri="{C3380CC4-5D6E-409C-BE32-E72D297353CC}">
                <c16:uniqueId val="{00000016-0543-4BC6-8DAE-D7713EFF8DB8}"/>
              </c:ext>
            </c:extLst>
          </c:dPt>
          <c:dPt>
            <c:idx val="23"/>
            <c:invertIfNegative val="0"/>
            <c:bubble3D val="0"/>
            <c:extLst xmlns:c16r2="http://schemas.microsoft.com/office/drawing/2015/06/chart">
              <c:ext xmlns:c16="http://schemas.microsoft.com/office/drawing/2014/chart" uri="{C3380CC4-5D6E-409C-BE32-E72D297353CC}">
                <c16:uniqueId val="{00000017-0543-4BC6-8DAE-D7713EFF8DB8}"/>
              </c:ext>
            </c:extLst>
          </c:dPt>
          <c:dPt>
            <c:idx val="24"/>
            <c:invertIfNegative val="0"/>
            <c:bubble3D val="0"/>
            <c:extLst xmlns:c16r2="http://schemas.microsoft.com/office/drawing/2015/06/chart">
              <c:ext xmlns:c16="http://schemas.microsoft.com/office/drawing/2014/chart" uri="{C3380CC4-5D6E-409C-BE32-E72D297353CC}">
                <c16:uniqueId val="{00000018-0543-4BC6-8DAE-D7713EFF8DB8}"/>
              </c:ext>
            </c:extLst>
          </c:dPt>
          <c:dPt>
            <c:idx val="25"/>
            <c:invertIfNegative val="0"/>
            <c:bubble3D val="0"/>
            <c:extLst xmlns:c16r2="http://schemas.microsoft.com/office/drawing/2015/06/chart">
              <c:ext xmlns:c16="http://schemas.microsoft.com/office/drawing/2014/chart" uri="{C3380CC4-5D6E-409C-BE32-E72D297353CC}">
                <c16:uniqueId val="{00000019-0543-4BC6-8DAE-D7713EFF8DB8}"/>
              </c:ext>
            </c:extLst>
          </c:dPt>
          <c:dPt>
            <c:idx val="26"/>
            <c:invertIfNegative val="0"/>
            <c:bubble3D val="0"/>
            <c:extLst xmlns:c16r2="http://schemas.microsoft.com/office/drawing/2015/06/chart">
              <c:ext xmlns:c16="http://schemas.microsoft.com/office/drawing/2014/chart" uri="{C3380CC4-5D6E-409C-BE32-E72D297353CC}">
                <c16:uniqueId val="{0000001A-0543-4BC6-8DAE-D7713EFF8DB8}"/>
              </c:ext>
            </c:extLst>
          </c:dPt>
          <c:dPt>
            <c:idx val="27"/>
            <c:invertIfNegative val="0"/>
            <c:bubble3D val="0"/>
            <c:extLst xmlns:c16r2="http://schemas.microsoft.com/office/drawing/2015/06/chart">
              <c:ext xmlns:c16="http://schemas.microsoft.com/office/drawing/2014/chart" uri="{C3380CC4-5D6E-409C-BE32-E72D297353CC}">
                <c16:uniqueId val="{0000001B-0543-4BC6-8DAE-D7713EFF8DB8}"/>
              </c:ext>
            </c:extLst>
          </c:dPt>
          <c:dPt>
            <c:idx val="28"/>
            <c:invertIfNegative val="0"/>
            <c:bubble3D val="0"/>
            <c:extLst xmlns:c16r2="http://schemas.microsoft.com/office/drawing/2015/06/chart">
              <c:ext xmlns:c16="http://schemas.microsoft.com/office/drawing/2014/chart" uri="{C3380CC4-5D6E-409C-BE32-E72D297353CC}">
                <c16:uniqueId val="{0000001C-0543-4BC6-8DAE-D7713EFF8DB8}"/>
              </c:ext>
            </c:extLst>
          </c:dPt>
          <c:dPt>
            <c:idx val="29"/>
            <c:invertIfNegative val="0"/>
            <c:bubble3D val="0"/>
            <c:extLst xmlns:c16r2="http://schemas.microsoft.com/office/drawing/2015/06/chart">
              <c:ext xmlns:c16="http://schemas.microsoft.com/office/drawing/2014/chart" uri="{C3380CC4-5D6E-409C-BE32-E72D297353CC}">
                <c16:uniqueId val="{0000001D-0543-4BC6-8DAE-D7713EFF8DB8}"/>
              </c:ext>
            </c:extLst>
          </c:dPt>
          <c:dPt>
            <c:idx val="30"/>
            <c:invertIfNegative val="0"/>
            <c:bubble3D val="0"/>
            <c:extLst xmlns:c16r2="http://schemas.microsoft.com/office/drawing/2015/06/chart">
              <c:ext xmlns:c16="http://schemas.microsoft.com/office/drawing/2014/chart" uri="{C3380CC4-5D6E-409C-BE32-E72D297353CC}">
                <c16:uniqueId val="{0000001E-0543-4BC6-8DAE-D7713EFF8DB8}"/>
              </c:ext>
            </c:extLst>
          </c:dPt>
          <c:dPt>
            <c:idx val="31"/>
            <c:invertIfNegative val="0"/>
            <c:bubble3D val="0"/>
            <c:extLst xmlns:c16r2="http://schemas.microsoft.com/office/drawing/2015/06/chart">
              <c:ext xmlns:c16="http://schemas.microsoft.com/office/drawing/2014/chart" uri="{C3380CC4-5D6E-409C-BE32-E72D297353CC}">
                <c16:uniqueId val="{0000001F-0543-4BC6-8DAE-D7713EFF8DB8}"/>
              </c:ext>
            </c:extLst>
          </c:dPt>
          <c:dPt>
            <c:idx val="32"/>
            <c:invertIfNegative val="0"/>
            <c:bubble3D val="0"/>
            <c:extLst xmlns:c16r2="http://schemas.microsoft.com/office/drawing/2015/06/chart">
              <c:ext xmlns:c16="http://schemas.microsoft.com/office/drawing/2014/chart" uri="{C3380CC4-5D6E-409C-BE32-E72D297353CC}">
                <c16:uniqueId val="{00000020-0543-4BC6-8DAE-D7713EFF8DB8}"/>
              </c:ext>
            </c:extLst>
          </c:dPt>
          <c:dPt>
            <c:idx val="33"/>
            <c:invertIfNegative val="0"/>
            <c:bubble3D val="0"/>
            <c:extLst xmlns:c16r2="http://schemas.microsoft.com/office/drawing/2015/06/chart">
              <c:ext xmlns:c16="http://schemas.microsoft.com/office/drawing/2014/chart" uri="{C3380CC4-5D6E-409C-BE32-E72D297353CC}">
                <c16:uniqueId val="{00000021-0543-4BC6-8DAE-D7713EFF8DB8}"/>
              </c:ext>
            </c:extLst>
          </c:dPt>
          <c:dPt>
            <c:idx val="34"/>
            <c:invertIfNegative val="0"/>
            <c:bubble3D val="0"/>
            <c:extLst xmlns:c16r2="http://schemas.microsoft.com/office/drawing/2015/06/chart">
              <c:ext xmlns:c16="http://schemas.microsoft.com/office/drawing/2014/chart" uri="{C3380CC4-5D6E-409C-BE32-E72D297353CC}">
                <c16:uniqueId val="{00000022-0543-4BC6-8DAE-D7713EFF8DB8}"/>
              </c:ext>
            </c:extLst>
          </c:dPt>
          <c:dPt>
            <c:idx val="35"/>
            <c:invertIfNegative val="0"/>
            <c:bubble3D val="0"/>
            <c:extLst xmlns:c16r2="http://schemas.microsoft.com/office/drawing/2015/06/chart">
              <c:ext xmlns:c16="http://schemas.microsoft.com/office/drawing/2014/chart" uri="{C3380CC4-5D6E-409C-BE32-E72D297353CC}">
                <c16:uniqueId val="{00000023-0543-4BC6-8DAE-D7713EFF8DB8}"/>
              </c:ext>
            </c:extLst>
          </c:dPt>
          <c:dPt>
            <c:idx val="36"/>
            <c:invertIfNegative val="0"/>
            <c:bubble3D val="0"/>
            <c:extLst xmlns:c16r2="http://schemas.microsoft.com/office/drawing/2015/06/chart">
              <c:ext xmlns:c16="http://schemas.microsoft.com/office/drawing/2014/chart" uri="{C3380CC4-5D6E-409C-BE32-E72D297353CC}">
                <c16:uniqueId val="{00000024-0543-4BC6-8DAE-D7713EFF8DB8}"/>
              </c:ext>
            </c:extLst>
          </c:dPt>
          <c:dPt>
            <c:idx val="37"/>
            <c:invertIfNegative val="0"/>
            <c:bubble3D val="0"/>
            <c:extLst xmlns:c16r2="http://schemas.microsoft.com/office/drawing/2015/06/chart">
              <c:ext xmlns:c16="http://schemas.microsoft.com/office/drawing/2014/chart" uri="{C3380CC4-5D6E-409C-BE32-E72D297353CC}">
                <c16:uniqueId val="{00000025-0543-4BC6-8DAE-D7713EFF8DB8}"/>
              </c:ext>
            </c:extLst>
          </c:dPt>
          <c:dPt>
            <c:idx val="38"/>
            <c:invertIfNegative val="0"/>
            <c:bubble3D val="0"/>
            <c:extLst xmlns:c16r2="http://schemas.microsoft.com/office/drawing/2015/06/chart">
              <c:ext xmlns:c16="http://schemas.microsoft.com/office/drawing/2014/chart" uri="{C3380CC4-5D6E-409C-BE32-E72D297353CC}">
                <c16:uniqueId val="{00000026-0543-4BC6-8DAE-D7713EFF8DB8}"/>
              </c:ext>
            </c:extLst>
          </c:dPt>
          <c:dPt>
            <c:idx val="39"/>
            <c:invertIfNegative val="0"/>
            <c:bubble3D val="0"/>
            <c:extLst xmlns:c16r2="http://schemas.microsoft.com/office/drawing/2015/06/chart">
              <c:ext xmlns:c16="http://schemas.microsoft.com/office/drawing/2014/chart" uri="{C3380CC4-5D6E-409C-BE32-E72D297353CC}">
                <c16:uniqueId val="{00000027-0543-4BC6-8DAE-D7713EFF8DB8}"/>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Sheet1!$A$17</c:f>
              <c:strCache>
                <c:ptCount val="1"/>
                <c:pt idx="0">
                  <c:v>Having a spa/beauty/wellness treatment</c:v>
                </c:pt>
              </c:strCache>
            </c:strRef>
          </c:cat>
          <c:val>
            <c:numRef>
              <c:f>Sheet1!$B$17</c:f>
              <c:numCache>
                <c:formatCode>0%</c:formatCode>
                <c:ptCount val="1"/>
                <c:pt idx="0">
                  <c:v>0.15141914191419101</c:v>
                </c:pt>
              </c:numCache>
            </c:numRef>
          </c:val>
          <c:extLst xmlns:c16r2="http://schemas.microsoft.com/office/drawing/2015/06/chart">
            <c:ext xmlns:c16="http://schemas.microsoft.com/office/drawing/2014/chart" uri="{C3380CC4-5D6E-409C-BE32-E72D297353CC}">
              <c16:uniqueId val="{00000028-0543-4BC6-8DAE-D7713EFF8DB8}"/>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Sheet1!$A$17</c:f>
              <c:strCache>
                <c:ptCount val="1"/>
                <c:pt idx="0">
                  <c:v>Having a spa/beauty/wellness treatment</c:v>
                </c:pt>
              </c:strCache>
            </c:strRef>
          </c:cat>
          <c:val>
            <c:numRef>
              <c:f>Sheet1!$C$17</c:f>
              <c:numCache>
                <c:formatCode>0%</c:formatCode>
                <c:ptCount val="1"/>
                <c:pt idx="0">
                  <c:v>0.15858085808580899</c:v>
                </c:pt>
              </c:numCache>
            </c:numRef>
          </c:val>
          <c:extLst xmlns:c16r2="http://schemas.microsoft.com/office/drawing/2015/06/chart">
            <c:ext xmlns:c16="http://schemas.microsoft.com/office/drawing/2014/chart" uri="{C3380CC4-5D6E-409C-BE32-E72D297353CC}">
              <c16:uniqueId val="{00000029-0543-4BC6-8DAE-D7713EFF8DB8}"/>
            </c:ext>
          </c:extLst>
        </c:ser>
        <c:dLbls>
          <c:showLegendKey val="0"/>
          <c:showVal val="0"/>
          <c:showCatName val="0"/>
          <c:showSerName val="0"/>
          <c:showPercent val="0"/>
          <c:showBubbleSize val="0"/>
        </c:dLbls>
        <c:gapWidth val="50"/>
        <c:overlap val="100"/>
        <c:axId val="395622976"/>
        <c:axId val="395617488"/>
      </c:barChart>
      <c:catAx>
        <c:axId val="395622976"/>
        <c:scaling>
          <c:orientation val="maxMin"/>
        </c:scaling>
        <c:delete val="1"/>
        <c:axPos val="l"/>
        <c:numFmt formatCode="General" sourceLinked="1"/>
        <c:majorTickMark val="none"/>
        <c:minorTickMark val="none"/>
        <c:tickLblPos val="nextTo"/>
        <c:crossAx val="395617488"/>
        <c:crosses val="autoZero"/>
        <c:auto val="1"/>
        <c:lblAlgn val="ctr"/>
        <c:lblOffset val="100"/>
        <c:noMultiLvlLbl val="0"/>
      </c:catAx>
      <c:valAx>
        <c:axId val="395617488"/>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2297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C206-4B22-BA6D-2F8017D317DB}"/>
              </c:ext>
            </c:extLst>
          </c:dPt>
          <c:dPt>
            <c:idx val="1"/>
            <c:invertIfNegative val="0"/>
            <c:bubble3D val="0"/>
            <c:extLst xmlns:c16r2="http://schemas.microsoft.com/office/drawing/2015/06/chart">
              <c:ext xmlns:c16="http://schemas.microsoft.com/office/drawing/2014/chart" uri="{C3380CC4-5D6E-409C-BE32-E72D297353CC}">
                <c16:uniqueId val="{00000001-C206-4B22-BA6D-2F8017D317DB}"/>
              </c:ext>
            </c:extLst>
          </c:dPt>
          <c:dPt>
            <c:idx val="2"/>
            <c:invertIfNegative val="0"/>
            <c:bubble3D val="0"/>
            <c:extLst xmlns:c16r2="http://schemas.microsoft.com/office/drawing/2015/06/chart">
              <c:ext xmlns:c16="http://schemas.microsoft.com/office/drawing/2014/chart" uri="{C3380CC4-5D6E-409C-BE32-E72D297353CC}">
                <c16:uniqueId val="{00000002-C206-4B22-BA6D-2F8017D317DB}"/>
              </c:ext>
            </c:extLst>
          </c:dPt>
          <c:dPt>
            <c:idx val="3"/>
            <c:invertIfNegative val="0"/>
            <c:bubble3D val="0"/>
            <c:extLst xmlns:c16r2="http://schemas.microsoft.com/office/drawing/2015/06/chart">
              <c:ext xmlns:c16="http://schemas.microsoft.com/office/drawing/2014/chart" uri="{C3380CC4-5D6E-409C-BE32-E72D297353CC}">
                <c16:uniqueId val="{00000003-C206-4B22-BA6D-2F8017D317DB}"/>
              </c:ext>
            </c:extLst>
          </c:dPt>
          <c:dPt>
            <c:idx val="4"/>
            <c:invertIfNegative val="0"/>
            <c:bubble3D val="0"/>
            <c:extLst xmlns:c16r2="http://schemas.microsoft.com/office/drawing/2015/06/chart">
              <c:ext xmlns:c16="http://schemas.microsoft.com/office/drawing/2014/chart" uri="{C3380CC4-5D6E-409C-BE32-E72D297353CC}">
                <c16:uniqueId val="{00000004-C206-4B22-BA6D-2F8017D317DB}"/>
              </c:ext>
            </c:extLst>
          </c:dPt>
          <c:dPt>
            <c:idx val="5"/>
            <c:invertIfNegative val="0"/>
            <c:bubble3D val="0"/>
            <c:extLst xmlns:c16r2="http://schemas.microsoft.com/office/drawing/2015/06/chart">
              <c:ext xmlns:c16="http://schemas.microsoft.com/office/drawing/2014/chart" uri="{C3380CC4-5D6E-409C-BE32-E72D297353CC}">
                <c16:uniqueId val="{00000005-C206-4B22-BA6D-2F8017D317DB}"/>
              </c:ext>
            </c:extLst>
          </c:dPt>
          <c:dPt>
            <c:idx val="6"/>
            <c:invertIfNegative val="0"/>
            <c:bubble3D val="0"/>
            <c:extLst xmlns:c16r2="http://schemas.microsoft.com/office/drawing/2015/06/chart">
              <c:ext xmlns:c16="http://schemas.microsoft.com/office/drawing/2014/chart" uri="{C3380CC4-5D6E-409C-BE32-E72D297353CC}">
                <c16:uniqueId val="{00000006-C206-4B22-BA6D-2F8017D317DB}"/>
              </c:ext>
            </c:extLst>
          </c:dPt>
          <c:dPt>
            <c:idx val="7"/>
            <c:invertIfNegative val="0"/>
            <c:bubble3D val="0"/>
            <c:extLst xmlns:c16r2="http://schemas.microsoft.com/office/drawing/2015/06/chart">
              <c:ext xmlns:c16="http://schemas.microsoft.com/office/drawing/2014/chart" uri="{C3380CC4-5D6E-409C-BE32-E72D297353CC}">
                <c16:uniqueId val="{00000007-C206-4B22-BA6D-2F8017D317DB}"/>
              </c:ext>
            </c:extLst>
          </c:dPt>
          <c:dPt>
            <c:idx val="8"/>
            <c:invertIfNegative val="0"/>
            <c:bubble3D val="0"/>
            <c:extLst xmlns:c16r2="http://schemas.microsoft.com/office/drawing/2015/06/chart">
              <c:ext xmlns:c16="http://schemas.microsoft.com/office/drawing/2014/chart" uri="{C3380CC4-5D6E-409C-BE32-E72D297353CC}">
                <c16:uniqueId val="{00000008-C206-4B22-BA6D-2F8017D317DB}"/>
              </c:ext>
            </c:extLst>
          </c:dPt>
          <c:dPt>
            <c:idx val="9"/>
            <c:invertIfNegative val="0"/>
            <c:bubble3D val="0"/>
            <c:extLst xmlns:c16r2="http://schemas.microsoft.com/office/drawing/2015/06/chart">
              <c:ext xmlns:c16="http://schemas.microsoft.com/office/drawing/2014/chart" uri="{C3380CC4-5D6E-409C-BE32-E72D297353CC}">
                <c16:uniqueId val="{00000009-C206-4B22-BA6D-2F8017D317DB}"/>
              </c:ext>
            </c:extLst>
          </c:dPt>
          <c:dPt>
            <c:idx val="10"/>
            <c:invertIfNegative val="0"/>
            <c:bubble3D val="0"/>
            <c:extLst xmlns:c16r2="http://schemas.microsoft.com/office/drawing/2015/06/chart">
              <c:ext xmlns:c16="http://schemas.microsoft.com/office/drawing/2014/chart" uri="{C3380CC4-5D6E-409C-BE32-E72D297353CC}">
                <c16:uniqueId val="{0000000A-C206-4B22-BA6D-2F8017D317DB}"/>
              </c:ext>
            </c:extLst>
          </c:dPt>
          <c:dPt>
            <c:idx val="11"/>
            <c:invertIfNegative val="0"/>
            <c:bubble3D val="0"/>
            <c:extLst xmlns:c16r2="http://schemas.microsoft.com/office/drawing/2015/06/chart">
              <c:ext xmlns:c16="http://schemas.microsoft.com/office/drawing/2014/chart" uri="{C3380CC4-5D6E-409C-BE32-E72D297353CC}">
                <c16:uniqueId val="{0000000B-C206-4B22-BA6D-2F8017D317DB}"/>
              </c:ext>
            </c:extLst>
          </c:dPt>
          <c:dPt>
            <c:idx val="12"/>
            <c:invertIfNegative val="0"/>
            <c:bubble3D val="0"/>
            <c:extLst xmlns:c16r2="http://schemas.microsoft.com/office/drawing/2015/06/chart">
              <c:ext xmlns:c16="http://schemas.microsoft.com/office/drawing/2014/chart" uri="{C3380CC4-5D6E-409C-BE32-E72D297353CC}">
                <c16:uniqueId val="{0000000C-C206-4B22-BA6D-2F8017D317DB}"/>
              </c:ext>
            </c:extLst>
          </c:dPt>
          <c:dPt>
            <c:idx val="13"/>
            <c:invertIfNegative val="0"/>
            <c:bubble3D val="0"/>
            <c:extLst xmlns:c16r2="http://schemas.microsoft.com/office/drawing/2015/06/chart">
              <c:ext xmlns:c16="http://schemas.microsoft.com/office/drawing/2014/chart" uri="{C3380CC4-5D6E-409C-BE32-E72D297353CC}">
                <c16:uniqueId val="{0000000D-C206-4B22-BA6D-2F8017D317DB}"/>
              </c:ext>
            </c:extLst>
          </c:dPt>
          <c:dPt>
            <c:idx val="14"/>
            <c:invertIfNegative val="0"/>
            <c:bubble3D val="0"/>
            <c:extLst xmlns:c16r2="http://schemas.microsoft.com/office/drawing/2015/06/chart">
              <c:ext xmlns:c16="http://schemas.microsoft.com/office/drawing/2014/chart" uri="{C3380CC4-5D6E-409C-BE32-E72D297353CC}">
                <c16:uniqueId val="{0000000E-C206-4B22-BA6D-2F8017D317DB}"/>
              </c:ext>
            </c:extLst>
          </c:dPt>
          <c:dPt>
            <c:idx val="15"/>
            <c:invertIfNegative val="0"/>
            <c:bubble3D val="0"/>
            <c:extLst xmlns:c16r2="http://schemas.microsoft.com/office/drawing/2015/06/chart">
              <c:ext xmlns:c16="http://schemas.microsoft.com/office/drawing/2014/chart" uri="{C3380CC4-5D6E-409C-BE32-E72D297353CC}">
                <c16:uniqueId val="{0000000F-C206-4B22-BA6D-2F8017D317DB}"/>
              </c:ext>
            </c:extLst>
          </c:dPt>
          <c:dPt>
            <c:idx val="16"/>
            <c:invertIfNegative val="0"/>
            <c:bubble3D val="0"/>
            <c:extLst xmlns:c16r2="http://schemas.microsoft.com/office/drawing/2015/06/chart">
              <c:ext xmlns:c16="http://schemas.microsoft.com/office/drawing/2014/chart" uri="{C3380CC4-5D6E-409C-BE32-E72D297353CC}">
                <c16:uniqueId val="{00000010-C206-4B22-BA6D-2F8017D317DB}"/>
              </c:ext>
            </c:extLst>
          </c:dPt>
          <c:dPt>
            <c:idx val="17"/>
            <c:invertIfNegative val="0"/>
            <c:bubble3D val="0"/>
            <c:extLst xmlns:c16r2="http://schemas.microsoft.com/office/drawing/2015/06/chart">
              <c:ext xmlns:c16="http://schemas.microsoft.com/office/drawing/2014/chart" uri="{C3380CC4-5D6E-409C-BE32-E72D297353CC}">
                <c16:uniqueId val="{00000011-C206-4B22-BA6D-2F8017D317DB}"/>
              </c:ext>
            </c:extLst>
          </c:dPt>
          <c:dPt>
            <c:idx val="18"/>
            <c:invertIfNegative val="0"/>
            <c:bubble3D val="0"/>
            <c:extLst xmlns:c16r2="http://schemas.microsoft.com/office/drawing/2015/06/chart">
              <c:ext xmlns:c16="http://schemas.microsoft.com/office/drawing/2014/chart" uri="{C3380CC4-5D6E-409C-BE32-E72D297353CC}">
                <c16:uniqueId val="{00000012-C206-4B22-BA6D-2F8017D317DB}"/>
              </c:ext>
            </c:extLst>
          </c:dPt>
          <c:dPt>
            <c:idx val="19"/>
            <c:invertIfNegative val="0"/>
            <c:bubble3D val="0"/>
            <c:extLst xmlns:c16r2="http://schemas.microsoft.com/office/drawing/2015/06/chart">
              <c:ext xmlns:c16="http://schemas.microsoft.com/office/drawing/2014/chart" uri="{C3380CC4-5D6E-409C-BE32-E72D297353CC}">
                <c16:uniqueId val="{00000013-C206-4B22-BA6D-2F8017D317DB}"/>
              </c:ext>
            </c:extLst>
          </c:dPt>
          <c:dPt>
            <c:idx val="20"/>
            <c:invertIfNegative val="0"/>
            <c:bubble3D val="0"/>
            <c:extLst xmlns:c16r2="http://schemas.microsoft.com/office/drawing/2015/06/chart">
              <c:ext xmlns:c16="http://schemas.microsoft.com/office/drawing/2014/chart" uri="{C3380CC4-5D6E-409C-BE32-E72D297353CC}">
                <c16:uniqueId val="{00000014-C206-4B22-BA6D-2F8017D317DB}"/>
              </c:ext>
            </c:extLst>
          </c:dPt>
          <c:dPt>
            <c:idx val="21"/>
            <c:invertIfNegative val="0"/>
            <c:bubble3D val="0"/>
            <c:extLst xmlns:c16r2="http://schemas.microsoft.com/office/drawing/2015/06/chart">
              <c:ext xmlns:c16="http://schemas.microsoft.com/office/drawing/2014/chart" uri="{C3380CC4-5D6E-409C-BE32-E72D297353CC}">
                <c16:uniqueId val="{00000015-C206-4B22-BA6D-2F8017D317DB}"/>
              </c:ext>
            </c:extLst>
          </c:dPt>
          <c:dPt>
            <c:idx val="22"/>
            <c:invertIfNegative val="0"/>
            <c:bubble3D val="0"/>
            <c:extLst xmlns:c16r2="http://schemas.microsoft.com/office/drawing/2015/06/chart">
              <c:ext xmlns:c16="http://schemas.microsoft.com/office/drawing/2014/chart" uri="{C3380CC4-5D6E-409C-BE32-E72D297353CC}">
                <c16:uniqueId val="{00000016-C206-4B22-BA6D-2F8017D317DB}"/>
              </c:ext>
            </c:extLst>
          </c:dPt>
          <c:dPt>
            <c:idx val="23"/>
            <c:invertIfNegative val="0"/>
            <c:bubble3D val="0"/>
            <c:extLst xmlns:c16r2="http://schemas.microsoft.com/office/drawing/2015/06/chart">
              <c:ext xmlns:c16="http://schemas.microsoft.com/office/drawing/2014/chart" uri="{C3380CC4-5D6E-409C-BE32-E72D297353CC}">
                <c16:uniqueId val="{00000017-C206-4B22-BA6D-2F8017D317DB}"/>
              </c:ext>
            </c:extLst>
          </c:dPt>
          <c:dPt>
            <c:idx val="24"/>
            <c:invertIfNegative val="0"/>
            <c:bubble3D val="0"/>
            <c:extLst xmlns:c16r2="http://schemas.microsoft.com/office/drawing/2015/06/chart">
              <c:ext xmlns:c16="http://schemas.microsoft.com/office/drawing/2014/chart" uri="{C3380CC4-5D6E-409C-BE32-E72D297353CC}">
                <c16:uniqueId val="{00000018-C206-4B22-BA6D-2F8017D317DB}"/>
              </c:ext>
            </c:extLst>
          </c:dPt>
          <c:dPt>
            <c:idx val="25"/>
            <c:invertIfNegative val="0"/>
            <c:bubble3D val="0"/>
            <c:extLst xmlns:c16r2="http://schemas.microsoft.com/office/drawing/2015/06/chart">
              <c:ext xmlns:c16="http://schemas.microsoft.com/office/drawing/2014/chart" uri="{C3380CC4-5D6E-409C-BE32-E72D297353CC}">
                <c16:uniqueId val="{00000019-C206-4B22-BA6D-2F8017D317DB}"/>
              </c:ext>
            </c:extLst>
          </c:dPt>
          <c:dPt>
            <c:idx val="26"/>
            <c:invertIfNegative val="0"/>
            <c:bubble3D val="0"/>
            <c:extLst xmlns:c16r2="http://schemas.microsoft.com/office/drawing/2015/06/chart">
              <c:ext xmlns:c16="http://schemas.microsoft.com/office/drawing/2014/chart" uri="{C3380CC4-5D6E-409C-BE32-E72D297353CC}">
                <c16:uniqueId val="{0000001A-C206-4B22-BA6D-2F8017D317DB}"/>
              </c:ext>
            </c:extLst>
          </c:dPt>
          <c:dPt>
            <c:idx val="27"/>
            <c:invertIfNegative val="0"/>
            <c:bubble3D val="0"/>
            <c:extLst xmlns:c16r2="http://schemas.microsoft.com/office/drawing/2015/06/chart">
              <c:ext xmlns:c16="http://schemas.microsoft.com/office/drawing/2014/chart" uri="{C3380CC4-5D6E-409C-BE32-E72D297353CC}">
                <c16:uniqueId val="{0000001B-C206-4B22-BA6D-2F8017D317DB}"/>
              </c:ext>
            </c:extLst>
          </c:dPt>
          <c:dPt>
            <c:idx val="28"/>
            <c:invertIfNegative val="0"/>
            <c:bubble3D val="0"/>
            <c:extLst xmlns:c16r2="http://schemas.microsoft.com/office/drawing/2015/06/chart">
              <c:ext xmlns:c16="http://schemas.microsoft.com/office/drawing/2014/chart" uri="{C3380CC4-5D6E-409C-BE32-E72D297353CC}">
                <c16:uniqueId val="{0000001C-C206-4B22-BA6D-2F8017D317DB}"/>
              </c:ext>
            </c:extLst>
          </c:dPt>
          <c:dPt>
            <c:idx val="29"/>
            <c:invertIfNegative val="0"/>
            <c:bubble3D val="0"/>
            <c:extLst xmlns:c16r2="http://schemas.microsoft.com/office/drawing/2015/06/chart">
              <c:ext xmlns:c16="http://schemas.microsoft.com/office/drawing/2014/chart" uri="{C3380CC4-5D6E-409C-BE32-E72D297353CC}">
                <c16:uniqueId val="{0000001D-C206-4B22-BA6D-2F8017D317DB}"/>
              </c:ext>
            </c:extLst>
          </c:dPt>
          <c:dPt>
            <c:idx val="30"/>
            <c:invertIfNegative val="0"/>
            <c:bubble3D val="0"/>
            <c:extLst xmlns:c16r2="http://schemas.microsoft.com/office/drawing/2015/06/chart">
              <c:ext xmlns:c16="http://schemas.microsoft.com/office/drawing/2014/chart" uri="{C3380CC4-5D6E-409C-BE32-E72D297353CC}">
                <c16:uniqueId val="{0000001E-C206-4B22-BA6D-2F8017D317DB}"/>
              </c:ext>
            </c:extLst>
          </c:dPt>
          <c:dPt>
            <c:idx val="31"/>
            <c:invertIfNegative val="0"/>
            <c:bubble3D val="0"/>
            <c:extLst xmlns:c16r2="http://schemas.microsoft.com/office/drawing/2015/06/chart">
              <c:ext xmlns:c16="http://schemas.microsoft.com/office/drawing/2014/chart" uri="{C3380CC4-5D6E-409C-BE32-E72D297353CC}">
                <c16:uniqueId val="{0000001F-C206-4B22-BA6D-2F8017D317DB}"/>
              </c:ext>
            </c:extLst>
          </c:dPt>
          <c:dPt>
            <c:idx val="32"/>
            <c:invertIfNegative val="0"/>
            <c:bubble3D val="0"/>
            <c:extLst xmlns:c16r2="http://schemas.microsoft.com/office/drawing/2015/06/chart">
              <c:ext xmlns:c16="http://schemas.microsoft.com/office/drawing/2014/chart" uri="{C3380CC4-5D6E-409C-BE32-E72D297353CC}">
                <c16:uniqueId val="{00000020-C206-4B22-BA6D-2F8017D317DB}"/>
              </c:ext>
            </c:extLst>
          </c:dPt>
          <c:dPt>
            <c:idx val="33"/>
            <c:invertIfNegative val="0"/>
            <c:bubble3D val="0"/>
            <c:extLst xmlns:c16r2="http://schemas.microsoft.com/office/drawing/2015/06/chart">
              <c:ext xmlns:c16="http://schemas.microsoft.com/office/drawing/2014/chart" uri="{C3380CC4-5D6E-409C-BE32-E72D297353CC}">
                <c16:uniqueId val="{00000021-C206-4B22-BA6D-2F8017D317DB}"/>
              </c:ext>
            </c:extLst>
          </c:dPt>
          <c:dPt>
            <c:idx val="34"/>
            <c:invertIfNegative val="0"/>
            <c:bubble3D val="0"/>
            <c:extLst xmlns:c16r2="http://schemas.microsoft.com/office/drawing/2015/06/chart">
              <c:ext xmlns:c16="http://schemas.microsoft.com/office/drawing/2014/chart" uri="{C3380CC4-5D6E-409C-BE32-E72D297353CC}">
                <c16:uniqueId val="{00000022-C206-4B22-BA6D-2F8017D317DB}"/>
              </c:ext>
            </c:extLst>
          </c:dPt>
          <c:dPt>
            <c:idx val="35"/>
            <c:invertIfNegative val="0"/>
            <c:bubble3D val="0"/>
            <c:extLst xmlns:c16r2="http://schemas.microsoft.com/office/drawing/2015/06/chart">
              <c:ext xmlns:c16="http://schemas.microsoft.com/office/drawing/2014/chart" uri="{C3380CC4-5D6E-409C-BE32-E72D297353CC}">
                <c16:uniqueId val="{00000023-C206-4B22-BA6D-2F8017D317DB}"/>
              </c:ext>
            </c:extLst>
          </c:dPt>
          <c:dPt>
            <c:idx val="36"/>
            <c:invertIfNegative val="0"/>
            <c:bubble3D val="0"/>
            <c:extLst xmlns:c16r2="http://schemas.microsoft.com/office/drawing/2015/06/chart">
              <c:ext xmlns:c16="http://schemas.microsoft.com/office/drawing/2014/chart" uri="{C3380CC4-5D6E-409C-BE32-E72D297353CC}">
                <c16:uniqueId val="{00000024-C206-4B22-BA6D-2F8017D317DB}"/>
              </c:ext>
            </c:extLst>
          </c:dPt>
          <c:dPt>
            <c:idx val="37"/>
            <c:invertIfNegative val="0"/>
            <c:bubble3D val="0"/>
            <c:extLst xmlns:c16r2="http://schemas.microsoft.com/office/drawing/2015/06/chart">
              <c:ext xmlns:c16="http://schemas.microsoft.com/office/drawing/2014/chart" uri="{C3380CC4-5D6E-409C-BE32-E72D297353CC}">
                <c16:uniqueId val="{00000025-C206-4B22-BA6D-2F8017D317DB}"/>
              </c:ext>
            </c:extLst>
          </c:dPt>
          <c:dPt>
            <c:idx val="38"/>
            <c:invertIfNegative val="0"/>
            <c:bubble3D val="0"/>
            <c:extLst xmlns:c16r2="http://schemas.microsoft.com/office/drawing/2015/06/chart">
              <c:ext xmlns:c16="http://schemas.microsoft.com/office/drawing/2014/chart" uri="{C3380CC4-5D6E-409C-BE32-E72D297353CC}">
                <c16:uniqueId val="{00000026-C206-4B22-BA6D-2F8017D317DB}"/>
              </c:ext>
            </c:extLst>
          </c:dPt>
          <c:dPt>
            <c:idx val="39"/>
            <c:invertIfNegative val="0"/>
            <c:bubble3D val="0"/>
            <c:extLst xmlns:c16r2="http://schemas.microsoft.com/office/drawing/2015/06/chart">
              <c:ext xmlns:c16="http://schemas.microsoft.com/office/drawing/2014/chart" uri="{C3380CC4-5D6E-409C-BE32-E72D297353CC}">
                <c16:uniqueId val="{00000027-C206-4B22-BA6D-2F8017D317DB}"/>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Sheet1!$A$6</c:f>
              <c:strCache>
                <c:ptCount val="1"/>
                <c:pt idx="0">
                  <c:v>Attending English language classes / a course</c:v>
                </c:pt>
              </c:strCache>
            </c:strRef>
          </c:cat>
          <c:val>
            <c:numRef>
              <c:f>Sheet1!$B$6</c:f>
              <c:numCache>
                <c:formatCode>0%</c:formatCode>
                <c:ptCount val="1"/>
                <c:pt idx="0">
                  <c:v>0.13955725190839699</c:v>
                </c:pt>
              </c:numCache>
            </c:numRef>
          </c:val>
          <c:extLst xmlns:c16r2="http://schemas.microsoft.com/office/drawing/2015/06/chart">
            <c:ext xmlns:c16="http://schemas.microsoft.com/office/drawing/2014/chart" uri="{C3380CC4-5D6E-409C-BE32-E72D297353CC}">
              <c16:uniqueId val="{00000028-C206-4B22-BA6D-2F8017D317DB}"/>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Sheet1!$A$6</c:f>
              <c:strCache>
                <c:ptCount val="1"/>
                <c:pt idx="0">
                  <c:v>Attending English language classes / a course</c:v>
                </c:pt>
              </c:strCache>
            </c:strRef>
          </c:cat>
          <c:val>
            <c:numRef>
              <c:f>Sheet1!$C$6</c:f>
              <c:numCache>
                <c:formatCode>0%</c:formatCode>
                <c:ptCount val="1"/>
                <c:pt idx="0">
                  <c:v>0.13744274809160301</c:v>
                </c:pt>
              </c:numCache>
            </c:numRef>
          </c:val>
          <c:extLst xmlns:c16r2="http://schemas.microsoft.com/office/drawing/2015/06/chart">
            <c:ext xmlns:c16="http://schemas.microsoft.com/office/drawing/2014/chart" uri="{C3380CC4-5D6E-409C-BE32-E72D297353CC}">
              <c16:uniqueId val="{00000029-C206-4B22-BA6D-2F8017D317DB}"/>
            </c:ext>
          </c:extLst>
        </c:ser>
        <c:dLbls>
          <c:showLegendKey val="0"/>
          <c:showVal val="0"/>
          <c:showCatName val="0"/>
          <c:showSerName val="0"/>
          <c:showPercent val="0"/>
          <c:showBubbleSize val="0"/>
        </c:dLbls>
        <c:gapWidth val="50"/>
        <c:overlap val="100"/>
        <c:axId val="395625720"/>
        <c:axId val="395618272"/>
      </c:barChart>
      <c:catAx>
        <c:axId val="395625720"/>
        <c:scaling>
          <c:orientation val="maxMin"/>
        </c:scaling>
        <c:delete val="1"/>
        <c:axPos val="l"/>
        <c:numFmt formatCode="General" sourceLinked="1"/>
        <c:majorTickMark val="none"/>
        <c:minorTickMark val="none"/>
        <c:tickLblPos val="nextTo"/>
        <c:crossAx val="395618272"/>
        <c:crosses val="autoZero"/>
        <c:auto val="1"/>
        <c:lblAlgn val="ctr"/>
        <c:lblOffset val="100"/>
        <c:noMultiLvlLbl val="0"/>
      </c:catAx>
      <c:valAx>
        <c:axId val="395618272"/>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2572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384B-4098-B160-F09F4AAFF93F}"/>
              </c:ext>
            </c:extLst>
          </c:dPt>
          <c:dPt>
            <c:idx val="1"/>
            <c:invertIfNegative val="0"/>
            <c:bubble3D val="0"/>
            <c:extLst xmlns:c16r2="http://schemas.microsoft.com/office/drawing/2015/06/chart">
              <c:ext xmlns:c16="http://schemas.microsoft.com/office/drawing/2014/chart" uri="{C3380CC4-5D6E-409C-BE32-E72D297353CC}">
                <c16:uniqueId val="{00000001-384B-4098-B160-F09F4AAFF93F}"/>
              </c:ext>
            </c:extLst>
          </c:dPt>
          <c:dPt>
            <c:idx val="2"/>
            <c:invertIfNegative val="0"/>
            <c:bubble3D val="0"/>
            <c:extLst xmlns:c16r2="http://schemas.microsoft.com/office/drawing/2015/06/chart">
              <c:ext xmlns:c16="http://schemas.microsoft.com/office/drawing/2014/chart" uri="{C3380CC4-5D6E-409C-BE32-E72D297353CC}">
                <c16:uniqueId val="{00000002-384B-4098-B160-F09F4AAFF93F}"/>
              </c:ext>
            </c:extLst>
          </c:dPt>
          <c:dPt>
            <c:idx val="3"/>
            <c:invertIfNegative val="0"/>
            <c:bubble3D val="0"/>
            <c:extLst xmlns:c16r2="http://schemas.microsoft.com/office/drawing/2015/06/chart">
              <c:ext xmlns:c16="http://schemas.microsoft.com/office/drawing/2014/chart" uri="{C3380CC4-5D6E-409C-BE32-E72D297353CC}">
                <c16:uniqueId val="{00000003-384B-4098-B160-F09F4AAFF93F}"/>
              </c:ext>
            </c:extLst>
          </c:dPt>
          <c:dPt>
            <c:idx val="4"/>
            <c:invertIfNegative val="0"/>
            <c:bubble3D val="0"/>
            <c:extLst xmlns:c16r2="http://schemas.microsoft.com/office/drawing/2015/06/chart">
              <c:ext xmlns:c16="http://schemas.microsoft.com/office/drawing/2014/chart" uri="{C3380CC4-5D6E-409C-BE32-E72D297353CC}">
                <c16:uniqueId val="{00000004-384B-4098-B160-F09F4AAFF93F}"/>
              </c:ext>
            </c:extLst>
          </c:dPt>
          <c:dPt>
            <c:idx val="5"/>
            <c:invertIfNegative val="0"/>
            <c:bubble3D val="0"/>
            <c:extLst xmlns:c16r2="http://schemas.microsoft.com/office/drawing/2015/06/chart">
              <c:ext xmlns:c16="http://schemas.microsoft.com/office/drawing/2014/chart" uri="{C3380CC4-5D6E-409C-BE32-E72D297353CC}">
                <c16:uniqueId val="{00000005-384B-4098-B160-F09F4AAFF93F}"/>
              </c:ext>
            </c:extLst>
          </c:dPt>
          <c:dPt>
            <c:idx val="6"/>
            <c:invertIfNegative val="0"/>
            <c:bubble3D val="0"/>
            <c:extLst xmlns:c16r2="http://schemas.microsoft.com/office/drawing/2015/06/chart">
              <c:ext xmlns:c16="http://schemas.microsoft.com/office/drawing/2014/chart" uri="{C3380CC4-5D6E-409C-BE32-E72D297353CC}">
                <c16:uniqueId val="{00000006-384B-4098-B160-F09F4AAFF93F}"/>
              </c:ext>
            </c:extLst>
          </c:dPt>
          <c:dPt>
            <c:idx val="7"/>
            <c:invertIfNegative val="0"/>
            <c:bubble3D val="0"/>
            <c:extLst xmlns:c16r2="http://schemas.microsoft.com/office/drawing/2015/06/chart">
              <c:ext xmlns:c16="http://schemas.microsoft.com/office/drawing/2014/chart" uri="{C3380CC4-5D6E-409C-BE32-E72D297353CC}">
                <c16:uniqueId val="{00000007-384B-4098-B160-F09F4AAFF93F}"/>
              </c:ext>
            </c:extLst>
          </c:dPt>
          <c:dPt>
            <c:idx val="8"/>
            <c:invertIfNegative val="0"/>
            <c:bubble3D val="0"/>
            <c:extLst xmlns:c16r2="http://schemas.microsoft.com/office/drawing/2015/06/chart">
              <c:ext xmlns:c16="http://schemas.microsoft.com/office/drawing/2014/chart" uri="{C3380CC4-5D6E-409C-BE32-E72D297353CC}">
                <c16:uniqueId val="{00000008-384B-4098-B160-F09F4AAFF93F}"/>
              </c:ext>
            </c:extLst>
          </c:dPt>
          <c:dPt>
            <c:idx val="9"/>
            <c:invertIfNegative val="0"/>
            <c:bubble3D val="0"/>
            <c:extLst xmlns:c16r2="http://schemas.microsoft.com/office/drawing/2015/06/chart">
              <c:ext xmlns:c16="http://schemas.microsoft.com/office/drawing/2014/chart" uri="{C3380CC4-5D6E-409C-BE32-E72D297353CC}">
                <c16:uniqueId val="{00000009-384B-4098-B160-F09F4AAFF93F}"/>
              </c:ext>
            </c:extLst>
          </c:dPt>
          <c:dPt>
            <c:idx val="10"/>
            <c:invertIfNegative val="0"/>
            <c:bubble3D val="0"/>
            <c:extLst xmlns:c16r2="http://schemas.microsoft.com/office/drawing/2015/06/chart">
              <c:ext xmlns:c16="http://schemas.microsoft.com/office/drawing/2014/chart" uri="{C3380CC4-5D6E-409C-BE32-E72D297353CC}">
                <c16:uniqueId val="{0000000A-384B-4098-B160-F09F4AAFF93F}"/>
              </c:ext>
            </c:extLst>
          </c:dPt>
          <c:dPt>
            <c:idx val="11"/>
            <c:invertIfNegative val="0"/>
            <c:bubble3D val="0"/>
            <c:extLst xmlns:c16r2="http://schemas.microsoft.com/office/drawing/2015/06/chart">
              <c:ext xmlns:c16="http://schemas.microsoft.com/office/drawing/2014/chart" uri="{C3380CC4-5D6E-409C-BE32-E72D297353CC}">
                <c16:uniqueId val="{0000000B-384B-4098-B160-F09F4AAFF93F}"/>
              </c:ext>
            </c:extLst>
          </c:dPt>
          <c:dPt>
            <c:idx val="12"/>
            <c:invertIfNegative val="0"/>
            <c:bubble3D val="0"/>
            <c:extLst xmlns:c16r2="http://schemas.microsoft.com/office/drawing/2015/06/chart">
              <c:ext xmlns:c16="http://schemas.microsoft.com/office/drawing/2014/chart" uri="{C3380CC4-5D6E-409C-BE32-E72D297353CC}">
                <c16:uniqueId val="{0000000C-384B-4098-B160-F09F4AAFF93F}"/>
              </c:ext>
            </c:extLst>
          </c:dPt>
          <c:dPt>
            <c:idx val="13"/>
            <c:invertIfNegative val="0"/>
            <c:bubble3D val="0"/>
            <c:extLst xmlns:c16r2="http://schemas.microsoft.com/office/drawing/2015/06/chart">
              <c:ext xmlns:c16="http://schemas.microsoft.com/office/drawing/2014/chart" uri="{C3380CC4-5D6E-409C-BE32-E72D297353CC}">
                <c16:uniqueId val="{0000000D-384B-4098-B160-F09F4AAFF93F}"/>
              </c:ext>
            </c:extLst>
          </c:dPt>
          <c:dPt>
            <c:idx val="14"/>
            <c:invertIfNegative val="0"/>
            <c:bubble3D val="0"/>
            <c:extLst xmlns:c16r2="http://schemas.microsoft.com/office/drawing/2015/06/chart">
              <c:ext xmlns:c16="http://schemas.microsoft.com/office/drawing/2014/chart" uri="{C3380CC4-5D6E-409C-BE32-E72D297353CC}">
                <c16:uniqueId val="{0000000E-384B-4098-B160-F09F4AAFF93F}"/>
              </c:ext>
            </c:extLst>
          </c:dPt>
          <c:dPt>
            <c:idx val="15"/>
            <c:invertIfNegative val="0"/>
            <c:bubble3D val="0"/>
            <c:extLst xmlns:c16r2="http://schemas.microsoft.com/office/drawing/2015/06/chart">
              <c:ext xmlns:c16="http://schemas.microsoft.com/office/drawing/2014/chart" uri="{C3380CC4-5D6E-409C-BE32-E72D297353CC}">
                <c16:uniqueId val="{0000000F-384B-4098-B160-F09F4AAFF93F}"/>
              </c:ext>
            </c:extLst>
          </c:dPt>
          <c:dPt>
            <c:idx val="16"/>
            <c:invertIfNegative val="0"/>
            <c:bubble3D val="0"/>
            <c:extLst xmlns:c16r2="http://schemas.microsoft.com/office/drawing/2015/06/chart">
              <c:ext xmlns:c16="http://schemas.microsoft.com/office/drawing/2014/chart" uri="{C3380CC4-5D6E-409C-BE32-E72D297353CC}">
                <c16:uniqueId val="{00000010-384B-4098-B160-F09F4AAFF93F}"/>
              </c:ext>
            </c:extLst>
          </c:dPt>
          <c:dPt>
            <c:idx val="17"/>
            <c:invertIfNegative val="0"/>
            <c:bubble3D val="0"/>
            <c:extLst xmlns:c16r2="http://schemas.microsoft.com/office/drawing/2015/06/chart">
              <c:ext xmlns:c16="http://schemas.microsoft.com/office/drawing/2014/chart" uri="{C3380CC4-5D6E-409C-BE32-E72D297353CC}">
                <c16:uniqueId val="{00000011-384B-4098-B160-F09F4AAFF93F}"/>
              </c:ext>
            </c:extLst>
          </c:dPt>
          <c:dPt>
            <c:idx val="18"/>
            <c:invertIfNegative val="0"/>
            <c:bubble3D val="0"/>
            <c:extLst xmlns:c16r2="http://schemas.microsoft.com/office/drawing/2015/06/chart">
              <c:ext xmlns:c16="http://schemas.microsoft.com/office/drawing/2014/chart" uri="{C3380CC4-5D6E-409C-BE32-E72D297353CC}">
                <c16:uniqueId val="{00000012-384B-4098-B160-F09F4AAFF93F}"/>
              </c:ext>
            </c:extLst>
          </c:dPt>
          <c:dPt>
            <c:idx val="19"/>
            <c:invertIfNegative val="0"/>
            <c:bubble3D val="0"/>
            <c:extLst xmlns:c16r2="http://schemas.microsoft.com/office/drawing/2015/06/chart">
              <c:ext xmlns:c16="http://schemas.microsoft.com/office/drawing/2014/chart" uri="{C3380CC4-5D6E-409C-BE32-E72D297353CC}">
                <c16:uniqueId val="{00000013-384B-4098-B160-F09F4AAFF93F}"/>
              </c:ext>
            </c:extLst>
          </c:dPt>
          <c:dPt>
            <c:idx val="20"/>
            <c:invertIfNegative val="0"/>
            <c:bubble3D val="0"/>
            <c:extLst xmlns:c16r2="http://schemas.microsoft.com/office/drawing/2015/06/chart">
              <c:ext xmlns:c16="http://schemas.microsoft.com/office/drawing/2014/chart" uri="{C3380CC4-5D6E-409C-BE32-E72D297353CC}">
                <c16:uniqueId val="{00000014-384B-4098-B160-F09F4AAFF93F}"/>
              </c:ext>
            </c:extLst>
          </c:dPt>
          <c:dPt>
            <c:idx val="21"/>
            <c:invertIfNegative val="0"/>
            <c:bubble3D val="0"/>
            <c:extLst xmlns:c16r2="http://schemas.microsoft.com/office/drawing/2015/06/chart">
              <c:ext xmlns:c16="http://schemas.microsoft.com/office/drawing/2014/chart" uri="{C3380CC4-5D6E-409C-BE32-E72D297353CC}">
                <c16:uniqueId val="{00000015-384B-4098-B160-F09F4AAFF93F}"/>
              </c:ext>
            </c:extLst>
          </c:dPt>
          <c:dPt>
            <c:idx val="22"/>
            <c:invertIfNegative val="0"/>
            <c:bubble3D val="0"/>
            <c:extLst xmlns:c16r2="http://schemas.microsoft.com/office/drawing/2015/06/chart">
              <c:ext xmlns:c16="http://schemas.microsoft.com/office/drawing/2014/chart" uri="{C3380CC4-5D6E-409C-BE32-E72D297353CC}">
                <c16:uniqueId val="{00000016-384B-4098-B160-F09F4AAFF93F}"/>
              </c:ext>
            </c:extLst>
          </c:dPt>
          <c:dPt>
            <c:idx val="23"/>
            <c:invertIfNegative val="0"/>
            <c:bubble3D val="0"/>
            <c:extLst xmlns:c16r2="http://schemas.microsoft.com/office/drawing/2015/06/chart">
              <c:ext xmlns:c16="http://schemas.microsoft.com/office/drawing/2014/chart" uri="{C3380CC4-5D6E-409C-BE32-E72D297353CC}">
                <c16:uniqueId val="{00000017-384B-4098-B160-F09F4AAFF93F}"/>
              </c:ext>
            </c:extLst>
          </c:dPt>
          <c:dPt>
            <c:idx val="24"/>
            <c:invertIfNegative val="0"/>
            <c:bubble3D val="0"/>
            <c:extLst xmlns:c16r2="http://schemas.microsoft.com/office/drawing/2015/06/chart">
              <c:ext xmlns:c16="http://schemas.microsoft.com/office/drawing/2014/chart" uri="{C3380CC4-5D6E-409C-BE32-E72D297353CC}">
                <c16:uniqueId val="{00000018-384B-4098-B160-F09F4AAFF93F}"/>
              </c:ext>
            </c:extLst>
          </c:dPt>
          <c:dPt>
            <c:idx val="25"/>
            <c:invertIfNegative val="0"/>
            <c:bubble3D val="0"/>
            <c:extLst xmlns:c16r2="http://schemas.microsoft.com/office/drawing/2015/06/chart">
              <c:ext xmlns:c16="http://schemas.microsoft.com/office/drawing/2014/chart" uri="{C3380CC4-5D6E-409C-BE32-E72D297353CC}">
                <c16:uniqueId val="{00000019-384B-4098-B160-F09F4AAFF93F}"/>
              </c:ext>
            </c:extLst>
          </c:dPt>
          <c:dPt>
            <c:idx val="26"/>
            <c:invertIfNegative val="0"/>
            <c:bubble3D val="0"/>
            <c:extLst xmlns:c16r2="http://schemas.microsoft.com/office/drawing/2015/06/chart">
              <c:ext xmlns:c16="http://schemas.microsoft.com/office/drawing/2014/chart" uri="{C3380CC4-5D6E-409C-BE32-E72D297353CC}">
                <c16:uniqueId val="{0000001A-384B-4098-B160-F09F4AAFF93F}"/>
              </c:ext>
            </c:extLst>
          </c:dPt>
          <c:dPt>
            <c:idx val="27"/>
            <c:invertIfNegative val="0"/>
            <c:bubble3D val="0"/>
            <c:extLst xmlns:c16r2="http://schemas.microsoft.com/office/drawing/2015/06/chart">
              <c:ext xmlns:c16="http://schemas.microsoft.com/office/drawing/2014/chart" uri="{C3380CC4-5D6E-409C-BE32-E72D297353CC}">
                <c16:uniqueId val="{0000001B-384B-4098-B160-F09F4AAFF93F}"/>
              </c:ext>
            </c:extLst>
          </c:dPt>
          <c:dPt>
            <c:idx val="28"/>
            <c:invertIfNegative val="0"/>
            <c:bubble3D val="0"/>
            <c:extLst xmlns:c16r2="http://schemas.microsoft.com/office/drawing/2015/06/chart">
              <c:ext xmlns:c16="http://schemas.microsoft.com/office/drawing/2014/chart" uri="{C3380CC4-5D6E-409C-BE32-E72D297353CC}">
                <c16:uniqueId val="{0000001C-384B-4098-B160-F09F4AAFF93F}"/>
              </c:ext>
            </c:extLst>
          </c:dPt>
          <c:dPt>
            <c:idx val="29"/>
            <c:invertIfNegative val="0"/>
            <c:bubble3D val="0"/>
            <c:extLst xmlns:c16r2="http://schemas.microsoft.com/office/drawing/2015/06/chart">
              <c:ext xmlns:c16="http://schemas.microsoft.com/office/drawing/2014/chart" uri="{C3380CC4-5D6E-409C-BE32-E72D297353CC}">
                <c16:uniqueId val="{0000001D-384B-4098-B160-F09F4AAFF93F}"/>
              </c:ext>
            </c:extLst>
          </c:dPt>
          <c:dPt>
            <c:idx val="30"/>
            <c:invertIfNegative val="0"/>
            <c:bubble3D val="0"/>
            <c:extLst xmlns:c16r2="http://schemas.microsoft.com/office/drawing/2015/06/chart">
              <c:ext xmlns:c16="http://schemas.microsoft.com/office/drawing/2014/chart" uri="{C3380CC4-5D6E-409C-BE32-E72D297353CC}">
                <c16:uniqueId val="{0000001E-384B-4098-B160-F09F4AAFF93F}"/>
              </c:ext>
            </c:extLst>
          </c:dPt>
          <c:dPt>
            <c:idx val="31"/>
            <c:invertIfNegative val="0"/>
            <c:bubble3D val="0"/>
            <c:extLst xmlns:c16r2="http://schemas.microsoft.com/office/drawing/2015/06/chart">
              <c:ext xmlns:c16="http://schemas.microsoft.com/office/drawing/2014/chart" uri="{C3380CC4-5D6E-409C-BE32-E72D297353CC}">
                <c16:uniqueId val="{0000001F-384B-4098-B160-F09F4AAFF93F}"/>
              </c:ext>
            </c:extLst>
          </c:dPt>
          <c:dPt>
            <c:idx val="32"/>
            <c:invertIfNegative val="0"/>
            <c:bubble3D val="0"/>
            <c:extLst xmlns:c16r2="http://schemas.microsoft.com/office/drawing/2015/06/chart">
              <c:ext xmlns:c16="http://schemas.microsoft.com/office/drawing/2014/chart" uri="{C3380CC4-5D6E-409C-BE32-E72D297353CC}">
                <c16:uniqueId val="{00000020-384B-4098-B160-F09F4AAFF93F}"/>
              </c:ext>
            </c:extLst>
          </c:dPt>
          <c:dPt>
            <c:idx val="33"/>
            <c:invertIfNegative val="0"/>
            <c:bubble3D val="0"/>
            <c:extLst xmlns:c16r2="http://schemas.microsoft.com/office/drawing/2015/06/chart">
              <c:ext xmlns:c16="http://schemas.microsoft.com/office/drawing/2014/chart" uri="{C3380CC4-5D6E-409C-BE32-E72D297353CC}">
                <c16:uniqueId val="{00000021-384B-4098-B160-F09F4AAFF93F}"/>
              </c:ext>
            </c:extLst>
          </c:dPt>
          <c:dPt>
            <c:idx val="34"/>
            <c:invertIfNegative val="0"/>
            <c:bubble3D val="0"/>
            <c:extLst xmlns:c16r2="http://schemas.microsoft.com/office/drawing/2015/06/chart">
              <c:ext xmlns:c16="http://schemas.microsoft.com/office/drawing/2014/chart" uri="{C3380CC4-5D6E-409C-BE32-E72D297353CC}">
                <c16:uniqueId val="{00000022-384B-4098-B160-F09F4AAFF93F}"/>
              </c:ext>
            </c:extLst>
          </c:dPt>
          <c:dPt>
            <c:idx val="35"/>
            <c:invertIfNegative val="0"/>
            <c:bubble3D val="0"/>
            <c:extLst xmlns:c16r2="http://schemas.microsoft.com/office/drawing/2015/06/chart">
              <c:ext xmlns:c16="http://schemas.microsoft.com/office/drawing/2014/chart" uri="{C3380CC4-5D6E-409C-BE32-E72D297353CC}">
                <c16:uniqueId val="{00000023-384B-4098-B160-F09F4AAFF93F}"/>
              </c:ext>
            </c:extLst>
          </c:dPt>
          <c:dPt>
            <c:idx val="36"/>
            <c:invertIfNegative val="0"/>
            <c:bubble3D val="0"/>
            <c:extLst xmlns:c16r2="http://schemas.microsoft.com/office/drawing/2015/06/chart">
              <c:ext xmlns:c16="http://schemas.microsoft.com/office/drawing/2014/chart" uri="{C3380CC4-5D6E-409C-BE32-E72D297353CC}">
                <c16:uniqueId val="{00000024-384B-4098-B160-F09F4AAFF93F}"/>
              </c:ext>
            </c:extLst>
          </c:dPt>
          <c:dPt>
            <c:idx val="37"/>
            <c:invertIfNegative val="0"/>
            <c:bubble3D val="0"/>
            <c:extLst xmlns:c16r2="http://schemas.microsoft.com/office/drawing/2015/06/chart">
              <c:ext xmlns:c16="http://schemas.microsoft.com/office/drawing/2014/chart" uri="{C3380CC4-5D6E-409C-BE32-E72D297353CC}">
                <c16:uniqueId val="{00000025-384B-4098-B160-F09F4AAFF93F}"/>
              </c:ext>
            </c:extLst>
          </c:dPt>
          <c:dPt>
            <c:idx val="38"/>
            <c:invertIfNegative val="0"/>
            <c:bubble3D val="0"/>
            <c:extLst xmlns:c16r2="http://schemas.microsoft.com/office/drawing/2015/06/chart">
              <c:ext xmlns:c16="http://schemas.microsoft.com/office/drawing/2014/chart" uri="{C3380CC4-5D6E-409C-BE32-E72D297353CC}">
                <c16:uniqueId val="{00000026-384B-4098-B160-F09F4AAFF93F}"/>
              </c:ext>
            </c:extLst>
          </c:dPt>
          <c:dPt>
            <c:idx val="39"/>
            <c:invertIfNegative val="0"/>
            <c:bubble3D val="0"/>
            <c:extLst xmlns:c16r2="http://schemas.microsoft.com/office/drawing/2015/06/chart">
              <c:ext xmlns:c16="http://schemas.microsoft.com/office/drawing/2014/chart" uri="{C3380CC4-5D6E-409C-BE32-E72D297353CC}">
                <c16:uniqueId val="{00000027-384B-4098-B160-F09F4AAFF93F}"/>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Sheet1!$A$8</c:f>
              <c:strCache>
                <c:ptCount val="1"/>
                <c:pt idx="0">
                  <c:v>Cycling or Mountainbiking</c:v>
                </c:pt>
              </c:strCache>
            </c:strRef>
          </c:cat>
          <c:val>
            <c:numRef>
              <c:f>Sheet1!$B$8</c:f>
              <c:numCache>
                <c:formatCode>0%</c:formatCode>
                <c:ptCount val="1"/>
                <c:pt idx="0">
                  <c:v>0.149900763358779</c:v>
                </c:pt>
              </c:numCache>
            </c:numRef>
          </c:val>
          <c:extLst xmlns:c16r2="http://schemas.microsoft.com/office/drawing/2015/06/chart">
            <c:ext xmlns:c16="http://schemas.microsoft.com/office/drawing/2014/chart" uri="{C3380CC4-5D6E-409C-BE32-E72D297353CC}">
              <c16:uniqueId val="{00000028-384B-4098-B160-F09F4AAFF93F}"/>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Sheet1!$A$8</c:f>
              <c:strCache>
                <c:ptCount val="1"/>
                <c:pt idx="0">
                  <c:v>Cycling or Mountainbiking</c:v>
                </c:pt>
              </c:strCache>
            </c:strRef>
          </c:cat>
          <c:val>
            <c:numRef>
              <c:f>Sheet1!$C$8</c:f>
              <c:numCache>
                <c:formatCode>0%</c:formatCode>
                <c:ptCount val="1"/>
                <c:pt idx="0">
                  <c:v>0.119099236641221</c:v>
                </c:pt>
              </c:numCache>
            </c:numRef>
          </c:val>
          <c:extLst xmlns:c16r2="http://schemas.microsoft.com/office/drawing/2015/06/chart">
            <c:ext xmlns:c16="http://schemas.microsoft.com/office/drawing/2014/chart" uri="{C3380CC4-5D6E-409C-BE32-E72D297353CC}">
              <c16:uniqueId val="{00000029-384B-4098-B160-F09F4AAFF93F}"/>
            </c:ext>
          </c:extLst>
        </c:ser>
        <c:dLbls>
          <c:showLegendKey val="0"/>
          <c:showVal val="0"/>
          <c:showCatName val="0"/>
          <c:showSerName val="0"/>
          <c:showPercent val="0"/>
          <c:showBubbleSize val="0"/>
        </c:dLbls>
        <c:gapWidth val="50"/>
        <c:overlap val="100"/>
        <c:axId val="395619056"/>
        <c:axId val="395628464"/>
      </c:barChart>
      <c:catAx>
        <c:axId val="395619056"/>
        <c:scaling>
          <c:orientation val="maxMin"/>
        </c:scaling>
        <c:delete val="1"/>
        <c:axPos val="l"/>
        <c:numFmt formatCode="General" sourceLinked="1"/>
        <c:majorTickMark val="none"/>
        <c:minorTickMark val="none"/>
        <c:tickLblPos val="nextTo"/>
        <c:crossAx val="395628464"/>
        <c:crosses val="autoZero"/>
        <c:auto val="1"/>
        <c:lblAlgn val="ctr"/>
        <c:lblOffset val="100"/>
        <c:noMultiLvlLbl val="0"/>
      </c:catAx>
      <c:valAx>
        <c:axId val="395628464"/>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19056"/>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F1B6-4A50-B7FD-E9185DB86681}"/>
              </c:ext>
            </c:extLst>
          </c:dPt>
          <c:dPt>
            <c:idx val="1"/>
            <c:invertIfNegative val="0"/>
            <c:bubble3D val="0"/>
            <c:extLst xmlns:c16r2="http://schemas.microsoft.com/office/drawing/2015/06/chart">
              <c:ext xmlns:c16="http://schemas.microsoft.com/office/drawing/2014/chart" uri="{C3380CC4-5D6E-409C-BE32-E72D297353CC}">
                <c16:uniqueId val="{00000001-F1B6-4A50-B7FD-E9185DB86681}"/>
              </c:ext>
            </c:extLst>
          </c:dPt>
          <c:dPt>
            <c:idx val="2"/>
            <c:invertIfNegative val="0"/>
            <c:bubble3D val="0"/>
            <c:extLst xmlns:c16r2="http://schemas.microsoft.com/office/drawing/2015/06/chart">
              <c:ext xmlns:c16="http://schemas.microsoft.com/office/drawing/2014/chart" uri="{C3380CC4-5D6E-409C-BE32-E72D297353CC}">
                <c16:uniqueId val="{00000002-F1B6-4A50-B7FD-E9185DB86681}"/>
              </c:ext>
            </c:extLst>
          </c:dPt>
          <c:dPt>
            <c:idx val="3"/>
            <c:invertIfNegative val="0"/>
            <c:bubble3D val="0"/>
            <c:extLst xmlns:c16r2="http://schemas.microsoft.com/office/drawing/2015/06/chart">
              <c:ext xmlns:c16="http://schemas.microsoft.com/office/drawing/2014/chart" uri="{C3380CC4-5D6E-409C-BE32-E72D297353CC}">
                <c16:uniqueId val="{00000003-F1B6-4A50-B7FD-E9185DB86681}"/>
              </c:ext>
            </c:extLst>
          </c:dPt>
          <c:dPt>
            <c:idx val="4"/>
            <c:invertIfNegative val="0"/>
            <c:bubble3D val="0"/>
            <c:extLst xmlns:c16r2="http://schemas.microsoft.com/office/drawing/2015/06/chart">
              <c:ext xmlns:c16="http://schemas.microsoft.com/office/drawing/2014/chart" uri="{C3380CC4-5D6E-409C-BE32-E72D297353CC}">
                <c16:uniqueId val="{00000004-F1B6-4A50-B7FD-E9185DB86681}"/>
              </c:ext>
            </c:extLst>
          </c:dPt>
          <c:dPt>
            <c:idx val="5"/>
            <c:invertIfNegative val="0"/>
            <c:bubble3D val="0"/>
            <c:extLst xmlns:c16r2="http://schemas.microsoft.com/office/drawing/2015/06/chart">
              <c:ext xmlns:c16="http://schemas.microsoft.com/office/drawing/2014/chart" uri="{C3380CC4-5D6E-409C-BE32-E72D297353CC}">
                <c16:uniqueId val="{00000005-F1B6-4A50-B7FD-E9185DB86681}"/>
              </c:ext>
            </c:extLst>
          </c:dPt>
          <c:dPt>
            <c:idx val="6"/>
            <c:invertIfNegative val="0"/>
            <c:bubble3D val="0"/>
            <c:extLst xmlns:c16r2="http://schemas.microsoft.com/office/drawing/2015/06/chart">
              <c:ext xmlns:c16="http://schemas.microsoft.com/office/drawing/2014/chart" uri="{C3380CC4-5D6E-409C-BE32-E72D297353CC}">
                <c16:uniqueId val="{00000006-F1B6-4A50-B7FD-E9185DB86681}"/>
              </c:ext>
            </c:extLst>
          </c:dPt>
          <c:dPt>
            <c:idx val="7"/>
            <c:invertIfNegative val="0"/>
            <c:bubble3D val="0"/>
            <c:extLst xmlns:c16r2="http://schemas.microsoft.com/office/drawing/2015/06/chart">
              <c:ext xmlns:c16="http://schemas.microsoft.com/office/drawing/2014/chart" uri="{C3380CC4-5D6E-409C-BE32-E72D297353CC}">
                <c16:uniqueId val="{00000007-F1B6-4A50-B7FD-E9185DB86681}"/>
              </c:ext>
            </c:extLst>
          </c:dPt>
          <c:dPt>
            <c:idx val="8"/>
            <c:invertIfNegative val="0"/>
            <c:bubble3D val="0"/>
            <c:extLst xmlns:c16r2="http://schemas.microsoft.com/office/drawing/2015/06/chart">
              <c:ext xmlns:c16="http://schemas.microsoft.com/office/drawing/2014/chart" uri="{C3380CC4-5D6E-409C-BE32-E72D297353CC}">
                <c16:uniqueId val="{00000008-F1B6-4A50-B7FD-E9185DB86681}"/>
              </c:ext>
            </c:extLst>
          </c:dPt>
          <c:dPt>
            <c:idx val="9"/>
            <c:invertIfNegative val="0"/>
            <c:bubble3D val="0"/>
            <c:extLst xmlns:c16r2="http://schemas.microsoft.com/office/drawing/2015/06/chart">
              <c:ext xmlns:c16="http://schemas.microsoft.com/office/drawing/2014/chart" uri="{C3380CC4-5D6E-409C-BE32-E72D297353CC}">
                <c16:uniqueId val="{00000009-F1B6-4A50-B7FD-E9185DB86681}"/>
              </c:ext>
            </c:extLst>
          </c:dPt>
          <c:dPt>
            <c:idx val="10"/>
            <c:invertIfNegative val="0"/>
            <c:bubble3D val="0"/>
            <c:extLst xmlns:c16r2="http://schemas.microsoft.com/office/drawing/2015/06/chart">
              <c:ext xmlns:c16="http://schemas.microsoft.com/office/drawing/2014/chart" uri="{C3380CC4-5D6E-409C-BE32-E72D297353CC}">
                <c16:uniqueId val="{0000000A-F1B6-4A50-B7FD-E9185DB86681}"/>
              </c:ext>
            </c:extLst>
          </c:dPt>
          <c:dPt>
            <c:idx val="11"/>
            <c:invertIfNegative val="0"/>
            <c:bubble3D val="0"/>
            <c:extLst xmlns:c16r2="http://schemas.microsoft.com/office/drawing/2015/06/chart">
              <c:ext xmlns:c16="http://schemas.microsoft.com/office/drawing/2014/chart" uri="{C3380CC4-5D6E-409C-BE32-E72D297353CC}">
                <c16:uniqueId val="{0000000B-F1B6-4A50-B7FD-E9185DB86681}"/>
              </c:ext>
            </c:extLst>
          </c:dPt>
          <c:dPt>
            <c:idx val="12"/>
            <c:invertIfNegative val="0"/>
            <c:bubble3D val="0"/>
            <c:extLst xmlns:c16r2="http://schemas.microsoft.com/office/drawing/2015/06/chart">
              <c:ext xmlns:c16="http://schemas.microsoft.com/office/drawing/2014/chart" uri="{C3380CC4-5D6E-409C-BE32-E72D297353CC}">
                <c16:uniqueId val="{0000000C-F1B6-4A50-B7FD-E9185DB86681}"/>
              </c:ext>
            </c:extLst>
          </c:dPt>
          <c:dPt>
            <c:idx val="13"/>
            <c:invertIfNegative val="0"/>
            <c:bubble3D val="0"/>
            <c:extLst xmlns:c16r2="http://schemas.microsoft.com/office/drawing/2015/06/chart">
              <c:ext xmlns:c16="http://schemas.microsoft.com/office/drawing/2014/chart" uri="{C3380CC4-5D6E-409C-BE32-E72D297353CC}">
                <c16:uniqueId val="{0000000D-F1B6-4A50-B7FD-E9185DB86681}"/>
              </c:ext>
            </c:extLst>
          </c:dPt>
          <c:dPt>
            <c:idx val="14"/>
            <c:invertIfNegative val="0"/>
            <c:bubble3D val="0"/>
            <c:extLst xmlns:c16r2="http://schemas.microsoft.com/office/drawing/2015/06/chart">
              <c:ext xmlns:c16="http://schemas.microsoft.com/office/drawing/2014/chart" uri="{C3380CC4-5D6E-409C-BE32-E72D297353CC}">
                <c16:uniqueId val="{0000000E-F1B6-4A50-B7FD-E9185DB86681}"/>
              </c:ext>
            </c:extLst>
          </c:dPt>
          <c:dPt>
            <c:idx val="15"/>
            <c:invertIfNegative val="0"/>
            <c:bubble3D val="0"/>
            <c:extLst xmlns:c16r2="http://schemas.microsoft.com/office/drawing/2015/06/chart">
              <c:ext xmlns:c16="http://schemas.microsoft.com/office/drawing/2014/chart" uri="{C3380CC4-5D6E-409C-BE32-E72D297353CC}">
                <c16:uniqueId val="{0000000F-F1B6-4A50-B7FD-E9185DB86681}"/>
              </c:ext>
            </c:extLst>
          </c:dPt>
          <c:dPt>
            <c:idx val="16"/>
            <c:invertIfNegative val="0"/>
            <c:bubble3D val="0"/>
            <c:extLst xmlns:c16r2="http://schemas.microsoft.com/office/drawing/2015/06/chart">
              <c:ext xmlns:c16="http://schemas.microsoft.com/office/drawing/2014/chart" uri="{C3380CC4-5D6E-409C-BE32-E72D297353CC}">
                <c16:uniqueId val="{00000010-F1B6-4A50-B7FD-E9185DB86681}"/>
              </c:ext>
            </c:extLst>
          </c:dPt>
          <c:dPt>
            <c:idx val="17"/>
            <c:invertIfNegative val="0"/>
            <c:bubble3D val="0"/>
            <c:extLst xmlns:c16r2="http://schemas.microsoft.com/office/drawing/2015/06/chart">
              <c:ext xmlns:c16="http://schemas.microsoft.com/office/drawing/2014/chart" uri="{C3380CC4-5D6E-409C-BE32-E72D297353CC}">
                <c16:uniqueId val="{00000011-F1B6-4A50-B7FD-E9185DB86681}"/>
              </c:ext>
            </c:extLst>
          </c:dPt>
          <c:dPt>
            <c:idx val="18"/>
            <c:invertIfNegative val="0"/>
            <c:bubble3D val="0"/>
            <c:extLst xmlns:c16r2="http://schemas.microsoft.com/office/drawing/2015/06/chart">
              <c:ext xmlns:c16="http://schemas.microsoft.com/office/drawing/2014/chart" uri="{C3380CC4-5D6E-409C-BE32-E72D297353CC}">
                <c16:uniqueId val="{00000012-F1B6-4A50-B7FD-E9185DB86681}"/>
              </c:ext>
            </c:extLst>
          </c:dPt>
          <c:dPt>
            <c:idx val="19"/>
            <c:invertIfNegative val="0"/>
            <c:bubble3D val="0"/>
            <c:extLst xmlns:c16r2="http://schemas.microsoft.com/office/drawing/2015/06/chart">
              <c:ext xmlns:c16="http://schemas.microsoft.com/office/drawing/2014/chart" uri="{C3380CC4-5D6E-409C-BE32-E72D297353CC}">
                <c16:uniqueId val="{00000013-F1B6-4A50-B7FD-E9185DB86681}"/>
              </c:ext>
            </c:extLst>
          </c:dPt>
          <c:dPt>
            <c:idx val="20"/>
            <c:invertIfNegative val="0"/>
            <c:bubble3D val="0"/>
            <c:extLst xmlns:c16r2="http://schemas.microsoft.com/office/drawing/2015/06/chart">
              <c:ext xmlns:c16="http://schemas.microsoft.com/office/drawing/2014/chart" uri="{C3380CC4-5D6E-409C-BE32-E72D297353CC}">
                <c16:uniqueId val="{00000014-F1B6-4A50-B7FD-E9185DB86681}"/>
              </c:ext>
            </c:extLst>
          </c:dPt>
          <c:dPt>
            <c:idx val="21"/>
            <c:invertIfNegative val="0"/>
            <c:bubble3D val="0"/>
            <c:extLst xmlns:c16r2="http://schemas.microsoft.com/office/drawing/2015/06/chart">
              <c:ext xmlns:c16="http://schemas.microsoft.com/office/drawing/2014/chart" uri="{C3380CC4-5D6E-409C-BE32-E72D297353CC}">
                <c16:uniqueId val="{00000015-F1B6-4A50-B7FD-E9185DB86681}"/>
              </c:ext>
            </c:extLst>
          </c:dPt>
          <c:dPt>
            <c:idx val="22"/>
            <c:invertIfNegative val="0"/>
            <c:bubble3D val="0"/>
            <c:extLst xmlns:c16r2="http://schemas.microsoft.com/office/drawing/2015/06/chart">
              <c:ext xmlns:c16="http://schemas.microsoft.com/office/drawing/2014/chart" uri="{C3380CC4-5D6E-409C-BE32-E72D297353CC}">
                <c16:uniqueId val="{00000016-F1B6-4A50-B7FD-E9185DB86681}"/>
              </c:ext>
            </c:extLst>
          </c:dPt>
          <c:dPt>
            <c:idx val="23"/>
            <c:invertIfNegative val="0"/>
            <c:bubble3D val="0"/>
            <c:extLst xmlns:c16r2="http://schemas.microsoft.com/office/drawing/2015/06/chart">
              <c:ext xmlns:c16="http://schemas.microsoft.com/office/drawing/2014/chart" uri="{C3380CC4-5D6E-409C-BE32-E72D297353CC}">
                <c16:uniqueId val="{00000017-F1B6-4A50-B7FD-E9185DB86681}"/>
              </c:ext>
            </c:extLst>
          </c:dPt>
          <c:dPt>
            <c:idx val="24"/>
            <c:invertIfNegative val="0"/>
            <c:bubble3D val="0"/>
            <c:extLst xmlns:c16r2="http://schemas.microsoft.com/office/drawing/2015/06/chart">
              <c:ext xmlns:c16="http://schemas.microsoft.com/office/drawing/2014/chart" uri="{C3380CC4-5D6E-409C-BE32-E72D297353CC}">
                <c16:uniqueId val="{00000018-F1B6-4A50-B7FD-E9185DB86681}"/>
              </c:ext>
            </c:extLst>
          </c:dPt>
          <c:dPt>
            <c:idx val="25"/>
            <c:invertIfNegative val="0"/>
            <c:bubble3D val="0"/>
            <c:extLst xmlns:c16r2="http://schemas.microsoft.com/office/drawing/2015/06/chart">
              <c:ext xmlns:c16="http://schemas.microsoft.com/office/drawing/2014/chart" uri="{C3380CC4-5D6E-409C-BE32-E72D297353CC}">
                <c16:uniqueId val="{00000019-F1B6-4A50-B7FD-E9185DB86681}"/>
              </c:ext>
            </c:extLst>
          </c:dPt>
          <c:dPt>
            <c:idx val="26"/>
            <c:invertIfNegative val="0"/>
            <c:bubble3D val="0"/>
            <c:extLst xmlns:c16r2="http://schemas.microsoft.com/office/drawing/2015/06/chart">
              <c:ext xmlns:c16="http://schemas.microsoft.com/office/drawing/2014/chart" uri="{C3380CC4-5D6E-409C-BE32-E72D297353CC}">
                <c16:uniqueId val="{0000001A-F1B6-4A50-B7FD-E9185DB86681}"/>
              </c:ext>
            </c:extLst>
          </c:dPt>
          <c:dPt>
            <c:idx val="27"/>
            <c:invertIfNegative val="0"/>
            <c:bubble3D val="0"/>
            <c:extLst xmlns:c16r2="http://schemas.microsoft.com/office/drawing/2015/06/chart">
              <c:ext xmlns:c16="http://schemas.microsoft.com/office/drawing/2014/chart" uri="{C3380CC4-5D6E-409C-BE32-E72D297353CC}">
                <c16:uniqueId val="{0000001B-F1B6-4A50-B7FD-E9185DB86681}"/>
              </c:ext>
            </c:extLst>
          </c:dPt>
          <c:dPt>
            <c:idx val="28"/>
            <c:invertIfNegative val="0"/>
            <c:bubble3D val="0"/>
            <c:extLst xmlns:c16r2="http://schemas.microsoft.com/office/drawing/2015/06/chart">
              <c:ext xmlns:c16="http://schemas.microsoft.com/office/drawing/2014/chart" uri="{C3380CC4-5D6E-409C-BE32-E72D297353CC}">
                <c16:uniqueId val="{0000001C-F1B6-4A50-B7FD-E9185DB86681}"/>
              </c:ext>
            </c:extLst>
          </c:dPt>
          <c:dPt>
            <c:idx val="29"/>
            <c:invertIfNegative val="0"/>
            <c:bubble3D val="0"/>
            <c:extLst xmlns:c16r2="http://schemas.microsoft.com/office/drawing/2015/06/chart">
              <c:ext xmlns:c16="http://schemas.microsoft.com/office/drawing/2014/chart" uri="{C3380CC4-5D6E-409C-BE32-E72D297353CC}">
                <c16:uniqueId val="{0000001D-F1B6-4A50-B7FD-E9185DB86681}"/>
              </c:ext>
            </c:extLst>
          </c:dPt>
          <c:dPt>
            <c:idx val="30"/>
            <c:invertIfNegative val="0"/>
            <c:bubble3D val="0"/>
            <c:extLst xmlns:c16r2="http://schemas.microsoft.com/office/drawing/2015/06/chart">
              <c:ext xmlns:c16="http://schemas.microsoft.com/office/drawing/2014/chart" uri="{C3380CC4-5D6E-409C-BE32-E72D297353CC}">
                <c16:uniqueId val="{0000001E-F1B6-4A50-B7FD-E9185DB86681}"/>
              </c:ext>
            </c:extLst>
          </c:dPt>
          <c:dPt>
            <c:idx val="31"/>
            <c:invertIfNegative val="0"/>
            <c:bubble3D val="0"/>
            <c:extLst xmlns:c16r2="http://schemas.microsoft.com/office/drawing/2015/06/chart">
              <c:ext xmlns:c16="http://schemas.microsoft.com/office/drawing/2014/chart" uri="{C3380CC4-5D6E-409C-BE32-E72D297353CC}">
                <c16:uniqueId val="{0000001F-F1B6-4A50-B7FD-E9185DB86681}"/>
              </c:ext>
            </c:extLst>
          </c:dPt>
          <c:dPt>
            <c:idx val="32"/>
            <c:invertIfNegative val="0"/>
            <c:bubble3D val="0"/>
            <c:extLst xmlns:c16r2="http://schemas.microsoft.com/office/drawing/2015/06/chart">
              <c:ext xmlns:c16="http://schemas.microsoft.com/office/drawing/2014/chart" uri="{C3380CC4-5D6E-409C-BE32-E72D297353CC}">
                <c16:uniqueId val="{00000020-F1B6-4A50-B7FD-E9185DB86681}"/>
              </c:ext>
            </c:extLst>
          </c:dPt>
          <c:dPt>
            <c:idx val="33"/>
            <c:invertIfNegative val="0"/>
            <c:bubble3D val="0"/>
            <c:extLst xmlns:c16r2="http://schemas.microsoft.com/office/drawing/2015/06/chart">
              <c:ext xmlns:c16="http://schemas.microsoft.com/office/drawing/2014/chart" uri="{C3380CC4-5D6E-409C-BE32-E72D297353CC}">
                <c16:uniqueId val="{00000021-F1B6-4A50-B7FD-E9185DB86681}"/>
              </c:ext>
            </c:extLst>
          </c:dPt>
          <c:dPt>
            <c:idx val="34"/>
            <c:invertIfNegative val="0"/>
            <c:bubble3D val="0"/>
            <c:extLst xmlns:c16r2="http://schemas.microsoft.com/office/drawing/2015/06/chart">
              <c:ext xmlns:c16="http://schemas.microsoft.com/office/drawing/2014/chart" uri="{C3380CC4-5D6E-409C-BE32-E72D297353CC}">
                <c16:uniqueId val="{00000022-F1B6-4A50-B7FD-E9185DB86681}"/>
              </c:ext>
            </c:extLst>
          </c:dPt>
          <c:dPt>
            <c:idx val="35"/>
            <c:invertIfNegative val="0"/>
            <c:bubble3D val="0"/>
            <c:extLst xmlns:c16r2="http://schemas.microsoft.com/office/drawing/2015/06/chart">
              <c:ext xmlns:c16="http://schemas.microsoft.com/office/drawing/2014/chart" uri="{C3380CC4-5D6E-409C-BE32-E72D297353CC}">
                <c16:uniqueId val="{00000023-F1B6-4A50-B7FD-E9185DB86681}"/>
              </c:ext>
            </c:extLst>
          </c:dPt>
          <c:dPt>
            <c:idx val="36"/>
            <c:invertIfNegative val="0"/>
            <c:bubble3D val="0"/>
            <c:extLst xmlns:c16r2="http://schemas.microsoft.com/office/drawing/2015/06/chart">
              <c:ext xmlns:c16="http://schemas.microsoft.com/office/drawing/2014/chart" uri="{C3380CC4-5D6E-409C-BE32-E72D297353CC}">
                <c16:uniqueId val="{00000024-F1B6-4A50-B7FD-E9185DB86681}"/>
              </c:ext>
            </c:extLst>
          </c:dPt>
          <c:dPt>
            <c:idx val="37"/>
            <c:invertIfNegative val="0"/>
            <c:bubble3D val="0"/>
            <c:extLst xmlns:c16r2="http://schemas.microsoft.com/office/drawing/2015/06/chart">
              <c:ext xmlns:c16="http://schemas.microsoft.com/office/drawing/2014/chart" uri="{C3380CC4-5D6E-409C-BE32-E72D297353CC}">
                <c16:uniqueId val="{00000025-F1B6-4A50-B7FD-E9185DB86681}"/>
              </c:ext>
            </c:extLst>
          </c:dPt>
          <c:dPt>
            <c:idx val="38"/>
            <c:invertIfNegative val="0"/>
            <c:bubble3D val="0"/>
            <c:extLst xmlns:c16r2="http://schemas.microsoft.com/office/drawing/2015/06/chart">
              <c:ext xmlns:c16="http://schemas.microsoft.com/office/drawing/2014/chart" uri="{C3380CC4-5D6E-409C-BE32-E72D297353CC}">
                <c16:uniqueId val="{00000026-F1B6-4A50-B7FD-E9185DB86681}"/>
              </c:ext>
            </c:extLst>
          </c:dPt>
          <c:dPt>
            <c:idx val="39"/>
            <c:invertIfNegative val="0"/>
            <c:bubble3D val="0"/>
            <c:extLst xmlns:c16r2="http://schemas.microsoft.com/office/drawing/2015/06/chart">
              <c:ext xmlns:c16="http://schemas.microsoft.com/office/drawing/2014/chart" uri="{C3380CC4-5D6E-409C-BE32-E72D297353CC}">
                <c16:uniqueId val="{00000027-F1B6-4A50-B7FD-E9185DB86681}"/>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Sheet1!$A$28</c:f>
              <c:strCache>
                <c:ptCount val="1"/>
                <c:pt idx="0">
                  <c:v>Trying an adventure/adrenalin activity</c:v>
                </c:pt>
              </c:strCache>
            </c:strRef>
          </c:cat>
          <c:val>
            <c:numRef>
              <c:f>Sheet1!$B$28</c:f>
              <c:numCache>
                <c:formatCode>0%</c:formatCode>
                <c:ptCount val="1"/>
                <c:pt idx="0">
                  <c:v>0.139317073170732</c:v>
                </c:pt>
              </c:numCache>
            </c:numRef>
          </c:val>
          <c:extLst xmlns:c16r2="http://schemas.microsoft.com/office/drawing/2015/06/chart">
            <c:ext xmlns:c16="http://schemas.microsoft.com/office/drawing/2014/chart" uri="{C3380CC4-5D6E-409C-BE32-E72D297353CC}">
              <c16:uniqueId val="{00000028-F1B6-4A50-B7FD-E9185DB86681}"/>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Sheet1!$A$28</c:f>
              <c:strCache>
                <c:ptCount val="1"/>
                <c:pt idx="0">
                  <c:v>Trying an adventure/adrenalin activity</c:v>
                </c:pt>
              </c:strCache>
            </c:strRef>
          </c:cat>
          <c:val>
            <c:numRef>
              <c:f>Sheet1!$C$28</c:f>
              <c:numCache>
                <c:formatCode>0%</c:formatCode>
                <c:ptCount val="1"/>
                <c:pt idx="0">
                  <c:v>0.112682926829268</c:v>
                </c:pt>
              </c:numCache>
            </c:numRef>
          </c:val>
          <c:extLst xmlns:c16r2="http://schemas.microsoft.com/office/drawing/2015/06/chart">
            <c:ext xmlns:c16="http://schemas.microsoft.com/office/drawing/2014/chart" uri="{C3380CC4-5D6E-409C-BE32-E72D297353CC}">
              <c16:uniqueId val="{00000029-F1B6-4A50-B7FD-E9185DB86681}"/>
            </c:ext>
          </c:extLst>
        </c:ser>
        <c:dLbls>
          <c:showLegendKey val="0"/>
          <c:showVal val="0"/>
          <c:showCatName val="0"/>
          <c:showSerName val="0"/>
          <c:showPercent val="0"/>
          <c:showBubbleSize val="0"/>
        </c:dLbls>
        <c:gapWidth val="50"/>
        <c:overlap val="100"/>
        <c:axId val="395616704"/>
        <c:axId val="395619448"/>
      </c:barChart>
      <c:catAx>
        <c:axId val="395616704"/>
        <c:scaling>
          <c:orientation val="maxMin"/>
        </c:scaling>
        <c:delete val="1"/>
        <c:axPos val="l"/>
        <c:numFmt formatCode="General" sourceLinked="1"/>
        <c:majorTickMark val="none"/>
        <c:minorTickMark val="none"/>
        <c:tickLblPos val="nextTo"/>
        <c:crossAx val="395619448"/>
        <c:crosses val="autoZero"/>
        <c:auto val="1"/>
        <c:lblAlgn val="ctr"/>
        <c:lblOffset val="100"/>
        <c:noMultiLvlLbl val="0"/>
      </c:catAx>
      <c:valAx>
        <c:axId val="395619448"/>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16704"/>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C415-47D8-A6FE-051322EDEBCE}"/>
              </c:ext>
            </c:extLst>
          </c:dPt>
          <c:dPt>
            <c:idx val="1"/>
            <c:invertIfNegative val="0"/>
            <c:bubble3D val="0"/>
            <c:extLst xmlns:c16r2="http://schemas.microsoft.com/office/drawing/2015/06/chart">
              <c:ext xmlns:c16="http://schemas.microsoft.com/office/drawing/2014/chart" uri="{C3380CC4-5D6E-409C-BE32-E72D297353CC}">
                <c16:uniqueId val="{00000001-C415-47D8-A6FE-051322EDEBCE}"/>
              </c:ext>
            </c:extLst>
          </c:dPt>
          <c:dPt>
            <c:idx val="2"/>
            <c:invertIfNegative val="0"/>
            <c:bubble3D val="0"/>
            <c:extLst xmlns:c16r2="http://schemas.microsoft.com/office/drawing/2015/06/chart">
              <c:ext xmlns:c16="http://schemas.microsoft.com/office/drawing/2014/chart" uri="{C3380CC4-5D6E-409C-BE32-E72D297353CC}">
                <c16:uniqueId val="{00000002-C415-47D8-A6FE-051322EDEBCE}"/>
              </c:ext>
            </c:extLst>
          </c:dPt>
          <c:dPt>
            <c:idx val="3"/>
            <c:invertIfNegative val="0"/>
            <c:bubble3D val="0"/>
            <c:extLst xmlns:c16r2="http://schemas.microsoft.com/office/drawing/2015/06/chart">
              <c:ext xmlns:c16="http://schemas.microsoft.com/office/drawing/2014/chart" uri="{C3380CC4-5D6E-409C-BE32-E72D297353CC}">
                <c16:uniqueId val="{00000003-C415-47D8-A6FE-051322EDEBCE}"/>
              </c:ext>
            </c:extLst>
          </c:dPt>
          <c:dPt>
            <c:idx val="4"/>
            <c:invertIfNegative val="0"/>
            <c:bubble3D val="0"/>
            <c:extLst xmlns:c16r2="http://schemas.microsoft.com/office/drawing/2015/06/chart">
              <c:ext xmlns:c16="http://schemas.microsoft.com/office/drawing/2014/chart" uri="{C3380CC4-5D6E-409C-BE32-E72D297353CC}">
                <c16:uniqueId val="{00000004-C415-47D8-A6FE-051322EDEBCE}"/>
              </c:ext>
            </c:extLst>
          </c:dPt>
          <c:dPt>
            <c:idx val="5"/>
            <c:invertIfNegative val="0"/>
            <c:bubble3D val="0"/>
            <c:extLst xmlns:c16r2="http://schemas.microsoft.com/office/drawing/2015/06/chart">
              <c:ext xmlns:c16="http://schemas.microsoft.com/office/drawing/2014/chart" uri="{C3380CC4-5D6E-409C-BE32-E72D297353CC}">
                <c16:uniqueId val="{00000005-C415-47D8-A6FE-051322EDEBCE}"/>
              </c:ext>
            </c:extLst>
          </c:dPt>
          <c:dPt>
            <c:idx val="6"/>
            <c:invertIfNegative val="0"/>
            <c:bubble3D val="0"/>
            <c:extLst xmlns:c16r2="http://schemas.microsoft.com/office/drawing/2015/06/chart">
              <c:ext xmlns:c16="http://schemas.microsoft.com/office/drawing/2014/chart" uri="{C3380CC4-5D6E-409C-BE32-E72D297353CC}">
                <c16:uniqueId val="{00000006-C415-47D8-A6FE-051322EDEBCE}"/>
              </c:ext>
            </c:extLst>
          </c:dPt>
          <c:dPt>
            <c:idx val="7"/>
            <c:invertIfNegative val="0"/>
            <c:bubble3D val="0"/>
            <c:extLst xmlns:c16r2="http://schemas.microsoft.com/office/drawing/2015/06/chart">
              <c:ext xmlns:c16="http://schemas.microsoft.com/office/drawing/2014/chart" uri="{C3380CC4-5D6E-409C-BE32-E72D297353CC}">
                <c16:uniqueId val="{00000007-C415-47D8-A6FE-051322EDEBCE}"/>
              </c:ext>
            </c:extLst>
          </c:dPt>
          <c:dPt>
            <c:idx val="8"/>
            <c:invertIfNegative val="0"/>
            <c:bubble3D val="0"/>
            <c:extLst xmlns:c16r2="http://schemas.microsoft.com/office/drawing/2015/06/chart">
              <c:ext xmlns:c16="http://schemas.microsoft.com/office/drawing/2014/chart" uri="{C3380CC4-5D6E-409C-BE32-E72D297353CC}">
                <c16:uniqueId val="{00000008-C415-47D8-A6FE-051322EDEBCE}"/>
              </c:ext>
            </c:extLst>
          </c:dPt>
          <c:dPt>
            <c:idx val="9"/>
            <c:invertIfNegative val="0"/>
            <c:bubble3D val="0"/>
            <c:extLst xmlns:c16r2="http://schemas.microsoft.com/office/drawing/2015/06/chart">
              <c:ext xmlns:c16="http://schemas.microsoft.com/office/drawing/2014/chart" uri="{C3380CC4-5D6E-409C-BE32-E72D297353CC}">
                <c16:uniqueId val="{00000009-C415-47D8-A6FE-051322EDEBCE}"/>
              </c:ext>
            </c:extLst>
          </c:dPt>
          <c:dPt>
            <c:idx val="10"/>
            <c:invertIfNegative val="0"/>
            <c:bubble3D val="0"/>
            <c:extLst xmlns:c16r2="http://schemas.microsoft.com/office/drawing/2015/06/chart">
              <c:ext xmlns:c16="http://schemas.microsoft.com/office/drawing/2014/chart" uri="{C3380CC4-5D6E-409C-BE32-E72D297353CC}">
                <c16:uniqueId val="{0000000A-C415-47D8-A6FE-051322EDEBCE}"/>
              </c:ext>
            </c:extLst>
          </c:dPt>
          <c:dPt>
            <c:idx val="11"/>
            <c:invertIfNegative val="0"/>
            <c:bubble3D val="0"/>
            <c:extLst xmlns:c16r2="http://schemas.microsoft.com/office/drawing/2015/06/chart">
              <c:ext xmlns:c16="http://schemas.microsoft.com/office/drawing/2014/chart" uri="{C3380CC4-5D6E-409C-BE32-E72D297353CC}">
                <c16:uniqueId val="{0000000B-C415-47D8-A6FE-051322EDEBCE}"/>
              </c:ext>
            </c:extLst>
          </c:dPt>
          <c:dPt>
            <c:idx val="12"/>
            <c:invertIfNegative val="0"/>
            <c:bubble3D val="0"/>
            <c:extLst xmlns:c16r2="http://schemas.microsoft.com/office/drawing/2015/06/chart">
              <c:ext xmlns:c16="http://schemas.microsoft.com/office/drawing/2014/chart" uri="{C3380CC4-5D6E-409C-BE32-E72D297353CC}">
                <c16:uniqueId val="{0000000C-C415-47D8-A6FE-051322EDEBCE}"/>
              </c:ext>
            </c:extLst>
          </c:dPt>
          <c:dPt>
            <c:idx val="13"/>
            <c:invertIfNegative val="0"/>
            <c:bubble3D val="0"/>
            <c:extLst xmlns:c16r2="http://schemas.microsoft.com/office/drawing/2015/06/chart">
              <c:ext xmlns:c16="http://schemas.microsoft.com/office/drawing/2014/chart" uri="{C3380CC4-5D6E-409C-BE32-E72D297353CC}">
                <c16:uniqueId val="{0000000D-C415-47D8-A6FE-051322EDEBCE}"/>
              </c:ext>
            </c:extLst>
          </c:dPt>
          <c:dPt>
            <c:idx val="14"/>
            <c:invertIfNegative val="0"/>
            <c:bubble3D val="0"/>
            <c:extLst xmlns:c16r2="http://schemas.microsoft.com/office/drawing/2015/06/chart">
              <c:ext xmlns:c16="http://schemas.microsoft.com/office/drawing/2014/chart" uri="{C3380CC4-5D6E-409C-BE32-E72D297353CC}">
                <c16:uniqueId val="{0000000E-C415-47D8-A6FE-051322EDEBCE}"/>
              </c:ext>
            </c:extLst>
          </c:dPt>
          <c:dPt>
            <c:idx val="15"/>
            <c:invertIfNegative val="0"/>
            <c:bubble3D val="0"/>
            <c:extLst xmlns:c16r2="http://schemas.microsoft.com/office/drawing/2015/06/chart">
              <c:ext xmlns:c16="http://schemas.microsoft.com/office/drawing/2014/chart" uri="{C3380CC4-5D6E-409C-BE32-E72D297353CC}">
                <c16:uniqueId val="{0000000F-C415-47D8-A6FE-051322EDEBCE}"/>
              </c:ext>
            </c:extLst>
          </c:dPt>
          <c:dPt>
            <c:idx val="16"/>
            <c:invertIfNegative val="0"/>
            <c:bubble3D val="0"/>
            <c:extLst xmlns:c16r2="http://schemas.microsoft.com/office/drawing/2015/06/chart">
              <c:ext xmlns:c16="http://schemas.microsoft.com/office/drawing/2014/chart" uri="{C3380CC4-5D6E-409C-BE32-E72D297353CC}">
                <c16:uniqueId val="{00000010-C415-47D8-A6FE-051322EDEBCE}"/>
              </c:ext>
            </c:extLst>
          </c:dPt>
          <c:dPt>
            <c:idx val="17"/>
            <c:invertIfNegative val="0"/>
            <c:bubble3D val="0"/>
            <c:extLst xmlns:c16r2="http://schemas.microsoft.com/office/drawing/2015/06/chart">
              <c:ext xmlns:c16="http://schemas.microsoft.com/office/drawing/2014/chart" uri="{C3380CC4-5D6E-409C-BE32-E72D297353CC}">
                <c16:uniqueId val="{00000011-C415-47D8-A6FE-051322EDEBCE}"/>
              </c:ext>
            </c:extLst>
          </c:dPt>
          <c:dPt>
            <c:idx val="18"/>
            <c:invertIfNegative val="0"/>
            <c:bubble3D val="0"/>
            <c:extLst xmlns:c16r2="http://schemas.microsoft.com/office/drawing/2015/06/chart">
              <c:ext xmlns:c16="http://schemas.microsoft.com/office/drawing/2014/chart" uri="{C3380CC4-5D6E-409C-BE32-E72D297353CC}">
                <c16:uniqueId val="{00000012-C415-47D8-A6FE-051322EDEBCE}"/>
              </c:ext>
            </c:extLst>
          </c:dPt>
          <c:dPt>
            <c:idx val="19"/>
            <c:invertIfNegative val="0"/>
            <c:bubble3D val="0"/>
            <c:extLst xmlns:c16r2="http://schemas.microsoft.com/office/drawing/2015/06/chart">
              <c:ext xmlns:c16="http://schemas.microsoft.com/office/drawing/2014/chart" uri="{C3380CC4-5D6E-409C-BE32-E72D297353CC}">
                <c16:uniqueId val="{00000013-C415-47D8-A6FE-051322EDEBCE}"/>
              </c:ext>
            </c:extLst>
          </c:dPt>
          <c:dPt>
            <c:idx val="20"/>
            <c:invertIfNegative val="0"/>
            <c:bubble3D val="0"/>
            <c:extLst xmlns:c16r2="http://schemas.microsoft.com/office/drawing/2015/06/chart">
              <c:ext xmlns:c16="http://schemas.microsoft.com/office/drawing/2014/chart" uri="{C3380CC4-5D6E-409C-BE32-E72D297353CC}">
                <c16:uniqueId val="{00000014-C415-47D8-A6FE-051322EDEBCE}"/>
              </c:ext>
            </c:extLst>
          </c:dPt>
          <c:dPt>
            <c:idx val="21"/>
            <c:invertIfNegative val="0"/>
            <c:bubble3D val="0"/>
            <c:extLst xmlns:c16r2="http://schemas.microsoft.com/office/drawing/2015/06/chart">
              <c:ext xmlns:c16="http://schemas.microsoft.com/office/drawing/2014/chart" uri="{C3380CC4-5D6E-409C-BE32-E72D297353CC}">
                <c16:uniqueId val="{00000015-C415-47D8-A6FE-051322EDEBCE}"/>
              </c:ext>
            </c:extLst>
          </c:dPt>
          <c:dPt>
            <c:idx val="22"/>
            <c:invertIfNegative val="0"/>
            <c:bubble3D val="0"/>
            <c:extLst xmlns:c16r2="http://schemas.microsoft.com/office/drawing/2015/06/chart">
              <c:ext xmlns:c16="http://schemas.microsoft.com/office/drawing/2014/chart" uri="{C3380CC4-5D6E-409C-BE32-E72D297353CC}">
                <c16:uniqueId val="{00000016-C415-47D8-A6FE-051322EDEBCE}"/>
              </c:ext>
            </c:extLst>
          </c:dPt>
          <c:dPt>
            <c:idx val="23"/>
            <c:invertIfNegative val="0"/>
            <c:bubble3D val="0"/>
            <c:extLst xmlns:c16r2="http://schemas.microsoft.com/office/drawing/2015/06/chart">
              <c:ext xmlns:c16="http://schemas.microsoft.com/office/drawing/2014/chart" uri="{C3380CC4-5D6E-409C-BE32-E72D297353CC}">
                <c16:uniqueId val="{00000017-C415-47D8-A6FE-051322EDEBCE}"/>
              </c:ext>
            </c:extLst>
          </c:dPt>
          <c:dPt>
            <c:idx val="24"/>
            <c:invertIfNegative val="0"/>
            <c:bubble3D val="0"/>
            <c:extLst xmlns:c16r2="http://schemas.microsoft.com/office/drawing/2015/06/chart">
              <c:ext xmlns:c16="http://schemas.microsoft.com/office/drawing/2014/chart" uri="{C3380CC4-5D6E-409C-BE32-E72D297353CC}">
                <c16:uniqueId val="{00000018-C415-47D8-A6FE-051322EDEBCE}"/>
              </c:ext>
            </c:extLst>
          </c:dPt>
          <c:dPt>
            <c:idx val="25"/>
            <c:invertIfNegative val="0"/>
            <c:bubble3D val="0"/>
            <c:extLst xmlns:c16r2="http://schemas.microsoft.com/office/drawing/2015/06/chart">
              <c:ext xmlns:c16="http://schemas.microsoft.com/office/drawing/2014/chart" uri="{C3380CC4-5D6E-409C-BE32-E72D297353CC}">
                <c16:uniqueId val="{00000019-C415-47D8-A6FE-051322EDEBCE}"/>
              </c:ext>
            </c:extLst>
          </c:dPt>
          <c:dPt>
            <c:idx val="26"/>
            <c:invertIfNegative val="0"/>
            <c:bubble3D val="0"/>
            <c:extLst xmlns:c16r2="http://schemas.microsoft.com/office/drawing/2015/06/chart">
              <c:ext xmlns:c16="http://schemas.microsoft.com/office/drawing/2014/chart" uri="{C3380CC4-5D6E-409C-BE32-E72D297353CC}">
                <c16:uniqueId val="{0000001A-C415-47D8-A6FE-051322EDEBCE}"/>
              </c:ext>
            </c:extLst>
          </c:dPt>
          <c:dPt>
            <c:idx val="27"/>
            <c:invertIfNegative val="0"/>
            <c:bubble3D val="0"/>
            <c:extLst xmlns:c16r2="http://schemas.microsoft.com/office/drawing/2015/06/chart">
              <c:ext xmlns:c16="http://schemas.microsoft.com/office/drawing/2014/chart" uri="{C3380CC4-5D6E-409C-BE32-E72D297353CC}">
                <c16:uniqueId val="{0000001B-C415-47D8-A6FE-051322EDEBCE}"/>
              </c:ext>
            </c:extLst>
          </c:dPt>
          <c:dPt>
            <c:idx val="28"/>
            <c:invertIfNegative val="0"/>
            <c:bubble3D val="0"/>
            <c:extLst xmlns:c16r2="http://schemas.microsoft.com/office/drawing/2015/06/chart">
              <c:ext xmlns:c16="http://schemas.microsoft.com/office/drawing/2014/chart" uri="{C3380CC4-5D6E-409C-BE32-E72D297353CC}">
                <c16:uniqueId val="{0000001C-C415-47D8-A6FE-051322EDEBCE}"/>
              </c:ext>
            </c:extLst>
          </c:dPt>
          <c:dPt>
            <c:idx val="29"/>
            <c:invertIfNegative val="0"/>
            <c:bubble3D val="0"/>
            <c:extLst xmlns:c16r2="http://schemas.microsoft.com/office/drawing/2015/06/chart">
              <c:ext xmlns:c16="http://schemas.microsoft.com/office/drawing/2014/chart" uri="{C3380CC4-5D6E-409C-BE32-E72D297353CC}">
                <c16:uniqueId val="{0000001D-C415-47D8-A6FE-051322EDEBCE}"/>
              </c:ext>
            </c:extLst>
          </c:dPt>
          <c:dPt>
            <c:idx val="30"/>
            <c:invertIfNegative val="0"/>
            <c:bubble3D val="0"/>
            <c:extLst xmlns:c16r2="http://schemas.microsoft.com/office/drawing/2015/06/chart">
              <c:ext xmlns:c16="http://schemas.microsoft.com/office/drawing/2014/chart" uri="{C3380CC4-5D6E-409C-BE32-E72D297353CC}">
                <c16:uniqueId val="{0000001E-C415-47D8-A6FE-051322EDEBCE}"/>
              </c:ext>
            </c:extLst>
          </c:dPt>
          <c:dPt>
            <c:idx val="31"/>
            <c:invertIfNegative val="0"/>
            <c:bubble3D val="0"/>
            <c:extLst xmlns:c16r2="http://schemas.microsoft.com/office/drawing/2015/06/chart">
              <c:ext xmlns:c16="http://schemas.microsoft.com/office/drawing/2014/chart" uri="{C3380CC4-5D6E-409C-BE32-E72D297353CC}">
                <c16:uniqueId val="{0000001F-C415-47D8-A6FE-051322EDEBCE}"/>
              </c:ext>
            </c:extLst>
          </c:dPt>
          <c:dPt>
            <c:idx val="32"/>
            <c:invertIfNegative val="0"/>
            <c:bubble3D val="0"/>
            <c:extLst xmlns:c16r2="http://schemas.microsoft.com/office/drawing/2015/06/chart">
              <c:ext xmlns:c16="http://schemas.microsoft.com/office/drawing/2014/chart" uri="{C3380CC4-5D6E-409C-BE32-E72D297353CC}">
                <c16:uniqueId val="{00000020-C415-47D8-A6FE-051322EDEBCE}"/>
              </c:ext>
            </c:extLst>
          </c:dPt>
          <c:dPt>
            <c:idx val="33"/>
            <c:invertIfNegative val="0"/>
            <c:bubble3D val="0"/>
            <c:extLst xmlns:c16r2="http://schemas.microsoft.com/office/drawing/2015/06/chart">
              <c:ext xmlns:c16="http://schemas.microsoft.com/office/drawing/2014/chart" uri="{C3380CC4-5D6E-409C-BE32-E72D297353CC}">
                <c16:uniqueId val="{00000021-C415-47D8-A6FE-051322EDEBCE}"/>
              </c:ext>
            </c:extLst>
          </c:dPt>
          <c:dPt>
            <c:idx val="34"/>
            <c:invertIfNegative val="0"/>
            <c:bubble3D val="0"/>
            <c:extLst xmlns:c16r2="http://schemas.microsoft.com/office/drawing/2015/06/chart">
              <c:ext xmlns:c16="http://schemas.microsoft.com/office/drawing/2014/chart" uri="{C3380CC4-5D6E-409C-BE32-E72D297353CC}">
                <c16:uniqueId val="{00000022-C415-47D8-A6FE-051322EDEBCE}"/>
              </c:ext>
            </c:extLst>
          </c:dPt>
          <c:dPt>
            <c:idx val="35"/>
            <c:invertIfNegative val="0"/>
            <c:bubble3D val="0"/>
            <c:extLst xmlns:c16r2="http://schemas.microsoft.com/office/drawing/2015/06/chart">
              <c:ext xmlns:c16="http://schemas.microsoft.com/office/drawing/2014/chart" uri="{C3380CC4-5D6E-409C-BE32-E72D297353CC}">
                <c16:uniqueId val="{00000023-C415-47D8-A6FE-051322EDEBCE}"/>
              </c:ext>
            </c:extLst>
          </c:dPt>
          <c:dPt>
            <c:idx val="36"/>
            <c:invertIfNegative val="0"/>
            <c:bubble3D val="0"/>
            <c:extLst xmlns:c16r2="http://schemas.microsoft.com/office/drawing/2015/06/chart">
              <c:ext xmlns:c16="http://schemas.microsoft.com/office/drawing/2014/chart" uri="{C3380CC4-5D6E-409C-BE32-E72D297353CC}">
                <c16:uniqueId val="{00000024-C415-47D8-A6FE-051322EDEBCE}"/>
              </c:ext>
            </c:extLst>
          </c:dPt>
          <c:dPt>
            <c:idx val="37"/>
            <c:invertIfNegative val="0"/>
            <c:bubble3D val="0"/>
            <c:extLst xmlns:c16r2="http://schemas.microsoft.com/office/drawing/2015/06/chart">
              <c:ext xmlns:c16="http://schemas.microsoft.com/office/drawing/2014/chart" uri="{C3380CC4-5D6E-409C-BE32-E72D297353CC}">
                <c16:uniqueId val="{00000025-C415-47D8-A6FE-051322EDEBCE}"/>
              </c:ext>
            </c:extLst>
          </c:dPt>
          <c:dPt>
            <c:idx val="38"/>
            <c:invertIfNegative val="0"/>
            <c:bubble3D val="0"/>
            <c:extLst xmlns:c16r2="http://schemas.microsoft.com/office/drawing/2015/06/chart">
              <c:ext xmlns:c16="http://schemas.microsoft.com/office/drawing/2014/chart" uri="{C3380CC4-5D6E-409C-BE32-E72D297353CC}">
                <c16:uniqueId val="{00000026-C415-47D8-A6FE-051322EDEBCE}"/>
              </c:ext>
            </c:extLst>
          </c:dPt>
          <c:dPt>
            <c:idx val="39"/>
            <c:invertIfNegative val="0"/>
            <c:bubble3D val="0"/>
            <c:extLst xmlns:c16r2="http://schemas.microsoft.com/office/drawing/2015/06/chart">
              <c:ext xmlns:c16="http://schemas.microsoft.com/office/drawing/2014/chart" uri="{C3380CC4-5D6E-409C-BE32-E72D297353CC}">
                <c16:uniqueId val="{00000027-C415-47D8-A6FE-051322EDEBCE}"/>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Astronomy/star gazing</c:v>
                </c:pt>
              </c:strCache>
            </c:strRef>
          </c:cat>
          <c:val>
            <c:numRef>
              <c:f>Sheet1!$B$2</c:f>
              <c:numCache>
                <c:formatCode>0%</c:formatCode>
                <c:ptCount val="1"/>
                <c:pt idx="0">
                  <c:v>0.1215</c:v>
                </c:pt>
              </c:numCache>
            </c:numRef>
          </c:val>
          <c:extLst xmlns:c16r2="http://schemas.microsoft.com/office/drawing/2015/06/chart">
            <c:ext xmlns:c16="http://schemas.microsoft.com/office/drawing/2014/chart" uri="{C3380CC4-5D6E-409C-BE32-E72D297353CC}">
              <c16:uniqueId val="{00000028-C415-47D8-A6FE-051322EDEBCE}"/>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Astronomy/star gazing</c:v>
                </c:pt>
              </c:strCache>
            </c:strRef>
          </c:cat>
          <c:val>
            <c:numRef>
              <c:f>Sheet1!$C$2</c:f>
              <c:numCache>
                <c:formatCode>0%</c:formatCode>
                <c:ptCount val="1"/>
                <c:pt idx="0">
                  <c:v>0.1215</c:v>
                </c:pt>
              </c:numCache>
            </c:numRef>
          </c:val>
          <c:extLst xmlns:c16r2="http://schemas.microsoft.com/office/drawing/2015/06/chart">
            <c:ext xmlns:c16="http://schemas.microsoft.com/office/drawing/2014/chart" uri="{C3380CC4-5D6E-409C-BE32-E72D297353CC}">
              <c16:uniqueId val="{00000029-C415-47D8-A6FE-051322EDEBCE}"/>
            </c:ext>
          </c:extLst>
        </c:ser>
        <c:dLbls>
          <c:showLegendKey val="0"/>
          <c:showVal val="0"/>
          <c:showCatName val="0"/>
          <c:showSerName val="0"/>
          <c:showPercent val="0"/>
          <c:showBubbleSize val="0"/>
        </c:dLbls>
        <c:gapWidth val="50"/>
        <c:overlap val="100"/>
        <c:axId val="395629640"/>
        <c:axId val="395630424"/>
      </c:barChart>
      <c:catAx>
        <c:axId val="395629640"/>
        <c:scaling>
          <c:orientation val="maxMin"/>
        </c:scaling>
        <c:delete val="1"/>
        <c:axPos val="l"/>
        <c:numFmt formatCode="General" sourceLinked="1"/>
        <c:majorTickMark val="none"/>
        <c:minorTickMark val="none"/>
        <c:tickLblPos val="nextTo"/>
        <c:crossAx val="395630424"/>
        <c:crosses val="autoZero"/>
        <c:auto val="1"/>
        <c:lblAlgn val="ctr"/>
        <c:lblOffset val="100"/>
        <c:noMultiLvlLbl val="0"/>
      </c:catAx>
      <c:valAx>
        <c:axId val="395630424"/>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2964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Would definitely consider</c:v>
                </c:pt>
              </c:strCache>
            </c:strRef>
          </c:tx>
          <c:spPr>
            <a:solidFill>
              <a:srgbClr val="120742"/>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03D-4CA4-8B94-31F2BE6F3BF0}"/>
              </c:ext>
            </c:extLst>
          </c:dPt>
          <c:dPt>
            <c:idx val="1"/>
            <c:invertIfNegative val="0"/>
            <c:bubble3D val="0"/>
            <c:extLst xmlns:c16r2="http://schemas.microsoft.com/office/drawing/2015/06/chart">
              <c:ext xmlns:c16="http://schemas.microsoft.com/office/drawing/2014/chart" uri="{C3380CC4-5D6E-409C-BE32-E72D297353CC}">
                <c16:uniqueId val="{00000001-E03D-4CA4-8B94-31F2BE6F3BF0}"/>
              </c:ext>
            </c:extLst>
          </c:dPt>
          <c:dPt>
            <c:idx val="2"/>
            <c:invertIfNegative val="0"/>
            <c:bubble3D val="0"/>
            <c:extLst xmlns:c16r2="http://schemas.microsoft.com/office/drawing/2015/06/chart">
              <c:ext xmlns:c16="http://schemas.microsoft.com/office/drawing/2014/chart" uri="{C3380CC4-5D6E-409C-BE32-E72D297353CC}">
                <c16:uniqueId val="{00000002-E03D-4CA4-8B94-31F2BE6F3BF0}"/>
              </c:ext>
            </c:extLst>
          </c:dPt>
          <c:dPt>
            <c:idx val="3"/>
            <c:invertIfNegative val="0"/>
            <c:bubble3D val="0"/>
            <c:extLst xmlns:c16r2="http://schemas.microsoft.com/office/drawing/2015/06/chart">
              <c:ext xmlns:c16="http://schemas.microsoft.com/office/drawing/2014/chart" uri="{C3380CC4-5D6E-409C-BE32-E72D297353CC}">
                <c16:uniqueId val="{00000003-E03D-4CA4-8B94-31F2BE6F3BF0}"/>
              </c:ext>
            </c:extLst>
          </c:dPt>
          <c:dPt>
            <c:idx val="4"/>
            <c:invertIfNegative val="0"/>
            <c:bubble3D val="0"/>
            <c:extLst xmlns:c16r2="http://schemas.microsoft.com/office/drawing/2015/06/chart">
              <c:ext xmlns:c16="http://schemas.microsoft.com/office/drawing/2014/chart" uri="{C3380CC4-5D6E-409C-BE32-E72D297353CC}">
                <c16:uniqueId val="{00000004-E03D-4CA4-8B94-31F2BE6F3BF0}"/>
              </c:ext>
            </c:extLst>
          </c:dPt>
          <c:dPt>
            <c:idx val="5"/>
            <c:invertIfNegative val="0"/>
            <c:bubble3D val="0"/>
            <c:extLst xmlns:c16r2="http://schemas.microsoft.com/office/drawing/2015/06/chart">
              <c:ext xmlns:c16="http://schemas.microsoft.com/office/drawing/2014/chart" uri="{C3380CC4-5D6E-409C-BE32-E72D297353CC}">
                <c16:uniqueId val="{00000005-E03D-4CA4-8B94-31F2BE6F3BF0}"/>
              </c:ext>
            </c:extLst>
          </c:dPt>
          <c:dPt>
            <c:idx val="6"/>
            <c:invertIfNegative val="0"/>
            <c:bubble3D val="0"/>
            <c:extLst xmlns:c16r2="http://schemas.microsoft.com/office/drawing/2015/06/chart">
              <c:ext xmlns:c16="http://schemas.microsoft.com/office/drawing/2014/chart" uri="{C3380CC4-5D6E-409C-BE32-E72D297353CC}">
                <c16:uniqueId val="{00000006-E03D-4CA4-8B94-31F2BE6F3BF0}"/>
              </c:ext>
            </c:extLst>
          </c:dPt>
          <c:dPt>
            <c:idx val="7"/>
            <c:invertIfNegative val="0"/>
            <c:bubble3D val="0"/>
            <c:extLst xmlns:c16r2="http://schemas.microsoft.com/office/drawing/2015/06/chart">
              <c:ext xmlns:c16="http://schemas.microsoft.com/office/drawing/2014/chart" uri="{C3380CC4-5D6E-409C-BE32-E72D297353CC}">
                <c16:uniqueId val="{00000007-E03D-4CA4-8B94-31F2BE6F3BF0}"/>
              </c:ext>
            </c:extLst>
          </c:dPt>
          <c:dPt>
            <c:idx val="8"/>
            <c:invertIfNegative val="0"/>
            <c:bubble3D val="0"/>
            <c:extLst xmlns:c16r2="http://schemas.microsoft.com/office/drawing/2015/06/chart">
              <c:ext xmlns:c16="http://schemas.microsoft.com/office/drawing/2014/chart" uri="{C3380CC4-5D6E-409C-BE32-E72D297353CC}">
                <c16:uniqueId val="{00000008-E03D-4CA4-8B94-31F2BE6F3BF0}"/>
              </c:ext>
            </c:extLst>
          </c:dPt>
          <c:dPt>
            <c:idx val="9"/>
            <c:invertIfNegative val="0"/>
            <c:bubble3D val="0"/>
            <c:extLst xmlns:c16r2="http://schemas.microsoft.com/office/drawing/2015/06/chart">
              <c:ext xmlns:c16="http://schemas.microsoft.com/office/drawing/2014/chart" uri="{C3380CC4-5D6E-409C-BE32-E72D297353CC}">
                <c16:uniqueId val="{00000009-E03D-4CA4-8B94-31F2BE6F3BF0}"/>
              </c:ext>
            </c:extLst>
          </c:dPt>
          <c:dPt>
            <c:idx val="10"/>
            <c:invertIfNegative val="0"/>
            <c:bubble3D val="0"/>
            <c:extLst xmlns:c16r2="http://schemas.microsoft.com/office/drawing/2015/06/chart">
              <c:ext xmlns:c16="http://schemas.microsoft.com/office/drawing/2014/chart" uri="{C3380CC4-5D6E-409C-BE32-E72D297353CC}">
                <c16:uniqueId val="{0000000A-E03D-4CA4-8B94-31F2BE6F3BF0}"/>
              </c:ext>
            </c:extLst>
          </c:dPt>
          <c:dPt>
            <c:idx val="11"/>
            <c:invertIfNegative val="0"/>
            <c:bubble3D val="0"/>
            <c:extLst xmlns:c16r2="http://schemas.microsoft.com/office/drawing/2015/06/chart">
              <c:ext xmlns:c16="http://schemas.microsoft.com/office/drawing/2014/chart" uri="{C3380CC4-5D6E-409C-BE32-E72D297353CC}">
                <c16:uniqueId val="{0000000B-E03D-4CA4-8B94-31F2BE6F3BF0}"/>
              </c:ext>
            </c:extLst>
          </c:dPt>
          <c:dPt>
            <c:idx val="12"/>
            <c:invertIfNegative val="0"/>
            <c:bubble3D val="0"/>
            <c:extLst xmlns:c16r2="http://schemas.microsoft.com/office/drawing/2015/06/chart">
              <c:ext xmlns:c16="http://schemas.microsoft.com/office/drawing/2014/chart" uri="{C3380CC4-5D6E-409C-BE32-E72D297353CC}">
                <c16:uniqueId val="{0000000C-E03D-4CA4-8B94-31F2BE6F3BF0}"/>
              </c:ext>
            </c:extLst>
          </c:dPt>
          <c:dPt>
            <c:idx val="13"/>
            <c:invertIfNegative val="0"/>
            <c:bubble3D val="0"/>
            <c:extLst xmlns:c16r2="http://schemas.microsoft.com/office/drawing/2015/06/chart">
              <c:ext xmlns:c16="http://schemas.microsoft.com/office/drawing/2014/chart" uri="{C3380CC4-5D6E-409C-BE32-E72D297353CC}">
                <c16:uniqueId val="{0000000D-E03D-4CA4-8B94-31F2BE6F3BF0}"/>
              </c:ext>
            </c:extLst>
          </c:dPt>
          <c:dPt>
            <c:idx val="14"/>
            <c:invertIfNegative val="0"/>
            <c:bubble3D val="0"/>
            <c:extLst xmlns:c16r2="http://schemas.microsoft.com/office/drawing/2015/06/chart">
              <c:ext xmlns:c16="http://schemas.microsoft.com/office/drawing/2014/chart" uri="{C3380CC4-5D6E-409C-BE32-E72D297353CC}">
                <c16:uniqueId val="{0000000E-E03D-4CA4-8B94-31F2BE6F3BF0}"/>
              </c:ext>
            </c:extLst>
          </c:dPt>
          <c:dPt>
            <c:idx val="15"/>
            <c:invertIfNegative val="0"/>
            <c:bubble3D val="0"/>
            <c:extLst xmlns:c16r2="http://schemas.microsoft.com/office/drawing/2015/06/chart">
              <c:ext xmlns:c16="http://schemas.microsoft.com/office/drawing/2014/chart" uri="{C3380CC4-5D6E-409C-BE32-E72D297353CC}">
                <c16:uniqueId val="{0000000F-E03D-4CA4-8B94-31F2BE6F3BF0}"/>
              </c:ext>
            </c:extLst>
          </c:dPt>
          <c:dPt>
            <c:idx val="16"/>
            <c:invertIfNegative val="0"/>
            <c:bubble3D val="0"/>
            <c:extLst xmlns:c16r2="http://schemas.microsoft.com/office/drawing/2015/06/chart">
              <c:ext xmlns:c16="http://schemas.microsoft.com/office/drawing/2014/chart" uri="{C3380CC4-5D6E-409C-BE32-E72D297353CC}">
                <c16:uniqueId val="{00000010-E03D-4CA4-8B94-31F2BE6F3BF0}"/>
              </c:ext>
            </c:extLst>
          </c:dPt>
          <c:dPt>
            <c:idx val="17"/>
            <c:invertIfNegative val="0"/>
            <c:bubble3D val="0"/>
            <c:extLst xmlns:c16r2="http://schemas.microsoft.com/office/drawing/2015/06/chart">
              <c:ext xmlns:c16="http://schemas.microsoft.com/office/drawing/2014/chart" uri="{C3380CC4-5D6E-409C-BE32-E72D297353CC}">
                <c16:uniqueId val="{00000011-E03D-4CA4-8B94-31F2BE6F3BF0}"/>
              </c:ext>
            </c:extLst>
          </c:dPt>
          <c:dPt>
            <c:idx val="18"/>
            <c:invertIfNegative val="0"/>
            <c:bubble3D val="0"/>
            <c:extLst xmlns:c16r2="http://schemas.microsoft.com/office/drawing/2015/06/chart">
              <c:ext xmlns:c16="http://schemas.microsoft.com/office/drawing/2014/chart" uri="{C3380CC4-5D6E-409C-BE32-E72D297353CC}">
                <c16:uniqueId val="{00000012-E03D-4CA4-8B94-31F2BE6F3BF0}"/>
              </c:ext>
            </c:extLst>
          </c:dPt>
          <c:dPt>
            <c:idx val="19"/>
            <c:invertIfNegative val="0"/>
            <c:bubble3D val="0"/>
            <c:extLst xmlns:c16r2="http://schemas.microsoft.com/office/drawing/2015/06/chart">
              <c:ext xmlns:c16="http://schemas.microsoft.com/office/drawing/2014/chart" uri="{C3380CC4-5D6E-409C-BE32-E72D297353CC}">
                <c16:uniqueId val="{00000013-E03D-4CA4-8B94-31F2BE6F3BF0}"/>
              </c:ext>
            </c:extLst>
          </c:dPt>
          <c:dPt>
            <c:idx val="20"/>
            <c:invertIfNegative val="0"/>
            <c:bubble3D val="0"/>
            <c:extLst xmlns:c16r2="http://schemas.microsoft.com/office/drawing/2015/06/chart">
              <c:ext xmlns:c16="http://schemas.microsoft.com/office/drawing/2014/chart" uri="{C3380CC4-5D6E-409C-BE32-E72D297353CC}">
                <c16:uniqueId val="{00000014-E03D-4CA4-8B94-31F2BE6F3BF0}"/>
              </c:ext>
            </c:extLst>
          </c:dPt>
          <c:dPt>
            <c:idx val="21"/>
            <c:invertIfNegative val="0"/>
            <c:bubble3D val="0"/>
            <c:extLst xmlns:c16r2="http://schemas.microsoft.com/office/drawing/2015/06/chart">
              <c:ext xmlns:c16="http://schemas.microsoft.com/office/drawing/2014/chart" uri="{C3380CC4-5D6E-409C-BE32-E72D297353CC}">
                <c16:uniqueId val="{00000015-E03D-4CA4-8B94-31F2BE6F3BF0}"/>
              </c:ext>
            </c:extLst>
          </c:dPt>
          <c:dPt>
            <c:idx val="22"/>
            <c:invertIfNegative val="0"/>
            <c:bubble3D val="0"/>
            <c:extLst xmlns:c16r2="http://schemas.microsoft.com/office/drawing/2015/06/chart">
              <c:ext xmlns:c16="http://schemas.microsoft.com/office/drawing/2014/chart" uri="{C3380CC4-5D6E-409C-BE32-E72D297353CC}">
                <c16:uniqueId val="{00000016-E03D-4CA4-8B94-31F2BE6F3BF0}"/>
              </c:ext>
            </c:extLst>
          </c:dPt>
          <c:dPt>
            <c:idx val="23"/>
            <c:invertIfNegative val="0"/>
            <c:bubble3D val="0"/>
            <c:extLst xmlns:c16r2="http://schemas.microsoft.com/office/drawing/2015/06/chart">
              <c:ext xmlns:c16="http://schemas.microsoft.com/office/drawing/2014/chart" uri="{C3380CC4-5D6E-409C-BE32-E72D297353CC}">
                <c16:uniqueId val="{00000017-E03D-4CA4-8B94-31F2BE6F3BF0}"/>
              </c:ext>
            </c:extLst>
          </c:dPt>
          <c:dPt>
            <c:idx val="24"/>
            <c:invertIfNegative val="0"/>
            <c:bubble3D val="0"/>
            <c:extLst xmlns:c16r2="http://schemas.microsoft.com/office/drawing/2015/06/chart">
              <c:ext xmlns:c16="http://schemas.microsoft.com/office/drawing/2014/chart" uri="{C3380CC4-5D6E-409C-BE32-E72D297353CC}">
                <c16:uniqueId val="{00000018-E03D-4CA4-8B94-31F2BE6F3BF0}"/>
              </c:ext>
            </c:extLst>
          </c:dPt>
          <c:dPt>
            <c:idx val="25"/>
            <c:invertIfNegative val="0"/>
            <c:bubble3D val="0"/>
            <c:extLst xmlns:c16r2="http://schemas.microsoft.com/office/drawing/2015/06/chart">
              <c:ext xmlns:c16="http://schemas.microsoft.com/office/drawing/2014/chart" uri="{C3380CC4-5D6E-409C-BE32-E72D297353CC}">
                <c16:uniqueId val="{00000019-E03D-4CA4-8B94-31F2BE6F3BF0}"/>
              </c:ext>
            </c:extLst>
          </c:dPt>
          <c:dPt>
            <c:idx val="26"/>
            <c:invertIfNegative val="0"/>
            <c:bubble3D val="0"/>
            <c:extLst xmlns:c16r2="http://schemas.microsoft.com/office/drawing/2015/06/chart">
              <c:ext xmlns:c16="http://schemas.microsoft.com/office/drawing/2014/chart" uri="{C3380CC4-5D6E-409C-BE32-E72D297353CC}">
                <c16:uniqueId val="{0000001A-E03D-4CA4-8B94-31F2BE6F3BF0}"/>
              </c:ext>
            </c:extLst>
          </c:dPt>
          <c:dPt>
            <c:idx val="27"/>
            <c:invertIfNegative val="0"/>
            <c:bubble3D val="0"/>
            <c:extLst xmlns:c16r2="http://schemas.microsoft.com/office/drawing/2015/06/chart">
              <c:ext xmlns:c16="http://schemas.microsoft.com/office/drawing/2014/chart" uri="{C3380CC4-5D6E-409C-BE32-E72D297353CC}">
                <c16:uniqueId val="{0000001B-E03D-4CA4-8B94-31F2BE6F3BF0}"/>
              </c:ext>
            </c:extLst>
          </c:dPt>
          <c:dPt>
            <c:idx val="28"/>
            <c:invertIfNegative val="0"/>
            <c:bubble3D val="0"/>
            <c:extLst xmlns:c16r2="http://schemas.microsoft.com/office/drawing/2015/06/chart">
              <c:ext xmlns:c16="http://schemas.microsoft.com/office/drawing/2014/chart" uri="{C3380CC4-5D6E-409C-BE32-E72D297353CC}">
                <c16:uniqueId val="{0000001C-E03D-4CA4-8B94-31F2BE6F3BF0}"/>
              </c:ext>
            </c:extLst>
          </c:dPt>
          <c:dPt>
            <c:idx val="29"/>
            <c:invertIfNegative val="0"/>
            <c:bubble3D val="0"/>
            <c:extLst xmlns:c16r2="http://schemas.microsoft.com/office/drawing/2015/06/chart">
              <c:ext xmlns:c16="http://schemas.microsoft.com/office/drawing/2014/chart" uri="{C3380CC4-5D6E-409C-BE32-E72D297353CC}">
                <c16:uniqueId val="{0000001D-E03D-4CA4-8B94-31F2BE6F3BF0}"/>
              </c:ext>
            </c:extLst>
          </c:dPt>
          <c:dPt>
            <c:idx val="30"/>
            <c:invertIfNegative val="0"/>
            <c:bubble3D val="0"/>
            <c:extLst xmlns:c16r2="http://schemas.microsoft.com/office/drawing/2015/06/chart">
              <c:ext xmlns:c16="http://schemas.microsoft.com/office/drawing/2014/chart" uri="{C3380CC4-5D6E-409C-BE32-E72D297353CC}">
                <c16:uniqueId val="{0000001E-E03D-4CA4-8B94-31F2BE6F3BF0}"/>
              </c:ext>
            </c:extLst>
          </c:dPt>
          <c:dPt>
            <c:idx val="31"/>
            <c:invertIfNegative val="0"/>
            <c:bubble3D val="0"/>
            <c:extLst xmlns:c16r2="http://schemas.microsoft.com/office/drawing/2015/06/chart">
              <c:ext xmlns:c16="http://schemas.microsoft.com/office/drawing/2014/chart" uri="{C3380CC4-5D6E-409C-BE32-E72D297353CC}">
                <c16:uniqueId val="{0000001F-E03D-4CA4-8B94-31F2BE6F3BF0}"/>
              </c:ext>
            </c:extLst>
          </c:dPt>
          <c:dPt>
            <c:idx val="32"/>
            <c:invertIfNegative val="0"/>
            <c:bubble3D val="0"/>
            <c:extLst xmlns:c16r2="http://schemas.microsoft.com/office/drawing/2015/06/chart">
              <c:ext xmlns:c16="http://schemas.microsoft.com/office/drawing/2014/chart" uri="{C3380CC4-5D6E-409C-BE32-E72D297353CC}">
                <c16:uniqueId val="{00000020-E03D-4CA4-8B94-31F2BE6F3BF0}"/>
              </c:ext>
            </c:extLst>
          </c:dPt>
          <c:dPt>
            <c:idx val="33"/>
            <c:invertIfNegative val="0"/>
            <c:bubble3D val="0"/>
            <c:extLst xmlns:c16r2="http://schemas.microsoft.com/office/drawing/2015/06/chart">
              <c:ext xmlns:c16="http://schemas.microsoft.com/office/drawing/2014/chart" uri="{C3380CC4-5D6E-409C-BE32-E72D297353CC}">
                <c16:uniqueId val="{00000021-E03D-4CA4-8B94-31F2BE6F3BF0}"/>
              </c:ext>
            </c:extLst>
          </c:dPt>
          <c:dPt>
            <c:idx val="34"/>
            <c:invertIfNegative val="0"/>
            <c:bubble3D val="0"/>
            <c:extLst xmlns:c16r2="http://schemas.microsoft.com/office/drawing/2015/06/chart">
              <c:ext xmlns:c16="http://schemas.microsoft.com/office/drawing/2014/chart" uri="{C3380CC4-5D6E-409C-BE32-E72D297353CC}">
                <c16:uniqueId val="{00000022-E03D-4CA4-8B94-31F2BE6F3BF0}"/>
              </c:ext>
            </c:extLst>
          </c:dPt>
          <c:dPt>
            <c:idx val="35"/>
            <c:invertIfNegative val="0"/>
            <c:bubble3D val="0"/>
            <c:extLst xmlns:c16r2="http://schemas.microsoft.com/office/drawing/2015/06/chart">
              <c:ext xmlns:c16="http://schemas.microsoft.com/office/drawing/2014/chart" uri="{C3380CC4-5D6E-409C-BE32-E72D297353CC}">
                <c16:uniqueId val="{00000023-E03D-4CA4-8B94-31F2BE6F3BF0}"/>
              </c:ext>
            </c:extLst>
          </c:dPt>
          <c:dPt>
            <c:idx val="36"/>
            <c:invertIfNegative val="0"/>
            <c:bubble3D val="0"/>
            <c:extLst xmlns:c16r2="http://schemas.microsoft.com/office/drawing/2015/06/chart">
              <c:ext xmlns:c16="http://schemas.microsoft.com/office/drawing/2014/chart" uri="{C3380CC4-5D6E-409C-BE32-E72D297353CC}">
                <c16:uniqueId val="{00000024-E03D-4CA4-8B94-31F2BE6F3BF0}"/>
              </c:ext>
            </c:extLst>
          </c:dPt>
          <c:dPt>
            <c:idx val="37"/>
            <c:invertIfNegative val="0"/>
            <c:bubble3D val="0"/>
            <c:extLst xmlns:c16r2="http://schemas.microsoft.com/office/drawing/2015/06/chart">
              <c:ext xmlns:c16="http://schemas.microsoft.com/office/drawing/2014/chart" uri="{C3380CC4-5D6E-409C-BE32-E72D297353CC}">
                <c16:uniqueId val="{00000025-E03D-4CA4-8B94-31F2BE6F3BF0}"/>
              </c:ext>
            </c:extLst>
          </c:dPt>
          <c:dPt>
            <c:idx val="38"/>
            <c:invertIfNegative val="0"/>
            <c:bubble3D val="0"/>
            <c:extLst xmlns:c16r2="http://schemas.microsoft.com/office/drawing/2015/06/chart">
              <c:ext xmlns:c16="http://schemas.microsoft.com/office/drawing/2014/chart" uri="{C3380CC4-5D6E-409C-BE32-E72D297353CC}">
                <c16:uniqueId val="{00000026-E03D-4CA4-8B94-31F2BE6F3BF0}"/>
              </c:ext>
            </c:extLst>
          </c:dPt>
          <c:dPt>
            <c:idx val="39"/>
            <c:invertIfNegative val="0"/>
            <c:bubble3D val="0"/>
            <c:extLst xmlns:c16r2="http://schemas.microsoft.com/office/drawing/2015/06/chart">
              <c:ext xmlns:c16="http://schemas.microsoft.com/office/drawing/2014/chart" uri="{C3380CC4-5D6E-409C-BE32-E72D297353CC}">
                <c16:uniqueId val="{00000027-E03D-4CA4-8B94-31F2BE6F3BF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Sheet1!$A$5</c:f>
              <c:strCache>
                <c:ptCount val="1"/>
                <c:pt idx="0">
                  <c:v>Spain</c:v>
                </c:pt>
              </c:strCache>
            </c:strRef>
          </c:cat>
          <c:val>
            <c:numRef>
              <c:f>Sheet1!$B$5</c:f>
              <c:numCache>
                <c:formatCode>0%</c:formatCode>
                <c:ptCount val="1"/>
                <c:pt idx="0">
                  <c:v>0.35299999999999998</c:v>
                </c:pt>
              </c:numCache>
            </c:numRef>
          </c:val>
          <c:extLst xmlns:c16r2="http://schemas.microsoft.com/office/drawing/2015/06/chart">
            <c:ext xmlns:c16="http://schemas.microsoft.com/office/drawing/2014/chart" uri="{C3380CC4-5D6E-409C-BE32-E72D297353CC}">
              <c16:uniqueId val="{00000028-E03D-4CA4-8B94-31F2BE6F3BF0}"/>
            </c:ext>
          </c:extLst>
        </c:ser>
        <c:ser>
          <c:idx val="1"/>
          <c:order val="1"/>
          <c:tx>
            <c:strRef>
              <c:f>Sheet1!$C$1</c:f>
              <c:strCache>
                <c:ptCount val="1"/>
                <c:pt idx="0">
                  <c:v>Actively considering</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Sheet1!$A$5</c:f>
              <c:strCache>
                <c:ptCount val="1"/>
                <c:pt idx="0">
                  <c:v>Spain</c:v>
                </c:pt>
              </c:strCache>
            </c:strRef>
          </c:cat>
          <c:val>
            <c:numRef>
              <c:f>Sheet1!$C$5</c:f>
              <c:numCache>
                <c:formatCode>0%</c:formatCode>
                <c:ptCount val="1"/>
                <c:pt idx="0">
                  <c:v>0.40500000000000003</c:v>
                </c:pt>
              </c:numCache>
            </c:numRef>
          </c:val>
          <c:extLst xmlns:c16r2="http://schemas.microsoft.com/office/drawing/2015/06/chart">
            <c:ext xmlns:c16="http://schemas.microsoft.com/office/drawing/2014/chart" uri="{C3380CC4-5D6E-409C-BE32-E72D297353CC}">
              <c16:uniqueId val="{00000029-E03D-4CA4-8B94-31F2BE6F3BF0}"/>
            </c:ext>
          </c:extLst>
        </c:ser>
        <c:ser>
          <c:idx val="2"/>
          <c:order val="2"/>
          <c:tx>
            <c:strRef>
              <c:f>Sheet1!$D$1</c:f>
              <c:strCache>
                <c:ptCount val="1"/>
                <c:pt idx="0">
                  <c:v>England holiday already booked</c:v>
                </c:pt>
              </c:strCache>
            </c:strRef>
          </c:tx>
          <c:spPr>
            <a:solidFill>
              <a:srgbClr val="00B050"/>
            </a:solidFill>
            <a:ln>
              <a:noFill/>
            </a:ln>
            <a:effectLst/>
          </c:spPr>
          <c:invertIfNegative val="0"/>
          <c:dLbls>
            <c:spPr>
              <a:noFill/>
              <a:ln>
                <a:noFill/>
              </a:ln>
              <a:effectLst/>
            </c:spPr>
            <c:txPr>
              <a:bodyPr wrap="square" lIns="38100" tIns="19050" rIns="38100" bIns="19050" anchor="ctr"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Sheet1!$A$5</c:f>
              <c:strCache>
                <c:ptCount val="1"/>
                <c:pt idx="0">
                  <c:v>Spain</c:v>
                </c:pt>
              </c:strCache>
            </c:strRef>
          </c:cat>
          <c:val>
            <c:numRef>
              <c:f>Sheet1!$D$5</c:f>
              <c:numCache>
                <c:formatCode>0%</c:formatCode>
                <c:ptCount val="1"/>
                <c:pt idx="0">
                  <c:v>9.6000000000000002E-2</c:v>
                </c:pt>
              </c:numCache>
            </c:numRef>
          </c:val>
          <c:extLst xmlns:c16r2="http://schemas.microsoft.com/office/drawing/2015/06/chart">
            <c:ext xmlns:c16="http://schemas.microsoft.com/office/drawing/2014/chart" uri="{C3380CC4-5D6E-409C-BE32-E72D297353CC}">
              <c16:uniqueId val="{0000002A-E03D-4CA4-8B94-31F2BE6F3BF0}"/>
            </c:ext>
          </c:extLst>
        </c:ser>
        <c:dLbls>
          <c:showLegendKey val="0"/>
          <c:showVal val="0"/>
          <c:showCatName val="0"/>
          <c:showSerName val="0"/>
          <c:showPercent val="0"/>
          <c:showBubbleSize val="0"/>
        </c:dLbls>
        <c:gapWidth val="50"/>
        <c:overlap val="100"/>
        <c:axId val="354543200"/>
        <c:axId val="354541632"/>
      </c:barChart>
      <c:catAx>
        <c:axId val="354543200"/>
        <c:scaling>
          <c:orientation val="maxMin"/>
        </c:scaling>
        <c:delete val="1"/>
        <c:axPos val="l"/>
        <c:numFmt formatCode="General" sourceLinked="1"/>
        <c:majorTickMark val="none"/>
        <c:minorTickMark val="none"/>
        <c:tickLblPos val="nextTo"/>
        <c:crossAx val="354541632"/>
        <c:crosses val="autoZero"/>
        <c:auto val="1"/>
        <c:lblAlgn val="ctr"/>
        <c:lblOffset val="100"/>
        <c:noMultiLvlLbl val="0"/>
      </c:catAx>
      <c:valAx>
        <c:axId val="354541632"/>
        <c:scaling>
          <c:orientation val="minMax"/>
          <c:max val="1.1000000000000001"/>
          <c:min val="0"/>
        </c:scaling>
        <c:delete val="1"/>
        <c:axPos val="t"/>
        <c:majorGridlines>
          <c:spPr>
            <a:ln w="9525" cap="flat" cmpd="sng" algn="ctr">
              <a:noFill/>
              <a:round/>
            </a:ln>
            <a:effectLst/>
          </c:spPr>
        </c:majorGridlines>
        <c:numFmt formatCode="0%" sourceLinked="0"/>
        <c:majorTickMark val="out"/>
        <c:minorTickMark val="none"/>
        <c:tickLblPos val="nextTo"/>
        <c:crossAx val="35454320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8C7-49B0-BF18-37722BF8C68D}"/>
              </c:ext>
            </c:extLst>
          </c:dPt>
          <c:dPt>
            <c:idx val="1"/>
            <c:invertIfNegative val="0"/>
            <c:bubble3D val="0"/>
            <c:extLst xmlns:c16r2="http://schemas.microsoft.com/office/drawing/2015/06/chart">
              <c:ext xmlns:c16="http://schemas.microsoft.com/office/drawing/2014/chart" uri="{C3380CC4-5D6E-409C-BE32-E72D297353CC}">
                <c16:uniqueId val="{00000001-E8C7-49B0-BF18-37722BF8C68D}"/>
              </c:ext>
            </c:extLst>
          </c:dPt>
          <c:dPt>
            <c:idx val="2"/>
            <c:invertIfNegative val="0"/>
            <c:bubble3D val="0"/>
            <c:extLst xmlns:c16r2="http://schemas.microsoft.com/office/drawing/2015/06/chart">
              <c:ext xmlns:c16="http://schemas.microsoft.com/office/drawing/2014/chart" uri="{C3380CC4-5D6E-409C-BE32-E72D297353CC}">
                <c16:uniqueId val="{00000002-E8C7-49B0-BF18-37722BF8C68D}"/>
              </c:ext>
            </c:extLst>
          </c:dPt>
          <c:dPt>
            <c:idx val="3"/>
            <c:invertIfNegative val="0"/>
            <c:bubble3D val="0"/>
            <c:extLst xmlns:c16r2="http://schemas.microsoft.com/office/drawing/2015/06/chart">
              <c:ext xmlns:c16="http://schemas.microsoft.com/office/drawing/2014/chart" uri="{C3380CC4-5D6E-409C-BE32-E72D297353CC}">
                <c16:uniqueId val="{00000003-E8C7-49B0-BF18-37722BF8C68D}"/>
              </c:ext>
            </c:extLst>
          </c:dPt>
          <c:dPt>
            <c:idx val="4"/>
            <c:invertIfNegative val="0"/>
            <c:bubble3D val="0"/>
            <c:extLst xmlns:c16r2="http://schemas.microsoft.com/office/drawing/2015/06/chart">
              <c:ext xmlns:c16="http://schemas.microsoft.com/office/drawing/2014/chart" uri="{C3380CC4-5D6E-409C-BE32-E72D297353CC}">
                <c16:uniqueId val="{00000004-E8C7-49B0-BF18-37722BF8C68D}"/>
              </c:ext>
            </c:extLst>
          </c:dPt>
          <c:dPt>
            <c:idx val="5"/>
            <c:invertIfNegative val="0"/>
            <c:bubble3D val="0"/>
            <c:extLst xmlns:c16r2="http://schemas.microsoft.com/office/drawing/2015/06/chart">
              <c:ext xmlns:c16="http://schemas.microsoft.com/office/drawing/2014/chart" uri="{C3380CC4-5D6E-409C-BE32-E72D297353CC}">
                <c16:uniqueId val="{00000005-E8C7-49B0-BF18-37722BF8C68D}"/>
              </c:ext>
            </c:extLst>
          </c:dPt>
          <c:dPt>
            <c:idx val="6"/>
            <c:invertIfNegative val="0"/>
            <c:bubble3D val="0"/>
            <c:extLst xmlns:c16r2="http://schemas.microsoft.com/office/drawing/2015/06/chart">
              <c:ext xmlns:c16="http://schemas.microsoft.com/office/drawing/2014/chart" uri="{C3380CC4-5D6E-409C-BE32-E72D297353CC}">
                <c16:uniqueId val="{00000006-E8C7-49B0-BF18-37722BF8C68D}"/>
              </c:ext>
            </c:extLst>
          </c:dPt>
          <c:dPt>
            <c:idx val="7"/>
            <c:invertIfNegative val="0"/>
            <c:bubble3D val="0"/>
            <c:extLst xmlns:c16r2="http://schemas.microsoft.com/office/drawing/2015/06/chart">
              <c:ext xmlns:c16="http://schemas.microsoft.com/office/drawing/2014/chart" uri="{C3380CC4-5D6E-409C-BE32-E72D297353CC}">
                <c16:uniqueId val="{00000007-E8C7-49B0-BF18-37722BF8C68D}"/>
              </c:ext>
            </c:extLst>
          </c:dPt>
          <c:dPt>
            <c:idx val="8"/>
            <c:invertIfNegative val="0"/>
            <c:bubble3D val="0"/>
            <c:extLst xmlns:c16r2="http://schemas.microsoft.com/office/drawing/2015/06/chart">
              <c:ext xmlns:c16="http://schemas.microsoft.com/office/drawing/2014/chart" uri="{C3380CC4-5D6E-409C-BE32-E72D297353CC}">
                <c16:uniqueId val="{00000008-E8C7-49B0-BF18-37722BF8C68D}"/>
              </c:ext>
            </c:extLst>
          </c:dPt>
          <c:dPt>
            <c:idx val="9"/>
            <c:invertIfNegative val="0"/>
            <c:bubble3D val="0"/>
            <c:extLst xmlns:c16r2="http://schemas.microsoft.com/office/drawing/2015/06/chart">
              <c:ext xmlns:c16="http://schemas.microsoft.com/office/drawing/2014/chart" uri="{C3380CC4-5D6E-409C-BE32-E72D297353CC}">
                <c16:uniqueId val="{00000009-E8C7-49B0-BF18-37722BF8C68D}"/>
              </c:ext>
            </c:extLst>
          </c:dPt>
          <c:dPt>
            <c:idx val="10"/>
            <c:invertIfNegative val="0"/>
            <c:bubble3D val="0"/>
            <c:extLst xmlns:c16r2="http://schemas.microsoft.com/office/drawing/2015/06/chart">
              <c:ext xmlns:c16="http://schemas.microsoft.com/office/drawing/2014/chart" uri="{C3380CC4-5D6E-409C-BE32-E72D297353CC}">
                <c16:uniqueId val="{0000000A-E8C7-49B0-BF18-37722BF8C68D}"/>
              </c:ext>
            </c:extLst>
          </c:dPt>
          <c:dPt>
            <c:idx val="11"/>
            <c:invertIfNegative val="0"/>
            <c:bubble3D val="0"/>
            <c:extLst xmlns:c16r2="http://schemas.microsoft.com/office/drawing/2015/06/chart">
              <c:ext xmlns:c16="http://schemas.microsoft.com/office/drawing/2014/chart" uri="{C3380CC4-5D6E-409C-BE32-E72D297353CC}">
                <c16:uniqueId val="{0000000B-E8C7-49B0-BF18-37722BF8C68D}"/>
              </c:ext>
            </c:extLst>
          </c:dPt>
          <c:dPt>
            <c:idx val="12"/>
            <c:invertIfNegative val="0"/>
            <c:bubble3D val="0"/>
            <c:extLst xmlns:c16r2="http://schemas.microsoft.com/office/drawing/2015/06/chart">
              <c:ext xmlns:c16="http://schemas.microsoft.com/office/drawing/2014/chart" uri="{C3380CC4-5D6E-409C-BE32-E72D297353CC}">
                <c16:uniqueId val="{0000000C-E8C7-49B0-BF18-37722BF8C68D}"/>
              </c:ext>
            </c:extLst>
          </c:dPt>
          <c:dPt>
            <c:idx val="13"/>
            <c:invertIfNegative val="0"/>
            <c:bubble3D val="0"/>
            <c:extLst xmlns:c16r2="http://schemas.microsoft.com/office/drawing/2015/06/chart">
              <c:ext xmlns:c16="http://schemas.microsoft.com/office/drawing/2014/chart" uri="{C3380CC4-5D6E-409C-BE32-E72D297353CC}">
                <c16:uniqueId val="{0000000D-E8C7-49B0-BF18-37722BF8C68D}"/>
              </c:ext>
            </c:extLst>
          </c:dPt>
          <c:dPt>
            <c:idx val="14"/>
            <c:invertIfNegative val="0"/>
            <c:bubble3D val="0"/>
            <c:extLst xmlns:c16r2="http://schemas.microsoft.com/office/drawing/2015/06/chart">
              <c:ext xmlns:c16="http://schemas.microsoft.com/office/drawing/2014/chart" uri="{C3380CC4-5D6E-409C-BE32-E72D297353CC}">
                <c16:uniqueId val="{0000000E-E8C7-49B0-BF18-37722BF8C68D}"/>
              </c:ext>
            </c:extLst>
          </c:dPt>
          <c:dPt>
            <c:idx val="15"/>
            <c:invertIfNegative val="0"/>
            <c:bubble3D val="0"/>
            <c:extLst xmlns:c16r2="http://schemas.microsoft.com/office/drawing/2015/06/chart">
              <c:ext xmlns:c16="http://schemas.microsoft.com/office/drawing/2014/chart" uri="{C3380CC4-5D6E-409C-BE32-E72D297353CC}">
                <c16:uniqueId val="{0000000F-E8C7-49B0-BF18-37722BF8C68D}"/>
              </c:ext>
            </c:extLst>
          </c:dPt>
          <c:dPt>
            <c:idx val="16"/>
            <c:invertIfNegative val="0"/>
            <c:bubble3D val="0"/>
            <c:extLst xmlns:c16r2="http://schemas.microsoft.com/office/drawing/2015/06/chart">
              <c:ext xmlns:c16="http://schemas.microsoft.com/office/drawing/2014/chart" uri="{C3380CC4-5D6E-409C-BE32-E72D297353CC}">
                <c16:uniqueId val="{00000010-E8C7-49B0-BF18-37722BF8C68D}"/>
              </c:ext>
            </c:extLst>
          </c:dPt>
          <c:dPt>
            <c:idx val="17"/>
            <c:invertIfNegative val="0"/>
            <c:bubble3D val="0"/>
            <c:extLst xmlns:c16r2="http://schemas.microsoft.com/office/drawing/2015/06/chart">
              <c:ext xmlns:c16="http://schemas.microsoft.com/office/drawing/2014/chart" uri="{C3380CC4-5D6E-409C-BE32-E72D297353CC}">
                <c16:uniqueId val="{00000011-E8C7-49B0-BF18-37722BF8C68D}"/>
              </c:ext>
            </c:extLst>
          </c:dPt>
          <c:dPt>
            <c:idx val="18"/>
            <c:invertIfNegative val="0"/>
            <c:bubble3D val="0"/>
            <c:extLst xmlns:c16r2="http://schemas.microsoft.com/office/drawing/2015/06/chart">
              <c:ext xmlns:c16="http://schemas.microsoft.com/office/drawing/2014/chart" uri="{C3380CC4-5D6E-409C-BE32-E72D297353CC}">
                <c16:uniqueId val="{00000012-E8C7-49B0-BF18-37722BF8C68D}"/>
              </c:ext>
            </c:extLst>
          </c:dPt>
          <c:dPt>
            <c:idx val="19"/>
            <c:invertIfNegative val="0"/>
            <c:bubble3D val="0"/>
            <c:extLst xmlns:c16r2="http://schemas.microsoft.com/office/drawing/2015/06/chart">
              <c:ext xmlns:c16="http://schemas.microsoft.com/office/drawing/2014/chart" uri="{C3380CC4-5D6E-409C-BE32-E72D297353CC}">
                <c16:uniqueId val="{00000013-E8C7-49B0-BF18-37722BF8C68D}"/>
              </c:ext>
            </c:extLst>
          </c:dPt>
          <c:dPt>
            <c:idx val="20"/>
            <c:invertIfNegative val="0"/>
            <c:bubble3D val="0"/>
            <c:extLst xmlns:c16r2="http://schemas.microsoft.com/office/drawing/2015/06/chart">
              <c:ext xmlns:c16="http://schemas.microsoft.com/office/drawing/2014/chart" uri="{C3380CC4-5D6E-409C-BE32-E72D297353CC}">
                <c16:uniqueId val="{00000014-E8C7-49B0-BF18-37722BF8C68D}"/>
              </c:ext>
            </c:extLst>
          </c:dPt>
          <c:dPt>
            <c:idx val="21"/>
            <c:invertIfNegative val="0"/>
            <c:bubble3D val="0"/>
            <c:extLst xmlns:c16r2="http://schemas.microsoft.com/office/drawing/2015/06/chart">
              <c:ext xmlns:c16="http://schemas.microsoft.com/office/drawing/2014/chart" uri="{C3380CC4-5D6E-409C-BE32-E72D297353CC}">
                <c16:uniqueId val="{00000015-E8C7-49B0-BF18-37722BF8C68D}"/>
              </c:ext>
            </c:extLst>
          </c:dPt>
          <c:dPt>
            <c:idx val="22"/>
            <c:invertIfNegative val="0"/>
            <c:bubble3D val="0"/>
            <c:extLst xmlns:c16r2="http://schemas.microsoft.com/office/drawing/2015/06/chart">
              <c:ext xmlns:c16="http://schemas.microsoft.com/office/drawing/2014/chart" uri="{C3380CC4-5D6E-409C-BE32-E72D297353CC}">
                <c16:uniqueId val="{00000016-E8C7-49B0-BF18-37722BF8C68D}"/>
              </c:ext>
            </c:extLst>
          </c:dPt>
          <c:dPt>
            <c:idx val="23"/>
            <c:invertIfNegative val="0"/>
            <c:bubble3D val="0"/>
            <c:extLst xmlns:c16r2="http://schemas.microsoft.com/office/drawing/2015/06/chart">
              <c:ext xmlns:c16="http://schemas.microsoft.com/office/drawing/2014/chart" uri="{C3380CC4-5D6E-409C-BE32-E72D297353CC}">
                <c16:uniqueId val="{00000017-E8C7-49B0-BF18-37722BF8C68D}"/>
              </c:ext>
            </c:extLst>
          </c:dPt>
          <c:dPt>
            <c:idx val="24"/>
            <c:invertIfNegative val="0"/>
            <c:bubble3D val="0"/>
            <c:extLst xmlns:c16r2="http://schemas.microsoft.com/office/drawing/2015/06/chart">
              <c:ext xmlns:c16="http://schemas.microsoft.com/office/drawing/2014/chart" uri="{C3380CC4-5D6E-409C-BE32-E72D297353CC}">
                <c16:uniqueId val="{00000018-E8C7-49B0-BF18-37722BF8C68D}"/>
              </c:ext>
            </c:extLst>
          </c:dPt>
          <c:dPt>
            <c:idx val="25"/>
            <c:invertIfNegative val="0"/>
            <c:bubble3D val="0"/>
            <c:extLst xmlns:c16r2="http://schemas.microsoft.com/office/drawing/2015/06/chart">
              <c:ext xmlns:c16="http://schemas.microsoft.com/office/drawing/2014/chart" uri="{C3380CC4-5D6E-409C-BE32-E72D297353CC}">
                <c16:uniqueId val="{00000019-E8C7-49B0-BF18-37722BF8C68D}"/>
              </c:ext>
            </c:extLst>
          </c:dPt>
          <c:dPt>
            <c:idx val="26"/>
            <c:invertIfNegative val="0"/>
            <c:bubble3D val="0"/>
            <c:extLst xmlns:c16r2="http://schemas.microsoft.com/office/drawing/2015/06/chart">
              <c:ext xmlns:c16="http://schemas.microsoft.com/office/drawing/2014/chart" uri="{C3380CC4-5D6E-409C-BE32-E72D297353CC}">
                <c16:uniqueId val="{0000001A-E8C7-49B0-BF18-37722BF8C68D}"/>
              </c:ext>
            </c:extLst>
          </c:dPt>
          <c:dPt>
            <c:idx val="27"/>
            <c:invertIfNegative val="0"/>
            <c:bubble3D val="0"/>
            <c:extLst xmlns:c16r2="http://schemas.microsoft.com/office/drawing/2015/06/chart">
              <c:ext xmlns:c16="http://schemas.microsoft.com/office/drawing/2014/chart" uri="{C3380CC4-5D6E-409C-BE32-E72D297353CC}">
                <c16:uniqueId val="{0000001B-E8C7-49B0-BF18-37722BF8C68D}"/>
              </c:ext>
            </c:extLst>
          </c:dPt>
          <c:dPt>
            <c:idx val="28"/>
            <c:invertIfNegative val="0"/>
            <c:bubble3D val="0"/>
            <c:extLst xmlns:c16r2="http://schemas.microsoft.com/office/drawing/2015/06/chart">
              <c:ext xmlns:c16="http://schemas.microsoft.com/office/drawing/2014/chart" uri="{C3380CC4-5D6E-409C-BE32-E72D297353CC}">
                <c16:uniqueId val="{0000001C-E8C7-49B0-BF18-37722BF8C68D}"/>
              </c:ext>
            </c:extLst>
          </c:dPt>
          <c:dPt>
            <c:idx val="29"/>
            <c:invertIfNegative val="0"/>
            <c:bubble3D val="0"/>
            <c:extLst xmlns:c16r2="http://schemas.microsoft.com/office/drawing/2015/06/chart">
              <c:ext xmlns:c16="http://schemas.microsoft.com/office/drawing/2014/chart" uri="{C3380CC4-5D6E-409C-BE32-E72D297353CC}">
                <c16:uniqueId val="{0000001D-E8C7-49B0-BF18-37722BF8C68D}"/>
              </c:ext>
            </c:extLst>
          </c:dPt>
          <c:dPt>
            <c:idx val="30"/>
            <c:invertIfNegative val="0"/>
            <c:bubble3D val="0"/>
            <c:extLst xmlns:c16r2="http://schemas.microsoft.com/office/drawing/2015/06/chart">
              <c:ext xmlns:c16="http://schemas.microsoft.com/office/drawing/2014/chart" uri="{C3380CC4-5D6E-409C-BE32-E72D297353CC}">
                <c16:uniqueId val="{0000001E-E8C7-49B0-BF18-37722BF8C68D}"/>
              </c:ext>
            </c:extLst>
          </c:dPt>
          <c:dPt>
            <c:idx val="31"/>
            <c:invertIfNegative val="0"/>
            <c:bubble3D val="0"/>
            <c:extLst xmlns:c16r2="http://schemas.microsoft.com/office/drawing/2015/06/chart">
              <c:ext xmlns:c16="http://schemas.microsoft.com/office/drawing/2014/chart" uri="{C3380CC4-5D6E-409C-BE32-E72D297353CC}">
                <c16:uniqueId val="{0000001F-E8C7-49B0-BF18-37722BF8C68D}"/>
              </c:ext>
            </c:extLst>
          </c:dPt>
          <c:dPt>
            <c:idx val="32"/>
            <c:invertIfNegative val="0"/>
            <c:bubble3D val="0"/>
            <c:extLst xmlns:c16r2="http://schemas.microsoft.com/office/drawing/2015/06/chart">
              <c:ext xmlns:c16="http://schemas.microsoft.com/office/drawing/2014/chart" uri="{C3380CC4-5D6E-409C-BE32-E72D297353CC}">
                <c16:uniqueId val="{00000020-E8C7-49B0-BF18-37722BF8C68D}"/>
              </c:ext>
            </c:extLst>
          </c:dPt>
          <c:dPt>
            <c:idx val="33"/>
            <c:invertIfNegative val="0"/>
            <c:bubble3D val="0"/>
            <c:extLst xmlns:c16r2="http://schemas.microsoft.com/office/drawing/2015/06/chart">
              <c:ext xmlns:c16="http://schemas.microsoft.com/office/drawing/2014/chart" uri="{C3380CC4-5D6E-409C-BE32-E72D297353CC}">
                <c16:uniqueId val="{00000021-E8C7-49B0-BF18-37722BF8C68D}"/>
              </c:ext>
            </c:extLst>
          </c:dPt>
          <c:dPt>
            <c:idx val="34"/>
            <c:invertIfNegative val="0"/>
            <c:bubble3D val="0"/>
            <c:extLst xmlns:c16r2="http://schemas.microsoft.com/office/drawing/2015/06/chart">
              <c:ext xmlns:c16="http://schemas.microsoft.com/office/drawing/2014/chart" uri="{C3380CC4-5D6E-409C-BE32-E72D297353CC}">
                <c16:uniqueId val="{00000022-E8C7-49B0-BF18-37722BF8C68D}"/>
              </c:ext>
            </c:extLst>
          </c:dPt>
          <c:dPt>
            <c:idx val="35"/>
            <c:invertIfNegative val="0"/>
            <c:bubble3D val="0"/>
            <c:extLst xmlns:c16r2="http://schemas.microsoft.com/office/drawing/2015/06/chart">
              <c:ext xmlns:c16="http://schemas.microsoft.com/office/drawing/2014/chart" uri="{C3380CC4-5D6E-409C-BE32-E72D297353CC}">
                <c16:uniqueId val="{00000023-E8C7-49B0-BF18-37722BF8C68D}"/>
              </c:ext>
            </c:extLst>
          </c:dPt>
          <c:dPt>
            <c:idx val="36"/>
            <c:invertIfNegative val="0"/>
            <c:bubble3D val="0"/>
            <c:extLst xmlns:c16r2="http://schemas.microsoft.com/office/drawing/2015/06/chart">
              <c:ext xmlns:c16="http://schemas.microsoft.com/office/drawing/2014/chart" uri="{C3380CC4-5D6E-409C-BE32-E72D297353CC}">
                <c16:uniqueId val="{00000024-E8C7-49B0-BF18-37722BF8C68D}"/>
              </c:ext>
            </c:extLst>
          </c:dPt>
          <c:dPt>
            <c:idx val="37"/>
            <c:invertIfNegative val="0"/>
            <c:bubble3D val="0"/>
            <c:extLst xmlns:c16r2="http://schemas.microsoft.com/office/drawing/2015/06/chart">
              <c:ext xmlns:c16="http://schemas.microsoft.com/office/drawing/2014/chart" uri="{C3380CC4-5D6E-409C-BE32-E72D297353CC}">
                <c16:uniqueId val="{00000025-E8C7-49B0-BF18-37722BF8C68D}"/>
              </c:ext>
            </c:extLst>
          </c:dPt>
          <c:dPt>
            <c:idx val="38"/>
            <c:invertIfNegative val="0"/>
            <c:bubble3D val="0"/>
            <c:extLst xmlns:c16r2="http://schemas.microsoft.com/office/drawing/2015/06/chart">
              <c:ext xmlns:c16="http://schemas.microsoft.com/office/drawing/2014/chart" uri="{C3380CC4-5D6E-409C-BE32-E72D297353CC}">
                <c16:uniqueId val="{00000026-E8C7-49B0-BF18-37722BF8C68D}"/>
              </c:ext>
            </c:extLst>
          </c:dPt>
          <c:dPt>
            <c:idx val="39"/>
            <c:invertIfNegative val="0"/>
            <c:bubble3D val="0"/>
            <c:extLst xmlns:c16r2="http://schemas.microsoft.com/office/drawing/2015/06/chart">
              <c:ext xmlns:c16="http://schemas.microsoft.com/office/drawing/2014/chart" uri="{C3380CC4-5D6E-409C-BE32-E72D297353CC}">
                <c16:uniqueId val="{00000027-E8C7-49B0-BF18-37722BF8C68D}"/>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Sheet1!$A$9</c:f>
              <c:strCache>
                <c:ptCount val="1"/>
                <c:pt idx="0">
                  <c:v>Doing watersports</c:v>
                </c:pt>
              </c:strCache>
            </c:strRef>
          </c:cat>
          <c:val>
            <c:numRef>
              <c:f>Sheet1!$B$9</c:f>
              <c:numCache>
                <c:formatCode>0%</c:formatCode>
                <c:ptCount val="1"/>
                <c:pt idx="0">
                  <c:v>0.12667241379310301</c:v>
                </c:pt>
              </c:numCache>
            </c:numRef>
          </c:val>
          <c:extLst xmlns:c16r2="http://schemas.microsoft.com/office/drawing/2015/06/chart">
            <c:ext xmlns:c16="http://schemas.microsoft.com/office/drawing/2014/chart" uri="{C3380CC4-5D6E-409C-BE32-E72D297353CC}">
              <c16:uniqueId val="{00000028-E8C7-49B0-BF18-37722BF8C68D}"/>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Sheet1!$A$9</c:f>
              <c:strCache>
                <c:ptCount val="1"/>
                <c:pt idx="0">
                  <c:v>Doing watersports</c:v>
                </c:pt>
              </c:strCache>
            </c:strRef>
          </c:cat>
          <c:val>
            <c:numRef>
              <c:f>Sheet1!$C$9</c:f>
              <c:numCache>
                <c:formatCode>0%</c:formatCode>
                <c:ptCount val="1"/>
                <c:pt idx="0">
                  <c:v>0.110327586206897</c:v>
                </c:pt>
              </c:numCache>
            </c:numRef>
          </c:val>
          <c:extLst xmlns:c16r2="http://schemas.microsoft.com/office/drawing/2015/06/chart">
            <c:ext xmlns:c16="http://schemas.microsoft.com/office/drawing/2014/chart" uri="{C3380CC4-5D6E-409C-BE32-E72D297353CC}">
              <c16:uniqueId val="{00000029-E8C7-49B0-BF18-37722BF8C68D}"/>
            </c:ext>
          </c:extLst>
        </c:ser>
        <c:dLbls>
          <c:showLegendKey val="0"/>
          <c:showVal val="0"/>
          <c:showCatName val="0"/>
          <c:showSerName val="0"/>
          <c:showPercent val="0"/>
          <c:showBubbleSize val="0"/>
        </c:dLbls>
        <c:gapWidth val="50"/>
        <c:overlap val="100"/>
        <c:axId val="395629248"/>
        <c:axId val="395630816"/>
      </c:barChart>
      <c:catAx>
        <c:axId val="395629248"/>
        <c:scaling>
          <c:orientation val="maxMin"/>
        </c:scaling>
        <c:delete val="1"/>
        <c:axPos val="l"/>
        <c:numFmt formatCode="General" sourceLinked="1"/>
        <c:majorTickMark val="none"/>
        <c:minorTickMark val="none"/>
        <c:tickLblPos val="nextTo"/>
        <c:crossAx val="395630816"/>
        <c:crosses val="autoZero"/>
        <c:auto val="1"/>
        <c:lblAlgn val="ctr"/>
        <c:lblOffset val="100"/>
        <c:noMultiLvlLbl val="0"/>
      </c:catAx>
      <c:valAx>
        <c:axId val="395630816"/>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29248"/>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AA8-464B-9850-DF64D4C84050}"/>
              </c:ext>
            </c:extLst>
          </c:dPt>
          <c:dPt>
            <c:idx val="1"/>
            <c:invertIfNegative val="0"/>
            <c:bubble3D val="0"/>
            <c:extLst xmlns:c16r2="http://schemas.microsoft.com/office/drawing/2015/06/chart">
              <c:ext xmlns:c16="http://schemas.microsoft.com/office/drawing/2014/chart" uri="{C3380CC4-5D6E-409C-BE32-E72D297353CC}">
                <c16:uniqueId val="{00000001-EAA8-464B-9850-DF64D4C84050}"/>
              </c:ext>
            </c:extLst>
          </c:dPt>
          <c:dPt>
            <c:idx val="2"/>
            <c:invertIfNegative val="0"/>
            <c:bubble3D val="0"/>
            <c:extLst xmlns:c16r2="http://schemas.microsoft.com/office/drawing/2015/06/chart">
              <c:ext xmlns:c16="http://schemas.microsoft.com/office/drawing/2014/chart" uri="{C3380CC4-5D6E-409C-BE32-E72D297353CC}">
                <c16:uniqueId val="{00000002-EAA8-464B-9850-DF64D4C84050}"/>
              </c:ext>
            </c:extLst>
          </c:dPt>
          <c:dPt>
            <c:idx val="3"/>
            <c:invertIfNegative val="0"/>
            <c:bubble3D val="0"/>
            <c:extLst xmlns:c16r2="http://schemas.microsoft.com/office/drawing/2015/06/chart">
              <c:ext xmlns:c16="http://schemas.microsoft.com/office/drawing/2014/chart" uri="{C3380CC4-5D6E-409C-BE32-E72D297353CC}">
                <c16:uniqueId val="{00000003-EAA8-464B-9850-DF64D4C84050}"/>
              </c:ext>
            </c:extLst>
          </c:dPt>
          <c:dPt>
            <c:idx val="4"/>
            <c:invertIfNegative val="0"/>
            <c:bubble3D val="0"/>
            <c:extLst xmlns:c16r2="http://schemas.microsoft.com/office/drawing/2015/06/chart">
              <c:ext xmlns:c16="http://schemas.microsoft.com/office/drawing/2014/chart" uri="{C3380CC4-5D6E-409C-BE32-E72D297353CC}">
                <c16:uniqueId val="{00000004-EAA8-464B-9850-DF64D4C84050}"/>
              </c:ext>
            </c:extLst>
          </c:dPt>
          <c:dPt>
            <c:idx val="5"/>
            <c:invertIfNegative val="0"/>
            <c:bubble3D val="0"/>
            <c:extLst xmlns:c16r2="http://schemas.microsoft.com/office/drawing/2015/06/chart">
              <c:ext xmlns:c16="http://schemas.microsoft.com/office/drawing/2014/chart" uri="{C3380CC4-5D6E-409C-BE32-E72D297353CC}">
                <c16:uniqueId val="{00000005-EAA8-464B-9850-DF64D4C84050}"/>
              </c:ext>
            </c:extLst>
          </c:dPt>
          <c:dPt>
            <c:idx val="6"/>
            <c:invertIfNegative val="0"/>
            <c:bubble3D val="0"/>
            <c:extLst xmlns:c16r2="http://schemas.microsoft.com/office/drawing/2015/06/chart">
              <c:ext xmlns:c16="http://schemas.microsoft.com/office/drawing/2014/chart" uri="{C3380CC4-5D6E-409C-BE32-E72D297353CC}">
                <c16:uniqueId val="{00000006-EAA8-464B-9850-DF64D4C84050}"/>
              </c:ext>
            </c:extLst>
          </c:dPt>
          <c:dPt>
            <c:idx val="7"/>
            <c:invertIfNegative val="0"/>
            <c:bubble3D val="0"/>
            <c:extLst xmlns:c16r2="http://schemas.microsoft.com/office/drawing/2015/06/chart">
              <c:ext xmlns:c16="http://schemas.microsoft.com/office/drawing/2014/chart" uri="{C3380CC4-5D6E-409C-BE32-E72D297353CC}">
                <c16:uniqueId val="{00000007-EAA8-464B-9850-DF64D4C84050}"/>
              </c:ext>
            </c:extLst>
          </c:dPt>
          <c:dPt>
            <c:idx val="8"/>
            <c:invertIfNegative val="0"/>
            <c:bubble3D val="0"/>
            <c:extLst xmlns:c16r2="http://schemas.microsoft.com/office/drawing/2015/06/chart">
              <c:ext xmlns:c16="http://schemas.microsoft.com/office/drawing/2014/chart" uri="{C3380CC4-5D6E-409C-BE32-E72D297353CC}">
                <c16:uniqueId val="{00000008-EAA8-464B-9850-DF64D4C84050}"/>
              </c:ext>
            </c:extLst>
          </c:dPt>
          <c:dPt>
            <c:idx val="9"/>
            <c:invertIfNegative val="0"/>
            <c:bubble3D val="0"/>
            <c:extLst xmlns:c16r2="http://schemas.microsoft.com/office/drawing/2015/06/chart">
              <c:ext xmlns:c16="http://schemas.microsoft.com/office/drawing/2014/chart" uri="{C3380CC4-5D6E-409C-BE32-E72D297353CC}">
                <c16:uniqueId val="{00000009-EAA8-464B-9850-DF64D4C84050}"/>
              </c:ext>
            </c:extLst>
          </c:dPt>
          <c:dPt>
            <c:idx val="10"/>
            <c:invertIfNegative val="0"/>
            <c:bubble3D val="0"/>
            <c:extLst xmlns:c16r2="http://schemas.microsoft.com/office/drawing/2015/06/chart">
              <c:ext xmlns:c16="http://schemas.microsoft.com/office/drawing/2014/chart" uri="{C3380CC4-5D6E-409C-BE32-E72D297353CC}">
                <c16:uniqueId val="{0000000A-EAA8-464B-9850-DF64D4C84050}"/>
              </c:ext>
            </c:extLst>
          </c:dPt>
          <c:dPt>
            <c:idx val="11"/>
            <c:invertIfNegative val="0"/>
            <c:bubble3D val="0"/>
            <c:extLst xmlns:c16r2="http://schemas.microsoft.com/office/drawing/2015/06/chart">
              <c:ext xmlns:c16="http://schemas.microsoft.com/office/drawing/2014/chart" uri="{C3380CC4-5D6E-409C-BE32-E72D297353CC}">
                <c16:uniqueId val="{0000000B-EAA8-464B-9850-DF64D4C84050}"/>
              </c:ext>
            </c:extLst>
          </c:dPt>
          <c:dPt>
            <c:idx val="12"/>
            <c:invertIfNegative val="0"/>
            <c:bubble3D val="0"/>
            <c:extLst xmlns:c16r2="http://schemas.microsoft.com/office/drawing/2015/06/chart">
              <c:ext xmlns:c16="http://schemas.microsoft.com/office/drawing/2014/chart" uri="{C3380CC4-5D6E-409C-BE32-E72D297353CC}">
                <c16:uniqueId val="{0000000C-EAA8-464B-9850-DF64D4C84050}"/>
              </c:ext>
            </c:extLst>
          </c:dPt>
          <c:dPt>
            <c:idx val="13"/>
            <c:invertIfNegative val="0"/>
            <c:bubble3D val="0"/>
            <c:extLst xmlns:c16r2="http://schemas.microsoft.com/office/drawing/2015/06/chart">
              <c:ext xmlns:c16="http://schemas.microsoft.com/office/drawing/2014/chart" uri="{C3380CC4-5D6E-409C-BE32-E72D297353CC}">
                <c16:uniqueId val="{0000000D-EAA8-464B-9850-DF64D4C84050}"/>
              </c:ext>
            </c:extLst>
          </c:dPt>
          <c:dPt>
            <c:idx val="14"/>
            <c:invertIfNegative val="0"/>
            <c:bubble3D val="0"/>
            <c:extLst xmlns:c16r2="http://schemas.microsoft.com/office/drawing/2015/06/chart">
              <c:ext xmlns:c16="http://schemas.microsoft.com/office/drawing/2014/chart" uri="{C3380CC4-5D6E-409C-BE32-E72D297353CC}">
                <c16:uniqueId val="{0000000E-EAA8-464B-9850-DF64D4C84050}"/>
              </c:ext>
            </c:extLst>
          </c:dPt>
          <c:dPt>
            <c:idx val="15"/>
            <c:invertIfNegative val="0"/>
            <c:bubble3D val="0"/>
            <c:extLst xmlns:c16r2="http://schemas.microsoft.com/office/drawing/2015/06/chart">
              <c:ext xmlns:c16="http://schemas.microsoft.com/office/drawing/2014/chart" uri="{C3380CC4-5D6E-409C-BE32-E72D297353CC}">
                <c16:uniqueId val="{0000000F-EAA8-464B-9850-DF64D4C84050}"/>
              </c:ext>
            </c:extLst>
          </c:dPt>
          <c:dPt>
            <c:idx val="16"/>
            <c:invertIfNegative val="0"/>
            <c:bubble3D val="0"/>
            <c:extLst xmlns:c16r2="http://schemas.microsoft.com/office/drawing/2015/06/chart">
              <c:ext xmlns:c16="http://schemas.microsoft.com/office/drawing/2014/chart" uri="{C3380CC4-5D6E-409C-BE32-E72D297353CC}">
                <c16:uniqueId val="{00000010-EAA8-464B-9850-DF64D4C84050}"/>
              </c:ext>
            </c:extLst>
          </c:dPt>
          <c:dPt>
            <c:idx val="17"/>
            <c:invertIfNegative val="0"/>
            <c:bubble3D val="0"/>
            <c:extLst xmlns:c16r2="http://schemas.microsoft.com/office/drawing/2015/06/chart">
              <c:ext xmlns:c16="http://schemas.microsoft.com/office/drawing/2014/chart" uri="{C3380CC4-5D6E-409C-BE32-E72D297353CC}">
                <c16:uniqueId val="{00000011-EAA8-464B-9850-DF64D4C84050}"/>
              </c:ext>
            </c:extLst>
          </c:dPt>
          <c:dPt>
            <c:idx val="18"/>
            <c:invertIfNegative val="0"/>
            <c:bubble3D val="0"/>
            <c:extLst xmlns:c16r2="http://schemas.microsoft.com/office/drawing/2015/06/chart">
              <c:ext xmlns:c16="http://schemas.microsoft.com/office/drawing/2014/chart" uri="{C3380CC4-5D6E-409C-BE32-E72D297353CC}">
                <c16:uniqueId val="{00000012-EAA8-464B-9850-DF64D4C84050}"/>
              </c:ext>
            </c:extLst>
          </c:dPt>
          <c:dPt>
            <c:idx val="19"/>
            <c:invertIfNegative val="0"/>
            <c:bubble3D val="0"/>
            <c:extLst xmlns:c16r2="http://schemas.microsoft.com/office/drawing/2015/06/chart">
              <c:ext xmlns:c16="http://schemas.microsoft.com/office/drawing/2014/chart" uri="{C3380CC4-5D6E-409C-BE32-E72D297353CC}">
                <c16:uniqueId val="{00000013-EAA8-464B-9850-DF64D4C84050}"/>
              </c:ext>
            </c:extLst>
          </c:dPt>
          <c:dPt>
            <c:idx val="20"/>
            <c:invertIfNegative val="0"/>
            <c:bubble3D val="0"/>
            <c:extLst xmlns:c16r2="http://schemas.microsoft.com/office/drawing/2015/06/chart">
              <c:ext xmlns:c16="http://schemas.microsoft.com/office/drawing/2014/chart" uri="{C3380CC4-5D6E-409C-BE32-E72D297353CC}">
                <c16:uniqueId val="{00000014-EAA8-464B-9850-DF64D4C84050}"/>
              </c:ext>
            </c:extLst>
          </c:dPt>
          <c:dPt>
            <c:idx val="21"/>
            <c:invertIfNegative val="0"/>
            <c:bubble3D val="0"/>
            <c:extLst xmlns:c16r2="http://schemas.microsoft.com/office/drawing/2015/06/chart">
              <c:ext xmlns:c16="http://schemas.microsoft.com/office/drawing/2014/chart" uri="{C3380CC4-5D6E-409C-BE32-E72D297353CC}">
                <c16:uniqueId val="{00000015-EAA8-464B-9850-DF64D4C84050}"/>
              </c:ext>
            </c:extLst>
          </c:dPt>
          <c:dPt>
            <c:idx val="22"/>
            <c:invertIfNegative val="0"/>
            <c:bubble3D val="0"/>
            <c:extLst xmlns:c16r2="http://schemas.microsoft.com/office/drawing/2015/06/chart">
              <c:ext xmlns:c16="http://schemas.microsoft.com/office/drawing/2014/chart" uri="{C3380CC4-5D6E-409C-BE32-E72D297353CC}">
                <c16:uniqueId val="{00000016-EAA8-464B-9850-DF64D4C84050}"/>
              </c:ext>
            </c:extLst>
          </c:dPt>
          <c:dPt>
            <c:idx val="23"/>
            <c:invertIfNegative val="0"/>
            <c:bubble3D val="0"/>
            <c:extLst xmlns:c16r2="http://schemas.microsoft.com/office/drawing/2015/06/chart">
              <c:ext xmlns:c16="http://schemas.microsoft.com/office/drawing/2014/chart" uri="{C3380CC4-5D6E-409C-BE32-E72D297353CC}">
                <c16:uniqueId val="{00000017-EAA8-464B-9850-DF64D4C84050}"/>
              </c:ext>
            </c:extLst>
          </c:dPt>
          <c:dPt>
            <c:idx val="24"/>
            <c:invertIfNegative val="0"/>
            <c:bubble3D val="0"/>
            <c:extLst xmlns:c16r2="http://schemas.microsoft.com/office/drawing/2015/06/chart">
              <c:ext xmlns:c16="http://schemas.microsoft.com/office/drawing/2014/chart" uri="{C3380CC4-5D6E-409C-BE32-E72D297353CC}">
                <c16:uniqueId val="{00000018-EAA8-464B-9850-DF64D4C84050}"/>
              </c:ext>
            </c:extLst>
          </c:dPt>
          <c:dPt>
            <c:idx val="25"/>
            <c:invertIfNegative val="0"/>
            <c:bubble3D val="0"/>
            <c:extLst xmlns:c16r2="http://schemas.microsoft.com/office/drawing/2015/06/chart">
              <c:ext xmlns:c16="http://schemas.microsoft.com/office/drawing/2014/chart" uri="{C3380CC4-5D6E-409C-BE32-E72D297353CC}">
                <c16:uniqueId val="{00000019-EAA8-464B-9850-DF64D4C84050}"/>
              </c:ext>
            </c:extLst>
          </c:dPt>
          <c:dPt>
            <c:idx val="26"/>
            <c:invertIfNegative val="0"/>
            <c:bubble3D val="0"/>
            <c:extLst xmlns:c16r2="http://schemas.microsoft.com/office/drawing/2015/06/chart">
              <c:ext xmlns:c16="http://schemas.microsoft.com/office/drawing/2014/chart" uri="{C3380CC4-5D6E-409C-BE32-E72D297353CC}">
                <c16:uniqueId val="{0000001A-EAA8-464B-9850-DF64D4C84050}"/>
              </c:ext>
            </c:extLst>
          </c:dPt>
          <c:dPt>
            <c:idx val="27"/>
            <c:invertIfNegative val="0"/>
            <c:bubble3D val="0"/>
            <c:extLst xmlns:c16r2="http://schemas.microsoft.com/office/drawing/2015/06/chart">
              <c:ext xmlns:c16="http://schemas.microsoft.com/office/drawing/2014/chart" uri="{C3380CC4-5D6E-409C-BE32-E72D297353CC}">
                <c16:uniqueId val="{0000001B-EAA8-464B-9850-DF64D4C84050}"/>
              </c:ext>
            </c:extLst>
          </c:dPt>
          <c:dPt>
            <c:idx val="28"/>
            <c:invertIfNegative val="0"/>
            <c:bubble3D val="0"/>
            <c:extLst xmlns:c16r2="http://schemas.microsoft.com/office/drawing/2015/06/chart">
              <c:ext xmlns:c16="http://schemas.microsoft.com/office/drawing/2014/chart" uri="{C3380CC4-5D6E-409C-BE32-E72D297353CC}">
                <c16:uniqueId val="{0000001C-EAA8-464B-9850-DF64D4C84050}"/>
              </c:ext>
            </c:extLst>
          </c:dPt>
          <c:dPt>
            <c:idx val="29"/>
            <c:invertIfNegative val="0"/>
            <c:bubble3D val="0"/>
            <c:extLst xmlns:c16r2="http://schemas.microsoft.com/office/drawing/2015/06/chart">
              <c:ext xmlns:c16="http://schemas.microsoft.com/office/drawing/2014/chart" uri="{C3380CC4-5D6E-409C-BE32-E72D297353CC}">
                <c16:uniqueId val="{0000001D-EAA8-464B-9850-DF64D4C84050}"/>
              </c:ext>
            </c:extLst>
          </c:dPt>
          <c:dPt>
            <c:idx val="30"/>
            <c:invertIfNegative val="0"/>
            <c:bubble3D val="0"/>
            <c:extLst xmlns:c16r2="http://schemas.microsoft.com/office/drawing/2015/06/chart">
              <c:ext xmlns:c16="http://schemas.microsoft.com/office/drawing/2014/chart" uri="{C3380CC4-5D6E-409C-BE32-E72D297353CC}">
                <c16:uniqueId val="{0000001E-EAA8-464B-9850-DF64D4C84050}"/>
              </c:ext>
            </c:extLst>
          </c:dPt>
          <c:dPt>
            <c:idx val="31"/>
            <c:invertIfNegative val="0"/>
            <c:bubble3D val="0"/>
            <c:extLst xmlns:c16r2="http://schemas.microsoft.com/office/drawing/2015/06/chart">
              <c:ext xmlns:c16="http://schemas.microsoft.com/office/drawing/2014/chart" uri="{C3380CC4-5D6E-409C-BE32-E72D297353CC}">
                <c16:uniqueId val="{0000001F-EAA8-464B-9850-DF64D4C84050}"/>
              </c:ext>
            </c:extLst>
          </c:dPt>
          <c:dPt>
            <c:idx val="32"/>
            <c:invertIfNegative val="0"/>
            <c:bubble3D val="0"/>
            <c:extLst xmlns:c16r2="http://schemas.microsoft.com/office/drawing/2015/06/chart">
              <c:ext xmlns:c16="http://schemas.microsoft.com/office/drawing/2014/chart" uri="{C3380CC4-5D6E-409C-BE32-E72D297353CC}">
                <c16:uniqueId val="{00000020-EAA8-464B-9850-DF64D4C84050}"/>
              </c:ext>
            </c:extLst>
          </c:dPt>
          <c:dPt>
            <c:idx val="33"/>
            <c:invertIfNegative val="0"/>
            <c:bubble3D val="0"/>
            <c:extLst xmlns:c16r2="http://schemas.microsoft.com/office/drawing/2015/06/chart">
              <c:ext xmlns:c16="http://schemas.microsoft.com/office/drawing/2014/chart" uri="{C3380CC4-5D6E-409C-BE32-E72D297353CC}">
                <c16:uniqueId val="{00000021-EAA8-464B-9850-DF64D4C84050}"/>
              </c:ext>
            </c:extLst>
          </c:dPt>
          <c:dPt>
            <c:idx val="34"/>
            <c:invertIfNegative val="0"/>
            <c:bubble3D val="0"/>
            <c:extLst xmlns:c16r2="http://schemas.microsoft.com/office/drawing/2015/06/chart">
              <c:ext xmlns:c16="http://schemas.microsoft.com/office/drawing/2014/chart" uri="{C3380CC4-5D6E-409C-BE32-E72D297353CC}">
                <c16:uniqueId val="{00000022-EAA8-464B-9850-DF64D4C84050}"/>
              </c:ext>
            </c:extLst>
          </c:dPt>
          <c:dPt>
            <c:idx val="35"/>
            <c:invertIfNegative val="0"/>
            <c:bubble3D val="0"/>
            <c:extLst xmlns:c16r2="http://schemas.microsoft.com/office/drawing/2015/06/chart">
              <c:ext xmlns:c16="http://schemas.microsoft.com/office/drawing/2014/chart" uri="{C3380CC4-5D6E-409C-BE32-E72D297353CC}">
                <c16:uniqueId val="{00000023-EAA8-464B-9850-DF64D4C84050}"/>
              </c:ext>
            </c:extLst>
          </c:dPt>
          <c:dPt>
            <c:idx val="36"/>
            <c:invertIfNegative val="0"/>
            <c:bubble3D val="0"/>
            <c:extLst xmlns:c16r2="http://schemas.microsoft.com/office/drawing/2015/06/chart">
              <c:ext xmlns:c16="http://schemas.microsoft.com/office/drawing/2014/chart" uri="{C3380CC4-5D6E-409C-BE32-E72D297353CC}">
                <c16:uniqueId val="{00000024-EAA8-464B-9850-DF64D4C84050}"/>
              </c:ext>
            </c:extLst>
          </c:dPt>
          <c:dPt>
            <c:idx val="37"/>
            <c:invertIfNegative val="0"/>
            <c:bubble3D val="0"/>
            <c:extLst xmlns:c16r2="http://schemas.microsoft.com/office/drawing/2015/06/chart">
              <c:ext xmlns:c16="http://schemas.microsoft.com/office/drawing/2014/chart" uri="{C3380CC4-5D6E-409C-BE32-E72D297353CC}">
                <c16:uniqueId val="{00000025-EAA8-464B-9850-DF64D4C84050}"/>
              </c:ext>
            </c:extLst>
          </c:dPt>
          <c:dPt>
            <c:idx val="38"/>
            <c:invertIfNegative val="0"/>
            <c:bubble3D val="0"/>
            <c:extLst xmlns:c16r2="http://schemas.microsoft.com/office/drawing/2015/06/chart">
              <c:ext xmlns:c16="http://schemas.microsoft.com/office/drawing/2014/chart" uri="{C3380CC4-5D6E-409C-BE32-E72D297353CC}">
                <c16:uniqueId val="{00000026-EAA8-464B-9850-DF64D4C84050}"/>
              </c:ext>
            </c:extLst>
          </c:dPt>
          <c:dPt>
            <c:idx val="39"/>
            <c:invertIfNegative val="0"/>
            <c:bubble3D val="0"/>
            <c:extLst xmlns:c16r2="http://schemas.microsoft.com/office/drawing/2015/06/chart">
              <c:ext xmlns:c16="http://schemas.microsoft.com/office/drawing/2014/chart" uri="{C3380CC4-5D6E-409C-BE32-E72D297353CC}">
                <c16:uniqueId val="{00000027-EAA8-464B-9850-DF64D4C8405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Sheet1!$A$27</c:f>
              <c:strCache>
                <c:ptCount val="1"/>
                <c:pt idx="0">
                  <c:v>Taking part in competitive sports</c:v>
                </c:pt>
              </c:strCache>
            </c:strRef>
          </c:cat>
          <c:val>
            <c:numRef>
              <c:f>Sheet1!$B$27</c:f>
              <c:numCache>
                <c:formatCode>0%</c:formatCode>
                <c:ptCount val="1"/>
                <c:pt idx="0">
                  <c:v>0.114264705882353</c:v>
                </c:pt>
              </c:numCache>
            </c:numRef>
          </c:val>
          <c:extLst xmlns:c16r2="http://schemas.microsoft.com/office/drawing/2015/06/chart">
            <c:ext xmlns:c16="http://schemas.microsoft.com/office/drawing/2014/chart" uri="{C3380CC4-5D6E-409C-BE32-E72D297353CC}">
              <c16:uniqueId val="{00000028-EAA8-464B-9850-DF64D4C84050}"/>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Sheet1!$A$27</c:f>
              <c:strCache>
                <c:ptCount val="1"/>
                <c:pt idx="0">
                  <c:v>Taking part in competitive sports</c:v>
                </c:pt>
              </c:strCache>
            </c:strRef>
          </c:cat>
          <c:val>
            <c:numRef>
              <c:f>Sheet1!$C$27</c:f>
              <c:numCache>
                <c:formatCode>0%</c:formatCode>
                <c:ptCount val="1"/>
                <c:pt idx="0">
                  <c:v>9.5735294117647099E-2</c:v>
                </c:pt>
              </c:numCache>
            </c:numRef>
          </c:val>
          <c:extLst xmlns:c16r2="http://schemas.microsoft.com/office/drawing/2015/06/chart">
            <c:ext xmlns:c16="http://schemas.microsoft.com/office/drawing/2014/chart" uri="{C3380CC4-5D6E-409C-BE32-E72D297353CC}">
              <c16:uniqueId val="{00000029-EAA8-464B-9850-DF64D4C84050}"/>
            </c:ext>
          </c:extLst>
        </c:ser>
        <c:dLbls>
          <c:showLegendKey val="0"/>
          <c:showVal val="0"/>
          <c:showCatName val="0"/>
          <c:showSerName val="0"/>
          <c:showPercent val="0"/>
          <c:showBubbleSize val="0"/>
        </c:dLbls>
        <c:gapWidth val="50"/>
        <c:overlap val="100"/>
        <c:axId val="395631992"/>
        <c:axId val="395631600"/>
      </c:barChart>
      <c:catAx>
        <c:axId val="395631992"/>
        <c:scaling>
          <c:orientation val="maxMin"/>
        </c:scaling>
        <c:delete val="1"/>
        <c:axPos val="l"/>
        <c:numFmt formatCode="General" sourceLinked="1"/>
        <c:majorTickMark val="none"/>
        <c:minorTickMark val="none"/>
        <c:tickLblPos val="nextTo"/>
        <c:crossAx val="395631600"/>
        <c:crosses val="autoZero"/>
        <c:auto val="1"/>
        <c:lblAlgn val="ctr"/>
        <c:lblOffset val="100"/>
        <c:noMultiLvlLbl val="0"/>
      </c:catAx>
      <c:valAx>
        <c:axId val="395631600"/>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395631992"/>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Very likely to </c:v>
                </c:pt>
              </c:strCache>
            </c:strRef>
          </c:tx>
          <c:spPr>
            <a:solidFill>
              <a:srgbClr val="92D050"/>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5AA-4D2B-9E42-1FFB43F59DAC}"/>
              </c:ext>
            </c:extLst>
          </c:dPt>
          <c:dPt>
            <c:idx val="1"/>
            <c:invertIfNegative val="0"/>
            <c:bubble3D val="0"/>
            <c:extLst xmlns:c16r2="http://schemas.microsoft.com/office/drawing/2015/06/chart">
              <c:ext xmlns:c16="http://schemas.microsoft.com/office/drawing/2014/chart" uri="{C3380CC4-5D6E-409C-BE32-E72D297353CC}">
                <c16:uniqueId val="{00000001-E5AA-4D2B-9E42-1FFB43F59DAC}"/>
              </c:ext>
            </c:extLst>
          </c:dPt>
          <c:dPt>
            <c:idx val="2"/>
            <c:invertIfNegative val="0"/>
            <c:bubble3D val="0"/>
            <c:extLst xmlns:c16r2="http://schemas.microsoft.com/office/drawing/2015/06/chart">
              <c:ext xmlns:c16="http://schemas.microsoft.com/office/drawing/2014/chart" uri="{C3380CC4-5D6E-409C-BE32-E72D297353CC}">
                <c16:uniqueId val="{00000002-E5AA-4D2B-9E42-1FFB43F59DAC}"/>
              </c:ext>
            </c:extLst>
          </c:dPt>
          <c:dPt>
            <c:idx val="3"/>
            <c:invertIfNegative val="0"/>
            <c:bubble3D val="0"/>
            <c:extLst xmlns:c16r2="http://schemas.microsoft.com/office/drawing/2015/06/chart">
              <c:ext xmlns:c16="http://schemas.microsoft.com/office/drawing/2014/chart" uri="{C3380CC4-5D6E-409C-BE32-E72D297353CC}">
                <c16:uniqueId val="{00000003-E5AA-4D2B-9E42-1FFB43F59DAC}"/>
              </c:ext>
            </c:extLst>
          </c:dPt>
          <c:dPt>
            <c:idx val="4"/>
            <c:invertIfNegative val="0"/>
            <c:bubble3D val="0"/>
            <c:extLst xmlns:c16r2="http://schemas.microsoft.com/office/drawing/2015/06/chart">
              <c:ext xmlns:c16="http://schemas.microsoft.com/office/drawing/2014/chart" uri="{C3380CC4-5D6E-409C-BE32-E72D297353CC}">
                <c16:uniqueId val="{00000004-E5AA-4D2B-9E42-1FFB43F59DAC}"/>
              </c:ext>
            </c:extLst>
          </c:dPt>
          <c:dPt>
            <c:idx val="5"/>
            <c:invertIfNegative val="0"/>
            <c:bubble3D val="0"/>
            <c:extLst xmlns:c16r2="http://schemas.microsoft.com/office/drawing/2015/06/chart">
              <c:ext xmlns:c16="http://schemas.microsoft.com/office/drawing/2014/chart" uri="{C3380CC4-5D6E-409C-BE32-E72D297353CC}">
                <c16:uniqueId val="{00000005-E5AA-4D2B-9E42-1FFB43F59DAC}"/>
              </c:ext>
            </c:extLst>
          </c:dPt>
          <c:dPt>
            <c:idx val="6"/>
            <c:invertIfNegative val="0"/>
            <c:bubble3D val="0"/>
            <c:extLst xmlns:c16r2="http://schemas.microsoft.com/office/drawing/2015/06/chart">
              <c:ext xmlns:c16="http://schemas.microsoft.com/office/drawing/2014/chart" uri="{C3380CC4-5D6E-409C-BE32-E72D297353CC}">
                <c16:uniqueId val="{00000006-E5AA-4D2B-9E42-1FFB43F59DAC}"/>
              </c:ext>
            </c:extLst>
          </c:dPt>
          <c:dPt>
            <c:idx val="7"/>
            <c:invertIfNegative val="0"/>
            <c:bubble3D val="0"/>
            <c:extLst xmlns:c16r2="http://schemas.microsoft.com/office/drawing/2015/06/chart">
              <c:ext xmlns:c16="http://schemas.microsoft.com/office/drawing/2014/chart" uri="{C3380CC4-5D6E-409C-BE32-E72D297353CC}">
                <c16:uniqueId val="{00000007-E5AA-4D2B-9E42-1FFB43F59DAC}"/>
              </c:ext>
            </c:extLst>
          </c:dPt>
          <c:dPt>
            <c:idx val="8"/>
            <c:invertIfNegative val="0"/>
            <c:bubble3D val="0"/>
            <c:extLst xmlns:c16r2="http://schemas.microsoft.com/office/drawing/2015/06/chart">
              <c:ext xmlns:c16="http://schemas.microsoft.com/office/drawing/2014/chart" uri="{C3380CC4-5D6E-409C-BE32-E72D297353CC}">
                <c16:uniqueId val="{00000008-E5AA-4D2B-9E42-1FFB43F59DAC}"/>
              </c:ext>
            </c:extLst>
          </c:dPt>
          <c:dPt>
            <c:idx val="9"/>
            <c:invertIfNegative val="0"/>
            <c:bubble3D val="0"/>
            <c:extLst xmlns:c16r2="http://schemas.microsoft.com/office/drawing/2015/06/chart">
              <c:ext xmlns:c16="http://schemas.microsoft.com/office/drawing/2014/chart" uri="{C3380CC4-5D6E-409C-BE32-E72D297353CC}">
                <c16:uniqueId val="{00000009-E5AA-4D2B-9E42-1FFB43F59DAC}"/>
              </c:ext>
            </c:extLst>
          </c:dPt>
          <c:dPt>
            <c:idx val="10"/>
            <c:invertIfNegative val="0"/>
            <c:bubble3D val="0"/>
            <c:extLst xmlns:c16r2="http://schemas.microsoft.com/office/drawing/2015/06/chart">
              <c:ext xmlns:c16="http://schemas.microsoft.com/office/drawing/2014/chart" uri="{C3380CC4-5D6E-409C-BE32-E72D297353CC}">
                <c16:uniqueId val="{0000000A-E5AA-4D2B-9E42-1FFB43F59DAC}"/>
              </c:ext>
            </c:extLst>
          </c:dPt>
          <c:dPt>
            <c:idx val="11"/>
            <c:invertIfNegative val="0"/>
            <c:bubble3D val="0"/>
            <c:extLst xmlns:c16r2="http://schemas.microsoft.com/office/drawing/2015/06/chart">
              <c:ext xmlns:c16="http://schemas.microsoft.com/office/drawing/2014/chart" uri="{C3380CC4-5D6E-409C-BE32-E72D297353CC}">
                <c16:uniqueId val="{0000000B-E5AA-4D2B-9E42-1FFB43F59DAC}"/>
              </c:ext>
            </c:extLst>
          </c:dPt>
          <c:dPt>
            <c:idx val="12"/>
            <c:invertIfNegative val="0"/>
            <c:bubble3D val="0"/>
            <c:extLst xmlns:c16r2="http://schemas.microsoft.com/office/drawing/2015/06/chart">
              <c:ext xmlns:c16="http://schemas.microsoft.com/office/drawing/2014/chart" uri="{C3380CC4-5D6E-409C-BE32-E72D297353CC}">
                <c16:uniqueId val="{0000000C-E5AA-4D2B-9E42-1FFB43F59DAC}"/>
              </c:ext>
            </c:extLst>
          </c:dPt>
          <c:dPt>
            <c:idx val="13"/>
            <c:invertIfNegative val="0"/>
            <c:bubble3D val="0"/>
            <c:extLst xmlns:c16r2="http://schemas.microsoft.com/office/drawing/2015/06/chart">
              <c:ext xmlns:c16="http://schemas.microsoft.com/office/drawing/2014/chart" uri="{C3380CC4-5D6E-409C-BE32-E72D297353CC}">
                <c16:uniqueId val="{0000000D-E5AA-4D2B-9E42-1FFB43F59DAC}"/>
              </c:ext>
            </c:extLst>
          </c:dPt>
          <c:dPt>
            <c:idx val="14"/>
            <c:invertIfNegative val="0"/>
            <c:bubble3D val="0"/>
            <c:extLst xmlns:c16r2="http://schemas.microsoft.com/office/drawing/2015/06/chart">
              <c:ext xmlns:c16="http://schemas.microsoft.com/office/drawing/2014/chart" uri="{C3380CC4-5D6E-409C-BE32-E72D297353CC}">
                <c16:uniqueId val="{0000000E-E5AA-4D2B-9E42-1FFB43F59DAC}"/>
              </c:ext>
            </c:extLst>
          </c:dPt>
          <c:dPt>
            <c:idx val="15"/>
            <c:invertIfNegative val="0"/>
            <c:bubble3D val="0"/>
            <c:extLst xmlns:c16r2="http://schemas.microsoft.com/office/drawing/2015/06/chart">
              <c:ext xmlns:c16="http://schemas.microsoft.com/office/drawing/2014/chart" uri="{C3380CC4-5D6E-409C-BE32-E72D297353CC}">
                <c16:uniqueId val="{0000000F-E5AA-4D2B-9E42-1FFB43F59DAC}"/>
              </c:ext>
            </c:extLst>
          </c:dPt>
          <c:dPt>
            <c:idx val="16"/>
            <c:invertIfNegative val="0"/>
            <c:bubble3D val="0"/>
            <c:extLst xmlns:c16r2="http://schemas.microsoft.com/office/drawing/2015/06/chart">
              <c:ext xmlns:c16="http://schemas.microsoft.com/office/drawing/2014/chart" uri="{C3380CC4-5D6E-409C-BE32-E72D297353CC}">
                <c16:uniqueId val="{00000010-E5AA-4D2B-9E42-1FFB43F59DAC}"/>
              </c:ext>
            </c:extLst>
          </c:dPt>
          <c:dPt>
            <c:idx val="17"/>
            <c:invertIfNegative val="0"/>
            <c:bubble3D val="0"/>
            <c:extLst xmlns:c16r2="http://schemas.microsoft.com/office/drawing/2015/06/chart">
              <c:ext xmlns:c16="http://schemas.microsoft.com/office/drawing/2014/chart" uri="{C3380CC4-5D6E-409C-BE32-E72D297353CC}">
                <c16:uniqueId val="{00000011-E5AA-4D2B-9E42-1FFB43F59DAC}"/>
              </c:ext>
            </c:extLst>
          </c:dPt>
          <c:dPt>
            <c:idx val="18"/>
            <c:invertIfNegative val="0"/>
            <c:bubble3D val="0"/>
            <c:extLst xmlns:c16r2="http://schemas.microsoft.com/office/drawing/2015/06/chart">
              <c:ext xmlns:c16="http://schemas.microsoft.com/office/drawing/2014/chart" uri="{C3380CC4-5D6E-409C-BE32-E72D297353CC}">
                <c16:uniqueId val="{00000012-E5AA-4D2B-9E42-1FFB43F59DAC}"/>
              </c:ext>
            </c:extLst>
          </c:dPt>
          <c:dPt>
            <c:idx val="19"/>
            <c:invertIfNegative val="0"/>
            <c:bubble3D val="0"/>
            <c:extLst xmlns:c16r2="http://schemas.microsoft.com/office/drawing/2015/06/chart">
              <c:ext xmlns:c16="http://schemas.microsoft.com/office/drawing/2014/chart" uri="{C3380CC4-5D6E-409C-BE32-E72D297353CC}">
                <c16:uniqueId val="{00000013-E5AA-4D2B-9E42-1FFB43F59DAC}"/>
              </c:ext>
            </c:extLst>
          </c:dPt>
          <c:dPt>
            <c:idx val="20"/>
            <c:invertIfNegative val="0"/>
            <c:bubble3D val="0"/>
            <c:extLst xmlns:c16r2="http://schemas.microsoft.com/office/drawing/2015/06/chart">
              <c:ext xmlns:c16="http://schemas.microsoft.com/office/drawing/2014/chart" uri="{C3380CC4-5D6E-409C-BE32-E72D297353CC}">
                <c16:uniqueId val="{00000014-E5AA-4D2B-9E42-1FFB43F59DAC}"/>
              </c:ext>
            </c:extLst>
          </c:dPt>
          <c:dPt>
            <c:idx val="21"/>
            <c:invertIfNegative val="0"/>
            <c:bubble3D val="0"/>
            <c:extLst xmlns:c16r2="http://schemas.microsoft.com/office/drawing/2015/06/chart">
              <c:ext xmlns:c16="http://schemas.microsoft.com/office/drawing/2014/chart" uri="{C3380CC4-5D6E-409C-BE32-E72D297353CC}">
                <c16:uniqueId val="{00000015-E5AA-4D2B-9E42-1FFB43F59DAC}"/>
              </c:ext>
            </c:extLst>
          </c:dPt>
          <c:dPt>
            <c:idx val="22"/>
            <c:invertIfNegative val="0"/>
            <c:bubble3D val="0"/>
            <c:extLst xmlns:c16r2="http://schemas.microsoft.com/office/drawing/2015/06/chart">
              <c:ext xmlns:c16="http://schemas.microsoft.com/office/drawing/2014/chart" uri="{C3380CC4-5D6E-409C-BE32-E72D297353CC}">
                <c16:uniqueId val="{00000016-E5AA-4D2B-9E42-1FFB43F59DAC}"/>
              </c:ext>
            </c:extLst>
          </c:dPt>
          <c:dPt>
            <c:idx val="23"/>
            <c:invertIfNegative val="0"/>
            <c:bubble3D val="0"/>
            <c:extLst xmlns:c16r2="http://schemas.microsoft.com/office/drawing/2015/06/chart">
              <c:ext xmlns:c16="http://schemas.microsoft.com/office/drawing/2014/chart" uri="{C3380CC4-5D6E-409C-BE32-E72D297353CC}">
                <c16:uniqueId val="{00000017-E5AA-4D2B-9E42-1FFB43F59DAC}"/>
              </c:ext>
            </c:extLst>
          </c:dPt>
          <c:dPt>
            <c:idx val="24"/>
            <c:invertIfNegative val="0"/>
            <c:bubble3D val="0"/>
            <c:extLst xmlns:c16r2="http://schemas.microsoft.com/office/drawing/2015/06/chart">
              <c:ext xmlns:c16="http://schemas.microsoft.com/office/drawing/2014/chart" uri="{C3380CC4-5D6E-409C-BE32-E72D297353CC}">
                <c16:uniqueId val="{00000018-E5AA-4D2B-9E42-1FFB43F59DAC}"/>
              </c:ext>
            </c:extLst>
          </c:dPt>
          <c:dPt>
            <c:idx val="25"/>
            <c:invertIfNegative val="0"/>
            <c:bubble3D val="0"/>
            <c:extLst xmlns:c16r2="http://schemas.microsoft.com/office/drawing/2015/06/chart">
              <c:ext xmlns:c16="http://schemas.microsoft.com/office/drawing/2014/chart" uri="{C3380CC4-5D6E-409C-BE32-E72D297353CC}">
                <c16:uniqueId val="{00000019-E5AA-4D2B-9E42-1FFB43F59DAC}"/>
              </c:ext>
            </c:extLst>
          </c:dPt>
          <c:dPt>
            <c:idx val="26"/>
            <c:invertIfNegative val="0"/>
            <c:bubble3D val="0"/>
            <c:extLst xmlns:c16r2="http://schemas.microsoft.com/office/drawing/2015/06/chart">
              <c:ext xmlns:c16="http://schemas.microsoft.com/office/drawing/2014/chart" uri="{C3380CC4-5D6E-409C-BE32-E72D297353CC}">
                <c16:uniqueId val="{0000001A-E5AA-4D2B-9E42-1FFB43F59DAC}"/>
              </c:ext>
            </c:extLst>
          </c:dPt>
          <c:dPt>
            <c:idx val="27"/>
            <c:invertIfNegative val="0"/>
            <c:bubble3D val="0"/>
            <c:extLst xmlns:c16r2="http://schemas.microsoft.com/office/drawing/2015/06/chart">
              <c:ext xmlns:c16="http://schemas.microsoft.com/office/drawing/2014/chart" uri="{C3380CC4-5D6E-409C-BE32-E72D297353CC}">
                <c16:uniqueId val="{0000001B-E5AA-4D2B-9E42-1FFB43F59DAC}"/>
              </c:ext>
            </c:extLst>
          </c:dPt>
          <c:dPt>
            <c:idx val="28"/>
            <c:invertIfNegative val="0"/>
            <c:bubble3D val="0"/>
            <c:extLst xmlns:c16r2="http://schemas.microsoft.com/office/drawing/2015/06/chart">
              <c:ext xmlns:c16="http://schemas.microsoft.com/office/drawing/2014/chart" uri="{C3380CC4-5D6E-409C-BE32-E72D297353CC}">
                <c16:uniqueId val="{0000001C-E5AA-4D2B-9E42-1FFB43F59DAC}"/>
              </c:ext>
            </c:extLst>
          </c:dPt>
          <c:dPt>
            <c:idx val="29"/>
            <c:invertIfNegative val="0"/>
            <c:bubble3D val="0"/>
            <c:extLst xmlns:c16r2="http://schemas.microsoft.com/office/drawing/2015/06/chart">
              <c:ext xmlns:c16="http://schemas.microsoft.com/office/drawing/2014/chart" uri="{C3380CC4-5D6E-409C-BE32-E72D297353CC}">
                <c16:uniqueId val="{0000001D-E5AA-4D2B-9E42-1FFB43F59DAC}"/>
              </c:ext>
            </c:extLst>
          </c:dPt>
          <c:dPt>
            <c:idx val="30"/>
            <c:invertIfNegative val="0"/>
            <c:bubble3D val="0"/>
            <c:extLst xmlns:c16r2="http://schemas.microsoft.com/office/drawing/2015/06/chart">
              <c:ext xmlns:c16="http://schemas.microsoft.com/office/drawing/2014/chart" uri="{C3380CC4-5D6E-409C-BE32-E72D297353CC}">
                <c16:uniqueId val="{0000001E-E5AA-4D2B-9E42-1FFB43F59DAC}"/>
              </c:ext>
            </c:extLst>
          </c:dPt>
          <c:dPt>
            <c:idx val="31"/>
            <c:invertIfNegative val="0"/>
            <c:bubble3D val="0"/>
            <c:extLst xmlns:c16r2="http://schemas.microsoft.com/office/drawing/2015/06/chart">
              <c:ext xmlns:c16="http://schemas.microsoft.com/office/drawing/2014/chart" uri="{C3380CC4-5D6E-409C-BE32-E72D297353CC}">
                <c16:uniqueId val="{0000001F-E5AA-4D2B-9E42-1FFB43F59DAC}"/>
              </c:ext>
            </c:extLst>
          </c:dPt>
          <c:dPt>
            <c:idx val="32"/>
            <c:invertIfNegative val="0"/>
            <c:bubble3D val="0"/>
            <c:extLst xmlns:c16r2="http://schemas.microsoft.com/office/drawing/2015/06/chart">
              <c:ext xmlns:c16="http://schemas.microsoft.com/office/drawing/2014/chart" uri="{C3380CC4-5D6E-409C-BE32-E72D297353CC}">
                <c16:uniqueId val="{00000020-E5AA-4D2B-9E42-1FFB43F59DAC}"/>
              </c:ext>
            </c:extLst>
          </c:dPt>
          <c:dPt>
            <c:idx val="33"/>
            <c:invertIfNegative val="0"/>
            <c:bubble3D val="0"/>
            <c:extLst xmlns:c16r2="http://schemas.microsoft.com/office/drawing/2015/06/chart">
              <c:ext xmlns:c16="http://schemas.microsoft.com/office/drawing/2014/chart" uri="{C3380CC4-5D6E-409C-BE32-E72D297353CC}">
                <c16:uniqueId val="{00000021-E5AA-4D2B-9E42-1FFB43F59DAC}"/>
              </c:ext>
            </c:extLst>
          </c:dPt>
          <c:dPt>
            <c:idx val="34"/>
            <c:invertIfNegative val="0"/>
            <c:bubble3D val="0"/>
            <c:extLst xmlns:c16r2="http://schemas.microsoft.com/office/drawing/2015/06/chart">
              <c:ext xmlns:c16="http://schemas.microsoft.com/office/drawing/2014/chart" uri="{C3380CC4-5D6E-409C-BE32-E72D297353CC}">
                <c16:uniqueId val="{00000022-E5AA-4D2B-9E42-1FFB43F59DAC}"/>
              </c:ext>
            </c:extLst>
          </c:dPt>
          <c:dPt>
            <c:idx val="35"/>
            <c:invertIfNegative val="0"/>
            <c:bubble3D val="0"/>
            <c:extLst xmlns:c16r2="http://schemas.microsoft.com/office/drawing/2015/06/chart">
              <c:ext xmlns:c16="http://schemas.microsoft.com/office/drawing/2014/chart" uri="{C3380CC4-5D6E-409C-BE32-E72D297353CC}">
                <c16:uniqueId val="{00000023-E5AA-4D2B-9E42-1FFB43F59DAC}"/>
              </c:ext>
            </c:extLst>
          </c:dPt>
          <c:dPt>
            <c:idx val="36"/>
            <c:invertIfNegative val="0"/>
            <c:bubble3D val="0"/>
            <c:extLst xmlns:c16r2="http://schemas.microsoft.com/office/drawing/2015/06/chart">
              <c:ext xmlns:c16="http://schemas.microsoft.com/office/drawing/2014/chart" uri="{C3380CC4-5D6E-409C-BE32-E72D297353CC}">
                <c16:uniqueId val="{00000024-E5AA-4D2B-9E42-1FFB43F59DAC}"/>
              </c:ext>
            </c:extLst>
          </c:dPt>
          <c:dPt>
            <c:idx val="37"/>
            <c:invertIfNegative val="0"/>
            <c:bubble3D val="0"/>
            <c:extLst xmlns:c16r2="http://schemas.microsoft.com/office/drawing/2015/06/chart">
              <c:ext xmlns:c16="http://schemas.microsoft.com/office/drawing/2014/chart" uri="{C3380CC4-5D6E-409C-BE32-E72D297353CC}">
                <c16:uniqueId val="{00000025-E5AA-4D2B-9E42-1FFB43F59DAC}"/>
              </c:ext>
            </c:extLst>
          </c:dPt>
          <c:dPt>
            <c:idx val="38"/>
            <c:invertIfNegative val="0"/>
            <c:bubble3D val="0"/>
            <c:extLst xmlns:c16r2="http://schemas.microsoft.com/office/drawing/2015/06/chart">
              <c:ext xmlns:c16="http://schemas.microsoft.com/office/drawing/2014/chart" uri="{C3380CC4-5D6E-409C-BE32-E72D297353CC}">
                <c16:uniqueId val="{00000026-E5AA-4D2B-9E42-1FFB43F59DAC}"/>
              </c:ext>
            </c:extLst>
          </c:dPt>
          <c:dPt>
            <c:idx val="39"/>
            <c:invertIfNegative val="0"/>
            <c:bubble3D val="0"/>
            <c:extLst xmlns:c16r2="http://schemas.microsoft.com/office/drawing/2015/06/chart">
              <c:ext xmlns:c16="http://schemas.microsoft.com/office/drawing/2014/chart" uri="{C3380CC4-5D6E-409C-BE32-E72D297353CC}">
                <c16:uniqueId val="{00000027-E5AA-4D2B-9E42-1FFB43F59DAC}"/>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Sheet1!$A$20</c:f>
              <c:strCache>
                <c:ptCount val="1"/>
                <c:pt idx="0">
                  <c:v>Playing golf</c:v>
                </c:pt>
              </c:strCache>
            </c:strRef>
          </c:cat>
          <c:val>
            <c:numRef>
              <c:f>Sheet1!$B$20</c:f>
              <c:numCache>
                <c:formatCode>0%</c:formatCode>
                <c:ptCount val="1"/>
                <c:pt idx="0">
                  <c:v>9.2915789473684202E-2</c:v>
                </c:pt>
              </c:numCache>
            </c:numRef>
          </c:val>
          <c:extLst xmlns:c16r2="http://schemas.microsoft.com/office/drawing/2015/06/chart">
            <c:ext xmlns:c16="http://schemas.microsoft.com/office/drawing/2014/chart" uri="{C3380CC4-5D6E-409C-BE32-E72D297353CC}">
              <c16:uniqueId val="{00000028-E5AA-4D2B-9E42-1FFB43F59DAC}"/>
            </c:ext>
          </c:extLst>
        </c:ser>
        <c:ser>
          <c:idx val="1"/>
          <c:order val="1"/>
          <c:tx>
            <c:strRef>
              <c:f>Sheet1!$C$1</c:f>
              <c:strCache>
                <c:ptCount val="1"/>
                <c:pt idx="0">
                  <c:v>Definitely would</c:v>
                </c:pt>
              </c:strCache>
            </c:strRef>
          </c:tx>
          <c:spPr>
            <a:solidFill>
              <a:srgbClr val="00B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Sheet1!$A$20</c:f>
              <c:strCache>
                <c:ptCount val="1"/>
                <c:pt idx="0">
                  <c:v>Playing golf</c:v>
                </c:pt>
              </c:strCache>
            </c:strRef>
          </c:cat>
          <c:val>
            <c:numRef>
              <c:f>Sheet1!$C$20</c:f>
              <c:numCache>
                <c:formatCode>0%</c:formatCode>
                <c:ptCount val="1"/>
                <c:pt idx="0">
                  <c:v>0.101084210526316</c:v>
                </c:pt>
              </c:numCache>
            </c:numRef>
          </c:val>
          <c:extLst xmlns:c16r2="http://schemas.microsoft.com/office/drawing/2015/06/chart">
            <c:ext xmlns:c16="http://schemas.microsoft.com/office/drawing/2014/chart" uri="{C3380CC4-5D6E-409C-BE32-E72D297353CC}">
              <c16:uniqueId val="{00000029-E5AA-4D2B-9E42-1FFB43F59DAC}"/>
            </c:ext>
          </c:extLst>
        </c:ser>
        <c:dLbls>
          <c:showLegendKey val="0"/>
          <c:showVal val="0"/>
          <c:showCatName val="0"/>
          <c:showSerName val="0"/>
          <c:showPercent val="0"/>
          <c:showBubbleSize val="0"/>
        </c:dLbls>
        <c:gapWidth val="50"/>
        <c:overlap val="100"/>
        <c:axId val="405983152"/>
        <c:axId val="405979232"/>
      </c:barChart>
      <c:catAx>
        <c:axId val="405983152"/>
        <c:scaling>
          <c:orientation val="maxMin"/>
        </c:scaling>
        <c:delete val="1"/>
        <c:axPos val="l"/>
        <c:numFmt formatCode="General" sourceLinked="1"/>
        <c:majorTickMark val="none"/>
        <c:minorTickMark val="none"/>
        <c:tickLblPos val="nextTo"/>
        <c:crossAx val="405979232"/>
        <c:crosses val="autoZero"/>
        <c:auto val="1"/>
        <c:lblAlgn val="ctr"/>
        <c:lblOffset val="100"/>
        <c:noMultiLvlLbl val="0"/>
      </c:catAx>
      <c:valAx>
        <c:axId val="405979232"/>
        <c:scaling>
          <c:orientation val="minMax"/>
          <c:max val="1.2"/>
        </c:scaling>
        <c:delete val="1"/>
        <c:axPos val="t"/>
        <c:majorGridlines>
          <c:spPr>
            <a:ln w="9525" cap="flat" cmpd="sng" algn="ctr">
              <a:noFill/>
              <a:round/>
            </a:ln>
            <a:effectLst/>
          </c:spPr>
        </c:majorGridlines>
        <c:numFmt formatCode="0%" sourceLinked="0"/>
        <c:majorTickMark val="out"/>
        <c:minorTickMark val="none"/>
        <c:tickLblPos val="nextTo"/>
        <c:crossAx val="405983152"/>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Would definitely consider</c:v>
                </c:pt>
              </c:strCache>
            </c:strRef>
          </c:tx>
          <c:spPr>
            <a:solidFill>
              <a:srgbClr val="120742"/>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03D-4CA4-8B94-31F2BE6F3BF0}"/>
              </c:ext>
            </c:extLst>
          </c:dPt>
          <c:dPt>
            <c:idx val="1"/>
            <c:invertIfNegative val="0"/>
            <c:bubble3D val="0"/>
            <c:extLst xmlns:c16r2="http://schemas.microsoft.com/office/drawing/2015/06/chart">
              <c:ext xmlns:c16="http://schemas.microsoft.com/office/drawing/2014/chart" uri="{C3380CC4-5D6E-409C-BE32-E72D297353CC}">
                <c16:uniqueId val="{00000001-E03D-4CA4-8B94-31F2BE6F3BF0}"/>
              </c:ext>
            </c:extLst>
          </c:dPt>
          <c:dPt>
            <c:idx val="2"/>
            <c:invertIfNegative val="0"/>
            <c:bubble3D val="0"/>
            <c:extLst xmlns:c16r2="http://schemas.microsoft.com/office/drawing/2015/06/chart">
              <c:ext xmlns:c16="http://schemas.microsoft.com/office/drawing/2014/chart" uri="{C3380CC4-5D6E-409C-BE32-E72D297353CC}">
                <c16:uniqueId val="{00000002-E03D-4CA4-8B94-31F2BE6F3BF0}"/>
              </c:ext>
            </c:extLst>
          </c:dPt>
          <c:dPt>
            <c:idx val="3"/>
            <c:invertIfNegative val="0"/>
            <c:bubble3D val="0"/>
            <c:extLst xmlns:c16r2="http://schemas.microsoft.com/office/drawing/2015/06/chart">
              <c:ext xmlns:c16="http://schemas.microsoft.com/office/drawing/2014/chart" uri="{C3380CC4-5D6E-409C-BE32-E72D297353CC}">
                <c16:uniqueId val="{00000003-E03D-4CA4-8B94-31F2BE6F3BF0}"/>
              </c:ext>
            </c:extLst>
          </c:dPt>
          <c:dPt>
            <c:idx val="4"/>
            <c:invertIfNegative val="0"/>
            <c:bubble3D val="0"/>
            <c:extLst xmlns:c16r2="http://schemas.microsoft.com/office/drawing/2015/06/chart">
              <c:ext xmlns:c16="http://schemas.microsoft.com/office/drawing/2014/chart" uri="{C3380CC4-5D6E-409C-BE32-E72D297353CC}">
                <c16:uniqueId val="{00000004-E03D-4CA4-8B94-31F2BE6F3BF0}"/>
              </c:ext>
            </c:extLst>
          </c:dPt>
          <c:dPt>
            <c:idx val="5"/>
            <c:invertIfNegative val="0"/>
            <c:bubble3D val="0"/>
            <c:extLst xmlns:c16r2="http://schemas.microsoft.com/office/drawing/2015/06/chart">
              <c:ext xmlns:c16="http://schemas.microsoft.com/office/drawing/2014/chart" uri="{C3380CC4-5D6E-409C-BE32-E72D297353CC}">
                <c16:uniqueId val="{00000005-E03D-4CA4-8B94-31F2BE6F3BF0}"/>
              </c:ext>
            </c:extLst>
          </c:dPt>
          <c:dPt>
            <c:idx val="6"/>
            <c:invertIfNegative val="0"/>
            <c:bubble3D val="0"/>
            <c:extLst xmlns:c16r2="http://schemas.microsoft.com/office/drawing/2015/06/chart">
              <c:ext xmlns:c16="http://schemas.microsoft.com/office/drawing/2014/chart" uri="{C3380CC4-5D6E-409C-BE32-E72D297353CC}">
                <c16:uniqueId val="{00000006-E03D-4CA4-8B94-31F2BE6F3BF0}"/>
              </c:ext>
            </c:extLst>
          </c:dPt>
          <c:dPt>
            <c:idx val="7"/>
            <c:invertIfNegative val="0"/>
            <c:bubble3D val="0"/>
            <c:extLst xmlns:c16r2="http://schemas.microsoft.com/office/drawing/2015/06/chart">
              <c:ext xmlns:c16="http://schemas.microsoft.com/office/drawing/2014/chart" uri="{C3380CC4-5D6E-409C-BE32-E72D297353CC}">
                <c16:uniqueId val="{00000007-E03D-4CA4-8B94-31F2BE6F3BF0}"/>
              </c:ext>
            </c:extLst>
          </c:dPt>
          <c:dPt>
            <c:idx val="8"/>
            <c:invertIfNegative val="0"/>
            <c:bubble3D val="0"/>
            <c:extLst xmlns:c16r2="http://schemas.microsoft.com/office/drawing/2015/06/chart">
              <c:ext xmlns:c16="http://schemas.microsoft.com/office/drawing/2014/chart" uri="{C3380CC4-5D6E-409C-BE32-E72D297353CC}">
                <c16:uniqueId val="{00000008-E03D-4CA4-8B94-31F2BE6F3BF0}"/>
              </c:ext>
            </c:extLst>
          </c:dPt>
          <c:dPt>
            <c:idx val="9"/>
            <c:invertIfNegative val="0"/>
            <c:bubble3D val="0"/>
            <c:extLst xmlns:c16r2="http://schemas.microsoft.com/office/drawing/2015/06/chart">
              <c:ext xmlns:c16="http://schemas.microsoft.com/office/drawing/2014/chart" uri="{C3380CC4-5D6E-409C-BE32-E72D297353CC}">
                <c16:uniqueId val="{00000009-E03D-4CA4-8B94-31F2BE6F3BF0}"/>
              </c:ext>
            </c:extLst>
          </c:dPt>
          <c:dPt>
            <c:idx val="10"/>
            <c:invertIfNegative val="0"/>
            <c:bubble3D val="0"/>
            <c:extLst xmlns:c16r2="http://schemas.microsoft.com/office/drawing/2015/06/chart">
              <c:ext xmlns:c16="http://schemas.microsoft.com/office/drawing/2014/chart" uri="{C3380CC4-5D6E-409C-BE32-E72D297353CC}">
                <c16:uniqueId val="{0000000A-E03D-4CA4-8B94-31F2BE6F3BF0}"/>
              </c:ext>
            </c:extLst>
          </c:dPt>
          <c:dPt>
            <c:idx val="11"/>
            <c:invertIfNegative val="0"/>
            <c:bubble3D val="0"/>
            <c:extLst xmlns:c16r2="http://schemas.microsoft.com/office/drawing/2015/06/chart">
              <c:ext xmlns:c16="http://schemas.microsoft.com/office/drawing/2014/chart" uri="{C3380CC4-5D6E-409C-BE32-E72D297353CC}">
                <c16:uniqueId val="{0000000B-E03D-4CA4-8B94-31F2BE6F3BF0}"/>
              </c:ext>
            </c:extLst>
          </c:dPt>
          <c:dPt>
            <c:idx val="12"/>
            <c:invertIfNegative val="0"/>
            <c:bubble3D val="0"/>
            <c:extLst xmlns:c16r2="http://schemas.microsoft.com/office/drawing/2015/06/chart">
              <c:ext xmlns:c16="http://schemas.microsoft.com/office/drawing/2014/chart" uri="{C3380CC4-5D6E-409C-BE32-E72D297353CC}">
                <c16:uniqueId val="{0000000C-E03D-4CA4-8B94-31F2BE6F3BF0}"/>
              </c:ext>
            </c:extLst>
          </c:dPt>
          <c:dPt>
            <c:idx val="13"/>
            <c:invertIfNegative val="0"/>
            <c:bubble3D val="0"/>
            <c:extLst xmlns:c16r2="http://schemas.microsoft.com/office/drawing/2015/06/chart">
              <c:ext xmlns:c16="http://schemas.microsoft.com/office/drawing/2014/chart" uri="{C3380CC4-5D6E-409C-BE32-E72D297353CC}">
                <c16:uniqueId val="{0000000D-E03D-4CA4-8B94-31F2BE6F3BF0}"/>
              </c:ext>
            </c:extLst>
          </c:dPt>
          <c:dPt>
            <c:idx val="14"/>
            <c:invertIfNegative val="0"/>
            <c:bubble3D val="0"/>
            <c:extLst xmlns:c16r2="http://schemas.microsoft.com/office/drawing/2015/06/chart">
              <c:ext xmlns:c16="http://schemas.microsoft.com/office/drawing/2014/chart" uri="{C3380CC4-5D6E-409C-BE32-E72D297353CC}">
                <c16:uniqueId val="{0000000E-E03D-4CA4-8B94-31F2BE6F3BF0}"/>
              </c:ext>
            </c:extLst>
          </c:dPt>
          <c:dPt>
            <c:idx val="15"/>
            <c:invertIfNegative val="0"/>
            <c:bubble3D val="0"/>
            <c:extLst xmlns:c16r2="http://schemas.microsoft.com/office/drawing/2015/06/chart">
              <c:ext xmlns:c16="http://schemas.microsoft.com/office/drawing/2014/chart" uri="{C3380CC4-5D6E-409C-BE32-E72D297353CC}">
                <c16:uniqueId val="{0000000F-E03D-4CA4-8B94-31F2BE6F3BF0}"/>
              </c:ext>
            </c:extLst>
          </c:dPt>
          <c:dPt>
            <c:idx val="16"/>
            <c:invertIfNegative val="0"/>
            <c:bubble3D val="0"/>
            <c:extLst xmlns:c16r2="http://schemas.microsoft.com/office/drawing/2015/06/chart">
              <c:ext xmlns:c16="http://schemas.microsoft.com/office/drawing/2014/chart" uri="{C3380CC4-5D6E-409C-BE32-E72D297353CC}">
                <c16:uniqueId val="{00000010-E03D-4CA4-8B94-31F2BE6F3BF0}"/>
              </c:ext>
            </c:extLst>
          </c:dPt>
          <c:dPt>
            <c:idx val="17"/>
            <c:invertIfNegative val="0"/>
            <c:bubble3D val="0"/>
            <c:extLst xmlns:c16r2="http://schemas.microsoft.com/office/drawing/2015/06/chart">
              <c:ext xmlns:c16="http://schemas.microsoft.com/office/drawing/2014/chart" uri="{C3380CC4-5D6E-409C-BE32-E72D297353CC}">
                <c16:uniqueId val="{00000011-E03D-4CA4-8B94-31F2BE6F3BF0}"/>
              </c:ext>
            </c:extLst>
          </c:dPt>
          <c:dPt>
            <c:idx val="18"/>
            <c:invertIfNegative val="0"/>
            <c:bubble3D val="0"/>
            <c:extLst xmlns:c16r2="http://schemas.microsoft.com/office/drawing/2015/06/chart">
              <c:ext xmlns:c16="http://schemas.microsoft.com/office/drawing/2014/chart" uri="{C3380CC4-5D6E-409C-BE32-E72D297353CC}">
                <c16:uniqueId val="{00000012-E03D-4CA4-8B94-31F2BE6F3BF0}"/>
              </c:ext>
            </c:extLst>
          </c:dPt>
          <c:dPt>
            <c:idx val="19"/>
            <c:invertIfNegative val="0"/>
            <c:bubble3D val="0"/>
            <c:extLst xmlns:c16r2="http://schemas.microsoft.com/office/drawing/2015/06/chart">
              <c:ext xmlns:c16="http://schemas.microsoft.com/office/drawing/2014/chart" uri="{C3380CC4-5D6E-409C-BE32-E72D297353CC}">
                <c16:uniqueId val="{00000013-E03D-4CA4-8B94-31F2BE6F3BF0}"/>
              </c:ext>
            </c:extLst>
          </c:dPt>
          <c:dPt>
            <c:idx val="20"/>
            <c:invertIfNegative val="0"/>
            <c:bubble3D val="0"/>
            <c:extLst xmlns:c16r2="http://schemas.microsoft.com/office/drawing/2015/06/chart">
              <c:ext xmlns:c16="http://schemas.microsoft.com/office/drawing/2014/chart" uri="{C3380CC4-5D6E-409C-BE32-E72D297353CC}">
                <c16:uniqueId val="{00000014-E03D-4CA4-8B94-31F2BE6F3BF0}"/>
              </c:ext>
            </c:extLst>
          </c:dPt>
          <c:dPt>
            <c:idx val="21"/>
            <c:invertIfNegative val="0"/>
            <c:bubble3D val="0"/>
            <c:extLst xmlns:c16r2="http://schemas.microsoft.com/office/drawing/2015/06/chart">
              <c:ext xmlns:c16="http://schemas.microsoft.com/office/drawing/2014/chart" uri="{C3380CC4-5D6E-409C-BE32-E72D297353CC}">
                <c16:uniqueId val="{00000015-E03D-4CA4-8B94-31F2BE6F3BF0}"/>
              </c:ext>
            </c:extLst>
          </c:dPt>
          <c:dPt>
            <c:idx val="22"/>
            <c:invertIfNegative val="0"/>
            <c:bubble3D val="0"/>
            <c:extLst xmlns:c16r2="http://schemas.microsoft.com/office/drawing/2015/06/chart">
              <c:ext xmlns:c16="http://schemas.microsoft.com/office/drawing/2014/chart" uri="{C3380CC4-5D6E-409C-BE32-E72D297353CC}">
                <c16:uniqueId val="{00000016-E03D-4CA4-8B94-31F2BE6F3BF0}"/>
              </c:ext>
            </c:extLst>
          </c:dPt>
          <c:dPt>
            <c:idx val="23"/>
            <c:invertIfNegative val="0"/>
            <c:bubble3D val="0"/>
            <c:extLst xmlns:c16r2="http://schemas.microsoft.com/office/drawing/2015/06/chart">
              <c:ext xmlns:c16="http://schemas.microsoft.com/office/drawing/2014/chart" uri="{C3380CC4-5D6E-409C-BE32-E72D297353CC}">
                <c16:uniqueId val="{00000017-E03D-4CA4-8B94-31F2BE6F3BF0}"/>
              </c:ext>
            </c:extLst>
          </c:dPt>
          <c:dPt>
            <c:idx val="24"/>
            <c:invertIfNegative val="0"/>
            <c:bubble3D val="0"/>
            <c:extLst xmlns:c16r2="http://schemas.microsoft.com/office/drawing/2015/06/chart">
              <c:ext xmlns:c16="http://schemas.microsoft.com/office/drawing/2014/chart" uri="{C3380CC4-5D6E-409C-BE32-E72D297353CC}">
                <c16:uniqueId val="{00000018-E03D-4CA4-8B94-31F2BE6F3BF0}"/>
              </c:ext>
            </c:extLst>
          </c:dPt>
          <c:dPt>
            <c:idx val="25"/>
            <c:invertIfNegative val="0"/>
            <c:bubble3D val="0"/>
            <c:extLst xmlns:c16r2="http://schemas.microsoft.com/office/drawing/2015/06/chart">
              <c:ext xmlns:c16="http://schemas.microsoft.com/office/drawing/2014/chart" uri="{C3380CC4-5D6E-409C-BE32-E72D297353CC}">
                <c16:uniqueId val="{00000019-E03D-4CA4-8B94-31F2BE6F3BF0}"/>
              </c:ext>
            </c:extLst>
          </c:dPt>
          <c:dPt>
            <c:idx val="26"/>
            <c:invertIfNegative val="0"/>
            <c:bubble3D val="0"/>
            <c:extLst xmlns:c16r2="http://schemas.microsoft.com/office/drawing/2015/06/chart">
              <c:ext xmlns:c16="http://schemas.microsoft.com/office/drawing/2014/chart" uri="{C3380CC4-5D6E-409C-BE32-E72D297353CC}">
                <c16:uniqueId val="{0000001A-E03D-4CA4-8B94-31F2BE6F3BF0}"/>
              </c:ext>
            </c:extLst>
          </c:dPt>
          <c:dPt>
            <c:idx val="27"/>
            <c:invertIfNegative val="0"/>
            <c:bubble3D val="0"/>
            <c:extLst xmlns:c16r2="http://schemas.microsoft.com/office/drawing/2015/06/chart">
              <c:ext xmlns:c16="http://schemas.microsoft.com/office/drawing/2014/chart" uri="{C3380CC4-5D6E-409C-BE32-E72D297353CC}">
                <c16:uniqueId val="{0000001B-E03D-4CA4-8B94-31F2BE6F3BF0}"/>
              </c:ext>
            </c:extLst>
          </c:dPt>
          <c:dPt>
            <c:idx val="28"/>
            <c:invertIfNegative val="0"/>
            <c:bubble3D val="0"/>
            <c:extLst xmlns:c16r2="http://schemas.microsoft.com/office/drawing/2015/06/chart">
              <c:ext xmlns:c16="http://schemas.microsoft.com/office/drawing/2014/chart" uri="{C3380CC4-5D6E-409C-BE32-E72D297353CC}">
                <c16:uniqueId val="{0000001C-E03D-4CA4-8B94-31F2BE6F3BF0}"/>
              </c:ext>
            </c:extLst>
          </c:dPt>
          <c:dPt>
            <c:idx val="29"/>
            <c:invertIfNegative val="0"/>
            <c:bubble3D val="0"/>
            <c:extLst xmlns:c16r2="http://schemas.microsoft.com/office/drawing/2015/06/chart">
              <c:ext xmlns:c16="http://schemas.microsoft.com/office/drawing/2014/chart" uri="{C3380CC4-5D6E-409C-BE32-E72D297353CC}">
                <c16:uniqueId val="{0000001D-E03D-4CA4-8B94-31F2BE6F3BF0}"/>
              </c:ext>
            </c:extLst>
          </c:dPt>
          <c:dPt>
            <c:idx val="30"/>
            <c:invertIfNegative val="0"/>
            <c:bubble3D val="0"/>
            <c:extLst xmlns:c16r2="http://schemas.microsoft.com/office/drawing/2015/06/chart">
              <c:ext xmlns:c16="http://schemas.microsoft.com/office/drawing/2014/chart" uri="{C3380CC4-5D6E-409C-BE32-E72D297353CC}">
                <c16:uniqueId val="{0000001E-E03D-4CA4-8B94-31F2BE6F3BF0}"/>
              </c:ext>
            </c:extLst>
          </c:dPt>
          <c:dPt>
            <c:idx val="31"/>
            <c:invertIfNegative val="0"/>
            <c:bubble3D val="0"/>
            <c:extLst xmlns:c16r2="http://schemas.microsoft.com/office/drawing/2015/06/chart">
              <c:ext xmlns:c16="http://schemas.microsoft.com/office/drawing/2014/chart" uri="{C3380CC4-5D6E-409C-BE32-E72D297353CC}">
                <c16:uniqueId val="{0000001F-E03D-4CA4-8B94-31F2BE6F3BF0}"/>
              </c:ext>
            </c:extLst>
          </c:dPt>
          <c:dPt>
            <c:idx val="32"/>
            <c:invertIfNegative val="0"/>
            <c:bubble3D val="0"/>
            <c:extLst xmlns:c16r2="http://schemas.microsoft.com/office/drawing/2015/06/chart">
              <c:ext xmlns:c16="http://schemas.microsoft.com/office/drawing/2014/chart" uri="{C3380CC4-5D6E-409C-BE32-E72D297353CC}">
                <c16:uniqueId val="{00000020-E03D-4CA4-8B94-31F2BE6F3BF0}"/>
              </c:ext>
            </c:extLst>
          </c:dPt>
          <c:dPt>
            <c:idx val="33"/>
            <c:invertIfNegative val="0"/>
            <c:bubble3D val="0"/>
            <c:extLst xmlns:c16r2="http://schemas.microsoft.com/office/drawing/2015/06/chart">
              <c:ext xmlns:c16="http://schemas.microsoft.com/office/drawing/2014/chart" uri="{C3380CC4-5D6E-409C-BE32-E72D297353CC}">
                <c16:uniqueId val="{00000021-E03D-4CA4-8B94-31F2BE6F3BF0}"/>
              </c:ext>
            </c:extLst>
          </c:dPt>
          <c:dPt>
            <c:idx val="34"/>
            <c:invertIfNegative val="0"/>
            <c:bubble3D val="0"/>
            <c:extLst xmlns:c16r2="http://schemas.microsoft.com/office/drawing/2015/06/chart">
              <c:ext xmlns:c16="http://schemas.microsoft.com/office/drawing/2014/chart" uri="{C3380CC4-5D6E-409C-BE32-E72D297353CC}">
                <c16:uniqueId val="{00000022-E03D-4CA4-8B94-31F2BE6F3BF0}"/>
              </c:ext>
            </c:extLst>
          </c:dPt>
          <c:dPt>
            <c:idx val="35"/>
            <c:invertIfNegative val="0"/>
            <c:bubble3D val="0"/>
            <c:extLst xmlns:c16r2="http://schemas.microsoft.com/office/drawing/2015/06/chart">
              <c:ext xmlns:c16="http://schemas.microsoft.com/office/drawing/2014/chart" uri="{C3380CC4-5D6E-409C-BE32-E72D297353CC}">
                <c16:uniqueId val="{00000023-E03D-4CA4-8B94-31F2BE6F3BF0}"/>
              </c:ext>
            </c:extLst>
          </c:dPt>
          <c:dPt>
            <c:idx val="36"/>
            <c:invertIfNegative val="0"/>
            <c:bubble3D val="0"/>
            <c:extLst xmlns:c16r2="http://schemas.microsoft.com/office/drawing/2015/06/chart">
              <c:ext xmlns:c16="http://schemas.microsoft.com/office/drawing/2014/chart" uri="{C3380CC4-5D6E-409C-BE32-E72D297353CC}">
                <c16:uniqueId val="{00000024-E03D-4CA4-8B94-31F2BE6F3BF0}"/>
              </c:ext>
            </c:extLst>
          </c:dPt>
          <c:dPt>
            <c:idx val="37"/>
            <c:invertIfNegative val="0"/>
            <c:bubble3D val="0"/>
            <c:extLst xmlns:c16r2="http://schemas.microsoft.com/office/drawing/2015/06/chart">
              <c:ext xmlns:c16="http://schemas.microsoft.com/office/drawing/2014/chart" uri="{C3380CC4-5D6E-409C-BE32-E72D297353CC}">
                <c16:uniqueId val="{00000025-E03D-4CA4-8B94-31F2BE6F3BF0}"/>
              </c:ext>
            </c:extLst>
          </c:dPt>
          <c:dPt>
            <c:idx val="38"/>
            <c:invertIfNegative val="0"/>
            <c:bubble3D val="0"/>
            <c:extLst xmlns:c16r2="http://schemas.microsoft.com/office/drawing/2015/06/chart">
              <c:ext xmlns:c16="http://schemas.microsoft.com/office/drawing/2014/chart" uri="{C3380CC4-5D6E-409C-BE32-E72D297353CC}">
                <c16:uniqueId val="{00000026-E03D-4CA4-8B94-31F2BE6F3BF0}"/>
              </c:ext>
            </c:extLst>
          </c:dPt>
          <c:dPt>
            <c:idx val="39"/>
            <c:invertIfNegative val="0"/>
            <c:bubble3D val="0"/>
            <c:extLst xmlns:c16r2="http://schemas.microsoft.com/office/drawing/2015/06/chart">
              <c:ext xmlns:c16="http://schemas.microsoft.com/office/drawing/2014/chart" uri="{C3380CC4-5D6E-409C-BE32-E72D297353CC}">
                <c16:uniqueId val="{00000027-E03D-4CA4-8B94-31F2BE6F3BF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Sheet1!$A$6</c:f>
              <c:strCache>
                <c:ptCount val="1"/>
                <c:pt idx="0">
                  <c:v>France</c:v>
                </c:pt>
              </c:strCache>
            </c:strRef>
          </c:cat>
          <c:val>
            <c:numRef>
              <c:f>Sheet1!$B$6</c:f>
              <c:numCache>
                <c:formatCode>0%</c:formatCode>
                <c:ptCount val="1"/>
                <c:pt idx="0">
                  <c:v>0.28799999999999998</c:v>
                </c:pt>
              </c:numCache>
            </c:numRef>
          </c:val>
          <c:extLst xmlns:c16r2="http://schemas.microsoft.com/office/drawing/2015/06/chart">
            <c:ext xmlns:c16="http://schemas.microsoft.com/office/drawing/2014/chart" uri="{C3380CC4-5D6E-409C-BE32-E72D297353CC}">
              <c16:uniqueId val="{00000028-E03D-4CA4-8B94-31F2BE6F3BF0}"/>
            </c:ext>
          </c:extLst>
        </c:ser>
        <c:ser>
          <c:idx val="1"/>
          <c:order val="1"/>
          <c:tx>
            <c:strRef>
              <c:f>Sheet1!$C$1</c:f>
              <c:strCache>
                <c:ptCount val="1"/>
                <c:pt idx="0">
                  <c:v>Actively considering</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Sheet1!$A$6</c:f>
              <c:strCache>
                <c:ptCount val="1"/>
                <c:pt idx="0">
                  <c:v>France</c:v>
                </c:pt>
              </c:strCache>
            </c:strRef>
          </c:cat>
          <c:val>
            <c:numRef>
              <c:f>Sheet1!$C$6</c:f>
              <c:numCache>
                <c:formatCode>0%</c:formatCode>
                <c:ptCount val="1"/>
                <c:pt idx="0">
                  <c:v>0.32600000000000001</c:v>
                </c:pt>
              </c:numCache>
            </c:numRef>
          </c:val>
          <c:extLst xmlns:c16r2="http://schemas.microsoft.com/office/drawing/2015/06/chart">
            <c:ext xmlns:c16="http://schemas.microsoft.com/office/drawing/2014/chart" uri="{C3380CC4-5D6E-409C-BE32-E72D297353CC}">
              <c16:uniqueId val="{00000029-E03D-4CA4-8B94-31F2BE6F3BF0}"/>
            </c:ext>
          </c:extLst>
        </c:ser>
        <c:ser>
          <c:idx val="2"/>
          <c:order val="2"/>
          <c:tx>
            <c:strRef>
              <c:f>Sheet1!$D$1</c:f>
              <c:strCache>
                <c:ptCount val="1"/>
                <c:pt idx="0">
                  <c:v>England holiday already booked</c:v>
                </c:pt>
              </c:strCache>
            </c:strRef>
          </c:tx>
          <c:spPr>
            <a:solidFill>
              <a:srgbClr val="00B050"/>
            </a:solidFill>
            <a:ln>
              <a:noFill/>
            </a:ln>
            <a:effectLst/>
          </c:spPr>
          <c:invertIfNegative val="0"/>
          <c:dLbls>
            <c:spPr>
              <a:noFill/>
              <a:ln>
                <a:noFill/>
              </a:ln>
              <a:effectLst/>
            </c:spPr>
            <c:txPr>
              <a:bodyPr wrap="square" lIns="38100" tIns="19050" rIns="38100" bIns="19050" anchor="ctr"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Sheet1!$A$6</c:f>
              <c:strCache>
                <c:ptCount val="1"/>
                <c:pt idx="0">
                  <c:v>France</c:v>
                </c:pt>
              </c:strCache>
            </c:strRef>
          </c:cat>
          <c:val>
            <c:numRef>
              <c:f>Sheet1!$D$6</c:f>
              <c:numCache>
                <c:formatCode>0%</c:formatCode>
                <c:ptCount val="1"/>
                <c:pt idx="0">
                  <c:v>6.0999999999999999E-2</c:v>
                </c:pt>
              </c:numCache>
            </c:numRef>
          </c:val>
          <c:extLst xmlns:c16r2="http://schemas.microsoft.com/office/drawing/2015/06/chart">
            <c:ext xmlns:c16="http://schemas.microsoft.com/office/drawing/2014/chart" uri="{C3380CC4-5D6E-409C-BE32-E72D297353CC}">
              <c16:uniqueId val="{0000002A-E03D-4CA4-8B94-31F2BE6F3BF0}"/>
            </c:ext>
          </c:extLst>
        </c:ser>
        <c:dLbls>
          <c:showLegendKey val="0"/>
          <c:showVal val="0"/>
          <c:showCatName val="0"/>
          <c:showSerName val="0"/>
          <c:showPercent val="0"/>
          <c:showBubbleSize val="0"/>
        </c:dLbls>
        <c:gapWidth val="50"/>
        <c:overlap val="100"/>
        <c:axId val="354539672"/>
        <c:axId val="354544376"/>
      </c:barChart>
      <c:catAx>
        <c:axId val="354539672"/>
        <c:scaling>
          <c:orientation val="maxMin"/>
        </c:scaling>
        <c:delete val="1"/>
        <c:axPos val="l"/>
        <c:numFmt formatCode="General" sourceLinked="1"/>
        <c:majorTickMark val="none"/>
        <c:minorTickMark val="none"/>
        <c:tickLblPos val="nextTo"/>
        <c:crossAx val="354544376"/>
        <c:crosses val="autoZero"/>
        <c:auto val="1"/>
        <c:lblAlgn val="ctr"/>
        <c:lblOffset val="100"/>
        <c:noMultiLvlLbl val="0"/>
      </c:catAx>
      <c:valAx>
        <c:axId val="354544376"/>
        <c:scaling>
          <c:orientation val="minMax"/>
          <c:max val="1.1000000000000001"/>
          <c:min val="0"/>
        </c:scaling>
        <c:delete val="1"/>
        <c:axPos val="t"/>
        <c:majorGridlines>
          <c:spPr>
            <a:ln w="9525" cap="flat" cmpd="sng" algn="ctr">
              <a:noFill/>
              <a:round/>
            </a:ln>
            <a:effectLst/>
          </c:spPr>
        </c:majorGridlines>
        <c:numFmt formatCode="0%" sourceLinked="0"/>
        <c:majorTickMark val="out"/>
        <c:minorTickMark val="none"/>
        <c:tickLblPos val="nextTo"/>
        <c:crossAx val="354539672"/>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Would definitely consider</c:v>
                </c:pt>
              </c:strCache>
            </c:strRef>
          </c:tx>
          <c:spPr>
            <a:solidFill>
              <a:srgbClr val="120742"/>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03D-4CA4-8B94-31F2BE6F3BF0}"/>
              </c:ext>
            </c:extLst>
          </c:dPt>
          <c:dPt>
            <c:idx val="1"/>
            <c:invertIfNegative val="0"/>
            <c:bubble3D val="0"/>
            <c:extLst xmlns:c16r2="http://schemas.microsoft.com/office/drawing/2015/06/chart">
              <c:ext xmlns:c16="http://schemas.microsoft.com/office/drawing/2014/chart" uri="{C3380CC4-5D6E-409C-BE32-E72D297353CC}">
                <c16:uniqueId val="{00000001-E03D-4CA4-8B94-31F2BE6F3BF0}"/>
              </c:ext>
            </c:extLst>
          </c:dPt>
          <c:dPt>
            <c:idx val="2"/>
            <c:invertIfNegative val="0"/>
            <c:bubble3D val="0"/>
            <c:extLst xmlns:c16r2="http://schemas.microsoft.com/office/drawing/2015/06/chart">
              <c:ext xmlns:c16="http://schemas.microsoft.com/office/drawing/2014/chart" uri="{C3380CC4-5D6E-409C-BE32-E72D297353CC}">
                <c16:uniqueId val="{00000002-E03D-4CA4-8B94-31F2BE6F3BF0}"/>
              </c:ext>
            </c:extLst>
          </c:dPt>
          <c:dPt>
            <c:idx val="3"/>
            <c:invertIfNegative val="0"/>
            <c:bubble3D val="0"/>
            <c:extLst xmlns:c16r2="http://schemas.microsoft.com/office/drawing/2015/06/chart">
              <c:ext xmlns:c16="http://schemas.microsoft.com/office/drawing/2014/chart" uri="{C3380CC4-5D6E-409C-BE32-E72D297353CC}">
                <c16:uniqueId val="{00000003-E03D-4CA4-8B94-31F2BE6F3BF0}"/>
              </c:ext>
            </c:extLst>
          </c:dPt>
          <c:dPt>
            <c:idx val="4"/>
            <c:invertIfNegative val="0"/>
            <c:bubble3D val="0"/>
            <c:extLst xmlns:c16r2="http://schemas.microsoft.com/office/drawing/2015/06/chart">
              <c:ext xmlns:c16="http://schemas.microsoft.com/office/drawing/2014/chart" uri="{C3380CC4-5D6E-409C-BE32-E72D297353CC}">
                <c16:uniqueId val="{00000004-E03D-4CA4-8B94-31F2BE6F3BF0}"/>
              </c:ext>
            </c:extLst>
          </c:dPt>
          <c:dPt>
            <c:idx val="5"/>
            <c:invertIfNegative val="0"/>
            <c:bubble3D val="0"/>
            <c:extLst xmlns:c16r2="http://schemas.microsoft.com/office/drawing/2015/06/chart">
              <c:ext xmlns:c16="http://schemas.microsoft.com/office/drawing/2014/chart" uri="{C3380CC4-5D6E-409C-BE32-E72D297353CC}">
                <c16:uniqueId val="{00000005-E03D-4CA4-8B94-31F2BE6F3BF0}"/>
              </c:ext>
            </c:extLst>
          </c:dPt>
          <c:dPt>
            <c:idx val="6"/>
            <c:invertIfNegative val="0"/>
            <c:bubble3D val="0"/>
            <c:extLst xmlns:c16r2="http://schemas.microsoft.com/office/drawing/2015/06/chart">
              <c:ext xmlns:c16="http://schemas.microsoft.com/office/drawing/2014/chart" uri="{C3380CC4-5D6E-409C-BE32-E72D297353CC}">
                <c16:uniqueId val="{00000006-E03D-4CA4-8B94-31F2BE6F3BF0}"/>
              </c:ext>
            </c:extLst>
          </c:dPt>
          <c:dPt>
            <c:idx val="7"/>
            <c:invertIfNegative val="0"/>
            <c:bubble3D val="0"/>
            <c:extLst xmlns:c16r2="http://schemas.microsoft.com/office/drawing/2015/06/chart">
              <c:ext xmlns:c16="http://schemas.microsoft.com/office/drawing/2014/chart" uri="{C3380CC4-5D6E-409C-BE32-E72D297353CC}">
                <c16:uniqueId val="{00000007-E03D-4CA4-8B94-31F2BE6F3BF0}"/>
              </c:ext>
            </c:extLst>
          </c:dPt>
          <c:dPt>
            <c:idx val="8"/>
            <c:invertIfNegative val="0"/>
            <c:bubble3D val="0"/>
            <c:extLst xmlns:c16r2="http://schemas.microsoft.com/office/drawing/2015/06/chart">
              <c:ext xmlns:c16="http://schemas.microsoft.com/office/drawing/2014/chart" uri="{C3380CC4-5D6E-409C-BE32-E72D297353CC}">
                <c16:uniqueId val="{00000008-E03D-4CA4-8B94-31F2BE6F3BF0}"/>
              </c:ext>
            </c:extLst>
          </c:dPt>
          <c:dPt>
            <c:idx val="9"/>
            <c:invertIfNegative val="0"/>
            <c:bubble3D val="0"/>
            <c:extLst xmlns:c16r2="http://schemas.microsoft.com/office/drawing/2015/06/chart">
              <c:ext xmlns:c16="http://schemas.microsoft.com/office/drawing/2014/chart" uri="{C3380CC4-5D6E-409C-BE32-E72D297353CC}">
                <c16:uniqueId val="{00000009-E03D-4CA4-8B94-31F2BE6F3BF0}"/>
              </c:ext>
            </c:extLst>
          </c:dPt>
          <c:dPt>
            <c:idx val="10"/>
            <c:invertIfNegative val="0"/>
            <c:bubble3D val="0"/>
            <c:extLst xmlns:c16r2="http://schemas.microsoft.com/office/drawing/2015/06/chart">
              <c:ext xmlns:c16="http://schemas.microsoft.com/office/drawing/2014/chart" uri="{C3380CC4-5D6E-409C-BE32-E72D297353CC}">
                <c16:uniqueId val="{0000000A-E03D-4CA4-8B94-31F2BE6F3BF0}"/>
              </c:ext>
            </c:extLst>
          </c:dPt>
          <c:dPt>
            <c:idx val="11"/>
            <c:invertIfNegative val="0"/>
            <c:bubble3D val="0"/>
            <c:extLst xmlns:c16r2="http://schemas.microsoft.com/office/drawing/2015/06/chart">
              <c:ext xmlns:c16="http://schemas.microsoft.com/office/drawing/2014/chart" uri="{C3380CC4-5D6E-409C-BE32-E72D297353CC}">
                <c16:uniqueId val="{0000000B-E03D-4CA4-8B94-31F2BE6F3BF0}"/>
              </c:ext>
            </c:extLst>
          </c:dPt>
          <c:dPt>
            <c:idx val="12"/>
            <c:invertIfNegative val="0"/>
            <c:bubble3D val="0"/>
            <c:extLst xmlns:c16r2="http://schemas.microsoft.com/office/drawing/2015/06/chart">
              <c:ext xmlns:c16="http://schemas.microsoft.com/office/drawing/2014/chart" uri="{C3380CC4-5D6E-409C-BE32-E72D297353CC}">
                <c16:uniqueId val="{0000000C-E03D-4CA4-8B94-31F2BE6F3BF0}"/>
              </c:ext>
            </c:extLst>
          </c:dPt>
          <c:dPt>
            <c:idx val="13"/>
            <c:invertIfNegative val="0"/>
            <c:bubble3D val="0"/>
            <c:extLst xmlns:c16r2="http://schemas.microsoft.com/office/drawing/2015/06/chart">
              <c:ext xmlns:c16="http://schemas.microsoft.com/office/drawing/2014/chart" uri="{C3380CC4-5D6E-409C-BE32-E72D297353CC}">
                <c16:uniqueId val="{0000000D-E03D-4CA4-8B94-31F2BE6F3BF0}"/>
              </c:ext>
            </c:extLst>
          </c:dPt>
          <c:dPt>
            <c:idx val="14"/>
            <c:invertIfNegative val="0"/>
            <c:bubble3D val="0"/>
            <c:extLst xmlns:c16r2="http://schemas.microsoft.com/office/drawing/2015/06/chart">
              <c:ext xmlns:c16="http://schemas.microsoft.com/office/drawing/2014/chart" uri="{C3380CC4-5D6E-409C-BE32-E72D297353CC}">
                <c16:uniqueId val="{0000000E-E03D-4CA4-8B94-31F2BE6F3BF0}"/>
              </c:ext>
            </c:extLst>
          </c:dPt>
          <c:dPt>
            <c:idx val="15"/>
            <c:invertIfNegative val="0"/>
            <c:bubble3D val="0"/>
            <c:extLst xmlns:c16r2="http://schemas.microsoft.com/office/drawing/2015/06/chart">
              <c:ext xmlns:c16="http://schemas.microsoft.com/office/drawing/2014/chart" uri="{C3380CC4-5D6E-409C-BE32-E72D297353CC}">
                <c16:uniqueId val="{0000000F-E03D-4CA4-8B94-31F2BE6F3BF0}"/>
              </c:ext>
            </c:extLst>
          </c:dPt>
          <c:dPt>
            <c:idx val="16"/>
            <c:invertIfNegative val="0"/>
            <c:bubble3D val="0"/>
            <c:extLst xmlns:c16r2="http://schemas.microsoft.com/office/drawing/2015/06/chart">
              <c:ext xmlns:c16="http://schemas.microsoft.com/office/drawing/2014/chart" uri="{C3380CC4-5D6E-409C-BE32-E72D297353CC}">
                <c16:uniqueId val="{00000010-E03D-4CA4-8B94-31F2BE6F3BF0}"/>
              </c:ext>
            </c:extLst>
          </c:dPt>
          <c:dPt>
            <c:idx val="17"/>
            <c:invertIfNegative val="0"/>
            <c:bubble3D val="0"/>
            <c:extLst xmlns:c16r2="http://schemas.microsoft.com/office/drawing/2015/06/chart">
              <c:ext xmlns:c16="http://schemas.microsoft.com/office/drawing/2014/chart" uri="{C3380CC4-5D6E-409C-BE32-E72D297353CC}">
                <c16:uniqueId val="{00000011-E03D-4CA4-8B94-31F2BE6F3BF0}"/>
              </c:ext>
            </c:extLst>
          </c:dPt>
          <c:dPt>
            <c:idx val="18"/>
            <c:invertIfNegative val="0"/>
            <c:bubble3D val="0"/>
            <c:extLst xmlns:c16r2="http://schemas.microsoft.com/office/drawing/2015/06/chart">
              <c:ext xmlns:c16="http://schemas.microsoft.com/office/drawing/2014/chart" uri="{C3380CC4-5D6E-409C-BE32-E72D297353CC}">
                <c16:uniqueId val="{00000012-E03D-4CA4-8B94-31F2BE6F3BF0}"/>
              </c:ext>
            </c:extLst>
          </c:dPt>
          <c:dPt>
            <c:idx val="19"/>
            <c:invertIfNegative val="0"/>
            <c:bubble3D val="0"/>
            <c:extLst xmlns:c16r2="http://schemas.microsoft.com/office/drawing/2015/06/chart">
              <c:ext xmlns:c16="http://schemas.microsoft.com/office/drawing/2014/chart" uri="{C3380CC4-5D6E-409C-BE32-E72D297353CC}">
                <c16:uniqueId val="{00000013-E03D-4CA4-8B94-31F2BE6F3BF0}"/>
              </c:ext>
            </c:extLst>
          </c:dPt>
          <c:dPt>
            <c:idx val="20"/>
            <c:invertIfNegative val="0"/>
            <c:bubble3D val="0"/>
            <c:extLst xmlns:c16r2="http://schemas.microsoft.com/office/drawing/2015/06/chart">
              <c:ext xmlns:c16="http://schemas.microsoft.com/office/drawing/2014/chart" uri="{C3380CC4-5D6E-409C-BE32-E72D297353CC}">
                <c16:uniqueId val="{00000014-E03D-4CA4-8B94-31F2BE6F3BF0}"/>
              </c:ext>
            </c:extLst>
          </c:dPt>
          <c:dPt>
            <c:idx val="21"/>
            <c:invertIfNegative val="0"/>
            <c:bubble3D val="0"/>
            <c:extLst xmlns:c16r2="http://schemas.microsoft.com/office/drawing/2015/06/chart">
              <c:ext xmlns:c16="http://schemas.microsoft.com/office/drawing/2014/chart" uri="{C3380CC4-5D6E-409C-BE32-E72D297353CC}">
                <c16:uniqueId val="{00000015-E03D-4CA4-8B94-31F2BE6F3BF0}"/>
              </c:ext>
            </c:extLst>
          </c:dPt>
          <c:dPt>
            <c:idx val="22"/>
            <c:invertIfNegative val="0"/>
            <c:bubble3D val="0"/>
            <c:extLst xmlns:c16r2="http://schemas.microsoft.com/office/drawing/2015/06/chart">
              <c:ext xmlns:c16="http://schemas.microsoft.com/office/drawing/2014/chart" uri="{C3380CC4-5D6E-409C-BE32-E72D297353CC}">
                <c16:uniqueId val="{00000016-E03D-4CA4-8B94-31F2BE6F3BF0}"/>
              </c:ext>
            </c:extLst>
          </c:dPt>
          <c:dPt>
            <c:idx val="23"/>
            <c:invertIfNegative val="0"/>
            <c:bubble3D val="0"/>
            <c:extLst xmlns:c16r2="http://schemas.microsoft.com/office/drawing/2015/06/chart">
              <c:ext xmlns:c16="http://schemas.microsoft.com/office/drawing/2014/chart" uri="{C3380CC4-5D6E-409C-BE32-E72D297353CC}">
                <c16:uniqueId val="{00000017-E03D-4CA4-8B94-31F2BE6F3BF0}"/>
              </c:ext>
            </c:extLst>
          </c:dPt>
          <c:dPt>
            <c:idx val="24"/>
            <c:invertIfNegative val="0"/>
            <c:bubble3D val="0"/>
            <c:extLst xmlns:c16r2="http://schemas.microsoft.com/office/drawing/2015/06/chart">
              <c:ext xmlns:c16="http://schemas.microsoft.com/office/drawing/2014/chart" uri="{C3380CC4-5D6E-409C-BE32-E72D297353CC}">
                <c16:uniqueId val="{00000018-E03D-4CA4-8B94-31F2BE6F3BF0}"/>
              </c:ext>
            </c:extLst>
          </c:dPt>
          <c:dPt>
            <c:idx val="25"/>
            <c:invertIfNegative val="0"/>
            <c:bubble3D val="0"/>
            <c:extLst xmlns:c16r2="http://schemas.microsoft.com/office/drawing/2015/06/chart">
              <c:ext xmlns:c16="http://schemas.microsoft.com/office/drawing/2014/chart" uri="{C3380CC4-5D6E-409C-BE32-E72D297353CC}">
                <c16:uniqueId val="{00000019-E03D-4CA4-8B94-31F2BE6F3BF0}"/>
              </c:ext>
            </c:extLst>
          </c:dPt>
          <c:dPt>
            <c:idx val="26"/>
            <c:invertIfNegative val="0"/>
            <c:bubble3D val="0"/>
            <c:extLst xmlns:c16r2="http://schemas.microsoft.com/office/drawing/2015/06/chart">
              <c:ext xmlns:c16="http://schemas.microsoft.com/office/drawing/2014/chart" uri="{C3380CC4-5D6E-409C-BE32-E72D297353CC}">
                <c16:uniqueId val="{0000001A-E03D-4CA4-8B94-31F2BE6F3BF0}"/>
              </c:ext>
            </c:extLst>
          </c:dPt>
          <c:dPt>
            <c:idx val="27"/>
            <c:invertIfNegative val="0"/>
            <c:bubble3D val="0"/>
            <c:extLst xmlns:c16r2="http://schemas.microsoft.com/office/drawing/2015/06/chart">
              <c:ext xmlns:c16="http://schemas.microsoft.com/office/drawing/2014/chart" uri="{C3380CC4-5D6E-409C-BE32-E72D297353CC}">
                <c16:uniqueId val="{0000001B-E03D-4CA4-8B94-31F2BE6F3BF0}"/>
              </c:ext>
            </c:extLst>
          </c:dPt>
          <c:dPt>
            <c:idx val="28"/>
            <c:invertIfNegative val="0"/>
            <c:bubble3D val="0"/>
            <c:extLst xmlns:c16r2="http://schemas.microsoft.com/office/drawing/2015/06/chart">
              <c:ext xmlns:c16="http://schemas.microsoft.com/office/drawing/2014/chart" uri="{C3380CC4-5D6E-409C-BE32-E72D297353CC}">
                <c16:uniqueId val="{0000001C-E03D-4CA4-8B94-31F2BE6F3BF0}"/>
              </c:ext>
            </c:extLst>
          </c:dPt>
          <c:dPt>
            <c:idx val="29"/>
            <c:invertIfNegative val="0"/>
            <c:bubble3D val="0"/>
            <c:extLst xmlns:c16r2="http://schemas.microsoft.com/office/drawing/2015/06/chart">
              <c:ext xmlns:c16="http://schemas.microsoft.com/office/drawing/2014/chart" uri="{C3380CC4-5D6E-409C-BE32-E72D297353CC}">
                <c16:uniqueId val="{0000001D-E03D-4CA4-8B94-31F2BE6F3BF0}"/>
              </c:ext>
            </c:extLst>
          </c:dPt>
          <c:dPt>
            <c:idx val="30"/>
            <c:invertIfNegative val="0"/>
            <c:bubble3D val="0"/>
            <c:extLst xmlns:c16r2="http://schemas.microsoft.com/office/drawing/2015/06/chart">
              <c:ext xmlns:c16="http://schemas.microsoft.com/office/drawing/2014/chart" uri="{C3380CC4-5D6E-409C-BE32-E72D297353CC}">
                <c16:uniqueId val="{0000001E-E03D-4CA4-8B94-31F2BE6F3BF0}"/>
              </c:ext>
            </c:extLst>
          </c:dPt>
          <c:dPt>
            <c:idx val="31"/>
            <c:invertIfNegative val="0"/>
            <c:bubble3D val="0"/>
            <c:extLst xmlns:c16r2="http://schemas.microsoft.com/office/drawing/2015/06/chart">
              <c:ext xmlns:c16="http://schemas.microsoft.com/office/drawing/2014/chart" uri="{C3380CC4-5D6E-409C-BE32-E72D297353CC}">
                <c16:uniqueId val="{0000001F-E03D-4CA4-8B94-31F2BE6F3BF0}"/>
              </c:ext>
            </c:extLst>
          </c:dPt>
          <c:dPt>
            <c:idx val="32"/>
            <c:invertIfNegative val="0"/>
            <c:bubble3D val="0"/>
            <c:extLst xmlns:c16r2="http://schemas.microsoft.com/office/drawing/2015/06/chart">
              <c:ext xmlns:c16="http://schemas.microsoft.com/office/drawing/2014/chart" uri="{C3380CC4-5D6E-409C-BE32-E72D297353CC}">
                <c16:uniqueId val="{00000020-E03D-4CA4-8B94-31F2BE6F3BF0}"/>
              </c:ext>
            </c:extLst>
          </c:dPt>
          <c:dPt>
            <c:idx val="33"/>
            <c:invertIfNegative val="0"/>
            <c:bubble3D val="0"/>
            <c:extLst xmlns:c16r2="http://schemas.microsoft.com/office/drawing/2015/06/chart">
              <c:ext xmlns:c16="http://schemas.microsoft.com/office/drawing/2014/chart" uri="{C3380CC4-5D6E-409C-BE32-E72D297353CC}">
                <c16:uniqueId val="{00000021-E03D-4CA4-8B94-31F2BE6F3BF0}"/>
              </c:ext>
            </c:extLst>
          </c:dPt>
          <c:dPt>
            <c:idx val="34"/>
            <c:invertIfNegative val="0"/>
            <c:bubble3D val="0"/>
            <c:extLst xmlns:c16r2="http://schemas.microsoft.com/office/drawing/2015/06/chart">
              <c:ext xmlns:c16="http://schemas.microsoft.com/office/drawing/2014/chart" uri="{C3380CC4-5D6E-409C-BE32-E72D297353CC}">
                <c16:uniqueId val="{00000022-E03D-4CA4-8B94-31F2BE6F3BF0}"/>
              </c:ext>
            </c:extLst>
          </c:dPt>
          <c:dPt>
            <c:idx val="35"/>
            <c:invertIfNegative val="0"/>
            <c:bubble3D val="0"/>
            <c:extLst xmlns:c16r2="http://schemas.microsoft.com/office/drawing/2015/06/chart">
              <c:ext xmlns:c16="http://schemas.microsoft.com/office/drawing/2014/chart" uri="{C3380CC4-5D6E-409C-BE32-E72D297353CC}">
                <c16:uniqueId val="{00000023-E03D-4CA4-8B94-31F2BE6F3BF0}"/>
              </c:ext>
            </c:extLst>
          </c:dPt>
          <c:dPt>
            <c:idx val="36"/>
            <c:invertIfNegative val="0"/>
            <c:bubble3D val="0"/>
            <c:extLst xmlns:c16r2="http://schemas.microsoft.com/office/drawing/2015/06/chart">
              <c:ext xmlns:c16="http://schemas.microsoft.com/office/drawing/2014/chart" uri="{C3380CC4-5D6E-409C-BE32-E72D297353CC}">
                <c16:uniqueId val="{00000024-E03D-4CA4-8B94-31F2BE6F3BF0}"/>
              </c:ext>
            </c:extLst>
          </c:dPt>
          <c:dPt>
            <c:idx val="37"/>
            <c:invertIfNegative val="0"/>
            <c:bubble3D val="0"/>
            <c:extLst xmlns:c16r2="http://schemas.microsoft.com/office/drawing/2015/06/chart">
              <c:ext xmlns:c16="http://schemas.microsoft.com/office/drawing/2014/chart" uri="{C3380CC4-5D6E-409C-BE32-E72D297353CC}">
                <c16:uniqueId val="{00000025-E03D-4CA4-8B94-31F2BE6F3BF0}"/>
              </c:ext>
            </c:extLst>
          </c:dPt>
          <c:dPt>
            <c:idx val="38"/>
            <c:invertIfNegative val="0"/>
            <c:bubble3D val="0"/>
            <c:extLst xmlns:c16r2="http://schemas.microsoft.com/office/drawing/2015/06/chart">
              <c:ext xmlns:c16="http://schemas.microsoft.com/office/drawing/2014/chart" uri="{C3380CC4-5D6E-409C-BE32-E72D297353CC}">
                <c16:uniqueId val="{00000026-E03D-4CA4-8B94-31F2BE6F3BF0}"/>
              </c:ext>
            </c:extLst>
          </c:dPt>
          <c:dPt>
            <c:idx val="39"/>
            <c:invertIfNegative val="0"/>
            <c:bubble3D val="0"/>
            <c:extLst xmlns:c16r2="http://schemas.microsoft.com/office/drawing/2015/06/chart">
              <c:ext xmlns:c16="http://schemas.microsoft.com/office/drawing/2014/chart" uri="{C3380CC4-5D6E-409C-BE32-E72D297353CC}">
                <c16:uniqueId val="{00000027-E03D-4CA4-8B94-31F2BE6F3BF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Sheet1!$A$7</c:f>
              <c:strCache>
                <c:ptCount val="1"/>
                <c:pt idx="0">
                  <c:v>Italy</c:v>
                </c:pt>
              </c:strCache>
            </c:strRef>
          </c:cat>
          <c:val>
            <c:numRef>
              <c:f>Sheet1!$B$7</c:f>
              <c:numCache>
                <c:formatCode>0%</c:formatCode>
                <c:ptCount val="1"/>
                <c:pt idx="0">
                  <c:v>0.29699999999999999</c:v>
                </c:pt>
              </c:numCache>
            </c:numRef>
          </c:val>
          <c:extLst xmlns:c16r2="http://schemas.microsoft.com/office/drawing/2015/06/chart">
            <c:ext xmlns:c16="http://schemas.microsoft.com/office/drawing/2014/chart" uri="{C3380CC4-5D6E-409C-BE32-E72D297353CC}">
              <c16:uniqueId val="{00000028-E03D-4CA4-8B94-31F2BE6F3BF0}"/>
            </c:ext>
          </c:extLst>
        </c:ser>
        <c:ser>
          <c:idx val="1"/>
          <c:order val="1"/>
          <c:tx>
            <c:strRef>
              <c:f>Sheet1!$C$1</c:f>
              <c:strCache>
                <c:ptCount val="1"/>
                <c:pt idx="0">
                  <c:v>Actively considering</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Sheet1!$A$7</c:f>
              <c:strCache>
                <c:ptCount val="1"/>
                <c:pt idx="0">
                  <c:v>Italy</c:v>
                </c:pt>
              </c:strCache>
            </c:strRef>
          </c:cat>
          <c:val>
            <c:numRef>
              <c:f>Sheet1!$C$7</c:f>
              <c:numCache>
                <c:formatCode>0%</c:formatCode>
                <c:ptCount val="1"/>
                <c:pt idx="0">
                  <c:v>0.41899999999999998</c:v>
                </c:pt>
              </c:numCache>
            </c:numRef>
          </c:val>
          <c:extLst xmlns:c16r2="http://schemas.microsoft.com/office/drawing/2015/06/chart">
            <c:ext xmlns:c16="http://schemas.microsoft.com/office/drawing/2014/chart" uri="{C3380CC4-5D6E-409C-BE32-E72D297353CC}">
              <c16:uniqueId val="{00000029-E03D-4CA4-8B94-31F2BE6F3BF0}"/>
            </c:ext>
          </c:extLst>
        </c:ser>
        <c:ser>
          <c:idx val="2"/>
          <c:order val="2"/>
          <c:tx>
            <c:strRef>
              <c:f>Sheet1!$D$1</c:f>
              <c:strCache>
                <c:ptCount val="1"/>
                <c:pt idx="0">
                  <c:v>England holiday already booked</c:v>
                </c:pt>
              </c:strCache>
            </c:strRef>
          </c:tx>
          <c:spPr>
            <a:solidFill>
              <a:srgbClr val="00B050"/>
            </a:solidFill>
            <a:ln>
              <a:noFill/>
            </a:ln>
            <a:effectLst/>
          </c:spPr>
          <c:invertIfNegative val="0"/>
          <c:dLbls>
            <c:spPr>
              <a:noFill/>
              <a:ln>
                <a:noFill/>
              </a:ln>
              <a:effectLst/>
            </c:spPr>
            <c:txPr>
              <a:bodyPr wrap="square" lIns="38100" tIns="19050" rIns="38100" bIns="19050" anchor="ctr"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Sheet1!$A$7</c:f>
              <c:strCache>
                <c:ptCount val="1"/>
                <c:pt idx="0">
                  <c:v>Italy</c:v>
                </c:pt>
              </c:strCache>
            </c:strRef>
          </c:cat>
          <c:val>
            <c:numRef>
              <c:f>Sheet1!$D$7</c:f>
              <c:numCache>
                <c:formatCode>0%</c:formatCode>
                <c:ptCount val="1"/>
                <c:pt idx="0">
                  <c:v>0.114</c:v>
                </c:pt>
              </c:numCache>
            </c:numRef>
          </c:val>
          <c:extLst xmlns:c16r2="http://schemas.microsoft.com/office/drawing/2015/06/chart">
            <c:ext xmlns:c16="http://schemas.microsoft.com/office/drawing/2014/chart" uri="{C3380CC4-5D6E-409C-BE32-E72D297353CC}">
              <c16:uniqueId val="{0000002A-E03D-4CA4-8B94-31F2BE6F3BF0}"/>
            </c:ext>
          </c:extLst>
        </c:ser>
        <c:dLbls>
          <c:showLegendKey val="0"/>
          <c:showVal val="0"/>
          <c:showCatName val="0"/>
          <c:showSerName val="0"/>
          <c:showPercent val="0"/>
          <c:showBubbleSize val="0"/>
        </c:dLbls>
        <c:gapWidth val="50"/>
        <c:overlap val="100"/>
        <c:axId val="354540064"/>
        <c:axId val="354537712"/>
      </c:barChart>
      <c:catAx>
        <c:axId val="354540064"/>
        <c:scaling>
          <c:orientation val="maxMin"/>
        </c:scaling>
        <c:delete val="1"/>
        <c:axPos val="l"/>
        <c:numFmt formatCode="General" sourceLinked="1"/>
        <c:majorTickMark val="none"/>
        <c:minorTickMark val="none"/>
        <c:tickLblPos val="nextTo"/>
        <c:crossAx val="354537712"/>
        <c:crosses val="autoZero"/>
        <c:auto val="1"/>
        <c:lblAlgn val="ctr"/>
        <c:lblOffset val="100"/>
        <c:noMultiLvlLbl val="0"/>
      </c:catAx>
      <c:valAx>
        <c:axId val="354537712"/>
        <c:scaling>
          <c:orientation val="minMax"/>
          <c:max val="1.1000000000000001"/>
          <c:min val="0"/>
        </c:scaling>
        <c:delete val="1"/>
        <c:axPos val="t"/>
        <c:majorGridlines>
          <c:spPr>
            <a:ln w="9525" cap="flat" cmpd="sng" algn="ctr">
              <a:noFill/>
              <a:round/>
            </a:ln>
            <a:effectLst/>
          </c:spPr>
        </c:majorGridlines>
        <c:numFmt formatCode="0%" sourceLinked="0"/>
        <c:majorTickMark val="out"/>
        <c:minorTickMark val="none"/>
        <c:tickLblPos val="nextTo"/>
        <c:crossAx val="354540064"/>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Would definitely consider</c:v>
                </c:pt>
              </c:strCache>
            </c:strRef>
          </c:tx>
          <c:spPr>
            <a:solidFill>
              <a:srgbClr val="120742"/>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03D-4CA4-8B94-31F2BE6F3BF0}"/>
              </c:ext>
            </c:extLst>
          </c:dPt>
          <c:dPt>
            <c:idx val="1"/>
            <c:invertIfNegative val="0"/>
            <c:bubble3D val="0"/>
            <c:extLst xmlns:c16r2="http://schemas.microsoft.com/office/drawing/2015/06/chart">
              <c:ext xmlns:c16="http://schemas.microsoft.com/office/drawing/2014/chart" uri="{C3380CC4-5D6E-409C-BE32-E72D297353CC}">
                <c16:uniqueId val="{00000001-E03D-4CA4-8B94-31F2BE6F3BF0}"/>
              </c:ext>
            </c:extLst>
          </c:dPt>
          <c:dPt>
            <c:idx val="2"/>
            <c:invertIfNegative val="0"/>
            <c:bubble3D val="0"/>
            <c:extLst xmlns:c16r2="http://schemas.microsoft.com/office/drawing/2015/06/chart">
              <c:ext xmlns:c16="http://schemas.microsoft.com/office/drawing/2014/chart" uri="{C3380CC4-5D6E-409C-BE32-E72D297353CC}">
                <c16:uniqueId val="{00000002-E03D-4CA4-8B94-31F2BE6F3BF0}"/>
              </c:ext>
            </c:extLst>
          </c:dPt>
          <c:dPt>
            <c:idx val="3"/>
            <c:invertIfNegative val="0"/>
            <c:bubble3D val="0"/>
            <c:extLst xmlns:c16r2="http://schemas.microsoft.com/office/drawing/2015/06/chart">
              <c:ext xmlns:c16="http://schemas.microsoft.com/office/drawing/2014/chart" uri="{C3380CC4-5D6E-409C-BE32-E72D297353CC}">
                <c16:uniqueId val="{00000003-E03D-4CA4-8B94-31F2BE6F3BF0}"/>
              </c:ext>
            </c:extLst>
          </c:dPt>
          <c:dPt>
            <c:idx val="4"/>
            <c:invertIfNegative val="0"/>
            <c:bubble3D val="0"/>
            <c:extLst xmlns:c16r2="http://schemas.microsoft.com/office/drawing/2015/06/chart">
              <c:ext xmlns:c16="http://schemas.microsoft.com/office/drawing/2014/chart" uri="{C3380CC4-5D6E-409C-BE32-E72D297353CC}">
                <c16:uniqueId val="{00000004-E03D-4CA4-8B94-31F2BE6F3BF0}"/>
              </c:ext>
            </c:extLst>
          </c:dPt>
          <c:dPt>
            <c:idx val="5"/>
            <c:invertIfNegative val="0"/>
            <c:bubble3D val="0"/>
            <c:extLst xmlns:c16r2="http://schemas.microsoft.com/office/drawing/2015/06/chart">
              <c:ext xmlns:c16="http://schemas.microsoft.com/office/drawing/2014/chart" uri="{C3380CC4-5D6E-409C-BE32-E72D297353CC}">
                <c16:uniqueId val="{00000005-E03D-4CA4-8B94-31F2BE6F3BF0}"/>
              </c:ext>
            </c:extLst>
          </c:dPt>
          <c:dPt>
            <c:idx val="6"/>
            <c:invertIfNegative val="0"/>
            <c:bubble3D val="0"/>
            <c:extLst xmlns:c16r2="http://schemas.microsoft.com/office/drawing/2015/06/chart">
              <c:ext xmlns:c16="http://schemas.microsoft.com/office/drawing/2014/chart" uri="{C3380CC4-5D6E-409C-BE32-E72D297353CC}">
                <c16:uniqueId val="{00000006-E03D-4CA4-8B94-31F2BE6F3BF0}"/>
              </c:ext>
            </c:extLst>
          </c:dPt>
          <c:dPt>
            <c:idx val="7"/>
            <c:invertIfNegative val="0"/>
            <c:bubble3D val="0"/>
            <c:extLst xmlns:c16r2="http://schemas.microsoft.com/office/drawing/2015/06/chart">
              <c:ext xmlns:c16="http://schemas.microsoft.com/office/drawing/2014/chart" uri="{C3380CC4-5D6E-409C-BE32-E72D297353CC}">
                <c16:uniqueId val="{00000007-E03D-4CA4-8B94-31F2BE6F3BF0}"/>
              </c:ext>
            </c:extLst>
          </c:dPt>
          <c:dPt>
            <c:idx val="8"/>
            <c:invertIfNegative val="0"/>
            <c:bubble3D val="0"/>
            <c:extLst xmlns:c16r2="http://schemas.microsoft.com/office/drawing/2015/06/chart">
              <c:ext xmlns:c16="http://schemas.microsoft.com/office/drawing/2014/chart" uri="{C3380CC4-5D6E-409C-BE32-E72D297353CC}">
                <c16:uniqueId val="{00000008-E03D-4CA4-8B94-31F2BE6F3BF0}"/>
              </c:ext>
            </c:extLst>
          </c:dPt>
          <c:dPt>
            <c:idx val="9"/>
            <c:invertIfNegative val="0"/>
            <c:bubble3D val="0"/>
            <c:extLst xmlns:c16r2="http://schemas.microsoft.com/office/drawing/2015/06/chart">
              <c:ext xmlns:c16="http://schemas.microsoft.com/office/drawing/2014/chart" uri="{C3380CC4-5D6E-409C-BE32-E72D297353CC}">
                <c16:uniqueId val="{00000009-E03D-4CA4-8B94-31F2BE6F3BF0}"/>
              </c:ext>
            </c:extLst>
          </c:dPt>
          <c:dPt>
            <c:idx val="10"/>
            <c:invertIfNegative val="0"/>
            <c:bubble3D val="0"/>
            <c:extLst xmlns:c16r2="http://schemas.microsoft.com/office/drawing/2015/06/chart">
              <c:ext xmlns:c16="http://schemas.microsoft.com/office/drawing/2014/chart" uri="{C3380CC4-5D6E-409C-BE32-E72D297353CC}">
                <c16:uniqueId val="{0000000A-E03D-4CA4-8B94-31F2BE6F3BF0}"/>
              </c:ext>
            </c:extLst>
          </c:dPt>
          <c:dPt>
            <c:idx val="11"/>
            <c:invertIfNegative val="0"/>
            <c:bubble3D val="0"/>
            <c:extLst xmlns:c16r2="http://schemas.microsoft.com/office/drawing/2015/06/chart">
              <c:ext xmlns:c16="http://schemas.microsoft.com/office/drawing/2014/chart" uri="{C3380CC4-5D6E-409C-BE32-E72D297353CC}">
                <c16:uniqueId val="{0000000B-E03D-4CA4-8B94-31F2BE6F3BF0}"/>
              </c:ext>
            </c:extLst>
          </c:dPt>
          <c:dPt>
            <c:idx val="12"/>
            <c:invertIfNegative val="0"/>
            <c:bubble3D val="0"/>
            <c:extLst xmlns:c16r2="http://schemas.microsoft.com/office/drawing/2015/06/chart">
              <c:ext xmlns:c16="http://schemas.microsoft.com/office/drawing/2014/chart" uri="{C3380CC4-5D6E-409C-BE32-E72D297353CC}">
                <c16:uniqueId val="{0000000C-E03D-4CA4-8B94-31F2BE6F3BF0}"/>
              </c:ext>
            </c:extLst>
          </c:dPt>
          <c:dPt>
            <c:idx val="13"/>
            <c:invertIfNegative val="0"/>
            <c:bubble3D val="0"/>
            <c:extLst xmlns:c16r2="http://schemas.microsoft.com/office/drawing/2015/06/chart">
              <c:ext xmlns:c16="http://schemas.microsoft.com/office/drawing/2014/chart" uri="{C3380CC4-5D6E-409C-BE32-E72D297353CC}">
                <c16:uniqueId val="{0000000D-E03D-4CA4-8B94-31F2BE6F3BF0}"/>
              </c:ext>
            </c:extLst>
          </c:dPt>
          <c:dPt>
            <c:idx val="14"/>
            <c:invertIfNegative val="0"/>
            <c:bubble3D val="0"/>
            <c:extLst xmlns:c16r2="http://schemas.microsoft.com/office/drawing/2015/06/chart">
              <c:ext xmlns:c16="http://schemas.microsoft.com/office/drawing/2014/chart" uri="{C3380CC4-5D6E-409C-BE32-E72D297353CC}">
                <c16:uniqueId val="{0000000E-E03D-4CA4-8B94-31F2BE6F3BF0}"/>
              </c:ext>
            </c:extLst>
          </c:dPt>
          <c:dPt>
            <c:idx val="15"/>
            <c:invertIfNegative val="0"/>
            <c:bubble3D val="0"/>
            <c:extLst xmlns:c16r2="http://schemas.microsoft.com/office/drawing/2015/06/chart">
              <c:ext xmlns:c16="http://schemas.microsoft.com/office/drawing/2014/chart" uri="{C3380CC4-5D6E-409C-BE32-E72D297353CC}">
                <c16:uniqueId val="{0000000F-E03D-4CA4-8B94-31F2BE6F3BF0}"/>
              </c:ext>
            </c:extLst>
          </c:dPt>
          <c:dPt>
            <c:idx val="16"/>
            <c:invertIfNegative val="0"/>
            <c:bubble3D val="0"/>
            <c:extLst xmlns:c16r2="http://schemas.microsoft.com/office/drawing/2015/06/chart">
              <c:ext xmlns:c16="http://schemas.microsoft.com/office/drawing/2014/chart" uri="{C3380CC4-5D6E-409C-BE32-E72D297353CC}">
                <c16:uniqueId val="{00000010-E03D-4CA4-8B94-31F2BE6F3BF0}"/>
              </c:ext>
            </c:extLst>
          </c:dPt>
          <c:dPt>
            <c:idx val="17"/>
            <c:invertIfNegative val="0"/>
            <c:bubble3D val="0"/>
            <c:extLst xmlns:c16r2="http://schemas.microsoft.com/office/drawing/2015/06/chart">
              <c:ext xmlns:c16="http://schemas.microsoft.com/office/drawing/2014/chart" uri="{C3380CC4-5D6E-409C-BE32-E72D297353CC}">
                <c16:uniqueId val="{00000011-E03D-4CA4-8B94-31F2BE6F3BF0}"/>
              </c:ext>
            </c:extLst>
          </c:dPt>
          <c:dPt>
            <c:idx val="18"/>
            <c:invertIfNegative val="0"/>
            <c:bubble3D val="0"/>
            <c:extLst xmlns:c16r2="http://schemas.microsoft.com/office/drawing/2015/06/chart">
              <c:ext xmlns:c16="http://schemas.microsoft.com/office/drawing/2014/chart" uri="{C3380CC4-5D6E-409C-BE32-E72D297353CC}">
                <c16:uniqueId val="{00000012-E03D-4CA4-8B94-31F2BE6F3BF0}"/>
              </c:ext>
            </c:extLst>
          </c:dPt>
          <c:dPt>
            <c:idx val="19"/>
            <c:invertIfNegative val="0"/>
            <c:bubble3D val="0"/>
            <c:extLst xmlns:c16r2="http://schemas.microsoft.com/office/drawing/2015/06/chart">
              <c:ext xmlns:c16="http://schemas.microsoft.com/office/drawing/2014/chart" uri="{C3380CC4-5D6E-409C-BE32-E72D297353CC}">
                <c16:uniqueId val="{00000013-E03D-4CA4-8B94-31F2BE6F3BF0}"/>
              </c:ext>
            </c:extLst>
          </c:dPt>
          <c:dPt>
            <c:idx val="20"/>
            <c:invertIfNegative val="0"/>
            <c:bubble3D val="0"/>
            <c:extLst xmlns:c16r2="http://schemas.microsoft.com/office/drawing/2015/06/chart">
              <c:ext xmlns:c16="http://schemas.microsoft.com/office/drawing/2014/chart" uri="{C3380CC4-5D6E-409C-BE32-E72D297353CC}">
                <c16:uniqueId val="{00000014-E03D-4CA4-8B94-31F2BE6F3BF0}"/>
              </c:ext>
            </c:extLst>
          </c:dPt>
          <c:dPt>
            <c:idx val="21"/>
            <c:invertIfNegative val="0"/>
            <c:bubble3D val="0"/>
            <c:extLst xmlns:c16r2="http://schemas.microsoft.com/office/drawing/2015/06/chart">
              <c:ext xmlns:c16="http://schemas.microsoft.com/office/drawing/2014/chart" uri="{C3380CC4-5D6E-409C-BE32-E72D297353CC}">
                <c16:uniqueId val="{00000015-E03D-4CA4-8B94-31F2BE6F3BF0}"/>
              </c:ext>
            </c:extLst>
          </c:dPt>
          <c:dPt>
            <c:idx val="22"/>
            <c:invertIfNegative val="0"/>
            <c:bubble3D val="0"/>
            <c:extLst xmlns:c16r2="http://schemas.microsoft.com/office/drawing/2015/06/chart">
              <c:ext xmlns:c16="http://schemas.microsoft.com/office/drawing/2014/chart" uri="{C3380CC4-5D6E-409C-BE32-E72D297353CC}">
                <c16:uniqueId val="{00000016-E03D-4CA4-8B94-31F2BE6F3BF0}"/>
              </c:ext>
            </c:extLst>
          </c:dPt>
          <c:dPt>
            <c:idx val="23"/>
            <c:invertIfNegative val="0"/>
            <c:bubble3D val="0"/>
            <c:extLst xmlns:c16r2="http://schemas.microsoft.com/office/drawing/2015/06/chart">
              <c:ext xmlns:c16="http://schemas.microsoft.com/office/drawing/2014/chart" uri="{C3380CC4-5D6E-409C-BE32-E72D297353CC}">
                <c16:uniqueId val="{00000017-E03D-4CA4-8B94-31F2BE6F3BF0}"/>
              </c:ext>
            </c:extLst>
          </c:dPt>
          <c:dPt>
            <c:idx val="24"/>
            <c:invertIfNegative val="0"/>
            <c:bubble3D val="0"/>
            <c:extLst xmlns:c16r2="http://schemas.microsoft.com/office/drawing/2015/06/chart">
              <c:ext xmlns:c16="http://schemas.microsoft.com/office/drawing/2014/chart" uri="{C3380CC4-5D6E-409C-BE32-E72D297353CC}">
                <c16:uniqueId val="{00000018-E03D-4CA4-8B94-31F2BE6F3BF0}"/>
              </c:ext>
            </c:extLst>
          </c:dPt>
          <c:dPt>
            <c:idx val="25"/>
            <c:invertIfNegative val="0"/>
            <c:bubble3D val="0"/>
            <c:extLst xmlns:c16r2="http://schemas.microsoft.com/office/drawing/2015/06/chart">
              <c:ext xmlns:c16="http://schemas.microsoft.com/office/drawing/2014/chart" uri="{C3380CC4-5D6E-409C-BE32-E72D297353CC}">
                <c16:uniqueId val="{00000019-E03D-4CA4-8B94-31F2BE6F3BF0}"/>
              </c:ext>
            </c:extLst>
          </c:dPt>
          <c:dPt>
            <c:idx val="26"/>
            <c:invertIfNegative val="0"/>
            <c:bubble3D val="0"/>
            <c:extLst xmlns:c16r2="http://schemas.microsoft.com/office/drawing/2015/06/chart">
              <c:ext xmlns:c16="http://schemas.microsoft.com/office/drawing/2014/chart" uri="{C3380CC4-5D6E-409C-BE32-E72D297353CC}">
                <c16:uniqueId val="{0000001A-E03D-4CA4-8B94-31F2BE6F3BF0}"/>
              </c:ext>
            </c:extLst>
          </c:dPt>
          <c:dPt>
            <c:idx val="27"/>
            <c:invertIfNegative val="0"/>
            <c:bubble3D val="0"/>
            <c:extLst xmlns:c16r2="http://schemas.microsoft.com/office/drawing/2015/06/chart">
              <c:ext xmlns:c16="http://schemas.microsoft.com/office/drawing/2014/chart" uri="{C3380CC4-5D6E-409C-BE32-E72D297353CC}">
                <c16:uniqueId val="{0000001B-E03D-4CA4-8B94-31F2BE6F3BF0}"/>
              </c:ext>
            </c:extLst>
          </c:dPt>
          <c:dPt>
            <c:idx val="28"/>
            <c:invertIfNegative val="0"/>
            <c:bubble3D val="0"/>
            <c:extLst xmlns:c16r2="http://schemas.microsoft.com/office/drawing/2015/06/chart">
              <c:ext xmlns:c16="http://schemas.microsoft.com/office/drawing/2014/chart" uri="{C3380CC4-5D6E-409C-BE32-E72D297353CC}">
                <c16:uniqueId val="{0000001C-E03D-4CA4-8B94-31F2BE6F3BF0}"/>
              </c:ext>
            </c:extLst>
          </c:dPt>
          <c:dPt>
            <c:idx val="29"/>
            <c:invertIfNegative val="0"/>
            <c:bubble3D val="0"/>
            <c:extLst xmlns:c16r2="http://schemas.microsoft.com/office/drawing/2015/06/chart">
              <c:ext xmlns:c16="http://schemas.microsoft.com/office/drawing/2014/chart" uri="{C3380CC4-5D6E-409C-BE32-E72D297353CC}">
                <c16:uniqueId val="{0000001D-E03D-4CA4-8B94-31F2BE6F3BF0}"/>
              </c:ext>
            </c:extLst>
          </c:dPt>
          <c:dPt>
            <c:idx val="30"/>
            <c:invertIfNegative val="0"/>
            <c:bubble3D val="0"/>
            <c:extLst xmlns:c16r2="http://schemas.microsoft.com/office/drawing/2015/06/chart">
              <c:ext xmlns:c16="http://schemas.microsoft.com/office/drawing/2014/chart" uri="{C3380CC4-5D6E-409C-BE32-E72D297353CC}">
                <c16:uniqueId val="{0000001E-E03D-4CA4-8B94-31F2BE6F3BF0}"/>
              </c:ext>
            </c:extLst>
          </c:dPt>
          <c:dPt>
            <c:idx val="31"/>
            <c:invertIfNegative val="0"/>
            <c:bubble3D val="0"/>
            <c:extLst xmlns:c16r2="http://schemas.microsoft.com/office/drawing/2015/06/chart">
              <c:ext xmlns:c16="http://schemas.microsoft.com/office/drawing/2014/chart" uri="{C3380CC4-5D6E-409C-BE32-E72D297353CC}">
                <c16:uniqueId val="{0000001F-E03D-4CA4-8B94-31F2BE6F3BF0}"/>
              </c:ext>
            </c:extLst>
          </c:dPt>
          <c:dPt>
            <c:idx val="32"/>
            <c:invertIfNegative val="0"/>
            <c:bubble3D val="0"/>
            <c:extLst xmlns:c16r2="http://schemas.microsoft.com/office/drawing/2015/06/chart">
              <c:ext xmlns:c16="http://schemas.microsoft.com/office/drawing/2014/chart" uri="{C3380CC4-5D6E-409C-BE32-E72D297353CC}">
                <c16:uniqueId val="{00000020-E03D-4CA4-8B94-31F2BE6F3BF0}"/>
              </c:ext>
            </c:extLst>
          </c:dPt>
          <c:dPt>
            <c:idx val="33"/>
            <c:invertIfNegative val="0"/>
            <c:bubble3D val="0"/>
            <c:extLst xmlns:c16r2="http://schemas.microsoft.com/office/drawing/2015/06/chart">
              <c:ext xmlns:c16="http://schemas.microsoft.com/office/drawing/2014/chart" uri="{C3380CC4-5D6E-409C-BE32-E72D297353CC}">
                <c16:uniqueId val="{00000021-E03D-4CA4-8B94-31F2BE6F3BF0}"/>
              </c:ext>
            </c:extLst>
          </c:dPt>
          <c:dPt>
            <c:idx val="34"/>
            <c:invertIfNegative val="0"/>
            <c:bubble3D val="0"/>
            <c:extLst xmlns:c16r2="http://schemas.microsoft.com/office/drawing/2015/06/chart">
              <c:ext xmlns:c16="http://schemas.microsoft.com/office/drawing/2014/chart" uri="{C3380CC4-5D6E-409C-BE32-E72D297353CC}">
                <c16:uniqueId val="{00000022-E03D-4CA4-8B94-31F2BE6F3BF0}"/>
              </c:ext>
            </c:extLst>
          </c:dPt>
          <c:dPt>
            <c:idx val="35"/>
            <c:invertIfNegative val="0"/>
            <c:bubble3D val="0"/>
            <c:extLst xmlns:c16r2="http://schemas.microsoft.com/office/drawing/2015/06/chart">
              <c:ext xmlns:c16="http://schemas.microsoft.com/office/drawing/2014/chart" uri="{C3380CC4-5D6E-409C-BE32-E72D297353CC}">
                <c16:uniqueId val="{00000023-E03D-4CA4-8B94-31F2BE6F3BF0}"/>
              </c:ext>
            </c:extLst>
          </c:dPt>
          <c:dPt>
            <c:idx val="36"/>
            <c:invertIfNegative val="0"/>
            <c:bubble3D val="0"/>
            <c:extLst xmlns:c16r2="http://schemas.microsoft.com/office/drawing/2015/06/chart">
              <c:ext xmlns:c16="http://schemas.microsoft.com/office/drawing/2014/chart" uri="{C3380CC4-5D6E-409C-BE32-E72D297353CC}">
                <c16:uniqueId val="{00000024-E03D-4CA4-8B94-31F2BE6F3BF0}"/>
              </c:ext>
            </c:extLst>
          </c:dPt>
          <c:dPt>
            <c:idx val="37"/>
            <c:invertIfNegative val="0"/>
            <c:bubble3D val="0"/>
            <c:extLst xmlns:c16r2="http://schemas.microsoft.com/office/drawing/2015/06/chart">
              <c:ext xmlns:c16="http://schemas.microsoft.com/office/drawing/2014/chart" uri="{C3380CC4-5D6E-409C-BE32-E72D297353CC}">
                <c16:uniqueId val="{00000025-E03D-4CA4-8B94-31F2BE6F3BF0}"/>
              </c:ext>
            </c:extLst>
          </c:dPt>
          <c:dPt>
            <c:idx val="38"/>
            <c:invertIfNegative val="0"/>
            <c:bubble3D val="0"/>
            <c:extLst xmlns:c16r2="http://schemas.microsoft.com/office/drawing/2015/06/chart">
              <c:ext xmlns:c16="http://schemas.microsoft.com/office/drawing/2014/chart" uri="{C3380CC4-5D6E-409C-BE32-E72D297353CC}">
                <c16:uniqueId val="{00000026-E03D-4CA4-8B94-31F2BE6F3BF0}"/>
              </c:ext>
            </c:extLst>
          </c:dPt>
          <c:dPt>
            <c:idx val="39"/>
            <c:invertIfNegative val="0"/>
            <c:bubble3D val="0"/>
            <c:extLst xmlns:c16r2="http://schemas.microsoft.com/office/drawing/2015/06/chart">
              <c:ext xmlns:c16="http://schemas.microsoft.com/office/drawing/2014/chart" uri="{C3380CC4-5D6E-409C-BE32-E72D297353CC}">
                <c16:uniqueId val="{00000027-E03D-4CA4-8B94-31F2BE6F3BF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Sheet1!$A$8</c:f>
              <c:strCache>
                <c:ptCount val="1"/>
                <c:pt idx="0">
                  <c:v>Netherlands</c:v>
                </c:pt>
              </c:strCache>
            </c:strRef>
          </c:cat>
          <c:val>
            <c:numRef>
              <c:f>Sheet1!$B$8</c:f>
              <c:numCache>
                <c:formatCode>0%</c:formatCode>
                <c:ptCount val="1"/>
                <c:pt idx="0">
                  <c:v>0.42599999999999999</c:v>
                </c:pt>
              </c:numCache>
            </c:numRef>
          </c:val>
          <c:extLst xmlns:c16r2="http://schemas.microsoft.com/office/drawing/2015/06/chart">
            <c:ext xmlns:c16="http://schemas.microsoft.com/office/drawing/2014/chart" uri="{C3380CC4-5D6E-409C-BE32-E72D297353CC}">
              <c16:uniqueId val="{00000028-E03D-4CA4-8B94-31F2BE6F3BF0}"/>
            </c:ext>
          </c:extLst>
        </c:ser>
        <c:ser>
          <c:idx val="1"/>
          <c:order val="1"/>
          <c:tx>
            <c:strRef>
              <c:f>Sheet1!$C$1</c:f>
              <c:strCache>
                <c:ptCount val="1"/>
                <c:pt idx="0">
                  <c:v>Actively considering</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Sheet1!$A$8</c:f>
              <c:strCache>
                <c:ptCount val="1"/>
                <c:pt idx="0">
                  <c:v>Netherlands</c:v>
                </c:pt>
              </c:strCache>
            </c:strRef>
          </c:cat>
          <c:val>
            <c:numRef>
              <c:f>Sheet1!$C$8</c:f>
              <c:numCache>
                <c:formatCode>0%</c:formatCode>
                <c:ptCount val="1"/>
                <c:pt idx="0">
                  <c:v>0.20200000000000001</c:v>
                </c:pt>
              </c:numCache>
            </c:numRef>
          </c:val>
          <c:extLst xmlns:c16r2="http://schemas.microsoft.com/office/drawing/2015/06/chart">
            <c:ext xmlns:c16="http://schemas.microsoft.com/office/drawing/2014/chart" uri="{C3380CC4-5D6E-409C-BE32-E72D297353CC}">
              <c16:uniqueId val="{00000029-E03D-4CA4-8B94-31F2BE6F3BF0}"/>
            </c:ext>
          </c:extLst>
        </c:ser>
        <c:ser>
          <c:idx val="2"/>
          <c:order val="2"/>
          <c:tx>
            <c:strRef>
              <c:f>Sheet1!$D$1</c:f>
              <c:strCache>
                <c:ptCount val="1"/>
                <c:pt idx="0">
                  <c:v>England holiday already booked</c:v>
                </c:pt>
              </c:strCache>
            </c:strRef>
          </c:tx>
          <c:spPr>
            <a:solidFill>
              <a:srgbClr val="00B050"/>
            </a:solidFill>
            <a:ln>
              <a:noFill/>
            </a:ln>
            <a:effectLst/>
          </c:spPr>
          <c:invertIfNegative val="0"/>
          <c:dLbls>
            <c:spPr>
              <a:noFill/>
              <a:ln>
                <a:noFill/>
              </a:ln>
              <a:effectLst/>
            </c:spPr>
            <c:txPr>
              <a:bodyPr wrap="square" lIns="38100" tIns="19050" rIns="38100" bIns="19050" anchor="ctr"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Sheet1!$A$8</c:f>
              <c:strCache>
                <c:ptCount val="1"/>
                <c:pt idx="0">
                  <c:v>Netherlands</c:v>
                </c:pt>
              </c:strCache>
            </c:strRef>
          </c:cat>
          <c:val>
            <c:numRef>
              <c:f>Sheet1!$D$8</c:f>
              <c:numCache>
                <c:formatCode>0%</c:formatCode>
                <c:ptCount val="1"/>
                <c:pt idx="0">
                  <c:v>9.1999999999999998E-2</c:v>
                </c:pt>
              </c:numCache>
            </c:numRef>
          </c:val>
          <c:extLst xmlns:c16r2="http://schemas.microsoft.com/office/drawing/2015/06/chart">
            <c:ext xmlns:c16="http://schemas.microsoft.com/office/drawing/2014/chart" uri="{C3380CC4-5D6E-409C-BE32-E72D297353CC}">
              <c16:uniqueId val="{0000002A-E03D-4CA4-8B94-31F2BE6F3BF0}"/>
            </c:ext>
          </c:extLst>
        </c:ser>
        <c:dLbls>
          <c:showLegendKey val="0"/>
          <c:showVal val="0"/>
          <c:showCatName val="0"/>
          <c:showSerName val="0"/>
          <c:showPercent val="0"/>
          <c:showBubbleSize val="0"/>
        </c:dLbls>
        <c:gapWidth val="50"/>
        <c:overlap val="100"/>
        <c:axId val="354541240"/>
        <c:axId val="354542416"/>
      </c:barChart>
      <c:catAx>
        <c:axId val="354541240"/>
        <c:scaling>
          <c:orientation val="maxMin"/>
        </c:scaling>
        <c:delete val="1"/>
        <c:axPos val="l"/>
        <c:numFmt formatCode="General" sourceLinked="1"/>
        <c:majorTickMark val="none"/>
        <c:minorTickMark val="none"/>
        <c:tickLblPos val="nextTo"/>
        <c:crossAx val="354542416"/>
        <c:crosses val="autoZero"/>
        <c:auto val="1"/>
        <c:lblAlgn val="ctr"/>
        <c:lblOffset val="100"/>
        <c:noMultiLvlLbl val="0"/>
      </c:catAx>
      <c:valAx>
        <c:axId val="354542416"/>
        <c:scaling>
          <c:orientation val="minMax"/>
          <c:max val="1.1000000000000001"/>
          <c:min val="0"/>
        </c:scaling>
        <c:delete val="1"/>
        <c:axPos val="t"/>
        <c:majorGridlines>
          <c:spPr>
            <a:ln w="9525" cap="flat" cmpd="sng" algn="ctr">
              <a:noFill/>
              <a:round/>
            </a:ln>
            <a:effectLst/>
          </c:spPr>
        </c:majorGridlines>
        <c:numFmt formatCode="0%" sourceLinked="0"/>
        <c:majorTickMark val="out"/>
        <c:minorTickMark val="none"/>
        <c:tickLblPos val="nextTo"/>
        <c:crossAx val="35454124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780597237485198"/>
          <c:y val="3.73704372143773E-2"/>
          <c:w val="0.53711838704694803"/>
          <c:h val="0.94907410100360601"/>
        </c:manualLayout>
      </c:layout>
      <c:barChart>
        <c:barDir val="bar"/>
        <c:grouping val="stacked"/>
        <c:varyColors val="0"/>
        <c:ser>
          <c:idx val="0"/>
          <c:order val="0"/>
          <c:tx>
            <c:strRef>
              <c:f>Sheet1!$B$1</c:f>
              <c:strCache>
                <c:ptCount val="1"/>
                <c:pt idx="0">
                  <c:v>Would definitely consider</c:v>
                </c:pt>
              </c:strCache>
            </c:strRef>
          </c:tx>
          <c:spPr>
            <a:solidFill>
              <a:srgbClr val="120742"/>
            </a:solidFill>
            <a:ln>
              <a:noFill/>
            </a:ln>
            <a:effectLst/>
          </c:spPr>
          <c:invertIfNegative val="0"/>
          <c:dPt>
            <c:idx val="0"/>
            <c:invertIfNegative val="0"/>
            <c:bubble3D val="0"/>
            <c:extLst xmlns:c16r2="http://schemas.microsoft.com/office/drawing/2015/06/chart">
              <c:ext xmlns:c16="http://schemas.microsoft.com/office/drawing/2014/chart" uri="{C3380CC4-5D6E-409C-BE32-E72D297353CC}">
                <c16:uniqueId val="{00000000-E03D-4CA4-8B94-31F2BE6F3BF0}"/>
              </c:ext>
            </c:extLst>
          </c:dPt>
          <c:dPt>
            <c:idx val="1"/>
            <c:invertIfNegative val="0"/>
            <c:bubble3D val="0"/>
            <c:extLst xmlns:c16r2="http://schemas.microsoft.com/office/drawing/2015/06/chart">
              <c:ext xmlns:c16="http://schemas.microsoft.com/office/drawing/2014/chart" uri="{C3380CC4-5D6E-409C-BE32-E72D297353CC}">
                <c16:uniqueId val="{00000001-E03D-4CA4-8B94-31F2BE6F3BF0}"/>
              </c:ext>
            </c:extLst>
          </c:dPt>
          <c:dPt>
            <c:idx val="2"/>
            <c:invertIfNegative val="0"/>
            <c:bubble3D val="0"/>
            <c:extLst xmlns:c16r2="http://schemas.microsoft.com/office/drawing/2015/06/chart">
              <c:ext xmlns:c16="http://schemas.microsoft.com/office/drawing/2014/chart" uri="{C3380CC4-5D6E-409C-BE32-E72D297353CC}">
                <c16:uniqueId val="{00000002-E03D-4CA4-8B94-31F2BE6F3BF0}"/>
              </c:ext>
            </c:extLst>
          </c:dPt>
          <c:dPt>
            <c:idx val="3"/>
            <c:invertIfNegative val="0"/>
            <c:bubble3D val="0"/>
            <c:extLst xmlns:c16r2="http://schemas.microsoft.com/office/drawing/2015/06/chart">
              <c:ext xmlns:c16="http://schemas.microsoft.com/office/drawing/2014/chart" uri="{C3380CC4-5D6E-409C-BE32-E72D297353CC}">
                <c16:uniqueId val="{00000003-E03D-4CA4-8B94-31F2BE6F3BF0}"/>
              </c:ext>
            </c:extLst>
          </c:dPt>
          <c:dPt>
            <c:idx val="4"/>
            <c:invertIfNegative val="0"/>
            <c:bubble3D val="0"/>
            <c:extLst xmlns:c16r2="http://schemas.microsoft.com/office/drawing/2015/06/chart">
              <c:ext xmlns:c16="http://schemas.microsoft.com/office/drawing/2014/chart" uri="{C3380CC4-5D6E-409C-BE32-E72D297353CC}">
                <c16:uniqueId val="{00000004-E03D-4CA4-8B94-31F2BE6F3BF0}"/>
              </c:ext>
            </c:extLst>
          </c:dPt>
          <c:dPt>
            <c:idx val="5"/>
            <c:invertIfNegative val="0"/>
            <c:bubble3D val="0"/>
            <c:extLst xmlns:c16r2="http://schemas.microsoft.com/office/drawing/2015/06/chart">
              <c:ext xmlns:c16="http://schemas.microsoft.com/office/drawing/2014/chart" uri="{C3380CC4-5D6E-409C-BE32-E72D297353CC}">
                <c16:uniqueId val="{00000005-E03D-4CA4-8B94-31F2BE6F3BF0}"/>
              </c:ext>
            </c:extLst>
          </c:dPt>
          <c:dPt>
            <c:idx val="6"/>
            <c:invertIfNegative val="0"/>
            <c:bubble3D val="0"/>
            <c:extLst xmlns:c16r2="http://schemas.microsoft.com/office/drawing/2015/06/chart">
              <c:ext xmlns:c16="http://schemas.microsoft.com/office/drawing/2014/chart" uri="{C3380CC4-5D6E-409C-BE32-E72D297353CC}">
                <c16:uniqueId val="{00000006-E03D-4CA4-8B94-31F2BE6F3BF0}"/>
              </c:ext>
            </c:extLst>
          </c:dPt>
          <c:dPt>
            <c:idx val="7"/>
            <c:invertIfNegative val="0"/>
            <c:bubble3D val="0"/>
            <c:extLst xmlns:c16r2="http://schemas.microsoft.com/office/drawing/2015/06/chart">
              <c:ext xmlns:c16="http://schemas.microsoft.com/office/drawing/2014/chart" uri="{C3380CC4-5D6E-409C-BE32-E72D297353CC}">
                <c16:uniqueId val="{00000007-E03D-4CA4-8B94-31F2BE6F3BF0}"/>
              </c:ext>
            </c:extLst>
          </c:dPt>
          <c:dPt>
            <c:idx val="8"/>
            <c:invertIfNegative val="0"/>
            <c:bubble3D val="0"/>
            <c:extLst xmlns:c16r2="http://schemas.microsoft.com/office/drawing/2015/06/chart">
              <c:ext xmlns:c16="http://schemas.microsoft.com/office/drawing/2014/chart" uri="{C3380CC4-5D6E-409C-BE32-E72D297353CC}">
                <c16:uniqueId val="{00000008-E03D-4CA4-8B94-31F2BE6F3BF0}"/>
              </c:ext>
            </c:extLst>
          </c:dPt>
          <c:dPt>
            <c:idx val="9"/>
            <c:invertIfNegative val="0"/>
            <c:bubble3D val="0"/>
            <c:extLst xmlns:c16r2="http://schemas.microsoft.com/office/drawing/2015/06/chart">
              <c:ext xmlns:c16="http://schemas.microsoft.com/office/drawing/2014/chart" uri="{C3380CC4-5D6E-409C-BE32-E72D297353CC}">
                <c16:uniqueId val="{00000009-E03D-4CA4-8B94-31F2BE6F3BF0}"/>
              </c:ext>
            </c:extLst>
          </c:dPt>
          <c:dPt>
            <c:idx val="10"/>
            <c:invertIfNegative val="0"/>
            <c:bubble3D val="0"/>
            <c:extLst xmlns:c16r2="http://schemas.microsoft.com/office/drawing/2015/06/chart">
              <c:ext xmlns:c16="http://schemas.microsoft.com/office/drawing/2014/chart" uri="{C3380CC4-5D6E-409C-BE32-E72D297353CC}">
                <c16:uniqueId val="{0000000A-E03D-4CA4-8B94-31F2BE6F3BF0}"/>
              </c:ext>
            </c:extLst>
          </c:dPt>
          <c:dPt>
            <c:idx val="11"/>
            <c:invertIfNegative val="0"/>
            <c:bubble3D val="0"/>
            <c:extLst xmlns:c16r2="http://schemas.microsoft.com/office/drawing/2015/06/chart">
              <c:ext xmlns:c16="http://schemas.microsoft.com/office/drawing/2014/chart" uri="{C3380CC4-5D6E-409C-BE32-E72D297353CC}">
                <c16:uniqueId val="{0000000B-E03D-4CA4-8B94-31F2BE6F3BF0}"/>
              </c:ext>
            </c:extLst>
          </c:dPt>
          <c:dPt>
            <c:idx val="12"/>
            <c:invertIfNegative val="0"/>
            <c:bubble3D val="0"/>
            <c:extLst xmlns:c16r2="http://schemas.microsoft.com/office/drawing/2015/06/chart">
              <c:ext xmlns:c16="http://schemas.microsoft.com/office/drawing/2014/chart" uri="{C3380CC4-5D6E-409C-BE32-E72D297353CC}">
                <c16:uniqueId val="{0000000C-E03D-4CA4-8B94-31F2BE6F3BF0}"/>
              </c:ext>
            </c:extLst>
          </c:dPt>
          <c:dPt>
            <c:idx val="13"/>
            <c:invertIfNegative val="0"/>
            <c:bubble3D val="0"/>
            <c:extLst xmlns:c16r2="http://schemas.microsoft.com/office/drawing/2015/06/chart">
              <c:ext xmlns:c16="http://schemas.microsoft.com/office/drawing/2014/chart" uri="{C3380CC4-5D6E-409C-BE32-E72D297353CC}">
                <c16:uniqueId val="{0000000D-E03D-4CA4-8B94-31F2BE6F3BF0}"/>
              </c:ext>
            </c:extLst>
          </c:dPt>
          <c:dPt>
            <c:idx val="14"/>
            <c:invertIfNegative val="0"/>
            <c:bubble3D val="0"/>
            <c:extLst xmlns:c16r2="http://schemas.microsoft.com/office/drawing/2015/06/chart">
              <c:ext xmlns:c16="http://schemas.microsoft.com/office/drawing/2014/chart" uri="{C3380CC4-5D6E-409C-BE32-E72D297353CC}">
                <c16:uniqueId val="{0000000E-E03D-4CA4-8B94-31F2BE6F3BF0}"/>
              </c:ext>
            </c:extLst>
          </c:dPt>
          <c:dPt>
            <c:idx val="15"/>
            <c:invertIfNegative val="0"/>
            <c:bubble3D val="0"/>
            <c:extLst xmlns:c16r2="http://schemas.microsoft.com/office/drawing/2015/06/chart">
              <c:ext xmlns:c16="http://schemas.microsoft.com/office/drawing/2014/chart" uri="{C3380CC4-5D6E-409C-BE32-E72D297353CC}">
                <c16:uniqueId val="{0000000F-E03D-4CA4-8B94-31F2BE6F3BF0}"/>
              </c:ext>
            </c:extLst>
          </c:dPt>
          <c:dPt>
            <c:idx val="16"/>
            <c:invertIfNegative val="0"/>
            <c:bubble3D val="0"/>
            <c:extLst xmlns:c16r2="http://schemas.microsoft.com/office/drawing/2015/06/chart">
              <c:ext xmlns:c16="http://schemas.microsoft.com/office/drawing/2014/chart" uri="{C3380CC4-5D6E-409C-BE32-E72D297353CC}">
                <c16:uniqueId val="{00000010-E03D-4CA4-8B94-31F2BE6F3BF0}"/>
              </c:ext>
            </c:extLst>
          </c:dPt>
          <c:dPt>
            <c:idx val="17"/>
            <c:invertIfNegative val="0"/>
            <c:bubble3D val="0"/>
            <c:extLst xmlns:c16r2="http://schemas.microsoft.com/office/drawing/2015/06/chart">
              <c:ext xmlns:c16="http://schemas.microsoft.com/office/drawing/2014/chart" uri="{C3380CC4-5D6E-409C-BE32-E72D297353CC}">
                <c16:uniqueId val="{00000011-E03D-4CA4-8B94-31F2BE6F3BF0}"/>
              </c:ext>
            </c:extLst>
          </c:dPt>
          <c:dPt>
            <c:idx val="18"/>
            <c:invertIfNegative val="0"/>
            <c:bubble3D val="0"/>
            <c:extLst xmlns:c16r2="http://schemas.microsoft.com/office/drawing/2015/06/chart">
              <c:ext xmlns:c16="http://schemas.microsoft.com/office/drawing/2014/chart" uri="{C3380CC4-5D6E-409C-BE32-E72D297353CC}">
                <c16:uniqueId val="{00000012-E03D-4CA4-8B94-31F2BE6F3BF0}"/>
              </c:ext>
            </c:extLst>
          </c:dPt>
          <c:dPt>
            <c:idx val="19"/>
            <c:invertIfNegative val="0"/>
            <c:bubble3D val="0"/>
            <c:extLst xmlns:c16r2="http://schemas.microsoft.com/office/drawing/2015/06/chart">
              <c:ext xmlns:c16="http://schemas.microsoft.com/office/drawing/2014/chart" uri="{C3380CC4-5D6E-409C-BE32-E72D297353CC}">
                <c16:uniqueId val="{00000013-E03D-4CA4-8B94-31F2BE6F3BF0}"/>
              </c:ext>
            </c:extLst>
          </c:dPt>
          <c:dPt>
            <c:idx val="20"/>
            <c:invertIfNegative val="0"/>
            <c:bubble3D val="0"/>
            <c:extLst xmlns:c16r2="http://schemas.microsoft.com/office/drawing/2015/06/chart">
              <c:ext xmlns:c16="http://schemas.microsoft.com/office/drawing/2014/chart" uri="{C3380CC4-5D6E-409C-BE32-E72D297353CC}">
                <c16:uniqueId val="{00000014-E03D-4CA4-8B94-31F2BE6F3BF0}"/>
              </c:ext>
            </c:extLst>
          </c:dPt>
          <c:dPt>
            <c:idx val="21"/>
            <c:invertIfNegative val="0"/>
            <c:bubble3D val="0"/>
            <c:extLst xmlns:c16r2="http://schemas.microsoft.com/office/drawing/2015/06/chart">
              <c:ext xmlns:c16="http://schemas.microsoft.com/office/drawing/2014/chart" uri="{C3380CC4-5D6E-409C-BE32-E72D297353CC}">
                <c16:uniqueId val="{00000015-E03D-4CA4-8B94-31F2BE6F3BF0}"/>
              </c:ext>
            </c:extLst>
          </c:dPt>
          <c:dPt>
            <c:idx val="22"/>
            <c:invertIfNegative val="0"/>
            <c:bubble3D val="0"/>
            <c:extLst xmlns:c16r2="http://schemas.microsoft.com/office/drawing/2015/06/chart">
              <c:ext xmlns:c16="http://schemas.microsoft.com/office/drawing/2014/chart" uri="{C3380CC4-5D6E-409C-BE32-E72D297353CC}">
                <c16:uniqueId val="{00000016-E03D-4CA4-8B94-31F2BE6F3BF0}"/>
              </c:ext>
            </c:extLst>
          </c:dPt>
          <c:dPt>
            <c:idx val="23"/>
            <c:invertIfNegative val="0"/>
            <c:bubble3D val="0"/>
            <c:extLst xmlns:c16r2="http://schemas.microsoft.com/office/drawing/2015/06/chart">
              <c:ext xmlns:c16="http://schemas.microsoft.com/office/drawing/2014/chart" uri="{C3380CC4-5D6E-409C-BE32-E72D297353CC}">
                <c16:uniqueId val="{00000017-E03D-4CA4-8B94-31F2BE6F3BF0}"/>
              </c:ext>
            </c:extLst>
          </c:dPt>
          <c:dPt>
            <c:idx val="24"/>
            <c:invertIfNegative val="0"/>
            <c:bubble3D val="0"/>
            <c:extLst xmlns:c16r2="http://schemas.microsoft.com/office/drawing/2015/06/chart">
              <c:ext xmlns:c16="http://schemas.microsoft.com/office/drawing/2014/chart" uri="{C3380CC4-5D6E-409C-BE32-E72D297353CC}">
                <c16:uniqueId val="{00000018-E03D-4CA4-8B94-31F2BE6F3BF0}"/>
              </c:ext>
            </c:extLst>
          </c:dPt>
          <c:dPt>
            <c:idx val="25"/>
            <c:invertIfNegative val="0"/>
            <c:bubble3D val="0"/>
            <c:extLst xmlns:c16r2="http://schemas.microsoft.com/office/drawing/2015/06/chart">
              <c:ext xmlns:c16="http://schemas.microsoft.com/office/drawing/2014/chart" uri="{C3380CC4-5D6E-409C-BE32-E72D297353CC}">
                <c16:uniqueId val="{00000019-E03D-4CA4-8B94-31F2BE6F3BF0}"/>
              </c:ext>
            </c:extLst>
          </c:dPt>
          <c:dPt>
            <c:idx val="26"/>
            <c:invertIfNegative val="0"/>
            <c:bubble3D val="0"/>
            <c:extLst xmlns:c16r2="http://schemas.microsoft.com/office/drawing/2015/06/chart">
              <c:ext xmlns:c16="http://schemas.microsoft.com/office/drawing/2014/chart" uri="{C3380CC4-5D6E-409C-BE32-E72D297353CC}">
                <c16:uniqueId val="{0000001A-E03D-4CA4-8B94-31F2BE6F3BF0}"/>
              </c:ext>
            </c:extLst>
          </c:dPt>
          <c:dPt>
            <c:idx val="27"/>
            <c:invertIfNegative val="0"/>
            <c:bubble3D val="0"/>
            <c:extLst xmlns:c16r2="http://schemas.microsoft.com/office/drawing/2015/06/chart">
              <c:ext xmlns:c16="http://schemas.microsoft.com/office/drawing/2014/chart" uri="{C3380CC4-5D6E-409C-BE32-E72D297353CC}">
                <c16:uniqueId val="{0000001B-E03D-4CA4-8B94-31F2BE6F3BF0}"/>
              </c:ext>
            </c:extLst>
          </c:dPt>
          <c:dPt>
            <c:idx val="28"/>
            <c:invertIfNegative val="0"/>
            <c:bubble3D val="0"/>
            <c:extLst xmlns:c16r2="http://schemas.microsoft.com/office/drawing/2015/06/chart">
              <c:ext xmlns:c16="http://schemas.microsoft.com/office/drawing/2014/chart" uri="{C3380CC4-5D6E-409C-BE32-E72D297353CC}">
                <c16:uniqueId val="{0000001C-E03D-4CA4-8B94-31F2BE6F3BF0}"/>
              </c:ext>
            </c:extLst>
          </c:dPt>
          <c:dPt>
            <c:idx val="29"/>
            <c:invertIfNegative val="0"/>
            <c:bubble3D val="0"/>
            <c:extLst xmlns:c16r2="http://schemas.microsoft.com/office/drawing/2015/06/chart">
              <c:ext xmlns:c16="http://schemas.microsoft.com/office/drawing/2014/chart" uri="{C3380CC4-5D6E-409C-BE32-E72D297353CC}">
                <c16:uniqueId val="{0000001D-E03D-4CA4-8B94-31F2BE6F3BF0}"/>
              </c:ext>
            </c:extLst>
          </c:dPt>
          <c:dPt>
            <c:idx val="30"/>
            <c:invertIfNegative val="0"/>
            <c:bubble3D val="0"/>
            <c:extLst xmlns:c16r2="http://schemas.microsoft.com/office/drawing/2015/06/chart">
              <c:ext xmlns:c16="http://schemas.microsoft.com/office/drawing/2014/chart" uri="{C3380CC4-5D6E-409C-BE32-E72D297353CC}">
                <c16:uniqueId val="{0000001E-E03D-4CA4-8B94-31F2BE6F3BF0}"/>
              </c:ext>
            </c:extLst>
          </c:dPt>
          <c:dPt>
            <c:idx val="31"/>
            <c:invertIfNegative val="0"/>
            <c:bubble3D val="0"/>
            <c:extLst xmlns:c16r2="http://schemas.microsoft.com/office/drawing/2015/06/chart">
              <c:ext xmlns:c16="http://schemas.microsoft.com/office/drawing/2014/chart" uri="{C3380CC4-5D6E-409C-BE32-E72D297353CC}">
                <c16:uniqueId val="{0000001F-E03D-4CA4-8B94-31F2BE6F3BF0}"/>
              </c:ext>
            </c:extLst>
          </c:dPt>
          <c:dPt>
            <c:idx val="32"/>
            <c:invertIfNegative val="0"/>
            <c:bubble3D val="0"/>
            <c:extLst xmlns:c16r2="http://schemas.microsoft.com/office/drawing/2015/06/chart">
              <c:ext xmlns:c16="http://schemas.microsoft.com/office/drawing/2014/chart" uri="{C3380CC4-5D6E-409C-BE32-E72D297353CC}">
                <c16:uniqueId val="{00000020-E03D-4CA4-8B94-31F2BE6F3BF0}"/>
              </c:ext>
            </c:extLst>
          </c:dPt>
          <c:dPt>
            <c:idx val="33"/>
            <c:invertIfNegative val="0"/>
            <c:bubble3D val="0"/>
            <c:extLst xmlns:c16r2="http://schemas.microsoft.com/office/drawing/2015/06/chart">
              <c:ext xmlns:c16="http://schemas.microsoft.com/office/drawing/2014/chart" uri="{C3380CC4-5D6E-409C-BE32-E72D297353CC}">
                <c16:uniqueId val="{00000021-E03D-4CA4-8B94-31F2BE6F3BF0}"/>
              </c:ext>
            </c:extLst>
          </c:dPt>
          <c:dPt>
            <c:idx val="34"/>
            <c:invertIfNegative val="0"/>
            <c:bubble3D val="0"/>
            <c:extLst xmlns:c16r2="http://schemas.microsoft.com/office/drawing/2015/06/chart">
              <c:ext xmlns:c16="http://schemas.microsoft.com/office/drawing/2014/chart" uri="{C3380CC4-5D6E-409C-BE32-E72D297353CC}">
                <c16:uniqueId val="{00000022-E03D-4CA4-8B94-31F2BE6F3BF0}"/>
              </c:ext>
            </c:extLst>
          </c:dPt>
          <c:dPt>
            <c:idx val="35"/>
            <c:invertIfNegative val="0"/>
            <c:bubble3D val="0"/>
            <c:extLst xmlns:c16r2="http://schemas.microsoft.com/office/drawing/2015/06/chart">
              <c:ext xmlns:c16="http://schemas.microsoft.com/office/drawing/2014/chart" uri="{C3380CC4-5D6E-409C-BE32-E72D297353CC}">
                <c16:uniqueId val="{00000023-E03D-4CA4-8B94-31F2BE6F3BF0}"/>
              </c:ext>
            </c:extLst>
          </c:dPt>
          <c:dPt>
            <c:idx val="36"/>
            <c:invertIfNegative val="0"/>
            <c:bubble3D val="0"/>
            <c:extLst xmlns:c16r2="http://schemas.microsoft.com/office/drawing/2015/06/chart">
              <c:ext xmlns:c16="http://schemas.microsoft.com/office/drawing/2014/chart" uri="{C3380CC4-5D6E-409C-BE32-E72D297353CC}">
                <c16:uniqueId val="{00000024-E03D-4CA4-8B94-31F2BE6F3BF0}"/>
              </c:ext>
            </c:extLst>
          </c:dPt>
          <c:dPt>
            <c:idx val="37"/>
            <c:invertIfNegative val="0"/>
            <c:bubble3D val="0"/>
            <c:extLst xmlns:c16r2="http://schemas.microsoft.com/office/drawing/2015/06/chart">
              <c:ext xmlns:c16="http://schemas.microsoft.com/office/drawing/2014/chart" uri="{C3380CC4-5D6E-409C-BE32-E72D297353CC}">
                <c16:uniqueId val="{00000025-E03D-4CA4-8B94-31F2BE6F3BF0}"/>
              </c:ext>
            </c:extLst>
          </c:dPt>
          <c:dPt>
            <c:idx val="38"/>
            <c:invertIfNegative val="0"/>
            <c:bubble3D val="0"/>
            <c:extLst xmlns:c16r2="http://schemas.microsoft.com/office/drawing/2015/06/chart">
              <c:ext xmlns:c16="http://schemas.microsoft.com/office/drawing/2014/chart" uri="{C3380CC4-5D6E-409C-BE32-E72D297353CC}">
                <c16:uniqueId val="{00000026-E03D-4CA4-8B94-31F2BE6F3BF0}"/>
              </c:ext>
            </c:extLst>
          </c:dPt>
          <c:dPt>
            <c:idx val="39"/>
            <c:invertIfNegative val="0"/>
            <c:bubble3D val="0"/>
            <c:extLst xmlns:c16r2="http://schemas.microsoft.com/office/drawing/2015/06/chart">
              <c:ext xmlns:c16="http://schemas.microsoft.com/office/drawing/2014/chart" uri="{C3380CC4-5D6E-409C-BE32-E72D297353CC}">
                <c16:uniqueId val="{00000027-E03D-4CA4-8B94-31F2BE6F3BF0}"/>
              </c:ext>
            </c:extLst>
          </c:dPt>
          <c:dLbls>
            <c:spPr>
              <a:noFill/>
              <a:ln>
                <a:noFill/>
              </a:ln>
              <a:effectLst/>
            </c:spPr>
            <c:txPr>
              <a:bodyPr rot="0" spcFirstLastPara="1" vertOverflow="ellipsis" vert="horz" wrap="square" anchor="ctr" anchorCtr="1"/>
              <a:lstStyle/>
              <a:p>
                <a:pPr>
                  <a:defRPr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Sheet1!$A$9</c:f>
              <c:strCache>
                <c:ptCount val="1"/>
                <c:pt idx="0">
                  <c:v>Norway</c:v>
                </c:pt>
              </c:strCache>
            </c:strRef>
          </c:cat>
          <c:val>
            <c:numRef>
              <c:f>Sheet1!$B$9</c:f>
              <c:numCache>
                <c:formatCode>0%</c:formatCode>
                <c:ptCount val="1"/>
                <c:pt idx="0">
                  <c:v>0.41899999999999998</c:v>
                </c:pt>
              </c:numCache>
            </c:numRef>
          </c:val>
          <c:extLst xmlns:c16r2="http://schemas.microsoft.com/office/drawing/2015/06/chart">
            <c:ext xmlns:c16="http://schemas.microsoft.com/office/drawing/2014/chart" uri="{C3380CC4-5D6E-409C-BE32-E72D297353CC}">
              <c16:uniqueId val="{00000028-E03D-4CA4-8B94-31F2BE6F3BF0}"/>
            </c:ext>
          </c:extLst>
        </c:ser>
        <c:ser>
          <c:idx val="1"/>
          <c:order val="1"/>
          <c:tx>
            <c:strRef>
              <c:f>Sheet1!$C$1</c:f>
              <c:strCache>
                <c:ptCount val="1"/>
                <c:pt idx="0">
                  <c:v>Actively considering</c:v>
                </c:pt>
              </c:strCache>
            </c:strRef>
          </c:tx>
          <c:spPr>
            <a:solidFill>
              <a:srgbClr val="92D050"/>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b"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dLblPos val="ct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Sheet1!$A$9</c:f>
              <c:strCache>
                <c:ptCount val="1"/>
                <c:pt idx="0">
                  <c:v>Norway</c:v>
                </c:pt>
              </c:strCache>
            </c:strRef>
          </c:cat>
          <c:val>
            <c:numRef>
              <c:f>Sheet1!$C$9</c:f>
              <c:numCache>
                <c:formatCode>0%</c:formatCode>
                <c:ptCount val="1"/>
                <c:pt idx="0">
                  <c:v>0.25900000000000001</c:v>
                </c:pt>
              </c:numCache>
            </c:numRef>
          </c:val>
          <c:extLst xmlns:c16r2="http://schemas.microsoft.com/office/drawing/2015/06/chart">
            <c:ext xmlns:c16="http://schemas.microsoft.com/office/drawing/2014/chart" uri="{C3380CC4-5D6E-409C-BE32-E72D297353CC}">
              <c16:uniqueId val="{00000029-E03D-4CA4-8B94-31F2BE6F3BF0}"/>
            </c:ext>
          </c:extLst>
        </c:ser>
        <c:ser>
          <c:idx val="2"/>
          <c:order val="2"/>
          <c:tx>
            <c:strRef>
              <c:f>Sheet1!$D$1</c:f>
              <c:strCache>
                <c:ptCount val="1"/>
                <c:pt idx="0">
                  <c:v>England holiday already booked</c:v>
                </c:pt>
              </c:strCache>
            </c:strRef>
          </c:tx>
          <c:spPr>
            <a:solidFill>
              <a:srgbClr val="00B050"/>
            </a:solidFill>
            <a:ln>
              <a:noFill/>
            </a:ln>
            <a:effectLst/>
          </c:spPr>
          <c:invertIfNegative val="0"/>
          <c:dLbls>
            <c:spPr>
              <a:noFill/>
              <a:ln>
                <a:noFill/>
              </a:ln>
              <a:effectLst/>
            </c:spPr>
            <c:txPr>
              <a:bodyPr wrap="square" lIns="38100" tIns="19050" rIns="38100" bIns="19050" anchor="ctr" anchorCtr="0">
                <a:spAutoFit/>
              </a:bodyPr>
              <a:lstStyle/>
              <a:p>
                <a:pPr algn="ctr">
                  <a:defRPr lang="en-GB" sz="1200" b="1" i="0" u="none" strike="noStrike" kern="1200" baseline="0">
                    <a:solidFill>
                      <a:schemeClr val="bg1"/>
                    </a:solidFill>
                    <a:latin typeface="Arial" panose="020B0604020202020204" pitchFamily="34" charset="0"/>
                    <a:ea typeface="Century Gothic" charset="0"/>
                    <a:cs typeface="Arial" panose="020B0604020202020204" pitchFamily="34" charset="0"/>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layout/>
                <c15:showLeaderLines val="1"/>
              </c:ext>
            </c:extLst>
          </c:dLbls>
          <c:cat>
            <c:strRef>
              <c:f>Sheet1!$A$9</c:f>
              <c:strCache>
                <c:ptCount val="1"/>
                <c:pt idx="0">
                  <c:v>Norway</c:v>
                </c:pt>
              </c:strCache>
            </c:strRef>
          </c:cat>
          <c:val>
            <c:numRef>
              <c:f>Sheet1!$D$9</c:f>
              <c:numCache>
                <c:formatCode>0%</c:formatCode>
                <c:ptCount val="1"/>
                <c:pt idx="0">
                  <c:v>6.9000000000000006E-2</c:v>
                </c:pt>
              </c:numCache>
            </c:numRef>
          </c:val>
          <c:extLst xmlns:c16r2="http://schemas.microsoft.com/office/drawing/2015/06/chart">
            <c:ext xmlns:c16="http://schemas.microsoft.com/office/drawing/2014/chart" uri="{C3380CC4-5D6E-409C-BE32-E72D297353CC}">
              <c16:uniqueId val="{0000002A-E03D-4CA4-8B94-31F2BE6F3BF0}"/>
            </c:ext>
          </c:extLst>
        </c:ser>
        <c:dLbls>
          <c:showLegendKey val="0"/>
          <c:showVal val="0"/>
          <c:showCatName val="0"/>
          <c:showSerName val="0"/>
          <c:showPercent val="0"/>
          <c:showBubbleSize val="0"/>
        </c:dLbls>
        <c:gapWidth val="50"/>
        <c:overlap val="100"/>
        <c:axId val="358274280"/>
        <c:axId val="358280160"/>
      </c:barChart>
      <c:catAx>
        <c:axId val="358274280"/>
        <c:scaling>
          <c:orientation val="maxMin"/>
        </c:scaling>
        <c:delete val="1"/>
        <c:axPos val="l"/>
        <c:numFmt formatCode="General" sourceLinked="1"/>
        <c:majorTickMark val="none"/>
        <c:minorTickMark val="none"/>
        <c:tickLblPos val="nextTo"/>
        <c:crossAx val="358280160"/>
        <c:crosses val="autoZero"/>
        <c:auto val="1"/>
        <c:lblAlgn val="ctr"/>
        <c:lblOffset val="100"/>
        <c:noMultiLvlLbl val="0"/>
      </c:catAx>
      <c:valAx>
        <c:axId val="358280160"/>
        <c:scaling>
          <c:orientation val="minMax"/>
          <c:max val="1.1000000000000001"/>
          <c:min val="0"/>
        </c:scaling>
        <c:delete val="1"/>
        <c:axPos val="t"/>
        <c:majorGridlines>
          <c:spPr>
            <a:ln w="9525" cap="flat" cmpd="sng" algn="ctr">
              <a:noFill/>
              <a:round/>
            </a:ln>
            <a:effectLst/>
          </c:spPr>
        </c:majorGridlines>
        <c:numFmt formatCode="0%" sourceLinked="0"/>
        <c:majorTickMark val="out"/>
        <c:minorTickMark val="none"/>
        <c:tickLblPos val="nextTo"/>
        <c:crossAx val="358274280"/>
        <c:crosses val="autoZero"/>
        <c:crossBetween val="between"/>
      </c:valAx>
      <c:spPr>
        <a:noFill/>
        <a:ln>
          <a:noFill/>
        </a:ln>
        <a:effectLst/>
      </c:spPr>
    </c:plotArea>
    <c:plotVisOnly val="1"/>
    <c:dispBlanksAs val="gap"/>
    <c:showDLblsOverMax val="0"/>
  </c:chart>
  <c:spPr>
    <a:noFill/>
    <a:ln>
      <a:noFill/>
    </a:ln>
    <a:effectLst/>
  </c:spPr>
  <c:txPr>
    <a:bodyPr/>
    <a:lstStyle/>
    <a:p>
      <a:pPr>
        <a:defRPr sz="800">
          <a:solidFill>
            <a:srgbClr val="505050"/>
          </a:solidFill>
          <a:latin typeface="Arial" panose="020B0604020202020204" pitchFamily="34" charset="0"/>
          <a:cs typeface="Arial" panose="020B0604020202020204" pitchFamily="34" charset="0"/>
        </a:defRPr>
      </a:pPr>
      <a:endParaRPr lang="en-US"/>
    </a:p>
  </c:txPr>
  <c:externalData r:id="rId2">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Arial" panose="020B0604020202020204" pitchFamily="34" charset="0"/>
              </a:defRPr>
            </a:lvl1pPr>
          </a:lstStyle>
          <a:p>
            <a:endParaRPr lang="en-GB"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Arial" panose="020B0604020202020204" pitchFamily="34" charset="0"/>
              </a:defRPr>
            </a:lvl1pPr>
          </a:lstStyle>
          <a:p>
            <a:fld id="{21958A92-D4BF-4190-AED4-D146BA303FE3}" type="datetimeFigureOut">
              <a:rPr lang="en-GB" smtClean="0"/>
              <a:pPr/>
              <a:t>05/09/2017</a:t>
            </a:fld>
            <a:endParaRPr lang="en-GB" dirty="0"/>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Arial" panose="020B0604020202020204" pitchFamily="34" charset="0"/>
              </a:defRPr>
            </a:lvl1pPr>
          </a:lstStyle>
          <a:p>
            <a:endParaRPr lang="en-GB"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Arial" panose="020B0604020202020204" pitchFamily="34" charset="0"/>
              </a:defRPr>
            </a:lvl1pPr>
          </a:lstStyle>
          <a:p>
            <a:fld id="{78E5DEFC-BFAE-4186-88B9-06BA9B12B895}" type="slidenum">
              <a:rPr lang="en-GB" smtClean="0"/>
              <a:pPr/>
              <a:t>‹#›</a:t>
            </a:fld>
            <a:endParaRPr lang="en-GB" dirty="0"/>
          </a:p>
        </p:txBody>
      </p:sp>
    </p:spTree>
    <p:extLst>
      <p:ext uri="{BB962C8B-B14F-4D97-AF65-F5344CB8AC3E}">
        <p14:creationId xmlns:p14="http://schemas.microsoft.com/office/powerpoint/2010/main" val="120829551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Arial" panose="020B0604020202020204" pitchFamily="34" charset="0"/>
        <a:ea typeface="+mn-ea"/>
        <a:cs typeface="+mn-cs"/>
      </a:defRPr>
    </a:lvl1pPr>
    <a:lvl2pPr marL="457200" algn="l" defTabSz="914400" rtl="0" eaLnBrk="1" latinLnBrk="0" hangingPunct="1">
      <a:defRPr sz="1200" kern="1200">
        <a:solidFill>
          <a:schemeClr val="tx1"/>
        </a:solidFill>
        <a:latin typeface="Arial" panose="020B0604020202020204" pitchFamily="34" charset="0"/>
        <a:ea typeface="+mn-ea"/>
        <a:cs typeface="+mn-cs"/>
      </a:defRPr>
    </a:lvl2pPr>
    <a:lvl3pPr marL="914400" algn="l" defTabSz="914400" rtl="0" eaLnBrk="1" latinLnBrk="0" hangingPunct="1">
      <a:defRPr sz="1200" kern="1200">
        <a:solidFill>
          <a:schemeClr val="tx1"/>
        </a:solidFill>
        <a:latin typeface="Arial" panose="020B0604020202020204" pitchFamily="34" charset="0"/>
        <a:ea typeface="+mn-ea"/>
        <a:cs typeface="+mn-cs"/>
      </a:defRPr>
    </a:lvl3pPr>
    <a:lvl4pPr marL="1371600" algn="l" defTabSz="914400" rtl="0" eaLnBrk="1" latinLnBrk="0" hangingPunct="1">
      <a:defRPr sz="1200" kern="1200">
        <a:solidFill>
          <a:schemeClr val="tx1"/>
        </a:solidFill>
        <a:latin typeface="Arial" panose="020B0604020202020204" pitchFamily="34" charset="0"/>
        <a:ea typeface="+mn-ea"/>
        <a:cs typeface="+mn-cs"/>
      </a:defRPr>
    </a:lvl4pPr>
    <a:lvl5pPr marL="1828800" algn="l" defTabSz="914400" rtl="0" eaLnBrk="1" latinLnBrk="0" hangingPunct="1">
      <a:defRPr sz="1200" kern="1200">
        <a:solidFill>
          <a:schemeClr val="tx1"/>
        </a:solidFill>
        <a:latin typeface="Arial"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2</a:t>
            </a:fld>
            <a:endParaRPr lang="en-GB" dirty="0"/>
          </a:p>
        </p:txBody>
      </p:sp>
    </p:spTree>
    <p:extLst>
      <p:ext uri="{BB962C8B-B14F-4D97-AF65-F5344CB8AC3E}">
        <p14:creationId xmlns:p14="http://schemas.microsoft.com/office/powerpoint/2010/main" val="135691821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12</a:t>
            </a:fld>
            <a:endParaRPr lang="en-GB" dirty="0"/>
          </a:p>
        </p:txBody>
      </p:sp>
    </p:spTree>
    <p:extLst>
      <p:ext uri="{BB962C8B-B14F-4D97-AF65-F5344CB8AC3E}">
        <p14:creationId xmlns:p14="http://schemas.microsoft.com/office/powerpoint/2010/main" val="42572889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13</a:t>
            </a:fld>
            <a:endParaRPr lang="en-GB" dirty="0"/>
          </a:p>
        </p:txBody>
      </p:sp>
    </p:spTree>
    <p:extLst>
      <p:ext uri="{BB962C8B-B14F-4D97-AF65-F5344CB8AC3E}">
        <p14:creationId xmlns:p14="http://schemas.microsoft.com/office/powerpoint/2010/main" val="24597032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14</a:t>
            </a:fld>
            <a:endParaRPr lang="en-GB" dirty="0"/>
          </a:p>
        </p:txBody>
      </p:sp>
    </p:spTree>
    <p:extLst>
      <p:ext uri="{BB962C8B-B14F-4D97-AF65-F5344CB8AC3E}">
        <p14:creationId xmlns:p14="http://schemas.microsoft.com/office/powerpoint/2010/main" val="29140597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15</a:t>
            </a:fld>
            <a:endParaRPr lang="en-GB" dirty="0"/>
          </a:p>
        </p:txBody>
      </p:sp>
    </p:spTree>
    <p:extLst>
      <p:ext uri="{BB962C8B-B14F-4D97-AF65-F5344CB8AC3E}">
        <p14:creationId xmlns:p14="http://schemas.microsoft.com/office/powerpoint/2010/main" val="24416593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16</a:t>
            </a:fld>
            <a:endParaRPr lang="en-GB" dirty="0"/>
          </a:p>
        </p:txBody>
      </p:sp>
    </p:spTree>
    <p:extLst>
      <p:ext uri="{BB962C8B-B14F-4D97-AF65-F5344CB8AC3E}">
        <p14:creationId xmlns:p14="http://schemas.microsoft.com/office/powerpoint/2010/main" val="2465925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17</a:t>
            </a:fld>
            <a:endParaRPr lang="en-GB" dirty="0"/>
          </a:p>
        </p:txBody>
      </p:sp>
    </p:spTree>
    <p:extLst>
      <p:ext uri="{BB962C8B-B14F-4D97-AF65-F5344CB8AC3E}">
        <p14:creationId xmlns:p14="http://schemas.microsoft.com/office/powerpoint/2010/main" val="36499179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18</a:t>
            </a:fld>
            <a:endParaRPr lang="en-GB" dirty="0"/>
          </a:p>
        </p:txBody>
      </p:sp>
    </p:spTree>
    <p:extLst>
      <p:ext uri="{BB962C8B-B14F-4D97-AF65-F5344CB8AC3E}">
        <p14:creationId xmlns:p14="http://schemas.microsoft.com/office/powerpoint/2010/main" val="305834029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19</a:t>
            </a:fld>
            <a:endParaRPr lang="en-GB" dirty="0"/>
          </a:p>
        </p:txBody>
      </p:sp>
    </p:spTree>
    <p:extLst>
      <p:ext uri="{BB962C8B-B14F-4D97-AF65-F5344CB8AC3E}">
        <p14:creationId xmlns:p14="http://schemas.microsoft.com/office/powerpoint/2010/main" val="33290987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20</a:t>
            </a:fld>
            <a:endParaRPr lang="en-GB" dirty="0"/>
          </a:p>
        </p:txBody>
      </p:sp>
    </p:spTree>
    <p:extLst>
      <p:ext uri="{BB962C8B-B14F-4D97-AF65-F5344CB8AC3E}">
        <p14:creationId xmlns:p14="http://schemas.microsoft.com/office/powerpoint/2010/main" val="34656105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21</a:t>
            </a:fld>
            <a:endParaRPr lang="en-GB" dirty="0"/>
          </a:p>
        </p:txBody>
      </p:sp>
    </p:spTree>
    <p:extLst>
      <p:ext uri="{BB962C8B-B14F-4D97-AF65-F5344CB8AC3E}">
        <p14:creationId xmlns:p14="http://schemas.microsoft.com/office/powerpoint/2010/main" val="18596519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3</a:t>
            </a:fld>
            <a:endParaRPr lang="en-GB" dirty="0"/>
          </a:p>
        </p:txBody>
      </p:sp>
    </p:spTree>
    <p:extLst>
      <p:ext uri="{BB962C8B-B14F-4D97-AF65-F5344CB8AC3E}">
        <p14:creationId xmlns:p14="http://schemas.microsoft.com/office/powerpoint/2010/main" val="321331368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22</a:t>
            </a:fld>
            <a:endParaRPr lang="en-GB" dirty="0"/>
          </a:p>
        </p:txBody>
      </p:sp>
    </p:spTree>
    <p:extLst>
      <p:ext uri="{BB962C8B-B14F-4D97-AF65-F5344CB8AC3E}">
        <p14:creationId xmlns:p14="http://schemas.microsoft.com/office/powerpoint/2010/main" val="200760772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23</a:t>
            </a:fld>
            <a:endParaRPr lang="en-GB" dirty="0"/>
          </a:p>
        </p:txBody>
      </p:sp>
    </p:spTree>
    <p:extLst>
      <p:ext uri="{BB962C8B-B14F-4D97-AF65-F5344CB8AC3E}">
        <p14:creationId xmlns:p14="http://schemas.microsoft.com/office/powerpoint/2010/main" val="351584402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24</a:t>
            </a:fld>
            <a:endParaRPr lang="en-GB" dirty="0"/>
          </a:p>
        </p:txBody>
      </p:sp>
    </p:spTree>
    <p:extLst>
      <p:ext uri="{BB962C8B-B14F-4D97-AF65-F5344CB8AC3E}">
        <p14:creationId xmlns:p14="http://schemas.microsoft.com/office/powerpoint/2010/main" val="113398528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25</a:t>
            </a:fld>
            <a:endParaRPr lang="en-GB" dirty="0"/>
          </a:p>
        </p:txBody>
      </p:sp>
    </p:spTree>
    <p:extLst>
      <p:ext uri="{BB962C8B-B14F-4D97-AF65-F5344CB8AC3E}">
        <p14:creationId xmlns:p14="http://schemas.microsoft.com/office/powerpoint/2010/main" val="404022820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26</a:t>
            </a:fld>
            <a:endParaRPr lang="en-GB" dirty="0"/>
          </a:p>
        </p:txBody>
      </p:sp>
    </p:spTree>
    <p:extLst>
      <p:ext uri="{BB962C8B-B14F-4D97-AF65-F5344CB8AC3E}">
        <p14:creationId xmlns:p14="http://schemas.microsoft.com/office/powerpoint/2010/main" val="91873000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27</a:t>
            </a:fld>
            <a:endParaRPr lang="en-GB" dirty="0"/>
          </a:p>
        </p:txBody>
      </p:sp>
    </p:spTree>
    <p:extLst>
      <p:ext uri="{BB962C8B-B14F-4D97-AF65-F5344CB8AC3E}">
        <p14:creationId xmlns:p14="http://schemas.microsoft.com/office/powerpoint/2010/main" val="265478906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28</a:t>
            </a:fld>
            <a:endParaRPr lang="en-GB" dirty="0"/>
          </a:p>
        </p:txBody>
      </p:sp>
    </p:spTree>
    <p:extLst>
      <p:ext uri="{BB962C8B-B14F-4D97-AF65-F5344CB8AC3E}">
        <p14:creationId xmlns:p14="http://schemas.microsoft.com/office/powerpoint/2010/main" val="105044557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29</a:t>
            </a:fld>
            <a:endParaRPr lang="en-GB" dirty="0"/>
          </a:p>
        </p:txBody>
      </p:sp>
    </p:spTree>
    <p:extLst>
      <p:ext uri="{BB962C8B-B14F-4D97-AF65-F5344CB8AC3E}">
        <p14:creationId xmlns:p14="http://schemas.microsoft.com/office/powerpoint/2010/main" val="14221122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31</a:t>
            </a:fld>
            <a:endParaRPr lang="en-GB" dirty="0"/>
          </a:p>
        </p:txBody>
      </p:sp>
    </p:spTree>
    <p:extLst>
      <p:ext uri="{BB962C8B-B14F-4D97-AF65-F5344CB8AC3E}">
        <p14:creationId xmlns:p14="http://schemas.microsoft.com/office/powerpoint/2010/main" val="267486875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33</a:t>
            </a:fld>
            <a:endParaRPr lang="en-GB" dirty="0"/>
          </a:p>
        </p:txBody>
      </p:sp>
    </p:spTree>
    <p:extLst>
      <p:ext uri="{BB962C8B-B14F-4D97-AF65-F5344CB8AC3E}">
        <p14:creationId xmlns:p14="http://schemas.microsoft.com/office/powerpoint/2010/main" val="7709375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4</a:t>
            </a:fld>
            <a:endParaRPr lang="en-GB" dirty="0"/>
          </a:p>
        </p:txBody>
      </p:sp>
    </p:spTree>
    <p:extLst>
      <p:ext uri="{BB962C8B-B14F-4D97-AF65-F5344CB8AC3E}">
        <p14:creationId xmlns:p14="http://schemas.microsoft.com/office/powerpoint/2010/main" val="148788408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34</a:t>
            </a:fld>
            <a:endParaRPr lang="en-GB" dirty="0"/>
          </a:p>
        </p:txBody>
      </p:sp>
    </p:spTree>
    <p:extLst>
      <p:ext uri="{BB962C8B-B14F-4D97-AF65-F5344CB8AC3E}">
        <p14:creationId xmlns:p14="http://schemas.microsoft.com/office/powerpoint/2010/main" val="323940805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35</a:t>
            </a:fld>
            <a:endParaRPr lang="en-GB" dirty="0"/>
          </a:p>
        </p:txBody>
      </p:sp>
    </p:spTree>
    <p:extLst>
      <p:ext uri="{BB962C8B-B14F-4D97-AF65-F5344CB8AC3E}">
        <p14:creationId xmlns:p14="http://schemas.microsoft.com/office/powerpoint/2010/main" val="276486260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36</a:t>
            </a:fld>
            <a:endParaRPr lang="en-GB" dirty="0"/>
          </a:p>
        </p:txBody>
      </p:sp>
    </p:spTree>
    <p:extLst>
      <p:ext uri="{BB962C8B-B14F-4D97-AF65-F5344CB8AC3E}">
        <p14:creationId xmlns:p14="http://schemas.microsoft.com/office/powerpoint/2010/main" val="383690020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37</a:t>
            </a:fld>
            <a:endParaRPr lang="en-GB" dirty="0"/>
          </a:p>
        </p:txBody>
      </p:sp>
    </p:spTree>
    <p:extLst>
      <p:ext uri="{BB962C8B-B14F-4D97-AF65-F5344CB8AC3E}">
        <p14:creationId xmlns:p14="http://schemas.microsoft.com/office/powerpoint/2010/main" val="246009093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38</a:t>
            </a:fld>
            <a:endParaRPr lang="en-GB" dirty="0"/>
          </a:p>
        </p:txBody>
      </p:sp>
    </p:spTree>
    <p:extLst>
      <p:ext uri="{BB962C8B-B14F-4D97-AF65-F5344CB8AC3E}">
        <p14:creationId xmlns:p14="http://schemas.microsoft.com/office/powerpoint/2010/main" val="384732375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39</a:t>
            </a:fld>
            <a:endParaRPr lang="en-GB" dirty="0"/>
          </a:p>
        </p:txBody>
      </p:sp>
    </p:spTree>
    <p:extLst>
      <p:ext uri="{BB962C8B-B14F-4D97-AF65-F5344CB8AC3E}">
        <p14:creationId xmlns:p14="http://schemas.microsoft.com/office/powerpoint/2010/main" val="65305137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40</a:t>
            </a:fld>
            <a:endParaRPr lang="en-GB" dirty="0"/>
          </a:p>
        </p:txBody>
      </p:sp>
    </p:spTree>
    <p:extLst>
      <p:ext uri="{BB962C8B-B14F-4D97-AF65-F5344CB8AC3E}">
        <p14:creationId xmlns:p14="http://schemas.microsoft.com/office/powerpoint/2010/main" val="11237735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41</a:t>
            </a:fld>
            <a:endParaRPr lang="en-GB" dirty="0"/>
          </a:p>
        </p:txBody>
      </p:sp>
    </p:spTree>
    <p:extLst>
      <p:ext uri="{BB962C8B-B14F-4D97-AF65-F5344CB8AC3E}">
        <p14:creationId xmlns:p14="http://schemas.microsoft.com/office/powerpoint/2010/main" val="772043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42</a:t>
            </a:fld>
            <a:endParaRPr lang="en-GB" dirty="0"/>
          </a:p>
        </p:txBody>
      </p:sp>
    </p:spTree>
    <p:extLst>
      <p:ext uri="{BB962C8B-B14F-4D97-AF65-F5344CB8AC3E}">
        <p14:creationId xmlns:p14="http://schemas.microsoft.com/office/powerpoint/2010/main" val="265058565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43</a:t>
            </a:fld>
            <a:endParaRPr lang="en-GB" dirty="0"/>
          </a:p>
        </p:txBody>
      </p:sp>
    </p:spTree>
    <p:extLst>
      <p:ext uri="{BB962C8B-B14F-4D97-AF65-F5344CB8AC3E}">
        <p14:creationId xmlns:p14="http://schemas.microsoft.com/office/powerpoint/2010/main" val="117804701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6</a:t>
            </a:fld>
            <a:endParaRPr lang="en-GB" dirty="0"/>
          </a:p>
        </p:txBody>
      </p:sp>
    </p:spTree>
    <p:extLst>
      <p:ext uri="{BB962C8B-B14F-4D97-AF65-F5344CB8AC3E}">
        <p14:creationId xmlns:p14="http://schemas.microsoft.com/office/powerpoint/2010/main" val="265650664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44</a:t>
            </a:fld>
            <a:endParaRPr lang="en-GB" dirty="0"/>
          </a:p>
        </p:txBody>
      </p:sp>
    </p:spTree>
    <p:extLst>
      <p:ext uri="{BB962C8B-B14F-4D97-AF65-F5344CB8AC3E}">
        <p14:creationId xmlns:p14="http://schemas.microsoft.com/office/powerpoint/2010/main" val="159256930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45</a:t>
            </a:fld>
            <a:endParaRPr lang="en-GB" dirty="0"/>
          </a:p>
        </p:txBody>
      </p:sp>
    </p:spTree>
    <p:extLst>
      <p:ext uri="{BB962C8B-B14F-4D97-AF65-F5344CB8AC3E}">
        <p14:creationId xmlns:p14="http://schemas.microsoft.com/office/powerpoint/2010/main" val="175155162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46</a:t>
            </a:fld>
            <a:endParaRPr lang="en-GB" dirty="0"/>
          </a:p>
        </p:txBody>
      </p:sp>
    </p:spTree>
    <p:extLst>
      <p:ext uri="{BB962C8B-B14F-4D97-AF65-F5344CB8AC3E}">
        <p14:creationId xmlns:p14="http://schemas.microsoft.com/office/powerpoint/2010/main" val="125856062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47</a:t>
            </a:fld>
            <a:endParaRPr lang="en-GB" dirty="0"/>
          </a:p>
        </p:txBody>
      </p:sp>
    </p:spTree>
    <p:extLst>
      <p:ext uri="{BB962C8B-B14F-4D97-AF65-F5344CB8AC3E}">
        <p14:creationId xmlns:p14="http://schemas.microsoft.com/office/powerpoint/2010/main" val="198393458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48</a:t>
            </a:fld>
            <a:endParaRPr lang="en-GB" dirty="0"/>
          </a:p>
        </p:txBody>
      </p:sp>
    </p:spTree>
    <p:extLst>
      <p:ext uri="{BB962C8B-B14F-4D97-AF65-F5344CB8AC3E}">
        <p14:creationId xmlns:p14="http://schemas.microsoft.com/office/powerpoint/2010/main" val="385422662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49</a:t>
            </a:fld>
            <a:endParaRPr lang="en-GB" dirty="0"/>
          </a:p>
        </p:txBody>
      </p:sp>
    </p:spTree>
    <p:extLst>
      <p:ext uri="{BB962C8B-B14F-4D97-AF65-F5344CB8AC3E}">
        <p14:creationId xmlns:p14="http://schemas.microsoft.com/office/powerpoint/2010/main" val="370339559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50</a:t>
            </a:fld>
            <a:endParaRPr lang="en-GB" dirty="0"/>
          </a:p>
        </p:txBody>
      </p:sp>
    </p:spTree>
    <p:extLst>
      <p:ext uri="{BB962C8B-B14F-4D97-AF65-F5344CB8AC3E}">
        <p14:creationId xmlns:p14="http://schemas.microsoft.com/office/powerpoint/2010/main" val="184731889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51</a:t>
            </a:fld>
            <a:endParaRPr lang="en-GB" dirty="0"/>
          </a:p>
        </p:txBody>
      </p:sp>
    </p:spTree>
    <p:extLst>
      <p:ext uri="{BB962C8B-B14F-4D97-AF65-F5344CB8AC3E}">
        <p14:creationId xmlns:p14="http://schemas.microsoft.com/office/powerpoint/2010/main" val="90501365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52</a:t>
            </a:fld>
            <a:endParaRPr lang="en-GB" dirty="0"/>
          </a:p>
        </p:txBody>
      </p:sp>
    </p:spTree>
    <p:extLst>
      <p:ext uri="{BB962C8B-B14F-4D97-AF65-F5344CB8AC3E}">
        <p14:creationId xmlns:p14="http://schemas.microsoft.com/office/powerpoint/2010/main" val="112204336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53</a:t>
            </a:fld>
            <a:endParaRPr lang="en-GB" dirty="0"/>
          </a:p>
        </p:txBody>
      </p:sp>
    </p:spTree>
    <p:extLst>
      <p:ext uri="{BB962C8B-B14F-4D97-AF65-F5344CB8AC3E}">
        <p14:creationId xmlns:p14="http://schemas.microsoft.com/office/powerpoint/2010/main" val="383830001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7</a:t>
            </a:fld>
            <a:endParaRPr lang="en-GB" dirty="0"/>
          </a:p>
        </p:txBody>
      </p:sp>
    </p:spTree>
    <p:extLst>
      <p:ext uri="{BB962C8B-B14F-4D97-AF65-F5344CB8AC3E}">
        <p14:creationId xmlns:p14="http://schemas.microsoft.com/office/powerpoint/2010/main" val="104252233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54</a:t>
            </a:fld>
            <a:endParaRPr lang="en-GB" dirty="0"/>
          </a:p>
        </p:txBody>
      </p:sp>
    </p:spTree>
    <p:extLst>
      <p:ext uri="{BB962C8B-B14F-4D97-AF65-F5344CB8AC3E}">
        <p14:creationId xmlns:p14="http://schemas.microsoft.com/office/powerpoint/2010/main" val="367924708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55</a:t>
            </a:fld>
            <a:endParaRPr lang="en-GB" dirty="0"/>
          </a:p>
        </p:txBody>
      </p:sp>
    </p:spTree>
    <p:extLst>
      <p:ext uri="{BB962C8B-B14F-4D97-AF65-F5344CB8AC3E}">
        <p14:creationId xmlns:p14="http://schemas.microsoft.com/office/powerpoint/2010/main" val="353385053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56</a:t>
            </a:fld>
            <a:endParaRPr lang="en-GB" dirty="0"/>
          </a:p>
        </p:txBody>
      </p:sp>
    </p:spTree>
    <p:extLst>
      <p:ext uri="{BB962C8B-B14F-4D97-AF65-F5344CB8AC3E}">
        <p14:creationId xmlns:p14="http://schemas.microsoft.com/office/powerpoint/2010/main" val="286088873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57</a:t>
            </a:fld>
            <a:endParaRPr lang="en-GB" dirty="0"/>
          </a:p>
        </p:txBody>
      </p:sp>
    </p:spTree>
    <p:extLst>
      <p:ext uri="{BB962C8B-B14F-4D97-AF65-F5344CB8AC3E}">
        <p14:creationId xmlns:p14="http://schemas.microsoft.com/office/powerpoint/2010/main" val="60176864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58</a:t>
            </a:fld>
            <a:endParaRPr lang="en-GB" dirty="0"/>
          </a:p>
        </p:txBody>
      </p:sp>
    </p:spTree>
    <p:extLst>
      <p:ext uri="{BB962C8B-B14F-4D97-AF65-F5344CB8AC3E}">
        <p14:creationId xmlns:p14="http://schemas.microsoft.com/office/powerpoint/2010/main" val="359317640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59</a:t>
            </a:fld>
            <a:endParaRPr lang="en-GB" dirty="0"/>
          </a:p>
        </p:txBody>
      </p:sp>
    </p:spTree>
    <p:extLst>
      <p:ext uri="{BB962C8B-B14F-4D97-AF65-F5344CB8AC3E}">
        <p14:creationId xmlns:p14="http://schemas.microsoft.com/office/powerpoint/2010/main" val="24305038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60</a:t>
            </a:fld>
            <a:endParaRPr lang="en-GB" dirty="0"/>
          </a:p>
        </p:txBody>
      </p:sp>
    </p:spTree>
    <p:extLst>
      <p:ext uri="{BB962C8B-B14F-4D97-AF65-F5344CB8AC3E}">
        <p14:creationId xmlns:p14="http://schemas.microsoft.com/office/powerpoint/2010/main" val="327233401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61</a:t>
            </a:fld>
            <a:endParaRPr lang="en-GB" dirty="0"/>
          </a:p>
        </p:txBody>
      </p:sp>
    </p:spTree>
    <p:extLst>
      <p:ext uri="{BB962C8B-B14F-4D97-AF65-F5344CB8AC3E}">
        <p14:creationId xmlns:p14="http://schemas.microsoft.com/office/powerpoint/2010/main" val="223710126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62</a:t>
            </a:fld>
            <a:endParaRPr lang="en-GB" dirty="0"/>
          </a:p>
        </p:txBody>
      </p:sp>
    </p:spTree>
    <p:extLst>
      <p:ext uri="{BB962C8B-B14F-4D97-AF65-F5344CB8AC3E}">
        <p14:creationId xmlns:p14="http://schemas.microsoft.com/office/powerpoint/2010/main" val="278925199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63</a:t>
            </a:fld>
            <a:endParaRPr lang="en-GB" dirty="0"/>
          </a:p>
        </p:txBody>
      </p:sp>
    </p:spTree>
    <p:extLst>
      <p:ext uri="{BB962C8B-B14F-4D97-AF65-F5344CB8AC3E}">
        <p14:creationId xmlns:p14="http://schemas.microsoft.com/office/powerpoint/2010/main" val="29236203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8</a:t>
            </a:fld>
            <a:endParaRPr lang="en-GB" dirty="0"/>
          </a:p>
        </p:txBody>
      </p:sp>
    </p:spTree>
    <p:extLst>
      <p:ext uri="{BB962C8B-B14F-4D97-AF65-F5344CB8AC3E}">
        <p14:creationId xmlns:p14="http://schemas.microsoft.com/office/powerpoint/2010/main" val="117620557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64</a:t>
            </a:fld>
            <a:endParaRPr lang="en-GB" dirty="0"/>
          </a:p>
        </p:txBody>
      </p:sp>
    </p:spTree>
    <p:extLst>
      <p:ext uri="{BB962C8B-B14F-4D97-AF65-F5344CB8AC3E}">
        <p14:creationId xmlns:p14="http://schemas.microsoft.com/office/powerpoint/2010/main" val="189334879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65</a:t>
            </a:fld>
            <a:endParaRPr lang="en-GB" dirty="0"/>
          </a:p>
        </p:txBody>
      </p:sp>
    </p:spTree>
    <p:extLst>
      <p:ext uri="{BB962C8B-B14F-4D97-AF65-F5344CB8AC3E}">
        <p14:creationId xmlns:p14="http://schemas.microsoft.com/office/powerpoint/2010/main" val="162296155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66</a:t>
            </a:fld>
            <a:endParaRPr lang="en-GB" dirty="0"/>
          </a:p>
        </p:txBody>
      </p:sp>
    </p:spTree>
    <p:extLst>
      <p:ext uri="{BB962C8B-B14F-4D97-AF65-F5344CB8AC3E}">
        <p14:creationId xmlns:p14="http://schemas.microsoft.com/office/powerpoint/2010/main" val="63919397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67</a:t>
            </a:fld>
            <a:endParaRPr lang="en-GB" dirty="0"/>
          </a:p>
        </p:txBody>
      </p:sp>
    </p:spTree>
    <p:extLst>
      <p:ext uri="{BB962C8B-B14F-4D97-AF65-F5344CB8AC3E}">
        <p14:creationId xmlns:p14="http://schemas.microsoft.com/office/powerpoint/2010/main" val="323677886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68</a:t>
            </a:fld>
            <a:endParaRPr lang="en-GB" dirty="0"/>
          </a:p>
        </p:txBody>
      </p:sp>
    </p:spTree>
    <p:extLst>
      <p:ext uri="{BB962C8B-B14F-4D97-AF65-F5344CB8AC3E}">
        <p14:creationId xmlns:p14="http://schemas.microsoft.com/office/powerpoint/2010/main" val="204197317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69</a:t>
            </a:fld>
            <a:endParaRPr lang="en-GB" dirty="0"/>
          </a:p>
        </p:txBody>
      </p:sp>
    </p:spTree>
    <p:extLst>
      <p:ext uri="{BB962C8B-B14F-4D97-AF65-F5344CB8AC3E}">
        <p14:creationId xmlns:p14="http://schemas.microsoft.com/office/powerpoint/2010/main" val="270332090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70</a:t>
            </a:fld>
            <a:endParaRPr lang="en-GB" dirty="0"/>
          </a:p>
        </p:txBody>
      </p:sp>
    </p:spTree>
    <p:extLst>
      <p:ext uri="{BB962C8B-B14F-4D97-AF65-F5344CB8AC3E}">
        <p14:creationId xmlns:p14="http://schemas.microsoft.com/office/powerpoint/2010/main" val="37458841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71</a:t>
            </a:fld>
            <a:endParaRPr lang="en-GB" dirty="0"/>
          </a:p>
        </p:txBody>
      </p:sp>
    </p:spTree>
    <p:extLst>
      <p:ext uri="{BB962C8B-B14F-4D97-AF65-F5344CB8AC3E}">
        <p14:creationId xmlns:p14="http://schemas.microsoft.com/office/powerpoint/2010/main" val="168509739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72</a:t>
            </a:fld>
            <a:endParaRPr lang="en-GB" dirty="0"/>
          </a:p>
        </p:txBody>
      </p:sp>
    </p:spTree>
    <p:extLst>
      <p:ext uri="{BB962C8B-B14F-4D97-AF65-F5344CB8AC3E}">
        <p14:creationId xmlns:p14="http://schemas.microsoft.com/office/powerpoint/2010/main" val="168896137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9</a:t>
            </a:fld>
            <a:endParaRPr lang="en-GB" dirty="0"/>
          </a:p>
        </p:txBody>
      </p:sp>
    </p:spTree>
    <p:extLst>
      <p:ext uri="{BB962C8B-B14F-4D97-AF65-F5344CB8AC3E}">
        <p14:creationId xmlns:p14="http://schemas.microsoft.com/office/powerpoint/2010/main" val="24263478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10</a:t>
            </a:fld>
            <a:endParaRPr lang="en-GB" dirty="0"/>
          </a:p>
        </p:txBody>
      </p:sp>
    </p:spTree>
    <p:extLst>
      <p:ext uri="{BB962C8B-B14F-4D97-AF65-F5344CB8AC3E}">
        <p14:creationId xmlns:p14="http://schemas.microsoft.com/office/powerpoint/2010/main" val="150097295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8E5DEFC-BFAE-4186-88B9-06BA9B12B895}" type="slidenum">
              <a:rPr lang="en-GB" smtClean="0"/>
              <a:pPr/>
              <a:t>11</a:t>
            </a:fld>
            <a:endParaRPr lang="en-GB" dirty="0"/>
          </a:p>
        </p:txBody>
      </p:sp>
    </p:spTree>
    <p:extLst>
      <p:ext uri="{BB962C8B-B14F-4D97-AF65-F5344CB8AC3E}">
        <p14:creationId xmlns:p14="http://schemas.microsoft.com/office/powerpoint/2010/main" val="2016496729"/>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VisitEngland Title Slide">
    <p:spTree>
      <p:nvGrpSpPr>
        <p:cNvPr id="1" name=""/>
        <p:cNvGrpSpPr/>
        <p:nvPr/>
      </p:nvGrpSpPr>
      <p:grpSpPr>
        <a:xfrm>
          <a:off x="0" y="0"/>
          <a:ext cx="0" cy="0"/>
          <a:chOff x="0" y="0"/>
          <a:chExt cx="0" cy="0"/>
        </a:xfrm>
      </p:grpSpPr>
      <p:sp>
        <p:nvSpPr>
          <p:cNvPr id="5" name="Rectangle 4"/>
          <p:cNvSpPr/>
          <p:nvPr userDrawn="1"/>
        </p:nvSpPr>
        <p:spPr>
          <a:xfrm rot="5400000">
            <a:off x="3978900" y="-1568103"/>
            <a:ext cx="1148948" cy="8740989"/>
          </a:xfrm>
          <a:prstGeom prst="rect">
            <a:avLst/>
          </a:prstGeom>
          <a:solidFill>
            <a:srgbClr val="120742"/>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 name="Rectangle 11"/>
          <p:cNvSpPr/>
          <p:nvPr userDrawn="1"/>
        </p:nvSpPr>
        <p:spPr>
          <a:xfrm>
            <a:off x="182880" y="110067"/>
            <a:ext cx="8740988" cy="82973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lnSpc>
                <a:spcPct val="80000"/>
              </a:lnSpc>
            </a:pPr>
            <a:endParaRPr lang="en-GB" sz="1400" dirty="0">
              <a:solidFill>
                <a:srgbClr val="505050"/>
              </a:solidFill>
              <a:latin typeface="Arial" panose="020B0604020202020204" pitchFamily="34" charset="0"/>
              <a:cs typeface="Arial" panose="020B0604020202020204" pitchFamily="34" charset="0"/>
            </a:endParaRPr>
          </a:p>
        </p:txBody>
      </p:sp>
      <p:sp>
        <p:nvSpPr>
          <p:cNvPr id="2" name="Title 1"/>
          <p:cNvSpPr>
            <a:spLocks noGrp="1"/>
          </p:cNvSpPr>
          <p:nvPr>
            <p:ph type="title" hasCustomPrompt="1"/>
          </p:nvPr>
        </p:nvSpPr>
        <p:spPr>
          <a:xfrm>
            <a:off x="520270" y="2315970"/>
            <a:ext cx="7937929" cy="1325563"/>
          </a:xfrm>
          <a:prstGeom prst="rect">
            <a:avLst/>
          </a:prstGeom>
        </p:spPr>
        <p:txBody>
          <a:bodyPr/>
          <a:lstStyle>
            <a:lvl1pPr marL="0" indent="0" algn="l" defTabSz="457200" rtl="0" eaLnBrk="1" latinLnBrk="0" hangingPunct="1">
              <a:spcBef>
                <a:spcPct val="20000"/>
              </a:spcBef>
              <a:buFont typeface="Arial"/>
              <a:buNone/>
              <a:defRPr lang="en-GB" sz="3000" kern="1200" dirty="0">
                <a:solidFill>
                  <a:schemeClr val="bg1"/>
                </a:solidFill>
                <a:latin typeface="Arial"/>
                <a:ea typeface="+mn-ea"/>
                <a:cs typeface="Arial"/>
              </a:defRPr>
            </a:lvl1pPr>
          </a:lstStyle>
          <a:p>
            <a:pPr marL="0" lvl="0" indent="0" algn="l" defTabSz="457200" rtl="0" eaLnBrk="1" latinLnBrk="0" hangingPunct="1">
              <a:spcBef>
                <a:spcPct val="20000"/>
              </a:spcBef>
              <a:buFont typeface="Arial"/>
              <a:buNone/>
            </a:pPr>
            <a:r>
              <a:rPr lang="en-GB" dirty="0"/>
              <a:t>Title of presentation and if it’s long it can run over two lines</a:t>
            </a:r>
          </a:p>
        </p:txBody>
      </p:sp>
      <p:sp>
        <p:nvSpPr>
          <p:cNvPr id="8" name="Text Placeholder 14"/>
          <p:cNvSpPr>
            <a:spLocks noGrp="1"/>
          </p:cNvSpPr>
          <p:nvPr>
            <p:ph type="body" sz="quarter" idx="11" hasCustomPrompt="1"/>
          </p:nvPr>
        </p:nvSpPr>
        <p:spPr>
          <a:xfrm>
            <a:off x="522173" y="3607204"/>
            <a:ext cx="7936025" cy="439091"/>
          </a:xfrm>
          <a:prstGeom prst="rect">
            <a:avLst/>
          </a:prstGeom>
        </p:spPr>
        <p:txBody>
          <a:bodyPr vert="horz"/>
          <a:lstStyle>
            <a:lvl1pPr marL="0" indent="0">
              <a:buNone/>
              <a:defRPr sz="2000">
                <a:solidFill>
                  <a:schemeClr val="accent2"/>
                </a:solidFill>
                <a:latin typeface="Arial"/>
                <a:cs typeface="Arial"/>
              </a:defRPr>
            </a:lvl1pPr>
            <a:lvl2pPr marL="457200" indent="0">
              <a:buNone/>
              <a:defRPr sz="2000">
                <a:latin typeface="Arial"/>
                <a:cs typeface="Arial"/>
              </a:defRPr>
            </a:lvl2pPr>
            <a:lvl3pPr marL="914400" indent="0">
              <a:buNone/>
              <a:defRPr sz="2000">
                <a:latin typeface="Arial"/>
                <a:cs typeface="Arial"/>
              </a:defRPr>
            </a:lvl3pPr>
            <a:lvl4pPr marL="1371600" indent="0">
              <a:buNone/>
              <a:defRPr sz="2000">
                <a:latin typeface="Arial"/>
                <a:cs typeface="Arial"/>
              </a:defRPr>
            </a:lvl4pPr>
            <a:lvl5pPr marL="1828800" indent="0">
              <a:buNone/>
              <a:defRPr sz="2000">
                <a:latin typeface="Arial"/>
                <a:cs typeface="Arial"/>
              </a:defRPr>
            </a:lvl5pPr>
          </a:lstStyle>
          <a:p>
            <a:pPr lvl="0"/>
            <a:r>
              <a:rPr lang="en-US" dirty="0"/>
              <a:t>Subtitle e.g. presenter’s name</a:t>
            </a:r>
          </a:p>
        </p:txBody>
      </p:sp>
      <p:sp>
        <p:nvSpPr>
          <p:cNvPr id="13" name="Isosceles Triangle 12"/>
          <p:cNvSpPr/>
          <p:nvPr userDrawn="1"/>
        </p:nvSpPr>
        <p:spPr>
          <a:xfrm rot="10800000">
            <a:off x="707302" y="3376865"/>
            <a:ext cx="241651" cy="135512"/>
          </a:xfrm>
          <a:prstGeom prst="triangle">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IE" dirty="0"/>
          </a:p>
        </p:txBody>
      </p:sp>
      <p:sp>
        <p:nvSpPr>
          <p:cNvPr id="6" name="Rectangle 5"/>
          <p:cNvSpPr/>
          <p:nvPr userDrawn="1"/>
        </p:nvSpPr>
        <p:spPr>
          <a:xfrm>
            <a:off x="8442960" y="6263640"/>
            <a:ext cx="480909" cy="4876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10" name="Picture Placeholder 8"/>
          <p:cNvSpPr>
            <a:spLocks noGrp="1"/>
          </p:cNvSpPr>
          <p:nvPr>
            <p:ph type="pic" sz="quarter" idx="12" hasCustomPrompt="1"/>
          </p:nvPr>
        </p:nvSpPr>
        <p:spPr>
          <a:xfrm>
            <a:off x="8061128" y="5729722"/>
            <a:ext cx="884827" cy="884956"/>
          </a:xfrm>
          <a:prstGeom prst="ellipse">
            <a:avLst/>
          </a:prstGeom>
          <a:solidFill>
            <a:srgbClr val="646363"/>
          </a:solidFill>
        </p:spPr>
        <p:txBody>
          <a:bodyPr lIns="0" tIns="0" rIns="0" bIns="0" anchor="ctr"/>
          <a:lstStyle>
            <a:lvl1pPr marL="0" indent="0" algn="ctr">
              <a:buNone/>
              <a:defRPr sz="1100">
                <a:solidFill>
                  <a:schemeClr val="bg1"/>
                </a:solidFill>
                <a:latin typeface="Arial" panose="020B0604020202020204" pitchFamily="34" charset="0"/>
                <a:cs typeface="Arial" panose="020B0604020202020204" pitchFamily="34" charset="0"/>
              </a:defRPr>
            </a:lvl1pPr>
          </a:lstStyle>
          <a:p>
            <a:r>
              <a:rPr lang="en-US" dirty="0"/>
              <a:t>partner logo</a:t>
            </a:r>
          </a:p>
        </p:txBody>
      </p:sp>
      <p:sp>
        <p:nvSpPr>
          <p:cNvPr id="14" name="Text Placeholder 14"/>
          <p:cNvSpPr>
            <a:spLocks noGrp="1"/>
          </p:cNvSpPr>
          <p:nvPr>
            <p:ph type="body" sz="quarter" idx="13" hasCustomPrompt="1"/>
          </p:nvPr>
        </p:nvSpPr>
        <p:spPr>
          <a:xfrm>
            <a:off x="522173" y="4011367"/>
            <a:ext cx="7936025" cy="439091"/>
          </a:xfrm>
          <a:prstGeom prst="rect">
            <a:avLst/>
          </a:prstGeom>
        </p:spPr>
        <p:txBody>
          <a:bodyPr vert="horz"/>
          <a:lstStyle>
            <a:lvl1pPr marL="0" indent="0">
              <a:buNone/>
              <a:defRPr sz="2000">
                <a:solidFill>
                  <a:schemeClr val="accent2"/>
                </a:solidFill>
                <a:latin typeface="Arial"/>
                <a:cs typeface="Arial"/>
              </a:defRPr>
            </a:lvl1pPr>
            <a:lvl2pPr marL="457200" indent="0">
              <a:buNone/>
              <a:defRPr sz="2000">
                <a:latin typeface="Arial"/>
                <a:cs typeface="Arial"/>
              </a:defRPr>
            </a:lvl2pPr>
            <a:lvl3pPr marL="914400" indent="0">
              <a:buNone/>
              <a:defRPr sz="2000">
                <a:latin typeface="Arial"/>
                <a:cs typeface="Arial"/>
              </a:defRPr>
            </a:lvl3pPr>
            <a:lvl4pPr marL="1371600" indent="0">
              <a:buNone/>
              <a:defRPr sz="2000">
                <a:latin typeface="Arial"/>
                <a:cs typeface="Arial"/>
              </a:defRPr>
            </a:lvl4pPr>
            <a:lvl5pPr marL="1828800" indent="0">
              <a:buNone/>
              <a:defRPr sz="2000">
                <a:latin typeface="Arial"/>
                <a:cs typeface="Arial"/>
              </a:defRPr>
            </a:lvl5pPr>
          </a:lstStyle>
          <a:p>
            <a:pPr lvl="0"/>
            <a:r>
              <a:rPr lang="en-US" dirty="0"/>
              <a:t>Date</a:t>
            </a: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7767521" y="13049"/>
            <a:ext cx="1365504" cy="1243584"/>
          </a:xfrm>
          <a:prstGeom prst="rect">
            <a:avLst/>
          </a:prstGeom>
        </p:spPr>
      </p:pic>
    </p:spTree>
    <p:extLst>
      <p:ext uri="{BB962C8B-B14F-4D97-AF65-F5344CB8AC3E}">
        <p14:creationId xmlns:p14="http://schemas.microsoft.com/office/powerpoint/2010/main" val="123685546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VisitEngland Comparison">
    <p:spTree>
      <p:nvGrpSpPr>
        <p:cNvPr id="1" name=""/>
        <p:cNvGrpSpPr/>
        <p:nvPr/>
      </p:nvGrpSpPr>
      <p:grpSpPr>
        <a:xfrm>
          <a:off x="0" y="0"/>
          <a:ext cx="0" cy="0"/>
          <a:chOff x="0" y="0"/>
          <a:chExt cx="0" cy="0"/>
        </a:xfrm>
      </p:grpSpPr>
      <p:sp>
        <p:nvSpPr>
          <p:cNvPr id="2" name="Title 1"/>
          <p:cNvSpPr>
            <a:spLocks noGrp="1"/>
          </p:cNvSpPr>
          <p:nvPr>
            <p:ph type="title"/>
          </p:nvPr>
        </p:nvSpPr>
        <p:spPr>
          <a:xfrm>
            <a:off x="654051" y="872066"/>
            <a:ext cx="8149762" cy="558801"/>
          </a:xfrm>
          <a:prstGeom prst="rect">
            <a:avLst/>
          </a:prstGeom>
        </p:spPr>
        <p:txBody>
          <a:bodyPr/>
          <a:lstStyle>
            <a:lvl1pPr algn="l">
              <a:defRPr lang="en-GB" sz="3000" kern="1200" dirty="0">
                <a:solidFill>
                  <a:schemeClr val="accent2"/>
                </a:solidFill>
                <a:latin typeface="Arial"/>
                <a:ea typeface="+mn-ea"/>
                <a:cs typeface="Arial"/>
              </a:defRPr>
            </a:lvl1pPr>
          </a:lstStyle>
          <a:p>
            <a:pPr marL="0" lvl="0" indent="0" algn="l" defTabSz="457200" rtl="0" eaLnBrk="1" latinLnBrk="0" hangingPunct="1">
              <a:spcBef>
                <a:spcPct val="20000"/>
              </a:spcBef>
              <a:buFont typeface="Arial"/>
              <a:buNone/>
            </a:pPr>
            <a:r>
              <a:rPr lang="en-US"/>
              <a:t>Click to edit Master title style</a:t>
            </a:r>
            <a:endParaRPr lang="en-GB" dirty="0"/>
          </a:p>
        </p:txBody>
      </p:sp>
      <p:sp>
        <p:nvSpPr>
          <p:cNvPr id="8" name="Text Placeholder 11"/>
          <p:cNvSpPr>
            <a:spLocks noGrp="1"/>
          </p:cNvSpPr>
          <p:nvPr>
            <p:ph type="body" sz="quarter" idx="12"/>
          </p:nvPr>
        </p:nvSpPr>
        <p:spPr>
          <a:xfrm>
            <a:off x="675424" y="1778525"/>
            <a:ext cx="3896576" cy="499008"/>
          </a:xfrm>
          <a:prstGeom prst="rect">
            <a:avLst/>
          </a:prstGeom>
        </p:spPr>
        <p:txBody>
          <a:bodyPr vert="horz"/>
          <a:lstStyle>
            <a:lvl1pPr marL="0" indent="0">
              <a:buClr>
                <a:schemeClr val="accent5"/>
              </a:buClr>
              <a:buNone/>
              <a:defRPr sz="1800" b="0">
                <a:solidFill>
                  <a:schemeClr val="accent2"/>
                </a:solidFill>
                <a:latin typeface="Arial"/>
                <a:cs typeface="Arial"/>
              </a:defRPr>
            </a:lvl1pPr>
            <a:lvl2pPr>
              <a:defRPr sz="1600">
                <a:latin typeface="Arial"/>
                <a:cs typeface="Arial"/>
              </a:defRPr>
            </a:lvl2pPr>
            <a:lvl3pPr>
              <a:defRPr sz="1400">
                <a:latin typeface="Arial"/>
                <a:cs typeface="Arial"/>
              </a:defRPr>
            </a:lvl3pPr>
            <a:lvl4pPr>
              <a:defRPr sz="1200">
                <a:latin typeface="Arial"/>
                <a:cs typeface="Arial"/>
              </a:defRPr>
            </a:lvl4pPr>
            <a:lvl5pPr>
              <a:defRPr sz="1200">
                <a:latin typeface="Arial"/>
                <a:cs typeface="Arial"/>
              </a:defRPr>
            </a:lvl5pPr>
          </a:lstStyle>
          <a:p>
            <a:pPr lvl="0"/>
            <a:r>
              <a:rPr lang="en-US"/>
              <a:t>Edit Master text styles</a:t>
            </a:r>
          </a:p>
        </p:txBody>
      </p:sp>
      <p:sp>
        <p:nvSpPr>
          <p:cNvPr id="10" name="Text Placeholder 11"/>
          <p:cNvSpPr>
            <a:spLocks noGrp="1"/>
          </p:cNvSpPr>
          <p:nvPr>
            <p:ph type="body" sz="quarter" idx="13"/>
          </p:nvPr>
        </p:nvSpPr>
        <p:spPr>
          <a:xfrm>
            <a:off x="4932040" y="1778525"/>
            <a:ext cx="3896576" cy="499008"/>
          </a:xfrm>
          <a:prstGeom prst="rect">
            <a:avLst/>
          </a:prstGeom>
        </p:spPr>
        <p:txBody>
          <a:bodyPr vert="horz"/>
          <a:lstStyle>
            <a:lvl1pPr marL="0" indent="0">
              <a:buClr>
                <a:schemeClr val="accent5"/>
              </a:buClr>
              <a:buNone/>
              <a:defRPr sz="1800" b="0">
                <a:solidFill>
                  <a:schemeClr val="accent2"/>
                </a:solidFill>
                <a:latin typeface="Arial"/>
                <a:cs typeface="Arial"/>
              </a:defRPr>
            </a:lvl1pPr>
            <a:lvl2pPr>
              <a:defRPr sz="1600">
                <a:latin typeface="Arial"/>
                <a:cs typeface="Arial"/>
              </a:defRPr>
            </a:lvl2pPr>
            <a:lvl3pPr>
              <a:defRPr sz="1400">
                <a:latin typeface="Arial"/>
                <a:cs typeface="Arial"/>
              </a:defRPr>
            </a:lvl3pPr>
            <a:lvl4pPr>
              <a:defRPr sz="1200">
                <a:latin typeface="Arial"/>
                <a:cs typeface="Arial"/>
              </a:defRPr>
            </a:lvl4pPr>
            <a:lvl5pPr>
              <a:defRPr sz="1200">
                <a:latin typeface="Arial"/>
                <a:cs typeface="Arial"/>
              </a:defRPr>
            </a:lvl5pPr>
          </a:lstStyle>
          <a:p>
            <a:pPr lvl="0"/>
            <a:r>
              <a:rPr lang="en-US"/>
              <a:t>Edit Master text styles</a:t>
            </a:r>
          </a:p>
        </p:txBody>
      </p:sp>
      <p:sp>
        <p:nvSpPr>
          <p:cNvPr id="15" name="Content Placeholder 11"/>
          <p:cNvSpPr>
            <a:spLocks noGrp="1"/>
          </p:cNvSpPr>
          <p:nvPr>
            <p:ph sz="quarter" idx="14" hasCustomPrompt="1"/>
          </p:nvPr>
        </p:nvSpPr>
        <p:spPr>
          <a:xfrm>
            <a:off x="5029200" y="2277533"/>
            <a:ext cx="3816424" cy="3979334"/>
          </a:xfrm>
          <a:prstGeom prst="rect">
            <a:avLst/>
          </a:prstGeom>
        </p:spPr>
        <p:txBody>
          <a:bodyPr/>
          <a:lstStyle>
            <a:lvl1pPr marL="0" indent="0" algn="l" defTabSz="457200" rtl="0" eaLnBrk="1" latinLnBrk="0" hangingPunct="1">
              <a:spcBef>
                <a:spcPct val="20000"/>
              </a:spcBef>
              <a:buFont typeface="Arial"/>
              <a:buNone/>
              <a:defRPr lang="en-US" sz="1800" kern="1200" baseline="0" dirty="0" smtClean="0">
                <a:solidFill>
                  <a:schemeClr val="tx1"/>
                </a:solidFill>
                <a:latin typeface="Arial"/>
                <a:ea typeface="+mn-ea"/>
                <a:cs typeface="Arial"/>
              </a:defRPr>
            </a:lvl1pPr>
            <a:lvl2pPr marL="0" indent="0" algn="l" defTabSz="457200" rtl="0" eaLnBrk="1" latinLnBrk="0" hangingPunct="1">
              <a:spcBef>
                <a:spcPct val="20000"/>
              </a:spcBef>
              <a:buFont typeface="Arial"/>
              <a:buNone/>
              <a:defRPr lang="en-US" sz="1800" kern="1200" dirty="0" smtClean="0">
                <a:solidFill>
                  <a:schemeClr val="tx1"/>
                </a:solidFill>
                <a:latin typeface="Arial"/>
                <a:ea typeface="+mn-ea"/>
                <a:cs typeface="Arial"/>
              </a:defRPr>
            </a:lvl2pPr>
            <a:lvl3pPr marL="0" indent="0" algn="l" defTabSz="457200" rtl="0" eaLnBrk="1" latinLnBrk="0" hangingPunct="1">
              <a:spcBef>
                <a:spcPct val="20000"/>
              </a:spcBef>
              <a:buFont typeface="Arial"/>
              <a:buNone/>
              <a:defRPr lang="en-US" sz="1800" kern="1200" dirty="0" smtClean="0">
                <a:solidFill>
                  <a:schemeClr val="tx1"/>
                </a:solidFill>
                <a:latin typeface="Arial"/>
                <a:ea typeface="+mn-ea"/>
                <a:cs typeface="Arial"/>
              </a:defRPr>
            </a:lvl3pPr>
            <a:lvl4pPr marL="0" indent="0" algn="l" defTabSz="457200" rtl="0" eaLnBrk="1" latinLnBrk="0" hangingPunct="1">
              <a:spcBef>
                <a:spcPct val="20000"/>
              </a:spcBef>
              <a:buFont typeface="Arial"/>
              <a:buNone/>
              <a:defRPr lang="en-US" sz="1800" kern="1200" dirty="0" smtClean="0">
                <a:solidFill>
                  <a:schemeClr val="tx1"/>
                </a:solidFill>
                <a:latin typeface="Arial"/>
                <a:ea typeface="+mn-ea"/>
                <a:cs typeface="Arial"/>
              </a:defRPr>
            </a:lvl4pPr>
            <a:lvl5pPr marL="0" indent="0" algn="l" defTabSz="457200" rtl="0" eaLnBrk="1" latinLnBrk="0" hangingPunct="1">
              <a:spcBef>
                <a:spcPct val="20000"/>
              </a:spcBef>
              <a:buFont typeface="Arial"/>
              <a:buNone/>
              <a:defRPr lang="en-GB" sz="1800" kern="1200" dirty="0">
                <a:solidFill>
                  <a:schemeClr val="tx1"/>
                </a:solidFill>
                <a:latin typeface="Arial"/>
                <a:ea typeface="+mn-ea"/>
                <a:cs typeface="Arial"/>
              </a:defRPr>
            </a:lvl5pPr>
          </a:lstStyle>
          <a:p>
            <a:pPr lvl="0"/>
            <a:r>
              <a:rPr lang="en-US" dirty="0"/>
              <a:t>Picture or other content</a:t>
            </a:r>
            <a:endParaRPr lang="en-GB" dirty="0"/>
          </a:p>
        </p:txBody>
      </p:sp>
      <p:sp>
        <p:nvSpPr>
          <p:cNvPr id="16" name="Content Placeholder 11"/>
          <p:cNvSpPr>
            <a:spLocks noGrp="1"/>
          </p:cNvSpPr>
          <p:nvPr>
            <p:ph sz="quarter" idx="15" hasCustomPrompt="1"/>
          </p:nvPr>
        </p:nvSpPr>
        <p:spPr>
          <a:xfrm>
            <a:off x="755576" y="2277533"/>
            <a:ext cx="3816424" cy="3979334"/>
          </a:xfrm>
          <a:prstGeom prst="rect">
            <a:avLst/>
          </a:prstGeom>
        </p:spPr>
        <p:txBody>
          <a:bodyPr/>
          <a:lstStyle>
            <a:lvl1pPr marL="0" indent="0" algn="l" defTabSz="457200" rtl="0" eaLnBrk="1" latinLnBrk="0" hangingPunct="1">
              <a:spcBef>
                <a:spcPct val="20000"/>
              </a:spcBef>
              <a:buFont typeface="Arial"/>
              <a:buNone/>
              <a:defRPr lang="en-US" sz="1800" kern="1200" baseline="0" dirty="0" smtClean="0">
                <a:solidFill>
                  <a:schemeClr val="tx1"/>
                </a:solidFill>
                <a:latin typeface="Arial"/>
                <a:ea typeface="+mn-ea"/>
                <a:cs typeface="Arial"/>
              </a:defRPr>
            </a:lvl1pPr>
            <a:lvl2pPr marL="0" indent="0" algn="l" defTabSz="457200" rtl="0" eaLnBrk="1" latinLnBrk="0" hangingPunct="1">
              <a:spcBef>
                <a:spcPct val="20000"/>
              </a:spcBef>
              <a:buFont typeface="Arial"/>
              <a:buNone/>
              <a:defRPr lang="en-US" sz="1800" kern="1200" dirty="0" smtClean="0">
                <a:solidFill>
                  <a:schemeClr val="tx1"/>
                </a:solidFill>
                <a:latin typeface="Arial"/>
                <a:ea typeface="+mn-ea"/>
                <a:cs typeface="Arial"/>
              </a:defRPr>
            </a:lvl2pPr>
            <a:lvl3pPr marL="0" indent="0" algn="l" defTabSz="457200" rtl="0" eaLnBrk="1" latinLnBrk="0" hangingPunct="1">
              <a:spcBef>
                <a:spcPct val="20000"/>
              </a:spcBef>
              <a:buFont typeface="Arial"/>
              <a:buNone/>
              <a:defRPr lang="en-US" sz="1800" kern="1200" dirty="0" smtClean="0">
                <a:solidFill>
                  <a:schemeClr val="tx1"/>
                </a:solidFill>
                <a:latin typeface="Arial"/>
                <a:ea typeface="+mn-ea"/>
                <a:cs typeface="Arial"/>
              </a:defRPr>
            </a:lvl3pPr>
            <a:lvl4pPr marL="0" indent="0" algn="l" defTabSz="457200" rtl="0" eaLnBrk="1" latinLnBrk="0" hangingPunct="1">
              <a:spcBef>
                <a:spcPct val="20000"/>
              </a:spcBef>
              <a:buFont typeface="Arial"/>
              <a:buNone/>
              <a:defRPr lang="en-US" sz="1800" kern="1200" dirty="0" smtClean="0">
                <a:solidFill>
                  <a:schemeClr val="tx1"/>
                </a:solidFill>
                <a:latin typeface="Arial"/>
                <a:ea typeface="+mn-ea"/>
                <a:cs typeface="Arial"/>
              </a:defRPr>
            </a:lvl4pPr>
            <a:lvl5pPr marL="0" indent="0" algn="l" defTabSz="457200" rtl="0" eaLnBrk="1" latinLnBrk="0" hangingPunct="1">
              <a:spcBef>
                <a:spcPct val="20000"/>
              </a:spcBef>
              <a:buFont typeface="Arial"/>
              <a:buNone/>
              <a:defRPr lang="en-GB" sz="1800" kern="1200" dirty="0">
                <a:solidFill>
                  <a:schemeClr val="tx1"/>
                </a:solidFill>
                <a:latin typeface="Arial"/>
                <a:ea typeface="+mn-ea"/>
                <a:cs typeface="Arial"/>
              </a:defRPr>
            </a:lvl5pPr>
          </a:lstStyle>
          <a:p>
            <a:pPr lvl="0"/>
            <a:r>
              <a:rPr lang="en-US" dirty="0"/>
              <a:t>Picture or other content</a:t>
            </a:r>
            <a:endParaRPr lang="en-GB" dirty="0"/>
          </a:p>
        </p:txBody>
      </p:sp>
      <p:sp>
        <p:nvSpPr>
          <p:cNvPr id="19" name="Text Placeholder 12"/>
          <p:cNvSpPr>
            <a:spLocks noGrp="1"/>
          </p:cNvSpPr>
          <p:nvPr>
            <p:ph type="body" sz="quarter" idx="19"/>
          </p:nvPr>
        </p:nvSpPr>
        <p:spPr>
          <a:xfrm>
            <a:off x="685796" y="6396162"/>
            <a:ext cx="2440301" cy="274638"/>
          </a:xfrm>
          <a:prstGeom prst="rect">
            <a:avLst/>
          </a:prstGeom>
        </p:spPr>
        <p:txBody>
          <a:bodyPr/>
          <a:lstStyle>
            <a:lvl1pPr marL="0" indent="0" algn="l" defTabSz="457200" rtl="0" eaLnBrk="1" latinLnBrk="0" hangingPunct="1">
              <a:buNone/>
              <a:defRPr lang="en-US" sz="1200" kern="1200" dirty="0">
                <a:solidFill>
                  <a:schemeClr val="tx1"/>
                </a:solidFill>
                <a:latin typeface="Arial" panose="020B0604020202020204" pitchFamily="34" charset="0"/>
                <a:ea typeface="+mn-ea"/>
                <a:cs typeface="Arial" panose="020B0604020202020204" pitchFamily="34" charset="0"/>
              </a:defRPr>
            </a:lvl1pPr>
          </a:lstStyle>
          <a:p>
            <a:pPr lvl="0"/>
            <a:r>
              <a:rPr lang="en-US"/>
              <a:t>Edit Master text styles</a:t>
            </a:r>
          </a:p>
        </p:txBody>
      </p:sp>
      <p:sp>
        <p:nvSpPr>
          <p:cNvPr id="20" name="Footer Placeholder 16"/>
          <p:cNvSpPr>
            <a:spLocks noGrp="1"/>
          </p:cNvSpPr>
          <p:nvPr>
            <p:ph type="ftr" sz="quarter" idx="3"/>
          </p:nvPr>
        </p:nvSpPr>
        <p:spPr>
          <a:xfrm>
            <a:off x="3126097" y="6394602"/>
            <a:ext cx="3267083" cy="274636"/>
          </a:xfrm>
          <a:prstGeom prst="rect">
            <a:avLst/>
          </a:prstGeom>
        </p:spPr>
        <p:txBody>
          <a:bodyPr/>
          <a:lstStyle>
            <a:lvl1pPr algn="ctr">
              <a:defRPr sz="1200">
                <a:latin typeface="Arial" panose="020B0604020202020204" pitchFamily="34" charset="0"/>
                <a:cs typeface="Arial" panose="020B0604020202020204" pitchFamily="34" charset="0"/>
              </a:defRPr>
            </a:lvl1pPr>
          </a:lstStyle>
          <a:p>
            <a:r>
              <a:rPr lang="en-US" dirty="0"/>
              <a:t>Footer</a:t>
            </a:r>
          </a:p>
        </p:txBody>
      </p:sp>
      <p:sp>
        <p:nvSpPr>
          <p:cNvPr id="21" name="Date Placeholder 5"/>
          <p:cNvSpPr>
            <a:spLocks noGrp="1"/>
          </p:cNvSpPr>
          <p:nvPr>
            <p:ph type="dt" sz="half" idx="2"/>
          </p:nvPr>
        </p:nvSpPr>
        <p:spPr>
          <a:xfrm>
            <a:off x="6413499" y="6399767"/>
            <a:ext cx="1968501" cy="271033"/>
          </a:xfrm>
          <a:prstGeom prst="rect">
            <a:avLst/>
          </a:prstGeom>
        </p:spPr>
        <p:txBody>
          <a:bodyPr/>
          <a:lstStyle>
            <a:lvl1pPr algn="ctr">
              <a:defRPr sz="1200">
                <a:latin typeface="Arial" panose="020B0604020202020204" pitchFamily="34" charset="0"/>
                <a:cs typeface="Arial" panose="020B0604020202020204" pitchFamily="34" charset="0"/>
              </a:defRPr>
            </a:lvl1pPr>
          </a:lstStyle>
          <a:p>
            <a:fld id="{1F45A050-A0E9-457C-B706-B9085DD59521}" type="datetime2">
              <a:rPr lang="en-US" smtClean="0"/>
              <a:t>Tuesday, September 5, 2017</a:t>
            </a:fld>
            <a:endParaRPr lang="en-US" dirty="0"/>
          </a:p>
        </p:txBody>
      </p:sp>
      <p:sp>
        <p:nvSpPr>
          <p:cNvPr id="11" name="Picture Placeholder 8"/>
          <p:cNvSpPr>
            <a:spLocks noGrp="1"/>
          </p:cNvSpPr>
          <p:nvPr>
            <p:ph type="pic" sz="quarter" idx="20" hasCustomPrompt="1"/>
          </p:nvPr>
        </p:nvSpPr>
        <p:spPr>
          <a:xfrm>
            <a:off x="1926843" y="261479"/>
            <a:ext cx="1597025" cy="331189"/>
          </a:xfrm>
          <a:prstGeom prst="rect">
            <a:avLst/>
          </a:prstGeom>
        </p:spPr>
        <p:txBody>
          <a:bodyPr anchor="ctr"/>
          <a:lstStyle>
            <a:lvl1pPr marL="0" indent="0" algn="ctr">
              <a:buNone/>
              <a:defRPr sz="1100">
                <a:solidFill>
                  <a:schemeClr val="bg1"/>
                </a:solidFill>
                <a:latin typeface="Arial" panose="020B0604020202020204" pitchFamily="34" charset="0"/>
                <a:cs typeface="Arial" panose="020B0604020202020204" pitchFamily="34" charset="0"/>
              </a:defRPr>
            </a:lvl1pPr>
          </a:lstStyle>
          <a:p>
            <a:r>
              <a:rPr lang="en-US" dirty="0"/>
              <a:t>Partner Logo</a:t>
            </a:r>
          </a:p>
        </p:txBody>
      </p:sp>
    </p:spTree>
    <p:extLst>
      <p:ext uri="{BB962C8B-B14F-4D97-AF65-F5344CB8AC3E}">
        <p14:creationId xmlns:p14="http://schemas.microsoft.com/office/powerpoint/2010/main" val="2355828332"/>
      </p:ext>
    </p:extLst>
  </p:cSld>
  <p:clrMapOvr>
    <a:masterClrMapping/>
  </p:clrMapOvr>
  <p:extLst mod="1">
    <p:ext uri="{DCECCB84-F9BA-43D5-87BE-67443E8EF086}">
      <p15:sldGuideLst xmlns:p15="http://schemas.microsoft.com/office/powerpoint/2012/main">
        <p15:guide id="1" orient="horz" pos="805">
          <p15:clr>
            <a:srgbClr val="FBAE40"/>
          </p15:clr>
        </p15:guide>
        <p15:guide id="2" pos="2880">
          <p15:clr>
            <a:srgbClr val="FBAE40"/>
          </p15:clr>
        </p15:guide>
        <p15:guide id="3" pos="480">
          <p15:clr>
            <a:srgbClr val="FBAE40"/>
          </p15:clr>
        </p15:guide>
        <p15:guide id="4" orient="horz" pos="1179">
          <p15:clr>
            <a:srgbClr val="FBAE40"/>
          </p15:clr>
        </p15:guide>
        <p15:guide id="5" orient="horz" pos="971">
          <p15:clr>
            <a:srgbClr val="FBAE40"/>
          </p15:clr>
        </p15:guide>
        <p15:guide id="0" pos="3168"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VisitEngland Divider Slide / End Slide">
    <p:spTree>
      <p:nvGrpSpPr>
        <p:cNvPr id="1" name=""/>
        <p:cNvGrpSpPr/>
        <p:nvPr/>
      </p:nvGrpSpPr>
      <p:grpSpPr>
        <a:xfrm>
          <a:off x="0" y="0"/>
          <a:ext cx="0" cy="0"/>
          <a:chOff x="0" y="0"/>
          <a:chExt cx="0" cy="0"/>
        </a:xfrm>
      </p:grpSpPr>
      <p:sp>
        <p:nvSpPr>
          <p:cNvPr id="7" name="Rectangle 6"/>
          <p:cNvSpPr/>
          <p:nvPr userDrawn="1"/>
        </p:nvSpPr>
        <p:spPr>
          <a:xfrm>
            <a:off x="0" y="0"/>
            <a:ext cx="9144000" cy="6858000"/>
          </a:xfrm>
          <a:prstGeom prst="rect">
            <a:avLst/>
          </a:prstGeom>
          <a:solidFill>
            <a:srgbClr val="12074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2" name="Text Placeholder 11"/>
          <p:cNvSpPr>
            <a:spLocks noGrp="1"/>
          </p:cNvSpPr>
          <p:nvPr>
            <p:ph type="body" sz="quarter" idx="11"/>
          </p:nvPr>
        </p:nvSpPr>
        <p:spPr>
          <a:xfrm>
            <a:off x="3422650" y="3882347"/>
            <a:ext cx="5035550" cy="1095337"/>
          </a:xfrm>
          <a:prstGeom prst="rect">
            <a:avLst/>
          </a:prstGeom>
        </p:spPr>
        <p:txBody>
          <a:bodyPr vert="horz"/>
          <a:lstStyle>
            <a:lvl1pPr marL="0" indent="0">
              <a:spcBef>
                <a:spcPts val="700"/>
              </a:spcBef>
              <a:buNone/>
              <a:defRPr sz="1800">
                <a:solidFill>
                  <a:srgbClr val="FFFFFF"/>
                </a:solidFill>
                <a:latin typeface="Arial"/>
                <a:cs typeface="Aria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a:t>Edit Master text styles</a:t>
            </a:r>
          </a:p>
        </p:txBody>
      </p:sp>
      <p:sp>
        <p:nvSpPr>
          <p:cNvPr id="3" name="Text Placeholder 2"/>
          <p:cNvSpPr>
            <a:spLocks noGrp="1"/>
          </p:cNvSpPr>
          <p:nvPr>
            <p:ph type="body" sz="quarter" idx="14"/>
          </p:nvPr>
        </p:nvSpPr>
        <p:spPr>
          <a:xfrm>
            <a:off x="3422650" y="2563916"/>
            <a:ext cx="5035550" cy="1095375"/>
          </a:xfrm>
          <a:prstGeom prst="rect">
            <a:avLst/>
          </a:prstGeom>
        </p:spPr>
        <p:txBody>
          <a:bodyPr/>
          <a:lstStyle>
            <a:lvl1pPr marL="0" indent="0">
              <a:buFontTx/>
              <a:buNone/>
              <a:defRPr sz="3000">
                <a:solidFill>
                  <a:schemeClr val="bg1"/>
                </a:solidFill>
                <a:latin typeface="Arial" panose="020B0604020202020204" pitchFamily="34" charset="0"/>
                <a:cs typeface="Arial" panose="020B0604020202020204" pitchFamily="34" charset="0"/>
              </a:defRPr>
            </a:lvl1pPr>
            <a:lvl2pPr marL="457200" indent="0">
              <a:buNone/>
              <a:defRPr sz="3500">
                <a:solidFill>
                  <a:schemeClr val="bg1"/>
                </a:solidFill>
                <a:latin typeface="Arial" panose="020B0604020202020204" pitchFamily="34" charset="0"/>
                <a:cs typeface="Arial" panose="020B0604020202020204" pitchFamily="34" charset="0"/>
              </a:defRPr>
            </a:lvl2pPr>
            <a:lvl3pPr marL="914400" indent="0">
              <a:buNone/>
              <a:defRPr sz="3500">
                <a:solidFill>
                  <a:schemeClr val="bg1"/>
                </a:solidFill>
                <a:latin typeface="Arial" panose="020B0604020202020204" pitchFamily="34" charset="0"/>
                <a:cs typeface="Arial" panose="020B0604020202020204" pitchFamily="34" charset="0"/>
              </a:defRPr>
            </a:lvl3pPr>
            <a:lvl4pPr marL="1371600" indent="0">
              <a:buNone/>
              <a:defRPr sz="3500">
                <a:solidFill>
                  <a:schemeClr val="bg1"/>
                </a:solidFill>
                <a:latin typeface="Arial" panose="020B0604020202020204" pitchFamily="34" charset="0"/>
                <a:cs typeface="Arial" panose="020B0604020202020204" pitchFamily="34" charset="0"/>
              </a:defRPr>
            </a:lvl4pPr>
            <a:lvl5pPr marL="1828800" indent="0">
              <a:buNone/>
              <a:defRPr sz="3500">
                <a:solidFill>
                  <a:schemeClr val="bg1"/>
                </a:solidFill>
                <a:latin typeface="Arial" panose="020B0604020202020204" pitchFamily="34" charset="0"/>
                <a:cs typeface="Arial" panose="020B0604020202020204" pitchFamily="34" charset="0"/>
              </a:defRPr>
            </a:lvl5pPr>
          </a:lstStyle>
          <a:p>
            <a:pPr lvl="0"/>
            <a:r>
              <a:rPr lang="en-US"/>
              <a:t>Edit Master text styles</a:t>
            </a:r>
          </a:p>
        </p:txBody>
      </p:sp>
      <p:sp>
        <p:nvSpPr>
          <p:cNvPr id="8" name="Picture Placeholder 8"/>
          <p:cNvSpPr>
            <a:spLocks noGrp="1"/>
          </p:cNvSpPr>
          <p:nvPr>
            <p:ph type="pic" sz="quarter" idx="12" hasCustomPrompt="1"/>
          </p:nvPr>
        </p:nvSpPr>
        <p:spPr>
          <a:xfrm>
            <a:off x="1321567" y="424981"/>
            <a:ext cx="974160" cy="770512"/>
          </a:xfrm>
          <a:prstGeom prst="rect">
            <a:avLst/>
          </a:prstGeom>
        </p:spPr>
        <p:txBody>
          <a:bodyPr anchor="ctr"/>
          <a:lstStyle>
            <a:lvl1pPr marL="0" indent="0" algn="ctr">
              <a:buNone/>
              <a:defRPr sz="1100">
                <a:solidFill>
                  <a:schemeClr val="bg1"/>
                </a:solidFill>
                <a:latin typeface="Arial" panose="020B0604020202020204" pitchFamily="34" charset="0"/>
                <a:cs typeface="Arial" panose="020B0604020202020204" pitchFamily="34" charset="0"/>
              </a:defRPr>
            </a:lvl1pPr>
          </a:lstStyle>
          <a:p>
            <a:r>
              <a:rPr lang="en-US" dirty="0"/>
              <a:t>Partner Logo</a:t>
            </a:r>
          </a:p>
        </p:txBody>
      </p:sp>
      <p:pic>
        <p:nvPicPr>
          <p:cNvPr id="13" name="Picture 12" descr="VB_VE_Logos.png"/>
          <p:cNvPicPr>
            <a:picLocks noChangeAspect="1"/>
          </p:cNvPicPr>
          <p:nvPr userDrawn="1"/>
        </p:nvPicPr>
        <p:blipFill rotWithShape="1">
          <a:blip r:embed="rId2">
            <a:extLst>
              <a:ext uri="{28A0092B-C50C-407E-A947-70E740481C1C}">
                <a14:useLocalDpi xmlns:a14="http://schemas.microsoft.com/office/drawing/2010/main" val="0"/>
              </a:ext>
            </a:extLst>
          </a:blip>
          <a:srcRect l="51458" r="1349"/>
          <a:stretch/>
        </p:blipFill>
        <p:spPr>
          <a:xfrm>
            <a:off x="289880" y="455237"/>
            <a:ext cx="925972" cy="761630"/>
          </a:xfrm>
          <a:prstGeom prst="rect">
            <a:avLst/>
          </a:prstGeom>
        </p:spPr>
      </p:pic>
    </p:spTree>
    <p:extLst>
      <p:ext uri="{BB962C8B-B14F-4D97-AF65-F5344CB8AC3E}">
        <p14:creationId xmlns:p14="http://schemas.microsoft.com/office/powerpoint/2010/main" val="14232899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VisitEngland Title and Content ">
    <p:spTree>
      <p:nvGrpSpPr>
        <p:cNvPr id="1" name=""/>
        <p:cNvGrpSpPr/>
        <p:nvPr/>
      </p:nvGrpSpPr>
      <p:grpSpPr>
        <a:xfrm>
          <a:off x="0" y="0"/>
          <a:ext cx="0" cy="0"/>
          <a:chOff x="0" y="0"/>
          <a:chExt cx="0" cy="0"/>
        </a:xfrm>
      </p:grpSpPr>
      <p:sp>
        <p:nvSpPr>
          <p:cNvPr id="2" name="Title 1"/>
          <p:cNvSpPr>
            <a:spLocks noGrp="1"/>
          </p:cNvSpPr>
          <p:nvPr>
            <p:ph type="title"/>
          </p:nvPr>
        </p:nvSpPr>
        <p:spPr>
          <a:xfrm>
            <a:off x="654051" y="872066"/>
            <a:ext cx="8149762" cy="810155"/>
          </a:xfrm>
          <a:prstGeom prst="rect">
            <a:avLst/>
          </a:prstGeom>
        </p:spPr>
        <p:txBody>
          <a:bodyPr/>
          <a:lstStyle>
            <a:lvl1pPr algn="l">
              <a:defRPr lang="en-GB" sz="3000" kern="1200" dirty="0">
                <a:solidFill>
                  <a:schemeClr val="accent2"/>
                </a:solidFill>
                <a:latin typeface="Arial"/>
                <a:ea typeface="+mn-ea"/>
                <a:cs typeface="Arial"/>
              </a:defRPr>
            </a:lvl1pPr>
          </a:lstStyle>
          <a:p>
            <a:pPr marL="0" lvl="0" indent="0" algn="l" defTabSz="457200" rtl="0" eaLnBrk="1" latinLnBrk="0" hangingPunct="1">
              <a:spcBef>
                <a:spcPct val="20000"/>
              </a:spcBef>
              <a:buFont typeface="Arial"/>
              <a:buNone/>
            </a:pPr>
            <a:r>
              <a:rPr lang="en-US"/>
              <a:t>Click to edit Master title style</a:t>
            </a:r>
            <a:endParaRPr lang="en-GB" dirty="0"/>
          </a:p>
        </p:txBody>
      </p:sp>
      <p:sp>
        <p:nvSpPr>
          <p:cNvPr id="4" name="Text Placeholder 11"/>
          <p:cNvSpPr>
            <a:spLocks noGrp="1"/>
          </p:cNvSpPr>
          <p:nvPr>
            <p:ph type="body" sz="quarter" idx="11"/>
          </p:nvPr>
        </p:nvSpPr>
        <p:spPr>
          <a:xfrm>
            <a:off x="669924" y="1762655"/>
            <a:ext cx="8133889" cy="1385888"/>
          </a:xfrm>
          <a:prstGeom prst="rect">
            <a:avLst/>
          </a:prstGeom>
        </p:spPr>
        <p:txBody>
          <a:bodyPr vert="horz"/>
          <a:lstStyle>
            <a:lvl1pPr marL="261938" indent="-261938">
              <a:buClr>
                <a:schemeClr val="accent2"/>
              </a:buClr>
              <a:defRPr sz="1800">
                <a:solidFill>
                  <a:schemeClr val="tx1"/>
                </a:solidFill>
                <a:latin typeface="Arial"/>
                <a:cs typeface="Arial"/>
              </a:defRPr>
            </a:lvl1pPr>
            <a:lvl2pPr marL="652463" indent="-319088">
              <a:defRPr sz="1800">
                <a:latin typeface="Arial"/>
                <a:cs typeface="Arial"/>
              </a:defRPr>
            </a:lvl2pPr>
            <a:lvl3pPr>
              <a:defRPr sz="1400">
                <a:latin typeface="Arial"/>
                <a:cs typeface="Arial"/>
              </a:defRPr>
            </a:lvl3pPr>
            <a:lvl4pPr>
              <a:defRPr sz="1200">
                <a:latin typeface="Arial"/>
                <a:cs typeface="Arial"/>
              </a:defRPr>
            </a:lvl4pPr>
            <a:lvl5pPr>
              <a:defRPr sz="1200">
                <a:latin typeface="Arial"/>
                <a:cs typeface="Arial"/>
              </a:defRPr>
            </a:lvl5pPr>
          </a:lstStyle>
          <a:p>
            <a:pPr lvl="0"/>
            <a:r>
              <a:rPr lang="en-US"/>
              <a:t>Edit Master text styles</a:t>
            </a:r>
          </a:p>
          <a:p>
            <a:pPr lvl="1"/>
            <a:r>
              <a:rPr lang="en-US"/>
              <a:t>Second level</a:t>
            </a:r>
          </a:p>
        </p:txBody>
      </p:sp>
      <p:sp>
        <p:nvSpPr>
          <p:cNvPr id="14" name="Text Placeholder 12"/>
          <p:cNvSpPr>
            <a:spLocks noGrp="1"/>
          </p:cNvSpPr>
          <p:nvPr>
            <p:ph type="body" sz="quarter" idx="13"/>
          </p:nvPr>
        </p:nvSpPr>
        <p:spPr>
          <a:xfrm>
            <a:off x="685796" y="6396162"/>
            <a:ext cx="2440301" cy="274638"/>
          </a:xfrm>
          <a:prstGeom prst="rect">
            <a:avLst/>
          </a:prstGeom>
        </p:spPr>
        <p:txBody>
          <a:bodyPr/>
          <a:lstStyle>
            <a:lvl1pPr marL="0" indent="0" algn="l" defTabSz="457200" rtl="0" eaLnBrk="1" latinLnBrk="0" hangingPunct="1">
              <a:buNone/>
              <a:defRPr lang="en-US" sz="1200" kern="1200" dirty="0">
                <a:solidFill>
                  <a:schemeClr val="tx1"/>
                </a:solidFill>
                <a:latin typeface="Arial" panose="020B0604020202020204" pitchFamily="34" charset="0"/>
                <a:ea typeface="+mn-ea"/>
                <a:cs typeface="Arial" panose="020B0604020202020204" pitchFamily="34" charset="0"/>
              </a:defRPr>
            </a:lvl1pPr>
          </a:lstStyle>
          <a:p>
            <a:pPr lvl="0"/>
            <a:r>
              <a:rPr lang="en-US"/>
              <a:t>Edit Master text styles</a:t>
            </a:r>
          </a:p>
        </p:txBody>
      </p:sp>
      <p:sp>
        <p:nvSpPr>
          <p:cNvPr id="15" name="Footer Placeholder 16"/>
          <p:cNvSpPr>
            <a:spLocks noGrp="1"/>
          </p:cNvSpPr>
          <p:nvPr>
            <p:ph type="ftr" sz="quarter" idx="3"/>
          </p:nvPr>
        </p:nvSpPr>
        <p:spPr>
          <a:xfrm>
            <a:off x="3126097" y="6394602"/>
            <a:ext cx="3267083" cy="274636"/>
          </a:xfrm>
          <a:prstGeom prst="rect">
            <a:avLst/>
          </a:prstGeom>
        </p:spPr>
        <p:txBody>
          <a:bodyPr/>
          <a:lstStyle>
            <a:lvl1pPr algn="ctr">
              <a:defRPr sz="1200">
                <a:latin typeface="Arial" panose="020B0604020202020204" pitchFamily="34" charset="0"/>
                <a:cs typeface="Arial" panose="020B0604020202020204" pitchFamily="34" charset="0"/>
              </a:defRPr>
            </a:lvl1pPr>
          </a:lstStyle>
          <a:p>
            <a:r>
              <a:rPr lang="en-US" dirty="0"/>
              <a:t>Footer</a:t>
            </a:r>
          </a:p>
        </p:txBody>
      </p:sp>
      <p:sp>
        <p:nvSpPr>
          <p:cNvPr id="16" name="Date Placeholder 5"/>
          <p:cNvSpPr>
            <a:spLocks noGrp="1"/>
          </p:cNvSpPr>
          <p:nvPr>
            <p:ph type="dt" sz="half" idx="2"/>
          </p:nvPr>
        </p:nvSpPr>
        <p:spPr>
          <a:xfrm>
            <a:off x="6413499" y="6399767"/>
            <a:ext cx="1968501" cy="271033"/>
          </a:xfrm>
          <a:prstGeom prst="rect">
            <a:avLst/>
          </a:prstGeom>
        </p:spPr>
        <p:txBody>
          <a:bodyPr/>
          <a:lstStyle>
            <a:lvl1pPr algn="ctr">
              <a:defRPr sz="1200">
                <a:latin typeface="Arial" panose="020B0604020202020204" pitchFamily="34" charset="0"/>
                <a:cs typeface="Arial" panose="020B0604020202020204" pitchFamily="34" charset="0"/>
              </a:defRPr>
            </a:lvl1pPr>
          </a:lstStyle>
          <a:p>
            <a:fld id="{1F45A050-A0E9-457C-B706-B9085DD59521}" type="datetime2">
              <a:rPr lang="en-US" smtClean="0"/>
              <a:t>Tuesday, September 5, 2017</a:t>
            </a:fld>
            <a:endParaRPr lang="en-US" dirty="0"/>
          </a:p>
        </p:txBody>
      </p:sp>
      <p:sp>
        <p:nvSpPr>
          <p:cNvPr id="17" name="Picture Placeholder 8"/>
          <p:cNvSpPr>
            <a:spLocks noGrp="1"/>
          </p:cNvSpPr>
          <p:nvPr>
            <p:ph type="pic" sz="quarter" idx="14" hasCustomPrompt="1"/>
          </p:nvPr>
        </p:nvSpPr>
        <p:spPr>
          <a:xfrm>
            <a:off x="1926843" y="261479"/>
            <a:ext cx="1597025" cy="331189"/>
          </a:xfrm>
          <a:prstGeom prst="rect">
            <a:avLst/>
          </a:prstGeom>
        </p:spPr>
        <p:txBody>
          <a:bodyPr anchor="ctr"/>
          <a:lstStyle>
            <a:lvl1pPr marL="0" indent="0" algn="ctr">
              <a:buNone/>
              <a:defRPr sz="1100">
                <a:solidFill>
                  <a:schemeClr val="bg1"/>
                </a:solidFill>
                <a:latin typeface="Arial" panose="020B0604020202020204" pitchFamily="34" charset="0"/>
                <a:cs typeface="Arial" panose="020B0604020202020204" pitchFamily="34" charset="0"/>
              </a:defRPr>
            </a:lvl1pPr>
          </a:lstStyle>
          <a:p>
            <a:r>
              <a:rPr lang="en-US" dirty="0"/>
              <a:t>Partner Logo</a:t>
            </a:r>
          </a:p>
        </p:txBody>
      </p:sp>
    </p:spTree>
    <p:extLst>
      <p:ext uri="{BB962C8B-B14F-4D97-AF65-F5344CB8AC3E}">
        <p14:creationId xmlns:p14="http://schemas.microsoft.com/office/powerpoint/2010/main" val="447647456"/>
      </p:ext>
    </p:extLst>
  </p:cSld>
  <p:clrMapOvr>
    <a:masterClrMapping/>
  </p:clrMapOvr>
  <p:extLst mod="1">
    <p:ext uri="{DCECCB84-F9BA-43D5-87BE-67443E8EF086}">
      <p15:sldGuideLst xmlns:p15="http://schemas.microsoft.com/office/powerpoint/2012/main">
        <p15:guide id="1" orient="horz" pos="805" userDrawn="1">
          <p15:clr>
            <a:srgbClr val="FBAE40"/>
          </p15:clr>
        </p15:guide>
        <p15:guide id="2" pos="2880" userDrawn="1">
          <p15:clr>
            <a:srgbClr val="FBAE40"/>
          </p15:clr>
        </p15:guide>
        <p15:guide id="3" pos="480" userDrawn="1">
          <p15:clr>
            <a:srgbClr val="FBAE40"/>
          </p15:clr>
        </p15:guide>
        <p15:guide id="4" orient="horz" pos="1176"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VisitEngland Title and Content FULL HEIGHT">
    <p:spTree>
      <p:nvGrpSpPr>
        <p:cNvPr id="1" name=""/>
        <p:cNvGrpSpPr/>
        <p:nvPr/>
      </p:nvGrpSpPr>
      <p:grpSpPr>
        <a:xfrm>
          <a:off x="0" y="0"/>
          <a:ext cx="0" cy="0"/>
          <a:chOff x="0" y="0"/>
          <a:chExt cx="0" cy="0"/>
        </a:xfrm>
      </p:grpSpPr>
      <p:sp>
        <p:nvSpPr>
          <p:cNvPr id="2" name="Title 1"/>
          <p:cNvSpPr>
            <a:spLocks noGrp="1"/>
          </p:cNvSpPr>
          <p:nvPr>
            <p:ph type="title"/>
          </p:nvPr>
        </p:nvSpPr>
        <p:spPr>
          <a:xfrm>
            <a:off x="654051" y="872066"/>
            <a:ext cx="8149762" cy="558801"/>
          </a:xfrm>
          <a:prstGeom prst="rect">
            <a:avLst/>
          </a:prstGeom>
        </p:spPr>
        <p:txBody>
          <a:bodyPr/>
          <a:lstStyle>
            <a:lvl1pPr algn="l">
              <a:defRPr lang="en-GB" sz="3000" kern="1200" dirty="0">
                <a:solidFill>
                  <a:schemeClr val="accent2"/>
                </a:solidFill>
                <a:latin typeface="Arial"/>
                <a:ea typeface="+mn-ea"/>
                <a:cs typeface="Arial"/>
              </a:defRPr>
            </a:lvl1pPr>
          </a:lstStyle>
          <a:p>
            <a:pPr marL="0" lvl="0" indent="0" algn="l" defTabSz="457200" rtl="0" eaLnBrk="1" latinLnBrk="0" hangingPunct="1">
              <a:spcBef>
                <a:spcPct val="20000"/>
              </a:spcBef>
              <a:buFont typeface="Arial"/>
              <a:buNone/>
            </a:pPr>
            <a:r>
              <a:rPr lang="en-US"/>
              <a:t>Click to edit Master title style</a:t>
            </a:r>
            <a:endParaRPr lang="en-GB" dirty="0"/>
          </a:p>
        </p:txBody>
      </p:sp>
      <p:sp>
        <p:nvSpPr>
          <p:cNvPr id="4" name="Text Placeholder 11"/>
          <p:cNvSpPr>
            <a:spLocks noGrp="1"/>
          </p:cNvSpPr>
          <p:nvPr>
            <p:ph type="body" sz="quarter" idx="11"/>
          </p:nvPr>
        </p:nvSpPr>
        <p:spPr>
          <a:xfrm>
            <a:off x="669924" y="1449387"/>
            <a:ext cx="8133889" cy="1385888"/>
          </a:xfrm>
          <a:prstGeom prst="rect">
            <a:avLst/>
          </a:prstGeom>
        </p:spPr>
        <p:txBody>
          <a:bodyPr vert="horz"/>
          <a:lstStyle>
            <a:lvl1pPr marL="179388" indent="-179388">
              <a:buClr>
                <a:schemeClr val="accent2"/>
              </a:buClr>
              <a:defRPr lang="en-US" sz="1800" kern="1200" dirty="0" smtClean="0">
                <a:solidFill>
                  <a:schemeClr val="tx1"/>
                </a:solidFill>
                <a:latin typeface="Arial"/>
                <a:ea typeface="+mn-ea"/>
                <a:cs typeface="Arial"/>
              </a:defRPr>
            </a:lvl1pPr>
            <a:lvl2pPr>
              <a:defRPr lang="en-US" sz="1800" kern="1200" dirty="0" smtClean="0">
                <a:solidFill>
                  <a:schemeClr val="tx1"/>
                </a:solidFill>
                <a:latin typeface="Arial"/>
                <a:ea typeface="+mn-ea"/>
                <a:cs typeface="Arial"/>
              </a:defRPr>
            </a:lvl2pPr>
            <a:lvl3pPr>
              <a:defRPr sz="1400">
                <a:latin typeface="Arial"/>
                <a:cs typeface="Arial"/>
              </a:defRPr>
            </a:lvl3pPr>
            <a:lvl4pPr>
              <a:defRPr sz="1200">
                <a:latin typeface="Arial"/>
                <a:cs typeface="Arial"/>
              </a:defRPr>
            </a:lvl4pPr>
            <a:lvl5pPr>
              <a:defRPr sz="1200">
                <a:latin typeface="Arial"/>
                <a:cs typeface="Arial"/>
              </a:defRPr>
            </a:lvl5pPr>
          </a:lstStyle>
          <a:p>
            <a:pPr marL="261938" lvl="0" indent="-261938" algn="l" defTabSz="457200" rtl="0" eaLnBrk="1" latinLnBrk="0" hangingPunct="1">
              <a:spcBef>
                <a:spcPct val="20000"/>
              </a:spcBef>
              <a:buClr>
                <a:schemeClr val="accent2"/>
              </a:buClr>
              <a:buFont typeface="Arial"/>
              <a:buChar char="•"/>
            </a:pPr>
            <a:r>
              <a:rPr lang="en-US"/>
              <a:t>Edit Master text styles</a:t>
            </a:r>
          </a:p>
          <a:p>
            <a:pPr marL="261938" lvl="1" indent="-261938" algn="l" defTabSz="457200" rtl="0" eaLnBrk="1" latinLnBrk="0" hangingPunct="1">
              <a:spcBef>
                <a:spcPct val="20000"/>
              </a:spcBef>
              <a:buClr>
                <a:schemeClr val="accent2"/>
              </a:buClr>
              <a:buFont typeface="Arial"/>
              <a:buChar char="•"/>
            </a:pPr>
            <a:r>
              <a:rPr lang="en-US"/>
              <a:t>Second level</a:t>
            </a:r>
          </a:p>
        </p:txBody>
      </p:sp>
      <p:sp>
        <p:nvSpPr>
          <p:cNvPr id="13" name="Text Placeholder 12"/>
          <p:cNvSpPr>
            <a:spLocks noGrp="1"/>
          </p:cNvSpPr>
          <p:nvPr>
            <p:ph type="body" sz="quarter" idx="13"/>
          </p:nvPr>
        </p:nvSpPr>
        <p:spPr>
          <a:xfrm>
            <a:off x="685796" y="6396162"/>
            <a:ext cx="2440301" cy="274638"/>
          </a:xfrm>
          <a:prstGeom prst="rect">
            <a:avLst/>
          </a:prstGeom>
        </p:spPr>
        <p:txBody>
          <a:bodyPr/>
          <a:lstStyle>
            <a:lvl1pPr marL="0" indent="0" algn="l" defTabSz="457200" rtl="0" eaLnBrk="1" latinLnBrk="0" hangingPunct="1">
              <a:buNone/>
              <a:defRPr lang="en-US" sz="1200" kern="1200" dirty="0">
                <a:solidFill>
                  <a:schemeClr val="tx1"/>
                </a:solidFill>
                <a:latin typeface="Arial" panose="020B0604020202020204" pitchFamily="34" charset="0"/>
                <a:ea typeface="+mn-ea"/>
                <a:cs typeface="Arial" panose="020B0604020202020204" pitchFamily="34" charset="0"/>
              </a:defRPr>
            </a:lvl1pPr>
          </a:lstStyle>
          <a:p>
            <a:pPr lvl="0"/>
            <a:r>
              <a:rPr lang="en-US"/>
              <a:t>Edit Master text styles</a:t>
            </a:r>
          </a:p>
        </p:txBody>
      </p:sp>
      <p:sp>
        <p:nvSpPr>
          <p:cNvPr id="14" name="Footer Placeholder 16"/>
          <p:cNvSpPr>
            <a:spLocks noGrp="1"/>
          </p:cNvSpPr>
          <p:nvPr>
            <p:ph type="ftr" sz="quarter" idx="3"/>
          </p:nvPr>
        </p:nvSpPr>
        <p:spPr>
          <a:xfrm>
            <a:off x="3126097" y="6394602"/>
            <a:ext cx="3267083" cy="274636"/>
          </a:xfrm>
          <a:prstGeom prst="rect">
            <a:avLst/>
          </a:prstGeom>
        </p:spPr>
        <p:txBody>
          <a:bodyPr/>
          <a:lstStyle>
            <a:lvl1pPr algn="ctr">
              <a:defRPr sz="1200">
                <a:latin typeface="Arial" panose="020B0604020202020204" pitchFamily="34" charset="0"/>
                <a:cs typeface="Arial" panose="020B0604020202020204" pitchFamily="34" charset="0"/>
              </a:defRPr>
            </a:lvl1pPr>
          </a:lstStyle>
          <a:p>
            <a:r>
              <a:rPr lang="en-US" dirty="0"/>
              <a:t>Footer</a:t>
            </a:r>
          </a:p>
        </p:txBody>
      </p:sp>
      <p:sp>
        <p:nvSpPr>
          <p:cNvPr id="15" name="Date Placeholder 5"/>
          <p:cNvSpPr>
            <a:spLocks noGrp="1"/>
          </p:cNvSpPr>
          <p:nvPr>
            <p:ph type="dt" sz="half" idx="2"/>
          </p:nvPr>
        </p:nvSpPr>
        <p:spPr>
          <a:xfrm>
            <a:off x="6413499" y="6399767"/>
            <a:ext cx="1968501" cy="271033"/>
          </a:xfrm>
          <a:prstGeom prst="rect">
            <a:avLst/>
          </a:prstGeom>
        </p:spPr>
        <p:txBody>
          <a:bodyPr/>
          <a:lstStyle>
            <a:lvl1pPr algn="ctr">
              <a:defRPr sz="1200">
                <a:latin typeface="Arial" panose="020B0604020202020204" pitchFamily="34" charset="0"/>
                <a:cs typeface="Arial" panose="020B0604020202020204" pitchFamily="34" charset="0"/>
              </a:defRPr>
            </a:lvl1pPr>
          </a:lstStyle>
          <a:p>
            <a:fld id="{1F45A050-A0E9-457C-B706-B9085DD59521}" type="datetime2">
              <a:rPr lang="en-US" smtClean="0"/>
              <a:t>Tuesday, September 5, 2017</a:t>
            </a:fld>
            <a:endParaRPr lang="en-US" dirty="0"/>
          </a:p>
        </p:txBody>
      </p:sp>
      <p:sp>
        <p:nvSpPr>
          <p:cNvPr id="8" name="Picture Placeholder 8"/>
          <p:cNvSpPr>
            <a:spLocks noGrp="1"/>
          </p:cNvSpPr>
          <p:nvPr>
            <p:ph type="pic" sz="quarter" idx="14" hasCustomPrompt="1"/>
          </p:nvPr>
        </p:nvSpPr>
        <p:spPr>
          <a:xfrm>
            <a:off x="1926843" y="261479"/>
            <a:ext cx="1597025" cy="331189"/>
          </a:xfrm>
          <a:prstGeom prst="rect">
            <a:avLst/>
          </a:prstGeom>
        </p:spPr>
        <p:txBody>
          <a:bodyPr anchor="ctr"/>
          <a:lstStyle>
            <a:lvl1pPr marL="0" indent="0" algn="ctr">
              <a:buNone/>
              <a:defRPr sz="1100">
                <a:solidFill>
                  <a:schemeClr val="bg1"/>
                </a:solidFill>
                <a:latin typeface="Arial" panose="020B0604020202020204" pitchFamily="34" charset="0"/>
                <a:cs typeface="Arial" panose="020B0604020202020204" pitchFamily="34" charset="0"/>
              </a:defRPr>
            </a:lvl1pPr>
          </a:lstStyle>
          <a:p>
            <a:r>
              <a:rPr lang="en-US" dirty="0"/>
              <a:t>Partner Logo</a:t>
            </a:r>
          </a:p>
        </p:txBody>
      </p:sp>
    </p:spTree>
    <p:extLst>
      <p:ext uri="{BB962C8B-B14F-4D97-AF65-F5344CB8AC3E}">
        <p14:creationId xmlns:p14="http://schemas.microsoft.com/office/powerpoint/2010/main" val="3700690548"/>
      </p:ext>
    </p:extLst>
  </p:cSld>
  <p:clrMapOvr>
    <a:masterClrMapping/>
  </p:clrMapOvr>
  <p:extLst mod="1">
    <p:ext uri="{DCECCB84-F9BA-43D5-87BE-67443E8EF086}">
      <p15:sldGuideLst xmlns:p15="http://schemas.microsoft.com/office/powerpoint/2012/main">
        <p15:guide id="1" orient="horz" pos="805">
          <p15:clr>
            <a:srgbClr val="FBAE40"/>
          </p15:clr>
        </p15:guide>
        <p15:guide id="2" pos="2880">
          <p15:clr>
            <a:srgbClr val="FBAE40"/>
          </p15:clr>
        </p15:guide>
        <p15:guide id="3" pos="480">
          <p15:clr>
            <a:srgbClr val="FBAE40"/>
          </p15:clr>
        </p15:guide>
        <p15:guide id="4" orient="horz" pos="1179">
          <p15:clr>
            <a:srgbClr val="FBAE40"/>
          </p15:clr>
        </p15:guide>
        <p15:guide id="0" orient="horz" pos="971"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VisitEngland Title and 2 Content FULL HEIGHT">
    <p:spTree>
      <p:nvGrpSpPr>
        <p:cNvPr id="1" name=""/>
        <p:cNvGrpSpPr/>
        <p:nvPr/>
      </p:nvGrpSpPr>
      <p:grpSpPr>
        <a:xfrm>
          <a:off x="0" y="0"/>
          <a:ext cx="0" cy="0"/>
          <a:chOff x="0" y="0"/>
          <a:chExt cx="0" cy="0"/>
        </a:xfrm>
      </p:grpSpPr>
      <p:sp>
        <p:nvSpPr>
          <p:cNvPr id="2" name="Title 1"/>
          <p:cNvSpPr>
            <a:spLocks noGrp="1"/>
          </p:cNvSpPr>
          <p:nvPr>
            <p:ph type="title"/>
          </p:nvPr>
        </p:nvSpPr>
        <p:spPr>
          <a:xfrm>
            <a:off x="654051" y="872066"/>
            <a:ext cx="8149762" cy="558801"/>
          </a:xfrm>
          <a:prstGeom prst="rect">
            <a:avLst/>
          </a:prstGeom>
        </p:spPr>
        <p:txBody>
          <a:bodyPr/>
          <a:lstStyle>
            <a:lvl1pPr algn="l">
              <a:defRPr lang="en-GB" sz="3000" kern="1200" dirty="0">
                <a:solidFill>
                  <a:schemeClr val="accent2"/>
                </a:solidFill>
                <a:latin typeface="Arial"/>
                <a:ea typeface="+mn-ea"/>
                <a:cs typeface="Arial"/>
              </a:defRPr>
            </a:lvl1pPr>
          </a:lstStyle>
          <a:p>
            <a:pPr marL="0" lvl="0" indent="0" algn="l" defTabSz="457200" rtl="0" eaLnBrk="1" latinLnBrk="0" hangingPunct="1">
              <a:spcBef>
                <a:spcPct val="20000"/>
              </a:spcBef>
              <a:buFont typeface="Arial"/>
              <a:buNone/>
            </a:pPr>
            <a:r>
              <a:rPr lang="en-US"/>
              <a:t>Click to edit Master title style</a:t>
            </a:r>
            <a:endParaRPr lang="en-GB" dirty="0"/>
          </a:p>
        </p:txBody>
      </p:sp>
      <p:sp>
        <p:nvSpPr>
          <p:cNvPr id="4" name="Text Placeholder 11"/>
          <p:cNvSpPr>
            <a:spLocks noGrp="1"/>
          </p:cNvSpPr>
          <p:nvPr>
            <p:ph type="body" sz="quarter" idx="11"/>
          </p:nvPr>
        </p:nvSpPr>
        <p:spPr>
          <a:xfrm>
            <a:off x="669924" y="1449387"/>
            <a:ext cx="3871773" cy="1385888"/>
          </a:xfrm>
          <a:prstGeom prst="rect">
            <a:avLst/>
          </a:prstGeom>
        </p:spPr>
        <p:txBody>
          <a:bodyPr vert="horz"/>
          <a:lstStyle>
            <a:lvl1pPr marL="179388" indent="-179388">
              <a:buClr>
                <a:schemeClr val="accent2"/>
              </a:buClr>
              <a:defRPr lang="en-US" sz="1800" kern="1200" dirty="0" smtClean="0">
                <a:solidFill>
                  <a:schemeClr val="tx1"/>
                </a:solidFill>
                <a:latin typeface="Arial"/>
                <a:ea typeface="+mn-ea"/>
                <a:cs typeface="Arial"/>
              </a:defRPr>
            </a:lvl1pPr>
            <a:lvl2pPr>
              <a:defRPr lang="en-US" sz="1800" kern="1200" dirty="0" smtClean="0">
                <a:solidFill>
                  <a:schemeClr val="tx1"/>
                </a:solidFill>
                <a:latin typeface="Arial"/>
                <a:ea typeface="+mn-ea"/>
                <a:cs typeface="Arial"/>
              </a:defRPr>
            </a:lvl2pPr>
            <a:lvl3pPr>
              <a:defRPr sz="1800">
                <a:latin typeface="Arial"/>
                <a:cs typeface="Arial"/>
              </a:defRPr>
            </a:lvl3pPr>
            <a:lvl4pPr>
              <a:defRPr sz="1200">
                <a:latin typeface="Arial"/>
                <a:cs typeface="Arial"/>
              </a:defRPr>
            </a:lvl4pPr>
            <a:lvl5pPr>
              <a:defRPr sz="1200">
                <a:latin typeface="Arial"/>
                <a:cs typeface="Arial"/>
              </a:defRPr>
            </a:lvl5pPr>
          </a:lstStyle>
          <a:p>
            <a:pPr marL="261938" lvl="0" indent="-261938" algn="l" defTabSz="457200" rtl="0" eaLnBrk="1" latinLnBrk="0" hangingPunct="1">
              <a:spcBef>
                <a:spcPct val="20000"/>
              </a:spcBef>
              <a:buClr>
                <a:schemeClr val="accent2"/>
              </a:buClr>
              <a:buFont typeface="Arial"/>
              <a:buChar char="•"/>
            </a:pPr>
            <a:r>
              <a:rPr lang="en-US"/>
              <a:t>Edit Master text styles</a:t>
            </a:r>
          </a:p>
          <a:p>
            <a:pPr marL="261938" lvl="1" indent="-261938" algn="l" defTabSz="457200" rtl="0" eaLnBrk="1" latinLnBrk="0" hangingPunct="1">
              <a:spcBef>
                <a:spcPct val="20000"/>
              </a:spcBef>
              <a:buClr>
                <a:schemeClr val="accent2"/>
              </a:buClr>
              <a:buFont typeface="Arial"/>
              <a:buChar char="•"/>
            </a:pPr>
            <a:r>
              <a:rPr lang="en-US"/>
              <a:t>Second level</a:t>
            </a:r>
          </a:p>
          <a:p>
            <a:pPr marL="261938" lvl="2" indent="-261938" algn="l" defTabSz="457200" rtl="0" eaLnBrk="1" latinLnBrk="0" hangingPunct="1">
              <a:spcBef>
                <a:spcPct val="20000"/>
              </a:spcBef>
              <a:buClr>
                <a:schemeClr val="accent2"/>
              </a:buClr>
              <a:buFont typeface="Arial"/>
              <a:buChar char="•"/>
            </a:pPr>
            <a:r>
              <a:rPr lang="en-US"/>
              <a:t>Third level</a:t>
            </a:r>
          </a:p>
        </p:txBody>
      </p:sp>
      <p:sp>
        <p:nvSpPr>
          <p:cNvPr id="8" name="Text Placeholder 11"/>
          <p:cNvSpPr>
            <a:spLocks noGrp="1"/>
          </p:cNvSpPr>
          <p:nvPr>
            <p:ph type="body" sz="quarter" idx="12"/>
          </p:nvPr>
        </p:nvSpPr>
        <p:spPr>
          <a:xfrm>
            <a:off x="4932040" y="1449387"/>
            <a:ext cx="3871773" cy="1385888"/>
          </a:xfrm>
          <a:prstGeom prst="rect">
            <a:avLst/>
          </a:prstGeom>
        </p:spPr>
        <p:txBody>
          <a:bodyPr vert="horz"/>
          <a:lstStyle>
            <a:lvl1pPr marL="179388" indent="-179388">
              <a:buClr>
                <a:schemeClr val="accent2"/>
              </a:buClr>
              <a:defRPr lang="en-US" sz="1800" kern="1200" dirty="0" smtClean="0">
                <a:solidFill>
                  <a:schemeClr val="tx1"/>
                </a:solidFill>
                <a:latin typeface="Arial"/>
                <a:ea typeface="+mn-ea"/>
                <a:cs typeface="Arial"/>
              </a:defRPr>
            </a:lvl1pPr>
            <a:lvl2pPr>
              <a:defRPr lang="en-US" sz="1800" kern="1200" dirty="0" smtClean="0">
                <a:solidFill>
                  <a:schemeClr val="tx1"/>
                </a:solidFill>
                <a:latin typeface="Arial"/>
                <a:ea typeface="+mn-ea"/>
                <a:cs typeface="Arial"/>
              </a:defRPr>
            </a:lvl2pPr>
            <a:lvl3pPr>
              <a:defRPr sz="1400">
                <a:latin typeface="Arial"/>
                <a:cs typeface="Arial"/>
              </a:defRPr>
            </a:lvl3pPr>
            <a:lvl4pPr>
              <a:defRPr sz="1200">
                <a:latin typeface="Arial"/>
                <a:cs typeface="Arial"/>
              </a:defRPr>
            </a:lvl4pPr>
            <a:lvl5pPr>
              <a:defRPr sz="1200">
                <a:latin typeface="Arial"/>
                <a:cs typeface="Arial"/>
              </a:defRPr>
            </a:lvl5pPr>
          </a:lstStyle>
          <a:p>
            <a:pPr marL="261938" lvl="0" indent="-261938" algn="l" defTabSz="457200" rtl="0" eaLnBrk="1" latinLnBrk="0" hangingPunct="1">
              <a:spcBef>
                <a:spcPct val="20000"/>
              </a:spcBef>
              <a:buClr>
                <a:schemeClr val="accent2"/>
              </a:buClr>
              <a:buFont typeface="Arial"/>
              <a:buChar char="•"/>
            </a:pPr>
            <a:r>
              <a:rPr lang="en-US"/>
              <a:t>Edit Master text styles</a:t>
            </a:r>
          </a:p>
          <a:p>
            <a:pPr marL="261938" lvl="1" indent="-261938" algn="l" defTabSz="457200" rtl="0" eaLnBrk="1" latinLnBrk="0" hangingPunct="1">
              <a:spcBef>
                <a:spcPct val="20000"/>
              </a:spcBef>
              <a:buClr>
                <a:schemeClr val="accent2"/>
              </a:buClr>
              <a:buFont typeface="Arial"/>
              <a:buChar char="•"/>
            </a:pPr>
            <a:r>
              <a:rPr lang="en-US"/>
              <a:t>Second level</a:t>
            </a:r>
          </a:p>
        </p:txBody>
      </p:sp>
      <p:sp>
        <p:nvSpPr>
          <p:cNvPr id="14" name="Text Placeholder 12"/>
          <p:cNvSpPr>
            <a:spLocks noGrp="1"/>
          </p:cNvSpPr>
          <p:nvPr>
            <p:ph type="body" sz="quarter" idx="13"/>
          </p:nvPr>
        </p:nvSpPr>
        <p:spPr>
          <a:xfrm>
            <a:off x="685796" y="6396162"/>
            <a:ext cx="2440301" cy="274638"/>
          </a:xfrm>
          <a:prstGeom prst="rect">
            <a:avLst/>
          </a:prstGeom>
        </p:spPr>
        <p:txBody>
          <a:bodyPr/>
          <a:lstStyle>
            <a:lvl1pPr marL="0" indent="0" algn="l" defTabSz="457200" rtl="0" eaLnBrk="1" latinLnBrk="0" hangingPunct="1">
              <a:buNone/>
              <a:defRPr lang="en-US" sz="1200" kern="1200" dirty="0">
                <a:solidFill>
                  <a:schemeClr val="tx1"/>
                </a:solidFill>
                <a:latin typeface="Arial" panose="020B0604020202020204" pitchFamily="34" charset="0"/>
                <a:ea typeface="+mn-ea"/>
                <a:cs typeface="Arial" panose="020B0604020202020204" pitchFamily="34" charset="0"/>
              </a:defRPr>
            </a:lvl1pPr>
          </a:lstStyle>
          <a:p>
            <a:pPr lvl="0"/>
            <a:r>
              <a:rPr lang="en-US"/>
              <a:t>Edit Master text styles</a:t>
            </a:r>
          </a:p>
        </p:txBody>
      </p:sp>
      <p:sp>
        <p:nvSpPr>
          <p:cNvPr id="15" name="Footer Placeholder 16"/>
          <p:cNvSpPr>
            <a:spLocks noGrp="1"/>
          </p:cNvSpPr>
          <p:nvPr>
            <p:ph type="ftr" sz="quarter" idx="3"/>
          </p:nvPr>
        </p:nvSpPr>
        <p:spPr>
          <a:xfrm>
            <a:off x="3126097" y="6394602"/>
            <a:ext cx="3267083" cy="274636"/>
          </a:xfrm>
          <a:prstGeom prst="rect">
            <a:avLst/>
          </a:prstGeom>
        </p:spPr>
        <p:txBody>
          <a:bodyPr/>
          <a:lstStyle>
            <a:lvl1pPr algn="ctr">
              <a:defRPr sz="1200">
                <a:latin typeface="Arial" panose="020B0604020202020204" pitchFamily="34" charset="0"/>
                <a:cs typeface="Arial" panose="020B0604020202020204" pitchFamily="34" charset="0"/>
              </a:defRPr>
            </a:lvl1pPr>
          </a:lstStyle>
          <a:p>
            <a:r>
              <a:rPr lang="en-US" dirty="0"/>
              <a:t>Footer</a:t>
            </a:r>
          </a:p>
        </p:txBody>
      </p:sp>
      <p:sp>
        <p:nvSpPr>
          <p:cNvPr id="16" name="Date Placeholder 5"/>
          <p:cNvSpPr>
            <a:spLocks noGrp="1"/>
          </p:cNvSpPr>
          <p:nvPr>
            <p:ph type="dt" sz="half" idx="2"/>
          </p:nvPr>
        </p:nvSpPr>
        <p:spPr>
          <a:xfrm>
            <a:off x="6413499" y="6399767"/>
            <a:ext cx="1968501" cy="271033"/>
          </a:xfrm>
          <a:prstGeom prst="rect">
            <a:avLst/>
          </a:prstGeom>
        </p:spPr>
        <p:txBody>
          <a:bodyPr/>
          <a:lstStyle>
            <a:lvl1pPr algn="ctr">
              <a:defRPr sz="1200">
                <a:latin typeface="Arial" panose="020B0604020202020204" pitchFamily="34" charset="0"/>
                <a:cs typeface="Arial" panose="020B0604020202020204" pitchFamily="34" charset="0"/>
              </a:defRPr>
            </a:lvl1pPr>
          </a:lstStyle>
          <a:p>
            <a:fld id="{1F45A050-A0E9-457C-B706-B9085DD59521}" type="datetime2">
              <a:rPr lang="en-US" smtClean="0"/>
              <a:t>Tuesday, September 5, 2017</a:t>
            </a:fld>
            <a:endParaRPr lang="en-US" dirty="0"/>
          </a:p>
        </p:txBody>
      </p:sp>
      <p:sp>
        <p:nvSpPr>
          <p:cNvPr id="9" name="Picture Placeholder 8"/>
          <p:cNvSpPr>
            <a:spLocks noGrp="1"/>
          </p:cNvSpPr>
          <p:nvPr>
            <p:ph type="pic" sz="quarter" idx="14" hasCustomPrompt="1"/>
          </p:nvPr>
        </p:nvSpPr>
        <p:spPr>
          <a:xfrm>
            <a:off x="1926843" y="261479"/>
            <a:ext cx="1597025" cy="331189"/>
          </a:xfrm>
          <a:prstGeom prst="rect">
            <a:avLst/>
          </a:prstGeom>
        </p:spPr>
        <p:txBody>
          <a:bodyPr anchor="ctr"/>
          <a:lstStyle>
            <a:lvl1pPr marL="0" indent="0" algn="ctr">
              <a:buNone/>
              <a:defRPr sz="1100">
                <a:solidFill>
                  <a:schemeClr val="bg1"/>
                </a:solidFill>
                <a:latin typeface="Arial" panose="020B0604020202020204" pitchFamily="34" charset="0"/>
                <a:cs typeface="Arial" panose="020B0604020202020204" pitchFamily="34" charset="0"/>
              </a:defRPr>
            </a:lvl1pPr>
          </a:lstStyle>
          <a:p>
            <a:r>
              <a:rPr lang="en-US" dirty="0"/>
              <a:t>Partner Logo</a:t>
            </a:r>
          </a:p>
        </p:txBody>
      </p:sp>
    </p:spTree>
    <p:extLst>
      <p:ext uri="{BB962C8B-B14F-4D97-AF65-F5344CB8AC3E}">
        <p14:creationId xmlns:p14="http://schemas.microsoft.com/office/powerpoint/2010/main" val="789339792"/>
      </p:ext>
    </p:extLst>
  </p:cSld>
  <p:clrMapOvr>
    <a:masterClrMapping/>
  </p:clrMapOvr>
  <p:extLst mod="1">
    <p:ext uri="{DCECCB84-F9BA-43D5-87BE-67443E8EF086}">
      <p15:sldGuideLst xmlns:p15="http://schemas.microsoft.com/office/powerpoint/2012/main">
        <p15:guide id="1" orient="horz" pos="805">
          <p15:clr>
            <a:srgbClr val="FBAE40"/>
          </p15:clr>
        </p15:guide>
        <p15:guide id="2" pos="2864" userDrawn="1">
          <p15:clr>
            <a:srgbClr val="FBAE40"/>
          </p15:clr>
        </p15:guide>
        <p15:guide id="3" pos="480">
          <p15:clr>
            <a:srgbClr val="FBAE40"/>
          </p15:clr>
        </p15:guide>
        <p15:guide id="4" orient="horz" pos="1179">
          <p15:clr>
            <a:srgbClr val="FBAE40"/>
          </p15:clr>
        </p15:guide>
        <p15:guide id="5" orient="horz" pos="971">
          <p15:clr>
            <a:srgbClr val="FBAE40"/>
          </p15:clr>
        </p15:guide>
        <p15:guide id="0" pos="3163"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VisitEngland Chart Only">
    <p:spTree>
      <p:nvGrpSpPr>
        <p:cNvPr id="1" name=""/>
        <p:cNvGrpSpPr/>
        <p:nvPr/>
      </p:nvGrpSpPr>
      <p:grpSpPr>
        <a:xfrm>
          <a:off x="0" y="0"/>
          <a:ext cx="0" cy="0"/>
          <a:chOff x="0" y="0"/>
          <a:chExt cx="0" cy="0"/>
        </a:xfrm>
      </p:grpSpPr>
      <p:sp>
        <p:nvSpPr>
          <p:cNvPr id="2" name="Title 1"/>
          <p:cNvSpPr>
            <a:spLocks noGrp="1"/>
          </p:cNvSpPr>
          <p:nvPr>
            <p:ph type="title"/>
          </p:nvPr>
        </p:nvSpPr>
        <p:spPr>
          <a:xfrm>
            <a:off x="654051" y="872066"/>
            <a:ext cx="8149762" cy="558801"/>
          </a:xfrm>
          <a:prstGeom prst="rect">
            <a:avLst/>
          </a:prstGeom>
        </p:spPr>
        <p:txBody>
          <a:bodyPr/>
          <a:lstStyle>
            <a:lvl1pPr algn="l">
              <a:defRPr lang="en-GB" sz="3000" kern="1200" dirty="0">
                <a:solidFill>
                  <a:schemeClr val="accent2"/>
                </a:solidFill>
                <a:latin typeface="Arial"/>
                <a:ea typeface="+mn-ea"/>
                <a:cs typeface="Arial"/>
              </a:defRPr>
            </a:lvl1pPr>
          </a:lstStyle>
          <a:p>
            <a:pPr marL="0" lvl="0" indent="0" algn="l" defTabSz="457200" rtl="0" eaLnBrk="1" latinLnBrk="0" hangingPunct="1">
              <a:spcBef>
                <a:spcPct val="20000"/>
              </a:spcBef>
              <a:buFont typeface="Arial"/>
              <a:buNone/>
            </a:pPr>
            <a:r>
              <a:rPr lang="en-US"/>
              <a:t>Click to edit Master title style</a:t>
            </a:r>
            <a:endParaRPr lang="en-GB" dirty="0"/>
          </a:p>
        </p:txBody>
      </p:sp>
      <p:sp>
        <p:nvSpPr>
          <p:cNvPr id="10" name="Chart Placeholder 9"/>
          <p:cNvSpPr>
            <a:spLocks noGrp="1"/>
          </p:cNvSpPr>
          <p:nvPr>
            <p:ph type="chart" sz="quarter" idx="10"/>
          </p:nvPr>
        </p:nvSpPr>
        <p:spPr>
          <a:xfrm>
            <a:off x="666634" y="1778525"/>
            <a:ext cx="8137179" cy="4478342"/>
          </a:xfrm>
          <a:prstGeom prst="rect">
            <a:avLst/>
          </a:prstGeom>
        </p:spPr>
        <p:txBody>
          <a:bodyPr/>
          <a:lstStyle>
            <a:lvl1pPr marL="0" indent="0">
              <a:buNone/>
              <a:defRPr lang="en-GB" sz="1800" kern="1200" dirty="0">
                <a:solidFill>
                  <a:schemeClr val="tx1"/>
                </a:solidFill>
                <a:latin typeface="Arial"/>
                <a:ea typeface="+mn-ea"/>
                <a:cs typeface="Arial"/>
              </a:defRPr>
            </a:lvl1pPr>
          </a:lstStyle>
          <a:p>
            <a:r>
              <a:rPr lang="en-US" dirty="0"/>
              <a:t>Click icon to add chart</a:t>
            </a:r>
            <a:endParaRPr lang="en-GB" dirty="0"/>
          </a:p>
        </p:txBody>
      </p:sp>
      <p:sp>
        <p:nvSpPr>
          <p:cNvPr id="13" name="Text Placeholder 12"/>
          <p:cNvSpPr>
            <a:spLocks noGrp="1"/>
          </p:cNvSpPr>
          <p:nvPr>
            <p:ph type="body" sz="quarter" idx="13"/>
          </p:nvPr>
        </p:nvSpPr>
        <p:spPr>
          <a:xfrm>
            <a:off x="685796" y="6396162"/>
            <a:ext cx="2440301" cy="274638"/>
          </a:xfrm>
          <a:prstGeom prst="rect">
            <a:avLst/>
          </a:prstGeom>
        </p:spPr>
        <p:txBody>
          <a:bodyPr/>
          <a:lstStyle>
            <a:lvl1pPr marL="0" indent="0" algn="l" defTabSz="457200" rtl="0" eaLnBrk="1" latinLnBrk="0" hangingPunct="1">
              <a:buNone/>
              <a:defRPr lang="en-US" sz="1200" kern="1200" dirty="0">
                <a:solidFill>
                  <a:schemeClr val="tx1"/>
                </a:solidFill>
                <a:latin typeface="Arial" panose="020B0604020202020204" pitchFamily="34" charset="0"/>
                <a:ea typeface="+mn-ea"/>
                <a:cs typeface="Arial" panose="020B0604020202020204" pitchFamily="34" charset="0"/>
              </a:defRPr>
            </a:lvl1pPr>
          </a:lstStyle>
          <a:p>
            <a:pPr lvl="0"/>
            <a:r>
              <a:rPr lang="en-US"/>
              <a:t>Edit Master text styles</a:t>
            </a:r>
          </a:p>
        </p:txBody>
      </p:sp>
      <p:sp>
        <p:nvSpPr>
          <p:cNvPr id="14" name="Footer Placeholder 16"/>
          <p:cNvSpPr>
            <a:spLocks noGrp="1"/>
          </p:cNvSpPr>
          <p:nvPr>
            <p:ph type="ftr" sz="quarter" idx="3"/>
          </p:nvPr>
        </p:nvSpPr>
        <p:spPr>
          <a:xfrm>
            <a:off x="3126097" y="6394602"/>
            <a:ext cx="3267083" cy="274636"/>
          </a:xfrm>
          <a:prstGeom prst="rect">
            <a:avLst/>
          </a:prstGeom>
        </p:spPr>
        <p:txBody>
          <a:bodyPr/>
          <a:lstStyle>
            <a:lvl1pPr algn="ctr">
              <a:defRPr sz="1200">
                <a:latin typeface="Arial" panose="020B0604020202020204" pitchFamily="34" charset="0"/>
                <a:cs typeface="Arial" panose="020B0604020202020204" pitchFamily="34" charset="0"/>
              </a:defRPr>
            </a:lvl1pPr>
          </a:lstStyle>
          <a:p>
            <a:r>
              <a:rPr lang="en-US" dirty="0"/>
              <a:t>Footer</a:t>
            </a:r>
          </a:p>
        </p:txBody>
      </p:sp>
      <p:sp>
        <p:nvSpPr>
          <p:cNvPr id="15" name="Date Placeholder 5"/>
          <p:cNvSpPr>
            <a:spLocks noGrp="1"/>
          </p:cNvSpPr>
          <p:nvPr>
            <p:ph type="dt" sz="half" idx="2"/>
          </p:nvPr>
        </p:nvSpPr>
        <p:spPr>
          <a:xfrm>
            <a:off x="6413499" y="6399767"/>
            <a:ext cx="1968501" cy="271033"/>
          </a:xfrm>
          <a:prstGeom prst="rect">
            <a:avLst/>
          </a:prstGeom>
        </p:spPr>
        <p:txBody>
          <a:bodyPr/>
          <a:lstStyle>
            <a:lvl1pPr algn="ctr">
              <a:defRPr sz="1200">
                <a:latin typeface="Arial" panose="020B0604020202020204" pitchFamily="34" charset="0"/>
                <a:cs typeface="Arial" panose="020B0604020202020204" pitchFamily="34" charset="0"/>
              </a:defRPr>
            </a:lvl1pPr>
          </a:lstStyle>
          <a:p>
            <a:fld id="{1F45A050-A0E9-457C-B706-B9085DD59521}" type="datetime2">
              <a:rPr lang="en-US" smtClean="0"/>
              <a:t>Tuesday, September 5, 2017</a:t>
            </a:fld>
            <a:endParaRPr lang="en-US" dirty="0"/>
          </a:p>
        </p:txBody>
      </p:sp>
      <p:sp>
        <p:nvSpPr>
          <p:cNvPr id="8" name="Picture Placeholder 8"/>
          <p:cNvSpPr>
            <a:spLocks noGrp="1"/>
          </p:cNvSpPr>
          <p:nvPr>
            <p:ph type="pic" sz="quarter" idx="14" hasCustomPrompt="1"/>
          </p:nvPr>
        </p:nvSpPr>
        <p:spPr>
          <a:xfrm>
            <a:off x="1926843" y="261479"/>
            <a:ext cx="1597025" cy="331189"/>
          </a:xfrm>
          <a:prstGeom prst="rect">
            <a:avLst/>
          </a:prstGeom>
        </p:spPr>
        <p:txBody>
          <a:bodyPr anchor="ctr"/>
          <a:lstStyle>
            <a:lvl1pPr marL="0" indent="0" algn="ctr">
              <a:buNone/>
              <a:defRPr sz="1100">
                <a:solidFill>
                  <a:schemeClr val="bg1"/>
                </a:solidFill>
                <a:latin typeface="Arial" panose="020B0604020202020204" pitchFamily="34" charset="0"/>
                <a:cs typeface="Arial" panose="020B0604020202020204" pitchFamily="34" charset="0"/>
              </a:defRPr>
            </a:lvl1pPr>
          </a:lstStyle>
          <a:p>
            <a:r>
              <a:rPr lang="en-US" dirty="0"/>
              <a:t>Partner Logo</a:t>
            </a:r>
          </a:p>
        </p:txBody>
      </p:sp>
    </p:spTree>
    <p:extLst>
      <p:ext uri="{BB962C8B-B14F-4D97-AF65-F5344CB8AC3E}">
        <p14:creationId xmlns:p14="http://schemas.microsoft.com/office/powerpoint/2010/main" val="2674555454"/>
      </p:ext>
    </p:extLst>
  </p:cSld>
  <p:clrMapOvr>
    <a:masterClrMapping/>
  </p:clrMapOvr>
  <p:extLst mod="1">
    <p:ext uri="{DCECCB84-F9BA-43D5-87BE-67443E8EF086}">
      <p15:sldGuideLst xmlns:p15="http://schemas.microsoft.com/office/powerpoint/2012/main">
        <p15:guide id="1" orient="horz" pos="805">
          <p15:clr>
            <a:srgbClr val="FBAE40"/>
          </p15:clr>
        </p15:guide>
        <p15:guide id="2" pos="2880">
          <p15:clr>
            <a:srgbClr val="FBAE40"/>
          </p15:clr>
        </p15:guide>
        <p15:guide id="3" pos="480">
          <p15:clr>
            <a:srgbClr val="FBAE40"/>
          </p15:clr>
        </p15:guide>
        <p15:guide id="4" orient="horz" pos="1179">
          <p15:clr>
            <a:srgbClr val="FBAE40"/>
          </p15:clr>
        </p15:guide>
        <p15:guide id="5" orient="horz" pos="97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VisitEngland Table Only">
    <p:spTree>
      <p:nvGrpSpPr>
        <p:cNvPr id="1" name=""/>
        <p:cNvGrpSpPr/>
        <p:nvPr/>
      </p:nvGrpSpPr>
      <p:grpSpPr>
        <a:xfrm>
          <a:off x="0" y="0"/>
          <a:ext cx="0" cy="0"/>
          <a:chOff x="0" y="0"/>
          <a:chExt cx="0" cy="0"/>
        </a:xfrm>
      </p:grpSpPr>
      <p:sp>
        <p:nvSpPr>
          <p:cNvPr id="2" name="Title 1"/>
          <p:cNvSpPr>
            <a:spLocks noGrp="1"/>
          </p:cNvSpPr>
          <p:nvPr>
            <p:ph type="title"/>
          </p:nvPr>
        </p:nvSpPr>
        <p:spPr>
          <a:xfrm>
            <a:off x="654051" y="872066"/>
            <a:ext cx="8149762" cy="558801"/>
          </a:xfrm>
          <a:prstGeom prst="rect">
            <a:avLst/>
          </a:prstGeom>
        </p:spPr>
        <p:txBody>
          <a:bodyPr/>
          <a:lstStyle>
            <a:lvl1pPr algn="l">
              <a:defRPr lang="en-GB" sz="3000" kern="1200" dirty="0">
                <a:solidFill>
                  <a:schemeClr val="accent2"/>
                </a:solidFill>
                <a:latin typeface="Arial"/>
                <a:ea typeface="+mn-ea"/>
                <a:cs typeface="Arial"/>
              </a:defRPr>
            </a:lvl1pPr>
          </a:lstStyle>
          <a:p>
            <a:pPr marL="0" lvl="0" indent="0" algn="l" defTabSz="457200" rtl="0" eaLnBrk="1" latinLnBrk="0" hangingPunct="1">
              <a:spcBef>
                <a:spcPct val="20000"/>
              </a:spcBef>
              <a:buFont typeface="Arial"/>
              <a:buNone/>
            </a:pPr>
            <a:r>
              <a:rPr lang="en-US"/>
              <a:t>Click to edit Master title style</a:t>
            </a:r>
            <a:endParaRPr lang="en-GB" dirty="0"/>
          </a:p>
        </p:txBody>
      </p:sp>
      <p:sp>
        <p:nvSpPr>
          <p:cNvPr id="4" name="Table Placeholder 3"/>
          <p:cNvSpPr>
            <a:spLocks noGrp="1"/>
          </p:cNvSpPr>
          <p:nvPr>
            <p:ph type="tbl" sz="quarter" idx="10"/>
          </p:nvPr>
        </p:nvSpPr>
        <p:spPr>
          <a:xfrm>
            <a:off x="762000" y="1871663"/>
            <a:ext cx="8041813" cy="3928004"/>
          </a:xfrm>
          <a:prstGeom prst="rect">
            <a:avLst/>
          </a:prstGeom>
        </p:spPr>
        <p:txBody>
          <a:bodyPr/>
          <a:lstStyle>
            <a:lvl1pPr marL="0" indent="0" algn="l" defTabSz="457200" rtl="0" eaLnBrk="1" latinLnBrk="0" hangingPunct="1">
              <a:spcBef>
                <a:spcPct val="20000"/>
              </a:spcBef>
              <a:buFont typeface="Arial"/>
              <a:buNone/>
              <a:defRPr lang="en-GB" sz="1800" kern="1200" dirty="0">
                <a:solidFill>
                  <a:schemeClr val="tx1"/>
                </a:solidFill>
                <a:latin typeface="Arial"/>
                <a:ea typeface="+mn-ea"/>
                <a:cs typeface="Arial"/>
              </a:defRPr>
            </a:lvl1pPr>
          </a:lstStyle>
          <a:p>
            <a:r>
              <a:rPr lang="en-US" dirty="0"/>
              <a:t>Click icon to add table</a:t>
            </a:r>
            <a:endParaRPr lang="en-GB" dirty="0"/>
          </a:p>
        </p:txBody>
      </p:sp>
      <p:sp>
        <p:nvSpPr>
          <p:cNvPr id="13" name="Text Placeholder 12"/>
          <p:cNvSpPr>
            <a:spLocks noGrp="1"/>
          </p:cNvSpPr>
          <p:nvPr>
            <p:ph type="body" sz="quarter" idx="13"/>
          </p:nvPr>
        </p:nvSpPr>
        <p:spPr>
          <a:xfrm>
            <a:off x="685796" y="6396162"/>
            <a:ext cx="2440301" cy="274638"/>
          </a:xfrm>
          <a:prstGeom prst="rect">
            <a:avLst/>
          </a:prstGeom>
        </p:spPr>
        <p:txBody>
          <a:bodyPr/>
          <a:lstStyle>
            <a:lvl1pPr marL="0" indent="0" algn="l" defTabSz="457200" rtl="0" eaLnBrk="1" latinLnBrk="0" hangingPunct="1">
              <a:buNone/>
              <a:defRPr lang="en-US" sz="1200" kern="1200" dirty="0">
                <a:solidFill>
                  <a:schemeClr val="tx1"/>
                </a:solidFill>
                <a:latin typeface="Arial" panose="020B0604020202020204" pitchFamily="34" charset="0"/>
                <a:ea typeface="+mn-ea"/>
                <a:cs typeface="Arial" panose="020B0604020202020204" pitchFamily="34" charset="0"/>
              </a:defRPr>
            </a:lvl1pPr>
          </a:lstStyle>
          <a:p>
            <a:pPr lvl="0"/>
            <a:r>
              <a:rPr lang="en-US"/>
              <a:t>Edit Master text styles</a:t>
            </a:r>
          </a:p>
        </p:txBody>
      </p:sp>
      <p:sp>
        <p:nvSpPr>
          <p:cNvPr id="14" name="Footer Placeholder 16"/>
          <p:cNvSpPr>
            <a:spLocks noGrp="1"/>
          </p:cNvSpPr>
          <p:nvPr>
            <p:ph type="ftr" sz="quarter" idx="3"/>
          </p:nvPr>
        </p:nvSpPr>
        <p:spPr>
          <a:xfrm>
            <a:off x="3126097" y="6394602"/>
            <a:ext cx="3267083" cy="274636"/>
          </a:xfrm>
          <a:prstGeom prst="rect">
            <a:avLst/>
          </a:prstGeom>
        </p:spPr>
        <p:txBody>
          <a:bodyPr/>
          <a:lstStyle>
            <a:lvl1pPr algn="ctr">
              <a:defRPr sz="1200">
                <a:latin typeface="Arial" panose="020B0604020202020204" pitchFamily="34" charset="0"/>
                <a:cs typeface="Arial" panose="020B0604020202020204" pitchFamily="34" charset="0"/>
              </a:defRPr>
            </a:lvl1pPr>
          </a:lstStyle>
          <a:p>
            <a:r>
              <a:rPr lang="en-US" dirty="0"/>
              <a:t>Footer</a:t>
            </a:r>
          </a:p>
        </p:txBody>
      </p:sp>
      <p:sp>
        <p:nvSpPr>
          <p:cNvPr id="15" name="Date Placeholder 5"/>
          <p:cNvSpPr>
            <a:spLocks noGrp="1"/>
          </p:cNvSpPr>
          <p:nvPr>
            <p:ph type="dt" sz="half" idx="2"/>
          </p:nvPr>
        </p:nvSpPr>
        <p:spPr>
          <a:xfrm>
            <a:off x="6413499" y="6399767"/>
            <a:ext cx="1968501" cy="271033"/>
          </a:xfrm>
          <a:prstGeom prst="rect">
            <a:avLst/>
          </a:prstGeom>
        </p:spPr>
        <p:txBody>
          <a:bodyPr/>
          <a:lstStyle>
            <a:lvl1pPr algn="ctr">
              <a:defRPr sz="1200">
                <a:latin typeface="Arial" panose="020B0604020202020204" pitchFamily="34" charset="0"/>
                <a:cs typeface="Arial" panose="020B0604020202020204" pitchFamily="34" charset="0"/>
              </a:defRPr>
            </a:lvl1pPr>
          </a:lstStyle>
          <a:p>
            <a:fld id="{1F45A050-A0E9-457C-B706-B9085DD59521}" type="datetime2">
              <a:rPr lang="en-US" smtClean="0"/>
              <a:t>Tuesday, September 5, 2017</a:t>
            </a:fld>
            <a:endParaRPr lang="en-US" dirty="0"/>
          </a:p>
        </p:txBody>
      </p:sp>
      <p:sp>
        <p:nvSpPr>
          <p:cNvPr id="8" name="Picture Placeholder 8"/>
          <p:cNvSpPr>
            <a:spLocks noGrp="1"/>
          </p:cNvSpPr>
          <p:nvPr>
            <p:ph type="pic" sz="quarter" idx="14" hasCustomPrompt="1"/>
          </p:nvPr>
        </p:nvSpPr>
        <p:spPr>
          <a:xfrm>
            <a:off x="1926843" y="261479"/>
            <a:ext cx="1597025" cy="331189"/>
          </a:xfrm>
          <a:prstGeom prst="rect">
            <a:avLst/>
          </a:prstGeom>
        </p:spPr>
        <p:txBody>
          <a:bodyPr anchor="ctr"/>
          <a:lstStyle>
            <a:lvl1pPr marL="0" indent="0" algn="ctr">
              <a:buNone/>
              <a:defRPr sz="1100">
                <a:solidFill>
                  <a:schemeClr val="bg1"/>
                </a:solidFill>
                <a:latin typeface="Arial" panose="020B0604020202020204" pitchFamily="34" charset="0"/>
                <a:cs typeface="Arial" panose="020B0604020202020204" pitchFamily="34" charset="0"/>
              </a:defRPr>
            </a:lvl1pPr>
          </a:lstStyle>
          <a:p>
            <a:r>
              <a:rPr lang="en-US" dirty="0"/>
              <a:t>Partner Logo</a:t>
            </a:r>
          </a:p>
        </p:txBody>
      </p:sp>
    </p:spTree>
    <p:extLst>
      <p:ext uri="{BB962C8B-B14F-4D97-AF65-F5344CB8AC3E}">
        <p14:creationId xmlns:p14="http://schemas.microsoft.com/office/powerpoint/2010/main" val="3480377641"/>
      </p:ext>
    </p:extLst>
  </p:cSld>
  <p:clrMapOvr>
    <a:masterClrMapping/>
  </p:clrMapOvr>
  <p:extLst mod="1">
    <p:ext uri="{DCECCB84-F9BA-43D5-87BE-67443E8EF086}">
      <p15:sldGuideLst xmlns:p15="http://schemas.microsoft.com/office/powerpoint/2012/main">
        <p15:guide id="1" orient="horz" pos="805">
          <p15:clr>
            <a:srgbClr val="FBAE40"/>
          </p15:clr>
        </p15:guide>
        <p15:guide id="2" pos="2880">
          <p15:clr>
            <a:srgbClr val="FBAE40"/>
          </p15:clr>
        </p15:guide>
        <p15:guide id="3" pos="480">
          <p15:clr>
            <a:srgbClr val="FBAE40"/>
          </p15:clr>
        </p15:guide>
        <p15:guide id="4" orient="horz" pos="1179">
          <p15:clr>
            <a:srgbClr val="FBAE40"/>
          </p15:clr>
        </p15:guide>
        <p15:guide id="5" orient="horz" pos="97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VisitEngland Ch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54051" y="872066"/>
            <a:ext cx="8149762" cy="558801"/>
          </a:xfrm>
          <a:prstGeom prst="rect">
            <a:avLst/>
          </a:prstGeom>
        </p:spPr>
        <p:txBody>
          <a:bodyPr/>
          <a:lstStyle>
            <a:lvl1pPr algn="l">
              <a:defRPr lang="en-GB" sz="3000" kern="1200" dirty="0">
                <a:solidFill>
                  <a:schemeClr val="accent2"/>
                </a:solidFill>
                <a:latin typeface="Arial"/>
                <a:ea typeface="+mn-ea"/>
                <a:cs typeface="Arial"/>
              </a:defRPr>
            </a:lvl1pPr>
          </a:lstStyle>
          <a:p>
            <a:pPr marL="0" lvl="0" indent="0" algn="l" defTabSz="457200" rtl="0" eaLnBrk="1" latinLnBrk="0" hangingPunct="1">
              <a:spcBef>
                <a:spcPct val="20000"/>
              </a:spcBef>
              <a:buFont typeface="Arial"/>
              <a:buNone/>
            </a:pPr>
            <a:r>
              <a:rPr lang="en-US"/>
              <a:t>Click to edit Master title style</a:t>
            </a:r>
            <a:endParaRPr lang="en-GB" dirty="0"/>
          </a:p>
        </p:txBody>
      </p:sp>
      <p:sp>
        <p:nvSpPr>
          <p:cNvPr id="10" name="Chart Placeholder 9"/>
          <p:cNvSpPr>
            <a:spLocks noGrp="1"/>
          </p:cNvSpPr>
          <p:nvPr>
            <p:ph type="chart" sz="quarter" idx="10"/>
          </p:nvPr>
        </p:nvSpPr>
        <p:spPr>
          <a:xfrm>
            <a:off x="761999" y="1871663"/>
            <a:ext cx="3810001" cy="4385204"/>
          </a:xfrm>
          <a:prstGeom prst="rect">
            <a:avLst/>
          </a:prstGeom>
        </p:spPr>
        <p:txBody>
          <a:bodyPr/>
          <a:lstStyle>
            <a:lvl1pPr marL="0" indent="0">
              <a:buNone/>
              <a:defRPr lang="en-GB" sz="1800" kern="1200" dirty="0">
                <a:solidFill>
                  <a:schemeClr val="tx1"/>
                </a:solidFill>
                <a:latin typeface="Arial"/>
                <a:ea typeface="+mn-ea"/>
                <a:cs typeface="Arial"/>
              </a:defRPr>
            </a:lvl1pPr>
          </a:lstStyle>
          <a:p>
            <a:r>
              <a:rPr lang="en-US" dirty="0"/>
              <a:t>Click icon to add chart</a:t>
            </a:r>
            <a:endParaRPr lang="en-GB" dirty="0"/>
          </a:p>
        </p:txBody>
      </p:sp>
      <p:sp>
        <p:nvSpPr>
          <p:cNvPr id="8" name="Text Placeholder 11"/>
          <p:cNvSpPr>
            <a:spLocks noGrp="1"/>
          </p:cNvSpPr>
          <p:nvPr>
            <p:ph type="body" sz="quarter" idx="12"/>
          </p:nvPr>
        </p:nvSpPr>
        <p:spPr>
          <a:xfrm>
            <a:off x="4932040" y="1778525"/>
            <a:ext cx="3871773" cy="4478342"/>
          </a:xfrm>
          <a:prstGeom prst="rect">
            <a:avLst/>
          </a:prstGeom>
        </p:spPr>
        <p:txBody>
          <a:bodyPr vert="horz"/>
          <a:lstStyle>
            <a:lvl1pPr marL="179388" indent="-179388">
              <a:buClr>
                <a:schemeClr val="accent2"/>
              </a:buClr>
              <a:defRPr lang="en-US" sz="1800" kern="1200" dirty="0" smtClean="0">
                <a:solidFill>
                  <a:schemeClr val="tx1"/>
                </a:solidFill>
                <a:latin typeface="Arial"/>
                <a:ea typeface="+mn-ea"/>
                <a:cs typeface="Arial"/>
              </a:defRPr>
            </a:lvl1pPr>
            <a:lvl2pPr>
              <a:defRPr lang="en-US" sz="1800" kern="1200" dirty="0" smtClean="0">
                <a:solidFill>
                  <a:schemeClr val="tx1"/>
                </a:solidFill>
                <a:latin typeface="Arial"/>
                <a:ea typeface="+mn-ea"/>
                <a:cs typeface="Arial"/>
              </a:defRPr>
            </a:lvl2pPr>
            <a:lvl3pPr>
              <a:defRPr sz="1400">
                <a:latin typeface="Arial"/>
                <a:cs typeface="Arial"/>
              </a:defRPr>
            </a:lvl3pPr>
            <a:lvl4pPr>
              <a:defRPr sz="1200">
                <a:latin typeface="Arial"/>
                <a:cs typeface="Arial"/>
              </a:defRPr>
            </a:lvl4pPr>
            <a:lvl5pPr>
              <a:defRPr sz="1200">
                <a:latin typeface="Arial"/>
                <a:cs typeface="Arial"/>
              </a:defRPr>
            </a:lvl5pPr>
          </a:lstStyle>
          <a:p>
            <a:pPr marL="261938" lvl="0" indent="-261938" algn="l" defTabSz="457200" rtl="0" eaLnBrk="1" latinLnBrk="0" hangingPunct="1">
              <a:spcBef>
                <a:spcPct val="20000"/>
              </a:spcBef>
              <a:buClr>
                <a:schemeClr val="accent2"/>
              </a:buClr>
              <a:buFont typeface="Arial"/>
              <a:buChar char="•"/>
            </a:pPr>
            <a:r>
              <a:rPr lang="en-US"/>
              <a:t>Edit Master text styles</a:t>
            </a:r>
          </a:p>
          <a:p>
            <a:pPr marL="261938" lvl="1" indent="-261938" algn="l" defTabSz="457200" rtl="0" eaLnBrk="1" latinLnBrk="0" hangingPunct="1">
              <a:spcBef>
                <a:spcPct val="20000"/>
              </a:spcBef>
              <a:buClr>
                <a:schemeClr val="accent2"/>
              </a:buClr>
              <a:buFont typeface="Arial"/>
              <a:buChar char="•"/>
            </a:pPr>
            <a:r>
              <a:rPr lang="en-US"/>
              <a:t>Second level</a:t>
            </a:r>
          </a:p>
        </p:txBody>
      </p:sp>
      <p:sp>
        <p:nvSpPr>
          <p:cNvPr id="16" name="Text Placeholder 12"/>
          <p:cNvSpPr>
            <a:spLocks noGrp="1"/>
          </p:cNvSpPr>
          <p:nvPr>
            <p:ph type="body" sz="quarter" idx="13"/>
          </p:nvPr>
        </p:nvSpPr>
        <p:spPr>
          <a:xfrm>
            <a:off x="685796" y="6396162"/>
            <a:ext cx="2440301" cy="274638"/>
          </a:xfrm>
          <a:prstGeom prst="rect">
            <a:avLst/>
          </a:prstGeom>
        </p:spPr>
        <p:txBody>
          <a:bodyPr/>
          <a:lstStyle>
            <a:lvl1pPr marL="0" indent="0" algn="l" defTabSz="457200" rtl="0" eaLnBrk="1" latinLnBrk="0" hangingPunct="1">
              <a:buNone/>
              <a:defRPr lang="en-US" sz="1200" kern="1200" dirty="0">
                <a:solidFill>
                  <a:schemeClr val="tx1"/>
                </a:solidFill>
                <a:latin typeface="Arial" panose="020B0604020202020204" pitchFamily="34" charset="0"/>
                <a:ea typeface="+mn-ea"/>
                <a:cs typeface="Arial" panose="020B0604020202020204" pitchFamily="34" charset="0"/>
              </a:defRPr>
            </a:lvl1pPr>
          </a:lstStyle>
          <a:p>
            <a:pPr lvl="0"/>
            <a:r>
              <a:rPr lang="en-US"/>
              <a:t>Edit Master text styles</a:t>
            </a:r>
          </a:p>
        </p:txBody>
      </p:sp>
      <p:sp>
        <p:nvSpPr>
          <p:cNvPr id="17" name="Footer Placeholder 16"/>
          <p:cNvSpPr>
            <a:spLocks noGrp="1"/>
          </p:cNvSpPr>
          <p:nvPr>
            <p:ph type="ftr" sz="quarter" idx="3"/>
          </p:nvPr>
        </p:nvSpPr>
        <p:spPr>
          <a:xfrm>
            <a:off x="3126097" y="6394602"/>
            <a:ext cx="3267083" cy="274636"/>
          </a:xfrm>
          <a:prstGeom prst="rect">
            <a:avLst/>
          </a:prstGeom>
        </p:spPr>
        <p:txBody>
          <a:bodyPr/>
          <a:lstStyle>
            <a:lvl1pPr algn="ctr">
              <a:defRPr sz="1200">
                <a:latin typeface="Arial" panose="020B0604020202020204" pitchFamily="34" charset="0"/>
                <a:cs typeface="Arial" panose="020B0604020202020204" pitchFamily="34" charset="0"/>
              </a:defRPr>
            </a:lvl1pPr>
          </a:lstStyle>
          <a:p>
            <a:r>
              <a:rPr lang="en-US" dirty="0"/>
              <a:t>Footer</a:t>
            </a:r>
          </a:p>
        </p:txBody>
      </p:sp>
      <p:sp>
        <p:nvSpPr>
          <p:cNvPr id="18" name="Date Placeholder 5"/>
          <p:cNvSpPr>
            <a:spLocks noGrp="1"/>
          </p:cNvSpPr>
          <p:nvPr>
            <p:ph type="dt" sz="half" idx="2"/>
          </p:nvPr>
        </p:nvSpPr>
        <p:spPr>
          <a:xfrm>
            <a:off x="6413499" y="6399767"/>
            <a:ext cx="1968501" cy="271033"/>
          </a:xfrm>
          <a:prstGeom prst="rect">
            <a:avLst/>
          </a:prstGeom>
        </p:spPr>
        <p:txBody>
          <a:bodyPr/>
          <a:lstStyle>
            <a:lvl1pPr algn="ctr">
              <a:defRPr sz="1200">
                <a:latin typeface="Arial" panose="020B0604020202020204" pitchFamily="34" charset="0"/>
                <a:cs typeface="Arial" panose="020B0604020202020204" pitchFamily="34" charset="0"/>
              </a:defRPr>
            </a:lvl1pPr>
          </a:lstStyle>
          <a:p>
            <a:fld id="{1F45A050-A0E9-457C-B706-B9085DD59521}" type="datetime2">
              <a:rPr lang="en-US" smtClean="0"/>
              <a:t>Tuesday, September 5, 2017</a:t>
            </a:fld>
            <a:endParaRPr lang="en-US" dirty="0"/>
          </a:p>
        </p:txBody>
      </p:sp>
      <p:sp>
        <p:nvSpPr>
          <p:cNvPr id="9" name="Picture Placeholder 8"/>
          <p:cNvSpPr>
            <a:spLocks noGrp="1"/>
          </p:cNvSpPr>
          <p:nvPr>
            <p:ph type="pic" sz="quarter" idx="14" hasCustomPrompt="1"/>
          </p:nvPr>
        </p:nvSpPr>
        <p:spPr>
          <a:xfrm>
            <a:off x="1926843" y="261479"/>
            <a:ext cx="1597025" cy="331189"/>
          </a:xfrm>
          <a:prstGeom prst="rect">
            <a:avLst/>
          </a:prstGeom>
        </p:spPr>
        <p:txBody>
          <a:bodyPr anchor="ctr"/>
          <a:lstStyle>
            <a:lvl1pPr marL="0" indent="0" algn="ctr">
              <a:buNone/>
              <a:defRPr sz="1100">
                <a:solidFill>
                  <a:schemeClr val="bg1"/>
                </a:solidFill>
                <a:latin typeface="Arial" panose="020B0604020202020204" pitchFamily="34" charset="0"/>
                <a:cs typeface="Arial" panose="020B0604020202020204" pitchFamily="34" charset="0"/>
              </a:defRPr>
            </a:lvl1pPr>
          </a:lstStyle>
          <a:p>
            <a:r>
              <a:rPr lang="en-US" dirty="0"/>
              <a:t>Partner Logo</a:t>
            </a:r>
          </a:p>
        </p:txBody>
      </p:sp>
    </p:spTree>
    <p:extLst>
      <p:ext uri="{BB962C8B-B14F-4D97-AF65-F5344CB8AC3E}">
        <p14:creationId xmlns:p14="http://schemas.microsoft.com/office/powerpoint/2010/main" val="768477916"/>
      </p:ext>
    </p:extLst>
  </p:cSld>
  <p:clrMapOvr>
    <a:masterClrMapping/>
  </p:clrMapOvr>
  <p:extLst mod="1">
    <p:ext uri="{DCECCB84-F9BA-43D5-87BE-67443E8EF086}">
      <p15:sldGuideLst xmlns:p15="http://schemas.microsoft.com/office/powerpoint/2012/main">
        <p15:guide id="1" orient="horz" pos="805">
          <p15:clr>
            <a:srgbClr val="FBAE40"/>
          </p15:clr>
        </p15:guide>
        <p15:guide id="2" pos="2880">
          <p15:clr>
            <a:srgbClr val="FBAE40"/>
          </p15:clr>
        </p15:guide>
        <p15:guide id="3" pos="480">
          <p15:clr>
            <a:srgbClr val="FBAE40"/>
          </p15:clr>
        </p15:guide>
        <p15:guide id="4" orient="horz" pos="1179">
          <p15:clr>
            <a:srgbClr val="FBAE40"/>
          </p15:clr>
        </p15:guide>
        <p15:guide id="5" orient="horz" pos="97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VisitEngland Summary with Image to Right">
    <p:spTree>
      <p:nvGrpSpPr>
        <p:cNvPr id="1" name=""/>
        <p:cNvGrpSpPr/>
        <p:nvPr/>
      </p:nvGrpSpPr>
      <p:grpSpPr>
        <a:xfrm>
          <a:off x="0" y="0"/>
          <a:ext cx="0" cy="0"/>
          <a:chOff x="0" y="0"/>
          <a:chExt cx="0" cy="0"/>
        </a:xfrm>
      </p:grpSpPr>
      <p:sp>
        <p:nvSpPr>
          <p:cNvPr id="2" name="Title 1"/>
          <p:cNvSpPr>
            <a:spLocks noGrp="1"/>
          </p:cNvSpPr>
          <p:nvPr>
            <p:ph type="title"/>
          </p:nvPr>
        </p:nvSpPr>
        <p:spPr>
          <a:xfrm>
            <a:off x="654051" y="872066"/>
            <a:ext cx="8149762" cy="558801"/>
          </a:xfrm>
          <a:prstGeom prst="rect">
            <a:avLst/>
          </a:prstGeom>
        </p:spPr>
        <p:txBody>
          <a:bodyPr/>
          <a:lstStyle>
            <a:lvl1pPr algn="l">
              <a:defRPr lang="en-GB" sz="3000" kern="1200" dirty="0">
                <a:solidFill>
                  <a:schemeClr val="accent2"/>
                </a:solidFill>
                <a:latin typeface="Arial"/>
                <a:ea typeface="+mn-ea"/>
                <a:cs typeface="Arial"/>
              </a:defRPr>
            </a:lvl1pPr>
          </a:lstStyle>
          <a:p>
            <a:pPr marL="0" lvl="0" indent="0" algn="l" defTabSz="457200" rtl="0" eaLnBrk="1" latinLnBrk="0" hangingPunct="1">
              <a:spcBef>
                <a:spcPct val="20000"/>
              </a:spcBef>
              <a:buFont typeface="Arial"/>
              <a:buNone/>
            </a:pPr>
            <a:r>
              <a:rPr lang="en-US"/>
              <a:t>Click to edit Master title style</a:t>
            </a:r>
            <a:endParaRPr lang="en-GB" dirty="0"/>
          </a:p>
        </p:txBody>
      </p:sp>
      <p:sp>
        <p:nvSpPr>
          <p:cNvPr id="5" name="Picture Placeholder 3"/>
          <p:cNvSpPr>
            <a:spLocks noGrp="1"/>
          </p:cNvSpPr>
          <p:nvPr>
            <p:ph type="pic" sz="quarter" idx="13"/>
          </p:nvPr>
        </p:nvSpPr>
        <p:spPr>
          <a:xfrm>
            <a:off x="4993813" y="1871663"/>
            <a:ext cx="3810000" cy="4385204"/>
          </a:xfrm>
          <a:prstGeom prst="rect">
            <a:avLst/>
          </a:prstGeom>
        </p:spPr>
        <p:txBody>
          <a:bodyPr/>
          <a:lstStyle>
            <a:lvl1pPr marL="0" indent="0" algn="l" defTabSz="457200" rtl="0" eaLnBrk="1" latinLnBrk="0" hangingPunct="1">
              <a:spcBef>
                <a:spcPct val="20000"/>
              </a:spcBef>
              <a:buFont typeface="Arial"/>
              <a:buNone/>
              <a:defRPr lang="en-GB" sz="1800" kern="1200" dirty="0">
                <a:solidFill>
                  <a:schemeClr val="tx1"/>
                </a:solidFill>
                <a:latin typeface="Arial"/>
                <a:ea typeface="+mn-ea"/>
                <a:cs typeface="Arial"/>
              </a:defRPr>
            </a:lvl1pPr>
          </a:lstStyle>
          <a:p>
            <a:r>
              <a:rPr lang="en-US" dirty="0"/>
              <a:t>Click icon to add picture</a:t>
            </a:r>
            <a:endParaRPr lang="en-GB" dirty="0"/>
          </a:p>
        </p:txBody>
      </p:sp>
      <p:sp>
        <p:nvSpPr>
          <p:cNvPr id="4" name="Text Placeholder 3"/>
          <p:cNvSpPr>
            <a:spLocks noGrp="1"/>
          </p:cNvSpPr>
          <p:nvPr>
            <p:ph type="body" sz="quarter" idx="17"/>
          </p:nvPr>
        </p:nvSpPr>
        <p:spPr>
          <a:xfrm>
            <a:off x="664936" y="1882123"/>
            <a:ext cx="3810000" cy="4374092"/>
          </a:xfrm>
          <a:prstGeom prst="rect">
            <a:avLst/>
          </a:prstGeom>
        </p:spPr>
        <p:txBody>
          <a:bodyPr/>
          <a:lstStyle>
            <a:lvl1pPr marL="342900" indent="-342900">
              <a:buClr>
                <a:srgbClr val="C00000"/>
              </a:buClr>
              <a:defRPr lang="en-US" sz="1800" kern="1200" dirty="0" smtClean="0">
                <a:solidFill>
                  <a:schemeClr val="tx1"/>
                </a:solidFill>
                <a:latin typeface="Arial"/>
                <a:ea typeface="+mn-ea"/>
                <a:cs typeface="Arial"/>
              </a:defRPr>
            </a:lvl1pPr>
            <a:lvl2pPr marL="457200" indent="0">
              <a:buNone/>
              <a:defRPr sz="1800">
                <a:latin typeface="Arial" panose="020B0604020202020204" pitchFamily="34" charset="0"/>
                <a:cs typeface="Arial" panose="020B0604020202020204" pitchFamily="34" charset="0"/>
              </a:defRPr>
            </a:lvl2pPr>
          </a:lstStyle>
          <a:p>
            <a:pPr marL="261938" lvl="0" indent="-261938" algn="l" defTabSz="457200" rtl="0" eaLnBrk="1" latinLnBrk="0" hangingPunct="1">
              <a:spcBef>
                <a:spcPct val="20000"/>
              </a:spcBef>
              <a:buClr>
                <a:schemeClr val="accent2"/>
              </a:buClr>
              <a:buFont typeface="Arial"/>
              <a:buChar char="•"/>
            </a:pPr>
            <a:r>
              <a:rPr lang="en-US"/>
              <a:t>Edit Master text styles</a:t>
            </a:r>
          </a:p>
        </p:txBody>
      </p:sp>
      <p:sp>
        <p:nvSpPr>
          <p:cNvPr id="15" name="Text Placeholder 12"/>
          <p:cNvSpPr>
            <a:spLocks noGrp="1"/>
          </p:cNvSpPr>
          <p:nvPr>
            <p:ph type="body" sz="quarter" idx="18"/>
          </p:nvPr>
        </p:nvSpPr>
        <p:spPr>
          <a:xfrm>
            <a:off x="685796" y="6396162"/>
            <a:ext cx="2440301" cy="274638"/>
          </a:xfrm>
          <a:prstGeom prst="rect">
            <a:avLst/>
          </a:prstGeom>
        </p:spPr>
        <p:txBody>
          <a:bodyPr/>
          <a:lstStyle>
            <a:lvl1pPr marL="0" indent="0" algn="l" defTabSz="457200" rtl="0" eaLnBrk="1" latinLnBrk="0" hangingPunct="1">
              <a:buNone/>
              <a:defRPr lang="en-US" sz="1200" kern="1200" dirty="0">
                <a:solidFill>
                  <a:schemeClr val="tx1"/>
                </a:solidFill>
                <a:latin typeface="Arial" panose="020B0604020202020204" pitchFamily="34" charset="0"/>
                <a:ea typeface="+mn-ea"/>
                <a:cs typeface="Arial" panose="020B0604020202020204" pitchFamily="34" charset="0"/>
              </a:defRPr>
            </a:lvl1pPr>
          </a:lstStyle>
          <a:p>
            <a:pPr lvl="0"/>
            <a:r>
              <a:rPr lang="en-US"/>
              <a:t>Edit Master text styles</a:t>
            </a:r>
          </a:p>
        </p:txBody>
      </p:sp>
      <p:sp>
        <p:nvSpPr>
          <p:cNvPr id="16" name="Footer Placeholder 16"/>
          <p:cNvSpPr>
            <a:spLocks noGrp="1"/>
          </p:cNvSpPr>
          <p:nvPr>
            <p:ph type="ftr" sz="quarter" idx="3"/>
          </p:nvPr>
        </p:nvSpPr>
        <p:spPr>
          <a:xfrm>
            <a:off x="3126097" y="6394602"/>
            <a:ext cx="3267083" cy="274636"/>
          </a:xfrm>
          <a:prstGeom prst="rect">
            <a:avLst/>
          </a:prstGeom>
        </p:spPr>
        <p:txBody>
          <a:bodyPr/>
          <a:lstStyle>
            <a:lvl1pPr algn="ctr">
              <a:defRPr sz="1200">
                <a:latin typeface="Arial" panose="020B0604020202020204" pitchFamily="34" charset="0"/>
                <a:cs typeface="Arial" panose="020B0604020202020204" pitchFamily="34" charset="0"/>
              </a:defRPr>
            </a:lvl1pPr>
          </a:lstStyle>
          <a:p>
            <a:r>
              <a:rPr lang="en-US" dirty="0"/>
              <a:t>Footer</a:t>
            </a:r>
          </a:p>
        </p:txBody>
      </p:sp>
      <p:sp>
        <p:nvSpPr>
          <p:cNvPr id="17" name="Date Placeholder 5"/>
          <p:cNvSpPr>
            <a:spLocks noGrp="1"/>
          </p:cNvSpPr>
          <p:nvPr>
            <p:ph type="dt" sz="half" idx="2"/>
          </p:nvPr>
        </p:nvSpPr>
        <p:spPr>
          <a:xfrm>
            <a:off x="6413499" y="6399767"/>
            <a:ext cx="1968501" cy="271033"/>
          </a:xfrm>
          <a:prstGeom prst="rect">
            <a:avLst/>
          </a:prstGeom>
        </p:spPr>
        <p:txBody>
          <a:bodyPr/>
          <a:lstStyle>
            <a:lvl1pPr algn="ctr">
              <a:defRPr sz="1200">
                <a:latin typeface="Arial" panose="020B0604020202020204" pitchFamily="34" charset="0"/>
                <a:cs typeface="Arial" panose="020B0604020202020204" pitchFamily="34" charset="0"/>
              </a:defRPr>
            </a:lvl1pPr>
          </a:lstStyle>
          <a:p>
            <a:fld id="{1F45A050-A0E9-457C-B706-B9085DD59521}" type="datetime2">
              <a:rPr lang="en-US" smtClean="0"/>
              <a:t>Tuesday, September 5, 2017</a:t>
            </a:fld>
            <a:endParaRPr lang="en-US" dirty="0"/>
          </a:p>
        </p:txBody>
      </p:sp>
      <p:sp>
        <p:nvSpPr>
          <p:cNvPr id="9" name="Picture Placeholder 8"/>
          <p:cNvSpPr>
            <a:spLocks noGrp="1"/>
          </p:cNvSpPr>
          <p:nvPr>
            <p:ph type="pic" sz="quarter" idx="14" hasCustomPrompt="1"/>
          </p:nvPr>
        </p:nvSpPr>
        <p:spPr>
          <a:xfrm>
            <a:off x="1926843" y="261479"/>
            <a:ext cx="1597025" cy="331189"/>
          </a:xfrm>
          <a:prstGeom prst="rect">
            <a:avLst/>
          </a:prstGeom>
        </p:spPr>
        <p:txBody>
          <a:bodyPr anchor="ctr"/>
          <a:lstStyle>
            <a:lvl1pPr marL="0" indent="0" algn="ctr">
              <a:buNone/>
              <a:defRPr sz="1100">
                <a:solidFill>
                  <a:schemeClr val="bg1"/>
                </a:solidFill>
                <a:latin typeface="Arial" panose="020B0604020202020204" pitchFamily="34" charset="0"/>
                <a:cs typeface="Arial" panose="020B0604020202020204" pitchFamily="34" charset="0"/>
              </a:defRPr>
            </a:lvl1pPr>
          </a:lstStyle>
          <a:p>
            <a:r>
              <a:rPr lang="en-US" dirty="0"/>
              <a:t>Partner Logo</a:t>
            </a:r>
          </a:p>
        </p:txBody>
      </p:sp>
    </p:spTree>
    <p:extLst>
      <p:ext uri="{BB962C8B-B14F-4D97-AF65-F5344CB8AC3E}">
        <p14:creationId xmlns:p14="http://schemas.microsoft.com/office/powerpoint/2010/main" val="697467845"/>
      </p:ext>
    </p:extLst>
  </p:cSld>
  <p:clrMapOvr>
    <a:masterClrMapping/>
  </p:clrMapOvr>
  <p:extLst mod="1">
    <p:ext uri="{DCECCB84-F9BA-43D5-87BE-67443E8EF086}">
      <p15:sldGuideLst xmlns:p15="http://schemas.microsoft.com/office/powerpoint/2012/main">
        <p15:guide id="1" orient="horz" pos="805">
          <p15:clr>
            <a:srgbClr val="FBAE40"/>
          </p15:clr>
        </p15:guide>
        <p15:guide id="2" pos="2880">
          <p15:clr>
            <a:srgbClr val="FBAE40"/>
          </p15:clr>
        </p15:guide>
        <p15:guide id="3" pos="480">
          <p15:clr>
            <a:srgbClr val="FBAE40"/>
          </p15:clr>
        </p15:guide>
        <p15:guide id="4" orient="horz" pos="1179">
          <p15:clr>
            <a:srgbClr val="FBAE40"/>
          </p15:clr>
        </p15:guide>
        <p15:guide id="5" orient="horz" pos="97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VisitEngland Summary with Image to Left">
    <p:spTree>
      <p:nvGrpSpPr>
        <p:cNvPr id="1" name=""/>
        <p:cNvGrpSpPr/>
        <p:nvPr/>
      </p:nvGrpSpPr>
      <p:grpSpPr>
        <a:xfrm>
          <a:off x="0" y="0"/>
          <a:ext cx="0" cy="0"/>
          <a:chOff x="0" y="0"/>
          <a:chExt cx="0" cy="0"/>
        </a:xfrm>
      </p:grpSpPr>
      <p:sp>
        <p:nvSpPr>
          <p:cNvPr id="2" name="Title 1"/>
          <p:cNvSpPr>
            <a:spLocks noGrp="1"/>
          </p:cNvSpPr>
          <p:nvPr>
            <p:ph type="title"/>
          </p:nvPr>
        </p:nvSpPr>
        <p:spPr>
          <a:xfrm>
            <a:off x="654051" y="872066"/>
            <a:ext cx="8149762" cy="558801"/>
          </a:xfrm>
          <a:prstGeom prst="rect">
            <a:avLst/>
          </a:prstGeom>
        </p:spPr>
        <p:txBody>
          <a:bodyPr/>
          <a:lstStyle>
            <a:lvl1pPr algn="l">
              <a:defRPr lang="en-GB" sz="3000" kern="1200" dirty="0">
                <a:solidFill>
                  <a:schemeClr val="accent2"/>
                </a:solidFill>
                <a:latin typeface="Arial"/>
                <a:ea typeface="+mn-ea"/>
                <a:cs typeface="Arial"/>
              </a:defRPr>
            </a:lvl1pPr>
          </a:lstStyle>
          <a:p>
            <a:pPr marL="0" lvl="0" indent="0" algn="l" defTabSz="457200" rtl="0" eaLnBrk="1" latinLnBrk="0" hangingPunct="1">
              <a:spcBef>
                <a:spcPct val="20000"/>
              </a:spcBef>
              <a:buFont typeface="Arial"/>
              <a:buNone/>
            </a:pPr>
            <a:r>
              <a:rPr lang="en-US"/>
              <a:t>Click to edit Master title style</a:t>
            </a:r>
            <a:endParaRPr lang="en-GB" dirty="0"/>
          </a:p>
        </p:txBody>
      </p:sp>
      <p:sp>
        <p:nvSpPr>
          <p:cNvPr id="8" name="Text Placeholder 11"/>
          <p:cNvSpPr>
            <a:spLocks noGrp="1"/>
          </p:cNvSpPr>
          <p:nvPr>
            <p:ph type="body" sz="quarter" idx="12"/>
          </p:nvPr>
        </p:nvSpPr>
        <p:spPr>
          <a:xfrm>
            <a:off x="4932040" y="1778525"/>
            <a:ext cx="3871773" cy="4478342"/>
          </a:xfrm>
          <a:prstGeom prst="rect">
            <a:avLst/>
          </a:prstGeom>
        </p:spPr>
        <p:txBody>
          <a:bodyPr vert="horz"/>
          <a:lstStyle>
            <a:lvl1pPr marL="179388" indent="-179388">
              <a:buClr>
                <a:schemeClr val="accent2"/>
              </a:buClr>
              <a:defRPr lang="en-US" sz="1800" kern="1200" dirty="0" smtClean="0">
                <a:solidFill>
                  <a:schemeClr val="tx1"/>
                </a:solidFill>
                <a:latin typeface="Arial"/>
                <a:ea typeface="+mn-ea"/>
                <a:cs typeface="Arial"/>
              </a:defRPr>
            </a:lvl1pPr>
            <a:lvl2pPr>
              <a:defRPr lang="en-US" sz="1800" kern="1200" dirty="0" smtClean="0">
                <a:solidFill>
                  <a:schemeClr val="tx1"/>
                </a:solidFill>
                <a:latin typeface="Arial"/>
                <a:ea typeface="+mn-ea"/>
                <a:cs typeface="Arial"/>
              </a:defRPr>
            </a:lvl2pPr>
            <a:lvl3pPr>
              <a:defRPr sz="1400">
                <a:latin typeface="Arial"/>
                <a:cs typeface="Arial"/>
              </a:defRPr>
            </a:lvl3pPr>
            <a:lvl4pPr>
              <a:defRPr sz="1200">
                <a:latin typeface="Arial"/>
                <a:cs typeface="Arial"/>
              </a:defRPr>
            </a:lvl4pPr>
            <a:lvl5pPr>
              <a:defRPr sz="1200">
                <a:latin typeface="Arial"/>
                <a:cs typeface="Arial"/>
              </a:defRPr>
            </a:lvl5pPr>
          </a:lstStyle>
          <a:p>
            <a:pPr marL="261938" lvl="0" indent="-261938" algn="l" defTabSz="457200" rtl="0" eaLnBrk="1" latinLnBrk="0" hangingPunct="1">
              <a:spcBef>
                <a:spcPct val="20000"/>
              </a:spcBef>
              <a:buClr>
                <a:schemeClr val="accent2"/>
              </a:buClr>
              <a:buFont typeface="Arial"/>
              <a:buChar char="•"/>
            </a:pPr>
            <a:r>
              <a:rPr lang="en-US"/>
              <a:t>Edit Master text styles</a:t>
            </a:r>
          </a:p>
          <a:p>
            <a:pPr marL="261938" lvl="1" indent="-261938" algn="l" defTabSz="457200" rtl="0" eaLnBrk="1" latinLnBrk="0" hangingPunct="1">
              <a:spcBef>
                <a:spcPct val="20000"/>
              </a:spcBef>
              <a:buClr>
                <a:schemeClr val="accent2"/>
              </a:buClr>
              <a:buFont typeface="Arial"/>
              <a:buChar char="•"/>
            </a:pPr>
            <a:r>
              <a:rPr lang="en-US"/>
              <a:t>Second level</a:t>
            </a:r>
          </a:p>
        </p:txBody>
      </p:sp>
      <p:sp>
        <p:nvSpPr>
          <p:cNvPr id="4" name="Picture Placeholder 3"/>
          <p:cNvSpPr>
            <a:spLocks noGrp="1"/>
          </p:cNvSpPr>
          <p:nvPr>
            <p:ph type="pic" sz="quarter" idx="13"/>
          </p:nvPr>
        </p:nvSpPr>
        <p:spPr>
          <a:xfrm>
            <a:off x="762000" y="1871663"/>
            <a:ext cx="3810000" cy="4385204"/>
          </a:xfrm>
          <a:prstGeom prst="rect">
            <a:avLst/>
          </a:prstGeom>
        </p:spPr>
        <p:txBody>
          <a:bodyPr/>
          <a:lstStyle>
            <a:lvl1pPr marL="0" indent="0" algn="l" defTabSz="457200" rtl="0" eaLnBrk="1" latinLnBrk="0" hangingPunct="1">
              <a:spcBef>
                <a:spcPct val="20000"/>
              </a:spcBef>
              <a:buFont typeface="Arial"/>
              <a:buNone/>
              <a:defRPr lang="en-GB" sz="1800" kern="1200" dirty="0">
                <a:solidFill>
                  <a:schemeClr val="tx1"/>
                </a:solidFill>
                <a:latin typeface="Arial"/>
                <a:ea typeface="+mn-ea"/>
                <a:cs typeface="Arial"/>
              </a:defRPr>
            </a:lvl1pPr>
          </a:lstStyle>
          <a:p>
            <a:r>
              <a:rPr lang="en-US" dirty="0"/>
              <a:t>Click icon to add picture</a:t>
            </a:r>
            <a:endParaRPr lang="en-GB" dirty="0"/>
          </a:p>
        </p:txBody>
      </p:sp>
      <p:sp>
        <p:nvSpPr>
          <p:cNvPr id="14" name="Text Placeholder 12"/>
          <p:cNvSpPr>
            <a:spLocks noGrp="1"/>
          </p:cNvSpPr>
          <p:nvPr>
            <p:ph type="body" sz="quarter" idx="17"/>
          </p:nvPr>
        </p:nvSpPr>
        <p:spPr>
          <a:xfrm>
            <a:off x="685796" y="6396162"/>
            <a:ext cx="2440301" cy="274638"/>
          </a:xfrm>
          <a:prstGeom prst="rect">
            <a:avLst/>
          </a:prstGeom>
        </p:spPr>
        <p:txBody>
          <a:bodyPr/>
          <a:lstStyle>
            <a:lvl1pPr marL="0" indent="0" algn="l" defTabSz="457200" rtl="0" eaLnBrk="1" latinLnBrk="0" hangingPunct="1">
              <a:buNone/>
              <a:defRPr lang="en-US" sz="1200" kern="1200" dirty="0">
                <a:solidFill>
                  <a:schemeClr val="tx1"/>
                </a:solidFill>
                <a:latin typeface="Arial" panose="020B0604020202020204" pitchFamily="34" charset="0"/>
                <a:ea typeface="+mn-ea"/>
                <a:cs typeface="Arial" panose="020B0604020202020204" pitchFamily="34" charset="0"/>
              </a:defRPr>
            </a:lvl1pPr>
          </a:lstStyle>
          <a:p>
            <a:pPr lvl="0"/>
            <a:r>
              <a:rPr lang="en-US"/>
              <a:t>Edit Master text styles</a:t>
            </a:r>
          </a:p>
        </p:txBody>
      </p:sp>
      <p:sp>
        <p:nvSpPr>
          <p:cNvPr id="15" name="Footer Placeholder 16"/>
          <p:cNvSpPr>
            <a:spLocks noGrp="1"/>
          </p:cNvSpPr>
          <p:nvPr>
            <p:ph type="ftr" sz="quarter" idx="3"/>
          </p:nvPr>
        </p:nvSpPr>
        <p:spPr>
          <a:xfrm>
            <a:off x="3126097" y="6394602"/>
            <a:ext cx="3267083" cy="274636"/>
          </a:xfrm>
          <a:prstGeom prst="rect">
            <a:avLst/>
          </a:prstGeom>
        </p:spPr>
        <p:txBody>
          <a:bodyPr/>
          <a:lstStyle>
            <a:lvl1pPr algn="ctr">
              <a:defRPr sz="1200">
                <a:latin typeface="Arial" panose="020B0604020202020204" pitchFamily="34" charset="0"/>
                <a:cs typeface="Arial" panose="020B0604020202020204" pitchFamily="34" charset="0"/>
              </a:defRPr>
            </a:lvl1pPr>
          </a:lstStyle>
          <a:p>
            <a:r>
              <a:rPr lang="en-US" dirty="0"/>
              <a:t>Footer</a:t>
            </a:r>
          </a:p>
        </p:txBody>
      </p:sp>
      <p:sp>
        <p:nvSpPr>
          <p:cNvPr id="16" name="Date Placeholder 5"/>
          <p:cNvSpPr>
            <a:spLocks noGrp="1"/>
          </p:cNvSpPr>
          <p:nvPr>
            <p:ph type="dt" sz="half" idx="2"/>
          </p:nvPr>
        </p:nvSpPr>
        <p:spPr>
          <a:xfrm>
            <a:off x="6413499" y="6399767"/>
            <a:ext cx="1968501" cy="271033"/>
          </a:xfrm>
          <a:prstGeom prst="rect">
            <a:avLst/>
          </a:prstGeom>
        </p:spPr>
        <p:txBody>
          <a:bodyPr/>
          <a:lstStyle>
            <a:lvl1pPr algn="ctr">
              <a:defRPr sz="1200">
                <a:latin typeface="Arial" panose="020B0604020202020204" pitchFamily="34" charset="0"/>
                <a:cs typeface="Arial" panose="020B0604020202020204" pitchFamily="34" charset="0"/>
              </a:defRPr>
            </a:lvl1pPr>
          </a:lstStyle>
          <a:p>
            <a:fld id="{1F45A050-A0E9-457C-B706-B9085DD59521}" type="datetime2">
              <a:rPr lang="en-US" smtClean="0"/>
              <a:t>Tuesday, September 5, 2017</a:t>
            </a:fld>
            <a:endParaRPr lang="en-US" dirty="0"/>
          </a:p>
        </p:txBody>
      </p:sp>
      <p:sp>
        <p:nvSpPr>
          <p:cNvPr id="9" name="Picture Placeholder 8"/>
          <p:cNvSpPr>
            <a:spLocks noGrp="1"/>
          </p:cNvSpPr>
          <p:nvPr>
            <p:ph type="pic" sz="quarter" idx="14" hasCustomPrompt="1"/>
          </p:nvPr>
        </p:nvSpPr>
        <p:spPr>
          <a:xfrm>
            <a:off x="1926843" y="261479"/>
            <a:ext cx="1597025" cy="331189"/>
          </a:xfrm>
          <a:prstGeom prst="rect">
            <a:avLst/>
          </a:prstGeom>
        </p:spPr>
        <p:txBody>
          <a:bodyPr anchor="ctr"/>
          <a:lstStyle>
            <a:lvl1pPr marL="0" indent="0" algn="ctr">
              <a:buNone/>
              <a:defRPr sz="1100">
                <a:solidFill>
                  <a:schemeClr val="bg1"/>
                </a:solidFill>
                <a:latin typeface="Arial" panose="020B0604020202020204" pitchFamily="34" charset="0"/>
                <a:cs typeface="Arial" panose="020B0604020202020204" pitchFamily="34" charset="0"/>
              </a:defRPr>
            </a:lvl1pPr>
          </a:lstStyle>
          <a:p>
            <a:r>
              <a:rPr lang="en-US" dirty="0"/>
              <a:t>Partner Logo</a:t>
            </a:r>
          </a:p>
        </p:txBody>
      </p:sp>
    </p:spTree>
    <p:extLst>
      <p:ext uri="{BB962C8B-B14F-4D97-AF65-F5344CB8AC3E}">
        <p14:creationId xmlns:p14="http://schemas.microsoft.com/office/powerpoint/2010/main" val="1158416743"/>
      </p:ext>
    </p:extLst>
  </p:cSld>
  <p:clrMapOvr>
    <a:masterClrMapping/>
  </p:clrMapOvr>
  <p:extLst mod="1">
    <p:ext uri="{DCECCB84-F9BA-43D5-87BE-67443E8EF086}">
      <p15:sldGuideLst xmlns:p15="http://schemas.microsoft.com/office/powerpoint/2012/main">
        <p15:guide id="1" orient="horz" pos="805">
          <p15:clr>
            <a:srgbClr val="FBAE40"/>
          </p15:clr>
        </p15:guide>
        <p15:guide id="2" pos="2880">
          <p15:clr>
            <a:srgbClr val="FBAE40"/>
          </p15:clr>
        </p15:guide>
        <p15:guide id="3" pos="480">
          <p15:clr>
            <a:srgbClr val="FBAE40"/>
          </p15:clr>
        </p15:guide>
        <p15:guide id="4" orient="horz" pos="1179">
          <p15:clr>
            <a:srgbClr val="FBAE40"/>
          </p15:clr>
        </p15:guide>
        <p15:guide id="5" orient="horz" pos="97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Slide Number Placeholder 5"/>
          <p:cNvSpPr txBox="1">
            <a:spLocks/>
          </p:cNvSpPr>
          <p:nvPr/>
        </p:nvSpPr>
        <p:spPr>
          <a:xfrm>
            <a:off x="7797800" y="6399769"/>
            <a:ext cx="1107043" cy="325304"/>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fld id="{4D42EA9E-67C9-4C87-932C-8F489DA21F6E}" type="slidenum">
              <a:rPr lang="en-GB" sz="1200" smtClean="0">
                <a:solidFill>
                  <a:srgbClr val="120742"/>
                </a:solidFill>
                <a:latin typeface="Arial" panose="020B0604020202020204" pitchFamily="34" charset="0"/>
                <a:cs typeface="Arial" panose="020B0604020202020204" pitchFamily="34" charset="0"/>
              </a:rPr>
              <a:pPr algn="r"/>
              <a:t>‹#›</a:t>
            </a:fld>
            <a:endParaRPr lang="en-GB" sz="1200" dirty="0">
              <a:solidFill>
                <a:srgbClr val="120742"/>
              </a:solidFill>
              <a:latin typeface="Arial" panose="020B0604020202020204" pitchFamily="34" charset="0"/>
              <a:cs typeface="Arial" panose="020B0604020202020204" pitchFamily="34" charset="0"/>
            </a:endParaRPr>
          </a:p>
        </p:txBody>
      </p:sp>
      <p:grpSp>
        <p:nvGrpSpPr>
          <p:cNvPr id="8" name="Group 7"/>
          <p:cNvGrpSpPr/>
          <p:nvPr/>
        </p:nvGrpSpPr>
        <p:grpSpPr>
          <a:xfrm>
            <a:off x="336947" y="233280"/>
            <a:ext cx="8466866" cy="434860"/>
            <a:chOff x="336947" y="233280"/>
            <a:chExt cx="8466866" cy="434860"/>
          </a:xfrm>
        </p:grpSpPr>
        <p:sp>
          <p:nvSpPr>
            <p:cNvPr id="9" name="Rectangle 8"/>
            <p:cNvSpPr/>
            <p:nvPr userDrawn="1"/>
          </p:nvSpPr>
          <p:spPr>
            <a:xfrm>
              <a:off x="336947" y="233280"/>
              <a:ext cx="8466866" cy="388800"/>
            </a:xfrm>
            <a:prstGeom prst="rect">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endParaRPr>
            </a:p>
          </p:txBody>
        </p:sp>
        <p:sp>
          <p:nvSpPr>
            <p:cNvPr id="14" name="Rectangle 13"/>
            <p:cNvSpPr/>
            <p:nvPr userDrawn="1"/>
          </p:nvSpPr>
          <p:spPr>
            <a:xfrm rot="2700000">
              <a:off x="678985" y="305260"/>
              <a:ext cx="362880" cy="362880"/>
            </a:xfrm>
            <a:prstGeom prst="rect">
              <a:avLst/>
            </a:prstGeom>
            <a:solidFill>
              <a:srgbClr val="0E003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endParaRPr>
            </a:p>
          </p:txBody>
        </p:sp>
      </p:grpSp>
      <p:pic>
        <p:nvPicPr>
          <p:cNvPr id="12" name="Picture 11"/>
          <p:cNvPicPr>
            <a:picLocks noChangeAspect="1"/>
          </p:cNvPicPr>
          <p:nvPr/>
        </p:nvPicPr>
        <p:blipFill rotWithShape="1">
          <a:blip r:embed="rId13">
            <a:extLst>
              <a:ext uri="{28A0092B-C50C-407E-A947-70E740481C1C}">
                <a14:useLocalDpi xmlns:a14="http://schemas.microsoft.com/office/drawing/2010/main" val="0"/>
              </a:ext>
            </a:extLst>
          </a:blip>
          <a:srcRect l="49497" t="2" r="-3868" b="-3481"/>
          <a:stretch/>
        </p:blipFill>
        <p:spPr>
          <a:xfrm>
            <a:off x="581203" y="343512"/>
            <a:ext cx="1485722" cy="199413"/>
          </a:xfrm>
          <a:prstGeom prst="rect">
            <a:avLst/>
          </a:prstGeom>
        </p:spPr>
      </p:pic>
    </p:spTree>
    <p:extLst>
      <p:ext uri="{BB962C8B-B14F-4D97-AF65-F5344CB8AC3E}">
        <p14:creationId xmlns:p14="http://schemas.microsoft.com/office/powerpoint/2010/main" val="3789782756"/>
      </p:ext>
    </p:extLst>
  </p:cSld>
  <p:clrMap bg1="lt1" tx1="dk1" bg2="lt2" tx2="dk2" accent1="accent1" accent2="accent2" accent3="accent3" accent4="accent4" accent5="accent5" accent6="accent6" hlink="hlink" folHlink="folHlink"/>
  <p:sldLayoutIdLst>
    <p:sldLayoutId id="2147483666" r:id="rId1"/>
    <p:sldLayoutId id="2147483653" r:id="rId2"/>
    <p:sldLayoutId id="2147483656" r:id="rId3"/>
    <p:sldLayoutId id="2147483657" r:id="rId4"/>
    <p:sldLayoutId id="2147483658" r:id="rId5"/>
    <p:sldLayoutId id="2147483659" r:id="rId6"/>
    <p:sldLayoutId id="2147483660" r:id="rId7"/>
    <p:sldLayoutId id="2147483665" r:id="rId8"/>
    <p:sldLayoutId id="2147483661" r:id="rId9"/>
    <p:sldLayoutId id="2147483664" r:id="rId10"/>
    <p:sldLayoutId id="2147483652" r:id="rId11"/>
  </p:sldLayoutIdLst>
  <p:hf hdr="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5.png"/></Relationships>
</file>

<file path=ppt/slides/_rels/slide1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0.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4.png"/></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image" Target="../media/image5.png"/><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3.xml"/><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5.png"/></Relationships>
</file>

<file path=ppt/slides/_rels/slide16.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10.png"/><Relationship Id="rId5" Type="http://schemas.openxmlformats.org/officeDocument/2006/relationships/image" Target="../media/image5.png"/><Relationship Id="rId4" Type="http://schemas.openxmlformats.org/officeDocument/2006/relationships/image" Target="../media/image4.png"/></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5.png"/></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5.png"/></Relationships>
</file>

<file path=ppt/slides/_rels/slide1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11.png"/><Relationship Id="rId5" Type="http://schemas.openxmlformats.org/officeDocument/2006/relationships/image" Target="../media/image5.png"/><Relationship Id="rId4" Type="http://schemas.openxmlformats.org/officeDocument/2006/relationships/image" Target="../media/image4.png"/></Relationships>
</file>

<file path=ppt/slides/_rels/slide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11.png"/><Relationship Id="rId4" Type="http://schemas.openxmlformats.org/officeDocument/2006/relationships/image" Target="../media/image5.png"/></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5.png"/><Relationship Id="rId4" Type="http://schemas.openxmlformats.org/officeDocument/2006/relationships/image" Target="../media/image4.png"/></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5.png"/></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12.png"/><Relationship Id="rId4" Type="http://schemas.openxmlformats.org/officeDocument/2006/relationships/image" Target="../media/image5.png"/></Relationships>
</file>

<file path=ppt/slides/_rels/slide24.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image" Target="../media/image13.png"/><Relationship Id="rId5" Type="http://schemas.openxmlformats.org/officeDocument/2006/relationships/image" Target="../media/image5.png"/><Relationship Id="rId4" Type="http://schemas.openxmlformats.org/officeDocument/2006/relationships/image" Target="../media/image4.png"/></Relationships>
</file>

<file path=ppt/slides/_rels/slide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2.xml"/><Relationship Id="rId5" Type="http://schemas.openxmlformats.org/officeDocument/2006/relationships/image" Target="../media/image13.png"/><Relationship Id="rId4" Type="http://schemas.openxmlformats.org/officeDocument/2006/relationships/image" Target="../media/image5.png"/></Relationships>
</file>

<file path=ppt/slides/_rels/slide2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14.png"/><Relationship Id="rId5" Type="http://schemas.openxmlformats.org/officeDocument/2006/relationships/image" Target="../media/image5.png"/><Relationship Id="rId4" Type="http://schemas.openxmlformats.org/officeDocument/2006/relationships/image" Target="../media/image4.png"/></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5.xml"/><Relationship Id="rId1" Type="http://schemas.openxmlformats.org/officeDocument/2006/relationships/slideLayout" Target="../slideLayouts/slideLayout2.xml"/><Relationship Id="rId5" Type="http://schemas.openxmlformats.org/officeDocument/2006/relationships/image" Target="../media/image14.png"/><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5.png"/><Relationship Id="rId4" Type="http://schemas.openxmlformats.org/officeDocument/2006/relationships/image" Target="../media/image4.png"/></Relationships>
</file>

<file path=ppt/slides/_rels/slide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7.xml"/><Relationship Id="rId1" Type="http://schemas.openxmlformats.org/officeDocument/2006/relationships/slideLayout" Target="../slideLayouts/slideLayout2.xml"/><Relationship Id="rId5" Type="http://schemas.openxmlformats.org/officeDocument/2006/relationships/image" Target="../media/image15.png"/><Relationship Id="rId4" Type="http://schemas.openxmlformats.org/officeDocument/2006/relationships/image" Target="../media/image5.png"/></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12.xml"/></Relationships>
</file>

<file path=ppt/slides/_rels/slide3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13.xml"/></Relationships>
</file>

<file path=ppt/slides/_rels/slide34.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30.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14.xml"/></Relationships>
</file>

<file path=ppt/slides/_rels/slide35.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15.xml"/></Relationships>
</file>

<file path=ppt/slides/_rels/slide3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16.xml"/></Relationships>
</file>

<file path=ppt/slides/_rels/slide37.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17.xml"/></Relationships>
</file>

<file path=ppt/slides/_rels/slide38.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18.xml"/></Relationships>
</file>

<file path=ppt/slides/_rels/slide39.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19.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40.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20.xml"/></Relationships>
</file>

<file path=ppt/slides/_rels/slide41.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21.xml"/></Relationships>
</file>

<file path=ppt/slides/_rels/slide42.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22.xml"/></Relationships>
</file>

<file path=ppt/slides/_rels/slide43.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23.xml"/></Relationships>
</file>

<file path=ppt/slides/_rels/slide44.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24.xml"/></Relationships>
</file>

<file path=ppt/slides/_rels/slide45.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41.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25.xml"/></Relationships>
</file>

<file path=ppt/slides/_rels/slide4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26.xml"/></Relationships>
</file>

<file path=ppt/slides/_rels/slide47.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27.xml"/></Relationships>
</file>

<file path=ppt/slides/_rels/slide48.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28.xml"/></Relationships>
</file>

<file path=ppt/slides/_rels/slide49.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45.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29.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30.xml"/></Relationships>
</file>

<file path=ppt/slides/_rels/slide51.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31.xml"/></Relationships>
</file>

<file path=ppt/slides/_rels/slide52.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48.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32.xml"/></Relationships>
</file>

<file path=ppt/slides/_rels/slide53.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49.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33.xml"/></Relationships>
</file>

<file path=ppt/slides/_rels/slide54.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50.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34.xml"/></Relationships>
</file>

<file path=ppt/slides/_rels/slide55.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35.xml"/></Relationships>
</file>

<file path=ppt/slides/_rels/slide5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36.xml"/></Relationships>
</file>

<file path=ppt/slides/_rels/slide57.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37.xml"/></Relationships>
</file>

<file path=ppt/slides/_rels/slide58.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54.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38.xml"/></Relationships>
</file>

<file path=ppt/slides/_rels/slide59.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39.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56.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40.xml"/></Relationships>
</file>

<file path=ppt/slides/_rels/slide61.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57.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41.xml"/></Relationships>
</file>

<file path=ppt/slides/_rels/slide62.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58.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42.xml"/></Relationships>
</file>

<file path=ppt/slides/_rels/slide63.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59.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43.xml"/></Relationships>
</file>

<file path=ppt/slides/_rels/slide64.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60.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44.xml"/></Relationships>
</file>

<file path=ppt/slides/_rels/slide65.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61.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45.xml"/></Relationships>
</file>

<file path=ppt/slides/_rels/slide66.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62.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46.xml"/></Relationships>
</file>

<file path=ppt/slides/_rels/slide67.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63.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47.xml"/></Relationships>
</file>

<file path=ppt/slides/_rels/slide68.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48.xml"/></Relationships>
</file>

<file path=ppt/slides/_rels/slide69.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65.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49.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4.png"/></Relationships>
</file>

<file path=ppt/slides/_rels/slide70.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66.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50.xml"/></Relationships>
</file>

<file path=ppt/slides/_rels/slide71.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67.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51.xml"/></Relationships>
</file>

<file path=ppt/slides/_rels/slide72.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4.png"/><Relationship Id="rId7" Type="http://schemas.openxmlformats.org/officeDocument/2006/relationships/image" Target="../media/image18.png"/><Relationship Id="rId2" Type="http://schemas.openxmlformats.org/officeDocument/2006/relationships/notesSlide" Target="../notesSlides/notesSlide68.xml"/><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5.png"/><Relationship Id="rId9" Type="http://schemas.openxmlformats.org/officeDocument/2006/relationships/chart" Target="../charts/chart52.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4.png"/></Relationships>
</file>

<file path=ppt/slides/_rels/slide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5.png"/><Relationship Id="rId4"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‘At a glance’ summaries</a:t>
            </a:r>
          </a:p>
        </p:txBody>
      </p:sp>
      <p:sp>
        <p:nvSpPr>
          <p:cNvPr id="3" name="Text Placeholder 2"/>
          <p:cNvSpPr>
            <a:spLocks noGrp="1"/>
          </p:cNvSpPr>
          <p:nvPr>
            <p:ph type="body" sz="quarter" idx="11"/>
          </p:nvPr>
        </p:nvSpPr>
        <p:spPr/>
        <p:txBody>
          <a:bodyPr/>
          <a:lstStyle/>
          <a:p>
            <a:r>
              <a:rPr lang="en-GB" dirty="0"/>
              <a:t>How to interpret the results</a:t>
            </a:r>
          </a:p>
        </p:txBody>
      </p:sp>
      <p:sp>
        <p:nvSpPr>
          <p:cNvPr id="5" name="Text Placeholder 4"/>
          <p:cNvSpPr>
            <a:spLocks noGrp="1"/>
          </p:cNvSpPr>
          <p:nvPr>
            <p:ph type="body" sz="quarter" idx="13"/>
          </p:nvPr>
        </p:nvSpPr>
        <p:spPr/>
        <p:txBody>
          <a:bodyPr/>
          <a:lstStyle/>
          <a:p>
            <a:r>
              <a:rPr lang="en-GB" dirty="0"/>
              <a:t>August 2017</a:t>
            </a:r>
          </a:p>
        </p:txBody>
      </p:sp>
      <p:pic>
        <p:nvPicPr>
          <p:cNvPr id="6" name="Picture 5"/>
          <p:cNvPicPr>
            <a:picLocks noChangeAspect="1"/>
          </p:cNvPicPr>
          <p:nvPr/>
        </p:nvPicPr>
        <p:blipFill>
          <a:blip r:embed="rId2">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7" name="Picture 6"/>
          <p:cNvPicPr>
            <a:picLocks noChangeAspect="1"/>
          </p:cNvPicPr>
          <p:nvPr/>
        </p:nvPicPr>
        <p:blipFill rotWithShape="1">
          <a:blip r:embed="rId3"/>
          <a:srcRect l="17343" t="4419" r="12023" b="12561"/>
          <a:stretch/>
        </p:blipFill>
        <p:spPr>
          <a:xfrm>
            <a:off x="8172950" y="6341608"/>
            <a:ext cx="359990" cy="355944"/>
          </a:xfrm>
          <a:prstGeom prst="ellipse">
            <a:avLst/>
          </a:prstGeom>
        </p:spPr>
      </p:pic>
    </p:spTree>
    <p:extLst>
      <p:ext uri="{BB962C8B-B14F-4D97-AF65-F5344CB8AC3E}">
        <p14:creationId xmlns:p14="http://schemas.microsoft.com/office/powerpoint/2010/main" val="35843748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United States</a:t>
            </a:r>
          </a:p>
        </p:txBody>
      </p:sp>
      <p:pic>
        <p:nvPicPr>
          <p:cNvPr id="25" name="Picture 24"/>
          <p:cNvPicPr>
            <a:picLocks noChangeAspect="1"/>
          </p:cNvPicPr>
          <p:nvPr/>
        </p:nvPicPr>
        <p:blipFill>
          <a:blip r:embed="rId5">
            <a:clrChange>
              <a:clrFrom>
                <a:srgbClr val="000000">
                  <a:alpha val="0"/>
                </a:srgbClr>
              </a:clrFrom>
              <a:clrTo>
                <a:srgbClr val="000000">
                  <a:alpha val="0"/>
                </a:srgbClr>
              </a:clrTo>
            </a:clrChange>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1" name="Rectangle 30"/>
          <p:cNvSpPr/>
          <p:nvPr/>
        </p:nvSpPr>
        <p:spPr>
          <a:xfrm>
            <a:off x="4745949" y="1142498"/>
            <a:ext cx="4140001" cy="2283400"/>
          </a:xfrm>
          <a:prstGeom prst="rect">
            <a:avLst/>
          </a:pr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t"/>
          <a:lstStyle/>
          <a:p>
            <a:pPr marL="18000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No major activity cluster skews, though above average consideration of challenge / action </a:t>
            </a:r>
          </a:p>
          <a:p>
            <a:pPr marL="18000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Local food/drink broadly on par with more traditional drivers, e.g. iconic places, buildings and historic monuments …</a:t>
            </a:r>
          </a:p>
          <a:p>
            <a:pPr marL="18000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 but gourmet food and food/drink related tours more average drivers of consideration </a:t>
            </a:r>
          </a:p>
          <a:p>
            <a:pPr marL="18000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Of the less widely considered activities, contemporary culture punches above its weight as a driver of consideration</a:t>
            </a:r>
          </a:p>
        </p:txBody>
      </p:sp>
      <p:sp>
        <p:nvSpPr>
          <p:cNvPr id="32" name="Rectangle 31"/>
          <p:cNvSpPr/>
          <p:nvPr/>
        </p:nvSpPr>
        <p:spPr>
          <a:xfrm>
            <a:off x="4745950" y="926035"/>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graphicFrame>
        <p:nvGraphicFramePr>
          <p:cNvPr id="68" name="Table 67"/>
          <p:cNvGraphicFramePr>
            <a:graphicFrameLocks noGrp="1"/>
          </p:cNvGraphicFramePr>
          <p:nvPr>
            <p:extLst>
              <p:ext uri="{D42A27DB-BD31-4B8C-83A1-F6EECF244321}">
                <p14:modId xmlns:p14="http://schemas.microsoft.com/office/powerpoint/2010/main" val="2952622293"/>
              </p:ext>
            </p:extLst>
          </p:nvPr>
        </p:nvGraphicFramePr>
        <p:xfrm>
          <a:off x="326345" y="1289671"/>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(11-20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Exploring villages / rural areas</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60%</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109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National Park</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60%</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97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locally made products/craft</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57%</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96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an art gallery</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53%</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86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contemporary culture attraction</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53%</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112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religious building</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52%</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89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Watching a play / musical</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52%</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81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places linked to family history</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51%</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100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Film/TV/Literature attraction</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51%</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97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Long (&gt; half day) country or coastal walk</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51%</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83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3781145162"/>
                  </a:ext>
                </a:extLst>
              </a:tr>
            </a:tbl>
          </a:graphicData>
        </a:graphic>
      </p:graphicFrame>
      <p:sp>
        <p:nvSpPr>
          <p:cNvPr id="69" name="Rectangle 68"/>
          <p:cNvSpPr/>
          <p:nvPr/>
        </p:nvSpPr>
        <p:spPr>
          <a:xfrm>
            <a:off x="352419" y="926035"/>
            <a:ext cx="4253286" cy="374461"/>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p:txBody>
      </p:sp>
      <p:sp>
        <p:nvSpPr>
          <p:cNvPr id="23" name="Rectangle 22"/>
          <p:cNvSpPr/>
          <p:nvPr/>
        </p:nvSpPr>
        <p:spPr>
          <a:xfrm>
            <a:off x="4748221" y="3301429"/>
            <a:ext cx="4114206" cy="2712788"/>
          </a:xfrm>
          <a:prstGeom prst="rect">
            <a:avLst/>
          </a:prstGeom>
          <a:noFill/>
          <a:ln w="6350">
            <a:solidFill>
              <a:schemeClr val="bg1">
                <a:lumMod val="50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36000" rIns="36000" rtlCol="0" anchor="t"/>
          <a:lstStyle/>
          <a:p>
            <a:r>
              <a:rPr lang="en-GB" sz="1200" b="1" dirty="0">
                <a:solidFill>
                  <a:schemeClr val="tx1"/>
                </a:solidFill>
                <a:latin typeface="Arial" panose="020B0604020202020204" pitchFamily="34" charset="0"/>
                <a:cs typeface="Arial" panose="020B0604020202020204" pitchFamily="34" charset="0"/>
              </a:rPr>
              <a:t>INDEXING </a:t>
            </a:r>
          </a:p>
          <a:p>
            <a:r>
              <a:rPr lang="en-GB" sz="1050" dirty="0">
                <a:solidFill>
                  <a:schemeClr val="tx1"/>
                </a:solidFill>
                <a:latin typeface="Arial" panose="020B0604020202020204" pitchFamily="34" charset="0"/>
                <a:cs typeface="Arial" panose="020B0604020202020204" pitchFamily="34" charset="0"/>
              </a:rPr>
              <a:t>Indexing shows relative differences, e.g. against the global average or the average importance of activities. An index score of 120 next to a 60% score indicates a global average of 50% as does an index score of 80 next to a 40% score. </a:t>
            </a:r>
          </a:p>
          <a:p>
            <a:endParaRPr lang="en-GB" sz="1100" b="1" dirty="0">
              <a:solidFill>
                <a:schemeClr val="tx1"/>
              </a:solidFill>
              <a:latin typeface="Arial" panose="020B0604020202020204" pitchFamily="34" charset="0"/>
              <a:cs typeface="Arial" panose="020B0604020202020204" pitchFamily="34" charset="0"/>
            </a:endParaRPr>
          </a:p>
          <a:p>
            <a:r>
              <a:rPr lang="en-GB" sz="1200" b="1" dirty="0">
                <a:solidFill>
                  <a:schemeClr val="tx1"/>
                </a:solidFill>
                <a:latin typeface="Arial" panose="020B0604020202020204" pitchFamily="34" charset="0"/>
                <a:cs typeface="Arial" panose="020B0604020202020204" pitchFamily="34" charset="0"/>
              </a:rPr>
              <a:t>COLOUR CODING OF INDEX SCORES </a:t>
            </a:r>
          </a:p>
          <a:p>
            <a:r>
              <a:rPr lang="en-GB" sz="1050" dirty="0">
                <a:solidFill>
                  <a:schemeClr val="tx1"/>
                </a:solidFill>
                <a:latin typeface="Arial" panose="020B0604020202020204" pitchFamily="34" charset="0"/>
                <a:cs typeface="Arial" panose="020B0604020202020204" pitchFamily="34" charset="0"/>
              </a:rPr>
              <a:t>Index scores have been colour coded to highlight smaller or greater differences. </a:t>
            </a:r>
            <a:r>
              <a:rPr lang="en-GB" sz="1050" dirty="0">
                <a:solidFill>
                  <a:srgbClr val="C00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under-indexing (index &lt;80), </a:t>
            </a:r>
            <a:r>
              <a:rPr lang="en-GB" sz="1050" dirty="0">
                <a:solidFill>
                  <a:srgbClr val="FFC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under-indexing (index 80-89), </a:t>
            </a:r>
            <a:r>
              <a:rPr lang="en-GB" sz="1050" dirty="0">
                <a:solidFill>
                  <a:srgbClr val="92D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over-indexing (index 110-119) and </a:t>
            </a:r>
            <a:r>
              <a:rPr lang="en-GB" sz="1050" dirty="0">
                <a:solidFill>
                  <a:srgbClr val="00B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over-indexing (index 120+)</a:t>
            </a:r>
            <a:endParaRPr lang="en-GB" sz="1050" b="1" dirty="0">
              <a:solidFill>
                <a:schemeClr val="tx1"/>
              </a:solidFill>
              <a:latin typeface="Arial" panose="020B0604020202020204" pitchFamily="34" charset="0"/>
              <a:cs typeface="Arial" panose="020B0604020202020204" pitchFamily="34" charset="0"/>
            </a:endParaRPr>
          </a:p>
          <a:p>
            <a:endParaRPr lang="en-GB" sz="1100" b="1" dirty="0">
              <a:solidFill>
                <a:schemeClr val="tx1"/>
              </a:solidFill>
              <a:latin typeface="Arial" panose="020B0604020202020204" pitchFamily="34" charset="0"/>
              <a:cs typeface="Arial" panose="020B0604020202020204" pitchFamily="34" charset="0"/>
            </a:endParaRPr>
          </a:p>
          <a:p>
            <a:pPr lvl="0"/>
            <a:r>
              <a:rPr lang="en-GB" sz="1200" b="1" dirty="0">
                <a:solidFill>
                  <a:srgbClr val="120742"/>
                </a:solidFill>
                <a:latin typeface="Arial" panose="020B0604020202020204" pitchFamily="34" charset="0"/>
                <a:cs typeface="Arial" panose="020B0604020202020204" pitchFamily="34" charset="0"/>
              </a:rPr>
              <a:t>SOURCE </a:t>
            </a:r>
          </a:p>
          <a:p>
            <a:pPr lvl="0"/>
            <a:r>
              <a:rPr lang="en-GB" sz="1050" dirty="0">
                <a:solidFill>
                  <a:srgbClr val="120742"/>
                </a:solidFill>
                <a:latin typeface="Arial" panose="020B0604020202020204" pitchFamily="34" charset="0"/>
                <a:cs typeface="Arial" panose="020B0604020202020204" pitchFamily="34" charset="0"/>
              </a:rPr>
              <a:t>Online survey of 1,541 respondents. Fieldwork carried out between </a:t>
            </a:r>
            <a:r>
              <a:rPr lang="en-GB" sz="1050" dirty="0">
                <a:solidFill>
                  <a:srgbClr val="120742"/>
                </a:solidFill>
                <a:latin typeface="Arial" panose="020B0604020202020204" pitchFamily="34" charset="0"/>
                <a:cs typeface="Arial" panose="020B0604020202020204" pitchFamily="34" charset="0"/>
              </a:rPr>
              <a:t>[02.17] and [03.17]</a:t>
            </a:r>
            <a:r>
              <a:rPr lang="en-GB" sz="1050" dirty="0">
                <a:solidFill>
                  <a:srgbClr val="120742"/>
                </a:solidFill>
                <a:latin typeface="Arial" panose="020B0604020202020204" pitchFamily="34" charset="0"/>
                <a:cs typeface="Arial" panose="020B0604020202020204" pitchFamily="34" charset="0"/>
              </a:rPr>
              <a:t>.</a:t>
            </a:r>
            <a:endParaRPr lang="en-GB" sz="1050" dirty="0">
              <a:solidFill>
                <a:srgbClr val="120742"/>
              </a:solidFill>
              <a:latin typeface="Arial" panose="020B0604020202020204" pitchFamily="34" charset="0"/>
              <a:cs typeface="Arial" panose="020B0604020202020204" pitchFamily="34" charset="0"/>
            </a:endParaRPr>
          </a:p>
        </p:txBody>
      </p:sp>
      <p:sp>
        <p:nvSpPr>
          <p:cNvPr id="33" name="Rectangle 32">
            <a:extLst>
              <a:ext uri="{FF2B5EF4-FFF2-40B4-BE49-F238E27FC236}">
                <a16:creationId xmlns:a16="http://schemas.microsoft.com/office/drawing/2014/main" xmlns="" id="{C11170F4-F597-4893-BA28-6D19A8D21683}"/>
              </a:ext>
            </a:extLst>
          </p:cNvPr>
          <p:cNvSpPr/>
          <p:nvPr/>
        </p:nvSpPr>
        <p:spPr>
          <a:xfrm>
            <a:off x="349371" y="5045547"/>
            <a:ext cx="4116478" cy="381728"/>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DEMOGRAPHICS SKEWS: % ALREADY BOOKED ENGLAND HOLIDAY INDEXED VS. MARKET TOTAL</a:t>
            </a:r>
          </a:p>
        </p:txBody>
      </p:sp>
      <p:graphicFrame>
        <p:nvGraphicFramePr>
          <p:cNvPr id="34" name="Table 33">
            <a:extLst>
              <a:ext uri="{FF2B5EF4-FFF2-40B4-BE49-F238E27FC236}">
                <a16:creationId xmlns:a16="http://schemas.microsoft.com/office/drawing/2014/main" xmlns="" id="{7A8B63BC-8512-4CD2-8E13-48F3CA9851D7}"/>
              </a:ext>
            </a:extLst>
          </p:cNvPr>
          <p:cNvGraphicFramePr>
            <a:graphicFrameLocks noGrp="1"/>
          </p:cNvGraphicFramePr>
          <p:nvPr>
            <p:extLst>
              <p:ext uri="{D42A27DB-BD31-4B8C-83A1-F6EECF244321}">
                <p14:modId xmlns:p14="http://schemas.microsoft.com/office/powerpoint/2010/main" val="242639667"/>
              </p:ext>
            </p:extLst>
          </p:nvPr>
        </p:nvGraphicFramePr>
        <p:xfrm>
          <a:off x="326345" y="5398527"/>
          <a:ext cx="4142552" cy="864000"/>
        </p:xfrm>
        <a:graphic>
          <a:graphicData uri="http://schemas.openxmlformats.org/drawingml/2006/table">
            <a:tbl>
              <a:tblPr>
                <a:tableStyleId>{5C22544A-7EE6-4342-B048-85BDC9FD1C3A}</a:tableStyleId>
              </a:tblPr>
              <a:tblGrid>
                <a:gridCol w="517819">
                  <a:extLst>
                    <a:ext uri="{9D8B030D-6E8A-4147-A177-3AD203B41FA5}">
                      <a16:colId xmlns:a16="http://schemas.microsoft.com/office/drawing/2014/main" xmlns="" val="379537023"/>
                    </a:ext>
                  </a:extLst>
                </a:gridCol>
                <a:gridCol w="517819">
                  <a:extLst>
                    <a:ext uri="{9D8B030D-6E8A-4147-A177-3AD203B41FA5}">
                      <a16:colId xmlns:a16="http://schemas.microsoft.com/office/drawing/2014/main" xmlns="" val="1083277144"/>
                    </a:ext>
                  </a:extLst>
                </a:gridCol>
                <a:gridCol w="517819">
                  <a:extLst>
                    <a:ext uri="{9D8B030D-6E8A-4147-A177-3AD203B41FA5}">
                      <a16:colId xmlns:a16="http://schemas.microsoft.com/office/drawing/2014/main" xmlns="" val="812582721"/>
                    </a:ext>
                  </a:extLst>
                </a:gridCol>
                <a:gridCol w="517819">
                  <a:extLst>
                    <a:ext uri="{9D8B030D-6E8A-4147-A177-3AD203B41FA5}">
                      <a16:colId xmlns:a16="http://schemas.microsoft.com/office/drawing/2014/main" xmlns="" val="1406986778"/>
                    </a:ext>
                  </a:extLst>
                </a:gridCol>
                <a:gridCol w="517819">
                  <a:extLst>
                    <a:ext uri="{9D8B030D-6E8A-4147-A177-3AD203B41FA5}">
                      <a16:colId xmlns:a16="http://schemas.microsoft.com/office/drawing/2014/main" xmlns="" val="2034199571"/>
                    </a:ext>
                  </a:extLst>
                </a:gridCol>
                <a:gridCol w="517819">
                  <a:extLst>
                    <a:ext uri="{9D8B030D-6E8A-4147-A177-3AD203B41FA5}">
                      <a16:colId xmlns:a16="http://schemas.microsoft.com/office/drawing/2014/main" xmlns="" val="2251176793"/>
                    </a:ext>
                  </a:extLst>
                </a:gridCol>
                <a:gridCol w="517819">
                  <a:extLst>
                    <a:ext uri="{9D8B030D-6E8A-4147-A177-3AD203B41FA5}">
                      <a16:colId xmlns:a16="http://schemas.microsoft.com/office/drawing/2014/main" xmlns="" val="105214153"/>
                    </a:ext>
                  </a:extLst>
                </a:gridCol>
                <a:gridCol w="517819">
                  <a:extLst>
                    <a:ext uri="{9D8B030D-6E8A-4147-A177-3AD203B41FA5}">
                      <a16:colId xmlns:a16="http://schemas.microsoft.com/office/drawing/2014/main" xmlns="" val="2567621665"/>
                    </a:ext>
                  </a:extLst>
                </a:gridCol>
              </a:tblGrid>
              <a:tr h="288000">
                <a:tc>
                  <a:txBody>
                    <a:bodyPr/>
                    <a:lstStyle/>
                    <a:p>
                      <a:pPr algn="ctr" fontAlgn="ctr"/>
                      <a:r>
                        <a:rPr lang="en-GB" sz="1050" b="1" u="none" strike="noStrike" dirty="0">
                          <a:effectLst/>
                          <a:latin typeface="Arial" panose="020B0604020202020204" pitchFamily="34" charset="0"/>
                          <a:cs typeface="Arial" panose="020B0604020202020204" pitchFamily="34" charset="0"/>
                        </a:rPr>
                        <a:t>18-34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35-54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55+</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Female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AB</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C1</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C2DE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0413423"/>
                  </a:ext>
                </a:extLst>
              </a:tr>
              <a:tr h="288000">
                <a:tc>
                  <a:txBody>
                    <a:bodyPr/>
                    <a:lstStyle/>
                    <a:p>
                      <a:pPr algn="ctr" fontAlgn="ctr"/>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22%</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15%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20%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11%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16%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14%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18%</a:t>
                      </a: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47379791"/>
                  </a:ext>
                </a:extLst>
              </a:tr>
              <a:tr h="288000">
                <a:tc>
                  <a:txBody>
                    <a:bodyPr/>
                    <a:lstStyle/>
                    <a:p>
                      <a:pPr algn="ctr" fontAlgn="b"/>
                      <a:r>
                        <a:rPr lang="en-GB" sz="1000" b="0" i="0" u="none" strike="noStrike" kern="1200" dirty="0">
                          <a:solidFill>
                            <a:schemeClr val="bg1"/>
                          </a:solidFill>
                          <a:effectLst/>
                          <a:latin typeface="Arial" panose="020B0604020202020204" pitchFamily="34" charset="0"/>
                          <a:ea typeface="+mn-ea"/>
                          <a:cs typeface="Arial" panose="020B0604020202020204" pitchFamily="34" charset="0"/>
                        </a:rPr>
                        <a:t>141</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tc>
                  <a:txBody>
                    <a:bodyPr/>
                    <a:lstStyle/>
                    <a:p>
                      <a:pPr algn="ctr" fontAlgn="b"/>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97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kern="1200" dirty="0">
                          <a:solidFill>
                            <a:schemeClr val="bg1"/>
                          </a:solidFill>
                          <a:effectLst/>
                          <a:latin typeface="Arial" panose="020B0604020202020204" pitchFamily="34" charset="0"/>
                          <a:ea typeface="+mn-ea"/>
                          <a:cs typeface="Arial" panose="020B0604020202020204" pitchFamily="34" charset="0"/>
                        </a:rPr>
                        <a:t>18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b"/>
                      <a:r>
                        <a:rPr lang="en-GB" sz="1000" b="0" i="0" u="none" strike="noStrike" kern="1200" dirty="0">
                          <a:solidFill>
                            <a:schemeClr val="bg1"/>
                          </a:solidFill>
                          <a:effectLst/>
                          <a:latin typeface="Arial" panose="020B0604020202020204" pitchFamily="34" charset="0"/>
                          <a:ea typeface="+mn-ea"/>
                          <a:cs typeface="Arial" panose="020B0604020202020204" pitchFamily="34" charset="0"/>
                        </a:rPr>
                        <a:t>126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tc>
                  <a:txBody>
                    <a:bodyPr/>
                    <a:lstStyle/>
                    <a:p>
                      <a:pPr algn="ctr" fontAlgn="b"/>
                      <a:r>
                        <a:rPr lang="en-GB" sz="1000" b="0" i="0" u="none" strike="noStrike" kern="1200" dirty="0">
                          <a:solidFill>
                            <a:schemeClr val="bg1"/>
                          </a:solidFill>
                          <a:effectLst/>
                          <a:latin typeface="Arial" panose="020B0604020202020204" pitchFamily="34" charset="0"/>
                          <a:ea typeface="+mn-ea"/>
                          <a:cs typeface="Arial" panose="020B0604020202020204" pitchFamily="34" charset="0"/>
                        </a:rPr>
                        <a:t>68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b"/>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103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91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kern="1200" dirty="0">
                          <a:solidFill>
                            <a:schemeClr val="bg1"/>
                          </a:solidFill>
                          <a:effectLst/>
                          <a:latin typeface="Arial" panose="020B0604020202020204" pitchFamily="34" charset="0"/>
                          <a:ea typeface="+mn-ea"/>
                          <a:cs typeface="Arial" panose="020B0604020202020204" pitchFamily="34" charset="0"/>
                        </a:rPr>
                        <a:t>119</a:t>
                      </a: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961132316"/>
                  </a:ext>
                </a:extLst>
              </a:tr>
            </a:tbl>
          </a:graphicData>
        </a:graphic>
      </p:graphicFrame>
      <p:sp>
        <p:nvSpPr>
          <p:cNvPr id="16" name="TextBox 15">
            <a:extLst>
              <a:ext uri="{FF2B5EF4-FFF2-40B4-BE49-F238E27FC236}">
                <a16:creationId xmlns:a16="http://schemas.microsoft.com/office/drawing/2014/main" xmlns="" id="{25A9B0F5-389E-4ECE-82D8-C0F599106EBF}"/>
              </a:ext>
            </a:extLst>
          </p:cNvPr>
          <p:cNvSpPr txBox="1"/>
          <p:nvPr/>
        </p:nvSpPr>
        <p:spPr>
          <a:xfrm>
            <a:off x="2286001" y="291920"/>
            <a:ext cx="4616112"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3,087,000 trips to England</a:t>
            </a:r>
            <a:r>
              <a:rPr lang="en-GB" sz="1000" dirty="0">
                <a:solidFill>
                  <a:schemeClr val="bg1"/>
                </a:solidFill>
                <a:latin typeface="Arial" panose="020B0604020202020204" pitchFamily="34" charset="0"/>
                <a:cs typeface="Arial" panose="020B0604020202020204" pitchFamily="34" charset="0"/>
              </a:rPr>
              <a:t> in 2016 (rank 2)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37</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17" name="TextBox 16"/>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67212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United States</a:t>
            </a:r>
          </a:p>
        </p:txBody>
      </p:sp>
      <p:pic>
        <p:nvPicPr>
          <p:cNvPr id="25" name="Picture 24"/>
          <p:cNvPicPr>
            <a:picLocks noChangeAspect="1"/>
          </p:cNvPicPr>
          <p:nvPr/>
        </p:nvPicPr>
        <p:blipFill>
          <a:blip r:embed="rId5">
            <a:clrChange>
              <a:clrFrom>
                <a:srgbClr val="000000">
                  <a:alpha val="0"/>
                </a:srgbClr>
              </a:clrFrom>
              <a:clrTo>
                <a:srgbClr val="000000">
                  <a:alpha val="0"/>
                </a:srgbClr>
              </a:clrTo>
            </a:clrChange>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graphicFrame>
        <p:nvGraphicFramePr>
          <p:cNvPr id="29" name="Table 28"/>
          <p:cNvGraphicFramePr>
            <a:graphicFrameLocks noGrp="1"/>
          </p:cNvGraphicFramePr>
          <p:nvPr>
            <p:extLst>
              <p:ext uri="{D42A27DB-BD31-4B8C-83A1-F6EECF244321}">
                <p14:modId xmlns:p14="http://schemas.microsoft.com/office/powerpoint/2010/main" val="3195998813"/>
              </p:ext>
            </p:extLst>
          </p:nvPr>
        </p:nvGraphicFramePr>
        <p:xfrm>
          <a:off x="337049" y="1663942"/>
          <a:ext cx="5038800" cy="4608000"/>
        </p:xfrm>
        <a:graphic>
          <a:graphicData uri="http://schemas.openxmlformats.org/drawingml/2006/table">
            <a:tbl>
              <a:tblPr>
                <a:tableStyleId>{5C22544A-7EE6-4342-B048-85BDC9FD1C3A}</a:tableStyleId>
              </a:tblPr>
              <a:tblGrid>
                <a:gridCol w="2590800">
                  <a:extLst>
                    <a:ext uri="{9D8B030D-6E8A-4147-A177-3AD203B41FA5}">
                      <a16:colId xmlns:a16="http://schemas.microsoft.com/office/drawing/2014/main" xmlns="" val="1103061090"/>
                    </a:ext>
                  </a:extLst>
                </a:gridCol>
                <a:gridCol w="612000">
                  <a:extLst>
                    <a:ext uri="{9D8B030D-6E8A-4147-A177-3AD203B41FA5}">
                      <a16:colId xmlns:a16="http://schemas.microsoft.com/office/drawing/2014/main" xmlns="" val="644159123"/>
                    </a:ext>
                  </a:extLst>
                </a:gridCol>
                <a:gridCol w="612000">
                  <a:extLst>
                    <a:ext uri="{9D8B030D-6E8A-4147-A177-3AD203B41FA5}">
                      <a16:colId xmlns:a16="http://schemas.microsoft.com/office/drawing/2014/main" xmlns="" val="2996424261"/>
                    </a:ext>
                  </a:extLst>
                </a:gridCol>
                <a:gridCol w="612000">
                  <a:extLst>
                    <a:ext uri="{9D8B030D-6E8A-4147-A177-3AD203B41FA5}">
                      <a16:colId xmlns:a16="http://schemas.microsoft.com/office/drawing/2014/main" xmlns="" val="1071325149"/>
                    </a:ext>
                  </a:extLst>
                </a:gridCol>
                <a:gridCol w="6120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IMPORTANT WHEN TAKING HOLS</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lang="en-GB" sz="1200" b="1" i="0" u="none" strike="noStrike" dirty="0">
                        <a:solidFill>
                          <a:schemeClr val="tx1"/>
                        </a:solidFill>
                        <a:effectLst/>
                        <a:latin typeface="Arial" panose="020B0604020202020204" pitchFamily="34" charset="0"/>
                        <a:cs typeface="Arial" panose="020B0604020202020204" pitchFamily="34" charset="0"/>
                      </a:endParaRPr>
                    </a:p>
                    <a:p>
                      <a:pPr algn="ctr" fontAlgn="ctr"/>
                      <a:r>
                        <a:rPr lang="en-GB" sz="600" b="1" i="0" u="sng" strike="noStrike" dirty="0">
                          <a:solidFill>
                            <a:schemeClr val="tx1"/>
                          </a:solidFill>
                          <a:effectLst/>
                          <a:latin typeface="Arial" panose="020B0604020202020204" pitchFamily="34" charset="0"/>
                          <a:cs typeface="Arial" panose="020B0604020202020204" pitchFamily="34" charset="0"/>
                        </a:rPr>
                        <a:t>GENERALLY</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VS GLOBAL</a:t>
                      </a:r>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sng"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ENGLAND</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DIFF</a:t>
                      </a:r>
                    </a:p>
                    <a:p>
                      <a:pPr algn="ctr" fontAlgn="b"/>
                      <a:r>
                        <a:rPr lang="en-GB" sz="600" b="1" i="0" u="none" strike="noStrike" dirty="0">
                          <a:solidFill>
                            <a:schemeClr val="tx1"/>
                          </a:solidFill>
                          <a:effectLst/>
                          <a:latin typeface="Arial" panose="020B0604020202020204" pitchFamily="34" charset="0"/>
                          <a:cs typeface="Arial" panose="020B0604020202020204" pitchFamily="34" charset="0"/>
                        </a:rPr>
                        <a:t>VS GENERALLY</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local culture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58%</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Enjoying the natural world / scenery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90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52%</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-12%</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4509379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Learning more about the destination / country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95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62%</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40895005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the most famous sights …</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94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66%</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5706286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Learning about history and heritage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102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Rest and relaxation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89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-11%</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Fun for all the family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97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Treating / spoiling yourself / others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89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48%</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Meeting new people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114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Thrill and excitement from activities / sports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136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Achieving something challenging</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142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Helping the local community / environment</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128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+10%</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Partying</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26%</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127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48%</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+22%</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781145162"/>
                  </a:ext>
                </a:extLst>
              </a:tr>
            </a:tbl>
          </a:graphicData>
        </a:graphic>
      </p:graphicFrame>
      <p:sp>
        <p:nvSpPr>
          <p:cNvPr id="33" name="Rectangle 32"/>
          <p:cNvSpPr/>
          <p:nvPr/>
        </p:nvSpPr>
        <p:spPr>
          <a:xfrm>
            <a:off x="361945" y="926035"/>
            <a:ext cx="4540255"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IMPORTANT FACTORS WHEN TAKING HOLIDAYS </a:t>
            </a:r>
          </a:p>
          <a:p>
            <a:pPr>
              <a:lnSpc>
                <a:spcPts val="1100"/>
              </a:lnSpc>
            </a:pPr>
            <a:r>
              <a:rPr lang="en-GB" sz="1200" b="1" dirty="0">
                <a:solidFill>
                  <a:srgbClr val="120742"/>
                </a:solidFill>
                <a:latin typeface="Arial" panose="020B0604020202020204" pitchFamily="34" charset="0"/>
                <a:cs typeface="Arial" panose="020B0604020202020204" pitchFamily="34" charset="0"/>
              </a:rPr>
              <a:t>GENERALLY &amp;  ENGLAND DELIVERY AGAINST THESE</a:t>
            </a:r>
          </a:p>
          <a:p>
            <a:r>
              <a:rPr lang="en-GB" sz="700" dirty="0">
                <a:latin typeface="Arial" panose="020B0604020202020204" pitchFamily="34" charset="0"/>
                <a:cs typeface="Arial" panose="020B0604020202020204" pitchFamily="34" charset="0"/>
              </a:rPr>
              <a:t>TOP 2 BOX IMPORTANCE (VERY IMPORTANT / EXTREMELY IMPORTANT) GENERALLY, AND INDEXED AGAINST GLOBAL IMPORTANCE, COMPARED TO TOP 2 BOX ENGLAND DELIVERY AGAINST THIS (SCORED 6 OR 7 WHERE 7 MEANS ENGLAND IS A REALLY GREAT PLACE FOR THIS)</a:t>
            </a:r>
          </a:p>
        </p:txBody>
      </p:sp>
      <p:sp>
        <p:nvSpPr>
          <p:cNvPr id="34" name="Oval 33"/>
          <p:cNvSpPr/>
          <p:nvPr/>
        </p:nvSpPr>
        <p:spPr>
          <a:xfrm>
            <a:off x="8371260"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40%</a:t>
            </a:r>
          </a:p>
          <a:p>
            <a:pPr lvl="0" algn="ctr"/>
            <a:r>
              <a:rPr lang="en-US" sz="700" b="1" dirty="0">
                <a:solidFill>
                  <a:prstClr val="white"/>
                </a:solidFill>
                <a:latin typeface="Arial" panose="020B0604020202020204" pitchFamily="34" charset="0"/>
                <a:cs typeface="Arial" panose="020B0604020202020204" pitchFamily="34" charset="0"/>
              </a:rPr>
              <a:t>Index 93</a:t>
            </a:r>
          </a:p>
        </p:txBody>
      </p:sp>
      <p:sp>
        <p:nvSpPr>
          <p:cNvPr id="35" name="Rectangle 34"/>
          <p:cNvSpPr/>
          <p:nvPr/>
        </p:nvSpPr>
        <p:spPr>
          <a:xfrm>
            <a:off x="5527583" y="926035"/>
            <a:ext cx="2828661" cy="374461"/>
          </a:xfrm>
          <a:prstGeom prst="rect">
            <a:avLst/>
          </a:prstGeom>
        </p:spPr>
        <p:txBody>
          <a:bodyPr wrap="square" lIns="0">
            <a:spAutoFit/>
          </a:bodyPr>
          <a:lstStyle/>
          <a:p>
            <a:pPr algn="r">
              <a:lnSpc>
                <a:spcPts val="1100"/>
              </a:lnSpc>
            </a:pPr>
            <a:r>
              <a:rPr lang="en-GB" sz="1200" b="1" dirty="0">
                <a:solidFill>
                  <a:srgbClr val="120742"/>
                </a:solidFill>
                <a:latin typeface="Arial" panose="020B0604020202020204" pitchFamily="34" charset="0"/>
                <a:cs typeface="Arial" panose="020B0604020202020204" pitchFamily="34" charset="0"/>
              </a:rPr>
              <a:t>BEEN TO ENGLAND IN PAST 3 YEARS INDEXED AGAINST GLOBAL</a:t>
            </a:r>
          </a:p>
        </p:txBody>
      </p:sp>
      <p:graphicFrame>
        <p:nvGraphicFramePr>
          <p:cNvPr id="36" name="Table 35"/>
          <p:cNvGraphicFramePr>
            <a:graphicFrameLocks noGrp="1"/>
          </p:cNvGraphicFramePr>
          <p:nvPr>
            <p:extLst>
              <p:ext uri="{D42A27DB-BD31-4B8C-83A1-F6EECF244321}">
                <p14:modId xmlns:p14="http://schemas.microsoft.com/office/powerpoint/2010/main" val="2138935312"/>
              </p:ext>
            </p:extLst>
          </p:nvPr>
        </p:nvGraphicFramePr>
        <p:xfrm>
          <a:off x="5653550" y="1663942"/>
          <a:ext cx="3230410" cy="2016000"/>
        </p:xfrm>
        <a:graphic>
          <a:graphicData uri="http://schemas.openxmlformats.org/drawingml/2006/table">
            <a:tbl>
              <a:tblPr>
                <a:tableStyleId>{5C22544A-7EE6-4342-B048-85BDC9FD1C3A}</a:tableStyleId>
              </a:tblPr>
              <a:tblGrid>
                <a:gridCol w="2006410">
                  <a:extLst>
                    <a:ext uri="{9D8B030D-6E8A-4147-A177-3AD203B41FA5}">
                      <a16:colId xmlns:a16="http://schemas.microsoft.com/office/drawing/2014/main" xmlns="" val="1103061090"/>
                    </a:ext>
                  </a:extLst>
                </a:gridCol>
                <a:gridCol w="612000">
                  <a:extLst>
                    <a:ext uri="{9D8B030D-6E8A-4147-A177-3AD203B41FA5}">
                      <a16:colId xmlns:a16="http://schemas.microsoft.com/office/drawing/2014/main" xmlns="" val="644159123"/>
                    </a:ext>
                  </a:extLst>
                </a:gridCol>
                <a:gridCol w="612000">
                  <a:extLst>
                    <a:ext uri="{9D8B030D-6E8A-4147-A177-3AD203B41FA5}">
                      <a16:colId xmlns:a16="http://schemas.microsoft.com/office/drawing/2014/main" xmlns="" val="2996424261"/>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LOCATIONS CONSIDERED</a:t>
                      </a:r>
                    </a:p>
                    <a:p>
                      <a:pPr marL="0" marR="0" lvl="0" indent="0" algn="l"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 ENGLAND</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VS GLOBAL</a:t>
                      </a:r>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83%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102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Historic towns and cities</a:t>
                      </a:r>
                    </a:p>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(i.e. outside 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103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4509379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Countryside / villages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bg1"/>
                          </a:solidFill>
                          <a:effectLst/>
                          <a:latin typeface="Arial" panose="020B0604020202020204" pitchFamily="34" charset="0"/>
                          <a:cs typeface="Arial" panose="020B0604020202020204" pitchFamily="34" charset="0"/>
                        </a:rPr>
                        <a:t>112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40895005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Coastal or beach locations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62%</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101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5706286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Modern towns and cities</a:t>
                      </a:r>
                    </a:p>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(i.e. outside 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59%</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bg1"/>
                          </a:solidFill>
                          <a:effectLst/>
                          <a:latin typeface="Arial" panose="020B0604020202020204" pitchFamily="34" charset="0"/>
                          <a:cs typeface="Arial" panose="020B0604020202020204" pitchFamily="34" charset="0"/>
                        </a:rPr>
                        <a:t>120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bl>
          </a:graphicData>
        </a:graphic>
      </p:graphicFrame>
      <p:sp>
        <p:nvSpPr>
          <p:cNvPr id="37" name="Rectangle 36"/>
          <p:cNvSpPr/>
          <p:nvPr/>
        </p:nvSpPr>
        <p:spPr>
          <a:xfrm>
            <a:off x="5653550" y="3843130"/>
            <a:ext cx="3230410" cy="2428812"/>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t"/>
          <a:lstStyle/>
          <a:p>
            <a:pPr>
              <a:spcAft>
                <a:spcPts val="300"/>
              </a:spcAft>
            </a:pPr>
            <a:r>
              <a:rPr lang="en-GB" sz="1200" b="1" dirty="0">
                <a:solidFill>
                  <a:schemeClr val="tx1"/>
                </a:solidFill>
                <a:latin typeface="Arial" panose="020B0604020202020204" pitchFamily="34" charset="0"/>
                <a:cs typeface="Arial" panose="020B0604020202020204" pitchFamily="34" charset="0"/>
              </a:rPr>
              <a:t>QUAL SUMMARY</a:t>
            </a:r>
            <a:endParaRPr lang="en-GB" sz="1000" b="1" dirty="0">
              <a:solidFill>
                <a:schemeClr val="tx1"/>
              </a:solidFill>
              <a:latin typeface="Arial" panose="020B0604020202020204" pitchFamily="34" charset="0"/>
              <a:cs typeface="Arial" panose="020B0604020202020204" pitchFamily="34" charset="0"/>
            </a:endParaRPr>
          </a:p>
          <a:p>
            <a:pPr marL="171450" indent="-171450">
              <a:spcAft>
                <a:spcPts val="300"/>
              </a:spcAft>
              <a:buFont typeface="Arial"/>
              <a:buChar char="•"/>
            </a:pPr>
            <a:r>
              <a:rPr lang="en-GB" sz="1000" dirty="0">
                <a:solidFill>
                  <a:schemeClr val="tx1"/>
                </a:solidFill>
                <a:latin typeface="Arial" panose="020B0604020202020204" pitchFamily="34" charset="0"/>
                <a:cs typeface="Arial" panose="020B0604020202020204" pitchFamily="34" charset="0"/>
              </a:rPr>
              <a:t>Very into the history and heritage, and potentially culture (</a:t>
            </a:r>
            <a:r>
              <a:rPr lang="en-GB" sz="1000" dirty="0" smtClean="0">
                <a:solidFill>
                  <a:schemeClr val="tx1"/>
                </a:solidFill>
                <a:latin typeface="Arial" panose="020B0604020202020204" pitchFamily="34" charset="0"/>
                <a:cs typeface="Arial" panose="020B0604020202020204" pitchFamily="34" charset="0"/>
              </a:rPr>
              <a:t>especially </a:t>
            </a:r>
            <a:r>
              <a:rPr lang="en-GB" sz="1000" dirty="0">
                <a:solidFill>
                  <a:schemeClr val="tx1"/>
                </a:solidFill>
                <a:latin typeface="Arial" panose="020B0604020202020204" pitchFamily="34" charset="0"/>
                <a:cs typeface="Arial" panose="020B0604020202020204" pitchFamily="34" charset="0"/>
              </a:rPr>
              <a:t>Shakespeare</a:t>
            </a:r>
            <a:r>
              <a:rPr lang="en-GB" sz="1000" dirty="0" smtClean="0">
                <a:solidFill>
                  <a:schemeClr val="tx1"/>
                </a:solidFill>
                <a:latin typeface="Arial" panose="020B0604020202020204" pitchFamily="34" charset="0"/>
                <a:cs typeface="Arial" panose="020B0604020202020204" pitchFamily="34" charset="0"/>
              </a:rPr>
              <a:t>)</a:t>
            </a:r>
            <a:endParaRPr lang="en-GB" sz="1000" dirty="0">
              <a:solidFill>
                <a:schemeClr val="tx1"/>
              </a:solidFill>
              <a:latin typeface="Arial" panose="020B0604020202020204" pitchFamily="34" charset="0"/>
              <a:cs typeface="Arial" panose="020B0604020202020204" pitchFamily="34" charset="0"/>
            </a:endParaRPr>
          </a:p>
          <a:p>
            <a:pPr marL="171450" indent="-171450">
              <a:spcAft>
                <a:spcPts val="300"/>
              </a:spcAft>
              <a:buFont typeface="Arial"/>
              <a:buChar char="•"/>
            </a:pPr>
            <a:r>
              <a:rPr lang="en-GB" sz="1000" dirty="0">
                <a:solidFill>
                  <a:schemeClr val="tx1"/>
                </a:solidFill>
                <a:latin typeface="Arial" panose="020B0604020202020204" pitchFamily="34" charset="0"/>
                <a:cs typeface="Arial" panose="020B0604020202020204" pitchFamily="34" charset="0"/>
              </a:rPr>
              <a:t>Quite nervous travellers but feel calmer in </a:t>
            </a:r>
            <a:r>
              <a:rPr lang="en-GB" sz="1000" dirty="0" smtClean="0">
                <a:solidFill>
                  <a:schemeClr val="tx1"/>
                </a:solidFill>
                <a:latin typeface="Arial" panose="020B0604020202020204" pitchFamily="34" charset="0"/>
                <a:cs typeface="Arial" panose="020B0604020202020204" pitchFamily="34" charset="0"/>
              </a:rPr>
              <a:t>England</a:t>
            </a:r>
            <a:endParaRPr lang="en-GB" sz="1000" dirty="0">
              <a:solidFill>
                <a:schemeClr val="tx1"/>
              </a:solidFill>
              <a:latin typeface="Arial" panose="020B0604020202020204" pitchFamily="34" charset="0"/>
              <a:cs typeface="Arial" panose="020B0604020202020204" pitchFamily="34" charset="0"/>
            </a:endParaRPr>
          </a:p>
          <a:p>
            <a:pPr marL="171450" indent="-171450">
              <a:spcAft>
                <a:spcPts val="300"/>
              </a:spcAft>
              <a:buFont typeface="Arial"/>
              <a:buChar char="•"/>
            </a:pPr>
            <a:r>
              <a:rPr lang="en-GB" sz="1000" dirty="0" smtClean="0">
                <a:solidFill>
                  <a:schemeClr val="tx1"/>
                </a:solidFill>
                <a:latin typeface="Arial" panose="020B0604020202020204" pitchFamily="34" charset="0"/>
                <a:cs typeface="Arial" panose="020B0604020202020204" pitchFamily="34" charset="0"/>
              </a:rPr>
              <a:t>Love having their sense </a:t>
            </a:r>
            <a:r>
              <a:rPr lang="en-GB" sz="1000" dirty="0">
                <a:solidFill>
                  <a:schemeClr val="tx1"/>
                </a:solidFill>
                <a:latin typeface="Arial" panose="020B0604020202020204" pitchFamily="34" charset="0"/>
                <a:cs typeface="Arial" panose="020B0604020202020204" pitchFamily="34" charset="0"/>
              </a:rPr>
              <a:t>of fun and a bit of ‘adventure-</a:t>
            </a:r>
            <a:r>
              <a:rPr lang="en-GB" sz="1000" dirty="0" err="1">
                <a:solidFill>
                  <a:schemeClr val="tx1"/>
                </a:solidFill>
                <a:latin typeface="Arial" panose="020B0604020202020204" pitchFamily="34" charset="0"/>
                <a:cs typeface="Arial" panose="020B0604020202020204" pitchFamily="34" charset="0"/>
              </a:rPr>
              <a:t>lite</a:t>
            </a:r>
            <a:r>
              <a:rPr lang="en-GB" sz="1000" dirty="0" smtClean="0">
                <a:solidFill>
                  <a:schemeClr val="tx1"/>
                </a:solidFill>
                <a:latin typeface="Arial" panose="020B0604020202020204" pitchFamily="34" charset="0"/>
                <a:cs typeface="Arial" panose="020B0604020202020204" pitchFamily="34" charset="0"/>
              </a:rPr>
              <a:t>’  encouraged in the way things are described  – although actually quite middle of the road in terms of the actual activities and experience they take part in!</a:t>
            </a:r>
            <a:endParaRPr lang="en-GB" sz="1000" dirty="0">
              <a:solidFill>
                <a:schemeClr val="tx1"/>
              </a:solidFill>
              <a:latin typeface="Arial" panose="020B0604020202020204" pitchFamily="34" charset="0"/>
              <a:cs typeface="Arial" panose="020B0604020202020204" pitchFamily="34" charset="0"/>
            </a:endParaRPr>
          </a:p>
          <a:p>
            <a:pPr marL="171450" indent="-171450">
              <a:spcAft>
                <a:spcPts val="300"/>
              </a:spcAft>
              <a:buFont typeface="Arial"/>
              <a:buChar char="•"/>
            </a:pPr>
            <a:r>
              <a:rPr lang="en-GB" sz="1000" dirty="0">
                <a:solidFill>
                  <a:schemeClr val="tx1"/>
                </a:solidFill>
                <a:latin typeface="Arial" panose="020B0604020202020204" pitchFamily="34" charset="0"/>
                <a:cs typeface="Arial" panose="020B0604020202020204" pitchFamily="34" charset="0"/>
              </a:rPr>
              <a:t>Less comfortable </a:t>
            </a:r>
            <a:r>
              <a:rPr lang="en-GB" sz="1000" dirty="0" smtClean="0">
                <a:solidFill>
                  <a:schemeClr val="tx1"/>
                </a:solidFill>
                <a:latin typeface="Arial" panose="020B0604020202020204" pitchFamily="34" charset="0"/>
                <a:cs typeface="Arial" panose="020B0604020202020204" pitchFamily="34" charset="0"/>
              </a:rPr>
              <a:t>driving in the UK – to the extent they can feel it’s a risk to their life…</a:t>
            </a:r>
            <a:endParaRPr lang="en-GB" sz="1000" dirty="0">
              <a:solidFill>
                <a:schemeClr val="tx1"/>
              </a:solidFill>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xmlns="" id="{25A9B0F5-389E-4ECE-82D8-C0F599106EBF}"/>
              </a:ext>
            </a:extLst>
          </p:cNvPr>
          <p:cNvSpPr txBox="1"/>
          <p:nvPr/>
        </p:nvSpPr>
        <p:spPr>
          <a:xfrm>
            <a:off x="2286001" y="291920"/>
            <a:ext cx="4616112"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3,087,000 trips to England</a:t>
            </a:r>
            <a:r>
              <a:rPr lang="en-GB" sz="1000" dirty="0">
                <a:solidFill>
                  <a:schemeClr val="bg1"/>
                </a:solidFill>
                <a:latin typeface="Arial" panose="020B0604020202020204" pitchFamily="34" charset="0"/>
                <a:cs typeface="Arial" panose="020B0604020202020204" pitchFamily="34" charset="0"/>
              </a:rPr>
              <a:t> in 2016 (rank 2)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37</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16" name="TextBox 15"/>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1862201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aphicFrame>
        <p:nvGraphicFramePr>
          <p:cNvPr id="8" name="Table 7"/>
          <p:cNvGraphicFramePr>
            <a:graphicFrameLocks noGrp="1"/>
          </p:cNvGraphicFramePr>
          <p:nvPr>
            <p:extLst>
              <p:ext uri="{D42A27DB-BD31-4B8C-83A1-F6EECF244321}">
                <p14:modId xmlns:p14="http://schemas.microsoft.com/office/powerpoint/2010/main" val="4119633569"/>
              </p:ext>
            </p:extLst>
          </p:nvPr>
        </p:nvGraphicFramePr>
        <p:xfrm>
          <a:off x="352419" y="2590699"/>
          <a:ext cx="4140001" cy="2664000"/>
        </p:xfrm>
        <a:graphic>
          <a:graphicData uri="http://schemas.openxmlformats.org/drawingml/2006/table">
            <a:tbl>
              <a:tblPr>
                <a:tableStyleId>{5C22544A-7EE6-4342-B048-85BDC9FD1C3A}</a:tableStyleId>
              </a:tblPr>
              <a:tblGrid>
                <a:gridCol w="2441047">
                  <a:extLst>
                    <a:ext uri="{9D8B030D-6E8A-4147-A177-3AD203B41FA5}">
                      <a16:colId xmlns:a16="http://schemas.microsoft.com/office/drawing/2014/main" xmlns="" val="63228188"/>
                    </a:ext>
                  </a:extLst>
                </a:gridCol>
                <a:gridCol w="849477">
                  <a:extLst>
                    <a:ext uri="{9D8B030D-6E8A-4147-A177-3AD203B41FA5}">
                      <a16:colId xmlns:a16="http://schemas.microsoft.com/office/drawing/2014/main" xmlns="" val="541565902"/>
                    </a:ext>
                  </a:extLst>
                </a:gridCol>
                <a:gridCol w="849477">
                  <a:extLst>
                    <a:ext uri="{9D8B030D-6E8A-4147-A177-3AD203B41FA5}">
                      <a16:colId xmlns:a16="http://schemas.microsoft.com/office/drawing/2014/main" xmlns="" val="3094556263"/>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CLUSTER</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CONSIDERATION</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B w="317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3277885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famous / iconic attractions / places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84%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103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726463854"/>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history and heritage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81%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108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601167589"/>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city life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99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18065014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rural life &amp; scenery</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54238125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Outdoor leisure pursuits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91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46858708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Attending cultural / music / sports events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28955949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Challenge and / or action</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26%</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83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solidFill>
                      <a:srgbClr val="FFC000"/>
                    </a:solidFill>
                  </a:tcPr>
                </a:tc>
                <a:extLst>
                  <a:ext uri="{0D108BD9-81ED-4DB2-BD59-A6C34878D82A}">
                    <a16:rowId xmlns:a16="http://schemas.microsoft.com/office/drawing/2014/main" xmlns="" val="1428051378"/>
                  </a:ext>
                </a:extLst>
              </a:tr>
            </a:tbl>
          </a:graphicData>
        </a:graphic>
      </p:graphicFrame>
      <p:sp>
        <p:nvSpPr>
          <p:cNvPr id="3" name="Rectangle 2"/>
          <p:cNvSpPr/>
          <p:nvPr/>
        </p:nvSpPr>
        <p:spPr>
          <a:xfrm>
            <a:off x="352419" y="1775959"/>
            <a:ext cx="4140001"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CONSIDERATION OF ACTIVITY </a:t>
            </a:r>
          </a:p>
          <a:p>
            <a:pPr>
              <a:lnSpc>
                <a:spcPts val="1100"/>
              </a:lnSpc>
            </a:pPr>
            <a:r>
              <a:rPr lang="en-GB" sz="1200" b="1" dirty="0">
                <a:solidFill>
                  <a:srgbClr val="120742"/>
                </a:solidFill>
                <a:latin typeface="Arial" panose="020B0604020202020204" pitchFamily="34" charset="0"/>
                <a:cs typeface="Arial" panose="020B0604020202020204" pitchFamily="34" charset="0"/>
              </a:rPr>
              <a:t>CLUSTERS ON HOLIDAY TO ENGLAND </a:t>
            </a:r>
          </a:p>
          <a:p>
            <a:r>
              <a:rPr lang="en-GB" sz="700" dirty="0">
                <a:latin typeface="Arial" panose="020B0604020202020204" pitchFamily="34" charset="0"/>
                <a:cs typeface="Arial" panose="020B0604020202020204" pitchFamily="34" charset="0"/>
              </a:rPr>
              <a:t>TOP 2 BOX (DEFINITELY WOULD OR VERY LIKELY TO) CONSIDERATION OF ACTIVITY CLUSTERS ON HOLIDAY TO ENGLAND AND INDEXING AGAINST “GLOBAL” TOP 2 BOX SCORES. BOTH COLUMNS SHOW / BASED ON NORMALISED DATA</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graphicFrame>
        <p:nvGraphicFramePr>
          <p:cNvPr id="14" name="Chart Placeholder 7"/>
          <p:cNvGraphicFramePr>
            <a:graphicFrameLocks/>
          </p:cNvGraphicFramePr>
          <p:nvPr>
            <p:extLst>
              <p:ext uri="{D42A27DB-BD31-4B8C-83A1-F6EECF244321}">
                <p14:modId xmlns:p14="http://schemas.microsoft.com/office/powerpoint/2010/main" val="3966991991"/>
              </p:ext>
            </p:extLst>
          </p:nvPr>
        </p:nvGraphicFramePr>
        <p:xfrm>
          <a:off x="-180926" y="849138"/>
          <a:ext cx="9743207" cy="467610"/>
        </p:xfrm>
        <a:graphic>
          <a:graphicData uri="http://schemas.openxmlformats.org/drawingml/2006/chart">
            <c:chart xmlns:c="http://schemas.openxmlformats.org/drawingml/2006/chart" xmlns:r="http://schemas.openxmlformats.org/officeDocument/2006/relationships" r:id="rId3"/>
          </a:graphicData>
        </a:graphic>
      </p:graphicFrame>
      <p:sp>
        <p:nvSpPr>
          <p:cNvPr id="20" name="Rectangle 19"/>
          <p:cNvSpPr/>
          <p:nvPr/>
        </p:nvSpPr>
        <p:spPr>
          <a:xfrm>
            <a:off x="352419" y="932365"/>
            <a:ext cx="2633153" cy="318480"/>
          </a:xfrm>
          <a:prstGeom prst="rect">
            <a:avLst/>
          </a:prstGeom>
          <a:noFill/>
        </p:spPr>
        <p:txBody>
          <a:bodyPr wrap="square" lIns="0" tIns="36000" rIns="0" bIns="0" anchor="ctr">
            <a:spAutoFit/>
          </a:bodyPr>
          <a:lstStyle/>
          <a:p>
            <a:pPr algn="r">
              <a:lnSpc>
                <a:spcPts val="1100"/>
              </a:lnSpc>
            </a:pPr>
            <a:r>
              <a:rPr lang="en-GB" sz="1200" b="1" dirty="0">
                <a:latin typeface="Arial" panose="020B0604020202020204" pitchFamily="34" charset="0"/>
                <a:cs typeface="Arial" panose="020B0604020202020204" pitchFamily="34" charset="0"/>
              </a:rPr>
              <a:t>ATTITUDE TOWARDS TAKING A HOLIDAY TO ENGLAND IN FUTURE</a:t>
            </a:r>
            <a:endParaRPr lang="en-GB" sz="1200" b="1" dirty="0">
              <a:solidFill>
                <a:srgbClr val="00B050"/>
              </a:solidFill>
              <a:latin typeface="Arial" panose="020B0604020202020204" pitchFamily="34" charset="0"/>
              <a:cs typeface="Arial" panose="020B0604020202020204" pitchFamily="34" charset="0"/>
            </a:endParaRPr>
          </a:p>
        </p:txBody>
      </p:sp>
      <p:graphicFrame>
        <p:nvGraphicFramePr>
          <p:cNvPr id="22" name="Table 21"/>
          <p:cNvGraphicFramePr>
            <a:graphicFrameLocks noGrp="1"/>
          </p:cNvGraphicFramePr>
          <p:nvPr>
            <p:extLst>
              <p:ext uri="{D42A27DB-BD31-4B8C-83A1-F6EECF244321}">
                <p14:modId xmlns:p14="http://schemas.microsoft.com/office/powerpoint/2010/main" val="3795888492"/>
              </p:ext>
            </p:extLst>
          </p:nvPr>
        </p:nvGraphicFramePr>
        <p:xfrm>
          <a:off x="4745949" y="2590699"/>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(1-10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85%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198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castle/palace/historic house</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157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156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79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93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781145162"/>
                  </a:ext>
                </a:extLst>
              </a:tr>
            </a:tbl>
          </a:graphicData>
        </a:graphic>
      </p:graphicFrame>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7" name="Rectangle 36"/>
          <p:cNvSpPr/>
          <p:nvPr/>
        </p:nvSpPr>
        <p:spPr>
          <a:xfrm>
            <a:off x="4745949" y="1775959"/>
            <a:ext cx="4312326"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a:p>
            <a:r>
              <a:rPr lang="en-GB" sz="700" dirty="0">
                <a:latin typeface="Arial" panose="020B0604020202020204" pitchFamily="34" charset="0"/>
                <a:cs typeface="Arial" panose="020B0604020202020204" pitchFamily="34" charset="0"/>
              </a:rPr>
              <a:t>TOP 2 BOX (DEFINITELY WOULD OR VERY LIKELY TO) CONSIDERATION OF ACTIVITY ON HOLIDAY TO ENGLAND) AND TOP 2 BOX (SOLE/VERY IMPORTANT REASON) IMPORTANCE OF ACTIVITY VS. CHOSING ENGLAND INDEXED AGAINST AVERAGE IMPORTANCE OF ACTIVITIES</a:t>
            </a:r>
          </a:p>
        </p:txBody>
      </p:sp>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Australia</a:t>
            </a:r>
          </a:p>
        </p:txBody>
      </p:sp>
      <p:sp>
        <p:nvSpPr>
          <p:cNvPr id="39" name="Rectangle 38"/>
          <p:cNvSpPr/>
          <p:nvPr/>
        </p:nvSpPr>
        <p:spPr>
          <a:xfrm>
            <a:off x="289556" y="5377777"/>
            <a:ext cx="4082554" cy="84892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100" dirty="0">
                <a:solidFill>
                  <a:schemeClr val="tx1"/>
                </a:solidFill>
                <a:latin typeface="Arial" panose="020B0604020202020204" pitchFamily="34" charset="0"/>
                <a:cs typeface="Arial" panose="020B0604020202020204" pitchFamily="34" charset="0"/>
              </a:rPr>
              <a:t>Though widely considered, museums and parks/gardens are less potent drivers of visitation. Villages / rural areas conversely are punching above their weight here</a:t>
            </a:r>
          </a:p>
        </p:txBody>
      </p:sp>
      <p:sp>
        <p:nvSpPr>
          <p:cNvPr id="40" name="Isosceles Triangle 39"/>
          <p:cNvSpPr/>
          <p:nvPr/>
        </p:nvSpPr>
        <p:spPr>
          <a:xfrm rot="16200000">
            <a:off x="4287936" y="5744319"/>
            <a:ext cx="284188" cy="115839"/>
          </a:xfrm>
          <a:prstGeom prst="triangle">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Oval 29"/>
          <p:cNvSpPr/>
          <p:nvPr/>
        </p:nvSpPr>
        <p:spPr>
          <a:xfrm>
            <a:off x="8384121"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81%</a:t>
            </a:r>
          </a:p>
        </p:txBody>
      </p:sp>
      <p:sp>
        <p:nvSpPr>
          <p:cNvPr id="31" name="TextBox 30"/>
          <p:cNvSpPr txBox="1"/>
          <p:nvPr/>
        </p:nvSpPr>
        <p:spPr>
          <a:xfrm>
            <a:off x="8071429" y="1339907"/>
            <a:ext cx="1152927" cy="400110"/>
          </a:xfrm>
          <a:prstGeom prst="rect">
            <a:avLst/>
          </a:prstGeom>
          <a:noFill/>
        </p:spPr>
        <p:txBody>
          <a:bodyPr wrap="square" lIns="0" rIns="0" rtlCol="0">
            <a:spAutoFit/>
          </a:bodyPr>
          <a:lstStyle/>
          <a:p>
            <a:pPr algn="ctr"/>
            <a:r>
              <a:rPr lang="en-GB" sz="1000" dirty="0"/>
              <a:t>NET England </a:t>
            </a:r>
          </a:p>
          <a:p>
            <a:pPr algn="ctr"/>
            <a:r>
              <a:rPr lang="en-GB" sz="1000" dirty="0"/>
              <a:t>consideration</a:t>
            </a:r>
          </a:p>
        </p:txBody>
      </p:sp>
      <p:sp>
        <p:nvSpPr>
          <p:cNvPr id="36" name="TextBox 35"/>
          <p:cNvSpPr txBox="1"/>
          <p:nvPr/>
        </p:nvSpPr>
        <p:spPr>
          <a:xfrm>
            <a:off x="4662249" y="6279242"/>
            <a:ext cx="1616148" cy="246221"/>
          </a:xfrm>
          <a:prstGeom prst="rect">
            <a:avLst/>
          </a:prstGeom>
          <a:noFill/>
        </p:spPr>
        <p:txBody>
          <a:bodyPr wrap="none" rtlCol="0">
            <a:spAutoFit/>
          </a:bodyPr>
          <a:lstStyle/>
          <a:p>
            <a:r>
              <a:rPr lang="en-GB" sz="1000" i="1" dirty="0">
                <a:latin typeface="Arial" panose="020B0604020202020204" pitchFamily="34" charset="0"/>
                <a:cs typeface="Arial" panose="020B0604020202020204" pitchFamily="34" charset="0"/>
              </a:rPr>
              <a:t>List continues overleaf …</a:t>
            </a:r>
          </a:p>
        </p:txBody>
      </p:sp>
      <p:sp>
        <p:nvSpPr>
          <p:cNvPr id="25" name="Rectangle 24">
            <a:extLst>
              <a:ext uri="{FF2B5EF4-FFF2-40B4-BE49-F238E27FC236}">
                <a16:creationId xmlns:a16="http://schemas.microsoft.com/office/drawing/2014/main" xmlns="" id="{D2A172DB-BEFF-485C-BCEA-35C25249E96F}"/>
              </a:ext>
            </a:extLst>
          </p:cNvPr>
          <p:cNvSpPr/>
          <p:nvPr/>
        </p:nvSpPr>
        <p:spPr>
          <a:xfrm>
            <a:off x="3010159" y="1245080"/>
            <a:ext cx="846386" cy="276999"/>
          </a:xfrm>
          <a:prstGeom prst="rect">
            <a:avLst/>
          </a:prstGeom>
          <a:solidFill>
            <a:schemeClr val="bg1"/>
          </a:solidFill>
        </p:spPr>
        <p:txBody>
          <a:bodyPr wrap="none" lIns="0" tIns="0" rIns="0" bIns="0">
            <a:spAutoFit/>
          </a:bodyPr>
          <a:lstStyle/>
          <a:p>
            <a:r>
              <a:rPr lang="en-GB" sz="900" dirty="0">
                <a:solidFill>
                  <a:srgbClr val="120742"/>
                </a:solidFill>
                <a:latin typeface="Arial" panose="020B0604020202020204" pitchFamily="34" charset="0"/>
                <a:cs typeface="Arial" panose="020B0604020202020204" pitchFamily="34" charset="0"/>
              </a:rPr>
              <a:t>Would definitely </a:t>
            </a:r>
          </a:p>
          <a:p>
            <a:r>
              <a:rPr lang="en-GB" sz="900" dirty="0">
                <a:solidFill>
                  <a:srgbClr val="120742"/>
                </a:solidFill>
                <a:latin typeface="Arial" panose="020B0604020202020204" pitchFamily="34" charset="0"/>
                <a:cs typeface="Arial" panose="020B0604020202020204" pitchFamily="34" charset="0"/>
              </a:rPr>
              <a:t>consider</a:t>
            </a:r>
          </a:p>
        </p:txBody>
      </p:sp>
      <p:sp>
        <p:nvSpPr>
          <p:cNvPr id="26" name="Rectangle 25">
            <a:extLst>
              <a:ext uri="{FF2B5EF4-FFF2-40B4-BE49-F238E27FC236}">
                <a16:creationId xmlns:a16="http://schemas.microsoft.com/office/drawing/2014/main" xmlns="" id="{68127EEE-35A1-40C1-8AB8-E7450C198AB2}"/>
              </a:ext>
            </a:extLst>
          </p:cNvPr>
          <p:cNvSpPr/>
          <p:nvPr/>
        </p:nvSpPr>
        <p:spPr>
          <a:xfrm>
            <a:off x="6592283" y="1245080"/>
            <a:ext cx="852798"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England holiday </a:t>
            </a:r>
          </a:p>
          <a:p>
            <a:r>
              <a:rPr lang="en-GB" sz="900" dirty="0">
                <a:solidFill>
                  <a:srgbClr val="00B050"/>
                </a:solidFill>
                <a:latin typeface="Arial" panose="020B0604020202020204" pitchFamily="34" charset="0"/>
                <a:cs typeface="Arial" panose="020B0604020202020204" pitchFamily="34" charset="0"/>
              </a:rPr>
              <a:t>already booked</a:t>
            </a:r>
          </a:p>
        </p:txBody>
      </p:sp>
      <p:sp>
        <p:nvSpPr>
          <p:cNvPr id="27" name="Rectangle 26">
            <a:extLst>
              <a:ext uri="{FF2B5EF4-FFF2-40B4-BE49-F238E27FC236}">
                <a16:creationId xmlns:a16="http://schemas.microsoft.com/office/drawing/2014/main" xmlns="" id="{6CAE627A-15A9-4089-A0AE-981E6DBEC55F}"/>
              </a:ext>
            </a:extLst>
          </p:cNvPr>
          <p:cNvSpPr/>
          <p:nvPr/>
        </p:nvSpPr>
        <p:spPr>
          <a:xfrm>
            <a:off x="5292053" y="1245080"/>
            <a:ext cx="621965"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Actively</a:t>
            </a:r>
          </a:p>
          <a:p>
            <a:r>
              <a:rPr lang="en-GB" sz="900" dirty="0">
                <a:solidFill>
                  <a:srgbClr val="92D050"/>
                </a:solidFill>
                <a:latin typeface="Arial" panose="020B0604020202020204" pitchFamily="34" charset="0"/>
                <a:cs typeface="Arial" panose="020B0604020202020204" pitchFamily="34" charset="0"/>
              </a:rPr>
              <a:t>considering </a:t>
            </a:r>
          </a:p>
        </p:txBody>
      </p:sp>
      <p:sp>
        <p:nvSpPr>
          <p:cNvPr id="28" name="TextBox 27">
            <a:extLst>
              <a:ext uri="{FF2B5EF4-FFF2-40B4-BE49-F238E27FC236}">
                <a16:creationId xmlns:a16="http://schemas.microsoft.com/office/drawing/2014/main" xmlns="" id="{DF469EE5-10B1-4C79-8C2E-9545C0F44398}"/>
              </a:ext>
            </a:extLst>
          </p:cNvPr>
          <p:cNvSpPr txBox="1"/>
          <p:nvPr/>
        </p:nvSpPr>
        <p:spPr>
          <a:xfrm>
            <a:off x="2387601" y="305766"/>
            <a:ext cx="4514512"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924,000 trips to England</a:t>
            </a:r>
            <a:r>
              <a:rPr lang="en-GB" sz="1000" dirty="0">
                <a:solidFill>
                  <a:schemeClr val="bg1"/>
                </a:solidFill>
                <a:latin typeface="Arial" panose="020B0604020202020204" pitchFamily="34" charset="0"/>
                <a:cs typeface="Arial" panose="020B0604020202020204" pitchFamily="34" charset="0"/>
              </a:rPr>
              <a:t> in 2016 (rank 7)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56</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34" name="TextBox 33"/>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262542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Australia</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Rectangle 29"/>
          <p:cNvSpPr/>
          <p:nvPr/>
        </p:nvSpPr>
        <p:spPr>
          <a:xfrm>
            <a:off x="4722426" y="1142498"/>
            <a:ext cx="4140001" cy="2283400"/>
          </a:xfrm>
          <a:prstGeom prst="rect">
            <a:avLst/>
          </a:pr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t"/>
          <a:lstStyle/>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England not strongly considered for challenge / action activities, but all other clusters generally considered </a:t>
            </a:r>
          </a:p>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Major drivers of consideration at an activity level are history and iconic destinations, but no exclusive skew to what the city has to offer …</a:t>
            </a:r>
          </a:p>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 exploration of villages / rural areas is a key driver of consideration too </a:t>
            </a:r>
          </a:p>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Contemporary culture perhaps not the most widely considered activity, but one that disproportionally drives consideration of England </a:t>
            </a:r>
          </a:p>
        </p:txBody>
      </p:sp>
      <p:sp>
        <p:nvSpPr>
          <p:cNvPr id="31" name="Rectangle 30"/>
          <p:cNvSpPr/>
          <p:nvPr/>
        </p:nvSpPr>
        <p:spPr>
          <a:xfrm>
            <a:off x="4722427" y="926035"/>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sp>
        <p:nvSpPr>
          <p:cNvPr id="25" name="Rectangle 24"/>
          <p:cNvSpPr/>
          <p:nvPr/>
        </p:nvSpPr>
        <p:spPr>
          <a:xfrm>
            <a:off x="4748221" y="3581650"/>
            <a:ext cx="4114206" cy="2703662"/>
          </a:xfrm>
          <a:prstGeom prst="rect">
            <a:avLst/>
          </a:prstGeom>
          <a:noFill/>
          <a:ln w="6350">
            <a:solidFill>
              <a:schemeClr val="bg1">
                <a:lumMod val="50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36000" rIns="36000" rtlCol="0" anchor="t"/>
          <a:lstStyle/>
          <a:p>
            <a:r>
              <a:rPr lang="en-GB" sz="1200" b="1" dirty="0">
                <a:solidFill>
                  <a:schemeClr val="tx1"/>
                </a:solidFill>
                <a:latin typeface="Arial" panose="020B0604020202020204" pitchFamily="34" charset="0"/>
                <a:cs typeface="Arial" panose="020B0604020202020204" pitchFamily="34" charset="0"/>
              </a:rPr>
              <a:t>INDEXING </a:t>
            </a:r>
          </a:p>
          <a:p>
            <a:r>
              <a:rPr lang="en-GB" sz="1050" dirty="0">
                <a:solidFill>
                  <a:schemeClr val="tx1"/>
                </a:solidFill>
                <a:latin typeface="Arial" panose="020B0604020202020204" pitchFamily="34" charset="0"/>
                <a:cs typeface="Arial" panose="020B0604020202020204" pitchFamily="34" charset="0"/>
              </a:rPr>
              <a:t>Indexing shows relative differences, e.g. against the global average or the average importance of activities. An index score of 120 next to a 60% score indicates a global average of 50% as does an index score of 80 next to a 40% score. </a:t>
            </a:r>
          </a:p>
          <a:p>
            <a:endParaRPr lang="en-GB" sz="1100" b="1" dirty="0">
              <a:solidFill>
                <a:schemeClr val="tx1"/>
              </a:solidFill>
              <a:latin typeface="Arial" panose="020B0604020202020204" pitchFamily="34" charset="0"/>
              <a:cs typeface="Arial" panose="020B0604020202020204" pitchFamily="34" charset="0"/>
            </a:endParaRPr>
          </a:p>
          <a:p>
            <a:r>
              <a:rPr lang="en-GB" sz="1200" b="1" dirty="0">
                <a:solidFill>
                  <a:schemeClr val="tx1"/>
                </a:solidFill>
                <a:latin typeface="Arial" panose="020B0604020202020204" pitchFamily="34" charset="0"/>
                <a:cs typeface="Arial" panose="020B0604020202020204" pitchFamily="34" charset="0"/>
              </a:rPr>
              <a:t>COLOUR CODING OF INDEX SCORES </a:t>
            </a:r>
          </a:p>
          <a:p>
            <a:r>
              <a:rPr lang="en-GB" sz="1050" dirty="0">
                <a:solidFill>
                  <a:schemeClr val="tx1"/>
                </a:solidFill>
                <a:latin typeface="Arial" panose="020B0604020202020204" pitchFamily="34" charset="0"/>
                <a:cs typeface="Arial" panose="020B0604020202020204" pitchFamily="34" charset="0"/>
              </a:rPr>
              <a:t>Index scores have been colour coded to highlight smaller or greater differences. </a:t>
            </a:r>
            <a:r>
              <a:rPr lang="en-GB" sz="1050" dirty="0">
                <a:solidFill>
                  <a:srgbClr val="C00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under-indexing (index &lt;80), </a:t>
            </a:r>
            <a:r>
              <a:rPr lang="en-GB" sz="1050" dirty="0">
                <a:solidFill>
                  <a:srgbClr val="FFC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under-indexing (index 80-89), </a:t>
            </a:r>
            <a:r>
              <a:rPr lang="en-GB" sz="1050" dirty="0">
                <a:solidFill>
                  <a:srgbClr val="92D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over-indexing (index 110-119) and </a:t>
            </a:r>
            <a:r>
              <a:rPr lang="en-GB" sz="1050" dirty="0">
                <a:solidFill>
                  <a:srgbClr val="00B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over-indexing (index 120+)</a:t>
            </a:r>
            <a:endParaRPr lang="en-GB" sz="1050" b="1" dirty="0">
              <a:solidFill>
                <a:schemeClr val="tx1"/>
              </a:solidFill>
              <a:latin typeface="Arial" panose="020B0604020202020204" pitchFamily="34" charset="0"/>
              <a:cs typeface="Arial" panose="020B0604020202020204" pitchFamily="34" charset="0"/>
            </a:endParaRPr>
          </a:p>
          <a:p>
            <a:endParaRPr lang="en-GB" sz="1100" b="1" dirty="0">
              <a:solidFill>
                <a:schemeClr val="tx1"/>
              </a:solidFill>
              <a:latin typeface="Arial" panose="020B0604020202020204" pitchFamily="34" charset="0"/>
              <a:cs typeface="Arial" panose="020B0604020202020204" pitchFamily="34" charset="0"/>
            </a:endParaRPr>
          </a:p>
          <a:p>
            <a:pPr lvl="0"/>
            <a:r>
              <a:rPr lang="en-GB" sz="1200" b="1" dirty="0">
                <a:solidFill>
                  <a:srgbClr val="120742"/>
                </a:solidFill>
                <a:latin typeface="Arial" panose="020B0604020202020204" pitchFamily="34" charset="0"/>
                <a:cs typeface="Arial" panose="020B0604020202020204" pitchFamily="34" charset="0"/>
              </a:rPr>
              <a:t>SOURCE </a:t>
            </a:r>
          </a:p>
          <a:p>
            <a:pPr lvl="0"/>
            <a:r>
              <a:rPr lang="en-GB" sz="1050" dirty="0">
                <a:solidFill>
                  <a:srgbClr val="120742"/>
                </a:solidFill>
                <a:latin typeface="Arial" panose="020B0604020202020204" pitchFamily="34" charset="0"/>
                <a:cs typeface="Arial" panose="020B0604020202020204" pitchFamily="34" charset="0"/>
              </a:rPr>
              <a:t>Online survey of 1,521 respondents. Fieldwork carried out between </a:t>
            </a:r>
            <a:r>
              <a:rPr lang="en-GB" sz="1050" dirty="0">
                <a:solidFill>
                  <a:srgbClr val="120742"/>
                </a:solidFill>
                <a:latin typeface="Arial" panose="020B0604020202020204" pitchFamily="34" charset="0"/>
                <a:cs typeface="Arial" panose="020B0604020202020204" pitchFamily="34" charset="0"/>
              </a:rPr>
              <a:t>[02.17] and [03.17]</a:t>
            </a:r>
            <a:r>
              <a:rPr lang="en-GB" sz="1050" dirty="0">
                <a:solidFill>
                  <a:srgbClr val="120742"/>
                </a:solidFill>
                <a:latin typeface="Arial" panose="020B0604020202020204" pitchFamily="34" charset="0"/>
                <a:cs typeface="Arial" panose="020B0604020202020204" pitchFamily="34" charset="0"/>
              </a:rPr>
              <a:t>.</a:t>
            </a:r>
            <a:endParaRPr lang="en-GB" sz="1050" dirty="0">
              <a:solidFill>
                <a:srgbClr val="120742"/>
              </a:solidFill>
              <a:latin typeface="Arial" panose="020B0604020202020204" pitchFamily="34" charset="0"/>
              <a:cs typeface="Arial" panose="020B0604020202020204" pitchFamily="34" charset="0"/>
            </a:endParaRPr>
          </a:p>
        </p:txBody>
      </p:sp>
      <p:graphicFrame>
        <p:nvGraphicFramePr>
          <p:cNvPr id="69" name="Table 68"/>
          <p:cNvGraphicFramePr>
            <a:graphicFrameLocks noGrp="1"/>
          </p:cNvGraphicFramePr>
          <p:nvPr>
            <p:extLst>
              <p:ext uri="{D42A27DB-BD31-4B8C-83A1-F6EECF244321}">
                <p14:modId xmlns:p14="http://schemas.microsoft.com/office/powerpoint/2010/main" val="418866013"/>
              </p:ext>
            </p:extLst>
          </p:nvPr>
        </p:nvGraphicFramePr>
        <p:xfrm>
          <a:off x="326345" y="1289671"/>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(11-20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locally made products/craft</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53%</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91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Short (&lt; 2hrs) country or coastal walk</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53%</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a:t>
                      </a:r>
                      <a:r>
                        <a:rPr lang="en-GB" sz="1000" b="1" i="0" u="none" strike="noStrike" dirty="0">
                          <a:solidFill>
                            <a:schemeClr val="bg1"/>
                          </a:solidFill>
                          <a:effectLst/>
                          <a:latin typeface="Arial" panose="020B0604020202020204" pitchFamily="34" charset="0"/>
                          <a:cs typeface="Arial" panose="020B0604020202020204" pitchFamily="34" charset="0"/>
                        </a:rPr>
                        <a:t>80</a:t>
                      </a:r>
                      <a:r>
                        <a:rPr lang="en-GB" sz="1000" b="0" i="0" u="none" strike="noStrike" dirty="0">
                          <a:solidFill>
                            <a:srgbClr val="120742"/>
                          </a:solidFill>
                          <a:effectLst/>
                          <a:latin typeface="Arial" panose="020B0604020202020204" pitchFamily="34" charset="0"/>
                          <a:cs typeface="Arial" panose="020B0604020202020204" pitchFamily="34" charset="0"/>
                        </a:rPr>
                        <a:t>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places linked to family history</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52%</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104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an art gallery</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52%</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83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Event associated with local traditions</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50%</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107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clothes</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48%</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87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contemporary culture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47%</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121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religious building</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44%</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89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Film/TV/Literature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43%</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70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Watching a play / musical</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42%</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69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3781145162"/>
                  </a:ext>
                </a:extLst>
              </a:tr>
            </a:tbl>
          </a:graphicData>
        </a:graphic>
      </p:graphicFrame>
      <p:sp>
        <p:nvSpPr>
          <p:cNvPr id="70" name="Rectangle 69"/>
          <p:cNvSpPr/>
          <p:nvPr/>
        </p:nvSpPr>
        <p:spPr>
          <a:xfrm>
            <a:off x="352419" y="926035"/>
            <a:ext cx="4253286" cy="374461"/>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p:txBody>
      </p:sp>
      <p:sp>
        <p:nvSpPr>
          <p:cNvPr id="36" name="Rectangle 35">
            <a:extLst>
              <a:ext uri="{FF2B5EF4-FFF2-40B4-BE49-F238E27FC236}">
                <a16:creationId xmlns:a16="http://schemas.microsoft.com/office/drawing/2014/main" xmlns="" id="{03672834-13A1-4D81-B2B9-E4E039B660C7}"/>
              </a:ext>
            </a:extLst>
          </p:cNvPr>
          <p:cNvSpPr/>
          <p:nvPr/>
        </p:nvSpPr>
        <p:spPr>
          <a:xfrm>
            <a:off x="349371" y="5045547"/>
            <a:ext cx="4116478" cy="381728"/>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DEMOGRAPHICS SKEWS: % ALREADY BOOKED ENGLAND HOLIDAY INDEXED VS. MARKET TOTAL</a:t>
            </a:r>
          </a:p>
        </p:txBody>
      </p:sp>
      <p:graphicFrame>
        <p:nvGraphicFramePr>
          <p:cNvPr id="40" name="Table 39">
            <a:extLst>
              <a:ext uri="{FF2B5EF4-FFF2-40B4-BE49-F238E27FC236}">
                <a16:creationId xmlns:a16="http://schemas.microsoft.com/office/drawing/2014/main" xmlns="" id="{B3C7DD9A-C003-49BE-BC75-F1DC37C0EDC6}"/>
              </a:ext>
            </a:extLst>
          </p:cNvPr>
          <p:cNvGraphicFramePr>
            <a:graphicFrameLocks noGrp="1"/>
          </p:cNvGraphicFramePr>
          <p:nvPr>
            <p:extLst>
              <p:ext uri="{D42A27DB-BD31-4B8C-83A1-F6EECF244321}">
                <p14:modId xmlns:p14="http://schemas.microsoft.com/office/powerpoint/2010/main" val="663759942"/>
              </p:ext>
            </p:extLst>
          </p:nvPr>
        </p:nvGraphicFramePr>
        <p:xfrm>
          <a:off x="326345" y="5398527"/>
          <a:ext cx="4142552" cy="864000"/>
        </p:xfrm>
        <a:graphic>
          <a:graphicData uri="http://schemas.openxmlformats.org/drawingml/2006/table">
            <a:tbl>
              <a:tblPr>
                <a:tableStyleId>{5C22544A-7EE6-4342-B048-85BDC9FD1C3A}</a:tableStyleId>
              </a:tblPr>
              <a:tblGrid>
                <a:gridCol w="517819">
                  <a:extLst>
                    <a:ext uri="{9D8B030D-6E8A-4147-A177-3AD203B41FA5}">
                      <a16:colId xmlns:a16="http://schemas.microsoft.com/office/drawing/2014/main" xmlns="" val="379537023"/>
                    </a:ext>
                  </a:extLst>
                </a:gridCol>
                <a:gridCol w="517819">
                  <a:extLst>
                    <a:ext uri="{9D8B030D-6E8A-4147-A177-3AD203B41FA5}">
                      <a16:colId xmlns:a16="http://schemas.microsoft.com/office/drawing/2014/main" xmlns="" val="1083277144"/>
                    </a:ext>
                  </a:extLst>
                </a:gridCol>
                <a:gridCol w="517819">
                  <a:extLst>
                    <a:ext uri="{9D8B030D-6E8A-4147-A177-3AD203B41FA5}">
                      <a16:colId xmlns:a16="http://schemas.microsoft.com/office/drawing/2014/main" xmlns="" val="812582721"/>
                    </a:ext>
                  </a:extLst>
                </a:gridCol>
                <a:gridCol w="517819">
                  <a:extLst>
                    <a:ext uri="{9D8B030D-6E8A-4147-A177-3AD203B41FA5}">
                      <a16:colId xmlns:a16="http://schemas.microsoft.com/office/drawing/2014/main" xmlns="" val="1406986778"/>
                    </a:ext>
                  </a:extLst>
                </a:gridCol>
                <a:gridCol w="517819">
                  <a:extLst>
                    <a:ext uri="{9D8B030D-6E8A-4147-A177-3AD203B41FA5}">
                      <a16:colId xmlns:a16="http://schemas.microsoft.com/office/drawing/2014/main" xmlns="" val="2034199571"/>
                    </a:ext>
                  </a:extLst>
                </a:gridCol>
                <a:gridCol w="517819">
                  <a:extLst>
                    <a:ext uri="{9D8B030D-6E8A-4147-A177-3AD203B41FA5}">
                      <a16:colId xmlns:a16="http://schemas.microsoft.com/office/drawing/2014/main" xmlns="" val="2251176793"/>
                    </a:ext>
                  </a:extLst>
                </a:gridCol>
                <a:gridCol w="517819">
                  <a:extLst>
                    <a:ext uri="{9D8B030D-6E8A-4147-A177-3AD203B41FA5}">
                      <a16:colId xmlns:a16="http://schemas.microsoft.com/office/drawing/2014/main" xmlns="" val="105214153"/>
                    </a:ext>
                  </a:extLst>
                </a:gridCol>
                <a:gridCol w="517819">
                  <a:extLst>
                    <a:ext uri="{9D8B030D-6E8A-4147-A177-3AD203B41FA5}">
                      <a16:colId xmlns:a16="http://schemas.microsoft.com/office/drawing/2014/main" xmlns="" val="2567621665"/>
                    </a:ext>
                  </a:extLst>
                </a:gridCol>
              </a:tblGrid>
              <a:tr h="288000">
                <a:tc>
                  <a:txBody>
                    <a:bodyPr/>
                    <a:lstStyle/>
                    <a:p>
                      <a:pPr algn="ctr" fontAlgn="ctr"/>
                      <a:r>
                        <a:rPr lang="en-GB" sz="1050" b="1" u="none" strike="noStrike" dirty="0">
                          <a:effectLst/>
                          <a:latin typeface="Arial" panose="020B0604020202020204" pitchFamily="34" charset="0"/>
                          <a:cs typeface="Arial" panose="020B0604020202020204" pitchFamily="34" charset="0"/>
                        </a:rPr>
                        <a:t>18-34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35-54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55+</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Female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AB</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C1</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C2DE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0413423"/>
                  </a:ext>
                </a:extLst>
              </a:tr>
              <a:tr h="288000">
                <a:tc>
                  <a:txBody>
                    <a:bodyPr/>
                    <a:lstStyle/>
                    <a:p>
                      <a:pPr algn="ctr" fontAlgn="ctr"/>
                      <a:r>
                        <a:rPr lang="en-GB" sz="1000" u="none" strike="noStrike" dirty="0">
                          <a:effectLst/>
                          <a:latin typeface="Arial" panose="020B0604020202020204" pitchFamily="34" charset="0"/>
                          <a:cs typeface="Arial" panose="020B0604020202020204" pitchFamily="34" charset="0"/>
                        </a:rPr>
                        <a:t>7%</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4%</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5%</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7%</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5%</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6%</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5%</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6%</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47379791"/>
                  </a:ext>
                </a:extLst>
              </a:tr>
              <a:tr h="288000">
                <a:tc>
                  <a:txBody>
                    <a:bodyPr/>
                    <a:lstStyle/>
                    <a:p>
                      <a:pPr algn="ctr" fontAlgn="b"/>
                      <a:r>
                        <a:rPr lang="en-GB" sz="1000" u="none" strike="noStrike" dirty="0">
                          <a:solidFill>
                            <a:schemeClr val="bg1"/>
                          </a:solidFill>
                          <a:effectLst/>
                          <a:latin typeface="Arial" panose="020B0604020202020204" pitchFamily="34" charset="0"/>
                          <a:cs typeface="Arial" panose="020B0604020202020204" pitchFamily="34" charset="0"/>
                        </a:rPr>
                        <a:t>135</a:t>
                      </a:r>
                      <a:endParaRPr lang="en-GB" sz="1000" b="0" i="0" u="none" strike="noStrike" dirty="0">
                        <a:solidFill>
                          <a:schemeClr val="bg1"/>
                        </a:solidFill>
                        <a:effectLst/>
                        <a:latin typeface="Arial" panose="020B0604020202020204" pitchFamily="34" charset="0"/>
                        <a:cs typeface="Arial" panose="020B0604020202020204" pitchFamily="34" charset="0"/>
                      </a:endParaRP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tc>
                  <a:txBody>
                    <a:bodyPr/>
                    <a:lstStyle/>
                    <a:p>
                      <a:pPr algn="ctr" fontAlgn="b"/>
                      <a:r>
                        <a:rPr lang="en-GB" sz="1000" u="none" strike="noStrike" dirty="0">
                          <a:solidFill>
                            <a:schemeClr val="bg1"/>
                          </a:solidFill>
                          <a:effectLst/>
                          <a:latin typeface="Arial" panose="020B0604020202020204" pitchFamily="34" charset="0"/>
                          <a:cs typeface="Arial" panose="020B0604020202020204" pitchFamily="34" charset="0"/>
                        </a:rPr>
                        <a:t>69</a:t>
                      </a:r>
                      <a:endParaRPr lang="en-GB" sz="1000" b="0" i="0" u="none" strike="noStrike" dirty="0">
                        <a:solidFill>
                          <a:schemeClr val="bg1"/>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b"/>
                      <a:r>
                        <a:rPr lang="en-GB" sz="1000" u="none" strike="noStrike" dirty="0">
                          <a:solidFill>
                            <a:schemeClr val="bg1"/>
                          </a:solidFill>
                          <a:effectLst/>
                          <a:latin typeface="Arial" panose="020B0604020202020204" pitchFamily="34" charset="0"/>
                          <a:cs typeface="Arial" panose="020B0604020202020204" pitchFamily="34" charset="0"/>
                        </a:rPr>
                        <a:t>85</a:t>
                      </a:r>
                      <a:endParaRPr lang="en-GB" sz="1000" b="0" i="0" u="none" strike="noStrike" dirty="0">
                        <a:solidFill>
                          <a:schemeClr val="bg1"/>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tc>
                  <a:txBody>
                    <a:bodyPr/>
                    <a:lstStyle/>
                    <a:p>
                      <a:pPr algn="ctr" fontAlgn="b"/>
                      <a:r>
                        <a:rPr lang="en-GB" sz="1000" u="none" strike="noStrike" dirty="0">
                          <a:solidFill>
                            <a:schemeClr val="bg1"/>
                          </a:solidFill>
                          <a:effectLst/>
                          <a:latin typeface="Arial" panose="020B0604020202020204" pitchFamily="34" charset="0"/>
                          <a:cs typeface="Arial" panose="020B0604020202020204" pitchFamily="34" charset="0"/>
                        </a:rPr>
                        <a:t>118</a:t>
                      </a:r>
                      <a:endParaRPr lang="en-GB" sz="1000" b="0" i="0" u="none" strike="noStrike" dirty="0">
                        <a:solidFill>
                          <a:schemeClr val="bg1"/>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tc>
                  <a:txBody>
                    <a:bodyPr/>
                    <a:lstStyle/>
                    <a:p>
                      <a:pPr algn="ctr" fontAlgn="b"/>
                      <a:r>
                        <a:rPr lang="en-GB" sz="1000" u="none" strike="noStrike" dirty="0">
                          <a:solidFill>
                            <a:schemeClr val="bg1"/>
                          </a:solidFill>
                          <a:effectLst/>
                          <a:latin typeface="Arial" panose="020B0604020202020204" pitchFamily="34" charset="0"/>
                          <a:cs typeface="Arial" panose="020B0604020202020204" pitchFamily="34" charset="0"/>
                        </a:rPr>
                        <a:t>82</a:t>
                      </a:r>
                      <a:endParaRPr lang="en-GB" sz="1000" b="0" i="0" u="none" strike="noStrike" dirty="0">
                        <a:solidFill>
                          <a:schemeClr val="bg1"/>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tc>
                  <a:txBody>
                    <a:bodyPr/>
                    <a:lstStyle/>
                    <a:p>
                      <a:pPr algn="ctr" fontAlgn="b"/>
                      <a:r>
                        <a:rPr lang="en-GB" sz="1000" u="none" strike="noStrike" dirty="0">
                          <a:effectLst/>
                          <a:latin typeface="Arial" panose="020B0604020202020204" pitchFamily="34" charset="0"/>
                          <a:cs typeface="Arial" panose="020B0604020202020204" pitchFamily="34" charset="0"/>
                        </a:rPr>
                        <a:t>105</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u="none" strike="noStrike" dirty="0">
                          <a:solidFill>
                            <a:schemeClr val="bg1"/>
                          </a:solidFill>
                          <a:effectLst/>
                          <a:latin typeface="Arial" panose="020B0604020202020204" pitchFamily="34" charset="0"/>
                          <a:cs typeface="Arial" panose="020B0604020202020204" pitchFamily="34" charset="0"/>
                        </a:rPr>
                        <a:t>84</a:t>
                      </a:r>
                      <a:endParaRPr lang="en-GB" sz="1000" b="0" i="0" u="none" strike="noStrike" dirty="0">
                        <a:solidFill>
                          <a:schemeClr val="bg1"/>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tc>
                  <a:txBody>
                    <a:bodyPr/>
                    <a:lstStyle/>
                    <a:p>
                      <a:pPr algn="ctr" fontAlgn="b"/>
                      <a:r>
                        <a:rPr lang="en-GB" sz="1000" u="none" strike="noStrike" dirty="0">
                          <a:solidFill>
                            <a:schemeClr val="bg1"/>
                          </a:solidFill>
                          <a:effectLst/>
                          <a:latin typeface="Arial" panose="020B0604020202020204" pitchFamily="34" charset="0"/>
                          <a:cs typeface="Arial" panose="020B0604020202020204" pitchFamily="34" charset="0"/>
                        </a:rPr>
                        <a:t>116</a:t>
                      </a:r>
                      <a:endParaRPr lang="en-GB" sz="1000" b="0" i="0" u="none" strike="noStrike" dirty="0">
                        <a:solidFill>
                          <a:schemeClr val="bg1"/>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961132316"/>
                  </a:ext>
                </a:extLst>
              </a:tr>
            </a:tbl>
          </a:graphicData>
        </a:graphic>
      </p:graphicFrame>
      <p:sp>
        <p:nvSpPr>
          <p:cNvPr id="16" name="TextBox 15">
            <a:extLst>
              <a:ext uri="{FF2B5EF4-FFF2-40B4-BE49-F238E27FC236}">
                <a16:creationId xmlns:a16="http://schemas.microsoft.com/office/drawing/2014/main" xmlns="" id="{DF469EE5-10B1-4C79-8C2E-9545C0F44398}"/>
              </a:ext>
            </a:extLst>
          </p:cNvPr>
          <p:cNvSpPr txBox="1"/>
          <p:nvPr/>
        </p:nvSpPr>
        <p:spPr>
          <a:xfrm>
            <a:off x="2387601" y="305766"/>
            <a:ext cx="4514512"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924,000 trips to England</a:t>
            </a:r>
            <a:r>
              <a:rPr lang="en-GB" sz="1000" dirty="0">
                <a:solidFill>
                  <a:schemeClr val="bg1"/>
                </a:solidFill>
                <a:latin typeface="Arial" panose="020B0604020202020204" pitchFamily="34" charset="0"/>
                <a:cs typeface="Arial" panose="020B0604020202020204" pitchFamily="34" charset="0"/>
              </a:rPr>
              <a:t> in 2016 (rank 7)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56</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17" name="TextBox 16"/>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30875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aphicFrame>
        <p:nvGraphicFramePr>
          <p:cNvPr id="8" name="Table 7"/>
          <p:cNvGraphicFramePr>
            <a:graphicFrameLocks noGrp="1"/>
          </p:cNvGraphicFramePr>
          <p:nvPr>
            <p:extLst>
              <p:ext uri="{D42A27DB-BD31-4B8C-83A1-F6EECF244321}">
                <p14:modId xmlns:p14="http://schemas.microsoft.com/office/powerpoint/2010/main" val="3327519428"/>
              </p:ext>
            </p:extLst>
          </p:nvPr>
        </p:nvGraphicFramePr>
        <p:xfrm>
          <a:off x="352419" y="2590699"/>
          <a:ext cx="4140001" cy="2664000"/>
        </p:xfrm>
        <a:graphic>
          <a:graphicData uri="http://schemas.openxmlformats.org/drawingml/2006/table">
            <a:tbl>
              <a:tblPr>
                <a:tableStyleId>{5C22544A-7EE6-4342-B048-85BDC9FD1C3A}</a:tableStyleId>
              </a:tblPr>
              <a:tblGrid>
                <a:gridCol w="2441047">
                  <a:extLst>
                    <a:ext uri="{9D8B030D-6E8A-4147-A177-3AD203B41FA5}">
                      <a16:colId xmlns:a16="http://schemas.microsoft.com/office/drawing/2014/main" xmlns="" val="63228188"/>
                    </a:ext>
                  </a:extLst>
                </a:gridCol>
                <a:gridCol w="849477">
                  <a:extLst>
                    <a:ext uri="{9D8B030D-6E8A-4147-A177-3AD203B41FA5}">
                      <a16:colId xmlns:a16="http://schemas.microsoft.com/office/drawing/2014/main" xmlns="" val="541565902"/>
                    </a:ext>
                  </a:extLst>
                </a:gridCol>
                <a:gridCol w="849477">
                  <a:extLst>
                    <a:ext uri="{9D8B030D-6E8A-4147-A177-3AD203B41FA5}">
                      <a16:colId xmlns:a16="http://schemas.microsoft.com/office/drawing/2014/main" xmlns="" val="3094556263"/>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CLUSTER</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CONSIDERATION</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277885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famous / iconic attractions / places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82%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101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726463854"/>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history and heritage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601167589"/>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city life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95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18065014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Outdoor leisure pursuits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54238125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Attending cultural / music / sports events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46858708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rural life &amp; scenery</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85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FFC000"/>
                    </a:solidFill>
                  </a:tcPr>
                </a:tc>
                <a:extLst>
                  <a:ext uri="{0D108BD9-81ED-4DB2-BD59-A6C34878D82A}">
                    <a16:rowId xmlns:a16="http://schemas.microsoft.com/office/drawing/2014/main" xmlns="" val="128955949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Challenge and / or action</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96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noFill/>
                  </a:tcPr>
                </a:tc>
                <a:extLst>
                  <a:ext uri="{0D108BD9-81ED-4DB2-BD59-A6C34878D82A}">
                    <a16:rowId xmlns:a16="http://schemas.microsoft.com/office/drawing/2014/main" xmlns="" val="1428051378"/>
                  </a:ext>
                </a:extLst>
              </a:tr>
            </a:tbl>
          </a:graphicData>
        </a:graphic>
      </p:graphicFrame>
      <p:sp>
        <p:nvSpPr>
          <p:cNvPr id="3" name="Rectangle 2"/>
          <p:cNvSpPr/>
          <p:nvPr/>
        </p:nvSpPr>
        <p:spPr>
          <a:xfrm>
            <a:off x="352419" y="1775959"/>
            <a:ext cx="4140001"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CONSIDERATION OF ACTIVITY </a:t>
            </a:r>
          </a:p>
          <a:p>
            <a:pPr>
              <a:lnSpc>
                <a:spcPts val="1100"/>
              </a:lnSpc>
            </a:pPr>
            <a:r>
              <a:rPr lang="en-GB" sz="1200" b="1" dirty="0">
                <a:solidFill>
                  <a:srgbClr val="120742"/>
                </a:solidFill>
                <a:latin typeface="Arial" panose="020B0604020202020204" pitchFamily="34" charset="0"/>
                <a:cs typeface="Arial" panose="020B0604020202020204" pitchFamily="34" charset="0"/>
              </a:rPr>
              <a:t>CLUSTERS ON HOLIDAY TO ENGLAND </a:t>
            </a:r>
          </a:p>
          <a:p>
            <a:r>
              <a:rPr lang="en-GB" sz="700" dirty="0">
                <a:latin typeface="Arial" panose="020B0604020202020204" pitchFamily="34" charset="0"/>
                <a:cs typeface="Arial" panose="020B0604020202020204" pitchFamily="34" charset="0"/>
              </a:rPr>
              <a:t>TOP 2 BOX (DEFINITELY WOULD OR VERY LIKELY TO) CONSIDERATION OF ACTIVITY CLUSTERS ON HOLIDAY TO ENGLAND AND INDEXING AGAINST “GLOBAL” TOP 2 BOX SCORES. BOTH COLUMNS SHOW / BASED ON NORMALISED DATA</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graphicFrame>
        <p:nvGraphicFramePr>
          <p:cNvPr id="14" name="Chart Placeholder 7"/>
          <p:cNvGraphicFramePr>
            <a:graphicFrameLocks/>
          </p:cNvGraphicFramePr>
          <p:nvPr>
            <p:extLst>
              <p:ext uri="{D42A27DB-BD31-4B8C-83A1-F6EECF244321}">
                <p14:modId xmlns:p14="http://schemas.microsoft.com/office/powerpoint/2010/main" val="2312482981"/>
              </p:ext>
            </p:extLst>
          </p:nvPr>
        </p:nvGraphicFramePr>
        <p:xfrm>
          <a:off x="-180926" y="849138"/>
          <a:ext cx="9743207" cy="467610"/>
        </p:xfrm>
        <a:graphic>
          <a:graphicData uri="http://schemas.openxmlformats.org/drawingml/2006/chart">
            <c:chart xmlns:c="http://schemas.openxmlformats.org/drawingml/2006/chart" xmlns:r="http://schemas.openxmlformats.org/officeDocument/2006/relationships" r:id="rId3"/>
          </a:graphicData>
        </a:graphic>
      </p:graphicFrame>
      <p:sp>
        <p:nvSpPr>
          <p:cNvPr id="20" name="Rectangle 19"/>
          <p:cNvSpPr/>
          <p:nvPr/>
        </p:nvSpPr>
        <p:spPr>
          <a:xfrm>
            <a:off x="352419" y="932365"/>
            <a:ext cx="2633153" cy="318480"/>
          </a:xfrm>
          <a:prstGeom prst="rect">
            <a:avLst/>
          </a:prstGeom>
          <a:noFill/>
        </p:spPr>
        <p:txBody>
          <a:bodyPr wrap="square" lIns="0" tIns="36000" rIns="0" bIns="0" anchor="ctr">
            <a:spAutoFit/>
          </a:bodyPr>
          <a:lstStyle/>
          <a:p>
            <a:pPr algn="r">
              <a:lnSpc>
                <a:spcPts val="1100"/>
              </a:lnSpc>
            </a:pPr>
            <a:r>
              <a:rPr lang="en-GB" sz="1200" b="1" dirty="0">
                <a:latin typeface="Arial" panose="020B0604020202020204" pitchFamily="34" charset="0"/>
                <a:cs typeface="Arial" panose="020B0604020202020204" pitchFamily="34" charset="0"/>
              </a:rPr>
              <a:t>ATTITUDE TOWARDS TAKING A HOLIDAY TO ENGLAND IN FUTURE</a:t>
            </a:r>
            <a:endParaRPr lang="en-GB" sz="1200" b="1" dirty="0">
              <a:solidFill>
                <a:srgbClr val="00B050"/>
              </a:solidFill>
              <a:latin typeface="Arial" panose="020B0604020202020204" pitchFamily="34" charset="0"/>
              <a:cs typeface="Arial" panose="020B0604020202020204" pitchFamily="34" charset="0"/>
            </a:endParaRPr>
          </a:p>
        </p:txBody>
      </p:sp>
      <p:graphicFrame>
        <p:nvGraphicFramePr>
          <p:cNvPr id="22" name="Table 21"/>
          <p:cNvGraphicFramePr>
            <a:graphicFrameLocks noGrp="1"/>
          </p:cNvGraphicFramePr>
          <p:nvPr>
            <p:extLst>
              <p:ext uri="{D42A27DB-BD31-4B8C-83A1-F6EECF244321}">
                <p14:modId xmlns:p14="http://schemas.microsoft.com/office/powerpoint/2010/main" val="3850550015"/>
              </p:ext>
            </p:extLst>
          </p:nvPr>
        </p:nvGraphicFramePr>
        <p:xfrm>
          <a:off x="4745949" y="2590699"/>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(1-10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82%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187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81%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176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castle/palace/historic house</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141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76%</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143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89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3781145162"/>
                  </a:ext>
                </a:extLst>
              </a:tr>
            </a:tbl>
          </a:graphicData>
        </a:graphic>
      </p:graphicFrame>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7" name="Rectangle 36"/>
          <p:cNvSpPr/>
          <p:nvPr/>
        </p:nvSpPr>
        <p:spPr>
          <a:xfrm>
            <a:off x="4745949" y="1775959"/>
            <a:ext cx="4312326"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a:p>
            <a:r>
              <a:rPr lang="en-GB" sz="700" dirty="0">
                <a:latin typeface="Arial" panose="020B0604020202020204" pitchFamily="34" charset="0"/>
                <a:cs typeface="Arial" panose="020B0604020202020204" pitchFamily="34" charset="0"/>
              </a:rPr>
              <a:t>TOP 2 BOX (DEFINITELY WOULD OR VERY LIKELY TO) CONSIDERATION OF ACTIVITY ON HOLIDAY TO ENGLAND) AND TOP 2 BOX (SOLE/VERY IMPORTANT REASON) IMPORTANCE OF ACTIVITY VS. CHOSING ENGLAND INDEXED AGAINST AVERAGE IMPORTANCE OF ACTIVITIES</a:t>
            </a:r>
          </a:p>
        </p:txBody>
      </p:sp>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Spain</a:t>
            </a:r>
          </a:p>
        </p:txBody>
      </p:sp>
      <p:sp>
        <p:nvSpPr>
          <p:cNvPr id="39" name="Rectangle 38"/>
          <p:cNvSpPr/>
          <p:nvPr/>
        </p:nvSpPr>
        <p:spPr>
          <a:xfrm>
            <a:off x="289556" y="5377777"/>
            <a:ext cx="4082554" cy="84892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100" dirty="0">
                <a:solidFill>
                  <a:schemeClr val="tx1"/>
                </a:solidFill>
                <a:latin typeface="Arial" panose="020B0604020202020204" pitchFamily="34" charset="0"/>
                <a:cs typeface="Arial" panose="020B0604020202020204" pitchFamily="34" charset="0"/>
              </a:rPr>
              <a:t>Parks/gardens, National Parks and country walks are widely considered activities, but like locally made products and craft, they are only average drivers of visitation</a:t>
            </a:r>
          </a:p>
        </p:txBody>
      </p:sp>
      <p:sp>
        <p:nvSpPr>
          <p:cNvPr id="40" name="Isosceles Triangle 39"/>
          <p:cNvSpPr/>
          <p:nvPr/>
        </p:nvSpPr>
        <p:spPr>
          <a:xfrm rot="16200000">
            <a:off x="4287936" y="5744319"/>
            <a:ext cx="284188" cy="115839"/>
          </a:xfrm>
          <a:prstGeom prst="triangle">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25" name="Picture 2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Oval 29"/>
          <p:cNvSpPr/>
          <p:nvPr/>
        </p:nvSpPr>
        <p:spPr>
          <a:xfrm>
            <a:off x="8339151"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85%</a:t>
            </a:r>
          </a:p>
        </p:txBody>
      </p:sp>
      <p:sp>
        <p:nvSpPr>
          <p:cNvPr id="31" name="TextBox 30"/>
          <p:cNvSpPr txBox="1"/>
          <p:nvPr/>
        </p:nvSpPr>
        <p:spPr>
          <a:xfrm>
            <a:off x="8026459" y="1339907"/>
            <a:ext cx="1152927" cy="400110"/>
          </a:xfrm>
          <a:prstGeom prst="rect">
            <a:avLst/>
          </a:prstGeom>
          <a:noFill/>
        </p:spPr>
        <p:txBody>
          <a:bodyPr wrap="square" lIns="0" rIns="0" rtlCol="0">
            <a:spAutoFit/>
          </a:bodyPr>
          <a:lstStyle/>
          <a:p>
            <a:pPr algn="ctr"/>
            <a:r>
              <a:rPr lang="en-GB" sz="1000" dirty="0"/>
              <a:t>NET England </a:t>
            </a:r>
          </a:p>
          <a:p>
            <a:pPr algn="ctr"/>
            <a:r>
              <a:rPr lang="en-GB" sz="1000" dirty="0"/>
              <a:t>consideration</a:t>
            </a:r>
          </a:p>
        </p:txBody>
      </p:sp>
      <p:sp>
        <p:nvSpPr>
          <p:cNvPr id="36" name="TextBox 35"/>
          <p:cNvSpPr txBox="1"/>
          <p:nvPr/>
        </p:nvSpPr>
        <p:spPr>
          <a:xfrm>
            <a:off x="4662249" y="6279242"/>
            <a:ext cx="1616148" cy="246221"/>
          </a:xfrm>
          <a:prstGeom prst="rect">
            <a:avLst/>
          </a:prstGeom>
          <a:noFill/>
        </p:spPr>
        <p:txBody>
          <a:bodyPr wrap="none" rtlCol="0">
            <a:spAutoFit/>
          </a:bodyPr>
          <a:lstStyle/>
          <a:p>
            <a:r>
              <a:rPr lang="en-GB" sz="1000" i="1" dirty="0">
                <a:latin typeface="Arial" panose="020B0604020202020204" pitchFamily="34" charset="0"/>
                <a:cs typeface="Arial" panose="020B0604020202020204" pitchFamily="34" charset="0"/>
              </a:rPr>
              <a:t>List continues overleaf …</a:t>
            </a:r>
          </a:p>
        </p:txBody>
      </p:sp>
      <p:sp>
        <p:nvSpPr>
          <p:cNvPr id="26" name="Rectangle 25">
            <a:extLst>
              <a:ext uri="{FF2B5EF4-FFF2-40B4-BE49-F238E27FC236}">
                <a16:creationId xmlns:a16="http://schemas.microsoft.com/office/drawing/2014/main" xmlns="" id="{909E09B8-AA1A-4C82-8891-FDAAB1F01240}"/>
              </a:ext>
            </a:extLst>
          </p:cNvPr>
          <p:cNvSpPr/>
          <p:nvPr/>
        </p:nvSpPr>
        <p:spPr>
          <a:xfrm>
            <a:off x="3010159" y="1245080"/>
            <a:ext cx="846386" cy="276999"/>
          </a:xfrm>
          <a:prstGeom prst="rect">
            <a:avLst/>
          </a:prstGeom>
          <a:solidFill>
            <a:schemeClr val="bg1"/>
          </a:solidFill>
        </p:spPr>
        <p:txBody>
          <a:bodyPr wrap="none" lIns="0" tIns="0" rIns="0" bIns="0">
            <a:spAutoFit/>
          </a:bodyPr>
          <a:lstStyle/>
          <a:p>
            <a:r>
              <a:rPr lang="en-GB" sz="900" dirty="0">
                <a:solidFill>
                  <a:srgbClr val="120742"/>
                </a:solidFill>
                <a:latin typeface="Arial" panose="020B0604020202020204" pitchFamily="34" charset="0"/>
                <a:cs typeface="Arial" panose="020B0604020202020204" pitchFamily="34" charset="0"/>
              </a:rPr>
              <a:t>Would definitely </a:t>
            </a:r>
          </a:p>
          <a:p>
            <a:r>
              <a:rPr lang="en-GB" sz="900" dirty="0">
                <a:solidFill>
                  <a:srgbClr val="120742"/>
                </a:solidFill>
                <a:latin typeface="Arial" panose="020B0604020202020204" pitchFamily="34" charset="0"/>
                <a:cs typeface="Arial" panose="020B0604020202020204" pitchFamily="34" charset="0"/>
              </a:rPr>
              <a:t>consider</a:t>
            </a:r>
          </a:p>
        </p:txBody>
      </p:sp>
      <p:sp>
        <p:nvSpPr>
          <p:cNvPr id="27" name="Rectangle 26">
            <a:extLst>
              <a:ext uri="{FF2B5EF4-FFF2-40B4-BE49-F238E27FC236}">
                <a16:creationId xmlns:a16="http://schemas.microsoft.com/office/drawing/2014/main" xmlns="" id="{84A669E0-EC39-438C-A2A5-FE60F1BC86C8}"/>
              </a:ext>
            </a:extLst>
          </p:cNvPr>
          <p:cNvSpPr/>
          <p:nvPr/>
        </p:nvSpPr>
        <p:spPr>
          <a:xfrm>
            <a:off x="6617683" y="1245080"/>
            <a:ext cx="852798"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England holiday </a:t>
            </a:r>
          </a:p>
          <a:p>
            <a:r>
              <a:rPr lang="en-GB" sz="900" dirty="0">
                <a:solidFill>
                  <a:srgbClr val="00B050"/>
                </a:solidFill>
                <a:latin typeface="Arial" panose="020B0604020202020204" pitchFamily="34" charset="0"/>
                <a:cs typeface="Arial" panose="020B0604020202020204" pitchFamily="34" charset="0"/>
              </a:rPr>
              <a:t>already booked</a:t>
            </a:r>
          </a:p>
        </p:txBody>
      </p:sp>
      <p:sp>
        <p:nvSpPr>
          <p:cNvPr id="28" name="Rectangle 27">
            <a:extLst>
              <a:ext uri="{FF2B5EF4-FFF2-40B4-BE49-F238E27FC236}">
                <a16:creationId xmlns:a16="http://schemas.microsoft.com/office/drawing/2014/main" xmlns="" id="{83F3A31C-AB83-43C5-88E8-45FE2C75BA24}"/>
              </a:ext>
            </a:extLst>
          </p:cNvPr>
          <p:cNvSpPr/>
          <p:nvPr/>
        </p:nvSpPr>
        <p:spPr>
          <a:xfrm>
            <a:off x="4701503" y="1245080"/>
            <a:ext cx="621965"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Actively</a:t>
            </a:r>
          </a:p>
          <a:p>
            <a:r>
              <a:rPr lang="en-GB" sz="900" dirty="0">
                <a:solidFill>
                  <a:srgbClr val="92D050"/>
                </a:solidFill>
                <a:latin typeface="Arial" panose="020B0604020202020204" pitchFamily="34" charset="0"/>
                <a:cs typeface="Arial" panose="020B0604020202020204" pitchFamily="34" charset="0"/>
              </a:rPr>
              <a:t>considering </a:t>
            </a:r>
          </a:p>
        </p:txBody>
      </p:sp>
      <p:sp>
        <p:nvSpPr>
          <p:cNvPr id="29" name="TextBox 28">
            <a:extLst>
              <a:ext uri="{FF2B5EF4-FFF2-40B4-BE49-F238E27FC236}">
                <a16:creationId xmlns:a16="http://schemas.microsoft.com/office/drawing/2014/main" xmlns="" id="{73AE5C7E-404C-4D6F-8CD3-6F98B27DBDFB}"/>
              </a:ext>
            </a:extLst>
          </p:cNvPr>
          <p:cNvSpPr txBox="1"/>
          <p:nvPr/>
        </p:nvSpPr>
        <p:spPr>
          <a:xfrm>
            <a:off x="2269067" y="305766"/>
            <a:ext cx="4633045"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2,245,000 trips to England</a:t>
            </a:r>
            <a:r>
              <a:rPr lang="en-GB" sz="1000" dirty="0">
                <a:solidFill>
                  <a:schemeClr val="bg1"/>
                </a:solidFill>
                <a:latin typeface="Arial" panose="020B0604020202020204" pitchFamily="34" charset="0"/>
                <a:cs typeface="Arial" panose="020B0604020202020204" pitchFamily="34" charset="0"/>
              </a:rPr>
              <a:t> in 2016 (rank 4)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46</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32" name="TextBox 31"/>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344933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Spain</a:t>
            </a:r>
          </a:p>
        </p:txBody>
      </p:sp>
      <p:pic>
        <p:nvPicPr>
          <p:cNvPr id="25" name="Picture 2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Rectangle 29"/>
          <p:cNvSpPr/>
          <p:nvPr/>
        </p:nvSpPr>
        <p:spPr>
          <a:xfrm>
            <a:off x="4745948" y="1142498"/>
            <a:ext cx="4140001" cy="2283400"/>
          </a:xfrm>
          <a:prstGeom prst="rect">
            <a:avLst/>
          </a:pr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t"/>
          <a:lstStyle/>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At an activity </a:t>
            </a:r>
            <a:r>
              <a:rPr lang="en-GB" sz="1100" u="sng" dirty="0">
                <a:solidFill>
                  <a:schemeClr val="tx1"/>
                </a:solidFill>
                <a:latin typeface="Arial" panose="020B0604020202020204" pitchFamily="34" charset="0"/>
                <a:cs typeface="Arial" panose="020B0604020202020204" pitchFamily="34" charset="0"/>
              </a:rPr>
              <a:t>cluster</a:t>
            </a:r>
            <a:r>
              <a:rPr lang="en-GB" sz="1100" dirty="0">
                <a:solidFill>
                  <a:schemeClr val="tx1"/>
                </a:solidFill>
                <a:latin typeface="Arial" panose="020B0604020202020204" pitchFamily="34" charset="0"/>
                <a:cs typeface="Arial" panose="020B0604020202020204" pitchFamily="34" charset="0"/>
              </a:rPr>
              <a:t> level, consideration of rural life &amp; scenery is below average</a:t>
            </a:r>
          </a:p>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However, as an activity, exploration of villages / rural areas is relatively widely considered and has an above average effect on consideration of England (as a driver)</a:t>
            </a:r>
          </a:p>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Local food/drink also has a profound impact on consideration alongside the more common activities such as visiting iconic places and historical destinations</a:t>
            </a:r>
          </a:p>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Also a fairly widely considered activity, visiting contemporary culture attractions strongly affects consideration of England whereas clothes shopping is a less potent driver</a:t>
            </a:r>
            <a:endParaRPr lang="en-GB" sz="1000" dirty="0">
              <a:solidFill>
                <a:schemeClr val="tx1"/>
              </a:solidFill>
              <a:latin typeface="Arial" panose="020B0604020202020204" pitchFamily="34" charset="0"/>
              <a:cs typeface="Arial" panose="020B0604020202020204" pitchFamily="34" charset="0"/>
            </a:endParaRPr>
          </a:p>
        </p:txBody>
      </p:sp>
      <p:sp>
        <p:nvSpPr>
          <p:cNvPr id="31" name="Rectangle 30"/>
          <p:cNvSpPr/>
          <p:nvPr/>
        </p:nvSpPr>
        <p:spPr>
          <a:xfrm>
            <a:off x="4745949" y="926035"/>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sp>
        <p:nvSpPr>
          <p:cNvPr id="23" name="Rectangle 22"/>
          <p:cNvSpPr/>
          <p:nvPr/>
        </p:nvSpPr>
        <p:spPr>
          <a:xfrm>
            <a:off x="4748221" y="3428688"/>
            <a:ext cx="4114206" cy="2742555"/>
          </a:xfrm>
          <a:prstGeom prst="rect">
            <a:avLst/>
          </a:prstGeom>
          <a:noFill/>
          <a:ln w="6350">
            <a:solidFill>
              <a:schemeClr val="bg1">
                <a:lumMod val="50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36000" rIns="36000" rtlCol="0" anchor="t"/>
          <a:lstStyle/>
          <a:p>
            <a:r>
              <a:rPr lang="en-GB" sz="1200" b="1" dirty="0">
                <a:solidFill>
                  <a:schemeClr val="tx1"/>
                </a:solidFill>
                <a:latin typeface="Arial" panose="020B0604020202020204" pitchFamily="34" charset="0"/>
                <a:cs typeface="Arial" panose="020B0604020202020204" pitchFamily="34" charset="0"/>
              </a:rPr>
              <a:t>INDEXING </a:t>
            </a:r>
          </a:p>
          <a:p>
            <a:r>
              <a:rPr lang="en-GB" sz="1050" dirty="0">
                <a:solidFill>
                  <a:schemeClr val="tx1"/>
                </a:solidFill>
                <a:latin typeface="Arial" panose="020B0604020202020204" pitchFamily="34" charset="0"/>
                <a:cs typeface="Arial" panose="020B0604020202020204" pitchFamily="34" charset="0"/>
              </a:rPr>
              <a:t>Indexing shows relative differences, e.g. against the global average or the average importance of activities. An index score of 120 next to a 60% score indicates a global average of 50% as does an index score of 80 next to a 40% score. </a:t>
            </a:r>
          </a:p>
          <a:p>
            <a:endParaRPr lang="en-GB" sz="1100" b="1" dirty="0">
              <a:solidFill>
                <a:schemeClr val="tx1"/>
              </a:solidFill>
              <a:latin typeface="Arial" panose="020B0604020202020204" pitchFamily="34" charset="0"/>
              <a:cs typeface="Arial" panose="020B0604020202020204" pitchFamily="34" charset="0"/>
            </a:endParaRPr>
          </a:p>
          <a:p>
            <a:r>
              <a:rPr lang="en-GB" sz="1200" b="1" dirty="0">
                <a:solidFill>
                  <a:schemeClr val="tx1"/>
                </a:solidFill>
                <a:latin typeface="Arial" panose="020B0604020202020204" pitchFamily="34" charset="0"/>
                <a:cs typeface="Arial" panose="020B0604020202020204" pitchFamily="34" charset="0"/>
              </a:rPr>
              <a:t>COLOUR CODING OF INDEX SCORES </a:t>
            </a:r>
          </a:p>
          <a:p>
            <a:r>
              <a:rPr lang="en-GB" sz="1050" dirty="0">
                <a:solidFill>
                  <a:schemeClr val="tx1"/>
                </a:solidFill>
                <a:latin typeface="Arial" panose="020B0604020202020204" pitchFamily="34" charset="0"/>
                <a:cs typeface="Arial" panose="020B0604020202020204" pitchFamily="34" charset="0"/>
              </a:rPr>
              <a:t>Index scores have been colour coded to highlight smaller or greater differences. </a:t>
            </a:r>
            <a:r>
              <a:rPr lang="en-GB" sz="1050" dirty="0">
                <a:solidFill>
                  <a:srgbClr val="C00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under-indexing (index &lt;80), </a:t>
            </a:r>
            <a:r>
              <a:rPr lang="en-GB" sz="1050" dirty="0">
                <a:solidFill>
                  <a:srgbClr val="FFC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under-indexing (index 80-89), </a:t>
            </a:r>
            <a:r>
              <a:rPr lang="en-GB" sz="1050" dirty="0">
                <a:solidFill>
                  <a:srgbClr val="92D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over-indexing (index 110-119) and </a:t>
            </a:r>
            <a:r>
              <a:rPr lang="en-GB" sz="1050" dirty="0">
                <a:solidFill>
                  <a:srgbClr val="00B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over-indexing (index 120+)</a:t>
            </a:r>
            <a:endParaRPr lang="en-GB" sz="1050" b="1" dirty="0">
              <a:solidFill>
                <a:schemeClr val="tx1"/>
              </a:solidFill>
              <a:latin typeface="Arial" panose="020B0604020202020204" pitchFamily="34" charset="0"/>
              <a:cs typeface="Arial" panose="020B0604020202020204" pitchFamily="34" charset="0"/>
            </a:endParaRPr>
          </a:p>
          <a:p>
            <a:endParaRPr lang="en-GB" sz="1100" b="1" dirty="0">
              <a:solidFill>
                <a:schemeClr val="tx1"/>
              </a:solidFill>
              <a:latin typeface="Arial" panose="020B0604020202020204" pitchFamily="34" charset="0"/>
              <a:cs typeface="Arial" panose="020B0604020202020204" pitchFamily="34" charset="0"/>
            </a:endParaRPr>
          </a:p>
          <a:p>
            <a:pPr lvl="0"/>
            <a:r>
              <a:rPr lang="en-GB" sz="1200" b="1" dirty="0">
                <a:solidFill>
                  <a:srgbClr val="120742"/>
                </a:solidFill>
                <a:latin typeface="Arial" panose="020B0604020202020204" pitchFamily="34" charset="0"/>
                <a:cs typeface="Arial" panose="020B0604020202020204" pitchFamily="34" charset="0"/>
              </a:rPr>
              <a:t>SOURCE </a:t>
            </a:r>
          </a:p>
          <a:p>
            <a:pPr lvl="0"/>
            <a:r>
              <a:rPr lang="en-GB" sz="1050" dirty="0">
                <a:solidFill>
                  <a:srgbClr val="120742"/>
                </a:solidFill>
                <a:latin typeface="Arial" panose="020B0604020202020204" pitchFamily="34" charset="0"/>
                <a:cs typeface="Arial" panose="020B0604020202020204" pitchFamily="34" charset="0"/>
              </a:rPr>
              <a:t>Online survey of 1,509 respondents. Fieldwork carried out between </a:t>
            </a:r>
            <a:r>
              <a:rPr lang="en-GB" sz="1050" dirty="0">
                <a:solidFill>
                  <a:srgbClr val="120742"/>
                </a:solidFill>
                <a:latin typeface="Arial" panose="020B0604020202020204" pitchFamily="34" charset="0"/>
                <a:cs typeface="Arial" panose="020B0604020202020204" pitchFamily="34" charset="0"/>
              </a:rPr>
              <a:t>[02.17] and [03.17]</a:t>
            </a:r>
            <a:r>
              <a:rPr lang="en-GB" sz="1050" dirty="0">
                <a:solidFill>
                  <a:srgbClr val="120742"/>
                </a:solidFill>
                <a:latin typeface="Arial" panose="020B0604020202020204" pitchFamily="34" charset="0"/>
                <a:cs typeface="Arial" panose="020B0604020202020204" pitchFamily="34" charset="0"/>
              </a:rPr>
              <a:t>.</a:t>
            </a:r>
            <a:endParaRPr lang="en-GB" sz="1050" dirty="0">
              <a:solidFill>
                <a:srgbClr val="120742"/>
              </a:solidFill>
              <a:latin typeface="Arial" panose="020B0604020202020204" pitchFamily="34" charset="0"/>
              <a:cs typeface="Arial" panose="020B0604020202020204" pitchFamily="34" charset="0"/>
            </a:endParaRPr>
          </a:p>
        </p:txBody>
      </p:sp>
      <p:graphicFrame>
        <p:nvGraphicFramePr>
          <p:cNvPr id="69" name="Table 68"/>
          <p:cNvGraphicFramePr>
            <a:graphicFrameLocks noGrp="1"/>
          </p:cNvGraphicFramePr>
          <p:nvPr>
            <p:extLst>
              <p:ext uri="{D42A27DB-BD31-4B8C-83A1-F6EECF244321}">
                <p14:modId xmlns:p14="http://schemas.microsoft.com/office/powerpoint/2010/main" val="452158104"/>
              </p:ext>
            </p:extLst>
          </p:nvPr>
        </p:nvGraphicFramePr>
        <p:xfrm>
          <a:off x="326345" y="1289671"/>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(11-20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Long (&gt; half day) country or coastal walk</a:t>
                      </a:r>
                    </a:p>
                  </a:txBody>
                  <a:tcPr marL="9525" marR="9525" marT="36000" marB="3600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56%</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102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contemporary culture attraction</a:t>
                      </a:r>
                    </a:p>
                  </a:txBody>
                  <a:tcPr marL="9525" marR="9525" marT="36000" marB="3600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56%</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140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an art gallery</a:t>
                      </a:r>
                    </a:p>
                  </a:txBody>
                  <a:tcPr marL="9525" marR="9525" marT="36000" marB="3600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55%</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110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Event associated with local traditions</a:t>
                      </a:r>
                    </a:p>
                  </a:txBody>
                  <a:tcPr marL="9525" marR="9525" marT="36000" marB="3600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54%</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108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Film/TV/Literature attraction</a:t>
                      </a:r>
                    </a:p>
                  </a:txBody>
                  <a:tcPr marL="9525" marR="9525" marT="36000" marB="3600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54%</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97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clothes</a:t>
                      </a:r>
                    </a:p>
                  </a:txBody>
                  <a:tcPr marL="9525" marR="9525" marT="36000" marB="3600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51%</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73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Food &amp; drink tour or attraction</a:t>
                      </a:r>
                    </a:p>
                  </a:txBody>
                  <a:tcPr marL="9525" marR="9525" marT="36000" marB="3600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48%</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114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religious building</a:t>
                      </a:r>
                    </a:p>
                  </a:txBody>
                  <a:tcPr marL="9525" marR="9525" marT="36000" marB="3600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46%</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95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Experiencing local nightlife</a:t>
                      </a:r>
                    </a:p>
                  </a:txBody>
                  <a:tcPr marL="9525" marR="9525" marT="36000" marB="3600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45%</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112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Watching a play / musical</a:t>
                      </a:r>
                    </a:p>
                  </a:txBody>
                  <a:tcPr marL="9525" marR="9525" marT="36000" marB="3600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45%</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86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3781145162"/>
                  </a:ext>
                </a:extLst>
              </a:tr>
            </a:tbl>
          </a:graphicData>
        </a:graphic>
      </p:graphicFrame>
      <p:sp>
        <p:nvSpPr>
          <p:cNvPr id="70" name="Rectangle 69"/>
          <p:cNvSpPr/>
          <p:nvPr/>
        </p:nvSpPr>
        <p:spPr>
          <a:xfrm>
            <a:off x="352419" y="926035"/>
            <a:ext cx="4253286" cy="374461"/>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p:txBody>
      </p:sp>
      <p:sp>
        <p:nvSpPr>
          <p:cNvPr id="29" name="Rectangle 28">
            <a:extLst>
              <a:ext uri="{FF2B5EF4-FFF2-40B4-BE49-F238E27FC236}">
                <a16:creationId xmlns:a16="http://schemas.microsoft.com/office/drawing/2014/main" xmlns="" id="{69415FC3-DED7-47D2-B427-71C3ADA317CB}"/>
              </a:ext>
            </a:extLst>
          </p:cNvPr>
          <p:cNvSpPr/>
          <p:nvPr/>
        </p:nvSpPr>
        <p:spPr>
          <a:xfrm>
            <a:off x="349371" y="5045547"/>
            <a:ext cx="4116478" cy="381728"/>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DEMOGRAPHICS SKEWS: % ALREADY BOOKED ENGLAND HOLIDAY INDEXED VS. MARKET TOTAL</a:t>
            </a:r>
          </a:p>
        </p:txBody>
      </p:sp>
      <p:graphicFrame>
        <p:nvGraphicFramePr>
          <p:cNvPr id="33" name="Table 32">
            <a:extLst>
              <a:ext uri="{FF2B5EF4-FFF2-40B4-BE49-F238E27FC236}">
                <a16:creationId xmlns:a16="http://schemas.microsoft.com/office/drawing/2014/main" xmlns="" id="{0F593A50-A668-426F-9E9D-506A97878E17}"/>
              </a:ext>
            </a:extLst>
          </p:cNvPr>
          <p:cNvGraphicFramePr>
            <a:graphicFrameLocks noGrp="1"/>
          </p:cNvGraphicFramePr>
          <p:nvPr>
            <p:extLst>
              <p:ext uri="{D42A27DB-BD31-4B8C-83A1-F6EECF244321}">
                <p14:modId xmlns:p14="http://schemas.microsoft.com/office/powerpoint/2010/main" val="2797060699"/>
              </p:ext>
            </p:extLst>
          </p:nvPr>
        </p:nvGraphicFramePr>
        <p:xfrm>
          <a:off x="326345" y="5398527"/>
          <a:ext cx="4142552" cy="864000"/>
        </p:xfrm>
        <a:graphic>
          <a:graphicData uri="http://schemas.openxmlformats.org/drawingml/2006/table">
            <a:tbl>
              <a:tblPr>
                <a:tableStyleId>{5C22544A-7EE6-4342-B048-85BDC9FD1C3A}</a:tableStyleId>
              </a:tblPr>
              <a:tblGrid>
                <a:gridCol w="517819">
                  <a:extLst>
                    <a:ext uri="{9D8B030D-6E8A-4147-A177-3AD203B41FA5}">
                      <a16:colId xmlns:a16="http://schemas.microsoft.com/office/drawing/2014/main" xmlns="" val="379537023"/>
                    </a:ext>
                  </a:extLst>
                </a:gridCol>
                <a:gridCol w="517819">
                  <a:extLst>
                    <a:ext uri="{9D8B030D-6E8A-4147-A177-3AD203B41FA5}">
                      <a16:colId xmlns:a16="http://schemas.microsoft.com/office/drawing/2014/main" xmlns="" val="1083277144"/>
                    </a:ext>
                  </a:extLst>
                </a:gridCol>
                <a:gridCol w="517819">
                  <a:extLst>
                    <a:ext uri="{9D8B030D-6E8A-4147-A177-3AD203B41FA5}">
                      <a16:colId xmlns:a16="http://schemas.microsoft.com/office/drawing/2014/main" xmlns="" val="812582721"/>
                    </a:ext>
                  </a:extLst>
                </a:gridCol>
                <a:gridCol w="517819">
                  <a:extLst>
                    <a:ext uri="{9D8B030D-6E8A-4147-A177-3AD203B41FA5}">
                      <a16:colId xmlns:a16="http://schemas.microsoft.com/office/drawing/2014/main" xmlns="" val="1406986778"/>
                    </a:ext>
                  </a:extLst>
                </a:gridCol>
                <a:gridCol w="517819">
                  <a:extLst>
                    <a:ext uri="{9D8B030D-6E8A-4147-A177-3AD203B41FA5}">
                      <a16:colId xmlns:a16="http://schemas.microsoft.com/office/drawing/2014/main" xmlns="" val="2034199571"/>
                    </a:ext>
                  </a:extLst>
                </a:gridCol>
                <a:gridCol w="517819">
                  <a:extLst>
                    <a:ext uri="{9D8B030D-6E8A-4147-A177-3AD203B41FA5}">
                      <a16:colId xmlns:a16="http://schemas.microsoft.com/office/drawing/2014/main" xmlns="" val="2251176793"/>
                    </a:ext>
                  </a:extLst>
                </a:gridCol>
                <a:gridCol w="517819">
                  <a:extLst>
                    <a:ext uri="{9D8B030D-6E8A-4147-A177-3AD203B41FA5}">
                      <a16:colId xmlns:a16="http://schemas.microsoft.com/office/drawing/2014/main" xmlns="" val="105214153"/>
                    </a:ext>
                  </a:extLst>
                </a:gridCol>
                <a:gridCol w="517819">
                  <a:extLst>
                    <a:ext uri="{9D8B030D-6E8A-4147-A177-3AD203B41FA5}">
                      <a16:colId xmlns:a16="http://schemas.microsoft.com/office/drawing/2014/main" xmlns="" val="2567621665"/>
                    </a:ext>
                  </a:extLst>
                </a:gridCol>
              </a:tblGrid>
              <a:tr h="288000">
                <a:tc>
                  <a:txBody>
                    <a:bodyPr/>
                    <a:lstStyle/>
                    <a:p>
                      <a:pPr algn="ctr" fontAlgn="ctr"/>
                      <a:r>
                        <a:rPr lang="en-GB" sz="1050" b="1" u="none" strike="noStrike" dirty="0">
                          <a:effectLst/>
                          <a:latin typeface="Arial" panose="020B0604020202020204" pitchFamily="34" charset="0"/>
                          <a:cs typeface="Arial" panose="020B0604020202020204" pitchFamily="34" charset="0"/>
                        </a:rPr>
                        <a:t>18-34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35-54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55+</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Female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AB</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C1</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C2DE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0413423"/>
                  </a:ext>
                </a:extLst>
              </a:tr>
              <a:tr h="288000">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12%</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8%</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7%</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10%</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10%</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11%</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9%</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10%</a:t>
                      </a: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47379791"/>
                  </a:ext>
                </a:extLst>
              </a:tr>
              <a:tr h="288000">
                <a:tc>
                  <a:txBody>
                    <a:bodyPr/>
                    <a:lstStyle/>
                    <a:p>
                      <a:pPr algn="ctr" fontAlgn="b"/>
                      <a:r>
                        <a:rPr lang="en-GB" sz="1100" b="0" i="0" u="none" strike="noStrike" dirty="0">
                          <a:solidFill>
                            <a:schemeClr val="bg1"/>
                          </a:solidFill>
                          <a:effectLst/>
                          <a:latin typeface="Calibri" panose="020F0502020204030204" pitchFamily="34" charset="0"/>
                        </a:rPr>
                        <a:t> 127 </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dirty="0">
                          <a:solidFill>
                            <a:schemeClr val="bg1"/>
                          </a:solidFill>
                          <a:effectLst/>
                          <a:latin typeface="Calibri" panose="020F0502020204030204" pitchFamily="34" charset="0"/>
                        </a:rPr>
                        <a:t> </a:t>
                      </a:r>
                      <a:r>
                        <a:rPr lang="en-GB" sz="1000" b="0" i="0" u="none" strike="noStrike" kern="1200" dirty="0">
                          <a:solidFill>
                            <a:schemeClr val="bg1"/>
                          </a:solidFill>
                          <a:effectLst/>
                          <a:latin typeface="Arial" panose="020B0604020202020204" pitchFamily="34" charset="0"/>
                          <a:ea typeface="+mn-ea"/>
                          <a:cs typeface="Arial" panose="020B0604020202020204" pitchFamily="34" charset="0"/>
                        </a:rPr>
                        <a:t>84</a:t>
                      </a:r>
                      <a:r>
                        <a:rPr lang="en-GB" sz="1100" b="0" i="0" u="none" strike="noStrike" dirty="0">
                          <a:solidFill>
                            <a:schemeClr val="bg1"/>
                          </a:solidFill>
                          <a:effectLst/>
                          <a:latin typeface="Calibri" panose="020F0502020204030204" pitchFamily="34" charset="0"/>
                        </a:rPr>
                        <a:t>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dirty="0">
                          <a:solidFill>
                            <a:schemeClr val="bg1"/>
                          </a:solidFill>
                          <a:effectLst/>
                          <a:latin typeface="Calibri" panose="020F0502020204030204" pitchFamily="34" charset="0"/>
                        </a:rPr>
                        <a:t> 69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 101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100" b="0" i="0" u="none" strike="noStrike" dirty="0">
                          <a:solidFill>
                            <a:schemeClr val="bg1"/>
                          </a:solidFill>
                          <a:effectLst/>
                          <a:latin typeface="Calibri" panose="020F0502020204030204" pitchFamily="34" charset="0"/>
                        </a:rPr>
                        <a:t> 115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tc>
                  <a:txBody>
                    <a:bodyPr/>
                    <a:lstStyle/>
                    <a:p>
                      <a:pPr marL="0" algn="ctr" defTabSz="457200" rtl="0" eaLnBrk="1" fontAlgn="ctr" latinLnBrk="0" hangingPunct="1"/>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 95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000" b="0" i="0" u="none" strike="noStrike" kern="1200" dirty="0">
                          <a:solidFill>
                            <a:srgbClr val="120742"/>
                          </a:solidFill>
                          <a:effectLst/>
                          <a:latin typeface="Arial" panose="020B0604020202020204" pitchFamily="34" charset="0"/>
                          <a:ea typeface="+mn-ea"/>
                          <a:cs typeface="Arial" panose="020B0604020202020204" pitchFamily="34" charset="0"/>
                        </a:rPr>
                        <a:t> 104 </a:t>
                      </a: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961132316"/>
                  </a:ext>
                </a:extLst>
              </a:tr>
            </a:tbl>
          </a:graphicData>
        </a:graphic>
      </p:graphicFrame>
      <p:sp>
        <p:nvSpPr>
          <p:cNvPr id="16" name="TextBox 15">
            <a:extLst>
              <a:ext uri="{FF2B5EF4-FFF2-40B4-BE49-F238E27FC236}">
                <a16:creationId xmlns:a16="http://schemas.microsoft.com/office/drawing/2014/main" xmlns="" id="{73AE5C7E-404C-4D6F-8CD3-6F98B27DBDFB}"/>
              </a:ext>
            </a:extLst>
          </p:cNvPr>
          <p:cNvSpPr txBox="1"/>
          <p:nvPr/>
        </p:nvSpPr>
        <p:spPr>
          <a:xfrm>
            <a:off x="2269067" y="305766"/>
            <a:ext cx="4633045"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2,245,000 trips to England</a:t>
            </a:r>
            <a:r>
              <a:rPr lang="en-GB" sz="1000" dirty="0">
                <a:solidFill>
                  <a:schemeClr val="bg1"/>
                </a:solidFill>
                <a:latin typeface="Arial" panose="020B0604020202020204" pitchFamily="34" charset="0"/>
                <a:cs typeface="Arial" panose="020B0604020202020204" pitchFamily="34" charset="0"/>
              </a:rPr>
              <a:t> in 2016 (rank 4)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46</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17" name="TextBox 16"/>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3750812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aphicFrame>
        <p:nvGraphicFramePr>
          <p:cNvPr id="8" name="Table 7"/>
          <p:cNvGraphicFramePr>
            <a:graphicFrameLocks noGrp="1"/>
          </p:cNvGraphicFramePr>
          <p:nvPr>
            <p:extLst>
              <p:ext uri="{D42A27DB-BD31-4B8C-83A1-F6EECF244321}">
                <p14:modId xmlns:p14="http://schemas.microsoft.com/office/powerpoint/2010/main" val="1775288492"/>
              </p:ext>
            </p:extLst>
          </p:nvPr>
        </p:nvGraphicFramePr>
        <p:xfrm>
          <a:off x="352419" y="2590699"/>
          <a:ext cx="4140001" cy="2664000"/>
        </p:xfrm>
        <a:graphic>
          <a:graphicData uri="http://schemas.openxmlformats.org/drawingml/2006/table">
            <a:tbl>
              <a:tblPr>
                <a:tableStyleId>{5C22544A-7EE6-4342-B048-85BDC9FD1C3A}</a:tableStyleId>
              </a:tblPr>
              <a:tblGrid>
                <a:gridCol w="2441047">
                  <a:extLst>
                    <a:ext uri="{9D8B030D-6E8A-4147-A177-3AD203B41FA5}">
                      <a16:colId xmlns:a16="http://schemas.microsoft.com/office/drawing/2014/main" xmlns="" val="63228188"/>
                    </a:ext>
                  </a:extLst>
                </a:gridCol>
                <a:gridCol w="849477">
                  <a:extLst>
                    <a:ext uri="{9D8B030D-6E8A-4147-A177-3AD203B41FA5}">
                      <a16:colId xmlns:a16="http://schemas.microsoft.com/office/drawing/2014/main" xmlns="" val="541565902"/>
                    </a:ext>
                  </a:extLst>
                </a:gridCol>
                <a:gridCol w="849477">
                  <a:extLst>
                    <a:ext uri="{9D8B030D-6E8A-4147-A177-3AD203B41FA5}">
                      <a16:colId xmlns:a16="http://schemas.microsoft.com/office/drawing/2014/main" xmlns="" val="3094556263"/>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CLUSTER</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CONSIDERATION</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277885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famous / iconic attractions / places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91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726463854"/>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history and heritage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96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601167589"/>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city life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66%</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18065014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Attending cultural / music / sports events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54238125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rural life &amp; scenery</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49%</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81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FFC000"/>
                    </a:solidFill>
                  </a:tcPr>
                </a:tc>
                <a:extLst>
                  <a:ext uri="{0D108BD9-81ED-4DB2-BD59-A6C34878D82A}">
                    <a16:rowId xmlns:a16="http://schemas.microsoft.com/office/drawing/2014/main" xmlns="" val="346858708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Outdoor leisure pursuits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48%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84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FFC000"/>
                    </a:solidFill>
                  </a:tcPr>
                </a:tc>
                <a:extLst>
                  <a:ext uri="{0D108BD9-81ED-4DB2-BD59-A6C34878D82A}">
                    <a16:rowId xmlns:a16="http://schemas.microsoft.com/office/drawing/2014/main" xmlns="" val="128955949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Challenge and / or action</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27%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87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solidFill>
                      <a:srgbClr val="FFC000"/>
                    </a:solidFill>
                  </a:tcPr>
                </a:tc>
                <a:extLst>
                  <a:ext uri="{0D108BD9-81ED-4DB2-BD59-A6C34878D82A}">
                    <a16:rowId xmlns:a16="http://schemas.microsoft.com/office/drawing/2014/main" xmlns="" val="1428051378"/>
                  </a:ext>
                </a:extLst>
              </a:tr>
            </a:tbl>
          </a:graphicData>
        </a:graphic>
      </p:graphicFrame>
      <p:sp>
        <p:nvSpPr>
          <p:cNvPr id="3" name="Rectangle 2"/>
          <p:cNvSpPr/>
          <p:nvPr/>
        </p:nvSpPr>
        <p:spPr>
          <a:xfrm>
            <a:off x="352419" y="1775959"/>
            <a:ext cx="4140001"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CONSIDERATION OF ACTIVITY </a:t>
            </a:r>
          </a:p>
          <a:p>
            <a:pPr>
              <a:lnSpc>
                <a:spcPts val="1100"/>
              </a:lnSpc>
            </a:pPr>
            <a:r>
              <a:rPr lang="en-GB" sz="1200" b="1" dirty="0">
                <a:solidFill>
                  <a:srgbClr val="120742"/>
                </a:solidFill>
                <a:latin typeface="Arial" panose="020B0604020202020204" pitchFamily="34" charset="0"/>
                <a:cs typeface="Arial" panose="020B0604020202020204" pitchFamily="34" charset="0"/>
              </a:rPr>
              <a:t>CLUSTERS ON HOLIDAY TO ENGLAND </a:t>
            </a:r>
          </a:p>
          <a:p>
            <a:r>
              <a:rPr lang="en-GB" sz="700" dirty="0">
                <a:latin typeface="Arial" panose="020B0604020202020204" pitchFamily="34" charset="0"/>
                <a:cs typeface="Arial" panose="020B0604020202020204" pitchFamily="34" charset="0"/>
              </a:rPr>
              <a:t>TOP 2 BOX (DEFINITELY WOULD OR VERY LIKELY TO) CONSIDERATION OF ACTIVITY CLUSTERS ON HOLIDAY TO ENGLAND AND INDEXING AGAINST “GLOBAL” TOP 2 BOX SCORES. BOTH COLUMNS SHOW / BASED ON NORMALISED DATA</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graphicFrame>
        <p:nvGraphicFramePr>
          <p:cNvPr id="14" name="Chart Placeholder 7"/>
          <p:cNvGraphicFramePr>
            <a:graphicFrameLocks/>
          </p:cNvGraphicFramePr>
          <p:nvPr>
            <p:extLst>
              <p:ext uri="{D42A27DB-BD31-4B8C-83A1-F6EECF244321}">
                <p14:modId xmlns:p14="http://schemas.microsoft.com/office/powerpoint/2010/main" val="3446266051"/>
              </p:ext>
            </p:extLst>
          </p:nvPr>
        </p:nvGraphicFramePr>
        <p:xfrm>
          <a:off x="-180926" y="849138"/>
          <a:ext cx="9743207" cy="467610"/>
        </p:xfrm>
        <a:graphic>
          <a:graphicData uri="http://schemas.openxmlformats.org/drawingml/2006/chart">
            <c:chart xmlns:c="http://schemas.openxmlformats.org/drawingml/2006/chart" xmlns:r="http://schemas.openxmlformats.org/officeDocument/2006/relationships" r:id="rId3"/>
          </a:graphicData>
        </a:graphic>
      </p:graphicFrame>
      <p:sp>
        <p:nvSpPr>
          <p:cNvPr id="20" name="Rectangle 19"/>
          <p:cNvSpPr/>
          <p:nvPr/>
        </p:nvSpPr>
        <p:spPr>
          <a:xfrm>
            <a:off x="352419" y="932365"/>
            <a:ext cx="2633153" cy="318480"/>
          </a:xfrm>
          <a:prstGeom prst="rect">
            <a:avLst/>
          </a:prstGeom>
          <a:noFill/>
        </p:spPr>
        <p:txBody>
          <a:bodyPr wrap="square" lIns="0" tIns="36000" rIns="0" bIns="0" anchor="ctr">
            <a:spAutoFit/>
          </a:bodyPr>
          <a:lstStyle/>
          <a:p>
            <a:pPr algn="r">
              <a:lnSpc>
                <a:spcPts val="1100"/>
              </a:lnSpc>
            </a:pPr>
            <a:r>
              <a:rPr lang="en-GB" sz="1200" b="1" dirty="0">
                <a:latin typeface="Arial" panose="020B0604020202020204" pitchFamily="34" charset="0"/>
                <a:cs typeface="Arial" panose="020B0604020202020204" pitchFamily="34" charset="0"/>
              </a:rPr>
              <a:t>ATTITUDE TOWARDS TAKING A HOLIDAY TO ENGLAND IN FUTURE</a:t>
            </a:r>
            <a:endParaRPr lang="en-GB" sz="1200" b="1" dirty="0">
              <a:solidFill>
                <a:srgbClr val="00B050"/>
              </a:solidFill>
              <a:latin typeface="Arial" panose="020B0604020202020204" pitchFamily="34" charset="0"/>
              <a:cs typeface="Arial" panose="020B0604020202020204" pitchFamily="34" charset="0"/>
            </a:endParaRPr>
          </a:p>
        </p:txBody>
      </p:sp>
      <p:graphicFrame>
        <p:nvGraphicFramePr>
          <p:cNvPr id="22" name="Table 21"/>
          <p:cNvGraphicFramePr>
            <a:graphicFrameLocks noGrp="1"/>
          </p:cNvGraphicFramePr>
          <p:nvPr>
            <p:extLst>
              <p:ext uri="{D42A27DB-BD31-4B8C-83A1-F6EECF244321}">
                <p14:modId xmlns:p14="http://schemas.microsoft.com/office/powerpoint/2010/main" val="2663537167"/>
              </p:ext>
            </p:extLst>
          </p:nvPr>
        </p:nvGraphicFramePr>
        <p:xfrm>
          <a:off x="4745949" y="2590699"/>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80%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152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172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castle/palace/historic house</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144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457200" rtl="0" eaLnBrk="1" fontAlgn="b" latinLnBrk="0" hangingPunct="1"/>
                      <a:r>
                        <a:rPr lang="en-GB" sz="1000" b="0" i="0" u="none" strike="noStrike" kern="1200" dirty="0">
                          <a:solidFill>
                            <a:schemeClr val="tx1"/>
                          </a:solidFill>
                          <a:effectLst/>
                          <a:latin typeface="Arial" panose="020B0604020202020204" pitchFamily="34" charset="0"/>
                          <a:ea typeface="+mn-ea"/>
                          <a:cs typeface="Arial" panose="020B0604020202020204" pitchFamily="34" charset="0"/>
                        </a:rPr>
                        <a:t>90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457200" rtl="0" eaLnBrk="1" fontAlgn="b" latinLnBrk="0" hangingPunct="1"/>
                      <a:r>
                        <a:rPr lang="en-GB" sz="1000" b="0" i="0" u="none" strike="noStrike" kern="1200" dirty="0">
                          <a:solidFill>
                            <a:schemeClr val="tx1"/>
                          </a:solidFill>
                          <a:effectLst/>
                          <a:latin typeface="Arial" panose="020B0604020202020204" pitchFamily="34" charset="0"/>
                          <a:ea typeface="+mn-ea"/>
                          <a:cs typeface="Arial" panose="020B0604020202020204" pitchFamily="34" charset="0"/>
                        </a:rPr>
                        <a:t>106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457200" rtl="0" eaLnBrk="1" fontAlgn="b" latinLnBrk="0" hangingPunct="1"/>
                      <a:r>
                        <a:rPr lang="en-GB" sz="1000" b="0" i="0" u="none" strike="noStrike" kern="1200" dirty="0">
                          <a:solidFill>
                            <a:schemeClr val="tx1"/>
                          </a:solidFill>
                          <a:effectLst/>
                          <a:latin typeface="Arial" panose="020B0604020202020204" pitchFamily="34" charset="0"/>
                          <a:ea typeface="+mn-ea"/>
                          <a:cs typeface="Arial" panose="020B0604020202020204" pitchFamily="34" charset="0"/>
                        </a:rPr>
                        <a:t>105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59%</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457200" rtl="0" eaLnBrk="1" fontAlgn="b" latinLnBrk="0" hangingPunct="1"/>
                      <a:r>
                        <a:rPr lang="en-GB" sz="1000" b="0" i="0" u="none" strike="noStrike" kern="1200" dirty="0">
                          <a:solidFill>
                            <a:schemeClr val="bg1"/>
                          </a:solidFill>
                          <a:effectLst/>
                          <a:latin typeface="Arial" panose="020B0604020202020204" pitchFamily="34" charset="0"/>
                          <a:ea typeface="+mn-ea"/>
                          <a:cs typeface="Arial" panose="020B0604020202020204" pitchFamily="34" charset="0"/>
                        </a:rPr>
                        <a:t>128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Long (&gt; half day) country or coastal walk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3781145162"/>
                  </a:ext>
                </a:extLst>
              </a:tr>
            </a:tbl>
          </a:graphicData>
        </a:graphic>
      </p:graphicFrame>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7" name="Rectangle 36"/>
          <p:cNvSpPr/>
          <p:nvPr/>
        </p:nvSpPr>
        <p:spPr>
          <a:xfrm>
            <a:off x="4745949" y="1775959"/>
            <a:ext cx="4312326"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a:p>
            <a:r>
              <a:rPr lang="en-GB" sz="700" dirty="0">
                <a:latin typeface="Arial" panose="020B0604020202020204" pitchFamily="34" charset="0"/>
                <a:cs typeface="Arial" panose="020B0604020202020204" pitchFamily="34" charset="0"/>
              </a:rPr>
              <a:t>TOP 2 BOX (DEFINITELY WOULD OR VERY LIKELY TO) CONSIDERATION OF ACTIVITY ON HOLIDAY TO ENGLAND) AND TOP 2 BOX (SOLE/VERY IMPORTANT REASON) IMPORTANCE OF ACTIVITY VS. CHOSING ENGLAND INDEXED AGAINST AVERAGE IMPORTANCE OF ACTIVITIES</a:t>
            </a:r>
          </a:p>
        </p:txBody>
      </p:sp>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France</a:t>
            </a:r>
          </a:p>
        </p:txBody>
      </p:sp>
      <p:sp>
        <p:nvSpPr>
          <p:cNvPr id="39" name="Rectangle 38"/>
          <p:cNvSpPr/>
          <p:nvPr/>
        </p:nvSpPr>
        <p:spPr>
          <a:xfrm>
            <a:off x="289556" y="5377777"/>
            <a:ext cx="4082554" cy="84892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100" dirty="0">
                <a:solidFill>
                  <a:schemeClr val="tx1"/>
                </a:solidFill>
                <a:latin typeface="Arial" panose="020B0604020202020204" pitchFamily="34" charset="0"/>
                <a:cs typeface="Arial" panose="020B0604020202020204" pitchFamily="34" charset="0"/>
              </a:rPr>
              <a:t>Local food/drink only has a slightly above average impact on visitation, though broadly considered. Villages / rural areas punching above their weight here</a:t>
            </a:r>
          </a:p>
        </p:txBody>
      </p:sp>
      <p:sp>
        <p:nvSpPr>
          <p:cNvPr id="40" name="Isosceles Triangle 39"/>
          <p:cNvSpPr/>
          <p:nvPr/>
        </p:nvSpPr>
        <p:spPr>
          <a:xfrm rot="16200000">
            <a:off x="4287936" y="5744319"/>
            <a:ext cx="284188" cy="115839"/>
          </a:xfrm>
          <a:prstGeom prst="triangle">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Oval 29"/>
          <p:cNvSpPr/>
          <p:nvPr/>
        </p:nvSpPr>
        <p:spPr>
          <a:xfrm>
            <a:off x="8356244"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68%</a:t>
            </a:r>
          </a:p>
        </p:txBody>
      </p:sp>
      <p:sp>
        <p:nvSpPr>
          <p:cNvPr id="31" name="TextBox 30"/>
          <p:cNvSpPr txBox="1"/>
          <p:nvPr/>
        </p:nvSpPr>
        <p:spPr>
          <a:xfrm>
            <a:off x="8043552" y="1339907"/>
            <a:ext cx="1152927" cy="400110"/>
          </a:xfrm>
          <a:prstGeom prst="rect">
            <a:avLst/>
          </a:prstGeom>
          <a:noFill/>
        </p:spPr>
        <p:txBody>
          <a:bodyPr wrap="square" lIns="0" rIns="0" rtlCol="0">
            <a:spAutoFit/>
          </a:bodyPr>
          <a:lstStyle/>
          <a:p>
            <a:pPr algn="ctr"/>
            <a:r>
              <a:rPr lang="en-GB" sz="1000" dirty="0"/>
              <a:t>NET England </a:t>
            </a:r>
          </a:p>
          <a:p>
            <a:pPr algn="ctr"/>
            <a:r>
              <a:rPr lang="en-GB" sz="1000" dirty="0"/>
              <a:t>consideration</a:t>
            </a:r>
          </a:p>
        </p:txBody>
      </p:sp>
      <p:sp>
        <p:nvSpPr>
          <p:cNvPr id="36" name="TextBox 35"/>
          <p:cNvSpPr txBox="1"/>
          <p:nvPr/>
        </p:nvSpPr>
        <p:spPr>
          <a:xfrm>
            <a:off x="4662249" y="6279242"/>
            <a:ext cx="1616148" cy="246221"/>
          </a:xfrm>
          <a:prstGeom prst="rect">
            <a:avLst/>
          </a:prstGeom>
          <a:noFill/>
        </p:spPr>
        <p:txBody>
          <a:bodyPr wrap="none" rtlCol="0">
            <a:spAutoFit/>
          </a:bodyPr>
          <a:lstStyle/>
          <a:p>
            <a:r>
              <a:rPr lang="en-GB" sz="1000" i="1" dirty="0">
                <a:latin typeface="Arial" panose="020B0604020202020204" pitchFamily="34" charset="0"/>
                <a:cs typeface="Arial" panose="020B0604020202020204" pitchFamily="34" charset="0"/>
              </a:rPr>
              <a:t>List continues overleaf …</a:t>
            </a:r>
          </a:p>
        </p:txBody>
      </p:sp>
      <p:sp>
        <p:nvSpPr>
          <p:cNvPr id="25" name="Rectangle 24">
            <a:extLst>
              <a:ext uri="{FF2B5EF4-FFF2-40B4-BE49-F238E27FC236}">
                <a16:creationId xmlns:a16="http://schemas.microsoft.com/office/drawing/2014/main" xmlns="" id="{18A470AA-05D1-48FA-9743-E235235E0686}"/>
              </a:ext>
            </a:extLst>
          </p:cNvPr>
          <p:cNvSpPr/>
          <p:nvPr/>
        </p:nvSpPr>
        <p:spPr>
          <a:xfrm>
            <a:off x="3010159" y="1245080"/>
            <a:ext cx="846386" cy="276999"/>
          </a:xfrm>
          <a:prstGeom prst="rect">
            <a:avLst/>
          </a:prstGeom>
          <a:solidFill>
            <a:schemeClr val="bg1"/>
          </a:solidFill>
        </p:spPr>
        <p:txBody>
          <a:bodyPr wrap="none" lIns="0" tIns="0" rIns="0" bIns="0">
            <a:spAutoFit/>
          </a:bodyPr>
          <a:lstStyle/>
          <a:p>
            <a:r>
              <a:rPr lang="en-GB" sz="900" dirty="0">
                <a:solidFill>
                  <a:srgbClr val="120742"/>
                </a:solidFill>
                <a:latin typeface="Arial" panose="020B0604020202020204" pitchFamily="34" charset="0"/>
                <a:cs typeface="Arial" panose="020B0604020202020204" pitchFamily="34" charset="0"/>
              </a:rPr>
              <a:t>Would definitely </a:t>
            </a:r>
          </a:p>
          <a:p>
            <a:r>
              <a:rPr lang="en-GB" sz="900" dirty="0">
                <a:solidFill>
                  <a:srgbClr val="120742"/>
                </a:solidFill>
                <a:latin typeface="Arial" panose="020B0604020202020204" pitchFamily="34" charset="0"/>
                <a:cs typeface="Arial" panose="020B0604020202020204" pitchFamily="34" charset="0"/>
              </a:rPr>
              <a:t>consider</a:t>
            </a:r>
          </a:p>
        </p:txBody>
      </p:sp>
      <p:sp>
        <p:nvSpPr>
          <p:cNvPr id="26" name="Rectangle 25">
            <a:extLst>
              <a:ext uri="{FF2B5EF4-FFF2-40B4-BE49-F238E27FC236}">
                <a16:creationId xmlns:a16="http://schemas.microsoft.com/office/drawing/2014/main" xmlns="" id="{B25567FC-82CF-477D-9E6A-F66D1AEE5B72}"/>
              </a:ext>
            </a:extLst>
          </p:cNvPr>
          <p:cNvSpPr/>
          <p:nvPr/>
        </p:nvSpPr>
        <p:spPr>
          <a:xfrm>
            <a:off x="5931883" y="1245080"/>
            <a:ext cx="852798"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England holiday </a:t>
            </a:r>
          </a:p>
          <a:p>
            <a:r>
              <a:rPr lang="en-GB" sz="900" dirty="0">
                <a:solidFill>
                  <a:srgbClr val="00B050"/>
                </a:solidFill>
                <a:latin typeface="Arial" panose="020B0604020202020204" pitchFamily="34" charset="0"/>
                <a:cs typeface="Arial" panose="020B0604020202020204" pitchFamily="34" charset="0"/>
              </a:rPr>
              <a:t>already booked</a:t>
            </a:r>
          </a:p>
        </p:txBody>
      </p:sp>
      <p:sp>
        <p:nvSpPr>
          <p:cNvPr id="27" name="Rectangle 26">
            <a:extLst>
              <a:ext uri="{FF2B5EF4-FFF2-40B4-BE49-F238E27FC236}">
                <a16:creationId xmlns:a16="http://schemas.microsoft.com/office/drawing/2014/main" xmlns="" id="{10DE39EA-6BA3-4BE8-95FB-3092123C62FF}"/>
              </a:ext>
            </a:extLst>
          </p:cNvPr>
          <p:cNvSpPr/>
          <p:nvPr/>
        </p:nvSpPr>
        <p:spPr>
          <a:xfrm>
            <a:off x="4390353" y="1245080"/>
            <a:ext cx="621965"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Actively</a:t>
            </a:r>
          </a:p>
          <a:p>
            <a:r>
              <a:rPr lang="en-GB" sz="900" dirty="0">
                <a:solidFill>
                  <a:srgbClr val="92D050"/>
                </a:solidFill>
                <a:latin typeface="Arial" panose="020B0604020202020204" pitchFamily="34" charset="0"/>
                <a:cs typeface="Arial" panose="020B0604020202020204" pitchFamily="34" charset="0"/>
              </a:rPr>
              <a:t>considering </a:t>
            </a:r>
          </a:p>
        </p:txBody>
      </p:sp>
      <p:sp>
        <p:nvSpPr>
          <p:cNvPr id="33" name="TextBox 32">
            <a:extLst>
              <a:ext uri="{FF2B5EF4-FFF2-40B4-BE49-F238E27FC236}">
                <a16:creationId xmlns:a16="http://schemas.microsoft.com/office/drawing/2014/main" xmlns="" id="{13B423A3-AD25-47CA-97EC-F1DF20B135D3}"/>
              </a:ext>
            </a:extLst>
          </p:cNvPr>
          <p:cNvSpPr txBox="1"/>
          <p:nvPr/>
        </p:nvSpPr>
        <p:spPr>
          <a:xfrm>
            <a:off x="2302933" y="274989"/>
            <a:ext cx="4599179"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3,361,000 trips to England</a:t>
            </a:r>
            <a:r>
              <a:rPr lang="en-GB" sz="1000" dirty="0">
                <a:solidFill>
                  <a:schemeClr val="bg1"/>
                </a:solidFill>
                <a:latin typeface="Arial" panose="020B0604020202020204" pitchFamily="34" charset="0"/>
                <a:cs typeface="Arial" panose="020B0604020202020204" pitchFamily="34" charset="0"/>
              </a:rPr>
              <a:t> in 2016 (rank 1)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44</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29" name="TextBox 28"/>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555201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France</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25" name="Rectangle 24"/>
          <p:cNvSpPr/>
          <p:nvPr/>
        </p:nvSpPr>
        <p:spPr>
          <a:xfrm>
            <a:off x="4748221" y="3578722"/>
            <a:ext cx="4114206" cy="2623295"/>
          </a:xfrm>
          <a:prstGeom prst="rect">
            <a:avLst/>
          </a:prstGeom>
          <a:noFill/>
          <a:ln>
            <a:solidFill>
              <a:schemeClr val="bg1">
                <a:lumMod val="50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36000" rIns="36000" rtlCol="0" anchor="t"/>
          <a:lstStyle/>
          <a:p>
            <a:r>
              <a:rPr lang="en-GB" sz="1200" b="1" dirty="0">
                <a:solidFill>
                  <a:schemeClr val="tx1"/>
                </a:solidFill>
                <a:latin typeface="Arial" panose="020B0604020202020204" pitchFamily="34" charset="0"/>
                <a:cs typeface="Arial" panose="020B0604020202020204" pitchFamily="34" charset="0"/>
              </a:rPr>
              <a:t>INDEXING </a:t>
            </a:r>
          </a:p>
          <a:p>
            <a:r>
              <a:rPr lang="en-GB" sz="1050" dirty="0">
                <a:solidFill>
                  <a:schemeClr val="tx1"/>
                </a:solidFill>
                <a:latin typeface="Arial" panose="020B0604020202020204" pitchFamily="34" charset="0"/>
                <a:cs typeface="Arial" panose="020B0604020202020204" pitchFamily="34" charset="0"/>
              </a:rPr>
              <a:t>Indexing shows relative differences, e.g. against the global average or the average importance of activities. An index score of 120 next to a 60% score indicates a global average of 50% as does an index score of 80 next to a 40% score. </a:t>
            </a:r>
          </a:p>
          <a:p>
            <a:endParaRPr lang="en-GB" sz="1100" b="1" dirty="0">
              <a:solidFill>
                <a:schemeClr val="tx1"/>
              </a:solidFill>
              <a:latin typeface="Arial" panose="020B0604020202020204" pitchFamily="34" charset="0"/>
              <a:cs typeface="Arial" panose="020B0604020202020204" pitchFamily="34" charset="0"/>
            </a:endParaRPr>
          </a:p>
          <a:p>
            <a:r>
              <a:rPr lang="en-GB" sz="1200" b="1" dirty="0">
                <a:solidFill>
                  <a:schemeClr val="tx1"/>
                </a:solidFill>
                <a:latin typeface="Arial" panose="020B0604020202020204" pitchFamily="34" charset="0"/>
                <a:cs typeface="Arial" panose="020B0604020202020204" pitchFamily="34" charset="0"/>
              </a:rPr>
              <a:t>COLOUR CODING OF INDEX SCORES </a:t>
            </a:r>
          </a:p>
          <a:p>
            <a:r>
              <a:rPr lang="en-GB" sz="1050" dirty="0">
                <a:solidFill>
                  <a:schemeClr val="tx1"/>
                </a:solidFill>
                <a:latin typeface="Arial" panose="020B0604020202020204" pitchFamily="34" charset="0"/>
                <a:cs typeface="Arial" panose="020B0604020202020204" pitchFamily="34" charset="0"/>
              </a:rPr>
              <a:t>Index scores have been colour coded to highlight smaller or greater differences. </a:t>
            </a:r>
            <a:r>
              <a:rPr lang="en-GB" sz="1050" dirty="0">
                <a:solidFill>
                  <a:srgbClr val="C00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under-indexing (index &lt;80), </a:t>
            </a:r>
            <a:r>
              <a:rPr lang="en-GB" sz="1050" dirty="0">
                <a:solidFill>
                  <a:srgbClr val="FFC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under-indexing (index 80-89), </a:t>
            </a:r>
            <a:r>
              <a:rPr lang="en-GB" sz="1050" dirty="0">
                <a:solidFill>
                  <a:srgbClr val="92D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over-indexing (index 110-119) and </a:t>
            </a:r>
            <a:r>
              <a:rPr lang="en-GB" sz="1050" dirty="0">
                <a:solidFill>
                  <a:srgbClr val="00B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over-indexing (index 120+)</a:t>
            </a:r>
            <a:endParaRPr lang="en-GB" sz="1050" b="1" dirty="0">
              <a:solidFill>
                <a:schemeClr val="tx1"/>
              </a:solidFill>
              <a:latin typeface="Arial" panose="020B0604020202020204" pitchFamily="34" charset="0"/>
              <a:cs typeface="Arial" panose="020B0604020202020204" pitchFamily="34" charset="0"/>
            </a:endParaRPr>
          </a:p>
          <a:p>
            <a:endParaRPr lang="en-GB" sz="1100" b="1" dirty="0">
              <a:solidFill>
                <a:schemeClr val="tx1"/>
              </a:solidFill>
              <a:latin typeface="Arial" panose="020B0604020202020204" pitchFamily="34" charset="0"/>
              <a:cs typeface="Arial" panose="020B0604020202020204" pitchFamily="34" charset="0"/>
            </a:endParaRPr>
          </a:p>
          <a:p>
            <a:pPr lvl="0"/>
            <a:r>
              <a:rPr lang="en-GB" sz="1200" b="1" dirty="0">
                <a:solidFill>
                  <a:srgbClr val="120742"/>
                </a:solidFill>
                <a:latin typeface="Arial" panose="020B0604020202020204" pitchFamily="34" charset="0"/>
                <a:cs typeface="Arial" panose="020B0604020202020204" pitchFamily="34" charset="0"/>
              </a:rPr>
              <a:t>SOURCE </a:t>
            </a:r>
          </a:p>
          <a:p>
            <a:pPr lvl="0"/>
            <a:r>
              <a:rPr lang="en-GB" sz="1050" dirty="0">
                <a:solidFill>
                  <a:srgbClr val="120742"/>
                </a:solidFill>
                <a:latin typeface="Arial" panose="020B0604020202020204" pitchFamily="34" charset="0"/>
                <a:cs typeface="Arial" panose="020B0604020202020204" pitchFamily="34" charset="0"/>
              </a:rPr>
              <a:t>Online survey of 1,508 respondents. Fieldwork carried out between </a:t>
            </a:r>
            <a:r>
              <a:rPr lang="en-GB" sz="1050" dirty="0">
                <a:solidFill>
                  <a:srgbClr val="120742"/>
                </a:solidFill>
                <a:latin typeface="Arial" panose="020B0604020202020204" pitchFamily="34" charset="0"/>
                <a:cs typeface="Arial" panose="020B0604020202020204" pitchFamily="34" charset="0"/>
              </a:rPr>
              <a:t>[02.17] and [03.17]</a:t>
            </a:r>
            <a:r>
              <a:rPr lang="en-GB" sz="1050" dirty="0">
                <a:solidFill>
                  <a:srgbClr val="120742"/>
                </a:solidFill>
                <a:latin typeface="Arial" panose="020B0604020202020204" pitchFamily="34" charset="0"/>
                <a:cs typeface="Arial" panose="020B0604020202020204" pitchFamily="34" charset="0"/>
              </a:rPr>
              <a:t>.</a:t>
            </a:r>
            <a:endParaRPr lang="en-GB" sz="1050" dirty="0">
              <a:solidFill>
                <a:srgbClr val="120742"/>
              </a:solidFill>
              <a:latin typeface="Arial" panose="020B0604020202020204" pitchFamily="34" charset="0"/>
              <a:cs typeface="Arial" panose="020B0604020202020204" pitchFamily="34" charset="0"/>
            </a:endParaRPr>
          </a:p>
        </p:txBody>
      </p:sp>
      <p:sp>
        <p:nvSpPr>
          <p:cNvPr id="30" name="Rectangle 29"/>
          <p:cNvSpPr/>
          <p:nvPr/>
        </p:nvSpPr>
        <p:spPr>
          <a:xfrm>
            <a:off x="4748221" y="1137350"/>
            <a:ext cx="4140001" cy="2283400"/>
          </a:xfrm>
          <a:prstGeom prst="rect">
            <a:avLst/>
          </a:pr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t"/>
          <a:lstStyle/>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Activity clusters that aren’t widely considered tend to be based outdoors, e.g. challenge / action </a:t>
            </a:r>
          </a:p>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Activities to do with iconic places and historic monuments work hardest to attract, but food clearly has a role to play too </a:t>
            </a:r>
          </a:p>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Whilst not a key driver, local food/drink does affect consideration – further indication of the importance of food is the strength of food &amp; drink tours as a consideration driver</a:t>
            </a:r>
          </a:p>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Key drivers mostly centre on the city (e.g. historic monuments), but exploration of villages / rural areas is punching above its weight</a:t>
            </a:r>
          </a:p>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Local nightlife also a relatively motivating activity</a:t>
            </a:r>
          </a:p>
        </p:txBody>
      </p:sp>
      <p:sp>
        <p:nvSpPr>
          <p:cNvPr id="31" name="Rectangle 30"/>
          <p:cNvSpPr/>
          <p:nvPr/>
        </p:nvSpPr>
        <p:spPr>
          <a:xfrm>
            <a:off x="4748222" y="920887"/>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graphicFrame>
        <p:nvGraphicFramePr>
          <p:cNvPr id="69" name="Table 68"/>
          <p:cNvGraphicFramePr>
            <a:graphicFrameLocks noGrp="1"/>
          </p:cNvGraphicFramePr>
          <p:nvPr>
            <p:extLst>
              <p:ext uri="{D42A27DB-BD31-4B8C-83A1-F6EECF244321}">
                <p14:modId xmlns:p14="http://schemas.microsoft.com/office/powerpoint/2010/main" val="2678155932"/>
              </p:ext>
            </p:extLst>
          </p:nvPr>
        </p:nvGraphicFramePr>
        <p:xfrm>
          <a:off x="326345" y="1289671"/>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(11-20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locally made products/craft</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55%</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98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religious building</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55%</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78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National Park</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53%</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102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Experiencing local nightlife</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52%</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116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Food &amp; drink tour or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50%</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126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clothes</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49%</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77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contemporary culture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49%</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104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an art gallery</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47%</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77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Having a gourmet meal</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46%</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98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Boating (boat trips, canal boating)</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44%</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90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781145162"/>
                  </a:ext>
                </a:extLst>
              </a:tr>
            </a:tbl>
          </a:graphicData>
        </a:graphic>
      </p:graphicFrame>
      <p:sp>
        <p:nvSpPr>
          <p:cNvPr id="70" name="Rectangle 69"/>
          <p:cNvSpPr/>
          <p:nvPr/>
        </p:nvSpPr>
        <p:spPr>
          <a:xfrm>
            <a:off x="352419" y="926035"/>
            <a:ext cx="4253286" cy="374461"/>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p:txBody>
      </p:sp>
      <p:sp>
        <p:nvSpPr>
          <p:cNvPr id="29" name="Rectangle 28">
            <a:extLst>
              <a:ext uri="{FF2B5EF4-FFF2-40B4-BE49-F238E27FC236}">
                <a16:creationId xmlns:a16="http://schemas.microsoft.com/office/drawing/2014/main" xmlns="" id="{22CBA0FE-EB30-4BB0-A5AE-307DE9F04766}"/>
              </a:ext>
            </a:extLst>
          </p:cNvPr>
          <p:cNvSpPr/>
          <p:nvPr/>
        </p:nvSpPr>
        <p:spPr>
          <a:xfrm>
            <a:off x="349371" y="5045547"/>
            <a:ext cx="4116478" cy="381728"/>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DEMOGRAPHICS SKEWS: % ALREADY BOOKED ENGLAND HOLIDAY INDEXED VS. MARKET TOTAL</a:t>
            </a:r>
          </a:p>
        </p:txBody>
      </p:sp>
      <p:graphicFrame>
        <p:nvGraphicFramePr>
          <p:cNvPr id="33" name="Table 32">
            <a:extLst>
              <a:ext uri="{FF2B5EF4-FFF2-40B4-BE49-F238E27FC236}">
                <a16:creationId xmlns:a16="http://schemas.microsoft.com/office/drawing/2014/main" xmlns="" id="{A6BEF2B2-0DA0-48B0-8012-D8FEF059E720}"/>
              </a:ext>
            </a:extLst>
          </p:cNvPr>
          <p:cNvGraphicFramePr>
            <a:graphicFrameLocks noGrp="1"/>
          </p:cNvGraphicFramePr>
          <p:nvPr>
            <p:extLst>
              <p:ext uri="{D42A27DB-BD31-4B8C-83A1-F6EECF244321}">
                <p14:modId xmlns:p14="http://schemas.microsoft.com/office/powerpoint/2010/main" val="1279197429"/>
              </p:ext>
            </p:extLst>
          </p:nvPr>
        </p:nvGraphicFramePr>
        <p:xfrm>
          <a:off x="326345" y="5398527"/>
          <a:ext cx="4142552" cy="864000"/>
        </p:xfrm>
        <a:graphic>
          <a:graphicData uri="http://schemas.openxmlformats.org/drawingml/2006/table">
            <a:tbl>
              <a:tblPr>
                <a:tableStyleId>{5C22544A-7EE6-4342-B048-85BDC9FD1C3A}</a:tableStyleId>
              </a:tblPr>
              <a:tblGrid>
                <a:gridCol w="517819">
                  <a:extLst>
                    <a:ext uri="{9D8B030D-6E8A-4147-A177-3AD203B41FA5}">
                      <a16:colId xmlns:a16="http://schemas.microsoft.com/office/drawing/2014/main" xmlns="" val="379537023"/>
                    </a:ext>
                  </a:extLst>
                </a:gridCol>
                <a:gridCol w="517819">
                  <a:extLst>
                    <a:ext uri="{9D8B030D-6E8A-4147-A177-3AD203B41FA5}">
                      <a16:colId xmlns:a16="http://schemas.microsoft.com/office/drawing/2014/main" xmlns="" val="1083277144"/>
                    </a:ext>
                  </a:extLst>
                </a:gridCol>
                <a:gridCol w="517819">
                  <a:extLst>
                    <a:ext uri="{9D8B030D-6E8A-4147-A177-3AD203B41FA5}">
                      <a16:colId xmlns:a16="http://schemas.microsoft.com/office/drawing/2014/main" xmlns="" val="812582721"/>
                    </a:ext>
                  </a:extLst>
                </a:gridCol>
                <a:gridCol w="517819">
                  <a:extLst>
                    <a:ext uri="{9D8B030D-6E8A-4147-A177-3AD203B41FA5}">
                      <a16:colId xmlns:a16="http://schemas.microsoft.com/office/drawing/2014/main" xmlns="" val="1406986778"/>
                    </a:ext>
                  </a:extLst>
                </a:gridCol>
                <a:gridCol w="517819">
                  <a:extLst>
                    <a:ext uri="{9D8B030D-6E8A-4147-A177-3AD203B41FA5}">
                      <a16:colId xmlns:a16="http://schemas.microsoft.com/office/drawing/2014/main" xmlns="" val="2034199571"/>
                    </a:ext>
                  </a:extLst>
                </a:gridCol>
                <a:gridCol w="517819">
                  <a:extLst>
                    <a:ext uri="{9D8B030D-6E8A-4147-A177-3AD203B41FA5}">
                      <a16:colId xmlns:a16="http://schemas.microsoft.com/office/drawing/2014/main" xmlns="" val="2251176793"/>
                    </a:ext>
                  </a:extLst>
                </a:gridCol>
                <a:gridCol w="517819">
                  <a:extLst>
                    <a:ext uri="{9D8B030D-6E8A-4147-A177-3AD203B41FA5}">
                      <a16:colId xmlns:a16="http://schemas.microsoft.com/office/drawing/2014/main" xmlns="" val="105214153"/>
                    </a:ext>
                  </a:extLst>
                </a:gridCol>
                <a:gridCol w="517819">
                  <a:extLst>
                    <a:ext uri="{9D8B030D-6E8A-4147-A177-3AD203B41FA5}">
                      <a16:colId xmlns:a16="http://schemas.microsoft.com/office/drawing/2014/main" xmlns="" val="2567621665"/>
                    </a:ext>
                  </a:extLst>
                </a:gridCol>
              </a:tblGrid>
              <a:tr h="288000">
                <a:tc>
                  <a:txBody>
                    <a:bodyPr/>
                    <a:lstStyle/>
                    <a:p>
                      <a:pPr algn="ctr" fontAlgn="ctr"/>
                      <a:r>
                        <a:rPr lang="en-GB" sz="1050" b="1" u="none" strike="noStrike" dirty="0">
                          <a:effectLst/>
                          <a:latin typeface="Arial" panose="020B0604020202020204" pitchFamily="34" charset="0"/>
                          <a:cs typeface="Arial" panose="020B0604020202020204" pitchFamily="34" charset="0"/>
                        </a:rPr>
                        <a:t>18-34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35-54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55+</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Female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AB</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C1</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C2DE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0413423"/>
                  </a:ext>
                </a:extLst>
              </a:tr>
              <a:tr h="288000">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11%</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9%</a:t>
                      </a: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47379791"/>
                  </a:ext>
                </a:extLst>
              </a:tr>
              <a:tr h="288000">
                <a:tc>
                  <a:txBody>
                    <a:bodyPr/>
                    <a:lstStyle/>
                    <a:p>
                      <a:pPr algn="ctr" fontAlgn="b"/>
                      <a:r>
                        <a:rPr lang="en-GB" sz="1100" b="0" i="0" u="none" strike="noStrike" dirty="0">
                          <a:solidFill>
                            <a:schemeClr val="bg1"/>
                          </a:solidFill>
                          <a:effectLst/>
                          <a:latin typeface="Arial" panose="020B0604020202020204" pitchFamily="34" charset="0"/>
                          <a:cs typeface="Arial" panose="020B0604020202020204" pitchFamily="34" charset="0"/>
                        </a:rPr>
                        <a:t> 174 </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dirty="0">
                          <a:solidFill>
                            <a:schemeClr val="bg1"/>
                          </a:solidFill>
                          <a:effectLst/>
                          <a:latin typeface="Arial" panose="020B0604020202020204" pitchFamily="34" charset="0"/>
                          <a:cs typeface="Arial" panose="020B0604020202020204" pitchFamily="34" charset="0"/>
                        </a:rPr>
                        <a:t> 82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dirty="0">
                          <a:solidFill>
                            <a:schemeClr val="bg1"/>
                          </a:solidFill>
                          <a:effectLst/>
                          <a:latin typeface="Arial" panose="020B0604020202020204" pitchFamily="34" charset="0"/>
                          <a:cs typeface="Arial" panose="020B0604020202020204" pitchFamily="34" charset="0"/>
                        </a:rPr>
                        <a:t> 43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dirty="0">
                          <a:solidFill>
                            <a:schemeClr val="bg1"/>
                          </a:solidFill>
                          <a:effectLst/>
                          <a:latin typeface="Arial" panose="020B0604020202020204" pitchFamily="34" charset="0"/>
                          <a:cs typeface="Arial" panose="020B0604020202020204" pitchFamily="34" charset="0"/>
                        </a:rPr>
                        <a:t> 113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dirty="0">
                          <a:solidFill>
                            <a:schemeClr val="bg1"/>
                          </a:solidFill>
                          <a:effectLst/>
                          <a:latin typeface="Arial" panose="020B0604020202020204" pitchFamily="34" charset="0"/>
                          <a:cs typeface="Arial" panose="020B0604020202020204" pitchFamily="34" charset="0"/>
                        </a:rPr>
                        <a:t> 87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dirty="0">
                          <a:solidFill>
                            <a:schemeClr val="bg1"/>
                          </a:solidFill>
                          <a:effectLst/>
                          <a:latin typeface="Arial" panose="020B0604020202020204" pitchFamily="34" charset="0"/>
                          <a:cs typeface="Arial" panose="020B0604020202020204" pitchFamily="34" charset="0"/>
                        </a:rPr>
                        <a:t> 116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dirty="0">
                          <a:solidFill>
                            <a:schemeClr val="bg1"/>
                          </a:solidFill>
                          <a:effectLst/>
                          <a:latin typeface="Arial" panose="020B0604020202020204" pitchFamily="34" charset="0"/>
                          <a:cs typeface="Arial" panose="020B0604020202020204" pitchFamily="34" charset="0"/>
                        </a:rPr>
                        <a:t> 82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dirty="0">
                          <a:solidFill>
                            <a:schemeClr val="bg1"/>
                          </a:solidFill>
                          <a:effectLst/>
                          <a:latin typeface="Arial" panose="020B0604020202020204" pitchFamily="34" charset="0"/>
                          <a:cs typeface="Arial" panose="020B0604020202020204" pitchFamily="34" charset="0"/>
                        </a:rPr>
                        <a:t> 143 </a:t>
                      </a: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961132316"/>
                  </a:ext>
                </a:extLst>
              </a:tr>
            </a:tbl>
          </a:graphicData>
        </a:graphic>
      </p:graphicFrame>
      <p:sp>
        <p:nvSpPr>
          <p:cNvPr id="16" name="TextBox 15">
            <a:extLst>
              <a:ext uri="{FF2B5EF4-FFF2-40B4-BE49-F238E27FC236}">
                <a16:creationId xmlns:a16="http://schemas.microsoft.com/office/drawing/2014/main" xmlns="" id="{13B423A3-AD25-47CA-97EC-F1DF20B135D3}"/>
              </a:ext>
            </a:extLst>
          </p:cNvPr>
          <p:cNvSpPr txBox="1"/>
          <p:nvPr/>
        </p:nvSpPr>
        <p:spPr>
          <a:xfrm>
            <a:off x="2302933" y="274989"/>
            <a:ext cx="4599179"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3,361,000 trips to England</a:t>
            </a:r>
            <a:r>
              <a:rPr lang="en-GB" sz="1000" dirty="0">
                <a:solidFill>
                  <a:schemeClr val="bg1"/>
                </a:solidFill>
                <a:latin typeface="Arial" panose="020B0604020202020204" pitchFamily="34" charset="0"/>
                <a:cs typeface="Arial" panose="020B0604020202020204" pitchFamily="34" charset="0"/>
              </a:rPr>
              <a:t> in 2016 (rank 1)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44</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17" name="TextBox 16"/>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41576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France</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graphicFrame>
        <p:nvGraphicFramePr>
          <p:cNvPr id="32" name="Table 31"/>
          <p:cNvGraphicFramePr>
            <a:graphicFrameLocks noGrp="1"/>
          </p:cNvGraphicFramePr>
          <p:nvPr>
            <p:extLst>
              <p:ext uri="{D42A27DB-BD31-4B8C-83A1-F6EECF244321}">
                <p14:modId xmlns:p14="http://schemas.microsoft.com/office/powerpoint/2010/main" val="3194050380"/>
              </p:ext>
            </p:extLst>
          </p:nvPr>
        </p:nvGraphicFramePr>
        <p:xfrm>
          <a:off x="337049" y="1663942"/>
          <a:ext cx="5038800" cy="4608000"/>
        </p:xfrm>
        <a:graphic>
          <a:graphicData uri="http://schemas.openxmlformats.org/drawingml/2006/table">
            <a:tbl>
              <a:tblPr>
                <a:tableStyleId>{5C22544A-7EE6-4342-B048-85BDC9FD1C3A}</a:tableStyleId>
              </a:tblPr>
              <a:tblGrid>
                <a:gridCol w="2590800">
                  <a:extLst>
                    <a:ext uri="{9D8B030D-6E8A-4147-A177-3AD203B41FA5}">
                      <a16:colId xmlns:a16="http://schemas.microsoft.com/office/drawing/2014/main" xmlns="" val="1103061090"/>
                    </a:ext>
                  </a:extLst>
                </a:gridCol>
                <a:gridCol w="612000">
                  <a:extLst>
                    <a:ext uri="{9D8B030D-6E8A-4147-A177-3AD203B41FA5}">
                      <a16:colId xmlns:a16="http://schemas.microsoft.com/office/drawing/2014/main" xmlns="" val="644159123"/>
                    </a:ext>
                  </a:extLst>
                </a:gridCol>
                <a:gridCol w="612000">
                  <a:extLst>
                    <a:ext uri="{9D8B030D-6E8A-4147-A177-3AD203B41FA5}">
                      <a16:colId xmlns:a16="http://schemas.microsoft.com/office/drawing/2014/main" xmlns="" val="2996424261"/>
                    </a:ext>
                  </a:extLst>
                </a:gridCol>
                <a:gridCol w="612000">
                  <a:extLst>
                    <a:ext uri="{9D8B030D-6E8A-4147-A177-3AD203B41FA5}">
                      <a16:colId xmlns:a16="http://schemas.microsoft.com/office/drawing/2014/main" xmlns="" val="1071325149"/>
                    </a:ext>
                  </a:extLst>
                </a:gridCol>
                <a:gridCol w="6120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IMPORTANT WHEN TAKING HOLS</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lang="en-GB" sz="1200" b="1" i="0" u="none" strike="noStrike" dirty="0">
                        <a:solidFill>
                          <a:schemeClr val="tx1"/>
                        </a:solidFill>
                        <a:effectLst/>
                        <a:latin typeface="Arial" panose="020B0604020202020204" pitchFamily="34" charset="0"/>
                        <a:cs typeface="Arial" panose="020B0604020202020204" pitchFamily="34" charset="0"/>
                      </a:endParaRPr>
                    </a:p>
                    <a:p>
                      <a:pPr algn="ctr" fontAlgn="ctr"/>
                      <a:r>
                        <a:rPr lang="en-GB" sz="600" b="1" i="0" u="sng" strike="noStrike" dirty="0">
                          <a:solidFill>
                            <a:schemeClr val="tx1"/>
                          </a:solidFill>
                          <a:effectLst/>
                          <a:latin typeface="Arial" panose="020B0604020202020204" pitchFamily="34" charset="0"/>
                          <a:cs typeface="Arial" panose="020B0604020202020204" pitchFamily="34" charset="0"/>
                        </a:rPr>
                        <a:t>GENERALLY</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VS GLOBAL</a:t>
                      </a:r>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sng"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ENGLAND</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DIFF</a:t>
                      </a:r>
                    </a:p>
                    <a:p>
                      <a:pPr algn="ctr" fontAlgn="b"/>
                      <a:r>
                        <a:rPr lang="en-GB" sz="600" b="1" i="0" u="none" strike="noStrike" dirty="0">
                          <a:solidFill>
                            <a:schemeClr val="tx1"/>
                          </a:solidFill>
                          <a:effectLst/>
                          <a:latin typeface="Arial" panose="020B0604020202020204" pitchFamily="34" charset="0"/>
                          <a:cs typeface="Arial" panose="020B0604020202020204" pitchFamily="34" charset="0"/>
                        </a:rPr>
                        <a:t>VS GENERALLY</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Enjoying the natural world / scenery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105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39%</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-36%</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Learning more about the destination / country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69%</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-18%</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4509379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the most famous sights …</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69%</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-14%</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40895005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local culture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108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-21%</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5706286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Learning about history and heritage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66%</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112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-11%</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Treating / spoiling yourself / others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62%</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109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-31%</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Rest and relaxation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83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26%</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-25%</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Fun for all the family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46%</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80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32%</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-13%</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Meeting new people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124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42%</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Thrill and excitement from activities / sports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110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Helping the local community / environment</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101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28%</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Partying</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113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+23%</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Achieving something challenging</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22%</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91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+13%</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781145162"/>
                  </a:ext>
                </a:extLst>
              </a:tr>
            </a:tbl>
          </a:graphicData>
        </a:graphic>
      </p:graphicFrame>
      <p:sp>
        <p:nvSpPr>
          <p:cNvPr id="33" name="Rectangle 32"/>
          <p:cNvSpPr/>
          <p:nvPr/>
        </p:nvSpPr>
        <p:spPr>
          <a:xfrm>
            <a:off x="361945" y="926035"/>
            <a:ext cx="4540255"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IMPORTANT FACTORS WHEN TAKING HOLIDAYS </a:t>
            </a:r>
          </a:p>
          <a:p>
            <a:pPr>
              <a:lnSpc>
                <a:spcPts val="1100"/>
              </a:lnSpc>
            </a:pPr>
            <a:r>
              <a:rPr lang="en-GB" sz="1200" b="1" dirty="0">
                <a:solidFill>
                  <a:srgbClr val="120742"/>
                </a:solidFill>
                <a:latin typeface="Arial" panose="020B0604020202020204" pitchFamily="34" charset="0"/>
                <a:cs typeface="Arial" panose="020B0604020202020204" pitchFamily="34" charset="0"/>
              </a:rPr>
              <a:t>GENERALLY &amp;  ENGLAND DELIVERY AGAINST THESE</a:t>
            </a:r>
          </a:p>
          <a:p>
            <a:r>
              <a:rPr lang="en-GB" sz="700" dirty="0">
                <a:latin typeface="Arial" panose="020B0604020202020204" pitchFamily="34" charset="0"/>
                <a:cs typeface="Arial" panose="020B0604020202020204" pitchFamily="34" charset="0"/>
              </a:rPr>
              <a:t>TOP 2 BOX IMPORTANCE (VERY IMPORTANT / EXTREMELY IMPORTANT) GENERALLY, AND INDEXED AGAINST GLOBAL IMPORTANCE, COMPARED TO TOP 2 BOX ENGLAND DELIVERY AGAINST THIS (SCORED 6 OR 7 WHERE 7 MEANS ENGLAND IS A REALLY GREAT PLACE FOR THIS)</a:t>
            </a:r>
          </a:p>
        </p:txBody>
      </p:sp>
      <p:sp>
        <p:nvSpPr>
          <p:cNvPr id="34" name="Oval 33"/>
          <p:cNvSpPr/>
          <p:nvPr/>
        </p:nvSpPr>
        <p:spPr>
          <a:xfrm>
            <a:off x="8371260"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37%</a:t>
            </a:r>
          </a:p>
          <a:p>
            <a:pPr lvl="0" algn="ctr"/>
            <a:r>
              <a:rPr lang="en-US" sz="700" b="1" dirty="0">
                <a:solidFill>
                  <a:prstClr val="white"/>
                </a:solidFill>
                <a:latin typeface="Arial" panose="020B0604020202020204" pitchFamily="34" charset="0"/>
                <a:cs typeface="Arial" panose="020B0604020202020204" pitchFamily="34" charset="0"/>
              </a:rPr>
              <a:t>Index 86</a:t>
            </a:r>
          </a:p>
        </p:txBody>
      </p:sp>
      <p:sp>
        <p:nvSpPr>
          <p:cNvPr id="36" name="Rectangle 35"/>
          <p:cNvSpPr/>
          <p:nvPr/>
        </p:nvSpPr>
        <p:spPr>
          <a:xfrm>
            <a:off x="5527583" y="926035"/>
            <a:ext cx="2828661" cy="374461"/>
          </a:xfrm>
          <a:prstGeom prst="rect">
            <a:avLst/>
          </a:prstGeom>
        </p:spPr>
        <p:txBody>
          <a:bodyPr wrap="square" lIns="0">
            <a:spAutoFit/>
          </a:bodyPr>
          <a:lstStyle/>
          <a:p>
            <a:pPr algn="r">
              <a:lnSpc>
                <a:spcPts val="1100"/>
              </a:lnSpc>
            </a:pPr>
            <a:r>
              <a:rPr lang="en-GB" sz="1200" b="1" dirty="0">
                <a:solidFill>
                  <a:srgbClr val="120742"/>
                </a:solidFill>
                <a:latin typeface="Arial" panose="020B0604020202020204" pitchFamily="34" charset="0"/>
                <a:cs typeface="Arial" panose="020B0604020202020204" pitchFamily="34" charset="0"/>
              </a:rPr>
              <a:t>BEEN TO ENGLAND IN PAST 3 YEARS INDEXED AGAINST GLOBAL</a:t>
            </a:r>
          </a:p>
        </p:txBody>
      </p:sp>
      <p:graphicFrame>
        <p:nvGraphicFramePr>
          <p:cNvPr id="37" name="Table 36"/>
          <p:cNvGraphicFramePr>
            <a:graphicFrameLocks noGrp="1"/>
          </p:cNvGraphicFramePr>
          <p:nvPr>
            <p:extLst>
              <p:ext uri="{D42A27DB-BD31-4B8C-83A1-F6EECF244321}">
                <p14:modId xmlns:p14="http://schemas.microsoft.com/office/powerpoint/2010/main" val="3036223396"/>
              </p:ext>
            </p:extLst>
          </p:nvPr>
        </p:nvGraphicFramePr>
        <p:xfrm>
          <a:off x="5653550" y="1663942"/>
          <a:ext cx="3230410" cy="2016000"/>
        </p:xfrm>
        <a:graphic>
          <a:graphicData uri="http://schemas.openxmlformats.org/drawingml/2006/table">
            <a:tbl>
              <a:tblPr>
                <a:tableStyleId>{5C22544A-7EE6-4342-B048-85BDC9FD1C3A}</a:tableStyleId>
              </a:tblPr>
              <a:tblGrid>
                <a:gridCol w="2006410">
                  <a:extLst>
                    <a:ext uri="{9D8B030D-6E8A-4147-A177-3AD203B41FA5}">
                      <a16:colId xmlns:a16="http://schemas.microsoft.com/office/drawing/2014/main" xmlns="" val="1103061090"/>
                    </a:ext>
                  </a:extLst>
                </a:gridCol>
                <a:gridCol w="612000">
                  <a:extLst>
                    <a:ext uri="{9D8B030D-6E8A-4147-A177-3AD203B41FA5}">
                      <a16:colId xmlns:a16="http://schemas.microsoft.com/office/drawing/2014/main" xmlns="" val="644159123"/>
                    </a:ext>
                  </a:extLst>
                </a:gridCol>
                <a:gridCol w="612000">
                  <a:extLst>
                    <a:ext uri="{9D8B030D-6E8A-4147-A177-3AD203B41FA5}">
                      <a16:colId xmlns:a16="http://schemas.microsoft.com/office/drawing/2014/main" xmlns="" val="2996424261"/>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LOCATIONS CONSIDERED</a:t>
                      </a:r>
                    </a:p>
                    <a:p>
                      <a:pPr marL="0" marR="0" lvl="0" indent="0" algn="l"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 ENGLAND</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VS GLOBAL</a:t>
                      </a:r>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84%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103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Historic towns and cities</a:t>
                      </a:r>
                    </a:p>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(i.e. outside 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bg1"/>
                          </a:solidFill>
                          <a:effectLst/>
                          <a:latin typeface="Arial" panose="020B0604020202020204" pitchFamily="34" charset="0"/>
                          <a:cs typeface="Arial" panose="020B0604020202020204" pitchFamily="34" charset="0"/>
                        </a:rPr>
                        <a:t>89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44509379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Countryside / villages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46%</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bg1"/>
                          </a:solidFill>
                          <a:effectLst/>
                          <a:latin typeface="Arial" panose="020B0604020202020204" pitchFamily="34" charset="0"/>
                          <a:cs typeface="Arial" panose="020B0604020202020204" pitchFamily="34" charset="0"/>
                        </a:rPr>
                        <a:t>77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40895005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Coastal or beach locations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bg1"/>
                          </a:solidFill>
                          <a:effectLst/>
                          <a:latin typeface="Arial" panose="020B0604020202020204" pitchFamily="34" charset="0"/>
                          <a:cs typeface="Arial" panose="020B0604020202020204" pitchFamily="34" charset="0"/>
                        </a:rPr>
                        <a:t>73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45706286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Modern towns and cities</a:t>
                      </a:r>
                    </a:p>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(i.e. outside 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39%</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bg1"/>
                          </a:solidFill>
                          <a:effectLst/>
                          <a:latin typeface="Arial" panose="020B0604020202020204" pitchFamily="34" charset="0"/>
                          <a:cs typeface="Arial" panose="020B0604020202020204" pitchFamily="34" charset="0"/>
                        </a:rPr>
                        <a:t>78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4167075963"/>
                  </a:ext>
                </a:extLst>
              </a:tr>
            </a:tbl>
          </a:graphicData>
        </a:graphic>
      </p:graphicFrame>
      <p:sp>
        <p:nvSpPr>
          <p:cNvPr id="15" name="TextBox 14">
            <a:extLst>
              <a:ext uri="{FF2B5EF4-FFF2-40B4-BE49-F238E27FC236}">
                <a16:creationId xmlns:a16="http://schemas.microsoft.com/office/drawing/2014/main" xmlns="" id="{13B423A3-AD25-47CA-97EC-F1DF20B135D3}"/>
              </a:ext>
            </a:extLst>
          </p:cNvPr>
          <p:cNvSpPr txBox="1"/>
          <p:nvPr/>
        </p:nvSpPr>
        <p:spPr>
          <a:xfrm>
            <a:off x="2302933" y="274989"/>
            <a:ext cx="4599179"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3,361,000 trips to England</a:t>
            </a:r>
            <a:r>
              <a:rPr lang="en-GB" sz="1000" dirty="0">
                <a:solidFill>
                  <a:schemeClr val="bg1"/>
                </a:solidFill>
                <a:latin typeface="Arial" panose="020B0604020202020204" pitchFamily="34" charset="0"/>
                <a:cs typeface="Arial" panose="020B0604020202020204" pitchFamily="34" charset="0"/>
              </a:rPr>
              <a:t> in 2016 (rank 1)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44</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16" name="TextBox 15"/>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8591883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aphicFrame>
        <p:nvGraphicFramePr>
          <p:cNvPr id="8" name="Table 7"/>
          <p:cNvGraphicFramePr>
            <a:graphicFrameLocks noGrp="1"/>
          </p:cNvGraphicFramePr>
          <p:nvPr>
            <p:extLst>
              <p:ext uri="{D42A27DB-BD31-4B8C-83A1-F6EECF244321}">
                <p14:modId xmlns:p14="http://schemas.microsoft.com/office/powerpoint/2010/main" val="4197973856"/>
              </p:ext>
            </p:extLst>
          </p:nvPr>
        </p:nvGraphicFramePr>
        <p:xfrm>
          <a:off x="352419" y="2590699"/>
          <a:ext cx="4140001" cy="2664000"/>
        </p:xfrm>
        <a:graphic>
          <a:graphicData uri="http://schemas.openxmlformats.org/drawingml/2006/table">
            <a:tbl>
              <a:tblPr>
                <a:tableStyleId>{5C22544A-7EE6-4342-B048-85BDC9FD1C3A}</a:tableStyleId>
              </a:tblPr>
              <a:tblGrid>
                <a:gridCol w="2441047">
                  <a:extLst>
                    <a:ext uri="{9D8B030D-6E8A-4147-A177-3AD203B41FA5}">
                      <a16:colId xmlns:a16="http://schemas.microsoft.com/office/drawing/2014/main" xmlns="" val="63228188"/>
                    </a:ext>
                  </a:extLst>
                </a:gridCol>
                <a:gridCol w="849477">
                  <a:extLst>
                    <a:ext uri="{9D8B030D-6E8A-4147-A177-3AD203B41FA5}">
                      <a16:colId xmlns:a16="http://schemas.microsoft.com/office/drawing/2014/main" xmlns="" val="541565902"/>
                    </a:ext>
                  </a:extLst>
                </a:gridCol>
                <a:gridCol w="849477">
                  <a:extLst>
                    <a:ext uri="{9D8B030D-6E8A-4147-A177-3AD203B41FA5}">
                      <a16:colId xmlns:a16="http://schemas.microsoft.com/office/drawing/2014/main" xmlns="" val="3094556263"/>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CLUSTER</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CONSIDERATION</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277885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famous / iconic attractions / places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80%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98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726463854"/>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history and heritage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76%</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601167589"/>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city life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100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18065014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Attending cultural / music / sports events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56%</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54238125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rural life &amp; scenery</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83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FFC000"/>
                    </a:solidFill>
                  </a:tcPr>
                </a:tc>
                <a:extLst>
                  <a:ext uri="{0D108BD9-81ED-4DB2-BD59-A6C34878D82A}">
                    <a16:rowId xmlns:a16="http://schemas.microsoft.com/office/drawing/2014/main" xmlns="" val="346858708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Outdoor leisure pursuits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89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FFC000"/>
                    </a:solidFill>
                  </a:tcPr>
                </a:tc>
                <a:extLst>
                  <a:ext uri="{0D108BD9-81ED-4DB2-BD59-A6C34878D82A}">
                    <a16:rowId xmlns:a16="http://schemas.microsoft.com/office/drawing/2014/main" xmlns="" val="128955949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Challenge and / or action</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solidFill>
                      <a:srgbClr val="92D050"/>
                    </a:solidFill>
                  </a:tcPr>
                </a:tc>
                <a:extLst>
                  <a:ext uri="{0D108BD9-81ED-4DB2-BD59-A6C34878D82A}">
                    <a16:rowId xmlns:a16="http://schemas.microsoft.com/office/drawing/2014/main" xmlns="" val="1428051378"/>
                  </a:ext>
                </a:extLst>
              </a:tr>
            </a:tbl>
          </a:graphicData>
        </a:graphic>
      </p:graphicFrame>
      <p:sp>
        <p:nvSpPr>
          <p:cNvPr id="3" name="Rectangle 2"/>
          <p:cNvSpPr/>
          <p:nvPr/>
        </p:nvSpPr>
        <p:spPr>
          <a:xfrm>
            <a:off x="352419" y="1775959"/>
            <a:ext cx="4140001"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CONSIDERATION OF ACTIVITY </a:t>
            </a:r>
          </a:p>
          <a:p>
            <a:pPr>
              <a:lnSpc>
                <a:spcPts val="1100"/>
              </a:lnSpc>
            </a:pPr>
            <a:r>
              <a:rPr lang="en-GB" sz="1200" b="1" dirty="0">
                <a:solidFill>
                  <a:srgbClr val="120742"/>
                </a:solidFill>
                <a:latin typeface="Arial" panose="020B0604020202020204" pitchFamily="34" charset="0"/>
                <a:cs typeface="Arial" panose="020B0604020202020204" pitchFamily="34" charset="0"/>
              </a:rPr>
              <a:t>CLUSTERS ON HOLIDAY TO ENGLAND </a:t>
            </a:r>
          </a:p>
          <a:p>
            <a:r>
              <a:rPr lang="en-GB" sz="700" dirty="0">
                <a:latin typeface="Arial" panose="020B0604020202020204" pitchFamily="34" charset="0"/>
                <a:cs typeface="Arial" panose="020B0604020202020204" pitchFamily="34" charset="0"/>
              </a:rPr>
              <a:t>TOP 2 BOX (DEFINITELY WOULD OR VERY LIKELY TO) CONSIDERATION OF ACTIVITY CLUSTERS ON HOLIDAY TO ENGLAND AND INDEXING AGAINST “GLOBAL” TOP 2 BOX SCORES. BOTH COLUMNS SHOW / BASED ON NORMALISED DATA</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graphicFrame>
        <p:nvGraphicFramePr>
          <p:cNvPr id="14" name="Chart Placeholder 7"/>
          <p:cNvGraphicFramePr>
            <a:graphicFrameLocks/>
          </p:cNvGraphicFramePr>
          <p:nvPr>
            <p:extLst>
              <p:ext uri="{D42A27DB-BD31-4B8C-83A1-F6EECF244321}">
                <p14:modId xmlns:p14="http://schemas.microsoft.com/office/powerpoint/2010/main" val="2733771815"/>
              </p:ext>
            </p:extLst>
          </p:nvPr>
        </p:nvGraphicFramePr>
        <p:xfrm>
          <a:off x="-180926" y="849138"/>
          <a:ext cx="9743207" cy="467610"/>
        </p:xfrm>
        <a:graphic>
          <a:graphicData uri="http://schemas.openxmlformats.org/drawingml/2006/chart">
            <c:chart xmlns:c="http://schemas.openxmlformats.org/drawingml/2006/chart" xmlns:r="http://schemas.openxmlformats.org/officeDocument/2006/relationships" r:id="rId3"/>
          </a:graphicData>
        </a:graphic>
      </p:graphicFrame>
      <p:sp>
        <p:nvSpPr>
          <p:cNvPr id="20" name="Rectangle 19"/>
          <p:cNvSpPr/>
          <p:nvPr/>
        </p:nvSpPr>
        <p:spPr>
          <a:xfrm>
            <a:off x="352419" y="932365"/>
            <a:ext cx="2633153" cy="318480"/>
          </a:xfrm>
          <a:prstGeom prst="rect">
            <a:avLst/>
          </a:prstGeom>
          <a:noFill/>
        </p:spPr>
        <p:txBody>
          <a:bodyPr wrap="square" lIns="0" tIns="36000" rIns="0" bIns="0" anchor="ctr">
            <a:spAutoFit/>
          </a:bodyPr>
          <a:lstStyle/>
          <a:p>
            <a:pPr algn="r">
              <a:lnSpc>
                <a:spcPts val="1100"/>
              </a:lnSpc>
            </a:pPr>
            <a:r>
              <a:rPr lang="en-GB" sz="1200" b="1" dirty="0">
                <a:latin typeface="Arial" panose="020B0604020202020204" pitchFamily="34" charset="0"/>
                <a:cs typeface="Arial" panose="020B0604020202020204" pitchFamily="34" charset="0"/>
              </a:rPr>
              <a:t>ATTITUDE TOWARDS TAKING A HOLIDAY TO ENGLAND IN FUTURE</a:t>
            </a:r>
            <a:endParaRPr lang="en-GB" sz="1200" b="1" dirty="0">
              <a:solidFill>
                <a:srgbClr val="00B050"/>
              </a:solidFill>
              <a:latin typeface="Arial" panose="020B0604020202020204" pitchFamily="34" charset="0"/>
              <a:cs typeface="Arial" panose="020B0604020202020204" pitchFamily="34" charset="0"/>
            </a:endParaRPr>
          </a:p>
        </p:txBody>
      </p:sp>
      <p:graphicFrame>
        <p:nvGraphicFramePr>
          <p:cNvPr id="22" name="Table 21"/>
          <p:cNvGraphicFramePr>
            <a:graphicFrameLocks noGrp="1"/>
          </p:cNvGraphicFramePr>
          <p:nvPr>
            <p:extLst>
              <p:ext uri="{D42A27DB-BD31-4B8C-83A1-F6EECF244321}">
                <p14:modId xmlns:p14="http://schemas.microsoft.com/office/powerpoint/2010/main" val="523956709"/>
              </p:ext>
            </p:extLst>
          </p:nvPr>
        </p:nvGraphicFramePr>
        <p:xfrm>
          <a:off x="4745949" y="2590699"/>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(1-10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81%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168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80%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177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castle/palace/historic house</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158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152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an art gallery</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119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103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59%</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781145162"/>
                  </a:ext>
                </a:extLst>
              </a:tr>
            </a:tbl>
          </a:graphicData>
        </a:graphic>
      </p:graphicFrame>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7" name="Rectangle 36"/>
          <p:cNvSpPr/>
          <p:nvPr/>
        </p:nvSpPr>
        <p:spPr>
          <a:xfrm>
            <a:off x="4745949" y="1775959"/>
            <a:ext cx="4312326"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a:p>
            <a:r>
              <a:rPr lang="en-GB" sz="700" dirty="0">
                <a:latin typeface="Arial" panose="020B0604020202020204" pitchFamily="34" charset="0"/>
                <a:cs typeface="Arial" panose="020B0604020202020204" pitchFamily="34" charset="0"/>
              </a:rPr>
              <a:t>TOP 2 BOX (DEFINITELY WOULD OR VERY LIKELY TO) CONSIDERATION OF ACTIVITY ON HOLIDAY TO ENGLAND) AND TOP 2 BOX (SOLE/VERY IMPORTANT REASON) IMPORTANCE OF ACTIVITY VS. CHOSING ENGLAND INDEXED AGAINST AVERAGE IMPORTANCE OF ACTIVITIES</a:t>
            </a:r>
          </a:p>
        </p:txBody>
      </p:sp>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Italy</a:t>
            </a:r>
          </a:p>
        </p:txBody>
      </p:sp>
      <p:sp>
        <p:nvSpPr>
          <p:cNvPr id="39" name="Rectangle 38"/>
          <p:cNvSpPr/>
          <p:nvPr/>
        </p:nvSpPr>
        <p:spPr>
          <a:xfrm>
            <a:off x="289556" y="5377777"/>
            <a:ext cx="4082554" cy="84892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100" dirty="0">
                <a:solidFill>
                  <a:schemeClr val="tx1"/>
                </a:solidFill>
                <a:latin typeface="Arial" panose="020B0604020202020204" pitchFamily="34" charset="0"/>
                <a:cs typeface="Arial" panose="020B0604020202020204" pitchFamily="34" charset="0"/>
              </a:rPr>
              <a:t>Local activities split between those with great impact on visitation (food and drink related) and those that are widely considered without greatly impacting visitation</a:t>
            </a:r>
          </a:p>
        </p:txBody>
      </p:sp>
      <p:sp>
        <p:nvSpPr>
          <p:cNvPr id="40" name="Isosceles Triangle 39"/>
          <p:cNvSpPr/>
          <p:nvPr/>
        </p:nvSpPr>
        <p:spPr>
          <a:xfrm rot="16200000">
            <a:off x="4287936" y="5744319"/>
            <a:ext cx="284188" cy="115839"/>
          </a:xfrm>
          <a:prstGeom prst="triangle">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25" name="Picture 2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Oval 29"/>
          <p:cNvSpPr/>
          <p:nvPr/>
        </p:nvSpPr>
        <p:spPr>
          <a:xfrm>
            <a:off x="8373924"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83%</a:t>
            </a:r>
          </a:p>
        </p:txBody>
      </p:sp>
      <p:sp>
        <p:nvSpPr>
          <p:cNvPr id="31" name="TextBox 30"/>
          <p:cNvSpPr txBox="1"/>
          <p:nvPr/>
        </p:nvSpPr>
        <p:spPr>
          <a:xfrm>
            <a:off x="8061232" y="1339907"/>
            <a:ext cx="1152927" cy="400110"/>
          </a:xfrm>
          <a:prstGeom prst="rect">
            <a:avLst/>
          </a:prstGeom>
          <a:noFill/>
        </p:spPr>
        <p:txBody>
          <a:bodyPr wrap="square" lIns="0" rIns="0" rtlCol="0">
            <a:spAutoFit/>
          </a:bodyPr>
          <a:lstStyle/>
          <a:p>
            <a:pPr algn="ctr"/>
            <a:r>
              <a:rPr lang="en-GB" sz="1000" dirty="0"/>
              <a:t>NET England </a:t>
            </a:r>
          </a:p>
          <a:p>
            <a:pPr algn="ctr"/>
            <a:r>
              <a:rPr lang="en-GB" sz="1000" dirty="0"/>
              <a:t>consideration</a:t>
            </a:r>
          </a:p>
        </p:txBody>
      </p:sp>
      <p:sp>
        <p:nvSpPr>
          <p:cNvPr id="36" name="TextBox 35"/>
          <p:cNvSpPr txBox="1"/>
          <p:nvPr/>
        </p:nvSpPr>
        <p:spPr>
          <a:xfrm>
            <a:off x="4662249" y="6279242"/>
            <a:ext cx="1616148" cy="246221"/>
          </a:xfrm>
          <a:prstGeom prst="rect">
            <a:avLst/>
          </a:prstGeom>
          <a:noFill/>
        </p:spPr>
        <p:txBody>
          <a:bodyPr wrap="none" rtlCol="0">
            <a:spAutoFit/>
          </a:bodyPr>
          <a:lstStyle/>
          <a:p>
            <a:r>
              <a:rPr lang="en-GB" sz="1000" i="1" dirty="0">
                <a:latin typeface="Arial" panose="020B0604020202020204" pitchFamily="34" charset="0"/>
                <a:cs typeface="Arial" panose="020B0604020202020204" pitchFamily="34" charset="0"/>
              </a:rPr>
              <a:t>List continues overleaf …</a:t>
            </a:r>
          </a:p>
        </p:txBody>
      </p:sp>
      <p:sp>
        <p:nvSpPr>
          <p:cNvPr id="26" name="Rectangle 25">
            <a:extLst>
              <a:ext uri="{FF2B5EF4-FFF2-40B4-BE49-F238E27FC236}">
                <a16:creationId xmlns:a16="http://schemas.microsoft.com/office/drawing/2014/main" xmlns="" id="{317D79FC-8E24-440D-8829-46217412840A}"/>
              </a:ext>
            </a:extLst>
          </p:cNvPr>
          <p:cNvSpPr/>
          <p:nvPr/>
        </p:nvSpPr>
        <p:spPr>
          <a:xfrm>
            <a:off x="3010159" y="1245080"/>
            <a:ext cx="846386" cy="276999"/>
          </a:xfrm>
          <a:prstGeom prst="rect">
            <a:avLst/>
          </a:prstGeom>
          <a:solidFill>
            <a:schemeClr val="bg1"/>
          </a:solidFill>
        </p:spPr>
        <p:txBody>
          <a:bodyPr wrap="none" lIns="0" tIns="0" rIns="0" bIns="0">
            <a:spAutoFit/>
          </a:bodyPr>
          <a:lstStyle/>
          <a:p>
            <a:r>
              <a:rPr lang="en-GB" sz="900" dirty="0">
                <a:solidFill>
                  <a:srgbClr val="120742"/>
                </a:solidFill>
                <a:latin typeface="Arial" panose="020B0604020202020204" pitchFamily="34" charset="0"/>
                <a:cs typeface="Arial" panose="020B0604020202020204" pitchFamily="34" charset="0"/>
              </a:rPr>
              <a:t>Would definitely </a:t>
            </a:r>
          </a:p>
          <a:p>
            <a:r>
              <a:rPr lang="en-GB" sz="900" dirty="0">
                <a:solidFill>
                  <a:srgbClr val="120742"/>
                </a:solidFill>
                <a:latin typeface="Arial" panose="020B0604020202020204" pitchFamily="34" charset="0"/>
                <a:cs typeface="Arial" panose="020B0604020202020204" pitchFamily="34" charset="0"/>
              </a:rPr>
              <a:t>consider</a:t>
            </a:r>
          </a:p>
        </p:txBody>
      </p:sp>
      <p:sp>
        <p:nvSpPr>
          <p:cNvPr id="27" name="Rectangle 26">
            <a:extLst>
              <a:ext uri="{FF2B5EF4-FFF2-40B4-BE49-F238E27FC236}">
                <a16:creationId xmlns:a16="http://schemas.microsoft.com/office/drawing/2014/main" xmlns="" id="{905D3900-D81E-49C1-834F-A43BAFC338C6}"/>
              </a:ext>
            </a:extLst>
          </p:cNvPr>
          <p:cNvSpPr/>
          <p:nvPr/>
        </p:nvSpPr>
        <p:spPr>
          <a:xfrm>
            <a:off x="6414483" y="1245080"/>
            <a:ext cx="852798"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England holiday </a:t>
            </a:r>
          </a:p>
          <a:p>
            <a:r>
              <a:rPr lang="en-GB" sz="900" dirty="0">
                <a:solidFill>
                  <a:srgbClr val="00B050"/>
                </a:solidFill>
                <a:latin typeface="Arial" panose="020B0604020202020204" pitchFamily="34" charset="0"/>
                <a:cs typeface="Arial" panose="020B0604020202020204" pitchFamily="34" charset="0"/>
              </a:rPr>
              <a:t>already booked</a:t>
            </a:r>
          </a:p>
        </p:txBody>
      </p:sp>
      <p:sp>
        <p:nvSpPr>
          <p:cNvPr id="28" name="Rectangle 27">
            <a:extLst>
              <a:ext uri="{FF2B5EF4-FFF2-40B4-BE49-F238E27FC236}">
                <a16:creationId xmlns:a16="http://schemas.microsoft.com/office/drawing/2014/main" xmlns="" id="{BEA63F6E-374C-46A4-BA2C-FC65F3C1A90C}"/>
              </a:ext>
            </a:extLst>
          </p:cNvPr>
          <p:cNvSpPr/>
          <p:nvPr/>
        </p:nvSpPr>
        <p:spPr>
          <a:xfrm>
            <a:off x="4422103" y="1245080"/>
            <a:ext cx="621965"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Actively</a:t>
            </a:r>
          </a:p>
          <a:p>
            <a:r>
              <a:rPr lang="en-GB" sz="900" dirty="0">
                <a:solidFill>
                  <a:srgbClr val="92D050"/>
                </a:solidFill>
                <a:latin typeface="Arial" panose="020B0604020202020204" pitchFamily="34" charset="0"/>
                <a:cs typeface="Arial" panose="020B0604020202020204" pitchFamily="34" charset="0"/>
              </a:rPr>
              <a:t>considering </a:t>
            </a:r>
          </a:p>
        </p:txBody>
      </p:sp>
      <p:sp>
        <p:nvSpPr>
          <p:cNvPr id="29" name="TextBox 28">
            <a:extLst>
              <a:ext uri="{FF2B5EF4-FFF2-40B4-BE49-F238E27FC236}">
                <a16:creationId xmlns:a16="http://schemas.microsoft.com/office/drawing/2014/main" xmlns="" id="{55AF8016-1659-4BEB-BCD9-11712CA9E73F}"/>
              </a:ext>
            </a:extLst>
          </p:cNvPr>
          <p:cNvSpPr txBox="1"/>
          <p:nvPr/>
        </p:nvSpPr>
        <p:spPr>
          <a:xfrm>
            <a:off x="2286000" y="296498"/>
            <a:ext cx="4616113"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1,799,000 trips to England</a:t>
            </a:r>
            <a:r>
              <a:rPr lang="en-GB" sz="1000" dirty="0">
                <a:solidFill>
                  <a:schemeClr val="bg1"/>
                </a:solidFill>
                <a:latin typeface="Arial" panose="020B0604020202020204" pitchFamily="34" charset="0"/>
                <a:cs typeface="Arial" panose="020B0604020202020204" pitchFamily="34" charset="0"/>
              </a:rPr>
              <a:t> in 2016 (rank 5)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33</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32" name="TextBox 31"/>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2585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aphicFrame>
        <p:nvGraphicFramePr>
          <p:cNvPr id="8" name="Table 7"/>
          <p:cNvGraphicFramePr>
            <a:graphicFrameLocks noGrp="1"/>
          </p:cNvGraphicFramePr>
          <p:nvPr>
            <p:extLst>
              <p:ext uri="{D42A27DB-BD31-4B8C-83A1-F6EECF244321}">
                <p14:modId xmlns:p14="http://schemas.microsoft.com/office/powerpoint/2010/main" val="4254112388"/>
              </p:ext>
            </p:extLst>
          </p:nvPr>
        </p:nvGraphicFramePr>
        <p:xfrm>
          <a:off x="352419" y="2590699"/>
          <a:ext cx="4140001" cy="2664000"/>
        </p:xfrm>
        <a:graphic>
          <a:graphicData uri="http://schemas.openxmlformats.org/drawingml/2006/table">
            <a:tbl>
              <a:tblPr>
                <a:tableStyleId>{5C22544A-7EE6-4342-B048-85BDC9FD1C3A}</a:tableStyleId>
              </a:tblPr>
              <a:tblGrid>
                <a:gridCol w="2441047">
                  <a:extLst>
                    <a:ext uri="{9D8B030D-6E8A-4147-A177-3AD203B41FA5}">
                      <a16:colId xmlns:a16="http://schemas.microsoft.com/office/drawing/2014/main" xmlns="" val="63228188"/>
                    </a:ext>
                  </a:extLst>
                </a:gridCol>
                <a:gridCol w="849477">
                  <a:extLst>
                    <a:ext uri="{9D8B030D-6E8A-4147-A177-3AD203B41FA5}">
                      <a16:colId xmlns:a16="http://schemas.microsoft.com/office/drawing/2014/main" xmlns="" val="541565902"/>
                    </a:ext>
                  </a:extLst>
                </a:gridCol>
                <a:gridCol w="849477">
                  <a:extLst>
                    <a:ext uri="{9D8B030D-6E8A-4147-A177-3AD203B41FA5}">
                      <a16:colId xmlns:a16="http://schemas.microsoft.com/office/drawing/2014/main" xmlns="" val="3094556263"/>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CLUSTER</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900" b="1" i="0" u="none" strike="noStrike" dirty="0">
                          <a:solidFill>
                            <a:schemeClr val="tx1"/>
                          </a:solidFill>
                          <a:effectLst/>
                          <a:latin typeface="Arial" panose="020B0604020202020204" pitchFamily="34" charset="0"/>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CONSIDERATION</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B w="317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3277885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famous / iconic attractions / places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88%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108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1726463854"/>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city life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76%</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107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1601167589"/>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history and heritage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100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318065014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rural life &amp; scenery</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110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92D050"/>
                    </a:solidFill>
                  </a:tcPr>
                </a:tc>
                <a:extLst>
                  <a:ext uri="{0D108BD9-81ED-4DB2-BD59-A6C34878D82A}">
                    <a16:rowId xmlns:a16="http://schemas.microsoft.com/office/drawing/2014/main" xmlns="" val="54238125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Attending cultural / music / sports events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44%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FFC000"/>
                    </a:solidFill>
                  </a:tcPr>
                </a:tc>
                <a:extLst>
                  <a:ext uri="{0D108BD9-81ED-4DB2-BD59-A6C34878D82A}">
                    <a16:rowId xmlns:a16="http://schemas.microsoft.com/office/drawing/2014/main" xmlns="" val="346858708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Outdoor leisure pursuits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41%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72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C00000"/>
                    </a:solidFill>
                  </a:tcPr>
                </a:tc>
                <a:extLst>
                  <a:ext uri="{0D108BD9-81ED-4DB2-BD59-A6C34878D82A}">
                    <a16:rowId xmlns:a16="http://schemas.microsoft.com/office/drawing/2014/main" xmlns="" val="128955949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Challenge and / or action</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21%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67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solidFill>
                      <a:srgbClr val="C00000"/>
                    </a:solidFill>
                  </a:tcPr>
                </a:tc>
                <a:extLst>
                  <a:ext uri="{0D108BD9-81ED-4DB2-BD59-A6C34878D82A}">
                    <a16:rowId xmlns:a16="http://schemas.microsoft.com/office/drawing/2014/main" xmlns="" val="1428051378"/>
                  </a:ext>
                </a:extLst>
              </a:tr>
            </a:tbl>
          </a:graphicData>
        </a:graphic>
      </p:graphicFrame>
      <p:sp>
        <p:nvSpPr>
          <p:cNvPr id="3" name="Rectangle 2"/>
          <p:cNvSpPr/>
          <p:nvPr/>
        </p:nvSpPr>
        <p:spPr>
          <a:xfrm>
            <a:off x="352419" y="1775959"/>
            <a:ext cx="4140001"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CONSIDERATION OF ACTIVITY </a:t>
            </a:r>
          </a:p>
          <a:p>
            <a:pPr>
              <a:lnSpc>
                <a:spcPts val="1100"/>
              </a:lnSpc>
            </a:pPr>
            <a:r>
              <a:rPr lang="en-GB" sz="1200" b="1" dirty="0">
                <a:solidFill>
                  <a:srgbClr val="120742"/>
                </a:solidFill>
                <a:latin typeface="Arial" panose="020B0604020202020204" pitchFamily="34" charset="0"/>
                <a:cs typeface="Arial" panose="020B0604020202020204" pitchFamily="34" charset="0"/>
              </a:rPr>
              <a:t>CLUSTERS ON HOLIDAY TO ENGLAND </a:t>
            </a:r>
          </a:p>
          <a:p>
            <a:r>
              <a:rPr lang="en-GB" sz="700" dirty="0">
                <a:latin typeface="Arial" panose="020B0604020202020204" pitchFamily="34" charset="0"/>
                <a:cs typeface="Arial" panose="020B0604020202020204" pitchFamily="34" charset="0"/>
              </a:rPr>
              <a:t>TOP 2 BOX (DEFINITELY WOULD OR VERY LIKELY TO) CONSIDERATION OF ACTIVITY CLUSTERS ON HOLIDAY TO ENGLAND AND INDEXING AGAINST “GLOBAL” TOP 2 BOX SCORES. BOTH COLUMNS SHOW / BASED ON NORMALISED DATA</a:t>
            </a:r>
          </a:p>
        </p:txBody>
      </p:sp>
      <p:graphicFrame>
        <p:nvGraphicFramePr>
          <p:cNvPr id="14" name="Chart Placeholder 7"/>
          <p:cNvGraphicFramePr>
            <a:graphicFrameLocks/>
          </p:cNvGraphicFramePr>
          <p:nvPr>
            <p:extLst>
              <p:ext uri="{D42A27DB-BD31-4B8C-83A1-F6EECF244321}">
                <p14:modId xmlns:p14="http://schemas.microsoft.com/office/powerpoint/2010/main" val="1602019980"/>
              </p:ext>
            </p:extLst>
          </p:nvPr>
        </p:nvGraphicFramePr>
        <p:xfrm>
          <a:off x="-180926" y="849138"/>
          <a:ext cx="9743207" cy="467610"/>
        </p:xfrm>
        <a:graphic>
          <a:graphicData uri="http://schemas.openxmlformats.org/drawingml/2006/chart">
            <c:chart xmlns:c="http://schemas.openxmlformats.org/drawingml/2006/chart" xmlns:r="http://schemas.openxmlformats.org/officeDocument/2006/relationships" r:id="rId3"/>
          </a:graphicData>
        </a:graphic>
      </p:graphicFrame>
      <p:sp>
        <p:nvSpPr>
          <p:cNvPr id="15" name="Rectangle 14"/>
          <p:cNvSpPr/>
          <p:nvPr/>
        </p:nvSpPr>
        <p:spPr>
          <a:xfrm>
            <a:off x="3010159" y="1245080"/>
            <a:ext cx="807913" cy="138499"/>
          </a:xfrm>
          <a:prstGeom prst="rect">
            <a:avLst/>
          </a:prstGeom>
          <a:solidFill>
            <a:schemeClr val="bg1"/>
          </a:solidFill>
        </p:spPr>
        <p:txBody>
          <a:bodyPr wrap="none" lIns="0" tIns="0" rIns="0" bIns="0">
            <a:spAutoFit/>
          </a:bodyPr>
          <a:lstStyle/>
          <a:p>
            <a:r>
              <a:rPr lang="en-GB" sz="900" dirty="0">
                <a:solidFill>
                  <a:srgbClr val="120742"/>
                </a:solidFill>
                <a:latin typeface="Arial" panose="020B0604020202020204" pitchFamily="34" charset="0"/>
                <a:cs typeface="Arial" panose="020B0604020202020204" pitchFamily="34" charset="0"/>
              </a:rPr>
              <a:t>Definitely would</a:t>
            </a:r>
          </a:p>
        </p:txBody>
      </p:sp>
      <p:sp>
        <p:nvSpPr>
          <p:cNvPr id="16" name="Rectangle 15"/>
          <p:cNvSpPr/>
          <p:nvPr/>
        </p:nvSpPr>
        <p:spPr>
          <a:xfrm>
            <a:off x="5525483" y="1245080"/>
            <a:ext cx="801501" cy="138499"/>
          </a:xfrm>
          <a:prstGeom prst="rect">
            <a:avLst/>
          </a:prstGeom>
          <a:solidFill>
            <a:schemeClr val="bg1"/>
          </a:solidFill>
        </p:spPr>
        <p:txBody>
          <a:bodyPr wrap="none" lIns="0" tIns="0" rIns="0" bIns="0">
            <a:spAutoFit/>
          </a:bodyPr>
          <a:lstStyle/>
          <a:p>
            <a:r>
              <a:rPr lang="en-GB" sz="900" dirty="0">
                <a:solidFill>
                  <a:srgbClr val="010101"/>
                </a:solidFill>
                <a:latin typeface="Arial" panose="020B0604020202020204" pitchFamily="34" charset="0"/>
                <a:cs typeface="Arial" panose="020B0604020202020204" pitchFamily="34" charset="0"/>
              </a:rPr>
              <a:t>Booked already</a:t>
            </a:r>
          </a:p>
        </p:txBody>
      </p:sp>
      <p:sp>
        <p:nvSpPr>
          <p:cNvPr id="21" name="Rectangle 20"/>
          <p:cNvSpPr/>
          <p:nvPr/>
        </p:nvSpPr>
        <p:spPr>
          <a:xfrm>
            <a:off x="4631653" y="1245080"/>
            <a:ext cx="615553" cy="1384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Considering</a:t>
            </a:r>
          </a:p>
        </p:txBody>
      </p:sp>
      <p:graphicFrame>
        <p:nvGraphicFramePr>
          <p:cNvPr id="22" name="Table 21"/>
          <p:cNvGraphicFramePr>
            <a:graphicFrameLocks noGrp="1"/>
          </p:cNvGraphicFramePr>
          <p:nvPr>
            <p:extLst>
              <p:ext uri="{D42A27DB-BD31-4B8C-83A1-F6EECF244321}">
                <p14:modId xmlns:p14="http://schemas.microsoft.com/office/powerpoint/2010/main" val="1018029007"/>
              </p:ext>
            </p:extLst>
          </p:nvPr>
        </p:nvGraphicFramePr>
        <p:xfrm>
          <a:off x="4745949" y="2590699"/>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Seeing world famous or iconic places</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82%</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197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Visiting a castle/palace/historic house</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79%</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149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Visiting a historic monument</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75%</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Visiting a park/garden</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74%</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Trying local food &amp; drink specialities</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70%</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Short (&lt; 2hrs) country or coastal walk</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69%</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Visiting a museum</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56%</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Exploring villages / rural areas</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54%</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Visiting a National Park</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52%</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Event associated with local traditions</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52%</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3781145162"/>
                  </a:ext>
                </a:extLst>
              </a:tr>
            </a:tbl>
          </a:graphicData>
        </a:graphic>
      </p:graphicFrame>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4" name="TextBox 33"/>
          <p:cNvSpPr txBox="1"/>
          <p:nvPr/>
        </p:nvSpPr>
        <p:spPr>
          <a:xfrm>
            <a:off x="7395091" y="1339907"/>
            <a:ext cx="1152927" cy="400110"/>
          </a:xfrm>
          <a:prstGeom prst="rect">
            <a:avLst/>
          </a:prstGeom>
          <a:noFill/>
        </p:spPr>
        <p:txBody>
          <a:bodyPr wrap="square" lIns="0" rIns="0" rtlCol="0">
            <a:spAutoFit/>
          </a:bodyPr>
          <a:lstStyle/>
          <a:p>
            <a:pPr algn="ctr"/>
            <a:r>
              <a:rPr lang="en-GB" sz="1000" dirty="0"/>
              <a:t>NET England </a:t>
            </a:r>
          </a:p>
          <a:p>
            <a:pPr algn="ctr"/>
            <a:r>
              <a:rPr lang="en-GB" sz="1000" dirty="0"/>
              <a:t>consideration</a:t>
            </a:r>
          </a:p>
        </p:txBody>
      </p:sp>
      <p:sp>
        <p:nvSpPr>
          <p:cNvPr id="37" name="Rectangle 36"/>
          <p:cNvSpPr/>
          <p:nvPr/>
        </p:nvSpPr>
        <p:spPr>
          <a:xfrm>
            <a:off x="4745949" y="1775959"/>
            <a:ext cx="4312326"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a:p>
            <a:r>
              <a:rPr lang="en-GB" sz="700" dirty="0">
                <a:latin typeface="Arial" panose="020B0604020202020204" pitchFamily="34" charset="0"/>
                <a:cs typeface="Arial" panose="020B0604020202020204" pitchFamily="34" charset="0"/>
              </a:rPr>
              <a:t>TOP 2 BOX (DEFINITELY WOULD OR VERY LIKELY TO) CONSIDERATION OF ACTIVITY ON HOLIDAY TO ENGLAND) AND TOP 2 BOX (SOLE/VERY IMPORTANT REASON) IMPORTANCE OF ACTIVITY VS. CHOSING ENGLAND INDEXED AGAINST AVERAGE IMPORTANCE OF ACTIVITIES</a:t>
            </a:r>
          </a:p>
        </p:txBody>
      </p:sp>
      <p:sp>
        <p:nvSpPr>
          <p:cNvPr id="41" name="Rectangle 40"/>
          <p:cNvSpPr/>
          <p:nvPr/>
        </p:nvSpPr>
        <p:spPr>
          <a:xfrm>
            <a:off x="352419" y="932365"/>
            <a:ext cx="2633153" cy="318480"/>
          </a:xfrm>
          <a:prstGeom prst="rect">
            <a:avLst/>
          </a:prstGeom>
          <a:noFill/>
        </p:spPr>
        <p:txBody>
          <a:bodyPr wrap="square" lIns="0" tIns="36000" rIns="0" bIns="0" anchor="ctr">
            <a:spAutoFit/>
          </a:bodyPr>
          <a:lstStyle/>
          <a:p>
            <a:pPr algn="r">
              <a:lnSpc>
                <a:spcPts val="1100"/>
              </a:lnSpc>
            </a:pPr>
            <a:r>
              <a:rPr lang="en-GB" sz="1200" b="1" dirty="0">
                <a:latin typeface="Arial" panose="020B0604020202020204" pitchFamily="34" charset="0"/>
                <a:cs typeface="Arial" panose="020B0604020202020204" pitchFamily="34" charset="0"/>
              </a:rPr>
              <a:t>ATTITUDE TOWARDS TAKING A HOLIDAY TO ENGLAND IN FUTURE</a:t>
            </a:r>
            <a:endParaRPr lang="en-GB" sz="1200" b="1" dirty="0">
              <a:solidFill>
                <a:srgbClr val="00B050"/>
              </a:solidFill>
              <a:latin typeface="Arial" panose="020B0604020202020204" pitchFamily="34" charset="0"/>
              <a:cs typeface="Arial" panose="020B0604020202020204" pitchFamily="34" charset="0"/>
            </a:endParaRPr>
          </a:p>
        </p:txBody>
      </p:sp>
      <p:sp>
        <p:nvSpPr>
          <p:cNvPr id="25" name="TextBox 24"/>
          <p:cNvSpPr txBox="1"/>
          <p:nvPr/>
        </p:nvSpPr>
        <p:spPr>
          <a:xfrm>
            <a:off x="8055766" y="1339907"/>
            <a:ext cx="1152927" cy="400110"/>
          </a:xfrm>
          <a:prstGeom prst="rect">
            <a:avLst/>
          </a:prstGeom>
          <a:noFill/>
        </p:spPr>
        <p:txBody>
          <a:bodyPr wrap="square" lIns="0" rIns="0" rtlCol="0">
            <a:spAutoFit/>
          </a:bodyPr>
          <a:lstStyle/>
          <a:p>
            <a:pPr algn="ctr"/>
            <a:r>
              <a:rPr lang="en-GB" sz="1000" dirty="0"/>
              <a:t># trips to</a:t>
            </a:r>
          </a:p>
          <a:p>
            <a:pPr algn="ctr"/>
            <a:r>
              <a:rPr lang="en-GB" sz="1000" dirty="0"/>
              <a:t>England</a:t>
            </a:r>
          </a:p>
        </p:txBody>
      </p:sp>
      <p:sp>
        <p:nvSpPr>
          <p:cNvPr id="7" name="TextBox 6"/>
          <p:cNvSpPr txBox="1"/>
          <p:nvPr/>
        </p:nvSpPr>
        <p:spPr>
          <a:xfrm>
            <a:off x="4662249" y="6279242"/>
            <a:ext cx="1616148" cy="246221"/>
          </a:xfrm>
          <a:prstGeom prst="rect">
            <a:avLst/>
          </a:prstGeom>
          <a:noFill/>
        </p:spPr>
        <p:txBody>
          <a:bodyPr wrap="none" rtlCol="0">
            <a:spAutoFit/>
          </a:bodyPr>
          <a:lstStyle/>
          <a:p>
            <a:r>
              <a:rPr lang="en-GB" sz="1000" i="1" dirty="0">
                <a:latin typeface="Arial" panose="020B0604020202020204" pitchFamily="34" charset="0"/>
                <a:cs typeface="Arial" panose="020B0604020202020204" pitchFamily="34" charset="0"/>
              </a:rPr>
              <a:t>List continues overleaf …</a:t>
            </a:r>
          </a:p>
        </p:txBody>
      </p:sp>
      <p:sp>
        <p:nvSpPr>
          <p:cNvPr id="26" name="TextBox 25"/>
          <p:cNvSpPr txBox="1"/>
          <p:nvPr/>
        </p:nvSpPr>
        <p:spPr>
          <a:xfrm>
            <a:off x="5684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How to interpret the results</a:t>
            </a:r>
          </a:p>
        </p:txBody>
      </p:sp>
      <p:sp>
        <p:nvSpPr>
          <p:cNvPr id="2" name="Rectangle 1"/>
          <p:cNvSpPr/>
          <p:nvPr/>
        </p:nvSpPr>
        <p:spPr>
          <a:xfrm>
            <a:off x="352419" y="2991175"/>
            <a:ext cx="4140001" cy="971225"/>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000" b="1" i="1" dirty="0">
                <a:solidFill>
                  <a:srgbClr val="C00000"/>
                </a:solidFill>
                <a:latin typeface="Arial" panose="020B0604020202020204" pitchFamily="34" charset="0"/>
                <a:cs typeface="Arial" panose="020B0604020202020204" pitchFamily="34" charset="0"/>
              </a:rPr>
              <a:t>Consideration of </a:t>
            </a:r>
            <a:r>
              <a:rPr lang="en-GB" sz="1000" b="1" i="1" u="sng" dirty="0">
                <a:solidFill>
                  <a:srgbClr val="C00000"/>
                </a:solidFill>
                <a:latin typeface="Arial" panose="020B0604020202020204" pitchFamily="34" charset="0"/>
                <a:cs typeface="Arial" panose="020B0604020202020204" pitchFamily="34" charset="0"/>
              </a:rPr>
              <a:t>activity clusters</a:t>
            </a:r>
            <a:r>
              <a:rPr lang="en-GB" sz="1000" b="1" i="1" dirty="0">
                <a:solidFill>
                  <a:srgbClr val="C00000"/>
                </a:solidFill>
                <a:latin typeface="Arial" panose="020B0604020202020204" pitchFamily="34" charset="0"/>
                <a:cs typeface="Arial" panose="020B0604020202020204" pitchFamily="34" charset="0"/>
              </a:rPr>
              <a:t> ranked on definitely would or very likely to consider</a:t>
            </a:r>
            <a:r>
              <a:rPr lang="en-GB" sz="1000" i="1" dirty="0">
                <a:solidFill>
                  <a:srgbClr val="C00000"/>
                </a:solidFill>
                <a:latin typeface="Arial" panose="020B0604020202020204" pitchFamily="34" charset="0"/>
                <a:cs typeface="Arial" panose="020B0604020202020204" pitchFamily="34" charset="0"/>
              </a:rPr>
              <a:t>. Indexing highlights differences vs. the 10-market average. An index score of 100 means the market is on par with this average, an index score above 100 indicates that the cluster is considered more within the market in question …</a:t>
            </a:r>
          </a:p>
        </p:txBody>
      </p:sp>
      <p:sp>
        <p:nvSpPr>
          <p:cNvPr id="27" name="Rectangle 26"/>
          <p:cNvSpPr/>
          <p:nvPr/>
        </p:nvSpPr>
        <p:spPr>
          <a:xfrm>
            <a:off x="352419" y="4610423"/>
            <a:ext cx="4140001" cy="647377"/>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000" i="1" dirty="0">
                <a:solidFill>
                  <a:srgbClr val="C00000"/>
                </a:solidFill>
                <a:latin typeface="Arial" panose="020B0604020202020204" pitchFamily="34" charset="0"/>
                <a:cs typeface="Arial" panose="020B0604020202020204" pitchFamily="34" charset="0"/>
              </a:rPr>
              <a:t>… whereas an index score below 100 indicates that the cluster is considered less within the market relative to the “global”  average. </a:t>
            </a:r>
          </a:p>
        </p:txBody>
      </p:sp>
      <p:sp>
        <p:nvSpPr>
          <p:cNvPr id="28" name="Rectangle 27"/>
          <p:cNvSpPr/>
          <p:nvPr/>
        </p:nvSpPr>
        <p:spPr>
          <a:xfrm>
            <a:off x="4631653" y="2991176"/>
            <a:ext cx="4254296" cy="1282374"/>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r>
              <a:rPr lang="en-GB" sz="1000" b="1" i="1" dirty="0">
                <a:solidFill>
                  <a:srgbClr val="C00000"/>
                </a:solidFill>
                <a:latin typeface="Arial" panose="020B0604020202020204" pitchFamily="34" charset="0"/>
                <a:cs typeface="Arial" panose="020B0604020202020204" pitchFamily="34" charset="0"/>
              </a:rPr>
              <a:t>Consideration of </a:t>
            </a:r>
            <a:r>
              <a:rPr lang="en-GB" sz="1000" b="1" i="1" u="sng" dirty="0">
                <a:solidFill>
                  <a:srgbClr val="C00000"/>
                </a:solidFill>
                <a:latin typeface="Arial" panose="020B0604020202020204" pitchFamily="34" charset="0"/>
                <a:cs typeface="Arial" panose="020B0604020202020204" pitchFamily="34" charset="0"/>
              </a:rPr>
              <a:t>activities</a:t>
            </a:r>
            <a:r>
              <a:rPr lang="en-GB" sz="1000" b="1" i="1" dirty="0">
                <a:solidFill>
                  <a:srgbClr val="C00000"/>
                </a:solidFill>
                <a:latin typeface="Arial" panose="020B0604020202020204" pitchFamily="34" charset="0"/>
                <a:cs typeface="Arial" panose="020B0604020202020204" pitchFamily="34" charset="0"/>
              </a:rPr>
              <a:t> ranked on definitely would or very likely to consider</a:t>
            </a:r>
            <a:r>
              <a:rPr lang="en-GB" sz="1000" i="1" dirty="0">
                <a:solidFill>
                  <a:srgbClr val="C00000"/>
                </a:solidFill>
                <a:latin typeface="Arial" panose="020B0604020202020204" pitchFamily="34" charset="0"/>
                <a:cs typeface="Arial" panose="020B0604020202020204" pitchFamily="34" charset="0"/>
              </a:rPr>
              <a:t>. The indexing of importance indicates whether a given activity is more or less important as a consideration driver. Here an index score of 100 indicates that the activity is of average importance as a driver of consideration vs. the importance of all activities within the market. Conversely, an index score above 100 indicates that the activity is of above average importance …</a:t>
            </a:r>
          </a:p>
        </p:txBody>
      </p:sp>
      <p:sp>
        <p:nvSpPr>
          <p:cNvPr id="29" name="Rectangle 28"/>
          <p:cNvSpPr/>
          <p:nvPr/>
        </p:nvSpPr>
        <p:spPr>
          <a:xfrm>
            <a:off x="4690677" y="4621678"/>
            <a:ext cx="4195272" cy="967321"/>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000" i="1" dirty="0">
                <a:solidFill>
                  <a:srgbClr val="C00000"/>
                </a:solidFill>
                <a:latin typeface="Arial" panose="020B0604020202020204" pitchFamily="34" charset="0"/>
                <a:cs typeface="Arial" panose="020B0604020202020204" pitchFamily="34" charset="0"/>
              </a:rPr>
              <a:t>… and an index score below 100 indicates that the importance of the activity in question is average relative to all activities within the market.</a:t>
            </a:r>
          </a:p>
        </p:txBody>
      </p:sp>
      <p:sp>
        <p:nvSpPr>
          <p:cNvPr id="30" name="Rectangle 29"/>
          <p:cNvSpPr/>
          <p:nvPr/>
        </p:nvSpPr>
        <p:spPr>
          <a:xfrm>
            <a:off x="4690678" y="5900701"/>
            <a:ext cx="4195272" cy="284200"/>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1" name="Rectangle 30"/>
          <p:cNvSpPr/>
          <p:nvPr/>
        </p:nvSpPr>
        <p:spPr>
          <a:xfrm>
            <a:off x="364445" y="774701"/>
            <a:ext cx="8521505" cy="914400"/>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2" name="Isosceles Triangle 31"/>
          <p:cNvSpPr/>
          <p:nvPr/>
        </p:nvSpPr>
        <p:spPr>
          <a:xfrm rot="10800000">
            <a:off x="3920538" y="3911167"/>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5" name="Isosceles Triangle 34"/>
          <p:cNvSpPr/>
          <p:nvPr/>
        </p:nvSpPr>
        <p:spPr>
          <a:xfrm>
            <a:off x="3920538" y="4552513"/>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6" name="Isosceles Triangle 35"/>
          <p:cNvSpPr/>
          <p:nvPr/>
        </p:nvSpPr>
        <p:spPr>
          <a:xfrm rot="10800000">
            <a:off x="8316327" y="4220727"/>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2" name="Isosceles Triangle 41"/>
          <p:cNvSpPr/>
          <p:nvPr/>
        </p:nvSpPr>
        <p:spPr>
          <a:xfrm rot="10800000">
            <a:off x="8316327" y="5531367"/>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3" name="Rectangle 42"/>
          <p:cNvSpPr/>
          <p:nvPr/>
        </p:nvSpPr>
        <p:spPr>
          <a:xfrm>
            <a:off x="364445" y="5181600"/>
            <a:ext cx="4123505" cy="1012911"/>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4" name="Rectangle 43"/>
          <p:cNvSpPr/>
          <p:nvPr/>
        </p:nvSpPr>
        <p:spPr>
          <a:xfrm>
            <a:off x="352418" y="5171990"/>
            <a:ext cx="4108097" cy="1012911"/>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318349262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a:xfrm>
            <a:off x="4745948" y="1138925"/>
            <a:ext cx="4140001" cy="2283400"/>
          </a:xfrm>
          <a:prstGeom prst="rect">
            <a:avLst/>
          </a:pr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t"/>
          <a:lstStyle/>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At an activity cluster level, rural life and outdoor pursuits are considered less widely, whereas challenge / action is considered slightly more relatively to the global picture  </a:t>
            </a:r>
          </a:p>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Drivers of consideration are generally skewed towards city-based activities, e.g. museums, galleries, “sights” …</a:t>
            </a:r>
          </a:p>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 but local food/drink punches above its weight here – not the most widely considered activity, but one that strongly impacts consideration of England</a:t>
            </a:r>
          </a:p>
          <a:p>
            <a:pPr marL="180000" lvl="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Similar case with contemporary culture, which is widely if not universally considered, but its impact on consideration of England is considerable </a:t>
            </a:r>
          </a:p>
        </p:txBody>
      </p:sp>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Italy</a:t>
            </a:r>
          </a:p>
        </p:txBody>
      </p:sp>
      <p:pic>
        <p:nvPicPr>
          <p:cNvPr id="25" name="Picture 2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23" name="Rectangle 22"/>
          <p:cNvSpPr/>
          <p:nvPr/>
        </p:nvSpPr>
        <p:spPr>
          <a:xfrm>
            <a:off x="4748221" y="3385874"/>
            <a:ext cx="4114206" cy="2753669"/>
          </a:xfrm>
          <a:prstGeom prst="rect">
            <a:avLst/>
          </a:prstGeom>
          <a:noFill/>
          <a:ln w="6350">
            <a:solidFill>
              <a:schemeClr val="bg1">
                <a:lumMod val="50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36000" rIns="36000" rtlCol="0" anchor="t"/>
          <a:lstStyle/>
          <a:p>
            <a:r>
              <a:rPr lang="en-GB" sz="1200" b="1" dirty="0">
                <a:solidFill>
                  <a:schemeClr val="tx1"/>
                </a:solidFill>
                <a:latin typeface="Arial" panose="020B0604020202020204" pitchFamily="34" charset="0"/>
                <a:cs typeface="Arial" panose="020B0604020202020204" pitchFamily="34" charset="0"/>
              </a:rPr>
              <a:t>INDEXING </a:t>
            </a:r>
          </a:p>
          <a:p>
            <a:r>
              <a:rPr lang="en-GB" sz="1050" dirty="0">
                <a:solidFill>
                  <a:schemeClr val="tx1"/>
                </a:solidFill>
                <a:latin typeface="Arial" panose="020B0604020202020204" pitchFamily="34" charset="0"/>
                <a:cs typeface="Arial" panose="020B0604020202020204" pitchFamily="34" charset="0"/>
              </a:rPr>
              <a:t>Indexing shows relative differences, e.g. against the global average or the average importance of activities. An index score of 120 next to a 60% score indicates a global average of 50% as does an index score of 80 next to a 40% score. </a:t>
            </a:r>
          </a:p>
          <a:p>
            <a:endParaRPr lang="en-GB" sz="1100" b="1" dirty="0">
              <a:solidFill>
                <a:schemeClr val="tx1"/>
              </a:solidFill>
              <a:latin typeface="Arial" panose="020B0604020202020204" pitchFamily="34" charset="0"/>
              <a:cs typeface="Arial" panose="020B0604020202020204" pitchFamily="34" charset="0"/>
            </a:endParaRPr>
          </a:p>
          <a:p>
            <a:r>
              <a:rPr lang="en-GB" sz="1200" b="1" dirty="0">
                <a:solidFill>
                  <a:schemeClr val="tx1"/>
                </a:solidFill>
                <a:latin typeface="Arial" panose="020B0604020202020204" pitchFamily="34" charset="0"/>
                <a:cs typeface="Arial" panose="020B0604020202020204" pitchFamily="34" charset="0"/>
              </a:rPr>
              <a:t>COLOUR CODING OF INDEX SCORES </a:t>
            </a:r>
          </a:p>
          <a:p>
            <a:r>
              <a:rPr lang="en-GB" sz="1050" dirty="0">
                <a:solidFill>
                  <a:schemeClr val="tx1"/>
                </a:solidFill>
                <a:latin typeface="Arial" panose="020B0604020202020204" pitchFamily="34" charset="0"/>
                <a:cs typeface="Arial" panose="020B0604020202020204" pitchFamily="34" charset="0"/>
              </a:rPr>
              <a:t>Index scores have been colour coded to highlight smaller or greater differences. </a:t>
            </a:r>
            <a:r>
              <a:rPr lang="en-GB" sz="1050" dirty="0">
                <a:solidFill>
                  <a:srgbClr val="C00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under-indexing (index &lt;80), </a:t>
            </a:r>
            <a:r>
              <a:rPr lang="en-GB" sz="1050" dirty="0">
                <a:solidFill>
                  <a:srgbClr val="FFC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under-indexing (index 80-89), </a:t>
            </a:r>
            <a:r>
              <a:rPr lang="en-GB" sz="1050" dirty="0">
                <a:solidFill>
                  <a:srgbClr val="92D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over-indexing (index 110-119) and </a:t>
            </a:r>
            <a:r>
              <a:rPr lang="en-GB" sz="1050" dirty="0">
                <a:solidFill>
                  <a:srgbClr val="00B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over-indexing (index 120+)</a:t>
            </a:r>
            <a:endParaRPr lang="en-GB" sz="1050" b="1" dirty="0">
              <a:solidFill>
                <a:schemeClr val="tx1"/>
              </a:solidFill>
              <a:latin typeface="Arial" panose="020B0604020202020204" pitchFamily="34" charset="0"/>
              <a:cs typeface="Arial" panose="020B0604020202020204" pitchFamily="34" charset="0"/>
            </a:endParaRPr>
          </a:p>
          <a:p>
            <a:endParaRPr lang="en-GB" sz="1100" b="1" dirty="0">
              <a:solidFill>
                <a:schemeClr val="tx1"/>
              </a:solidFill>
              <a:latin typeface="Arial" panose="020B0604020202020204" pitchFamily="34" charset="0"/>
              <a:cs typeface="Arial" panose="020B0604020202020204" pitchFamily="34" charset="0"/>
            </a:endParaRPr>
          </a:p>
          <a:p>
            <a:pPr lvl="0"/>
            <a:r>
              <a:rPr lang="en-GB" sz="1200" b="1" dirty="0">
                <a:solidFill>
                  <a:srgbClr val="120742"/>
                </a:solidFill>
                <a:latin typeface="Arial" panose="020B0604020202020204" pitchFamily="34" charset="0"/>
                <a:cs typeface="Arial" panose="020B0604020202020204" pitchFamily="34" charset="0"/>
              </a:rPr>
              <a:t>SOURCE </a:t>
            </a:r>
          </a:p>
          <a:p>
            <a:pPr lvl="0"/>
            <a:r>
              <a:rPr lang="en-GB" sz="1050" dirty="0">
                <a:solidFill>
                  <a:srgbClr val="120742"/>
                </a:solidFill>
                <a:latin typeface="Arial" panose="020B0604020202020204" pitchFamily="34" charset="0"/>
                <a:cs typeface="Arial" panose="020B0604020202020204" pitchFamily="34" charset="0"/>
              </a:rPr>
              <a:t>Online survey of 1,504 respondents. Fieldwork carried out between </a:t>
            </a:r>
            <a:r>
              <a:rPr lang="en-GB" sz="1050" dirty="0">
                <a:solidFill>
                  <a:srgbClr val="120742"/>
                </a:solidFill>
                <a:latin typeface="Arial" panose="020B0604020202020204" pitchFamily="34" charset="0"/>
                <a:cs typeface="Arial" panose="020B0604020202020204" pitchFamily="34" charset="0"/>
              </a:rPr>
              <a:t>[02.17] and [03.17]</a:t>
            </a:r>
            <a:r>
              <a:rPr lang="en-GB" sz="1050" dirty="0">
                <a:solidFill>
                  <a:srgbClr val="120742"/>
                </a:solidFill>
                <a:latin typeface="Arial" panose="020B0604020202020204" pitchFamily="34" charset="0"/>
                <a:cs typeface="Arial" panose="020B0604020202020204" pitchFamily="34" charset="0"/>
              </a:rPr>
              <a:t>.</a:t>
            </a:r>
            <a:endParaRPr lang="en-GB" sz="1050" dirty="0">
              <a:solidFill>
                <a:srgbClr val="120742"/>
              </a:solidFill>
              <a:latin typeface="Arial" panose="020B0604020202020204" pitchFamily="34" charset="0"/>
              <a:cs typeface="Arial" panose="020B0604020202020204" pitchFamily="34" charset="0"/>
            </a:endParaRPr>
          </a:p>
        </p:txBody>
      </p:sp>
      <p:sp>
        <p:nvSpPr>
          <p:cNvPr id="31" name="Rectangle 30"/>
          <p:cNvSpPr/>
          <p:nvPr/>
        </p:nvSpPr>
        <p:spPr>
          <a:xfrm>
            <a:off x="4745949" y="922462"/>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graphicFrame>
        <p:nvGraphicFramePr>
          <p:cNvPr id="69" name="Table 68"/>
          <p:cNvGraphicFramePr>
            <a:graphicFrameLocks noGrp="1"/>
          </p:cNvGraphicFramePr>
          <p:nvPr>
            <p:extLst>
              <p:ext uri="{D42A27DB-BD31-4B8C-83A1-F6EECF244321}">
                <p14:modId xmlns:p14="http://schemas.microsoft.com/office/powerpoint/2010/main" val="3828153335"/>
              </p:ext>
            </p:extLst>
          </p:nvPr>
        </p:nvGraphicFramePr>
        <p:xfrm>
          <a:off x="326345" y="1289671"/>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(11-20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contemporary culture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57%</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rgbClr val="120742"/>
                          </a:solidFill>
                          <a:effectLst/>
                          <a:latin typeface="Arial" panose="020B0604020202020204" pitchFamily="34" charset="0"/>
                          <a:cs typeface="Arial" panose="020B0604020202020204" pitchFamily="34" charset="0"/>
                        </a:rPr>
                        <a:t> </a:t>
                      </a:r>
                      <a:r>
                        <a:rPr lang="en-GB" sz="1000" b="1" i="0" u="none" strike="noStrike" dirty="0">
                          <a:solidFill>
                            <a:schemeClr val="bg1"/>
                          </a:solidFill>
                          <a:effectLst/>
                          <a:latin typeface="Arial" panose="020B0604020202020204" pitchFamily="34" charset="0"/>
                          <a:cs typeface="Arial" panose="020B0604020202020204" pitchFamily="34" charset="0"/>
                        </a:rPr>
                        <a:t>139</a:t>
                      </a:r>
                      <a:r>
                        <a:rPr lang="en-GB" sz="1000" b="1" i="0" u="none" strike="noStrike" dirty="0">
                          <a:solidFill>
                            <a:srgbClr val="120742"/>
                          </a:solidFill>
                          <a:effectLst/>
                          <a:latin typeface="Arial" panose="020B0604020202020204" pitchFamily="34" charset="0"/>
                          <a:cs typeface="Arial" panose="020B0604020202020204" pitchFamily="34" charset="0"/>
                        </a:rPr>
                        <a:t>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religious building</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55%</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97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Exploring villages / rural areas</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53%</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113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Long (&gt; half day) country or coastal walk</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53%</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96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Short (&lt; 2hrs) country or coastal walk</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50%</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85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Experiencing local nightlife</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50%</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103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Food &amp; drink tour or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49%</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111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Having a gourmet meal</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49%</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93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Film/TV/Literature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47%</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91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Watching a play / musical</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45%</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83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3781145162"/>
                  </a:ext>
                </a:extLst>
              </a:tr>
            </a:tbl>
          </a:graphicData>
        </a:graphic>
      </p:graphicFrame>
      <p:sp>
        <p:nvSpPr>
          <p:cNvPr id="70" name="Rectangle 69"/>
          <p:cNvSpPr/>
          <p:nvPr/>
        </p:nvSpPr>
        <p:spPr>
          <a:xfrm>
            <a:off x="352419" y="926035"/>
            <a:ext cx="4253286" cy="374461"/>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p:txBody>
      </p:sp>
      <p:sp>
        <p:nvSpPr>
          <p:cNvPr id="29" name="Rectangle 28">
            <a:extLst>
              <a:ext uri="{FF2B5EF4-FFF2-40B4-BE49-F238E27FC236}">
                <a16:creationId xmlns:a16="http://schemas.microsoft.com/office/drawing/2014/main" xmlns="" id="{B0A62528-1904-4250-802F-1D71F514CEDD}"/>
              </a:ext>
            </a:extLst>
          </p:cNvPr>
          <p:cNvSpPr/>
          <p:nvPr/>
        </p:nvSpPr>
        <p:spPr>
          <a:xfrm>
            <a:off x="349371" y="5045547"/>
            <a:ext cx="4116478" cy="381728"/>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DEMOGRAPHICS SKEWS: % ALREADY BOOKED ENGLAND HOLIDAY INDEXED VS. MARKET TOTAL</a:t>
            </a:r>
          </a:p>
        </p:txBody>
      </p:sp>
      <p:graphicFrame>
        <p:nvGraphicFramePr>
          <p:cNvPr id="33" name="Table 32">
            <a:extLst>
              <a:ext uri="{FF2B5EF4-FFF2-40B4-BE49-F238E27FC236}">
                <a16:creationId xmlns:a16="http://schemas.microsoft.com/office/drawing/2014/main" xmlns="" id="{0C3DE4EB-85A1-45AB-958A-C2B4B68098DC}"/>
              </a:ext>
            </a:extLst>
          </p:cNvPr>
          <p:cNvGraphicFramePr>
            <a:graphicFrameLocks noGrp="1"/>
          </p:cNvGraphicFramePr>
          <p:nvPr>
            <p:extLst>
              <p:ext uri="{D42A27DB-BD31-4B8C-83A1-F6EECF244321}">
                <p14:modId xmlns:p14="http://schemas.microsoft.com/office/powerpoint/2010/main" val="3824046434"/>
              </p:ext>
            </p:extLst>
          </p:nvPr>
        </p:nvGraphicFramePr>
        <p:xfrm>
          <a:off x="326345" y="5398527"/>
          <a:ext cx="4142552" cy="864000"/>
        </p:xfrm>
        <a:graphic>
          <a:graphicData uri="http://schemas.openxmlformats.org/drawingml/2006/table">
            <a:tbl>
              <a:tblPr>
                <a:tableStyleId>{5C22544A-7EE6-4342-B048-85BDC9FD1C3A}</a:tableStyleId>
              </a:tblPr>
              <a:tblGrid>
                <a:gridCol w="517819">
                  <a:extLst>
                    <a:ext uri="{9D8B030D-6E8A-4147-A177-3AD203B41FA5}">
                      <a16:colId xmlns:a16="http://schemas.microsoft.com/office/drawing/2014/main" xmlns="" val="379537023"/>
                    </a:ext>
                  </a:extLst>
                </a:gridCol>
                <a:gridCol w="517819">
                  <a:extLst>
                    <a:ext uri="{9D8B030D-6E8A-4147-A177-3AD203B41FA5}">
                      <a16:colId xmlns:a16="http://schemas.microsoft.com/office/drawing/2014/main" xmlns="" val="1083277144"/>
                    </a:ext>
                  </a:extLst>
                </a:gridCol>
                <a:gridCol w="517819">
                  <a:extLst>
                    <a:ext uri="{9D8B030D-6E8A-4147-A177-3AD203B41FA5}">
                      <a16:colId xmlns:a16="http://schemas.microsoft.com/office/drawing/2014/main" xmlns="" val="812582721"/>
                    </a:ext>
                  </a:extLst>
                </a:gridCol>
                <a:gridCol w="517819">
                  <a:extLst>
                    <a:ext uri="{9D8B030D-6E8A-4147-A177-3AD203B41FA5}">
                      <a16:colId xmlns:a16="http://schemas.microsoft.com/office/drawing/2014/main" xmlns="" val="1406986778"/>
                    </a:ext>
                  </a:extLst>
                </a:gridCol>
                <a:gridCol w="517819">
                  <a:extLst>
                    <a:ext uri="{9D8B030D-6E8A-4147-A177-3AD203B41FA5}">
                      <a16:colId xmlns:a16="http://schemas.microsoft.com/office/drawing/2014/main" xmlns="" val="2034199571"/>
                    </a:ext>
                  </a:extLst>
                </a:gridCol>
                <a:gridCol w="517819">
                  <a:extLst>
                    <a:ext uri="{9D8B030D-6E8A-4147-A177-3AD203B41FA5}">
                      <a16:colId xmlns:a16="http://schemas.microsoft.com/office/drawing/2014/main" xmlns="" val="2251176793"/>
                    </a:ext>
                  </a:extLst>
                </a:gridCol>
                <a:gridCol w="517819">
                  <a:extLst>
                    <a:ext uri="{9D8B030D-6E8A-4147-A177-3AD203B41FA5}">
                      <a16:colId xmlns:a16="http://schemas.microsoft.com/office/drawing/2014/main" xmlns="" val="105214153"/>
                    </a:ext>
                  </a:extLst>
                </a:gridCol>
                <a:gridCol w="517819">
                  <a:extLst>
                    <a:ext uri="{9D8B030D-6E8A-4147-A177-3AD203B41FA5}">
                      <a16:colId xmlns:a16="http://schemas.microsoft.com/office/drawing/2014/main" xmlns="" val="2567621665"/>
                    </a:ext>
                  </a:extLst>
                </a:gridCol>
              </a:tblGrid>
              <a:tr h="288000">
                <a:tc>
                  <a:txBody>
                    <a:bodyPr/>
                    <a:lstStyle/>
                    <a:p>
                      <a:pPr algn="ctr" fontAlgn="ctr"/>
                      <a:r>
                        <a:rPr lang="en-GB" sz="1000" b="1" u="none" strike="noStrike" dirty="0">
                          <a:effectLst/>
                          <a:latin typeface="Arial" panose="020B0604020202020204" pitchFamily="34" charset="0"/>
                          <a:cs typeface="Arial" panose="020B0604020202020204" pitchFamily="34" charset="0"/>
                        </a:rPr>
                        <a:t>18-34</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35-54</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55+</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Male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Female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AB</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C1</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C2DE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0413423"/>
                  </a:ext>
                </a:extLst>
              </a:tr>
              <a:tr h="288000">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16%</a:t>
                      </a: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11%</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10%</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13%</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14%</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11%</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13%</a:t>
                      </a:r>
                    </a:p>
                  </a:txBody>
                  <a:tcPr marL="9525" marR="9525" marT="9525"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47379791"/>
                  </a:ext>
                </a:extLst>
              </a:tr>
              <a:tr h="288000">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136</a:t>
                      </a:r>
                      <a:endParaRPr lang="en-GB" sz="10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100</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52</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91</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110</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118</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92</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112</a:t>
                      </a:r>
                    </a:p>
                  </a:txBody>
                  <a:tcPr marL="9525" marR="9525" marT="9525"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961132316"/>
                  </a:ext>
                </a:extLst>
              </a:tr>
            </a:tbl>
          </a:graphicData>
        </a:graphic>
      </p:graphicFrame>
      <p:sp>
        <p:nvSpPr>
          <p:cNvPr id="16" name="TextBox 15">
            <a:extLst>
              <a:ext uri="{FF2B5EF4-FFF2-40B4-BE49-F238E27FC236}">
                <a16:creationId xmlns:a16="http://schemas.microsoft.com/office/drawing/2014/main" xmlns="" id="{55AF8016-1659-4BEB-BCD9-11712CA9E73F}"/>
              </a:ext>
            </a:extLst>
          </p:cNvPr>
          <p:cNvSpPr txBox="1"/>
          <p:nvPr/>
        </p:nvSpPr>
        <p:spPr>
          <a:xfrm>
            <a:off x="2286000" y="296498"/>
            <a:ext cx="4616113"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1,799,000 trips to England</a:t>
            </a:r>
            <a:r>
              <a:rPr lang="en-GB" sz="1000" dirty="0">
                <a:solidFill>
                  <a:schemeClr val="bg1"/>
                </a:solidFill>
                <a:latin typeface="Arial" panose="020B0604020202020204" pitchFamily="34" charset="0"/>
                <a:cs typeface="Arial" panose="020B0604020202020204" pitchFamily="34" charset="0"/>
              </a:rPr>
              <a:t> in 2016 (rank 5)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33</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17" name="TextBox 16"/>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252431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aphicFrame>
        <p:nvGraphicFramePr>
          <p:cNvPr id="8" name="Table 7"/>
          <p:cNvGraphicFramePr>
            <a:graphicFrameLocks noGrp="1"/>
          </p:cNvGraphicFramePr>
          <p:nvPr>
            <p:extLst>
              <p:ext uri="{D42A27DB-BD31-4B8C-83A1-F6EECF244321}">
                <p14:modId xmlns:p14="http://schemas.microsoft.com/office/powerpoint/2010/main" val="2038369983"/>
              </p:ext>
            </p:extLst>
          </p:nvPr>
        </p:nvGraphicFramePr>
        <p:xfrm>
          <a:off x="352419" y="2590699"/>
          <a:ext cx="4140001" cy="2664000"/>
        </p:xfrm>
        <a:graphic>
          <a:graphicData uri="http://schemas.openxmlformats.org/drawingml/2006/table">
            <a:tbl>
              <a:tblPr>
                <a:tableStyleId>{5C22544A-7EE6-4342-B048-85BDC9FD1C3A}</a:tableStyleId>
              </a:tblPr>
              <a:tblGrid>
                <a:gridCol w="2441047">
                  <a:extLst>
                    <a:ext uri="{9D8B030D-6E8A-4147-A177-3AD203B41FA5}">
                      <a16:colId xmlns:a16="http://schemas.microsoft.com/office/drawing/2014/main" xmlns="" val="63228188"/>
                    </a:ext>
                  </a:extLst>
                </a:gridCol>
                <a:gridCol w="849477">
                  <a:extLst>
                    <a:ext uri="{9D8B030D-6E8A-4147-A177-3AD203B41FA5}">
                      <a16:colId xmlns:a16="http://schemas.microsoft.com/office/drawing/2014/main" xmlns="" val="541565902"/>
                    </a:ext>
                  </a:extLst>
                </a:gridCol>
                <a:gridCol w="849477">
                  <a:extLst>
                    <a:ext uri="{9D8B030D-6E8A-4147-A177-3AD203B41FA5}">
                      <a16:colId xmlns:a16="http://schemas.microsoft.com/office/drawing/2014/main" xmlns="" val="3094556263"/>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CLUSTER</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CONSIDERATION</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277885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famous / iconic attractions / places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88%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107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726463854"/>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city life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100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601167589"/>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history and heritage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94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18065014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Outdoor leisure pursuits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120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00B050"/>
                    </a:solidFill>
                  </a:tcPr>
                </a:tc>
                <a:extLst>
                  <a:ext uri="{0D108BD9-81ED-4DB2-BD59-A6C34878D82A}">
                    <a16:rowId xmlns:a16="http://schemas.microsoft.com/office/drawing/2014/main" xmlns="" val="54238125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rural life &amp; scenery</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100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46858708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Attending cultural / music / sports events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69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C00000"/>
                    </a:solidFill>
                  </a:tcPr>
                </a:tc>
                <a:extLst>
                  <a:ext uri="{0D108BD9-81ED-4DB2-BD59-A6C34878D82A}">
                    <a16:rowId xmlns:a16="http://schemas.microsoft.com/office/drawing/2014/main" xmlns="" val="128955949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Challenge and / or action</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25%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80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solidFill>
                      <a:srgbClr val="C00000"/>
                    </a:solidFill>
                  </a:tcPr>
                </a:tc>
                <a:extLst>
                  <a:ext uri="{0D108BD9-81ED-4DB2-BD59-A6C34878D82A}">
                    <a16:rowId xmlns:a16="http://schemas.microsoft.com/office/drawing/2014/main" xmlns="" val="1428051378"/>
                  </a:ext>
                </a:extLst>
              </a:tr>
            </a:tbl>
          </a:graphicData>
        </a:graphic>
      </p:graphicFrame>
      <p:sp>
        <p:nvSpPr>
          <p:cNvPr id="3" name="Rectangle 2"/>
          <p:cNvSpPr/>
          <p:nvPr/>
        </p:nvSpPr>
        <p:spPr>
          <a:xfrm>
            <a:off x="352419" y="1775959"/>
            <a:ext cx="4140001"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CONSIDERATION OF ACTIVITY </a:t>
            </a:r>
          </a:p>
          <a:p>
            <a:pPr>
              <a:lnSpc>
                <a:spcPts val="1100"/>
              </a:lnSpc>
            </a:pPr>
            <a:r>
              <a:rPr lang="en-GB" sz="1200" b="1" dirty="0">
                <a:solidFill>
                  <a:srgbClr val="120742"/>
                </a:solidFill>
                <a:latin typeface="Arial" panose="020B0604020202020204" pitchFamily="34" charset="0"/>
                <a:cs typeface="Arial" panose="020B0604020202020204" pitchFamily="34" charset="0"/>
              </a:rPr>
              <a:t>CLUSTERS ON HOLIDAY TO ENGLAND </a:t>
            </a:r>
          </a:p>
          <a:p>
            <a:r>
              <a:rPr lang="en-GB" sz="700" dirty="0">
                <a:latin typeface="Arial" panose="020B0604020202020204" pitchFamily="34" charset="0"/>
                <a:cs typeface="Arial" panose="020B0604020202020204" pitchFamily="34" charset="0"/>
              </a:rPr>
              <a:t>TOP 2 BOX (DEFINITELY WOULD OR VERY LIKELY TO) CONSIDERATION OF ACTIVITY CLUSTERS ON HOLIDAY TO ENGLAND AND INDEXING AGAINST “GLOBAL” TOP 2 BOX SCORES. BOTH COLUMNS SHOW / BASED ON NORMALISED DATA</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graphicFrame>
        <p:nvGraphicFramePr>
          <p:cNvPr id="14" name="Chart Placeholder 7"/>
          <p:cNvGraphicFramePr>
            <a:graphicFrameLocks/>
          </p:cNvGraphicFramePr>
          <p:nvPr>
            <p:extLst>
              <p:ext uri="{D42A27DB-BD31-4B8C-83A1-F6EECF244321}">
                <p14:modId xmlns:p14="http://schemas.microsoft.com/office/powerpoint/2010/main" val="1112956362"/>
              </p:ext>
            </p:extLst>
          </p:nvPr>
        </p:nvGraphicFramePr>
        <p:xfrm>
          <a:off x="-180926" y="849138"/>
          <a:ext cx="9743207" cy="467610"/>
        </p:xfrm>
        <a:graphic>
          <a:graphicData uri="http://schemas.openxmlformats.org/drawingml/2006/chart">
            <c:chart xmlns:c="http://schemas.openxmlformats.org/drawingml/2006/chart" xmlns:r="http://schemas.openxmlformats.org/officeDocument/2006/relationships" r:id="rId3"/>
          </a:graphicData>
        </a:graphic>
      </p:graphicFrame>
      <p:sp>
        <p:nvSpPr>
          <p:cNvPr id="20" name="Rectangle 19"/>
          <p:cNvSpPr/>
          <p:nvPr/>
        </p:nvSpPr>
        <p:spPr>
          <a:xfrm>
            <a:off x="352419" y="932365"/>
            <a:ext cx="2633153" cy="318480"/>
          </a:xfrm>
          <a:prstGeom prst="rect">
            <a:avLst/>
          </a:prstGeom>
          <a:noFill/>
        </p:spPr>
        <p:txBody>
          <a:bodyPr wrap="square" lIns="0" tIns="36000" rIns="0" bIns="0" anchor="ctr">
            <a:spAutoFit/>
          </a:bodyPr>
          <a:lstStyle/>
          <a:p>
            <a:pPr algn="r">
              <a:lnSpc>
                <a:spcPts val="1100"/>
              </a:lnSpc>
            </a:pPr>
            <a:r>
              <a:rPr lang="en-GB" sz="1200" b="1" dirty="0">
                <a:latin typeface="Arial" panose="020B0604020202020204" pitchFamily="34" charset="0"/>
                <a:cs typeface="Arial" panose="020B0604020202020204" pitchFamily="34" charset="0"/>
              </a:rPr>
              <a:t>ATTITUDE TOWARDS TAKING A HOLIDAY TO ENGLAND IN FUTURE</a:t>
            </a:r>
            <a:endParaRPr lang="en-GB" sz="1200" b="1" dirty="0">
              <a:solidFill>
                <a:srgbClr val="00B050"/>
              </a:solidFill>
              <a:latin typeface="Arial" panose="020B0604020202020204" pitchFamily="34" charset="0"/>
              <a:cs typeface="Arial" panose="020B0604020202020204" pitchFamily="34" charset="0"/>
            </a:endParaRPr>
          </a:p>
        </p:txBody>
      </p:sp>
      <p:graphicFrame>
        <p:nvGraphicFramePr>
          <p:cNvPr id="22" name="Table 21"/>
          <p:cNvGraphicFramePr>
            <a:graphicFrameLocks noGrp="1"/>
          </p:cNvGraphicFramePr>
          <p:nvPr>
            <p:extLst>
              <p:ext uri="{D42A27DB-BD31-4B8C-83A1-F6EECF244321}">
                <p14:modId xmlns:p14="http://schemas.microsoft.com/office/powerpoint/2010/main" val="4065476974"/>
              </p:ext>
            </p:extLst>
          </p:nvPr>
        </p:nvGraphicFramePr>
        <p:xfrm>
          <a:off x="4745949" y="2590699"/>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castle/palace/historic house</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81%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80%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164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76%</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120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120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114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99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56%</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79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80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89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3781145162"/>
                  </a:ext>
                </a:extLst>
              </a:tr>
            </a:tbl>
          </a:graphicData>
        </a:graphic>
      </p:graphicFrame>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7" name="Rectangle 36"/>
          <p:cNvSpPr/>
          <p:nvPr/>
        </p:nvSpPr>
        <p:spPr>
          <a:xfrm>
            <a:off x="4745949" y="1775959"/>
            <a:ext cx="4312326"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a:p>
            <a:r>
              <a:rPr lang="en-GB" sz="700" dirty="0">
                <a:latin typeface="Arial" panose="020B0604020202020204" pitchFamily="34" charset="0"/>
                <a:cs typeface="Arial" panose="020B0604020202020204" pitchFamily="34" charset="0"/>
              </a:rPr>
              <a:t>TOP 2 BOX (DEFINITELY WOULD OR VERY LIKELY TO) CONSIDERATION OF ACTIVITY ON HOLIDAY TO ENGLAND) AND TOP 2 BOX (SOLE/VERY IMPORTANT REASON) IMPORTANCE OF ACTIVITY VS. CHOSING ENGLAND INDEXED AGAINST AVERAGE IMPORTANCE OF ACTIVITIES</a:t>
            </a:r>
          </a:p>
        </p:txBody>
      </p:sp>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Netherlands</a:t>
            </a:r>
          </a:p>
        </p:txBody>
      </p:sp>
      <p:sp>
        <p:nvSpPr>
          <p:cNvPr id="39" name="Rectangle 38"/>
          <p:cNvSpPr/>
          <p:nvPr/>
        </p:nvSpPr>
        <p:spPr>
          <a:xfrm>
            <a:off x="289556" y="5377777"/>
            <a:ext cx="4082554" cy="84892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100" dirty="0">
                <a:solidFill>
                  <a:schemeClr val="tx1"/>
                </a:solidFill>
                <a:latin typeface="Arial" panose="020B0604020202020204" pitchFamily="34" charset="0"/>
                <a:cs typeface="Arial" panose="020B0604020202020204" pitchFamily="34" charset="0"/>
              </a:rPr>
              <a:t>Iconic places are by far the greatest driver of visitation, whereas parks, gardens, museums and gourmet food have average or below impact on the decision to visit England</a:t>
            </a:r>
          </a:p>
        </p:txBody>
      </p:sp>
      <p:sp>
        <p:nvSpPr>
          <p:cNvPr id="40" name="Isosceles Triangle 39"/>
          <p:cNvSpPr/>
          <p:nvPr/>
        </p:nvSpPr>
        <p:spPr>
          <a:xfrm rot="16200000">
            <a:off x="4287936" y="5744319"/>
            <a:ext cx="284188" cy="115839"/>
          </a:xfrm>
          <a:prstGeom prst="triangle">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Oval 29"/>
          <p:cNvSpPr/>
          <p:nvPr/>
        </p:nvSpPr>
        <p:spPr>
          <a:xfrm>
            <a:off x="8356244"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72%</a:t>
            </a:r>
          </a:p>
        </p:txBody>
      </p:sp>
      <p:sp>
        <p:nvSpPr>
          <p:cNvPr id="31" name="TextBox 30"/>
          <p:cNvSpPr txBox="1"/>
          <p:nvPr/>
        </p:nvSpPr>
        <p:spPr>
          <a:xfrm>
            <a:off x="8043552" y="1339907"/>
            <a:ext cx="1152927" cy="400110"/>
          </a:xfrm>
          <a:prstGeom prst="rect">
            <a:avLst/>
          </a:prstGeom>
          <a:noFill/>
        </p:spPr>
        <p:txBody>
          <a:bodyPr wrap="square" lIns="0" rIns="0" rtlCol="0">
            <a:spAutoFit/>
          </a:bodyPr>
          <a:lstStyle/>
          <a:p>
            <a:pPr algn="ctr"/>
            <a:r>
              <a:rPr lang="en-GB" sz="1000" dirty="0"/>
              <a:t>NET England </a:t>
            </a:r>
          </a:p>
          <a:p>
            <a:pPr algn="ctr"/>
            <a:r>
              <a:rPr lang="en-GB" sz="1000" dirty="0"/>
              <a:t>consideration</a:t>
            </a:r>
          </a:p>
        </p:txBody>
      </p:sp>
      <p:sp>
        <p:nvSpPr>
          <p:cNvPr id="36" name="TextBox 35"/>
          <p:cNvSpPr txBox="1"/>
          <p:nvPr/>
        </p:nvSpPr>
        <p:spPr>
          <a:xfrm>
            <a:off x="4662249" y="6279242"/>
            <a:ext cx="1616148" cy="246221"/>
          </a:xfrm>
          <a:prstGeom prst="rect">
            <a:avLst/>
          </a:prstGeom>
          <a:noFill/>
        </p:spPr>
        <p:txBody>
          <a:bodyPr wrap="none" rtlCol="0">
            <a:spAutoFit/>
          </a:bodyPr>
          <a:lstStyle/>
          <a:p>
            <a:r>
              <a:rPr lang="en-GB" sz="1000" i="1" dirty="0">
                <a:latin typeface="Arial" panose="020B0604020202020204" pitchFamily="34" charset="0"/>
                <a:cs typeface="Arial" panose="020B0604020202020204" pitchFamily="34" charset="0"/>
              </a:rPr>
              <a:t>List continues overleaf …</a:t>
            </a:r>
          </a:p>
        </p:txBody>
      </p:sp>
      <p:sp>
        <p:nvSpPr>
          <p:cNvPr id="25" name="Rectangle 24">
            <a:extLst>
              <a:ext uri="{FF2B5EF4-FFF2-40B4-BE49-F238E27FC236}">
                <a16:creationId xmlns:a16="http://schemas.microsoft.com/office/drawing/2014/main" xmlns="" id="{15B135B7-5594-40F1-BA90-8D910C902B64}"/>
              </a:ext>
            </a:extLst>
          </p:cNvPr>
          <p:cNvSpPr/>
          <p:nvPr/>
        </p:nvSpPr>
        <p:spPr>
          <a:xfrm>
            <a:off x="3010159" y="1245080"/>
            <a:ext cx="846386" cy="276999"/>
          </a:xfrm>
          <a:prstGeom prst="rect">
            <a:avLst/>
          </a:prstGeom>
          <a:solidFill>
            <a:schemeClr val="bg1"/>
          </a:solidFill>
        </p:spPr>
        <p:txBody>
          <a:bodyPr wrap="none" lIns="0" tIns="0" rIns="0" bIns="0">
            <a:spAutoFit/>
          </a:bodyPr>
          <a:lstStyle/>
          <a:p>
            <a:r>
              <a:rPr lang="en-GB" sz="900" dirty="0">
                <a:solidFill>
                  <a:srgbClr val="120742"/>
                </a:solidFill>
                <a:latin typeface="Arial" panose="020B0604020202020204" pitchFamily="34" charset="0"/>
                <a:cs typeface="Arial" panose="020B0604020202020204" pitchFamily="34" charset="0"/>
              </a:rPr>
              <a:t>Would definitely </a:t>
            </a:r>
          </a:p>
          <a:p>
            <a:r>
              <a:rPr lang="en-GB" sz="900" dirty="0">
                <a:solidFill>
                  <a:srgbClr val="120742"/>
                </a:solidFill>
                <a:latin typeface="Arial" panose="020B0604020202020204" pitchFamily="34" charset="0"/>
                <a:cs typeface="Arial" panose="020B0604020202020204" pitchFamily="34" charset="0"/>
              </a:rPr>
              <a:t>consider</a:t>
            </a:r>
          </a:p>
        </p:txBody>
      </p:sp>
      <p:sp>
        <p:nvSpPr>
          <p:cNvPr id="26" name="Rectangle 25">
            <a:extLst>
              <a:ext uri="{FF2B5EF4-FFF2-40B4-BE49-F238E27FC236}">
                <a16:creationId xmlns:a16="http://schemas.microsoft.com/office/drawing/2014/main" xmlns="" id="{9A40FED0-A472-4856-8DFA-D1CB29E3DBF7}"/>
              </a:ext>
            </a:extLst>
          </p:cNvPr>
          <p:cNvSpPr/>
          <p:nvPr/>
        </p:nvSpPr>
        <p:spPr>
          <a:xfrm>
            <a:off x="5995383" y="1245080"/>
            <a:ext cx="852798"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England holiday </a:t>
            </a:r>
          </a:p>
          <a:p>
            <a:r>
              <a:rPr lang="en-GB" sz="900" dirty="0">
                <a:solidFill>
                  <a:srgbClr val="00B050"/>
                </a:solidFill>
                <a:latin typeface="Arial" panose="020B0604020202020204" pitchFamily="34" charset="0"/>
                <a:cs typeface="Arial" panose="020B0604020202020204" pitchFamily="34" charset="0"/>
              </a:rPr>
              <a:t>already booked</a:t>
            </a:r>
          </a:p>
        </p:txBody>
      </p:sp>
      <p:sp>
        <p:nvSpPr>
          <p:cNvPr id="27" name="Rectangle 26">
            <a:extLst>
              <a:ext uri="{FF2B5EF4-FFF2-40B4-BE49-F238E27FC236}">
                <a16:creationId xmlns:a16="http://schemas.microsoft.com/office/drawing/2014/main" xmlns="" id="{3C99DCA1-F052-45EA-9B88-B13FB396E620}"/>
              </a:ext>
            </a:extLst>
          </p:cNvPr>
          <p:cNvSpPr/>
          <p:nvPr/>
        </p:nvSpPr>
        <p:spPr>
          <a:xfrm>
            <a:off x="5050753" y="1245080"/>
            <a:ext cx="621965"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Actively</a:t>
            </a:r>
          </a:p>
          <a:p>
            <a:r>
              <a:rPr lang="en-GB" sz="900" dirty="0">
                <a:solidFill>
                  <a:srgbClr val="92D050"/>
                </a:solidFill>
                <a:latin typeface="Arial" panose="020B0604020202020204" pitchFamily="34" charset="0"/>
                <a:cs typeface="Arial" panose="020B0604020202020204" pitchFamily="34" charset="0"/>
              </a:rPr>
              <a:t>considering </a:t>
            </a:r>
          </a:p>
        </p:txBody>
      </p:sp>
      <p:sp>
        <p:nvSpPr>
          <p:cNvPr id="28" name="TextBox 27">
            <a:extLst>
              <a:ext uri="{FF2B5EF4-FFF2-40B4-BE49-F238E27FC236}">
                <a16:creationId xmlns:a16="http://schemas.microsoft.com/office/drawing/2014/main" xmlns="" id="{3D17C171-4CBB-414B-8DAE-BD536EFA2F2C}"/>
              </a:ext>
            </a:extLst>
          </p:cNvPr>
          <p:cNvSpPr txBox="1"/>
          <p:nvPr/>
        </p:nvSpPr>
        <p:spPr>
          <a:xfrm>
            <a:off x="2269067" y="328243"/>
            <a:ext cx="4633045"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1,709,000 trips to England</a:t>
            </a:r>
            <a:r>
              <a:rPr lang="en-GB" sz="1000" dirty="0">
                <a:solidFill>
                  <a:schemeClr val="bg1"/>
                </a:solidFill>
                <a:latin typeface="Arial" panose="020B0604020202020204" pitchFamily="34" charset="0"/>
                <a:cs typeface="Arial" panose="020B0604020202020204" pitchFamily="34" charset="0"/>
              </a:rPr>
              <a:t> in 2016 (rank 6) </a:t>
            </a:r>
            <a:r>
              <a:rPr lang="en-GB" sz="1000" dirty="0" smtClean="0">
                <a:solidFill>
                  <a:schemeClr val="bg1"/>
                </a:solidFill>
                <a:latin typeface="Arial" panose="020B0604020202020204" pitchFamily="34" charset="0"/>
                <a:cs typeface="Arial" panose="020B0604020202020204" pitchFamily="34" charset="0"/>
              </a:rPr>
              <a:t>… including </a:t>
            </a:r>
            <a:r>
              <a:rPr lang="en-GB" sz="1000" u="sng" dirty="0">
                <a:solidFill>
                  <a:schemeClr val="bg1"/>
                </a:solidFill>
                <a:latin typeface="Arial" panose="020B0604020202020204" pitchFamily="34" charset="0"/>
                <a:cs typeface="Arial" panose="020B0604020202020204" pitchFamily="34" charset="0"/>
              </a:rPr>
              <a:t>56%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32" name="TextBox 31"/>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0226226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Netherlands</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Rectangle 29"/>
          <p:cNvSpPr/>
          <p:nvPr/>
        </p:nvSpPr>
        <p:spPr>
          <a:xfrm>
            <a:off x="4745948" y="1136813"/>
            <a:ext cx="4140001" cy="2283400"/>
          </a:xfrm>
          <a:prstGeom prst="rect">
            <a:avLst/>
          </a:pr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t"/>
          <a:lstStyle/>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At the level of activity clusters, outdoor leisure pursuits are considered much more widely than cultural events and challenge / action</a:t>
            </a:r>
          </a:p>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However, when it comes to actual activities, it is classic tourist attractions, history and heritage that are most widely considered and that most impact consideration of England </a:t>
            </a:r>
          </a:p>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Walks are quite widely considered and also have a relatively strong effect on consideration, but a pull factor more relevant to younger audiences is local nightlife, which is considered less widely but has a major impact on consideration</a:t>
            </a:r>
          </a:p>
        </p:txBody>
      </p:sp>
      <p:sp>
        <p:nvSpPr>
          <p:cNvPr id="31" name="Rectangle 30"/>
          <p:cNvSpPr/>
          <p:nvPr/>
        </p:nvSpPr>
        <p:spPr>
          <a:xfrm>
            <a:off x="4745949" y="920350"/>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sp>
        <p:nvSpPr>
          <p:cNvPr id="25" name="Rectangle 24"/>
          <p:cNvSpPr/>
          <p:nvPr/>
        </p:nvSpPr>
        <p:spPr>
          <a:xfrm>
            <a:off x="4748221" y="3182431"/>
            <a:ext cx="4114206" cy="2748403"/>
          </a:xfrm>
          <a:prstGeom prst="rect">
            <a:avLst/>
          </a:prstGeom>
          <a:noFill/>
          <a:ln w="6350">
            <a:solidFill>
              <a:schemeClr val="bg1">
                <a:lumMod val="50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36000" rIns="36000" rtlCol="0" anchor="t"/>
          <a:lstStyle/>
          <a:p>
            <a:r>
              <a:rPr lang="en-GB" sz="1200" b="1" dirty="0">
                <a:solidFill>
                  <a:schemeClr val="tx1"/>
                </a:solidFill>
                <a:latin typeface="Arial" panose="020B0604020202020204" pitchFamily="34" charset="0"/>
                <a:cs typeface="Arial" panose="020B0604020202020204" pitchFamily="34" charset="0"/>
              </a:rPr>
              <a:t>INDEXING </a:t>
            </a:r>
          </a:p>
          <a:p>
            <a:r>
              <a:rPr lang="en-GB" sz="1050" dirty="0">
                <a:solidFill>
                  <a:schemeClr val="tx1"/>
                </a:solidFill>
                <a:latin typeface="Arial" panose="020B0604020202020204" pitchFamily="34" charset="0"/>
                <a:cs typeface="Arial" panose="020B0604020202020204" pitchFamily="34" charset="0"/>
              </a:rPr>
              <a:t>Indexing shows relative differences, e.g. against the global average or the average importance of activities. An index score of 120 next to a 60% score indicates a global average of 50% as does an index score of 80 next to a 40% score. </a:t>
            </a:r>
          </a:p>
          <a:p>
            <a:endParaRPr lang="en-GB" sz="1100" b="1" dirty="0">
              <a:solidFill>
                <a:schemeClr val="tx1"/>
              </a:solidFill>
              <a:latin typeface="Arial" panose="020B0604020202020204" pitchFamily="34" charset="0"/>
              <a:cs typeface="Arial" panose="020B0604020202020204" pitchFamily="34" charset="0"/>
            </a:endParaRPr>
          </a:p>
          <a:p>
            <a:r>
              <a:rPr lang="en-GB" sz="1200" b="1" dirty="0">
                <a:solidFill>
                  <a:schemeClr val="tx1"/>
                </a:solidFill>
                <a:latin typeface="Arial" panose="020B0604020202020204" pitchFamily="34" charset="0"/>
                <a:cs typeface="Arial" panose="020B0604020202020204" pitchFamily="34" charset="0"/>
              </a:rPr>
              <a:t>COLOUR CODING OF INDEX SCORES </a:t>
            </a:r>
          </a:p>
          <a:p>
            <a:r>
              <a:rPr lang="en-GB" sz="1050" dirty="0">
                <a:solidFill>
                  <a:schemeClr val="tx1"/>
                </a:solidFill>
                <a:latin typeface="Arial" panose="020B0604020202020204" pitchFamily="34" charset="0"/>
                <a:cs typeface="Arial" panose="020B0604020202020204" pitchFamily="34" charset="0"/>
              </a:rPr>
              <a:t>Index scores have been colour coded to highlight smaller or greater differences. </a:t>
            </a:r>
            <a:r>
              <a:rPr lang="en-GB" sz="1050" dirty="0">
                <a:solidFill>
                  <a:srgbClr val="C00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under-indexing (index &lt;80), </a:t>
            </a:r>
            <a:r>
              <a:rPr lang="en-GB" sz="1050" dirty="0">
                <a:solidFill>
                  <a:srgbClr val="FFC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under-indexing (index 80-89), </a:t>
            </a:r>
            <a:r>
              <a:rPr lang="en-GB" sz="1050" dirty="0">
                <a:solidFill>
                  <a:srgbClr val="92D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over-indexing (index 110-119) and </a:t>
            </a:r>
            <a:r>
              <a:rPr lang="en-GB" sz="1050" dirty="0">
                <a:solidFill>
                  <a:srgbClr val="00B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over-indexing (index 120+)</a:t>
            </a:r>
            <a:endParaRPr lang="en-GB" sz="1050" b="1" dirty="0">
              <a:solidFill>
                <a:schemeClr val="tx1"/>
              </a:solidFill>
              <a:latin typeface="Arial" panose="020B0604020202020204" pitchFamily="34" charset="0"/>
              <a:cs typeface="Arial" panose="020B0604020202020204" pitchFamily="34" charset="0"/>
            </a:endParaRPr>
          </a:p>
          <a:p>
            <a:endParaRPr lang="en-GB" sz="1100" b="1" dirty="0">
              <a:solidFill>
                <a:schemeClr val="tx1"/>
              </a:solidFill>
              <a:latin typeface="Arial" panose="020B0604020202020204" pitchFamily="34" charset="0"/>
              <a:cs typeface="Arial" panose="020B0604020202020204" pitchFamily="34" charset="0"/>
            </a:endParaRPr>
          </a:p>
          <a:p>
            <a:pPr lvl="0"/>
            <a:r>
              <a:rPr lang="en-GB" sz="1200" b="1" dirty="0">
                <a:solidFill>
                  <a:srgbClr val="120742"/>
                </a:solidFill>
                <a:latin typeface="Arial" panose="020B0604020202020204" pitchFamily="34" charset="0"/>
                <a:cs typeface="Arial" panose="020B0604020202020204" pitchFamily="34" charset="0"/>
              </a:rPr>
              <a:t>SOURCE </a:t>
            </a:r>
          </a:p>
          <a:p>
            <a:pPr lvl="0"/>
            <a:r>
              <a:rPr lang="en-GB" sz="1050" dirty="0">
                <a:solidFill>
                  <a:srgbClr val="120742"/>
                </a:solidFill>
                <a:latin typeface="Arial" panose="020B0604020202020204" pitchFamily="34" charset="0"/>
                <a:cs typeface="Arial" panose="020B0604020202020204" pitchFamily="34" charset="0"/>
              </a:rPr>
              <a:t>Online survey of 1,517 respondents. Fieldwork carried out </a:t>
            </a:r>
            <a:r>
              <a:rPr lang="en-GB" sz="1050" dirty="0" smtClean="0">
                <a:solidFill>
                  <a:srgbClr val="120742"/>
                </a:solidFill>
                <a:latin typeface="Arial" panose="020B0604020202020204" pitchFamily="34" charset="0"/>
                <a:cs typeface="Arial" panose="020B0604020202020204" pitchFamily="34" charset="0"/>
              </a:rPr>
              <a:t>between </a:t>
            </a:r>
            <a:r>
              <a:rPr lang="en-GB" sz="1050" dirty="0" smtClean="0">
                <a:solidFill>
                  <a:srgbClr val="120742"/>
                </a:solidFill>
                <a:highlight>
                  <a:srgbClr val="FFFF00"/>
                </a:highlight>
                <a:latin typeface="Arial" panose="020B0604020202020204" pitchFamily="34" charset="0"/>
                <a:cs typeface="Arial" panose="020B0604020202020204" pitchFamily="34" charset="0"/>
              </a:rPr>
              <a:t>[</a:t>
            </a:r>
            <a:r>
              <a:rPr lang="en-GB" sz="1050" dirty="0">
                <a:solidFill>
                  <a:srgbClr val="120742"/>
                </a:solidFill>
                <a:latin typeface="Arial" panose="020B0604020202020204" pitchFamily="34" charset="0"/>
                <a:cs typeface="Arial" panose="020B0604020202020204" pitchFamily="34" charset="0"/>
              </a:rPr>
              <a:t>02.17] and [03.17]</a:t>
            </a:r>
            <a:r>
              <a:rPr lang="en-GB" sz="1050" dirty="0">
                <a:solidFill>
                  <a:srgbClr val="120742"/>
                </a:solidFill>
                <a:latin typeface="Arial" panose="020B0604020202020204" pitchFamily="34" charset="0"/>
                <a:cs typeface="Arial" panose="020B0604020202020204" pitchFamily="34" charset="0"/>
              </a:rPr>
              <a:t>.</a:t>
            </a:r>
            <a:endParaRPr lang="en-GB" sz="1050" dirty="0">
              <a:solidFill>
                <a:srgbClr val="120742"/>
              </a:solidFill>
              <a:latin typeface="Arial" panose="020B0604020202020204" pitchFamily="34" charset="0"/>
              <a:cs typeface="Arial" panose="020B0604020202020204" pitchFamily="34" charset="0"/>
            </a:endParaRPr>
          </a:p>
        </p:txBody>
      </p:sp>
      <p:graphicFrame>
        <p:nvGraphicFramePr>
          <p:cNvPr id="58" name="Table 57"/>
          <p:cNvGraphicFramePr>
            <a:graphicFrameLocks noGrp="1"/>
          </p:cNvGraphicFramePr>
          <p:nvPr>
            <p:extLst>
              <p:ext uri="{D42A27DB-BD31-4B8C-83A1-F6EECF244321}">
                <p14:modId xmlns:p14="http://schemas.microsoft.com/office/powerpoint/2010/main" val="1119789427"/>
              </p:ext>
            </p:extLst>
          </p:nvPr>
        </p:nvGraphicFramePr>
        <p:xfrm>
          <a:off x="326345" y="1289671"/>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(11-20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Long (&gt; half day) country or coastal walk</a:t>
                      </a:r>
                    </a:p>
                  </a:txBody>
                  <a:tcPr marL="9525" marR="9525" marT="36000" marB="36000" anchor="b">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49%</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133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clothes</a:t>
                      </a:r>
                    </a:p>
                  </a:txBody>
                  <a:tcPr marL="9525" marR="9525" marT="36000" marB="36000" anchor="b">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46%</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75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Experiencing local nightlife</a:t>
                      </a:r>
                    </a:p>
                  </a:txBody>
                  <a:tcPr marL="9525" marR="9525" marT="36000" marB="36000" anchor="b">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45%</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132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Food &amp; drink tour or attraction</a:t>
                      </a:r>
                    </a:p>
                  </a:txBody>
                  <a:tcPr marL="9525" marR="9525" marT="36000" marB="36000" anchor="b">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45%</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95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religious building</a:t>
                      </a:r>
                    </a:p>
                  </a:txBody>
                  <a:tcPr marL="9525" marR="9525" marT="36000" marB="36000" anchor="b">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45%</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61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Boating (boat trips, canal boating)</a:t>
                      </a:r>
                    </a:p>
                  </a:txBody>
                  <a:tcPr marL="9525" marR="9525" marT="36000" marB="36000" anchor="b">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40%</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70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Event associated with local traditions</a:t>
                      </a:r>
                    </a:p>
                  </a:txBody>
                  <a:tcPr marL="9525" marR="9525" marT="36000" marB="36000" anchor="b">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40%</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62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locally made products/craft</a:t>
                      </a:r>
                    </a:p>
                  </a:txBody>
                  <a:tcPr marL="9525" marR="9525" marT="36000" marB="36000" anchor="b">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38%</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87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contemporary culture attraction</a:t>
                      </a:r>
                    </a:p>
                  </a:txBody>
                  <a:tcPr marL="9525" marR="9525" marT="36000" marB="36000" anchor="b">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37%</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115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Sunbathing on the beach/by a pool</a:t>
                      </a:r>
                    </a:p>
                  </a:txBody>
                  <a:tcPr marL="9525" marR="9525" marT="36000" marB="36000" anchor="b">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34%</a:t>
                      </a:r>
                    </a:p>
                  </a:txBody>
                  <a:tcPr marL="9525" marR="9525" marT="36000" marB="3600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135 </a:t>
                      </a:r>
                    </a:p>
                  </a:txBody>
                  <a:tcPr marL="9525" marR="9525" marT="36000" marB="3600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3781145162"/>
                  </a:ext>
                </a:extLst>
              </a:tr>
            </a:tbl>
          </a:graphicData>
        </a:graphic>
      </p:graphicFrame>
      <p:sp>
        <p:nvSpPr>
          <p:cNvPr id="59" name="Rectangle 58"/>
          <p:cNvSpPr/>
          <p:nvPr/>
        </p:nvSpPr>
        <p:spPr>
          <a:xfrm>
            <a:off x="352419" y="926035"/>
            <a:ext cx="4253286" cy="374461"/>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p:txBody>
      </p:sp>
      <p:sp>
        <p:nvSpPr>
          <p:cNvPr id="29" name="Rectangle 28">
            <a:extLst>
              <a:ext uri="{FF2B5EF4-FFF2-40B4-BE49-F238E27FC236}">
                <a16:creationId xmlns:a16="http://schemas.microsoft.com/office/drawing/2014/main" xmlns="" id="{A5AE2B2C-B574-4790-887A-FE9176F056F6}"/>
              </a:ext>
            </a:extLst>
          </p:cNvPr>
          <p:cNvSpPr/>
          <p:nvPr/>
        </p:nvSpPr>
        <p:spPr>
          <a:xfrm>
            <a:off x="349371" y="5045547"/>
            <a:ext cx="4116478" cy="381728"/>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DEMOGRAPHICS SKEWS: % ALREADY BOOKED ENGLAND HOLIDAY INDEXED VS. MARKET TOTAL</a:t>
            </a:r>
          </a:p>
        </p:txBody>
      </p:sp>
      <p:graphicFrame>
        <p:nvGraphicFramePr>
          <p:cNvPr id="33" name="Table 32">
            <a:extLst>
              <a:ext uri="{FF2B5EF4-FFF2-40B4-BE49-F238E27FC236}">
                <a16:creationId xmlns:a16="http://schemas.microsoft.com/office/drawing/2014/main" xmlns="" id="{5556AA05-C608-4519-8A15-79CB11907CDE}"/>
              </a:ext>
            </a:extLst>
          </p:cNvPr>
          <p:cNvGraphicFramePr>
            <a:graphicFrameLocks noGrp="1"/>
          </p:cNvGraphicFramePr>
          <p:nvPr>
            <p:extLst>
              <p:ext uri="{D42A27DB-BD31-4B8C-83A1-F6EECF244321}">
                <p14:modId xmlns:p14="http://schemas.microsoft.com/office/powerpoint/2010/main" val="3921334417"/>
              </p:ext>
            </p:extLst>
          </p:nvPr>
        </p:nvGraphicFramePr>
        <p:xfrm>
          <a:off x="326345" y="5398527"/>
          <a:ext cx="4142552" cy="864000"/>
        </p:xfrm>
        <a:graphic>
          <a:graphicData uri="http://schemas.openxmlformats.org/drawingml/2006/table">
            <a:tbl>
              <a:tblPr>
                <a:tableStyleId>{5C22544A-7EE6-4342-B048-85BDC9FD1C3A}</a:tableStyleId>
              </a:tblPr>
              <a:tblGrid>
                <a:gridCol w="517819">
                  <a:extLst>
                    <a:ext uri="{9D8B030D-6E8A-4147-A177-3AD203B41FA5}">
                      <a16:colId xmlns:a16="http://schemas.microsoft.com/office/drawing/2014/main" xmlns="" val="379537023"/>
                    </a:ext>
                  </a:extLst>
                </a:gridCol>
                <a:gridCol w="517819">
                  <a:extLst>
                    <a:ext uri="{9D8B030D-6E8A-4147-A177-3AD203B41FA5}">
                      <a16:colId xmlns:a16="http://schemas.microsoft.com/office/drawing/2014/main" xmlns="" val="1083277144"/>
                    </a:ext>
                  </a:extLst>
                </a:gridCol>
                <a:gridCol w="517819">
                  <a:extLst>
                    <a:ext uri="{9D8B030D-6E8A-4147-A177-3AD203B41FA5}">
                      <a16:colId xmlns:a16="http://schemas.microsoft.com/office/drawing/2014/main" xmlns="" val="812582721"/>
                    </a:ext>
                  </a:extLst>
                </a:gridCol>
                <a:gridCol w="517819">
                  <a:extLst>
                    <a:ext uri="{9D8B030D-6E8A-4147-A177-3AD203B41FA5}">
                      <a16:colId xmlns:a16="http://schemas.microsoft.com/office/drawing/2014/main" xmlns="" val="1406986778"/>
                    </a:ext>
                  </a:extLst>
                </a:gridCol>
                <a:gridCol w="517819">
                  <a:extLst>
                    <a:ext uri="{9D8B030D-6E8A-4147-A177-3AD203B41FA5}">
                      <a16:colId xmlns:a16="http://schemas.microsoft.com/office/drawing/2014/main" xmlns="" val="2034199571"/>
                    </a:ext>
                  </a:extLst>
                </a:gridCol>
                <a:gridCol w="517819">
                  <a:extLst>
                    <a:ext uri="{9D8B030D-6E8A-4147-A177-3AD203B41FA5}">
                      <a16:colId xmlns:a16="http://schemas.microsoft.com/office/drawing/2014/main" xmlns="" val="2251176793"/>
                    </a:ext>
                  </a:extLst>
                </a:gridCol>
                <a:gridCol w="517819">
                  <a:extLst>
                    <a:ext uri="{9D8B030D-6E8A-4147-A177-3AD203B41FA5}">
                      <a16:colId xmlns:a16="http://schemas.microsoft.com/office/drawing/2014/main" xmlns="" val="105214153"/>
                    </a:ext>
                  </a:extLst>
                </a:gridCol>
                <a:gridCol w="517819">
                  <a:extLst>
                    <a:ext uri="{9D8B030D-6E8A-4147-A177-3AD203B41FA5}">
                      <a16:colId xmlns:a16="http://schemas.microsoft.com/office/drawing/2014/main" xmlns="" val="2567621665"/>
                    </a:ext>
                  </a:extLst>
                </a:gridCol>
              </a:tblGrid>
              <a:tr h="288000">
                <a:tc>
                  <a:txBody>
                    <a:bodyPr/>
                    <a:lstStyle/>
                    <a:p>
                      <a:pPr algn="ctr" fontAlgn="ctr"/>
                      <a:r>
                        <a:rPr lang="en-GB" sz="1000" b="1" u="none" strike="noStrike" dirty="0">
                          <a:effectLst/>
                          <a:latin typeface="Arial" panose="020B0604020202020204" pitchFamily="34" charset="0"/>
                          <a:cs typeface="Arial" panose="020B0604020202020204" pitchFamily="34" charset="0"/>
                        </a:rPr>
                        <a:t>18-34</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35-54</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55+</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Male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Female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AB</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C1</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C2DE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0413423"/>
                  </a:ext>
                </a:extLst>
              </a:tr>
              <a:tr h="288000">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14%</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8%</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2%</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11%</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7%</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10%</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11%</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9%</a:t>
                      </a: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47379791"/>
                  </a:ext>
                </a:extLst>
              </a:tr>
              <a:tr h="288000">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152</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87</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25</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117</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79</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105</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114</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102</a:t>
                      </a: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961132316"/>
                  </a:ext>
                </a:extLst>
              </a:tr>
            </a:tbl>
          </a:graphicData>
        </a:graphic>
      </p:graphicFrame>
      <p:sp>
        <p:nvSpPr>
          <p:cNvPr id="19" name="TextBox 18">
            <a:extLst>
              <a:ext uri="{FF2B5EF4-FFF2-40B4-BE49-F238E27FC236}">
                <a16:creationId xmlns:a16="http://schemas.microsoft.com/office/drawing/2014/main" xmlns="" id="{3D17C171-4CBB-414B-8DAE-BD536EFA2F2C}"/>
              </a:ext>
            </a:extLst>
          </p:cNvPr>
          <p:cNvSpPr txBox="1"/>
          <p:nvPr/>
        </p:nvSpPr>
        <p:spPr>
          <a:xfrm>
            <a:off x="2269067" y="328243"/>
            <a:ext cx="4633045"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1,709,000 trips to England</a:t>
            </a:r>
            <a:r>
              <a:rPr lang="en-GB" sz="1000" dirty="0">
                <a:solidFill>
                  <a:schemeClr val="bg1"/>
                </a:solidFill>
                <a:latin typeface="Arial" panose="020B0604020202020204" pitchFamily="34" charset="0"/>
                <a:cs typeface="Arial" panose="020B0604020202020204" pitchFamily="34" charset="0"/>
              </a:rPr>
              <a:t> in 2016 (rank 6) </a:t>
            </a:r>
            <a:r>
              <a:rPr lang="en-GB" sz="1000" dirty="0" smtClean="0">
                <a:solidFill>
                  <a:schemeClr val="bg1"/>
                </a:solidFill>
                <a:latin typeface="Arial" panose="020B0604020202020204" pitchFamily="34" charset="0"/>
                <a:cs typeface="Arial" panose="020B0604020202020204" pitchFamily="34" charset="0"/>
              </a:rPr>
              <a:t>… including </a:t>
            </a:r>
            <a:r>
              <a:rPr lang="en-GB" sz="1000" u="sng" dirty="0">
                <a:solidFill>
                  <a:schemeClr val="bg1"/>
                </a:solidFill>
                <a:latin typeface="Arial" panose="020B0604020202020204" pitchFamily="34" charset="0"/>
                <a:cs typeface="Arial" panose="020B0604020202020204" pitchFamily="34" charset="0"/>
              </a:rPr>
              <a:t>56%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20" name="TextBox 19"/>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4994872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Netherlands</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graphicFrame>
        <p:nvGraphicFramePr>
          <p:cNvPr id="29" name="Table 28"/>
          <p:cNvGraphicFramePr>
            <a:graphicFrameLocks noGrp="1"/>
          </p:cNvGraphicFramePr>
          <p:nvPr>
            <p:extLst>
              <p:ext uri="{D42A27DB-BD31-4B8C-83A1-F6EECF244321}">
                <p14:modId xmlns:p14="http://schemas.microsoft.com/office/powerpoint/2010/main" val="963214480"/>
              </p:ext>
            </p:extLst>
          </p:nvPr>
        </p:nvGraphicFramePr>
        <p:xfrm>
          <a:off x="337049" y="1663942"/>
          <a:ext cx="5038800" cy="4608000"/>
        </p:xfrm>
        <a:graphic>
          <a:graphicData uri="http://schemas.openxmlformats.org/drawingml/2006/table">
            <a:tbl>
              <a:tblPr>
                <a:tableStyleId>{5C22544A-7EE6-4342-B048-85BDC9FD1C3A}</a:tableStyleId>
              </a:tblPr>
              <a:tblGrid>
                <a:gridCol w="2590800">
                  <a:extLst>
                    <a:ext uri="{9D8B030D-6E8A-4147-A177-3AD203B41FA5}">
                      <a16:colId xmlns:a16="http://schemas.microsoft.com/office/drawing/2014/main" xmlns="" val="1103061090"/>
                    </a:ext>
                  </a:extLst>
                </a:gridCol>
                <a:gridCol w="612000">
                  <a:extLst>
                    <a:ext uri="{9D8B030D-6E8A-4147-A177-3AD203B41FA5}">
                      <a16:colId xmlns:a16="http://schemas.microsoft.com/office/drawing/2014/main" xmlns="" val="644159123"/>
                    </a:ext>
                  </a:extLst>
                </a:gridCol>
                <a:gridCol w="612000">
                  <a:extLst>
                    <a:ext uri="{9D8B030D-6E8A-4147-A177-3AD203B41FA5}">
                      <a16:colId xmlns:a16="http://schemas.microsoft.com/office/drawing/2014/main" xmlns="" val="2996424261"/>
                    </a:ext>
                  </a:extLst>
                </a:gridCol>
                <a:gridCol w="612000">
                  <a:extLst>
                    <a:ext uri="{9D8B030D-6E8A-4147-A177-3AD203B41FA5}">
                      <a16:colId xmlns:a16="http://schemas.microsoft.com/office/drawing/2014/main" xmlns="" val="1071325149"/>
                    </a:ext>
                  </a:extLst>
                </a:gridCol>
                <a:gridCol w="6120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IMPORTANT WHEN TAKING HOLS</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lang="en-GB" sz="1200" b="1" i="0" u="none" strike="noStrike" dirty="0">
                        <a:solidFill>
                          <a:schemeClr val="tx1"/>
                        </a:solidFill>
                        <a:effectLst/>
                        <a:latin typeface="Arial" panose="020B0604020202020204" pitchFamily="34" charset="0"/>
                        <a:cs typeface="Arial" panose="020B0604020202020204" pitchFamily="34" charset="0"/>
                      </a:endParaRPr>
                    </a:p>
                    <a:p>
                      <a:pPr algn="ctr" fontAlgn="ctr"/>
                      <a:r>
                        <a:rPr lang="en-GB" sz="600" b="1" i="0" u="sng" strike="noStrike" dirty="0">
                          <a:solidFill>
                            <a:schemeClr val="tx1"/>
                          </a:solidFill>
                          <a:effectLst/>
                          <a:latin typeface="Arial" panose="020B0604020202020204" pitchFamily="34" charset="0"/>
                          <a:cs typeface="Arial" panose="020B0604020202020204" pitchFamily="34" charset="0"/>
                        </a:rPr>
                        <a:t>GENERALLY</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VS GLOBAL</a:t>
                      </a:r>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sng"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ENGLAND</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DIFF</a:t>
                      </a:r>
                    </a:p>
                    <a:p>
                      <a:pPr algn="ctr" fontAlgn="b"/>
                      <a:r>
                        <a:rPr lang="en-GB" sz="600" b="1" i="0" u="none" strike="noStrike" dirty="0">
                          <a:solidFill>
                            <a:schemeClr val="tx1"/>
                          </a:solidFill>
                          <a:effectLst/>
                          <a:latin typeface="Arial" panose="020B0604020202020204" pitchFamily="34" charset="0"/>
                          <a:cs typeface="Arial" panose="020B0604020202020204" pitchFamily="34" charset="0"/>
                        </a:rPr>
                        <a:t>VS GENERALLY</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Rest and relaxation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80%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130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-28%</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Enjoying the natural world / scenery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4509379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Learning more about the destination / country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72%</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108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40895005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Treating / spoiling yourself / others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127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-20%</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5706286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Fun for all the family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119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52%</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-16%</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the most famous sights …</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59%</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88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83%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+24%</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local culture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85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62%</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Learning about history and heritage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69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78%</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+37%</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Thrill and excitement from activities / sports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98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+19%</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Meeting new people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69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56%</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+32%</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Achieving something challenging</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100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+20%</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Partying</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73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+36%</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Helping the local community / environment</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59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42%</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+27%</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781145162"/>
                  </a:ext>
                </a:extLst>
              </a:tr>
            </a:tbl>
          </a:graphicData>
        </a:graphic>
      </p:graphicFrame>
      <p:sp>
        <p:nvSpPr>
          <p:cNvPr id="32" name="Rectangle 31"/>
          <p:cNvSpPr/>
          <p:nvPr/>
        </p:nvSpPr>
        <p:spPr>
          <a:xfrm>
            <a:off x="361945" y="926035"/>
            <a:ext cx="4540255"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IMPORTANT FACTORS WHEN TAKING HOLIDAYS </a:t>
            </a:r>
          </a:p>
          <a:p>
            <a:pPr>
              <a:lnSpc>
                <a:spcPts val="1100"/>
              </a:lnSpc>
            </a:pPr>
            <a:r>
              <a:rPr lang="en-GB" sz="1200" b="1" dirty="0">
                <a:solidFill>
                  <a:srgbClr val="120742"/>
                </a:solidFill>
                <a:latin typeface="Arial" panose="020B0604020202020204" pitchFamily="34" charset="0"/>
                <a:cs typeface="Arial" panose="020B0604020202020204" pitchFamily="34" charset="0"/>
              </a:rPr>
              <a:t>GENERALLY &amp;  ENGLAND DELIVERY AGAINST THESE</a:t>
            </a:r>
          </a:p>
          <a:p>
            <a:r>
              <a:rPr lang="en-GB" sz="700" dirty="0">
                <a:latin typeface="Arial" panose="020B0604020202020204" pitchFamily="34" charset="0"/>
                <a:cs typeface="Arial" panose="020B0604020202020204" pitchFamily="34" charset="0"/>
              </a:rPr>
              <a:t>TOP 2 BOX IMPORTANCE (VERY IMPORTANT / EXTREMELY IMPORTANT) GENERALLY, AND INDEXED AGAINST GLOBAL IMPORTANCE, COMPARED TO TOP 2 BOX ENGLAND DELIVERY AGAINST THIS (SCORED 6 OR 7 WHERE 7 MEANS ENGLAND IS A REALLY GREAT PLACE FOR THIS)</a:t>
            </a:r>
          </a:p>
        </p:txBody>
      </p:sp>
      <p:sp>
        <p:nvSpPr>
          <p:cNvPr id="33" name="Oval 32"/>
          <p:cNvSpPr/>
          <p:nvPr/>
        </p:nvSpPr>
        <p:spPr>
          <a:xfrm>
            <a:off x="8371260"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32%</a:t>
            </a:r>
          </a:p>
          <a:p>
            <a:pPr lvl="0" algn="ctr"/>
            <a:r>
              <a:rPr lang="en-US" sz="700" b="1" dirty="0">
                <a:solidFill>
                  <a:prstClr val="white"/>
                </a:solidFill>
                <a:latin typeface="Arial" panose="020B0604020202020204" pitchFamily="34" charset="0"/>
                <a:cs typeface="Arial" panose="020B0604020202020204" pitchFamily="34" charset="0"/>
              </a:rPr>
              <a:t>Index 84</a:t>
            </a:r>
          </a:p>
        </p:txBody>
      </p:sp>
      <p:sp>
        <p:nvSpPr>
          <p:cNvPr id="34" name="Rectangle 33"/>
          <p:cNvSpPr/>
          <p:nvPr/>
        </p:nvSpPr>
        <p:spPr>
          <a:xfrm>
            <a:off x="5527583" y="926035"/>
            <a:ext cx="2828661" cy="374461"/>
          </a:xfrm>
          <a:prstGeom prst="rect">
            <a:avLst/>
          </a:prstGeom>
        </p:spPr>
        <p:txBody>
          <a:bodyPr wrap="square" lIns="0">
            <a:spAutoFit/>
          </a:bodyPr>
          <a:lstStyle/>
          <a:p>
            <a:pPr algn="r">
              <a:lnSpc>
                <a:spcPts val="1100"/>
              </a:lnSpc>
            </a:pPr>
            <a:r>
              <a:rPr lang="en-GB" sz="1200" b="1" dirty="0">
                <a:solidFill>
                  <a:srgbClr val="120742"/>
                </a:solidFill>
                <a:latin typeface="Arial" panose="020B0604020202020204" pitchFamily="34" charset="0"/>
                <a:cs typeface="Arial" panose="020B0604020202020204" pitchFamily="34" charset="0"/>
              </a:rPr>
              <a:t>BEEN TO ENGLAND IN PAST 3 YEARS INDEXED AGAINST GLOBAL</a:t>
            </a:r>
          </a:p>
        </p:txBody>
      </p:sp>
      <p:graphicFrame>
        <p:nvGraphicFramePr>
          <p:cNvPr id="35" name="Table 34"/>
          <p:cNvGraphicFramePr>
            <a:graphicFrameLocks noGrp="1"/>
          </p:cNvGraphicFramePr>
          <p:nvPr>
            <p:extLst>
              <p:ext uri="{D42A27DB-BD31-4B8C-83A1-F6EECF244321}">
                <p14:modId xmlns:p14="http://schemas.microsoft.com/office/powerpoint/2010/main" val="3253137323"/>
              </p:ext>
            </p:extLst>
          </p:nvPr>
        </p:nvGraphicFramePr>
        <p:xfrm>
          <a:off x="5653550" y="1663942"/>
          <a:ext cx="3230410" cy="2016000"/>
        </p:xfrm>
        <a:graphic>
          <a:graphicData uri="http://schemas.openxmlformats.org/drawingml/2006/table">
            <a:tbl>
              <a:tblPr>
                <a:tableStyleId>{5C22544A-7EE6-4342-B048-85BDC9FD1C3A}</a:tableStyleId>
              </a:tblPr>
              <a:tblGrid>
                <a:gridCol w="2006410">
                  <a:extLst>
                    <a:ext uri="{9D8B030D-6E8A-4147-A177-3AD203B41FA5}">
                      <a16:colId xmlns:a16="http://schemas.microsoft.com/office/drawing/2014/main" xmlns="" val="1103061090"/>
                    </a:ext>
                  </a:extLst>
                </a:gridCol>
                <a:gridCol w="612000">
                  <a:extLst>
                    <a:ext uri="{9D8B030D-6E8A-4147-A177-3AD203B41FA5}">
                      <a16:colId xmlns:a16="http://schemas.microsoft.com/office/drawing/2014/main" xmlns="" val="644159123"/>
                    </a:ext>
                  </a:extLst>
                </a:gridCol>
                <a:gridCol w="612000">
                  <a:extLst>
                    <a:ext uri="{9D8B030D-6E8A-4147-A177-3AD203B41FA5}">
                      <a16:colId xmlns:a16="http://schemas.microsoft.com/office/drawing/2014/main" xmlns="" val="2996424261"/>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LOCATIONS CONSIDERED</a:t>
                      </a:r>
                    </a:p>
                    <a:p>
                      <a:pPr marL="0" marR="0" lvl="0" indent="0" algn="l"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 ENGLAND</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VS GLOBAL</a:t>
                      </a:r>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80%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97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Historic towns and cities</a:t>
                      </a:r>
                    </a:p>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(i.e. outside 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93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4509379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Coastal or beach locations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99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40895005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Countryside / villages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90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5706286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Modern towns and cities</a:t>
                      </a:r>
                    </a:p>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(i.e. outside 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90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bl>
          </a:graphicData>
        </a:graphic>
      </p:graphicFrame>
      <p:sp>
        <p:nvSpPr>
          <p:cNvPr id="5" name="Rectangle 4"/>
          <p:cNvSpPr/>
          <p:nvPr/>
        </p:nvSpPr>
        <p:spPr>
          <a:xfrm>
            <a:off x="5653550" y="3843130"/>
            <a:ext cx="3230410" cy="242881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t"/>
          <a:lstStyle/>
          <a:p>
            <a:pPr>
              <a:spcAft>
                <a:spcPts val="300"/>
              </a:spcAft>
            </a:pPr>
            <a:r>
              <a:rPr lang="en-GB" sz="1200" b="1" dirty="0">
                <a:solidFill>
                  <a:schemeClr val="tx1"/>
                </a:solidFill>
                <a:latin typeface="Arial" panose="020B0604020202020204" pitchFamily="34" charset="0"/>
                <a:cs typeface="Arial" panose="020B0604020202020204" pitchFamily="34" charset="0"/>
              </a:rPr>
              <a:t>QUAL SUMMARY</a:t>
            </a:r>
            <a:endParaRPr lang="en-GB" sz="1000" b="1" dirty="0">
              <a:solidFill>
                <a:schemeClr val="tx1"/>
              </a:solidFill>
              <a:latin typeface="Arial" panose="020B0604020202020204" pitchFamily="34" charset="0"/>
              <a:cs typeface="Arial" panose="020B0604020202020204" pitchFamily="34" charset="0"/>
            </a:endParaRPr>
          </a:p>
          <a:p>
            <a:pPr marL="171450" indent="-171450">
              <a:spcAft>
                <a:spcPts val="300"/>
              </a:spcAft>
              <a:buFont typeface="Arial"/>
              <a:buChar char="•"/>
            </a:pPr>
            <a:r>
              <a:rPr lang="en-GB" sz="1000" dirty="0">
                <a:solidFill>
                  <a:srgbClr val="010101"/>
                </a:solidFill>
                <a:latin typeface="Arial" panose="020B0604020202020204" pitchFamily="34" charset="0"/>
                <a:cs typeface="Arial" panose="020B0604020202020204" pitchFamily="34" charset="0"/>
              </a:rPr>
              <a:t>Typically reserved and </a:t>
            </a:r>
            <a:r>
              <a:rPr lang="en-GB" sz="1000" dirty="0" smtClean="0">
                <a:solidFill>
                  <a:srgbClr val="010101"/>
                </a:solidFill>
                <a:latin typeface="Arial" panose="020B0604020202020204" pitchFamily="34" charset="0"/>
                <a:cs typeface="Arial" panose="020B0604020202020204" pitchFamily="34" charset="0"/>
              </a:rPr>
              <a:t>on (on the surface) harder </a:t>
            </a:r>
            <a:r>
              <a:rPr lang="en-GB" sz="1000" dirty="0">
                <a:solidFill>
                  <a:srgbClr val="010101"/>
                </a:solidFill>
                <a:latin typeface="Arial" panose="020B0604020202020204" pitchFamily="34" charset="0"/>
                <a:cs typeface="Arial" panose="020B0604020202020204" pitchFamily="34" charset="0"/>
              </a:rPr>
              <a:t>to </a:t>
            </a:r>
            <a:r>
              <a:rPr lang="en-GB" sz="1000" dirty="0" smtClean="0">
                <a:solidFill>
                  <a:srgbClr val="010101"/>
                </a:solidFill>
                <a:latin typeface="Arial" panose="020B0604020202020204" pitchFamily="34" charset="0"/>
                <a:cs typeface="Arial" panose="020B0604020202020204" pitchFamily="34" charset="0"/>
              </a:rPr>
              <a:t>impress, but often with a genuine curiosity about English life, politics, and the economy</a:t>
            </a:r>
            <a:endParaRPr lang="en-GB" sz="1000" dirty="0">
              <a:solidFill>
                <a:srgbClr val="010101"/>
              </a:solidFill>
              <a:latin typeface="Arial" panose="020B0604020202020204" pitchFamily="34" charset="0"/>
              <a:cs typeface="Arial" panose="020B0604020202020204" pitchFamily="34" charset="0"/>
            </a:endParaRPr>
          </a:p>
          <a:p>
            <a:pPr marL="171450" indent="-171450">
              <a:spcAft>
                <a:spcPts val="300"/>
              </a:spcAft>
              <a:buFont typeface="Arial"/>
              <a:buChar char="•"/>
            </a:pPr>
            <a:r>
              <a:rPr lang="en-GB" sz="1000" dirty="0" smtClean="0">
                <a:solidFill>
                  <a:srgbClr val="010101"/>
                </a:solidFill>
                <a:latin typeface="Arial" panose="020B0604020202020204" pitchFamily="34" charset="0"/>
                <a:cs typeface="Arial" panose="020B0604020202020204" pitchFamily="34" charset="0"/>
              </a:rPr>
              <a:t>They feel they lack geographical interest at home (generally flat and uniform) so they seek it abroad in cliffs, mountains, and anything that feels ‘rugged’ </a:t>
            </a:r>
          </a:p>
          <a:p>
            <a:pPr marL="171450" indent="-171450">
              <a:spcAft>
                <a:spcPts val="300"/>
              </a:spcAft>
              <a:buFont typeface="Arial"/>
              <a:buChar char="•"/>
            </a:pPr>
            <a:r>
              <a:rPr lang="en-GB" sz="1000" dirty="0" smtClean="0">
                <a:solidFill>
                  <a:srgbClr val="010101"/>
                </a:solidFill>
                <a:latin typeface="Arial" panose="020B0604020202020204" pitchFamily="34" charset="0"/>
                <a:cs typeface="Arial" panose="020B0604020202020204" pitchFamily="34" charset="0"/>
              </a:rPr>
              <a:t>They get excited about the outdoors and active experiences more than many markets, but aren’t automatically impressed by England(e.g. they assume there are better/higher mountains elsewhere) so these activities need to show something special and unique about England too</a:t>
            </a:r>
            <a:endParaRPr lang="en-GB" sz="1000" dirty="0">
              <a:solidFill>
                <a:srgbClr val="010101"/>
              </a:solidFill>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xmlns="" id="{3D17C171-4CBB-414B-8DAE-BD536EFA2F2C}"/>
              </a:ext>
            </a:extLst>
          </p:cNvPr>
          <p:cNvSpPr txBox="1"/>
          <p:nvPr/>
        </p:nvSpPr>
        <p:spPr>
          <a:xfrm>
            <a:off x="2269067" y="328243"/>
            <a:ext cx="4633045"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1,709,000 trips to England</a:t>
            </a:r>
            <a:r>
              <a:rPr lang="en-GB" sz="1000" dirty="0">
                <a:solidFill>
                  <a:schemeClr val="bg1"/>
                </a:solidFill>
                <a:latin typeface="Arial" panose="020B0604020202020204" pitchFamily="34" charset="0"/>
                <a:cs typeface="Arial" panose="020B0604020202020204" pitchFamily="34" charset="0"/>
              </a:rPr>
              <a:t> in 2016 (rank 6) </a:t>
            </a:r>
            <a:r>
              <a:rPr lang="en-GB" sz="1000" dirty="0" smtClean="0">
                <a:solidFill>
                  <a:schemeClr val="bg1"/>
                </a:solidFill>
                <a:latin typeface="Arial" panose="020B0604020202020204" pitchFamily="34" charset="0"/>
                <a:cs typeface="Arial" panose="020B0604020202020204" pitchFamily="34" charset="0"/>
              </a:rPr>
              <a:t>… including </a:t>
            </a:r>
            <a:r>
              <a:rPr lang="en-GB" sz="1000" u="sng" dirty="0">
                <a:solidFill>
                  <a:schemeClr val="bg1"/>
                </a:solidFill>
                <a:latin typeface="Arial" panose="020B0604020202020204" pitchFamily="34" charset="0"/>
                <a:cs typeface="Arial" panose="020B0604020202020204" pitchFamily="34" charset="0"/>
              </a:rPr>
              <a:t>56%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16" name="TextBox 15"/>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4958709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aphicFrame>
        <p:nvGraphicFramePr>
          <p:cNvPr id="8" name="Table 7"/>
          <p:cNvGraphicFramePr>
            <a:graphicFrameLocks noGrp="1"/>
          </p:cNvGraphicFramePr>
          <p:nvPr>
            <p:extLst>
              <p:ext uri="{D42A27DB-BD31-4B8C-83A1-F6EECF244321}">
                <p14:modId xmlns:p14="http://schemas.microsoft.com/office/powerpoint/2010/main" val="2174164535"/>
              </p:ext>
            </p:extLst>
          </p:nvPr>
        </p:nvGraphicFramePr>
        <p:xfrm>
          <a:off x="352419" y="2590699"/>
          <a:ext cx="4140001" cy="2664000"/>
        </p:xfrm>
        <a:graphic>
          <a:graphicData uri="http://schemas.openxmlformats.org/drawingml/2006/table">
            <a:tbl>
              <a:tblPr>
                <a:tableStyleId>{5C22544A-7EE6-4342-B048-85BDC9FD1C3A}</a:tableStyleId>
              </a:tblPr>
              <a:tblGrid>
                <a:gridCol w="2441047">
                  <a:extLst>
                    <a:ext uri="{9D8B030D-6E8A-4147-A177-3AD203B41FA5}">
                      <a16:colId xmlns:a16="http://schemas.microsoft.com/office/drawing/2014/main" xmlns="" val="63228188"/>
                    </a:ext>
                  </a:extLst>
                </a:gridCol>
                <a:gridCol w="849477">
                  <a:extLst>
                    <a:ext uri="{9D8B030D-6E8A-4147-A177-3AD203B41FA5}">
                      <a16:colId xmlns:a16="http://schemas.microsoft.com/office/drawing/2014/main" xmlns="" val="541565902"/>
                    </a:ext>
                  </a:extLst>
                </a:gridCol>
                <a:gridCol w="849477">
                  <a:extLst>
                    <a:ext uri="{9D8B030D-6E8A-4147-A177-3AD203B41FA5}">
                      <a16:colId xmlns:a16="http://schemas.microsoft.com/office/drawing/2014/main" xmlns="" val="3094556263"/>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CLUSTER</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CONSIDERATION</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277885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city life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85%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119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92D050"/>
                    </a:solidFill>
                  </a:tcPr>
                </a:tc>
                <a:extLst>
                  <a:ext uri="{0D108BD9-81ED-4DB2-BD59-A6C34878D82A}">
                    <a16:rowId xmlns:a16="http://schemas.microsoft.com/office/drawing/2014/main" xmlns="" val="1726463854"/>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famous / iconic attractions / places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84%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601167589"/>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history and heritage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86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FFC000"/>
                    </a:solidFill>
                  </a:tcPr>
                </a:tc>
                <a:extLst>
                  <a:ext uri="{0D108BD9-81ED-4DB2-BD59-A6C34878D82A}">
                    <a16:rowId xmlns:a16="http://schemas.microsoft.com/office/drawing/2014/main" xmlns="" val="318065014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Attending cultural / music / sports events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92D050"/>
                    </a:solidFill>
                  </a:tcPr>
                </a:tc>
                <a:extLst>
                  <a:ext uri="{0D108BD9-81ED-4DB2-BD59-A6C34878D82A}">
                    <a16:rowId xmlns:a16="http://schemas.microsoft.com/office/drawing/2014/main" xmlns="" val="54238125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Outdoor leisure pursuits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94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46858708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rural life &amp; scenery</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43%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71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C00000"/>
                    </a:solidFill>
                  </a:tcPr>
                </a:tc>
                <a:extLst>
                  <a:ext uri="{0D108BD9-81ED-4DB2-BD59-A6C34878D82A}">
                    <a16:rowId xmlns:a16="http://schemas.microsoft.com/office/drawing/2014/main" xmlns="" val="128955949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Challenge and / or action</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59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solidFill>
                      <a:srgbClr val="C00000"/>
                    </a:solidFill>
                  </a:tcPr>
                </a:tc>
                <a:extLst>
                  <a:ext uri="{0D108BD9-81ED-4DB2-BD59-A6C34878D82A}">
                    <a16:rowId xmlns:a16="http://schemas.microsoft.com/office/drawing/2014/main" xmlns="" val="1428051378"/>
                  </a:ext>
                </a:extLst>
              </a:tr>
            </a:tbl>
          </a:graphicData>
        </a:graphic>
      </p:graphicFrame>
      <p:sp>
        <p:nvSpPr>
          <p:cNvPr id="3" name="Rectangle 2"/>
          <p:cNvSpPr/>
          <p:nvPr/>
        </p:nvSpPr>
        <p:spPr>
          <a:xfrm>
            <a:off x="352419" y="1775959"/>
            <a:ext cx="4140001"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CONSIDERATION OF ACTIVITY </a:t>
            </a:r>
          </a:p>
          <a:p>
            <a:pPr>
              <a:lnSpc>
                <a:spcPts val="1100"/>
              </a:lnSpc>
            </a:pPr>
            <a:r>
              <a:rPr lang="en-GB" sz="1200" b="1" dirty="0">
                <a:solidFill>
                  <a:srgbClr val="120742"/>
                </a:solidFill>
                <a:latin typeface="Arial" panose="020B0604020202020204" pitchFamily="34" charset="0"/>
                <a:cs typeface="Arial" panose="020B0604020202020204" pitchFamily="34" charset="0"/>
              </a:rPr>
              <a:t>CLUSTERS ON HOLIDAY TO ENGLAND </a:t>
            </a:r>
          </a:p>
          <a:p>
            <a:r>
              <a:rPr lang="en-GB" sz="700" dirty="0">
                <a:latin typeface="Arial" panose="020B0604020202020204" pitchFamily="34" charset="0"/>
                <a:cs typeface="Arial" panose="020B0604020202020204" pitchFamily="34" charset="0"/>
              </a:rPr>
              <a:t>TOP 2 BOX (DEFINITELY WOULD OR VERY LIKELY TO) CONSIDERATION OF ACTIVITY CLUSTERS ON HOLIDAY TO ENGLAND AND INDEXING AGAINST “GLOBAL” TOP 2 BOX SCORES. BOTH COLUMNS SHOW / BASED ON NORMALISED DATA</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graphicFrame>
        <p:nvGraphicFramePr>
          <p:cNvPr id="14" name="Chart Placeholder 7"/>
          <p:cNvGraphicFramePr>
            <a:graphicFrameLocks/>
          </p:cNvGraphicFramePr>
          <p:nvPr>
            <p:extLst>
              <p:ext uri="{D42A27DB-BD31-4B8C-83A1-F6EECF244321}">
                <p14:modId xmlns:p14="http://schemas.microsoft.com/office/powerpoint/2010/main" val="403516609"/>
              </p:ext>
            </p:extLst>
          </p:nvPr>
        </p:nvGraphicFramePr>
        <p:xfrm>
          <a:off x="-180926" y="849138"/>
          <a:ext cx="9743207" cy="467610"/>
        </p:xfrm>
        <a:graphic>
          <a:graphicData uri="http://schemas.openxmlformats.org/drawingml/2006/chart">
            <c:chart xmlns:c="http://schemas.openxmlformats.org/drawingml/2006/chart" xmlns:r="http://schemas.openxmlformats.org/officeDocument/2006/relationships" r:id="rId3"/>
          </a:graphicData>
        </a:graphic>
      </p:graphicFrame>
      <p:sp>
        <p:nvSpPr>
          <p:cNvPr id="20" name="Rectangle 19"/>
          <p:cNvSpPr/>
          <p:nvPr/>
        </p:nvSpPr>
        <p:spPr>
          <a:xfrm>
            <a:off x="352419" y="932365"/>
            <a:ext cx="2633153" cy="318480"/>
          </a:xfrm>
          <a:prstGeom prst="rect">
            <a:avLst/>
          </a:prstGeom>
          <a:noFill/>
        </p:spPr>
        <p:txBody>
          <a:bodyPr wrap="square" lIns="0" tIns="36000" rIns="0" bIns="0" anchor="ctr">
            <a:spAutoFit/>
          </a:bodyPr>
          <a:lstStyle/>
          <a:p>
            <a:pPr algn="r">
              <a:lnSpc>
                <a:spcPts val="1100"/>
              </a:lnSpc>
            </a:pPr>
            <a:r>
              <a:rPr lang="en-GB" sz="1200" b="1" dirty="0">
                <a:latin typeface="Arial" panose="020B0604020202020204" pitchFamily="34" charset="0"/>
                <a:cs typeface="Arial" panose="020B0604020202020204" pitchFamily="34" charset="0"/>
              </a:rPr>
              <a:t>ATTITUDE TOWARDS TAKING A HOLIDAY TO ENGLAND IN FUTURE</a:t>
            </a:r>
            <a:endParaRPr lang="en-GB" sz="1200" b="1" dirty="0">
              <a:solidFill>
                <a:srgbClr val="00B050"/>
              </a:solidFill>
              <a:latin typeface="Arial" panose="020B0604020202020204" pitchFamily="34" charset="0"/>
              <a:cs typeface="Arial" panose="020B0604020202020204" pitchFamily="34" charset="0"/>
            </a:endParaRPr>
          </a:p>
        </p:txBody>
      </p:sp>
      <p:graphicFrame>
        <p:nvGraphicFramePr>
          <p:cNvPr id="22" name="Table 21"/>
          <p:cNvGraphicFramePr>
            <a:graphicFrameLocks noGrp="1"/>
          </p:cNvGraphicFramePr>
          <p:nvPr>
            <p:extLst>
              <p:ext uri="{D42A27DB-BD31-4B8C-83A1-F6EECF244321}">
                <p14:modId xmlns:p14="http://schemas.microsoft.com/office/powerpoint/2010/main" val="2251824227"/>
              </p:ext>
            </p:extLst>
          </p:nvPr>
        </p:nvGraphicFramePr>
        <p:xfrm>
          <a:off x="4745949" y="2590699"/>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81%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140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156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local nightlife</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151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castle/palace/historic house</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69%</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93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65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Shopping for clothes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59%</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130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Watching a play / musical</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3781145162"/>
                  </a:ext>
                </a:extLst>
              </a:tr>
            </a:tbl>
          </a:graphicData>
        </a:graphic>
      </p:graphicFrame>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7" name="Rectangle 36"/>
          <p:cNvSpPr/>
          <p:nvPr/>
        </p:nvSpPr>
        <p:spPr>
          <a:xfrm>
            <a:off x="4745949" y="1775959"/>
            <a:ext cx="4312326"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a:p>
            <a:r>
              <a:rPr lang="en-GB" sz="700" dirty="0">
                <a:latin typeface="Arial" panose="020B0604020202020204" pitchFamily="34" charset="0"/>
                <a:cs typeface="Arial" panose="020B0604020202020204" pitchFamily="34" charset="0"/>
              </a:rPr>
              <a:t>TOP 2 BOX (DEFINITELY WOULD OR VERY LIKELY TO) CONSIDERATION OF ACTIVITY ON HOLIDAY TO ENGLAND) AND TOP 2 BOX (SOLE/VERY IMPORTANT REASON) IMPORTANCE OF ACTIVITY VS. CHOSING ENGLAND INDEXED AGAINST AVERAGE IMPORTANCE OF ACTIVITIES</a:t>
            </a:r>
          </a:p>
        </p:txBody>
      </p:sp>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Norway</a:t>
            </a:r>
          </a:p>
        </p:txBody>
      </p:sp>
      <p:sp>
        <p:nvSpPr>
          <p:cNvPr id="39" name="Rectangle 38"/>
          <p:cNvSpPr/>
          <p:nvPr/>
        </p:nvSpPr>
        <p:spPr>
          <a:xfrm>
            <a:off x="289556" y="5377777"/>
            <a:ext cx="3964944" cy="84892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100" dirty="0">
                <a:solidFill>
                  <a:schemeClr val="tx1"/>
                </a:solidFill>
                <a:latin typeface="Arial" panose="020B0604020202020204" pitchFamily="34" charset="0"/>
                <a:cs typeface="Arial" panose="020B0604020202020204" pitchFamily="34" charset="0"/>
              </a:rPr>
              <a:t>Local nightlife and shopping for clothes relatively weighty drivers of visitation (alongside plays / musicals). Though widely considered, parks/gardens have little actual impact</a:t>
            </a:r>
          </a:p>
        </p:txBody>
      </p:sp>
      <p:sp>
        <p:nvSpPr>
          <p:cNvPr id="40" name="Isosceles Triangle 39"/>
          <p:cNvSpPr/>
          <p:nvPr/>
        </p:nvSpPr>
        <p:spPr>
          <a:xfrm rot="16200000">
            <a:off x="4287936" y="5744319"/>
            <a:ext cx="284188" cy="115839"/>
          </a:xfrm>
          <a:prstGeom prst="triangle">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25" name="Picture 2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Oval 29"/>
          <p:cNvSpPr/>
          <p:nvPr/>
        </p:nvSpPr>
        <p:spPr>
          <a:xfrm>
            <a:off x="8378136"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75%</a:t>
            </a:r>
          </a:p>
        </p:txBody>
      </p:sp>
      <p:sp>
        <p:nvSpPr>
          <p:cNvPr id="31" name="TextBox 30"/>
          <p:cNvSpPr txBox="1"/>
          <p:nvPr/>
        </p:nvSpPr>
        <p:spPr>
          <a:xfrm>
            <a:off x="8065444" y="1339907"/>
            <a:ext cx="1152927" cy="400110"/>
          </a:xfrm>
          <a:prstGeom prst="rect">
            <a:avLst/>
          </a:prstGeom>
          <a:noFill/>
        </p:spPr>
        <p:txBody>
          <a:bodyPr wrap="square" lIns="0" rIns="0" rtlCol="0">
            <a:spAutoFit/>
          </a:bodyPr>
          <a:lstStyle/>
          <a:p>
            <a:pPr algn="ctr"/>
            <a:r>
              <a:rPr lang="en-GB" sz="1000" dirty="0"/>
              <a:t>NET England </a:t>
            </a:r>
          </a:p>
          <a:p>
            <a:pPr algn="ctr"/>
            <a:r>
              <a:rPr lang="en-GB" sz="1000" dirty="0"/>
              <a:t>consideration</a:t>
            </a:r>
          </a:p>
        </p:txBody>
      </p:sp>
      <p:sp>
        <p:nvSpPr>
          <p:cNvPr id="36" name="TextBox 35"/>
          <p:cNvSpPr txBox="1"/>
          <p:nvPr/>
        </p:nvSpPr>
        <p:spPr>
          <a:xfrm>
            <a:off x="4662249" y="6279242"/>
            <a:ext cx="1616148" cy="246221"/>
          </a:xfrm>
          <a:prstGeom prst="rect">
            <a:avLst/>
          </a:prstGeom>
          <a:noFill/>
        </p:spPr>
        <p:txBody>
          <a:bodyPr wrap="none" rtlCol="0">
            <a:spAutoFit/>
          </a:bodyPr>
          <a:lstStyle/>
          <a:p>
            <a:r>
              <a:rPr lang="en-GB" sz="1000" i="1" dirty="0">
                <a:latin typeface="Arial" panose="020B0604020202020204" pitchFamily="34" charset="0"/>
                <a:cs typeface="Arial" panose="020B0604020202020204" pitchFamily="34" charset="0"/>
              </a:rPr>
              <a:t>List continues overleaf …</a:t>
            </a:r>
          </a:p>
        </p:txBody>
      </p:sp>
      <p:sp>
        <p:nvSpPr>
          <p:cNvPr id="26" name="Rectangle 25">
            <a:extLst>
              <a:ext uri="{FF2B5EF4-FFF2-40B4-BE49-F238E27FC236}">
                <a16:creationId xmlns:a16="http://schemas.microsoft.com/office/drawing/2014/main" xmlns="" id="{A3BF2E85-A814-4E83-AA89-99F7212BBE2E}"/>
              </a:ext>
            </a:extLst>
          </p:cNvPr>
          <p:cNvSpPr/>
          <p:nvPr/>
        </p:nvSpPr>
        <p:spPr>
          <a:xfrm>
            <a:off x="3010159" y="1245080"/>
            <a:ext cx="846386" cy="276999"/>
          </a:xfrm>
          <a:prstGeom prst="rect">
            <a:avLst/>
          </a:prstGeom>
          <a:solidFill>
            <a:schemeClr val="bg1"/>
          </a:solidFill>
        </p:spPr>
        <p:txBody>
          <a:bodyPr wrap="none" lIns="0" tIns="0" rIns="0" bIns="0">
            <a:spAutoFit/>
          </a:bodyPr>
          <a:lstStyle/>
          <a:p>
            <a:r>
              <a:rPr lang="en-GB" sz="900" dirty="0">
                <a:solidFill>
                  <a:srgbClr val="120742"/>
                </a:solidFill>
                <a:latin typeface="Arial" panose="020B0604020202020204" pitchFamily="34" charset="0"/>
                <a:cs typeface="Arial" panose="020B0604020202020204" pitchFamily="34" charset="0"/>
              </a:rPr>
              <a:t>Would definitely </a:t>
            </a:r>
          </a:p>
          <a:p>
            <a:r>
              <a:rPr lang="en-GB" sz="900" dirty="0">
                <a:solidFill>
                  <a:srgbClr val="120742"/>
                </a:solidFill>
                <a:latin typeface="Arial" panose="020B0604020202020204" pitchFamily="34" charset="0"/>
                <a:cs typeface="Arial" panose="020B0604020202020204" pitchFamily="34" charset="0"/>
              </a:rPr>
              <a:t>consider</a:t>
            </a:r>
          </a:p>
        </p:txBody>
      </p:sp>
      <p:sp>
        <p:nvSpPr>
          <p:cNvPr id="27" name="Rectangle 26">
            <a:extLst>
              <a:ext uri="{FF2B5EF4-FFF2-40B4-BE49-F238E27FC236}">
                <a16:creationId xmlns:a16="http://schemas.microsoft.com/office/drawing/2014/main" xmlns="" id="{C108375D-7E32-42EB-85B1-5EF71EBED1F6}"/>
              </a:ext>
            </a:extLst>
          </p:cNvPr>
          <p:cNvSpPr/>
          <p:nvPr/>
        </p:nvSpPr>
        <p:spPr>
          <a:xfrm>
            <a:off x="6255733" y="1245080"/>
            <a:ext cx="852798"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England holiday </a:t>
            </a:r>
          </a:p>
          <a:p>
            <a:r>
              <a:rPr lang="en-GB" sz="900" dirty="0">
                <a:solidFill>
                  <a:srgbClr val="00B050"/>
                </a:solidFill>
                <a:latin typeface="Arial" panose="020B0604020202020204" pitchFamily="34" charset="0"/>
                <a:cs typeface="Arial" panose="020B0604020202020204" pitchFamily="34" charset="0"/>
              </a:rPr>
              <a:t>already booked</a:t>
            </a:r>
          </a:p>
        </p:txBody>
      </p:sp>
      <p:sp>
        <p:nvSpPr>
          <p:cNvPr id="28" name="Rectangle 27">
            <a:extLst>
              <a:ext uri="{FF2B5EF4-FFF2-40B4-BE49-F238E27FC236}">
                <a16:creationId xmlns:a16="http://schemas.microsoft.com/office/drawing/2014/main" xmlns="" id="{2514900B-97EA-4DE9-9281-27364C1C54B0}"/>
              </a:ext>
            </a:extLst>
          </p:cNvPr>
          <p:cNvSpPr/>
          <p:nvPr/>
        </p:nvSpPr>
        <p:spPr>
          <a:xfrm>
            <a:off x="5006303" y="1245080"/>
            <a:ext cx="621965"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Actively</a:t>
            </a:r>
          </a:p>
          <a:p>
            <a:r>
              <a:rPr lang="en-GB" sz="900" dirty="0">
                <a:solidFill>
                  <a:srgbClr val="92D050"/>
                </a:solidFill>
                <a:latin typeface="Arial" panose="020B0604020202020204" pitchFamily="34" charset="0"/>
                <a:cs typeface="Arial" panose="020B0604020202020204" pitchFamily="34" charset="0"/>
              </a:rPr>
              <a:t>considering </a:t>
            </a:r>
          </a:p>
        </p:txBody>
      </p:sp>
      <p:sp>
        <p:nvSpPr>
          <p:cNvPr id="29" name="TextBox 28">
            <a:extLst>
              <a:ext uri="{FF2B5EF4-FFF2-40B4-BE49-F238E27FC236}">
                <a16:creationId xmlns:a16="http://schemas.microsoft.com/office/drawing/2014/main" xmlns="" id="{E27D0065-28E5-4A19-9158-EF2C850CFBDC}"/>
              </a:ext>
            </a:extLst>
          </p:cNvPr>
          <p:cNvSpPr txBox="1"/>
          <p:nvPr/>
        </p:nvSpPr>
        <p:spPr>
          <a:xfrm>
            <a:off x="2573867" y="305766"/>
            <a:ext cx="4534664"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606,000 trips to England</a:t>
            </a:r>
            <a:r>
              <a:rPr lang="en-GB" sz="1000" dirty="0">
                <a:solidFill>
                  <a:schemeClr val="bg1"/>
                </a:solidFill>
                <a:latin typeface="Arial" panose="020B0604020202020204" pitchFamily="34" charset="0"/>
                <a:cs typeface="Arial" panose="020B0604020202020204" pitchFamily="34" charset="0"/>
              </a:rPr>
              <a:t> in 2016 (rank 8)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41</a:t>
            </a:r>
            <a:r>
              <a:rPr lang="en-GB" sz="1000" u="sng" dirty="0">
                <a:solidFill>
                  <a:schemeClr val="bg1"/>
                </a:solidFill>
                <a:latin typeface="Arial" panose="020B0604020202020204" pitchFamily="34" charset="0"/>
                <a:cs typeface="Arial" panose="020B0604020202020204" pitchFamily="34" charset="0"/>
              </a:rPr>
              <a:t>% to rest of England *</a:t>
            </a:r>
          </a:p>
        </p:txBody>
      </p:sp>
      <p:sp>
        <p:nvSpPr>
          <p:cNvPr id="32" name="TextBox 31"/>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3644260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a:xfrm>
            <a:off x="4748220" y="1142498"/>
            <a:ext cx="4140001" cy="2283400"/>
          </a:xfrm>
          <a:prstGeom prst="rect">
            <a:avLst/>
          </a:pr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t"/>
          <a:lstStyle/>
          <a:p>
            <a:pPr marL="180000" lvl="0" indent="-180000">
              <a:spcAft>
                <a:spcPts val="600"/>
              </a:spcAft>
              <a:buClr>
                <a:srgbClr val="120742"/>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Rural life and challenge/action clusters are not widely considered – city life and cultural pursuits are key to prospective visitors </a:t>
            </a:r>
          </a:p>
          <a:p>
            <a:pPr marL="180000" lvl="0" indent="-180000">
              <a:spcAft>
                <a:spcPts val="600"/>
              </a:spcAft>
              <a:buClr>
                <a:srgbClr val="120742"/>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Local food/drink ranks highly alongside local night life – both as activities considered and drivers of England consideration </a:t>
            </a:r>
          </a:p>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Clothes and plays/musicals relatively key too </a:t>
            </a:r>
          </a:p>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Of the less widely considered activities, contemporary culture punches slightly above its weight as a driver </a:t>
            </a:r>
          </a:p>
        </p:txBody>
      </p:sp>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Norway</a:t>
            </a:r>
          </a:p>
        </p:txBody>
      </p:sp>
      <p:pic>
        <p:nvPicPr>
          <p:cNvPr id="25" name="Picture 2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23" name="Rectangle 22"/>
          <p:cNvSpPr/>
          <p:nvPr/>
        </p:nvSpPr>
        <p:spPr>
          <a:xfrm>
            <a:off x="4748221" y="2935044"/>
            <a:ext cx="4114206" cy="2712173"/>
          </a:xfrm>
          <a:prstGeom prst="rect">
            <a:avLst/>
          </a:prstGeom>
          <a:noFill/>
          <a:ln w="6350">
            <a:solidFill>
              <a:schemeClr val="bg1">
                <a:lumMod val="50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36000" rIns="36000" rtlCol="0" anchor="t"/>
          <a:lstStyle/>
          <a:p>
            <a:r>
              <a:rPr lang="en-GB" sz="1200" b="1" dirty="0">
                <a:solidFill>
                  <a:schemeClr val="tx1"/>
                </a:solidFill>
                <a:latin typeface="Arial" panose="020B0604020202020204" pitchFamily="34" charset="0"/>
                <a:cs typeface="Arial" panose="020B0604020202020204" pitchFamily="34" charset="0"/>
              </a:rPr>
              <a:t>INDEXING </a:t>
            </a:r>
          </a:p>
          <a:p>
            <a:r>
              <a:rPr lang="en-GB" sz="1050" dirty="0">
                <a:solidFill>
                  <a:schemeClr val="tx1"/>
                </a:solidFill>
                <a:latin typeface="Arial" panose="020B0604020202020204" pitchFamily="34" charset="0"/>
                <a:cs typeface="Arial" panose="020B0604020202020204" pitchFamily="34" charset="0"/>
              </a:rPr>
              <a:t>Indexing shows relative differences, e.g. against the global average or the average importance of activities. An index score of 120 next to a 60% score indicates a global average of 50% as does an index score of 80 next to a 40% score. </a:t>
            </a:r>
          </a:p>
          <a:p>
            <a:endParaRPr lang="en-GB" sz="1100" b="1" dirty="0">
              <a:solidFill>
                <a:schemeClr val="tx1"/>
              </a:solidFill>
              <a:latin typeface="Arial" panose="020B0604020202020204" pitchFamily="34" charset="0"/>
              <a:cs typeface="Arial" panose="020B0604020202020204" pitchFamily="34" charset="0"/>
            </a:endParaRPr>
          </a:p>
          <a:p>
            <a:r>
              <a:rPr lang="en-GB" sz="1200" b="1" dirty="0">
                <a:solidFill>
                  <a:schemeClr val="tx1"/>
                </a:solidFill>
                <a:latin typeface="Arial" panose="020B0604020202020204" pitchFamily="34" charset="0"/>
                <a:cs typeface="Arial" panose="020B0604020202020204" pitchFamily="34" charset="0"/>
              </a:rPr>
              <a:t>COLOUR CODING OF INDEX SCORES </a:t>
            </a:r>
          </a:p>
          <a:p>
            <a:r>
              <a:rPr lang="en-GB" sz="1050" dirty="0">
                <a:solidFill>
                  <a:schemeClr val="tx1"/>
                </a:solidFill>
                <a:latin typeface="Arial" panose="020B0604020202020204" pitchFamily="34" charset="0"/>
                <a:cs typeface="Arial" panose="020B0604020202020204" pitchFamily="34" charset="0"/>
              </a:rPr>
              <a:t>Index scores have been colour coded to highlight smaller or greater differences. </a:t>
            </a:r>
            <a:r>
              <a:rPr lang="en-GB" sz="1050" dirty="0">
                <a:solidFill>
                  <a:srgbClr val="C00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under-indexing (index &lt;80), </a:t>
            </a:r>
            <a:r>
              <a:rPr lang="en-GB" sz="1050" dirty="0">
                <a:solidFill>
                  <a:srgbClr val="FFC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under-indexing (index 80-89), </a:t>
            </a:r>
            <a:r>
              <a:rPr lang="en-GB" sz="1050" dirty="0">
                <a:solidFill>
                  <a:srgbClr val="92D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over-indexing (index 110-119) and </a:t>
            </a:r>
            <a:r>
              <a:rPr lang="en-GB" sz="1050" dirty="0">
                <a:solidFill>
                  <a:srgbClr val="00B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over-indexing (index 120+)</a:t>
            </a:r>
            <a:endParaRPr lang="en-GB" sz="1050" b="1" dirty="0">
              <a:solidFill>
                <a:schemeClr val="tx1"/>
              </a:solidFill>
              <a:latin typeface="Arial" panose="020B0604020202020204" pitchFamily="34" charset="0"/>
              <a:cs typeface="Arial" panose="020B0604020202020204" pitchFamily="34" charset="0"/>
            </a:endParaRPr>
          </a:p>
          <a:p>
            <a:endParaRPr lang="en-GB" sz="1100" b="1" dirty="0">
              <a:solidFill>
                <a:schemeClr val="tx1"/>
              </a:solidFill>
              <a:latin typeface="Arial" panose="020B0604020202020204" pitchFamily="34" charset="0"/>
              <a:cs typeface="Arial" panose="020B0604020202020204" pitchFamily="34" charset="0"/>
            </a:endParaRPr>
          </a:p>
          <a:p>
            <a:pPr lvl="0"/>
            <a:r>
              <a:rPr lang="en-GB" sz="1200" b="1" dirty="0">
                <a:solidFill>
                  <a:srgbClr val="120742"/>
                </a:solidFill>
                <a:latin typeface="Arial" panose="020B0604020202020204" pitchFamily="34" charset="0"/>
                <a:cs typeface="Arial" panose="020B0604020202020204" pitchFamily="34" charset="0"/>
              </a:rPr>
              <a:t>SOURCE </a:t>
            </a:r>
          </a:p>
          <a:p>
            <a:pPr lvl="0"/>
            <a:r>
              <a:rPr lang="en-GB" sz="1050" dirty="0">
                <a:solidFill>
                  <a:srgbClr val="120742"/>
                </a:solidFill>
                <a:latin typeface="Arial" panose="020B0604020202020204" pitchFamily="34" charset="0"/>
                <a:cs typeface="Arial" panose="020B0604020202020204" pitchFamily="34" charset="0"/>
              </a:rPr>
              <a:t>Online survey of 1,516 respondents. Fieldwork carried out between </a:t>
            </a:r>
            <a:r>
              <a:rPr lang="en-GB" sz="1050" dirty="0">
                <a:solidFill>
                  <a:srgbClr val="120742"/>
                </a:solidFill>
                <a:latin typeface="Arial" panose="020B0604020202020204" pitchFamily="34" charset="0"/>
                <a:cs typeface="Arial" panose="020B0604020202020204" pitchFamily="34" charset="0"/>
              </a:rPr>
              <a:t>[02.17] and [03.17]</a:t>
            </a:r>
            <a:r>
              <a:rPr lang="en-GB" sz="1050" dirty="0">
                <a:solidFill>
                  <a:srgbClr val="120742"/>
                </a:solidFill>
                <a:latin typeface="Arial" panose="020B0604020202020204" pitchFamily="34" charset="0"/>
                <a:cs typeface="Arial" panose="020B0604020202020204" pitchFamily="34" charset="0"/>
              </a:rPr>
              <a:t>.</a:t>
            </a:r>
            <a:endParaRPr lang="en-GB" sz="1050" dirty="0">
              <a:solidFill>
                <a:srgbClr val="120742"/>
              </a:solidFill>
              <a:latin typeface="Arial" panose="020B0604020202020204" pitchFamily="34" charset="0"/>
              <a:cs typeface="Arial" panose="020B0604020202020204" pitchFamily="34" charset="0"/>
            </a:endParaRPr>
          </a:p>
        </p:txBody>
      </p:sp>
      <p:sp>
        <p:nvSpPr>
          <p:cNvPr id="31" name="Rectangle 30"/>
          <p:cNvSpPr/>
          <p:nvPr/>
        </p:nvSpPr>
        <p:spPr>
          <a:xfrm>
            <a:off x="4748221" y="926035"/>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graphicFrame>
        <p:nvGraphicFramePr>
          <p:cNvPr id="69" name="Table 68"/>
          <p:cNvGraphicFramePr>
            <a:graphicFrameLocks noGrp="1"/>
          </p:cNvGraphicFramePr>
          <p:nvPr>
            <p:extLst>
              <p:ext uri="{D42A27DB-BD31-4B8C-83A1-F6EECF244321}">
                <p14:modId xmlns:p14="http://schemas.microsoft.com/office/powerpoint/2010/main" val="2598953142"/>
              </p:ext>
            </p:extLst>
          </p:nvPr>
        </p:nvGraphicFramePr>
        <p:xfrm>
          <a:off x="326345" y="1289671"/>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(11-20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Exploring villages / rural areas</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53%</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99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Short (&lt; 2hrs) country or coastal walk</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52%</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82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Food &amp; drink tour or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50%</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92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locally made products/craft</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47%</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74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contemporary culture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47%</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114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Attending a live pop concert / gig</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46%</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93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Boating (boat trips, canal boating)</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41%</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60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Event associated with local traditions</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41%</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91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religious building</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39%</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69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places linked to family history</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38%</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105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781145162"/>
                  </a:ext>
                </a:extLst>
              </a:tr>
            </a:tbl>
          </a:graphicData>
        </a:graphic>
      </p:graphicFrame>
      <p:sp>
        <p:nvSpPr>
          <p:cNvPr id="70" name="Rectangle 69"/>
          <p:cNvSpPr/>
          <p:nvPr/>
        </p:nvSpPr>
        <p:spPr>
          <a:xfrm>
            <a:off x="352419" y="926035"/>
            <a:ext cx="4253286" cy="374461"/>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p:txBody>
      </p:sp>
      <p:sp>
        <p:nvSpPr>
          <p:cNvPr id="29" name="Rectangle 28">
            <a:extLst>
              <a:ext uri="{FF2B5EF4-FFF2-40B4-BE49-F238E27FC236}">
                <a16:creationId xmlns:a16="http://schemas.microsoft.com/office/drawing/2014/main" xmlns="" id="{E0465681-E8D7-40AB-A70D-499644B6B3D6}"/>
              </a:ext>
            </a:extLst>
          </p:cNvPr>
          <p:cNvSpPr/>
          <p:nvPr/>
        </p:nvSpPr>
        <p:spPr>
          <a:xfrm>
            <a:off x="349371" y="5045547"/>
            <a:ext cx="4116478" cy="381728"/>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DEMOGRAPHICS SKEWS: % ALREADY BOOKED ENGLAND HOLIDAY INDEXED VS. MARKET TOTAL</a:t>
            </a:r>
          </a:p>
        </p:txBody>
      </p:sp>
      <p:graphicFrame>
        <p:nvGraphicFramePr>
          <p:cNvPr id="33" name="Table 32">
            <a:extLst>
              <a:ext uri="{FF2B5EF4-FFF2-40B4-BE49-F238E27FC236}">
                <a16:creationId xmlns:a16="http://schemas.microsoft.com/office/drawing/2014/main" xmlns="" id="{83633C42-879C-48D6-809C-2A75950FBDC5}"/>
              </a:ext>
            </a:extLst>
          </p:cNvPr>
          <p:cNvGraphicFramePr>
            <a:graphicFrameLocks noGrp="1"/>
          </p:cNvGraphicFramePr>
          <p:nvPr>
            <p:extLst>
              <p:ext uri="{D42A27DB-BD31-4B8C-83A1-F6EECF244321}">
                <p14:modId xmlns:p14="http://schemas.microsoft.com/office/powerpoint/2010/main" val="2771841094"/>
              </p:ext>
            </p:extLst>
          </p:nvPr>
        </p:nvGraphicFramePr>
        <p:xfrm>
          <a:off x="326345" y="5398527"/>
          <a:ext cx="4142552" cy="864000"/>
        </p:xfrm>
        <a:graphic>
          <a:graphicData uri="http://schemas.openxmlformats.org/drawingml/2006/table">
            <a:tbl>
              <a:tblPr>
                <a:tableStyleId>{5C22544A-7EE6-4342-B048-85BDC9FD1C3A}</a:tableStyleId>
              </a:tblPr>
              <a:tblGrid>
                <a:gridCol w="517819">
                  <a:extLst>
                    <a:ext uri="{9D8B030D-6E8A-4147-A177-3AD203B41FA5}">
                      <a16:colId xmlns:a16="http://schemas.microsoft.com/office/drawing/2014/main" xmlns="" val="379537023"/>
                    </a:ext>
                  </a:extLst>
                </a:gridCol>
                <a:gridCol w="517819">
                  <a:extLst>
                    <a:ext uri="{9D8B030D-6E8A-4147-A177-3AD203B41FA5}">
                      <a16:colId xmlns:a16="http://schemas.microsoft.com/office/drawing/2014/main" xmlns="" val="1083277144"/>
                    </a:ext>
                  </a:extLst>
                </a:gridCol>
                <a:gridCol w="517819">
                  <a:extLst>
                    <a:ext uri="{9D8B030D-6E8A-4147-A177-3AD203B41FA5}">
                      <a16:colId xmlns:a16="http://schemas.microsoft.com/office/drawing/2014/main" xmlns="" val="812582721"/>
                    </a:ext>
                  </a:extLst>
                </a:gridCol>
                <a:gridCol w="517819">
                  <a:extLst>
                    <a:ext uri="{9D8B030D-6E8A-4147-A177-3AD203B41FA5}">
                      <a16:colId xmlns:a16="http://schemas.microsoft.com/office/drawing/2014/main" xmlns="" val="1406986778"/>
                    </a:ext>
                  </a:extLst>
                </a:gridCol>
                <a:gridCol w="517819">
                  <a:extLst>
                    <a:ext uri="{9D8B030D-6E8A-4147-A177-3AD203B41FA5}">
                      <a16:colId xmlns:a16="http://schemas.microsoft.com/office/drawing/2014/main" xmlns="" val="2034199571"/>
                    </a:ext>
                  </a:extLst>
                </a:gridCol>
                <a:gridCol w="517819">
                  <a:extLst>
                    <a:ext uri="{9D8B030D-6E8A-4147-A177-3AD203B41FA5}">
                      <a16:colId xmlns:a16="http://schemas.microsoft.com/office/drawing/2014/main" xmlns="" val="2251176793"/>
                    </a:ext>
                  </a:extLst>
                </a:gridCol>
                <a:gridCol w="517819">
                  <a:extLst>
                    <a:ext uri="{9D8B030D-6E8A-4147-A177-3AD203B41FA5}">
                      <a16:colId xmlns:a16="http://schemas.microsoft.com/office/drawing/2014/main" xmlns="" val="105214153"/>
                    </a:ext>
                  </a:extLst>
                </a:gridCol>
                <a:gridCol w="517819">
                  <a:extLst>
                    <a:ext uri="{9D8B030D-6E8A-4147-A177-3AD203B41FA5}">
                      <a16:colId xmlns:a16="http://schemas.microsoft.com/office/drawing/2014/main" xmlns="" val="2567621665"/>
                    </a:ext>
                  </a:extLst>
                </a:gridCol>
              </a:tblGrid>
              <a:tr h="288000">
                <a:tc>
                  <a:txBody>
                    <a:bodyPr/>
                    <a:lstStyle/>
                    <a:p>
                      <a:pPr algn="ctr" fontAlgn="ctr"/>
                      <a:r>
                        <a:rPr lang="en-GB" sz="1000" b="1" u="none" strike="noStrike" dirty="0">
                          <a:effectLst/>
                          <a:latin typeface="Arial" panose="020B0604020202020204" pitchFamily="34" charset="0"/>
                          <a:cs typeface="Arial" panose="020B0604020202020204" pitchFamily="34" charset="0"/>
                        </a:rPr>
                        <a:t>18-34</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35-54</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55+</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Male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Female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AB</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C1</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C2DE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0413423"/>
                  </a:ext>
                </a:extLst>
              </a:tr>
              <a:tr h="288000">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10%</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8%</a:t>
                      </a: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47379791"/>
                  </a:ext>
                </a:extLst>
              </a:tr>
              <a:tr h="288000">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146</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101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68</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106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93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99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100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116</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961132316"/>
                  </a:ext>
                </a:extLst>
              </a:tr>
            </a:tbl>
          </a:graphicData>
        </a:graphic>
      </p:graphicFrame>
      <p:sp>
        <p:nvSpPr>
          <p:cNvPr id="16" name="TextBox 15">
            <a:extLst>
              <a:ext uri="{FF2B5EF4-FFF2-40B4-BE49-F238E27FC236}">
                <a16:creationId xmlns:a16="http://schemas.microsoft.com/office/drawing/2014/main" xmlns="" id="{E27D0065-28E5-4A19-9158-EF2C850CFBDC}"/>
              </a:ext>
            </a:extLst>
          </p:cNvPr>
          <p:cNvSpPr txBox="1"/>
          <p:nvPr/>
        </p:nvSpPr>
        <p:spPr>
          <a:xfrm>
            <a:off x="2573867" y="305766"/>
            <a:ext cx="4534664"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606,000 trips to England</a:t>
            </a:r>
            <a:r>
              <a:rPr lang="en-GB" sz="1000" dirty="0">
                <a:solidFill>
                  <a:schemeClr val="bg1"/>
                </a:solidFill>
                <a:latin typeface="Arial" panose="020B0604020202020204" pitchFamily="34" charset="0"/>
                <a:cs typeface="Arial" panose="020B0604020202020204" pitchFamily="34" charset="0"/>
              </a:rPr>
              <a:t> in 2016 (rank 8)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41</a:t>
            </a:r>
            <a:r>
              <a:rPr lang="en-GB" sz="1000" u="sng" dirty="0">
                <a:solidFill>
                  <a:schemeClr val="bg1"/>
                </a:solidFill>
                <a:latin typeface="Arial" panose="020B0604020202020204" pitchFamily="34" charset="0"/>
                <a:cs typeface="Arial" panose="020B0604020202020204" pitchFamily="34" charset="0"/>
              </a:rPr>
              <a:t>% to rest of England *</a:t>
            </a:r>
          </a:p>
        </p:txBody>
      </p:sp>
      <p:sp>
        <p:nvSpPr>
          <p:cNvPr id="17" name="TextBox 16"/>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995400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aphicFrame>
        <p:nvGraphicFramePr>
          <p:cNvPr id="8" name="Table 7"/>
          <p:cNvGraphicFramePr>
            <a:graphicFrameLocks noGrp="1"/>
          </p:cNvGraphicFramePr>
          <p:nvPr>
            <p:extLst>
              <p:ext uri="{D42A27DB-BD31-4B8C-83A1-F6EECF244321}">
                <p14:modId xmlns:p14="http://schemas.microsoft.com/office/powerpoint/2010/main" val="3756383785"/>
              </p:ext>
            </p:extLst>
          </p:nvPr>
        </p:nvGraphicFramePr>
        <p:xfrm>
          <a:off x="352419" y="2590699"/>
          <a:ext cx="4140001" cy="2664000"/>
        </p:xfrm>
        <a:graphic>
          <a:graphicData uri="http://schemas.openxmlformats.org/drawingml/2006/table">
            <a:tbl>
              <a:tblPr>
                <a:tableStyleId>{5C22544A-7EE6-4342-B048-85BDC9FD1C3A}</a:tableStyleId>
              </a:tblPr>
              <a:tblGrid>
                <a:gridCol w="2441047">
                  <a:extLst>
                    <a:ext uri="{9D8B030D-6E8A-4147-A177-3AD203B41FA5}">
                      <a16:colId xmlns:a16="http://schemas.microsoft.com/office/drawing/2014/main" xmlns="" val="63228188"/>
                    </a:ext>
                  </a:extLst>
                </a:gridCol>
                <a:gridCol w="849477">
                  <a:extLst>
                    <a:ext uri="{9D8B030D-6E8A-4147-A177-3AD203B41FA5}">
                      <a16:colId xmlns:a16="http://schemas.microsoft.com/office/drawing/2014/main" xmlns="" val="541565902"/>
                    </a:ext>
                  </a:extLst>
                </a:gridCol>
                <a:gridCol w="849477">
                  <a:extLst>
                    <a:ext uri="{9D8B030D-6E8A-4147-A177-3AD203B41FA5}">
                      <a16:colId xmlns:a16="http://schemas.microsoft.com/office/drawing/2014/main" xmlns="" val="3094556263"/>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CLUSTER</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CONSIDERATION</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277885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famous / iconic attractions / places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79%</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726463854"/>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history and heritage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95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601167589"/>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rural life &amp; scenery</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00B050"/>
                    </a:solidFill>
                  </a:tcPr>
                </a:tc>
                <a:extLst>
                  <a:ext uri="{0D108BD9-81ED-4DB2-BD59-A6C34878D82A}">
                    <a16:rowId xmlns:a16="http://schemas.microsoft.com/office/drawing/2014/main" xmlns="" val="318065014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city life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69%</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84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FFC000"/>
                    </a:solidFill>
                  </a:tcPr>
                </a:tc>
                <a:extLst>
                  <a:ext uri="{0D108BD9-81ED-4DB2-BD59-A6C34878D82A}">
                    <a16:rowId xmlns:a16="http://schemas.microsoft.com/office/drawing/2014/main" xmlns="" val="54238125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Outdoor leisure pursuits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92D050"/>
                    </a:solidFill>
                  </a:tcPr>
                </a:tc>
                <a:extLst>
                  <a:ext uri="{0D108BD9-81ED-4DB2-BD59-A6C34878D82A}">
                    <a16:rowId xmlns:a16="http://schemas.microsoft.com/office/drawing/2014/main" xmlns="" val="346858708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Attending cultural / music / sports events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28955949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Challenge and / or action</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47%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99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noFill/>
                  </a:tcPr>
                </a:tc>
                <a:extLst>
                  <a:ext uri="{0D108BD9-81ED-4DB2-BD59-A6C34878D82A}">
                    <a16:rowId xmlns:a16="http://schemas.microsoft.com/office/drawing/2014/main" xmlns="" val="1428051378"/>
                  </a:ext>
                </a:extLst>
              </a:tr>
            </a:tbl>
          </a:graphicData>
        </a:graphic>
      </p:graphicFrame>
      <p:sp>
        <p:nvSpPr>
          <p:cNvPr id="3" name="Rectangle 2"/>
          <p:cNvSpPr/>
          <p:nvPr/>
        </p:nvSpPr>
        <p:spPr>
          <a:xfrm>
            <a:off x="352419" y="1775959"/>
            <a:ext cx="4140001"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CONSIDERATION OF ACTIVITY </a:t>
            </a:r>
          </a:p>
          <a:p>
            <a:pPr>
              <a:lnSpc>
                <a:spcPts val="1100"/>
              </a:lnSpc>
            </a:pPr>
            <a:r>
              <a:rPr lang="en-GB" sz="1200" b="1" dirty="0">
                <a:solidFill>
                  <a:srgbClr val="120742"/>
                </a:solidFill>
                <a:latin typeface="Arial" panose="020B0604020202020204" pitchFamily="34" charset="0"/>
                <a:cs typeface="Arial" panose="020B0604020202020204" pitchFamily="34" charset="0"/>
              </a:rPr>
              <a:t>CLUSTERS ON HOLIDAY TO ENGLAND </a:t>
            </a:r>
          </a:p>
          <a:p>
            <a:r>
              <a:rPr lang="en-GB" sz="700" dirty="0">
                <a:latin typeface="Arial" panose="020B0604020202020204" pitchFamily="34" charset="0"/>
                <a:cs typeface="Arial" panose="020B0604020202020204" pitchFamily="34" charset="0"/>
              </a:rPr>
              <a:t>TOP 2 BOX (DEFINITELY WOULD OR VERY LIKELY TO) CONSIDERATION OF ACTIVITY CLUSTERS ON HOLIDAY TO ENGLAND AND INDEXING AGAINST “GLOBAL” TOP 2 BOX SCORES. BOTH COLUMNS SHOW / BASED ON NORMALISED DATA</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graphicFrame>
        <p:nvGraphicFramePr>
          <p:cNvPr id="14" name="Chart Placeholder 7"/>
          <p:cNvGraphicFramePr>
            <a:graphicFrameLocks/>
          </p:cNvGraphicFramePr>
          <p:nvPr>
            <p:extLst>
              <p:ext uri="{D42A27DB-BD31-4B8C-83A1-F6EECF244321}">
                <p14:modId xmlns:p14="http://schemas.microsoft.com/office/powerpoint/2010/main" val="1142868534"/>
              </p:ext>
            </p:extLst>
          </p:nvPr>
        </p:nvGraphicFramePr>
        <p:xfrm>
          <a:off x="-180926" y="849138"/>
          <a:ext cx="9743207" cy="467610"/>
        </p:xfrm>
        <a:graphic>
          <a:graphicData uri="http://schemas.openxmlformats.org/drawingml/2006/chart">
            <c:chart xmlns:c="http://schemas.openxmlformats.org/drawingml/2006/chart" xmlns:r="http://schemas.openxmlformats.org/officeDocument/2006/relationships" r:id="rId3"/>
          </a:graphicData>
        </a:graphic>
      </p:graphicFrame>
      <p:sp>
        <p:nvSpPr>
          <p:cNvPr id="20" name="Rectangle 19"/>
          <p:cNvSpPr/>
          <p:nvPr/>
        </p:nvSpPr>
        <p:spPr>
          <a:xfrm>
            <a:off x="352419" y="932365"/>
            <a:ext cx="2633153" cy="318480"/>
          </a:xfrm>
          <a:prstGeom prst="rect">
            <a:avLst/>
          </a:prstGeom>
          <a:noFill/>
        </p:spPr>
        <p:txBody>
          <a:bodyPr wrap="square" lIns="0" tIns="36000" rIns="0" bIns="0" anchor="ctr">
            <a:spAutoFit/>
          </a:bodyPr>
          <a:lstStyle/>
          <a:p>
            <a:pPr algn="r">
              <a:lnSpc>
                <a:spcPts val="1100"/>
              </a:lnSpc>
            </a:pPr>
            <a:r>
              <a:rPr lang="en-GB" sz="1200" b="1" dirty="0">
                <a:latin typeface="Arial" panose="020B0604020202020204" pitchFamily="34" charset="0"/>
                <a:cs typeface="Arial" panose="020B0604020202020204" pitchFamily="34" charset="0"/>
              </a:rPr>
              <a:t>ATTITUDE TOWARDS TAKING A HOLIDAY TO ENGLAND IN FUTURE</a:t>
            </a:r>
            <a:endParaRPr lang="en-GB" sz="1200" b="1" dirty="0">
              <a:solidFill>
                <a:srgbClr val="00B050"/>
              </a:solidFill>
              <a:latin typeface="Arial" panose="020B0604020202020204" pitchFamily="34" charset="0"/>
              <a:cs typeface="Arial" panose="020B0604020202020204" pitchFamily="34" charset="0"/>
            </a:endParaRPr>
          </a:p>
        </p:txBody>
      </p:sp>
      <p:graphicFrame>
        <p:nvGraphicFramePr>
          <p:cNvPr id="22" name="Table 21"/>
          <p:cNvGraphicFramePr>
            <a:graphicFrameLocks noGrp="1"/>
          </p:cNvGraphicFramePr>
          <p:nvPr>
            <p:extLst>
              <p:ext uri="{D42A27DB-BD31-4B8C-83A1-F6EECF244321}">
                <p14:modId xmlns:p14="http://schemas.microsoft.com/office/powerpoint/2010/main" val="1810984093"/>
              </p:ext>
            </p:extLst>
          </p:nvPr>
        </p:nvGraphicFramePr>
        <p:xfrm>
          <a:off x="4745949" y="2590699"/>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160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castle/palace/historic house</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146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152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140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114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3781145162"/>
                  </a:ext>
                </a:extLst>
              </a:tr>
            </a:tbl>
          </a:graphicData>
        </a:graphic>
      </p:graphicFrame>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7" name="Rectangle 36"/>
          <p:cNvSpPr/>
          <p:nvPr/>
        </p:nvSpPr>
        <p:spPr>
          <a:xfrm>
            <a:off x="4745949" y="1775959"/>
            <a:ext cx="4312326"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a:p>
            <a:r>
              <a:rPr lang="en-GB" sz="700" dirty="0">
                <a:latin typeface="Arial" panose="020B0604020202020204" pitchFamily="34" charset="0"/>
                <a:cs typeface="Arial" panose="020B0604020202020204" pitchFamily="34" charset="0"/>
              </a:rPr>
              <a:t>TOP 2 BOX (DEFINITELY WOULD OR VERY LIKELY TO) CONSIDERATION OF ACTIVITY ON HOLIDAY TO ENGLAND) AND TOP 2 BOX (SOLE/VERY IMPORTANT REASON) IMPORTANCE OF ACTIVITY VS. CHOSING ENGLAND INDEXED AGAINST AVERAGE IMPORTANCE OF ACTIVITIES</a:t>
            </a:r>
          </a:p>
        </p:txBody>
      </p:sp>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China</a:t>
            </a:r>
          </a:p>
        </p:txBody>
      </p:sp>
      <p:sp>
        <p:nvSpPr>
          <p:cNvPr id="39" name="Rectangle 38"/>
          <p:cNvSpPr/>
          <p:nvPr/>
        </p:nvSpPr>
        <p:spPr>
          <a:xfrm>
            <a:off x="289556" y="5377777"/>
            <a:ext cx="3964944" cy="84892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100" dirty="0">
                <a:solidFill>
                  <a:schemeClr val="tx1"/>
                </a:solidFill>
                <a:latin typeface="Arial" panose="020B0604020202020204" pitchFamily="34" charset="0"/>
                <a:cs typeface="Arial" panose="020B0604020202020204" pitchFamily="34" charset="0"/>
              </a:rPr>
              <a:t>Famous and iconic places / historic monuments are key, but food in a broad sense (local through to gourmet) is another driver that significantly impacts consideration</a:t>
            </a:r>
          </a:p>
        </p:txBody>
      </p:sp>
      <p:sp>
        <p:nvSpPr>
          <p:cNvPr id="40" name="Isosceles Triangle 39"/>
          <p:cNvSpPr/>
          <p:nvPr/>
        </p:nvSpPr>
        <p:spPr>
          <a:xfrm rot="16200000">
            <a:off x="4287936" y="5744319"/>
            <a:ext cx="284188" cy="115839"/>
          </a:xfrm>
          <a:prstGeom prst="triangle">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Oval 29"/>
          <p:cNvSpPr/>
          <p:nvPr/>
        </p:nvSpPr>
        <p:spPr>
          <a:xfrm>
            <a:off x="8371260"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95%</a:t>
            </a:r>
          </a:p>
        </p:txBody>
      </p:sp>
      <p:sp>
        <p:nvSpPr>
          <p:cNvPr id="31" name="TextBox 30"/>
          <p:cNvSpPr txBox="1"/>
          <p:nvPr/>
        </p:nvSpPr>
        <p:spPr>
          <a:xfrm>
            <a:off x="8058568" y="1339907"/>
            <a:ext cx="1152927" cy="400110"/>
          </a:xfrm>
          <a:prstGeom prst="rect">
            <a:avLst/>
          </a:prstGeom>
          <a:noFill/>
        </p:spPr>
        <p:txBody>
          <a:bodyPr wrap="square" lIns="0" rIns="0" rtlCol="0">
            <a:spAutoFit/>
          </a:bodyPr>
          <a:lstStyle/>
          <a:p>
            <a:pPr algn="ctr"/>
            <a:r>
              <a:rPr lang="en-GB" sz="1000" dirty="0"/>
              <a:t>NET England </a:t>
            </a:r>
          </a:p>
          <a:p>
            <a:pPr algn="ctr"/>
            <a:r>
              <a:rPr lang="en-GB" sz="1000" dirty="0"/>
              <a:t>consideration</a:t>
            </a:r>
          </a:p>
        </p:txBody>
      </p:sp>
      <p:sp>
        <p:nvSpPr>
          <p:cNvPr id="36" name="TextBox 35"/>
          <p:cNvSpPr txBox="1"/>
          <p:nvPr/>
        </p:nvSpPr>
        <p:spPr>
          <a:xfrm>
            <a:off x="4662249" y="6279242"/>
            <a:ext cx="1616148" cy="246221"/>
          </a:xfrm>
          <a:prstGeom prst="rect">
            <a:avLst/>
          </a:prstGeom>
          <a:noFill/>
        </p:spPr>
        <p:txBody>
          <a:bodyPr wrap="none" rtlCol="0">
            <a:spAutoFit/>
          </a:bodyPr>
          <a:lstStyle/>
          <a:p>
            <a:r>
              <a:rPr lang="en-GB" sz="1000" i="1" dirty="0">
                <a:latin typeface="Arial" panose="020B0604020202020204" pitchFamily="34" charset="0"/>
                <a:cs typeface="Arial" panose="020B0604020202020204" pitchFamily="34" charset="0"/>
              </a:rPr>
              <a:t>List continues overleaf …</a:t>
            </a:r>
          </a:p>
        </p:txBody>
      </p:sp>
      <p:sp>
        <p:nvSpPr>
          <p:cNvPr id="25" name="Rectangle 24">
            <a:extLst>
              <a:ext uri="{FF2B5EF4-FFF2-40B4-BE49-F238E27FC236}">
                <a16:creationId xmlns:a16="http://schemas.microsoft.com/office/drawing/2014/main" xmlns="" id="{C48EFFBE-0C04-45B1-9AF8-287A8D77C71B}"/>
              </a:ext>
            </a:extLst>
          </p:cNvPr>
          <p:cNvSpPr/>
          <p:nvPr/>
        </p:nvSpPr>
        <p:spPr>
          <a:xfrm>
            <a:off x="3010159" y="1245080"/>
            <a:ext cx="846386" cy="276999"/>
          </a:xfrm>
          <a:prstGeom prst="rect">
            <a:avLst/>
          </a:prstGeom>
          <a:solidFill>
            <a:schemeClr val="bg1"/>
          </a:solidFill>
        </p:spPr>
        <p:txBody>
          <a:bodyPr wrap="none" lIns="0" tIns="0" rIns="0" bIns="0">
            <a:spAutoFit/>
          </a:bodyPr>
          <a:lstStyle/>
          <a:p>
            <a:r>
              <a:rPr lang="en-GB" sz="900" dirty="0">
                <a:solidFill>
                  <a:srgbClr val="120742"/>
                </a:solidFill>
                <a:latin typeface="Arial" panose="020B0604020202020204" pitchFamily="34" charset="0"/>
                <a:cs typeface="Arial" panose="020B0604020202020204" pitchFamily="34" charset="0"/>
              </a:rPr>
              <a:t>Would definitely </a:t>
            </a:r>
          </a:p>
          <a:p>
            <a:r>
              <a:rPr lang="en-GB" sz="900" dirty="0">
                <a:solidFill>
                  <a:srgbClr val="120742"/>
                </a:solidFill>
                <a:latin typeface="Arial" panose="020B0604020202020204" pitchFamily="34" charset="0"/>
                <a:cs typeface="Arial" panose="020B0604020202020204" pitchFamily="34" charset="0"/>
              </a:rPr>
              <a:t>consider</a:t>
            </a:r>
          </a:p>
        </p:txBody>
      </p:sp>
      <p:sp>
        <p:nvSpPr>
          <p:cNvPr id="26" name="Rectangle 25">
            <a:extLst>
              <a:ext uri="{FF2B5EF4-FFF2-40B4-BE49-F238E27FC236}">
                <a16:creationId xmlns:a16="http://schemas.microsoft.com/office/drawing/2014/main" xmlns="" id="{B9613EE2-AB1A-4302-A844-A1497EA39906}"/>
              </a:ext>
            </a:extLst>
          </p:cNvPr>
          <p:cNvSpPr/>
          <p:nvPr/>
        </p:nvSpPr>
        <p:spPr>
          <a:xfrm>
            <a:off x="6667213" y="1245080"/>
            <a:ext cx="852798"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England holiday </a:t>
            </a:r>
          </a:p>
          <a:p>
            <a:r>
              <a:rPr lang="en-GB" sz="900" dirty="0">
                <a:solidFill>
                  <a:srgbClr val="00B050"/>
                </a:solidFill>
                <a:latin typeface="Arial" panose="020B0604020202020204" pitchFamily="34" charset="0"/>
                <a:cs typeface="Arial" panose="020B0604020202020204" pitchFamily="34" charset="0"/>
              </a:rPr>
              <a:t>already booked</a:t>
            </a:r>
          </a:p>
        </p:txBody>
      </p:sp>
      <p:sp>
        <p:nvSpPr>
          <p:cNvPr id="27" name="Rectangle 26">
            <a:extLst>
              <a:ext uri="{FF2B5EF4-FFF2-40B4-BE49-F238E27FC236}">
                <a16:creationId xmlns:a16="http://schemas.microsoft.com/office/drawing/2014/main" xmlns="" id="{B27DE78B-F26B-4E38-A51C-5EE8D7343794}"/>
              </a:ext>
            </a:extLst>
          </p:cNvPr>
          <p:cNvSpPr/>
          <p:nvPr/>
        </p:nvSpPr>
        <p:spPr>
          <a:xfrm>
            <a:off x="3980143" y="1245080"/>
            <a:ext cx="621965"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Actively</a:t>
            </a:r>
          </a:p>
          <a:p>
            <a:r>
              <a:rPr lang="en-GB" sz="900" dirty="0">
                <a:solidFill>
                  <a:srgbClr val="92D050"/>
                </a:solidFill>
                <a:latin typeface="Arial" panose="020B0604020202020204" pitchFamily="34" charset="0"/>
                <a:cs typeface="Arial" panose="020B0604020202020204" pitchFamily="34" charset="0"/>
              </a:rPr>
              <a:t>considering </a:t>
            </a:r>
          </a:p>
        </p:txBody>
      </p:sp>
      <p:sp>
        <p:nvSpPr>
          <p:cNvPr id="28" name="TextBox 27">
            <a:extLst>
              <a:ext uri="{FF2B5EF4-FFF2-40B4-BE49-F238E27FC236}">
                <a16:creationId xmlns:a16="http://schemas.microsoft.com/office/drawing/2014/main" xmlns="" id="{0F852C3D-7B99-4A0A-8313-6ECF961BB155}"/>
              </a:ext>
            </a:extLst>
          </p:cNvPr>
          <p:cNvSpPr txBox="1"/>
          <p:nvPr/>
        </p:nvSpPr>
        <p:spPr>
          <a:xfrm>
            <a:off x="2235201" y="274989"/>
            <a:ext cx="4666912"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251,000 trips to England</a:t>
            </a:r>
            <a:r>
              <a:rPr lang="en-GB" sz="1000" dirty="0">
                <a:solidFill>
                  <a:schemeClr val="bg1"/>
                </a:solidFill>
                <a:latin typeface="Arial" panose="020B0604020202020204" pitchFamily="34" charset="0"/>
                <a:cs typeface="Arial" panose="020B0604020202020204" pitchFamily="34" charset="0"/>
              </a:rPr>
              <a:t> in 2016 (rank 9)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55</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32" name="TextBox 31"/>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173026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China</a:t>
            </a:r>
          </a:p>
        </p:txBody>
      </p:sp>
      <p:pic>
        <p:nvPicPr>
          <p:cNvPr id="23" name="Picture 2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Rectangle 29"/>
          <p:cNvSpPr/>
          <p:nvPr/>
        </p:nvSpPr>
        <p:spPr>
          <a:xfrm>
            <a:off x="4745949" y="1142498"/>
            <a:ext cx="4140001" cy="2283400"/>
          </a:xfrm>
          <a:prstGeom prst="rect">
            <a:avLst/>
          </a:pr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t"/>
          <a:lstStyle/>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Although the city and what it offers is widely considered, the strongest skew relative to the cross market average is on consideration of rural life / scenery </a:t>
            </a:r>
          </a:p>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Aside from classic drivers – famous places / buildings and historic monuments – local food / drink and gourmet meals are key drivers when it comes more specific activities </a:t>
            </a:r>
          </a:p>
        </p:txBody>
      </p:sp>
      <p:sp>
        <p:nvSpPr>
          <p:cNvPr id="31" name="Rectangle 30"/>
          <p:cNvSpPr/>
          <p:nvPr/>
        </p:nvSpPr>
        <p:spPr>
          <a:xfrm>
            <a:off x="4745950" y="926035"/>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graphicFrame>
        <p:nvGraphicFramePr>
          <p:cNvPr id="68" name="Table 67"/>
          <p:cNvGraphicFramePr>
            <a:graphicFrameLocks noGrp="1"/>
          </p:cNvGraphicFramePr>
          <p:nvPr>
            <p:extLst>
              <p:ext uri="{D42A27DB-BD31-4B8C-83A1-F6EECF244321}">
                <p14:modId xmlns:p14="http://schemas.microsoft.com/office/powerpoint/2010/main" val="2349963035"/>
              </p:ext>
            </p:extLst>
          </p:nvPr>
        </p:nvGraphicFramePr>
        <p:xfrm>
          <a:off x="326345" y="1289671"/>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(11-20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Long (&gt; half day) country or coastal walk</a:t>
                      </a:r>
                    </a:p>
                  </a:txBody>
                  <a:tcPr marL="9525" marR="9525" marT="9525"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67%</a:t>
                      </a:r>
                    </a:p>
                  </a:txBody>
                  <a:tcPr marL="9525" marR="9525" marT="9525"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106 </a:t>
                      </a:r>
                    </a:p>
                  </a:txBody>
                  <a:tcPr marL="9525" marR="9525" marT="9525"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locally made products/craft</a:t>
                      </a:r>
                    </a:p>
                  </a:txBody>
                  <a:tcPr marL="9525" marR="9525" marT="9525"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66%</a:t>
                      </a:r>
                    </a:p>
                  </a:txBody>
                  <a:tcPr marL="9525" marR="9525" marT="9525"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101 </a:t>
                      </a:r>
                    </a:p>
                  </a:txBody>
                  <a:tcPr marL="9525" marR="9525" marT="9525"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Exploring villages / rural areas</a:t>
                      </a:r>
                    </a:p>
                  </a:txBody>
                  <a:tcPr marL="9525" marR="9525" marT="9525"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65%</a:t>
                      </a:r>
                    </a:p>
                  </a:txBody>
                  <a:tcPr marL="9525" marR="9525" marT="9525"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106 </a:t>
                      </a:r>
                    </a:p>
                  </a:txBody>
                  <a:tcPr marL="9525" marR="9525" marT="9525"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theme park</a:t>
                      </a:r>
                    </a:p>
                  </a:txBody>
                  <a:tcPr marL="9525" marR="9525" marT="9525"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64%</a:t>
                      </a:r>
                    </a:p>
                  </a:txBody>
                  <a:tcPr marL="9525" marR="9525" marT="9525"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120 </a:t>
                      </a:r>
                    </a:p>
                  </a:txBody>
                  <a:tcPr marL="9525" marR="9525" marT="9525"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contemporary culture attraction</a:t>
                      </a:r>
                    </a:p>
                  </a:txBody>
                  <a:tcPr marL="9525" marR="9525" marT="9525"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63%</a:t>
                      </a:r>
                    </a:p>
                  </a:txBody>
                  <a:tcPr marL="9525" marR="9525" marT="9525"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113 </a:t>
                      </a:r>
                    </a:p>
                  </a:txBody>
                  <a:tcPr marL="9525" marR="9525" marT="9525"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park/garden</a:t>
                      </a:r>
                    </a:p>
                  </a:txBody>
                  <a:tcPr marL="9525" marR="9525" marT="9525"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62%</a:t>
                      </a:r>
                    </a:p>
                  </a:txBody>
                  <a:tcPr marL="9525" marR="9525" marT="9525"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100 </a:t>
                      </a:r>
                    </a:p>
                  </a:txBody>
                  <a:tcPr marL="9525" marR="9525" marT="9525"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an art gallery</a:t>
                      </a:r>
                    </a:p>
                  </a:txBody>
                  <a:tcPr marL="9525" marR="9525" marT="9525"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59%</a:t>
                      </a:r>
                    </a:p>
                  </a:txBody>
                  <a:tcPr marL="9525" marR="9525" marT="9525"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89 </a:t>
                      </a:r>
                    </a:p>
                  </a:txBody>
                  <a:tcPr marL="9525" marR="9525" marT="9525"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religious building</a:t>
                      </a:r>
                    </a:p>
                  </a:txBody>
                  <a:tcPr marL="9525" marR="9525" marT="9525"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59%</a:t>
                      </a:r>
                    </a:p>
                  </a:txBody>
                  <a:tcPr marL="9525" marR="9525" marT="9525"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104 </a:t>
                      </a:r>
                    </a:p>
                  </a:txBody>
                  <a:tcPr marL="9525" marR="9525" marT="9525"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Watching wildlife in natural environment</a:t>
                      </a:r>
                    </a:p>
                  </a:txBody>
                  <a:tcPr marL="9525" marR="9525" marT="9525"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59%</a:t>
                      </a:r>
                    </a:p>
                  </a:txBody>
                  <a:tcPr marL="9525" marR="9525" marT="9525"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109 </a:t>
                      </a:r>
                    </a:p>
                  </a:txBody>
                  <a:tcPr marL="9525" marR="9525" marT="9525"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luxury or designer products</a:t>
                      </a:r>
                    </a:p>
                  </a:txBody>
                  <a:tcPr marL="9525" marR="9525" marT="9525"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58%</a:t>
                      </a:r>
                    </a:p>
                  </a:txBody>
                  <a:tcPr marL="9525" marR="9525" marT="9525"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100 </a:t>
                      </a:r>
                    </a:p>
                  </a:txBody>
                  <a:tcPr marL="9525" marR="9525" marT="9525"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781145162"/>
                  </a:ext>
                </a:extLst>
              </a:tr>
            </a:tbl>
          </a:graphicData>
        </a:graphic>
      </p:graphicFrame>
      <p:sp>
        <p:nvSpPr>
          <p:cNvPr id="69" name="Rectangle 68"/>
          <p:cNvSpPr/>
          <p:nvPr/>
        </p:nvSpPr>
        <p:spPr>
          <a:xfrm>
            <a:off x="352419" y="926035"/>
            <a:ext cx="4253286" cy="374461"/>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p:txBody>
      </p:sp>
      <p:sp>
        <p:nvSpPr>
          <p:cNvPr id="25" name="Rectangle 24"/>
          <p:cNvSpPr/>
          <p:nvPr/>
        </p:nvSpPr>
        <p:spPr>
          <a:xfrm>
            <a:off x="4748221" y="3041298"/>
            <a:ext cx="4114206" cy="2692752"/>
          </a:xfrm>
          <a:prstGeom prst="rect">
            <a:avLst/>
          </a:prstGeom>
          <a:noFill/>
          <a:ln w="6350">
            <a:solidFill>
              <a:schemeClr val="bg1">
                <a:lumMod val="50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36000" rIns="36000" rtlCol="0" anchor="t"/>
          <a:lstStyle/>
          <a:p>
            <a:r>
              <a:rPr lang="en-GB" sz="1200" b="1" dirty="0">
                <a:solidFill>
                  <a:schemeClr val="tx1"/>
                </a:solidFill>
                <a:latin typeface="Arial" panose="020B0604020202020204" pitchFamily="34" charset="0"/>
                <a:cs typeface="Arial" panose="020B0604020202020204" pitchFamily="34" charset="0"/>
              </a:rPr>
              <a:t>INDEXING </a:t>
            </a:r>
          </a:p>
          <a:p>
            <a:r>
              <a:rPr lang="en-GB" sz="1050" dirty="0">
                <a:solidFill>
                  <a:schemeClr val="tx1"/>
                </a:solidFill>
                <a:latin typeface="Arial" panose="020B0604020202020204" pitchFamily="34" charset="0"/>
                <a:cs typeface="Arial" panose="020B0604020202020204" pitchFamily="34" charset="0"/>
              </a:rPr>
              <a:t>Indexing shows relative differences, e.g. against the global average or the average importance of activities. An index score of 120 next to a 60% score indicates a global average of 50% as does an index score of 80 next to a 40% score. </a:t>
            </a:r>
          </a:p>
          <a:p>
            <a:endParaRPr lang="en-GB" sz="1100" b="1" dirty="0">
              <a:solidFill>
                <a:schemeClr val="tx1"/>
              </a:solidFill>
              <a:latin typeface="Arial" panose="020B0604020202020204" pitchFamily="34" charset="0"/>
              <a:cs typeface="Arial" panose="020B0604020202020204" pitchFamily="34" charset="0"/>
            </a:endParaRPr>
          </a:p>
          <a:p>
            <a:r>
              <a:rPr lang="en-GB" sz="1200" b="1" dirty="0">
                <a:solidFill>
                  <a:schemeClr val="tx1"/>
                </a:solidFill>
                <a:latin typeface="Arial" panose="020B0604020202020204" pitchFamily="34" charset="0"/>
                <a:cs typeface="Arial" panose="020B0604020202020204" pitchFamily="34" charset="0"/>
              </a:rPr>
              <a:t>COLOUR CODING OF INDEX SCORES </a:t>
            </a:r>
          </a:p>
          <a:p>
            <a:r>
              <a:rPr lang="en-GB" sz="1050" dirty="0">
                <a:solidFill>
                  <a:schemeClr val="tx1"/>
                </a:solidFill>
                <a:latin typeface="Arial" panose="020B0604020202020204" pitchFamily="34" charset="0"/>
                <a:cs typeface="Arial" panose="020B0604020202020204" pitchFamily="34" charset="0"/>
              </a:rPr>
              <a:t>Index scores have been colour coded to highlight smaller or greater differences. </a:t>
            </a:r>
            <a:r>
              <a:rPr lang="en-GB" sz="1050" dirty="0">
                <a:solidFill>
                  <a:srgbClr val="C00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under-indexing (index &lt;80), </a:t>
            </a:r>
            <a:r>
              <a:rPr lang="en-GB" sz="1050" dirty="0">
                <a:solidFill>
                  <a:srgbClr val="FFC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under-indexing (index 80-89), </a:t>
            </a:r>
            <a:r>
              <a:rPr lang="en-GB" sz="1050" dirty="0">
                <a:solidFill>
                  <a:srgbClr val="92D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over-indexing (index 110-119) and </a:t>
            </a:r>
            <a:r>
              <a:rPr lang="en-GB" sz="1050" dirty="0">
                <a:solidFill>
                  <a:srgbClr val="00B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over-indexing (index 120+)</a:t>
            </a:r>
            <a:endParaRPr lang="en-GB" sz="1050" b="1" dirty="0">
              <a:solidFill>
                <a:schemeClr val="tx1"/>
              </a:solidFill>
              <a:latin typeface="Arial" panose="020B0604020202020204" pitchFamily="34" charset="0"/>
              <a:cs typeface="Arial" panose="020B0604020202020204" pitchFamily="34" charset="0"/>
            </a:endParaRPr>
          </a:p>
          <a:p>
            <a:endParaRPr lang="en-GB" sz="1100" b="1" dirty="0">
              <a:solidFill>
                <a:schemeClr val="tx1"/>
              </a:solidFill>
              <a:latin typeface="Arial" panose="020B0604020202020204" pitchFamily="34" charset="0"/>
              <a:cs typeface="Arial" panose="020B0604020202020204" pitchFamily="34" charset="0"/>
            </a:endParaRPr>
          </a:p>
          <a:p>
            <a:pPr lvl="0"/>
            <a:r>
              <a:rPr lang="en-GB" sz="1200" b="1" dirty="0">
                <a:solidFill>
                  <a:srgbClr val="120742"/>
                </a:solidFill>
                <a:latin typeface="Arial" panose="020B0604020202020204" pitchFamily="34" charset="0"/>
                <a:cs typeface="Arial" panose="020B0604020202020204" pitchFamily="34" charset="0"/>
              </a:rPr>
              <a:t>SOURCE </a:t>
            </a:r>
          </a:p>
          <a:p>
            <a:pPr lvl="0"/>
            <a:r>
              <a:rPr lang="en-GB" sz="1050" dirty="0">
                <a:solidFill>
                  <a:srgbClr val="120742"/>
                </a:solidFill>
                <a:latin typeface="Arial" panose="020B0604020202020204" pitchFamily="34" charset="0"/>
                <a:cs typeface="Arial" panose="020B0604020202020204" pitchFamily="34" charset="0"/>
              </a:rPr>
              <a:t>Online survey of 1,541 respondents. Fieldwork carried out </a:t>
            </a:r>
            <a:r>
              <a:rPr lang="en-GB" sz="1050" dirty="0" smtClean="0">
                <a:solidFill>
                  <a:srgbClr val="120742"/>
                </a:solidFill>
                <a:latin typeface="Arial" panose="020B0604020202020204" pitchFamily="34" charset="0"/>
                <a:cs typeface="Arial" panose="020B0604020202020204" pitchFamily="34" charset="0"/>
              </a:rPr>
              <a:t>between</a:t>
            </a:r>
            <a:endParaRPr lang="en-GB" sz="1050" dirty="0">
              <a:solidFill>
                <a:srgbClr val="120742"/>
              </a:solidFill>
              <a:highlight>
                <a:srgbClr val="FFFF00"/>
              </a:highlight>
              <a:latin typeface="Arial" panose="020B0604020202020204" pitchFamily="34" charset="0"/>
              <a:cs typeface="Arial" panose="020B0604020202020204" pitchFamily="34" charset="0"/>
            </a:endParaRPr>
          </a:p>
          <a:p>
            <a:pPr lvl="0"/>
            <a:r>
              <a:rPr lang="en-GB" sz="1050" dirty="0">
                <a:solidFill>
                  <a:srgbClr val="120742"/>
                </a:solidFill>
                <a:latin typeface="Arial" panose="020B0604020202020204" pitchFamily="34" charset="0"/>
                <a:cs typeface="Arial" panose="020B0604020202020204" pitchFamily="34" charset="0"/>
              </a:rPr>
              <a:t>[02.17] and [03.17]</a:t>
            </a:r>
            <a:r>
              <a:rPr lang="en-GB" sz="1050" dirty="0">
                <a:solidFill>
                  <a:srgbClr val="120742"/>
                </a:solidFill>
                <a:latin typeface="Arial" panose="020B0604020202020204" pitchFamily="34" charset="0"/>
                <a:cs typeface="Arial" panose="020B0604020202020204" pitchFamily="34" charset="0"/>
              </a:rPr>
              <a:t>.</a:t>
            </a:r>
            <a:endParaRPr lang="en-GB" sz="1050" dirty="0">
              <a:solidFill>
                <a:srgbClr val="120742"/>
              </a:solidFill>
              <a:latin typeface="Arial" panose="020B0604020202020204" pitchFamily="34" charset="0"/>
              <a:cs typeface="Arial" panose="020B0604020202020204" pitchFamily="34" charset="0"/>
            </a:endParaRPr>
          </a:p>
        </p:txBody>
      </p:sp>
      <p:sp>
        <p:nvSpPr>
          <p:cNvPr id="29" name="Rectangle 28">
            <a:extLst>
              <a:ext uri="{FF2B5EF4-FFF2-40B4-BE49-F238E27FC236}">
                <a16:creationId xmlns:a16="http://schemas.microsoft.com/office/drawing/2014/main" xmlns="" id="{30457232-9DD4-4E09-8861-F1910C5158B2}"/>
              </a:ext>
            </a:extLst>
          </p:cNvPr>
          <p:cNvSpPr/>
          <p:nvPr/>
        </p:nvSpPr>
        <p:spPr>
          <a:xfrm>
            <a:off x="349371" y="5045547"/>
            <a:ext cx="4116478" cy="381728"/>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DEMOGRAPHICS SKEWS: % ALREADY BOOKED ENGLAND HOLIDAY INDEXED VS. MARKET TOTAL</a:t>
            </a:r>
          </a:p>
        </p:txBody>
      </p:sp>
      <p:graphicFrame>
        <p:nvGraphicFramePr>
          <p:cNvPr id="33" name="Table 32">
            <a:extLst>
              <a:ext uri="{FF2B5EF4-FFF2-40B4-BE49-F238E27FC236}">
                <a16:creationId xmlns:a16="http://schemas.microsoft.com/office/drawing/2014/main" xmlns="" id="{4F8B1455-304D-47E5-978B-2E08B594B75E}"/>
              </a:ext>
            </a:extLst>
          </p:cNvPr>
          <p:cNvGraphicFramePr>
            <a:graphicFrameLocks noGrp="1"/>
          </p:cNvGraphicFramePr>
          <p:nvPr>
            <p:extLst>
              <p:ext uri="{D42A27DB-BD31-4B8C-83A1-F6EECF244321}">
                <p14:modId xmlns:p14="http://schemas.microsoft.com/office/powerpoint/2010/main" val="388330079"/>
              </p:ext>
            </p:extLst>
          </p:nvPr>
        </p:nvGraphicFramePr>
        <p:xfrm>
          <a:off x="326345" y="5398527"/>
          <a:ext cx="4142552" cy="864000"/>
        </p:xfrm>
        <a:graphic>
          <a:graphicData uri="http://schemas.openxmlformats.org/drawingml/2006/table">
            <a:tbl>
              <a:tblPr>
                <a:tableStyleId>{5C22544A-7EE6-4342-B048-85BDC9FD1C3A}</a:tableStyleId>
              </a:tblPr>
              <a:tblGrid>
                <a:gridCol w="517819">
                  <a:extLst>
                    <a:ext uri="{9D8B030D-6E8A-4147-A177-3AD203B41FA5}">
                      <a16:colId xmlns:a16="http://schemas.microsoft.com/office/drawing/2014/main" xmlns="" val="379537023"/>
                    </a:ext>
                  </a:extLst>
                </a:gridCol>
                <a:gridCol w="517819">
                  <a:extLst>
                    <a:ext uri="{9D8B030D-6E8A-4147-A177-3AD203B41FA5}">
                      <a16:colId xmlns:a16="http://schemas.microsoft.com/office/drawing/2014/main" xmlns="" val="1083277144"/>
                    </a:ext>
                  </a:extLst>
                </a:gridCol>
                <a:gridCol w="517819">
                  <a:extLst>
                    <a:ext uri="{9D8B030D-6E8A-4147-A177-3AD203B41FA5}">
                      <a16:colId xmlns:a16="http://schemas.microsoft.com/office/drawing/2014/main" xmlns="" val="812582721"/>
                    </a:ext>
                  </a:extLst>
                </a:gridCol>
                <a:gridCol w="517819">
                  <a:extLst>
                    <a:ext uri="{9D8B030D-6E8A-4147-A177-3AD203B41FA5}">
                      <a16:colId xmlns:a16="http://schemas.microsoft.com/office/drawing/2014/main" xmlns="" val="1406986778"/>
                    </a:ext>
                  </a:extLst>
                </a:gridCol>
                <a:gridCol w="517819">
                  <a:extLst>
                    <a:ext uri="{9D8B030D-6E8A-4147-A177-3AD203B41FA5}">
                      <a16:colId xmlns:a16="http://schemas.microsoft.com/office/drawing/2014/main" xmlns="" val="2034199571"/>
                    </a:ext>
                  </a:extLst>
                </a:gridCol>
                <a:gridCol w="517819">
                  <a:extLst>
                    <a:ext uri="{9D8B030D-6E8A-4147-A177-3AD203B41FA5}">
                      <a16:colId xmlns:a16="http://schemas.microsoft.com/office/drawing/2014/main" xmlns="" val="2251176793"/>
                    </a:ext>
                  </a:extLst>
                </a:gridCol>
                <a:gridCol w="517819">
                  <a:extLst>
                    <a:ext uri="{9D8B030D-6E8A-4147-A177-3AD203B41FA5}">
                      <a16:colId xmlns:a16="http://schemas.microsoft.com/office/drawing/2014/main" xmlns="" val="105214153"/>
                    </a:ext>
                  </a:extLst>
                </a:gridCol>
                <a:gridCol w="517819">
                  <a:extLst>
                    <a:ext uri="{9D8B030D-6E8A-4147-A177-3AD203B41FA5}">
                      <a16:colId xmlns:a16="http://schemas.microsoft.com/office/drawing/2014/main" xmlns="" val="2567621665"/>
                    </a:ext>
                  </a:extLst>
                </a:gridCol>
              </a:tblGrid>
              <a:tr h="288000">
                <a:tc>
                  <a:txBody>
                    <a:bodyPr/>
                    <a:lstStyle/>
                    <a:p>
                      <a:pPr algn="ctr" fontAlgn="ctr"/>
                      <a:r>
                        <a:rPr lang="en-GB" sz="1000" b="1" u="none" strike="noStrike" dirty="0">
                          <a:effectLst/>
                          <a:latin typeface="Arial" panose="020B0604020202020204" pitchFamily="34" charset="0"/>
                          <a:cs typeface="Arial" panose="020B0604020202020204" pitchFamily="34" charset="0"/>
                        </a:rPr>
                        <a:t>18-34</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35-54</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55+</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Male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Female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AB</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C1</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C2DE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0413423"/>
                  </a:ext>
                </a:extLst>
              </a:tr>
              <a:tr h="288000">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20%</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14%</a:t>
                      </a: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47379791"/>
                  </a:ext>
                </a:extLst>
              </a:tr>
              <a:tr h="288000">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116</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96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96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104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95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961132316"/>
                  </a:ext>
                </a:extLst>
              </a:tr>
            </a:tbl>
          </a:graphicData>
        </a:graphic>
      </p:graphicFrame>
      <p:sp>
        <p:nvSpPr>
          <p:cNvPr id="16" name="TextBox 15">
            <a:extLst>
              <a:ext uri="{FF2B5EF4-FFF2-40B4-BE49-F238E27FC236}">
                <a16:creationId xmlns:a16="http://schemas.microsoft.com/office/drawing/2014/main" xmlns="" id="{0F852C3D-7B99-4A0A-8313-6ECF961BB155}"/>
              </a:ext>
            </a:extLst>
          </p:cNvPr>
          <p:cNvSpPr txBox="1"/>
          <p:nvPr/>
        </p:nvSpPr>
        <p:spPr>
          <a:xfrm>
            <a:off x="2235201" y="274989"/>
            <a:ext cx="4666912"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251,000 trips to England</a:t>
            </a:r>
            <a:r>
              <a:rPr lang="en-GB" sz="1000" dirty="0">
                <a:solidFill>
                  <a:schemeClr val="bg1"/>
                </a:solidFill>
                <a:latin typeface="Arial" panose="020B0604020202020204" pitchFamily="34" charset="0"/>
                <a:cs typeface="Arial" panose="020B0604020202020204" pitchFamily="34" charset="0"/>
              </a:rPr>
              <a:t> in 2016 (rank 9)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55</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17" name="TextBox 16"/>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1888369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aphicFrame>
        <p:nvGraphicFramePr>
          <p:cNvPr id="8" name="Table 7"/>
          <p:cNvGraphicFramePr>
            <a:graphicFrameLocks noGrp="1"/>
          </p:cNvGraphicFramePr>
          <p:nvPr>
            <p:extLst>
              <p:ext uri="{D42A27DB-BD31-4B8C-83A1-F6EECF244321}">
                <p14:modId xmlns:p14="http://schemas.microsoft.com/office/powerpoint/2010/main" val="2544350501"/>
              </p:ext>
            </p:extLst>
          </p:nvPr>
        </p:nvGraphicFramePr>
        <p:xfrm>
          <a:off x="352419" y="2590699"/>
          <a:ext cx="4140001" cy="2664000"/>
        </p:xfrm>
        <a:graphic>
          <a:graphicData uri="http://schemas.openxmlformats.org/drawingml/2006/table">
            <a:tbl>
              <a:tblPr>
                <a:tableStyleId>{5C22544A-7EE6-4342-B048-85BDC9FD1C3A}</a:tableStyleId>
              </a:tblPr>
              <a:tblGrid>
                <a:gridCol w="2441047">
                  <a:extLst>
                    <a:ext uri="{9D8B030D-6E8A-4147-A177-3AD203B41FA5}">
                      <a16:colId xmlns:a16="http://schemas.microsoft.com/office/drawing/2014/main" xmlns="" val="63228188"/>
                    </a:ext>
                  </a:extLst>
                </a:gridCol>
                <a:gridCol w="849477">
                  <a:extLst>
                    <a:ext uri="{9D8B030D-6E8A-4147-A177-3AD203B41FA5}">
                      <a16:colId xmlns:a16="http://schemas.microsoft.com/office/drawing/2014/main" xmlns="" val="541565902"/>
                    </a:ext>
                  </a:extLst>
                </a:gridCol>
                <a:gridCol w="849477">
                  <a:extLst>
                    <a:ext uri="{9D8B030D-6E8A-4147-A177-3AD203B41FA5}">
                      <a16:colId xmlns:a16="http://schemas.microsoft.com/office/drawing/2014/main" xmlns="" val="3094556263"/>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CLUSTER</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CONSIDERATION</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277885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famous / iconic attractions / places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726463854"/>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rural life &amp; scenery</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00B050"/>
                    </a:solidFill>
                  </a:tcPr>
                </a:tc>
                <a:extLst>
                  <a:ext uri="{0D108BD9-81ED-4DB2-BD59-A6C34878D82A}">
                    <a16:rowId xmlns:a16="http://schemas.microsoft.com/office/drawing/2014/main" xmlns="" val="1601167589"/>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history and heritage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95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18065014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Outdoor leisure pursuits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92D050"/>
                    </a:solidFill>
                  </a:tcPr>
                </a:tc>
                <a:extLst>
                  <a:ext uri="{0D108BD9-81ED-4DB2-BD59-A6C34878D82A}">
                    <a16:rowId xmlns:a16="http://schemas.microsoft.com/office/drawing/2014/main" xmlns="" val="54238125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city life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84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FFC000"/>
                    </a:solidFill>
                  </a:tcPr>
                </a:tc>
                <a:extLst>
                  <a:ext uri="{0D108BD9-81ED-4DB2-BD59-A6C34878D82A}">
                    <a16:rowId xmlns:a16="http://schemas.microsoft.com/office/drawing/2014/main" xmlns="" val="346858708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Attending cultural / music / sports events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50%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28955949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Challenge and / or action</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no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99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noFill/>
                  </a:tcPr>
                </a:tc>
                <a:extLst>
                  <a:ext uri="{0D108BD9-81ED-4DB2-BD59-A6C34878D82A}">
                    <a16:rowId xmlns:a16="http://schemas.microsoft.com/office/drawing/2014/main" xmlns="" val="1428051378"/>
                  </a:ext>
                </a:extLst>
              </a:tr>
            </a:tbl>
          </a:graphicData>
        </a:graphic>
      </p:graphicFrame>
      <p:sp>
        <p:nvSpPr>
          <p:cNvPr id="3" name="Rectangle 2"/>
          <p:cNvSpPr/>
          <p:nvPr/>
        </p:nvSpPr>
        <p:spPr>
          <a:xfrm>
            <a:off x="352419" y="1775959"/>
            <a:ext cx="4140001"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CONSIDERATION OF ACTIVITY </a:t>
            </a:r>
          </a:p>
          <a:p>
            <a:pPr>
              <a:lnSpc>
                <a:spcPts val="1100"/>
              </a:lnSpc>
            </a:pPr>
            <a:r>
              <a:rPr lang="en-GB" sz="1200" b="1" dirty="0">
                <a:solidFill>
                  <a:srgbClr val="120742"/>
                </a:solidFill>
                <a:latin typeface="Arial" panose="020B0604020202020204" pitchFamily="34" charset="0"/>
                <a:cs typeface="Arial" panose="020B0604020202020204" pitchFamily="34" charset="0"/>
              </a:rPr>
              <a:t>CLUSTERS ON HOLIDAY TO ENGLAND </a:t>
            </a:r>
          </a:p>
          <a:p>
            <a:r>
              <a:rPr lang="en-GB" sz="700" dirty="0">
                <a:latin typeface="Arial" panose="020B0604020202020204" pitchFamily="34" charset="0"/>
                <a:cs typeface="Arial" panose="020B0604020202020204" pitchFamily="34" charset="0"/>
              </a:rPr>
              <a:t>TOP 2 BOX (DEFINITELY WOULD OR VERY LIKELY TO) CONSIDERATION OF ACTIVITY CLUSTERS ON HOLIDAY TO ENGLAND AND INDEXING AGAINST “GLOBAL” TOP 2 BOX SCORES. BOTH COLUMNS SHOW / BASED ON NORMALISED DATA</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graphicFrame>
        <p:nvGraphicFramePr>
          <p:cNvPr id="14" name="Chart Placeholder 7"/>
          <p:cNvGraphicFramePr>
            <a:graphicFrameLocks/>
          </p:cNvGraphicFramePr>
          <p:nvPr>
            <p:extLst>
              <p:ext uri="{D42A27DB-BD31-4B8C-83A1-F6EECF244321}">
                <p14:modId xmlns:p14="http://schemas.microsoft.com/office/powerpoint/2010/main" val="887340062"/>
              </p:ext>
            </p:extLst>
          </p:nvPr>
        </p:nvGraphicFramePr>
        <p:xfrm>
          <a:off x="-180926" y="849138"/>
          <a:ext cx="9743207" cy="467610"/>
        </p:xfrm>
        <a:graphic>
          <a:graphicData uri="http://schemas.openxmlformats.org/drawingml/2006/chart">
            <c:chart xmlns:c="http://schemas.openxmlformats.org/drawingml/2006/chart" xmlns:r="http://schemas.openxmlformats.org/officeDocument/2006/relationships" r:id="rId3"/>
          </a:graphicData>
        </a:graphic>
      </p:graphicFrame>
      <p:sp>
        <p:nvSpPr>
          <p:cNvPr id="20" name="Rectangle 19"/>
          <p:cNvSpPr/>
          <p:nvPr/>
        </p:nvSpPr>
        <p:spPr>
          <a:xfrm>
            <a:off x="352419" y="932365"/>
            <a:ext cx="2633153" cy="318480"/>
          </a:xfrm>
          <a:prstGeom prst="rect">
            <a:avLst/>
          </a:prstGeom>
          <a:noFill/>
        </p:spPr>
        <p:txBody>
          <a:bodyPr wrap="square" lIns="0" tIns="36000" rIns="0" bIns="0" anchor="ctr">
            <a:spAutoFit/>
          </a:bodyPr>
          <a:lstStyle/>
          <a:p>
            <a:pPr algn="r">
              <a:lnSpc>
                <a:spcPts val="1100"/>
              </a:lnSpc>
            </a:pPr>
            <a:r>
              <a:rPr lang="en-GB" sz="1200" b="1" dirty="0">
                <a:latin typeface="Arial" panose="020B0604020202020204" pitchFamily="34" charset="0"/>
                <a:cs typeface="Arial" panose="020B0604020202020204" pitchFamily="34" charset="0"/>
              </a:rPr>
              <a:t>ATTITUDE TOWARDS TAKING A HOLIDAY TO ENGLAND IN FUTURE</a:t>
            </a:r>
            <a:endParaRPr lang="en-GB" sz="1200" b="1" dirty="0">
              <a:solidFill>
                <a:srgbClr val="00B050"/>
              </a:solidFill>
              <a:latin typeface="Arial" panose="020B0604020202020204" pitchFamily="34" charset="0"/>
              <a:cs typeface="Arial" panose="020B0604020202020204" pitchFamily="34" charset="0"/>
            </a:endParaRPr>
          </a:p>
        </p:txBody>
      </p:sp>
      <p:graphicFrame>
        <p:nvGraphicFramePr>
          <p:cNvPr id="22" name="Table 21"/>
          <p:cNvGraphicFramePr>
            <a:graphicFrameLocks noGrp="1"/>
          </p:cNvGraphicFramePr>
          <p:nvPr>
            <p:extLst>
              <p:ext uri="{D42A27DB-BD31-4B8C-83A1-F6EECF244321}">
                <p14:modId xmlns:p14="http://schemas.microsoft.com/office/powerpoint/2010/main" val="2176299367"/>
              </p:ext>
            </p:extLst>
          </p:nvPr>
        </p:nvGraphicFramePr>
        <p:xfrm>
          <a:off x="4745949" y="2590699"/>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158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castle/palace/historic house</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114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66%</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88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Long (&gt; half day) country or coastal walk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58%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3781145162"/>
                  </a:ext>
                </a:extLst>
              </a:tr>
            </a:tbl>
          </a:graphicData>
        </a:graphic>
      </p:graphicFrame>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7" name="Rectangle 36"/>
          <p:cNvSpPr/>
          <p:nvPr/>
        </p:nvSpPr>
        <p:spPr>
          <a:xfrm>
            <a:off x="4745949" y="1775959"/>
            <a:ext cx="4312326"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a:p>
            <a:r>
              <a:rPr lang="en-GB" sz="700" dirty="0">
                <a:latin typeface="Arial" panose="020B0604020202020204" pitchFamily="34" charset="0"/>
                <a:cs typeface="Arial" panose="020B0604020202020204" pitchFamily="34" charset="0"/>
              </a:rPr>
              <a:t>TOP 2 BOX (DEFINITELY WOULD OR VERY LIKELY TO) CONSIDERATION OF ACTIVITY ON HOLIDAY TO ENGLAND) AND TOP 2 BOX (SOLE/VERY IMPORTANT REASON) IMPORTANCE OF ACTIVITY VS. CHOSING ENGLAND INDEXED AGAINST AVERAGE IMPORTANCE OF ACTIVITIES</a:t>
            </a:r>
          </a:p>
        </p:txBody>
      </p:sp>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UK</a:t>
            </a:r>
          </a:p>
        </p:txBody>
      </p:sp>
      <p:sp>
        <p:nvSpPr>
          <p:cNvPr id="39" name="Rectangle 38"/>
          <p:cNvSpPr/>
          <p:nvPr/>
        </p:nvSpPr>
        <p:spPr>
          <a:xfrm>
            <a:off x="289556" y="5377777"/>
            <a:ext cx="3964944" cy="84892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100" dirty="0">
                <a:solidFill>
                  <a:schemeClr val="tx1"/>
                </a:solidFill>
                <a:latin typeface="Arial" panose="020B0604020202020204" pitchFamily="34" charset="0"/>
                <a:cs typeface="Arial" panose="020B0604020202020204" pitchFamily="34" charset="0"/>
              </a:rPr>
              <a:t>Gourmet meals (like parks/garden visits) play lesser roles in driving visitation, whereas long country or coastal walks are punching above their weight in this sense</a:t>
            </a:r>
          </a:p>
        </p:txBody>
      </p:sp>
      <p:sp>
        <p:nvSpPr>
          <p:cNvPr id="40" name="Isosceles Triangle 39"/>
          <p:cNvSpPr/>
          <p:nvPr/>
        </p:nvSpPr>
        <p:spPr>
          <a:xfrm rot="16200000">
            <a:off x="4287936" y="5744319"/>
            <a:ext cx="284188" cy="115839"/>
          </a:xfrm>
          <a:prstGeom prst="triangle">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25" name="Picture 2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30" name="Oval 29"/>
          <p:cNvSpPr/>
          <p:nvPr/>
        </p:nvSpPr>
        <p:spPr>
          <a:xfrm>
            <a:off x="8371260"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96%</a:t>
            </a:r>
          </a:p>
        </p:txBody>
      </p:sp>
      <p:sp>
        <p:nvSpPr>
          <p:cNvPr id="31" name="TextBox 30"/>
          <p:cNvSpPr txBox="1"/>
          <p:nvPr/>
        </p:nvSpPr>
        <p:spPr>
          <a:xfrm>
            <a:off x="8058568" y="1339907"/>
            <a:ext cx="1152927" cy="400110"/>
          </a:xfrm>
          <a:prstGeom prst="rect">
            <a:avLst/>
          </a:prstGeom>
          <a:noFill/>
        </p:spPr>
        <p:txBody>
          <a:bodyPr wrap="square" lIns="0" rIns="0" rtlCol="0">
            <a:spAutoFit/>
          </a:bodyPr>
          <a:lstStyle/>
          <a:p>
            <a:pPr algn="ctr"/>
            <a:r>
              <a:rPr lang="en-GB" sz="1000" dirty="0"/>
              <a:t>NET England </a:t>
            </a:r>
          </a:p>
          <a:p>
            <a:pPr algn="ctr"/>
            <a:r>
              <a:rPr lang="en-GB" sz="1000" dirty="0"/>
              <a:t>consideration</a:t>
            </a:r>
          </a:p>
        </p:txBody>
      </p:sp>
      <p:sp>
        <p:nvSpPr>
          <p:cNvPr id="36" name="TextBox 35"/>
          <p:cNvSpPr txBox="1"/>
          <p:nvPr/>
        </p:nvSpPr>
        <p:spPr>
          <a:xfrm>
            <a:off x="4662249" y="6279242"/>
            <a:ext cx="1616148" cy="246221"/>
          </a:xfrm>
          <a:prstGeom prst="rect">
            <a:avLst/>
          </a:prstGeom>
          <a:noFill/>
        </p:spPr>
        <p:txBody>
          <a:bodyPr wrap="none" rtlCol="0">
            <a:spAutoFit/>
          </a:bodyPr>
          <a:lstStyle/>
          <a:p>
            <a:r>
              <a:rPr lang="en-GB" sz="1000" i="1" dirty="0">
                <a:latin typeface="Arial" panose="020B0604020202020204" pitchFamily="34" charset="0"/>
                <a:cs typeface="Arial" panose="020B0604020202020204" pitchFamily="34" charset="0"/>
              </a:rPr>
              <a:t>List continues overleaf …</a:t>
            </a:r>
          </a:p>
        </p:txBody>
      </p:sp>
      <p:sp>
        <p:nvSpPr>
          <p:cNvPr id="26" name="Rectangle 25">
            <a:extLst>
              <a:ext uri="{FF2B5EF4-FFF2-40B4-BE49-F238E27FC236}">
                <a16:creationId xmlns:a16="http://schemas.microsoft.com/office/drawing/2014/main" xmlns="" id="{DCD4327E-7C23-42B7-8517-8A2AB774FFE8}"/>
              </a:ext>
            </a:extLst>
          </p:cNvPr>
          <p:cNvSpPr/>
          <p:nvPr/>
        </p:nvSpPr>
        <p:spPr>
          <a:xfrm>
            <a:off x="3010159" y="1245080"/>
            <a:ext cx="487313" cy="415498"/>
          </a:xfrm>
          <a:prstGeom prst="rect">
            <a:avLst/>
          </a:prstGeom>
          <a:solidFill>
            <a:schemeClr val="bg1"/>
          </a:solidFill>
        </p:spPr>
        <p:txBody>
          <a:bodyPr wrap="none" lIns="0" tIns="0" rIns="0" bIns="0">
            <a:spAutoFit/>
          </a:bodyPr>
          <a:lstStyle/>
          <a:p>
            <a:r>
              <a:rPr lang="en-GB" sz="900" dirty="0">
                <a:solidFill>
                  <a:srgbClr val="120742"/>
                </a:solidFill>
                <a:latin typeface="Arial" panose="020B0604020202020204" pitchFamily="34" charset="0"/>
                <a:cs typeface="Arial" panose="020B0604020202020204" pitchFamily="34" charset="0"/>
              </a:rPr>
              <a:t>Would </a:t>
            </a:r>
          </a:p>
          <a:p>
            <a:r>
              <a:rPr lang="en-GB" sz="900" dirty="0">
                <a:solidFill>
                  <a:srgbClr val="120742"/>
                </a:solidFill>
                <a:latin typeface="Arial" panose="020B0604020202020204" pitchFamily="34" charset="0"/>
                <a:cs typeface="Arial" panose="020B0604020202020204" pitchFamily="34" charset="0"/>
              </a:rPr>
              <a:t>definitely </a:t>
            </a:r>
          </a:p>
          <a:p>
            <a:r>
              <a:rPr lang="en-GB" sz="900" dirty="0">
                <a:solidFill>
                  <a:srgbClr val="120742"/>
                </a:solidFill>
                <a:latin typeface="Arial" panose="020B0604020202020204" pitchFamily="34" charset="0"/>
                <a:cs typeface="Arial" panose="020B0604020202020204" pitchFamily="34" charset="0"/>
              </a:rPr>
              <a:t>consider</a:t>
            </a:r>
          </a:p>
        </p:txBody>
      </p:sp>
      <p:sp>
        <p:nvSpPr>
          <p:cNvPr id="27" name="Rectangle 26">
            <a:extLst>
              <a:ext uri="{FF2B5EF4-FFF2-40B4-BE49-F238E27FC236}">
                <a16:creationId xmlns:a16="http://schemas.microsoft.com/office/drawing/2014/main" xmlns="" id="{C90D6B0E-DCDF-4785-A803-90A69ED2FEFA}"/>
              </a:ext>
            </a:extLst>
          </p:cNvPr>
          <p:cNvSpPr/>
          <p:nvPr/>
        </p:nvSpPr>
        <p:spPr>
          <a:xfrm>
            <a:off x="6042373" y="1245080"/>
            <a:ext cx="852798"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England holiday </a:t>
            </a:r>
          </a:p>
          <a:p>
            <a:r>
              <a:rPr lang="en-GB" sz="900" dirty="0">
                <a:solidFill>
                  <a:srgbClr val="00B050"/>
                </a:solidFill>
                <a:latin typeface="Arial" panose="020B0604020202020204" pitchFamily="34" charset="0"/>
                <a:cs typeface="Arial" panose="020B0604020202020204" pitchFamily="34" charset="0"/>
              </a:rPr>
              <a:t>already booked</a:t>
            </a:r>
          </a:p>
        </p:txBody>
      </p:sp>
      <p:sp>
        <p:nvSpPr>
          <p:cNvPr id="28" name="Rectangle 27">
            <a:extLst>
              <a:ext uri="{FF2B5EF4-FFF2-40B4-BE49-F238E27FC236}">
                <a16:creationId xmlns:a16="http://schemas.microsoft.com/office/drawing/2014/main" xmlns="" id="{35BEC08B-DE8D-49BB-BC87-2D1FD38803C7}"/>
              </a:ext>
            </a:extLst>
          </p:cNvPr>
          <p:cNvSpPr/>
          <p:nvPr/>
        </p:nvSpPr>
        <p:spPr>
          <a:xfrm>
            <a:off x="3774403" y="1245080"/>
            <a:ext cx="621965"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Actively</a:t>
            </a:r>
          </a:p>
          <a:p>
            <a:r>
              <a:rPr lang="en-GB" sz="900" dirty="0">
                <a:solidFill>
                  <a:srgbClr val="92D050"/>
                </a:solidFill>
                <a:latin typeface="Arial" panose="020B0604020202020204" pitchFamily="34" charset="0"/>
                <a:cs typeface="Arial" panose="020B0604020202020204" pitchFamily="34" charset="0"/>
              </a:rPr>
              <a:t>considering </a:t>
            </a:r>
          </a:p>
        </p:txBody>
      </p:sp>
    </p:spTree>
    <p:extLst>
      <p:ext uri="{BB962C8B-B14F-4D97-AF65-F5344CB8AC3E}">
        <p14:creationId xmlns:p14="http://schemas.microsoft.com/office/powerpoint/2010/main" val="423357230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a:xfrm>
            <a:off x="4745949" y="1142498"/>
            <a:ext cx="4140001" cy="2283400"/>
          </a:xfrm>
          <a:prstGeom prst="rect">
            <a:avLst/>
          </a:pr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t"/>
          <a:lstStyle/>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Lower appeal of the city life activity cluster, whereas rural life &amp; scenery is widely considered and exploration of villages / rural areas is an above average driver of consideration at an activity level </a:t>
            </a:r>
          </a:p>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Gourmet meals not a particularly key driver, although local food and drink is clearly important (and widely considered)</a:t>
            </a:r>
          </a:p>
          <a:p>
            <a:pPr marL="180000" lvl="0" indent="-180000">
              <a:spcAft>
                <a:spcPts val="600"/>
              </a:spcAft>
              <a:buClr>
                <a:schemeClr val="tx1"/>
              </a:buClr>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Whilst certainly more niche in terms of consideration, contemporary culture has a relatively profound impact on consideration of England </a:t>
            </a:r>
          </a:p>
        </p:txBody>
      </p:sp>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UK</a:t>
            </a:r>
          </a:p>
        </p:txBody>
      </p:sp>
      <p:pic>
        <p:nvPicPr>
          <p:cNvPr id="25" name="Picture 2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23" name="Rectangle 22"/>
          <p:cNvSpPr/>
          <p:nvPr/>
        </p:nvSpPr>
        <p:spPr>
          <a:xfrm>
            <a:off x="4748221" y="3400972"/>
            <a:ext cx="4114206" cy="2777904"/>
          </a:xfrm>
          <a:prstGeom prst="rect">
            <a:avLst/>
          </a:prstGeom>
          <a:noFill/>
          <a:ln w="6350">
            <a:solidFill>
              <a:schemeClr val="bg1">
                <a:lumMod val="50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36000" rIns="36000" rtlCol="0" anchor="t"/>
          <a:lstStyle/>
          <a:p>
            <a:r>
              <a:rPr lang="en-GB" sz="1200" b="1" dirty="0">
                <a:solidFill>
                  <a:schemeClr val="tx1"/>
                </a:solidFill>
                <a:latin typeface="Arial" panose="020B0604020202020204" pitchFamily="34" charset="0"/>
                <a:cs typeface="Arial" panose="020B0604020202020204" pitchFamily="34" charset="0"/>
              </a:rPr>
              <a:t>INDEXING </a:t>
            </a:r>
          </a:p>
          <a:p>
            <a:r>
              <a:rPr lang="en-GB" sz="1050" dirty="0">
                <a:solidFill>
                  <a:schemeClr val="tx1"/>
                </a:solidFill>
                <a:latin typeface="Arial" panose="020B0604020202020204" pitchFamily="34" charset="0"/>
                <a:cs typeface="Arial" panose="020B0604020202020204" pitchFamily="34" charset="0"/>
              </a:rPr>
              <a:t>Indexing shows relative differences, e.g. against the global average or the average importance of activities. An index score of 120 next to a 60% score indicates a global average of 50% as does an index score of 80 next to a 40% score. </a:t>
            </a:r>
          </a:p>
          <a:p>
            <a:endParaRPr lang="en-GB" sz="1100" b="1" dirty="0">
              <a:solidFill>
                <a:schemeClr val="tx1"/>
              </a:solidFill>
              <a:latin typeface="Arial" panose="020B0604020202020204" pitchFamily="34" charset="0"/>
              <a:cs typeface="Arial" panose="020B0604020202020204" pitchFamily="34" charset="0"/>
            </a:endParaRPr>
          </a:p>
          <a:p>
            <a:r>
              <a:rPr lang="en-GB" sz="1200" b="1" dirty="0">
                <a:solidFill>
                  <a:schemeClr val="tx1"/>
                </a:solidFill>
                <a:latin typeface="Arial" panose="020B0604020202020204" pitchFamily="34" charset="0"/>
                <a:cs typeface="Arial" panose="020B0604020202020204" pitchFamily="34" charset="0"/>
              </a:rPr>
              <a:t>COLOUR CODING OF INDEX SCORES </a:t>
            </a:r>
          </a:p>
          <a:p>
            <a:r>
              <a:rPr lang="en-GB" sz="1050" dirty="0">
                <a:solidFill>
                  <a:schemeClr val="tx1"/>
                </a:solidFill>
                <a:latin typeface="Arial" panose="020B0604020202020204" pitchFamily="34" charset="0"/>
                <a:cs typeface="Arial" panose="020B0604020202020204" pitchFamily="34" charset="0"/>
              </a:rPr>
              <a:t>Index scores have been colour coded to highlight smaller or greater differences. </a:t>
            </a:r>
            <a:r>
              <a:rPr lang="en-GB" sz="1050" dirty="0">
                <a:solidFill>
                  <a:srgbClr val="C00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under-indexing (index &lt;80), </a:t>
            </a:r>
            <a:r>
              <a:rPr lang="en-GB" sz="1050" dirty="0">
                <a:solidFill>
                  <a:srgbClr val="FFC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under-indexing (index 80-89), </a:t>
            </a:r>
            <a:r>
              <a:rPr lang="en-GB" sz="1050" dirty="0">
                <a:solidFill>
                  <a:srgbClr val="92D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over-indexing (index 110-119) and </a:t>
            </a:r>
            <a:r>
              <a:rPr lang="en-GB" sz="1050" dirty="0">
                <a:solidFill>
                  <a:srgbClr val="00B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over-indexing (index 120+)</a:t>
            </a:r>
            <a:endParaRPr lang="en-GB" sz="1050" b="1" dirty="0">
              <a:solidFill>
                <a:schemeClr val="tx1"/>
              </a:solidFill>
              <a:latin typeface="Arial" panose="020B0604020202020204" pitchFamily="34" charset="0"/>
              <a:cs typeface="Arial" panose="020B0604020202020204" pitchFamily="34" charset="0"/>
            </a:endParaRPr>
          </a:p>
          <a:p>
            <a:endParaRPr lang="en-GB" sz="1100" b="1" dirty="0">
              <a:solidFill>
                <a:schemeClr val="tx1"/>
              </a:solidFill>
              <a:latin typeface="Arial" panose="020B0604020202020204" pitchFamily="34" charset="0"/>
              <a:cs typeface="Arial" panose="020B0604020202020204" pitchFamily="34" charset="0"/>
            </a:endParaRPr>
          </a:p>
          <a:p>
            <a:pPr lvl="0"/>
            <a:r>
              <a:rPr lang="en-GB" sz="1200" b="1" dirty="0">
                <a:solidFill>
                  <a:srgbClr val="120742"/>
                </a:solidFill>
                <a:latin typeface="Arial" panose="020B0604020202020204" pitchFamily="34" charset="0"/>
                <a:cs typeface="Arial" panose="020B0604020202020204" pitchFamily="34" charset="0"/>
              </a:rPr>
              <a:t>SOURCE </a:t>
            </a:r>
          </a:p>
          <a:p>
            <a:pPr lvl="0"/>
            <a:r>
              <a:rPr lang="en-GB" sz="1050" dirty="0">
                <a:solidFill>
                  <a:srgbClr val="120742"/>
                </a:solidFill>
                <a:latin typeface="Arial" panose="020B0604020202020204" pitchFamily="34" charset="0"/>
                <a:cs typeface="Arial" panose="020B0604020202020204" pitchFamily="34" charset="0"/>
              </a:rPr>
              <a:t>Online survey of 1,520 respondents. Fieldwork carried out </a:t>
            </a:r>
            <a:r>
              <a:rPr lang="en-GB" sz="1050" dirty="0" smtClean="0">
                <a:solidFill>
                  <a:srgbClr val="120742"/>
                </a:solidFill>
                <a:latin typeface="Arial" panose="020B0604020202020204" pitchFamily="34" charset="0"/>
                <a:cs typeface="Arial" panose="020B0604020202020204" pitchFamily="34" charset="0"/>
              </a:rPr>
              <a:t>between </a:t>
            </a:r>
            <a:r>
              <a:rPr lang="en-GB" sz="1050" dirty="0">
                <a:solidFill>
                  <a:srgbClr val="120742"/>
                </a:solidFill>
                <a:latin typeface="Arial" panose="020B0604020202020204" pitchFamily="34" charset="0"/>
                <a:cs typeface="Arial" panose="020B0604020202020204" pitchFamily="34" charset="0"/>
              </a:rPr>
              <a:t>[</a:t>
            </a:r>
            <a:r>
              <a:rPr lang="en-GB" sz="1050" dirty="0">
                <a:solidFill>
                  <a:srgbClr val="120742"/>
                </a:solidFill>
                <a:latin typeface="Arial" panose="020B0604020202020204" pitchFamily="34" charset="0"/>
                <a:cs typeface="Arial" panose="020B0604020202020204" pitchFamily="34" charset="0"/>
              </a:rPr>
              <a:t>02.17] and [03.17]</a:t>
            </a:r>
            <a:r>
              <a:rPr lang="en-GB" sz="1050" dirty="0">
                <a:solidFill>
                  <a:srgbClr val="120742"/>
                </a:solidFill>
                <a:latin typeface="Arial" panose="020B0604020202020204" pitchFamily="34" charset="0"/>
                <a:cs typeface="Arial" panose="020B0604020202020204" pitchFamily="34" charset="0"/>
              </a:rPr>
              <a:t>.</a:t>
            </a:r>
            <a:endParaRPr lang="en-GB" sz="1050" dirty="0">
              <a:solidFill>
                <a:srgbClr val="120742"/>
              </a:solidFill>
              <a:latin typeface="Arial" panose="020B0604020202020204" pitchFamily="34" charset="0"/>
              <a:cs typeface="Arial" panose="020B0604020202020204" pitchFamily="34" charset="0"/>
            </a:endParaRPr>
          </a:p>
        </p:txBody>
      </p:sp>
      <p:sp>
        <p:nvSpPr>
          <p:cNvPr id="31" name="Rectangle 30"/>
          <p:cNvSpPr/>
          <p:nvPr/>
        </p:nvSpPr>
        <p:spPr>
          <a:xfrm>
            <a:off x="4745950" y="926035"/>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graphicFrame>
        <p:nvGraphicFramePr>
          <p:cNvPr id="69" name="Table 68"/>
          <p:cNvGraphicFramePr>
            <a:graphicFrameLocks noGrp="1"/>
          </p:cNvGraphicFramePr>
          <p:nvPr>
            <p:extLst>
              <p:ext uri="{D42A27DB-BD31-4B8C-83A1-F6EECF244321}">
                <p14:modId xmlns:p14="http://schemas.microsoft.com/office/powerpoint/2010/main" val="1744755768"/>
              </p:ext>
            </p:extLst>
          </p:nvPr>
        </p:nvGraphicFramePr>
        <p:xfrm>
          <a:off x="326345" y="1289671"/>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ACTIVITY (11-20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museum</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57%</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84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Food &amp; drink tour or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52%</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91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places linked to family history</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51%</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93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Event associated with local traditions</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45%</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84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locally made products/craft</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45%</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73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clothes</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43%</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80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contemporary culture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42%</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121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Boating (boat trips, canal boating)</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42%</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72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Film/TV/Literature attraction</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42%</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80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an art gallery</a:t>
                      </a:r>
                    </a:p>
                  </a:txBody>
                  <a:tcPr marL="9525" marR="9525" marT="36000" marB="3600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42%</a:t>
                      </a:r>
                    </a:p>
                  </a:txBody>
                  <a:tcPr marL="9525" marR="9525" marT="36000" marB="3600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80 </a:t>
                      </a:r>
                    </a:p>
                  </a:txBody>
                  <a:tcPr marL="9525" marR="9525" marT="36000" marB="3600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3781145162"/>
                  </a:ext>
                </a:extLst>
              </a:tr>
            </a:tbl>
          </a:graphicData>
        </a:graphic>
      </p:graphicFrame>
      <p:sp>
        <p:nvSpPr>
          <p:cNvPr id="70" name="Rectangle 69"/>
          <p:cNvSpPr/>
          <p:nvPr/>
        </p:nvSpPr>
        <p:spPr>
          <a:xfrm>
            <a:off x="352419" y="926035"/>
            <a:ext cx="4253286" cy="374461"/>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p:txBody>
      </p:sp>
      <p:sp>
        <p:nvSpPr>
          <p:cNvPr id="28" name="Rectangle 27">
            <a:extLst>
              <a:ext uri="{FF2B5EF4-FFF2-40B4-BE49-F238E27FC236}">
                <a16:creationId xmlns:a16="http://schemas.microsoft.com/office/drawing/2014/main" xmlns="" id="{D848AE48-534E-453B-9098-EEEF2132F512}"/>
              </a:ext>
            </a:extLst>
          </p:cNvPr>
          <p:cNvSpPr/>
          <p:nvPr/>
        </p:nvSpPr>
        <p:spPr>
          <a:xfrm>
            <a:off x="349371" y="5045547"/>
            <a:ext cx="4116478" cy="381728"/>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DEMOGRAPHICS SKEWS: % ALREADY BOOKED ENGLAND HOLIDAY INDEXED VS. MARKET TOTAL</a:t>
            </a:r>
          </a:p>
        </p:txBody>
      </p:sp>
      <p:graphicFrame>
        <p:nvGraphicFramePr>
          <p:cNvPr id="32" name="Table 31">
            <a:extLst>
              <a:ext uri="{FF2B5EF4-FFF2-40B4-BE49-F238E27FC236}">
                <a16:creationId xmlns:a16="http://schemas.microsoft.com/office/drawing/2014/main" xmlns="" id="{B9B8CC28-E78D-4F28-AC61-715352AF2423}"/>
              </a:ext>
            </a:extLst>
          </p:cNvPr>
          <p:cNvGraphicFramePr>
            <a:graphicFrameLocks noGrp="1"/>
          </p:cNvGraphicFramePr>
          <p:nvPr>
            <p:extLst>
              <p:ext uri="{D42A27DB-BD31-4B8C-83A1-F6EECF244321}">
                <p14:modId xmlns:p14="http://schemas.microsoft.com/office/powerpoint/2010/main" val="1838905382"/>
              </p:ext>
            </p:extLst>
          </p:nvPr>
        </p:nvGraphicFramePr>
        <p:xfrm>
          <a:off x="326345" y="5398527"/>
          <a:ext cx="4142552" cy="864000"/>
        </p:xfrm>
        <a:graphic>
          <a:graphicData uri="http://schemas.openxmlformats.org/drawingml/2006/table">
            <a:tbl>
              <a:tblPr>
                <a:tableStyleId>{5C22544A-7EE6-4342-B048-85BDC9FD1C3A}</a:tableStyleId>
              </a:tblPr>
              <a:tblGrid>
                <a:gridCol w="517819">
                  <a:extLst>
                    <a:ext uri="{9D8B030D-6E8A-4147-A177-3AD203B41FA5}">
                      <a16:colId xmlns:a16="http://schemas.microsoft.com/office/drawing/2014/main" xmlns="" val="379537023"/>
                    </a:ext>
                  </a:extLst>
                </a:gridCol>
                <a:gridCol w="517819">
                  <a:extLst>
                    <a:ext uri="{9D8B030D-6E8A-4147-A177-3AD203B41FA5}">
                      <a16:colId xmlns:a16="http://schemas.microsoft.com/office/drawing/2014/main" xmlns="" val="1083277144"/>
                    </a:ext>
                  </a:extLst>
                </a:gridCol>
                <a:gridCol w="517819">
                  <a:extLst>
                    <a:ext uri="{9D8B030D-6E8A-4147-A177-3AD203B41FA5}">
                      <a16:colId xmlns:a16="http://schemas.microsoft.com/office/drawing/2014/main" xmlns="" val="812582721"/>
                    </a:ext>
                  </a:extLst>
                </a:gridCol>
                <a:gridCol w="517819">
                  <a:extLst>
                    <a:ext uri="{9D8B030D-6E8A-4147-A177-3AD203B41FA5}">
                      <a16:colId xmlns:a16="http://schemas.microsoft.com/office/drawing/2014/main" xmlns="" val="1406986778"/>
                    </a:ext>
                  </a:extLst>
                </a:gridCol>
                <a:gridCol w="517819">
                  <a:extLst>
                    <a:ext uri="{9D8B030D-6E8A-4147-A177-3AD203B41FA5}">
                      <a16:colId xmlns:a16="http://schemas.microsoft.com/office/drawing/2014/main" xmlns="" val="2034199571"/>
                    </a:ext>
                  </a:extLst>
                </a:gridCol>
                <a:gridCol w="517819">
                  <a:extLst>
                    <a:ext uri="{9D8B030D-6E8A-4147-A177-3AD203B41FA5}">
                      <a16:colId xmlns:a16="http://schemas.microsoft.com/office/drawing/2014/main" xmlns="" val="2251176793"/>
                    </a:ext>
                  </a:extLst>
                </a:gridCol>
                <a:gridCol w="517819">
                  <a:extLst>
                    <a:ext uri="{9D8B030D-6E8A-4147-A177-3AD203B41FA5}">
                      <a16:colId xmlns:a16="http://schemas.microsoft.com/office/drawing/2014/main" xmlns="" val="105214153"/>
                    </a:ext>
                  </a:extLst>
                </a:gridCol>
                <a:gridCol w="517819">
                  <a:extLst>
                    <a:ext uri="{9D8B030D-6E8A-4147-A177-3AD203B41FA5}">
                      <a16:colId xmlns:a16="http://schemas.microsoft.com/office/drawing/2014/main" xmlns="" val="2567621665"/>
                    </a:ext>
                  </a:extLst>
                </a:gridCol>
              </a:tblGrid>
              <a:tr h="288000">
                <a:tc>
                  <a:txBody>
                    <a:bodyPr/>
                    <a:lstStyle/>
                    <a:p>
                      <a:pPr algn="ctr" fontAlgn="ctr"/>
                      <a:r>
                        <a:rPr lang="en-GB" sz="1000" b="1" u="none" strike="noStrike" dirty="0">
                          <a:effectLst/>
                          <a:latin typeface="Arial" panose="020B0604020202020204" pitchFamily="34" charset="0"/>
                          <a:cs typeface="Arial" panose="020B0604020202020204" pitchFamily="34" charset="0"/>
                        </a:rPr>
                        <a:t>18-34</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35-54</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55+</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Male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Female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AB</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C1</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1" u="none" strike="noStrike" dirty="0">
                          <a:effectLst/>
                          <a:latin typeface="Arial" panose="020B0604020202020204" pitchFamily="34" charset="0"/>
                          <a:cs typeface="Arial" panose="020B0604020202020204" pitchFamily="34" charset="0"/>
                        </a:rPr>
                        <a:t>C2DE</a:t>
                      </a:r>
                      <a:endParaRPr lang="en-GB" sz="100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0413423"/>
                  </a:ext>
                </a:extLst>
              </a:tr>
              <a:tr h="288000">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31%</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47379791"/>
                  </a:ext>
                </a:extLst>
              </a:tr>
              <a:tr h="288000">
                <a:tc>
                  <a:txBody>
                    <a:bodyPr/>
                    <a:lstStyle/>
                    <a:p>
                      <a:pPr algn="ctr" fontAlgn="b"/>
                      <a:r>
                        <a:rPr lang="en-GB" sz="1100" b="0" i="0" u="none" strike="noStrike" dirty="0">
                          <a:solidFill>
                            <a:schemeClr val="tx1"/>
                          </a:solidFill>
                          <a:effectLst/>
                          <a:latin typeface="Calibri" panose="020F0502020204030204" pitchFamily="34" charset="0"/>
                        </a:rPr>
                        <a:t> 95 </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100" b="0" i="0" u="none" strike="noStrike" dirty="0">
                          <a:solidFill>
                            <a:schemeClr val="tx1"/>
                          </a:solidFill>
                          <a:effectLst/>
                          <a:latin typeface="Calibri" panose="020F0502020204030204" pitchFamily="34" charset="0"/>
                        </a:rPr>
                        <a:t> 97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100" b="0" i="0" u="none" strike="noStrike" dirty="0">
                          <a:solidFill>
                            <a:schemeClr val="tx1"/>
                          </a:solidFill>
                          <a:effectLst/>
                          <a:latin typeface="Calibri" panose="020F0502020204030204" pitchFamily="34" charset="0"/>
                        </a:rPr>
                        <a:t> 106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100" b="0" i="0" u="none" strike="noStrike" dirty="0">
                          <a:solidFill>
                            <a:schemeClr val="tx1"/>
                          </a:solidFill>
                          <a:effectLst/>
                          <a:latin typeface="Calibri" panose="020F0502020204030204" pitchFamily="34" charset="0"/>
                        </a:rPr>
                        <a:t> 98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100" b="0" i="0" u="none" strike="noStrike" dirty="0">
                          <a:solidFill>
                            <a:schemeClr val="tx1"/>
                          </a:solidFill>
                          <a:effectLst/>
                          <a:latin typeface="Calibri" panose="020F050202020403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100" b="0" i="0" u="none" strike="noStrike" dirty="0">
                          <a:solidFill>
                            <a:schemeClr val="tx1"/>
                          </a:solidFill>
                          <a:effectLst/>
                          <a:latin typeface="Calibri" panose="020F0502020204030204" pitchFamily="34" charset="0"/>
                        </a:rPr>
                        <a:t> 101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100" b="0" i="0" u="none" strike="noStrike" dirty="0">
                          <a:solidFill>
                            <a:schemeClr val="tx1"/>
                          </a:solidFill>
                          <a:effectLst/>
                          <a:latin typeface="Calibri" panose="020F0502020204030204" pitchFamily="34" charset="0"/>
                        </a:rPr>
                        <a:t> 98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100" b="0" i="0" u="none" strike="noStrike" dirty="0">
                          <a:solidFill>
                            <a:schemeClr val="tx1"/>
                          </a:solidFill>
                          <a:effectLst/>
                          <a:latin typeface="Calibri" panose="020F050202020403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961132316"/>
                  </a:ext>
                </a:extLst>
              </a:tr>
            </a:tbl>
          </a:graphicData>
        </a:graphic>
      </p:graphicFrame>
    </p:spTree>
    <p:extLst>
      <p:ext uri="{BB962C8B-B14F-4D97-AF65-F5344CB8AC3E}">
        <p14:creationId xmlns:p14="http://schemas.microsoft.com/office/powerpoint/2010/main" val="67963547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5684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How to interpret the results</a:t>
            </a:r>
          </a:p>
        </p:txBody>
      </p:sp>
      <p:sp>
        <p:nvSpPr>
          <p:cNvPr id="50" name="Rectangle 49"/>
          <p:cNvSpPr/>
          <p:nvPr/>
        </p:nvSpPr>
        <p:spPr>
          <a:xfrm>
            <a:off x="4748221" y="1180239"/>
            <a:ext cx="4140001" cy="2283400"/>
          </a:xfrm>
          <a:prstGeom prst="rect">
            <a:avLst/>
          </a:pr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t"/>
          <a:lstStyle/>
          <a:p>
            <a:pPr marL="18000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Most likely reflecting the older demographic skew, action and outdoor activity clusters are not found majorly appealing, whereas rural life and scenery appeals more</a:t>
            </a:r>
          </a:p>
          <a:p>
            <a:pPr marL="18000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Aside from the classic drivers (famous places, buildings &amp; historic monuments), the prospect of exploring villages / rural areas and local food / drink specialities have the greatest impact on consideration of England </a:t>
            </a:r>
          </a:p>
          <a:p>
            <a:pPr marL="18000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As a driver contemporary culture punches about its weight, but in terms of consideration, this isn’t a key activity</a:t>
            </a:r>
          </a:p>
        </p:txBody>
      </p:sp>
      <p:sp>
        <p:nvSpPr>
          <p:cNvPr id="51" name="Rectangle 50"/>
          <p:cNvSpPr/>
          <p:nvPr/>
        </p:nvSpPr>
        <p:spPr>
          <a:xfrm>
            <a:off x="352419" y="3881974"/>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sp>
        <p:nvSpPr>
          <p:cNvPr id="2" name="Rectangle 1"/>
          <p:cNvSpPr/>
          <p:nvPr/>
        </p:nvSpPr>
        <p:spPr>
          <a:xfrm>
            <a:off x="4748221" y="3056628"/>
            <a:ext cx="4114206" cy="272746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t"/>
          <a:lstStyle/>
          <a:p>
            <a:r>
              <a:rPr lang="en-GB" sz="1200" b="1" dirty="0">
                <a:solidFill>
                  <a:schemeClr val="tx1"/>
                </a:solidFill>
                <a:latin typeface="Arial" panose="020B0604020202020204" pitchFamily="34" charset="0"/>
                <a:cs typeface="Arial" panose="020B0604020202020204" pitchFamily="34" charset="0"/>
              </a:rPr>
              <a:t>INDEXING </a:t>
            </a:r>
          </a:p>
          <a:p>
            <a:r>
              <a:rPr lang="en-GB" sz="1050" dirty="0">
                <a:solidFill>
                  <a:schemeClr val="tx1"/>
                </a:solidFill>
                <a:latin typeface="Arial" panose="020B0604020202020204" pitchFamily="34" charset="0"/>
                <a:cs typeface="Arial" panose="020B0604020202020204" pitchFamily="34" charset="0"/>
              </a:rPr>
              <a:t>Indexing shows relative differences, e.g. against the global average or the average importance of activities. An index score of 120 next to a 60% score indicates a global average of 50% as does an index score of 80 next to a 40% score. </a:t>
            </a:r>
          </a:p>
          <a:p>
            <a:endParaRPr lang="en-GB" sz="1100" b="1" dirty="0">
              <a:solidFill>
                <a:schemeClr val="tx1"/>
              </a:solidFill>
              <a:latin typeface="Arial" panose="020B0604020202020204" pitchFamily="34" charset="0"/>
              <a:cs typeface="Arial" panose="020B0604020202020204" pitchFamily="34" charset="0"/>
            </a:endParaRPr>
          </a:p>
          <a:p>
            <a:r>
              <a:rPr lang="en-GB" sz="1200" b="1" dirty="0">
                <a:solidFill>
                  <a:schemeClr val="tx1"/>
                </a:solidFill>
                <a:latin typeface="Arial" panose="020B0604020202020204" pitchFamily="34" charset="0"/>
                <a:cs typeface="Arial" panose="020B0604020202020204" pitchFamily="34" charset="0"/>
              </a:rPr>
              <a:t>COLOUR CODING OF INDEX SCORES </a:t>
            </a:r>
          </a:p>
          <a:p>
            <a:r>
              <a:rPr lang="en-GB" sz="1050" dirty="0">
                <a:solidFill>
                  <a:schemeClr val="tx1"/>
                </a:solidFill>
                <a:latin typeface="Arial" panose="020B0604020202020204" pitchFamily="34" charset="0"/>
                <a:cs typeface="Arial" panose="020B0604020202020204" pitchFamily="34" charset="0"/>
              </a:rPr>
              <a:t>Index scores have been colour coded to highlight smaller or greater differences. </a:t>
            </a:r>
            <a:r>
              <a:rPr lang="en-GB" sz="1050" dirty="0">
                <a:solidFill>
                  <a:srgbClr val="C00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under-indexing (index &lt;80), </a:t>
            </a:r>
            <a:r>
              <a:rPr lang="en-GB" sz="1050" dirty="0">
                <a:solidFill>
                  <a:srgbClr val="FFC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under-indexing (index 80-89), </a:t>
            </a:r>
            <a:r>
              <a:rPr lang="en-GB" sz="1050" dirty="0">
                <a:solidFill>
                  <a:srgbClr val="92D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over-indexing (index 110-119) and </a:t>
            </a:r>
            <a:r>
              <a:rPr lang="en-GB" sz="1050" dirty="0">
                <a:solidFill>
                  <a:srgbClr val="00B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over-indexing (index 120+)</a:t>
            </a:r>
            <a:endParaRPr lang="en-GB" sz="1050" b="1" dirty="0">
              <a:solidFill>
                <a:schemeClr val="tx1"/>
              </a:solidFill>
              <a:latin typeface="Arial" panose="020B0604020202020204" pitchFamily="34" charset="0"/>
              <a:cs typeface="Arial" panose="020B0604020202020204" pitchFamily="34" charset="0"/>
            </a:endParaRPr>
          </a:p>
          <a:p>
            <a:endParaRPr lang="en-GB" sz="1100" b="1" dirty="0">
              <a:solidFill>
                <a:schemeClr val="tx1"/>
              </a:solidFill>
              <a:latin typeface="Arial" panose="020B0604020202020204" pitchFamily="34" charset="0"/>
              <a:cs typeface="Arial" panose="020B0604020202020204" pitchFamily="34" charset="0"/>
            </a:endParaRPr>
          </a:p>
          <a:p>
            <a:pPr lvl="0"/>
            <a:r>
              <a:rPr lang="en-GB" sz="1200" b="1" dirty="0">
                <a:solidFill>
                  <a:srgbClr val="120742"/>
                </a:solidFill>
                <a:latin typeface="Arial" panose="020B0604020202020204" pitchFamily="34" charset="0"/>
                <a:cs typeface="Arial" panose="020B0604020202020204" pitchFamily="34" charset="0"/>
              </a:rPr>
              <a:t>SOURCE </a:t>
            </a:r>
          </a:p>
          <a:p>
            <a:pPr lvl="0"/>
            <a:r>
              <a:rPr lang="en-GB" sz="1050" dirty="0">
                <a:solidFill>
                  <a:srgbClr val="120742"/>
                </a:solidFill>
                <a:latin typeface="Arial" panose="020B0604020202020204" pitchFamily="34" charset="0"/>
                <a:cs typeface="Arial" panose="020B0604020202020204" pitchFamily="34" charset="0"/>
              </a:rPr>
              <a:t>Online survey of 1,640 respondents. Fieldwork carried out between </a:t>
            </a:r>
            <a:r>
              <a:rPr lang="en-GB" sz="1050" dirty="0">
                <a:solidFill>
                  <a:srgbClr val="120742"/>
                </a:solidFill>
                <a:highlight>
                  <a:srgbClr val="FFFF00"/>
                </a:highlight>
                <a:latin typeface="Arial" panose="020B0604020202020204" pitchFamily="34" charset="0"/>
                <a:cs typeface="Arial" panose="020B0604020202020204" pitchFamily="34" charset="0"/>
              </a:rPr>
              <a:t>[02.17]</a:t>
            </a:r>
            <a:r>
              <a:rPr lang="en-GB" sz="1050" dirty="0">
                <a:solidFill>
                  <a:srgbClr val="120742"/>
                </a:solidFill>
                <a:latin typeface="Arial" panose="020B0604020202020204" pitchFamily="34" charset="0"/>
                <a:cs typeface="Arial" panose="020B0604020202020204" pitchFamily="34" charset="0"/>
              </a:rPr>
              <a:t> and </a:t>
            </a:r>
            <a:r>
              <a:rPr lang="en-GB" sz="1050" dirty="0">
                <a:solidFill>
                  <a:srgbClr val="120742"/>
                </a:solidFill>
                <a:highlight>
                  <a:srgbClr val="FFFF00"/>
                </a:highlight>
                <a:latin typeface="Arial" panose="020B0604020202020204" pitchFamily="34" charset="0"/>
                <a:cs typeface="Arial" panose="020B0604020202020204" pitchFamily="34" charset="0"/>
              </a:rPr>
              <a:t>[03.17]</a:t>
            </a:r>
            <a:r>
              <a:rPr lang="en-GB" sz="1050" dirty="0" smtClean="0">
                <a:solidFill>
                  <a:srgbClr val="120742"/>
                </a:solidFill>
                <a:latin typeface="Arial" panose="020B0604020202020204" pitchFamily="34" charset="0"/>
                <a:cs typeface="Arial" panose="020B0604020202020204" pitchFamily="34" charset="0"/>
              </a:rPr>
              <a:t>.</a:t>
            </a:r>
            <a:endParaRPr lang="en-GB" sz="1050" dirty="0">
              <a:solidFill>
                <a:srgbClr val="120742"/>
              </a:solidFill>
              <a:latin typeface="Arial" panose="020B0604020202020204" pitchFamily="34" charset="0"/>
              <a:cs typeface="Arial" panose="020B0604020202020204" pitchFamily="34" charset="0"/>
            </a:endParaRPr>
          </a:p>
        </p:txBody>
      </p:sp>
      <p:graphicFrame>
        <p:nvGraphicFramePr>
          <p:cNvPr id="26" name="Table 25"/>
          <p:cNvGraphicFramePr>
            <a:graphicFrameLocks noGrp="1"/>
          </p:cNvGraphicFramePr>
          <p:nvPr>
            <p:extLst/>
          </p:nvPr>
        </p:nvGraphicFramePr>
        <p:xfrm>
          <a:off x="326345" y="1289671"/>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chemeClr val="tx1"/>
                          </a:solidFill>
                          <a:effectLst/>
                          <a:latin typeface="Arial" panose="020B0604020202020204" pitchFamily="34" charset="0"/>
                          <a:cs typeface="Arial" panose="020B0604020202020204" pitchFamily="34" charset="0"/>
                        </a:rPr>
                        <a:t>T2B</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Long (&gt; ½ day) country or coastal walk</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46%</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109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Experiencing local nightlife</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46%</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101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religious building</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43%</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91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locally made products/craft</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43%</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93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Having a gourmet meal</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41%</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86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Food &amp; drink tour or attraction</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39%</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99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clothes</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39%</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95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Film/TV/Literature attraction</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39%</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96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Watching a play / musical</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37%</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81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contemporary culture attraction</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36%</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111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3781145162"/>
                  </a:ext>
                </a:extLst>
              </a:tr>
            </a:tbl>
          </a:graphicData>
        </a:graphic>
      </p:graphicFrame>
      <p:sp>
        <p:nvSpPr>
          <p:cNvPr id="29" name="Rectangle 28"/>
          <p:cNvSpPr/>
          <p:nvPr/>
        </p:nvSpPr>
        <p:spPr>
          <a:xfrm>
            <a:off x="4748221" y="926035"/>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 (EXAMPLE)</a:t>
            </a:r>
          </a:p>
        </p:txBody>
      </p:sp>
      <p:sp>
        <p:nvSpPr>
          <p:cNvPr id="25" name="Rectangle 24"/>
          <p:cNvSpPr/>
          <p:nvPr/>
        </p:nvSpPr>
        <p:spPr>
          <a:xfrm>
            <a:off x="323793" y="896346"/>
            <a:ext cx="4145104" cy="4069354"/>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bIns="108000" rtlCol="0" anchor="b"/>
          <a:lstStyle/>
          <a:p>
            <a:r>
              <a:rPr lang="en-GB" sz="1000" i="1" dirty="0">
                <a:solidFill>
                  <a:srgbClr val="C00000"/>
                </a:solidFill>
                <a:latin typeface="Arial" panose="020B0604020202020204" pitchFamily="34" charset="0"/>
                <a:cs typeface="Arial" panose="020B0604020202020204" pitchFamily="34" charset="0"/>
              </a:rPr>
              <a:t>The demographics block calls out any major skews in the demographic make up people who have booked an England holiday already, indexing scores within sub-groups against the total for the market. </a:t>
            </a:r>
          </a:p>
        </p:txBody>
      </p:sp>
      <p:sp>
        <p:nvSpPr>
          <p:cNvPr id="27" name="Rectangle 26"/>
          <p:cNvSpPr/>
          <p:nvPr/>
        </p:nvSpPr>
        <p:spPr>
          <a:xfrm>
            <a:off x="352419" y="926035"/>
            <a:ext cx="4253286" cy="374461"/>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p:txBody>
      </p:sp>
      <p:sp>
        <p:nvSpPr>
          <p:cNvPr id="37" name="Rectangle 36"/>
          <p:cNvSpPr/>
          <p:nvPr/>
        </p:nvSpPr>
        <p:spPr>
          <a:xfrm>
            <a:off x="323793" y="953496"/>
            <a:ext cx="4140001" cy="647377"/>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t"/>
          <a:lstStyle/>
          <a:p>
            <a:r>
              <a:rPr lang="en-GB" sz="1000" i="1" dirty="0">
                <a:solidFill>
                  <a:srgbClr val="C00000"/>
                </a:solidFill>
                <a:latin typeface="Arial" panose="020B0604020202020204" pitchFamily="34" charset="0"/>
                <a:cs typeface="Arial" panose="020B0604020202020204" pitchFamily="34" charset="0"/>
              </a:rPr>
              <a:t>Snapshot summary of the most defining characteristics of the market, typically majoring on skews relative to the 10-market average or calling out key findings relating to consideration of activities / clusters and the importance of the latter in driving consideration of England.</a:t>
            </a:r>
          </a:p>
        </p:txBody>
      </p:sp>
      <p:sp>
        <p:nvSpPr>
          <p:cNvPr id="34" name="Isosceles Triangle 33"/>
          <p:cNvSpPr/>
          <p:nvPr/>
        </p:nvSpPr>
        <p:spPr>
          <a:xfrm rot="5400000">
            <a:off x="4339638" y="1120660"/>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9" name="Rectangle 38"/>
          <p:cNvSpPr/>
          <p:nvPr/>
        </p:nvSpPr>
        <p:spPr>
          <a:xfrm>
            <a:off x="323793" y="3258546"/>
            <a:ext cx="4140001" cy="647377"/>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t"/>
          <a:lstStyle/>
          <a:p>
            <a:r>
              <a:rPr lang="en-GB" sz="1000" i="1" dirty="0">
                <a:solidFill>
                  <a:srgbClr val="C00000"/>
                </a:solidFill>
                <a:latin typeface="Arial" panose="020B0604020202020204" pitchFamily="34" charset="0"/>
                <a:cs typeface="Arial" panose="020B0604020202020204" pitchFamily="34" charset="0"/>
              </a:rPr>
              <a:t>Detailed explanation of indexing and the colour coding applied to index scores to highlight more or less pronounced differences relative to the 10-market average or the in-market average.</a:t>
            </a:r>
          </a:p>
        </p:txBody>
      </p:sp>
      <p:sp>
        <p:nvSpPr>
          <p:cNvPr id="40" name="Isosceles Triangle 39"/>
          <p:cNvSpPr/>
          <p:nvPr/>
        </p:nvSpPr>
        <p:spPr>
          <a:xfrm rot="5400000">
            <a:off x="4339638" y="3454286"/>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1" name="Rectangle 40">
            <a:extLst>
              <a:ext uri="{FF2B5EF4-FFF2-40B4-BE49-F238E27FC236}">
                <a16:creationId xmlns:a16="http://schemas.microsoft.com/office/drawing/2014/main" xmlns="" id="{F09BA6DF-1F72-4F5D-BCA7-9508E0F96C18}"/>
              </a:ext>
            </a:extLst>
          </p:cNvPr>
          <p:cNvSpPr/>
          <p:nvPr/>
        </p:nvSpPr>
        <p:spPr>
          <a:xfrm>
            <a:off x="349371" y="5045547"/>
            <a:ext cx="4116478" cy="381728"/>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DEMOGRAPHICS SKEWS: % ALREADY BOOKED ENGLAND HOLIDAY INDEXED VS. MARKET TOTAL</a:t>
            </a:r>
          </a:p>
        </p:txBody>
      </p:sp>
      <p:graphicFrame>
        <p:nvGraphicFramePr>
          <p:cNvPr id="48" name="Table 47">
            <a:extLst>
              <a:ext uri="{FF2B5EF4-FFF2-40B4-BE49-F238E27FC236}">
                <a16:creationId xmlns:a16="http://schemas.microsoft.com/office/drawing/2014/main" xmlns="" id="{8294180A-49DF-47F6-9280-D50F113CEF49}"/>
              </a:ext>
            </a:extLst>
          </p:cNvPr>
          <p:cNvGraphicFramePr>
            <a:graphicFrameLocks noGrp="1"/>
          </p:cNvGraphicFramePr>
          <p:nvPr>
            <p:extLst>
              <p:ext uri="{D42A27DB-BD31-4B8C-83A1-F6EECF244321}">
                <p14:modId xmlns:p14="http://schemas.microsoft.com/office/powerpoint/2010/main" val="3725444638"/>
              </p:ext>
            </p:extLst>
          </p:nvPr>
        </p:nvGraphicFramePr>
        <p:xfrm>
          <a:off x="326345" y="5451867"/>
          <a:ext cx="4142552" cy="680819"/>
        </p:xfrm>
        <a:graphic>
          <a:graphicData uri="http://schemas.openxmlformats.org/drawingml/2006/table">
            <a:tbl>
              <a:tblPr>
                <a:tableStyleId>{5C22544A-7EE6-4342-B048-85BDC9FD1C3A}</a:tableStyleId>
              </a:tblPr>
              <a:tblGrid>
                <a:gridCol w="517819">
                  <a:extLst>
                    <a:ext uri="{9D8B030D-6E8A-4147-A177-3AD203B41FA5}">
                      <a16:colId xmlns:a16="http://schemas.microsoft.com/office/drawing/2014/main" xmlns="" val="379537023"/>
                    </a:ext>
                  </a:extLst>
                </a:gridCol>
                <a:gridCol w="517819">
                  <a:extLst>
                    <a:ext uri="{9D8B030D-6E8A-4147-A177-3AD203B41FA5}">
                      <a16:colId xmlns:a16="http://schemas.microsoft.com/office/drawing/2014/main" xmlns="" val="1083277144"/>
                    </a:ext>
                  </a:extLst>
                </a:gridCol>
                <a:gridCol w="517819">
                  <a:extLst>
                    <a:ext uri="{9D8B030D-6E8A-4147-A177-3AD203B41FA5}">
                      <a16:colId xmlns:a16="http://schemas.microsoft.com/office/drawing/2014/main" xmlns="" val="812582721"/>
                    </a:ext>
                  </a:extLst>
                </a:gridCol>
                <a:gridCol w="517819">
                  <a:extLst>
                    <a:ext uri="{9D8B030D-6E8A-4147-A177-3AD203B41FA5}">
                      <a16:colId xmlns:a16="http://schemas.microsoft.com/office/drawing/2014/main" xmlns="" val="1406986778"/>
                    </a:ext>
                  </a:extLst>
                </a:gridCol>
                <a:gridCol w="517819">
                  <a:extLst>
                    <a:ext uri="{9D8B030D-6E8A-4147-A177-3AD203B41FA5}">
                      <a16:colId xmlns:a16="http://schemas.microsoft.com/office/drawing/2014/main" xmlns="" val="2034199571"/>
                    </a:ext>
                  </a:extLst>
                </a:gridCol>
                <a:gridCol w="517819">
                  <a:extLst>
                    <a:ext uri="{9D8B030D-6E8A-4147-A177-3AD203B41FA5}">
                      <a16:colId xmlns:a16="http://schemas.microsoft.com/office/drawing/2014/main" xmlns="" val="2251176793"/>
                    </a:ext>
                  </a:extLst>
                </a:gridCol>
                <a:gridCol w="517819">
                  <a:extLst>
                    <a:ext uri="{9D8B030D-6E8A-4147-A177-3AD203B41FA5}">
                      <a16:colId xmlns:a16="http://schemas.microsoft.com/office/drawing/2014/main" xmlns="" val="105214153"/>
                    </a:ext>
                  </a:extLst>
                </a:gridCol>
                <a:gridCol w="517819">
                  <a:extLst>
                    <a:ext uri="{9D8B030D-6E8A-4147-A177-3AD203B41FA5}">
                      <a16:colId xmlns:a16="http://schemas.microsoft.com/office/drawing/2014/main" xmlns="" val="2567621665"/>
                    </a:ext>
                  </a:extLst>
                </a:gridCol>
              </a:tblGrid>
              <a:tr h="200025">
                <a:tc>
                  <a:txBody>
                    <a:bodyPr/>
                    <a:lstStyle/>
                    <a:p>
                      <a:pPr algn="ctr" fontAlgn="ctr"/>
                      <a:r>
                        <a:rPr lang="en-GB" sz="1050" b="1" u="none" strike="noStrike" dirty="0">
                          <a:effectLst/>
                          <a:latin typeface="Arial" panose="020B0604020202020204" pitchFamily="34" charset="0"/>
                          <a:cs typeface="Arial" panose="020B0604020202020204" pitchFamily="34" charset="0"/>
                        </a:rPr>
                        <a:t>18-34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35-54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55+</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Female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AB</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C1</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C2DE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0413423"/>
                  </a:ext>
                </a:extLst>
              </a:tr>
              <a:tr h="190500">
                <a:tc>
                  <a:txBody>
                    <a:bodyPr/>
                    <a:lstStyle/>
                    <a:p>
                      <a:pPr algn="ctr" fontAlgn="ctr"/>
                      <a:r>
                        <a:rPr lang="en-GB" sz="1000" u="none" strike="noStrike" dirty="0">
                          <a:effectLst/>
                          <a:latin typeface="Arial" panose="020B0604020202020204" pitchFamily="34" charset="0"/>
                          <a:cs typeface="Arial" panose="020B0604020202020204" pitchFamily="34" charset="0"/>
                        </a:rPr>
                        <a:t>7%</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4%</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5%</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7%</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5%</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6%</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5%</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u="none" strike="noStrike" dirty="0">
                          <a:effectLst/>
                          <a:latin typeface="Arial" panose="020B0604020202020204" pitchFamily="34" charset="0"/>
                          <a:cs typeface="Arial" panose="020B0604020202020204" pitchFamily="34" charset="0"/>
                        </a:rPr>
                        <a:t>6%</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47379791"/>
                  </a:ext>
                </a:extLst>
              </a:tr>
              <a:tr h="190500">
                <a:tc>
                  <a:txBody>
                    <a:bodyPr/>
                    <a:lstStyle/>
                    <a:p>
                      <a:pPr algn="ctr" fontAlgn="b"/>
                      <a:r>
                        <a:rPr lang="en-GB" sz="1000" u="none" strike="noStrike" dirty="0">
                          <a:effectLst/>
                          <a:latin typeface="Arial" panose="020B0604020202020204" pitchFamily="34" charset="0"/>
                          <a:cs typeface="Arial" panose="020B0604020202020204" pitchFamily="34" charset="0"/>
                        </a:rPr>
                        <a:t>135</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u="none" strike="noStrike" dirty="0">
                          <a:effectLst/>
                          <a:latin typeface="Arial" panose="020B0604020202020204" pitchFamily="34" charset="0"/>
                          <a:cs typeface="Arial" panose="020B0604020202020204" pitchFamily="34" charset="0"/>
                        </a:rPr>
                        <a:t>69</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u="none" strike="noStrike" dirty="0">
                          <a:effectLst/>
                          <a:latin typeface="Arial" panose="020B0604020202020204" pitchFamily="34" charset="0"/>
                          <a:cs typeface="Arial" panose="020B0604020202020204" pitchFamily="34" charset="0"/>
                        </a:rPr>
                        <a:t>85</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u="none" strike="noStrike" dirty="0">
                          <a:effectLst/>
                          <a:latin typeface="Arial" panose="020B0604020202020204" pitchFamily="34" charset="0"/>
                          <a:cs typeface="Arial" panose="020B0604020202020204" pitchFamily="34" charset="0"/>
                        </a:rPr>
                        <a:t>118</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u="none" strike="noStrike" dirty="0">
                          <a:effectLst/>
                          <a:latin typeface="Arial" panose="020B0604020202020204" pitchFamily="34" charset="0"/>
                          <a:cs typeface="Arial" panose="020B0604020202020204" pitchFamily="34" charset="0"/>
                        </a:rPr>
                        <a:t>82</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u="none" strike="noStrike" dirty="0">
                          <a:effectLst/>
                          <a:latin typeface="Arial" panose="020B0604020202020204" pitchFamily="34" charset="0"/>
                          <a:cs typeface="Arial" panose="020B0604020202020204" pitchFamily="34" charset="0"/>
                        </a:rPr>
                        <a:t>105</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u="none" strike="noStrike" dirty="0">
                          <a:effectLst/>
                          <a:latin typeface="Arial" panose="020B0604020202020204" pitchFamily="34" charset="0"/>
                          <a:cs typeface="Arial" panose="020B0604020202020204" pitchFamily="34" charset="0"/>
                        </a:rPr>
                        <a:t>84</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u="none" strike="noStrike" dirty="0">
                          <a:effectLst/>
                          <a:latin typeface="Arial" panose="020B0604020202020204" pitchFamily="34" charset="0"/>
                          <a:cs typeface="Arial" panose="020B0604020202020204" pitchFamily="34" charset="0"/>
                        </a:rPr>
                        <a:t>116</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36000" marB="3600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961132316"/>
                  </a:ext>
                </a:extLst>
              </a:tr>
            </a:tbl>
          </a:graphicData>
        </a:graphic>
      </p:graphicFrame>
    </p:spTree>
    <p:extLst>
      <p:ext uri="{BB962C8B-B14F-4D97-AF65-F5344CB8AC3E}">
        <p14:creationId xmlns:p14="http://schemas.microsoft.com/office/powerpoint/2010/main" val="288171222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‘At a glance’ summaries</a:t>
            </a:r>
          </a:p>
        </p:txBody>
      </p:sp>
      <p:sp>
        <p:nvSpPr>
          <p:cNvPr id="3" name="Text Placeholder 2"/>
          <p:cNvSpPr>
            <a:spLocks noGrp="1"/>
          </p:cNvSpPr>
          <p:nvPr>
            <p:ph type="body" sz="quarter" idx="11"/>
          </p:nvPr>
        </p:nvSpPr>
        <p:spPr/>
        <p:txBody>
          <a:bodyPr/>
          <a:lstStyle/>
          <a:p>
            <a:r>
              <a:rPr lang="en-GB" dirty="0"/>
              <a:t>How to interpret the results</a:t>
            </a:r>
          </a:p>
        </p:txBody>
      </p:sp>
      <p:sp>
        <p:nvSpPr>
          <p:cNvPr id="5" name="Text Placeholder 4"/>
          <p:cNvSpPr>
            <a:spLocks noGrp="1"/>
          </p:cNvSpPr>
          <p:nvPr>
            <p:ph type="body" sz="quarter" idx="13"/>
          </p:nvPr>
        </p:nvSpPr>
        <p:spPr/>
        <p:txBody>
          <a:bodyPr/>
          <a:lstStyle/>
          <a:p>
            <a:r>
              <a:rPr lang="en-GB" dirty="0"/>
              <a:t>August 2017</a:t>
            </a:r>
          </a:p>
        </p:txBody>
      </p:sp>
      <p:pic>
        <p:nvPicPr>
          <p:cNvPr id="6" name="Picture 5"/>
          <p:cNvPicPr>
            <a:picLocks noChangeAspect="1"/>
          </p:cNvPicPr>
          <p:nvPr/>
        </p:nvPicPr>
        <p:blipFill>
          <a:blip r:embed="rId2">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7" name="Picture 6"/>
          <p:cNvPicPr>
            <a:picLocks noChangeAspect="1"/>
          </p:cNvPicPr>
          <p:nvPr/>
        </p:nvPicPr>
        <p:blipFill rotWithShape="1">
          <a:blip r:embed="rId3"/>
          <a:srcRect l="17343" t="4419" r="12023" b="12561"/>
          <a:stretch/>
        </p:blipFill>
        <p:spPr>
          <a:xfrm>
            <a:off x="8172950" y="6341608"/>
            <a:ext cx="359990" cy="355944"/>
          </a:xfrm>
          <a:prstGeom prst="ellipse">
            <a:avLst/>
          </a:prstGeom>
        </p:spPr>
      </p:pic>
    </p:spTree>
    <p:extLst>
      <p:ext uri="{BB962C8B-B14F-4D97-AF65-F5344CB8AC3E}">
        <p14:creationId xmlns:p14="http://schemas.microsoft.com/office/powerpoint/2010/main" val="124283942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Seeing world famous or iconic places</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graphicFrame>
        <p:nvGraphicFramePr>
          <p:cNvPr id="29" name="Chart Placeholder 7"/>
          <p:cNvGraphicFramePr>
            <a:graphicFrameLocks/>
          </p:cNvGraphicFramePr>
          <p:nvPr>
            <p:extLst>
              <p:ext uri="{D42A27DB-BD31-4B8C-83A1-F6EECF244321}">
                <p14:modId xmlns:p14="http://schemas.microsoft.com/office/powerpoint/2010/main" val="3471645797"/>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1</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80%</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1875077905"/>
              </p:ext>
            </p:extLst>
          </p:nvPr>
        </p:nvGraphicFramePr>
        <p:xfrm>
          <a:off x="352419" y="2227185"/>
          <a:ext cx="1771650"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33054">
                  <a:extLst>
                    <a:ext uri="{9D8B030D-6E8A-4147-A177-3AD203B41FA5}">
                      <a16:colId xmlns:a16="http://schemas.microsoft.com/office/drawing/2014/main" xmlns="" val="1958371471"/>
                    </a:ext>
                  </a:extLst>
                </a:gridCol>
                <a:gridCol w="432133">
                  <a:extLst>
                    <a:ext uri="{9D8B030D-6E8A-4147-A177-3AD203B41FA5}">
                      <a16:colId xmlns:a16="http://schemas.microsoft.com/office/drawing/2014/main" xmlns="" val="2739516737"/>
                    </a:ext>
                  </a:extLst>
                </a:gridCol>
                <a:gridCol w="400050">
                  <a:extLst>
                    <a:ext uri="{9D8B030D-6E8A-4147-A177-3AD203B41FA5}">
                      <a16:colId xmlns:a16="http://schemas.microsoft.com/office/drawing/2014/main" xmlns="" val="82216799"/>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AUS</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85%</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106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DE</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82%</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102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SP</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82%</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102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IT</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80%</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100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NL</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80%</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100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CH</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78%</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98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FR</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77%</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97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NO</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77%</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96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USA</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73%</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UK</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72%</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548450500"/>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68%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68%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66%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62%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61%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898381777"/>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 (index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388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sp>
        <p:nvSpPr>
          <p:cNvPr id="25" name="Rectangle 24"/>
          <p:cNvSpPr/>
          <p:nvPr/>
        </p:nvSpPr>
        <p:spPr>
          <a:xfrm>
            <a:off x="335666" y="884902"/>
            <a:ext cx="8714353" cy="492485"/>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r"/>
            <a:r>
              <a:rPr lang="en-GB" sz="1000" b="1" dirty="0">
                <a:solidFill>
                  <a:srgbClr val="C00000"/>
                </a:solidFill>
                <a:latin typeface="Arial" charset="0"/>
                <a:ea typeface="Arial" charset="0"/>
                <a:cs typeface="Arial" charset="0"/>
              </a:rPr>
              <a:t>Consideration </a:t>
            </a:r>
            <a:r>
              <a:rPr lang="en-GB" sz="1000" dirty="0">
                <a:solidFill>
                  <a:srgbClr val="C00000"/>
                </a:solidFill>
                <a:latin typeface="Arial" charset="0"/>
                <a:ea typeface="Arial" charset="0"/>
                <a:cs typeface="Arial" charset="0"/>
              </a:rPr>
              <a:t>– % who definitely would or be very likely to consider the activity in England across all markets</a:t>
            </a:r>
          </a:p>
          <a:p>
            <a:pPr algn="r"/>
            <a:r>
              <a:rPr lang="en-GB" sz="1000" b="1" dirty="0">
                <a:solidFill>
                  <a:srgbClr val="C00000"/>
                </a:solidFill>
                <a:latin typeface="Arial" charset="0"/>
                <a:ea typeface="Arial" charset="0"/>
                <a:cs typeface="Arial" charset="0"/>
              </a:rPr>
              <a:t>Tier</a:t>
            </a:r>
            <a:r>
              <a:rPr lang="en-GB" sz="1000" dirty="0">
                <a:solidFill>
                  <a:srgbClr val="C00000"/>
                </a:solidFill>
                <a:latin typeface="Arial" charset="0"/>
                <a:ea typeface="Arial" charset="0"/>
                <a:cs typeface="Arial" charset="0"/>
              </a:rPr>
              <a:t> – the tier or quartile the activity belongs to based on consideration score (1/2/3/4) across all markets</a:t>
            </a:r>
          </a:p>
          <a:p>
            <a:pPr algn="r"/>
            <a:r>
              <a:rPr lang="en-GB" sz="1000" b="1" dirty="0">
                <a:solidFill>
                  <a:srgbClr val="C00000"/>
                </a:solidFill>
                <a:latin typeface="Arial" charset="0"/>
                <a:ea typeface="Arial" charset="0"/>
                <a:cs typeface="Arial" charset="0"/>
              </a:rPr>
              <a:t>Rank </a:t>
            </a:r>
            <a:r>
              <a:rPr lang="en-GB" sz="1000" dirty="0">
                <a:solidFill>
                  <a:srgbClr val="C00000"/>
                </a:solidFill>
                <a:latin typeface="Arial" charset="0"/>
                <a:ea typeface="Arial" charset="0"/>
                <a:cs typeface="Arial" charset="0"/>
              </a:rPr>
              <a:t>– the ranking of the consideration score (1-40) across all markets</a:t>
            </a:r>
          </a:p>
        </p:txBody>
      </p:sp>
      <p:sp>
        <p:nvSpPr>
          <p:cNvPr id="26" name="Isosceles Triangle 34"/>
          <p:cNvSpPr/>
          <p:nvPr/>
        </p:nvSpPr>
        <p:spPr>
          <a:xfrm>
            <a:off x="7033254" y="678638"/>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7" name="Isosceles Triangle 34"/>
          <p:cNvSpPr/>
          <p:nvPr/>
        </p:nvSpPr>
        <p:spPr>
          <a:xfrm>
            <a:off x="8580624" y="684073"/>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8" name="Isosceles Triangle 34"/>
          <p:cNvSpPr/>
          <p:nvPr/>
        </p:nvSpPr>
        <p:spPr>
          <a:xfrm>
            <a:off x="7806939" y="684073"/>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4" name="Rectangle 43"/>
          <p:cNvSpPr/>
          <p:nvPr/>
        </p:nvSpPr>
        <p:spPr>
          <a:xfrm>
            <a:off x="6952001" y="2981739"/>
            <a:ext cx="2041203" cy="3272172"/>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t"/>
          <a:lstStyle/>
          <a:p>
            <a:endParaRPr lang="en-GB" sz="1000" b="1" i="1" dirty="0">
              <a:solidFill>
                <a:srgbClr val="C00000"/>
              </a:solidFill>
              <a:latin typeface="Arial" panose="020B0604020202020204" pitchFamily="34" charset="0"/>
              <a:cs typeface="Arial" panose="020B0604020202020204" pitchFamily="34" charset="0"/>
            </a:endParaRPr>
          </a:p>
          <a:p>
            <a:endParaRPr lang="en-GB" sz="1000" b="1" i="1" dirty="0">
              <a:solidFill>
                <a:srgbClr val="C00000"/>
              </a:solidFill>
              <a:latin typeface="Arial" panose="020B0604020202020204" pitchFamily="34" charset="0"/>
              <a:cs typeface="Arial" panose="020B0604020202020204" pitchFamily="34" charset="0"/>
            </a:endParaRPr>
          </a:p>
          <a:p>
            <a:r>
              <a:rPr lang="en-GB" sz="1000" b="1" i="1" dirty="0">
                <a:solidFill>
                  <a:srgbClr val="C00000"/>
                </a:solidFill>
                <a:latin typeface="Arial" panose="020B0604020202020204" pitchFamily="34" charset="0"/>
                <a:cs typeface="Arial" panose="020B0604020202020204" pitchFamily="34" charset="0"/>
              </a:rPr>
              <a:t>The ten most considered other activities </a:t>
            </a:r>
            <a:r>
              <a:rPr lang="en-GB" sz="1000" i="1" dirty="0">
                <a:solidFill>
                  <a:srgbClr val="C00000"/>
                </a:solidFill>
                <a:latin typeface="Arial" panose="020B0604020202020204" pitchFamily="34" charset="0"/>
                <a:cs typeface="Arial" panose="020B0604020202020204" pitchFamily="34" charset="0"/>
              </a:rPr>
              <a:t>among those who definitely would or are very likely to consider the activity in England </a:t>
            </a:r>
          </a:p>
        </p:txBody>
      </p:sp>
      <p:sp>
        <p:nvSpPr>
          <p:cNvPr id="46" name="Isosceles Triangle 34"/>
          <p:cNvSpPr/>
          <p:nvPr/>
        </p:nvSpPr>
        <p:spPr>
          <a:xfrm>
            <a:off x="8549865" y="2934701"/>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7" name="Rectangle 46"/>
          <p:cNvSpPr/>
          <p:nvPr/>
        </p:nvSpPr>
        <p:spPr>
          <a:xfrm>
            <a:off x="2247479" y="2981739"/>
            <a:ext cx="4590643" cy="3272172"/>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t"/>
          <a:lstStyle/>
          <a:p>
            <a:endParaRPr lang="en-GB" sz="1000" b="1" i="1" dirty="0">
              <a:solidFill>
                <a:srgbClr val="C00000"/>
              </a:solidFill>
              <a:latin typeface="Arial" panose="020B0604020202020204" pitchFamily="34" charset="0"/>
              <a:cs typeface="Arial" panose="020B0604020202020204" pitchFamily="34" charset="0"/>
            </a:endParaRPr>
          </a:p>
          <a:p>
            <a:endParaRPr lang="en-GB" sz="1000" b="1" i="1" dirty="0">
              <a:solidFill>
                <a:srgbClr val="C00000"/>
              </a:solidFill>
              <a:latin typeface="Arial" panose="020B0604020202020204" pitchFamily="34" charset="0"/>
              <a:cs typeface="Arial" panose="020B0604020202020204" pitchFamily="34" charset="0"/>
            </a:endParaRPr>
          </a:p>
          <a:p>
            <a:r>
              <a:rPr lang="en-GB" sz="1000" b="1" i="1" dirty="0">
                <a:solidFill>
                  <a:srgbClr val="C00000"/>
                </a:solidFill>
                <a:latin typeface="Arial" panose="020B0604020202020204" pitchFamily="34" charset="0"/>
                <a:cs typeface="Arial" panose="020B0604020202020204" pitchFamily="34" charset="0"/>
              </a:rPr>
              <a:t>Positive demographic skews of 110 or more called out at a market level</a:t>
            </a:r>
            <a:r>
              <a:rPr lang="en-GB" sz="1000" i="1" dirty="0">
                <a:solidFill>
                  <a:srgbClr val="C00000"/>
                </a:solidFill>
                <a:latin typeface="Arial" panose="020B0604020202020204" pitchFamily="34" charset="0"/>
                <a:cs typeface="Arial" panose="020B0604020202020204" pitchFamily="34" charset="0"/>
              </a:rPr>
              <a:t>, i.e. over-indexing of consideration within different age, gender, social grade and life-stage subgroups relative to the total consideration score at a market level (consideration here continues to be definitely would or very likely to). </a:t>
            </a:r>
          </a:p>
          <a:p>
            <a:endParaRPr lang="en-GB" sz="1000" i="1" dirty="0">
              <a:solidFill>
                <a:srgbClr val="C00000"/>
              </a:solidFill>
              <a:latin typeface="Arial" panose="020B0604020202020204" pitchFamily="34" charset="0"/>
              <a:cs typeface="Arial" panose="020B0604020202020204" pitchFamily="34" charset="0"/>
            </a:endParaRPr>
          </a:p>
          <a:p>
            <a:r>
              <a:rPr lang="en-GB" sz="1000" i="1" dirty="0">
                <a:solidFill>
                  <a:srgbClr val="C00000"/>
                </a:solidFill>
                <a:latin typeface="Arial" panose="020B0604020202020204" pitchFamily="34" charset="0"/>
                <a:cs typeface="Arial" panose="020B0604020202020204" pitchFamily="34" charset="0"/>
              </a:rPr>
              <a:t>In the case of over-indexing within more than one sub-group, the sub-group with the strongest over-indexing is called out</a:t>
            </a:r>
          </a:p>
          <a:p>
            <a:endParaRPr lang="en-GB" sz="1000" i="1" dirty="0">
              <a:solidFill>
                <a:srgbClr val="C00000"/>
              </a:solidFill>
              <a:latin typeface="Arial" panose="020B0604020202020204" pitchFamily="34" charset="0"/>
              <a:cs typeface="Arial" panose="020B0604020202020204" pitchFamily="34" charset="0"/>
            </a:endParaRPr>
          </a:p>
          <a:p>
            <a:r>
              <a:rPr lang="en-GB" sz="1000" i="1" dirty="0">
                <a:solidFill>
                  <a:srgbClr val="C00000"/>
                </a:solidFill>
                <a:latin typeface="Arial" panose="020B0604020202020204" pitchFamily="34" charset="0"/>
                <a:cs typeface="Arial" panose="020B0604020202020204" pitchFamily="34" charset="0"/>
              </a:rPr>
              <a:t>N/A indicates no such positive skews based on the subgroup in question</a:t>
            </a:r>
          </a:p>
        </p:txBody>
      </p:sp>
      <p:sp>
        <p:nvSpPr>
          <p:cNvPr id="57" name="Isosceles Triangle 34"/>
          <p:cNvSpPr/>
          <p:nvPr/>
        </p:nvSpPr>
        <p:spPr>
          <a:xfrm>
            <a:off x="6098213" y="2934701"/>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62" name="Rectangle 61"/>
          <p:cNvSpPr/>
          <p:nvPr/>
        </p:nvSpPr>
        <p:spPr>
          <a:xfrm>
            <a:off x="352420" y="2981739"/>
            <a:ext cx="1769732" cy="3272172"/>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t"/>
          <a:lstStyle/>
          <a:p>
            <a:endParaRPr lang="en-GB" sz="1000" b="1" i="1" dirty="0">
              <a:solidFill>
                <a:srgbClr val="C00000"/>
              </a:solidFill>
              <a:latin typeface="Arial" panose="020B0604020202020204" pitchFamily="34" charset="0"/>
              <a:cs typeface="Arial" panose="020B0604020202020204" pitchFamily="34" charset="0"/>
            </a:endParaRPr>
          </a:p>
          <a:p>
            <a:endParaRPr lang="en-GB" sz="1000" b="1" i="1" dirty="0">
              <a:solidFill>
                <a:srgbClr val="C00000"/>
              </a:solidFill>
              <a:latin typeface="Arial" panose="020B0604020202020204" pitchFamily="34" charset="0"/>
              <a:cs typeface="Arial" panose="020B0604020202020204" pitchFamily="34" charset="0"/>
            </a:endParaRPr>
          </a:p>
          <a:p>
            <a:r>
              <a:rPr lang="en-GB" sz="1000" b="1" i="1" dirty="0">
                <a:solidFill>
                  <a:srgbClr val="C00000"/>
                </a:solidFill>
                <a:latin typeface="Arial" panose="020B0604020202020204" pitchFamily="34" charset="0"/>
                <a:cs typeface="Arial" panose="020B0604020202020204" pitchFamily="34" charset="0"/>
              </a:rPr>
              <a:t>% within markets who definitely would or be very likely to consider </a:t>
            </a:r>
            <a:r>
              <a:rPr lang="en-GB" sz="1000" i="1" dirty="0">
                <a:solidFill>
                  <a:srgbClr val="C00000"/>
                </a:solidFill>
                <a:latin typeface="Arial" panose="020B0604020202020204" pitchFamily="34" charset="0"/>
                <a:cs typeface="Arial" panose="020B0604020202020204" pitchFamily="34" charset="0"/>
              </a:rPr>
              <a:t>the activity in England </a:t>
            </a:r>
          </a:p>
          <a:p>
            <a:endParaRPr lang="en-GB" sz="1000" i="1" dirty="0">
              <a:solidFill>
                <a:srgbClr val="C00000"/>
              </a:solidFill>
              <a:latin typeface="Arial" panose="020B0604020202020204" pitchFamily="34" charset="0"/>
              <a:cs typeface="Arial" panose="020B0604020202020204" pitchFamily="34" charset="0"/>
            </a:endParaRPr>
          </a:p>
          <a:p>
            <a:r>
              <a:rPr lang="en-GB" sz="1000" b="1" i="1" dirty="0">
                <a:solidFill>
                  <a:srgbClr val="C00000"/>
                </a:solidFill>
                <a:latin typeface="Arial" panose="020B0604020202020204" pitchFamily="34" charset="0"/>
                <a:cs typeface="Arial" panose="020B0604020202020204" pitchFamily="34" charset="0"/>
              </a:rPr>
              <a:t>Indexing of that score against the score across all markets</a:t>
            </a:r>
            <a:r>
              <a:rPr lang="en-GB" sz="1000" i="1" dirty="0">
                <a:solidFill>
                  <a:srgbClr val="C00000"/>
                </a:solidFill>
                <a:latin typeface="Arial" panose="020B0604020202020204" pitchFamily="34" charset="0"/>
                <a:cs typeface="Arial" panose="020B0604020202020204" pitchFamily="34" charset="0"/>
              </a:rPr>
              <a:t>, highlights whether a given market is above or below the cross-market average </a:t>
            </a:r>
          </a:p>
          <a:p>
            <a:endParaRPr lang="en-GB" sz="1000" i="1" dirty="0">
              <a:solidFill>
                <a:srgbClr val="C00000"/>
              </a:solidFill>
              <a:latin typeface="Arial" panose="020B0604020202020204" pitchFamily="34" charset="0"/>
              <a:cs typeface="Arial" panose="020B0604020202020204" pitchFamily="34" charset="0"/>
            </a:endParaRPr>
          </a:p>
          <a:p>
            <a:r>
              <a:rPr lang="en-GB" sz="1000" b="1" i="1" dirty="0">
                <a:solidFill>
                  <a:srgbClr val="C00000"/>
                </a:solidFill>
                <a:latin typeface="Arial" panose="020B0604020202020204" pitchFamily="34" charset="0"/>
                <a:cs typeface="Arial" panose="020B0604020202020204" pitchFamily="34" charset="0"/>
              </a:rPr>
              <a:t>The rank column </a:t>
            </a:r>
            <a:r>
              <a:rPr lang="en-GB" sz="1000" i="1" dirty="0">
                <a:solidFill>
                  <a:srgbClr val="C00000"/>
                </a:solidFill>
                <a:latin typeface="Arial" panose="020B0604020202020204" pitchFamily="34" charset="0"/>
                <a:cs typeface="Arial" panose="020B0604020202020204" pitchFamily="34" charset="0"/>
              </a:rPr>
              <a:t>indicates the rank out of 40 within each market </a:t>
            </a:r>
          </a:p>
        </p:txBody>
      </p:sp>
      <p:sp>
        <p:nvSpPr>
          <p:cNvPr id="32" name="Isosceles Triangle 34"/>
          <p:cNvSpPr/>
          <p:nvPr/>
        </p:nvSpPr>
        <p:spPr>
          <a:xfrm>
            <a:off x="954055" y="2934701"/>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0" name="Isosceles Triangle 34"/>
          <p:cNvSpPr/>
          <p:nvPr/>
        </p:nvSpPr>
        <p:spPr>
          <a:xfrm>
            <a:off x="1804509" y="2934701"/>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2" name="Isosceles Triangle 34"/>
          <p:cNvSpPr/>
          <p:nvPr/>
        </p:nvSpPr>
        <p:spPr>
          <a:xfrm>
            <a:off x="1382479" y="2934701"/>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39" name="Isosceles Triangle 34"/>
          <p:cNvSpPr/>
          <p:nvPr/>
        </p:nvSpPr>
        <p:spPr>
          <a:xfrm>
            <a:off x="915689" y="2934701"/>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132405177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‘At a glance’ summaries</a:t>
            </a:r>
          </a:p>
        </p:txBody>
      </p:sp>
      <p:sp>
        <p:nvSpPr>
          <p:cNvPr id="3" name="Text Placeholder 2"/>
          <p:cNvSpPr>
            <a:spLocks noGrp="1"/>
          </p:cNvSpPr>
          <p:nvPr>
            <p:ph type="body" sz="quarter" idx="11"/>
          </p:nvPr>
        </p:nvSpPr>
        <p:spPr/>
        <p:txBody>
          <a:bodyPr/>
          <a:lstStyle/>
          <a:p>
            <a:r>
              <a:rPr lang="en-GB" dirty="0"/>
              <a:t>Activities</a:t>
            </a:r>
          </a:p>
        </p:txBody>
      </p:sp>
      <p:sp>
        <p:nvSpPr>
          <p:cNvPr id="5" name="Text Placeholder 4"/>
          <p:cNvSpPr>
            <a:spLocks noGrp="1"/>
          </p:cNvSpPr>
          <p:nvPr>
            <p:ph type="body" sz="quarter" idx="13"/>
          </p:nvPr>
        </p:nvSpPr>
        <p:spPr/>
        <p:txBody>
          <a:bodyPr/>
          <a:lstStyle/>
          <a:p>
            <a:r>
              <a:rPr lang="en-GB" dirty="0"/>
              <a:t>August 2017</a:t>
            </a:r>
          </a:p>
        </p:txBody>
      </p:sp>
      <p:pic>
        <p:nvPicPr>
          <p:cNvPr id="6" name="Picture 5"/>
          <p:cNvPicPr>
            <a:picLocks noChangeAspect="1"/>
          </p:cNvPicPr>
          <p:nvPr/>
        </p:nvPicPr>
        <p:blipFill>
          <a:blip r:embed="rId2">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7" name="Picture 6"/>
          <p:cNvPicPr>
            <a:picLocks noChangeAspect="1"/>
          </p:cNvPicPr>
          <p:nvPr/>
        </p:nvPicPr>
        <p:blipFill rotWithShape="1">
          <a:blip r:embed="rId3"/>
          <a:srcRect l="17343" t="4419" r="12023" b="12561"/>
          <a:stretch/>
        </p:blipFill>
        <p:spPr>
          <a:xfrm>
            <a:off x="8172950" y="6341608"/>
            <a:ext cx="359990" cy="355944"/>
          </a:xfrm>
          <a:prstGeom prst="ellipse">
            <a:avLst/>
          </a:prstGeom>
        </p:spPr>
      </p:pic>
    </p:spTree>
    <p:extLst>
      <p:ext uri="{BB962C8B-B14F-4D97-AF65-F5344CB8AC3E}">
        <p14:creationId xmlns:p14="http://schemas.microsoft.com/office/powerpoint/2010/main" val="137832520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Seeing world famous or iconic places</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graphicFrame>
        <p:nvGraphicFramePr>
          <p:cNvPr id="29" name="Chart Placeholder 7"/>
          <p:cNvGraphicFramePr>
            <a:graphicFrameLocks/>
          </p:cNvGraphicFramePr>
          <p:nvPr>
            <p:extLst>
              <p:ext uri="{D42A27DB-BD31-4B8C-83A1-F6EECF244321}">
                <p14:modId xmlns:p14="http://schemas.microsoft.com/office/powerpoint/2010/main" val="3471645797"/>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34" name="Rectangle 33"/>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37" name="Rectangle 36"/>
          <p:cNvSpPr/>
          <p:nvPr/>
        </p:nvSpPr>
        <p:spPr>
          <a:xfrm>
            <a:off x="2983074"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1</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80%</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1875077905"/>
              </p:ext>
            </p:extLst>
          </p:nvPr>
        </p:nvGraphicFramePr>
        <p:xfrm>
          <a:off x="352419" y="2227185"/>
          <a:ext cx="1771650"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33054">
                  <a:extLst>
                    <a:ext uri="{9D8B030D-6E8A-4147-A177-3AD203B41FA5}">
                      <a16:colId xmlns:a16="http://schemas.microsoft.com/office/drawing/2014/main" xmlns="" val="1958371471"/>
                    </a:ext>
                  </a:extLst>
                </a:gridCol>
                <a:gridCol w="432133">
                  <a:extLst>
                    <a:ext uri="{9D8B030D-6E8A-4147-A177-3AD203B41FA5}">
                      <a16:colId xmlns:a16="http://schemas.microsoft.com/office/drawing/2014/main" xmlns="" val="2739516737"/>
                    </a:ext>
                  </a:extLst>
                </a:gridCol>
                <a:gridCol w="400050">
                  <a:extLst>
                    <a:ext uri="{9D8B030D-6E8A-4147-A177-3AD203B41FA5}">
                      <a16:colId xmlns:a16="http://schemas.microsoft.com/office/drawing/2014/main" xmlns="" val="82216799"/>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AUS</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85%</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106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DE</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82%</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102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SP</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82%</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102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IT</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80%</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100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NL</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80%</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100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CH</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78%</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98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FR</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77%</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97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NO</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77%</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96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USA</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73%</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200" b="0" i="0" u="none" strike="noStrike" dirty="0">
                          <a:solidFill>
                            <a:schemeClr val="tx1"/>
                          </a:solidFill>
                          <a:effectLst/>
                          <a:latin typeface="Arial" panose="020B0604020202020204" pitchFamily="34" charset="0"/>
                          <a:cs typeface="Arial" panose="020B0604020202020204" pitchFamily="34" charset="0"/>
                        </a:rPr>
                        <a:t>UK</a:t>
                      </a:r>
                    </a:p>
                  </a:txBody>
                  <a:tcPr marL="18000" marR="18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72%</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1 </a:t>
                      </a:r>
                    </a:p>
                  </a:txBody>
                  <a:tcPr marL="18000" marR="18000"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548450500"/>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68%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68%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66%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62%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9525"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61%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898381777"/>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 (index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388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spTree>
    <p:extLst>
      <p:ext uri="{BB962C8B-B14F-4D97-AF65-F5344CB8AC3E}">
        <p14:creationId xmlns:p14="http://schemas.microsoft.com/office/powerpoint/2010/main" val="75876294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Visiting a castle/palace/historic house</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1</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2</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77%</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779077459"/>
              </p:ext>
            </p:extLst>
          </p:nvPr>
        </p:nvGraphicFramePr>
        <p:xfrm>
          <a:off x="352420" y="2220075"/>
          <a:ext cx="1834189" cy="3996000"/>
        </p:xfrm>
        <a:graphic>
          <a:graphicData uri="http://schemas.openxmlformats.org/drawingml/2006/table">
            <a:tbl>
              <a:tblPr>
                <a:tableStyleId>{5C22544A-7EE6-4342-B048-85BDC9FD1C3A}</a:tableStyleId>
              </a:tblPr>
              <a:tblGrid>
                <a:gridCol w="520549">
                  <a:extLst>
                    <a:ext uri="{9D8B030D-6E8A-4147-A177-3AD203B41FA5}">
                      <a16:colId xmlns:a16="http://schemas.microsoft.com/office/drawing/2014/main" xmlns="" val="63228188"/>
                    </a:ext>
                  </a:extLst>
                </a:gridCol>
                <a:gridCol w="453141">
                  <a:extLst>
                    <a:ext uri="{9D8B030D-6E8A-4147-A177-3AD203B41FA5}">
                      <a16:colId xmlns:a16="http://schemas.microsoft.com/office/drawing/2014/main" xmlns="" val="1958371471"/>
                    </a:ext>
                  </a:extLst>
                </a:gridCol>
                <a:gridCol w="453141">
                  <a:extLst>
                    <a:ext uri="{9D8B030D-6E8A-4147-A177-3AD203B41FA5}">
                      <a16:colId xmlns:a16="http://schemas.microsoft.com/office/drawing/2014/main" xmlns="" val="2739516737"/>
                    </a:ext>
                  </a:extLst>
                </a:gridCol>
                <a:gridCol w="407358">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642362648"/>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474293597"/>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(index 109)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 (index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(index 116) </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 (index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769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F3AF8DCA-8652-4C51-8D22-34089047C412}"/>
              </a:ext>
            </a:extLst>
          </p:cNvPr>
          <p:cNvGraphicFramePr>
            <a:graphicFrameLocks/>
          </p:cNvGraphicFramePr>
          <p:nvPr>
            <p:extLst>
              <p:ext uri="{D42A27DB-BD31-4B8C-83A1-F6EECF244321}">
                <p14:modId xmlns:p14="http://schemas.microsoft.com/office/powerpoint/2010/main" val="1837544468"/>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48EEBFCE-4039-41E4-8D96-79D4C986E199}"/>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2AE85A93-FC25-4999-9151-75C750AE9066}"/>
              </a:ext>
            </a:extLst>
          </p:cNvPr>
          <p:cNvSpPr/>
          <p:nvPr/>
        </p:nvSpPr>
        <p:spPr>
          <a:xfrm>
            <a:off x="3115596"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99584040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Visiting a historic monument</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1</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3</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76%</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3905349798"/>
              </p:ext>
            </p:extLst>
          </p:nvPr>
        </p:nvGraphicFramePr>
        <p:xfrm>
          <a:off x="352419" y="2220075"/>
          <a:ext cx="1820939" cy="3996000"/>
        </p:xfrm>
        <a:graphic>
          <a:graphicData uri="http://schemas.openxmlformats.org/drawingml/2006/table">
            <a:tbl>
              <a:tblPr>
                <a:tableStyleId>{5C22544A-7EE6-4342-B048-85BDC9FD1C3A}</a:tableStyleId>
              </a:tblPr>
              <a:tblGrid>
                <a:gridCol w="520502">
                  <a:extLst>
                    <a:ext uri="{9D8B030D-6E8A-4147-A177-3AD203B41FA5}">
                      <a16:colId xmlns:a16="http://schemas.microsoft.com/office/drawing/2014/main" xmlns="" val="63228188"/>
                    </a:ext>
                  </a:extLst>
                </a:gridCol>
                <a:gridCol w="509666">
                  <a:extLst>
                    <a:ext uri="{9D8B030D-6E8A-4147-A177-3AD203B41FA5}">
                      <a16:colId xmlns:a16="http://schemas.microsoft.com/office/drawing/2014/main" xmlns="" val="1958371471"/>
                    </a:ext>
                  </a:extLst>
                </a:gridCol>
                <a:gridCol w="379591">
                  <a:extLst>
                    <a:ext uri="{9D8B030D-6E8A-4147-A177-3AD203B41FA5}">
                      <a16:colId xmlns:a16="http://schemas.microsoft.com/office/drawing/2014/main" xmlns="" val="2739516737"/>
                    </a:ext>
                  </a:extLst>
                </a:gridCol>
                <a:gridCol w="411180">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106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106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104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101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73%</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95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95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93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70%</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92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36000" marB="3600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89 </a:t>
                      </a:r>
                    </a:p>
                  </a:txBody>
                  <a:tcPr marL="9525" marR="9525" marT="36000" marB="3600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5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711284254"/>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186110225"/>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(index 115)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(index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(index 111)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(index 109)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30150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93347797-E3FA-4ACB-9AD9-93EAAF2E0AB0}"/>
              </a:ext>
            </a:extLst>
          </p:cNvPr>
          <p:cNvGraphicFramePr>
            <a:graphicFrameLocks/>
          </p:cNvGraphicFramePr>
          <p:nvPr>
            <p:extLst>
              <p:ext uri="{D42A27DB-BD31-4B8C-83A1-F6EECF244321}">
                <p14:modId xmlns:p14="http://schemas.microsoft.com/office/powerpoint/2010/main" val="1214874091"/>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5929B1C4-888F-4986-B9E7-5F4B1F28428F}"/>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0A780A88-4AE4-4FF8-92F9-B484C0074818}"/>
              </a:ext>
            </a:extLst>
          </p:cNvPr>
          <p:cNvSpPr/>
          <p:nvPr/>
        </p:nvSpPr>
        <p:spPr>
          <a:xfrm>
            <a:off x="2995774"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318564068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Trying local food &amp; drink specialities</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1</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4</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73%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3765352717"/>
              </p:ext>
            </p:extLst>
          </p:nvPr>
        </p:nvGraphicFramePr>
        <p:xfrm>
          <a:off x="352420" y="2220075"/>
          <a:ext cx="1767896"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40835">
                  <a:extLst>
                    <a:ext uri="{9D8B030D-6E8A-4147-A177-3AD203B41FA5}">
                      <a16:colId xmlns:a16="http://schemas.microsoft.com/office/drawing/2014/main" xmlns="" val="1958371471"/>
                    </a:ext>
                  </a:extLst>
                </a:gridCol>
                <a:gridCol w="424352">
                  <a:extLst>
                    <a:ext uri="{9D8B030D-6E8A-4147-A177-3AD203B41FA5}">
                      <a16:colId xmlns:a16="http://schemas.microsoft.com/office/drawing/2014/main" xmlns="" val="2739516737"/>
                    </a:ext>
                  </a:extLst>
                </a:gridCol>
                <a:gridCol w="396296">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2642372240"/>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3829046958"/>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896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1CE5362F-E08D-4DE6-8C51-749D26A63CC8}"/>
              </a:ext>
            </a:extLst>
          </p:cNvPr>
          <p:cNvGraphicFramePr>
            <a:graphicFrameLocks/>
          </p:cNvGraphicFramePr>
          <p:nvPr>
            <p:extLst>
              <p:ext uri="{D42A27DB-BD31-4B8C-83A1-F6EECF244321}">
                <p14:modId xmlns:p14="http://schemas.microsoft.com/office/powerpoint/2010/main" val="2660174992"/>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F8AE7C3F-91FD-4CF2-B860-197550651B80}"/>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72470C6E-DE8A-4BA8-B1E7-08869506400B}"/>
              </a:ext>
            </a:extLst>
          </p:cNvPr>
          <p:cNvSpPr/>
          <p:nvPr/>
        </p:nvSpPr>
        <p:spPr>
          <a:xfrm>
            <a:off x="2983074"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09018376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Visiting a museum</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1</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5</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67%</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574887845"/>
              </p:ext>
            </p:extLst>
          </p:nvPr>
        </p:nvGraphicFramePr>
        <p:xfrm>
          <a:off x="352419" y="2220075"/>
          <a:ext cx="1923273" cy="3996000"/>
        </p:xfrm>
        <a:graphic>
          <a:graphicData uri="http://schemas.openxmlformats.org/drawingml/2006/table">
            <a:tbl>
              <a:tblPr>
                <a:tableStyleId>{5C22544A-7EE6-4342-B048-85BDC9FD1C3A}</a:tableStyleId>
              </a:tblPr>
              <a:tblGrid>
                <a:gridCol w="55936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422267">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36000" marR="36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116</a:t>
                      </a: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 </a:t>
                      </a:r>
                    </a:p>
                  </a:txBody>
                  <a:tcPr marL="36000" marR="36000"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36000" marR="36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107 </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5 </a:t>
                      </a:r>
                    </a:p>
                  </a:txBody>
                  <a:tcPr marL="36000" marR="36000"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36000" marR="36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 </a:t>
                      </a:r>
                    </a:p>
                  </a:txBody>
                  <a:tcPr marL="36000" marR="36000"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36000" marR="36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 </a:t>
                      </a:r>
                    </a:p>
                  </a:txBody>
                  <a:tcPr marL="36000" marR="36000"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36000" marR="36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6 </a:t>
                      </a:r>
                    </a:p>
                  </a:txBody>
                  <a:tcPr marL="36000" marR="36000"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36000" marR="36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67%</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101 </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5 </a:t>
                      </a:r>
                    </a:p>
                  </a:txBody>
                  <a:tcPr marL="36000" marR="36000"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36000" marR="36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64%</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97 </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5 </a:t>
                      </a:r>
                    </a:p>
                  </a:txBody>
                  <a:tcPr marL="36000" marR="36000"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36000" marR="36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57%</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86 </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36000" marR="36000"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36000" marR="36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56%</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84 </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7 </a:t>
                      </a:r>
                    </a:p>
                  </a:txBody>
                  <a:tcPr marL="36000" marR="36000"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36000" marR="36000"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55%</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83 </a:t>
                      </a:r>
                    </a:p>
                  </a:txBody>
                  <a:tcPr marL="36000" marR="36000"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 </a:t>
                      </a:r>
                    </a:p>
                  </a:txBody>
                  <a:tcPr marL="36000" marR="36000"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3937612460"/>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an art gallery</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3525832473"/>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(index 114) </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(index 118) </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769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5D245B15-F281-426C-9B89-47750FCB848F}"/>
              </a:ext>
            </a:extLst>
          </p:cNvPr>
          <p:cNvGraphicFramePr>
            <a:graphicFrameLocks/>
          </p:cNvGraphicFramePr>
          <p:nvPr>
            <p:extLst>
              <p:ext uri="{D42A27DB-BD31-4B8C-83A1-F6EECF244321}">
                <p14:modId xmlns:p14="http://schemas.microsoft.com/office/powerpoint/2010/main" val="43041071"/>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69FFB15E-492E-46CE-A7A3-EF3B116927BF}"/>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042DABE1-A1A3-4189-93C5-4FD836CE739B}"/>
              </a:ext>
            </a:extLst>
          </p:cNvPr>
          <p:cNvSpPr/>
          <p:nvPr/>
        </p:nvSpPr>
        <p:spPr>
          <a:xfrm>
            <a:off x="2964024"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364486907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Visiting a park/garden</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1</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6</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66%</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82862625"/>
              </p:ext>
            </p:extLst>
          </p:nvPr>
        </p:nvGraphicFramePr>
        <p:xfrm>
          <a:off x="352419" y="2220075"/>
          <a:ext cx="1943927"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495871">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112</a:t>
                      </a: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2026353670"/>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43600425"/>
              </p:ext>
            </p:extLst>
          </p:nvPr>
        </p:nvGraphicFramePr>
        <p:xfrm>
          <a:off x="2260600" y="2220390"/>
          <a:ext cx="4552952" cy="4057004"/>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 (index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(index 111) </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 / Mature / empty nest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(index 110) </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(index 116) </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 (index 132)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896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C3146DF1-94E5-40BA-9DA1-B7EE12B48F15}"/>
              </a:ext>
            </a:extLst>
          </p:cNvPr>
          <p:cNvGraphicFramePr>
            <a:graphicFrameLocks/>
          </p:cNvGraphicFramePr>
          <p:nvPr>
            <p:extLst>
              <p:ext uri="{D42A27DB-BD31-4B8C-83A1-F6EECF244321}">
                <p14:modId xmlns:p14="http://schemas.microsoft.com/office/powerpoint/2010/main" val="686313109"/>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AF7A4EFB-DCC7-443E-832B-0CBC880BD223}"/>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E9F1CD86-E77B-4973-98BF-78133EB8E699}"/>
              </a:ext>
            </a:extLst>
          </p:cNvPr>
          <p:cNvSpPr/>
          <p:nvPr/>
        </p:nvSpPr>
        <p:spPr>
          <a:xfrm>
            <a:off x="2983074"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375387560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Short (&lt; 2hrs) country or coastal walk</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7</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62%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3248871215"/>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628024374"/>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Long (&gt; half day)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1820842655"/>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(112)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(115)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(112)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(110)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(110)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(119)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Slight 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896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084C48F6-26E8-488F-A893-77012F4C246F}"/>
              </a:ext>
            </a:extLst>
          </p:cNvPr>
          <p:cNvGraphicFramePr>
            <a:graphicFrameLocks/>
          </p:cNvGraphicFramePr>
          <p:nvPr>
            <p:extLst>
              <p:ext uri="{D42A27DB-BD31-4B8C-83A1-F6EECF244321}">
                <p14:modId xmlns:p14="http://schemas.microsoft.com/office/powerpoint/2010/main" val="332645888"/>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198FAB22-B55B-44FC-B45E-80B72BF8B384}"/>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658F5698-B8CE-42A6-859F-91C9EDFA2C9F}"/>
              </a:ext>
            </a:extLst>
          </p:cNvPr>
          <p:cNvSpPr/>
          <p:nvPr/>
        </p:nvSpPr>
        <p:spPr>
          <a:xfrm>
            <a:off x="3054511"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155616487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graphicFrame>
        <p:nvGraphicFramePr>
          <p:cNvPr id="29" name="Table 28"/>
          <p:cNvGraphicFramePr>
            <a:graphicFrameLocks noGrp="1"/>
          </p:cNvGraphicFramePr>
          <p:nvPr>
            <p:extLst>
              <p:ext uri="{D42A27DB-BD31-4B8C-83A1-F6EECF244321}">
                <p14:modId xmlns:p14="http://schemas.microsoft.com/office/powerpoint/2010/main" val="1334260483"/>
              </p:ext>
            </p:extLst>
          </p:nvPr>
        </p:nvGraphicFramePr>
        <p:xfrm>
          <a:off x="337049" y="1663942"/>
          <a:ext cx="5038800" cy="4608000"/>
        </p:xfrm>
        <a:graphic>
          <a:graphicData uri="http://schemas.openxmlformats.org/drawingml/2006/table">
            <a:tbl>
              <a:tblPr>
                <a:tableStyleId>{5C22544A-7EE6-4342-B048-85BDC9FD1C3A}</a:tableStyleId>
              </a:tblPr>
              <a:tblGrid>
                <a:gridCol w="2590800">
                  <a:extLst>
                    <a:ext uri="{9D8B030D-6E8A-4147-A177-3AD203B41FA5}">
                      <a16:colId xmlns:a16="http://schemas.microsoft.com/office/drawing/2014/main" xmlns="" val="1103061090"/>
                    </a:ext>
                  </a:extLst>
                </a:gridCol>
                <a:gridCol w="612000">
                  <a:extLst>
                    <a:ext uri="{9D8B030D-6E8A-4147-A177-3AD203B41FA5}">
                      <a16:colId xmlns:a16="http://schemas.microsoft.com/office/drawing/2014/main" xmlns="" val="644159123"/>
                    </a:ext>
                  </a:extLst>
                </a:gridCol>
                <a:gridCol w="612000">
                  <a:extLst>
                    <a:ext uri="{9D8B030D-6E8A-4147-A177-3AD203B41FA5}">
                      <a16:colId xmlns:a16="http://schemas.microsoft.com/office/drawing/2014/main" xmlns="" val="2996424261"/>
                    </a:ext>
                  </a:extLst>
                </a:gridCol>
                <a:gridCol w="612000">
                  <a:extLst>
                    <a:ext uri="{9D8B030D-6E8A-4147-A177-3AD203B41FA5}">
                      <a16:colId xmlns:a16="http://schemas.microsoft.com/office/drawing/2014/main" xmlns="" val="1071325149"/>
                    </a:ext>
                  </a:extLst>
                </a:gridCol>
                <a:gridCol w="6120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IMPORTANT WHEN TAKING HOLS</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lang="en-GB" sz="1200" b="1" i="0" u="none" strike="noStrike" dirty="0">
                        <a:solidFill>
                          <a:schemeClr val="tx1"/>
                        </a:solidFill>
                        <a:effectLst/>
                        <a:latin typeface="Arial" panose="020B0604020202020204" pitchFamily="34" charset="0"/>
                        <a:cs typeface="Arial" panose="020B0604020202020204" pitchFamily="34" charset="0"/>
                      </a:endParaRPr>
                    </a:p>
                    <a:p>
                      <a:pPr algn="ctr" fontAlgn="ctr"/>
                      <a:r>
                        <a:rPr lang="en-GB" sz="600" b="1" i="0" u="sng" strike="noStrike" dirty="0">
                          <a:solidFill>
                            <a:schemeClr val="tx1"/>
                          </a:solidFill>
                          <a:effectLst/>
                          <a:latin typeface="Arial" panose="020B0604020202020204" pitchFamily="34" charset="0"/>
                          <a:cs typeface="Arial" panose="020B0604020202020204" pitchFamily="34" charset="0"/>
                        </a:rPr>
                        <a:t>GENERALLY</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VS GLOBAL</a:t>
                      </a:r>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sng"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ENGLAND</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DIFF</a:t>
                      </a:r>
                    </a:p>
                    <a:p>
                      <a:pPr algn="ctr" fontAlgn="b"/>
                      <a:r>
                        <a:rPr lang="en-GB" sz="600" b="1" i="0" u="none" strike="noStrike" dirty="0">
                          <a:solidFill>
                            <a:schemeClr val="tx1"/>
                          </a:solidFill>
                          <a:effectLst/>
                          <a:latin typeface="Arial" panose="020B0604020202020204" pitchFamily="34" charset="0"/>
                          <a:cs typeface="Arial" panose="020B0604020202020204" pitchFamily="34" charset="0"/>
                        </a:rPr>
                        <a:t>VS GENERALLY</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Enjoying the natural world / scenery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108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-24%</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Learning more about the destination / country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115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-13%</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4509379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the most famous sights … </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105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40895005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local culture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66%</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58%</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5706286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Rest and relaxation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-30%</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Learning about history and heritage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66%</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457200" rtl="0" eaLnBrk="1" fontAlgn="ctr" latinLnBrk="0" hangingPunct="1"/>
                      <a:r>
                        <a:rPr lang="en-GB" sz="1200" b="0" i="0" u="none" strike="noStrike" kern="1200" dirty="0">
                          <a:solidFill>
                            <a:schemeClr val="tx1"/>
                          </a:solidFill>
                          <a:effectLst/>
                          <a:latin typeface="Arial" panose="020B0604020202020204" pitchFamily="34" charset="0"/>
                          <a:ea typeface="+mn-ea"/>
                          <a:cs typeface="Arial" panose="020B0604020202020204" pitchFamily="34" charset="0"/>
                        </a:rPr>
                        <a:t>+5%</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Treating / spoiling yourself / others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106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-27%</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Fun for all the family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90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-18%</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Meeting new people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97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+15%</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Helping the local community / environment</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98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+16%</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Achieving something challenging</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19%</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77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+18%</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Thrill and excitement from activities / sports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61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+14%</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Partying</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53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+34%</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781145162"/>
                  </a:ext>
                </a:extLst>
              </a:tr>
            </a:tbl>
          </a:graphicData>
        </a:graphic>
      </p:graphicFrame>
      <p:sp>
        <p:nvSpPr>
          <p:cNvPr id="33" name="Rectangle 32"/>
          <p:cNvSpPr/>
          <p:nvPr/>
        </p:nvSpPr>
        <p:spPr>
          <a:xfrm>
            <a:off x="361945" y="926035"/>
            <a:ext cx="4540255"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IMPORTANT FACTORS WHEN TAKING HOLIDAYS </a:t>
            </a:r>
          </a:p>
          <a:p>
            <a:pPr>
              <a:lnSpc>
                <a:spcPts val="1100"/>
              </a:lnSpc>
            </a:pPr>
            <a:r>
              <a:rPr lang="en-GB" sz="1200" b="1" dirty="0">
                <a:solidFill>
                  <a:srgbClr val="120742"/>
                </a:solidFill>
                <a:latin typeface="Arial" panose="020B0604020202020204" pitchFamily="34" charset="0"/>
                <a:cs typeface="Arial" panose="020B0604020202020204" pitchFamily="34" charset="0"/>
              </a:rPr>
              <a:t>GENERALLY &amp;  ENGLAND DELIVERY AGAINST THESE</a:t>
            </a:r>
          </a:p>
          <a:p>
            <a:r>
              <a:rPr lang="en-GB" sz="700" dirty="0">
                <a:latin typeface="Arial" panose="020B0604020202020204" pitchFamily="34" charset="0"/>
                <a:cs typeface="Arial" panose="020B0604020202020204" pitchFamily="34" charset="0"/>
              </a:rPr>
              <a:t>TOP 2 BOX IMPORTANCE (VERY IMPORTANT / EXTREMELY IMPORTANT) GENERALLY, AND INDEXED AGAINST GLOBAL IMPORTANCE, COMPARED TO TOP 2 BOX ENGLAND DELIVERY AGAINST THIS (SCORED 6 OR 7 WHERE 7 MEANS ENGLAND IS A REALLY GREAT PLACE FOR THIS)</a:t>
            </a:r>
          </a:p>
        </p:txBody>
      </p:sp>
      <p:graphicFrame>
        <p:nvGraphicFramePr>
          <p:cNvPr id="40" name="Table 39"/>
          <p:cNvGraphicFramePr>
            <a:graphicFrameLocks noGrp="1"/>
          </p:cNvGraphicFramePr>
          <p:nvPr>
            <p:extLst>
              <p:ext uri="{D42A27DB-BD31-4B8C-83A1-F6EECF244321}">
                <p14:modId xmlns:p14="http://schemas.microsoft.com/office/powerpoint/2010/main" val="1536931201"/>
              </p:ext>
            </p:extLst>
          </p:nvPr>
        </p:nvGraphicFramePr>
        <p:xfrm>
          <a:off x="5653550" y="1663942"/>
          <a:ext cx="3230410" cy="2016000"/>
        </p:xfrm>
        <a:graphic>
          <a:graphicData uri="http://schemas.openxmlformats.org/drawingml/2006/table">
            <a:tbl>
              <a:tblPr>
                <a:tableStyleId>{5C22544A-7EE6-4342-B048-85BDC9FD1C3A}</a:tableStyleId>
              </a:tblPr>
              <a:tblGrid>
                <a:gridCol w="2006410">
                  <a:extLst>
                    <a:ext uri="{9D8B030D-6E8A-4147-A177-3AD203B41FA5}">
                      <a16:colId xmlns:a16="http://schemas.microsoft.com/office/drawing/2014/main" xmlns="" val="1103061090"/>
                    </a:ext>
                  </a:extLst>
                </a:gridCol>
                <a:gridCol w="612000">
                  <a:extLst>
                    <a:ext uri="{9D8B030D-6E8A-4147-A177-3AD203B41FA5}">
                      <a16:colId xmlns:a16="http://schemas.microsoft.com/office/drawing/2014/main" xmlns="" val="644159123"/>
                    </a:ext>
                  </a:extLst>
                </a:gridCol>
                <a:gridCol w="612000">
                  <a:extLst>
                    <a:ext uri="{9D8B030D-6E8A-4147-A177-3AD203B41FA5}">
                      <a16:colId xmlns:a16="http://schemas.microsoft.com/office/drawing/2014/main" xmlns="" val="2996424261"/>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LOCATIONS CONSIDERED</a:t>
                      </a:r>
                    </a:p>
                    <a:p>
                      <a:pPr marL="0" marR="0" lvl="0" indent="0" algn="l"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 ENGLAND</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VS GLOBAL</a:t>
                      </a:r>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84%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103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Coastal or beach locations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bg1"/>
                          </a:solidFill>
                          <a:effectLst/>
                          <a:latin typeface="Arial" panose="020B0604020202020204" pitchFamily="34" charset="0"/>
                          <a:cs typeface="Arial" panose="020B0604020202020204" pitchFamily="34" charset="0"/>
                        </a:rPr>
                        <a:t>116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44509379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Historic towns and cities</a:t>
                      </a:r>
                    </a:p>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(i.e. outside 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93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40895005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Countryside / villages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92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5706286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Modern towns and cities</a:t>
                      </a:r>
                    </a:p>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(i.e. outside 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bg1"/>
                          </a:solidFill>
                          <a:effectLst/>
                          <a:latin typeface="Arial" panose="020B0604020202020204" pitchFamily="34" charset="0"/>
                          <a:cs typeface="Arial" panose="020B0604020202020204" pitchFamily="34" charset="0"/>
                        </a:rPr>
                        <a:t>81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4167075963"/>
                  </a:ext>
                </a:extLst>
              </a:tr>
            </a:tbl>
          </a:graphicData>
        </a:graphic>
      </p:graphicFrame>
      <p:sp>
        <p:nvSpPr>
          <p:cNvPr id="41" name="Rectangle 40"/>
          <p:cNvSpPr/>
          <p:nvPr/>
        </p:nvSpPr>
        <p:spPr>
          <a:xfrm>
            <a:off x="5653550" y="3843130"/>
            <a:ext cx="3230410" cy="2428812"/>
          </a:xfrm>
          <a:prstGeom prst="rect">
            <a:avLst/>
          </a:prstGeom>
          <a:pattFill prst="dkUpDiag">
            <a:fgClr>
              <a:schemeClr val="bg1">
                <a:lumMod val="85000"/>
              </a:schemeClr>
            </a:fgClr>
            <a:bgClr>
              <a:schemeClr val="bg1"/>
            </a:bgClr>
          </a:pattFill>
          <a:ln>
            <a:noFill/>
          </a:ln>
          <a:effectLst/>
        </p:spPr>
        <p:style>
          <a:lnRef idx="1">
            <a:schemeClr val="accent1"/>
          </a:lnRef>
          <a:fillRef idx="3">
            <a:schemeClr val="accent1"/>
          </a:fillRef>
          <a:effectRef idx="2">
            <a:schemeClr val="accent1"/>
          </a:effectRef>
          <a:fontRef idx="minor">
            <a:schemeClr val="lt1"/>
          </a:fontRef>
        </p:style>
        <p:txBody>
          <a:bodyPr lIns="0" rIns="0" rtlCol="0" anchor="t"/>
          <a:lstStyle/>
          <a:p>
            <a:r>
              <a:rPr lang="en-GB" sz="1200" b="1" dirty="0" smtClean="0">
                <a:solidFill>
                  <a:schemeClr val="tx1"/>
                </a:solidFill>
                <a:latin typeface="Arial" panose="020B0604020202020204" pitchFamily="34" charset="0"/>
                <a:cs typeface="Arial" panose="020B0604020202020204" pitchFamily="34" charset="0"/>
              </a:rPr>
              <a:t>QUALITATIVE SUMMARY</a:t>
            </a:r>
            <a:endParaRPr lang="en-GB" sz="1200" b="1" dirty="0">
              <a:solidFill>
                <a:schemeClr val="tx1"/>
              </a:solidFill>
              <a:latin typeface="Arial" panose="020B0604020202020204" pitchFamily="34" charset="0"/>
              <a:cs typeface="Arial" panose="020B0604020202020204" pitchFamily="34" charset="0"/>
            </a:endParaRPr>
          </a:p>
        </p:txBody>
      </p:sp>
      <p:sp>
        <p:nvSpPr>
          <p:cNvPr id="15" name="TextBox 14"/>
          <p:cNvSpPr txBox="1"/>
          <p:nvPr/>
        </p:nvSpPr>
        <p:spPr>
          <a:xfrm>
            <a:off x="5684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How to interpret the results</a:t>
            </a:r>
          </a:p>
        </p:txBody>
      </p:sp>
      <p:sp>
        <p:nvSpPr>
          <p:cNvPr id="16" name="Rectangle 15"/>
          <p:cNvSpPr/>
          <p:nvPr/>
        </p:nvSpPr>
        <p:spPr>
          <a:xfrm>
            <a:off x="323793" y="2382246"/>
            <a:ext cx="5052056" cy="3889696"/>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tIns="108000" bIns="108000" rtlCol="0" anchor="t"/>
          <a:lstStyle/>
          <a:p>
            <a:r>
              <a:rPr lang="en-GB" sz="1000" b="1" i="1" dirty="0">
                <a:solidFill>
                  <a:srgbClr val="C00000"/>
                </a:solidFill>
                <a:latin typeface="Arial" panose="020B0604020202020204" pitchFamily="34" charset="0"/>
                <a:cs typeface="Arial" panose="020B0604020202020204" pitchFamily="34" charset="0"/>
              </a:rPr>
              <a:t>Comparison of important factors when it comes to choosing a destination generally and England specifically</a:t>
            </a:r>
            <a:r>
              <a:rPr lang="en-GB" sz="1000" i="1" dirty="0">
                <a:solidFill>
                  <a:srgbClr val="C00000"/>
                </a:solidFill>
                <a:latin typeface="Arial" panose="020B0604020202020204" pitchFamily="34" charset="0"/>
                <a:cs typeface="Arial" panose="020B0604020202020204" pitchFamily="34" charset="0"/>
              </a:rPr>
              <a:t>. Expressed in terms of extremely important or very important and indexed vs. the “global”, 10-market average to highlight instances where a factor or “need” is more or less important in the market relative to the 10-market average. The difference – expressed in percentage points – between what’s important generally and when it comes to choosing England draws attention to areas where England suffers from a “capabilities gap” vs. areas where England is in a position of relative strength. </a:t>
            </a:r>
          </a:p>
        </p:txBody>
      </p:sp>
      <p:sp>
        <p:nvSpPr>
          <p:cNvPr id="19" name="Rectangle 18"/>
          <p:cNvSpPr/>
          <p:nvPr/>
        </p:nvSpPr>
        <p:spPr>
          <a:xfrm>
            <a:off x="5653550" y="807446"/>
            <a:ext cx="3230410" cy="647377"/>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t"/>
          <a:lstStyle/>
          <a:p>
            <a:r>
              <a:rPr lang="en-GB" sz="1000" b="1" i="1" dirty="0">
                <a:solidFill>
                  <a:srgbClr val="C00000"/>
                </a:solidFill>
                <a:latin typeface="Arial" panose="020B0604020202020204" pitchFamily="34" charset="0"/>
                <a:cs typeface="Arial" panose="020B0604020202020204" pitchFamily="34" charset="0"/>
              </a:rPr>
              <a:t>Consideration of locations </a:t>
            </a:r>
            <a:r>
              <a:rPr lang="en-GB" sz="1000" i="1" dirty="0">
                <a:solidFill>
                  <a:srgbClr val="C00000"/>
                </a:solidFill>
                <a:latin typeface="Arial" panose="020B0604020202020204" pitchFamily="34" charset="0"/>
                <a:cs typeface="Arial" panose="020B0604020202020204" pitchFamily="34" charset="0"/>
              </a:rPr>
              <a:t>indicates preferences for London vs. other England locations. Scores indexed to highlight differences vs. the 10-market average…</a:t>
            </a:r>
          </a:p>
        </p:txBody>
      </p:sp>
      <p:sp>
        <p:nvSpPr>
          <p:cNvPr id="20" name="Isosceles Triangle 19"/>
          <p:cNvSpPr/>
          <p:nvPr/>
        </p:nvSpPr>
        <p:spPr>
          <a:xfrm>
            <a:off x="2707727" y="2325573"/>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1" name="Isosceles Triangle 20"/>
          <p:cNvSpPr/>
          <p:nvPr/>
        </p:nvSpPr>
        <p:spPr>
          <a:xfrm rot="10800000">
            <a:off x="8421280" y="1404734"/>
            <a:ext cx="284188" cy="115839"/>
          </a:xfrm>
          <a:prstGeom prst="triangle">
            <a:avLst/>
          </a:prstGeom>
          <a:solidFill>
            <a:srgbClr val="C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22" name="Rectangle 21"/>
          <p:cNvSpPr/>
          <p:nvPr/>
        </p:nvSpPr>
        <p:spPr>
          <a:xfrm>
            <a:off x="5653550" y="2707366"/>
            <a:ext cx="3230410" cy="647377"/>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000" i="1" dirty="0">
                <a:solidFill>
                  <a:srgbClr val="C00000"/>
                </a:solidFill>
                <a:latin typeface="Arial" panose="020B0604020202020204" pitchFamily="34" charset="0"/>
                <a:cs typeface="Arial" panose="020B0604020202020204" pitchFamily="34" charset="0"/>
              </a:rPr>
              <a:t>… meaning that an index over 100 indicates a stronger preference for that location relative to the “global”, 10-market average (and vice versa).</a:t>
            </a:r>
          </a:p>
        </p:txBody>
      </p:sp>
      <p:sp>
        <p:nvSpPr>
          <p:cNvPr id="17" name="Rectangle 16"/>
          <p:cNvSpPr/>
          <p:nvPr/>
        </p:nvSpPr>
        <p:spPr>
          <a:xfrm>
            <a:off x="5653550" y="4129766"/>
            <a:ext cx="3230410" cy="647377"/>
          </a:xfrm>
          <a:prstGeom prst="rect">
            <a:avLst/>
          </a:prstGeom>
          <a:solidFill>
            <a:srgbClr val="CBC4C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000" i="1" dirty="0" smtClean="0">
                <a:solidFill>
                  <a:srgbClr val="C00000"/>
                </a:solidFill>
                <a:latin typeface="Arial" panose="020B0604020202020204" pitchFamily="34" charset="0"/>
                <a:cs typeface="Arial" panose="020B0604020202020204" pitchFamily="34" charset="0"/>
              </a:rPr>
              <a:t>Additional observations from supplementary qualitative interviews conducted as part of this research programme</a:t>
            </a:r>
            <a:endParaRPr lang="en-GB" sz="1000" i="1" dirty="0">
              <a:solidFill>
                <a:srgbClr val="C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0180550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Exploring villages / rural areas</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8</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61%</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3315174637"/>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3611756554"/>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Long (&gt; half day)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935106802"/>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(122)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Slight 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261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6BC6E067-0F87-48E3-B4B6-A61FB3C335EB}"/>
              </a:ext>
            </a:extLst>
          </p:cNvPr>
          <p:cNvGraphicFramePr>
            <a:graphicFrameLocks/>
          </p:cNvGraphicFramePr>
          <p:nvPr>
            <p:extLst>
              <p:ext uri="{D42A27DB-BD31-4B8C-83A1-F6EECF244321}">
                <p14:modId xmlns:p14="http://schemas.microsoft.com/office/powerpoint/2010/main" val="1202770995"/>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E52C1593-1C19-48F7-A559-FC029281A26F}"/>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FE7D94AC-1398-4F18-875C-9F5FB0533055}"/>
              </a:ext>
            </a:extLst>
          </p:cNvPr>
          <p:cNvSpPr/>
          <p:nvPr/>
        </p:nvSpPr>
        <p:spPr>
          <a:xfrm>
            <a:off x="3154524"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195032104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Visiting a National Park</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9</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58%</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701348399"/>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8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7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8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12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13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22 </a:t>
                      </a:r>
                    </a:p>
                  </a:txBody>
                  <a:tcPr marL="9525" marR="9525" marT="9525"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990072151"/>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Long (&gt; half day)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3612392352"/>
              </p:ext>
            </p:extLst>
          </p:nvPr>
        </p:nvGraphicFramePr>
        <p:xfrm>
          <a:off x="2260600" y="2220390"/>
          <a:ext cx="4552952" cy="3919845"/>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Slight 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(index 107)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(111)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(111)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(136)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896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EAC2EF30-CB2E-4307-B497-A70AEE32461E}"/>
              </a:ext>
            </a:extLst>
          </p:cNvPr>
          <p:cNvGraphicFramePr>
            <a:graphicFrameLocks/>
          </p:cNvGraphicFramePr>
          <p:nvPr>
            <p:extLst>
              <p:ext uri="{D42A27DB-BD31-4B8C-83A1-F6EECF244321}">
                <p14:modId xmlns:p14="http://schemas.microsoft.com/office/powerpoint/2010/main" val="1481833962"/>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7548F3CA-FC0A-4D44-B3CB-E1E5B77B8624}"/>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8CF4F9AB-26E4-4425-9765-0073DF52F75B}"/>
              </a:ext>
            </a:extLst>
          </p:cNvPr>
          <p:cNvSpPr/>
          <p:nvPr/>
        </p:nvSpPr>
        <p:spPr>
          <a:xfrm>
            <a:off x="3040224"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151404574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Having a gourmet meal</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10</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57%</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3671945445"/>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79985254"/>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000" b="0" i="0" u="none" strike="noStrike" dirty="0">
                          <a:solidFill>
                            <a:schemeClr val="tx1"/>
                          </a:solidFill>
                          <a:effectLst/>
                          <a:latin typeface="Calibri" panose="020F050202020403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000" b="0" i="0" u="none" strike="noStrike" dirty="0">
                          <a:solidFill>
                            <a:schemeClr val="tx1"/>
                          </a:solidFill>
                          <a:effectLst/>
                          <a:latin typeface="Calibri" panose="020F050202020403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000" b="0" i="0" u="none" strike="noStrike" dirty="0">
                          <a:solidFill>
                            <a:schemeClr val="tx1"/>
                          </a:solidFill>
                          <a:effectLst/>
                          <a:latin typeface="Calibri" panose="020F050202020403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000" b="0" i="0" u="none" strike="noStrike" dirty="0">
                          <a:solidFill>
                            <a:schemeClr val="tx1"/>
                          </a:solidFill>
                          <a:effectLst/>
                          <a:latin typeface="Calibri" panose="020F050202020403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000" b="0" i="0" u="none" strike="noStrike" dirty="0">
                          <a:solidFill>
                            <a:schemeClr val="tx1"/>
                          </a:solidFill>
                          <a:effectLst/>
                          <a:latin typeface="Calibri" panose="020F050202020403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000" b="0" i="0" u="none" strike="noStrike" dirty="0">
                          <a:solidFill>
                            <a:schemeClr val="tx1"/>
                          </a:solidFill>
                          <a:effectLst/>
                          <a:latin typeface="Calibri" panose="020F050202020403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000" b="0" i="0" u="none" strike="noStrike" dirty="0">
                          <a:solidFill>
                            <a:schemeClr val="tx1"/>
                          </a:solidFill>
                          <a:effectLst/>
                          <a:latin typeface="Calibri" panose="020F050202020403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000" b="0" i="0" u="none" strike="noStrike" dirty="0">
                          <a:solidFill>
                            <a:schemeClr val="tx1"/>
                          </a:solidFill>
                          <a:effectLst/>
                          <a:latin typeface="Calibri" panose="020F050202020403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000" b="0" i="0" u="none" strike="noStrike" dirty="0">
                          <a:solidFill>
                            <a:schemeClr val="tx1"/>
                          </a:solidFill>
                          <a:effectLst/>
                          <a:latin typeface="Calibri" panose="020F050202020403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000" b="0" i="0" u="none" strike="noStrike" dirty="0">
                          <a:solidFill>
                            <a:schemeClr val="tx1"/>
                          </a:solidFill>
                          <a:effectLst/>
                          <a:latin typeface="Calibri" panose="020F050202020403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3483955407"/>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(110)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(116)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(111)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(118)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(118)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(110)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30150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7BFD6D1C-0AC9-48E4-8458-7025024A5288}"/>
              </a:ext>
            </a:extLst>
          </p:cNvPr>
          <p:cNvGraphicFramePr>
            <a:graphicFrameLocks/>
          </p:cNvGraphicFramePr>
          <p:nvPr>
            <p:extLst>
              <p:ext uri="{D42A27DB-BD31-4B8C-83A1-F6EECF244321}">
                <p14:modId xmlns:p14="http://schemas.microsoft.com/office/powerpoint/2010/main" val="39926382"/>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EC8739C0-9B13-45C4-A48F-50D3AA07AB3A}"/>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D87E44BB-2CDF-4472-B187-3E0EA1F943D6}"/>
              </a:ext>
            </a:extLst>
          </p:cNvPr>
          <p:cNvSpPr/>
          <p:nvPr/>
        </p:nvSpPr>
        <p:spPr>
          <a:xfrm>
            <a:off x="2964024"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53395537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Event associated with local traditions</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11</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55%</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1174741915"/>
              </p:ext>
            </p:extLst>
          </p:nvPr>
        </p:nvGraphicFramePr>
        <p:xfrm>
          <a:off x="352419" y="2220075"/>
          <a:ext cx="1943927"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495871">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757117593"/>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703920901"/>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(122)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(123)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388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0F4BE068-DF56-462A-AA7E-EE18CDB41F83}"/>
              </a:ext>
            </a:extLst>
          </p:cNvPr>
          <p:cNvGraphicFramePr>
            <a:graphicFrameLocks/>
          </p:cNvGraphicFramePr>
          <p:nvPr>
            <p:extLst>
              <p:ext uri="{D42A27DB-BD31-4B8C-83A1-F6EECF244321}">
                <p14:modId xmlns:p14="http://schemas.microsoft.com/office/powerpoint/2010/main" val="627305204"/>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A9E0FB02-B57F-4D42-8105-1A5AA0E51A8B}"/>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E5A6E425-A893-4C2D-A773-62130FDC7908}"/>
              </a:ext>
            </a:extLst>
          </p:cNvPr>
          <p:cNvSpPr/>
          <p:nvPr/>
        </p:nvSpPr>
        <p:spPr>
          <a:xfrm>
            <a:off x="3125949"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0379820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Shopping for locally made products/craft</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12</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54%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3364435848"/>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121</a:t>
                      </a: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114</a:t>
                      </a: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543095647"/>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9525"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9525"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9525"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9525"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9525"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9525"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9525" anchor="b">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891121870"/>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(120)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(124)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30277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01C14DC0-8D81-4F8E-84BC-D19535B98A26}"/>
              </a:ext>
            </a:extLst>
          </p:cNvPr>
          <p:cNvGraphicFramePr>
            <a:graphicFrameLocks/>
          </p:cNvGraphicFramePr>
          <p:nvPr>
            <p:extLst>
              <p:ext uri="{D42A27DB-BD31-4B8C-83A1-F6EECF244321}">
                <p14:modId xmlns:p14="http://schemas.microsoft.com/office/powerpoint/2010/main" val="1547568398"/>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60CB34B4-1C65-4765-895D-95E8F2491DA7}"/>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88ABDE49-980C-4FAD-9E4C-2CC9AA59514D}"/>
              </a:ext>
            </a:extLst>
          </p:cNvPr>
          <p:cNvSpPr/>
          <p:nvPr/>
        </p:nvSpPr>
        <p:spPr>
          <a:xfrm>
            <a:off x="3030699"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53442133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Food &amp; drink tour or attraction</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13</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54%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1337961741"/>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130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3448382112"/>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811652821"/>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642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AE17D4B8-F55F-40B2-A35F-446D0F76FDD4}"/>
              </a:ext>
            </a:extLst>
          </p:cNvPr>
          <p:cNvGraphicFramePr>
            <a:graphicFrameLocks/>
          </p:cNvGraphicFramePr>
          <p:nvPr>
            <p:extLst>
              <p:ext uri="{D42A27DB-BD31-4B8C-83A1-F6EECF244321}">
                <p14:modId xmlns:p14="http://schemas.microsoft.com/office/powerpoint/2010/main" val="3826809796"/>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496AA78A-D58F-45DE-97BD-7B640B57E8F5}"/>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3308919F-0C37-4B9F-BA31-13DEA09DE38D}"/>
              </a:ext>
            </a:extLst>
          </p:cNvPr>
          <p:cNvSpPr/>
          <p:nvPr/>
        </p:nvSpPr>
        <p:spPr>
          <a:xfrm>
            <a:off x="2897349"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363288699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Long (&gt; half day) country or coastal walk</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14</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53%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686042997"/>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87</a:t>
                      </a: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664642826"/>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1425673385"/>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(111)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(122)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769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417A8B51-3A70-4FFB-8FBF-6E11ECE8941C}"/>
              </a:ext>
            </a:extLst>
          </p:cNvPr>
          <p:cNvGraphicFramePr>
            <a:graphicFrameLocks/>
          </p:cNvGraphicFramePr>
          <p:nvPr>
            <p:extLst>
              <p:ext uri="{D42A27DB-BD31-4B8C-83A1-F6EECF244321}">
                <p14:modId xmlns:p14="http://schemas.microsoft.com/office/powerpoint/2010/main" val="3405173163"/>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B057F966-4441-4292-89A4-EB49226CE4F7}"/>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A35E1AC8-72D9-4071-9265-A0BEE7C1CD2C}"/>
              </a:ext>
            </a:extLst>
          </p:cNvPr>
          <p:cNvSpPr/>
          <p:nvPr/>
        </p:nvSpPr>
        <p:spPr>
          <a:xfrm>
            <a:off x="2935449"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67624681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Visiting contemporary culture attraction</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15</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50%</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166618436"/>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094715272"/>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4004926149"/>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388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B89DC52C-CFD9-4D9B-9D02-B43276EEACC2}"/>
              </a:ext>
            </a:extLst>
          </p:cNvPr>
          <p:cNvGraphicFramePr>
            <a:graphicFrameLocks/>
          </p:cNvGraphicFramePr>
          <p:nvPr>
            <p:extLst>
              <p:ext uri="{D42A27DB-BD31-4B8C-83A1-F6EECF244321}">
                <p14:modId xmlns:p14="http://schemas.microsoft.com/office/powerpoint/2010/main" val="1354084942"/>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50CE2E74-8647-4D25-9750-EA9DBE22A5D2}"/>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3CA1E980-02A8-4E97-AF77-F088676269BB}"/>
              </a:ext>
            </a:extLst>
          </p:cNvPr>
          <p:cNvSpPr/>
          <p:nvPr/>
        </p:nvSpPr>
        <p:spPr>
          <a:xfrm>
            <a:off x="2964024"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92722770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Experiencing local nightlife</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16</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50%</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421145482"/>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141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757850591"/>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clothes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44827867"/>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18-54 (121)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769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942EF609-C848-41E8-A0EC-B02500CE2FB0}"/>
              </a:ext>
            </a:extLst>
          </p:cNvPr>
          <p:cNvGraphicFramePr>
            <a:graphicFrameLocks/>
          </p:cNvGraphicFramePr>
          <p:nvPr>
            <p:extLst>
              <p:ext uri="{D42A27DB-BD31-4B8C-83A1-F6EECF244321}">
                <p14:modId xmlns:p14="http://schemas.microsoft.com/office/powerpoint/2010/main" val="3409536936"/>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7A75D3CB-A943-4E4B-B667-12015C71D74D}"/>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E75969A3-92BB-48E6-94A6-150D8A58E589}"/>
              </a:ext>
            </a:extLst>
          </p:cNvPr>
          <p:cNvSpPr/>
          <p:nvPr/>
        </p:nvSpPr>
        <p:spPr>
          <a:xfrm>
            <a:off x="2894174"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1105250929"/>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Visiting a religious building</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17</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49%</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651634094"/>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2074423216"/>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492093599"/>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(122)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(120)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(113)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(115)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515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9927948C-68FF-42DC-94C6-0D78FFE13FD0}"/>
              </a:ext>
            </a:extLst>
          </p:cNvPr>
          <p:cNvGraphicFramePr>
            <a:graphicFrameLocks/>
          </p:cNvGraphicFramePr>
          <p:nvPr>
            <p:extLst>
              <p:ext uri="{D42A27DB-BD31-4B8C-83A1-F6EECF244321}">
                <p14:modId xmlns:p14="http://schemas.microsoft.com/office/powerpoint/2010/main" val="2101064636"/>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D2DDCCC5-80F8-406D-A27C-42DE0F59C7BC}"/>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D761B15E-739F-4778-977A-8A57E552532F}"/>
              </a:ext>
            </a:extLst>
          </p:cNvPr>
          <p:cNvSpPr/>
          <p:nvPr/>
        </p:nvSpPr>
        <p:spPr>
          <a:xfrm>
            <a:off x="2906874"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180729391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‘At a glance’ summaries</a:t>
            </a:r>
          </a:p>
        </p:txBody>
      </p:sp>
      <p:sp>
        <p:nvSpPr>
          <p:cNvPr id="3" name="Text Placeholder 2"/>
          <p:cNvSpPr>
            <a:spLocks noGrp="1"/>
          </p:cNvSpPr>
          <p:nvPr>
            <p:ph type="body" sz="quarter" idx="11"/>
          </p:nvPr>
        </p:nvSpPr>
        <p:spPr/>
        <p:txBody>
          <a:bodyPr/>
          <a:lstStyle/>
          <a:p>
            <a:r>
              <a:rPr lang="en-GB" dirty="0"/>
              <a:t>Market level data</a:t>
            </a:r>
          </a:p>
        </p:txBody>
      </p:sp>
      <p:sp>
        <p:nvSpPr>
          <p:cNvPr id="5" name="Text Placeholder 4"/>
          <p:cNvSpPr>
            <a:spLocks noGrp="1"/>
          </p:cNvSpPr>
          <p:nvPr>
            <p:ph type="body" sz="quarter" idx="13"/>
          </p:nvPr>
        </p:nvSpPr>
        <p:spPr/>
        <p:txBody>
          <a:bodyPr/>
          <a:lstStyle/>
          <a:p>
            <a:r>
              <a:rPr lang="en-GB" dirty="0"/>
              <a:t>August 2017</a:t>
            </a:r>
          </a:p>
        </p:txBody>
      </p:sp>
      <p:pic>
        <p:nvPicPr>
          <p:cNvPr id="6" name="Picture 5"/>
          <p:cNvPicPr>
            <a:picLocks noChangeAspect="1"/>
          </p:cNvPicPr>
          <p:nvPr/>
        </p:nvPicPr>
        <p:blipFill>
          <a:blip r:embed="rId2">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7" name="Picture 6"/>
          <p:cNvPicPr>
            <a:picLocks noChangeAspect="1"/>
          </p:cNvPicPr>
          <p:nvPr/>
        </p:nvPicPr>
        <p:blipFill rotWithShape="1">
          <a:blip r:embed="rId3"/>
          <a:srcRect l="17343" t="4419" r="12023" b="12561"/>
          <a:stretch/>
        </p:blipFill>
        <p:spPr>
          <a:xfrm>
            <a:off x="8172950" y="6341608"/>
            <a:ext cx="359990" cy="355944"/>
          </a:xfrm>
          <a:prstGeom prst="ellipse">
            <a:avLst/>
          </a:prstGeom>
        </p:spPr>
      </p:pic>
    </p:spTree>
    <p:extLst>
      <p:ext uri="{BB962C8B-B14F-4D97-AF65-F5344CB8AC3E}">
        <p14:creationId xmlns:p14="http://schemas.microsoft.com/office/powerpoint/2010/main" val="331071178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Shopping for clothes</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18</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49%</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148765779"/>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306930053"/>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Experiencing local nightlife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1119731924"/>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515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67252EF9-1A64-4915-A43F-CAE772002306}"/>
              </a:ext>
            </a:extLst>
          </p:cNvPr>
          <p:cNvGraphicFramePr>
            <a:graphicFrameLocks/>
          </p:cNvGraphicFramePr>
          <p:nvPr>
            <p:extLst>
              <p:ext uri="{D42A27DB-BD31-4B8C-83A1-F6EECF244321}">
                <p14:modId xmlns:p14="http://schemas.microsoft.com/office/powerpoint/2010/main" val="2389425466"/>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B54CBF19-6F09-4ED4-B1CC-862FDA8F5BAC}"/>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949B0EF5-05A5-4571-8BCF-663ABFB0FAA4}"/>
              </a:ext>
            </a:extLst>
          </p:cNvPr>
          <p:cNvSpPr/>
          <p:nvPr/>
        </p:nvSpPr>
        <p:spPr>
          <a:xfrm>
            <a:off x="2821143"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78180531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Visiting an art gallery</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19</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49%</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1637321108"/>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134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47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701392383"/>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contemporary culture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683351835"/>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(109)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(123)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515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DAEEF912-BAFE-4F67-8E39-B816EED3C3B7}"/>
              </a:ext>
            </a:extLst>
          </p:cNvPr>
          <p:cNvGraphicFramePr>
            <a:graphicFrameLocks/>
          </p:cNvGraphicFramePr>
          <p:nvPr>
            <p:extLst>
              <p:ext uri="{D42A27DB-BD31-4B8C-83A1-F6EECF244321}">
                <p14:modId xmlns:p14="http://schemas.microsoft.com/office/powerpoint/2010/main" val="3801576025"/>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0EF10A06-1EAE-427E-A0EC-3EF6CA31E268}"/>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9A1AF6D7-C5F7-4AEF-8635-CFE786CB0236}"/>
              </a:ext>
            </a:extLst>
          </p:cNvPr>
          <p:cNvSpPr/>
          <p:nvPr/>
        </p:nvSpPr>
        <p:spPr>
          <a:xfrm>
            <a:off x="2854487"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17613962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Film/TV/Literature attraction</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20</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46%</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144835906"/>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67</a:t>
                      </a: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80423922"/>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3703939591"/>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18-54 (125)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(121)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388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3EF535F1-CE2A-4500-9CB8-E42B8EEDA28E}"/>
              </a:ext>
            </a:extLst>
          </p:cNvPr>
          <p:cNvGraphicFramePr>
            <a:graphicFrameLocks/>
          </p:cNvGraphicFramePr>
          <p:nvPr>
            <p:extLst>
              <p:ext uri="{D42A27DB-BD31-4B8C-83A1-F6EECF244321}">
                <p14:modId xmlns:p14="http://schemas.microsoft.com/office/powerpoint/2010/main" val="4174370540"/>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4D274C3C-D2D1-42B4-BCF3-591F9D9A315B}"/>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333BC1CC-9039-40DB-9919-605B745D2C55}"/>
              </a:ext>
            </a:extLst>
          </p:cNvPr>
          <p:cNvSpPr/>
          <p:nvPr/>
        </p:nvSpPr>
        <p:spPr>
          <a:xfrm>
            <a:off x="2943387"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389614482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Watching a play / musical</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21</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44%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756480419"/>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130</a:t>
                      </a: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2468192780"/>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an art gallery</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3881030668"/>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261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3BC70085-35EA-46BB-823F-A9FE17187BB3}"/>
              </a:ext>
            </a:extLst>
          </p:cNvPr>
          <p:cNvGraphicFramePr>
            <a:graphicFrameLocks/>
          </p:cNvGraphicFramePr>
          <p:nvPr>
            <p:extLst>
              <p:ext uri="{D42A27DB-BD31-4B8C-83A1-F6EECF244321}">
                <p14:modId xmlns:p14="http://schemas.microsoft.com/office/powerpoint/2010/main" val="4250320691"/>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F10032AB-A16D-438E-8391-930D5B7BEDB7}"/>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463FE2E0-81E5-41B1-BB91-B4E99621E912}"/>
              </a:ext>
            </a:extLst>
          </p:cNvPr>
          <p:cNvSpPr/>
          <p:nvPr/>
        </p:nvSpPr>
        <p:spPr>
          <a:xfrm>
            <a:off x="2816387"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96469074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Boating (boat trips, canal boating)</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22</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44%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3273509890"/>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132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71</a:t>
                      </a: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2581131075"/>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1443075206"/>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(109)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(122)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 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(121)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187)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515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DD495338-CEF5-4348-A36C-7B11B4FE5B4F}"/>
              </a:ext>
            </a:extLst>
          </p:cNvPr>
          <p:cNvGraphicFramePr>
            <a:graphicFrameLocks/>
          </p:cNvGraphicFramePr>
          <p:nvPr>
            <p:extLst>
              <p:ext uri="{D42A27DB-BD31-4B8C-83A1-F6EECF244321}">
                <p14:modId xmlns:p14="http://schemas.microsoft.com/office/powerpoint/2010/main" val="3058464582"/>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70826D1A-6EAE-48EB-B70E-64A92461AE01}"/>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7B2F794D-B2B9-4FA2-85F3-716EB5701EFE}"/>
              </a:ext>
            </a:extLst>
          </p:cNvPr>
          <p:cNvSpPr/>
          <p:nvPr/>
        </p:nvSpPr>
        <p:spPr>
          <a:xfrm>
            <a:off x="2892587"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57513753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Visiting places linked to family history</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23</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43%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068190617"/>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2158314808"/>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775187479"/>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Mature / empty nest</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(112)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261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CBB14F44-ED44-452C-AF1B-A330C0E9313B}"/>
              </a:ext>
            </a:extLst>
          </p:cNvPr>
          <p:cNvGraphicFramePr>
            <a:graphicFrameLocks/>
          </p:cNvGraphicFramePr>
          <p:nvPr>
            <p:extLst>
              <p:ext uri="{D42A27DB-BD31-4B8C-83A1-F6EECF244321}">
                <p14:modId xmlns:p14="http://schemas.microsoft.com/office/powerpoint/2010/main" val="2099546026"/>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C4FA121A-DC59-48DE-B4B1-78B89BF6DC76}"/>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84E0DC98-ACAC-49A3-B842-7D0C1DB4CA08}"/>
              </a:ext>
            </a:extLst>
          </p:cNvPr>
          <p:cNvSpPr/>
          <p:nvPr/>
        </p:nvSpPr>
        <p:spPr>
          <a:xfrm>
            <a:off x="2663987"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126106952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Music festival / other festival</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24</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41%</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406411557"/>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134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2249296487"/>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contemporary culture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4012978042"/>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 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 /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261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5A050F93-C191-4887-9D1E-2751A056A5BB}"/>
              </a:ext>
            </a:extLst>
          </p:cNvPr>
          <p:cNvGraphicFramePr>
            <a:graphicFrameLocks/>
          </p:cNvGraphicFramePr>
          <p:nvPr>
            <p:extLst>
              <p:ext uri="{D42A27DB-BD31-4B8C-83A1-F6EECF244321}">
                <p14:modId xmlns:p14="http://schemas.microsoft.com/office/powerpoint/2010/main" val="2031043815"/>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29301961-35AA-40E0-B7AF-DF992B2BDADE}"/>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C461875E-6E42-43FE-9D3E-19D309568A74}"/>
              </a:ext>
            </a:extLst>
          </p:cNvPr>
          <p:cNvSpPr/>
          <p:nvPr/>
        </p:nvSpPr>
        <p:spPr>
          <a:xfrm>
            <a:off x="2787812"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358784474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Attending a live pop concert / gig</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25</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40%</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67071577"/>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84</a:t>
                      </a: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492249800"/>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contemporary culture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Experiencing local nightlife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3528417828"/>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(109)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(160)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642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9B11CEEC-40EF-48E8-83B1-507C2A333569}"/>
              </a:ext>
            </a:extLst>
          </p:cNvPr>
          <p:cNvGraphicFramePr>
            <a:graphicFrameLocks/>
          </p:cNvGraphicFramePr>
          <p:nvPr>
            <p:extLst>
              <p:ext uri="{D42A27DB-BD31-4B8C-83A1-F6EECF244321}">
                <p14:modId xmlns:p14="http://schemas.microsoft.com/office/powerpoint/2010/main" val="2772773638"/>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22A7903C-5429-4928-9C4F-FCF2FD38AD3E}"/>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99B80CB3-7B67-49D8-8CD6-A1E86E23AE81}"/>
              </a:ext>
            </a:extLst>
          </p:cNvPr>
          <p:cNvSpPr/>
          <p:nvPr/>
        </p:nvSpPr>
        <p:spPr>
          <a:xfrm>
            <a:off x="2711612"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125577021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Visiting a theme park</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26</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39%</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3792577331"/>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165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59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299238307"/>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Long (&gt; half day)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3557926527"/>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(163)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187)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(167)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(169)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261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0C00D088-FF04-4E89-85E0-1571921D1F86}"/>
              </a:ext>
            </a:extLst>
          </p:cNvPr>
          <p:cNvGraphicFramePr>
            <a:graphicFrameLocks/>
          </p:cNvGraphicFramePr>
          <p:nvPr>
            <p:extLst>
              <p:ext uri="{D42A27DB-BD31-4B8C-83A1-F6EECF244321}">
                <p14:modId xmlns:p14="http://schemas.microsoft.com/office/powerpoint/2010/main" val="2130737503"/>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DA0FD6BE-829C-4742-9143-A87EDA9EF797}"/>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5642015E-E4BD-4234-BBA2-7BA55C3DE678}"/>
              </a:ext>
            </a:extLst>
          </p:cNvPr>
          <p:cNvSpPr/>
          <p:nvPr/>
        </p:nvSpPr>
        <p:spPr>
          <a:xfrm>
            <a:off x="2740187"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386499327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Watching wildlife in natural environment</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27</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37%</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1361620570"/>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159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88</a:t>
                      </a: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58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49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432123033"/>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Long (&gt; half day)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706990645"/>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(126)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(109)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(141)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515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8C710A37-4C9E-4534-BAFA-0522C1C699F1}"/>
              </a:ext>
            </a:extLst>
          </p:cNvPr>
          <p:cNvGraphicFramePr>
            <a:graphicFrameLocks/>
          </p:cNvGraphicFramePr>
          <p:nvPr>
            <p:extLst>
              <p:ext uri="{D42A27DB-BD31-4B8C-83A1-F6EECF244321}">
                <p14:modId xmlns:p14="http://schemas.microsoft.com/office/powerpoint/2010/main" val="2282668896"/>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113C4D4D-E267-4823-B65B-AB14A6D6A9B2}"/>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02B3BCFC-5B3D-49E2-A941-81F34F75C574}"/>
              </a:ext>
            </a:extLst>
          </p:cNvPr>
          <p:cNvSpPr/>
          <p:nvPr/>
        </p:nvSpPr>
        <p:spPr>
          <a:xfrm>
            <a:off x="2673512"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4582524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aphicFrame>
        <p:nvGraphicFramePr>
          <p:cNvPr id="8" name="Table 7"/>
          <p:cNvGraphicFramePr>
            <a:graphicFrameLocks noGrp="1"/>
          </p:cNvGraphicFramePr>
          <p:nvPr>
            <p:extLst>
              <p:ext uri="{D42A27DB-BD31-4B8C-83A1-F6EECF244321}">
                <p14:modId xmlns:p14="http://schemas.microsoft.com/office/powerpoint/2010/main" val="1551011851"/>
              </p:ext>
            </p:extLst>
          </p:nvPr>
        </p:nvGraphicFramePr>
        <p:xfrm>
          <a:off x="352419" y="2590699"/>
          <a:ext cx="4140001" cy="2664000"/>
        </p:xfrm>
        <a:graphic>
          <a:graphicData uri="http://schemas.openxmlformats.org/drawingml/2006/table">
            <a:tbl>
              <a:tblPr>
                <a:tableStyleId>{5C22544A-7EE6-4342-B048-85BDC9FD1C3A}</a:tableStyleId>
              </a:tblPr>
              <a:tblGrid>
                <a:gridCol w="2441047">
                  <a:extLst>
                    <a:ext uri="{9D8B030D-6E8A-4147-A177-3AD203B41FA5}">
                      <a16:colId xmlns:a16="http://schemas.microsoft.com/office/drawing/2014/main" xmlns="" val="63228188"/>
                    </a:ext>
                  </a:extLst>
                </a:gridCol>
                <a:gridCol w="849477">
                  <a:extLst>
                    <a:ext uri="{9D8B030D-6E8A-4147-A177-3AD203B41FA5}">
                      <a16:colId xmlns:a16="http://schemas.microsoft.com/office/drawing/2014/main" xmlns="" val="541565902"/>
                    </a:ext>
                  </a:extLst>
                </a:gridCol>
                <a:gridCol w="849477">
                  <a:extLst>
                    <a:ext uri="{9D8B030D-6E8A-4147-A177-3AD203B41FA5}">
                      <a16:colId xmlns:a16="http://schemas.microsoft.com/office/drawing/2014/main" xmlns="" val="3094556263"/>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CLUSTER</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CONSIDERATION</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B w="317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3277885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famous / iconic attractions / places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88%</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108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1726463854"/>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city life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76%</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107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1601167589"/>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Exploring history and heritage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75%</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100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318065014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rural life &amp; scenery</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67%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110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92D050"/>
                    </a:solidFill>
                  </a:tcPr>
                </a:tc>
                <a:extLst>
                  <a:ext uri="{0D108BD9-81ED-4DB2-BD59-A6C34878D82A}">
                    <a16:rowId xmlns:a16="http://schemas.microsoft.com/office/drawing/2014/main" xmlns="" val="54238125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Attending cultural / music / sports events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44%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FFC000"/>
                    </a:solidFill>
                  </a:tcPr>
                </a:tc>
                <a:extLst>
                  <a:ext uri="{0D108BD9-81ED-4DB2-BD59-A6C34878D82A}">
                    <a16:rowId xmlns:a16="http://schemas.microsoft.com/office/drawing/2014/main" xmlns="" val="346858708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Outdoor leisure pursuits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41%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72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C00000"/>
                    </a:solidFill>
                  </a:tcPr>
                </a:tc>
                <a:extLst>
                  <a:ext uri="{0D108BD9-81ED-4DB2-BD59-A6C34878D82A}">
                    <a16:rowId xmlns:a16="http://schemas.microsoft.com/office/drawing/2014/main" xmlns="" val="128955949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Challenge and / or action</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ctr"/>
                      <a:r>
                        <a:rPr lang="en-GB" sz="1000" b="0" i="0" u="none" strike="noStrike" dirty="0">
                          <a:solidFill>
                            <a:schemeClr val="tx1"/>
                          </a:solidFill>
                          <a:effectLst/>
                          <a:latin typeface="Arial" panose="020B0604020202020204" pitchFamily="34" charset="0"/>
                          <a:cs typeface="Arial" panose="020B0604020202020204" pitchFamily="34" charset="0"/>
                        </a:rPr>
                        <a:t>21%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67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solidFill>
                      <a:srgbClr val="C00000"/>
                    </a:solidFill>
                  </a:tcPr>
                </a:tc>
                <a:extLst>
                  <a:ext uri="{0D108BD9-81ED-4DB2-BD59-A6C34878D82A}">
                    <a16:rowId xmlns:a16="http://schemas.microsoft.com/office/drawing/2014/main" xmlns="" val="1428051378"/>
                  </a:ext>
                </a:extLst>
              </a:tr>
            </a:tbl>
          </a:graphicData>
        </a:graphic>
      </p:graphicFrame>
      <p:sp>
        <p:nvSpPr>
          <p:cNvPr id="3" name="Rectangle 2"/>
          <p:cNvSpPr/>
          <p:nvPr/>
        </p:nvSpPr>
        <p:spPr>
          <a:xfrm>
            <a:off x="352419" y="1775959"/>
            <a:ext cx="4140001"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CONSIDERATION OF ACTIVITY </a:t>
            </a:r>
          </a:p>
          <a:p>
            <a:pPr>
              <a:lnSpc>
                <a:spcPts val="1100"/>
              </a:lnSpc>
            </a:pPr>
            <a:r>
              <a:rPr lang="en-GB" sz="1200" b="1" dirty="0">
                <a:solidFill>
                  <a:srgbClr val="120742"/>
                </a:solidFill>
                <a:latin typeface="Arial" panose="020B0604020202020204" pitchFamily="34" charset="0"/>
                <a:cs typeface="Arial" panose="020B0604020202020204" pitchFamily="34" charset="0"/>
              </a:rPr>
              <a:t>CLUSTERS ON HOLIDAY TO ENGLAND </a:t>
            </a:r>
          </a:p>
          <a:p>
            <a:r>
              <a:rPr lang="en-GB" sz="700" dirty="0">
                <a:latin typeface="Arial" panose="020B0604020202020204" pitchFamily="34" charset="0"/>
                <a:cs typeface="Arial" panose="020B0604020202020204" pitchFamily="34" charset="0"/>
              </a:rPr>
              <a:t>TOP 2 BOX (DEFINITELY WOULD OR VERY LIKELY TO) CONSIDERATION OF ACTIVITY CLUSTERS ON HOLIDAY TO ENGLAND AND INDEXING AGAINST “GLOBAL” TOP 2 BOX SCORES. BOTH COLUMNS SHOW / BASED ON NORMALISED DATA</a:t>
            </a:r>
          </a:p>
        </p:txBody>
      </p:sp>
      <p:grpSp>
        <p:nvGrpSpPr>
          <p:cNvPr id="4" name="Group 3"/>
          <p:cNvGrpSpPr/>
          <p:nvPr/>
        </p:nvGrpSpPr>
        <p:grpSpPr>
          <a:xfrm>
            <a:off x="8356244" y="169332"/>
            <a:ext cx="557577" cy="519092"/>
            <a:chOff x="8076844" y="137582"/>
            <a:chExt cx="557577" cy="519092"/>
          </a:xfrm>
        </p:grpSpPr>
        <p:sp>
          <p:nvSpPr>
            <p:cNvPr id="12" name="Oval 11"/>
            <p:cNvSpPr/>
            <p:nvPr/>
          </p:nvSpPr>
          <p:spPr>
            <a:xfrm>
              <a:off x="8091860" y="13758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13" name="Picture 12"/>
            <p:cNvPicPr>
              <a:picLocks noChangeAspect="1"/>
            </p:cNvPicPr>
            <p:nvPr/>
          </p:nvPicPr>
          <p:blipFill>
            <a:blip r:embed="rId3">
              <a:clrChange>
                <a:clrFrom>
                  <a:srgbClr val="000000">
                    <a:alpha val="0"/>
                  </a:srgbClr>
                </a:clrFrom>
                <a:clrTo>
                  <a:srgbClr val="000000">
                    <a:alpha val="0"/>
                  </a:srgbClr>
                </a:clrTo>
              </a:clrChange>
              <a:extLst>
                <a:ext uri="{28A0092B-C50C-407E-A947-70E740481C1C}">
                  <a14:useLocalDpi xmlns:a14="http://schemas.microsoft.com/office/drawing/2010/main" val="0"/>
                </a:ext>
              </a:extLst>
            </a:blip>
            <a:stretch>
              <a:fillRect/>
            </a:stretch>
          </p:blipFill>
          <p:spPr>
            <a:xfrm>
              <a:off x="8076844" y="188037"/>
              <a:ext cx="557577" cy="418182"/>
            </a:xfrm>
            <a:prstGeom prst="roundRect">
              <a:avLst>
                <a:gd name="adj" fmla="val 8594"/>
              </a:avLst>
            </a:prstGeom>
            <a:noFill/>
            <a:ln>
              <a:noFill/>
            </a:ln>
            <a:effectLst/>
          </p:spPr>
        </p:pic>
      </p:grpSp>
      <p:graphicFrame>
        <p:nvGraphicFramePr>
          <p:cNvPr id="14" name="Chart Placeholder 7"/>
          <p:cNvGraphicFramePr>
            <a:graphicFrameLocks/>
          </p:cNvGraphicFramePr>
          <p:nvPr>
            <p:extLst>
              <p:ext uri="{D42A27DB-BD31-4B8C-83A1-F6EECF244321}">
                <p14:modId xmlns:p14="http://schemas.microsoft.com/office/powerpoint/2010/main" val="3661556967"/>
              </p:ext>
            </p:extLst>
          </p:nvPr>
        </p:nvGraphicFramePr>
        <p:xfrm>
          <a:off x="-180926" y="831775"/>
          <a:ext cx="9743207" cy="467610"/>
        </p:xfrm>
        <a:graphic>
          <a:graphicData uri="http://schemas.openxmlformats.org/drawingml/2006/chart">
            <c:chart xmlns:c="http://schemas.openxmlformats.org/drawingml/2006/chart" xmlns:r="http://schemas.openxmlformats.org/officeDocument/2006/relationships" r:id="rId4"/>
          </a:graphicData>
        </a:graphic>
      </p:graphicFrame>
      <p:sp>
        <p:nvSpPr>
          <p:cNvPr id="15" name="Rectangle 14"/>
          <p:cNvSpPr/>
          <p:nvPr/>
        </p:nvSpPr>
        <p:spPr>
          <a:xfrm>
            <a:off x="3010159" y="1245080"/>
            <a:ext cx="846386" cy="276999"/>
          </a:xfrm>
          <a:prstGeom prst="rect">
            <a:avLst/>
          </a:prstGeom>
          <a:solidFill>
            <a:schemeClr val="bg1"/>
          </a:solidFill>
        </p:spPr>
        <p:txBody>
          <a:bodyPr wrap="none" lIns="0" tIns="0" rIns="0" bIns="0">
            <a:spAutoFit/>
          </a:bodyPr>
          <a:lstStyle/>
          <a:p>
            <a:r>
              <a:rPr lang="en-GB" sz="900" dirty="0">
                <a:solidFill>
                  <a:srgbClr val="120742"/>
                </a:solidFill>
                <a:latin typeface="Arial" panose="020B0604020202020204" pitchFamily="34" charset="0"/>
                <a:cs typeface="Arial" panose="020B0604020202020204" pitchFamily="34" charset="0"/>
              </a:rPr>
              <a:t>Would definitely </a:t>
            </a:r>
          </a:p>
          <a:p>
            <a:r>
              <a:rPr lang="en-GB" sz="900" dirty="0">
                <a:solidFill>
                  <a:srgbClr val="120742"/>
                </a:solidFill>
                <a:latin typeface="Arial" panose="020B0604020202020204" pitchFamily="34" charset="0"/>
                <a:cs typeface="Arial" panose="020B0604020202020204" pitchFamily="34" charset="0"/>
              </a:rPr>
              <a:t>consider</a:t>
            </a:r>
          </a:p>
        </p:txBody>
      </p:sp>
      <p:sp>
        <p:nvSpPr>
          <p:cNvPr id="16" name="Rectangle 15"/>
          <p:cNvSpPr/>
          <p:nvPr/>
        </p:nvSpPr>
        <p:spPr>
          <a:xfrm>
            <a:off x="5525483" y="1245080"/>
            <a:ext cx="852798"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England holiday </a:t>
            </a:r>
          </a:p>
          <a:p>
            <a:r>
              <a:rPr lang="en-GB" sz="900" dirty="0">
                <a:solidFill>
                  <a:srgbClr val="00B050"/>
                </a:solidFill>
                <a:latin typeface="Arial" panose="020B0604020202020204" pitchFamily="34" charset="0"/>
                <a:cs typeface="Arial" panose="020B0604020202020204" pitchFamily="34" charset="0"/>
              </a:rPr>
              <a:t>already booked</a:t>
            </a:r>
          </a:p>
        </p:txBody>
      </p:sp>
      <p:sp>
        <p:nvSpPr>
          <p:cNvPr id="21" name="Rectangle 20"/>
          <p:cNvSpPr/>
          <p:nvPr/>
        </p:nvSpPr>
        <p:spPr>
          <a:xfrm>
            <a:off x="4631653" y="1245080"/>
            <a:ext cx="621965"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Actively</a:t>
            </a:r>
          </a:p>
          <a:p>
            <a:r>
              <a:rPr lang="en-GB" sz="900" dirty="0">
                <a:solidFill>
                  <a:srgbClr val="92D050"/>
                </a:solidFill>
                <a:latin typeface="Arial" panose="020B0604020202020204" pitchFamily="34" charset="0"/>
                <a:cs typeface="Arial" panose="020B0604020202020204" pitchFamily="34" charset="0"/>
              </a:rPr>
              <a:t>considering </a:t>
            </a:r>
          </a:p>
        </p:txBody>
      </p:sp>
      <p:graphicFrame>
        <p:nvGraphicFramePr>
          <p:cNvPr id="22" name="Table 21"/>
          <p:cNvGraphicFramePr>
            <a:graphicFrameLocks noGrp="1"/>
          </p:cNvGraphicFramePr>
          <p:nvPr>
            <p:extLst>
              <p:ext uri="{D42A27DB-BD31-4B8C-83A1-F6EECF244321}">
                <p14:modId xmlns:p14="http://schemas.microsoft.com/office/powerpoint/2010/main" val="1321701154"/>
              </p:ext>
            </p:extLst>
          </p:nvPr>
        </p:nvGraphicFramePr>
        <p:xfrm>
          <a:off x="4745949" y="2590699"/>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(1-10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Seeing world famous or iconic places</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82%</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197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Visiting a castle/palace/historic house</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79%</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149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Visiting a historic monument</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75%</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Visiting a park/garden</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74%</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Trying local food &amp; drink specialities</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70%</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137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Short (&lt; 2hrs) country or coastal walk</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69%</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Visiting a museum</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56%</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Exploring villages / rural areas</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54%</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Visiting a National Park</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52%</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effectLst/>
                          <a:latin typeface="Arial" panose="020B0604020202020204" pitchFamily="34" charset="0"/>
                          <a:cs typeface="Arial" panose="020B0604020202020204" pitchFamily="34" charset="0"/>
                        </a:rPr>
                        <a:t>Event associated with local traditions</a:t>
                      </a:r>
                      <a:endParaRPr lang="en-GB" sz="1000" b="0" i="0" u="none" strike="noStrike" dirty="0">
                        <a:solidFill>
                          <a:srgbClr val="000000"/>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effectLst/>
                          <a:latin typeface="Arial" panose="020B0604020202020204" pitchFamily="34" charset="0"/>
                          <a:cs typeface="Arial" panose="020B0604020202020204" pitchFamily="34" charset="0"/>
                        </a:rPr>
                        <a:t>52%</a:t>
                      </a:r>
                      <a:endParaRPr lang="en-GB" sz="1000" b="0" i="0" u="none" strike="noStrike" dirty="0">
                        <a:solidFill>
                          <a:srgbClr val="006100"/>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3781145162"/>
                  </a:ext>
                </a:extLst>
              </a:tr>
            </a:tbl>
          </a:graphicData>
        </a:graphic>
      </p:graphicFrame>
      <p:pic>
        <p:nvPicPr>
          <p:cNvPr id="6" name="Picture 5"/>
          <p:cNvPicPr>
            <a:picLocks noChangeAspect="1"/>
          </p:cNvPicPr>
          <p:nvPr/>
        </p:nvPicPr>
        <p:blipFill>
          <a:blip r:embed="rId5">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6"/>
          <a:srcRect l="17343" t="4419" r="12023" b="12561"/>
          <a:stretch/>
        </p:blipFill>
        <p:spPr>
          <a:xfrm>
            <a:off x="8172950" y="6341608"/>
            <a:ext cx="359990" cy="355944"/>
          </a:xfrm>
          <a:prstGeom prst="ellipse">
            <a:avLst/>
          </a:prstGeom>
        </p:spPr>
      </p:pic>
      <p:sp>
        <p:nvSpPr>
          <p:cNvPr id="33" name="Oval 32"/>
          <p:cNvSpPr/>
          <p:nvPr/>
        </p:nvSpPr>
        <p:spPr>
          <a:xfrm>
            <a:off x="8378136"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69%</a:t>
            </a:r>
          </a:p>
        </p:txBody>
      </p:sp>
      <p:sp>
        <p:nvSpPr>
          <p:cNvPr id="34" name="TextBox 33"/>
          <p:cNvSpPr txBox="1"/>
          <p:nvPr/>
        </p:nvSpPr>
        <p:spPr>
          <a:xfrm>
            <a:off x="8065444" y="1339907"/>
            <a:ext cx="1152927" cy="400110"/>
          </a:xfrm>
          <a:prstGeom prst="rect">
            <a:avLst/>
          </a:prstGeom>
          <a:noFill/>
        </p:spPr>
        <p:txBody>
          <a:bodyPr wrap="square" lIns="0" rIns="0" rtlCol="0">
            <a:spAutoFit/>
          </a:bodyPr>
          <a:lstStyle/>
          <a:p>
            <a:pPr algn="ctr"/>
            <a:r>
              <a:rPr lang="en-GB" sz="1000" dirty="0"/>
              <a:t>NET England </a:t>
            </a:r>
          </a:p>
          <a:p>
            <a:pPr algn="ctr"/>
            <a:r>
              <a:rPr lang="en-GB" sz="1000" dirty="0"/>
              <a:t>consideration</a:t>
            </a:r>
          </a:p>
        </p:txBody>
      </p:sp>
      <p:sp>
        <p:nvSpPr>
          <p:cNvPr id="37" name="Rectangle 36"/>
          <p:cNvSpPr/>
          <p:nvPr/>
        </p:nvSpPr>
        <p:spPr>
          <a:xfrm>
            <a:off x="4745949" y="1775959"/>
            <a:ext cx="4312326"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a:p>
            <a:r>
              <a:rPr lang="en-GB" sz="700" dirty="0">
                <a:latin typeface="Arial" panose="020B0604020202020204" pitchFamily="34" charset="0"/>
                <a:cs typeface="Arial" panose="020B0604020202020204" pitchFamily="34" charset="0"/>
              </a:rPr>
              <a:t>TOP 2 BOX (DEFINITELY WOULD OR VERY LIKELY TO) CONSIDERATION OF ACTIVITY ON HOLIDAY TO ENGLAND) AND TOP 2 BOX (SOLE/VERY IMPORTANT REASON) IMPORTANCE OF ACTIVITY VS. CHOSING ENGLAND INDEXED AGAINST AVERAGE IMPORTANCE OF ACTIVITIES</a:t>
            </a:r>
          </a:p>
        </p:txBody>
      </p:sp>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Germany</a:t>
            </a:r>
          </a:p>
        </p:txBody>
      </p:sp>
      <p:sp>
        <p:nvSpPr>
          <p:cNvPr id="39" name="Rectangle 38"/>
          <p:cNvSpPr/>
          <p:nvPr/>
        </p:nvSpPr>
        <p:spPr>
          <a:xfrm>
            <a:off x="289556" y="5377777"/>
            <a:ext cx="4179342" cy="84892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100" dirty="0">
                <a:solidFill>
                  <a:schemeClr val="tx1"/>
                </a:solidFill>
                <a:latin typeface="Arial" panose="020B0604020202020204" pitchFamily="34" charset="0"/>
                <a:cs typeface="Arial" panose="020B0604020202020204" pitchFamily="34" charset="0"/>
              </a:rPr>
              <a:t>Parks/gardens, short walks &amp; museums are widely considered, but their impact as drivers of visitation are average. Villages/rural areas punch above their weight</a:t>
            </a:r>
          </a:p>
        </p:txBody>
      </p:sp>
      <p:sp>
        <p:nvSpPr>
          <p:cNvPr id="40" name="Isosceles Triangle 39"/>
          <p:cNvSpPr/>
          <p:nvPr/>
        </p:nvSpPr>
        <p:spPr>
          <a:xfrm rot="16200000">
            <a:off x="4287936" y="5744319"/>
            <a:ext cx="284188" cy="115839"/>
          </a:xfrm>
          <a:prstGeom prst="triangle">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sp>
        <p:nvSpPr>
          <p:cNvPr id="41" name="Rectangle 40"/>
          <p:cNvSpPr/>
          <p:nvPr/>
        </p:nvSpPr>
        <p:spPr>
          <a:xfrm>
            <a:off x="352419" y="932365"/>
            <a:ext cx="2633153" cy="318480"/>
          </a:xfrm>
          <a:prstGeom prst="rect">
            <a:avLst/>
          </a:prstGeom>
          <a:noFill/>
        </p:spPr>
        <p:txBody>
          <a:bodyPr wrap="square" lIns="0" tIns="36000" rIns="0" bIns="0" anchor="ctr">
            <a:spAutoFit/>
          </a:bodyPr>
          <a:lstStyle/>
          <a:p>
            <a:pPr algn="r">
              <a:lnSpc>
                <a:spcPts val="1100"/>
              </a:lnSpc>
            </a:pPr>
            <a:r>
              <a:rPr lang="en-GB" sz="1200" b="1" dirty="0">
                <a:latin typeface="Arial" panose="020B0604020202020204" pitchFamily="34" charset="0"/>
                <a:cs typeface="Arial" panose="020B0604020202020204" pitchFamily="34" charset="0"/>
              </a:rPr>
              <a:t>ATTITUDE TOWARDS TAKING A HOLIDAY TO ENGLAND IN FUTURE</a:t>
            </a:r>
            <a:endParaRPr lang="en-GB" sz="1200" b="1" dirty="0">
              <a:solidFill>
                <a:srgbClr val="00B050"/>
              </a:solidFill>
              <a:latin typeface="Arial" panose="020B0604020202020204" pitchFamily="34" charset="0"/>
              <a:cs typeface="Arial" panose="020B0604020202020204" pitchFamily="34" charset="0"/>
            </a:endParaRPr>
          </a:p>
        </p:txBody>
      </p:sp>
      <p:sp>
        <p:nvSpPr>
          <p:cNvPr id="25" name="TextBox 24"/>
          <p:cNvSpPr txBox="1"/>
          <p:nvPr/>
        </p:nvSpPr>
        <p:spPr>
          <a:xfrm>
            <a:off x="2658533" y="283930"/>
            <a:ext cx="4639734"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2,783,000 trips to England</a:t>
            </a:r>
            <a:r>
              <a:rPr lang="en-GB" sz="1000" dirty="0">
                <a:solidFill>
                  <a:schemeClr val="bg1"/>
                </a:solidFill>
                <a:latin typeface="Arial" panose="020B0604020202020204" pitchFamily="34" charset="0"/>
                <a:cs typeface="Arial" panose="020B0604020202020204" pitchFamily="34" charset="0"/>
              </a:rPr>
              <a:t> in 2016 (rank 3)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53</a:t>
            </a:r>
            <a:r>
              <a:rPr lang="en-GB" sz="1000" u="sng" dirty="0">
                <a:solidFill>
                  <a:schemeClr val="bg1"/>
                </a:solidFill>
                <a:latin typeface="Arial" panose="020B0604020202020204" pitchFamily="34" charset="0"/>
                <a:cs typeface="Arial" panose="020B0604020202020204" pitchFamily="34" charset="0"/>
              </a:rPr>
              <a:t>% to rest </a:t>
            </a:r>
            <a:r>
              <a:rPr lang="en-GB" sz="1000" u="sng" dirty="0" smtClean="0">
                <a:solidFill>
                  <a:schemeClr val="bg1"/>
                </a:solidFill>
                <a:latin typeface="Arial" panose="020B0604020202020204" pitchFamily="34" charset="0"/>
                <a:cs typeface="Arial" panose="020B0604020202020204" pitchFamily="34" charset="0"/>
              </a:rPr>
              <a:t>of England *</a:t>
            </a:r>
            <a:endParaRPr lang="en-GB" sz="1000" u="sng" dirty="0">
              <a:solidFill>
                <a:schemeClr val="bg1"/>
              </a:solidFill>
              <a:latin typeface="Arial" panose="020B0604020202020204" pitchFamily="34" charset="0"/>
              <a:cs typeface="Arial" panose="020B0604020202020204" pitchFamily="34" charset="0"/>
            </a:endParaRPr>
          </a:p>
        </p:txBody>
      </p:sp>
      <p:sp>
        <p:nvSpPr>
          <p:cNvPr id="7" name="TextBox 6"/>
          <p:cNvSpPr txBox="1"/>
          <p:nvPr/>
        </p:nvSpPr>
        <p:spPr>
          <a:xfrm>
            <a:off x="4662249" y="6279242"/>
            <a:ext cx="1616148" cy="246221"/>
          </a:xfrm>
          <a:prstGeom prst="rect">
            <a:avLst/>
          </a:prstGeom>
          <a:noFill/>
        </p:spPr>
        <p:txBody>
          <a:bodyPr wrap="none" rtlCol="0">
            <a:spAutoFit/>
          </a:bodyPr>
          <a:lstStyle/>
          <a:p>
            <a:r>
              <a:rPr lang="en-GB" sz="1000" i="1" dirty="0">
                <a:latin typeface="Arial" panose="020B0604020202020204" pitchFamily="34" charset="0"/>
                <a:cs typeface="Arial" panose="020B0604020202020204" pitchFamily="34" charset="0"/>
              </a:rPr>
              <a:t>List continues overleaf …</a:t>
            </a:r>
          </a:p>
        </p:txBody>
      </p:sp>
      <p:sp>
        <p:nvSpPr>
          <p:cNvPr id="26" name="TextBox 25"/>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2737319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Attending a live sporting event/match</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28</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36%</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162259094"/>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133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2280054841"/>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Experiencing local nightlife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1536620445"/>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 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197)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(127)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642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692ED997-E714-4CBE-95A0-7BA469F56425}"/>
              </a:ext>
            </a:extLst>
          </p:cNvPr>
          <p:cNvGraphicFramePr>
            <a:graphicFrameLocks/>
          </p:cNvGraphicFramePr>
          <p:nvPr>
            <p:extLst>
              <p:ext uri="{D42A27DB-BD31-4B8C-83A1-F6EECF244321}">
                <p14:modId xmlns:p14="http://schemas.microsoft.com/office/powerpoint/2010/main" val="848393673"/>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2C5E3B63-A1E5-4F97-8062-516D8C4BA88A}"/>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36783796-3ED2-4ADE-9EA5-0DB88A43D980}"/>
              </a:ext>
            </a:extLst>
          </p:cNvPr>
          <p:cNvSpPr/>
          <p:nvPr/>
        </p:nvSpPr>
        <p:spPr>
          <a:xfrm>
            <a:off x="2616362"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766005570"/>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Attending a classical concert</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29</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36%</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4166120089"/>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52%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146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44%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44%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35%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32%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26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32%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90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33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29%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31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29%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30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24%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30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19%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54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 33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2478385348"/>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Watching a play / musical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contemporary culture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chemeClr val="tx1"/>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170995987"/>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55 Plus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388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F066734F-ADF2-482F-8372-A19126EFD6F1}"/>
              </a:ext>
            </a:extLst>
          </p:cNvPr>
          <p:cNvGraphicFramePr>
            <a:graphicFrameLocks/>
          </p:cNvGraphicFramePr>
          <p:nvPr>
            <p:extLst>
              <p:ext uri="{D42A27DB-BD31-4B8C-83A1-F6EECF244321}">
                <p14:modId xmlns:p14="http://schemas.microsoft.com/office/powerpoint/2010/main" val="4018139225"/>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46ADA247-F24A-45DB-BA18-83DB316F0B32}"/>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9E3260C8-0DE7-4FBC-BA38-92B30058F64E}"/>
              </a:ext>
            </a:extLst>
          </p:cNvPr>
          <p:cNvSpPr/>
          <p:nvPr/>
        </p:nvSpPr>
        <p:spPr>
          <a:xfrm>
            <a:off x="2663987" y="6655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3898201935"/>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Sunbathing on the beach/by a pool</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30</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33%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4176159315"/>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174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8365357"/>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3869389412"/>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185)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515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8E4DDD76-43BA-4A88-80CF-A74CDCD5E20D}"/>
              </a:ext>
            </a:extLst>
          </p:cNvPr>
          <p:cNvGraphicFramePr>
            <a:graphicFrameLocks/>
          </p:cNvGraphicFramePr>
          <p:nvPr>
            <p:extLst>
              <p:ext uri="{D42A27DB-BD31-4B8C-83A1-F6EECF244321}">
                <p14:modId xmlns:p14="http://schemas.microsoft.com/office/powerpoint/2010/main" val="2659485477"/>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9CB933BC-52A1-4B4B-A72E-1E9A2C556427}"/>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19C9F692-6A03-4A7C-BD9F-0E8CFDCB8BE0}"/>
              </a:ext>
            </a:extLst>
          </p:cNvPr>
          <p:cNvSpPr/>
          <p:nvPr/>
        </p:nvSpPr>
        <p:spPr>
          <a:xfrm>
            <a:off x="3322638" y="957113"/>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136268567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Shopping for luxury or designer products</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31</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33%</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1478340465"/>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58%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177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51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875530662"/>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clothes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1787333978"/>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(162)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183)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(172)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193)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515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19FC74B4-4897-4637-8005-69950F67A556}"/>
              </a:ext>
            </a:extLst>
          </p:cNvPr>
          <p:cNvGraphicFramePr>
            <a:graphicFrameLocks/>
          </p:cNvGraphicFramePr>
          <p:nvPr>
            <p:extLst>
              <p:ext uri="{D42A27DB-BD31-4B8C-83A1-F6EECF244321}">
                <p14:modId xmlns:p14="http://schemas.microsoft.com/office/powerpoint/2010/main" val="2739594881"/>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B516E438-DCAD-4C23-951B-928C9281E658}"/>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29B1E790-49D4-465B-BEB0-0C7C23E222E8}"/>
              </a:ext>
            </a:extLst>
          </p:cNvPr>
          <p:cNvSpPr/>
          <p:nvPr/>
        </p:nvSpPr>
        <p:spPr>
          <a:xfrm>
            <a:off x="3304522" y="955323"/>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3433246540"/>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Exploring an area by E-bike</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32</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32%</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3144584424"/>
              </p:ext>
            </p:extLst>
          </p:nvPr>
        </p:nvGraphicFramePr>
        <p:xfrm>
          <a:off x="352419" y="2220075"/>
          <a:ext cx="1943927"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495871">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153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130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96604955"/>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1666594734"/>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192)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(171)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(174)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185)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261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407ED381-3B30-4F54-ACBE-7281486C9B4F}"/>
              </a:ext>
            </a:extLst>
          </p:cNvPr>
          <p:cNvGraphicFramePr>
            <a:graphicFrameLocks/>
          </p:cNvGraphicFramePr>
          <p:nvPr>
            <p:extLst>
              <p:ext uri="{D42A27DB-BD31-4B8C-83A1-F6EECF244321}">
                <p14:modId xmlns:p14="http://schemas.microsoft.com/office/powerpoint/2010/main" val="3124084362"/>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C31AFC2F-F7CA-47FE-8C15-E6338841E433}"/>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BD1C8D25-45AA-4407-BC85-D7E011D94A94}"/>
              </a:ext>
            </a:extLst>
          </p:cNvPr>
          <p:cNvSpPr/>
          <p:nvPr/>
        </p:nvSpPr>
        <p:spPr>
          <a:xfrm>
            <a:off x="3291119" y="964033"/>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381397697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Having a spa/beauty/wellness treatment</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33</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31%</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401342385"/>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142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51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50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3947592284"/>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424285803"/>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185)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(176)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769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7" name="Chart Placeholder 7">
            <a:extLst>
              <a:ext uri="{FF2B5EF4-FFF2-40B4-BE49-F238E27FC236}">
                <a16:creationId xmlns:a16="http://schemas.microsoft.com/office/drawing/2014/main" xmlns="" id="{E3008A05-6007-4C88-977B-C01D50350DF9}"/>
              </a:ext>
            </a:extLst>
          </p:cNvPr>
          <p:cNvGraphicFramePr>
            <a:graphicFrameLocks/>
          </p:cNvGraphicFramePr>
          <p:nvPr>
            <p:extLst>
              <p:ext uri="{D42A27DB-BD31-4B8C-83A1-F6EECF244321}">
                <p14:modId xmlns:p14="http://schemas.microsoft.com/office/powerpoint/2010/main" val="2218051822"/>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8" name="Rectangle 27">
            <a:extLst>
              <a:ext uri="{FF2B5EF4-FFF2-40B4-BE49-F238E27FC236}">
                <a16:creationId xmlns:a16="http://schemas.microsoft.com/office/drawing/2014/main" xmlns="" id="{8DA2FFEF-4FCB-4014-B60B-A4CD0DB7DDB6}"/>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30" name="Rectangle 29">
            <a:extLst>
              <a:ext uri="{FF2B5EF4-FFF2-40B4-BE49-F238E27FC236}">
                <a16:creationId xmlns:a16="http://schemas.microsoft.com/office/drawing/2014/main" xmlns="" id="{6A965BA7-B357-4DA7-9999-B70A17B88E15}"/>
              </a:ext>
            </a:extLst>
          </p:cNvPr>
          <p:cNvSpPr/>
          <p:nvPr/>
        </p:nvSpPr>
        <p:spPr>
          <a:xfrm>
            <a:off x="3225423" y="971582"/>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59464149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Attending English language classes/course</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34</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28%</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4033719014"/>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153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53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44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endParaRPr lang="en-GB" sz="1100" b="0" i="0" u="none" strike="noStrike" kern="1200" dirty="0">
                        <a:solidFill>
                          <a:srgbClr val="120742"/>
                        </a:solidFill>
                        <a:effectLst/>
                        <a:latin typeface="Arial" panose="020B0604020202020204" pitchFamily="34" charset="0"/>
                        <a:ea typeface="+mn-ea"/>
                        <a:cs typeface="Arial" panose="020B0604020202020204" pitchFamily="34" charset="0"/>
                      </a:endParaRP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1100" b="0" i="0" u="none" strike="noStrike" kern="1200" dirty="0">
                        <a:solidFill>
                          <a:srgbClr val="120742"/>
                        </a:solidFill>
                        <a:effectLst/>
                        <a:latin typeface="Arial" panose="020B0604020202020204" pitchFamily="34" charset="0"/>
                        <a:ea typeface="+mn-ea"/>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1100" b="0" i="0" u="none" strike="noStrike" kern="1200" dirty="0">
                        <a:solidFill>
                          <a:srgbClr val="120742"/>
                        </a:solidFill>
                        <a:effectLst/>
                        <a:latin typeface="Arial" panose="020B0604020202020204" pitchFamily="34" charset="0"/>
                        <a:ea typeface="+mn-ea"/>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endParaRPr lang="en-GB" sz="1100" b="0" i="0" u="none" strike="noStrike" kern="1200" dirty="0">
                        <a:solidFill>
                          <a:srgbClr val="120742"/>
                        </a:solidFill>
                        <a:effectLst/>
                        <a:latin typeface="Arial" panose="020B0604020202020204" pitchFamily="34" charset="0"/>
                        <a:ea typeface="+mn-ea"/>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endParaRPr lang="en-GB" sz="1100" b="0" i="0" u="none" strike="noStrike" kern="1200" dirty="0">
                        <a:solidFill>
                          <a:srgbClr val="120742"/>
                        </a:solidFill>
                        <a:effectLst/>
                        <a:latin typeface="Arial" panose="020B0604020202020204" pitchFamily="34" charset="0"/>
                        <a:ea typeface="+mn-ea"/>
                        <a:cs typeface="Arial" panose="020B0604020202020204" pitchFamily="34" charset="0"/>
                      </a:endParaRP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1100" b="0" i="0" u="none" strike="noStrike" kern="1200" dirty="0">
                        <a:solidFill>
                          <a:srgbClr val="120742"/>
                        </a:solidFill>
                        <a:effectLst/>
                        <a:latin typeface="Arial" panose="020B0604020202020204" pitchFamily="34" charset="0"/>
                        <a:ea typeface="+mn-ea"/>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1100" b="0" i="0" u="none" strike="noStrike" kern="1200" dirty="0">
                        <a:solidFill>
                          <a:srgbClr val="120742"/>
                        </a:solidFill>
                        <a:effectLst/>
                        <a:latin typeface="Arial" panose="020B0604020202020204" pitchFamily="34" charset="0"/>
                        <a:ea typeface="+mn-ea"/>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endParaRPr lang="en-GB" sz="1100" b="0" i="0" u="none" strike="noStrike" kern="1200" dirty="0">
                        <a:solidFill>
                          <a:srgbClr val="120742"/>
                        </a:solidFill>
                        <a:effectLst/>
                        <a:latin typeface="Arial" panose="020B0604020202020204" pitchFamily="34" charset="0"/>
                        <a:ea typeface="+mn-ea"/>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endParaRPr lang="en-GB" sz="1100" b="0" i="0" u="none" strike="noStrike" kern="1200" dirty="0">
                        <a:solidFill>
                          <a:srgbClr val="120742"/>
                        </a:solidFill>
                        <a:effectLst/>
                        <a:latin typeface="Arial" panose="020B0604020202020204" pitchFamily="34" charset="0"/>
                        <a:ea typeface="+mn-ea"/>
                        <a:cs typeface="Arial" panose="020B0604020202020204" pitchFamily="34" charset="0"/>
                      </a:endParaRP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1100" b="0" i="0" u="none" strike="noStrike" kern="1200" dirty="0">
                        <a:solidFill>
                          <a:srgbClr val="120742"/>
                        </a:solidFill>
                        <a:effectLst/>
                        <a:latin typeface="Arial" panose="020B0604020202020204" pitchFamily="34" charset="0"/>
                        <a:ea typeface="+mn-ea"/>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1100" b="0" i="0" u="none" strike="noStrike" kern="1200" dirty="0">
                        <a:solidFill>
                          <a:srgbClr val="120742"/>
                        </a:solidFill>
                        <a:effectLst/>
                        <a:latin typeface="Arial" panose="020B0604020202020204" pitchFamily="34" charset="0"/>
                        <a:ea typeface="+mn-ea"/>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endParaRPr lang="en-GB" sz="1100" b="0" i="0" u="none" strike="noStrike" kern="1200" dirty="0">
                        <a:solidFill>
                          <a:schemeClr val="tx1"/>
                        </a:solidFill>
                        <a:effectLst/>
                        <a:latin typeface="Arial" panose="020B0604020202020204" pitchFamily="34" charset="0"/>
                        <a:ea typeface="+mn-ea"/>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36633150"/>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91%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06139615"/>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209)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(208)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317)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642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54788476-928D-42CA-9C8C-54A37FBEE6AA}"/>
              </a:ext>
            </a:extLst>
          </p:cNvPr>
          <p:cNvGraphicFramePr>
            <a:graphicFrameLocks/>
          </p:cNvGraphicFramePr>
          <p:nvPr>
            <p:extLst>
              <p:ext uri="{D42A27DB-BD31-4B8C-83A1-F6EECF244321}">
                <p14:modId xmlns:p14="http://schemas.microsoft.com/office/powerpoint/2010/main" val="1560270682"/>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848B5636-C6EC-4307-964F-A39CB3314463}"/>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02CB1C2B-34BD-4ACE-90C7-AA87157AD1B7}"/>
              </a:ext>
            </a:extLst>
          </p:cNvPr>
          <p:cNvSpPr/>
          <p:nvPr/>
        </p:nvSpPr>
        <p:spPr>
          <a:xfrm>
            <a:off x="3086160" y="951255"/>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30304868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Cycling or Mountain biking</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35</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27%</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1286329930"/>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142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32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26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45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3641758116"/>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Long (&gt; half day)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32270507"/>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181)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(160)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217)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(169)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(179)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198)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769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29E6A0D2-6C22-4334-9D38-2E342951439A}"/>
              </a:ext>
            </a:extLst>
          </p:cNvPr>
          <p:cNvGraphicFramePr>
            <a:graphicFrameLocks/>
          </p:cNvGraphicFramePr>
          <p:nvPr>
            <p:extLst>
              <p:ext uri="{D42A27DB-BD31-4B8C-83A1-F6EECF244321}">
                <p14:modId xmlns:p14="http://schemas.microsoft.com/office/powerpoint/2010/main" val="2000252806"/>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F4C63DA8-D41B-42DD-9D55-B5708D657D1B}"/>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56DBD6E3-D8F5-471E-9FE3-EE8DC7100F98}"/>
              </a:ext>
            </a:extLst>
          </p:cNvPr>
          <p:cNvSpPr/>
          <p:nvPr/>
        </p:nvSpPr>
        <p:spPr>
          <a:xfrm>
            <a:off x="3057687" y="95130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03967621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Trying an adventure/adrenalin activity</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36</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25%</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844924269"/>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150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38</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140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31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55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727391843"/>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Long (&gt; half day)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155893553"/>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(182)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(170)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(197)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(174)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(232)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220)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(220)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190)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388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439B1CBB-6650-4239-B3F4-68CC434327DF}"/>
              </a:ext>
            </a:extLst>
          </p:cNvPr>
          <p:cNvGraphicFramePr>
            <a:graphicFrameLocks/>
          </p:cNvGraphicFramePr>
          <p:nvPr>
            <p:extLst>
              <p:ext uri="{D42A27DB-BD31-4B8C-83A1-F6EECF244321}">
                <p14:modId xmlns:p14="http://schemas.microsoft.com/office/powerpoint/2010/main" val="636670701"/>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34CEE5D5-6F7D-4F61-9C74-029F4A949A3F}"/>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B8355957-3409-46F7-9FCE-50F593BCCE2D}"/>
              </a:ext>
            </a:extLst>
          </p:cNvPr>
          <p:cNvSpPr/>
          <p:nvPr/>
        </p:nvSpPr>
        <p:spPr>
          <a:xfrm>
            <a:off x="2976248" y="951255"/>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1382902806"/>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Astronomy/star gazing</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37</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24%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1672971985"/>
              </p:ext>
            </p:extLst>
          </p:nvPr>
        </p:nvGraphicFramePr>
        <p:xfrm>
          <a:off x="352419" y="2220075"/>
          <a:ext cx="1943927"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495871">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183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135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51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49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43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2073870296"/>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b"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1949072134"/>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(112)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(141)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(174)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(176)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243)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(176)</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Female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204)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515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802DEF57-70C8-497D-9D7F-58F5323582EC}"/>
              </a:ext>
            </a:extLst>
          </p:cNvPr>
          <p:cNvGraphicFramePr>
            <a:graphicFrameLocks/>
          </p:cNvGraphicFramePr>
          <p:nvPr>
            <p:extLst>
              <p:ext uri="{D42A27DB-BD31-4B8C-83A1-F6EECF244321}">
                <p14:modId xmlns:p14="http://schemas.microsoft.com/office/powerpoint/2010/main" val="2258825279"/>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233E8DD9-AA91-4D18-87C6-08C0F0220439}"/>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0E8F98E2-83D9-4F5F-A9A9-23C40DE47C76}"/>
              </a:ext>
            </a:extLst>
          </p:cNvPr>
          <p:cNvSpPr/>
          <p:nvPr/>
        </p:nvSpPr>
        <p:spPr>
          <a:xfrm>
            <a:off x="2930687" y="9703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304658244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pSp>
        <p:nvGrpSpPr>
          <p:cNvPr id="4" name="Group 3"/>
          <p:cNvGrpSpPr/>
          <p:nvPr/>
        </p:nvGrpSpPr>
        <p:grpSpPr>
          <a:xfrm>
            <a:off x="8356244" y="169332"/>
            <a:ext cx="557577" cy="519092"/>
            <a:chOff x="8076844" y="137582"/>
            <a:chExt cx="557577" cy="519092"/>
          </a:xfrm>
        </p:grpSpPr>
        <p:sp>
          <p:nvSpPr>
            <p:cNvPr id="12" name="Oval 11"/>
            <p:cNvSpPr/>
            <p:nvPr/>
          </p:nvSpPr>
          <p:spPr>
            <a:xfrm>
              <a:off x="8091860" y="13758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13" name="Picture 12"/>
            <p:cNvPicPr>
              <a:picLocks noChangeAspect="1"/>
            </p:cNvPicPr>
            <p:nvPr/>
          </p:nvPicPr>
          <p:blipFill>
            <a:blip r:embed="rId3">
              <a:clrChange>
                <a:clrFrom>
                  <a:srgbClr val="000000">
                    <a:alpha val="0"/>
                  </a:srgbClr>
                </a:clrFrom>
                <a:clrTo>
                  <a:srgbClr val="000000">
                    <a:alpha val="0"/>
                  </a:srgbClr>
                </a:clrTo>
              </a:clrChange>
              <a:extLst>
                <a:ext uri="{28A0092B-C50C-407E-A947-70E740481C1C}">
                  <a14:useLocalDpi xmlns:a14="http://schemas.microsoft.com/office/drawing/2010/main" val="0"/>
                </a:ext>
              </a:extLst>
            </a:blip>
            <a:stretch>
              <a:fillRect/>
            </a:stretch>
          </p:blipFill>
          <p:spPr>
            <a:xfrm>
              <a:off x="8076844" y="188037"/>
              <a:ext cx="557577" cy="418182"/>
            </a:xfrm>
            <a:prstGeom prst="roundRect">
              <a:avLst>
                <a:gd name="adj" fmla="val 8594"/>
              </a:avLst>
            </a:prstGeom>
            <a:noFill/>
            <a:ln>
              <a:noFill/>
            </a:ln>
            <a:effectLst/>
          </p:spPr>
        </p:pic>
      </p:grpSp>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Germany</a:t>
            </a:r>
          </a:p>
        </p:txBody>
      </p:sp>
      <p:sp>
        <p:nvSpPr>
          <p:cNvPr id="50" name="Rectangle 49"/>
          <p:cNvSpPr/>
          <p:nvPr/>
        </p:nvSpPr>
        <p:spPr>
          <a:xfrm>
            <a:off x="4748221" y="1180239"/>
            <a:ext cx="4140001" cy="2283400"/>
          </a:xfrm>
          <a:prstGeom prst="rect">
            <a:avLst/>
          </a:prstGeom>
          <a:no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t"/>
          <a:lstStyle/>
          <a:p>
            <a:pPr marL="18000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Action and outdoor activity clusters are not found majorly appealing, whereas rural life and scenery appeal more</a:t>
            </a:r>
          </a:p>
          <a:p>
            <a:pPr marL="18000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Aside from the classic drivers (famous places, buildings &amp; historic monuments), the prospect of exploring villages / rural areas and local food / drink specialities have the greatest impact on consideration of England </a:t>
            </a:r>
          </a:p>
          <a:p>
            <a:pPr marL="180000" indent="-180000">
              <a:spcAft>
                <a:spcPts val="600"/>
              </a:spcAft>
              <a:buFont typeface="Arial" panose="020B0604020202020204" pitchFamily="34" charset="0"/>
              <a:buChar char="•"/>
            </a:pPr>
            <a:r>
              <a:rPr lang="en-GB" sz="1100" dirty="0">
                <a:solidFill>
                  <a:schemeClr val="tx1"/>
                </a:solidFill>
                <a:latin typeface="Arial" panose="020B0604020202020204" pitchFamily="34" charset="0"/>
                <a:cs typeface="Arial" panose="020B0604020202020204" pitchFamily="34" charset="0"/>
              </a:rPr>
              <a:t>As a driver contemporary culture punches about its weight, but in terms of consideration, this isn’t a key activity</a:t>
            </a:r>
          </a:p>
        </p:txBody>
      </p:sp>
      <p:sp>
        <p:nvSpPr>
          <p:cNvPr id="51" name="Rectangle 50"/>
          <p:cNvSpPr/>
          <p:nvPr/>
        </p:nvSpPr>
        <p:spPr>
          <a:xfrm>
            <a:off x="352419" y="3881974"/>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sp>
        <p:nvSpPr>
          <p:cNvPr id="2" name="Rectangle 1"/>
          <p:cNvSpPr/>
          <p:nvPr/>
        </p:nvSpPr>
        <p:spPr>
          <a:xfrm>
            <a:off x="4748221" y="3056628"/>
            <a:ext cx="4114206" cy="2710141"/>
          </a:xfrm>
          <a:prstGeom prst="rect">
            <a:avLst/>
          </a:prstGeom>
          <a:noFill/>
          <a:ln w="6350">
            <a:solidFill>
              <a:schemeClr val="bg1">
                <a:lumMod val="50000"/>
              </a:schemeClr>
            </a:solidFill>
            <a:prstDash val="sysDash"/>
          </a:ln>
          <a:effectLst/>
        </p:spPr>
        <p:style>
          <a:lnRef idx="1">
            <a:schemeClr val="accent1"/>
          </a:lnRef>
          <a:fillRef idx="3">
            <a:schemeClr val="accent1"/>
          </a:fillRef>
          <a:effectRef idx="2">
            <a:schemeClr val="accent1"/>
          </a:effectRef>
          <a:fontRef idx="minor">
            <a:schemeClr val="lt1"/>
          </a:fontRef>
        </p:style>
        <p:txBody>
          <a:bodyPr lIns="36000" rIns="36000" rtlCol="0" anchor="t"/>
          <a:lstStyle/>
          <a:p>
            <a:r>
              <a:rPr lang="en-GB" sz="1200" b="1" dirty="0">
                <a:solidFill>
                  <a:schemeClr val="tx1"/>
                </a:solidFill>
                <a:latin typeface="Arial" panose="020B0604020202020204" pitchFamily="34" charset="0"/>
                <a:cs typeface="Arial" panose="020B0604020202020204" pitchFamily="34" charset="0"/>
              </a:rPr>
              <a:t>INDEXING </a:t>
            </a:r>
          </a:p>
          <a:p>
            <a:r>
              <a:rPr lang="en-GB" sz="1050" dirty="0">
                <a:solidFill>
                  <a:schemeClr val="tx1"/>
                </a:solidFill>
                <a:latin typeface="Arial" panose="020B0604020202020204" pitchFamily="34" charset="0"/>
                <a:cs typeface="Arial" panose="020B0604020202020204" pitchFamily="34" charset="0"/>
              </a:rPr>
              <a:t>Indexing shows relative differences, e.g. against the global average or the average importance of activities. An index score of 120 next to a 60% score indicates a global average of 50% as does an index score of 80 next to a 40% score. </a:t>
            </a:r>
          </a:p>
          <a:p>
            <a:endParaRPr lang="en-GB" sz="1100" b="1" dirty="0">
              <a:solidFill>
                <a:schemeClr val="tx1"/>
              </a:solidFill>
              <a:latin typeface="Arial" panose="020B0604020202020204" pitchFamily="34" charset="0"/>
              <a:cs typeface="Arial" panose="020B0604020202020204" pitchFamily="34" charset="0"/>
            </a:endParaRPr>
          </a:p>
          <a:p>
            <a:r>
              <a:rPr lang="en-GB" sz="1200" b="1" dirty="0">
                <a:solidFill>
                  <a:schemeClr val="tx1"/>
                </a:solidFill>
                <a:latin typeface="Arial" panose="020B0604020202020204" pitchFamily="34" charset="0"/>
                <a:cs typeface="Arial" panose="020B0604020202020204" pitchFamily="34" charset="0"/>
              </a:rPr>
              <a:t>COLOUR CODING OF INDEX SCORES </a:t>
            </a:r>
          </a:p>
          <a:p>
            <a:r>
              <a:rPr lang="en-GB" sz="1050" dirty="0">
                <a:solidFill>
                  <a:schemeClr val="tx1"/>
                </a:solidFill>
                <a:latin typeface="Arial" panose="020B0604020202020204" pitchFamily="34" charset="0"/>
                <a:cs typeface="Arial" panose="020B0604020202020204" pitchFamily="34" charset="0"/>
              </a:rPr>
              <a:t>Index scores have been colour coded to highlight smaller or greater differences. </a:t>
            </a:r>
            <a:r>
              <a:rPr lang="en-GB" sz="1050" dirty="0">
                <a:solidFill>
                  <a:srgbClr val="C00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under-indexing (index &lt;80), </a:t>
            </a:r>
            <a:r>
              <a:rPr lang="en-GB" sz="1050" dirty="0">
                <a:solidFill>
                  <a:srgbClr val="FFC00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under-indexing (index 80-89), </a:t>
            </a:r>
            <a:r>
              <a:rPr lang="en-GB" sz="1050" dirty="0">
                <a:solidFill>
                  <a:srgbClr val="92D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=moderate over-indexing (index 110-119) and </a:t>
            </a:r>
            <a:r>
              <a:rPr lang="en-GB" sz="1050" dirty="0">
                <a:solidFill>
                  <a:srgbClr val="00B050"/>
                </a:solidFill>
                <a:latin typeface="Arial" panose="020B0604020202020204" pitchFamily="34" charset="0"/>
                <a:cs typeface="Arial" panose="020B0604020202020204" pitchFamily="34" charset="0"/>
                <a:sym typeface="Wingdings" panose="05000000000000000000" pitchFamily="2" charset="2"/>
              </a:rPr>
              <a:t></a:t>
            </a:r>
            <a:r>
              <a:rPr lang="en-GB" sz="1050" dirty="0">
                <a:solidFill>
                  <a:schemeClr val="tx1"/>
                </a:solidFill>
                <a:latin typeface="Arial" panose="020B0604020202020204" pitchFamily="34" charset="0"/>
                <a:cs typeface="Arial" panose="020B0604020202020204" pitchFamily="34" charset="0"/>
              </a:rPr>
              <a:t>=strong over-indexing (index 120+)</a:t>
            </a:r>
            <a:endParaRPr lang="en-GB" sz="1050" b="1" dirty="0">
              <a:solidFill>
                <a:schemeClr val="tx1"/>
              </a:solidFill>
              <a:latin typeface="Arial" panose="020B0604020202020204" pitchFamily="34" charset="0"/>
              <a:cs typeface="Arial" panose="020B0604020202020204" pitchFamily="34" charset="0"/>
            </a:endParaRPr>
          </a:p>
          <a:p>
            <a:endParaRPr lang="en-GB" sz="1100" b="1" dirty="0">
              <a:solidFill>
                <a:schemeClr val="tx1"/>
              </a:solidFill>
              <a:latin typeface="Arial" panose="020B0604020202020204" pitchFamily="34" charset="0"/>
              <a:cs typeface="Arial" panose="020B0604020202020204" pitchFamily="34" charset="0"/>
            </a:endParaRPr>
          </a:p>
          <a:p>
            <a:pPr lvl="0"/>
            <a:r>
              <a:rPr lang="en-GB" sz="1200" b="1" dirty="0">
                <a:solidFill>
                  <a:srgbClr val="120742"/>
                </a:solidFill>
                <a:latin typeface="Arial" panose="020B0604020202020204" pitchFamily="34" charset="0"/>
                <a:cs typeface="Arial" panose="020B0604020202020204" pitchFamily="34" charset="0"/>
              </a:rPr>
              <a:t>SOURCE </a:t>
            </a:r>
          </a:p>
          <a:p>
            <a:pPr lvl="0"/>
            <a:r>
              <a:rPr lang="en-GB" sz="1050" dirty="0">
                <a:solidFill>
                  <a:srgbClr val="120742"/>
                </a:solidFill>
                <a:latin typeface="Arial" panose="020B0604020202020204" pitchFamily="34" charset="0"/>
                <a:cs typeface="Arial" panose="020B0604020202020204" pitchFamily="34" charset="0"/>
              </a:rPr>
              <a:t>Online survey of 1,640 respondents. Fieldwork carried out between </a:t>
            </a:r>
            <a:r>
              <a:rPr lang="en-GB" sz="1050" dirty="0">
                <a:solidFill>
                  <a:srgbClr val="120742"/>
                </a:solidFill>
                <a:latin typeface="Arial" panose="020B0604020202020204" pitchFamily="34" charset="0"/>
                <a:cs typeface="Arial" panose="020B0604020202020204" pitchFamily="34" charset="0"/>
              </a:rPr>
              <a:t>[02.17] </a:t>
            </a:r>
            <a:r>
              <a:rPr lang="en-GB" sz="1050" dirty="0">
                <a:solidFill>
                  <a:srgbClr val="120742"/>
                </a:solidFill>
                <a:latin typeface="Arial" panose="020B0604020202020204" pitchFamily="34" charset="0"/>
                <a:cs typeface="Arial" panose="020B0604020202020204" pitchFamily="34" charset="0"/>
              </a:rPr>
              <a:t>and </a:t>
            </a:r>
            <a:r>
              <a:rPr lang="en-GB" sz="1050" dirty="0">
                <a:solidFill>
                  <a:srgbClr val="120742"/>
                </a:solidFill>
                <a:latin typeface="Arial" panose="020B0604020202020204" pitchFamily="34" charset="0"/>
                <a:cs typeface="Arial" panose="020B0604020202020204" pitchFamily="34" charset="0"/>
              </a:rPr>
              <a:t>[03.17]</a:t>
            </a:r>
            <a:r>
              <a:rPr lang="en-GB" sz="1050" dirty="0">
                <a:solidFill>
                  <a:srgbClr val="120742"/>
                </a:solidFill>
                <a:latin typeface="Arial" panose="020B0604020202020204" pitchFamily="34" charset="0"/>
                <a:cs typeface="Arial" panose="020B0604020202020204" pitchFamily="34" charset="0"/>
              </a:rPr>
              <a:t>.</a:t>
            </a:r>
          </a:p>
        </p:txBody>
      </p:sp>
      <p:graphicFrame>
        <p:nvGraphicFramePr>
          <p:cNvPr id="26" name="Table 25"/>
          <p:cNvGraphicFramePr>
            <a:graphicFrameLocks noGrp="1"/>
          </p:cNvGraphicFramePr>
          <p:nvPr>
            <p:extLst>
              <p:ext uri="{D42A27DB-BD31-4B8C-83A1-F6EECF244321}">
                <p14:modId xmlns:p14="http://schemas.microsoft.com/office/powerpoint/2010/main" val="176755126"/>
              </p:ext>
            </p:extLst>
          </p:nvPr>
        </p:nvGraphicFramePr>
        <p:xfrm>
          <a:off x="326345" y="1289671"/>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(11-20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Long (&gt; ½ day) country or coastal walk</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46%</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109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Experiencing local nightlife</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46%</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101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a religious building</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43%</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91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locally made products/craft</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43%</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93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Having a gourmet meal</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41%</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86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Food &amp; drink tour or attraction</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39%</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99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Shopping for clothes</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39%</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95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Film/TV/Literature attraction</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39%</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rgbClr val="120742"/>
                          </a:solidFill>
                          <a:effectLst/>
                          <a:latin typeface="Arial" panose="020B0604020202020204" pitchFamily="34" charset="0"/>
                          <a:cs typeface="Arial" panose="020B0604020202020204" pitchFamily="34" charset="0"/>
                        </a:rPr>
                        <a:t> 96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Watching a play / musical</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37%</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81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rgbClr val="120742"/>
                          </a:solidFill>
                          <a:effectLst/>
                          <a:latin typeface="Arial" panose="020B0604020202020204" pitchFamily="34" charset="0"/>
                          <a:cs typeface="Arial" panose="020B0604020202020204" pitchFamily="34" charset="0"/>
                        </a:rPr>
                        <a:t>Visiting contemporary culture attraction</a:t>
                      </a:r>
                    </a:p>
                  </a:txBody>
                  <a:tcPr marL="9525" marR="9525" marT="9525"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000" b="0" i="0" u="none" strike="noStrike" dirty="0">
                          <a:solidFill>
                            <a:srgbClr val="120742"/>
                          </a:solidFill>
                          <a:effectLst/>
                          <a:latin typeface="Arial" panose="020B0604020202020204" pitchFamily="34" charset="0"/>
                          <a:cs typeface="Arial" panose="020B0604020202020204" pitchFamily="34" charset="0"/>
                        </a:rPr>
                        <a:t>36%</a:t>
                      </a:r>
                    </a:p>
                  </a:txBody>
                  <a:tcPr marL="9525" marR="9525" marT="9525"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1" i="0" u="none" strike="noStrike" dirty="0">
                          <a:solidFill>
                            <a:schemeClr val="bg1"/>
                          </a:solidFill>
                          <a:effectLst/>
                          <a:latin typeface="Arial" panose="020B0604020202020204" pitchFamily="34" charset="0"/>
                          <a:cs typeface="Arial" panose="020B0604020202020204" pitchFamily="34" charset="0"/>
                        </a:rPr>
                        <a:t> 111 </a:t>
                      </a:r>
                    </a:p>
                  </a:txBody>
                  <a:tcPr marL="9525" marR="9525" marT="9525"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3781145162"/>
                  </a:ext>
                </a:extLst>
              </a:tr>
            </a:tbl>
          </a:graphicData>
        </a:graphic>
      </p:graphicFrame>
      <p:sp>
        <p:nvSpPr>
          <p:cNvPr id="27" name="Rectangle 26"/>
          <p:cNvSpPr/>
          <p:nvPr/>
        </p:nvSpPr>
        <p:spPr>
          <a:xfrm>
            <a:off x="352419" y="926035"/>
            <a:ext cx="4253286" cy="374461"/>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p:txBody>
      </p:sp>
      <p:sp>
        <p:nvSpPr>
          <p:cNvPr id="29" name="Rectangle 28"/>
          <p:cNvSpPr/>
          <p:nvPr/>
        </p:nvSpPr>
        <p:spPr>
          <a:xfrm>
            <a:off x="4748221" y="926035"/>
            <a:ext cx="4116478" cy="23339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SUMMARY</a:t>
            </a:r>
          </a:p>
        </p:txBody>
      </p:sp>
      <p:sp>
        <p:nvSpPr>
          <p:cNvPr id="34" name="Rectangle 33">
            <a:extLst>
              <a:ext uri="{FF2B5EF4-FFF2-40B4-BE49-F238E27FC236}">
                <a16:creationId xmlns:a16="http://schemas.microsoft.com/office/drawing/2014/main" xmlns="" id="{BE58DB17-DF8F-40DC-BCE6-74112BFD6F2E}"/>
              </a:ext>
            </a:extLst>
          </p:cNvPr>
          <p:cNvSpPr/>
          <p:nvPr/>
        </p:nvSpPr>
        <p:spPr>
          <a:xfrm>
            <a:off x="349371" y="5045547"/>
            <a:ext cx="4116478" cy="381728"/>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DEMOGRAPHICS SKEWS: % ALREADY BOOKED ENGLAND HOLIDAY INDEXED VS. MARKET TOTAL</a:t>
            </a:r>
          </a:p>
        </p:txBody>
      </p:sp>
      <p:graphicFrame>
        <p:nvGraphicFramePr>
          <p:cNvPr id="37" name="Table 36">
            <a:extLst>
              <a:ext uri="{FF2B5EF4-FFF2-40B4-BE49-F238E27FC236}">
                <a16:creationId xmlns:a16="http://schemas.microsoft.com/office/drawing/2014/main" xmlns="" id="{250DEF68-E786-4A24-8DA8-19DB1AAC2385}"/>
              </a:ext>
            </a:extLst>
          </p:cNvPr>
          <p:cNvGraphicFramePr>
            <a:graphicFrameLocks noGrp="1"/>
          </p:cNvGraphicFramePr>
          <p:nvPr>
            <p:extLst>
              <p:ext uri="{D42A27DB-BD31-4B8C-83A1-F6EECF244321}">
                <p14:modId xmlns:p14="http://schemas.microsoft.com/office/powerpoint/2010/main" val="876337199"/>
              </p:ext>
            </p:extLst>
          </p:nvPr>
        </p:nvGraphicFramePr>
        <p:xfrm>
          <a:off x="326345" y="5398527"/>
          <a:ext cx="4142552" cy="864000"/>
        </p:xfrm>
        <a:graphic>
          <a:graphicData uri="http://schemas.openxmlformats.org/drawingml/2006/table">
            <a:tbl>
              <a:tblPr>
                <a:tableStyleId>{5C22544A-7EE6-4342-B048-85BDC9FD1C3A}</a:tableStyleId>
              </a:tblPr>
              <a:tblGrid>
                <a:gridCol w="517819">
                  <a:extLst>
                    <a:ext uri="{9D8B030D-6E8A-4147-A177-3AD203B41FA5}">
                      <a16:colId xmlns:a16="http://schemas.microsoft.com/office/drawing/2014/main" xmlns="" val="379537023"/>
                    </a:ext>
                  </a:extLst>
                </a:gridCol>
                <a:gridCol w="517819">
                  <a:extLst>
                    <a:ext uri="{9D8B030D-6E8A-4147-A177-3AD203B41FA5}">
                      <a16:colId xmlns:a16="http://schemas.microsoft.com/office/drawing/2014/main" xmlns="" val="1083277144"/>
                    </a:ext>
                  </a:extLst>
                </a:gridCol>
                <a:gridCol w="517819">
                  <a:extLst>
                    <a:ext uri="{9D8B030D-6E8A-4147-A177-3AD203B41FA5}">
                      <a16:colId xmlns:a16="http://schemas.microsoft.com/office/drawing/2014/main" xmlns="" val="812582721"/>
                    </a:ext>
                  </a:extLst>
                </a:gridCol>
                <a:gridCol w="517819">
                  <a:extLst>
                    <a:ext uri="{9D8B030D-6E8A-4147-A177-3AD203B41FA5}">
                      <a16:colId xmlns:a16="http://schemas.microsoft.com/office/drawing/2014/main" xmlns="" val="1406986778"/>
                    </a:ext>
                  </a:extLst>
                </a:gridCol>
                <a:gridCol w="517819">
                  <a:extLst>
                    <a:ext uri="{9D8B030D-6E8A-4147-A177-3AD203B41FA5}">
                      <a16:colId xmlns:a16="http://schemas.microsoft.com/office/drawing/2014/main" xmlns="" val="2034199571"/>
                    </a:ext>
                  </a:extLst>
                </a:gridCol>
                <a:gridCol w="517819">
                  <a:extLst>
                    <a:ext uri="{9D8B030D-6E8A-4147-A177-3AD203B41FA5}">
                      <a16:colId xmlns:a16="http://schemas.microsoft.com/office/drawing/2014/main" xmlns="" val="2251176793"/>
                    </a:ext>
                  </a:extLst>
                </a:gridCol>
                <a:gridCol w="517819">
                  <a:extLst>
                    <a:ext uri="{9D8B030D-6E8A-4147-A177-3AD203B41FA5}">
                      <a16:colId xmlns:a16="http://schemas.microsoft.com/office/drawing/2014/main" xmlns="" val="105214153"/>
                    </a:ext>
                  </a:extLst>
                </a:gridCol>
                <a:gridCol w="517819">
                  <a:extLst>
                    <a:ext uri="{9D8B030D-6E8A-4147-A177-3AD203B41FA5}">
                      <a16:colId xmlns:a16="http://schemas.microsoft.com/office/drawing/2014/main" xmlns="" val="2567621665"/>
                    </a:ext>
                  </a:extLst>
                </a:gridCol>
              </a:tblGrid>
              <a:tr h="288000">
                <a:tc>
                  <a:txBody>
                    <a:bodyPr/>
                    <a:lstStyle/>
                    <a:p>
                      <a:pPr algn="ctr" fontAlgn="ctr"/>
                      <a:r>
                        <a:rPr lang="en-GB" sz="1050" b="1" u="none" strike="noStrike" dirty="0">
                          <a:effectLst/>
                          <a:latin typeface="Arial" panose="020B0604020202020204" pitchFamily="34" charset="0"/>
                          <a:cs typeface="Arial" panose="020B0604020202020204" pitchFamily="34" charset="0"/>
                        </a:rPr>
                        <a:t>18-34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35-54</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55+</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Female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AB</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C1</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50" b="1" u="none" strike="noStrike" dirty="0">
                          <a:effectLst/>
                          <a:latin typeface="Arial" panose="020B0604020202020204" pitchFamily="34" charset="0"/>
                          <a:cs typeface="Arial" panose="020B0604020202020204" pitchFamily="34" charset="0"/>
                        </a:rPr>
                        <a:t>C2DE</a:t>
                      </a:r>
                      <a:endParaRPr lang="en-GB" sz="1050" b="1" i="0" u="none" strike="noStrike" dirty="0">
                        <a:solidFill>
                          <a:srgbClr val="000000"/>
                        </a:solidFill>
                        <a:effectLst/>
                        <a:latin typeface="Arial" panose="020B0604020202020204" pitchFamily="34" charset="0"/>
                        <a:cs typeface="Arial" panose="020B0604020202020204" pitchFamily="34" charset="0"/>
                      </a:endParaRP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600413423"/>
                  </a:ext>
                </a:extLst>
              </a:tr>
              <a:tr h="288000">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25%</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20%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19%</a:t>
                      </a: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47379791"/>
                  </a:ext>
                </a:extLst>
              </a:tr>
              <a:tr h="288000">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 159 </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 106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 51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 114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 83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 123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00B050"/>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 89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FC000"/>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 117 </a:t>
                      </a:r>
                    </a:p>
                  </a:txBody>
                  <a:tcPr marL="9525" marR="9525" marT="0" marB="0" anchor="ctr">
                    <a:lnL w="6350" cap="flat" cmpd="sng" algn="ctr">
                      <a:solidFill>
                        <a:schemeClr val="bg1">
                          <a:lumMod val="75000"/>
                        </a:schemeClr>
                      </a:solidFill>
                      <a:prstDash val="solid"/>
                      <a:round/>
                      <a:headEnd type="none" w="med" len="med"/>
                      <a:tailEnd type="none" w="med" len="med"/>
                    </a:lnL>
                    <a:lnR w="12700" cmpd="sng">
                      <a:noFill/>
                    </a:lnR>
                    <a:lnT w="6350"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961132316"/>
                  </a:ext>
                </a:extLst>
              </a:tr>
            </a:tbl>
          </a:graphicData>
        </a:graphic>
      </p:graphicFrame>
      <p:sp>
        <p:nvSpPr>
          <p:cNvPr id="19" name="TextBox 18"/>
          <p:cNvSpPr txBox="1"/>
          <p:nvPr/>
        </p:nvSpPr>
        <p:spPr>
          <a:xfrm>
            <a:off x="2658533" y="283930"/>
            <a:ext cx="4639734"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2,783,000 trips to England</a:t>
            </a:r>
            <a:r>
              <a:rPr lang="en-GB" sz="1000" dirty="0">
                <a:solidFill>
                  <a:schemeClr val="bg1"/>
                </a:solidFill>
                <a:latin typeface="Arial" panose="020B0604020202020204" pitchFamily="34" charset="0"/>
                <a:cs typeface="Arial" panose="020B0604020202020204" pitchFamily="34" charset="0"/>
              </a:rPr>
              <a:t> in 2016 (rank 3)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53</a:t>
            </a:r>
            <a:r>
              <a:rPr lang="en-GB" sz="1000" u="sng" dirty="0">
                <a:solidFill>
                  <a:schemeClr val="bg1"/>
                </a:solidFill>
                <a:latin typeface="Arial" panose="020B0604020202020204" pitchFamily="34" charset="0"/>
                <a:cs typeface="Arial" panose="020B0604020202020204" pitchFamily="34" charset="0"/>
              </a:rPr>
              <a:t>% to rest </a:t>
            </a:r>
            <a:r>
              <a:rPr lang="en-GB" sz="1000" u="sng" dirty="0" smtClean="0">
                <a:solidFill>
                  <a:schemeClr val="bg1"/>
                </a:solidFill>
                <a:latin typeface="Arial" panose="020B0604020202020204" pitchFamily="34" charset="0"/>
                <a:cs typeface="Arial" panose="020B0604020202020204" pitchFamily="34" charset="0"/>
              </a:rPr>
              <a:t>of England *</a:t>
            </a:r>
            <a:endParaRPr lang="en-GB" sz="1000" u="sng" dirty="0">
              <a:solidFill>
                <a:schemeClr val="bg1"/>
              </a:solidFill>
              <a:latin typeface="Arial" panose="020B0604020202020204" pitchFamily="34" charset="0"/>
              <a:cs typeface="Arial" panose="020B0604020202020204" pitchFamily="34" charset="0"/>
            </a:endParaRPr>
          </a:p>
        </p:txBody>
      </p:sp>
      <p:sp>
        <p:nvSpPr>
          <p:cNvPr id="20" name="TextBox 19"/>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0255538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Doing water sports</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38</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24%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1456311974"/>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177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150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103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33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84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34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18%</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35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41</a:t>
                      </a: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3646988491"/>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Long (&gt; half day)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Shopping for locally made products/craft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contemporary culture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2710398947"/>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(114)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(137)</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183)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(183)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(158)</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109)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206)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195)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(231)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219)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5586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8D6FF2E1-FD32-4828-9D06-3A990064C2A4}"/>
              </a:ext>
            </a:extLst>
          </p:cNvPr>
          <p:cNvGraphicFramePr>
            <a:graphicFrameLocks/>
          </p:cNvGraphicFramePr>
          <p:nvPr>
            <p:extLst>
              <p:ext uri="{D42A27DB-BD31-4B8C-83A1-F6EECF244321}">
                <p14:modId xmlns:p14="http://schemas.microsoft.com/office/powerpoint/2010/main" val="4286581922"/>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505CE7FC-576B-4E2E-8DA5-5A955C9AB084}"/>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10DC49EC-CC4A-45F5-8815-29319DAA58D6}"/>
              </a:ext>
            </a:extLst>
          </p:cNvPr>
          <p:cNvSpPr/>
          <p:nvPr/>
        </p:nvSpPr>
        <p:spPr>
          <a:xfrm>
            <a:off x="2902112" y="9703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294731163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Taking part in competitive sports</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39</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21%</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3921888745"/>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40%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190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36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126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98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20%</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95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80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76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52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318354460"/>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contemporary culture attraction</a:t>
                      </a: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Long (&gt; half day) country or coastal walk</a:t>
                      </a: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Attending a live sporting event/match</a:t>
                      </a: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79%</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78%</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Experiencing local nightlife</a:t>
                      </a:r>
                    </a:p>
                  </a:txBody>
                  <a:tcPr marL="9525" marR="9525" marT="9525"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77%</a:t>
                      </a:r>
                    </a:p>
                  </a:txBody>
                  <a:tcPr marL="9525" marR="9525" marT="9525"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3527900658"/>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(139)</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C1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189)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(205)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184)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(143)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177)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(230)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18-34s without kids</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228)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8" y="1450600"/>
            <a:ext cx="295586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B614B0FF-7176-422A-AA07-5ADB23169ECC}"/>
              </a:ext>
            </a:extLst>
          </p:cNvPr>
          <p:cNvGraphicFramePr>
            <a:graphicFrameLocks/>
          </p:cNvGraphicFramePr>
          <p:nvPr>
            <p:extLst>
              <p:ext uri="{D42A27DB-BD31-4B8C-83A1-F6EECF244321}">
                <p14:modId xmlns:p14="http://schemas.microsoft.com/office/powerpoint/2010/main" val="768657795"/>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CED26773-C6FC-4EFD-8DF9-B3E52978C29E}"/>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D052149E-52EE-454D-A1C1-194EF7A52D3B}"/>
              </a:ext>
            </a:extLst>
          </p:cNvPr>
          <p:cNvSpPr/>
          <p:nvPr/>
        </p:nvSpPr>
        <p:spPr>
          <a:xfrm>
            <a:off x="2806862" y="9703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410943064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pic>
        <p:nvPicPr>
          <p:cNvPr id="6" name="Picture 5"/>
          <p:cNvPicPr>
            <a:picLocks noChangeAspect="1"/>
          </p:cNvPicPr>
          <p:nvPr/>
        </p:nvPicPr>
        <p:blipFill>
          <a:blip r:embed="rId3">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4"/>
          <a:srcRect l="17343" t="4419" r="12023" b="12561"/>
          <a:stretch/>
        </p:blipFill>
        <p:spPr>
          <a:xfrm>
            <a:off x="8172950" y="6341608"/>
            <a:ext cx="359990" cy="355944"/>
          </a:xfrm>
          <a:prstGeom prst="ellipse">
            <a:avLst/>
          </a:prstGeom>
        </p:spPr>
      </p:pic>
      <p:sp>
        <p:nvSpPr>
          <p:cNvPr id="38" name="TextBox 37"/>
          <p:cNvSpPr txBox="1"/>
          <p:nvPr/>
        </p:nvSpPr>
        <p:spPr>
          <a:xfrm>
            <a:off x="1997213" y="274989"/>
            <a:ext cx="4897451" cy="307777"/>
          </a:xfrm>
          <a:prstGeom prst="rect">
            <a:avLst/>
          </a:prstGeom>
          <a:noFill/>
        </p:spPr>
        <p:txBody>
          <a:bodyPr wrap="square" rtlCol="0">
            <a:spAutoFit/>
          </a:bodyPr>
          <a:lstStyle/>
          <a:p>
            <a:r>
              <a:rPr lang="en-GB" sz="1400" b="1" dirty="0">
                <a:solidFill>
                  <a:schemeClr val="bg1"/>
                </a:solidFill>
                <a:latin typeface="Arial" panose="020B0604020202020204" pitchFamily="34" charset="0"/>
                <a:cs typeface="Arial" panose="020B0604020202020204" pitchFamily="34" charset="0"/>
              </a:rPr>
              <a:t>Playing golf</a:t>
            </a:r>
          </a:p>
        </p:txBody>
      </p:sp>
      <p:pic>
        <p:nvPicPr>
          <p:cNvPr id="31" name="Picture 30"/>
          <p:cNvPicPr>
            <a:picLocks noChangeAspect="1"/>
          </p:cNvPicPr>
          <p:nvPr/>
        </p:nvPicPr>
        <p:blipFill rotWithShape="1">
          <a:blip r:embed="rId5">
            <a:clrChange>
              <a:clrFrom>
                <a:srgbClr val="FFFFFF"/>
              </a:clrFrom>
              <a:clrTo>
                <a:srgbClr val="FFFFFF">
                  <a:alpha val="0"/>
                </a:srgbClr>
              </a:clrTo>
            </a:clrChange>
            <a:duotone>
              <a:schemeClr val="accent1">
                <a:shade val="45000"/>
                <a:satMod val="135000"/>
              </a:schemeClr>
              <a:prstClr val="white"/>
            </a:duotone>
          </a:blip>
          <a:srcRect l="12310"/>
          <a:stretch/>
        </p:blipFill>
        <p:spPr>
          <a:xfrm>
            <a:off x="2312861" y="2221322"/>
            <a:ext cx="1060577" cy="409658"/>
          </a:xfrm>
          <a:prstGeom prst="rect">
            <a:avLst/>
          </a:prstGeom>
        </p:spPr>
      </p:pic>
      <p:grpSp>
        <p:nvGrpSpPr>
          <p:cNvPr id="35" name="Group 34"/>
          <p:cNvGrpSpPr/>
          <p:nvPr/>
        </p:nvGrpSpPr>
        <p:grpSpPr>
          <a:xfrm>
            <a:off x="3786188" y="2228850"/>
            <a:ext cx="376238" cy="370021"/>
            <a:chOff x="9854026" y="2720970"/>
            <a:chExt cx="2328762" cy="2438400"/>
          </a:xfrm>
        </p:grpSpPr>
        <p:pic>
          <p:nvPicPr>
            <p:cNvPr id="36" name="Picture 35"/>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3673" r="64404"/>
            <a:stretch/>
          </p:blipFill>
          <p:spPr>
            <a:xfrm>
              <a:off x="9854026" y="2720970"/>
              <a:ext cx="1173708" cy="2438400"/>
            </a:xfrm>
            <a:prstGeom prst="rect">
              <a:avLst/>
            </a:prstGeom>
          </p:spPr>
        </p:pic>
        <p:pic>
          <p:nvPicPr>
            <p:cNvPr id="41" name="Picture 40"/>
            <p:cNvPicPr>
              <a:picLocks noChangeAspect="1"/>
            </p:cNvPicPr>
            <p:nvPr/>
          </p:nvPicPr>
          <p:blipFill rotWithShape="1">
            <a:blip r:embed="rId6">
              <a:clrChange>
                <a:clrFrom>
                  <a:srgbClr val="FFFFFF"/>
                </a:clrFrom>
                <a:clrTo>
                  <a:srgbClr val="FFFFFF">
                    <a:alpha val="0"/>
                  </a:srgbClr>
                </a:clrTo>
              </a:clrChange>
              <a:duotone>
                <a:schemeClr val="accent1">
                  <a:shade val="45000"/>
                  <a:satMod val="135000"/>
                </a:schemeClr>
                <a:prstClr val="white"/>
              </a:duotone>
            </a:blip>
            <a:srcRect l="66034" r="2043"/>
            <a:stretch/>
          </p:blipFill>
          <p:spPr>
            <a:xfrm>
              <a:off x="11009080" y="2720970"/>
              <a:ext cx="1173708" cy="2438400"/>
            </a:xfrm>
            <a:prstGeom prst="rect">
              <a:avLst/>
            </a:prstGeom>
          </p:spPr>
        </p:pic>
      </p:grpSp>
      <p:pic>
        <p:nvPicPr>
          <p:cNvPr id="43" name="Picture 42"/>
          <p:cNvPicPr>
            <a:picLocks noChangeAspect="1"/>
          </p:cNvPicPr>
          <p:nvPr/>
        </p:nvPicPr>
        <p:blipFill>
          <a:blip r:embed="rId7">
            <a:clrChange>
              <a:clrFrom>
                <a:srgbClr val="FFFFFF"/>
              </a:clrFrom>
              <a:clrTo>
                <a:srgbClr val="FFFFFF">
                  <a:alpha val="0"/>
                </a:srgbClr>
              </a:clrTo>
            </a:clrChange>
            <a:duotone>
              <a:schemeClr val="accent1">
                <a:shade val="45000"/>
                <a:satMod val="135000"/>
              </a:schemeClr>
              <a:prstClr val="white"/>
            </a:duotone>
          </a:blip>
          <a:stretch>
            <a:fillRect/>
          </a:stretch>
        </p:blipFill>
        <p:spPr>
          <a:xfrm>
            <a:off x="4900113" y="2233613"/>
            <a:ext cx="400136" cy="355163"/>
          </a:xfrm>
          <a:prstGeom prst="rect">
            <a:avLst/>
          </a:prstGeom>
        </p:spPr>
      </p:pic>
      <p:pic>
        <p:nvPicPr>
          <p:cNvPr id="45" name="Picture 44"/>
          <p:cNvPicPr>
            <a:picLocks noChangeAspect="1"/>
          </p:cNvPicPr>
          <p:nvPr/>
        </p:nvPicPr>
        <p:blipFill>
          <a:blip r:embed="rId8">
            <a:clrChange>
              <a:clrFrom>
                <a:srgbClr val="FFFFFF"/>
              </a:clrFrom>
              <a:clrTo>
                <a:srgbClr val="FFFFFF">
                  <a:alpha val="0"/>
                </a:srgbClr>
              </a:clrTo>
            </a:clrChange>
            <a:duotone>
              <a:schemeClr val="accent1">
                <a:shade val="45000"/>
                <a:satMod val="135000"/>
              </a:schemeClr>
              <a:prstClr val="white"/>
            </a:duotone>
          </a:blip>
          <a:stretch>
            <a:fillRect/>
          </a:stretch>
        </p:blipFill>
        <p:spPr>
          <a:xfrm>
            <a:off x="5999205" y="2227674"/>
            <a:ext cx="525420" cy="355840"/>
          </a:xfrm>
          <a:prstGeom prst="rect">
            <a:avLst/>
          </a:prstGeom>
        </p:spPr>
      </p:pic>
      <p:sp>
        <p:nvSpPr>
          <p:cNvPr id="33" name="Rectangle 32"/>
          <p:cNvSpPr/>
          <p:nvPr/>
        </p:nvSpPr>
        <p:spPr>
          <a:xfrm>
            <a:off x="222440" y="943161"/>
            <a:ext cx="1550020" cy="323165"/>
          </a:xfrm>
          <a:prstGeom prst="rect">
            <a:avLst/>
          </a:prstGeom>
          <a:noFill/>
        </p:spPr>
        <p:txBody>
          <a:bodyPr wrap="square" lIns="0" tIns="0" rIns="0" bIns="0">
            <a:spAutoFit/>
          </a:bodyPr>
          <a:lstStyle/>
          <a:p>
            <a:pPr algn="r"/>
            <a:r>
              <a:rPr lang="en-GB" sz="1050" b="1" dirty="0">
                <a:latin typeface="Arial" panose="020B0604020202020204" pitchFamily="34" charset="0"/>
                <a:cs typeface="Arial" panose="020B0604020202020204" pitchFamily="34" charset="0"/>
              </a:rPr>
              <a:t>Consideration of </a:t>
            </a:r>
          </a:p>
          <a:p>
            <a:pPr algn="r"/>
            <a:r>
              <a:rPr lang="en-GB" sz="1050" b="1" dirty="0">
                <a:latin typeface="Arial" panose="020B0604020202020204" pitchFamily="34" charset="0"/>
                <a:cs typeface="Arial" panose="020B0604020202020204" pitchFamily="34" charset="0"/>
              </a:rPr>
              <a:t>activity in England </a:t>
            </a:r>
            <a:endParaRPr lang="en-GB" sz="1050" b="1" dirty="0">
              <a:solidFill>
                <a:srgbClr val="00B050"/>
              </a:solidFill>
              <a:latin typeface="Arial" panose="020B0604020202020204" pitchFamily="34" charset="0"/>
              <a:cs typeface="Arial" panose="020B0604020202020204" pitchFamily="34" charset="0"/>
            </a:endParaRPr>
          </a:p>
        </p:txBody>
      </p:sp>
      <p:sp>
        <p:nvSpPr>
          <p:cNvPr id="51" name="Oval 50"/>
          <p:cNvSpPr/>
          <p:nvPr/>
        </p:nvSpPr>
        <p:spPr>
          <a:xfrm>
            <a:off x="7611047"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Tier 4</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tier (activity)</a:t>
            </a:r>
          </a:p>
        </p:txBody>
      </p:sp>
      <p:sp>
        <p:nvSpPr>
          <p:cNvPr id="52" name="Oval 51"/>
          <p:cNvSpPr/>
          <p:nvPr/>
        </p:nvSpPr>
        <p:spPr>
          <a:xfrm>
            <a:off x="838473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Rank 40</a:t>
            </a:r>
          </a:p>
          <a:p>
            <a:pPr lvl="0" algn="ctr"/>
            <a:r>
              <a:rPr lang="en-US" sz="900" baseline="-3000" dirty="0">
                <a:solidFill>
                  <a:srgbClr val="120742"/>
                </a:solidFill>
                <a:latin typeface="Arial" panose="020B0604020202020204" pitchFamily="34" charset="0"/>
                <a:cs typeface="Arial" panose="020B0604020202020204" pitchFamily="34" charset="0"/>
              </a:rPr>
              <a:t>Activity cluster</a:t>
            </a:r>
          </a:p>
          <a:p>
            <a:pPr lvl="0" algn="ctr"/>
            <a:r>
              <a:rPr lang="en-US" sz="900" baseline="-3000" dirty="0">
                <a:solidFill>
                  <a:srgbClr val="120742"/>
                </a:solidFill>
                <a:latin typeface="Arial" panose="020B0604020202020204" pitchFamily="34" charset="0"/>
                <a:cs typeface="Arial" panose="020B0604020202020204" pitchFamily="34" charset="0"/>
              </a:rPr>
              <a:t>ranking </a:t>
            </a:r>
          </a:p>
        </p:txBody>
      </p:sp>
      <p:sp>
        <p:nvSpPr>
          <p:cNvPr id="53" name="Oval 52"/>
          <p:cNvSpPr/>
          <p:nvPr/>
        </p:nvSpPr>
        <p:spPr>
          <a:xfrm>
            <a:off x="6837362" y="90508"/>
            <a:ext cx="675972" cy="66514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lvl="0" algn="ctr"/>
            <a:r>
              <a:rPr lang="en-US" sz="1600" b="1" baseline="-3000" dirty="0">
                <a:solidFill>
                  <a:srgbClr val="120742"/>
                </a:solidFill>
                <a:latin typeface="Arial" panose="020B0604020202020204" pitchFamily="34" charset="0"/>
                <a:cs typeface="Arial" panose="020B0604020202020204" pitchFamily="34" charset="0"/>
              </a:rPr>
              <a:t>19%</a:t>
            </a:r>
          </a:p>
          <a:p>
            <a:pPr lvl="0" algn="ctr"/>
            <a:r>
              <a:rPr lang="en-US" sz="900" baseline="-3000" dirty="0">
                <a:solidFill>
                  <a:srgbClr val="120742"/>
                </a:solidFill>
                <a:latin typeface="Arial" panose="020B0604020202020204" pitchFamily="34" charset="0"/>
                <a:cs typeface="Arial" panose="020B0604020202020204" pitchFamily="34" charset="0"/>
              </a:rPr>
              <a:t>Consideration </a:t>
            </a:r>
          </a:p>
          <a:p>
            <a:pPr lvl="0" algn="ctr"/>
            <a:r>
              <a:rPr lang="en-US" sz="900" baseline="-3000" dirty="0">
                <a:solidFill>
                  <a:srgbClr val="120742"/>
                </a:solidFill>
                <a:latin typeface="Arial" panose="020B0604020202020204" pitchFamily="34" charset="0"/>
                <a:cs typeface="Arial" panose="020B0604020202020204" pitchFamily="34" charset="0"/>
              </a:rPr>
              <a:t>of activity</a:t>
            </a:r>
          </a:p>
        </p:txBody>
      </p:sp>
      <p:graphicFrame>
        <p:nvGraphicFramePr>
          <p:cNvPr id="54" name="Table 53"/>
          <p:cNvGraphicFramePr>
            <a:graphicFrameLocks noGrp="1"/>
          </p:cNvGraphicFramePr>
          <p:nvPr>
            <p:extLst>
              <p:ext uri="{D42A27DB-BD31-4B8C-83A1-F6EECF244321}">
                <p14:modId xmlns:p14="http://schemas.microsoft.com/office/powerpoint/2010/main" val="2923184555"/>
              </p:ext>
            </p:extLst>
          </p:nvPr>
        </p:nvGraphicFramePr>
        <p:xfrm>
          <a:off x="352419" y="2220075"/>
          <a:ext cx="1817372" cy="3996000"/>
        </p:xfrm>
        <a:graphic>
          <a:graphicData uri="http://schemas.openxmlformats.org/drawingml/2006/table">
            <a:tbl>
              <a:tblPr>
                <a:tableStyleId>{5C22544A-7EE6-4342-B048-85BDC9FD1C3A}</a:tableStyleId>
              </a:tblPr>
              <a:tblGrid>
                <a:gridCol w="506413">
                  <a:extLst>
                    <a:ext uri="{9D8B030D-6E8A-4147-A177-3AD203B41FA5}">
                      <a16:colId xmlns:a16="http://schemas.microsoft.com/office/drawing/2014/main" xmlns="" val="63228188"/>
                    </a:ext>
                  </a:extLst>
                </a:gridCol>
                <a:gridCol w="495871">
                  <a:extLst>
                    <a:ext uri="{9D8B030D-6E8A-4147-A177-3AD203B41FA5}">
                      <a16:colId xmlns:a16="http://schemas.microsoft.com/office/drawing/2014/main" xmlns="" val="1958371471"/>
                    </a:ext>
                  </a:extLst>
                </a:gridCol>
                <a:gridCol w="369316">
                  <a:extLst>
                    <a:ext uri="{9D8B030D-6E8A-4147-A177-3AD203B41FA5}">
                      <a16:colId xmlns:a16="http://schemas.microsoft.com/office/drawing/2014/main" xmlns="" val="2739516737"/>
                    </a:ext>
                  </a:extLst>
                </a:gridCol>
                <a:gridCol w="445772">
                  <a:extLst>
                    <a:ext uri="{9D8B030D-6E8A-4147-A177-3AD203B41FA5}">
                      <a16:colId xmlns:a16="http://schemas.microsoft.com/office/drawing/2014/main" xmlns="" val="2729930291"/>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Market</a:t>
                      </a:r>
                    </a:p>
                  </a:txBody>
                  <a:tcPr marL="9525" marR="9525" marT="0"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 &amp; INDEX </a:t>
                      </a:r>
                      <a:endParaRPr lang="en-GB" sz="2000" b="1" i="0" u="none" strike="noStrike" dirty="0">
                        <a:solidFill>
                          <a:schemeClr val="tx1"/>
                        </a:solidFill>
                        <a:effectLst/>
                        <a:latin typeface="Arial" panose="020B0604020202020204" pitchFamily="34" charset="0"/>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b"/>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Rank</a:t>
                      </a:r>
                      <a:endParaRPr kumimoji="0" lang="en-GB" sz="11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endParaRPr>
                    </a:p>
                  </a:txBody>
                  <a:tcPr marL="9525" marR="9525" marT="0" marB="0">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CH</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181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USA</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31%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157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IT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22%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112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AUS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37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UK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17%</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38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FR</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81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SP</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66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DE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62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39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11%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57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algn="l"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NO</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6%</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457200" rtl="0" eaLnBrk="1" fontAlgn="ctr" latinLnBrk="0" hangingPunct="1"/>
                      <a:r>
                        <a:rPr lang="en-GB" sz="1100" b="0" i="0" u="none" strike="noStrike" kern="1200" dirty="0">
                          <a:solidFill>
                            <a:schemeClr val="bg1"/>
                          </a:solidFill>
                          <a:effectLst/>
                          <a:latin typeface="Arial" panose="020B0604020202020204" pitchFamily="34" charset="0"/>
                          <a:ea typeface="+mn-ea"/>
                          <a:cs typeface="Arial" panose="020B0604020202020204" pitchFamily="34" charset="0"/>
                        </a:rPr>
                        <a:t> 29 </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b"/>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 40 </a:t>
                      </a:r>
                    </a:p>
                  </a:txBody>
                  <a:tcPr marL="9525" marR="9525" marT="0" marB="0" anchor="ctr">
                    <a:lnL w="6350" cap="flat" cmpd="sng" algn="ctr">
                      <a:solidFill>
                        <a:schemeClr val="bg1">
                          <a:lumMod val="75000"/>
                        </a:schemeClr>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5" name="Rectangle 54"/>
          <p:cNvSpPr/>
          <p:nvPr/>
        </p:nvSpPr>
        <p:spPr>
          <a:xfrm>
            <a:off x="352419" y="1450600"/>
            <a:ext cx="1909642"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 CONSIDERATION</a:t>
            </a:r>
          </a:p>
          <a:p>
            <a:pPr>
              <a:lnSpc>
                <a:spcPts val="1100"/>
              </a:lnSpc>
            </a:pPr>
            <a:r>
              <a:rPr lang="en-GB" sz="700" dirty="0">
                <a:latin typeface="Arial" panose="020B0604020202020204" pitchFamily="34" charset="0"/>
                <a:cs typeface="Arial" panose="020B0604020202020204" pitchFamily="34" charset="0"/>
              </a:rPr>
              <a:t>TOP 2 BOX CONSIDERATION OF ACTIVITY INDEXED VS. TOTAL &amp;  RANKED </a:t>
            </a:r>
          </a:p>
        </p:txBody>
      </p:sp>
      <p:graphicFrame>
        <p:nvGraphicFramePr>
          <p:cNvPr id="56" name="Table 55"/>
          <p:cNvGraphicFramePr>
            <a:graphicFrameLocks noGrp="1"/>
          </p:cNvGraphicFramePr>
          <p:nvPr>
            <p:extLst>
              <p:ext uri="{D42A27DB-BD31-4B8C-83A1-F6EECF244321}">
                <p14:modId xmlns:p14="http://schemas.microsoft.com/office/powerpoint/2010/main" val="1134775816"/>
              </p:ext>
            </p:extLst>
          </p:nvPr>
        </p:nvGraphicFramePr>
        <p:xfrm>
          <a:off x="6961775" y="2220075"/>
          <a:ext cx="2031429" cy="3996000"/>
        </p:xfrm>
        <a:graphic>
          <a:graphicData uri="http://schemas.openxmlformats.org/drawingml/2006/table">
            <a:tbl>
              <a:tblPr>
                <a:tableStyleId>{5C22544A-7EE6-4342-B048-85BDC9FD1C3A}</a:tableStyleId>
              </a:tblPr>
              <a:tblGrid>
                <a:gridCol w="1440000">
                  <a:extLst>
                    <a:ext uri="{9D8B030D-6E8A-4147-A177-3AD203B41FA5}">
                      <a16:colId xmlns:a16="http://schemas.microsoft.com/office/drawing/2014/main" xmlns="" val="63228188"/>
                    </a:ext>
                  </a:extLst>
                </a:gridCol>
                <a:gridCol w="591429">
                  <a:extLst>
                    <a:ext uri="{9D8B030D-6E8A-4147-A177-3AD203B41FA5}">
                      <a16:colId xmlns:a16="http://schemas.microsoft.com/office/drawing/2014/main" xmlns="" val="2739516737"/>
                    </a:ext>
                  </a:extLst>
                </a:gridCol>
              </a:tblGrid>
              <a:tr h="396000">
                <a:tc>
                  <a:txBody>
                    <a:bodyPr/>
                    <a:lstStyle/>
                    <a:p>
                      <a:pPr algn="l" fontAlgn="b"/>
                      <a:r>
                        <a:rPr lang="en-GB" sz="1100" b="1" i="0" u="none" strike="noStrike" dirty="0">
                          <a:solidFill>
                            <a:schemeClr val="tx1"/>
                          </a:solidFill>
                          <a:effectLst/>
                          <a:latin typeface="Arial" panose="020B0604020202020204" pitchFamily="34" charset="0"/>
                          <a:cs typeface="Arial" panose="020B0604020202020204" pitchFamily="34" charset="0"/>
                        </a:rPr>
                        <a:t>Activity</a:t>
                      </a:r>
                    </a:p>
                  </a:txBody>
                  <a:tcPr marL="9525" marR="9525" marT="9525" marB="0">
                    <a:lnL w="12700" cmpd="sng">
                      <a:noFill/>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7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8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85%</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84%</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83%</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National Park</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castle / palace / historic house</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82%</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Exploring villages / rural areas</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contemporary culture attraction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algn="l" fontAlgn="b"/>
                      <a:r>
                        <a:rPr lang="en-GB" sz="9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0" marB="0" anchor="ctr">
                    <a:lnL w="12700" cmpd="sng">
                      <a:noFill/>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100" b="0" i="0" u="none" strike="noStrike" kern="1200" dirty="0">
                          <a:solidFill>
                            <a:srgbClr val="120742"/>
                          </a:solidFill>
                          <a:effectLst/>
                          <a:latin typeface="Arial" panose="020B0604020202020204" pitchFamily="34" charset="0"/>
                          <a:ea typeface="+mn-ea"/>
                          <a:cs typeface="Arial" panose="020B0604020202020204" pitchFamily="34" charset="0"/>
                        </a:rPr>
                        <a:t>81%</a:t>
                      </a:r>
                    </a:p>
                  </a:txBody>
                  <a:tcPr marL="9525" marR="9525" marT="0"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graphicFrame>
        <p:nvGraphicFramePr>
          <p:cNvPr id="58" name="Table 57"/>
          <p:cNvGraphicFramePr>
            <a:graphicFrameLocks noGrp="1"/>
          </p:cNvGraphicFramePr>
          <p:nvPr>
            <p:extLst>
              <p:ext uri="{D42A27DB-BD31-4B8C-83A1-F6EECF244321}">
                <p14:modId xmlns:p14="http://schemas.microsoft.com/office/powerpoint/2010/main" val="181928396"/>
              </p:ext>
            </p:extLst>
          </p:nvPr>
        </p:nvGraphicFramePr>
        <p:xfrm>
          <a:off x="2260600" y="2220390"/>
          <a:ext cx="4552952" cy="3996000"/>
        </p:xfrm>
        <a:graphic>
          <a:graphicData uri="http://schemas.openxmlformats.org/drawingml/2006/table">
            <a:tbl>
              <a:tblPr>
                <a:tableStyleId>{5C22544A-7EE6-4342-B048-85BDC9FD1C3A}</a:tableStyleId>
              </a:tblPr>
              <a:tblGrid>
                <a:gridCol w="1138238">
                  <a:extLst>
                    <a:ext uri="{9D8B030D-6E8A-4147-A177-3AD203B41FA5}">
                      <a16:colId xmlns:a16="http://schemas.microsoft.com/office/drawing/2014/main" xmlns="" val="2739516737"/>
                    </a:ext>
                  </a:extLst>
                </a:gridCol>
                <a:gridCol w="1138238">
                  <a:extLst>
                    <a:ext uri="{9D8B030D-6E8A-4147-A177-3AD203B41FA5}">
                      <a16:colId xmlns:a16="http://schemas.microsoft.com/office/drawing/2014/main" xmlns="" val="1766475486"/>
                    </a:ext>
                  </a:extLst>
                </a:gridCol>
                <a:gridCol w="1138238">
                  <a:extLst>
                    <a:ext uri="{9D8B030D-6E8A-4147-A177-3AD203B41FA5}">
                      <a16:colId xmlns:a16="http://schemas.microsoft.com/office/drawing/2014/main" xmlns="" val="2701203405"/>
                    </a:ext>
                  </a:extLst>
                </a:gridCol>
                <a:gridCol w="1138238">
                  <a:extLst>
                    <a:ext uri="{9D8B030D-6E8A-4147-A177-3AD203B41FA5}">
                      <a16:colId xmlns:a16="http://schemas.microsoft.com/office/drawing/2014/main" xmlns="" val="3701939803"/>
                    </a:ext>
                  </a:extLst>
                </a:gridCol>
              </a:tblGrid>
              <a:tr h="396000">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endParaRPr lang="en-GB" sz="900" b="0"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417774173"/>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120)</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7788534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(121)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15273001"/>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(140)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N/A</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122)</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98156721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193)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44288685"/>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(160)</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119)</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156)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12489653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(151)</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29777889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(134)</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113)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 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26463854"/>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(175)</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128)</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293)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1167589"/>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35-54 (143)</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146)</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AB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163)</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Mid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215)</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635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180650140"/>
                  </a:ext>
                </a:extLst>
              </a:tr>
              <a:tr h="360000">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Skew to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18-34 (182)</a:t>
                      </a:r>
                    </a:p>
                  </a:txBody>
                  <a:tcPr marL="9525" marR="9525" marT="9525" marB="0" anchor="ctr">
                    <a:lnL w="6350" cap="flat" cmpd="sng" algn="ctr">
                      <a:no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Male skew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144)</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C2DE skew</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137)</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solidFill>
                        <a:schemeClr val="bg1">
                          <a:lumMod val="75000"/>
                        </a:schemeClr>
                      </a:solid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Young family</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311)</a:t>
                      </a:r>
                    </a:p>
                  </a:txBody>
                  <a:tcPr marL="9525" marR="9525" marT="9525" marB="0" anchor="ctr">
                    <a:lnL w="6350" cap="flat" cmpd="sng" algn="ctr">
                      <a:solidFill>
                        <a:schemeClr val="bg1">
                          <a:lumMod val="75000"/>
                        </a:schemeClr>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75000"/>
                        </a:schemeClr>
                      </a:solid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42381253"/>
                  </a:ext>
                </a:extLst>
              </a:tr>
            </a:tbl>
          </a:graphicData>
        </a:graphic>
      </p:graphicFrame>
      <p:sp>
        <p:nvSpPr>
          <p:cNvPr id="59" name="Rectangle 58"/>
          <p:cNvSpPr/>
          <p:nvPr/>
        </p:nvSpPr>
        <p:spPr>
          <a:xfrm>
            <a:off x="2344387" y="1450600"/>
            <a:ext cx="292611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MARKET LEVEL</a:t>
            </a:r>
          </a:p>
          <a:p>
            <a:pPr>
              <a:lnSpc>
                <a:spcPts val="1100"/>
              </a:lnSpc>
            </a:pPr>
            <a:r>
              <a:rPr lang="en-GB" sz="1200" b="1" dirty="0">
                <a:solidFill>
                  <a:srgbClr val="120742"/>
                </a:solidFill>
                <a:latin typeface="Arial" panose="020B0604020202020204" pitchFamily="34" charset="0"/>
                <a:cs typeface="Arial" panose="020B0604020202020204" pitchFamily="34" charset="0"/>
              </a:rPr>
              <a:t>DEMOGRAPHIC SKEWS </a:t>
            </a:r>
          </a:p>
          <a:p>
            <a:pPr>
              <a:lnSpc>
                <a:spcPts val="1100"/>
              </a:lnSpc>
            </a:pPr>
            <a:r>
              <a:rPr lang="en-GB" sz="700" dirty="0">
                <a:latin typeface="Arial" panose="020B0604020202020204" pitchFamily="34" charset="0"/>
                <a:cs typeface="Arial" panose="020B0604020202020204" pitchFamily="34" charset="0"/>
              </a:rPr>
              <a:t>CALLING OUT OF BIGGEST SKEWS IN LEVEL OF CONSIDERATION OF ACTIVITY BY AGE, GENDER SOCIAL GRADE AND LIFESTAGE </a:t>
            </a:r>
          </a:p>
        </p:txBody>
      </p:sp>
      <p:sp>
        <p:nvSpPr>
          <p:cNvPr id="60" name="Rectangle 59"/>
          <p:cNvSpPr/>
          <p:nvPr/>
        </p:nvSpPr>
        <p:spPr>
          <a:xfrm>
            <a:off x="6955787" y="1450600"/>
            <a:ext cx="2094233" cy="656590"/>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CROSS-OVER WITH OTHER ACTIVITIES</a:t>
            </a:r>
          </a:p>
          <a:p>
            <a:pPr>
              <a:lnSpc>
                <a:spcPts val="1100"/>
              </a:lnSpc>
            </a:pPr>
            <a:r>
              <a:rPr lang="en-GB" sz="700" dirty="0">
                <a:latin typeface="Arial" panose="020B0604020202020204" pitchFamily="34" charset="0"/>
                <a:cs typeface="Arial" panose="020B0604020202020204" pitchFamily="34" charset="0"/>
              </a:rPr>
              <a:t>CONSIDERATION OF OTHER ACTIVITIES AMONG CONSIDERING ACTIVITY (TOP 2 BOX)</a:t>
            </a:r>
          </a:p>
        </p:txBody>
      </p:sp>
      <p:graphicFrame>
        <p:nvGraphicFramePr>
          <p:cNvPr id="25" name="Chart Placeholder 7">
            <a:extLst>
              <a:ext uri="{FF2B5EF4-FFF2-40B4-BE49-F238E27FC236}">
                <a16:creationId xmlns:a16="http://schemas.microsoft.com/office/drawing/2014/main" xmlns="" id="{6F82C6B0-0709-4BB2-A604-E0713211281E}"/>
              </a:ext>
            </a:extLst>
          </p:cNvPr>
          <p:cNvGraphicFramePr>
            <a:graphicFrameLocks/>
          </p:cNvGraphicFramePr>
          <p:nvPr>
            <p:extLst>
              <p:ext uri="{D42A27DB-BD31-4B8C-83A1-F6EECF244321}">
                <p14:modId xmlns:p14="http://schemas.microsoft.com/office/powerpoint/2010/main" val="3385503781"/>
              </p:ext>
            </p:extLst>
          </p:nvPr>
        </p:nvGraphicFramePr>
        <p:xfrm>
          <a:off x="-1366069" y="855950"/>
          <a:ext cx="9743207" cy="467610"/>
        </p:xfrm>
        <a:graphic>
          <a:graphicData uri="http://schemas.openxmlformats.org/drawingml/2006/chart">
            <c:chart xmlns:c="http://schemas.openxmlformats.org/drawingml/2006/chart" xmlns:r="http://schemas.openxmlformats.org/officeDocument/2006/relationships" r:id="rId9"/>
          </a:graphicData>
        </a:graphic>
      </p:graphicFrame>
      <p:sp>
        <p:nvSpPr>
          <p:cNvPr id="26" name="Rectangle 25">
            <a:extLst>
              <a:ext uri="{FF2B5EF4-FFF2-40B4-BE49-F238E27FC236}">
                <a16:creationId xmlns:a16="http://schemas.microsoft.com/office/drawing/2014/main" xmlns="" id="{96419140-18A8-4C26-AC21-410E6D78A9BF}"/>
              </a:ext>
            </a:extLst>
          </p:cNvPr>
          <p:cNvSpPr/>
          <p:nvPr/>
        </p:nvSpPr>
        <p:spPr>
          <a:xfrm>
            <a:off x="1830724" y="665551"/>
            <a:ext cx="564257"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Very likely</a:t>
            </a:r>
          </a:p>
          <a:p>
            <a:r>
              <a:rPr lang="en-GB" sz="900" dirty="0">
                <a:solidFill>
                  <a:srgbClr val="92D050"/>
                </a:solidFill>
                <a:latin typeface="Arial" panose="020B0604020202020204" pitchFamily="34" charset="0"/>
                <a:cs typeface="Arial" panose="020B0604020202020204" pitchFamily="34" charset="0"/>
              </a:rPr>
              <a:t>to consider</a:t>
            </a:r>
          </a:p>
        </p:txBody>
      </p:sp>
      <p:sp>
        <p:nvSpPr>
          <p:cNvPr id="27" name="Rectangle 26">
            <a:extLst>
              <a:ext uri="{FF2B5EF4-FFF2-40B4-BE49-F238E27FC236}">
                <a16:creationId xmlns:a16="http://schemas.microsoft.com/office/drawing/2014/main" xmlns="" id="{972A3C5C-3A36-46D1-8259-45F790651DEE}"/>
              </a:ext>
            </a:extLst>
          </p:cNvPr>
          <p:cNvSpPr/>
          <p:nvPr/>
        </p:nvSpPr>
        <p:spPr>
          <a:xfrm>
            <a:off x="2749712" y="970351"/>
            <a:ext cx="769441"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Definitely </a:t>
            </a:r>
          </a:p>
          <a:p>
            <a:r>
              <a:rPr lang="en-GB" sz="900" dirty="0">
                <a:solidFill>
                  <a:srgbClr val="00B050"/>
                </a:solidFill>
                <a:latin typeface="Arial" panose="020B0604020202020204" pitchFamily="34" charset="0"/>
                <a:cs typeface="Arial" panose="020B0604020202020204" pitchFamily="34" charset="0"/>
              </a:rPr>
              <a:t>would consider</a:t>
            </a:r>
          </a:p>
        </p:txBody>
      </p:sp>
    </p:spTree>
    <p:extLst>
      <p:ext uri="{BB962C8B-B14F-4D97-AF65-F5344CB8AC3E}">
        <p14:creationId xmlns:p14="http://schemas.microsoft.com/office/powerpoint/2010/main" val="111430123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pSp>
        <p:nvGrpSpPr>
          <p:cNvPr id="4" name="Group 3"/>
          <p:cNvGrpSpPr/>
          <p:nvPr/>
        </p:nvGrpSpPr>
        <p:grpSpPr>
          <a:xfrm>
            <a:off x="8356244" y="169332"/>
            <a:ext cx="557577" cy="519092"/>
            <a:chOff x="8076844" y="137582"/>
            <a:chExt cx="557577" cy="519092"/>
          </a:xfrm>
        </p:grpSpPr>
        <p:sp>
          <p:nvSpPr>
            <p:cNvPr id="12" name="Oval 11"/>
            <p:cNvSpPr/>
            <p:nvPr/>
          </p:nvSpPr>
          <p:spPr>
            <a:xfrm>
              <a:off x="8091860" y="13758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pic>
          <p:nvPicPr>
            <p:cNvPr id="13" name="Picture 12"/>
            <p:cNvPicPr>
              <a:picLocks noChangeAspect="1"/>
            </p:cNvPicPr>
            <p:nvPr/>
          </p:nvPicPr>
          <p:blipFill>
            <a:blip r:embed="rId3">
              <a:clrChange>
                <a:clrFrom>
                  <a:srgbClr val="000000">
                    <a:alpha val="0"/>
                  </a:srgbClr>
                </a:clrFrom>
                <a:clrTo>
                  <a:srgbClr val="000000">
                    <a:alpha val="0"/>
                  </a:srgbClr>
                </a:clrTo>
              </a:clrChange>
              <a:extLst>
                <a:ext uri="{28A0092B-C50C-407E-A947-70E740481C1C}">
                  <a14:useLocalDpi xmlns:a14="http://schemas.microsoft.com/office/drawing/2010/main" val="0"/>
                </a:ext>
              </a:extLst>
            </a:blip>
            <a:stretch>
              <a:fillRect/>
            </a:stretch>
          </p:blipFill>
          <p:spPr>
            <a:xfrm>
              <a:off x="8076844" y="188037"/>
              <a:ext cx="557577" cy="418182"/>
            </a:xfrm>
            <a:prstGeom prst="roundRect">
              <a:avLst>
                <a:gd name="adj" fmla="val 8594"/>
              </a:avLst>
            </a:prstGeom>
            <a:noFill/>
            <a:ln>
              <a:noFill/>
            </a:ln>
            <a:effectLst/>
          </p:spPr>
        </p:pic>
      </p:grpSp>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Germany</a:t>
            </a:r>
          </a:p>
        </p:txBody>
      </p:sp>
      <p:graphicFrame>
        <p:nvGraphicFramePr>
          <p:cNvPr id="29" name="Table 28"/>
          <p:cNvGraphicFramePr>
            <a:graphicFrameLocks noGrp="1"/>
          </p:cNvGraphicFramePr>
          <p:nvPr>
            <p:extLst>
              <p:ext uri="{D42A27DB-BD31-4B8C-83A1-F6EECF244321}">
                <p14:modId xmlns:p14="http://schemas.microsoft.com/office/powerpoint/2010/main" val="1208823838"/>
              </p:ext>
            </p:extLst>
          </p:nvPr>
        </p:nvGraphicFramePr>
        <p:xfrm>
          <a:off x="337049" y="1663942"/>
          <a:ext cx="5038800" cy="4608000"/>
        </p:xfrm>
        <a:graphic>
          <a:graphicData uri="http://schemas.openxmlformats.org/drawingml/2006/table">
            <a:tbl>
              <a:tblPr>
                <a:tableStyleId>{5C22544A-7EE6-4342-B048-85BDC9FD1C3A}</a:tableStyleId>
              </a:tblPr>
              <a:tblGrid>
                <a:gridCol w="2590800">
                  <a:extLst>
                    <a:ext uri="{9D8B030D-6E8A-4147-A177-3AD203B41FA5}">
                      <a16:colId xmlns:a16="http://schemas.microsoft.com/office/drawing/2014/main" xmlns="" val="1103061090"/>
                    </a:ext>
                  </a:extLst>
                </a:gridCol>
                <a:gridCol w="612000">
                  <a:extLst>
                    <a:ext uri="{9D8B030D-6E8A-4147-A177-3AD203B41FA5}">
                      <a16:colId xmlns:a16="http://schemas.microsoft.com/office/drawing/2014/main" xmlns="" val="644159123"/>
                    </a:ext>
                  </a:extLst>
                </a:gridCol>
                <a:gridCol w="612000">
                  <a:extLst>
                    <a:ext uri="{9D8B030D-6E8A-4147-A177-3AD203B41FA5}">
                      <a16:colId xmlns:a16="http://schemas.microsoft.com/office/drawing/2014/main" xmlns="" val="2996424261"/>
                    </a:ext>
                  </a:extLst>
                </a:gridCol>
                <a:gridCol w="612000">
                  <a:extLst>
                    <a:ext uri="{9D8B030D-6E8A-4147-A177-3AD203B41FA5}">
                      <a16:colId xmlns:a16="http://schemas.microsoft.com/office/drawing/2014/main" xmlns="" val="1071325149"/>
                    </a:ext>
                  </a:extLst>
                </a:gridCol>
                <a:gridCol w="6120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IMPORTANT WHEN TAKING HOLS</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lang="en-GB" sz="1200" b="1" i="0" u="none" strike="noStrike" dirty="0">
                        <a:solidFill>
                          <a:schemeClr val="tx1"/>
                        </a:solidFill>
                        <a:effectLst/>
                        <a:latin typeface="Arial" panose="020B0604020202020204" pitchFamily="34" charset="0"/>
                        <a:cs typeface="Arial" panose="020B0604020202020204" pitchFamily="34" charset="0"/>
                      </a:endParaRPr>
                    </a:p>
                    <a:p>
                      <a:pPr algn="ctr" fontAlgn="ctr"/>
                      <a:r>
                        <a:rPr lang="en-GB" sz="600" b="1" i="0" u="sng" strike="noStrike" dirty="0">
                          <a:solidFill>
                            <a:schemeClr val="tx1"/>
                          </a:solidFill>
                          <a:effectLst/>
                          <a:latin typeface="Arial" panose="020B0604020202020204" pitchFamily="34" charset="0"/>
                          <a:cs typeface="Arial" panose="020B0604020202020204" pitchFamily="34" charset="0"/>
                        </a:rPr>
                        <a:t>GENERALLY</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VS GLOBAL</a:t>
                      </a:r>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endPar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endParaRPr>
                    </a:p>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600" b="1" i="0" u="sng"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ENGLAND</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DIFF</a:t>
                      </a:r>
                    </a:p>
                    <a:p>
                      <a:pPr algn="ctr" fontAlgn="b"/>
                      <a:r>
                        <a:rPr lang="en-GB" sz="600" b="1" i="0" u="none" strike="noStrike" dirty="0">
                          <a:solidFill>
                            <a:schemeClr val="tx1"/>
                          </a:solidFill>
                          <a:effectLst/>
                          <a:latin typeface="Arial" panose="020B0604020202020204" pitchFamily="34" charset="0"/>
                          <a:cs typeface="Arial" panose="020B0604020202020204" pitchFamily="34" charset="0"/>
                        </a:rPr>
                        <a:t>VS GENERALLY</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Enjoying the natural world / scenery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108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-24%</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Learning more about the destination / country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115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-13%</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4509379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the most famous sights … </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105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40895005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Experiencing local culture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66%</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58%</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5706286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Rest and relaxation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-30%</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Learning about history and heritage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66%</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457200" rtl="0" eaLnBrk="1" fontAlgn="ctr" latinLnBrk="0" hangingPunct="1"/>
                      <a:r>
                        <a:rPr lang="en-GB" sz="1200" b="0" i="0" u="none" strike="noStrike" kern="1200" dirty="0">
                          <a:solidFill>
                            <a:schemeClr val="tx1"/>
                          </a:solidFill>
                          <a:effectLst/>
                          <a:latin typeface="Arial" panose="020B0604020202020204" pitchFamily="34" charset="0"/>
                          <a:ea typeface="+mn-ea"/>
                          <a:cs typeface="Arial" panose="020B0604020202020204" pitchFamily="34" charset="0"/>
                        </a:rPr>
                        <a:t>+5%</a:t>
                      </a:r>
                    </a:p>
                  </a:txBody>
                  <a:tcPr marL="9525" marR="9525" marT="9525" marB="0" anchor="ctr">
                    <a:lnL w="3175" cap="flat" cmpd="sng" algn="ctr">
                      <a:solidFill>
                        <a:schemeClr val="bg1">
                          <a:lumMod val="75000"/>
                        </a:schemeClr>
                      </a:solidFill>
                      <a:prstDash val="solid"/>
                      <a:round/>
                      <a:headEnd type="none" w="med" len="med"/>
                      <a:tailEnd type="none" w="med" len="med"/>
                    </a:lnL>
                    <a:lnR w="12700" cmpd="sng">
                      <a:noFill/>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Treating / spoiling yourself / others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106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-27%</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Fun for all the family</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90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33%</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C00000"/>
                          </a:solidFill>
                          <a:effectLst/>
                          <a:latin typeface="Arial" panose="020B0604020202020204" pitchFamily="34" charset="0"/>
                          <a:cs typeface="Arial" panose="020B0604020202020204" pitchFamily="34" charset="0"/>
                        </a:rPr>
                        <a:t>-18%</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Meeting new people</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97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+15%</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Helping the local community / environment</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24%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98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+16%</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Achieving something challenging</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19%</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77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+18%</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Thrill and excitement from activities / sports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61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30%</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+14%</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Partying</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11%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bg1"/>
                          </a:solidFill>
                          <a:effectLst/>
                          <a:latin typeface="Arial" panose="020B0604020202020204" pitchFamily="34" charset="0"/>
                          <a:cs typeface="Arial" panose="020B0604020202020204" pitchFamily="34" charset="0"/>
                        </a:rPr>
                        <a:t>53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C00000"/>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en-GB" sz="1200" b="1" i="0" u="none" strike="noStrike" dirty="0">
                          <a:solidFill>
                            <a:srgbClr val="00B050"/>
                          </a:solidFill>
                          <a:effectLst/>
                          <a:latin typeface="Arial" panose="020B0604020202020204" pitchFamily="34" charset="0"/>
                          <a:cs typeface="Arial" panose="020B0604020202020204" pitchFamily="34" charset="0"/>
                        </a:rPr>
                        <a:t>+34%</a:t>
                      </a:r>
                    </a:p>
                  </a:txBody>
                  <a:tcPr marL="9525" marR="9525" marT="9525" marB="0" anchor="ctr">
                    <a:lnL w="3175" cap="flat" cmpd="sng" algn="ctr">
                      <a:solidFill>
                        <a:schemeClr val="bg1">
                          <a:lumMod val="75000"/>
                        </a:schemeClr>
                      </a:solidFill>
                      <a:prstDash val="solid"/>
                      <a:round/>
                      <a:headEnd type="none" w="med" len="med"/>
                      <a:tailEnd type="none" w="med" len="med"/>
                    </a:lnL>
                    <a:lnR w="28575" cap="flat" cmpd="sng" algn="ctr">
                      <a:no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781145162"/>
                  </a:ext>
                </a:extLst>
              </a:tr>
            </a:tbl>
          </a:graphicData>
        </a:graphic>
      </p:graphicFrame>
      <p:sp>
        <p:nvSpPr>
          <p:cNvPr id="33" name="Rectangle 32"/>
          <p:cNvSpPr/>
          <p:nvPr/>
        </p:nvSpPr>
        <p:spPr>
          <a:xfrm>
            <a:off x="361945" y="926035"/>
            <a:ext cx="4540255"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IMPORTANT FACTORS WHEN TAKING HOLIDAYS </a:t>
            </a:r>
          </a:p>
          <a:p>
            <a:pPr>
              <a:lnSpc>
                <a:spcPts val="1100"/>
              </a:lnSpc>
            </a:pPr>
            <a:r>
              <a:rPr lang="en-GB" sz="1200" b="1" dirty="0">
                <a:solidFill>
                  <a:srgbClr val="120742"/>
                </a:solidFill>
                <a:latin typeface="Arial" panose="020B0604020202020204" pitchFamily="34" charset="0"/>
                <a:cs typeface="Arial" panose="020B0604020202020204" pitchFamily="34" charset="0"/>
              </a:rPr>
              <a:t>GENERALLY &amp;  ENGLAND DELIVERY AGAINST THESE</a:t>
            </a:r>
          </a:p>
          <a:p>
            <a:r>
              <a:rPr lang="en-GB" sz="700" dirty="0">
                <a:latin typeface="Arial" panose="020B0604020202020204" pitchFamily="34" charset="0"/>
                <a:cs typeface="Arial" panose="020B0604020202020204" pitchFamily="34" charset="0"/>
              </a:rPr>
              <a:t>TOP 2 BOX IMPORTANCE (VERY IMPORTANT / EXTREMELY IMPORTANT) GENERALLY, AND INDEXED AGAINST GLOBAL IMPORTANCE, COMPARED TO TOP 2 BOX ENGLAND DELIVERY AGAINST THIS (SCORED 6 OR 7 WHERE 7 MEANS ENGLAND IS A REALLY GREAT PLACE FOR THIS)</a:t>
            </a:r>
          </a:p>
        </p:txBody>
      </p:sp>
      <p:sp>
        <p:nvSpPr>
          <p:cNvPr id="37" name="Oval 36"/>
          <p:cNvSpPr/>
          <p:nvPr/>
        </p:nvSpPr>
        <p:spPr>
          <a:xfrm>
            <a:off x="8371260"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28%</a:t>
            </a:r>
          </a:p>
          <a:p>
            <a:pPr algn="ctr"/>
            <a:r>
              <a:rPr lang="en-US" sz="700" b="1" dirty="0">
                <a:solidFill>
                  <a:schemeClr val="bg1"/>
                </a:solidFill>
                <a:latin typeface="Arial" panose="020B0604020202020204" pitchFamily="34" charset="0"/>
                <a:cs typeface="Arial" panose="020B0604020202020204" pitchFamily="34" charset="0"/>
              </a:rPr>
              <a:t>Index 66</a:t>
            </a:r>
          </a:p>
        </p:txBody>
      </p:sp>
      <p:sp>
        <p:nvSpPr>
          <p:cNvPr id="39" name="Rectangle 38"/>
          <p:cNvSpPr/>
          <p:nvPr/>
        </p:nvSpPr>
        <p:spPr>
          <a:xfrm>
            <a:off x="5527583" y="926035"/>
            <a:ext cx="2828661" cy="374461"/>
          </a:xfrm>
          <a:prstGeom prst="rect">
            <a:avLst/>
          </a:prstGeom>
        </p:spPr>
        <p:txBody>
          <a:bodyPr wrap="square" lIns="0">
            <a:spAutoFit/>
          </a:bodyPr>
          <a:lstStyle/>
          <a:p>
            <a:pPr algn="r">
              <a:lnSpc>
                <a:spcPts val="1100"/>
              </a:lnSpc>
            </a:pPr>
            <a:r>
              <a:rPr lang="en-GB" sz="1200" b="1" dirty="0">
                <a:solidFill>
                  <a:srgbClr val="120742"/>
                </a:solidFill>
                <a:latin typeface="Arial" panose="020B0604020202020204" pitchFamily="34" charset="0"/>
                <a:cs typeface="Arial" panose="020B0604020202020204" pitchFamily="34" charset="0"/>
              </a:rPr>
              <a:t>BEEN TO ENGLAND IN PAST 3 YEARS INDEXED AGAINST GLOBAL</a:t>
            </a:r>
          </a:p>
        </p:txBody>
      </p:sp>
      <p:graphicFrame>
        <p:nvGraphicFramePr>
          <p:cNvPr id="40" name="Table 39"/>
          <p:cNvGraphicFramePr>
            <a:graphicFrameLocks noGrp="1"/>
          </p:cNvGraphicFramePr>
          <p:nvPr>
            <p:extLst>
              <p:ext uri="{D42A27DB-BD31-4B8C-83A1-F6EECF244321}">
                <p14:modId xmlns:p14="http://schemas.microsoft.com/office/powerpoint/2010/main" val="1855794182"/>
              </p:ext>
            </p:extLst>
          </p:nvPr>
        </p:nvGraphicFramePr>
        <p:xfrm>
          <a:off x="5653550" y="1663942"/>
          <a:ext cx="3230410" cy="2016000"/>
        </p:xfrm>
        <a:graphic>
          <a:graphicData uri="http://schemas.openxmlformats.org/drawingml/2006/table">
            <a:tbl>
              <a:tblPr>
                <a:tableStyleId>{5C22544A-7EE6-4342-B048-85BDC9FD1C3A}</a:tableStyleId>
              </a:tblPr>
              <a:tblGrid>
                <a:gridCol w="2006410">
                  <a:extLst>
                    <a:ext uri="{9D8B030D-6E8A-4147-A177-3AD203B41FA5}">
                      <a16:colId xmlns:a16="http://schemas.microsoft.com/office/drawing/2014/main" xmlns="" val="1103061090"/>
                    </a:ext>
                  </a:extLst>
                </a:gridCol>
                <a:gridCol w="612000">
                  <a:extLst>
                    <a:ext uri="{9D8B030D-6E8A-4147-A177-3AD203B41FA5}">
                      <a16:colId xmlns:a16="http://schemas.microsoft.com/office/drawing/2014/main" xmlns="" val="644159123"/>
                    </a:ext>
                  </a:extLst>
                </a:gridCol>
                <a:gridCol w="612000">
                  <a:extLst>
                    <a:ext uri="{9D8B030D-6E8A-4147-A177-3AD203B41FA5}">
                      <a16:colId xmlns:a16="http://schemas.microsoft.com/office/drawing/2014/main" xmlns="" val="2996424261"/>
                    </a:ext>
                  </a:extLst>
                </a:gridCol>
              </a:tblGrid>
              <a:tr h="396000">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LOCATIONS CONSIDERED</a:t>
                      </a:r>
                    </a:p>
                    <a:p>
                      <a:pPr marL="0" marR="0" lvl="0" indent="0" algn="l" defTabSz="457200" rtl="0" eaLnBrk="1" fontAlgn="b" latinLnBrk="0" hangingPunct="1">
                        <a:lnSpc>
                          <a:spcPct val="100000"/>
                        </a:lnSpc>
                        <a:spcBef>
                          <a:spcPts val="0"/>
                        </a:spcBef>
                        <a:spcAft>
                          <a:spcPts val="0"/>
                        </a:spcAft>
                        <a:buClrTx/>
                        <a:buSzTx/>
                        <a:buFontTx/>
                        <a:buNone/>
                        <a:tabLst/>
                        <a:defRPr/>
                      </a:pPr>
                      <a:r>
                        <a:rPr lang="en-GB" sz="1200" b="1" i="0" u="none" strike="noStrike" dirty="0">
                          <a:solidFill>
                            <a:schemeClr val="tx1"/>
                          </a:solidFill>
                          <a:effectLst/>
                          <a:latin typeface="Arial" panose="020B0604020202020204" pitchFamily="34" charset="0"/>
                          <a:cs typeface="Arial" panose="020B0604020202020204" pitchFamily="34" charset="0"/>
                        </a:rPr>
                        <a:t>IN ENGLAND</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INDEX </a:t>
                      </a:r>
                    </a:p>
                    <a:p>
                      <a:pPr marL="0" marR="0" lvl="0" indent="0" algn="ctr" defTabSz="457200" rtl="0" eaLnBrk="1" fontAlgn="b" latinLnBrk="0" hangingPunct="1">
                        <a:lnSpc>
                          <a:spcPct val="100000"/>
                        </a:lnSpc>
                        <a:spcBef>
                          <a:spcPts val="0"/>
                        </a:spcBef>
                        <a:spcAft>
                          <a:spcPts val="0"/>
                        </a:spcAft>
                        <a:buClrTx/>
                        <a:buSzTx/>
                        <a:buFontTx/>
                        <a:buNone/>
                        <a:tabLst/>
                        <a:defRPr/>
                      </a:pPr>
                      <a:r>
                        <a:rPr kumimoji="0" lang="en-GB" sz="6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VS GLOBAL</a:t>
                      </a:r>
                      <a:endParaRPr lang="en-GB" sz="11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mpd="sng">
                      <a:noFill/>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84%</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103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Coastal or beach locations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bg1"/>
                          </a:solidFill>
                          <a:effectLst/>
                          <a:latin typeface="Arial" panose="020B0604020202020204" pitchFamily="34" charset="0"/>
                          <a:cs typeface="Arial" panose="020B0604020202020204" pitchFamily="34" charset="0"/>
                        </a:rPr>
                        <a:t>116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92D050"/>
                    </a:solidFill>
                  </a:tcPr>
                </a:tc>
                <a:extLst>
                  <a:ext uri="{0D108BD9-81ED-4DB2-BD59-A6C34878D82A}">
                    <a16:rowId xmlns:a16="http://schemas.microsoft.com/office/drawing/2014/main" xmlns="" val="44509379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Historic towns and cities</a:t>
                      </a:r>
                    </a:p>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(i.e. outside 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67%</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93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40895005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Countryside / villages</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55%</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panose="020B0604020202020204" pitchFamily="34" charset="0"/>
                          <a:cs typeface="Arial" panose="020B0604020202020204" pitchFamily="34" charset="0"/>
                        </a:rPr>
                        <a:t>92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5706286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Modern towns and cities</a:t>
                      </a:r>
                    </a:p>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(i.e. outside London)</a:t>
                      </a:r>
                    </a:p>
                  </a:txBody>
                  <a:tcPr marL="9525" marR="9525" marT="9525" marB="0" anchor="ctr">
                    <a:lnL w="12700" cmpd="sng">
                      <a:noFill/>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en-GB" sz="1200" b="0" i="0" u="none" strike="noStrike" dirty="0">
                          <a:solidFill>
                            <a:schemeClr val="tx1"/>
                          </a:solidFill>
                          <a:effectLst/>
                          <a:latin typeface="Arial" panose="020B0604020202020204" pitchFamily="34" charset="0"/>
                          <a:cs typeface="Arial" panose="020B0604020202020204" pitchFamily="34" charset="0"/>
                        </a:rPr>
                        <a:t>41%</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bg1"/>
                          </a:solidFill>
                          <a:effectLst/>
                          <a:latin typeface="Arial" panose="020B0604020202020204" pitchFamily="34" charset="0"/>
                          <a:cs typeface="Arial" panose="020B0604020202020204" pitchFamily="34" charset="0"/>
                        </a:rPr>
                        <a:t>81 </a:t>
                      </a:r>
                    </a:p>
                  </a:txBody>
                  <a:tcPr marL="9525" marR="9525" marT="9525" marB="0" anchor="ctr">
                    <a:lnL w="3175" cap="flat" cmpd="sng" algn="ctr">
                      <a:solidFill>
                        <a:schemeClr val="bg1">
                          <a:lumMod val="7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FC000"/>
                    </a:solidFill>
                  </a:tcPr>
                </a:tc>
                <a:extLst>
                  <a:ext uri="{0D108BD9-81ED-4DB2-BD59-A6C34878D82A}">
                    <a16:rowId xmlns:a16="http://schemas.microsoft.com/office/drawing/2014/main" xmlns="" val="4167075963"/>
                  </a:ext>
                </a:extLst>
              </a:tr>
            </a:tbl>
          </a:graphicData>
        </a:graphic>
      </p:graphicFrame>
      <p:sp>
        <p:nvSpPr>
          <p:cNvPr id="41" name="Rectangle 40"/>
          <p:cNvSpPr/>
          <p:nvPr/>
        </p:nvSpPr>
        <p:spPr>
          <a:xfrm>
            <a:off x="5653550" y="3843130"/>
            <a:ext cx="3230410" cy="242881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t"/>
          <a:lstStyle/>
          <a:p>
            <a:pPr>
              <a:spcAft>
                <a:spcPts val="300"/>
              </a:spcAft>
            </a:pPr>
            <a:r>
              <a:rPr lang="en-GB" sz="1200" b="1" dirty="0">
                <a:solidFill>
                  <a:schemeClr val="tx1"/>
                </a:solidFill>
                <a:latin typeface="Arial" panose="020B0604020202020204" pitchFamily="34" charset="0"/>
                <a:cs typeface="Arial" panose="020B0604020202020204" pitchFamily="34" charset="0"/>
              </a:rPr>
              <a:t>QUAL </a:t>
            </a:r>
            <a:r>
              <a:rPr lang="en-GB" sz="1200" b="1" dirty="0" smtClean="0">
                <a:solidFill>
                  <a:schemeClr val="tx1"/>
                </a:solidFill>
                <a:latin typeface="Arial" panose="020B0604020202020204" pitchFamily="34" charset="0"/>
                <a:cs typeface="Arial" panose="020B0604020202020204" pitchFamily="34" charset="0"/>
              </a:rPr>
              <a:t>SUMMARY</a:t>
            </a:r>
            <a:endParaRPr lang="en-GB" sz="1000" b="1" dirty="0" smtClean="0">
              <a:solidFill>
                <a:schemeClr val="tx1"/>
              </a:solidFill>
              <a:latin typeface="Arial" panose="020B0604020202020204" pitchFamily="34" charset="0"/>
              <a:cs typeface="Arial" panose="020B0604020202020204" pitchFamily="34" charset="0"/>
            </a:endParaRPr>
          </a:p>
          <a:p>
            <a:pPr marL="171450" indent="-171450">
              <a:spcAft>
                <a:spcPts val="300"/>
              </a:spcAft>
              <a:buFont typeface="Arial"/>
              <a:buChar char="•"/>
            </a:pPr>
            <a:r>
              <a:rPr lang="en-GB" sz="1000" dirty="0">
                <a:solidFill>
                  <a:schemeClr val="tx1"/>
                </a:solidFill>
                <a:latin typeface="Arial" panose="020B0604020202020204" pitchFamily="34" charset="0"/>
                <a:cs typeface="Arial" panose="020B0604020202020204" pitchFamily="34" charset="0"/>
              </a:rPr>
              <a:t>Very sophisticated travel </a:t>
            </a:r>
            <a:r>
              <a:rPr lang="en-GB" sz="1000" dirty="0" smtClean="0">
                <a:solidFill>
                  <a:schemeClr val="tx1"/>
                </a:solidFill>
                <a:latin typeface="Arial" panose="020B0604020202020204" pitchFamily="34" charset="0"/>
                <a:cs typeface="Arial" panose="020B0604020202020204" pitchFamily="34" charset="0"/>
              </a:rPr>
              <a:t>market – often with detailed and extensive experience of visiting England and of particular areas and attractions</a:t>
            </a:r>
            <a:endParaRPr lang="en-GB" sz="1000" dirty="0">
              <a:solidFill>
                <a:schemeClr val="tx1"/>
              </a:solidFill>
              <a:latin typeface="Arial" panose="020B0604020202020204" pitchFamily="34" charset="0"/>
              <a:cs typeface="Arial" panose="020B0604020202020204" pitchFamily="34" charset="0"/>
            </a:endParaRPr>
          </a:p>
          <a:p>
            <a:pPr marL="171450" indent="-171450">
              <a:spcAft>
                <a:spcPts val="300"/>
              </a:spcAft>
              <a:buFont typeface="Arial"/>
              <a:buChar char="•"/>
            </a:pPr>
            <a:r>
              <a:rPr lang="en-GB" sz="1000" dirty="0">
                <a:solidFill>
                  <a:schemeClr val="tx1"/>
                </a:solidFill>
                <a:latin typeface="Arial" panose="020B0604020202020204" pitchFamily="34" charset="0"/>
                <a:cs typeface="Arial" panose="020B0604020202020204" pitchFamily="34" charset="0"/>
              </a:rPr>
              <a:t>Open to getting beyond the </a:t>
            </a:r>
            <a:r>
              <a:rPr lang="en-GB" sz="1000" dirty="0" smtClean="0">
                <a:solidFill>
                  <a:schemeClr val="tx1"/>
                </a:solidFill>
                <a:latin typeface="Arial" panose="020B0604020202020204" pitchFamily="34" charset="0"/>
                <a:cs typeface="Arial" panose="020B0604020202020204" pitchFamily="34" charset="0"/>
              </a:rPr>
              <a:t>cliché – greater familiarity with the country and confidence about visiting means they’re a little more open to considering things not on the ‘tourist trail’</a:t>
            </a:r>
            <a:endParaRPr lang="en-GB" sz="1000" dirty="0">
              <a:solidFill>
                <a:schemeClr val="tx1"/>
              </a:solidFill>
              <a:latin typeface="Arial" panose="020B0604020202020204" pitchFamily="34" charset="0"/>
              <a:cs typeface="Arial" panose="020B0604020202020204" pitchFamily="34" charset="0"/>
            </a:endParaRPr>
          </a:p>
          <a:p>
            <a:pPr marL="171450" indent="-171450">
              <a:spcAft>
                <a:spcPts val="300"/>
              </a:spcAft>
              <a:buFont typeface="Arial"/>
              <a:buChar char="•"/>
            </a:pPr>
            <a:r>
              <a:rPr lang="en-GB" sz="1000" dirty="0">
                <a:solidFill>
                  <a:schemeClr val="tx1"/>
                </a:solidFill>
                <a:latin typeface="Arial" panose="020B0604020202020204" pitchFamily="34" charset="0"/>
                <a:cs typeface="Arial" panose="020B0604020202020204" pitchFamily="34" charset="0"/>
              </a:rPr>
              <a:t>Happy to drive – interested in renting even if </a:t>
            </a:r>
            <a:r>
              <a:rPr lang="en-GB" sz="1000" dirty="0" smtClean="0">
                <a:solidFill>
                  <a:schemeClr val="tx1"/>
                </a:solidFill>
                <a:latin typeface="Arial" panose="020B0604020202020204" pitchFamily="34" charset="0"/>
                <a:cs typeface="Arial" panose="020B0604020202020204" pitchFamily="34" charset="0"/>
              </a:rPr>
              <a:t>flown, so less concerned about public transport links and less likely to be influenced by them</a:t>
            </a:r>
            <a:endParaRPr lang="en-GB" sz="1000" dirty="0">
              <a:solidFill>
                <a:schemeClr val="tx1"/>
              </a:solidFill>
              <a:latin typeface="Arial" panose="020B0604020202020204" pitchFamily="34" charset="0"/>
              <a:cs typeface="Arial" panose="020B0604020202020204" pitchFamily="34" charset="0"/>
            </a:endParaRPr>
          </a:p>
          <a:p>
            <a:pPr marL="171450" indent="-171450">
              <a:spcAft>
                <a:spcPts val="300"/>
              </a:spcAft>
              <a:buFont typeface="Arial"/>
              <a:buChar char="•"/>
            </a:pPr>
            <a:r>
              <a:rPr lang="en-GB" sz="1000" dirty="0">
                <a:solidFill>
                  <a:schemeClr val="tx1"/>
                </a:solidFill>
                <a:latin typeface="Arial" panose="020B0604020202020204" pitchFamily="34" charset="0"/>
                <a:cs typeface="Arial" panose="020B0604020202020204" pitchFamily="34" charset="0"/>
              </a:rPr>
              <a:t>Tend to think of Brits as </a:t>
            </a:r>
            <a:r>
              <a:rPr lang="en-GB" sz="1000" dirty="0" smtClean="0">
                <a:solidFill>
                  <a:schemeClr val="tx1"/>
                </a:solidFill>
                <a:latin typeface="Arial" panose="020B0604020202020204" pitchFamily="34" charset="0"/>
                <a:cs typeface="Arial" panose="020B0604020202020204" pitchFamily="34" charset="0"/>
              </a:rPr>
              <a:t>exotic – one of the most able to find exotic in the mundane (and laugh at it!)</a:t>
            </a:r>
            <a:endParaRPr lang="en-GB" sz="1000" dirty="0">
              <a:solidFill>
                <a:schemeClr val="tx1"/>
              </a:solidFill>
              <a:latin typeface="Arial" panose="020B0604020202020204" pitchFamily="34" charset="0"/>
              <a:cs typeface="Arial" panose="020B0604020202020204" pitchFamily="34" charset="0"/>
            </a:endParaRPr>
          </a:p>
          <a:p>
            <a:pPr marL="171450" indent="-171450">
              <a:spcAft>
                <a:spcPts val="300"/>
              </a:spcAft>
              <a:buFont typeface="Arial"/>
              <a:buChar char="•"/>
            </a:pPr>
            <a:r>
              <a:rPr lang="en-GB" sz="1000" dirty="0" smtClean="0">
                <a:solidFill>
                  <a:schemeClr val="tx1"/>
                </a:solidFill>
                <a:latin typeface="Arial" panose="020B0604020202020204" pitchFamily="34" charset="0"/>
                <a:cs typeface="Arial" panose="020B0604020202020204" pitchFamily="34" charset="0"/>
              </a:rPr>
              <a:t>Get excited about the </a:t>
            </a:r>
            <a:r>
              <a:rPr lang="en-GB" sz="1000" dirty="0">
                <a:solidFill>
                  <a:schemeClr val="tx1"/>
                </a:solidFill>
                <a:latin typeface="Arial" panose="020B0604020202020204" pitchFamily="34" charset="0"/>
                <a:cs typeface="Arial" panose="020B0604020202020204" pitchFamily="34" charset="0"/>
              </a:rPr>
              <a:t>outdoors and </a:t>
            </a:r>
            <a:r>
              <a:rPr lang="en-GB" sz="1000" dirty="0" smtClean="0">
                <a:solidFill>
                  <a:schemeClr val="tx1"/>
                </a:solidFill>
                <a:latin typeface="Arial" panose="020B0604020202020204" pitchFamily="34" charset="0"/>
                <a:cs typeface="Arial" panose="020B0604020202020204" pitchFamily="34" charset="0"/>
              </a:rPr>
              <a:t>the history</a:t>
            </a:r>
            <a:endParaRPr lang="en-GB" sz="1200" b="1" dirty="0">
              <a:solidFill>
                <a:schemeClr val="tx1"/>
              </a:solidFill>
              <a:latin typeface="Arial" panose="020B0604020202020204" pitchFamily="34" charset="0"/>
              <a:cs typeface="Arial" panose="020B0604020202020204" pitchFamily="34" charset="0"/>
            </a:endParaRPr>
          </a:p>
        </p:txBody>
      </p:sp>
      <p:sp>
        <p:nvSpPr>
          <p:cNvPr id="16" name="TextBox 15"/>
          <p:cNvSpPr txBox="1"/>
          <p:nvPr/>
        </p:nvSpPr>
        <p:spPr>
          <a:xfrm>
            <a:off x="2658533" y="283930"/>
            <a:ext cx="4639734"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2,783,000 trips to England</a:t>
            </a:r>
            <a:r>
              <a:rPr lang="en-GB" sz="1000" dirty="0">
                <a:solidFill>
                  <a:schemeClr val="bg1"/>
                </a:solidFill>
                <a:latin typeface="Arial" panose="020B0604020202020204" pitchFamily="34" charset="0"/>
                <a:cs typeface="Arial" panose="020B0604020202020204" pitchFamily="34" charset="0"/>
              </a:rPr>
              <a:t> in 2016 (rank 3)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53</a:t>
            </a:r>
            <a:r>
              <a:rPr lang="en-GB" sz="1000" u="sng" dirty="0">
                <a:solidFill>
                  <a:schemeClr val="bg1"/>
                </a:solidFill>
                <a:latin typeface="Arial" panose="020B0604020202020204" pitchFamily="34" charset="0"/>
                <a:cs typeface="Arial" panose="020B0604020202020204" pitchFamily="34" charset="0"/>
              </a:rPr>
              <a:t>% to rest </a:t>
            </a:r>
            <a:r>
              <a:rPr lang="en-GB" sz="1000" u="sng" dirty="0" smtClean="0">
                <a:solidFill>
                  <a:schemeClr val="bg1"/>
                </a:solidFill>
                <a:latin typeface="Arial" panose="020B0604020202020204" pitchFamily="34" charset="0"/>
                <a:cs typeface="Arial" panose="020B0604020202020204" pitchFamily="34" charset="0"/>
              </a:rPr>
              <a:t>of England *</a:t>
            </a:r>
            <a:endParaRPr lang="en-GB" sz="1000" u="sng" dirty="0">
              <a:solidFill>
                <a:schemeClr val="bg1"/>
              </a:solidFill>
              <a:latin typeface="Arial" panose="020B0604020202020204" pitchFamily="34" charset="0"/>
              <a:cs typeface="Arial" panose="020B0604020202020204" pitchFamily="34" charset="0"/>
            </a:endParaRPr>
          </a:p>
        </p:txBody>
      </p:sp>
      <p:sp>
        <p:nvSpPr>
          <p:cNvPr id="17" name="TextBox 16"/>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651402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 Placeholder 17"/>
          <p:cNvSpPr>
            <a:spLocks noGrp="1"/>
          </p:cNvSpPr>
          <p:nvPr>
            <p:ph type="body" sz="quarter" idx="13"/>
          </p:nvPr>
        </p:nvSpPr>
        <p:spPr>
          <a:xfrm>
            <a:off x="364445" y="6396162"/>
            <a:ext cx="4381504" cy="274638"/>
          </a:xfrm>
        </p:spPr>
        <p:txBody>
          <a:bodyPr lIns="0"/>
          <a:lstStyle/>
          <a:p>
            <a:r>
              <a:rPr lang="en-GB" dirty="0"/>
              <a:t>Discover England Fund – Activities &amp; Themes Research 2017</a:t>
            </a:r>
          </a:p>
        </p:txBody>
      </p:sp>
      <p:graphicFrame>
        <p:nvGraphicFramePr>
          <p:cNvPr id="8" name="Table 7"/>
          <p:cNvGraphicFramePr>
            <a:graphicFrameLocks noGrp="1"/>
          </p:cNvGraphicFramePr>
          <p:nvPr>
            <p:extLst>
              <p:ext uri="{D42A27DB-BD31-4B8C-83A1-F6EECF244321}">
                <p14:modId xmlns:p14="http://schemas.microsoft.com/office/powerpoint/2010/main" val="1584754952"/>
              </p:ext>
            </p:extLst>
          </p:nvPr>
        </p:nvGraphicFramePr>
        <p:xfrm>
          <a:off x="352419" y="2590699"/>
          <a:ext cx="4140001" cy="2664000"/>
        </p:xfrm>
        <a:graphic>
          <a:graphicData uri="http://schemas.openxmlformats.org/drawingml/2006/table">
            <a:tbl>
              <a:tblPr>
                <a:tableStyleId>{5C22544A-7EE6-4342-B048-85BDC9FD1C3A}</a:tableStyleId>
              </a:tblPr>
              <a:tblGrid>
                <a:gridCol w="2441047">
                  <a:extLst>
                    <a:ext uri="{9D8B030D-6E8A-4147-A177-3AD203B41FA5}">
                      <a16:colId xmlns:a16="http://schemas.microsoft.com/office/drawing/2014/main" xmlns="" val="63228188"/>
                    </a:ext>
                  </a:extLst>
                </a:gridCol>
                <a:gridCol w="849477">
                  <a:extLst>
                    <a:ext uri="{9D8B030D-6E8A-4147-A177-3AD203B41FA5}">
                      <a16:colId xmlns:a16="http://schemas.microsoft.com/office/drawing/2014/main" xmlns="" val="541565902"/>
                    </a:ext>
                  </a:extLst>
                </a:gridCol>
                <a:gridCol w="849477">
                  <a:extLst>
                    <a:ext uri="{9D8B030D-6E8A-4147-A177-3AD203B41FA5}">
                      <a16:colId xmlns:a16="http://schemas.microsoft.com/office/drawing/2014/main" xmlns="" val="3094556263"/>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CLUSTER</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CONSIDERATION</a:t>
                      </a:r>
                      <a:endParaRPr lang="en-GB" sz="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3175" cap="flat" cmpd="sng" algn="ctr">
                      <a:solidFill>
                        <a:schemeClr val="bg1">
                          <a:lumMod val="65000"/>
                        </a:schemeClr>
                      </a:solidFill>
                      <a:prstDash val="solid"/>
                      <a:round/>
                      <a:headEnd type="none" w="med" len="med"/>
                      <a:tailEnd type="none" w="med" len="med"/>
                    </a:lnL>
                    <a:lnB w="3175" cap="flat" cmpd="sng" algn="ctr">
                      <a:solidFill>
                        <a:schemeClr val="bg1">
                          <a:lumMod val="65000"/>
                        </a:schemeClr>
                      </a:solidFill>
                      <a:prstDash val="solid"/>
                      <a:round/>
                      <a:headEnd type="none" w="med" len="med"/>
                      <a:tailEnd type="none" w="med" len="med"/>
                    </a:lnB>
                    <a:solidFill>
                      <a:schemeClr val="bg1"/>
                    </a:solidFill>
                  </a:tcPr>
                </a:tc>
                <a:extLst>
                  <a:ext uri="{0D108BD9-81ED-4DB2-BD59-A6C34878D82A}">
                    <a16:rowId xmlns:a16="http://schemas.microsoft.com/office/drawing/2014/main" xmlns="" val="3277885345"/>
                  </a:ext>
                </a:extLst>
              </a:tr>
              <a:tr h="324000">
                <a:tc>
                  <a:txBody>
                    <a:bodyPr/>
                    <a:lstStyle/>
                    <a:p>
                      <a:pPr algn="l" fontAlgn="b"/>
                      <a:r>
                        <a:rPr lang="en-GB" sz="1000" b="0" i="0" u="none" strike="noStrike" dirty="0">
                          <a:solidFill>
                            <a:srgbClr val="000000"/>
                          </a:solidFill>
                          <a:effectLst/>
                          <a:latin typeface="Arial" panose="020B0604020202020204" pitchFamily="34" charset="0"/>
                          <a:cs typeface="Arial" panose="020B0604020202020204" pitchFamily="34" charset="0"/>
                        </a:rPr>
                        <a:t>Visiting famous / iconic attractions / places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72%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88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rgbClr val="FFC000"/>
                    </a:solidFill>
                  </a:tcPr>
                </a:tc>
                <a:extLst>
                  <a:ext uri="{0D108BD9-81ED-4DB2-BD59-A6C34878D82A}">
                    <a16:rowId xmlns:a16="http://schemas.microsoft.com/office/drawing/2014/main" xmlns="" val="1726463854"/>
                  </a:ext>
                </a:extLst>
              </a:tr>
              <a:tr h="324000">
                <a:tc>
                  <a:txBody>
                    <a:bodyPr/>
                    <a:lstStyle/>
                    <a:p>
                      <a:pPr algn="l" fontAlgn="b"/>
                      <a:r>
                        <a:rPr lang="en-GB" sz="1000" b="0" i="0" u="none" strike="noStrike" dirty="0">
                          <a:solidFill>
                            <a:srgbClr val="000000"/>
                          </a:solidFill>
                          <a:effectLst/>
                          <a:latin typeface="Arial" panose="020B0604020202020204" pitchFamily="34" charset="0"/>
                          <a:cs typeface="Arial" panose="020B0604020202020204" pitchFamily="34" charset="0"/>
                        </a:rPr>
                        <a:t>Exploring history and heritage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96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601167589"/>
                  </a:ext>
                </a:extLst>
              </a:tr>
              <a:tr h="324000">
                <a:tc>
                  <a:txBody>
                    <a:bodyPr/>
                    <a:lstStyle/>
                    <a:p>
                      <a:pPr algn="l" fontAlgn="b"/>
                      <a:r>
                        <a:rPr lang="en-GB" sz="1000" b="0" i="0" u="none" strike="noStrike" dirty="0">
                          <a:solidFill>
                            <a:srgbClr val="000000"/>
                          </a:solidFill>
                          <a:effectLst/>
                          <a:latin typeface="Arial" panose="020B0604020202020204" pitchFamily="34" charset="0"/>
                          <a:cs typeface="Arial" panose="020B0604020202020204" pitchFamily="34" charset="0"/>
                        </a:rPr>
                        <a:t>Experiencing city life</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67%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94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180650140"/>
                  </a:ext>
                </a:extLst>
              </a:tr>
              <a:tr h="324000">
                <a:tc>
                  <a:txBody>
                    <a:bodyPr/>
                    <a:lstStyle/>
                    <a:p>
                      <a:pPr algn="l" fontAlgn="b"/>
                      <a:r>
                        <a:rPr lang="en-GB" sz="1000" b="0" i="0" u="none" strike="noStrike" dirty="0">
                          <a:solidFill>
                            <a:srgbClr val="000000"/>
                          </a:solidFill>
                          <a:effectLst/>
                          <a:latin typeface="Arial" panose="020B0604020202020204" pitchFamily="34" charset="0"/>
                          <a:cs typeface="Arial" panose="020B0604020202020204" pitchFamily="34" charset="0"/>
                        </a:rPr>
                        <a:t>Experiencing rural life &amp; scenery</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61%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100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542381253"/>
                  </a:ext>
                </a:extLst>
              </a:tr>
              <a:tr h="324000">
                <a:tc>
                  <a:txBody>
                    <a:bodyPr/>
                    <a:lstStyle/>
                    <a:p>
                      <a:pPr algn="l" fontAlgn="b"/>
                      <a:r>
                        <a:rPr lang="en-GB" sz="1000" b="0" i="0" u="none" strike="noStrike" dirty="0">
                          <a:solidFill>
                            <a:srgbClr val="000000"/>
                          </a:solidFill>
                          <a:effectLst/>
                          <a:latin typeface="Arial" panose="020B0604020202020204" pitchFamily="34" charset="0"/>
                          <a:cs typeface="Arial" panose="020B0604020202020204" pitchFamily="34" charset="0"/>
                        </a:rPr>
                        <a:t>Outdoor leisure pursuits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60%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105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3468587080"/>
                  </a:ext>
                </a:extLst>
              </a:tr>
              <a:tr h="324000">
                <a:tc>
                  <a:txBody>
                    <a:bodyPr/>
                    <a:lstStyle/>
                    <a:p>
                      <a:pPr algn="l" fontAlgn="b"/>
                      <a:r>
                        <a:rPr lang="en-GB" sz="1000" b="0" i="0" u="none" strike="noStrike" dirty="0">
                          <a:solidFill>
                            <a:srgbClr val="000000"/>
                          </a:solidFill>
                          <a:effectLst/>
                          <a:latin typeface="Arial" panose="020B0604020202020204" pitchFamily="34" charset="0"/>
                          <a:cs typeface="Arial" panose="020B0604020202020204" pitchFamily="34" charset="0"/>
                        </a:rPr>
                        <a:t>Attending cultural / music / sports events</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56%</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solidFill>
                      <a:schemeClr val="bg1"/>
                    </a:solidFill>
                  </a:tcPr>
                </a:tc>
                <a:tc>
                  <a:txBody>
                    <a:bodyPr/>
                    <a:lstStyle/>
                    <a:p>
                      <a:pPr algn="ctr" fontAlgn="b"/>
                      <a:r>
                        <a:rPr lang="en-GB" sz="1000" b="0" i="0" u="none" strike="noStrike" dirty="0">
                          <a:solidFill>
                            <a:srgbClr val="000000"/>
                          </a:solidFill>
                          <a:effectLst/>
                          <a:latin typeface="Arial" panose="020B0604020202020204" pitchFamily="34" charset="0"/>
                          <a:cs typeface="Arial" panose="020B0604020202020204" pitchFamily="34" charset="0"/>
                        </a:rPr>
                        <a:t>104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xmlns="" val="1289559496"/>
                  </a:ext>
                </a:extLst>
              </a:tr>
              <a:tr h="324000">
                <a:tc>
                  <a:txBody>
                    <a:bodyPr/>
                    <a:lstStyle/>
                    <a:p>
                      <a:pPr algn="l" fontAlgn="b"/>
                      <a:r>
                        <a:rPr lang="en-GB" sz="1000" b="0" i="0" u="none" strike="noStrike" dirty="0">
                          <a:solidFill>
                            <a:srgbClr val="000000"/>
                          </a:solidFill>
                          <a:effectLst/>
                          <a:latin typeface="Arial" panose="020B0604020202020204" pitchFamily="34" charset="0"/>
                          <a:cs typeface="Arial" panose="020B0604020202020204" pitchFamily="34" charset="0"/>
                        </a:rPr>
                        <a:t>Challenge and / or action</a:t>
                      </a:r>
                    </a:p>
                  </a:txBody>
                  <a:tcPr marL="9525" marR="9525" marT="9525" marB="0" anchor="ctr">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ctr"/>
                      <a:r>
                        <a:rPr lang="en-GB" sz="1000" b="0" i="0" u="none" strike="noStrike" dirty="0">
                          <a:solidFill>
                            <a:srgbClr val="000000"/>
                          </a:solidFill>
                          <a:effectLst/>
                          <a:latin typeface="Arial" panose="020B0604020202020204" pitchFamily="34" charset="0"/>
                          <a:cs typeface="Arial" panose="020B0604020202020204" pitchFamily="34" charset="0"/>
                        </a:rPr>
                        <a:t>37%</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120 </a:t>
                      </a:r>
                    </a:p>
                  </a:txBody>
                  <a:tcPr marL="9525" marR="9525" marT="9525" marB="0" anchor="ctr">
                    <a:lnL w="3175" cap="flat" cmpd="sng" algn="ctr">
                      <a:solidFill>
                        <a:schemeClr val="bg1">
                          <a:lumMod val="65000"/>
                        </a:schemeClr>
                      </a:solidFill>
                      <a:prstDash val="solid"/>
                      <a:round/>
                      <a:headEnd type="none" w="med" len="med"/>
                      <a:tailEnd type="none" w="med" len="med"/>
                    </a:lnL>
                    <a:lnT w="3175" cap="flat" cmpd="sng" algn="ctr">
                      <a:solidFill>
                        <a:schemeClr val="bg1">
                          <a:lumMod val="65000"/>
                        </a:schemeClr>
                      </a:solidFill>
                      <a:prstDash val="solid"/>
                      <a:round/>
                      <a:headEnd type="none" w="med" len="med"/>
                      <a:tailEnd type="none" w="med" len="med"/>
                    </a:lnT>
                    <a:solidFill>
                      <a:srgbClr val="00B050"/>
                    </a:solidFill>
                  </a:tcPr>
                </a:tc>
                <a:extLst>
                  <a:ext uri="{0D108BD9-81ED-4DB2-BD59-A6C34878D82A}">
                    <a16:rowId xmlns:a16="http://schemas.microsoft.com/office/drawing/2014/main" xmlns="" val="1428051378"/>
                  </a:ext>
                </a:extLst>
              </a:tr>
            </a:tbl>
          </a:graphicData>
        </a:graphic>
      </p:graphicFrame>
      <p:sp>
        <p:nvSpPr>
          <p:cNvPr id="3" name="Rectangle 2"/>
          <p:cNvSpPr/>
          <p:nvPr/>
        </p:nvSpPr>
        <p:spPr>
          <a:xfrm>
            <a:off x="352419" y="1775959"/>
            <a:ext cx="4140001"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CONSIDERATION OF ACTIVITY </a:t>
            </a:r>
          </a:p>
          <a:p>
            <a:pPr>
              <a:lnSpc>
                <a:spcPts val="1100"/>
              </a:lnSpc>
            </a:pPr>
            <a:r>
              <a:rPr lang="en-GB" sz="1200" b="1" dirty="0">
                <a:solidFill>
                  <a:srgbClr val="120742"/>
                </a:solidFill>
                <a:latin typeface="Arial" panose="020B0604020202020204" pitchFamily="34" charset="0"/>
                <a:cs typeface="Arial" panose="020B0604020202020204" pitchFamily="34" charset="0"/>
              </a:rPr>
              <a:t>CLUSTERS ON HOLIDAY TO ENGLAND </a:t>
            </a:r>
          </a:p>
          <a:p>
            <a:r>
              <a:rPr lang="en-GB" sz="700" dirty="0">
                <a:latin typeface="Arial" panose="020B0604020202020204" pitchFamily="34" charset="0"/>
                <a:cs typeface="Arial" panose="020B0604020202020204" pitchFamily="34" charset="0"/>
              </a:rPr>
              <a:t>TOP 2 BOX (DEFINITELY WOULD OR VERY LIKELY TO) CONSIDERATION OF ACTIVITY CLUSTERS ON HOLIDAY TO ENGLAND AND INDEXING AGAINST “GLOBAL” TOP 2 BOX SCORES. BOTH COLUMNS SHOW / BASED ON NORMALISED DATA</a:t>
            </a:r>
          </a:p>
        </p:txBody>
      </p:sp>
      <p:sp>
        <p:nvSpPr>
          <p:cNvPr id="12" name="Oval 11"/>
          <p:cNvSpPr/>
          <p:nvPr/>
        </p:nvSpPr>
        <p:spPr>
          <a:xfrm>
            <a:off x="8371260" y="169332"/>
            <a:ext cx="527544" cy="519092"/>
          </a:xfrm>
          <a:prstGeom prst="ellipse">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t"/>
          <a:lstStyle/>
          <a:p>
            <a:pPr algn="ctr"/>
            <a:endParaRPr lang="en-US" sz="800" dirty="0">
              <a:solidFill>
                <a:schemeClr val="tx1"/>
              </a:solidFill>
              <a:latin typeface="Arial" panose="020B0604020202020204" pitchFamily="34" charset="0"/>
            </a:endParaRPr>
          </a:p>
        </p:txBody>
      </p:sp>
      <p:graphicFrame>
        <p:nvGraphicFramePr>
          <p:cNvPr id="14" name="Chart Placeholder 7"/>
          <p:cNvGraphicFramePr>
            <a:graphicFrameLocks/>
          </p:cNvGraphicFramePr>
          <p:nvPr>
            <p:extLst>
              <p:ext uri="{D42A27DB-BD31-4B8C-83A1-F6EECF244321}">
                <p14:modId xmlns:p14="http://schemas.microsoft.com/office/powerpoint/2010/main" val="2199812119"/>
              </p:ext>
            </p:extLst>
          </p:nvPr>
        </p:nvGraphicFramePr>
        <p:xfrm>
          <a:off x="-180926" y="849138"/>
          <a:ext cx="9743207" cy="46761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2" name="Table 21"/>
          <p:cNvGraphicFramePr>
            <a:graphicFrameLocks noGrp="1"/>
          </p:cNvGraphicFramePr>
          <p:nvPr>
            <p:extLst>
              <p:ext uri="{D42A27DB-BD31-4B8C-83A1-F6EECF244321}">
                <p14:modId xmlns:p14="http://schemas.microsoft.com/office/powerpoint/2010/main" val="2834181586"/>
              </p:ext>
            </p:extLst>
          </p:nvPr>
        </p:nvGraphicFramePr>
        <p:xfrm>
          <a:off x="4745949" y="2590699"/>
          <a:ext cx="4140000" cy="3636000"/>
        </p:xfrm>
        <a:graphic>
          <a:graphicData uri="http://schemas.openxmlformats.org/drawingml/2006/table">
            <a:tbl>
              <a:tblPr>
                <a:tableStyleId>{5C22544A-7EE6-4342-B048-85BDC9FD1C3A}</a:tableStyleId>
              </a:tblPr>
              <a:tblGrid>
                <a:gridCol w="2440800">
                  <a:extLst>
                    <a:ext uri="{9D8B030D-6E8A-4147-A177-3AD203B41FA5}">
                      <a16:colId xmlns:a16="http://schemas.microsoft.com/office/drawing/2014/main" xmlns="" val="1103061090"/>
                    </a:ext>
                  </a:extLst>
                </a:gridCol>
                <a:gridCol w="849600">
                  <a:extLst>
                    <a:ext uri="{9D8B030D-6E8A-4147-A177-3AD203B41FA5}">
                      <a16:colId xmlns:a16="http://schemas.microsoft.com/office/drawing/2014/main" xmlns="" val="644159123"/>
                    </a:ext>
                  </a:extLst>
                </a:gridCol>
                <a:gridCol w="849600">
                  <a:extLst>
                    <a:ext uri="{9D8B030D-6E8A-4147-A177-3AD203B41FA5}">
                      <a16:colId xmlns:a16="http://schemas.microsoft.com/office/drawing/2014/main" xmlns="" val="3859757549"/>
                    </a:ext>
                  </a:extLst>
                </a:gridCol>
              </a:tblGrid>
              <a:tr h="396000">
                <a:tc>
                  <a:txBody>
                    <a:bodyPr/>
                    <a:lstStyle/>
                    <a:p>
                      <a:pPr algn="l" fontAlgn="b"/>
                      <a:r>
                        <a:rPr lang="en-GB" sz="1200" b="1" i="0" u="none" strike="noStrike" dirty="0">
                          <a:solidFill>
                            <a:schemeClr val="tx1"/>
                          </a:solidFill>
                          <a:effectLst/>
                          <a:latin typeface="Arial" panose="020B0604020202020204" pitchFamily="34" charset="0"/>
                          <a:cs typeface="Arial" panose="020B0604020202020204" pitchFamily="34" charset="0"/>
                        </a:rPr>
                        <a:t>ACTIVITY (1-10 of 40)</a:t>
                      </a:r>
                      <a:endParaRPr lang="en-GB" sz="1600" b="1" i="0" u="none" strike="noStrike" dirty="0">
                        <a:solidFill>
                          <a:schemeClr val="tx1"/>
                        </a:solidFill>
                        <a:effectLst/>
                        <a:latin typeface="Arial" panose="020B0604020202020204" pitchFamily="34" charset="0"/>
                        <a:cs typeface="Arial" panose="020B0604020202020204" pitchFamily="34" charset="0"/>
                      </a:endParaRP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457200" rtl="0" eaLnBrk="1" fontAlgn="ctr"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120742"/>
                          </a:solidFill>
                          <a:effectLst/>
                          <a:uLnTx/>
                          <a:uFillTx/>
                          <a:latin typeface="Arial" panose="020B0604020202020204" pitchFamily="34" charset="0"/>
                          <a:ea typeface="+mn-ea"/>
                          <a:cs typeface="Arial" panose="020B0604020202020204" pitchFamily="34" charset="0"/>
                        </a:rPr>
                        <a:t>DEFINITELY / VERY LIKELY</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1" i="0" u="none" strike="noStrike" dirty="0">
                          <a:solidFill>
                            <a:schemeClr val="tx1"/>
                          </a:solidFill>
                          <a:effectLst/>
                          <a:latin typeface="Arial" panose="020B0604020202020204" pitchFamily="34" charset="0"/>
                          <a:cs typeface="Arial" panose="020B0604020202020204" pitchFamily="34" charset="0"/>
                        </a:rPr>
                        <a:t>INDEX </a:t>
                      </a:r>
                    </a:p>
                    <a:p>
                      <a:pPr algn="ctr" fontAlgn="b"/>
                      <a:r>
                        <a:rPr lang="en-GB" sz="700" b="1" i="0" u="none" strike="noStrike" dirty="0">
                          <a:solidFill>
                            <a:schemeClr val="tx1"/>
                          </a:solidFill>
                          <a:effectLst/>
                          <a:latin typeface="Arial" panose="020B0604020202020204" pitchFamily="34" charset="0"/>
                          <a:cs typeface="Arial" panose="020B0604020202020204" pitchFamily="34" charset="0"/>
                        </a:rPr>
                        <a:t>IMPORTANCE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12700" cmpd="sng">
                      <a:noFill/>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55244487"/>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Seeing world famous or iconic places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160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005986910"/>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castle/palace/historic house</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133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416707596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Trying local food &amp; drink specialities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145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2653513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historic monument</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70%</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143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2373551203"/>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museum</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bg1"/>
                          </a:solidFill>
                          <a:effectLst/>
                          <a:latin typeface="Arial" panose="020B0604020202020204" pitchFamily="34" charset="0"/>
                          <a:cs typeface="Arial" panose="020B0604020202020204" pitchFamily="34" charset="0"/>
                        </a:rPr>
                        <a:t>123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rgbClr val="00B050"/>
                    </a:solidFill>
                  </a:tcPr>
                </a:tc>
                <a:extLst>
                  <a:ext uri="{0D108BD9-81ED-4DB2-BD59-A6C34878D82A}">
                    <a16:rowId xmlns:a16="http://schemas.microsoft.com/office/drawing/2014/main" xmlns="" val="118952484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Having a gourmet meal</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64%</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101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824507888"/>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Visiting a park/garden</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102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46306312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Event associated with local traditions</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63%</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106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789088986"/>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Short (&lt; 2hrs) country or coastal walk</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62%</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95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3175" cap="flat" cmpd="sng" algn="ctr">
                      <a:solidFill>
                        <a:schemeClr val="bg1">
                          <a:lumMod val="6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14850825"/>
                  </a:ext>
                </a:extLst>
              </a:tr>
              <a:tr h="324000">
                <a:tc>
                  <a:txBody>
                    <a:bodyPr/>
                    <a:lstStyle/>
                    <a:p>
                      <a:pPr algn="l" fontAlgn="b"/>
                      <a:r>
                        <a:rPr lang="en-GB" sz="1000" b="0" i="0" u="none" strike="noStrike" dirty="0">
                          <a:solidFill>
                            <a:schemeClr val="tx1"/>
                          </a:solidFill>
                          <a:effectLst/>
                          <a:latin typeface="Arial" panose="020B0604020202020204" pitchFamily="34" charset="0"/>
                          <a:cs typeface="Arial" panose="020B0604020202020204" pitchFamily="34" charset="0"/>
                        </a:rPr>
                        <a:t>Food &amp; drink tour or attraction</a:t>
                      </a:r>
                    </a:p>
                  </a:txBody>
                  <a:tcPr marL="9525" marR="9525" marT="9525" marB="0" anchor="ctr">
                    <a:lnL w="12700" cmpd="sng">
                      <a:noFill/>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61%</a:t>
                      </a:r>
                    </a:p>
                  </a:txBody>
                  <a:tcPr marL="9525" marR="9525" marT="9525" marB="0" anchor="ctr">
                    <a:lnL w="3175" cap="flat" cmpd="sng" algn="ctr">
                      <a:solidFill>
                        <a:schemeClr val="bg1">
                          <a:lumMod val="65000"/>
                        </a:schemeClr>
                      </a:solidFill>
                      <a:prstDash val="solid"/>
                      <a:round/>
                      <a:headEnd type="none" w="med" len="med"/>
                      <a:tailEnd type="none" w="med" len="med"/>
                    </a:lnL>
                    <a:lnR w="3175" cap="flat" cmpd="sng" algn="ctr">
                      <a:solidFill>
                        <a:schemeClr val="bg1">
                          <a:lumMod val="65000"/>
                        </a:schemeClr>
                      </a:solidFill>
                      <a:prstDash val="solid"/>
                      <a:round/>
                      <a:headEnd type="none" w="med" len="med"/>
                      <a:tailEnd type="none" w="med" len="med"/>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GB" sz="1000" b="0" i="0" u="none" strike="noStrike" dirty="0">
                          <a:solidFill>
                            <a:schemeClr val="tx1"/>
                          </a:solidFill>
                          <a:effectLst/>
                          <a:latin typeface="Arial" panose="020B0604020202020204" pitchFamily="34" charset="0"/>
                          <a:cs typeface="Arial" panose="020B0604020202020204" pitchFamily="34" charset="0"/>
                        </a:rPr>
                        <a:t>105 </a:t>
                      </a:r>
                    </a:p>
                  </a:txBody>
                  <a:tcPr marL="9525" marR="9525" marT="9525" marB="0" anchor="ctr">
                    <a:lnL w="3175" cap="flat" cmpd="sng" algn="ctr">
                      <a:solidFill>
                        <a:schemeClr val="bg1">
                          <a:lumMod val="65000"/>
                        </a:schemeClr>
                      </a:solidFill>
                      <a:prstDash val="solid"/>
                      <a:round/>
                      <a:headEnd type="none" w="med" len="med"/>
                      <a:tailEnd type="none" w="med" len="med"/>
                    </a:lnL>
                    <a:lnR w="12700" cmpd="sng">
                      <a:noFill/>
                    </a:lnR>
                    <a:lnT w="3175" cap="flat" cmpd="sng" algn="ctr">
                      <a:solidFill>
                        <a:schemeClr val="bg1">
                          <a:lumMod val="65000"/>
                        </a:schemeClr>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xmlns="" val="3781145162"/>
                  </a:ext>
                </a:extLst>
              </a:tr>
            </a:tbl>
          </a:graphicData>
        </a:graphic>
      </p:graphicFrame>
      <p:pic>
        <p:nvPicPr>
          <p:cNvPr id="6" name="Picture 5"/>
          <p:cNvPicPr>
            <a:picLocks noChangeAspect="1"/>
          </p:cNvPicPr>
          <p:nvPr/>
        </p:nvPicPr>
        <p:blipFill>
          <a:blip r:embed="rId4">
            <a:clrChange>
              <a:clrFrom>
                <a:srgbClr val="FFFFFF"/>
              </a:clrFrom>
              <a:clrTo>
                <a:srgbClr val="FFFFFF">
                  <a:alpha val="0"/>
                </a:srgbClr>
              </a:clrTo>
            </a:clrChange>
          </a:blip>
          <a:stretch>
            <a:fillRect/>
          </a:stretch>
        </p:blipFill>
        <p:spPr>
          <a:xfrm>
            <a:off x="7118198" y="6384361"/>
            <a:ext cx="947246" cy="257740"/>
          </a:xfrm>
          <a:prstGeom prst="rect">
            <a:avLst/>
          </a:prstGeom>
        </p:spPr>
      </p:pic>
      <p:pic>
        <p:nvPicPr>
          <p:cNvPr id="24" name="Picture 23"/>
          <p:cNvPicPr>
            <a:picLocks noChangeAspect="1"/>
          </p:cNvPicPr>
          <p:nvPr/>
        </p:nvPicPr>
        <p:blipFill rotWithShape="1">
          <a:blip r:embed="rId5"/>
          <a:srcRect l="17343" t="4419" r="12023" b="12561"/>
          <a:stretch/>
        </p:blipFill>
        <p:spPr>
          <a:xfrm>
            <a:off x="8172950" y="6341608"/>
            <a:ext cx="359990" cy="355944"/>
          </a:xfrm>
          <a:prstGeom prst="ellipse">
            <a:avLst/>
          </a:prstGeom>
        </p:spPr>
      </p:pic>
      <p:sp>
        <p:nvSpPr>
          <p:cNvPr id="37" name="Rectangle 36"/>
          <p:cNvSpPr/>
          <p:nvPr/>
        </p:nvSpPr>
        <p:spPr>
          <a:xfrm>
            <a:off x="4745949" y="1775959"/>
            <a:ext cx="4312326" cy="697627"/>
          </a:xfrm>
          <a:prstGeom prst="rect">
            <a:avLst/>
          </a:prstGeom>
        </p:spPr>
        <p:txBody>
          <a:bodyPr wrap="square" lIns="0">
            <a:spAutoFit/>
          </a:bodyPr>
          <a:lstStyle/>
          <a:p>
            <a:pPr>
              <a:lnSpc>
                <a:spcPts val="1100"/>
              </a:lnSpc>
            </a:pPr>
            <a:r>
              <a:rPr lang="en-GB" sz="1200" b="1" dirty="0">
                <a:solidFill>
                  <a:srgbClr val="120742"/>
                </a:solidFill>
                <a:latin typeface="Arial" panose="020B0604020202020204" pitchFamily="34" charset="0"/>
                <a:cs typeface="Arial" panose="020B0604020202020204" pitchFamily="34" charset="0"/>
              </a:rPr>
              <a:t>MOST CONSIDERED ACTIVITIES ON HOLIDAY TO ENGLAND AND IMPORTANCE VS. CHOOSING ENGLAND</a:t>
            </a:r>
          </a:p>
          <a:p>
            <a:r>
              <a:rPr lang="en-GB" sz="700" dirty="0">
                <a:latin typeface="Arial" panose="020B0604020202020204" pitchFamily="34" charset="0"/>
                <a:cs typeface="Arial" panose="020B0604020202020204" pitchFamily="34" charset="0"/>
              </a:rPr>
              <a:t>TOP 2 BOX (DEFINITELY WOULD OR VERY LIKELY TO) CONSIDERATION OF ACTIVITY ON HOLIDAY TO ENGLAND) AND TOP 2 BOX (SOLE/VERY IMPORTANT REASON) IMPORTANCE OF ACTIVITY VS. CHOSING ENGLAND INDEXED AGAINST AVERAGE IMPORTANCE OF ACTIVITIES</a:t>
            </a:r>
          </a:p>
        </p:txBody>
      </p:sp>
      <p:sp>
        <p:nvSpPr>
          <p:cNvPr id="38" name="TextBox 37"/>
          <p:cNvSpPr txBox="1"/>
          <p:nvPr/>
        </p:nvSpPr>
        <p:spPr>
          <a:xfrm>
            <a:off x="5303521" y="274989"/>
            <a:ext cx="3035630" cy="307777"/>
          </a:xfrm>
          <a:prstGeom prst="rect">
            <a:avLst/>
          </a:prstGeom>
          <a:noFill/>
        </p:spPr>
        <p:txBody>
          <a:bodyPr wrap="square" rtlCol="0">
            <a:spAutoFit/>
          </a:bodyPr>
          <a:lstStyle/>
          <a:p>
            <a:pPr algn="r"/>
            <a:r>
              <a:rPr lang="en-GB" sz="1400" b="1" dirty="0">
                <a:solidFill>
                  <a:schemeClr val="bg1"/>
                </a:solidFill>
                <a:latin typeface="Arial" panose="020B0604020202020204" pitchFamily="34" charset="0"/>
                <a:cs typeface="Arial" panose="020B0604020202020204" pitchFamily="34" charset="0"/>
              </a:rPr>
              <a:t>United States</a:t>
            </a:r>
          </a:p>
        </p:txBody>
      </p:sp>
      <p:sp>
        <p:nvSpPr>
          <p:cNvPr id="39" name="Rectangle 38"/>
          <p:cNvSpPr/>
          <p:nvPr/>
        </p:nvSpPr>
        <p:spPr>
          <a:xfrm>
            <a:off x="289556" y="5377777"/>
            <a:ext cx="4179342" cy="848922"/>
          </a:xfrm>
          <a:prstGeom prst="rect">
            <a:avLst/>
          </a:prstGeom>
          <a:solidFill>
            <a:schemeClr val="bg1"/>
          </a:solidFill>
          <a:ln>
            <a:solidFill>
              <a:schemeClr val="bg1"/>
            </a:solidFill>
          </a:ln>
          <a:effectLst/>
        </p:spPr>
        <p:style>
          <a:lnRef idx="1">
            <a:schemeClr val="accent1"/>
          </a:lnRef>
          <a:fillRef idx="3">
            <a:schemeClr val="accent1"/>
          </a:fillRef>
          <a:effectRef idx="2">
            <a:schemeClr val="accent1"/>
          </a:effectRef>
          <a:fontRef idx="minor">
            <a:schemeClr val="lt1"/>
          </a:fontRef>
        </p:style>
        <p:txBody>
          <a:bodyPr rtlCol="0" anchor="ctr"/>
          <a:lstStyle/>
          <a:p>
            <a:r>
              <a:rPr lang="en-GB" sz="1100" dirty="0">
                <a:solidFill>
                  <a:schemeClr val="tx1"/>
                </a:solidFill>
                <a:latin typeface="Arial" panose="020B0604020202020204" pitchFamily="34" charset="0"/>
                <a:cs typeface="Arial" panose="020B0604020202020204" pitchFamily="34" charset="0"/>
              </a:rPr>
              <a:t>The most considered activities are also the strongest drivers of visitation. Food/drink relatively key, but in the sense of local specialities (gourmet meals is an average driver)</a:t>
            </a:r>
          </a:p>
        </p:txBody>
      </p:sp>
      <p:sp>
        <p:nvSpPr>
          <p:cNvPr id="40" name="Isosceles Triangle 39"/>
          <p:cNvSpPr/>
          <p:nvPr/>
        </p:nvSpPr>
        <p:spPr>
          <a:xfrm rot="16200000">
            <a:off x="4287936" y="5744319"/>
            <a:ext cx="284188" cy="115839"/>
          </a:xfrm>
          <a:prstGeom prst="triangle">
            <a:avLst/>
          </a:prstGeom>
          <a:solidFill>
            <a:srgbClr val="12074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GB" dirty="0"/>
          </a:p>
        </p:txBody>
      </p:sp>
      <p:pic>
        <p:nvPicPr>
          <p:cNvPr id="25" name="Picture 24"/>
          <p:cNvPicPr>
            <a:picLocks noChangeAspect="1"/>
          </p:cNvPicPr>
          <p:nvPr/>
        </p:nvPicPr>
        <p:blipFill>
          <a:blip r:embed="rId6">
            <a:clrChange>
              <a:clrFrom>
                <a:srgbClr val="000000">
                  <a:alpha val="0"/>
                </a:srgbClr>
              </a:clrFrom>
              <a:clrTo>
                <a:srgbClr val="000000">
                  <a:alpha val="0"/>
                </a:srgbClr>
              </a:clrTo>
            </a:clrChange>
            <a:extLst>
              <a:ext uri="{28A0092B-C50C-407E-A947-70E740481C1C}">
                <a14:useLocalDpi xmlns:a14="http://schemas.microsoft.com/office/drawing/2010/main" val="0"/>
              </a:ext>
            </a:extLst>
          </a:blip>
          <a:stretch>
            <a:fillRect/>
          </a:stretch>
        </p:blipFill>
        <p:spPr>
          <a:xfrm>
            <a:off x="8356244" y="224188"/>
            <a:ext cx="556800" cy="417600"/>
          </a:xfrm>
          <a:prstGeom prst="roundRect">
            <a:avLst>
              <a:gd name="adj" fmla="val 8594"/>
            </a:avLst>
          </a:prstGeom>
          <a:noFill/>
          <a:ln>
            <a:noFill/>
          </a:ln>
          <a:effectLst/>
        </p:spPr>
      </p:pic>
      <p:sp>
        <p:nvSpPr>
          <p:cNvPr id="27" name="Rectangle 26"/>
          <p:cNvSpPr/>
          <p:nvPr/>
        </p:nvSpPr>
        <p:spPr>
          <a:xfrm>
            <a:off x="352419" y="932365"/>
            <a:ext cx="2633153" cy="318480"/>
          </a:xfrm>
          <a:prstGeom prst="rect">
            <a:avLst/>
          </a:prstGeom>
          <a:noFill/>
        </p:spPr>
        <p:txBody>
          <a:bodyPr wrap="square" lIns="0" tIns="36000" rIns="0" bIns="0" anchor="ctr">
            <a:spAutoFit/>
          </a:bodyPr>
          <a:lstStyle/>
          <a:p>
            <a:pPr algn="r">
              <a:lnSpc>
                <a:spcPts val="1100"/>
              </a:lnSpc>
            </a:pPr>
            <a:r>
              <a:rPr lang="en-GB" sz="1200" b="1" dirty="0">
                <a:latin typeface="Arial" panose="020B0604020202020204" pitchFamily="34" charset="0"/>
                <a:cs typeface="Arial" panose="020B0604020202020204" pitchFamily="34" charset="0"/>
              </a:rPr>
              <a:t>ATTITUDE TOWARDS TAKING A HOLIDAY TO ENGLAND IN FUTURE</a:t>
            </a:r>
            <a:endParaRPr lang="en-GB" sz="1200" b="1" dirty="0">
              <a:solidFill>
                <a:srgbClr val="00B050"/>
              </a:solidFill>
              <a:latin typeface="Arial" panose="020B0604020202020204" pitchFamily="34" charset="0"/>
              <a:cs typeface="Arial" panose="020B0604020202020204" pitchFamily="34" charset="0"/>
            </a:endParaRPr>
          </a:p>
        </p:txBody>
      </p:sp>
      <p:sp>
        <p:nvSpPr>
          <p:cNvPr id="35" name="Oval 34"/>
          <p:cNvSpPr/>
          <p:nvPr/>
        </p:nvSpPr>
        <p:spPr>
          <a:xfrm>
            <a:off x="8385500" y="819359"/>
            <a:ext cx="527544" cy="519092"/>
          </a:xfrm>
          <a:prstGeom prst="ellipse">
            <a:avLst/>
          </a:prstGeom>
          <a:solidFill>
            <a:srgbClr val="120742"/>
          </a:solidFill>
          <a:ln>
            <a:noFill/>
          </a:ln>
        </p:spPr>
        <p:style>
          <a:lnRef idx="1">
            <a:schemeClr val="accent1"/>
          </a:lnRef>
          <a:fillRef idx="3">
            <a:schemeClr val="accent1"/>
          </a:fillRef>
          <a:effectRef idx="2">
            <a:schemeClr val="accent1"/>
          </a:effectRef>
          <a:fontRef idx="minor">
            <a:schemeClr val="lt1"/>
          </a:fontRef>
        </p:style>
        <p:txBody>
          <a:bodyPr wrap="none" lIns="0" tIns="36000" rIns="0" rtlCol="0" anchor="ctr"/>
          <a:lstStyle/>
          <a:p>
            <a:pPr algn="ctr"/>
            <a:r>
              <a:rPr lang="en-US" sz="1400" b="1" dirty="0">
                <a:solidFill>
                  <a:schemeClr val="bg1"/>
                </a:solidFill>
                <a:latin typeface="Arial" panose="020B0604020202020204" pitchFamily="34" charset="0"/>
                <a:cs typeface="Arial" panose="020B0604020202020204" pitchFamily="34" charset="0"/>
              </a:rPr>
              <a:t>90%</a:t>
            </a:r>
          </a:p>
        </p:txBody>
      </p:sp>
      <p:sp>
        <p:nvSpPr>
          <p:cNvPr id="36" name="TextBox 35"/>
          <p:cNvSpPr txBox="1"/>
          <p:nvPr/>
        </p:nvSpPr>
        <p:spPr>
          <a:xfrm>
            <a:off x="8072808" y="1339907"/>
            <a:ext cx="1152927" cy="400110"/>
          </a:xfrm>
          <a:prstGeom prst="rect">
            <a:avLst/>
          </a:prstGeom>
          <a:noFill/>
        </p:spPr>
        <p:txBody>
          <a:bodyPr wrap="square" lIns="0" rIns="0" rtlCol="0">
            <a:spAutoFit/>
          </a:bodyPr>
          <a:lstStyle/>
          <a:p>
            <a:pPr algn="ctr"/>
            <a:r>
              <a:rPr lang="en-GB" sz="1000" dirty="0"/>
              <a:t>NET England </a:t>
            </a:r>
          </a:p>
          <a:p>
            <a:pPr algn="ctr"/>
            <a:r>
              <a:rPr lang="en-GB" sz="1000" dirty="0"/>
              <a:t>consideration</a:t>
            </a:r>
          </a:p>
        </p:txBody>
      </p:sp>
      <p:sp>
        <p:nvSpPr>
          <p:cNvPr id="43" name="TextBox 42"/>
          <p:cNvSpPr txBox="1"/>
          <p:nvPr/>
        </p:nvSpPr>
        <p:spPr>
          <a:xfrm>
            <a:off x="4662249" y="6279242"/>
            <a:ext cx="1616148" cy="246221"/>
          </a:xfrm>
          <a:prstGeom prst="rect">
            <a:avLst/>
          </a:prstGeom>
          <a:noFill/>
        </p:spPr>
        <p:txBody>
          <a:bodyPr wrap="none" rtlCol="0">
            <a:spAutoFit/>
          </a:bodyPr>
          <a:lstStyle/>
          <a:p>
            <a:r>
              <a:rPr lang="en-GB" sz="1000" i="1" dirty="0">
                <a:latin typeface="Arial" panose="020B0604020202020204" pitchFamily="34" charset="0"/>
                <a:cs typeface="Arial" panose="020B0604020202020204" pitchFamily="34" charset="0"/>
              </a:rPr>
              <a:t>List continues overleaf …</a:t>
            </a:r>
          </a:p>
        </p:txBody>
      </p:sp>
      <p:sp>
        <p:nvSpPr>
          <p:cNvPr id="26" name="Rectangle 25">
            <a:extLst>
              <a:ext uri="{FF2B5EF4-FFF2-40B4-BE49-F238E27FC236}">
                <a16:creationId xmlns:a16="http://schemas.microsoft.com/office/drawing/2014/main" xmlns="" id="{7F3F098E-D543-42E0-9302-24D17189C32F}"/>
              </a:ext>
            </a:extLst>
          </p:cNvPr>
          <p:cNvSpPr/>
          <p:nvPr/>
        </p:nvSpPr>
        <p:spPr>
          <a:xfrm>
            <a:off x="3010159" y="1245080"/>
            <a:ext cx="846386" cy="276999"/>
          </a:xfrm>
          <a:prstGeom prst="rect">
            <a:avLst/>
          </a:prstGeom>
          <a:solidFill>
            <a:schemeClr val="bg1"/>
          </a:solidFill>
        </p:spPr>
        <p:txBody>
          <a:bodyPr wrap="none" lIns="0" tIns="0" rIns="0" bIns="0">
            <a:spAutoFit/>
          </a:bodyPr>
          <a:lstStyle/>
          <a:p>
            <a:r>
              <a:rPr lang="en-GB" sz="900" dirty="0">
                <a:solidFill>
                  <a:srgbClr val="120742"/>
                </a:solidFill>
                <a:latin typeface="Arial" panose="020B0604020202020204" pitchFamily="34" charset="0"/>
                <a:cs typeface="Arial" panose="020B0604020202020204" pitchFamily="34" charset="0"/>
              </a:rPr>
              <a:t>Would definitely </a:t>
            </a:r>
          </a:p>
          <a:p>
            <a:r>
              <a:rPr lang="en-GB" sz="900" dirty="0">
                <a:solidFill>
                  <a:srgbClr val="120742"/>
                </a:solidFill>
                <a:latin typeface="Arial" panose="020B0604020202020204" pitchFamily="34" charset="0"/>
                <a:cs typeface="Arial" panose="020B0604020202020204" pitchFamily="34" charset="0"/>
              </a:rPr>
              <a:t>consider</a:t>
            </a:r>
          </a:p>
        </p:txBody>
      </p:sp>
      <p:sp>
        <p:nvSpPr>
          <p:cNvPr id="28" name="Rectangle 27">
            <a:extLst>
              <a:ext uri="{FF2B5EF4-FFF2-40B4-BE49-F238E27FC236}">
                <a16:creationId xmlns:a16="http://schemas.microsoft.com/office/drawing/2014/main" xmlns="" id="{EDC93A72-810D-4888-B0E7-A83661062D14}"/>
              </a:ext>
            </a:extLst>
          </p:cNvPr>
          <p:cNvSpPr/>
          <p:nvPr/>
        </p:nvSpPr>
        <p:spPr>
          <a:xfrm>
            <a:off x="6522433" y="1245080"/>
            <a:ext cx="852798" cy="276999"/>
          </a:xfrm>
          <a:prstGeom prst="rect">
            <a:avLst/>
          </a:prstGeom>
          <a:solidFill>
            <a:schemeClr val="bg1"/>
          </a:solidFill>
        </p:spPr>
        <p:txBody>
          <a:bodyPr wrap="none" lIns="0" tIns="0" rIns="0" bIns="0">
            <a:spAutoFit/>
          </a:bodyPr>
          <a:lstStyle/>
          <a:p>
            <a:r>
              <a:rPr lang="en-GB" sz="900" dirty="0">
                <a:solidFill>
                  <a:srgbClr val="00B050"/>
                </a:solidFill>
                <a:latin typeface="Arial" panose="020B0604020202020204" pitchFamily="34" charset="0"/>
                <a:cs typeface="Arial" panose="020B0604020202020204" pitchFamily="34" charset="0"/>
              </a:rPr>
              <a:t>England holiday </a:t>
            </a:r>
          </a:p>
          <a:p>
            <a:r>
              <a:rPr lang="en-GB" sz="900" dirty="0">
                <a:solidFill>
                  <a:srgbClr val="00B050"/>
                </a:solidFill>
                <a:latin typeface="Arial" panose="020B0604020202020204" pitchFamily="34" charset="0"/>
                <a:cs typeface="Arial" panose="020B0604020202020204" pitchFamily="34" charset="0"/>
              </a:rPr>
              <a:t>already booked</a:t>
            </a:r>
          </a:p>
        </p:txBody>
      </p:sp>
      <p:sp>
        <p:nvSpPr>
          <p:cNvPr id="29" name="Rectangle 28">
            <a:extLst>
              <a:ext uri="{FF2B5EF4-FFF2-40B4-BE49-F238E27FC236}">
                <a16:creationId xmlns:a16="http://schemas.microsoft.com/office/drawing/2014/main" xmlns="" id="{AC27B4F0-E622-4F1F-BD63-818B8A3BEFAC}"/>
              </a:ext>
            </a:extLst>
          </p:cNvPr>
          <p:cNvSpPr/>
          <p:nvPr/>
        </p:nvSpPr>
        <p:spPr>
          <a:xfrm>
            <a:off x="5069803" y="1245080"/>
            <a:ext cx="621965" cy="276999"/>
          </a:xfrm>
          <a:prstGeom prst="rect">
            <a:avLst/>
          </a:prstGeom>
          <a:solidFill>
            <a:schemeClr val="bg1"/>
          </a:solidFill>
        </p:spPr>
        <p:txBody>
          <a:bodyPr wrap="none" lIns="0" tIns="0" rIns="0" bIns="0">
            <a:spAutoFit/>
          </a:bodyPr>
          <a:lstStyle/>
          <a:p>
            <a:r>
              <a:rPr lang="en-GB" sz="900" dirty="0">
                <a:solidFill>
                  <a:srgbClr val="92D050"/>
                </a:solidFill>
                <a:latin typeface="Arial" panose="020B0604020202020204" pitchFamily="34" charset="0"/>
                <a:cs typeface="Arial" panose="020B0604020202020204" pitchFamily="34" charset="0"/>
              </a:rPr>
              <a:t>Actively</a:t>
            </a:r>
          </a:p>
          <a:p>
            <a:r>
              <a:rPr lang="en-GB" sz="900" dirty="0">
                <a:solidFill>
                  <a:srgbClr val="92D050"/>
                </a:solidFill>
                <a:latin typeface="Arial" panose="020B0604020202020204" pitchFamily="34" charset="0"/>
                <a:cs typeface="Arial" panose="020B0604020202020204" pitchFamily="34" charset="0"/>
              </a:rPr>
              <a:t>considering </a:t>
            </a:r>
          </a:p>
        </p:txBody>
      </p:sp>
      <p:sp>
        <p:nvSpPr>
          <p:cNvPr id="30" name="TextBox 29">
            <a:extLst>
              <a:ext uri="{FF2B5EF4-FFF2-40B4-BE49-F238E27FC236}">
                <a16:creationId xmlns:a16="http://schemas.microsoft.com/office/drawing/2014/main" xmlns="" id="{25A9B0F5-389E-4ECE-82D8-C0F599106EBF}"/>
              </a:ext>
            </a:extLst>
          </p:cNvPr>
          <p:cNvSpPr txBox="1"/>
          <p:nvPr/>
        </p:nvSpPr>
        <p:spPr>
          <a:xfrm>
            <a:off x="2286001" y="291920"/>
            <a:ext cx="4616112" cy="246221"/>
          </a:xfrm>
          <a:prstGeom prst="rect">
            <a:avLst/>
          </a:prstGeom>
          <a:noFill/>
        </p:spPr>
        <p:txBody>
          <a:bodyPr wrap="square" lIns="0" rIns="0" rtlCol="0">
            <a:spAutoFit/>
          </a:bodyPr>
          <a:lstStyle/>
          <a:p>
            <a:pPr algn="r"/>
            <a:r>
              <a:rPr lang="en-GB" sz="1000" u="sng" dirty="0">
                <a:solidFill>
                  <a:schemeClr val="bg1"/>
                </a:solidFill>
                <a:latin typeface="Arial" panose="020B0604020202020204" pitchFamily="34" charset="0"/>
                <a:cs typeface="Arial" panose="020B0604020202020204" pitchFamily="34" charset="0"/>
              </a:rPr>
              <a:t>3,087,000 trips to England</a:t>
            </a:r>
            <a:r>
              <a:rPr lang="en-GB" sz="1000" dirty="0">
                <a:solidFill>
                  <a:schemeClr val="bg1"/>
                </a:solidFill>
                <a:latin typeface="Arial" panose="020B0604020202020204" pitchFamily="34" charset="0"/>
                <a:cs typeface="Arial" panose="020B0604020202020204" pitchFamily="34" charset="0"/>
              </a:rPr>
              <a:t> in 2016 (rank 2) … </a:t>
            </a:r>
            <a:r>
              <a:rPr lang="en-GB" sz="1000" dirty="0" smtClean="0">
                <a:solidFill>
                  <a:schemeClr val="bg1"/>
                </a:solidFill>
                <a:latin typeface="Arial" panose="020B0604020202020204" pitchFamily="34" charset="0"/>
                <a:cs typeface="Arial" panose="020B0604020202020204" pitchFamily="34" charset="0"/>
              </a:rPr>
              <a:t>including </a:t>
            </a:r>
            <a:r>
              <a:rPr lang="en-GB" sz="1000" u="sng" dirty="0" smtClean="0">
                <a:solidFill>
                  <a:schemeClr val="bg1"/>
                </a:solidFill>
                <a:latin typeface="Arial" panose="020B0604020202020204" pitchFamily="34" charset="0"/>
                <a:cs typeface="Arial" panose="020B0604020202020204" pitchFamily="34" charset="0"/>
              </a:rPr>
              <a:t>37</a:t>
            </a:r>
            <a:r>
              <a:rPr lang="en-GB" sz="1000" u="sng" dirty="0">
                <a:solidFill>
                  <a:schemeClr val="bg1"/>
                </a:solidFill>
                <a:latin typeface="Arial" panose="020B0604020202020204" pitchFamily="34" charset="0"/>
                <a:cs typeface="Arial" panose="020B0604020202020204" pitchFamily="34" charset="0"/>
              </a:rPr>
              <a:t>% to rest of England </a:t>
            </a:r>
            <a:r>
              <a:rPr lang="en-GB" sz="1000" u="sng" dirty="0" smtClean="0">
                <a:solidFill>
                  <a:schemeClr val="bg1"/>
                </a:solidFill>
                <a:latin typeface="Arial" panose="020B0604020202020204" pitchFamily="34" charset="0"/>
                <a:cs typeface="Arial" panose="020B0604020202020204" pitchFamily="34" charset="0"/>
              </a:rPr>
              <a:t>*</a:t>
            </a:r>
            <a:endParaRPr lang="en-GB" sz="1000" u="sng" dirty="0">
              <a:solidFill>
                <a:schemeClr val="bg1"/>
              </a:solidFill>
              <a:latin typeface="Arial" panose="020B0604020202020204" pitchFamily="34" charset="0"/>
              <a:cs typeface="Arial" panose="020B0604020202020204" pitchFamily="34" charset="0"/>
            </a:endParaRPr>
          </a:p>
        </p:txBody>
      </p:sp>
      <p:sp>
        <p:nvSpPr>
          <p:cNvPr id="31" name="TextBox 30"/>
          <p:cNvSpPr txBox="1"/>
          <p:nvPr/>
        </p:nvSpPr>
        <p:spPr>
          <a:xfrm>
            <a:off x="318553" y="6611779"/>
            <a:ext cx="792108" cy="246221"/>
          </a:xfrm>
          <a:prstGeom prst="rect">
            <a:avLst/>
          </a:prstGeom>
          <a:noFill/>
        </p:spPr>
        <p:txBody>
          <a:bodyPr wrap="none" rtlCol="0">
            <a:spAutoFit/>
          </a:bodyPr>
          <a:lstStyle/>
          <a:p>
            <a:r>
              <a:rPr lang="en-GB" sz="1000" dirty="0" smtClean="0">
                <a:latin typeface="Arial" panose="020B0604020202020204" pitchFamily="34" charset="0"/>
                <a:cs typeface="Arial" panose="020B0604020202020204" pitchFamily="34" charset="0"/>
              </a:rPr>
              <a:t>*IPS 2016</a:t>
            </a:r>
            <a:endParaRPr lang="en-GB" sz="10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58051247"/>
      </p:ext>
    </p:extLst>
  </p:cSld>
  <p:clrMapOvr>
    <a:masterClrMapping/>
  </p:clrMapOvr>
</p:sld>
</file>

<file path=ppt/theme/theme1.xml><?xml version="1.0" encoding="utf-8"?>
<a:theme xmlns:a="http://schemas.openxmlformats.org/drawingml/2006/main" name="VisitEngland powerpoint template 4x3 final">
  <a:themeElements>
    <a:clrScheme name="Custom 5">
      <a:dk1>
        <a:srgbClr val="120742"/>
      </a:dk1>
      <a:lt1>
        <a:sysClr val="window" lastClr="FFFFFF"/>
      </a:lt1>
      <a:dk2>
        <a:srgbClr val="231F20"/>
      </a:dk2>
      <a:lt2>
        <a:srgbClr val="518A45"/>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VisitEngland powerpoint template 4x3.pptx" id="{F9122EB2-9122-4133-9072-A0D5C8C93379}" vid="{E9A80902-61CD-4BB9-82B6-E0FB00EB522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0.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0.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0.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9.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0.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1.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2.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Custom 4">
    <a:dk1>
      <a:srgbClr val="120742"/>
    </a:dk1>
    <a:lt1>
      <a:sysClr val="window" lastClr="FFFFFF"/>
    </a:lt1>
    <a:dk2>
      <a:srgbClr val="4B5461"/>
    </a:dk2>
    <a:lt2>
      <a:srgbClr val="A1AEAF"/>
    </a:lt2>
    <a:accent1>
      <a:srgbClr val="120742"/>
    </a:accent1>
    <a:accent2>
      <a:srgbClr val="C00000"/>
    </a:accent2>
    <a:accent3>
      <a:srgbClr val="518A45"/>
    </a:accent3>
    <a:accent4>
      <a:srgbClr val="FDB332"/>
    </a:accent4>
    <a:accent5>
      <a:srgbClr val="157EAB"/>
    </a:accent5>
    <a:accent6>
      <a:srgbClr val="BFDBF7"/>
    </a:accent6>
    <a:hlink>
      <a:srgbClr val="120742"/>
    </a:hlink>
    <a:folHlink>
      <a:srgbClr val="C000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VisitEngland powerpoint template 4x3 final</Template>
  <TotalTime>12468</TotalTime>
  <Words>27873</Words>
  <Application>Microsoft Office PowerPoint</Application>
  <PresentationFormat>On-screen Show (4:3)</PresentationFormat>
  <Paragraphs>8615</Paragraphs>
  <Slides>72</Slides>
  <Notes>68</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72</vt:i4>
      </vt:variant>
    </vt:vector>
  </HeadingPairs>
  <TitlesOfParts>
    <vt:vector size="76" baseType="lpstr">
      <vt:lpstr>Arial</vt:lpstr>
      <vt:lpstr>Calibri</vt:lpstr>
      <vt:lpstr>Wingdings</vt:lpstr>
      <vt:lpstr>VisitEngland powerpoint template 4x3 final</vt:lpstr>
      <vt:lpstr>‘At a glance’ summaries</vt:lpstr>
      <vt:lpstr>PowerPoint Presentation</vt:lpstr>
      <vt:lpstr>PowerPoint Presentation</vt:lpstr>
      <vt:lpstr>PowerPoint Presentation</vt:lpstr>
      <vt:lpstr>‘At a glance’ summaries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‘At a glance’ summaries</vt:lpstr>
      <vt:lpstr>PowerPoint Presentation</vt:lpstr>
      <vt:lpstr>‘At a glance’ summaries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Redhouse Lane communications</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Mikkelsen</dc:creator>
  <cp:lastModifiedBy>Xavier Faux</cp:lastModifiedBy>
  <cp:revision>256</cp:revision>
  <dcterms:created xsi:type="dcterms:W3CDTF">2017-05-01T11:40:15Z</dcterms:created>
  <dcterms:modified xsi:type="dcterms:W3CDTF">2017-09-05T15:07:36Z</dcterms:modified>
</cp:coreProperties>
</file>