
<file path=[Content_Types].xml><?xml version="1.0" encoding="utf-8"?>
<Types xmlns="http://schemas.openxmlformats.org/package/2006/content-types">
  <Default Extension="png" ContentType="image/png"/>
  <Default Extension="jpeg" ContentType="image/jpeg"/>
  <Default Extension="rels" ContentType="application/vnd.openxmlformats-package.relationships+xml"/>
  <Default Extension="xml" ContentType="application/xml"/>
  <Default Extension="xlsx" ContentType="application/vnd.openxmlformats-officedocument.spreadsheetml.sheet"/>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charts/chart1.xml" ContentType="application/vnd.openxmlformats-officedocument.drawingml.chart+xml"/>
  <Override PartName="/ppt/theme/themeOverride1.xml" ContentType="application/vnd.openxmlformats-officedocument.themeOverr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charts/chart2.xml" ContentType="application/vnd.openxmlformats-officedocument.drawingml.chart+xml"/>
  <Override PartName="/ppt/theme/themeOverride2.xml" ContentType="application/vnd.openxmlformats-officedocument.themeOverr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charts/chart3.xml" ContentType="application/vnd.openxmlformats-officedocument.drawingml.chart+xml"/>
  <Override PartName="/ppt/theme/themeOverride3.xml" ContentType="application/vnd.openxmlformats-officedocument.themeOverr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charts/chart4.xml" ContentType="application/vnd.openxmlformats-officedocument.drawingml.chart+xml"/>
  <Override PartName="/ppt/theme/themeOverride4.xml" ContentType="application/vnd.openxmlformats-officedocument.themeOverr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charts/chart5.xml" ContentType="application/vnd.openxmlformats-officedocument.drawingml.chart+xml"/>
  <Override PartName="/ppt/theme/themeOverride5.xml" ContentType="application/vnd.openxmlformats-officedocument.themeOverr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charts/chart6.xml" ContentType="application/vnd.openxmlformats-officedocument.drawingml.chart+xml"/>
  <Override PartName="/ppt/theme/themeOverride6.xml" ContentType="application/vnd.openxmlformats-officedocument.themeOverr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charts/chart7.xml" ContentType="application/vnd.openxmlformats-officedocument.drawingml.chart+xml"/>
  <Override PartName="/ppt/theme/themeOverride7.xml" ContentType="application/vnd.openxmlformats-officedocument.themeOverr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charts/chart8.xml" ContentType="application/vnd.openxmlformats-officedocument.drawingml.chart+xml"/>
  <Override PartName="/ppt/theme/themeOverride8.xml" ContentType="application/vnd.openxmlformats-officedocument.themeOverr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charts/chart9.xml" ContentType="application/vnd.openxmlformats-officedocument.drawingml.chart+xml"/>
  <Override PartName="/ppt/theme/themeOverride9.xml" ContentType="application/vnd.openxmlformats-officedocument.themeOverr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charts/chart10.xml" ContentType="application/vnd.openxmlformats-officedocument.drawingml.chart+xml"/>
  <Override PartName="/ppt/theme/themeOverride10.xml" ContentType="application/vnd.openxmlformats-officedocument.themeOverr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charts/chart11.xml" ContentType="application/vnd.openxmlformats-officedocument.drawingml.chart+xml"/>
  <Override PartName="/ppt/theme/themeOverride11.xml" ContentType="application/vnd.openxmlformats-officedocument.themeOverr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charts/chart12.xml" ContentType="application/vnd.openxmlformats-officedocument.drawingml.chart+xml"/>
  <Override PartName="/ppt/theme/themeOverride12.xml" ContentType="application/vnd.openxmlformats-officedocument.themeOverride+xml"/>
  <Override PartName="/ppt/notesSlides/notesSlide29.xml" ContentType="application/vnd.openxmlformats-officedocument.presentationml.notesSlide+xml"/>
  <Override PartName="/ppt/charts/chart13.xml" ContentType="application/vnd.openxmlformats-officedocument.drawingml.chart+xml"/>
  <Override PartName="/ppt/theme/themeOverride13.xml" ContentType="application/vnd.openxmlformats-officedocument.themeOverride+xml"/>
  <Override PartName="/ppt/notesSlides/notesSlide30.xml" ContentType="application/vnd.openxmlformats-officedocument.presentationml.notesSlide+xml"/>
  <Override PartName="/ppt/charts/chart14.xml" ContentType="application/vnd.openxmlformats-officedocument.drawingml.chart+xml"/>
  <Override PartName="/ppt/theme/themeOverride14.xml" ContentType="application/vnd.openxmlformats-officedocument.themeOverride+xml"/>
  <Override PartName="/ppt/notesSlides/notesSlide31.xml" ContentType="application/vnd.openxmlformats-officedocument.presentationml.notesSlide+xml"/>
  <Override PartName="/ppt/charts/chart15.xml" ContentType="application/vnd.openxmlformats-officedocument.drawingml.chart+xml"/>
  <Override PartName="/ppt/theme/themeOverride15.xml" ContentType="application/vnd.openxmlformats-officedocument.themeOverride+xml"/>
  <Override PartName="/ppt/notesSlides/notesSlide32.xml" ContentType="application/vnd.openxmlformats-officedocument.presentationml.notesSlide+xml"/>
  <Override PartName="/ppt/charts/chart16.xml" ContentType="application/vnd.openxmlformats-officedocument.drawingml.chart+xml"/>
  <Override PartName="/ppt/theme/themeOverride16.xml" ContentType="application/vnd.openxmlformats-officedocument.themeOverride+xml"/>
  <Override PartName="/ppt/notesSlides/notesSlide33.xml" ContentType="application/vnd.openxmlformats-officedocument.presentationml.notesSlide+xml"/>
  <Override PartName="/ppt/charts/chart17.xml" ContentType="application/vnd.openxmlformats-officedocument.drawingml.chart+xml"/>
  <Override PartName="/ppt/theme/themeOverride17.xml" ContentType="application/vnd.openxmlformats-officedocument.themeOverride+xml"/>
  <Override PartName="/ppt/notesSlides/notesSlide34.xml" ContentType="application/vnd.openxmlformats-officedocument.presentationml.notesSlide+xml"/>
  <Override PartName="/ppt/charts/chart18.xml" ContentType="application/vnd.openxmlformats-officedocument.drawingml.chart+xml"/>
  <Override PartName="/ppt/theme/themeOverride18.xml" ContentType="application/vnd.openxmlformats-officedocument.themeOverride+xml"/>
  <Override PartName="/ppt/notesSlides/notesSlide35.xml" ContentType="application/vnd.openxmlformats-officedocument.presentationml.notesSlide+xml"/>
  <Override PartName="/ppt/charts/chart19.xml" ContentType="application/vnd.openxmlformats-officedocument.drawingml.chart+xml"/>
  <Override PartName="/ppt/theme/themeOverride19.xml" ContentType="application/vnd.openxmlformats-officedocument.themeOverride+xml"/>
  <Override PartName="/ppt/notesSlides/notesSlide36.xml" ContentType="application/vnd.openxmlformats-officedocument.presentationml.notesSlide+xml"/>
  <Override PartName="/ppt/charts/chart20.xml" ContentType="application/vnd.openxmlformats-officedocument.drawingml.chart+xml"/>
  <Override PartName="/ppt/theme/themeOverride20.xml" ContentType="application/vnd.openxmlformats-officedocument.themeOverride+xml"/>
  <Override PartName="/ppt/notesSlides/notesSlide37.xml" ContentType="application/vnd.openxmlformats-officedocument.presentationml.notesSlide+xml"/>
  <Override PartName="/ppt/charts/chart21.xml" ContentType="application/vnd.openxmlformats-officedocument.drawingml.chart+xml"/>
  <Override PartName="/ppt/theme/themeOverride21.xml" ContentType="application/vnd.openxmlformats-officedocument.themeOverride+xml"/>
  <Override PartName="/ppt/notesSlides/notesSlide38.xml" ContentType="application/vnd.openxmlformats-officedocument.presentationml.notesSlide+xml"/>
  <Override PartName="/ppt/charts/chart22.xml" ContentType="application/vnd.openxmlformats-officedocument.drawingml.chart+xml"/>
  <Override PartName="/ppt/theme/themeOverride22.xml" ContentType="application/vnd.openxmlformats-officedocument.themeOverride+xml"/>
  <Override PartName="/ppt/notesSlides/notesSlide39.xml" ContentType="application/vnd.openxmlformats-officedocument.presentationml.notesSlide+xml"/>
  <Override PartName="/ppt/charts/chart23.xml" ContentType="application/vnd.openxmlformats-officedocument.drawingml.chart+xml"/>
  <Override PartName="/ppt/theme/themeOverride23.xml" ContentType="application/vnd.openxmlformats-officedocument.themeOverride+xml"/>
  <Override PartName="/ppt/notesSlides/notesSlide40.xml" ContentType="application/vnd.openxmlformats-officedocument.presentationml.notesSlide+xml"/>
  <Override PartName="/ppt/charts/chart24.xml" ContentType="application/vnd.openxmlformats-officedocument.drawingml.chart+xml"/>
  <Override PartName="/ppt/theme/themeOverride24.xml" ContentType="application/vnd.openxmlformats-officedocument.themeOverride+xml"/>
  <Override PartName="/ppt/notesSlides/notesSlide41.xml" ContentType="application/vnd.openxmlformats-officedocument.presentationml.notesSlide+xml"/>
  <Override PartName="/ppt/charts/chart25.xml" ContentType="application/vnd.openxmlformats-officedocument.drawingml.chart+xml"/>
  <Override PartName="/ppt/theme/themeOverride25.xml" ContentType="application/vnd.openxmlformats-officedocument.themeOverride+xml"/>
  <Override PartName="/ppt/notesSlides/notesSlide42.xml" ContentType="application/vnd.openxmlformats-officedocument.presentationml.notesSlide+xml"/>
  <Override PartName="/ppt/charts/chart26.xml" ContentType="application/vnd.openxmlformats-officedocument.drawingml.chart+xml"/>
  <Override PartName="/ppt/theme/themeOverride26.xml" ContentType="application/vnd.openxmlformats-officedocument.themeOverride+xml"/>
  <Override PartName="/ppt/notesSlides/notesSlide43.xml" ContentType="application/vnd.openxmlformats-officedocument.presentationml.notesSlide+xml"/>
  <Override PartName="/ppt/charts/chart27.xml" ContentType="application/vnd.openxmlformats-officedocument.drawingml.chart+xml"/>
  <Override PartName="/ppt/theme/themeOverride27.xml" ContentType="application/vnd.openxmlformats-officedocument.themeOverride+xml"/>
  <Override PartName="/ppt/notesSlides/notesSlide44.xml" ContentType="application/vnd.openxmlformats-officedocument.presentationml.notesSlide+xml"/>
  <Override PartName="/ppt/charts/chart28.xml" ContentType="application/vnd.openxmlformats-officedocument.drawingml.chart+xml"/>
  <Override PartName="/ppt/theme/themeOverride28.xml" ContentType="application/vnd.openxmlformats-officedocument.themeOverride+xml"/>
  <Override PartName="/ppt/notesSlides/notesSlide45.xml" ContentType="application/vnd.openxmlformats-officedocument.presentationml.notesSlide+xml"/>
  <Override PartName="/ppt/charts/chart29.xml" ContentType="application/vnd.openxmlformats-officedocument.drawingml.chart+xml"/>
  <Override PartName="/ppt/theme/themeOverride29.xml" ContentType="application/vnd.openxmlformats-officedocument.themeOverride+xml"/>
  <Override PartName="/ppt/notesSlides/notesSlide46.xml" ContentType="application/vnd.openxmlformats-officedocument.presentationml.notesSlide+xml"/>
  <Override PartName="/ppt/charts/chart30.xml" ContentType="application/vnd.openxmlformats-officedocument.drawingml.chart+xml"/>
  <Override PartName="/ppt/theme/themeOverride30.xml" ContentType="application/vnd.openxmlformats-officedocument.themeOverride+xml"/>
  <Override PartName="/ppt/notesSlides/notesSlide47.xml" ContentType="application/vnd.openxmlformats-officedocument.presentationml.notesSlide+xml"/>
  <Override PartName="/ppt/charts/chart31.xml" ContentType="application/vnd.openxmlformats-officedocument.drawingml.chart+xml"/>
  <Override PartName="/ppt/theme/themeOverride31.xml" ContentType="application/vnd.openxmlformats-officedocument.themeOverride+xml"/>
  <Override PartName="/ppt/notesSlides/notesSlide48.xml" ContentType="application/vnd.openxmlformats-officedocument.presentationml.notesSlide+xml"/>
  <Override PartName="/ppt/charts/chart32.xml" ContentType="application/vnd.openxmlformats-officedocument.drawingml.chart+xml"/>
  <Override PartName="/ppt/theme/themeOverride32.xml" ContentType="application/vnd.openxmlformats-officedocument.themeOverride+xml"/>
  <Override PartName="/ppt/notesSlides/notesSlide49.xml" ContentType="application/vnd.openxmlformats-officedocument.presentationml.notesSlide+xml"/>
  <Override PartName="/ppt/charts/chart33.xml" ContentType="application/vnd.openxmlformats-officedocument.drawingml.chart+xml"/>
  <Override PartName="/ppt/theme/themeOverride33.xml" ContentType="application/vnd.openxmlformats-officedocument.themeOverride+xml"/>
  <Override PartName="/ppt/notesSlides/notesSlide50.xml" ContentType="application/vnd.openxmlformats-officedocument.presentationml.notesSlide+xml"/>
  <Override PartName="/ppt/charts/chart34.xml" ContentType="application/vnd.openxmlformats-officedocument.drawingml.chart+xml"/>
  <Override PartName="/ppt/theme/themeOverride34.xml" ContentType="application/vnd.openxmlformats-officedocument.themeOverride+xml"/>
  <Override PartName="/ppt/notesSlides/notesSlide51.xml" ContentType="application/vnd.openxmlformats-officedocument.presentationml.notesSlide+xml"/>
  <Override PartName="/ppt/charts/chart35.xml" ContentType="application/vnd.openxmlformats-officedocument.drawingml.chart+xml"/>
  <Override PartName="/ppt/theme/themeOverride35.xml" ContentType="application/vnd.openxmlformats-officedocument.themeOverride+xml"/>
  <Override PartName="/ppt/notesSlides/notesSlide52.xml" ContentType="application/vnd.openxmlformats-officedocument.presentationml.notesSlide+xml"/>
  <Override PartName="/ppt/charts/chart36.xml" ContentType="application/vnd.openxmlformats-officedocument.drawingml.chart+xml"/>
  <Override PartName="/ppt/theme/themeOverride36.xml" ContentType="application/vnd.openxmlformats-officedocument.themeOverride+xml"/>
  <Override PartName="/ppt/notesSlides/notesSlide53.xml" ContentType="application/vnd.openxmlformats-officedocument.presentationml.notesSlide+xml"/>
  <Override PartName="/ppt/charts/chart37.xml" ContentType="application/vnd.openxmlformats-officedocument.drawingml.chart+xml"/>
  <Override PartName="/ppt/theme/themeOverride37.xml" ContentType="application/vnd.openxmlformats-officedocument.themeOverride+xml"/>
  <Override PartName="/ppt/notesSlides/notesSlide54.xml" ContentType="application/vnd.openxmlformats-officedocument.presentationml.notesSlide+xml"/>
  <Override PartName="/ppt/charts/chart38.xml" ContentType="application/vnd.openxmlformats-officedocument.drawingml.chart+xml"/>
  <Override PartName="/ppt/theme/themeOverride38.xml" ContentType="application/vnd.openxmlformats-officedocument.themeOverride+xml"/>
  <Override PartName="/ppt/notesSlides/notesSlide55.xml" ContentType="application/vnd.openxmlformats-officedocument.presentationml.notesSlide+xml"/>
  <Override PartName="/ppt/charts/chart39.xml" ContentType="application/vnd.openxmlformats-officedocument.drawingml.chart+xml"/>
  <Override PartName="/ppt/theme/themeOverride39.xml" ContentType="application/vnd.openxmlformats-officedocument.themeOverride+xml"/>
  <Override PartName="/ppt/notesSlides/notesSlide56.xml" ContentType="application/vnd.openxmlformats-officedocument.presentationml.notesSlide+xml"/>
  <Override PartName="/ppt/charts/chart40.xml" ContentType="application/vnd.openxmlformats-officedocument.drawingml.chart+xml"/>
  <Override PartName="/ppt/theme/themeOverride40.xml" ContentType="application/vnd.openxmlformats-officedocument.themeOverride+xml"/>
  <Override PartName="/ppt/notesSlides/notesSlide57.xml" ContentType="application/vnd.openxmlformats-officedocument.presentationml.notesSlide+xml"/>
  <Override PartName="/ppt/charts/chart41.xml" ContentType="application/vnd.openxmlformats-officedocument.drawingml.chart+xml"/>
  <Override PartName="/ppt/theme/themeOverride41.xml" ContentType="application/vnd.openxmlformats-officedocument.themeOverride+xml"/>
  <Override PartName="/ppt/notesSlides/notesSlide58.xml" ContentType="application/vnd.openxmlformats-officedocument.presentationml.notesSlide+xml"/>
  <Override PartName="/ppt/charts/chart42.xml" ContentType="application/vnd.openxmlformats-officedocument.drawingml.chart+xml"/>
  <Override PartName="/ppt/theme/themeOverride42.xml" ContentType="application/vnd.openxmlformats-officedocument.themeOverride+xml"/>
  <Override PartName="/ppt/notesSlides/notesSlide59.xml" ContentType="application/vnd.openxmlformats-officedocument.presentationml.notesSlide+xml"/>
  <Override PartName="/ppt/charts/chart43.xml" ContentType="application/vnd.openxmlformats-officedocument.drawingml.chart+xml"/>
  <Override PartName="/ppt/theme/themeOverride43.xml" ContentType="application/vnd.openxmlformats-officedocument.themeOverride+xml"/>
  <Override PartName="/ppt/notesSlides/notesSlide60.xml" ContentType="application/vnd.openxmlformats-officedocument.presentationml.notesSlide+xml"/>
  <Override PartName="/ppt/charts/chart44.xml" ContentType="application/vnd.openxmlformats-officedocument.drawingml.chart+xml"/>
  <Override PartName="/ppt/theme/themeOverride44.xml" ContentType="application/vnd.openxmlformats-officedocument.themeOverride+xml"/>
  <Override PartName="/ppt/notesSlides/notesSlide61.xml" ContentType="application/vnd.openxmlformats-officedocument.presentationml.notesSlide+xml"/>
  <Override PartName="/ppt/charts/chart45.xml" ContentType="application/vnd.openxmlformats-officedocument.drawingml.chart+xml"/>
  <Override PartName="/ppt/theme/themeOverride45.xml" ContentType="application/vnd.openxmlformats-officedocument.themeOverride+xml"/>
  <Override PartName="/ppt/notesSlides/notesSlide62.xml" ContentType="application/vnd.openxmlformats-officedocument.presentationml.notesSlide+xml"/>
  <Override PartName="/ppt/charts/chart46.xml" ContentType="application/vnd.openxmlformats-officedocument.drawingml.chart+xml"/>
  <Override PartName="/ppt/theme/themeOverride46.xml" ContentType="application/vnd.openxmlformats-officedocument.themeOverride+xml"/>
  <Override PartName="/ppt/notesSlides/notesSlide63.xml" ContentType="application/vnd.openxmlformats-officedocument.presentationml.notesSlide+xml"/>
  <Override PartName="/ppt/charts/chart47.xml" ContentType="application/vnd.openxmlformats-officedocument.drawingml.chart+xml"/>
  <Override PartName="/ppt/theme/themeOverride47.xml" ContentType="application/vnd.openxmlformats-officedocument.themeOverride+xml"/>
  <Override PartName="/ppt/notesSlides/notesSlide64.xml" ContentType="application/vnd.openxmlformats-officedocument.presentationml.notesSlide+xml"/>
  <Override PartName="/ppt/charts/chart48.xml" ContentType="application/vnd.openxmlformats-officedocument.drawingml.chart+xml"/>
  <Override PartName="/ppt/theme/themeOverride48.xml" ContentType="application/vnd.openxmlformats-officedocument.themeOverride+xml"/>
  <Override PartName="/ppt/notesSlides/notesSlide65.xml" ContentType="application/vnd.openxmlformats-officedocument.presentationml.notesSlide+xml"/>
  <Override PartName="/ppt/charts/chart49.xml" ContentType="application/vnd.openxmlformats-officedocument.drawingml.chart+xml"/>
  <Override PartName="/ppt/theme/themeOverride49.xml" ContentType="application/vnd.openxmlformats-officedocument.themeOverride+xml"/>
  <Override PartName="/ppt/notesSlides/notesSlide66.xml" ContentType="application/vnd.openxmlformats-officedocument.presentationml.notesSlide+xml"/>
  <Override PartName="/ppt/charts/chart50.xml" ContentType="application/vnd.openxmlformats-officedocument.drawingml.chart+xml"/>
  <Override PartName="/ppt/theme/themeOverride50.xml" ContentType="application/vnd.openxmlformats-officedocument.themeOverride+xml"/>
  <Override PartName="/ppt/notesSlides/notesSlide67.xml" ContentType="application/vnd.openxmlformats-officedocument.presentationml.notesSlide+xml"/>
  <Override PartName="/ppt/charts/chart51.xml" ContentType="application/vnd.openxmlformats-officedocument.drawingml.chart+xml"/>
  <Override PartName="/ppt/theme/themeOverride51.xml" ContentType="application/vnd.openxmlformats-officedocument.themeOverride+xml"/>
  <Override PartName="/ppt/notesSlides/notesSlide68.xml" ContentType="application/vnd.openxmlformats-officedocument.presentationml.notesSlide+xml"/>
  <Override PartName="/ppt/charts/chart52.xml" ContentType="application/vnd.openxmlformats-officedocument.drawingml.chart+xml"/>
  <Override PartName="/ppt/theme/themeOverride52.xml" ContentType="application/vnd.openxmlformats-officedocument.themeOverride+xml"/>
  <Override PartName="/docProps/core.xml" ContentType="application/vnd.openxmlformats-package.core-properties+xml"/>
  <Override PartName="/docProps/app.xml" ContentType="application/vnd.openxmlformats-officedocument.extended-properties+xml"/>
  <Override PartName="/ppt/revisionInfo.xml" ContentType="application/vnd.ms-powerpoint.revisioninfo+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1"/>
  </p:sldMasterIdLst>
  <p:notesMasterIdLst>
    <p:notesMasterId r:id="rId74"/>
  </p:notesMasterIdLst>
  <p:sldIdLst>
    <p:sldId id="276" r:id="rId2"/>
    <p:sldId id="262" r:id="rId3"/>
    <p:sldId id="321" r:id="rId4"/>
    <p:sldId id="322" r:id="rId5"/>
    <p:sldId id="323" r:id="rId6"/>
    <p:sldId id="320" r:id="rId7"/>
    <p:sldId id="299" r:id="rId8"/>
    <p:sldId id="315" r:id="rId9"/>
    <p:sldId id="279" r:id="rId10"/>
    <p:sldId id="300" r:id="rId11"/>
    <p:sldId id="316" r:id="rId12"/>
    <p:sldId id="281" r:id="rId13"/>
    <p:sldId id="301" r:id="rId14"/>
    <p:sldId id="283" r:id="rId15"/>
    <p:sldId id="302" r:id="rId16"/>
    <p:sldId id="284" r:id="rId17"/>
    <p:sldId id="303" r:id="rId18"/>
    <p:sldId id="317" r:id="rId19"/>
    <p:sldId id="285" r:id="rId20"/>
    <p:sldId id="304" r:id="rId21"/>
    <p:sldId id="286" r:id="rId22"/>
    <p:sldId id="305" r:id="rId23"/>
    <p:sldId id="318" r:id="rId24"/>
    <p:sldId id="287" r:id="rId25"/>
    <p:sldId id="306" r:id="rId26"/>
    <p:sldId id="288" r:id="rId27"/>
    <p:sldId id="307" r:id="rId28"/>
    <p:sldId id="289" r:id="rId29"/>
    <p:sldId id="308" r:id="rId30"/>
    <p:sldId id="324" r:id="rId31"/>
    <p:sldId id="327" r:id="rId32"/>
    <p:sldId id="372" r:id="rId33"/>
    <p:sldId id="371" r:id="rId34"/>
    <p:sldId id="328" r:id="rId35"/>
    <p:sldId id="329" r:id="rId36"/>
    <p:sldId id="330" r:id="rId37"/>
    <p:sldId id="331" r:id="rId38"/>
    <p:sldId id="332" r:id="rId39"/>
    <p:sldId id="337" r:id="rId40"/>
    <p:sldId id="338" r:id="rId41"/>
    <p:sldId id="339" r:id="rId42"/>
    <p:sldId id="340" r:id="rId43"/>
    <p:sldId id="341" r:id="rId44"/>
    <p:sldId id="342" r:id="rId45"/>
    <p:sldId id="343" r:id="rId46"/>
    <p:sldId id="344" r:id="rId47"/>
    <p:sldId id="345" r:id="rId48"/>
    <p:sldId id="346" r:id="rId49"/>
    <p:sldId id="347" r:id="rId50"/>
    <p:sldId id="348" r:id="rId51"/>
    <p:sldId id="349" r:id="rId52"/>
    <p:sldId id="350" r:id="rId53"/>
    <p:sldId id="351" r:id="rId54"/>
    <p:sldId id="352" r:id="rId55"/>
    <p:sldId id="353" r:id="rId56"/>
    <p:sldId id="354" r:id="rId57"/>
    <p:sldId id="355" r:id="rId58"/>
    <p:sldId id="356" r:id="rId59"/>
    <p:sldId id="357" r:id="rId60"/>
    <p:sldId id="358" r:id="rId61"/>
    <p:sldId id="359" r:id="rId62"/>
    <p:sldId id="360" r:id="rId63"/>
    <p:sldId id="361" r:id="rId64"/>
    <p:sldId id="362" r:id="rId65"/>
    <p:sldId id="363" r:id="rId66"/>
    <p:sldId id="364" r:id="rId67"/>
    <p:sldId id="365" r:id="rId68"/>
    <p:sldId id="366" r:id="rId69"/>
    <p:sldId id="367" r:id="rId70"/>
    <p:sldId id="368" r:id="rId71"/>
    <p:sldId id="369" r:id="rId72"/>
    <p:sldId id="370" r:id="rId73"/>
  </p:sldIdLst>
  <p:sldSz cx="9144000" cy="6858000" type="screen4x3"/>
  <p:notesSz cx="6858000" cy="9144000"/>
  <p:defaultTex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3936" userDrawn="1">
          <p15:clr>
            <a:srgbClr val="A4A3A4"/>
          </p15:clr>
        </p15:guide>
        <p15:guide id="2" pos="204" userDrawn="1">
          <p15:clr>
            <a:srgbClr val="A4A3A4"/>
          </p15:clr>
        </p15:guide>
        <p15:guide id="4" pos="5534"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FFC000"/>
    <a:srgbClr val="92D050"/>
    <a:srgbClr val="120742"/>
    <a:srgbClr val="CBC4C6"/>
    <a:srgbClr val="FFFFFF"/>
    <a:srgbClr val="505050"/>
    <a:srgbClr val="646363"/>
    <a:srgbClr val="D4E1E0"/>
    <a:srgbClr val="A1AEAF"/>
    <a:srgbClr val="BFDBF7"/>
  </p:clrMru>
  <p:extLst>
    <p:ext uri="{E76CE94A-603C-4142-B9EB-6D1370010A27}">
      <p14:discardImageEditData xmlns:p14="http://schemas.microsoft.com/office/powerpoint/2010/main" val="0"/>
    </p:ext>
    <p:ext uri="{D31A062A-798A-4329-ABDD-BBA856620510}">
      <p14:defaultImageDpi xmlns:p14="http://schemas.microsoft.com/office/powerpoint/2010/main" val="0"/>
    </p:ext>
    <p:ext uri="{FD5EFAAD-0ECE-453E-9831-46B23BE46B34}">
      <p15:chartTrackingRefBased xmlns:p15="http://schemas.microsoft.com/office/powerpoint/2012/main" val="0"/>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7137" autoAdjust="0"/>
    <p:restoredTop sz="95772" autoAdjust="0"/>
  </p:normalViewPr>
  <p:slideViewPr>
    <p:cSldViewPr snapToGrid="0" snapToObjects="1">
      <p:cViewPr varScale="1">
        <p:scale>
          <a:sx n="111" d="100"/>
          <a:sy n="111" d="100"/>
        </p:scale>
        <p:origin x="2100" y="114"/>
      </p:cViewPr>
      <p:guideLst>
        <p:guide orient="horz" pos="3936"/>
        <p:guide pos="204"/>
        <p:guide pos="5534"/>
      </p:guideLst>
    </p:cSldViewPr>
  </p:slideViewPr>
  <p:notesTextViewPr>
    <p:cViewPr>
      <p:scale>
        <a:sx n="100" d="100"/>
        <a:sy n="100" d="100"/>
      </p:scale>
      <p:origin x="0" y="0"/>
    </p:cViewPr>
  </p:notesText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slide" Target="slides/slide25.xml"/><Relationship Id="rId39" Type="http://schemas.openxmlformats.org/officeDocument/2006/relationships/slide" Target="slides/slide38.xml"/><Relationship Id="rId21" Type="http://schemas.openxmlformats.org/officeDocument/2006/relationships/slide" Target="slides/slide20.xml"/><Relationship Id="rId34" Type="http://schemas.openxmlformats.org/officeDocument/2006/relationships/slide" Target="slides/slide33.xml"/><Relationship Id="rId42" Type="http://schemas.openxmlformats.org/officeDocument/2006/relationships/slide" Target="slides/slide41.xml"/><Relationship Id="rId47" Type="http://schemas.openxmlformats.org/officeDocument/2006/relationships/slide" Target="slides/slide46.xml"/><Relationship Id="rId50" Type="http://schemas.openxmlformats.org/officeDocument/2006/relationships/slide" Target="slides/slide49.xml"/><Relationship Id="rId55" Type="http://schemas.openxmlformats.org/officeDocument/2006/relationships/slide" Target="slides/slide54.xml"/><Relationship Id="rId63" Type="http://schemas.openxmlformats.org/officeDocument/2006/relationships/slide" Target="slides/slide62.xml"/><Relationship Id="rId68" Type="http://schemas.openxmlformats.org/officeDocument/2006/relationships/slide" Target="slides/slide67.xml"/><Relationship Id="rId76" Type="http://schemas.openxmlformats.org/officeDocument/2006/relationships/viewProps" Target="viewProps.xml"/><Relationship Id="rId7" Type="http://schemas.openxmlformats.org/officeDocument/2006/relationships/slide" Target="slides/slide6.xml"/><Relationship Id="rId71" Type="http://schemas.openxmlformats.org/officeDocument/2006/relationships/slide" Target="slides/slide70.xml"/><Relationship Id="rId2" Type="http://schemas.openxmlformats.org/officeDocument/2006/relationships/slide" Target="slides/slide1.xml"/><Relationship Id="rId16" Type="http://schemas.openxmlformats.org/officeDocument/2006/relationships/slide" Target="slides/slide15.xml"/><Relationship Id="rId29" Type="http://schemas.openxmlformats.org/officeDocument/2006/relationships/slide" Target="slides/slide28.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slide" Target="slides/slide31.xml"/><Relationship Id="rId37" Type="http://schemas.openxmlformats.org/officeDocument/2006/relationships/slide" Target="slides/slide36.xml"/><Relationship Id="rId40" Type="http://schemas.openxmlformats.org/officeDocument/2006/relationships/slide" Target="slides/slide39.xml"/><Relationship Id="rId45" Type="http://schemas.openxmlformats.org/officeDocument/2006/relationships/slide" Target="slides/slide44.xml"/><Relationship Id="rId53" Type="http://schemas.openxmlformats.org/officeDocument/2006/relationships/slide" Target="slides/slide52.xml"/><Relationship Id="rId58" Type="http://schemas.openxmlformats.org/officeDocument/2006/relationships/slide" Target="slides/slide57.xml"/><Relationship Id="rId66" Type="http://schemas.openxmlformats.org/officeDocument/2006/relationships/slide" Target="slides/slide65.xml"/><Relationship Id="rId74" Type="http://schemas.openxmlformats.org/officeDocument/2006/relationships/notesMaster" Target="notesMasters/notesMaster1.xml"/><Relationship Id="rId5" Type="http://schemas.openxmlformats.org/officeDocument/2006/relationships/slide" Target="slides/slide4.xml"/><Relationship Id="rId61" Type="http://schemas.openxmlformats.org/officeDocument/2006/relationships/slide" Target="slides/slide60.xml"/><Relationship Id="rId10" Type="http://schemas.openxmlformats.org/officeDocument/2006/relationships/slide" Target="slides/slide9.xml"/><Relationship Id="rId19" Type="http://schemas.openxmlformats.org/officeDocument/2006/relationships/slide" Target="slides/slide18.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slide" Target="slides/slide51.xml"/><Relationship Id="rId60" Type="http://schemas.openxmlformats.org/officeDocument/2006/relationships/slide" Target="slides/slide59.xml"/><Relationship Id="rId65" Type="http://schemas.openxmlformats.org/officeDocument/2006/relationships/slide" Target="slides/slide64.xml"/><Relationship Id="rId73" Type="http://schemas.openxmlformats.org/officeDocument/2006/relationships/slide" Target="slides/slide72.xml"/><Relationship Id="rId78" Type="http://schemas.openxmlformats.org/officeDocument/2006/relationships/tableStyles" Target="tableStyles.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slide" Target="slides/slide34.xml"/><Relationship Id="rId43" Type="http://schemas.openxmlformats.org/officeDocument/2006/relationships/slide" Target="slides/slide42.xml"/><Relationship Id="rId48" Type="http://schemas.openxmlformats.org/officeDocument/2006/relationships/slide" Target="slides/slide47.xml"/><Relationship Id="rId56" Type="http://schemas.openxmlformats.org/officeDocument/2006/relationships/slide" Target="slides/slide55.xml"/><Relationship Id="rId64" Type="http://schemas.openxmlformats.org/officeDocument/2006/relationships/slide" Target="slides/slide63.xml"/><Relationship Id="rId69" Type="http://schemas.openxmlformats.org/officeDocument/2006/relationships/slide" Target="slides/slide68.xml"/><Relationship Id="rId77" Type="http://schemas.openxmlformats.org/officeDocument/2006/relationships/theme" Target="theme/theme1.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80" Type="http://schemas.microsoft.com/office/2015/10/relationships/revisionInfo" Target="revisionInfo.xml"/><Relationship Id="rId3" Type="http://schemas.openxmlformats.org/officeDocument/2006/relationships/slide" Target="slides/slide2.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 Id="rId46" Type="http://schemas.openxmlformats.org/officeDocument/2006/relationships/slide" Target="slides/slide45.xml"/><Relationship Id="rId59" Type="http://schemas.openxmlformats.org/officeDocument/2006/relationships/slide" Target="slides/slide58.xml"/><Relationship Id="rId67" Type="http://schemas.openxmlformats.org/officeDocument/2006/relationships/slide" Target="slides/slide66.xml"/><Relationship Id="rId20" Type="http://schemas.openxmlformats.org/officeDocument/2006/relationships/slide" Target="slides/slide19.xml"/><Relationship Id="rId41" Type="http://schemas.openxmlformats.org/officeDocument/2006/relationships/slide" Target="slides/slide40.xml"/><Relationship Id="rId54" Type="http://schemas.openxmlformats.org/officeDocument/2006/relationships/slide" Target="slides/slide53.xml"/><Relationship Id="rId62" Type="http://schemas.openxmlformats.org/officeDocument/2006/relationships/slide" Target="slides/slide61.xml"/><Relationship Id="rId70" Type="http://schemas.openxmlformats.org/officeDocument/2006/relationships/slide" Target="slides/slide69.xml"/><Relationship Id="rId75" Type="http://schemas.openxmlformats.org/officeDocument/2006/relationships/presProps" Target="presProps.xml"/><Relationship Id="rId1" Type="http://schemas.openxmlformats.org/officeDocument/2006/relationships/slideMaster" Target="slideMasters/slideMaster1.xml"/><Relationship Id="rId6" Type="http://schemas.openxmlformats.org/officeDocument/2006/relationships/slide" Target="slides/slide5.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57" Type="http://schemas.openxmlformats.org/officeDocument/2006/relationships/slide" Target="slides/slide56.xml"/></Relationships>
</file>

<file path=ppt/charts/_rels/chart1.xml.rels><?xml version="1.0" encoding="UTF-8" standalone="yes"?>
<Relationships xmlns="http://schemas.openxmlformats.org/package/2006/relationships"><Relationship Id="rId2" Type="http://schemas.openxmlformats.org/officeDocument/2006/relationships/package" Target="../embeddings/Microsoft_Excel_Worksheet1.xlsx"/><Relationship Id="rId1" Type="http://schemas.openxmlformats.org/officeDocument/2006/relationships/themeOverride" Target="../theme/themeOverride1.xml"/></Relationships>
</file>

<file path=ppt/charts/_rels/chart10.xml.rels><?xml version="1.0" encoding="UTF-8" standalone="yes"?>
<Relationships xmlns="http://schemas.openxmlformats.org/package/2006/relationships"><Relationship Id="rId2" Type="http://schemas.openxmlformats.org/officeDocument/2006/relationships/package" Target="../embeddings/Microsoft_Excel_Worksheet10.xlsx"/><Relationship Id="rId1" Type="http://schemas.openxmlformats.org/officeDocument/2006/relationships/themeOverride" Target="../theme/themeOverride10.xml"/></Relationships>
</file>

<file path=ppt/charts/_rels/chart11.xml.rels><?xml version="1.0" encoding="UTF-8" standalone="yes"?>
<Relationships xmlns="http://schemas.openxmlformats.org/package/2006/relationships"><Relationship Id="rId2" Type="http://schemas.openxmlformats.org/officeDocument/2006/relationships/package" Target="../embeddings/Microsoft_Excel_Worksheet11.xlsx"/><Relationship Id="rId1" Type="http://schemas.openxmlformats.org/officeDocument/2006/relationships/themeOverride" Target="../theme/themeOverride11.xml"/></Relationships>
</file>

<file path=ppt/charts/_rels/chart12.xml.rels><?xml version="1.0" encoding="UTF-8" standalone="yes"?>
<Relationships xmlns="http://schemas.openxmlformats.org/package/2006/relationships"><Relationship Id="rId2" Type="http://schemas.openxmlformats.org/officeDocument/2006/relationships/package" Target="../embeddings/Microsoft_Excel_Worksheet12.xlsx"/><Relationship Id="rId1" Type="http://schemas.openxmlformats.org/officeDocument/2006/relationships/themeOverride" Target="../theme/themeOverride12.xml"/></Relationships>
</file>

<file path=ppt/charts/_rels/chart13.xml.rels><?xml version="1.0" encoding="UTF-8" standalone="yes"?>
<Relationships xmlns="http://schemas.openxmlformats.org/package/2006/relationships"><Relationship Id="rId2" Type="http://schemas.openxmlformats.org/officeDocument/2006/relationships/package" Target="../embeddings/Microsoft_Excel_Worksheet13.xlsx"/><Relationship Id="rId1" Type="http://schemas.openxmlformats.org/officeDocument/2006/relationships/themeOverride" Target="../theme/themeOverride13.xml"/></Relationships>
</file>

<file path=ppt/charts/_rels/chart14.xml.rels><?xml version="1.0" encoding="UTF-8" standalone="yes"?>
<Relationships xmlns="http://schemas.openxmlformats.org/package/2006/relationships"><Relationship Id="rId2" Type="http://schemas.openxmlformats.org/officeDocument/2006/relationships/package" Target="../embeddings/Microsoft_Excel_Worksheet14.xlsx"/><Relationship Id="rId1" Type="http://schemas.openxmlformats.org/officeDocument/2006/relationships/themeOverride" Target="../theme/themeOverride14.xml"/></Relationships>
</file>

<file path=ppt/charts/_rels/chart15.xml.rels><?xml version="1.0" encoding="UTF-8" standalone="yes"?>
<Relationships xmlns="http://schemas.openxmlformats.org/package/2006/relationships"><Relationship Id="rId2" Type="http://schemas.openxmlformats.org/officeDocument/2006/relationships/package" Target="../embeddings/Microsoft_Excel_Worksheet15.xlsx"/><Relationship Id="rId1" Type="http://schemas.openxmlformats.org/officeDocument/2006/relationships/themeOverride" Target="../theme/themeOverride15.xml"/></Relationships>
</file>

<file path=ppt/charts/_rels/chart16.xml.rels><?xml version="1.0" encoding="UTF-8" standalone="yes"?>
<Relationships xmlns="http://schemas.openxmlformats.org/package/2006/relationships"><Relationship Id="rId2" Type="http://schemas.openxmlformats.org/officeDocument/2006/relationships/package" Target="../embeddings/Microsoft_Excel_Worksheet16.xlsx"/><Relationship Id="rId1" Type="http://schemas.openxmlformats.org/officeDocument/2006/relationships/themeOverride" Target="../theme/themeOverride16.xml"/></Relationships>
</file>

<file path=ppt/charts/_rels/chart17.xml.rels><?xml version="1.0" encoding="UTF-8" standalone="yes"?>
<Relationships xmlns="http://schemas.openxmlformats.org/package/2006/relationships"><Relationship Id="rId2" Type="http://schemas.openxmlformats.org/officeDocument/2006/relationships/package" Target="../embeddings/Microsoft_Excel_Worksheet17.xlsx"/><Relationship Id="rId1" Type="http://schemas.openxmlformats.org/officeDocument/2006/relationships/themeOverride" Target="../theme/themeOverride17.xml"/></Relationships>
</file>

<file path=ppt/charts/_rels/chart18.xml.rels><?xml version="1.0" encoding="UTF-8" standalone="yes"?>
<Relationships xmlns="http://schemas.openxmlformats.org/package/2006/relationships"><Relationship Id="rId2" Type="http://schemas.openxmlformats.org/officeDocument/2006/relationships/package" Target="../embeddings/Microsoft_Excel_Worksheet18.xlsx"/><Relationship Id="rId1" Type="http://schemas.openxmlformats.org/officeDocument/2006/relationships/themeOverride" Target="../theme/themeOverride18.xml"/></Relationships>
</file>

<file path=ppt/charts/_rels/chart19.xml.rels><?xml version="1.0" encoding="UTF-8" standalone="yes"?>
<Relationships xmlns="http://schemas.openxmlformats.org/package/2006/relationships"><Relationship Id="rId2" Type="http://schemas.openxmlformats.org/officeDocument/2006/relationships/package" Target="../embeddings/Microsoft_Excel_Worksheet19.xlsx"/><Relationship Id="rId1" Type="http://schemas.openxmlformats.org/officeDocument/2006/relationships/themeOverride" Target="../theme/themeOverride19.xml"/></Relationships>
</file>

<file path=ppt/charts/_rels/chart2.xml.rels><?xml version="1.0" encoding="UTF-8" standalone="yes"?>
<Relationships xmlns="http://schemas.openxmlformats.org/package/2006/relationships"><Relationship Id="rId2" Type="http://schemas.openxmlformats.org/officeDocument/2006/relationships/package" Target="../embeddings/Microsoft_Excel_Worksheet2.xlsx"/><Relationship Id="rId1" Type="http://schemas.openxmlformats.org/officeDocument/2006/relationships/themeOverride" Target="../theme/themeOverride2.xml"/></Relationships>
</file>

<file path=ppt/charts/_rels/chart20.xml.rels><?xml version="1.0" encoding="UTF-8" standalone="yes"?>
<Relationships xmlns="http://schemas.openxmlformats.org/package/2006/relationships"><Relationship Id="rId2" Type="http://schemas.openxmlformats.org/officeDocument/2006/relationships/package" Target="../embeddings/Microsoft_Excel_Worksheet20.xlsx"/><Relationship Id="rId1" Type="http://schemas.openxmlformats.org/officeDocument/2006/relationships/themeOverride" Target="../theme/themeOverride20.xml"/></Relationships>
</file>

<file path=ppt/charts/_rels/chart21.xml.rels><?xml version="1.0" encoding="UTF-8" standalone="yes"?>
<Relationships xmlns="http://schemas.openxmlformats.org/package/2006/relationships"><Relationship Id="rId2" Type="http://schemas.openxmlformats.org/officeDocument/2006/relationships/package" Target="../embeddings/Microsoft_Excel_Worksheet21.xlsx"/><Relationship Id="rId1" Type="http://schemas.openxmlformats.org/officeDocument/2006/relationships/themeOverride" Target="../theme/themeOverride21.xml"/></Relationships>
</file>

<file path=ppt/charts/_rels/chart22.xml.rels><?xml version="1.0" encoding="UTF-8" standalone="yes"?>
<Relationships xmlns="http://schemas.openxmlformats.org/package/2006/relationships"><Relationship Id="rId2" Type="http://schemas.openxmlformats.org/officeDocument/2006/relationships/package" Target="../embeddings/Microsoft_Excel_Worksheet22.xlsx"/><Relationship Id="rId1" Type="http://schemas.openxmlformats.org/officeDocument/2006/relationships/themeOverride" Target="../theme/themeOverride22.xml"/></Relationships>
</file>

<file path=ppt/charts/_rels/chart23.xml.rels><?xml version="1.0" encoding="UTF-8" standalone="yes"?>
<Relationships xmlns="http://schemas.openxmlformats.org/package/2006/relationships"><Relationship Id="rId2" Type="http://schemas.openxmlformats.org/officeDocument/2006/relationships/package" Target="../embeddings/Microsoft_Excel_Worksheet23.xlsx"/><Relationship Id="rId1" Type="http://schemas.openxmlformats.org/officeDocument/2006/relationships/themeOverride" Target="../theme/themeOverride23.xml"/></Relationships>
</file>

<file path=ppt/charts/_rels/chart24.xml.rels><?xml version="1.0" encoding="UTF-8" standalone="yes"?>
<Relationships xmlns="http://schemas.openxmlformats.org/package/2006/relationships"><Relationship Id="rId2" Type="http://schemas.openxmlformats.org/officeDocument/2006/relationships/package" Target="../embeddings/Microsoft_Excel_Worksheet24.xlsx"/><Relationship Id="rId1" Type="http://schemas.openxmlformats.org/officeDocument/2006/relationships/themeOverride" Target="../theme/themeOverride24.xml"/></Relationships>
</file>

<file path=ppt/charts/_rels/chart25.xml.rels><?xml version="1.0" encoding="UTF-8" standalone="yes"?>
<Relationships xmlns="http://schemas.openxmlformats.org/package/2006/relationships"><Relationship Id="rId2" Type="http://schemas.openxmlformats.org/officeDocument/2006/relationships/package" Target="../embeddings/Microsoft_Excel_Worksheet25.xlsx"/><Relationship Id="rId1" Type="http://schemas.openxmlformats.org/officeDocument/2006/relationships/themeOverride" Target="../theme/themeOverride25.xml"/></Relationships>
</file>

<file path=ppt/charts/_rels/chart26.xml.rels><?xml version="1.0" encoding="UTF-8" standalone="yes"?>
<Relationships xmlns="http://schemas.openxmlformats.org/package/2006/relationships"><Relationship Id="rId2" Type="http://schemas.openxmlformats.org/officeDocument/2006/relationships/package" Target="../embeddings/Microsoft_Excel_Worksheet26.xlsx"/><Relationship Id="rId1" Type="http://schemas.openxmlformats.org/officeDocument/2006/relationships/themeOverride" Target="../theme/themeOverride26.xml"/></Relationships>
</file>

<file path=ppt/charts/_rels/chart27.xml.rels><?xml version="1.0" encoding="UTF-8" standalone="yes"?>
<Relationships xmlns="http://schemas.openxmlformats.org/package/2006/relationships"><Relationship Id="rId2" Type="http://schemas.openxmlformats.org/officeDocument/2006/relationships/package" Target="../embeddings/Microsoft_Excel_Worksheet27.xlsx"/><Relationship Id="rId1" Type="http://schemas.openxmlformats.org/officeDocument/2006/relationships/themeOverride" Target="../theme/themeOverride27.xml"/></Relationships>
</file>

<file path=ppt/charts/_rels/chart28.xml.rels><?xml version="1.0" encoding="UTF-8" standalone="yes"?>
<Relationships xmlns="http://schemas.openxmlformats.org/package/2006/relationships"><Relationship Id="rId2" Type="http://schemas.openxmlformats.org/officeDocument/2006/relationships/package" Target="../embeddings/Microsoft_Excel_Worksheet28.xlsx"/><Relationship Id="rId1" Type="http://schemas.openxmlformats.org/officeDocument/2006/relationships/themeOverride" Target="../theme/themeOverride28.xml"/></Relationships>
</file>

<file path=ppt/charts/_rels/chart29.xml.rels><?xml version="1.0" encoding="UTF-8" standalone="yes"?>
<Relationships xmlns="http://schemas.openxmlformats.org/package/2006/relationships"><Relationship Id="rId2" Type="http://schemas.openxmlformats.org/officeDocument/2006/relationships/package" Target="../embeddings/Microsoft_Excel_Worksheet29.xlsx"/><Relationship Id="rId1" Type="http://schemas.openxmlformats.org/officeDocument/2006/relationships/themeOverride" Target="../theme/themeOverride29.xml"/></Relationships>
</file>

<file path=ppt/charts/_rels/chart3.xml.rels><?xml version="1.0" encoding="UTF-8" standalone="yes"?>
<Relationships xmlns="http://schemas.openxmlformats.org/package/2006/relationships"><Relationship Id="rId2" Type="http://schemas.openxmlformats.org/officeDocument/2006/relationships/package" Target="../embeddings/Microsoft_Excel_Worksheet3.xlsx"/><Relationship Id="rId1" Type="http://schemas.openxmlformats.org/officeDocument/2006/relationships/themeOverride" Target="../theme/themeOverride3.xml"/></Relationships>
</file>

<file path=ppt/charts/_rels/chart30.xml.rels><?xml version="1.0" encoding="UTF-8" standalone="yes"?>
<Relationships xmlns="http://schemas.openxmlformats.org/package/2006/relationships"><Relationship Id="rId2" Type="http://schemas.openxmlformats.org/officeDocument/2006/relationships/package" Target="../embeddings/Microsoft_Excel_Worksheet30.xlsx"/><Relationship Id="rId1" Type="http://schemas.openxmlformats.org/officeDocument/2006/relationships/themeOverride" Target="../theme/themeOverride30.xml"/></Relationships>
</file>

<file path=ppt/charts/_rels/chart31.xml.rels><?xml version="1.0" encoding="UTF-8" standalone="yes"?>
<Relationships xmlns="http://schemas.openxmlformats.org/package/2006/relationships"><Relationship Id="rId2" Type="http://schemas.openxmlformats.org/officeDocument/2006/relationships/package" Target="../embeddings/Microsoft_Excel_Worksheet31.xlsx"/><Relationship Id="rId1" Type="http://schemas.openxmlformats.org/officeDocument/2006/relationships/themeOverride" Target="../theme/themeOverride31.xml"/></Relationships>
</file>

<file path=ppt/charts/_rels/chart32.xml.rels><?xml version="1.0" encoding="UTF-8" standalone="yes"?>
<Relationships xmlns="http://schemas.openxmlformats.org/package/2006/relationships"><Relationship Id="rId2" Type="http://schemas.openxmlformats.org/officeDocument/2006/relationships/package" Target="../embeddings/Microsoft_Excel_Worksheet32.xlsx"/><Relationship Id="rId1" Type="http://schemas.openxmlformats.org/officeDocument/2006/relationships/themeOverride" Target="../theme/themeOverride32.xml"/></Relationships>
</file>

<file path=ppt/charts/_rels/chart33.xml.rels><?xml version="1.0" encoding="UTF-8" standalone="yes"?>
<Relationships xmlns="http://schemas.openxmlformats.org/package/2006/relationships"><Relationship Id="rId2" Type="http://schemas.openxmlformats.org/officeDocument/2006/relationships/package" Target="../embeddings/Microsoft_Excel_Worksheet33.xlsx"/><Relationship Id="rId1" Type="http://schemas.openxmlformats.org/officeDocument/2006/relationships/themeOverride" Target="../theme/themeOverride33.xml"/></Relationships>
</file>

<file path=ppt/charts/_rels/chart34.xml.rels><?xml version="1.0" encoding="UTF-8" standalone="yes"?>
<Relationships xmlns="http://schemas.openxmlformats.org/package/2006/relationships"><Relationship Id="rId2" Type="http://schemas.openxmlformats.org/officeDocument/2006/relationships/package" Target="../embeddings/Microsoft_Excel_Worksheet34.xlsx"/><Relationship Id="rId1" Type="http://schemas.openxmlformats.org/officeDocument/2006/relationships/themeOverride" Target="../theme/themeOverride34.xml"/></Relationships>
</file>

<file path=ppt/charts/_rels/chart35.xml.rels><?xml version="1.0" encoding="UTF-8" standalone="yes"?>
<Relationships xmlns="http://schemas.openxmlformats.org/package/2006/relationships"><Relationship Id="rId2" Type="http://schemas.openxmlformats.org/officeDocument/2006/relationships/package" Target="../embeddings/Microsoft_Excel_Worksheet35.xlsx"/><Relationship Id="rId1" Type="http://schemas.openxmlformats.org/officeDocument/2006/relationships/themeOverride" Target="../theme/themeOverride35.xml"/></Relationships>
</file>

<file path=ppt/charts/_rels/chart36.xml.rels><?xml version="1.0" encoding="UTF-8" standalone="yes"?>
<Relationships xmlns="http://schemas.openxmlformats.org/package/2006/relationships"><Relationship Id="rId2" Type="http://schemas.openxmlformats.org/officeDocument/2006/relationships/package" Target="../embeddings/Microsoft_Excel_Worksheet36.xlsx"/><Relationship Id="rId1" Type="http://schemas.openxmlformats.org/officeDocument/2006/relationships/themeOverride" Target="../theme/themeOverride36.xml"/></Relationships>
</file>

<file path=ppt/charts/_rels/chart37.xml.rels><?xml version="1.0" encoding="UTF-8" standalone="yes"?>
<Relationships xmlns="http://schemas.openxmlformats.org/package/2006/relationships"><Relationship Id="rId2" Type="http://schemas.openxmlformats.org/officeDocument/2006/relationships/package" Target="../embeddings/Microsoft_Excel_Worksheet37.xlsx"/><Relationship Id="rId1" Type="http://schemas.openxmlformats.org/officeDocument/2006/relationships/themeOverride" Target="../theme/themeOverride37.xml"/></Relationships>
</file>

<file path=ppt/charts/_rels/chart38.xml.rels><?xml version="1.0" encoding="UTF-8" standalone="yes"?>
<Relationships xmlns="http://schemas.openxmlformats.org/package/2006/relationships"><Relationship Id="rId2" Type="http://schemas.openxmlformats.org/officeDocument/2006/relationships/package" Target="../embeddings/Microsoft_Excel_Worksheet38.xlsx"/><Relationship Id="rId1" Type="http://schemas.openxmlformats.org/officeDocument/2006/relationships/themeOverride" Target="../theme/themeOverride38.xml"/></Relationships>
</file>

<file path=ppt/charts/_rels/chart39.xml.rels><?xml version="1.0" encoding="UTF-8" standalone="yes"?>
<Relationships xmlns="http://schemas.openxmlformats.org/package/2006/relationships"><Relationship Id="rId2" Type="http://schemas.openxmlformats.org/officeDocument/2006/relationships/package" Target="../embeddings/Microsoft_Excel_Worksheet39.xlsx"/><Relationship Id="rId1" Type="http://schemas.openxmlformats.org/officeDocument/2006/relationships/themeOverride" Target="../theme/themeOverride39.xml"/></Relationships>
</file>

<file path=ppt/charts/_rels/chart4.xml.rels><?xml version="1.0" encoding="UTF-8" standalone="yes"?>
<Relationships xmlns="http://schemas.openxmlformats.org/package/2006/relationships"><Relationship Id="rId2" Type="http://schemas.openxmlformats.org/officeDocument/2006/relationships/package" Target="../embeddings/Microsoft_Excel_Worksheet4.xlsx"/><Relationship Id="rId1" Type="http://schemas.openxmlformats.org/officeDocument/2006/relationships/themeOverride" Target="../theme/themeOverride4.xml"/></Relationships>
</file>

<file path=ppt/charts/_rels/chart40.xml.rels><?xml version="1.0" encoding="UTF-8" standalone="yes"?>
<Relationships xmlns="http://schemas.openxmlformats.org/package/2006/relationships"><Relationship Id="rId2" Type="http://schemas.openxmlformats.org/officeDocument/2006/relationships/package" Target="../embeddings/Microsoft_Excel_Worksheet40.xlsx"/><Relationship Id="rId1" Type="http://schemas.openxmlformats.org/officeDocument/2006/relationships/themeOverride" Target="../theme/themeOverride40.xml"/></Relationships>
</file>

<file path=ppt/charts/_rels/chart41.xml.rels><?xml version="1.0" encoding="UTF-8" standalone="yes"?>
<Relationships xmlns="http://schemas.openxmlformats.org/package/2006/relationships"><Relationship Id="rId2" Type="http://schemas.openxmlformats.org/officeDocument/2006/relationships/package" Target="../embeddings/Microsoft_Excel_Worksheet41.xlsx"/><Relationship Id="rId1" Type="http://schemas.openxmlformats.org/officeDocument/2006/relationships/themeOverride" Target="../theme/themeOverride41.xml"/></Relationships>
</file>

<file path=ppt/charts/_rels/chart42.xml.rels><?xml version="1.0" encoding="UTF-8" standalone="yes"?>
<Relationships xmlns="http://schemas.openxmlformats.org/package/2006/relationships"><Relationship Id="rId2" Type="http://schemas.openxmlformats.org/officeDocument/2006/relationships/package" Target="../embeddings/Microsoft_Excel_Worksheet42.xlsx"/><Relationship Id="rId1" Type="http://schemas.openxmlformats.org/officeDocument/2006/relationships/themeOverride" Target="../theme/themeOverride42.xml"/></Relationships>
</file>

<file path=ppt/charts/_rels/chart43.xml.rels><?xml version="1.0" encoding="UTF-8" standalone="yes"?>
<Relationships xmlns="http://schemas.openxmlformats.org/package/2006/relationships"><Relationship Id="rId2" Type="http://schemas.openxmlformats.org/officeDocument/2006/relationships/package" Target="../embeddings/Microsoft_Excel_Worksheet43.xlsx"/><Relationship Id="rId1" Type="http://schemas.openxmlformats.org/officeDocument/2006/relationships/themeOverride" Target="../theme/themeOverride43.xml"/></Relationships>
</file>

<file path=ppt/charts/_rels/chart44.xml.rels><?xml version="1.0" encoding="UTF-8" standalone="yes"?>
<Relationships xmlns="http://schemas.openxmlformats.org/package/2006/relationships"><Relationship Id="rId2" Type="http://schemas.openxmlformats.org/officeDocument/2006/relationships/package" Target="../embeddings/Microsoft_Excel_Worksheet44.xlsx"/><Relationship Id="rId1" Type="http://schemas.openxmlformats.org/officeDocument/2006/relationships/themeOverride" Target="../theme/themeOverride44.xml"/></Relationships>
</file>

<file path=ppt/charts/_rels/chart45.xml.rels><?xml version="1.0" encoding="UTF-8" standalone="yes"?>
<Relationships xmlns="http://schemas.openxmlformats.org/package/2006/relationships"><Relationship Id="rId2" Type="http://schemas.openxmlformats.org/officeDocument/2006/relationships/package" Target="../embeddings/Microsoft_Excel_Worksheet45.xlsx"/><Relationship Id="rId1" Type="http://schemas.openxmlformats.org/officeDocument/2006/relationships/themeOverride" Target="../theme/themeOverride45.xml"/></Relationships>
</file>

<file path=ppt/charts/_rels/chart46.xml.rels><?xml version="1.0" encoding="UTF-8" standalone="yes"?>
<Relationships xmlns="http://schemas.openxmlformats.org/package/2006/relationships"><Relationship Id="rId2" Type="http://schemas.openxmlformats.org/officeDocument/2006/relationships/package" Target="../embeddings/Microsoft_Excel_Worksheet46.xlsx"/><Relationship Id="rId1" Type="http://schemas.openxmlformats.org/officeDocument/2006/relationships/themeOverride" Target="../theme/themeOverride46.xml"/></Relationships>
</file>

<file path=ppt/charts/_rels/chart47.xml.rels><?xml version="1.0" encoding="UTF-8" standalone="yes"?>
<Relationships xmlns="http://schemas.openxmlformats.org/package/2006/relationships"><Relationship Id="rId2" Type="http://schemas.openxmlformats.org/officeDocument/2006/relationships/package" Target="../embeddings/Microsoft_Excel_Worksheet47.xlsx"/><Relationship Id="rId1" Type="http://schemas.openxmlformats.org/officeDocument/2006/relationships/themeOverride" Target="../theme/themeOverride47.xml"/></Relationships>
</file>

<file path=ppt/charts/_rels/chart48.xml.rels><?xml version="1.0" encoding="UTF-8" standalone="yes"?>
<Relationships xmlns="http://schemas.openxmlformats.org/package/2006/relationships"><Relationship Id="rId2" Type="http://schemas.openxmlformats.org/officeDocument/2006/relationships/package" Target="../embeddings/Microsoft_Excel_Worksheet48.xlsx"/><Relationship Id="rId1" Type="http://schemas.openxmlformats.org/officeDocument/2006/relationships/themeOverride" Target="../theme/themeOverride48.xml"/></Relationships>
</file>

<file path=ppt/charts/_rels/chart49.xml.rels><?xml version="1.0" encoding="UTF-8" standalone="yes"?>
<Relationships xmlns="http://schemas.openxmlformats.org/package/2006/relationships"><Relationship Id="rId2" Type="http://schemas.openxmlformats.org/officeDocument/2006/relationships/package" Target="../embeddings/Microsoft_Excel_Worksheet49.xlsx"/><Relationship Id="rId1" Type="http://schemas.openxmlformats.org/officeDocument/2006/relationships/themeOverride" Target="../theme/themeOverride49.xml"/></Relationships>
</file>

<file path=ppt/charts/_rels/chart5.xml.rels><?xml version="1.0" encoding="UTF-8" standalone="yes"?>
<Relationships xmlns="http://schemas.openxmlformats.org/package/2006/relationships"><Relationship Id="rId2" Type="http://schemas.openxmlformats.org/officeDocument/2006/relationships/package" Target="../embeddings/Microsoft_Excel_Worksheet5.xlsx"/><Relationship Id="rId1" Type="http://schemas.openxmlformats.org/officeDocument/2006/relationships/themeOverride" Target="../theme/themeOverride5.xml"/></Relationships>
</file>

<file path=ppt/charts/_rels/chart50.xml.rels><?xml version="1.0" encoding="UTF-8" standalone="yes"?>
<Relationships xmlns="http://schemas.openxmlformats.org/package/2006/relationships"><Relationship Id="rId2" Type="http://schemas.openxmlformats.org/officeDocument/2006/relationships/package" Target="../embeddings/Microsoft_Excel_Worksheet50.xlsx"/><Relationship Id="rId1" Type="http://schemas.openxmlformats.org/officeDocument/2006/relationships/themeOverride" Target="../theme/themeOverride50.xml"/></Relationships>
</file>

<file path=ppt/charts/_rels/chart51.xml.rels><?xml version="1.0" encoding="UTF-8" standalone="yes"?>
<Relationships xmlns="http://schemas.openxmlformats.org/package/2006/relationships"><Relationship Id="rId2" Type="http://schemas.openxmlformats.org/officeDocument/2006/relationships/package" Target="../embeddings/Microsoft_Excel_Worksheet51.xlsx"/><Relationship Id="rId1" Type="http://schemas.openxmlformats.org/officeDocument/2006/relationships/themeOverride" Target="../theme/themeOverride51.xml"/></Relationships>
</file>

<file path=ppt/charts/_rels/chart52.xml.rels><?xml version="1.0" encoding="UTF-8" standalone="yes"?>
<Relationships xmlns="http://schemas.openxmlformats.org/package/2006/relationships"><Relationship Id="rId2" Type="http://schemas.openxmlformats.org/officeDocument/2006/relationships/package" Target="../embeddings/Microsoft_Excel_Worksheet52.xlsx"/><Relationship Id="rId1" Type="http://schemas.openxmlformats.org/officeDocument/2006/relationships/themeOverride" Target="../theme/themeOverride52.xml"/></Relationships>
</file>

<file path=ppt/charts/_rels/chart6.xml.rels><?xml version="1.0" encoding="UTF-8" standalone="yes"?>
<Relationships xmlns="http://schemas.openxmlformats.org/package/2006/relationships"><Relationship Id="rId2" Type="http://schemas.openxmlformats.org/officeDocument/2006/relationships/package" Target="../embeddings/Microsoft_Excel_Worksheet6.xlsx"/><Relationship Id="rId1" Type="http://schemas.openxmlformats.org/officeDocument/2006/relationships/themeOverride" Target="../theme/themeOverride6.xml"/></Relationships>
</file>

<file path=ppt/charts/_rels/chart7.xml.rels><?xml version="1.0" encoding="UTF-8" standalone="yes"?>
<Relationships xmlns="http://schemas.openxmlformats.org/package/2006/relationships"><Relationship Id="rId2" Type="http://schemas.openxmlformats.org/officeDocument/2006/relationships/package" Target="../embeddings/Microsoft_Excel_Worksheet7.xlsx"/><Relationship Id="rId1" Type="http://schemas.openxmlformats.org/officeDocument/2006/relationships/themeOverride" Target="../theme/themeOverride7.xml"/></Relationships>
</file>

<file path=ppt/charts/_rels/chart8.xml.rels><?xml version="1.0" encoding="UTF-8" standalone="yes"?>
<Relationships xmlns="http://schemas.openxmlformats.org/package/2006/relationships"><Relationship Id="rId2" Type="http://schemas.openxmlformats.org/officeDocument/2006/relationships/package" Target="../embeddings/Microsoft_Excel_Worksheet8.xlsx"/><Relationship Id="rId1" Type="http://schemas.openxmlformats.org/officeDocument/2006/relationships/themeOverride" Target="../theme/themeOverride8.xml"/></Relationships>
</file>

<file path=ppt/charts/_rels/chart9.xml.rels><?xml version="1.0" encoding="UTF-8" standalone="yes"?>
<Relationships xmlns="http://schemas.openxmlformats.org/package/2006/relationships"><Relationship Id="rId2" Type="http://schemas.openxmlformats.org/officeDocument/2006/relationships/package" Target="../embeddings/Microsoft_Excel_Worksheet9.xlsx"/><Relationship Id="rId1" Type="http://schemas.openxmlformats.org/officeDocument/2006/relationships/themeOverride" Target="../theme/themeOverride9.xml"/></Relationships>
</file>

<file path=ppt/charts/chart1.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32780597237485198"/>
          <c:y val="3.73704372143773E-2"/>
          <c:w val="0.53711838704694803"/>
          <c:h val="0.94907410100360601"/>
        </c:manualLayout>
      </c:layout>
      <c:barChart>
        <c:barDir val="bar"/>
        <c:grouping val="stacked"/>
        <c:varyColors val="0"/>
        <c:ser>
          <c:idx val="0"/>
          <c:order val="0"/>
          <c:tx>
            <c:strRef>
              <c:f>Sheet1!$B$1</c:f>
              <c:strCache>
                <c:ptCount val="1"/>
                <c:pt idx="0">
                  <c:v>Would definitely consider</c:v>
                </c:pt>
              </c:strCache>
            </c:strRef>
          </c:tx>
          <c:spPr>
            <a:solidFill>
              <a:srgbClr val="120742"/>
            </a:solidFill>
            <a:ln>
              <a:noFill/>
            </a:ln>
            <a:effectLst/>
          </c:spPr>
          <c:invertIfNegative val="0"/>
          <c:dPt>
            <c:idx val="0"/>
            <c:invertIfNegative val="0"/>
            <c:bubble3D val="0"/>
            <c:extLst xmlns:c16r2="http://schemas.microsoft.com/office/drawing/2015/06/chart">
              <c:ext xmlns:c16="http://schemas.microsoft.com/office/drawing/2014/chart" uri="{C3380CC4-5D6E-409C-BE32-E72D297353CC}">
                <c16:uniqueId val="{00000000-E03D-4CA4-8B94-31F2BE6F3BF0}"/>
              </c:ext>
            </c:extLst>
          </c:dPt>
          <c:dPt>
            <c:idx val="1"/>
            <c:invertIfNegative val="0"/>
            <c:bubble3D val="0"/>
            <c:extLst xmlns:c16r2="http://schemas.microsoft.com/office/drawing/2015/06/chart">
              <c:ext xmlns:c16="http://schemas.microsoft.com/office/drawing/2014/chart" uri="{C3380CC4-5D6E-409C-BE32-E72D297353CC}">
                <c16:uniqueId val="{00000001-E03D-4CA4-8B94-31F2BE6F3BF0}"/>
              </c:ext>
            </c:extLst>
          </c:dPt>
          <c:dPt>
            <c:idx val="2"/>
            <c:invertIfNegative val="0"/>
            <c:bubble3D val="0"/>
            <c:extLst xmlns:c16r2="http://schemas.microsoft.com/office/drawing/2015/06/chart">
              <c:ext xmlns:c16="http://schemas.microsoft.com/office/drawing/2014/chart" uri="{C3380CC4-5D6E-409C-BE32-E72D297353CC}">
                <c16:uniqueId val="{00000002-E03D-4CA4-8B94-31F2BE6F3BF0}"/>
              </c:ext>
            </c:extLst>
          </c:dPt>
          <c:dPt>
            <c:idx val="3"/>
            <c:invertIfNegative val="0"/>
            <c:bubble3D val="0"/>
            <c:extLst xmlns:c16r2="http://schemas.microsoft.com/office/drawing/2015/06/chart">
              <c:ext xmlns:c16="http://schemas.microsoft.com/office/drawing/2014/chart" uri="{C3380CC4-5D6E-409C-BE32-E72D297353CC}">
                <c16:uniqueId val="{00000003-E03D-4CA4-8B94-31F2BE6F3BF0}"/>
              </c:ext>
            </c:extLst>
          </c:dPt>
          <c:dPt>
            <c:idx val="4"/>
            <c:invertIfNegative val="0"/>
            <c:bubble3D val="0"/>
            <c:extLst xmlns:c16r2="http://schemas.microsoft.com/office/drawing/2015/06/chart">
              <c:ext xmlns:c16="http://schemas.microsoft.com/office/drawing/2014/chart" uri="{C3380CC4-5D6E-409C-BE32-E72D297353CC}">
                <c16:uniqueId val="{00000004-E03D-4CA4-8B94-31F2BE6F3BF0}"/>
              </c:ext>
            </c:extLst>
          </c:dPt>
          <c:dPt>
            <c:idx val="5"/>
            <c:invertIfNegative val="0"/>
            <c:bubble3D val="0"/>
            <c:extLst xmlns:c16r2="http://schemas.microsoft.com/office/drawing/2015/06/chart">
              <c:ext xmlns:c16="http://schemas.microsoft.com/office/drawing/2014/chart" uri="{C3380CC4-5D6E-409C-BE32-E72D297353CC}">
                <c16:uniqueId val="{00000005-E03D-4CA4-8B94-31F2BE6F3BF0}"/>
              </c:ext>
            </c:extLst>
          </c:dPt>
          <c:dPt>
            <c:idx val="6"/>
            <c:invertIfNegative val="0"/>
            <c:bubble3D val="0"/>
            <c:extLst xmlns:c16r2="http://schemas.microsoft.com/office/drawing/2015/06/chart">
              <c:ext xmlns:c16="http://schemas.microsoft.com/office/drawing/2014/chart" uri="{C3380CC4-5D6E-409C-BE32-E72D297353CC}">
                <c16:uniqueId val="{00000006-E03D-4CA4-8B94-31F2BE6F3BF0}"/>
              </c:ext>
            </c:extLst>
          </c:dPt>
          <c:dPt>
            <c:idx val="7"/>
            <c:invertIfNegative val="0"/>
            <c:bubble3D val="0"/>
            <c:extLst xmlns:c16r2="http://schemas.microsoft.com/office/drawing/2015/06/chart">
              <c:ext xmlns:c16="http://schemas.microsoft.com/office/drawing/2014/chart" uri="{C3380CC4-5D6E-409C-BE32-E72D297353CC}">
                <c16:uniqueId val="{00000007-E03D-4CA4-8B94-31F2BE6F3BF0}"/>
              </c:ext>
            </c:extLst>
          </c:dPt>
          <c:dPt>
            <c:idx val="8"/>
            <c:invertIfNegative val="0"/>
            <c:bubble3D val="0"/>
            <c:extLst xmlns:c16r2="http://schemas.microsoft.com/office/drawing/2015/06/chart">
              <c:ext xmlns:c16="http://schemas.microsoft.com/office/drawing/2014/chart" uri="{C3380CC4-5D6E-409C-BE32-E72D297353CC}">
                <c16:uniqueId val="{00000008-E03D-4CA4-8B94-31F2BE6F3BF0}"/>
              </c:ext>
            </c:extLst>
          </c:dPt>
          <c:dPt>
            <c:idx val="9"/>
            <c:invertIfNegative val="0"/>
            <c:bubble3D val="0"/>
            <c:extLst xmlns:c16r2="http://schemas.microsoft.com/office/drawing/2015/06/chart">
              <c:ext xmlns:c16="http://schemas.microsoft.com/office/drawing/2014/chart" uri="{C3380CC4-5D6E-409C-BE32-E72D297353CC}">
                <c16:uniqueId val="{00000009-E03D-4CA4-8B94-31F2BE6F3BF0}"/>
              </c:ext>
            </c:extLst>
          </c:dPt>
          <c:dPt>
            <c:idx val="10"/>
            <c:invertIfNegative val="0"/>
            <c:bubble3D val="0"/>
            <c:extLst xmlns:c16r2="http://schemas.microsoft.com/office/drawing/2015/06/chart">
              <c:ext xmlns:c16="http://schemas.microsoft.com/office/drawing/2014/chart" uri="{C3380CC4-5D6E-409C-BE32-E72D297353CC}">
                <c16:uniqueId val="{0000000A-E03D-4CA4-8B94-31F2BE6F3BF0}"/>
              </c:ext>
            </c:extLst>
          </c:dPt>
          <c:dPt>
            <c:idx val="11"/>
            <c:invertIfNegative val="0"/>
            <c:bubble3D val="0"/>
            <c:extLst xmlns:c16r2="http://schemas.microsoft.com/office/drawing/2015/06/chart">
              <c:ext xmlns:c16="http://schemas.microsoft.com/office/drawing/2014/chart" uri="{C3380CC4-5D6E-409C-BE32-E72D297353CC}">
                <c16:uniqueId val="{0000000B-E03D-4CA4-8B94-31F2BE6F3BF0}"/>
              </c:ext>
            </c:extLst>
          </c:dPt>
          <c:dPt>
            <c:idx val="12"/>
            <c:invertIfNegative val="0"/>
            <c:bubble3D val="0"/>
            <c:extLst xmlns:c16r2="http://schemas.microsoft.com/office/drawing/2015/06/chart">
              <c:ext xmlns:c16="http://schemas.microsoft.com/office/drawing/2014/chart" uri="{C3380CC4-5D6E-409C-BE32-E72D297353CC}">
                <c16:uniqueId val="{0000000C-E03D-4CA4-8B94-31F2BE6F3BF0}"/>
              </c:ext>
            </c:extLst>
          </c:dPt>
          <c:dPt>
            <c:idx val="13"/>
            <c:invertIfNegative val="0"/>
            <c:bubble3D val="0"/>
            <c:extLst xmlns:c16r2="http://schemas.microsoft.com/office/drawing/2015/06/chart">
              <c:ext xmlns:c16="http://schemas.microsoft.com/office/drawing/2014/chart" uri="{C3380CC4-5D6E-409C-BE32-E72D297353CC}">
                <c16:uniqueId val="{0000000D-E03D-4CA4-8B94-31F2BE6F3BF0}"/>
              </c:ext>
            </c:extLst>
          </c:dPt>
          <c:dPt>
            <c:idx val="14"/>
            <c:invertIfNegative val="0"/>
            <c:bubble3D val="0"/>
            <c:extLst xmlns:c16r2="http://schemas.microsoft.com/office/drawing/2015/06/chart">
              <c:ext xmlns:c16="http://schemas.microsoft.com/office/drawing/2014/chart" uri="{C3380CC4-5D6E-409C-BE32-E72D297353CC}">
                <c16:uniqueId val="{0000000E-E03D-4CA4-8B94-31F2BE6F3BF0}"/>
              </c:ext>
            </c:extLst>
          </c:dPt>
          <c:dPt>
            <c:idx val="15"/>
            <c:invertIfNegative val="0"/>
            <c:bubble3D val="0"/>
            <c:extLst xmlns:c16r2="http://schemas.microsoft.com/office/drawing/2015/06/chart">
              <c:ext xmlns:c16="http://schemas.microsoft.com/office/drawing/2014/chart" uri="{C3380CC4-5D6E-409C-BE32-E72D297353CC}">
                <c16:uniqueId val="{0000000F-E03D-4CA4-8B94-31F2BE6F3BF0}"/>
              </c:ext>
            </c:extLst>
          </c:dPt>
          <c:dPt>
            <c:idx val="16"/>
            <c:invertIfNegative val="0"/>
            <c:bubble3D val="0"/>
            <c:extLst xmlns:c16r2="http://schemas.microsoft.com/office/drawing/2015/06/chart">
              <c:ext xmlns:c16="http://schemas.microsoft.com/office/drawing/2014/chart" uri="{C3380CC4-5D6E-409C-BE32-E72D297353CC}">
                <c16:uniqueId val="{00000010-E03D-4CA4-8B94-31F2BE6F3BF0}"/>
              </c:ext>
            </c:extLst>
          </c:dPt>
          <c:dPt>
            <c:idx val="17"/>
            <c:invertIfNegative val="0"/>
            <c:bubble3D val="0"/>
            <c:extLst xmlns:c16r2="http://schemas.microsoft.com/office/drawing/2015/06/chart">
              <c:ext xmlns:c16="http://schemas.microsoft.com/office/drawing/2014/chart" uri="{C3380CC4-5D6E-409C-BE32-E72D297353CC}">
                <c16:uniqueId val="{00000011-E03D-4CA4-8B94-31F2BE6F3BF0}"/>
              </c:ext>
            </c:extLst>
          </c:dPt>
          <c:dPt>
            <c:idx val="18"/>
            <c:invertIfNegative val="0"/>
            <c:bubble3D val="0"/>
            <c:extLst xmlns:c16r2="http://schemas.microsoft.com/office/drawing/2015/06/chart">
              <c:ext xmlns:c16="http://schemas.microsoft.com/office/drawing/2014/chart" uri="{C3380CC4-5D6E-409C-BE32-E72D297353CC}">
                <c16:uniqueId val="{00000012-E03D-4CA4-8B94-31F2BE6F3BF0}"/>
              </c:ext>
            </c:extLst>
          </c:dPt>
          <c:dPt>
            <c:idx val="19"/>
            <c:invertIfNegative val="0"/>
            <c:bubble3D val="0"/>
            <c:extLst xmlns:c16r2="http://schemas.microsoft.com/office/drawing/2015/06/chart">
              <c:ext xmlns:c16="http://schemas.microsoft.com/office/drawing/2014/chart" uri="{C3380CC4-5D6E-409C-BE32-E72D297353CC}">
                <c16:uniqueId val="{00000013-E03D-4CA4-8B94-31F2BE6F3BF0}"/>
              </c:ext>
            </c:extLst>
          </c:dPt>
          <c:dPt>
            <c:idx val="20"/>
            <c:invertIfNegative val="0"/>
            <c:bubble3D val="0"/>
            <c:extLst xmlns:c16r2="http://schemas.microsoft.com/office/drawing/2015/06/chart">
              <c:ext xmlns:c16="http://schemas.microsoft.com/office/drawing/2014/chart" uri="{C3380CC4-5D6E-409C-BE32-E72D297353CC}">
                <c16:uniqueId val="{00000014-E03D-4CA4-8B94-31F2BE6F3BF0}"/>
              </c:ext>
            </c:extLst>
          </c:dPt>
          <c:dPt>
            <c:idx val="21"/>
            <c:invertIfNegative val="0"/>
            <c:bubble3D val="0"/>
            <c:extLst xmlns:c16r2="http://schemas.microsoft.com/office/drawing/2015/06/chart">
              <c:ext xmlns:c16="http://schemas.microsoft.com/office/drawing/2014/chart" uri="{C3380CC4-5D6E-409C-BE32-E72D297353CC}">
                <c16:uniqueId val="{00000015-E03D-4CA4-8B94-31F2BE6F3BF0}"/>
              </c:ext>
            </c:extLst>
          </c:dPt>
          <c:dPt>
            <c:idx val="22"/>
            <c:invertIfNegative val="0"/>
            <c:bubble3D val="0"/>
            <c:extLst xmlns:c16r2="http://schemas.microsoft.com/office/drawing/2015/06/chart">
              <c:ext xmlns:c16="http://schemas.microsoft.com/office/drawing/2014/chart" uri="{C3380CC4-5D6E-409C-BE32-E72D297353CC}">
                <c16:uniqueId val="{00000016-E03D-4CA4-8B94-31F2BE6F3BF0}"/>
              </c:ext>
            </c:extLst>
          </c:dPt>
          <c:dPt>
            <c:idx val="23"/>
            <c:invertIfNegative val="0"/>
            <c:bubble3D val="0"/>
            <c:extLst xmlns:c16r2="http://schemas.microsoft.com/office/drawing/2015/06/chart">
              <c:ext xmlns:c16="http://schemas.microsoft.com/office/drawing/2014/chart" uri="{C3380CC4-5D6E-409C-BE32-E72D297353CC}">
                <c16:uniqueId val="{00000017-E03D-4CA4-8B94-31F2BE6F3BF0}"/>
              </c:ext>
            </c:extLst>
          </c:dPt>
          <c:dPt>
            <c:idx val="24"/>
            <c:invertIfNegative val="0"/>
            <c:bubble3D val="0"/>
            <c:extLst xmlns:c16r2="http://schemas.microsoft.com/office/drawing/2015/06/chart">
              <c:ext xmlns:c16="http://schemas.microsoft.com/office/drawing/2014/chart" uri="{C3380CC4-5D6E-409C-BE32-E72D297353CC}">
                <c16:uniqueId val="{00000018-E03D-4CA4-8B94-31F2BE6F3BF0}"/>
              </c:ext>
            </c:extLst>
          </c:dPt>
          <c:dPt>
            <c:idx val="25"/>
            <c:invertIfNegative val="0"/>
            <c:bubble3D val="0"/>
            <c:extLst xmlns:c16r2="http://schemas.microsoft.com/office/drawing/2015/06/chart">
              <c:ext xmlns:c16="http://schemas.microsoft.com/office/drawing/2014/chart" uri="{C3380CC4-5D6E-409C-BE32-E72D297353CC}">
                <c16:uniqueId val="{00000019-E03D-4CA4-8B94-31F2BE6F3BF0}"/>
              </c:ext>
            </c:extLst>
          </c:dPt>
          <c:dPt>
            <c:idx val="26"/>
            <c:invertIfNegative val="0"/>
            <c:bubble3D val="0"/>
            <c:extLst xmlns:c16r2="http://schemas.microsoft.com/office/drawing/2015/06/chart">
              <c:ext xmlns:c16="http://schemas.microsoft.com/office/drawing/2014/chart" uri="{C3380CC4-5D6E-409C-BE32-E72D297353CC}">
                <c16:uniqueId val="{0000001A-E03D-4CA4-8B94-31F2BE6F3BF0}"/>
              </c:ext>
            </c:extLst>
          </c:dPt>
          <c:dPt>
            <c:idx val="27"/>
            <c:invertIfNegative val="0"/>
            <c:bubble3D val="0"/>
            <c:extLst xmlns:c16r2="http://schemas.microsoft.com/office/drawing/2015/06/chart">
              <c:ext xmlns:c16="http://schemas.microsoft.com/office/drawing/2014/chart" uri="{C3380CC4-5D6E-409C-BE32-E72D297353CC}">
                <c16:uniqueId val="{0000001B-E03D-4CA4-8B94-31F2BE6F3BF0}"/>
              </c:ext>
            </c:extLst>
          </c:dPt>
          <c:dPt>
            <c:idx val="28"/>
            <c:invertIfNegative val="0"/>
            <c:bubble3D val="0"/>
            <c:extLst xmlns:c16r2="http://schemas.microsoft.com/office/drawing/2015/06/chart">
              <c:ext xmlns:c16="http://schemas.microsoft.com/office/drawing/2014/chart" uri="{C3380CC4-5D6E-409C-BE32-E72D297353CC}">
                <c16:uniqueId val="{0000001C-E03D-4CA4-8B94-31F2BE6F3BF0}"/>
              </c:ext>
            </c:extLst>
          </c:dPt>
          <c:dPt>
            <c:idx val="29"/>
            <c:invertIfNegative val="0"/>
            <c:bubble3D val="0"/>
            <c:extLst xmlns:c16r2="http://schemas.microsoft.com/office/drawing/2015/06/chart">
              <c:ext xmlns:c16="http://schemas.microsoft.com/office/drawing/2014/chart" uri="{C3380CC4-5D6E-409C-BE32-E72D297353CC}">
                <c16:uniqueId val="{0000001D-E03D-4CA4-8B94-31F2BE6F3BF0}"/>
              </c:ext>
            </c:extLst>
          </c:dPt>
          <c:dPt>
            <c:idx val="30"/>
            <c:invertIfNegative val="0"/>
            <c:bubble3D val="0"/>
            <c:extLst xmlns:c16r2="http://schemas.microsoft.com/office/drawing/2015/06/chart">
              <c:ext xmlns:c16="http://schemas.microsoft.com/office/drawing/2014/chart" uri="{C3380CC4-5D6E-409C-BE32-E72D297353CC}">
                <c16:uniqueId val="{0000001E-E03D-4CA4-8B94-31F2BE6F3BF0}"/>
              </c:ext>
            </c:extLst>
          </c:dPt>
          <c:dPt>
            <c:idx val="31"/>
            <c:invertIfNegative val="0"/>
            <c:bubble3D val="0"/>
            <c:extLst xmlns:c16r2="http://schemas.microsoft.com/office/drawing/2015/06/chart">
              <c:ext xmlns:c16="http://schemas.microsoft.com/office/drawing/2014/chart" uri="{C3380CC4-5D6E-409C-BE32-E72D297353CC}">
                <c16:uniqueId val="{0000001F-E03D-4CA4-8B94-31F2BE6F3BF0}"/>
              </c:ext>
            </c:extLst>
          </c:dPt>
          <c:dPt>
            <c:idx val="32"/>
            <c:invertIfNegative val="0"/>
            <c:bubble3D val="0"/>
            <c:extLst xmlns:c16r2="http://schemas.microsoft.com/office/drawing/2015/06/chart">
              <c:ext xmlns:c16="http://schemas.microsoft.com/office/drawing/2014/chart" uri="{C3380CC4-5D6E-409C-BE32-E72D297353CC}">
                <c16:uniqueId val="{00000020-E03D-4CA4-8B94-31F2BE6F3BF0}"/>
              </c:ext>
            </c:extLst>
          </c:dPt>
          <c:dPt>
            <c:idx val="33"/>
            <c:invertIfNegative val="0"/>
            <c:bubble3D val="0"/>
            <c:extLst xmlns:c16r2="http://schemas.microsoft.com/office/drawing/2015/06/chart">
              <c:ext xmlns:c16="http://schemas.microsoft.com/office/drawing/2014/chart" uri="{C3380CC4-5D6E-409C-BE32-E72D297353CC}">
                <c16:uniqueId val="{00000021-E03D-4CA4-8B94-31F2BE6F3BF0}"/>
              </c:ext>
            </c:extLst>
          </c:dPt>
          <c:dPt>
            <c:idx val="34"/>
            <c:invertIfNegative val="0"/>
            <c:bubble3D val="0"/>
            <c:extLst xmlns:c16r2="http://schemas.microsoft.com/office/drawing/2015/06/chart">
              <c:ext xmlns:c16="http://schemas.microsoft.com/office/drawing/2014/chart" uri="{C3380CC4-5D6E-409C-BE32-E72D297353CC}">
                <c16:uniqueId val="{00000022-E03D-4CA4-8B94-31F2BE6F3BF0}"/>
              </c:ext>
            </c:extLst>
          </c:dPt>
          <c:dPt>
            <c:idx val="35"/>
            <c:invertIfNegative val="0"/>
            <c:bubble3D val="0"/>
            <c:extLst xmlns:c16r2="http://schemas.microsoft.com/office/drawing/2015/06/chart">
              <c:ext xmlns:c16="http://schemas.microsoft.com/office/drawing/2014/chart" uri="{C3380CC4-5D6E-409C-BE32-E72D297353CC}">
                <c16:uniqueId val="{00000023-E03D-4CA4-8B94-31F2BE6F3BF0}"/>
              </c:ext>
            </c:extLst>
          </c:dPt>
          <c:dPt>
            <c:idx val="36"/>
            <c:invertIfNegative val="0"/>
            <c:bubble3D val="0"/>
            <c:extLst xmlns:c16r2="http://schemas.microsoft.com/office/drawing/2015/06/chart">
              <c:ext xmlns:c16="http://schemas.microsoft.com/office/drawing/2014/chart" uri="{C3380CC4-5D6E-409C-BE32-E72D297353CC}">
                <c16:uniqueId val="{00000024-E03D-4CA4-8B94-31F2BE6F3BF0}"/>
              </c:ext>
            </c:extLst>
          </c:dPt>
          <c:dPt>
            <c:idx val="37"/>
            <c:invertIfNegative val="0"/>
            <c:bubble3D val="0"/>
            <c:extLst xmlns:c16r2="http://schemas.microsoft.com/office/drawing/2015/06/chart">
              <c:ext xmlns:c16="http://schemas.microsoft.com/office/drawing/2014/chart" uri="{C3380CC4-5D6E-409C-BE32-E72D297353CC}">
                <c16:uniqueId val="{00000025-E03D-4CA4-8B94-31F2BE6F3BF0}"/>
              </c:ext>
            </c:extLst>
          </c:dPt>
          <c:dPt>
            <c:idx val="38"/>
            <c:invertIfNegative val="0"/>
            <c:bubble3D val="0"/>
            <c:extLst xmlns:c16r2="http://schemas.microsoft.com/office/drawing/2015/06/chart">
              <c:ext xmlns:c16="http://schemas.microsoft.com/office/drawing/2014/chart" uri="{C3380CC4-5D6E-409C-BE32-E72D297353CC}">
                <c16:uniqueId val="{00000026-E03D-4CA4-8B94-31F2BE6F3BF0}"/>
              </c:ext>
            </c:extLst>
          </c:dPt>
          <c:dPt>
            <c:idx val="39"/>
            <c:invertIfNegative val="0"/>
            <c:bubble3D val="0"/>
            <c:extLst xmlns:c16r2="http://schemas.microsoft.com/office/drawing/2015/06/chart">
              <c:ext xmlns:c16="http://schemas.microsoft.com/office/drawing/2014/chart" uri="{C3380CC4-5D6E-409C-BE32-E72D297353CC}">
                <c16:uniqueId val="{00000027-E03D-4CA4-8B94-31F2BE6F3BF0}"/>
              </c:ext>
            </c:extLst>
          </c:dPt>
          <c:dLbls>
            <c:spPr>
              <a:noFill/>
              <a:ln>
                <a:noFill/>
              </a:ln>
              <a:effectLst/>
            </c:spPr>
            <c:txPr>
              <a:bodyPr rot="0" spcFirstLastPara="1" vertOverflow="ellipsis" vert="horz" wrap="square" anchor="ctr" anchorCtr="1"/>
              <a:lstStyle/>
              <a:p>
                <a:pPr>
                  <a:defRPr sz="1200" b="1" i="0" u="none" strike="noStrike" kern="1200" baseline="0">
                    <a:solidFill>
                      <a:schemeClr val="bg1"/>
                    </a:solidFill>
                    <a:latin typeface="Century Gothic" charset="0"/>
                    <a:ea typeface="Century Gothic" charset="0"/>
                    <a:cs typeface="Century Gothic" charset="0"/>
                  </a:defRPr>
                </a:pPr>
                <a:endParaRPr lang="en-US"/>
              </a:p>
            </c:txPr>
            <c:dLblPos val="ct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Germany</c:v>
                </c:pt>
              </c:strCache>
            </c:strRef>
          </c:cat>
          <c:val>
            <c:numRef>
              <c:f>Sheet1!$B$2</c:f>
              <c:numCache>
                <c:formatCode>0%</c:formatCode>
                <c:ptCount val="1"/>
                <c:pt idx="0">
                  <c:v>0.34</c:v>
                </c:pt>
              </c:numCache>
            </c:numRef>
          </c:val>
          <c:extLst xmlns:c16r2="http://schemas.microsoft.com/office/drawing/2015/06/chart">
            <c:ext xmlns:c16="http://schemas.microsoft.com/office/drawing/2014/chart" uri="{C3380CC4-5D6E-409C-BE32-E72D297353CC}">
              <c16:uniqueId val="{00000028-E03D-4CA4-8B94-31F2BE6F3BF0}"/>
            </c:ext>
          </c:extLst>
        </c:ser>
        <c:ser>
          <c:idx val="1"/>
          <c:order val="1"/>
          <c:tx>
            <c:strRef>
              <c:f>Sheet1!$C$1</c:f>
              <c:strCache>
                <c:ptCount val="1"/>
                <c:pt idx="0">
                  <c:v>Actively considering</c:v>
                </c:pt>
              </c:strCache>
            </c:strRef>
          </c:tx>
          <c:spPr>
            <a:solidFill>
              <a:srgbClr val="92D050"/>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b" anchorCtr="0">
                <a:spAutoFit/>
              </a:bodyPr>
              <a:lstStyle/>
              <a:p>
                <a:pPr algn="ctr">
                  <a:defRPr lang="en-GB" sz="1200" b="1" i="0" u="none" strike="noStrike" kern="1200" baseline="0">
                    <a:solidFill>
                      <a:schemeClr val="bg1"/>
                    </a:solidFill>
                    <a:latin typeface="Century Gothic" charset="0"/>
                    <a:ea typeface="Century Gothic" charset="0"/>
                    <a:cs typeface="Century Gothic" charset="0"/>
                  </a:defRPr>
                </a:pPr>
                <a:endParaRPr lang="en-US"/>
              </a:p>
            </c:txPr>
            <c:dLblPos val="ct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Germany</c:v>
                </c:pt>
              </c:strCache>
            </c:strRef>
          </c:cat>
          <c:val>
            <c:numRef>
              <c:f>Sheet1!$C$2</c:f>
              <c:numCache>
                <c:formatCode>0%</c:formatCode>
                <c:ptCount val="1"/>
                <c:pt idx="0">
                  <c:v>0.185</c:v>
                </c:pt>
              </c:numCache>
            </c:numRef>
          </c:val>
          <c:extLst xmlns:c16r2="http://schemas.microsoft.com/office/drawing/2015/06/chart">
            <c:ext xmlns:c16="http://schemas.microsoft.com/office/drawing/2014/chart" uri="{C3380CC4-5D6E-409C-BE32-E72D297353CC}">
              <c16:uniqueId val="{00000029-E03D-4CA4-8B94-31F2BE6F3BF0}"/>
            </c:ext>
          </c:extLst>
        </c:ser>
        <c:ser>
          <c:idx val="2"/>
          <c:order val="2"/>
          <c:tx>
            <c:strRef>
              <c:f>Sheet1!$D$1</c:f>
              <c:strCache>
                <c:ptCount val="1"/>
                <c:pt idx="0">
                  <c:v>England holiday already booked</c:v>
                </c:pt>
              </c:strCache>
            </c:strRef>
          </c:tx>
          <c:spPr>
            <a:solidFill>
              <a:srgbClr val="00B050"/>
            </a:solidFill>
            <a:ln>
              <a:noFill/>
            </a:ln>
            <a:effectLst/>
          </c:spPr>
          <c:invertIfNegative val="0"/>
          <c:dLbls>
            <c:spPr>
              <a:noFill/>
              <a:ln>
                <a:noFill/>
              </a:ln>
              <a:effectLst/>
            </c:spPr>
            <c:txPr>
              <a:bodyPr wrap="square" lIns="38100" tIns="19050" rIns="38100" bIns="19050" anchor="ctr" anchorCtr="0">
                <a:spAutoFit/>
              </a:bodyPr>
              <a:lstStyle/>
              <a:p>
                <a:pPr algn="ctr">
                  <a:defRPr lang="en-GB" sz="1200" b="1" i="0" u="none" strike="noStrike" kern="1200" baseline="0">
                    <a:solidFill>
                      <a:schemeClr val="bg1"/>
                    </a:solidFill>
                    <a:latin typeface="Century Gothic" charset="0"/>
                    <a:ea typeface="Century Gothic" charset="0"/>
                    <a:cs typeface="Century Gothic" charset="0"/>
                  </a:defRPr>
                </a:pPr>
                <a:endParaRPr lang="en-US"/>
              </a:p>
            </c:txP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1"/>
              </c:ext>
            </c:extLst>
          </c:dLbls>
          <c:cat>
            <c:strRef>
              <c:f>Sheet1!$A$2</c:f>
              <c:strCache>
                <c:ptCount val="1"/>
                <c:pt idx="0">
                  <c:v>Germany</c:v>
                </c:pt>
              </c:strCache>
            </c:strRef>
          </c:cat>
          <c:val>
            <c:numRef>
              <c:f>Sheet1!$D$2</c:f>
              <c:numCache>
                <c:formatCode>0%</c:formatCode>
                <c:ptCount val="1"/>
                <c:pt idx="0">
                  <c:v>0.16</c:v>
                </c:pt>
              </c:numCache>
            </c:numRef>
          </c:val>
          <c:extLst xmlns:c16r2="http://schemas.microsoft.com/office/drawing/2015/06/chart">
            <c:ext xmlns:c16="http://schemas.microsoft.com/office/drawing/2014/chart" uri="{C3380CC4-5D6E-409C-BE32-E72D297353CC}">
              <c16:uniqueId val="{0000002A-E03D-4CA4-8B94-31F2BE6F3BF0}"/>
            </c:ext>
          </c:extLst>
        </c:ser>
        <c:dLbls>
          <c:showLegendKey val="0"/>
          <c:showVal val="0"/>
          <c:showCatName val="0"/>
          <c:showSerName val="0"/>
          <c:showPercent val="0"/>
          <c:showBubbleSize val="0"/>
        </c:dLbls>
        <c:gapWidth val="50"/>
        <c:overlap val="100"/>
        <c:axId val="246413656"/>
        <c:axId val="246414048"/>
      </c:barChart>
      <c:catAx>
        <c:axId val="246413656"/>
        <c:scaling>
          <c:orientation val="maxMin"/>
        </c:scaling>
        <c:delete val="1"/>
        <c:axPos val="l"/>
        <c:numFmt formatCode="General" sourceLinked="1"/>
        <c:majorTickMark val="none"/>
        <c:minorTickMark val="none"/>
        <c:tickLblPos val="nextTo"/>
        <c:crossAx val="246414048"/>
        <c:crosses val="autoZero"/>
        <c:auto val="1"/>
        <c:lblAlgn val="ctr"/>
        <c:lblOffset val="100"/>
        <c:noMultiLvlLbl val="0"/>
      </c:catAx>
      <c:valAx>
        <c:axId val="246414048"/>
        <c:scaling>
          <c:orientation val="minMax"/>
          <c:max val="1.1000000000000001"/>
          <c:min val="0"/>
        </c:scaling>
        <c:delete val="1"/>
        <c:axPos val="t"/>
        <c:majorGridlines>
          <c:spPr>
            <a:ln w="9525" cap="flat" cmpd="sng" algn="ctr">
              <a:noFill/>
              <a:round/>
            </a:ln>
            <a:effectLst/>
          </c:spPr>
        </c:majorGridlines>
        <c:numFmt formatCode="0%" sourceLinked="0"/>
        <c:majorTickMark val="out"/>
        <c:minorTickMark val="none"/>
        <c:tickLblPos val="nextTo"/>
        <c:crossAx val="246413656"/>
        <c:crosses val="autoZero"/>
        <c:crossBetween val="between"/>
      </c:valAx>
      <c:spPr>
        <a:noFill/>
        <a:ln>
          <a:noFill/>
        </a:ln>
        <a:effectLst/>
      </c:spPr>
    </c:plotArea>
    <c:plotVisOnly val="1"/>
    <c:dispBlanksAs val="gap"/>
    <c:showDLblsOverMax val="0"/>
  </c:chart>
  <c:spPr>
    <a:noFill/>
    <a:ln>
      <a:noFill/>
    </a:ln>
    <a:effectLst/>
  </c:spPr>
  <c:txPr>
    <a:bodyPr/>
    <a:lstStyle/>
    <a:p>
      <a:pPr>
        <a:defRPr sz="800">
          <a:solidFill>
            <a:srgbClr val="505050"/>
          </a:solidFill>
          <a:latin typeface="Arial" panose="020B0604020202020204" pitchFamily="34" charset="0"/>
          <a:cs typeface="Arial" panose="020B0604020202020204" pitchFamily="34" charset="0"/>
        </a:defRPr>
      </a:pPr>
      <a:endParaRPr lang="en-US"/>
    </a:p>
  </c:txPr>
  <c:externalData r:id="rId2">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32780597237485198"/>
          <c:y val="3.73704372143773E-2"/>
          <c:w val="0.53711838704694803"/>
          <c:h val="0.94907410100360601"/>
        </c:manualLayout>
      </c:layout>
      <c:barChart>
        <c:barDir val="bar"/>
        <c:grouping val="stacked"/>
        <c:varyColors val="0"/>
        <c:ser>
          <c:idx val="0"/>
          <c:order val="0"/>
          <c:tx>
            <c:strRef>
              <c:f>Sheet1!$B$1</c:f>
              <c:strCache>
                <c:ptCount val="1"/>
                <c:pt idx="0">
                  <c:v>Would definitely consider</c:v>
                </c:pt>
              </c:strCache>
            </c:strRef>
          </c:tx>
          <c:spPr>
            <a:solidFill>
              <a:srgbClr val="120742"/>
            </a:solidFill>
            <a:ln>
              <a:noFill/>
            </a:ln>
            <a:effectLst/>
          </c:spPr>
          <c:invertIfNegative val="0"/>
          <c:dPt>
            <c:idx val="0"/>
            <c:invertIfNegative val="0"/>
            <c:bubble3D val="0"/>
            <c:extLst xmlns:c16r2="http://schemas.microsoft.com/office/drawing/2015/06/chart">
              <c:ext xmlns:c16="http://schemas.microsoft.com/office/drawing/2014/chart" uri="{C3380CC4-5D6E-409C-BE32-E72D297353CC}">
                <c16:uniqueId val="{00000000-E03D-4CA4-8B94-31F2BE6F3BF0}"/>
              </c:ext>
            </c:extLst>
          </c:dPt>
          <c:dPt>
            <c:idx val="1"/>
            <c:invertIfNegative val="0"/>
            <c:bubble3D val="0"/>
            <c:extLst xmlns:c16r2="http://schemas.microsoft.com/office/drawing/2015/06/chart">
              <c:ext xmlns:c16="http://schemas.microsoft.com/office/drawing/2014/chart" uri="{C3380CC4-5D6E-409C-BE32-E72D297353CC}">
                <c16:uniqueId val="{00000001-E03D-4CA4-8B94-31F2BE6F3BF0}"/>
              </c:ext>
            </c:extLst>
          </c:dPt>
          <c:dPt>
            <c:idx val="2"/>
            <c:invertIfNegative val="0"/>
            <c:bubble3D val="0"/>
            <c:extLst xmlns:c16r2="http://schemas.microsoft.com/office/drawing/2015/06/chart">
              <c:ext xmlns:c16="http://schemas.microsoft.com/office/drawing/2014/chart" uri="{C3380CC4-5D6E-409C-BE32-E72D297353CC}">
                <c16:uniqueId val="{00000002-E03D-4CA4-8B94-31F2BE6F3BF0}"/>
              </c:ext>
            </c:extLst>
          </c:dPt>
          <c:dPt>
            <c:idx val="3"/>
            <c:invertIfNegative val="0"/>
            <c:bubble3D val="0"/>
            <c:extLst xmlns:c16r2="http://schemas.microsoft.com/office/drawing/2015/06/chart">
              <c:ext xmlns:c16="http://schemas.microsoft.com/office/drawing/2014/chart" uri="{C3380CC4-5D6E-409C-BE32-E72D297353CC}">
                <c16:uniqueId val="{00000003-E03D-4CA4-8B94-31F2BE6F3BF0}"/>
              </c:ext>
            </c:extLst>
          </c:dPt>
          <c:dPt>
            <c:idx val="4"/>
            <c:invertIfNegative val="0"/>
            <c:bubble3D val="0"/>
            <c:extLst xmlns:c16r2="http://schemas.microsoft.com/office/drawing/2015/06/chart">
              <c:ext xmlns:c16="http://schemas.microsoft.com/office/drawing/2014/chart" uri="{C3380CC4-5D6E-409C-BE32-E72D297353CC}">
                <c16:uniqueId val="{00000004-E03D-4CA4-8B94-31F2BE6F3BF0}"/>
              </c:ext>
            </c:extLst>
          </c:dPt>
          <c:dPt>
            <c:idx val="5"/>
            <c:invertIfNegative val="0"/>
            <c:bubble3D val="0"/>
            <c:extLst xmlns:c16r2="http://schemas.microsoft.com/office/drawing/2015/06/chart">
              <c:ext xmlns:c16="http://schemas.microsoft.com/office/drawing/2014/chart" uri="{C3380CC4-5D6E-409C-BE32-E72D297353CC}">
                <c16:uniqueId val="{00000005-E03D-4CA4-8B94-31F2BE6F3BF0}"/>
              </c:ext>
            </c:extLst>
          </c:dPt>
          <c:dPt>
            <c:idx val="6"/>
            <c:invertIfNegative val="0"/>
            <c:bubble3D val="0"/>
            <c:extLst xmlns:c16r2="http://schemas.microsoft.com/office/drawing/2015/06/chart">
              <c:ext xmlns:c16="http://schemas.microsoft.com/office/drawing/2014/chart" uri="{C3380CC4-5D6E-409C-BE32-E72D297353CC}">
                <c16:uniqueId val="{00000006-E03D-4CA4-8B94-31F2BE6F3BF0}"/>
              </c:ext>
            </c:extLst>
          </c:dPt>
          <c:dPt>
            <c:idx val="7"/>
            <c:invertIfNegative val="0"/>
            <c:bubble3D val="0"/>
            <c:extLst xmlns:c16r2="http://schemas.microsoft.com/office/drawing/2015/06/chart">
              <c:ext xmlns:c16="http://schemas.microsoft.com/office/drawing/2014/chart" uri="{C3380CC4-5D6E-409C-BE32-E72D297353CC}">
                <c16:uniqueId val="{00000007-E03D-4CA4-8B94-31F2BE6F3BF0}"/>
              </c:ext>
            </c:extLst>
          </c:dPt>
          <c:dPt>
            <c:idx val="8"/>
            <c:invertIfNegative val="0"/>
            <c:bubble3D val="0"/>
            <c:extLst xmlns:c16r2="http://schemas.microsoft.com/office/drawing/2015/06/chart">
              <c:ext xmlns:c16="http://schemas.microsoft.com/office/drawing/2014/chart" uri="{C3380CC4-5D6E-409C-BE32-E72D297353CC}">
                <c16:uniqueId val="{00000008-E03D-4CA4-8B94-31F2BE6F3BF0}"/>
              </c:ext>
            </c:extLst>
          </c:dPt>
          <c:dPt>
            <c:idx val="9"/>
            <c:invertIfNegative val="0"/>
            <c:bubble3D val="0"/>
            <c:extLst xmlns:c16r2="http://schemas.microsoft.com/office/drawing/2015/06/chart">
              <c:ext xmlns:c16="http://schemas.microsoft.com/office/drawing/2014/chart" uri="{C3380CC4-5D6E-409C-BE32-E72D297353CC}">
                <c16:uniqueId val="{00000009-E03D-4CA4-8B94-31F2BE6F3BF0}"/>
              </c:ext>
            </c:extLst>
          </c:dPt>
          <c:dPt>
            <c:idx val="10"/>
            <c:invertIfNegative val="0"/>
            <c:bubble3D val="0"/>
            <c:extLst xmlns:c16r2="http://schemas.microsoft.com/office/drawing/2015/06/chart">
              <c:ext xmlns:c16="http://schemas.microsoft.com/office/drawing/2014/chart" uri="{C3380CC4-5D6E-409C-BE32-E72D297353CC}">
                <c16:uniqueId val="{0000000A-E03D-4CA4-8B94-31F2BE6F3BF0}"/>
              </c:ext>
            </c:extLst>
          </c:dPt>
          <c:dPt>
            <c:idx val="11"/>
            <c:invertIfNegative val="0"/>
            <c:bubble3D val="0"/>
            <c:extLst xmlns:c16r2="http://schemas.microsoft.com/office/drawing/2015/06/chart">
              <c:ext xmlns:c16="http://schemas.microsoft.com/office/drawing/2014/chart" uri="{C3380CC4-5D6E-409C-BE32-E72D297353CC}">
                <c16:uniqueId val="{0000000B-E03D-4CA4-8B94-31F2BE6F3BF0}"/>
              </c:ext>
            </c:extLst>
          </c:dPt>
          <c:dPt>
            <c:idx val="12"/>
            <c:invertIfNegative val="0"/>
            <c:bubble3D val="0"/>
            <c:extLst xmlns:c16r2="http://schemas.microsoft.com/office/drawing/2015/06/chart">
              <c:ext xmlns:c16="http://schemas.microsoft.com/office/drawing/2014/chart" uri="{C3380CC4-5D6E-409C-BE32-E72D297353CC}">
                <c16:uniqueId val="{0000000C-E03D-4CA4-8B94-31F2BE6F3BF0}"/>
              </c:ext>
            </c:extLst>
          </c:dPt>
          <c:dPt>
            <c:idx val="13"/>
            <c:invertIfNegative val="0"/>
            <c:bubble3D val="0"/>
            <c:extLst xmlns:c16r2="http://schemas.microsoft.com/office/drawing/2015/06/chart">
              <c:ext xmlns:c16="http://schemas.microsoft.com/office/drawing/2014/chart" uri="{C3380CC4-5D6E-409C-BE32-E72D297353CC}">
                <c16:uniqueId val="{0000000D-E03D-4CA4-8B94-31F2BE6F3BF0}"/>
              </c:ext>
            </c:extLst>
          </c:dPt>
          <c:dPt>
            <c:idx val="14"/>
            <c:invertIfNegative val="0"/>
            <c:bubble3D val="0"/>
            <c:extLst xmlns:c16r2="http://schemas.microsoft.com/office/drawing/2015/06/chart">
              <c:ext xmlns:c16="http://schemas.microsoft.com/office/drawing/2014/chart" uri="{C3380CC4-5D6E-409C-BE32-E72D297353CC}">
                <c16:uniqueId val="{0000000E-E03D-4CA4-8B94-31F2BE6F3BF0}"/>
              </c:ext>
            </c:extLst>
          </c:dPt>
          <c:dPt>
            <c:idx val="15"/>
            <c:invertIfNegative val="0"/>
            <c:bubble3D val="0"/>
            <c:extLst xmlns:c16r2="http://schemas.microsoft.com/office/drawing/2015/06/chart">
              <c:ext xmlns:c16="http://schemas.microsoft.com/office/drawing/2014/chart" uri="{C3380CC4-5D6E-409C-BE32-E72D297353CC}">
                <c16:uniqueId val="{0000000F-E03D-4CA4-8B94-31F2BE6F3BF0}"/>
              </c:ext>
            </c:extLst>
          </c:dPt>
          <c:dPt>
            <c:idx val="16"/>
            <c:invertIfNegative val="0"/>
            <c:bubble3D val="0"/>
            <c:extLst xmlns:c16r2="http://schemas.microsoft.com/office/drawing/2015/06/chart">
              <c:ext xmlns:c16="http://schemas.microsoft.com/office/drawing/2014/chart" uri="{C3380CC4-5D6E-409C-BE32-E72D297353CC}">
                <c16:uniqueId val="{00000010-E03D-4CA4-8B94-31F2BE6F3BF0}"/>
              </c:ext>
            </c:extLst>
          </c:dPt>
          <c:dPt>
            <c:idx val="17"/>
            <c:invertIfNegative val="0"/>
            <c:bubble3D val="0"/>
            <c:extLst xmlns:c16r2="http://schemas.microsoft.com/office/drawing/2015/06/chart">
              <c:ext xmlns:c16="http://schemas.microsoft.com/office/drawing/2014/chart" uri="{C3380CC4-5D6E-409C-BE32-E72D297353CC}">
                <c16:uniqueId val="{00000011-E03D-4CA4-8B94-31F2BE6F3BF0}"/>
              </c:ext>
            </c:extLst>
          </c:dPt>
          <c:dPt>
            <c:idx val="18"/>
            <c:invertIfNegative val="0"/>
            <c:bubble3D val="0"/>
            <c:extLst xmlns:c16r2="http://schemas.microsoft.com/office/drawing/2015/06/chart">
              <c:ext xmlns:c16="http://schemas.microsoft.com/office/drawing/2014/chart" uri="{C3380CC4-5D6E-409C-BE32-E72D297353CC}">
                <c16:uniqueId val="{00000012-E03D-4CA4-8B94-31F2BE6F3BF0}"/>
              </c:ext>
            </c:extLst>
          </c:dPt>
          <c:dPt>
            <c:idx val="19"/>
            <c:invertIfNegative val="0"/>
            <c:bubble3D val="0"/>
            <c:extLst xmlns:c16r2="http://schemas.microsoft.com/office/drawing/2015/06/chart">
              <c:ext xmlns:c16="http://schemas.microsoft.com/office/drawing/2014/chart" uri="{C3380CC4-5D6E-409C-BE32-E72D297353CC}">
                <c16:uniqueId val="{00000013-E03D-4CA4-8B94-31F2BE6F3BF0}"/>
              </c:ext>
            </c:extLst>
          </c:dPt>
          <c:dPt>
            <c:idx val="20"/>
            <c:invertIfNegative val="0"/>
            <c:bubble3D val="0"/>
            <c:extLst xmlns:c16r2="http://schemas.microsoft.com/office/drawing/2015/06/chart">
              <c:ext xmlns:c16="http://schemas.microsoft.com/office/drawing/2014/chart" uri="{C3380CC4-5D6E-409C-BE32-E72D297353CC}">
                <c16:uniqueId val="{00000014-E03D-4CA4-8B94-31F2BE6F3BF0}"/>
              </c:ext>
            </c:extLst>
          </c:dPt>
          <c:dPt>
            <c:idx val="21"/>
            <c:invertIfNegative val="0"/>
            <c:bubble3D val="0"/>
            <c:extLst xmlns:c16r2="http://schemas.microsoft.com/office/drawing/2015/06/chart">
              <c:ext xmlns:c16="http://schemas.microsoft.com/office/drawing/2014/chart" uri="{C3380CC4-5D6E-409C-BE32-E72D297353CC}">
                <c16:uniqueId val="{00000015-E03D-4CA4-8B94-31F2BE6F3BF0}"/>
              </c:ext>
            </c:extLst>
          </c:dPt>
          <c:dPt>
            <c:idx val="22"/>
            <c:invertIfNegative val="0"/>
            <c:bubble3D val="0"/>
            <c:extLst xmlns:c16r2="http://schemas.microsoft.com/office/drawing/2015/06/chart">
              <c:ext xmlns:c16="http://schemas.microsoft.com/office/drawing/2014/chart" uri="{C3380CC4-5D6E-409C-BE32-E72D297353CC}">
                <c16:uniqueId val="{00000016-E03D-4CA4-8B94-31F2BE6F3BF0}"/>
              </c:ext>
            </c:extLst>
          </c:dPt>
          <c:dPt>
            <c:idx val="23"/>
            <c:invertIfNegative val="0"/>
            <c:bubble3D val="0"/>
            <c:extLst xmlns:c16r2="http://schemas.microsoft.com/office/drawing/2015/06/chart">
              <c:ext xmlns:c16="http://schemas.microsoft.com/office/drawing/2014/chart" uri="{C3380CC4-5D6E-409C-BE32-E72D297353CC}">
                <c16:uniqueId val="{00000017-E03D-4CA4-8B94-31F2BE6F3BF0}"/>
              </c:ext>
            </c:extLst>
          </c:dPt>
          <c:dPt>
            <c:idx val="24"/>
            <c:invertIfNegative val="0"/>
            <c:bubble3D val="0"/>
            <c:extLst xmlns:c16r2="http://schemas.microsoft.com/office/drawing/2015/06/chart">
              <c:ext xmlns:c16="http://schemas.microsoft.com/office/drawing/2014/chart" uri="{C3380CC4-5D6E-409C-BE32-E72D297353CC}">
                <c16:uniqueId val="{00000018-E03D-4CA4-8B94-31F2BE6F3BF0}"/>
              </c:ext>
            </c:extLst>
          </c:dPt>
          <c:dPt>
            <c:idx val="25"/>
            <c:invertIfNegative val="0"/>
            <c:bubble3D val="0"/>
            <c:extLst xmlns:c16r2="http://schemas.microsoft.com/office/drawing/2015/06/chart">
              <c:ext xmlns:c16="http://schemas.microsoft.com/office/drawing/2014/chart" uri="{C3380CC4-5D6E-409C-BE32-E72D297353CC}">
                <c16:uniqueId val="{00000019-E03D-4CA4-8B94-31F2BE6F3BF0}"/>
              </c:ext>
            </c:extLst>
          </c:dPt>
          <c:dPt>
            <c:idx val="26"/>
            <c:invertIfNegative val="0"/>
            <c:bubble3D val="0"/>
            <c:extLst xmlns:c16r2="http://schemas.microsoft.com/office/drawing/2015/06/chart">
              <c:ext xmlns:c16="http://schemas.microsoft.com/office/drawing/2014/chart" uri="{C3380CC4-5D6E-409C-BE32-E72D297353CC}">
                <c16:uniqueId val="{0000001A-E03D-4CA4-8B94-31F2BE6F3BF0}"/>
              </c:ext>
            </c:extLst>
          </c:dPt>
          <c:dPt>
            <c:idx val="27"/>
            <c:invertIfNegative val="0"/>
            <c:bubble3D val="0"/>
            <c:extLst xmlns:c16r2="http://schemas.microsoft.com/office/drawing/2015/06/chart">
              <c:ext xmlns:c16="http://schemas.microsoft.com/office/drawing/2014/chart" uri="{C3380CC4-5D6E-409C-BE32-E72D297353CC}">
                <c16:uniqueId val="{0000001B-E03D-4CA4-8B94-31F2BE6F3BF0}"/>
              </c:ext>
            </c:extLst>
          </c:dPt>
          <c:dPt>
            <c:idx val="28"/>
            <c:invertIfNegative val="0"/>
            <c:bubble3D val="0"/>
            <c:extLst xmlns:c16r2="http://schemas.microsoft.com/office/drawing/2015/06/chart">
              <c:ext xmlns:c16="http://schemas.microsoft.com/office/drawing/2014/chart" uri="{C3380CC4-5D6E-409C-BE32-E72D297353CC}">
                <c16:uniqueId val="{0000001C-E03D-4CA4-8B94-31F2BE6F3BF0}"/>
              </c:ext>
            </c:extLst>
          </c:dPt>
          <c:dPt>
            <c:idx val="29"/>
            <c:invertIfNegative val="0"/>
            <c:bubble3D val="0"/>
            <c:extLst xmlns:c16r2="http://schemas.microsoft.com/office/drawing/2015/06/chart">
              <c:ext xmlns:c16="http://schemas.microsoft.com/office/drawing/2014/chart" uri="{C3380CC4-5D6E-409C-BE32-E72D297353CC}">
                <c16:uniqueId val="{0000001D-E03D-4CA4-8B94-31F2BE6F3BF0}"/>
              </c:ext>
            </c:extLst>
          </c:dPt>
          <c:dPt>
            <c:idx val="30"/>
            <c:invertIfNegative val="0"/>
            <c:bubble3D val="0"/>
            <c:extLst xmlns:c16r2="http://schemas.microsoft.com/office/drawing/2015/06/chart">
              <c:ext xmlns:c16="http://schemas.microsoft.com/office/drawing/2014/chart" uri="{C3380CC4-5D6E-409C-BE32-E72D297353CC}">
                <c16:uniqueId val="{0000001E-E03D-4CA4-8B94-31F2BE6F3BF0}"/>
              </c:ext>
            </c:extLst>
          </c:dPt>
          <c:dPt>
            <c:idx val="31"/>
            <c:invertIfNegative val="0"/>
            <c:bubble3D val="0"/>
            <c:extLst xmlns:c16r2="http://schemas.microsoft.com/office/drawing/2015/06/chart">
              <c:ext xmlns:c16="http://schemas.microsoft.com/office/drawing/2014/chart" uri="{C3380CC4-5D6E-409C-BE32-E72D297353CC}">
                <c16:uniqueId val="{0000001F-E03D-4CA4-8B94-31F2BE6F3BF0}"/>
              </c:ext>
            </c:extLst>
          </c:dPt>
          <c:dPt>
            <c:idx val="32"/>
            <c:invertIfNegative val="0"/>
            <c:bubble3D val="0"/>
            <c:extLst xmlns:c16r2="http://schemas.microsoft.com/office/drawing/2015/06/chart">
              <c:ext xmlns:c16="http://schemas.microsoft.com/office/drawing/2014/chart" uri="{C3380CC4-5D6E-409C-BE32-E72D297353CC}">
                <c16:uniqueId val="{00000020-E03D-4CA4-8B94-31F2BE6F3BF0}"/>
              </c:ext>
            </c:extLst>
          </c:dPt>
          <c:dPt>
            <c:idx val="33"/>
            <c:invertIfNegative val="0"/>
            <c:bubble3D val="0"/>
            <c:extLst xmlns:c16r2="http://schemas.microsoft.com/office/drawing/2015/06/chart">
              <c:ext xmlns:c16="http://schemas.microsoft.com/office/drawing/2014/chart" uri="{C3380CC4-5D6E-409C-BE32-E72D297353CC}">
                <c16:uniqueId val="{00000021-E03D-4CA4-8B94-31F2BE6F3BF0}"/>
              </c:ext>
            </c:extLst>
          </c:dPt>
          <c:dPt>
            <c:idx val="34"/>
            <c:invertIfNegative val="0"/>
            <c:bubble3D val="0"/>
            <c:extLst xmlns:c16r2="http://schemas.microsoft.com/office/drawing/2015/06/chart">
              <c:ext xmlns:c16="http://schemas.microsoft.com/office/drawing/2014/chart" uri="{C3380CC4-5D6E-409C-BE32-E72D297353CC}">
                <c16:uniqueId val="{00000022-E03D-4CA4-8B94-31F2BE6F3BF0}"/>
              </c:ext>
            </c:extLst>
          </c:dPt>
          <c:dPt>
            <c:idx val="35"/>
            <c:invertIfNegative val="0"/>
            <c:bubble3D val="0"/>
            <c:extLst xmlns:c16r2="http://schemas.microsoft.com/office/drawing/2015/06/chart">
              <c:ext xmlns:c16="http://schemas.microsoft.com/office/drawing/2014/chart" uri="{C3380CC4-5D6E-409C-BE32-E72D297353CC}">
                <c16:uniqueId val="{00000023-E03D-4CA4-8B94-31F2BE6F3BF0}"/>
              </c:ext>
            </c:extLst>
          </c:dPt>
          <c:dPt>
            <c:idx val="36"/>
            <c:invertIfNegative val="0"/>
            <c:bubble3D val="0"/>
            <c:extLst xmlns:c16r2="http://schemas.microsoft.com/office/drawing/2015/06/chart">
              <c:ext xmlns:c16="http://schemas.microsoft.com/office/drawing/2014/chart" uri="{C3380CC4-5D6E-409C-BE32-E72D297353CC}">
                <c16:uniqueId val="{00000024-E03D-4CA4-8B94-31F2BE6F3BF0}"/>
              </c:ext>
            </c:extLst>
          </c:dPt>
          <c:dPt>
            <c:idx val="37"/>
            <c:invertIfNegative val="0"/>
            <c:bubble3D val="0"/>
            <c:extLst xmlns:c16r2="http://schemas.microsoft.com/office/drawing/2015/06/chart">
              <c:ext xmlns:c16="http://schemas.microsoft.com/office/drawing/2014/chart" uri="{C3380CC4-5D6E-409C-BE32-E72D297353CC}">
                <c16:uniqueId val="{00000025-E03D-4CA4-8B94-31F2BE6F3BF0}"/>
              </c:ext>
            </c:extLst>
          </c:dPt>
          <c:dPt>
            <c:idx val="38"/>
            <c:invertIfNegative val="0"/>
            <c:bubble3D val="0"/>
            <c:extLst xmlns:c16r2="http://schemas.microsoft.com/office/drawing/2015/06/chart">
              <c:ext xmlns:c16="http://schemas.microsoft.com/office/drawing/2014/chart" uri="{C3380CC4-5D6E-409C-BE32-E72D297353CC}">
                <c16:uniqueId val="{00000026-E03D-4CA4-8B94-31F2BE6F3BF0}"/>
              </c:ext>
            </c:extLst>
          </c:dPt>
          <c:dPt>
            <c:idx val="39"/>
            <c:invertIfNegative val="0"/>
            <c:bubble3D val="0"/>
            <c:extLst xmlns:c16r2="http://schemas.microsoft.com/office/drawing/2015/06/chart">
              <c:ext xmlns:c16="http://schemas.microsoft.com/office/drawing/2014/chart" uri="{C3380CC4-5D6E-409C-BE32-E72D297353CC}">
                <c16:uniqueId val="{00000027-E03D-4CA4-8B94-31F2BE6F3BF0}"/>
              </c:ext>
            </c:extLst>
          </c:dPt>
          <c:dLbls>
            <c:spPr>
              <a:noFill/>
              <a:ln>
                <a:noFill/>
              </a:ln>
              <a:effectLst/>
            </c:spPr>
            <c:txPr>
              <a:bodyPr rot="0" spcFirstLastPara="1" vertOverflow="ellipsis" vert="horz" wrap="square" anchor="ctr" anchorCtr="1"/>
              <a:lstStyle/>
              <a:p>
                <a:pPr>
                  <a:defRPr sz="1200" b="1" i="0" u="none" strike="noStrike" kern="1200" baseline="0">
                    <a:solidFill>
                      <a:schemeClr val="bg1"/>
                    </a:solidFill>
                    <a:latin typeface="Arial" panose="020B0604020202020204" pitchFamily="34" charset="0"/>
                    <a:ea typeface="Century Gothic" charset="0"/>
                    <a:cs typeface="Arial" panose="020B0604020202020204" pitchFamily="34" charset="0"/>
                  </a:defRPr>
                </a:pPr>
                <a:endParaRPr lang="en-US"/>
              </a:p>
            </c:txPr>
            <c:dLblPos val="ct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layout/>
                <c15:showLeaderLines val="1"/>
                <c15:leaderLines>
                  <c:spPr>
                    <a:ln w="9525" cap="flat" cmpd="sng" algn="ctr">
                      <a:solidFill>
                        <a:schemeClr val="tx1">
                          <a:lumMod val="35000"/>
                          <a:lumOff val="65000"/>
                        </a:schemeClr>
                      </a:solidFill>
                      <a:round/>
                    </a:ln>
                    <a:effectLst/>
                  </c:spPr>
                </c15:leaderLines>
              </c:ext>
            </c:extLst>
          </c:dLbls>
          <c:cat>
            <c:strRef>
              <c:f>Sheet1!$A$10</c:f>
              <c:strCache>
                <c:ptCount val="1"/>
                <c:pt idx="0">
                  <c:v>China</c:v>
                </c:pt>
              </c:strCache>
            </c:strRef>
          </c:cat>
          <c:val>
            <c:numRef>
              <c:f>Sheet1!$B$10</c:f>
              <c:numCache>
                <c:formatCode>0%</c:formatCode>
                <c:ptCount val="1"/>
                <c:pt idx="0">
                  <c:v>0.19900000000000001</c:v>
                </c:pt>
              </c:numCache>
            </c:numRef>
          </c:val>
          <c:extLst xmlns:c16r2="http://schemas.microsoft.com/office/drawing/2015/06/chart">
            <c:ext xmlns:c16="http://schemas.microsoft.com/office/drawing/2014/chart" uri="{C3380CC4-5D6E-409C-BE32-E72D297353CC}">
              <c16:uniqueId val="{00000028-E03D-4CA4-8B94-31F2BE6F3BF0}"/>
            </c:ext>
          </c:extLst>
        </c:ser>
        <c:ser>
          <c:idx val="1"/>
          <c:order val="1"/>
          <c:tx>
            <c:strRef>
              <c:f>Sheet1!$C$1</c:f>
              <c:strCache>
                <c:ptCount val="1"/>
                <c:pt idx="0">
                  <c:v>Actively considering</c:v>
                </c:pt>
              </c:strCache>
            </c:strRef>
          </c:tx>
          <c:spPr>
            <a:solidFill>
              <a:srgbClr val="92D050"/>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b" anchorCtr="0">
                <a:spAutoFit/>
              </a:bodyPr>
              <a:lstStyle/>
              <a:p>
                <a:pPr algn="ctr">
                  <a:defRPr lang="en-GB" sz="1200" b="1" i="0" u="none" strike="noStrike" kern="1200" baseline="0">
                    <a:solidFill>
                      <a:schemeClr val="bg1"/>
                    </a:solidFill>
                    <a:latin typeface="Arial" panose="020B0604020202020204" pitchFamily="34" charset="0"/>
                    <a:ea typeface="Century Gothic" charset="0"/>
                    <a:cs typeface="Arial" panose="020B0604020202020204" pitchFamily="34" charset="0"/>
                  </a:defRPr>
                </a:pPr>
                <a:endParaRPr lang="en-US"/>
              </a:p>
            </c:txPr>
            <c:dLblPos val="ct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layout/>
                <c15:showLeaderLines val="1"/>
                <c15:leaderLines>
                  <c:spPr>
                    <a:ln w="9525" cap="flat" cmpd="sng" algn="ctr">
                      <a:solidFill>
                        <a:schemeClr val="tx1">
                          <a:lumMod val="35000"/>
                          <a:lumOff val="65000"/>
                        </a:schemeClr>
                      </a:solidFill>
                      <a:round/>
                    </a:ln>
                    <a:effectLst/>
                  </c:spPr>
                </c15:leaderLines>
              </c:ext>
            </c:extLst>
          </c:dLbls>
          <c:cat>
            <c:strRef>
              <c:f>Sheet1!$A$10</c:f>
              <c:strCache>
                <c:ptCount val="1"/>
                <c:pt idx="0">
                  <c:v>China</c:v>
                </c:pt>
              </c:strCache>
            </c:strRef>
          </c:cat>
          <c:val>
            <c:numRef>
              <c:f>Sheet1!$C$10</c:f>
              <c:numCache>
                <c:formatCode>0%</c:formatCode>
                <c:ptCount val="1"/>
                <c:pt idx="0">
                  <c:v>0.57799999999999996</c:v>
                </c:pt>
              </c:numCache>
            </c:numRef>
          </c:val>
          <c:extLst xmlns:c16r2="http://schemas.microsoft.com/office/drawing/2015/06/chart">
            <c:ext xmlns:c16="http://schemas.microsoft.com/office/drawing/2014/chart" uri="{C3380CC4-5D6E-409C-BE32-E72D297353CC}">
              <c16:uniqueId val="{00000029-E03D-4CA4-8B94-31F2BE6F3BF0}"/>
            </c:ext>
          </c:extLst>
        </c:ser>
        <c:ser>
          <c:idx val="2"/>
          <c:order val="2"/>
          <c:tx>
            <c:strRef>
              <c:f>Sheet1!$D$1</c:f>
              <c:strCache>
                <c:ptCount val="1"/>
                <c:pt idx="0">
                  <c:v>England holiday already booked</c:v>
                </c:pt>
              </c:strCache>
            </c:strRef>
          </c:tx>
          <c:spPr>
            <a:solidFill>
              <a:srgbClr val="00B050"/>
            </a:solidFill>
            <a:ln>
              <a:noFill/>
            </a:ln>
            <a:effectLst/>
          </c:spPr>
          <c:invertIfNegative val="0"/>
          <c:dLbls>
            <c:spPr>
              <a:noFill/>
              <a:ln>
                <a:noFill/>
              </a:ln>
              <a:effectLst/>
            </c:spPr>
            <c:txPr>
              <a:bodyPr wrap="square" lIns="38100" tIns="19050" rIns="38100" bIns="19050" anchor="ctr" anchorCtr="0">
                <a:spAutoFit/>
              </a:bodyPr>
              <a:lstStyle/>
              <a:p>
                <a:pPr algn="ctr">
                  <a:defRPr lang="en-GB" sz="1200" b="1" i="0" u="none" strike="noStrike" kern="1200" baseline="0">
                    <a:solidFill>
                      <a:schemeClr val="bg1"/>
                    </a:solidFill>
                    <a:latin typeface="Arial" panose="020B0604020202020204" pitchFamily="34" charset="0"/>
                    <a:ea typeface="Century Gothic" charset="0"/>
                    <a:cs typeface="Arial" panose="020B0604020202020204" pitchFamily="34" charset="0"/>
                  </a:defRPr>
                </a:pPr>
                <a:endParaRPr lang="en-US"/>
              </a:p>
            </c:txP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layout/>
                <c15:showLeaderLines val="1"/>
              </c:ext>
            </c:extLst>
          </c:dLbls>
          <c:cat>
            <c:strRef>
              <c:f>Sheet1!$A$10</c:f>
              <c:strCache>
                <c:ptCount val="1"/>
                <c:pt idx="0">
                  <c:v>China</c:v>
                </c:pt>
              </c:strCache>
            </c:strRef>
          </c:cat>
          <c:val>
            <c:numRef>
              <c:f>Sheet1!$D$10</c:f>
              <c:numCache>
                <c:formatCode>0%</c:formatCode>
                <c:ptCount val="1"/>
                <c:pt idx="0">
                  <c:v>0.17100000000000001</c:v>
                </c:pt>
              </c:numCache>
            </c:numRef>
          </c:val>
          <c:extLst xmlns:c16r2="http://schemas.microsoft.com/office/drawing/2015/06/chart">
            <c:ext xmlns:c16="http://schemas.microsoft.com/office/drawing/2014/chart" uri="{C3380CC4-5D6E-409C-BE32-E72D297353CC}">
              <c16:uniqueId val="{0000002A-E03D-4CA4-8B94-31F2BE6F3BF0}"/>
            </c:ext>
          </c:extLst>
        </c:ser>
        <c:dLbls>
          <c:showLegendKey val="0"/>
          <c:showVal val="0"/>
          <c:showCatName val="0"/>
          <c:showSerName val="0"/>
          <c:showPercent val="0"/>
          <c:showBubbleSize val="0"/>
        </c:dLbls>
        <c:gapWidth val="50"/>
        <c:overlap val="100"/>
        <c:axId val="358280552"/>
        <c:axId val="358279768"/>
      </c:barChart>
      <c:catAx>
        <c:axId val="358280552"/>
        <c:scaling>
          <c:orientation val="maxMin"/>
        </c:scaling>
        <c:delete val="1"/>
        <c:axPos val="l"/>
        <c:numFmt formatCode="General" sourceLinked="1"/>
        <c:majorTickMark val="none"/>
        <c:minorTickMark val="none"/>
        <c:tickLblPos val="nextTo"/>
        <c:crossAx val="358279768"/>
        <c:crosses val="autoZero"/>
        <c:auto val="1"/>
        <c:lblAlgn val="ctr"/>
        <c:lblOffset val="100"/>
        <c:noMultiLvlLbl val="0"/>
      </c:catAx>
      <c:valAx>
        <c:axId val="358279768"/>
        <c:scaling>
          <c:orientation val="minMax"/>
          <c:max val="1.1000000000000001"/>
          <c:min val="0"/>
        </c:scaling>
        <c:delete val="1"/>
        <c:axPos val="t"/>
        <c:majorGridlines>
          <c:spPr>
            <a:ln w="9525" cap="flat" cmpd="sng" algn="ctr">
              <a:noFill/>
              <a:round/>
            </a:ln>
            <a:effectLst/>
          </c:spPr>
        </c:majorGridlines>
        <c:numFmt formatCode="0%" sourceLinked="0"/>
        <c:majorTickMark val="out"/>
        <c:minorTickMark val="none"/>
        <c:tickLblPos val="nextTo"/>
        <c:crossAx val="358280552"/>
        <c:crosses val="autoZero"/>
        <c:crossBetween val="between"/>
      </c:valAx>
      <c:spPr>
        <a:noFill/>
        <a:ln>
          <a:noFill/>
        </a:ln>
        <a:effectLst/>
      </c:spPr>
    </c:plotArea>
    <c:plotVisOnly val="1"/>
    <c:dispBlanksAs val="gap"/>
    <c:showDLblsOverMax val="0"/>
  </c:chart>
  <c:spPr>
    <a:noFill/>
    <a:ln>
      <a:noFill/>
    </a:ln>
    <a:effectLst/>
  </c:spPr>
  <c:txPr>
    <a:bodyPr/>
    <a:lstStyle/>
    <a:p>
      <a:pPr>
        <a:defRPr sz="800">
          <a:solidFill>
            <a:srgbClr val="505050"/>
          </a:solidFill>
          <a:latin typeface="Arial" panose="020B0604020202020204" pitchFamily="34" charset="0"/>
          <a:cs typeface="Arial" panose="020B0604020202020204" pitchFamily="34" charset="0"/>
        </a:defRPr>
      </a:pPr>
      <a:endParaRPr lang="en-US"/>
    </a:p>
  </c:txPr>
  <c:externalData r:id="rId2">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32780597237485198"/>
          <c:y val="3.73704372143773E-2"/>
          <c:w val="0.53711838704694803"/>
          <c:h val="0.94907410100360601"/>
        </c:manualLayout>
      </c:layout>
      <c:barChart>
        <c:barDir val="bar"/>
        <c:grouping val="stacked"/>
        <c:varyColors val="0"/>
        <c:ser>
          <c:idx val="0"/>
          <c:order val="0"/>
          <c:tx>
            <c:strRef>
              <c:f>Sheet1!$B$1</c:f>
              <c:strCache>
                <c:ptCount val="1"/>
                <c:pt idx="0">
                  <c:v>Would definitely consider</c:v>
                </c:pt>
              </c:strCache>
            </c:strRef>
          </c:tx>
          <c:spPr>
            <a:solidFill>
              <a:srgbClr val="120742"/>
            </a:solidFill>
            <a:ln>
              <a:noFill/>
            </a:ln>
            <a:effectLst/>
          </c:spPr>
          <c:invertIfNegative val="0"/>
          <c:dPt>
            <c:idx val="0"/>
            <c:invertIfNegative val="0"/>
            <c:bubble3D val="0"/>
            <c:extLst xmlns:c16r2="http://schemas.microsoft.com/office/drawing/2015/06/chart">
              <c:ext xmlns:c16="http://schemas.microsoft.com/office/drawing/2014/chart" uri="{C3380CC4-5D6E-409C-BE32-E72D297353CC}">
                <c16:uniqueId val="{00000000-E03D-4CA4-8B94-31F2BE6F3BF0}"/>
              </c:ext>
            </c:extLst>
          </c:dPt>
          <c:dPt>
            <c:idx val="1"/>
            <c:invertIfNegative val="0"/>
            <c:bubble3D val="0"/>
            <c:extLst xmlns:c16r2="http://schemas.microsoft.com/office/drawing/2015/06/chart">
              <c:ext xmlns:c16="http://schemas.microsoft.com/office/drawing/2014/chart" uri="{C3380CC4-5D6E-409C-BE32-E72D297353CC}">
                <c16:uniqueId val="{00000001-E03D-4CA4-8B94-31F2BE6F3BF0}"/>
              </c:ext>
            </c:extLst>
          </c:dPt>
          <c:dPt>
            <c:idx val="2"/>
            <c:invertIfNegative val="0"/>
            <c:bubble3D val="0"/>
            <c:extLst xmlns:c16r2="http://schemas.microsoft.com/office/drawing/2015/06/chart">
              <c:ext xmlns:c16="http://schemas.microsoft.com/office/drawing/2014/chart" uri="{C3380CC4-5D6E-409C-BE32-E72D297353CC}">
                <c16:uniqueId val="{00000002-E03D-4CA4-8B94-31F2BE6F3BF0}"/>
              </c:ext>
            </c:extLst>
          </c:dPt>
          <c:dPt>
            <c:idx val="3"/>
            <c:invertIfNegative val="0"/>
            <c:bubble3D val="0"/>
            <c:extLst xmlns:c16r2="http://schemas.microsoft.com/office/drawing/2015/06/chart">
              <c:ext xmlns:c16="http://schemas.microsoft.com/office/drawing/2014/chart" uri="{C3380CC4-5D6E-409C-BE32-E72D297353CC}">
                <c16:uniqueId val="{00000003-E03D-4CA4-8B94-31F2BE6F3BF0}"/>
              </c:ext>
            </c:extLst>
          </c:dPt>
          <c:dPt>
            <c:idx val="4"/>
            <c:invertIfNegative val="0"/>
            <c:bubble3D val="0"/>
            <c:extLst xmlns:c16r2="http://schemas.microsoft.com/office/drawing/2015/06/chart">
              <c:ext xmlns:c16="http://schemas.microsoft.com/office/drawing/2014/chart" uri="{C3380CC4-5D6E-409C-BE32-E72D297353CC}">
                <c16:uniqueId val="{00000004-E03D-4CA4-8B94-31F2BE6F3BF0}"/>
              </c:ext>
            </c:extLst>
          </c:dPt>
          <c:dPt>
            <c:idx val="5"/>
            <c:invertIfNegative val="0"/>
            <c:bubble3D val="0"/>
            <c:extLst xmlns:c16r2="http://schemas.microsoft.com/office/drawing/2015/06/chart">
              <c:ext xmlns:c16="http://schemas.microsoft.com/office/drawing/2014/chart" uri="{C3380CC4-5D6E-409C-BE32-E72D297353CC}">
                <c16:uniqueId val="{00000005-E03D-4CA4-8B94-31F2BE6F3BF0}"/>
              </c:ext>
            </c:extLst>
          </c:dPt>
          <c:dPt>
            <c:idx val="6"/>
            <c:invertIfNegative val="0"/>
            <c:bubble3D val="0"/>
            <c:extLst xmlns:c16r2="http://schemas.microsoft.com/office/drawing/2015/06/chart">
              <c:ext xmlns:c16="http://schemas.microsoft.com/office/drawing/2014/chart" uri="{C3380CC4-5D6E-409C-BE32-E72D297353CC}">
                <c16:uniqueId val="{00000006-E03D-4CA4-8B94-31F2BE6F3BF0}"/>
              </c:ext>
            </c:extLst>
          </c:dPt>
          <c:dPt>
            <c:idx val="7"/>
            <c:invertIfNegative val="0"/>
            <c:bubble3D val="0"/>
            <c:extLst xmlns:c16r2="http://schemas.microsoft.com/office/drawing/2015/06/chart">
              <c:ext xmlns:c16="http://schemas.microsoft.com/office/drawing/2014/chart" uri="{C3380CC4-5D6E-409C-BE32-E72D297353CC}">
                <c16:uniqueId val="{00000007-E03D-4CA4-8B94-31F2BE6F3BF0}"/>
              </c:ext>
            </c:extLst>
          </c:dPt>
          <c:dPt>
            <c:idx val="8"/>
            <c:invertIfNegative val="0"/>
            <c:bubble3D val="0"/>
            <c:extLst xmlns:c16r2="http://schemas.microsoft.com/office/drawing/2015/06/chart">
              <c:ext xmlns:c16="http://schemas.microsoft.com/office/drawing/2014/chart" uri="{C3380CC4-5D6E-409C-BE32-E72D297353CC}">
                <c16:uniqueId val="{00000008-E03D-4CA4-8B94-31F2BE6F3BF0}"/>
              </c:ext>
            </c:extLst>
          </c:dPt>
          <c:dPt>
            <c:idx val="9"/>
            <c:invertIfNegative val="0"/>
            <c:bubble3D val="0"/>
            <c:extLst xmlns:c16r2="http://schemas.microsoft.com/office/drawing/2015/06/chart">
              <c:ext xmlns:c16="http://schemas.microsoft.com/office/drawing/2014/chart" uri="{C3380CC4-5D6E-409C-BE32-E72D297353CC}">
                <c16:uniqueId val="{00000009-E03D-4CA4-8B94-31F2BE6F3BF0}"/>
              </c:ext>
            </c:extLst>
          </c:dPt>
          <c:dPt>
            <c:idx val="10"/>
            <c:invertIfNegative val="0"/>
            <c:bubble3D val="0"/>
            <c:extLst xmlns:c16r2="http://schemas.microsoft.com/office/drawing/2015/06/chart">
              <c:ext xmlns:c16="http://schemas.microsoft.com/office/drawing/2014/chart" uri="{C3380CC4-5D6E-409C-BE32-E72D297353CC}">
                <c16:uniqueId val="{0000000A-E03D-4CA4-8B94-31F2BE6F3BF0}"/>
              </c:ext>
            </c:extLst>
          </c:dPt>
          <c:dPt>
            <c:idx val="11"/>
            <c:invertIfNegative val="0"/>
            <c:bubble3D val="0"/>
            <c:extLst xmlns:c16r2="http://schemas.microsoft.com/office/drawing/2015/06/chart">
              <c:ext xmlns:c16="http://schemas.microsoft.com/office/drawing/2014/chart" uri="{C3380CC4-5D6E-409C-BE32-E72D297353CC}">
                <c16:uniqueId val="{0000000B-E03D-4CA4-8B94-31F2BE6F3BF0}"/>
              </c:ext>
            </c:extLst>
          </c:dPt>
          <c:dPt>
            <c:idx val="12"/>
            <c:invertIfNegative val="0"/>
            <c:bubble3D val="0"/>
            <c:extLst xmlns:c16r2="http://schemas.microsoft.com/office/drawing/2015/06/chart">
              <c:ext xmlns:c16="http://schemas.microsoft.com/office/drawing/2014/chart" uri="{C3380CC4-5D6E-409C-BE32-E72D297353CC}">
                <c16:uniqueId val="{0000000C-E03D-4CA4-8B94-31F2BE6F3BF0}"/>
              </c:ext>
            </c:extLst>
          </c:dPt>
          <c:dPt>
            <c:idx val="13"/>
            <c:invertIfNegative val="0"/>
            <c:bubble3D val="0"/>
            <c:extLst xmlns:c16r2="http://schemas.microsoft.com/office/drawing/2015/06/chart">
              <c:ext xmlns:c16="http://schemas.microsoft.com/office/drawing/2014/chart" uri="{C3380CC4-5D6E-409C-BE32-E72D297353CC}">
                <c16:uniqueId val="{0000000D-E03D-4CA4-8B94-31F2BE6F3BF0}"/>
              </c:ext>
            </c:extLst>
          </c:dPt>
          <c:dPt>
            <c:idx val="14"/>
            <c:invertIfNegative val="0"/>
            <c:bubble3D val="0"/>
            <c:extLst xmlns:c16r2="http://schemas.microsoft.com/office/drawing/2015/06/chart">
              <c:ext xmlns:c16="http://schemas.microsoft.com/office/drawing/2014/chart" uri="{C3380CC4-5D6E-409C-BE32-E72D297353CC}">
                <c16:uniqueId val="{0000000E-E03D-4CA4-8B94-31F2BE6F3BF0}"/>
              </c:ext>
            </c:extLst>
          </c:dPt>
          <c:dPt>
            <c:idx val="15"/>
            <c:invertIfNegative val="0"/>
            <c:bubble3D val="0"/>
            <c:extLst xmlns:c16r2="http://schemas.microsoft.com/office/drawing/2015/06/chart">
              <c:ext xmlns:c16="http://schemas.microsoft.com/office/drawing/2014/chart" uri="{C3380CC4-5D6E-409C-BE32-E72D297353CC}">
                <c16:uniqueId val="{0000000F-E03D-4CA4-8B94-31F2BE6F3BF0}"/>
              </c:ext>
            </c:extLst>
          </c:dPt>
          <c:dPt>
            <c:idx val="16"/>
            <c:invertIfNegative val="0"/>
            <c:bubble3D val="0"/>
            <c:extLst xmlns:c16r2="http://schemas.microsoft.com/office/drawing/2015/06/chart">
              <c:ext xmlns:c16="http://schemas.microsoft.com/office/drawing/2014/chart" uri="{C3380CC4-5D6E-409C-BE32-E72D297353CC}">
                <c16:uniqueId val="{00000010-E03D-4CA4-8B94-31F2BE6F3BF0}"/>
              </c:ext>
            </c:extLst>
          </c:dPt>
          <c:dPt>
            <c:idx val="17"/>
            <c:invertIfNegative val="0"/>
            <c:bubble3D val="0"/>
            <c:extLst xmlns:c16r2="http://schemas.microsoft.com/office/drawing/2015/06/chart">
              <c:ext xmlns:c16="http://schemas.microsoft.com/office/drawing/2014/chart" uri="{C3380CC4-5D6E-409C-BE32-E72D297353CC}">
                <c16:uniqueId val="{00000011-E03D-4CA4-8B94-31F2BE6F3BF0}"/>
              </c:ext>
            </c:extLst>
          </c:dPt>
          <c:dPt>
            <c:idx val="18"/>
            <c:invertIfNegative val="0"/>
            <c:bubble3D val="0"/>
            <c:extLst xmlns:c16r2="http://schemas.microsoft.com/office/drawing/2015/06/chart">
              <c:ext xmlns:c16="http://schemas.microsoft.com/office/drawing/2014/chart" uri="{C3380CC4-5D6E-409C-BE32-E72D297353CC}">
                <c16:uniqueId val="{00000012-E03D-4CA4-8B94-31F2BE6F3BF0}"/>
              </c:ext>
            </c:extLst>
          </c:dPt>
          <c:dPt>
            <c:idx val="19"/>
            <c:invertIfNegative val="0"/>
            <c:bubble3D val="0"/>
            <c:extLst xmlns:c16r2="http://schemas.microsoft.com/office/drawing/2015/06/chart">
              <c:ext xmlns:c16="http://schemas.microsoft.com/office/drawing/2014/chart" uri="{C3380CC4-5D6E-409C-BE32-E72D297353CC}">
                <c16:uniqueId val="{00000013-E03D-4CA4-8B94-31F2BE6F3BF0}"/>
              </c:ext>
            </c:extLst>
          </c:dPt>
          <c:dPt>
            <c:idx val="20"/>
            <c:invertIfNegative val="0"/>
            <c:bubble3D val="0"/>
            <c:extLst xmlns:c16r2="http://schemas.microsoft.com/office/drawing/2015/06/chart">
              <c:ext xmlns:c16="http://schemas.microsoft.com/office/drawing/2014/chart" uri="{C3380CC4-5D6E-409C-BE32-E72D297353CC}">
                <c16:uniqueId val="{00000014-E03D-4CA4-8B94-31F2BE6F3BF0}"/>
              </c:ext>
            </c:extLst>
          </c:dPt>
          <c:dPt>
            <c:idx val="21"/>
            <c:invertIfNegative val="0"/>
            <c:bubble3D val="0"/>
            <c:extLst xmlns:c16r2="http://schemas.microsoft.com/office/drawing/2015/06/chart">
              <c:ext xmlns:c16="http://schemas.microsoft.com/office/drawing/2014/chart" uri="{C3380CC4-5D6E-409C-BE32-E72D297353CC}">
                <c16:uniqueId val="{00000015-E03D-4CA4-8B94-31F2BE6F3BF0}"/>
              </c:ext>
            </c:extLst>
          </c:dPt>
          <c:dPt>
            <c:idx val="22"/>
            <c:invertIfNegative val="0"/>
            <c:bubble3D val="0"/>
            <c:extLst xmlns:c16r2="http://schemas.microsoft.com/office/drawing/2015/06/chart">
              <c:ext xmlns:c16="http://schemas.microsoft.com/office/drawing/2014/chart" uri="{C3380CC4-5D6E-409C-BE32-E72D297353CC}">
                <c16:uniqueId val="{00000016-E03D-4CA4-8B94-31F2BE6F3BF0}"/>
              </c:ext>
            </c:extLst>
          </c:dPt>
          <c:dPt>
            <c:idx val="23"/>
            <c:invertIfNegative val="0"/>
            <c:bubble3D val="0"/>
            <c:extLst xmlns:c16r2="http://schemas.microsoft.com/office/drawing/2015/06/chart">
              <c:ext xmlns:c16="http://schemas.microsoft.com/office/drawing/2014/chart" uri="{C3380CC4-5D6E-409C-BE32-E72D297353CC}">
                <c16:uniqueId val="{00000017-E03D-4CA4-8B94-31F2BE6F3BF0}"/>
              </c:ext>
            </c:extLst>
          </c:dPt>
          <c:dPt>
            <c:idx val="24"/>
            <c:invertIfNegative val="0"/>
            <c:bubble3D val="0"/>
            <c:extLst xmlns:c16r2="http://schemas.microsoft.com/office/drawing/2015/06/chart">
              <c:ext xmlns:c16="http://schemas.microsoft.com/office/drawing/2014/chart" uri="{C3380CC4-5D6E-409C-BE32-E72D297353CC}">
                <c16:uniqueId val="{00000018-E03D-4CA4-8B94-31F2BE6F3BF0}"/>
              </c:ext>
            </c:extLst>
          </c:dPt>
          <c:dPt>
            <c:idx val="25"/>
            <c:invertIfNegative val="0"/>
            <c:bubble3D val="0"/>
            <c:extLst xmlns:c16r2="http://schemas.microsoft.com/office/drawing/2015/06/chart">
              <c:ext xmlns:c16="http://schemas.microsoft.com/office/drawing/2014/chart" uri="{C3380CC4-5D6E-409C-BE32-E72D297353CC}">
                <c16:uniqueId val="{00000019-E03D-4CA4-8B94-31F2BE6F3BF0}"/>
              </c:ext>
            </c:extLst>
          </c:dPt>
          <c:dPt>
            <c:idx val="26"/>
            <c:invertIfNegative val="0"/>
            <c:bubble3D val="0"/>
            <c:extLst xmlns:c16r2="http://schemas.microsoft.com/office/drawing/2015/06/chart">
              <c:ext xmlns:c16="http://schemas.microsoft.com/office/drawing/2014/chart" uri="{C3380CC4-5D6E-409C-BE32-E72D297353CC}">
                <c16:uniqueId val="{0000001A-E03D-4CA4-8B94-31F2BE6F3BF0}"/>
              </c:ext>
            </c:extLst>
          </c:dPt>
          <c:dPt>
            <c:idx val="27"/>
            <c:invertIfNegative val="0"/>
            <c:bubble3D val="0"/>
            <c:extLst xmlns:c16r2="http://schemas.microsoft.com/office/drawing/2015/06/chart">
              <c:ext xmlns:c16="http://schemas.microsoft.com/office/drawing/2014/chart" uri="{C3380CC4-5D6E-409C-BE32-E72D297353CC}">
                <c16:uniqueId val="{0000001B-E03D-4CA4-8B94-31F2BE6F3BF0}"/>
              </c:ext>
            </c:extLst>
          </c:dPt>
          <c:dPt>
            <c:idx val="28"/>
            <c:invertIfNegative val="0"/>
            <c:bubble3D val="0"/>
            <c:extLst xmlns:c16r2="http://schemas.microsoft.com/office/drawing/2015/06/chart">
              <c:ext xmlns:c16="http://schemas.microsoft.com/office/drawing/2014/chart" uri="{C3380CC4-5D6E-409C-BE32-E72D297353CC}">
                <c16:uniqueId val="{0000001C-E03D-4CA4-8B94-31F2BE6F3BF0}"/>
              </c:ext>
            </c:extLst>
          </c:dPt>
          <c:dPt>
            <c:idx val="29"/>
            <c:invertIfNegative val="0"/>
            <c:bubble3D val="0"/>
            <c:extLst xmlns:c16r2="http://schemas.microsoft.com/office/drawing/2015/06/chart">
              <c:ext xmlns:c16="http://schemas.microsoft.com/office/drawing/2014/chart" uri="{C3380CC4-5D6E-409C-BE32-E72D297353CC}">
                <c16:uniqueId val="{0000001D-E03D-4CA4-8B94-31F2BE6F3BF0}"/>
              </c:ext>
            </c:extLst>
          </c:dPt>
          <c:dPt>
            <c:idx val="30"/>
            <c:invertIfNegative val="0"/>
            <c:bubble3D val="0"/>
            <c:extLst xmlns:c16r2="http://schemas.microsoft.com/office/drawing/2015/06/chart">
              <c:ext xmlns:c16="http://schemas.microsoft.com/office/drawing/2014/chart" uri="{C3380CC4-5D6E-409C-BE32-E72D297353CC}">
                <c16:uniqueId val="{0000001E-E03D-4CA4-8B94-31F2BE6F3BF0}"/>
              </c:ext>
            </c:extLst>
          </c:dPt>
          <c:dPt>
            <c:idx val="31"/>
            <c:invertIfNegative val="0"/>
            <c:bubble3D val="0"/>
            <c:extLst xmlns:c16r2="http://schemas.microsoft.com/office/drawing/2015/06/chart">
              <c:ext xmlns:c16="http://schemas.microsoft.com/office/drawing/2014/chart" uri="{C3380CC4-5D6E-409C-BE32-E72D297353CC}">
                <c16:uniqueId val="{0000001F-E03D-4CA4-8B94-31F2BE6F3BF0}"/>
              </c:ext>
            </c:extLst>
          </c:dPt>
          <c:dPt>
            <c:idx val="32"/>
            <c:invertIfNegative val="0"/>
            <c:bubble3D val="0"/>
            <c:extLst xmlns:c16r2="http://schemas.microsoft.com/office/drawing/2015/06/chart">
              <c:ext xmlns:c16="http://schemas.microsoft.com/office/drawing/2014/chart" uri="{C3380CC4-5D6E-409C-BE32-E72D297353CC}">
                <c16:uniqueId val="{00000020-E03D-4CA4-8B94-31F2BE6F3BF0}"/>
              </c:ext>
            </c:extLst>
          </c:dPt>
          <c:dPt>
            <c:idx val="33"/>
            <c:invertIfNegative val="0"/>
            <c:bubble3D val="0"/>
            <c:extLst xmlns:c16r2="http://schemas.microsoft.com/office/drawing/2015/06/chart">
              <c:ext xmlns:c16="http://schemas.microsoft.com/office/drawing/2014/chart" uri="{C3380CC4-5D6E-409C-BE32-E72D297353CC}">
                <c16:uniqueId val="{00000021-E03D-4CA4-8B94-31F2BE6F3BF0}"/>
              </c:ext>
            </c:extLst>
          </c:dPt>
          <c:dPt>
            <c:idx val="34"/>
            <c:invertIfNegative val="0"/>
            <c:bubble3D val="0"/>
            <c:extLst xmlns:c16r2="http://schemas.microsoft.com/office/drawing/2015/06/chart">
              <c:ext xmlns:c16="http://schemas.microsoft.com/office/drawing/2014/chart" uri="{C3380CC4-5D6E-409C-BE32-E72D297353CC}">
                <c16:uniqueId val="{00000022-E03D-4CA4-8B94-31F2BE6F3BF0}"/>
              </c:ext>
            </c:extLst>
          </c:dPt>
          <c:dPt>
            <c:idx val="35"/>
            <c:invertIfNegative val="0"/>
            <c:bubble3D val="0"/>
            <c:extLst xmlns:c16r2="http://schemas.microsoft.com/office/drawing/2015/06/chart">
              <c:ext xmlns:c16="http://schemas.microsoft.com/office/drawing/2014/chart" uri="{C3380CC4-5D6E-409C-BE32-E72D297353CC}">
                <c16:uniqueId val="{00000023-E03D-4CA4-8B94-31F2BE6F3BF0}"/>
              </c:ext>
            </c:extLst>
          </c:dPt>
          <c:dPt>
            <c:idx val="36"/>
            <c:invertIfNegative val="0"/>
            <c:bubble3D val="0"/>
            <c:extLst xmlns:c16r2="http://schemas.microsoft.com/office/drawing/2015/06/chart">
              <c:ext xmlns:c16="http://schemas.microsoft.com/office/drawing/2014/chart" uri="{C3380CC4-5D6E-409C-BE32-E72D297353CC}">
                <c16:uniqueId val="{00000024-E03D-4CA4-8B94-31F2BE6F3BF0}"/>
              </c:ext>
            </c:extLst>
          </c:dPt>
          <c:dPt>
            <c:idx val="37"/>
            <c:invertIfNegative val="0"/>
            <c:bubble3D val="0"/>
            <c:extLst xmlns:c16r2="http://schemas.microsoft.com/office/drawing/2015/06/chart">
              <c:ext xmlns:c16="http://schemas.microsoft.com/office/drawing/2014/chart" uri="{C3380CC4-5D6E-409C-BE32-E72D297353CC}">
                <c16:uniqueId val="{00000025-E03D-4CA4-8B94-31F2BE6F3BF0}"/>
              </c:ext>
            </c:extLst>
          </c:dPt>
          <c:dPt>
            <c:idx val="38"/>
            <c:invertIfNegative val="0"/>
            <c:bubble3D val="0"/>
            <c:extLst xmlns:c16r2="http://schemas.microsoft.com/office/drawing/2015/06/chart">
              <c:ext xmlns:c16="http://schemas.microsoft.com/office/drawing/2014/chart" uri="{C3380CC4-5D6E-409C-BE32-E72D297353CC}">
                <c16:uniqueId val="{00000026-E03D-4CA4-8B94-31F2BE6F3BF0}"/>
              </c:ext>
            </c:extLst>
          </c:dPt>
          <c:dPt>
            <c:idx val="39"/>
            <c:invertIfNegative val="0"/>
            <c:bubble3D val="0"/>
            <c:extLst xmlns:c16r2="http://schemas.microsoft.com/office/drawing/2015/06/chart">
              <c:ext xmlns:c16="http://schemas.microsoft.com/office/drawing/2014/chart" uri="{C3380CC4-5D6E-409C-BE32-E72D297353CC}">
                <c16:uniqueId val="{00000027-E03D-4CA4-8B94-31F2BE6F3BF0}"/>
              </c:ext>
            </c:extLst>
          </c:dPt>
          <c:dLbls>
            <c:spPr>
              <a:noFill/>
              <a:ln>
                <a:noFill/>
              </a:ln>
              <a:effectLst/>
            </c:spPr>
            <c:txPr>
              <a:bodyPr rot="0" spcFirstLastPara="1" vertOverflow="ellipsis" vert="horz" wrap="square" anchor="ctr" anchorCtr="1"/>
              <a:lstStyle/>
              <a:p>
                <a:pPr>
                  <a:defRPr sz="1200" b="1" i="0" u="none" strike="noStrike" kern="1200" baseline="0">
                    <a:solidFill>
                      <a:schemeClr val="bg1"/>
                    </a:solidFill>
                    <a:latin typeface="Arial" panose="020B0604020202020204" pitchFamily="34" charset="0"/>
                    <a:ea typeface="Century Gothic" charset="0"/>
                    <a:cs typeface="Arial" panose="020B0604020202020204" pitchFamily="34" charset="0"/>
                  </a:defRPr>
                </a:pPr>
                <a:endParaRPr lang="en-US"/>
              </a:p>
            </c:txPr>
            <c:dLblPos val="ct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layout/>
                <c15:showLeaderLines val="1"/>
                <c15:leaderLines>
                  <c:spPr>
                    <a:ln w="9525" cap="flat" cmpd="sng" algn="ctr">
                      <a:solidFill>
                        <a:schemeClr val="tx1">
                          <a:lumMod val="35000"/>
                          <a:lumOff val="65000"/>
                        </a:schemeClr>
                      </a:solidFill>
                      <a:round/>
                    </a:ln>
                    <a:effectLst/>
                  </c:spPr>
                </c15:leaderLines>
              </c:ext>
            </c:extLst>
          </c:dLbls>
          <c:cat>
            <c:strRef>
              <c:f>Sheet1!$A$11</c:f>
              <c:strCache>
                <c:ptCount val="1"/>
                <c:pt idx="0">
                  <c:v>UK</c:v>
                </c:pt>
              </c:strCache>
            </c:strRef>
          </c:cat>
          <c:val>
            <c:numRef>
              <c:f>Sheet1!$B$11</c:f>
              <c:numCache>
                <c:formatCode>0%</c:formatCode>
                <c:ptCount val="1"/>
                <c:pt idx="0">
                  <c:v>0.161</c:v>
                </c:pt>
              </c:numCache>
            </c:numRef>
          </c:val>
          <c:extLst xmlns:c16r2="http://schemas.microsoft.com/office/drawing/2015/06/chart">
            <c:ext xmlns:c16="http://schemas.microsoft.com/office/drawing/2014/chart" uri="{C3380CC4-5D6E-409C-BE32-E72D297353CC}">
              <c16:uniqueId val="{00000028-E03D-4CA4-8B94-31F2BE6F3BF0}"/>
            </c:ext>
          </c:extLst>
        </c:ser>
        <c:ser>
          <c:idx val="1"/>
          <c:order val="1"/>
          <c:tx>
            <c:strRef>
              <c:f>Sheet1!$C$1</c:f>
              <c:strCache>
                <c:ptCount val="1"/>
                <c:pt idx="0">
                  <c:v>Actively considering</c:v>
                </c:pt>
              </c:strCache>
            </c:strRef>
          </c:tx>
          <c:spPr>
            <a:solidFill>
              <a:srgbClr val="92D050"/>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b" anchorCtr="0">
                <a:spAutoFit/>
              </a:bodyPr>
              <a:lstStyle/>
              <a:p>
                <a:pPr algn="ctr">
                  <a:defRPr lang="en-GB" sz="1200" b="1" i="0" u="none" strike="noStrike" kern="1200" baseline="0">
                    <a:solidFill>
                      <a:schemeClr val="bg1"/>
                    </a:solidFill>
                    <a:latin typeface="Arial" panose="020B0604020202020204" pitchFamily="34" charset="0"/>
                    <a:ea typeface="Century Gothic" charset="0"/>
                    <a:cs typeface="Arial" panose="020B0604020202020204" pitchFamily="34" charset="0"/>
                  </a:defRPr>
                </a:pPr>
                <a:endParaRPr lang="en-US"/>
              </a:p>
            </c:txPr>
            <c:dLblPos val="ct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layout/>
                <c15:showLeaderLines val="1"/>
                <c15:leaderLines>
                  <c:spPr>
                    <a:ln w="9525" cap="flat" cmpd="sng" algn="ctr">
                      <a:solidFill>
                        <a:schemeClr val="tx1">
                          <a:lumMod val="35000"/>
                          <a:lumOff val="65000"/>
                        </a:schemeClr>
                      </a:solidFill>
                      <a:round/>
                    </a:ln>
                    <a:effectLst/>
                  </c:spPr>
                </c15:leaderLines>
              </c:ext>
            </c:extLst>
          </c:dLbls>
          <c:cat>
            <c:strRef>
              <c:f>Sheet1!$A$11</c:f>
              <c:strCache>
                <c:ptCount val="1"/>
                <c:pt idx="0">
                  <c:v>UK</c:v>
                </c:pt>
              </c:strCache>
            </c:strRef>
          </c:cat>
          <c:val>
            <c:numRef>
              <c:f>Sheet1!$C$11</c:f>
              <c:numCache>
                <c:formatCode>0%</c:formatCode>
                <c:ptCount val="1"/>
                <c:pt idx="0">
                  <c:v>0.47799999999999998</c:v>
                </c:pt>
              </c:numCache>
            </c:numRef>
          </c:val>
          <c:extLst xmlns:c16r2="http://schemas.microsoft.com/office/drawing/2015/06/chart">
            <c:ext xmlns:c16="http://schemas.microsoft.com/office/drawing/2014/chart" uri="{C3380CC4-5D6E-409C-BE32-E72D297353CC}">
              <c16:uniqueId val="{00000029-E03D-4CA4-8B94-31F2BE6F3BF0}"/>
            </c:ext>
          </c:extLst>
        </c:ser>
        <c:ser>
          <c:idx val="2"/>
          <c:order val="2"/>
          <c:tx>
            <c:strRef>
              <c:f>Sheet1!$D$1</c:f>
              <c:strCache>
                <c:ptCount val="1"/>
                <c:pt idx="0">
                  <c:v>England holiday already booked</c:v>
                </c:pt>
              </c:strCache>
            </c:strRef>
          </c:tx>
          <c:spPr>
            <a:solidFill>
              <a:srgbClr val="00B050"/>
            </a:solidFill>
            <a:ln>
              <a:noFill/>
            </a:ln>
            <a:effectLst/>
          </c:spPr>
          <c:invertIfNegative val="0"/>
          <c:dLbls>
            <c:spPr>
              <a:noFill/>
              <a:ln>
                <a:noFill/>
              </a:ln>
              <a:effectLst/>
            </c:spPr>
            <c:txPr>
              <a:bodyPr wrap="square" lIns="38100" tIns="19050" rIns="38100" bIns="19050" anchor="ctr" anchorCtr="0">
                <a:spAutoFit/>
              </a:bodyPr>
              <a:lstStyle/>
              <a:p>
                <a:pPr algn="ctr">
                  <a:defRPr lang="en-GB" sz="1200" b="1" i="0" u="none" strike="noStrike" kern="1200" baseline="0">
                    <a:solidFill>
                      <a:schemeClr val="bg1"/>
                    </a:solidFill>
                    <a:latin typeface="Arial" panose="020B0604020202020204" pitchFamily="34" charset="0"/>
                    <a:ea typeface="Century Gothic" charset="0"/>
                    <a:cs typeface="Arial" panose="020B0604020202020204" pitchFamily="34" charset="0"/>
                  </a:defRPr>
                </a:pPr>
                <a:endParaRPr lang="en-US"/>
              </a:p>
            </c:txP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layout/>
                <c15:showLeaderLines val="1"/>
              </c:ext>
            </c:extLst>
          </c:dLbls>
          <c:cat>
            <c:strRef>
              <c:f>Sheet1!$A$11</c:f>
              <c:strCache>
                <c:ptCount val="1"/>
                <c:pt idx="0">
                  <c:v>UK</c:v>
                </c:pt>
              </c:strCache>
            </c:strRef>
          </c:cat>
          <c:val>
            <c:numRef>
              <c:f>Sheet1!$D$11</c:f>
              <c:numCache>
                <c:formatCode>0%</c:formatCode>
                <c:ptCount val="1"/>
                <c:pt idx="0">
                  <c:v>0.32600000000000001</c:v>
                </c:pt>
              </c:numCache>
            </c:numRef>
          </c:val>
          <c:extLst xmlns:c16r2="http://schemas.microsoft.com/office/drawing/2015/06/chart">
            <c:ext xmlns:c16="http://schemas.microsoft.com/office/drawing/2014/chart" uri="{C3380CC4-5D6E-409C-BE32-E72D297353CC}">
              <c16:uniqueId val="{0000002A-E03D-4CA4-8B94-31F2BE6F3BF0}"/>
            </c:ext>
          </c:extLst>
        </c:ser>
        <c:dLbls>
          <c:showLegendKey val="0"/>
          <c:showVal val="0"/>
          <c:showCatName val="0"/>
          <c:showSerName val="0"/>
          <c:showPercent val="0"/>
          <c:showBubbleSize val="0"/>
        </c:dLbls>
        <c:gapWidth val="50"/>
        <c:overlap val="100"/>
        <c:axId val="358275848"/>
        <c:axId val="358277808"/>
      </c:barChart>
      <c:catAx>
        <c:axId val="358275848"/>
        <c:scaling>
          <c:orientation val="maxMin"/>
        </c:scaling>
        <c:delete val="1"/>
        <c:axPos val="l"/>
        <c:numFmt formatCode="General" sourceLinked="1"/>
        <c:majorTickMark val="none"/>
        <c:minorTickMark val="none"/>
        <c:tickLblPos val="nextTo"/>
        <c:crossAx val="358277808"/>
        <c:crosses val="autoZero"/>
        <c:auto val="1"/>
        <c:lblAlgn val="ctr"/>
        <c:lblOffset val="100"/>
        <c:noMultiLvlLbl val="0"/>
      </c:catAx>
      <c:valAx>
        <c:axId val="358277808"/>
        <c:scaling>
          <c:orientation val="minMax"/>
          <c:max val="1.1000000000000001"/>
          <c:min val="0"/>
        </c:scaling>
        <c:delete val="1"/>
        <c:axPos val="t"/>
        <c:majorGridlines>
          <c:spPr>
            <a:ln w="9525" cap="flat" cmpd="sng" algn="ctr">
              <a:noFill/>
              <a:round/>
            </a:ln>
            <a:effectLst/>
          </c:spPr>
        </c:majorGridlines>
        <c:numFmt formatCode="0%" sourceLinked="0"/>
        <c:majorTickMark val="out"/>
        <c:minorTickMark val="none"/>
        <c:tickLblPos val="nextTo"/>
        <c:crossAx val="358275848"/>
        <c:crosses val="autoZero"/>
        <c:crossBetween val="between"/>
      </c:valAx>
      <c:spPr>
        <a:noFill/>
        <a:ln>
          <a:noFill/>
        </a:ln>
        <a:effectLst/>
      </c:spPr>
    </c:plotArea>
    <c:plotVisOnly val="1"/>
    <c:dispBlanksAs val="gap"/>
    <c:showDLblsOverMax val="0"/>
  </c:chart>
  <c:spPr>
    <a:noFill/>
    <a:ln>
      <a:noFill/>
    </a:ln>
    <a:effectLst/>
  </c:spPr>
  <c:txPr>
    <a:bodyPr/>
    <a:lstStyle/>
    <a:p>
      <a:pPr>
        <a:defRPr sz="800">
          <a:solidFill>
            <a:srgbClr val="505050"/>
          </a:solidFill>
          <a:latin typeface="Arial" panose="020B0604020202020204" pitchFamily="34" charset="0"/>
          <a:cs typeface="Arial" panose="020B0604020202020204" pitchFamily="34" charset="0"/>
        </a:defRPr>
      </a:pPr>
      <a:endParaRPr lang="en-US"/>
    </a:p>
  </c:txPr>
  <c:externalData r:id="rId2">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32780597237485198"/>
          <c:y val="3.73704372143773E-2"/>
          <c:w val="0.53711838704694803"/>
          <c:h val="0.94907410100360601"/>
        </c:manualLayout>
      </c:layout>
      <c:barChart>
        <c:barDir val="bar"/>
        <c:grouping val="stacked"/>
        <c:varyColors val="0"/>
        <c:ser>
          <c:idx val="0"/>
          <c:order val="0"/>
          <c:tx>
            <c:strRef>
              <c:f>Sheet1!$B$1</c:f>
              <c:strCache>
                <c:ptCount val="1"/>
                <c:pt idx="0">
                  <c:v>Very likely to </c:v>
                </c:pt>
              </c:strCache>
            </c:strRef>
          </c:tx>
          <c:spPr>
            <a:solidFill>
              <a:srgbClr val="92D050"/>
            </a:solidFill>
            <a:ln>
              <a:noFill/>
            </a:ln>
            <a:effectLst/>
          </c:spPr>
          <c:invertIfNegative val="0"/>
          <c:dPt>
            <c:idx val="0"/>
            <c:invertIfNegative val="0"/>
            <c:bubble3D val="0"/>
            <c:extLst xmlns:c16r2="http://schemas.microsoft.com/office/drawing/2015/06/chart">
              <c:ext xmlns:c16="http://schemas.microsoft.com/office/drawing/2014/chart" uri="{C3380CC4-5D6E-409C-BE32-E72D297353CC}">
                <c16:uniqueId val="{00000000-ED40-427F-A210-AFAFC47AE710}"/>
              </c:ext>
            </c:extLst>
          </c:dPt>
          <c:dPt>
            <c:idx val="1"/>
            <c:invertIfNegative val="0"/>
            <c:bubble3D val="0"/>
            <c:extLst xmlns:c16r2="http://schemas.microsoft.com/office/drawing/2015/06/chart">
              <c:ext xmlns:c16="http://schemas.microsoft.com/office/drawing/2014/chart" uri="{C3380CC4-5D6E-409C-BE32-E72D297353CC}">
                <c16:uniqueId val="{00000001-ED40-427F-A210-AFAFC47AE710}"/>
              </c:ext>
            </c:extLst>
          </c:dPt>
          <c:dPt>
            <c:idx val="2"/>
            <c:invertIfNegative val="0"/>
            <c:bubble3D val="0"/>
            <c:extLst xmlns:c16r2="http://schemas.microsoft.com/office/drawing/2015/06/chart">
              <c:ext xmlns:c16="http://schemas.microsoft.com/office/drawing/2014/chart" uri="{C3380CC4-5D6E-409C-BE32-E72D297353CC}">
                <c16:uniqueId val="{00000002-ED40-427F-A210-AFAFC47AE710}"/>
              </c:ext>
            </c:extLst>
          </c:dPt>
          <c:dPt>
            <c:idx val="3"/>
            <c:invertIfNegative val="0"/>
            <c:bubble3D val="0"/>
            <c:extLst xmlns:c16r2="http://schemas.microsoft.com/office/drawing/2015/06/chart">
              <c:ext xmlns:c16="http://schemas.microsoft.com/office/drawing/2014/chart" uri="{C3380CC4-5D6E-409C-BE32-E72D297353CC}">
                <c16:uniqueId val="{00000003-ED40-427F-A210-AFAFC47AE710}"/>
              </c:ext>
            </c:extLst>
          </c:dPt>
          <c:dPt>
            <c:idx val="4"/>
            <c:invertIfNegative val="0"/>
            <c:bubble3D val="0"/>
            <c:extLst xmlns:c16r2="http://schemas.microsoft.com/office/drawing/2015/06/chart">
              <c:ext xmlns:c16="http://schemas.microsoft.com/office/drawing/2014/chart" uri="{C3380CC4-5D6E-409C-BE32-E72D297353CC}">
                <c16:uniqueId val="{00000004-ED40-427F-A210-AFAFC47AE710}"/>
              </c:ext>
            </c:extLst>
          </c:dPt>
          <c:dPt>
            <c:idx val="5"/>
            <c:invertIfNegative val="0"/>
            <c:bubble3D val="0"/>
            <c:extLst xmlns:c16r2="http://schemas.microsoft.com/office/drawing/2015/06/chart">
              <c:ext xmlns:c16="http://schemas.microsoft.com/office/drawing/2014/chart" uri="{C3380CC4-5D6E-409C-BE32-E72D297353CC}">
                <c16:uniqueId val="{00000005-ED40-427F-A210-AFAFC47AE710}"/>
              </c:ext>
            </c:extLst>
          </c:dPt>
          <c:dPt>
            <c:idx val="6"/>
            <c:invertIfNegative val="0"/>
            <c:bubble3D val="0"/>
            <c:extLst xmlns:c16r2="http://schemas.microsoft.com/office/drawing/2015/06/chart">
              <c:ext xmlns:c16="http://schemas.microsoft.com/office/drawing/2014/chart" uri="{C3380CC4-5D6E-409C-BE32-E72D297353CC}">
                <c16:uniqueId val="{00000006-ED40-427F-A210-AFAFC47AE710}"/>
              </c:ext>
            </c:extLst>
          </c:dPt>
          <c:dPt>
            <c:idx val="7"/>
            <c:invertIfNegative val="0"/>
            <c:bubble3D val="0"/>
            <c:extLst xmlns:c16r2="http://schemas.microsoft.com/office/drawing/2015/06/chart">
              <c:ext xmlns:c16="http://schemas.microsoft.com/office/drawing/2014/chart" uri="{C3380CC4-5D6E-409C-BE32-E72D297353CC}">
                <c16:uniqueId val="{00000007-ED40-427F-A210-AFAFC47AE710}"/>
              </c:ext>
            </c:extLst>
          </c:dPt>
          <c:dPt>
            <c:idx val="8"/>
            <c:invertIfNegative val="0"/>
            <c:bubble3D val="0"/>
            <c:extLst xmlns:c16r2="http://schemas.microsoft.com/office/drawing/2015/06/chart">
              <c:ext xmlns:c16="http://schemas.microsoft.com/office/drawing/2014/chart" uri="{C3380CC4-5D6E-409C-BE32-E72D297353CC}">
                <c16:uniqueId val="{00000008-ED40-427F-A210-AFAFC47AE710}"/>
              </c:ext>
            </c:extLst>
          </c:dPt>
          <c:dPt>
            <c:idx val="9"/>
            <c:invertIfNegative val="0"/>
            <c:bubble3D val="0"/>
            <c:extLst xmlns:c16r2="http://schemas.microsoft.com/office/drawing/2015/06/chart">
              <c:ext xmlns:c16="http://schemas.microsoft.com/office/drawing/2014/chart" uri="{C3380CC4-5D6E-409C-BE32-E72D297353CC}">
                <c16:uniqueId val="{00000009-ED40-427F-A210-AFAFC47AE710}"/>
              </c:ext>
            </c:extLst>
          </c:dPt>
          <c:dPt>
            <c:idx val="10"/>
            <c:invertIfNegative val="0"/>
            <c:bubble3D val="0"/>
            <c:extLst xmlns:c16r2="http://schemas.microsoft.com/office/drawing/2015/06/chart">
              <c:ext xmlns:c16="http://schemas.microsoft.com/office/drawing/2014/chart" uri="{C3380CC4-5D6E-409C-BE32-E72D297353CC}">
                <c16:uniqueId val="{0000000A-ED40-427F-A210-AFAFC47AE710}"/>
              </c:ext>
            </c:extLst>
          </c:dPt>
          <c:dPt>
            <c:idx val="11"/>
            <c:invertIfNegative val="0"/>
            <c:bubble3D val="0"/>
            <c:extLst xmlns:c16r2="http://schemas.microsoft.com/office/drawing/2015/06/chart">
              <c:ext xmlns:c16="http://schemas.microsoft.com/office/drawing/2014/chart" uri="{C3380CC4-5D6E-409C-BE32-E72D297353CC}">
                <c16:uniqueId val="{0000000B-ED40-427F-A210-AFAFC47AE710}"/>
              </c:ext>
            </c:extLst>
          </c:dPt>
          <c:dPt>
            <c:idx val="12"/>
            <c:invertIfNegative val="0"/>
            <c:bubble3D val="0"/>
            <c:extLst xmlns:c16r2="http://schemas.microsoft.com/office/drawing/2015/06/chart">
              <c:ext xmlns:c16="http://schemas.microsoft.com/office/drawing/2014/chart" uri="{C3380CC4-5D6E-409C-BE32-E72D297353CC}">
                <c16:uniqueId val="{0000000C-ED40-427F-A210-AFAFC47AE710}"/>
              </c:ext>
            </c:extLst>
          </c:dPt>
          <c:dPt>
            <c:idx val="13"/>
            <c:invertIfNegative val="0"/>
            <c:bubble3D val="0"/>
            <c:extLst xmlns:c16r2="http://schemas.microsoft.com/office/drawing/2015/06/chart">
              <c:ext xmlns:c16="http://schemas.microsoft.com/office/drawing/2014/chart" uri="{C3380CC4-5D6E-409C-BE32-E72D297353CC}">
                <c16:uniqueId val="{0000000D-ED40-427F-A210-AFAFC47AE710}"/>
              </c:ext>
            </c:extLst>
          </c:dPt>
          <c:dPt>
            <c:idx val="14"/>
            <c:invertIfNegative val="0"/>
            <c:bubble3D val="0"/>
            <c:extLst xmlns:c16r2="http://schemas.microsoft.com/office/drawing/2015/06/chart">
              <c:ext xmlns:c16="http://schemas.microsoft.com/office/drawing/2014/chart" uri="{C3380CC4-5D6E-409C-BE32-E72D297353CC}">
                <c16:uniqueId val="{0000000E-ED40-427F-A210-AFAFC47AE710}"/>
              </c:ext>
            </c:extLst>
          </c:dPt>
          <c:dPt>
            <c:idx val="15"/>
            <c:invertIfNegative val="0"/>
            <c:bubble3D val="0"/>
            <c:extLst xmlns:c16r2="http://schemas.microsoft.com/office/drawing/2015/06/chart">
              <c:ext xmlns:c16="http://schemas.microsoft.com/office/drawing/2014/chart" uri="{C3380CC4-5D6E-409C-BE32-E72D297353CC}">
                <c16:uniqueId val="{0000000F-ED40-427F-A210-AFAFC47AE710}"/>
              </c:ext>
            </c:extLst>
          </c:dPt>
          <c:dPt>
            <c:idx val="16"/>
            <c:invertIfNegative val="0"/>
            <c:bubble3D val="0"/>
            <c:extLst xmlns:c16r2="http://schemas.microsoft.com/office/drawing/2015/06/chart">
              <c:ext xmlns:c16="http://schemas.microsoft.com/office/drawing/2014/chart" uri="{C3380CC4-5D6E-409C-BE32-E72D297353CC}">
                <c16:uniqueId val="{00000010-ED40-427F-A210-AFAFC47AE710}"/>
              </c:ext>
            </c:extLst>
          </c:dPt>
          <c:dPt>
            <c:idx val="17"/>
            <c:invertIfNegative val="0"/>
            <c:bubble3D val="0"/>
            <c:extLst xmlns:c16r2="http://schemas.microsoft.com/office/drawing/2015/06/chart">
              <c:ext xmlns:c16="http://schemas.microsoft.com/office/drawing/2014/chart" uri="{C3380CC4-5D6E-409C-BE32-E72D297353CC}">
                <c16:uniqueId val="{00000011-ED40-427F-A210-AFAFC47AE710}"/>
              </c:ext>
            </c:extLst>
          </c:dPt>
          <c:dPt>
            <c:idx val="18"/>
            <c:invertIfNegative val="0"/>
            <c:bubble3D val="0"/>
            <c:extLst xmlns:c16r2="http://schemas.microsoft.com/office/drawing/2015/06/chart">
              <c:ext xmlns:c16="http://schemas.microsoft.com/office/drawing/2014/chart" uri="{C3380CC4-5D6E-409C-BE32-E72D297353CC}">
                <c16:uniqueId val="{00000012-ED40-427F-A210-AFAFC47AE710}"/>
              </c:ext>
            </c:extLst>
          </c:dPt>
          <c:dPt>
            <c:idx val="19"/>
            <c:invertIfNegative val="0"/>
            <c:bubble3D val="0"/>
            <c:extLst xmlns:c16r2="http://schemas.microsoft.com/office/drawing/2015/06/chart">
              <c:ext xmlns:c16="http://schemas.microsoft.com/office/drawing/2014/chart" uri="{C3380CC4-5D6E-409C-BE32-E72D297353CC}">
                <c16:uniqueId val="{00000013-ED40-427F-A210-AFAFC47AE710}"/>
              </c:ext>
            </c:extLst>
          </c:dPt>
          <c:dPt>
            <c:idx val="20"/>
            <c:invertIfNegative val="0"/>
            <c:bubble3D val="0"/>
            <c:extLst xmlns:c16r2="http://schemas.microsoft.com/office/drawing/2015/06/chart">
              <c:ext xmlns:c16="http://schemas.microsoft.com/office/drawing/2014/chart" uri="{C3380CC4-5D6E-409C-BE32-E72D297353CC}">
                <c16:uniqueId val="{00000014-ED40-427F-A210-AFAFC47AE710}"/>
              </c:ext>
            </c:extLst>
          </c:dPt>
          <c:dPt>
            <c:idx val="21"/>
            <c:invertIfNegative val="0"/>
            <c:bubble3D val="0"/>
            <c:extLst xmlns:c16r2="http://schemas.microsoft.com/office/drawing/2015/06/chart">
              <c:ext xmlns:c16="http://schemas.microsoft.com/office/drawing/2014/chart" uri="{C3380CC4-5D6E-409C-BE32-E72D297353CC}">
                <c16:uniqueId val="{00000015-ED40-427F-A210-AFAFC47AE710}"/>
              </c:ext>
            </c:extLst>
          </c:dPt>
          <c:dPt>
            <c:idx val="22"/>
            <c:invertIfNegative val="0"/>
            <c:bubble3D val="0"/>
            <c:extLst xmlns:c16r2="http://schemas.microsoft.com/office/drawing/2015/06/chart">
              <c:ext xmlns:c16="http://schemas.microsoft.com/office/drawing/2014/chart" uri="{C3380CC4-5D6E-409C-BE32-E72D297353CC}">
                <c16:uniqueId val="{00000016-ED40-427F-A210-AFAFC47AE710}"/>
              </c:ext>
            </c:extLst>
          </c:dPt>
          <c:dPt>
            <c:idx val="23"/>
            <c:invertIfNegative val="0"/>
            <c:bubble3D val="0"/>
            <c:extLst xmlns:c16r2="http://schemas.microsoft.com/office/drawing/2015/06/chart">
              <c:ext xmlns:c16="http://schemas.microsoft.com/office/drawing/2014/chart" uri="{C3380CC4-5D6E-409C-BE32-E72D297353CC}">
                <c16:uniqueId val="{00000017-ED40-427F-A210-AFAFC47AE710}"/>
              </c:ext>
            </c:extLst>
          </c:dPt>
          <c:dPt>
            <c:idx val="24"/>
            <c:invertIfNegative val="0"/>
            <c:bubble3D val="0"/>
            <c:extLst xmlns:c16r2="http://schemas.microsoft.com/office/drawing/2015/06/chart">
              <c:ext xmlns:c16="http://schemas.microsoft.com/office/drawing/2014/chart" uri="{C3380CC4-5D6E-409C-BE32-E72D297353CC}">
                <c16:uniqueId val="{00000018-ED40-427F-A210-AFAFC47AE710}"/>
              </c:ext>
            </c:extLst>
          </c:dPt>
          <c:dPt>
            <c:idx val="25"/>
            <c:invertIfNegative val="0"/>
            <c:bubble3D val="0"/>
            <c:extLst xmlns:c16r2="http://schemas.microsoft.com/office/drawing/2015/06/chart">
              <c:ext xmlns:c16="http://schemas.microsoft.com/office/drawing/2014/chart" uri="{C3380CC4-5D6E-409C-BE32-E72D297353CC}">
                <c16:uniqueId val="{00000019-ED40-427F-A210-AFAFC47AE710}"/>
              </c:ext>
            </c:extLst>
          </c:dPt>
          <c:dPt>
            <c:idx val="26"/>
            <c:invertIfNegative val="0"/>
            <c:bubble3D val="0"/>
            <c:extLst xmlns:c16r2="http://schemas.microsoft.com/office/drawing/2015/06/chart">
              <c:ext xmlns:c16="http://schemas.microsoft.com/office/drawing/2014/chart" uri="{C3380CC4-5D6E-409C-BE32-E72D297353CC}">
                <c16:uniqueId val="{0000001A-ED40-427F-A210-AFAFC47AE710}"/>
              </c:ext>
            </c:extLst>
          </c:dPt>
          <c:dPt>
            <c:idx val="27"/>
            <c:invertIfNegative val="0"/>
            <c:bubble3D val="0"/>
            <c:extLst xmlns:c16r2="http://schemas.microsoft.com/office/drawing/2015/06/chart">
              <c:ext xmlns:c16="http://schemas.microsoft.com/office/drawing/2014/chart" uri="{C3380CC4-5D6E-409C-BE32-E72D297353CC}">
                <c16:uniqueId val="{0000001B-ED40-427F-A210-AFAFC47AE710}"/>
              </c:ext>
            </c:extLst>
          </c:dPt>
          <c:dPt>
            <c:idx val="28"/>
            <c:invertIfNegative val="0"/>
            <c:bubble3D val="0"/>
            <c:extLst xmlns:c16r2="http://schemas.microsoft.com/office/drawing/2015/06/chart">
              <c:ext xmlns:c16="http://schemas.microsoft.com/office/drawing/2014/chart" uri="{C3380CC4-5D6E-409C-BE32-E72D297353CC}">
                <c16:uniqueId val="{0000001C-ED40-427F-A210-AFAFC47AE710}"/>
              </c:ext>
            </c:extLst>
          </c:dPt>
          <c:dPt>
            <c:idx val="29"/>
            <c:invertIfNegative val="0"/>
            <c:bubble3D val="0"/>
            <c:extLst xmlns:c16r2="http://schemas.microsoft.com/office/drawing/2015/06/chart">
              <c:ext xmlns:c16="http://schemas.microsoft.com/office/drawing/2014/chart" uri="{C3380CC4-5D6E-409C-BE32-E72D297353CC}">
                <c16:uniqueId val="{0000001D-ED40-427F-A210-AFAFC47AE710}"/>
              </c:ext>
            </c:extLst>
          </c:dPt>
          <c:dPt>
            <c:idx val="30"/>
            <c:invertIfNegative val="0"/>
            <c:bubble3D val="0"/>
            <c:extLst xmlns:c16r2="http://schemas.microsoft.com/office/drawing/2015/06/chart">
              <c:ext xmlns:c16="http://schemas.microsoft.com/office/drawing/2014/chart" uri="{C3380CC4-5D6E-409C-BE32-E72D297353CC}">
                <c16:uniqueId val="{0000001E-ED40-427F-A210-AFAFC47AE710}"/>
              </c:ext>
            </c:extLst>
          </c:dPt>
          <c:dPt>
            <c:idx val="31"/>
            <c:invertIfNegative val="0"/>
            <c:bubble3D val="0"/>
            <c:extLst xmlns:c16r2="http://schemas.microsoft.com/office/drawing/2015/06/chart">
              <c:ext xmlns:c16="http://schemas.microsoft.com/office/drawing/2014/chart" uri="{C3380CC4-5D6E-409C-BE32-E72D297353CC}">
                <c16:uniqueId val="{0000001F-ED40-427F-A210-AFAFC47AE710}"/>
              </c:ext>
            </c:extLst>
          </c:dPt>
          <c:dPt>
            <c:idx val="32"/>
            <c:invertIfNegative val="0"/>
            <c:bubble3D val="0"/>
            <c:extLst xmlns:c16r2="http://schemas.microsoft.com/office/drawing/2015/06/chart">
              <c:ext xmlns:c16="http://schemas.microsoft.com/office/drawing/2014/chart" uri="{C3380CC4-5D6E-409C-BE32-E72D297353CC}">
                <c16:uniqueId val="{00000020-ED40-427F-A210-AFAFC47AE710}"/>
              </c:ext>
            </c:extLst>
          </c:dPt>
          <c:dPt>
            <c:idx val="33"/>
            <c:invertIfNegative val="0"/>
            <c:bubble3D val="0"/>
            <c:extLst xmlns:c16r2="http://schemas.microsoft.com/office/drawing/2015/06/chart">
              <c:ext xmlns:c16="http://schemas.microsoft.com/office/drawing/2014/chart" uri="{C3380CC4-5D6E-409C-BE32-E72D297353CC}">
                <c16:uniqueId val="{00000021-ED40-427F-A210-AFAFC47AE710}"/>
              </c:ext>
            </c:extLst>
          </c:dPt>
          <c:dPt>
            <c:idx val="34"/>
            <c:invertIfNegative val="0"/>
            <c:bubble3D val="0"/>
            <c:extLst xmlns:c16r2="http://schemas.microsoft.com/office/drawing/2015/06/chart">
              <c:ext xmlns:c16="http://schemas.microsoft.com/office/drawing/2014/chart" uri="{C3380CC4-5D6E-409C-BE32-E72D297353CC}">
                <c16:uniqueId val="{00000022-ED40-427F-A210-AFAFC47AE710}"/>
              </c:ext>
            </c:extLst>
          </c:dPt>
          <c:dPt>
            <c:idx val="35"/>
            <c:invertIfNegative val="0"/>
            <c:bubble3D val="0"/>
            <c:extLst xmlns:c16r2="http://schemas.microsoft.com/office/drawing/2015/06/chart">
              <c:ext xmlns:c16="http://schemas.microsoft.com/office/drawing/2014/chart" uri="{C3380CC4-5D6E-409C-BE32-E72D297353CC}">
                <c16:uniqueId val="{00000023-ED40-427F-A210-AFAFC47AE710}"/>
              </c:ext>
            </c:extLst>
          </c:dPt>
          <c:dPt>
            <c:idx val="36"/>
            <c:invertIfNegative val="0"/>
            <c:bubble3D val="0"/>
            <c:extLst xmlns:c16r2="http://schemas.microsoft.com/office/drawing/2015/06/chart">
              <c:ext xmlns:c16="http://schemas.microsoft.com/office/drawing/2014/chart" uri="{C3380CC4-5D6E-409C-BE32-E72D297353CC}">
                <c16:uniqueId val="{00000024-ED40-427F-A210-AFAFC47AE710}"/>
              </c:ext>
            </c:extLst>
          </c:dPt>
          <c:dPt>
            <c:idx val="37"/>
            <c:invertIfNegative val="0"/>
            <c:bubble3D val="0"/>
            <c:extLst xmlns:c16r2="http://schemas.microsoft.com/office/drawing/2015/06/chart">
              <c:ext xmlns:c16="http://schemas.microsoft.com/office/drawing/2014/chart" uri="{C3380CC4-5D6E-409C-BE32-E72D297353CC}">
                <c16:uniqueId val="{00000025-ED40-427F-A210-AFAFC47AE710}"/>
              </c:ext>
            </c:extLst>
          </c:dPt>
          <c:dPt>
            <c:idx val="38"/>
            <c:invertIfNegative val="0"/>
            <c:bubble3D val="0"/>
            <c:extLst xmlns:c16r2="http://schemas.microsoft.com/office/drawing/2015/06/chart">
              <c:ext xmlns:c16="http://schemas.microsoft.com/office/drawing/2014/chart" uri="{C3380CC4-5D6E-409C-BE32-E72D297353CC}">
                <c16:uniqueId val="{00000026-ED40-427F-A210-AFAFC47AE710}"/>
              </c:ext>
            </c:extLst>
          </c:dPt>
          <c:dPt>
            <c:idx val="39"/>
            <c:invertIfNegative val="0"/>
            <c:bubble3D val="0"/>
            <c:extLst xmlns:c16r2="http://schemas.microsoft.com/office/drawing/2015/06/chart">
              <c:ext xmlns:c16="http://schemas.microsoft.com/office/drawing/2014/chart" uri="{C3380CC4-5D6E-409C-BE32-E72D297353CC}">
                <c16:uniqueId val="{00000027-ED40-427F-A210-AFAFC47AE710}"/>
              </c:ext>
            </c:extLst>
          </c:dPt>
          <c:dLbls>
            <c:spPr>
              <a:noFill/>
              <a:ln>
                <a:noFill/>
              </a:ln>
              <a:effectLst/>
            </c:spPr>
            <c:txPr>
              <a:bodyPr rot="0" spcFirstLastPara="1" vertOverflow="ellipsis" vert="horz" wrap="square" anchor="ctr" anchorCtr="1"/>
              <a:lstStyle/>
              <a:p>
                <a:pPr>
                  <a:defRPr sz="1200" b="1" i="0" u="none" strike="noStrike" kern="1200" baseline="0">
                    <a:solidFill>
                      <a:schemeClr val="bg1"/>
                    </a:solidFill>
                    <a:latin typeface="Arial" panose="020B0604020202020204" pitchFamily="34" charset="0"/>
                    <a:ea typeface="Century Gothic" charset="0"/>
                    <a:cs typeface="Arial" panose="020B0604020202020204" pitchFamily="34" charset="0"/>
                  </a:defRPr>
                </a:pPr>
                <a:endParaRPr lang="en-US"/>
              </a:p>
            </c:txPr>
            <c:dLblPos val="ct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layout/>
                <c15:showLeaderLines val="1"/>
                <c15:leaderLines>
                  <c:spPr>
                    <a:ln w="9525" cap="flat" cmpd="sng" algn="ctr">
                      <a:solidFill>
                        <a:schemeClr val="tx1">
                          <a:lumMod val="35000"/>
                          <a:lumOff val="65000"/>
                        </a:schemeClr>
                      </a:solidFill>
                      <a:round/>
                    </a:ln>
                    <a:effectLst/>
                  </c:spPr>
                </c15:leaderLines>
              </c:ext>
            </c:extLst>
          </c:dLbls>
          <c:cat>
            <c:strRef>
              <c:f>Sheet1!$A$21</c:f>
              <c:strCache>
                <c:ptCount val="1"/>
                <c:pt idx="0">
                  <c:v>Seeing world famous or iconic places</c:v>
                </c:pt>
              </c:strCache>
            </c:strRef>
          </c:cat>
          <c:val>
            <c:numRef>
              <c:f>Sheet1!$B$21</c:f>
              <c:numCache>
                <c:formatCode>0%</c:formatCode>
                <c:ptCount val="1"/>
                <c:pt idx="0">
                  <c:v>0.260877080665813</c:v>
                </c:pt>
              </c:numCache>
            </c:numRef>
          </c:val>
          <c:extLst xmlns:c16r2="http://schemas.microsoft.com/office/drawing/2015/06/chart">
            <c:ext xmlns:c16="http://schemas.microsoft.com/office/drawing/2014/chart" uri="{C3380CC4-5D6E-409C-BE32-E72D297353CC}">
              <c16:uniqueId val="{00000028-ED40-427F-A210-AFAFC47AE710}"/>
            </c:ext>
          </c:extLst>
        </c:ser>
        <c:ser>
          <c:idx val="1"/>
          <c:order val="1"/>
          <c:tx>
            <c:strRef>
              <c:f>Sheet1!$C$1</c:f>
              <c:strCache>
                <c:ptCount val="1"/>
                <c:pt idx="0">
                  <c:v>Definitely would</c:v>
                </c:pt>
              </c:strCache>
            </c:strRef>
          </c:tx>
          <c:spPr>
            <a:solidFill>
              <a:srgbClr val="00B050"/>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b" anchorCtr="0">
                <a:spAutoFit/>
              </a:bodyPr>
              <a:lstStyle/>
              <a:p>
                <a:pPr algn="ctr">
                  <a:defRPr lang="en-GB" sz="1200" b="1" i="0" u="none" strike="noStrike" kern="1200" baseline="0">
                    <a:solidFill>
                      <a:schemeClr val="bg1"/>
                    </a:solidFill>
                    <a:latin typeface="Arial" panose="020B0604020202020204" pitchFamily="34" charset="0"/>
                    <a:ea typeface="Century Gothic" charset="0"/>
                    <a:cs typeface="Arial" panose="020B0604020202020204" pitchFamily="34" charset="0"/>
                  </a:defRPr>
                </a:pPr>
                <a:endParaRPr lang="en-US"/>
              </a:p>
            </c:txPr>
            <c:dLblPos val="ct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layout/>
                <c15:showLeaderLines val="1"/>
                <c15:leaderLines>
                  <c:spPr>
                    <a:ln w="9525" cap="flat" cmpd="sng" algn="ctr">
                      <a:solidFill>
                        <a:schemeClr val="tx1">
                          <a:lumMod val="35000"/>
                          <a:lumOff val="65000"/>
                        </a:schemeClr>
                      </a:solidFill>
                      <a:round/>
                    </a:ln>
                    <a:effectLst/>
                  </c:spPr>
                </c15:leaderLines>
              </c:ext>
            </c:extLst>
          </c:dLbls>
          <c:cat>
            <c:strRef>
              <c:f>Sheet1!$A$21</c:f>
              <c:strCache>
                <c:ptCount val="1"/>
                <c:pt idx="0">
                  <c:v>Seeing world famous or iconic places</c:v>
                </c:pt>
              </c:strCache>
            </c:strRef>
          </c:cat>
          <c:val>
            <c:numRef>
              <c:f>Sheet1!$C$21</c:f>
              <c:numCache>
                <c:formatCode>0%</c:formatCode>
                <c:ptCount val="1"/>
                <c:pt idx="0">
                  <c:v>0.53812291933418699</c:v>
                </c:pt>
              </c:numCache>
            </c:numRef>
          </c:val>
          <c:extLst xmlns:c16r2="http://schemas.microsoft.com/office/drawing/2015/06/chart">
            <c:ext xmlns:c16="http://schemas.microsoft.com/office/drawing/2014/chart" uri="{C3380CC4-5D6E-409C-BE32-E72D297353CC}">
              <c16:uniqueId val="{00000029-ED40-427F-A210-AFAFC47AE710}"/>
            </c:ext>
          </c:extLst>
        </c:ser>
        <c:dLbls>
          <c:showLegendKey val="0"/>
          <c:showVal val="0"/>
          <c:showCatName val="0"/>
          <c:showSerName val="0"/>
          <c:showPercent val="0"/>
          <c:showBubbleSize val="0"/>
        </c:dLbls>
        <c:gapWidth val="50"/>
        <c:overlap val="100"/>
        <c:axId val="371229352"/>
        <c:axId val="371227784"/>
      </c:barChart>
      <c:catAx>
        <c:axId val="371229352"/>
        <c:scaling>
          <c:orientation val="maxMin"/>
        </c:scaling>
        <c:delete val="1"/>
        <c:axPos val="l"/>
        <c:numFmt formatCode="General" sourceLinked="1"/>
        <c:majorTickMark val="none"/>
        <c:minorTickMark val="none"/>
        <c:tickLblPos val="nextTo"/>
        <c:crossAx val="371227784"/>
        <c:crosses val="autoZero"/>
        <c:auto val="1"/>
        <c:lblAlgn val="ctr"/>
        <c:lblOffset val="100"/>
        <c:noMultiLvlLbl val="0"/>
      </c:catAx>
      <c:valAx>
        <c:axId val="371227784"/>
        <c:scaling>
          <c:orientation val="minMax"/>
          <c:max val="1.2"/>
        </c:scaling>
        <c:delete val="1"/>
        <c:axPos val="t"/>
        <c:majorGridlines>
          <c:spPr>
            <a:ln w="9525" cap="flat" cmpd="sng" algn="ctr">
              <a:noFill/>
              <a:round/>
            </a:ln>
            <a:effectLst/>
          </c:spPr>
        </c:majorGridlines>
        <c:numFmt formatCode="0%" sourceLinked="0"/>
        <c:majorTickMark val="out"/>
        <c:minorTickMark val="none"/>
        <c:tickLblPos val="nextTo"/>
        <c:crossAx val="371229352"/>
        <c:crosses val="autoZero"/>
        <c:crossBetween val="between"/>
      </c:valAx>
      <c:spPr>
        <a:noFill/>
        <a:ln>
          <a:noFill/>
        </a:ln>
        <a:effectLst/>
      </c:spPr>
    </c:plotArea>
    <c:plotVisOnly val="1"/>
    <c:dispBlanksAs val="gap"/>
    <c:showDLblsOverMax val="0"/>
  </c:chart>
  <c:spPr>
    <a:noFill/>
    <a:ln>
      <a:noFill/>
    </a:ln>
    <a:effectLst/>
  </c:spPr>
  <c:txPr>
    <a:bodyPr/>
    <a:lstStyle/>
    <a:p>
      <a:pPr>
        <a:defRPr sz="800">
          <a:solidFill>
            <a:srgbClr val="505050"/>
          </a:solidFill>
          <a:latin typeface="Arial" panose="020B0604020202020204" pitchFamily="34" charset="0"/>
          <a:cs typeface="Arial" panose="020B0604020202020204" pitchFamily="34" charset="0"/>
        </a:defRPr>
      </a:pPr>
      <a:endParaRPr lang="en-US"/>
    </a:p>
  </c:txPr>
  <c:externalData r:id="rId2">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32780597237485198"/>
          <c:y val="3.73704372143773E-2"/>
          <c:w val="0.53711838704694803"/>
          <c:h val="0.94907410100360601"/>
        </c:manualLayout>
      </c:layout>
      <c:barChart>
        <c:barDir val="bar"/>
        <c:grouping val="stacked"/>
        <c:varyColors val="0"/>
        <c:ser>
          <c:idx val="0"/>
          <c:order val="0"/>
          <c:tx>
            <c:strRef>
              <c:f>Sheet1!$B$1</c:f>
              <c:strCache>
                <c:ptCount val="1"/>
                <c:pt idx="0">
                  <c:v>Very likely to </c:v>
                </c:pt>
              </c:strCache>
            </c:strRef>
          </c:tx>
          <c:spPr>
            <a:solidFill>
              <a:srgbClr val="92D050"/>
            </a:solidFill>
            <a:ln>
              <a:noFill/>
            </a:ln>
            <a:effectLst/>
          </c:spPr>
          <c:invertIfNegative val="0"/>
          <c:dPt>
            <c:idx val="0"/>
            <c:invertIfNegative val="0"/>
            <c:bubble3D val="0"/>
            <c:extLst xmlns:c16r2="http://schemas.microsoft.com/office/drawing/2015/06/chart">
              <c:ext xmlns:c16="http://schemas.microsoft.com/office/drawing/2014/chart" uri="{C3380CC4-5D6E-409C-BE32-E72D297353CC}">
                <c16:uniqueId val="{00000000-ED40-427F-A210-AFAFC47AE710}"/>
              </c:ext>
            </c:extLst>
          </c:dPt>
          <c:dPt>
            <c:idx val="1"/>
            <c:invertIfNegative val="0"/>
            <c:bubble3D val="0"/>
            <c:extLst xmlns:c16r2="http://schemas.microsoft.com/office/drawing/2015/06/chart">
              <c:ext xmlns:c16="http://schemas.microsoft.com/office/drawing/2014/chart" uri="{C3380CC4-5D6E-409C-BE32-E72D297353CC}">
                <c16:uniqueId val="{00000001-ED40-427F-A210-AFAFC47AE710}"/>
              </c:ext>
            </c:extLst>
          </c:dPt>
          <c:dPt>
            <c:idx val="2"/>
            <c:invertIfNegative val="0"/>
            <c:bubble3D val="0"/>
            <c:extLst xmlns:c16r2="http://schemas.microsoft.com/office/drawing/2015/06/chart">
              <c:ext xmlns:c16="http://schemas.microsoft.com/office/drawing/2014/chart" uri="{C3380CC4-5D6E-409C-BE32-E72D297353CC}">
                <c16:uniqueId val="{00000002-ED40-427F-A210-AFAFC47AE710}"/>
              </c:ext>
            </c:extLst>
          </c:dPt>
          <c:dPt>
            <c:idx val="3"/>
            <c:invertIfNegative val="0"/>
            <c:bubble3D val="0"/>
            <c:extLst xmlns:c16r2="http://schemas.microsoft.com/office/drawing/2015/06/chart">
              <c:ext xmlns:c16="http://schemas.microsoft.com/office/drawing/2014/chart" uri="{C3380CC4-5D6E-409C-BE32-E72D297353CC}">
                <c16:uniqueId val="{00000003-ED40-427F-A210-AFAFC47AE710}"/>
              </c:ext>
            </c:extLst>
          </c:dPt>
          <c:dPt>
            <c:idx val="4"/>
            <c:invertIfNegative val="0"/>
            <c:bubble3D val="0"/>
            <c:extLst xmlns:c16r2="http://schemas.microsoft.com/office/drawing/2015/06/chart">
              <c:ext xmlns:c16="http://schemas.microsoft.com/office/drawing/2014/chart" uri="{C3380CC4-5D6E-409C-BE32-E72D297353CC}">
                <c16:uniqueId val="{00000004-ED40-427F-A210-AFAFC47AE710}"/>
              </c:ext>
            </c:extLst>
          </c:dPt>
          <c:dPt>
            <c:idx val="5"/>
            <c:invertIfNegative val="0"/>
            <c:bubble3D val="0"/>
            <c:extLst xmlns:c16r2="http://schemas.microsoft.com/office/drawing/2015/06/chart">
              <c:ext xmlns:c16="http://schemas.microsoft.com/office/drawing/2014/chart" uri="{C3380CC4-5D6E-409C-BE32-E72D297353CC}">
                <c16:uniqueId val="{00000005-ED40-427F-A210-AFAFC47AE710}"/>
              </c:ext>
            </c:extLst>
          </c:dPt>
          <c:dPt>
            <c:idx val="6"/>
            <c:invertIfNegative val="0"/>
            <c:bubble3D val="0"/>
            <c:extLst xmlns:c16r2="http://schemas.microsoft.com/office/drawing/2015/06/chart">
              <c:ext xmlns:c16="http://schemas.microsoft.com/office/drawing/2014/chart" uri="{C3380CC4-5D6E-409C-BE32-E72D297353CC}">
                <c16:uniqueId val="{00000006-ED40-427F-A210-AFAFC47AE710}"/>
              </c:ext>
            </c:extLst>
          </c:dPt>
          <c:dPt>
            <c:idx val="7"/>
            <c:invertIfNegative val="0"/>
            <c:bubble3D val="0"/>
            <c:extLst xmlns:c16r2="http://schemas.microsoft.com/office/drawing/2015/06/chart">
              <c:ext xmlns:c16="http://schemas.microsoft.com/office/drawing/2014/chart" uri="{C3380CC4-5D6E-409C-BE32-E72D297353CC}">
                <c16:uniqueId val="{00000007-ED40-427F-A210-AFAFC47AE710}"/>
              </c:ext>
            </c:extLst>
          </c:dPt>
          <c:dPt>
            <c:idx val="8"/>
            <c:invertIfNegative val="0"/>
            <c:bubble3D val="0"/>
            <c:extLst xmlns:c16r2="http://schemas.microsoft.com/office/drawing/2015/06/chart">
              <c:ext xmlns:c16="http://schemas.microsoft.com/office/drawing/2014/chart" uri="{C3380CC4-5D6E-409C-BE32-E72D297353CC}">
                <c16:uniqueId val="{00000008-ED40-427F-A210-AFAFC47AE710}"/>
              </c:ext>
            </c:extLst>
          </c:dPt>
          <c:dPt>
            <c:idx val="9"/>
            <c:invertIfNegative val="0"/>
            <c:bubble3D val="0"/>
            <c:extLst xmlns:c16r2="http://schemas.microsoft.com/office/drawing/2015/06/chart">
              <c:ext xmlns:c16="http://schemas.microsoft.com/office/drawing/2014/chart" uri="{C3380CC4-5D6E-409C-BE32-E72D297353CC}">
                <c16:uniqueId val="{00000009-ED40-427F-A210-AFAFC47AE710}"/>
              </c:ext>
            </c:extLst>
          </c:dPt>
          <c:dPt>
            <c:idx val="10"/>
            <c:invertIfNegative val="0"/>
            <c:bubble3D val="0"/>
            <c:extLst xmlns:c16r2="http://schemas.microsoft.com/office/drawing/2015/06/chart">
              <c:ext xmlns:c16="http://schemas.microsoft.com/office/drawing/2014/chart" uri="{C3380CC4-5D6E-409C-BE32-E72D297353CC}">
                <c16:uniqueId val="{0000000A-ED40-427F-A210-AFAFC47AE710}"/>
              </c:ext>
            </c:extLst>
          </c:dPt>
          <c:dPt>
            <c:idx val="11"/>
            <c:invertIfNegative val="0"/>
            <c:bubble3D val="0"/>
            <c:extLst xmlns:c16r2="http://schemas.microsoft.com/office/drawing/2015/06/chart">
              <c:ext xmlns:c16="http://schemas.microsoft.com/office/drawing/2014/chart" uri="{C3380CC4-5D6E-409C-BE32-E72D297353CC}">
                <c16:uniqueId val="{0000000B-ED40-427F-A210-AFAFC47AE710}"/>
              </c:ext>
            </c:extLst>
          </c:dPt>
          <c:dPt>
            <c:idx val="12"/>
            <c:invertIfNegative val="0"/>
            <c:bubble3D val="0"/>
            <c:extLst xmlns:c16r2="http://schemas.microsoft.com/office/drawing/2015/06/chart">
              <c:ext xmlns:c16="http://schemas.microsoft.com/office/drawing/2014/chart" uri="{C3380CC4-5D6E-409C-BE32-E72D297353CC}">
                <c16:uniqueId val="{0000000C-ED40-427F-A210-AFAFC47AE710}"/>
              </c:ext>
            </c:extLst>
          </c:dPt>
          <c:dPt>
            <c:idx val="13"/>
            <c:invertIfNegative val="0"/>
            <c:bubble3D val="0"/>
            <c:extLst xmlns:c16r2="http://schemas.microsoft.com/office/drawing/2015/06/chart">
              <c:ext xmlns:c16="http://schemas.microsoft.com/office/drawing/2014/chart" uri="{C3380CC4-5D6E-409C-BE32-E72D297353CC}">
                <c16:uniqueId val="{0000000D-ED40-427F-A210-AFAFC47AE710}"/>
              </c:ext>
            </c:extLst>
          </c:dPt>
          <c:dPt>
            <c:idx val="14"/>
            <c:invertIfNegative val="0"/>
            <c:bubble3D val="0"/>
            <c:extLst xmlns:c16r2="http://schemas.microsoft.com/office/drawing/2015/06/chart">
              <c:ext xmlns:c16="http://schemas.microsoft.com/office/drawing/2014/chart" uri="{C3380CC4-5D6E-409C-BE32-E72D297353CC}">
                <c16:uniqueId val="{0000000E-ED40-427F-A210-AFAFC47AE710}"/>
              </c:ext>
            </c:extLst>
          </c:dPt>
          <c:dPt>
            <c:idx val="15"/>
            <c:invertIfNegative val="0"/>
            <c:bubble3D val="0"/>
            <c:extLst xmlns:c16r2="http://schemas.microsoft.com/office/drawing/2015/06/chart">
              <c:ext xmlns:c16="http://schemas.microsoft.com/office/drawing/2014/chart" uri="{C3380CC4-5D6E-409C-BE32-E72D297353CC}">
                <c16:uniqueId val="{0000000F-ED40-427F-A210-AFAFC47AE710}"/>
              </c:ext>
            </c:extLst>
          </c:dPt>
          <c:dPt>
            <c:idx val="16"/>
            <c:invertIfNegative val="0"/>
            <c:bubble3D val="0"/>
            <c:extLst xmlns:c16r2="http://schemas.microsoft.com/office/drawing/2015/06/chart">
              <c:ext xmlns:c16="http://schemas.microsoft.com/office/drawing/2014/chart" uri="{C3380CC4-5D6E-409C-BE32-E72D297353CC}">
                <c16:uniqueId val="{00000010-ED40-427F-A210-AFAFC47AE710}"/>
              </c:ext>
            </c:extLst>
          </c:dPt>
          <c:dPt>
            <c:idx val="17"/>
            <c:invertIfNegative val="0"/>
            <c:bubble3D val="0"/>
            <c:extLst xmlns:c16r2="http://schemas.microsoft.com/office/drawing/2015/06/chart">
              <c:ext xmlns:c16="http://schemas.microsoft.com/office/drawing/2014/chart" uri="{C3380CC4-5D6E-409C-BE32-E72D297353CC}">
                <c16:uniqueId val="{00000011-ED40-427F-A210-AFAFC47AE710}"/>
              </c:ext>
            </c:extLst>
          </c:dPt>
          <c:dPt>
            <c:idx val="18"/>
            <c:invertIfNegative val="0"/>
            <c:bubble3D val="0"/>
            <c:extLst xmlns:c16r2="http://schemas.microsoft.com/office/drawing/2015/06/chart">
              <c:ext xmlns:c16="http://schemas.microsoft.com/office/drawing/2014/chart" uri="{C3380CC4-5D6E-409C-BE32-E72D297353CC}">
                <c16:uniqueId val="{00000012-ED40-427F-A210-AFAFC47AE710}"/>
              </c:ext>
            </c:extLst>
          </c:dPt>
          <c:dPt>
            <c:idx val="19"/>
            <c:invertIfNegative val="0"/>
            <c:bubble3D val="0"/>
            <c:extLst xmlns:c16r2="http://schemas.microsoft.com/office/drawing/2015/06/chart">
              <c:ext xmlns:c16="http://schemas.microsoft.com/office/drawing/2014/chart" uri="{C3380CC4-5D6E-409C-BE32-E72D297353CC}">
                <c16:uniqueId val="{00000013-ED40-427F-A210-AFAFC47AE710}"/>
              </c:ext>
            </c:extLst>
          </c:dPt>
          <c:dPt>
            <c:idx val="20"/>
            <c:invertIfNegative val="0"/>
            <c:bubble3D val="0"/>
            <c:extLst xmlns:c16r2="http://schemas.microsoft.com/office/drawing/2015/06/chart">
              <c:ext xmlns:c16="http://schemas.microsoft.com/office/drawing/2014/chart" uri="{C3380CC4-5D6E-409C-BE32-E72D297353CC}">
                <c16:uniqueId val="{00000014-ED40-427F-A210-AFAFC47AE710}"/>
              </c:ext>
            </c:extLst>
          </c:dPt>
          <c:dPt>
            <c:idx val="21"/>
            <c:invertIfNegative val="0"/>
            <c:bubble3D val="0"/>
            <c:extLst xmlns:c16r2="http://schemas.microsoft.com/office/drawing/2015/06/chart">
              <c:ext xmlns:c16="http://schemas.microsoft.com/office/drawing/2014/chart" uri="{C3380CC4-5D6E-409C-BE32-E72D297353CC}">
                <c16:uniqueId val="{00000015-ED40-427F-A210-AFAFC47AE710}"/>
              </c:ext>
            </c:extLst>
          </c:dPt>
          <c:dPt>
            <c:idx val="22"/>
            <c:invertIfNegative val="0"/>
            <c:bubble3D val="0"/>
            <c:extLst xmlns:c16r2="http://schemas.microsoft.com/office/drawing/2015/06/chart">
              <c:ext xmlns:c16="http://schemas.microsoft.com/office/drawing/2014/chart" uri="{C3380CC4-5D6E-409C-BE32-E72D297353CC}">
                <c16:uniqueId val="{00000016-ED40-427F-A210-AFAFC47AE710}"/>
              </c:ext>
            </c:extLst>
          </c:dPt>
          <c:dPt>
            <c:idx val="23"/>
            <c:invertIfNegative val="0"/>
            <c:bubble3D val="0"/>
            <c:extLst xmlns:c16r2="http://schemas.microsoft.com/office/drawing/2015/06/chart">
              <c:ext xmlns:c16="http://schemas.microsoft.com/office/drawing/2014/chart" uri="{C3380CC4-5D6E-409C-BE32-E72D297353CC}">
                <c16:uniqueId val="{00000017-ED40-427F-A210-AFAFC47AE710}"/>
              </c:ext>
            </c:extLst>
          </c:dPt>
          <c:dPt>
            <c:idx val="24"/>
            <c:invertIfNegative val="0"/>
            <c:bubble3D val="0"/>
            <c:extLst xmlns:c16r2="http://schemas.microsoft.com/office/drawing/2015/06/chart">
              <c:ext xmlns:c16="http://schemas.microsoft.com/office/drawing/2014/chart" uri="{C3380CC4-5D6E-409C-BE32-E72D297353CC}">
                <c16:uniqueId val="{00000018-ED40-427F-A210-AFAFC47AE710}"/>
              </c:ext>
            </c:extLst>
          </c:dPt>
          <c:dPt>
            <c:idx val="25"/>
            <c:invertIfNegative val="0"/>
            <c:bubble3D val="0"/>
            <c:extLst xmlns:c16r2="http://schemas.microsoft.com/office/drawing/2015/06/chart">
              <c:ext xmlns:c16="http://schemas.microsoft.com/office/drawing/2014/chart" uri="{C3380CC4-5D6E-409C-BE32-E72D297353CC}">
                <c16:uniqueId val="{00000019-ED40-427F-A210-AFAFC47AE710}"/>
              </c:ext>
            </c:extLst>
          </c:dPt>
          <c:dPt>
            <c:idx val="26"/>
            <c:invertIfNegative val="0"/>
            <c:bubble3D val="0"/>
            <c:extLst xmlns:c16r2="http://schemas.microsoft.com/office/drawing/2015/06/chart">
              <c:ext xmlns:c16="http://schemas.microsoft.com/office/drawing/2014/chart" uri="{C3380CC4-5D6E-409C-BE32-E72D297353CC}">
                <c16:uniqueId val="{0000001A-ED40-427F-A210-AFAFC47AE710}"/>
              </c:ext>
            </c:extLst>
          </c:dPt>
          <c:dPt>
            <c:idx val="27"/>
            <c:invertIfNegative val="0"/>
            <c:bubble3D val="0"/>
            <c:extLst xmlns:c16r2="http://schemas.microsoft.com/office/drawing/2015/06/chart">
              <c:ext xmlns:c16="http://schemas.microsoft.com/office/drawing/2014/chart" uri="{C3380CC4-5D6E-409C-BE32-E72D297353CC}">
                <c16:uniqueId val="{0000001B-ED40-427F-A210-AFAFC47AE710}"/>
              </c:ext>
            </c:extLst>
          </c:dPt>
          <c:dPt>
            <c:idx val="28"/>
            <c:invertIfNegative val="0"/>
            <c:bubble3D val="0"/>
            <c:extLst xmlns:c16r2="http://schemas.microsoft.com/office/drawing/2015/06/chart">
              <c:ext xmlns:c16="http://schemas.microsoft.com/office/drawing/2014/chart" uri="{C3380CC4-5D6E-409C-BE32-E72D297353CC}">
                <c16:uniqueId val="{0000001C-ED40-427F-A210-AFAFC47AE710}"/>
              </c:ext>
            </c:extLst>
          </c:dPt>
          <c:dPt>
            <c:idx val="29"/>
            <c:invertIfNegative val="0"/>
            <c:bubble3D val="0"/>
            <c:extLst xmlns:c16r2="http://schemas.microsoft.com/office/drawing/2015/06/chart">
              <c:ext xmlns:c16="http://schemas.microsoft.com/office/drawing/2014/chart" uri="{C3380CC4-5D6E-409C-BE32-E72D297353CC}">
                <c16:uniqueId val="{0000001D-ED40-427F-A210-AFAFC47AE710}"/>
              </c:ext>
            </c:extLst>
          </c:dPt>
          <c:dPt>
            <c:idx val="30"/>
            <c:invertIfNegative val="0"/>
            <c:bubble3D val="0"/>
            <c:extLst xmlns:c16r2="http://schemas.microsoft.com/office/drawing/2015/06/chart">
              <c:ext xmlns:c16="http://schemas.microsoft.com/office/drawing/2014/chart" uri="{C3380CC4-5D6E-409C-BE32-E72D297353CC}">
                <c16:uniqueId val="{0000001E-ED40-427F-A210-AFAFC47AE710}"/>
              </c:ext>
            </c:extLst>
          </c:dPt>
          <c:dPt>
            <c:idx val="31"/>
            <c:invertIfNegative val="0"/>
            <c:bubble3D val="0"/>
            <c:extLst xmlns:c16r2="http://schemas.microsoft.com/office/drawing/2015/06/chart">
              <c:ext xmlns:c16="http://schemas.microsoft.com/office/drawing/2014/chart" uri="{C3380CC4-5D6E-409C-BE32-E72D297353CC}">
                <c16:uniqueId val="{0000001F-ED40-427F-A210-AFAFC47AE710}"/>
              </c:ext>
            </c:extLst>
          </c:dPt>
          <c:dPt>
            <c:idx val="32"/>
            <c:invertIfNegative val="0"/>
            <c:bubble3D val="0"/>
            <c:extLst xmlns:c16r2="http://schemas.microsoft.com/office/drawing/2015/06/chart">
              <c:ext xmlns:c16="http://schemas.microsoft.com/office/drawing/2014/chart" uri="{C3380CC4-5D6E-409C-BE32-E72D297353CC}">
                <c16:uniqueId val="{00000020-ED40-427F-A210-AFAFC47AE710}"/>
              </c:ext>
            </c:extLst>
          </c:dPt>
          <c:dPt>
            <c:idx val="33"/>
            <c:invertIfNegative val="0"/>
            <c:bubble3D val="0"/>
            <c:extLst xmlns:c16r2="http://schemas.microsoft.com/office/drawing/2015/06/chart">
              <c:ext xmlns:c16="http://schemas.microsoft.com/office/drawing/2014/chart" uri="{C3380CC4-5D6E-409C-BE32-E72D297353CC}">
                <c16:uniqueId val="{00000021-ED40-427F-A210-AFAFC47AE710}"/>
              </c:ext>
            </c:extLst>
          </c:dPt>
          <c:dPt>
            <c:idx val="34"/>
            <c:invertIfNegative val="0"/>
            <c:bubble3D val="0"/>
            <c:extLst xmlns:c16r2="http://schemas.microsoft.com/office/drawing/2015/06/chart">
              <c:ext xmlns:c16="http://schemas.microsoft.com/office/drawing/2014/chart" uri="{C3380CC4-5D6E-409C-BE32-E72D297353CC}">
                <c16:uniqueId val="{00000022-ED40-427F-A210-AFAFC47AE710}"/>
              </c:ext>
            </c:extLst>
          </c:dPt>
          <c:dPt>
            <c:idx val="35"/>
            <c:invertIfNegative val="0"/>
            <c:bubble3D val="0"/>
            <c:extLst xmlns:c16r2="http://schemas.microsoft.com/office/drawing/2015/06/chart">
              <c:ext xmlns:c16="http://schemas.microsoft.com/office/drawing/2014/chart" uri="{C3380CC4-5D6E-409C-BE32-E72D297353CC}">
                <c16:uniqueId val="{00000023-ED40-427F-A210-AFAFC47AE710}"/>
              </c:ext>
            </c:extLst>
          </c:dPt>
          <c:dPt>
            <c:idx val="36"/>
            <c:invertIfNegative val="0"/>
            <c:bubble3D val="0"/>
            <c:extLst xmlns:c16r2="http://schemas.microsoft.com/office/drawing/2015/06/chart">
              <c:ext xmlns:c16="http://schemas.microsoft.com/office/drawing/2014/chart" uri="{C3380CC4-5D6E-409C-BE32-E72D297353CC}">
                <c16:uniqueId val="{00000024-ED40-427F-A210-AFAFC47AE710}"/>
              </c:ext>
            </c:extLst>
          </c:dPt>
          <c:dPt>
            <c:idx val="37"/>
            <c:invertIfNegative val="0"/>
            <c:bubble3D val="0"/>
            <c:extLst xmlns:c16r2="http://schemas.microsoft.com/office/drawing/2015/06/chart">
              <c:ext xmlns:c16="http://schemas.microsoft.com/office/drawing/2014/chart" uri="{C3380CC4-5D6E-409C-BE32-E72D297353CC}">
                <c16:uniqueId val="{00000025-ED40-427F-A210-AFAFC47AE710}"/>
              </c:ext>
            </c:extLst>
          </c:dPt>
          <c:dPt>
            <c:idx val="38"/>
            <c:invertIfNegative val="0"/>
            <c:bubble3D val="0"/>
            <c:extLst xmlns:c16r2="http://schemas.microsoft.com/office/drawing/2015/06/chart">
              <c:ext xmlns:c16="http://schemas.microsoft.com/office/drawing/2014/chart" uri="{C3380CC4-5D6E-409C-BE32-E72D297353CC}">
                <c16:uniqueId val="{00000026-ED40-427F-A210-AFAFC47AE710}"/>
              </c:ext>
            </c:extLst>
          </c:dPt>
          <c:dPt>
            <c:idx val="39"/>
            <c:invertIfNegative val="0"/>
            <c:bubble3D val="0"/>
            <c:extLst xmlns:c16r2="http://schemas.microsoft.com/office/drawing/2015/06/chart">
              <c:ext xmlns:c16="http://schemas.microsoft.com/office/drawing/2014/chart" uri="{C3380CC4-5D6E-409C-BE32-E72D297353CC}">
                <c16:uniqueId val="{00000027-ED40-427F-A210-AFAFC47AE710}"/>
              </c:ext>
            </c:extLst>
          </c:dPt>
          <c:dLbls>
            <c:spPr>
              <a:noFill/>
              <a:ln>
                <a:noFill/>
              </a:ln>
              <a:effectLst/>
            </c:spPr>
            <c:txPr>
              <a:bodyPr rot="0" spcFirstLastPara="1" vertOverflow="ellipsis" vert="horz" wrap="square" anchor="ctr" anchorCtr="1"/>
              <a:lstStyle/>
              <a:p>
                <a:pPr>
                  <a:defRPr sz="1200" b="1" i="0" u="none" strike="noStrike" kern="1200" baseline="0">
                    <a:solidFill>
                      <a:schemeClr val="bg1"/>
                    </a:solidFill>
                    <a:latin typeface="Arial" panose="020B0604020202020204" pitchFamily="34" charset="0"/>
                    <a:ea typeface="Century Gothic" charset="0"/>
                    <a:cs typeface="Arial" panose="020B0604020202020204" pitchFamily="34" charset="0"/>
                  </a:defRPr>
                </a:pPr>
                <a:endParaRPr lang="en-US"/>
              </a:p>
            </c:txPr>
            <c:dLblPos val="ct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Sheet1!$A$21</c:f>
              <c:strCache>
                <c:ptCount val="1"/>
                <c:pt idx="0">
                  <c:v>Seeing world famous or iconic places</c:v>
                </c:pt>
              </c:strCache>
            </c:strRef>
          </c:cat>
          <c:val>
            <c:numRef>
              <c:f>Sheet1!$B$21</c:f>
              <c:numCache>
                <c:formatCode>0%</c:formatCode>
                <c:ptCount val="1"/>
                <c:pt idx="0">
                  <c:v>0.260877080665813</c:v>
                </c:pt>
              </c:numCache>
            </c:numRef>
          </c:val>
          <c:extLst xmlns:c16r2="http://schemas.microsoft.com/office/drawing/2015/06/chart">
            <c:ext xmlns:c16="http://schemas.microsoft.com/office/drawing/2014/chart" uri="{C3380CC4-5D6E-409C-BE32-E72D297353CC}">
              <c16:uniqueId val="{00000028-ED40-427F-A210-AFAFC47AE710}"/>
            </c:ext>
          </c:extLst>
        </c:ser>
        <c:ser>
          <c:idx val="1"/>
          <c:order val="1"/>
          <c:tx>
            <c:strRef>
              <c:f>Sheet1!$C$1</c:f>
              <c:strCache>
                <c:ptCount val="1"/>
                <c:pt idx="0">
                  <c:v>Definitely would</c:v>
                </c:pt>
              </c:strCache>
            </c:strRef>
          </c:tx>
          <c:spPr>
            <a:solidFill>
              <a:srgbClr val="00B050"/>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b" anchorCtr="0">
                <a:spAutoFit/>
              </a:bodyPr>
              <a:lstStyle/>
              <a:p>
                <a:pPr algn="ctr">
                  <a:defRPr lang="en-GB" sz="1200" b="1" i="0" u="none" strike="noStrike" kern="1200" baseline="0">
                    <a:solidFill>
                      <a:schemeClr val="bg1"/>
                    </a:solidFill>
                    <a:latin typeface="Arial" panose="020B0604020202020204" pitchFamily="34" charset="0"/>
                    <a:ea typeface="Century Gothic" charset="0"/>
                    <a:cs typeface="Arial" panose="020B0604020202020204" pitchFamily="34" charset="0"/>
                  </a:defRPr>
                </a:pPr>
                <a:endParaRPr lang="en-US"/>
              </a:p>
            </c:txPr>
            <c:dLblPos val="ct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Sheet1!$A$21</c:f>
              <c:strCache>
                <c:ptCount val="1"/>
                <c:pt idx="0">
                  <c:v>Seeing world famous or iconic places</c:v>
                </c:pt>
              </c:strCache>
            </c:strRef>
          </c:cat>
          <c:val>
            <c:numRef>
              <c:f>Sheet1!$C$21</c:f>
              <c:numCache>
                <c:formatCode>0%</c:formatCode>
                <c:ptCount val="1"/>
                <c:pt idx="0">
                  <c:v>0.53812291933418699</c:v>
                </c:pt>
              </c:numCache>
            </c:numRef>
          </c:val>
          <c:extLst xmlns:c16r2="http://schemas.microsoft.com/office/drawing/2015/06/chart">
            <c:ext xmlns:c16="http://schemas.microsoft.com/office/drawing/2014/chart" uri="{C3380CC4-5D6E-409C-BE32-E72D297353CC}">
              <c16:uniqueId val="{00000029-ED40-427F-A210-AFAFC47AE710}"/>
            </c:ext>
          </c:extLst>
        </c:ser>
        <c:dLbls>
          <c:showLegendKey val="0"/>
          <c:showVal val="0"/>
          <c:showCatName val="0"/>
          <c:showSerName val="0"/>
          <c:showPercent val="0"/>
          <c:showBubbleSize val="0"/>
        </c:dLbls>
        <c:gapWidth val="50"/>
        <c:overlap val="100"/>
        <c:axId val="371228176"/>
        <c:axId val="371231704"/>
      </c:barChart>
      <c:catAx>
        <c:axId val="371228176"/>
        <c:scaling>
          <c:orientation val="maxMin"/>
        </c:scaling>
        <c:delete val="1"/>
        <c:axPos val="l"/>
        <c:numFmt formatCode="General" sourceLinked="1"/>
        <c:majorTickMark val="none"/>
        <c:minorTickMark val="none"/>
        <c:tickLblPos val="nextTo"/>
        <c:crossAx val="371231704"/>
        <c:crosses val="autoZero"/>
        <c:auto val="1"/>
        <c:lblAlgn val="ctr"/>
        <c:lblOffset val="100"/>
        <c:noMultiLvlLbl val="0"/>
      </c:catAx>
      <c:valAx>
        <c:axId val="371231704"/>
        <c:scaling>
          <c:orientation val="minMax"/>
          <c:max val="1.2"/>
        </c:scaling>
        <c:delete val="1"/>
        <c:axPos val="t"/>
        <c:majorGridlines>
          <c:spPr>
            <a:ln w="9525" cap="flat" cmpd="sng" algn="ctr">
              <a:noFill/>
              <a:round/>
            </a:ln>
            <a:effectLst/>
          </c:spPr>
        </c:majorGridlines>
        <c:numFmt formatCode="0%" sourceLinked="0"/>
        <c:majorTickMark val="out"/>
        <c:minorTickMark val="none"/>
        <c:tickLblPos val="nextTo"/>
        <c:crossAx val="371228176"/>
        <c:crosses val="autoZero"/>
        <c:crossBetween val="between"/>
      </c:valAx>
      <c:spPr>
        <a:noFill/>
        <a:ln>
          <a:noFill/>
        </a:ln>
        <a:effectLst/>
      </c:spPr>
    </c:plotArea>
    <c:plotVisOnly val="1"/>
    <c:dispBlanksAs val="gap"/>
    <c:showDLblsOverMax val="0"/>
  </c:chart>
  <c:spPr>
    <a:noFill/>
    <a:ln>
      <a:noFill/>
    </a:ln>
    <a:effectLst/>
  </c:spPr>
  <c:txPr>
    <a:bodyPr/>
    <a:lstStyle/>
    <a:p>
      <a:pPr>
        <a:defRPr sz="800">
          <a:solidFill>
            <a:srgbClr val="505050"/>
          </a:solidFill>
          <a:latin typeface="Arial" panose="020B0604020202020204" pitchFamily="34" charset="0"/>
          <a:cs typeface="Arial" panose="020B0604020202020204" pitchFamily="34" charset="0"/>
        </a:defRPr>
      </a:pPr>
      <a:endParaRPr lang="en-US"/>
    </a:p>
  </c:txPr>
  <c:externalData r:id="rId2">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32780597237485198"/>
          <c:y val="3.73704372143773E-2"/>
          <c:w val="0.53711838704694803"/>
          <c:h val="0.94907410100360601"/>
        </c:manualLayout>
      </c:layout>
      <c:barChart>
        <c:barDir val="bar"/>
        <c:grouping val="stacked"/>
        <c:varyColors val="0"/>
        <c:ser>
          <c:idx val="0"/>
          <c:order val="0"/>
          <c:tx>
            <c:strRef>
              <c:f>Sheet1!$B$1</c:f>
              <c:strCache>
                <c:ptCount val="1"/>
                <c:pt idx="0">
                  <c:v>Very likely to </c:v>
                </c:pt>
              </c:strCache>
            </c:strRef>
          </c:tx>
          <c:spPr>
            <a:solidFill>
              <a:srgbClr val="92D050"/>
            </a:solidFill>
            <a:ln>
              <a:noFill/>
            </a:ln>
            <a:effectLst/>
          </c:spPr>
          <c:invertIfNegative val="0"/>
          <c:dPt>
            <c:idx val="0"/>
            <c:invertIfNegative val="0"/>
            <c:bubble3D val="0"/>
            <c:extLst xmlns:c16r2="http://schemas.microsoft.com/office/drawing/2015/06/chart">
              <c:ext xmlns:c16="http://schemas.microsoft.com/office/drawing/2014/chart" uri="{C3380CC4-5D6E-409C-BE32-E72D297353CC}">
                <c16:uniqueId val="{00000000-86E8-43BE-B04C-D98BB3957CAD}"/>
              </c:ext>
            </c:extLst>
          </c:dPt>
          <c:dPt>
            <c:idx val="1"/>
            <c:invertIfNegative val="0"/>
            <c:bubble3D val="0"/>
            <c:extLst xmlns:c16r2="http://schemas.microsoft.com/office/drawing/2015/06/chart">
              <c:ext xmlns:c16="http://schemas.microsoft.com/office/drawing/2014/chart" uri="{C3380CC4-5D6E-409C-BE32-E72D297353CC}">
                <c16:uniqueId val="{00000001-86E8-43BE-B04C-D98BB3957CAD}"/>
              </c:ext>
            </c:extLst>
          </c:dPt>
          <c:dPt>
            <c:idx val="2"/>
            <c:invertIfNegative val="0"/>
            <c:bubble3D val="0"/>
            <c:extLst xmlns:c16r2="http://schemas.microsoft.com/office/drawing/2015/06/chart">
              <c:ext xmlns:c16="http://schemas.microsoft.com/office/drawing/2014/chart" uri="{C3380CC4-5D6E-409C-BE32-E72D297353CC}">
                <c16:uniqueId val="{00000002-86E8-43BE-B04C-D98BB3957CAD}"/>
              </c:ext>
            </c:extLst>
          </c:dPt>
          <c:dPt>
            <c:idx val="3"/>
            <c:invertIfNegative val="0"/>
            <c:bubble3D val="0"/>
            <c:extLst xmlns:c16r2="http://schemas.microsoft.com/office/drawing/2015/06/chart">
              <c:ext xmlns:c16="http://schemas.microsoft.com/office/drawing/2014/chart" uri="{C3380CC4-5D6E-409C-BE32-E72D297353CC}">
                <c16:uniqueId val="{00000003-86E8-43BE-B04C-D98BB3957CAD}"/>
              </c:ext>
            </c:extLst>
          </c:dPt>
          <c:dPt>
            <c:idx val="4"/>
            <c:invertIfNegative val="0"/>
            <c:bubble3D val="0"/>
            <c:extLst xmlns:c16r2="http://schemas.microsoft.com/office/drawing/2015/06/chart">
              <c:ext xmlns:c16="http://schemas.microsoft.com/office/drawing/2014/chart" uri="{C3380CC4-5D6E-409C-BE32-E72D297353CC}">
                <c16:uniqueId val="{00000004-86E8-43BE-B04C-D98BB3957CAD}"/>
              </c:ext>
            </c:extLst>
          </c:dPt>
          <c:dPt>
            <c:idx val="5"/>
            <c:invertIfNegative val="0"/>
            <c:bubble3D val="0"/>
            <c:extLst xmlns:c16r2="http://schemas.microsoft.com/office/drawing/2015/06/chart">
              <c:ext xmlns:c16="http://schemas.microsoft.com/office/drawing/2014/chart" uri="{C3380CC4-5D6E-409C-BE32-E72D297353CC}">
                <c16:uniqueId val="{00000005-86E8-43BE-B04C-D98BB3957CAD}"/>
              </c:ext>
            </c:extLst>
          </c:dPt>
          <c:dPt>
            <c:idx val="6"/>
            <c:invertIfNegative val="0"/>
            <c:bubble3D val="0"/>
            <c:extLst xmlns:c16r2="http://schemas.microsoft.com/office/drawing/2015/06/chart">
              <c:ext xmlns:c16="http://schemas.microsoft.com/office/drawing/2014/chart" uri="{C3380CC4-5D6E-409C-BE32-E72D297353CC}">
                <c16:uniqueId val="{00000006-86E8-43BE-B04C-D98BB3957CAD}"/>
              </c:ext>
            </c:extLst>
          </c:dPt>
          <c:dPt>
            <c:idx val="7"/>
            <c:invertIfNegative val="0"/>
            <c:bubble3D val="0"/>
            <c:extLst xmlns:c16r2="http://schemas.microsoft.com/office/drawing/2015/06/chart">
              <c:ext xmlns:c16="http://schemas.microsoft.com/office/drawing/2014/chart" uri="{C3380CC4-5D6E-409C-BE32-E72D297353CC}">
                <c16:uniqueId val="{00000007-86E8-43BE-B04C-D98BB3957CAD}"/>
              </c:ext>
            </c:extLst>
          </c:dPt>
          <c:dPt>
            <c:idx val="8"/>
            <c:invertIfNegative val="0"/>
            <c:bubble3D val="0"/>
            <c:extLst xmlns:c16r2="http://schemas.microsoft.com/office/drawing/2015/06/chart">
              <c:ext xmlns:c16="http://schemas.microsoft.com/office/drawing/2014/chart" uri="{C3380CC4-5D6E-409C-BE32-E72D297353CC}">
                <c16:uniqueId val="{00000008-86E8-43BE-B04C-D98BB3957CAD}"/>
              </c:ext>
            </c:extLst>
          </c:dPt>
          <c:dPt>
            <c:idx val="9"/>
            <c:invertIfNegative val="0"/>
            <c:bubble3D val="0"/>
            <c:extLst xmlns:c16r2="http://schemas.microsoft.com/office/drawing/2015/06/chart">
              <c:ext xmlns:c16="http://schemas.microsoft.com/office/drawing/2014/chart" uri="{C3380CC4-5D6E-409C-BE32-E72D297353CC}">
                <c16:uniqueId val="{00000009-86E8-43BE-B04C-D98BB3957CAD}"/>
              </c:ext>
            </c:extLst>
          </c:dPt>
          <c:dPt>
            <c:idx val="10"/>
            <c:invertIfNegative val="0"/>
            <c:bubble3D val="0"/>
            <c:extLst xmlns:c16r2="http://schemas.microsoft.com/office/drawing/2015/06/chart">
              <c:ext xmlns:c16="http://schemas.microsoft.com/office/drawing/2014/chart" uri="{C3380CC4-5D6E-409C-BE32-E72D297353CC}">
                <c16:uniqueId val="{0000000A-86E8-43BE-B04C-D98BB3957CAD}"/>
              </c:ext>
            </c:extLst>
          </c:dPt>
          <c:dPt>
            <c:idx val="11"/>
            <c:invertIfNegative val="0"/>
            <c:bubble3D val="0"/>
            <c:extLst xmlns:c16r2="http://schemas.microsoft.com/office/drawing/2015/06/chart">
              <c:ext xmlns:c16="http://schemas.microsoft.com/office/drawing/2014/chart" uri="{C3380CC4-5D6E-409C-BE32-E72D297353CC}">
                <c16:uniqueId val="{0000000B-86E8-43BE-B04C-D98BB3957CAD}"/>
              </c:ext>
            </c:extLst>
          </c:dPt>
          <c:dPt>
            <c:idx val="12"/>
            <c:invertIfNegative val="0"/>
            <c:bubble3D val="0"/>
            <c:extLst xmlns:c16r2="http://schemas.microsoft.com/office/drawing/2015/06/chart">
              <c:ext xmlns:c16="http://schemas.microsoft.com/office/drawing/2014/chart" uri="{C3380CC4-5D6E-409C-BE32-E72D297353CC}">
                <c16:uniqueId val="{0000000C-86E8-43BE-B04C-D98BB3957CAD}"/>
              </c:ext>
            </c:extLst>
          </c:dPt>
          <c:dPt>
            <c:idx val="13"/>
            <c:invertIfNegative val="0"/>
            <c:bubble3D val="0"/>
            <c:extLst xmlns:c16r2="http://schemas.microsoft.com/office/drawing/2015/06/chart">
              <c:ext xmlns:c16="http://schemas.microsoft.com/office/drawing/2014/chart" uri="{C3380CC4-5D6E-409C-BE32-E72D297353CC}">
                <c16:uniqueId val="{0000000D-86E8-43BE-B04C-D98BB3957CAD}"/>
              </c:ext>
            </c:extLst>
          </c:dPt>
          <c:dPt>
            <c:idx val="14"/>
            <c:invertIfNegative val="0"/>
            <c:bubble3D val="0"/>
            <c:extLst xmlns:c16r2="http://schemas.microsoft.com/office/drawing/2015/06/chart">
              <c:ext xmlns:c16="http://schemas.microsoft.com/office/drawing/2014/chart" uri="{C3380CC4-5D6E-409C-BE32-E72D297353CC}">
                <c16:uniqueId val="{0000000E-86E8-43BE-B04C-D98BB3957CAD}"/>
              </c:ext>
            </c:extLst>
          </c:dPt>
          <c:dPt>
            <c:idx val="15"/>
            <c:invertIfNegative val="0"/>
            <c:bubble3D val="0"/>
            <c:extLst xmlns:c16r2="http://schemas.microsoft.com/office/drawing/2015/06/chart">
              <c:ext xmlns:c16="http://schemas.microsoft.com/office/drawing/2014/chart" uri="{C3380CC4-5D6E-409C-BE32-E72D297353CC}">
                <c16:uniqueId val="{0000000F-86E8-43BE-B04C-D98BB3957CAD}"/>
              </c:ext>
            </c:extLst>
          </c:dPt>
          <c:dPt>
            <c:idx val="16"/>
            <c:invertIfNegative val="0"/>
            <c:bubble3D val="0"/>
            <c:extLst xmlns:c16r2="http://schemas.microsoft.com/office/drawing/2015/06/chart">
              <c:ext xmlns:c16="http://schemas.microsoft.com/office/drawing/2014/chart" uri="{C3380CC4-5D6E-409C-BE32-E72D297353CC}">
                <c16:uniqueId val="{00000010-86E8-43BE-B04C-D98BB3957CAD}"/>
              </c:ext>
            </c:extLst>
          </c:dPt>
          <c:dPt>
            <c:idx val="17"/>
            <c:invertIfNegative val="0"/>
            <c:bubble3D val="0"/>
            <c:extLst xmlns:c16r2="http://schemas.microsoft.com/office/drawing/2015/06/chart">
              <c:ext xmlns:c16="http://schemas.microsoft.com/office/drawing/2014/chart" uri="{C3380CC4-5D6E-409C-BE32-E72D297353CC}">
                <c16:uniqueId val="{00000011-86E8-43BE-B04C-D98BB3957CAD}"/>
              </c:ext>
            </c:extLst>
          </c:dPt>
          <c:dPt>
            <c:idx val="18"/>
            <c:invertIfNegative val="0"/>
            <c:bubble3D val="0"/>
            <c:extLst xmlns:c16r2="http://schemas.microsoft.com/office/drawing/2015/06/chart">
              <c:ext xmlns:c16="http://schemas.microsoft.com/office/drawing/2014/chart" uri="{C3380CC4-5D6E-409C-BE32-E72D297353CC}">
                <c16:uniqueId val="{00000012-86E8-43BE-B04C-D98BB3957CAD}"/>
              </c:ext>
            </c:extLst>
          </c:dPt>
          <c:dPt>
            <c:idx val="19"/>
            <c:invertIfNegative val="0"/>
            <c:bubble3D val="0"/>
            <c:extLst xmlns:c16r2="http://schemas.microsoft.com/office/drawing/2015/06/chart">
              <c:ext xmlns:c16="http://schemas.microsoft.com/office/drawing/2014/chart" uri="{C3380CC4-5D6E-409C-BE32-E72D297353CC}">
                <c16:uniqueId val="{00000013-86E8-43BE-B04C-D98BB3957CAD}"/>
              </c:ext>
            </c:extLst>
          </c:dPt>
          <c:dPt>
            <c:idx val="20"/>
            <c:invertIfNegative val="0"/>
            <c:bubble3D val="0"/>
            <c:extLst xmlns:c16r2="http://schemas.microsoft.com/office/drawing/2015/06/chart">
              <c:ext xmlns:c16="http://schemas.microsoft.com/office/drawing/2014/chart" uri="{C3380CC4-5D6E-409C-BE32-E72D297353CC}">
                <c16:uniqueId val="{00000014-86E8-43BE-B04C-D98BB3957CAD}"/>
              </c:ext>
            </c:extLst>
          </c:dPt>
          <c:dPt>
            <c:idx val="21"/>
            <c:invertIfNegative val="0"/>
            <c:bubble3D val="0"/>
            <c:extLst xmlns:c16r2="http://schemas.microsoft.com/office/drawing/2015/06/chart">
              <c:ext xmlns:c16="http://schemas.microsoft.com/office/drawing/2014/chart" uri="{C3380CC4-5D6E-409C-BE32-E72D297353CC}">
                <c16:uniqueId val="{00000015-86E8-43BE-B04C-D98BB3957CAD}"/>
              </c:ext>
            </c:extLst>
          </c:dPt>
          <c:dPt>
            <c:idx val="22"/>
            <c:invertIfNegative val="0"/>
            <c:bubble3D val="0"/>
            <c:extLst xmlns:c16r2="http://schemas.microsoft.com/office/drawing/2015/06/chart">
              <c:ext xmlns:c16="http://schemas.microsoft.com/office/drawing/2014/chart" uri="{C3380CC4-5D6E-409C-BE32-E72D297353CC}">
                <c16:uniqueId val="{00000016-86E8-43BE-B04C-D98BB3957CAD}"/>
              </c:ext>
            </c:extLst>
          </c:dPt>
          <c:dPt>
            <c:idx val="23"/>
            <c:invertIfNegative val="0"/>
            <c:bubble3D val="0"/>
            <c:extLst xmlns:c16r2="http://schemas.microsoft.com/office/drawing/2015/06/chart">
              <c:ext xmlns:c16="http://schemas.microsoft.com/office/drawing/2014/chart" uri="{C3380CC4-5D6E-409C-BE32-E72D297353CC}">
                <c16:uniqueId val="{00000017-86E8-43BE-B04C-D98BB3957CAD}"/>
              </c:ext>
            </c:extLst>
          </c:dPt>
          <c:dPt>
            <c:idx val="24"/>
            <c:invertIfNegative val="0"/>
            <c:bubble3D val="0"/>
            <c:extLst xmlns:c16r2="http://schemas.microsoft.com/office/drawing/2015/06/chart">
              <c:ext xmlns:c16="http://schemas.microsoft.com/office/drawing/2014/chart" uri="{C3380CC4-5D6E-409C-BE32-E72D297353CC}">
                <c16:uniqueId val="{00000018-86E8-43BE-B04C-D98BB3957CAD}"/>
              </c:ext>
            </c:extLst>
          </c:dPt>
          <c:dPt>
            <c:idx val="25"/>
            <c:invertIfNegative val="0"/>
            <c:bubble3D val="0"/>
            <c:extLst xmlns:c16r2="http://schemas.microsoft.com/office/drawing/2015/06/chart">
              <c:ext xmlns:c16="http://schemas.microsoft.com/office/drawing/2014/chart" uri="{C3380CC4-5D6E-409C-BE32-E72D297353CC}">
                <c16:uniqueId val="{00000019-86E8-43BE-B04C-D98BB3957CAD}"/>
              </c:ext>
            </c:extLst>
          </c:dPt>
          <c:dPt>
            <c:idx val="26"/>
            <c:invertIfNegative val="0"/>
            <c:bubble3D val="0"/>
            <c:extLst xmlns:c16r2="http://schemas.microsoft.com/office/drawing/2015/06/chart">
              <c:ext xmlns:c16="http://schemas.microsoft.com/office/drawing/2014/chart" uri="{C3380CC4-5D6E-409C-BE32-E72D297353CC}">
                <c16:uniqueId val="{0000001A-86E8-43BE-B04C-D98BB3957CAD}"/>
              </c:ext>
            </c:extLst>
          </c:dPt>
          <c:dPt>
            <c:idx val="27"/>
            <c:invertIfNegative val="0"/>
            <c:bubble3D val="0"/>
            <c:extLst xmlns:c16r2="http://schemas.microsoft.com/office/drawing/2015/06/chart">
              <c:ext xmlns:c16="http://schemas.microsoft.com/office/drawing/2014/chart" uri="{C3380CC4-5D6E-409C-BE32-E72D297353CC}">
                <c16:uniqueId val="{0000001B-86E8-43BE-B04C-D98BB3957CAD}"/>
              </c:ext>
            </c:extLst>
          </c:dPt>
          <c:dPt>
            <c:idx val="28"/>
            <c:invertIfNegative val="0"/>
            <c:bubble3D val="0"/>
            <c:extLst xmlns:c16r2="http://schemas.microsoft.com/office/drawing/2015/06/chart">
              <c:ext xmlns:c16="http://schemas.microsoft.com/office/drawing/2014/chart" uri="{C3380CC4-5D6E-409C-BE32-E72D297353CC}">
                <c16:uniqueId val="{0000001C-86E8-43BE-B04C-D98BB3957CAD}"/>
              </c:ext>
            </c:extLst>
          </c:dPt>
          <c:dPt>
            <c:idx val="29"/>
            <c:invertIfNegative val="0"/>
            <c:bubble3D val="0"/>
            <c:extLst xmlns:c16r2="http://schemas.microsoft.com/office/drawing/2015/06/chart">
              <c:ext xmlns:c16="http://schemas.microsoft.com/office/drawing/2014/chart" uri="{C3380CC4-5D6E-409C-BE32-E72D297353CC}">
                <c16:uniqueId val="{0000001D-86E8-43BE-B04C-D98BB3957CAD}"/>
              </c:ext>
            </c:extLst>
          </c:dPt>
          <c:dPt>
            <c:idx val="30"/>
            <c:invertIfNegative val="0"/>
            <c:bubble3D val="0"/>
            <c:extLst xmlns:c16r2="http://schemas.microsoft.com/office/drawing/2015/06/chart">
              <c:ext xmlns:c16="http://schemas.microsoft.com/office/drawing/2014/chart" uri="{C3380CC4-5D6E-409C-BE32-E72D297353CC}">
                <c16:uniqueId val="{0000001E-86E8-43BE-B04C-D98BB3957CAD}"/>
              </c:ext>
            </c:extLst>
          </c:dPt>
          <c:dPt>
            <c:idx val="31"/>
            <c:invertIfNegative val="0"/>
            <c:bubble3D val="0"/>
            <c:extLst xmlns:c16r2="http://schemas.microsoft.com/office/drawing/2015/06/chart">
              <c:ext xmlns:c16="http://schemas.microsoft.com/office/drawing/2014/chart" uri="{C3380CC4-5D6E-409C-BE32-E72D297353CC}">
                <c16:uniqueId val="{0000001F-86E8-43BE-B04C-D98BB3957CAD}"/>
              </c:ext>
            </c:extLst>
          </c:dPt>
          <c:dPt>
            <c:idx val="32"/>
            <c:invertIfNegative val="0"/>
            <c:bubble3D val="0"/>
            <c:extLst xmlns:c16r2="http://schemas.microsoft.com/office/drawing/2015/06/chart">
              <c:ext xmlns:c16="http://schemas.microsoft.com/office/drawing/2014/chart" uri="{C3380CC4-5D6E-409C-BE32-E72D297353CC}">
                <c16:uniqueId val="{00000020-86E8-43BE-B04C-D98BB3957CAD}"/>
              </c:ext>
            </c:extLst>
          </c:dPt>
          <c:dPt>
            <c:idx val="33"/>
            <c:invertIfNegative val="0"/>
            <c:bubble3D val="0"/>
            <c:extLst xmlns:c16r2="http://schemas.microsoft.com/office/drawing/2015/06/chart">
              <c:ext xmlns:c16="http://schemas.microsoft.com/office/drawing/2014/chart" uri="{C3380CC4-5D6E-409C-BE32-E72D297353CC}">
                <c16:uniqueId val="{00000021-86E8-43BE-B04C-D98BB3957CAD}"/>
              </c:ext>
            </c:extLst>
          </c:dPt>
          <c:dPt>
            <c:idx val="34"/>
            <c:invertIfNegative val="0"/>
            <c:bubble3D val="0"/>
            <c:extLst xmlns:c16r2="http://schemas.microsoft.com/office/drawing/2015/06/chart">
              <c:ext xmlns:c16="http://schemas.microsoft.com/office/drawing/2014/chart" uri="{C3380CC4-5D6E-409C-BE32-E72D297353CC}">
                <c16:uniqueId val="{00000022-86E8-43BE-B04C-D98BB3957CAD}"/>
              </c:ext>
            </c:extLst>
          </c:dPt>
          <c:dPt>
            <c:idx val="35"/>
            <c:invertIfNegative val="0"/>
            <c:bubble3D val="0"/>
            <c:extLst xmlns:c16r2="http://schemas.microsoft.com/office/drawing/2015/06/chart">
              <c:ext xmlns:c16="http://schemas.microsoft.com/office/drawing/2014/chart" uri="{C3380CC4-5D6E-409C-BE32-E72D297353CC}">
                <c16:uniqueId val="{00000023-86E8-43BE-B04C-D98BB3957CAD}"/>
              </c:ext>
            </c:extLst>
          </c:dPt>
          <c:dPt>
            <c:idx val="36"/>
            <c:invertIfNegative val="0"/>
            <c:bubble3D val="0"/>
            <c:extLst xmlns:c16r2="http://schemas.microsoft.com/office/drawing/2015/06/chart">
              <c:ext xmlns:c16="http://schemas.microsoft.com/office/drawing/2014/chart" uri="{C3380CC4-5D6E-409C-BE32-E72D297353CC}">
                <c16:uniqueId val="{00000024-86E8-43BE-B04C-D98BB3957CAD}"/>
              </c:ext>
            </c:extLst>
          </c:dPt>
          <c:dPt>
            <c:idx val="37"/>
            <c:invertIfNegative val="0"/>
            <c:bubble3D val="0"/>
            <c:extLst xmlns:c16r2="http://schemas.microsoft.com/office/drawing/2015/06/chart">
              <c:ext xmlns:c16="http://schemas.microsoft.com/office/drawing/2014/chart" uri="{C3380CC4-5D6E-409C-BE32-E72D297353CC}">
                <c16:uniqueId val="{00000025-86E8-43BE-B04C-D98BB3957CAD}"/>
              </c:ext>
            </c:extLst>
          </c:dPt>
          <c:dPt>
            <c:idx val="38"/>
            <c:invertIfNegative val="0"/>
            <c:bubble3D val="0"/>
            <c:extLst xmlns:c16r2="http://schemas.microsoft.com/office/drawing/2015/06/chart">
              <c:ext xmlns:c16="http://schemas.microsoft.com/office/drawing/2014/chart" uri="{C3380CC4-5D6E-409C-BE32-E72D297353CC}">
                <c16:uniqueId val="{00000026-86E8-43BE-B04C-D98BB3957CAD}"/>
              </c:ext>
            </c:extLst>
          </c:dPt>
          <c:dPt>
            <c:idx val="39"/>
            <c:invertIfNegative val="0"/>
            <c:bubble3D val="0"/>
            <c:extLst xmlns:c16r2="http://schemas.microsoft.com/office/drawing/2015/06/chart">
              <c:ext xmlns:c16="http://schemas.microsoft.com/office/drawing/2014/chart" uri="{C3380CC4-5D6E-409C-BE32-E72D297353CC}">
                <c16:uniqueId val="{00000027-86E8-43BE-B04C-D98BB3957CAD}"/>
              </c:ext>
            </c:extLst>
          </c:dPt>
          <c:dLbls>
            <c:spPr>
              <a:noFill/>
              <a:ln>
                <a:noFill/>
              </a:ln>
              <a:effectLst/>
            </c:spPr>
            <c:txPr>
              <a:bodyPr rot="0" spcFirstLastPara="1" vertOverflow="ellipsis" vert="horz" wrap="square" anchor="ctr" anchorCtr="1"/>
              <a:lstStyle/>
              <a:p>
                <a:pPr>
                  <a:defRPr sz="1200" b="1" i="0" u="none" strike="noStrike" kern="1200" baseline="0">
                    <a:solidFill>
                      <a:schemeClr val="bg1"/>
                    </a:solidFill>
                    <a:latin typeface="Arial" panose="020B0604020202020204" pitchFamily="34" charset="0"/>
                    <a:ea typeface="Century Gothic" charset="0"/>
                    <a:cs typeface="Arial" panose="020B0604020202020204" pitchFamily="34" charset="0"/>
                  </a:defRPr>
                </a:pPr>
                <a:endParaRPr lang="en-US"/>
              </a:p>
            </c:txPr>
            <c:dLblPos val="ct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Sheet1!$A$30</c:f>
              <c:strCache>
                <c:ptCount val="1"/>
                <c:pt idx="0">
                  <c:v>Visiting a castle/palace/historic house</c:v>
                </c:pt>
              </c:strCache>
            </c:strRef>
          </c:cat>
          <c:val>
            <c:numRef>
              <c:f>Sheet1!$B$30</c:f>
              <c:numCache>
                <c:formatCode>0%</c:formatCode>
                <c:ptCount val="1"/>
                <c:pt idx="0">
                  <c:v>0.287601876675603</c:v>
                </c:pt>
              </c:numCache>
            </c:numRef>
          </c:val>
          <c:extLst xmlns:c16r2="http://schemas.microsoft.com/office/drawing/2015/06/chart">
            <c:ext xmlns:c16="http://schemas.microsoft.com/office/drawing/2014/chart" uri="{C3380CC4-5D6E-409C-BE32-E72D297353CC}">
              <c16:uniqueId val="{00000028-86E8-43BE-B04C-D98BB3957CAD}"/>
            </c:ext>
          </c:extLst>
        </c:ser>
        <c:ser>
          <c:idx val="1"/>
          <c:order val="1"/>
          <c:tx>
            <c:strRef>
              <c:f>Sheet1!$C$1</c:f>
              <c:strCache>
                <c:ptCount val="1"/>
                <c:pt idx="0">
                  <c:v>Definitely would</c:v>
                </c:pt>
              </c:strCache>
            </c:strRef>
          </c:tx>
          <c:spPr>
            <a:solidFill>
              <a:srgbClr val="00B050"/>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b" anchorCtr="0">
                <a:spAutoFit/>
              </a:bodyPr>
              <a:lstStyle/>
              <a:p>
                <a:pPr algn="ctr">
                  <a:defRPr lang="en-GB" sz="1200" b="1" i="0" u="none" strike="noStrike" kern="1200" baseline="0">
                    <a:solidFill>
                      <a:schemeClr val="bg1"/>
                    </a:solidFill>
                    <a:latin typeface="Arial" panose="020B0604020202020204" pitchFamily="34" charset="0"/>
                    <a:ea typeface="Century Gothic" charset="0"/>
                    <a:cs typeface="Arial" panose="020B0604020202020204" pitchFamily="34" charset="0"/>
                  </a:defRPr>
                </a:pPr>
                <a:endParaRPr lang="en-US"/>
              </a:p>
            </c:txPr>
            <c:dLblPos val="ct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Sheet1!$A$30</c:f>
              <c:strCache>
                <c:ptCount val="1"/>
                <c:pt idx="0">
                  <c:v>Visiting a castle/palace/historic house</c:v>
                </c:pt>
              </c:strCache>
            </c:strRef>
          </c:cat>
          <c:val>
            <c:numRef>
              <c:f>Sheet1!$C$30</c:f>
              <c:numCache>
                <c:formatCode>0%</c:formatCode>
                <c:ptCount val="1"/>
                <c:pt idx="0">
                  <c:v>0.48139812332439702</c:v>
                </c:pt>
              </c:numCache>
            </c:numRef>
          </c:val>
          <c:extLst xmlns:c16r2="http://schemas.microsoft.com/office/drawing/2015/06/chart">
            <c:ext xmlns:c16="http://schemas.microsoft.com/office/drawing/2014/chart" uri="{C3380CC4-5D6E-409C-BE32-E72D297353CC}">
              <c16:uniqueId val="{00000029-86E8-43BE-B04C-D98BB3957CAD}"/>
            </c:ext>
          </c:extLst>
        </c:ser>
        <c:dLbls>
          <c:showLegendKey val="0"/>
          <c:showVal val="0"/>
          <c:showCatName val="0"/>
          <c:showSerName val="0"/>
          <c:showPercent val="0"/>
          <c:showBubbleSize val="0"/>
        </c:dLbls>
        <c:gapWidth val="50"/>
        <c:overlap val="100"/>
        <c:axId val="371232096"/>
        <c:axId val="371230528"/>
      </c:barChart>
      <c:catAx>
        <c:axId val="371232096"/>
        <c:scaling>
          <c:orientation val="maxMin"/>
        </c:scaling>
        <c:delete val="1"/>
        <c:axPos val="l"/>
        <c:numFmt formatCode="General" sourceLinked="1"/>
        <c:majorTickMark val="none"/>
        <c:minorTickMark val="none"/>
        <c:tickLblPos val="nextTo"/>
        <c:crossAx val="371230528"/>
        <c:crosses val="autoZero"/>
        <c:auto val="1"/>
        <c:lblAlgn val="ctr"/>
        <c:lblOffset val="100"/>
        <c:noMultiLvlLbl val="0"/>
      </c:catAx>
      <c:valAx>
        <c:axId val="371230528"/>
        <c:scaling>
          <c:orientation val="minMax"/>
          <c:max val="1.2"/>
        </c:scaling>
        <c:delete val="1"/>
        <c:axPos val="t"/>
        <c:majorGridlines>
          <c:spPr>
            <a:ln w="9525" cap="flat" cmpd="sng" algn="ctr">
              <a:noFill/>
              <a:round/>
            </a:ln>
            <a:effectLst/>
          </c:spPr>
        </c:majorGridlines>
        <c:numFmt formatCode="0%" sourceLinked="0"/>
        <c:majorTickMark val="out"/>
        <c:minorTickMark val="none"/>
        <c:tickLblPos val="nextTo"/>
        <c:crossAx val="371232096"/>
        <c:crosses val="autoZero"/>
        <c:crossBetween val="between"/>
      </c:valAx>
      <c:spPr>
        <a:noFill/>
        <a:ln>
          <a:noFill/>
        </a:ln>
        <a:effectLst/>
      </c:spPr>
    </c:plotArea>
    <c:plotVisOnly val="1"/>
    <c:dispBlanksAs val="gap"/>
    <c:showDLblsOverMax val="0"/>
  </c:chart>
  <c:spPr>
    <a:noFill/>
    <a:ln>
      <a:noFill/>
    </a:ln>
    <a:effectLst/>
  </c:spPr>
  <c:txPr>
    <a:bodyPr/>
    <a:lstStyle/>
    <a:p>
      <a:pPr>
        <a:defRPr sz="800">
          <a:solidFill>
            <a:srgbClr val="505050"/>
          </a:solidFill>
          <a:latin typeface="Arial" panose="020B0604020202020204" pitchFamily="34" charset="0"/>
          <a:cs typeface="Arial" panose="020B0604020202020204" pitchFamily="34" charset="0"/>
        </a:defRPr>
      </a:pPr>
      <a:endParaRPr lang="en-US"/>
    </a:p>
  </c:txPr>
  <c:externalData r:id="rId2">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32780597237485198"/>
          <c:y val="3.73704372143773E-2"/>
          <c:w val="0.53711838704694803"/>
          <c:h val="0.94907410100360601"/>
        </c:manualLayout>
      </c:layout>
      <c:barChart>
        <c:barDir val="bar"/>
        <c:grouping val="stacked"/>
        <c:varyColors val="0"/>
        <c:ser>
          <c:idx val="0"/>
          <c:order val="0"/>
          <c:tx>
            <c:strRef>
              <c:f>Sheet1!$B$1</c:f>
              <c:strCache>
                <c:ptCount val="1"/>
                <c:pt idx="0">
                  <c:v>Very likely to </c:v>
                </c:pt>
              </c:strCache>
            </c:strRef>
          </c:tx>
          <c:spPr>
            <a:solidFill>
              <a:srgbClr val="92D050"/>
            </a:solidFill>
            <a:ln>
              <a:noFill/>
            </a:ln>
            <a:effectLst/>
          </c:spPr>
          <c:invertIfNegative val="0"/>
          <c:dPt>
            <c:idx val="0"/>
            <c:invertIfNegative val="0"/>
            <c:bubble3D val="0"/>
            <c:extLst xmlns:c16r2="http://schemas.microsoft.com/office/drawing/2015/06/chart">
              <c:ext xmlns:c16="http://schemas.microsoft.com/office/drawing/2014/chart" uri="{C3380CC4-5D6E-409C-BE32-E72D297353CC}">
                <c16:uniqueId val="{00000000-101B-4EAB-B783-A17492528F7E}"/>
              </c:ext>
            </c:extLst>
          </c:dPt>
          <c:dPt>
            <c:idx val="1"/>
            <c:invertIfNegative val="0"/>
            <c:bubble3D val="0"/>
            <c:extLst xmlns:c16r2="http://schemas.microsoft.com/office/drawing/2015/06/chart">
              <c:ext xmlns:c16="http://schemas.microsoft.com/office/drawing/2014/chart" uri="{C3380CC4-5D6E-409C-BE32-E72D297353CC}">
                <c16:uniqueId val="{00000001-101B-4EAB-B783-A17492528F7E}"/>
              </c:ext>
            </c:extLst>
          </c:dPt>
          <c:dPt>
            <c:idx val="2"/>
            <c:invertIfNegative val="0"/>
            <c:bubble3D val="0"/>
            <c:extLst xmlns:c16r2="http://schemas.microsoft.com/office/drawing/2015/06/chart">
              <c:ext xmlns:c16="http://schemas.microsoft.com/office/drawing/2014/chart" uri="{C3380CC4-5D6E-409C-BE32-E72D297353CC}">
                <c16:uniqueId val="{00000002-101B-4EAB-B783-A17492528F7E}"/>
              </c:ext>
            </c:extLst>
          </c:dPt>
          <c:dPt>
            <c:idx val="3"/>
            <c:invertIfNegative val="0"/>
            <c:bubble3D val="0"/>
            <c:extLst xmlns:c16r2="http://schemas.microsoft.com/office/drawing/2015/06/chart">
              <c:ext xmlns:c16="http://schemas.microsoft.com/office/drawing/2014/chart" uri="{C3380CC4-5D6E-409C-BE32-E72D297353CC}">
                <c16:uniqueId val="{00000003-101B-4EAB-B783-A17492528F7E}"/>
              </c:ext>
            </c:extLst>
          </c:dPt>
          <c:dPt>
            <c:idx val="4"/>
            <c:invertIfNegative val="0"/>
            <c:bubble3D val="0"/>
            <c:extLst xmlns:c16r2="http://schemas.microsoft.com/office/drawing/2015/06/chart">
              <c:ext xmlns:c16="http://schemas.microsoft.com/office/drawing/2014/chart" uri="{C3380CC4-5D6E-409C-BE32-E72D297353CC}">
                <c16:uniqueId val="{00000004-101B-4EAB-B783-A17492528F7E}"/>
              </c:ext>
            </c:extLst>
          </c:dPt>
          <c:dPt>
            <c:idx val="5"/>
            <c:invertIfNegative val="0"/>
            <c:bubble3D val="0"/>
            <c:extLst xmlns:c16r2="http://schemas.microsoft.com/office/drawing/2015/06/chart">
              <c:ext xmlns:c16="http://schemas.microsoft.com/office/drawing/2014/chart" uri="{C3380CC4-5D6E-409C-BE32-E72D297353CC}">
                <c16:uniqueId val="{00000005-101B-4EAB-B783-A17492528F7E}"/>
              </c:ext>
            </c:extLst>
          </c:dPt>
          <c:dPt>
            <c:idx val="6"/>
            <c:invertIfNegative val="0"/>
            <c:bubble3D val="0"/>
            <c:extLst xmlns:c16r2="http://schemas.microsoft.com/office/drawing/2015/06/chart">
              <c:ext xmlns:c16="http://schemas.microsoft.com/office/drawing/2014/chart" uri="{C3380CC4-5D6E-409C-BE32-E72D297353CC}">
                <c16:uniqueId val="{00000006-101B-4EAB-B783-A17492528F7E}"/>
              </c:ext>
            </c:extLst>
          </c:dPt>
          <c:dPt>
            <c:idx val="7"/>
            <c:invertIfNegative val="0"/>
            <c:bubble3D val="0"/>
            <c:extLst xmlns:c16r2="http://schemas.microsoft.com/office/drawing/2015/06/chart">
              <c:ext xmlns:c16="http://schemas.microsoft.com/office/drawing/2014/chart" uri="{C3380CC4-5D6E-409C-BE32-E72D297353CC}">
                <c16:uniqueId val="{00000007-101B-4EAB-B783-A17492528F7E}"/>
              </c:ext>
            </c:extLst>
          </c:dPt>
          <c:dPt>
            <c:idx val="8"/>
            <c:invertIfNegative val="0"/>
            <c:bubble3D val="0"/>
            <c:extLst xmlns:c16r2="http://schemas.microsoft.com/office/drawing/2015/06/chart">
              <c:ext xmlns:c16="http://schemas.microsoft.com/office/drawing/2014/chart" uri="{C3380CC4-5D6E-409C-BE32-E72D297353CC}">
                <c16:uniqueId val="{00000008-101B-4EAB-B783-A17492528F7E}"/>
              </c:ext>
            </c:extLst>
          </c:dPt>
          <c:dPt>
            <c:idx val="9"/>
            <c:invertIfNegative val="0"/>
            <c:bubble3D val="0"/>
            <c:extLst xmlns:c16r2="http://schemas.microsoft.com/office/drawing/2015/06/chart">
              <c:ext xmlns:c16="http://schemas.microsoft.com/office/drawing/2014/chart" uri="{C3380CC4-5D6E-409C-BE32-E72D297353CC}">
                <c16:uniqueId val="{00000009-101B-4EAB-B783-A17492528F7E}"/>
              </c:ext>
            </c:extLst>
          </c:dPt>
          <c:dPt>
            <c:idx val="10"/>
            <c:invertIfNegative val="0"/>
            <c:bubble3D val="0"/>
            <c:extLst xmlns:c16r2="http://schemas.microsoft.com/office/drawing/2015/06/chart">
              <c:ext xmlns:c16="http://schemas.microsoft.com/office/drawing/2014/chart" uri="{C3380CC4-5D6E-409C-BE32-E72D297353CC}">
                <c16:uniqueId val="{0000000A-101B-4EAB-B783-A17492528F7E}"/>
              </c:ext>
            </c:extLst>
          </c:dPt>
          <c:dPt>
            <c:idx val="11"/>
            <c:invertIfNegative val="0"/>
            <c:bubble3D val="0"/>
            <c:extLst xmlns:c16r2="http://schemas.microsoft.com/office/drawing/2015/06/chart">
              <c:ext xmlns:c16="http://schemas.microsoft.com/office/drawing/2014/chart" uri="{C3380CC4-5D6E-409C-BE32-E72D297353CC}">
                <c16:uniqueId val="{0000000B-101B-4EAB-B783-A17492528F7E}"/>
              </c:ext>
            </c:extLst>
          </c:dPt>
          <c:dPt>
            <c:idx val="12"/>
            <c:invertIfNegative val="0"/>
            <c:bubble3D val="0"/>
            <c:extLst xmlns:c16r2="http://schemas.microsoft.com/office/drawing/2015/06/chart">
              <c:ext xmlns:c16="http://schemas.microsoft.com/office/drawing/2014/chart" uri="{C3380CC4-5D6E-409C-BE32-E72D297353CC}">
                <c16:uniqueId val="{0000000C-101B-4EAB-B783-A17492528F7E}"/>
              </c:ext>
            </c:extLst>
          </c:dPt>
          <c:dPt>
            <c:idx val="13"/>
            <c:invertIfNegative val="0"/>
            <c:bubble3D val="0"/>
            <c:extLst xmlns:c16r2="http://schemas.microsoft.com/office/drawing/2015/06/chart">
              <c:ext xmlns:c16="http://schemas.microsoft.com/office/drawing/2014/chart" uri="{C3380CC4-5D6E-409C-BE32-E72D297353CC}">
                <c16:uniqueId val="{0000000D-101B-4EAB-B783-A17492528F7E}"/>
              </c:ext>
            </c:extLst>
          </c:dPt>
          <c:dPt>
            <c:idx val="14"/>
            <c:invertIfNegative val="0"/>
            <c:bubble3D val="0"/>
            <c:extLst xmlns:c16r2="http://schemas.microsoft.com/office/drawing/2015/06/chart">
              <c:ext xmlns:c16="http://schemas.microsoft.com/office/drawing/2014/chart" uri="{C3380CC4-5D6E-409C-BE32-E72D297353CC}">
                <c16:uniqueId val="{0000000E-101B-4EAB-B783-A17492528F7E}"/>
              </c:ext>
            </c:extLst>
          </c:dPt>
          <c:dPt>
            <c:idx val="15"/>
            <c:invertIfNegative val="0"/>
            <c:bubble3D val="0"/>
            <c:extLst xmlns:c16r2="http://schemas.microsoft.com/office/drawing/2015/06/chart">
              <c:ext xmlns:c16="http://schemas.microsoft.com/office/drawing/2014/chart" uri="{C3380CC4-5D6E-409C-BE32-E72D297353CC}">
                <c16:uniqueId val="{0000000F-101B-4EAB-B783-A17492528F7E}"/>
              </c:ext>
            </c:extLst>
          </c:dPt>
          <c:dPt>
            <c:idx val="16"/>
            <c:invertIfNegative val="0"/>
            <c:bubble3D val="0"/>
            <c:extLst xmlns:c16r2="http://schemas.microsoft.com/office/drawing/2015/06/chart">
              <c:ext xmlns:c16="http://schemas.microsoft.com/office/drawing/2014/chart" uri="{C3380CC4-5D6E-409C-BE32-E72D297353CC}">
                <c16:uniqueId val="{00000010-101B-4EAB-B783-A17492528F7E}"/>
              </c:ext>
            </c:extLst>
          </c:dPt>
          <c:dPt>
            <c:idx val="17"/>
            <c:invertIfNegative val="0"/>
            <c:bubble3D val="0"/>
            <c:extLst xmlns:c16r2="http://schemas.microsoft.com/office/drawing/2015/06/chart">
              <c:ext xmlns:c16="http://schemas.microsoft.com/office/drawing/2014/chart" uri="{C3380CC4-5D6E-409C-BE32-E72D297353CC}">
                <c16:uniqueId val="{00000011-101B-4EAB-B783-A17492528F7E}"/>
              </c:ext>
            </c:extLst>
          </c:dPt>
          <c:dPt>
            <c:idx val="18"/>
            <c:invertIfNegative val="0"/>
            <c:bubble3D val="0"/>
            <c:extLst xmlns:c16r2="http://schemas.microsoft.com/office/drawing/2015/06/chart">
              <c:ext xmlns:c16="http://schemas.microsoft.com/office/drawing/2014/chart" uri="{C3380CC4-5D6E-409C-BE32-E72D297353CC}">
                <c16:uniqueId val="{00000012-101B-4EAB-B783-A17492528F7E}"/>
              </c:ext>
            </c:extLst>
          </c:dPt>
          <c:dPt>
            <c:idx val="19"/>
            <c:invertIfNegative val="0"/>
            <c:bubble3D val="0"/>
            <c:extLst xmlns:c16r2="http://schemas.microsoft.com/office/drawing/2015/06/chart">
              <c:ext xmlns:c16="http://schemas.microsoft.com/office/drawing/2014/chart" uri="{C3380CC4-5D6E-409C-BE32-E72D297353CC}">
                <c16:uniqueId val="{00000013-101B-4EAB-B783-A17492528F7E}"/>
              </c:ext>
            </c:extLst>
          </c:dPt>
          <c:dPt>
            <c:idx val="20"/>
            <c:invertIfNegative val="0"/>
            <c:bubble3D val="0"/>
            <c:extLst xmlns:c16r2="http://schemas.microsoft.com/office/drawing/2015/06/chart">
              <c:ext xmlns:c16="http://schemas.microsoft.com/office/drawing/2014/chart" uri="{C3380CC4-5D6E-409C-BE32-E72D297353CC}">
                <c16:uniqueId val="{00000014-101B-4EAB-B783-A17492528F7E}"/>
              </c:ext>
            </c:extLst>
          </c:dPt>
          <c:dPt>
            <c:idx val="21"/>
            <c:invertIfNegative val="0"/>
            <c:bubble3D val="0"/>
            <c:extLst xmlns:c16r2="http://schemas.microsoft.com/office/drawing/2015/06/chart">
              <c:ext xmlns:c16="http://schemas.microsoft.com/office/drawing/2014/chart" uri="{C3380CC4-5D6E-409C-BE32-E72D297353CC}">
                <c16:uniqueId val="{00000015-101B-4EAB-B783-A17492528F7E}"/>
              </c:ext>
            </c:extLst>
          </c:dPt>
          <c:dPt>
            <c:idx val="22"/>
            <c:invertIfNegative val="0"/>
            <c:bubble3D val="0"/>
            <c:extLst xmlns:c16r2="http://schemas.microsoft.com/office/drawing/2015/06/chart">
              <c:ext xmlns:c16="http://schemas.microsoft.com/office/drawing/2014/chart" uri="{C3380CC4-5D6E-409C-BE32-E72D297353CC}">
                <c16:uniqueId val="{00000016-101B-4EAB-B783-A17492528F7E}"/>
              </c:ext>
            </c:extLst>
          </c:dPt>
          <c:dPt>
            <c:idx val="23"/>
            <c:invertIfNegative val="0"/>
            <c:bubble3D val="0"/>
            <c:extLst xmlns:c16r2="http://schemas.microsoft.com/office/drawing/2015/06/chart">
              <c:ext xmlns:c16="http://schemas.microsoft.com/office/drawing/2014/chart" uri="{C3380CC4-5D6E-409C-BE32-E72D297353CC}">
                <c16:uniqueId val="{00000017-101B-4EAB-B783-A17492528F7E}"/>
              </c:ext>
            </c:extLst>
          </c:dPt>
          <c:dPt>
            <c:idx val="24"/>
            <c:invertIfNegative val="0"/>
            <c:bubble3D val="0"/>
            <c:extLst xmlns:c16r2="http://schemas.microsoft.com/office/drawing/2015/06/chart">
              <c:ext xmlns:c16="http://schemas.microsoft.com/office/drawing/2014/chart" uri="{C3380CC4-5D6E-409C-BE32-E72D297353CC}">
                <c16:uniqueId val="{00000018-101B-4EAB-B783-A17492528F7E}"/>
              </c:ext>
            </c:extLst>
          </c:dPt>
          <c:dPt>
            <c:idx val="25"/>
            <c:invertIfNegative val="0"/>
            <c:bubble3D val="0"/>
            <c:extLst xmlns:c16r2="http://schemas.microsoft.com/office/drawing/2015/06/chart">
              <c:ext xmlns:c16="http://schemas.microsoft.com/office/drawing/2014/chart" uri="{C3380CC4-5D6E-409C-BE32-E72D297353CC}">
                <c16:uniqueId val="{00000019-101B-4EAB-B783-A17492528F7E}"/>
              </c:ext>
            </c:extLst>
          </c:dPt>
          <c:dPt>
            <c:idx val="26"/>
            <c:invertIfNegative val="0"/>
            <c:bubble3D val="0"/>
            <c:extLst xmlns:c16r2="http://schemas.microsoft.com/office/drawing/2015/06/chart">
              <c:ext xmlns:c16="http://schemas.microsoft.com/office/drawing/2014/chart" uri="{C3380CC4-5D6E-409C-BE32-E72D297353CC}">
                <c16:uniqueId val="{0000001A-101B-4EAB-B783-A17492528F7E}"/>
              </c:ext>
            </c:extLst>
          </c:dPt>
          <c:dPt>
            <c:idx val="27"/>
            <c:invertIfNegative val="0"/>
            <c:bubble3D val="0"/>
            <c:extLst xmlns:c16r2="http://schemas.microsoft.com/office/drawing/2015/06/chart">
              <c:ext xmlns:c16="http://schemas.microsoft.com/office/drawing/2014/chart" uri="{C3380CC4-5D6E-409C-BE32-E72D297353CC}">
                <c16:uniqueId val="{0000001B-101B-4EAB-B783-A17492528F7E}"/>
              </c:ext>
            </c:extLst>
          </c:dPt>
          <c:dPt>
            <c:idx val="28"/>
            <c:invertIfNegative val="0"/>
            <c:bubble3D val="0"/>
            <c:extLst xmlns:c16r2="http://schemas.microsoft.com/office/drawing/2015/06/chart">
              <c:ext xmlns:c16="http://schemas.microsoft.com/office/drawing/2014/chart" uri="{C3380CC4-5D6E-409C-BE32-E72D297353CC}">
                <c16:uniqueId val="{0000001C-101B-4EAB-B783-A17492528F7E}"/>
              </c:ext>
            </c:extLst>
          </c:dPt>
          <c:dPt>
            <c:idx val="29"/>
            <c:invertIfNegative val="0"/>
            <c:bubble3D val="0"/>
            <c:extLst xmlns:c16r2="http://schemas.microsoft.com/office/drawing/2015/06/chart">
              <c:ext xmlns:c16="http://schemas.microsoft.com/office/drawing/2014/chart" uri="{C3380CC4-5D6E-409C-BE32-E72D297353CC}">
                <c16:uniqueId val="{0000001D-101B-4EAB-B783-A17492528F7E}"/>
              </c:ext>
            </c:extLst>
          </c:dPt>
          <c:dPt>
            <c:idx val="30"/>
            <c:invertIfNegative val="0"/>
            <c:bubble3D val="0"/>
            <c:extLst xmlns:c16r2="http://schemas.microsoft.com/office/drawing/2015/06/chart">
              <c:ext xmlns:c16="http://schemas.microsoft.com/office/drawing/2014/chart" uri="{C3380CC4-5D6E-409C-BE32-E72D297353CC}">
                <c16:uniqueId val="{0000001E-101B-4EAB-B783-A17492528F7E}"/>
              </c:ext>
            </c:extLst>
          </c:dPt>
          <c:dPt>
            <c:idx val="31"/>
            <c:invertIfNegative val="0"/>
            <c:bubble3D val="0"/>
            <c:extLst xmlns:c16r2="http://schemas.microsoft.com/office/drawing/2015/06/chart">
              <c:ext xmlns:c16="http://schemas.microsoft.com/office/drawing/2014/chart" uri="{C3380CC4-5D6E-409C-BE32-E72D297353CC}">
                <c16:uniqueId val="{0000001F-101B-4EAB-B783-A17492528F7E}"/>
              </c:ext>
            </c:extLst>
          </c:dPt>
          <c:dPt>
            <c:idx val="32"/>
            <c:invertIfNegative val="0"/>
            <c:bubble3D val="0"/>
            <c:extLst xmlns:c16r2="http://schemas.microsoft.com/office/drawing/2015/06/chart">
              <c:ext xmlns:c16="http://schemas.microsoft.com/office/drawing/2014/chart" uri="{C3380CC4-5D6E-409C-BE32-E72D297353CC}">
                <c16:uniqueId val="{00000020-101B-4EAB-B783-A17492528F7E}"/>
              </c:ext>
            </c:extLst>
          </c:dPt>
          <c:dPt>
            <c:idx val="33"/>
            <c:invertIfNegative val="0"/>
            <c:bubble3D val="0"/>
            <c:extLst xmlns:c16r2="http://schemas.microsoft.com/office/drawing/2015/06/chart">
              <c:ext xmlns:c16="http://schemas.microsoft.com/office/drawing/2014/chart" uri="{C3380CC4-5D6E-409C-BE32-E72D297353CC}">
                <c16:uniqueId val="{00000021-101B-4EAB-B783-A17492528F7E}"/>
              </c:ext>
            </c:extLst>
          </c:dPt>
          <c:dPt>
            <c:idx val="34"/>
            <c:invertIfNegative val="0"/>
            <c:bubble3D val="0"/>
            <c:extLst xmlns:c16r2="http://schemas.microsoft.com/office/drawing/2015/06/chart">
              <c:ext xmlns:c16="http://schemas.microsoft.com/office/drawing/2014/chart" uri="{C3380CC4-5D6E-409C-BE32-E72D297353CC}">
                <c16:uniqueId val="{00000022-101B-4EAB-B783-A17492528F7E}"/>
              </c:ext>
            </c:extLst>
          </c:dPt>
          <c:dPt>
            <c:idx val="35"/>
            <c:invertIfNegative val="0"/>
            <c:bubble3D val="0"/>
            <c:extLst xmlns:c16r2="http://schemas.microsoft.com/office/drawing/2015/06/chart">
              <c:ext xmlns:c16="http://schemas.microsoft.com/office/drawing/2014/chart" uri="{C3380CC4-5D6E-409C-BE32-E72D297353CC}">
                <c16:uniqueId val="{00000023-101B-4EAB-B783-A17492528F7E}"/>
              </c:ext>
            </c:extLst>
          </c:dPt>
          <c:dPt>
            <c:idx val="36"/>
            <c:invertIfNegative val="0"/>
            <c:bubble3D val="0"/>
            <c:extLst xmlns:c16r2="http://schemas.microsoft.com/office/drawing/2015/06/chart">
              <c:ext xmlns:c16="http://schemas.microsoft.com/office/drawing/2014/chart" uri="{C3380CC4-5D6E-409C-BE32-E72D297353CC}">
                <c16:uniqueId val="{00000024-101B-4EAB-B783-A17492528F7E}"/>
              </c:ext>
            </c:extLst>
          </c:dPt>
          <c:dPt>
            <c:idx val="37"/>
            <c:invertIfNegative val="0"/>
            <c:bubble3D val="0"/>
            <c:extLst xmlns:c16r2="http://schemas.microsoft.com/office/drawing/2015/06/chart">
              <c:ext xmlns:c16="http://schemas.microsoft.com/office/drawing/2014/chart" uri="{C3380CC4-5D6E-409C-BE32-E72D297353CC}">
                <c16:uniqueId val="{00000025-101B-4EAB-B783-A17492528F7E}"/>
              </c:ext>
            </c:extLst>
          </c:dPt>
          <c:dPt>
            <c:idx val="38"/>
            <c:invertIfNegative val="0"/>
            <c:bubble3D val="0"/>
            <c:extLst xmlns:c16r2="http://schemas.microsoft.com/office/drawing/2015/06/chart">
              <c:ext xmlns:c16="http://schemas.microsoft.com/office/drawing/2014/chart" uri="{C3380CC4-5D6E-409C-BE32-E72D297353CC}">
                <c16:uniqueId val="{00000026-101B-4EAB-B783-A17492528F7E}"/>
              </c:ext>
            </c:extLst>
          </c:dPt>
          <c:dPt>
            <c:idx val="39"/>
            <c:invertIfNegative val="0"/>
            <c:bubble3D val="0"/>
            <c:extLst xmlns:c16r2="http://schemas.microsoft.com/office/drawing/2015/06/chart">
              <c:ext xmlns:c16="http://schemas.microsoft.com/office/drawing/2014/chart" uri="{C3380CC4-5D6E-409C-BE32-E72D297353CC}">
                <c16:uniqueId val="{00000027-101B-4EAB-B783-A17492528F7E}"/>
              </c:ext>
            </c:extLst>
          </c:dPt>
          <c:dLbls>
            <c:spPr>
              <a:noFill/>
              <a:ln>
                <a:noFill/>
              </a:ln>
              <a:effectLst/>
            </c:spPr>
            <c:txPr>
              <a:bodyPr rot="0" spcFirstLastPara="1" vertOverflow="ellipsis" vert="horz" wrap="square" anchor="ctr" anchorCtr="1"/>
              <a:lstStyle/>
              <a:p>
                <a:pPr>
                  <a:defRPr sz="1200" b="1" i="0" u="none" strike="noStrike" kern="1200" baseline="0">
                    <a:solidFill>
                      <a:schemeClr val="bg1"/>
                    </a:solidFill>
                    <a:latin typeface="Arial" panose="020B0604020202020204" pitchFamily="34" charset="0"/>
                    <a:ea typeface="Century Gothic" charset="0"/>
                    <a:cs typeface="Arial" panose="020B0604020202020204" pitchFamily="34" charset="0"/>
                  </a:defRPr>
                </a:pPr>
                <a:endParaRPr lang="en-US"/>
              </a:p>
            </c:txPr>
            <c:dLblPos val="ct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Sheet1!$A$31</c:f>
              <c:strCache>
                <c:ptCount val="1"/>
                <c:pt idx="0">
                  <c:v>Visiting a historic monument</c:v>
                </c:pt>
              </c:strCache>
            </c:strRef>
          </c:cat>
          <c:val>
            <c:numRef>
              <c:f>Sheet1!$B$31</c:f>
              <c:numCache>
                <c:formatCode>0%</c:formatCode>
                <c:ptCount val="1"/>
                <c:pt idx="0">
                  <c:v>0.26425033647375501</c:v>
                </c:pt>
              </c:numCache>
            </c:numRef>
          </c:val>
          <c:extLst xmlns:c16r2="http://schemas.microsoft.com/office/drawing/2015/06/chart">
            <c:ext xmlns:c16="http://schemas.microsoft.com/office/drawing/2014/chart" uri="{C3380CC4-5D6E-409C-BE32-E72D297353CC}">
              <c16:uniqueId val="{00000028-101B-4EAB-B783-A17492528F7E}"/>
            </c:ext>
          </c:extLst>
        </c:ser>
        <c:ser>
          <c:idx val="1"/>
          <c:order val="1"/>
          <c:tx>
            <c:strRef>
              <c:f>Sheet1!$C$1</c:f>
              <c:strCache>
                <c:ptCount val="1"/>
                <c:pt idx="0">
                  <c:v>Definitely would</c:v>
                </c:pt>
              </c:strCache>
            </c:strRef>
          </c:tx>
          <c:spPr>
            <a:solidFill>
              <a:srgbClr val="00B050"/>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b" anchorCtr="0">
                <a:spAutoFit/>
              </a:bodyPr>
              <a:lstStyle/>
              <a:p>
                <a:pPr algn="ctr">
                  <a:defRPr lang="en-GB" sz="1200" b="1" i="0" u="none" strike="noStrike" kern="1200" baseline="0">
                    <a:solidFill>
                      <a:schemeClr val="bg1"/>
                    </a:solidFill>
                    <a:latin typeface="Arial" panose="020B0604020202020204" pitchFamily="34" charset="0"/>
                    <a:ea typeface="Century Gothic" charset="0"/>
                    <a:cs typeface="Arial" panose="020B0604020202020204" pitchFamily="34" charset="0"/>
                  </a:defRPr>
                </a:pPr>
                <a:endParaRPr lang="en-US"/>
              </a:p>
            </c:txPr>
            <c:dLblPos val="ct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Sheet1!$A$31</c:f>
              <c:strCache>
                <c:ptCount val="1"/>
                <c:pt idx="0">
                  <c:v>Visiting a historic monument</c:v>
                </c:pt>
              </c:strCache>
            </c:strRef>
          </c:cat>
          <c:val>
            <c:numRef>
              <c:f>Sheet1!$C$31</c:f>
              <c:numCache>
                <c:formatCode>0%</c:formatCode>
                <c:ptCount val="1"/>
                <c:pt idx="0">
                  <c:v>0.496749663526245</c:v>
                </c:pt>
              </c:numCache>
            </c:numRef>
          </c:val>
          <c:extLst xmlns:c16r2="http://schemas.microsoft.com/office/drawing/2015/06/chart">
            <c:ext xmlns:c16="http://schemas.microsoft.com/office/drawing/2014/chart" uri="{C3380CC4-5D6E-409C-BE32-E72D297353CC}">
              <c16:uniqueId val="{00000029-101B-4EAB-B783-A17492528F7E}"/>
            </c:ext>
          </c:extLst>
        </c:ser>
        <c:dLbls>
          <c:showLegendKey val="0"/>
          <c:showVal val="0"/>
          <c:showCatName val="0"/>
          <c:showSerName val="0"/>
          <c:showPercent val="0"/>
          <c:showBubbleSize val="0"/>
        </c:dLbls>
        <c:gapWidth val="50"/>
        <c:overlap val="100"/>
        <c:axId val="371229744"/>
        <c:axId val="371225824"/>
      </c:barChart>
      <c:catAx>
        <c:axId val="371229744"/>
        <c:scaling>
          <c:orientation val="maxMin"/>
        </c:scaling>
        <c:delete val="1"/>
        <c:axPos val="l"/>
        <c:numFmt formatCode="General" sourceLinked="1"/>
        <c:majorTickMark val="none"/>
        <c:minorTickMark val="none"/>
        <c:tickLblPos val="nextTo"/>
        <c:crossAx val="371225824"/>
        <c:crosses val="autoZero"/>
        <c:auto val="1"/>
        <c:lblAlgn val="ctr"/>
        <c:lblOffset val="100"/>
        <c:noMultiLvlLbl val="0"/>
      </c:catAx>
      <c:valAx>
        <c:axId val="371225824"/>
        <c:scaling>
          <c:orientation val="minMax"/>
          <c:max val="1.2"/>
        </c:scaling>
        <c:delete val="1"/>
        <c:axPos val="t"/>
        <c:majorGridlines>
          <c:spPr>
            <a:ln w="9525" cap="flat" cmpd="sng" algn="ctr">
              <a:noFill/>
              <a:round/>
            </a:ln>
            <a:effectLst/>
          </c:spPr>
        </c:majorGridlines>
        <c:numFmt formatCode="0%" sourceLinked="0"/>
        <c:majorTickMark val="out"/>
        <c:minorTickMark val="none"/>
        <c:tickLblPos val="nextTo"/>
        <c:crossAx val="371229744"/>
        <c:crosses val="autoZero"/>
        <c:crossBetween val="between"/>
      </c:valAx>
      <c:spPr>
        <a:noFill/>
        <a:ln>
          <a:noFill/>
        </a:ln>
        <a:effectLst/>
      </c:spPr>
    </c:plotArea>
    <c:plotVisOnly val="1"/>
    <c:dispBlanksAs val="gap"/>
    <c:showDLblsOverMax val="0"/>
  </c:chart>
  <c:spPr>
    <a:noFill/>
    <a:ln>
      <a:noFill/>
    </a:ln>
    <a:effectLst/>
  </c:spPr>
  <c:txPr>
    <a:bodyPr/>
    <a:lstStyle/>
    <a:p>
      <a:pPr>
        <a:defRPr sz="800">
          <a:solidFill>
            <a:srgbClr val="505050"/>
          </a:solidFill>
          <a:latin typeface="Arial" panose="020B0604020202020204" pitchFamily="34" charset="0"/>
          <a:cs typeface="Arial" panose="020B0604020202020204" pitchFamily="34" charset="0"/>
        </a:defRPr>
      </a:pPr>
      <a:endParaRPr lang="en-US"/>
    </a:p>
  </c:txPr>
  <c:externalData r:id="rId2">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32780597237485198"/>
          <c:y val="3.73704372143773E-2"/>
          <c:w val="0.53711838704694803"/>
          <c:h val="0.94907410100360601"/>
        </c:manualLayout>
      </c:layout>
      <c:barChart>
        <c:barDir val="bar"/>
        <c:grouping val="stacked"/>
        <c:varyColors val="0"/>
        <c:ser>
          <c:idx val="0"/>
          <c:order val="0"/>
          <c:tx>
            <c:strRef>
              <c:f>Sheet1!$B$1</c:f>
              <c:strCache>
                <c:ptCount val="1"/>
                <c:pt idx="0">
                  <c:v>Very likely to </c:v>
                </c:pt>
              </c:strCache>
            </c:strRef>
          </c:tx>
          <c:spPr>
            <a:solidFill>
              <a:srgbClr val="92D050"/>
            </a:solidFill>
            <a:ln>
              <a:noFill/>
            </a:ln>
            <a:effectLst/>
          </c:spPr>
          <c:invertIfNegative val="0"/>
          <c:dPt>
            <c:idx val="0"/>
            <c:invertIfNegative val="0"/>
            <c:bubble3D val="0"/>
            <c:extLst xmlns:c16r2="http://schemas.microsoft.com/office/drawing/2015/06/chart">
              <c:ext xmlns:c16="http://schemas.microsoft.com/office/drawing/2014/chart" uri="{C3380CC4-5D6E-409C-BE32-E72D297353CC}">
                <c16:uniqueId val="{00000000-80A2-4C97-B5AC-4B8FF26F1693}"/>
              </c:ext>
            </c:extLst>
          </c:dPt>
          <c:dPt>
            <c:idx val="1"/>
            <c:invertIfNegative val="0"/>
            <c:bubble3D val="0"/>
            <c:extLst xmlns:c16r2="http://schemas.microsoft.com/office/drawing/2015/06/chart">
              <c:ext xmlns:c16="http://schemas.microsoft.com/office/drawing/2014/chart" uri="{C3380CC4-5D6E-409C-BE32-E72D297353CC}">
                <c16:uniqueId val="{00000001-80A2-4C97-B5AC-4B8FF26F1693}"/>
              </c:ext>
            </c:extLst>
          </c:dPt>
          <c:dPt>
            <c:idx val="2"/>
            <c:invertIfNegative val="0"/>
            <c:bubble3D val="0"/>
            <c:extLst xmlns:c16r2="http://schemas.microsoft.com/office/drawing/2015/06/chart">
              <c:ext xmlns:c16="http://schemas.microsoft.com/office/drawing/2014/chart" uri="{C3380CC4-5D6E-409C-BE32-E72D297353CC}">
                <c16:uniqueId val="{00000002-80A2-4C97-B5AC-4B8FF26F1693}"/>
              </c:ext>
            </c:extLst>
          </c:dPt>
          <c:dPt>
            <c:idx val="3"/>
            <c:invertIfNegative val="0"/>
            <c:bubble3D val="0"/>
            <c:extLst xmlns:c16r2="http://schemas.microsoft.com/office/drawing/2015/06/chart">
              <c:ext xmlns:c16="http://schemas.microsoft.com/office/drawing/2014/chart" uri="{C3380CC4-5D6E-409C-BE32-E72D297353CC}">
                <c16:uniqueId val="{00000003-80A2-4C97-B5AC-4B8FF26F1693}"/>
              </c:ext>
            </c:extLst>
          </c:dPt>
          <c:dPt>
            <c:idx val="4"/>
            <c:invertIfNegative val="0"/>
            <c:bubble3D val="0"/>
            <c:extLst xmlns:c16r2="http://schemas.microsoft.com/office/drawing/2015/06/chart">
              <c:ext xmlns:c16="http://schemas.microsoft.com/office/drawing/2014/chart" uri="{C3380CC4-5D6E-409C-BE32-E72D297353CC}">
                <c16:uniqueId val="{00000004-80A2-4C97-B5AC-4B8FF26F1693}"/>
              </c:ext>
            </c:extLst>
          </c:dPt>
          <c:dPt>
            <c:idx val="5"/>
            <c:invertIfNegative val="0"/>
            <c:bubble3D val="0"/>
            <c:extLst xmlns:c16r2="http://schemas.microsoft.com/office/drawing/2015/06/chart">
              <c:ext xmlns:c16="http://schemas.microsoft.com/office/drawing/2014/chart" uri="{C3380CC4-5D6E-409C-BE32-E72D297353CC}">
                <c16:uniqueId val="{00000005-80A2-4C97-B5AC-4B8FF26F1693}"/>
              </c:ext>
            </c:extLst>
          </c:dPt>
          <c:dPt>
            <c:idx val="6"/>
            <c:invertIfNegative val="0"/>
            <c:bubble3D val="0"/>
            <c:extLst xmlns:c16r2="http://schemas.microsoft.com/office/drawing/2015/06/chart">
              <c:ext xmlns:c16="http://schemas.microsoft.com/office/drawing/2014/chart" uri="{C3380CC4-5D6E-409C-BE32-E72D297353CC}">
                <c16:uniqueId val="{00000006-80A2-4C97-B5AC-4B8FF26F1693}"/>
              </c:ext>
            </c:extLst>
          </c:dPt>
          <c:dPt>
            <c:idx val="7"/>
            <c:invertIfNegative val="0"/>
            <c:bubble3D val="0"/>
            <c:extLst xmlns:c16r2="http://schemas.microsoft.com/office/drawing/2015/06/chart">
              <c:ext xmlns:c16="http://schemas.microsoft.com/office/drawing/2014/chart" uri="{C3380CC4-5D6E-409C-BE32-E72D297353CC}">
                <c16:uniqueId val="{00000007-80A2-4C97-B5AC-4B8FF26F1693}"/>
              </c:ext>
            </c:extLst>
          </c:dPt>
          <c:dPt>
            <c:idx val="8"/>
            <c:invertIfNegative val="0"/>
            <c:bubble3D val="0"/>
            <c:extLst xmlns:c16r2="http://schemas.microsoft.com/office/drawing/2015/06/chart">
              <c:ext xmlns:c16="http://schemas.microsoft.com/office/drawing/2014/chart" uri="{C3380CC4-5D6E-409C-BE32-E72D297353CC}">
                <c16:uniqueId val="{00000008-80A2-4C97-B5AC-4B8FF26F1693}"/>
              </c:ext>
            </c:extLst>
          </c:dPt>
          <c:dPt>
            <c:idx val="9"/>
            <c:invertIfNegative val="0"/>
            <c:bubble3D val="0"/>
            <c:extLst xmlns:c16r2="http://schemas.microsoft.com/office/drawing/2015/06/chart">
              <c:ext xmlns:c16="http://schemas.microsoft.com/office/drawing/2014/chart" uri="{C3380CC4-5D6E-409C-BE32-E72D297353CC}">
                <c16:uniqueId val="{00000009-80A2-4C97-B5AC-4B8FF26F1693}"/>
              </c:ext>
            </c:extLst>
          </c:dPt>
          <c:dPt>
            <c:idx val="10"/>
            <c:invertIfNegative val="0"/>
            <c:bubble3D val="0"/>
            <c:extLst xmlns:c16r2="http://schemas.microsoft.com/office/drawing/2015/06/chart">
              <c:ext xmlns:c16="http://schemas.microsoft.com/office/drawing/2014/chart" uri="{C3380CC4-5D6E-409C-BE32-E72D297353CC}">
                <c16:uniqueId val="{0000000A-80A2-4C97-B5AC-4B8FF26F1693}"/>
              </c:ext>
            </c:extLst>
          </c:dPt>
          <c:dPt>
            <c:idx val="11"/>
            <c:invertIfNegative val="0"/>
            <c:bubble3D val="0"/>
            <c:extLst xmlns:c16r2="http://schemas.microsoft.com/office/drawing/2015/06/chart">
              <c:ext xmlns:c16="http://schemas.microsoft.com/office/drawing/2014/chart" uri="{C3380CC4-5D6E-409C-BE32-E72D297353CC}">
                <c16:uniqueId val="{0000000B-80A2-4C97-B5AC-4B8FF26F1693}"/>
              </c:ext>
            </c:extLst>
          </c:dPt>
          <c:dPt>
            <c:idx val="12"/>
            <c:invertIfNegative val="0"/>
            <c:bubble3D val="0"/>
            <c:extLst xmlns:c16r2="http://schemas.microsoft.com/office/drawing/2015/06/chart">
              <c:ext xmlns:c16="http://schemas.microsoft.com/office/drawing/2014/chart" uri="{C3380CC4-5D6E-409C-BE32-E72D297353CC}">
                <c16:uniqueId val="{0000000C-80A2-4C97-B5AC-4B8FF26F1693}"/>
              </c:ext>
            </c:extLst>
          </c:dPt>
          <c:dPt>
            <c:idx val="13"/>
            <c:invertIfNegative val="0"/>
            <c:bubble3D val="0"/>
            <c:extLst xmlns:c16r2="http://schemas.microsoft.com/office/drawing/2015/06/chart">
              <c:ext xmlns:c16="http://schemas.microsoft.com/office/drawing/2014/chart" uri="{C3380CC4-5D6E-409C-BE32-E72D297353CC}">
                <c16:uniqueId val="{0000000D-80A2-4C97-B5AC-4B8FF26F1693}"/>
              </c:ext>
            </c:extLst>
          </c:dPt>
          <c:dPt>
            <c:idx val="14"/>
            <c:invertIfNegative val="0"/>
            <c:bubble3D val="0"/>
            <c:extLst xmlns:c16r2="http://schemas.microsoft.com/office/drawing/2015/06/chart">
              <c:ext xmlns:c16="http://schemas.microsoft.com/office/drawing/2014/chart" uri="{C3380CC4-5D6E-409C-BE32-E72D297353CC}">
                <c16:uniqueId val="{0000000E-80A2-4C97-B5AC-4B8FF26F1693}"/>
              </c:ext>
            </c:extLst>
          </c:dPt>
          <c:dPt>
            <c:idx val="15"/>
            <c:invertIfNegative val="0"/>
            <c:bubble3D val="0"/>
            <c:extLst xmlns:c16r2="http://schemas.microsoft.com/office/drawing/2015/06/chart">
              <c:ext xmlns:c16="http://schemas.microsoft.com/office/drawing/2014/chart" uri="{C3380CC4-5D6E-409C-BE32-E72D297353CC}">
                <c16:uniqueId val="{0000000F-80A2-4C97-B5AC-4B8FF26F1693}"/>
              </c:ext>
            </c:extLst>
          </c:dPt>
          <c:dPt>
            <c:idx val="16"/>
            <c:invertIfNegative val="0"/>
            <c:bubble3D val="0"/>
            <c:extLst xmlns:c16r2="http://schemas.microsoft.com/office/drawing/2015/06/chart">
              <c:ext xmlns:c16="http://schemas.microsoft.com/office/drawing/2014/chart" uri="{C3380CC4-5D6E-409C-BE32-E72D297353CC}">
                <c16:uniqueId val="{00000010-80A2-4C97-B5AC-4B8FF26F1693}"/>
              </c:ext>
            </c:extLst>
          </c:dPt>
          <c:dPt>
            <c:idx val="17"/>
            <c:invertIfNegative val="0"/>
            <c:bubble3D val="0"/>
            <c:extLst xmlns:c16r2="http://schemas.microsoft.com/office/drawing/2015/06/chart">
              <c:ext xmlns:c16="http://schemas.microsoft.com/office/drawing/2014/chart" uri="{C3380CC4-5D6E-409C-BE32-E72D297353CC}">
                <c16:uniqueId val="{00000011-80A2-4C97-B5AC-4B8FF26F1693}"/>
              </c:ext>
            </c:extLst>
          </c:dPt>
          <c:dPt>
            <c:idx val="18"/>
            <c:invertIfNegative val="0"/>
            <c:bubble3D val="0"/>
            <c:extLst xmlns:c16r2="http://schemas.microsoft.com/office/drawing/2015/06/chart">
              <c:ext xmlns:c16="http://schemas.microsoft.com/office/drawing/2014/chart" uri="{C3380CC4-5D6E-409C-BE32-E72D297353CC}">
                <c16:uniqueId val="{00000012-80A2-4C97-B5AC-4B8FF26F1693}"/>
              </c:ext>
            </c:extLst>
          </c:dPt>
          <c:dPt>
            <c:idx val="19"/>
            <c:invertIfNegative val="0"/>
            <c:bubble3D val="0"/>
            <c:extLst xmlns:c16r2="http://schemas.microsoft.com/office/drawing/2015/06/chart">
              <c:ext xmlns:c16="http://schemas.microsoft.com/office/drawing/2014/chart" uri="{C3380CC4-5D6E-409C-BE32-E72D297353CC}">
                <c16:uniqueId val="{00000013-80A2-4C97-B5AC-4B8FF26F1693}"/>
              </c:ext>
            </c:extLst>
          </c:dPt>
          <c:dPt>
            <c:idx val="20"/>
            <c:invertIfNegative val="0"/>
            <c:bubble3D val="0"/>
            <c:extLst xmlns:c16r2="http://schemas.microsoft.com/office/drawing/2015/06/chart">
              <c:ext xmlns:c16="http://schemas.microsoft.com/office/drawing/2014/chart" uri="{C3380CC4-5D6E-409C-BE32-E72D297353CC}">
                <c16:uniqueId val="{00000014-80A2-4C97-B5AC-4B8FF26F1693}"/>
              </c:ext>
            </c:extLst>
          </c:dPt>
          <c:dPt>
            <c:idx val="21"/>
            <c:invertIfNegative val="0"/>
            <c:bubble3D val="0"/>
            <c:extLst xmlns:c16r2="http://schemas.microsoft.com/office/drawing/2015/06/chart">
              <c:ext xmlns:c16="http://schemas.microsoft.com/office/drawing/2014/chart" uri="{C3380CC4-5D6E-409C-BE32-E72D297353CC}">
                <c16:uniqueId val="{00000015-80A2-4C97-B5AC-4B8FF26F1693}"/>
              </c:ext>
            </c:extLst>
          </c:dPt>
          <c:dPt>
            <c:idx val="22"/>
            <c:invertIfNegative val="0"/>
            <c:bubble3D val="0"/>
            <c:extLst xmlns:c16r2="http://schemas.microsoft.com/office/drawing/2015/06/chart">
              <c:ext xmlns:c16="http://schemas.microsoft.com/office/drawing/2014/chart" uri="{C3380CC4-5D6E-409C-BE32-E72D297353CC}">
                <c16:uniqueId val="{00000016-80A2-4C97-B5AC-4B8FF26F1693}"/>
              </c:ext>
            </c:extLst>
          </c:dPt>
          <c:dPt>
            <c:idx val="23"/>
            <c:invertIfNegative val="0"/>
            <c:bubble3D val="0"/>
            <c:extLst xmlns:c16r2="http://schemas.microsoft.com/office/drawing/2015/06/chart">
              <c:ext xmlns:c16="http://schemas.microsoft.com/office/drawing/2014/chart" uri="{C3380CC4-5D6E-409C-BE32-E72D297353CC}">
                <c16:uniqueId val="{00000017-80A2-4C97-B5AC-4B8FF26F1693}"/>
              </c:ext>
            </c:extLst>
          </c:dPt>
          <c:dPt>
            <c:idx val="24"/>
            <c:invertIfNegative val="0"/>
            <c:bubble3D val="0"/>
            <c:extLst xmlns:c16r2="http://schemas.microsoft.com/office/drawing/2015/06/chart">
              <c:ext xmlns:c16="http://schemas.microsoft.com/office/drawing/2014/chart" uri="{C3380CC4-5D6E-409C-BE32-E72D297353CC}">
                <c16:uniqueId val="{00000018-80A2-4C97-B5AC-4B8FF26F1693}"/>
              </c:ext>
            </c:extLst>
          </c:dPt>
          <c:dPt>
            <c:idx val="25"/>
            <c:invertIfNegative val="0"/>
            <c:bubble3D val="0"/>
            <c:extLst xmlns:c16r2="http://schemas.microsoft.com/office/drawing/2015/06/chart">
              <c:ext xmlns:c16="http://schemas.microsoft.com/office/drawing/2014/chart" uri="{C3380CC4-5D6E-409C-BE32-E72D297353CC}">
                <c16:uniqueId val="{00000019-80A2-4C97-B5AC-4B8FF26F1693}"/>
              </c:ext>
            </c:extLst>
          </c:dPt>
          <c:dPt>
            <c:idx val="26"/>
            <c:invertIfNegative val="0"/>
            <c:bubble3D val="0"/>
            <c:extLst xmlns:c16r2="http://schemas.microsoft.com/office/drawing/2015/06/chart">
              <c:ext xmlns:c16="http://schemas.microsoft.com/office/drawing/2014/chart" uri="{C3380CC4-5D6E-409C-BE32-E72D297353CC}">
                <c16:uniqueId val="{0000001A-80A2-4C97-B5AC-4B8FF26F1693}"/>
              </c:ext>
            </c:extLst>
          </c:dPt>
          <c:dPt>
            <c:idx val="27"/>
            <c:invertIfNegative val="0"/>
            <c:bubble3D val="0"/>
            <c:extLst xmlns:c16r2="http://schemas.microsoft.com/office/drawing/2015/06/chart">
              <c:ext xmlns:c16="http://schemas.microsoft.com/office/drawing/2014/chart" uri="{C3380CC4-5D6E-409C-BE32-E72D297353CC}">
                <c16:uniqueId val="{0000001B-80A2-4C97-B5AC-4B8FF26F1693}"/>
              </c:ext>
            </c:extLst>
          </c:dPt>
          <c:dPt>
            <c:idx val="28"/>
            <c:invertIfNegative val="0"/>
            <c:bubble3D val="0"/>
            <c:extLst xmlns:c16r2="http://schemas.microsoft.com/office/drawing/2015/06/chart">
              <c:ext xmlns:c16="http://schemas.microsoft.com/office/drawing/2014/chart" uri="{C3380CC4-5D6E-409C-BE32-E72D297353CC}">
                <c16:uniqueId val="{0000001C-80A2-4C97-B5AC-4B8FF26F1693}"/>
              </c:ext>
            </c:extLst>
          </c:dPt>
          <c:dPt>
            <c:idx val="29"/>
            <c:invertIfNegative val="0"/>
            <c:bubble3D val="0"/>
            <c:extLst xmlns:c16r2="http://schemas.microsoft.com/office/drawing/2015/06/chart">
              <c:ext xmlns:c16="http://schemas.microsoft.com/office/drawing/2014/chart" uri="{C3380CC4-5D6E-409C-BE32-E72D297353CC}">
                <c16:uniqueId val="{0000001D-80A2-4C97-B5AC-4B8FF26F1693}"/>
              </c:ext>
            </c:extLst>
          </c:dPt>
          <c:dPt>
            <c:idx val="30"/>
            <c:invertIfNegative val="0"/>
            <c:bubble3D val="0"/>
            <c:extLst xmlns:c16r2="http://schemas.microsoft.com/office/drawing/2015/06/chart">
              <c:ext xmlns:c16="http://schemas.microsoft.com/office/drawing/2014/chart" uri="{C3380CC4-5D6E-409C-BE32-E72D297353CC}">
                <c16:uniqueId val="{0000001E-80A2-4C97-B5AC-4B8FF26F1693}"/>
              </c:ext>
            </c:extLst>
          </c:dPt>
          <c:dPt>
            <c:idx val="31"/>
            <c:invertIfNegative val="0"/>
            <c:bubble3D val="0"/>
            <c:extLst xmlns:c16r2="http://schemas.microsoft.com/office/drawing/2015/06/chart">
              <c:ext xmlns:c16="http://schemas.microsoft.com/office/drawing/2014/chart" uri="{C3380CC4-5D6E-409C-BE32-E72D297353CC}">
                <c16:uniqueId val="{0000001F-80A2-4C97-B5AC-4B8FF26F1693}"/>
              </c:ext>
            </c:extLst>
          </c:dPt>
          <c:dPt>
            <c:idx val="32"/>
            <c:invertIfNegative val="0"/>
            <c:bubble3D val="0"/>
            <c:extLst xmlns:c16r2="http://schemas.microsoft.com/office/drawing/2015/06/chart">
              <c:ext xmlns:c16="http://schemas.microsoft.com/office/drawing/2014/chart" uri="{C3380CC4-5D6E-409C-BE32-E72D297353CC}">
                <c16:uniqueId val="{00000020-80A2-4C97-B5AC-4B8FF26F1693}"/>
              </c:ext>
            </c:extLst>
          </c:dPt>
          <c:dPt>
            <c:idx val="33"/>
            <c:invertIfNegative val="0"/>
            <c:bubble3D val="0"/>
            <c:extLst xmlns:c16r2="http://schemas.microsoft.com/office/drawing/2015/06/chart">
              <c:ext xmlns:c16="http://schemas.microsoft.com/office/drawing/2014/chart" uri="{C3380CC4-5D6E-409C-BE32-E72D297353CC}">
                <c16:uniqueId val="{00000021-80A2-4C97-B5AC-4B8FF26F1693}"/>
              </c:ext>
            </c:extLst>
          </c:dPt>
          <c:dPt>
            <c:idx val="34"/>
            <c:invertIfNegative val="0"/>
            <c:bubble3D val="0"/>
            <c:extLst xmlns:c16r2="http://schemas.microsoft.com/office/drawing/2015/06/chart">
              <c:ext xmlns:c16="http://schemas.microsoft.com/office/drawing/2014/chart" uri="{C3380CC4-5D6E-409C-BE32-E72D297353CC}">
                <c16:uniqueId val="{00000022-80A2-4C97-B5AC-4B8FF26F1693}"/>
              </c:ext>
            </c:extLst>
          </c:dPt>
          <c:dPt>
            <c:idx val="35"/>
            <c:invertIfNegative val="0"/>
            <c:bubble3D val="0"/>
            <c:extLst xmlns:c16r2="http://schemas.microsoft.com/office/drawing/2015/06/chart">
              <c:ext xmlns:c16="http://schemas.microsoft.com/office/drawing/2014/chart" uri="{C3380CC4-5D6E-409C-BE32-E72D297353CC}">
                <c16:uniqueId val="{00000023-80A2-4C97-B5AC-4B8FF26F1693}"/>
              </c:ext>
            </c:extLst>
          </c:dPt>
          <c:dPt>
            <c:idx val="36"/>
            <c:invertIfNegative val="0"/>
            <c:bubble3D val="0"/>
            <c:extLst xmlns:c16r2="http://schemas.microsoft.com/office/drawing/2015/06/chart">
              <c:ext xmlns:c16="http://schemas.microsoft.com/office/drawing/2014/chart" uri="{C3380CC4-5D6E-409C-BE32-E72D297353CC}">
                <c16:uniqueId val="{00000024-80A2-4C97-B5AC-4B8FF26F1693}"/>
              </c:ext>
            </c:extLst>
          </c:dPt>
          <c:dPt>
            <c:idx val="37"/>
            <c:invertIfNegative val="0"/>
            <c:bubble3D val="0"/>
            <c:extLst xmlns:c16r2="http://schemas.microsoft.com/office/drawing/2015/06/chart">
              <c:ext xmlns:c16="http://schemas.microsoft.com/office/drawing/2014/chart" uri="{C3380CC4-5D6E-409C-BE32-E72D297353CC}">
                <c16:uniqueId val="{00000025-80A2-4C97-B5AC-4B8FF26F1693}"/>
              </c:ext>
            </c:extLst>
          </c:dPt>
          <c:dPt>
            <c:idx val="38"/>
            <c:invertIfNegative val="0"/>
            <c:bubble3D val="0"/>
            <c:extLst xmlns:c16r2="http://schemas.microsoft.com/office/drawing/2015/06/chart">
              <c:ext xmlns:c16="http://schemas.microsoft.com/office/drawing/2014/chart" uri="{C3380CC4-5D6E-409C-BE32-E72D297353CC}">
                <c16:uniqueId val="{00000026-80A2-4C97-B5AC-4B8FF26F1693}"/>
              </c:ext>
            </c:extLst>
          </c:dPt>
          <c:dPt>
            <c:idx val="39"/>
            <c:invertIfNegative val="0"/>
            <c:bubble3D val="0"/>
            <c:extLst xmlns:c16r2="http://schemas.microsoft.com/office/drawing/2015/06/chart">
              <c:ext xmlns:c16="http://schemas.microsoft.com/office/drawing/2014/chart" uri="{C3380CC4-5D6E-409C-BE32-E72D297353CC}">
                <c16:uniqueId val="{00000027-80A2-4C97-B5AC-4B8FF26F1693}"/>
              </c:ext>
            </c:extLst>
          </c:dPt>
          <c:dLbls>
            <c:spPr>
              <a:noFill/>
              <a:ln>
                <a:noFill/>
              </a:ln>
              <a:effectLst/>
            </c:spPr>
            <c:txPr>
              <a:bodyPr rot="0" spcFirstLastPara="1" vertOverflow="ellipsis" vert="horz" wrap="square" anchor="ctr" anchorCtr="1"/>
              <a:lstStyle/>
              <a:p>
                <a:pPr>
                  <a:defRPr sz="1200" b="1" i="0" u="none" strike="noStrike" kern="1200" baseline="0">
                    <a:solidFill>
                      <a:schemeClr val="bg1"/>
                    </a:solidFill>
                    <a:latin typeface="Arial" panose="020B0604020202020204" pitchFamily="34" charset="0"/>
                    <a:ea typeface="Century Gothic" charset="0"/>
                    <a:cs typeface="Arial" panose="020B0604020202020204" pitchFamily="34" charset="0"/>
                  </a:defRPr>
                </a:pPr>
                <a:endParaRPr lang="en-US"/>
              </a:p>
            </c:txPr>
            <c:dLblPos val="ct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Sheet1!$A$29</c:f>
              <c:strCache>
                <c:ptCount val="1"/>
                <c:pt idx="0">
                  <c:v>Trying local food &amp; drink specialities</c:v>
                </c:pt>
              </c:strCache>
            </c:strRef>
          </c:cat>
          <c:val>
            <c:numRef>
              <c:f>Sheet1!$B$29</c:f>
              <c:numCache>
                <c:formatCode>0%</c:formatCode>
                <c:ptCount val="1"/>
                <c:pt idx="0">
                  <c:v>0.255969101123595</c:v>
                </c:pt>
              </c:numCache>
            </c:numRef>
          </c:val>
          <c:extLst xmlns:c16r2="http://schemas.microsoft.com/office/drawing/2015/06/chart">
            <c:ext xmlns:c16="http://schemas.microsoft.com/office/drawing/2014/chart" uri="{C3380CC4-5D6E-409C-BE32-E72D297353CC}">
              <c16:uniqueId val="{00000028-80A2-4C97-B5AC-4B8FF26F1693}"/>
            </c:ext>
          </c:extLst>
        </c:ser>
        <c:ser>
          <c:idx val="1"/>
          <c:order val="1"/>
          <c:tx>
            <c:strRef>
              <c:f>Sheet1!$C$1</c:f>
              <c:strCache>
                <c:ptCount val="1"/>
                <c:pt idx="0">
                  <c:v>Definitely would</c:v>
                </c:pt>
              </c:strCache>
            </c:strRef>
          </c:tx>
          <c:spPr>
            <a:solidFill>
              <a:srgbClr val="00B050"/>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b" anchorCtr="0">
                <a:spAutoFit/>
              </a:bodyPr>
              <a:lstStyle/>
              <a:p>
                <a:pPr algn="ctr">
                  <a:defRPr lang="en-GB" sz="1200" b="1" i="0" u="none" strike="noStrike" kern="1200" baseline="0">
                    <a:solidFill>
                      <a:schemeClr val="bg1"/>
                    </a:solidFill>
                    <a:latin typeface="Arial" panose="020B0604020202020204" pitchFamily="34" charset="0"/>
                    <a:ea typeface="Century Gothic" charset="0"/>
                    <a:cs typeface="Arial" panose="020B0604020202020204" pitchFamily="34" charset="0"/>
                  </a:defRPr>
                </a:pPr>
                <a:endParaRPr lang="en-US"/>
              </a:p>
            </c:txPr>
            <c:dLblPos val="ct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Sheet1!$A$29</c:f>
              <c:strCache>
                <c:ptCount val="1"/>
                <c:pt idx="0">
                  <c:v>Trying local food &amp; drink specialities</c:v>
                </c:pt>
              </c:strCache>
            </c:strRef>
          </c:cat>
          <c:val>
            <c:numRef>
              <c:f>Sheet1!$C$29</c:f>
              <c:numCache>
                <c:formatCode>0%</c:formatCode>
                <c:ptCount val="1"/>
                <c:pt idx="0">
                  <c:v>0.47303089887640498</c:v>
                </c:pt>
              </c:numCache>
            </c:numRef>
          </c:val>
          <c:extLst xmlns:c16r2="http://schemas.microsoft.com/office/drawing/2015/06/chart">
            <c:ext xmlns:c16="http://schemas.microsoft.com/office/drawing/2014/chart" uri="{C3380CC4-5D6E-409C-BE32-E72D297353CC}">
              <c16:uniqueId val="{00000029-80A2-4C97-B5AC-4B8FF26F1693}"/>
            </c:ext>
          </c:extLst>
        </c:ser>
        <c:dLbls>
          <c:showLegendKey val="0"/>
          <c:showVal val="0"/>
          <c:showCatName val="0"/>
          <c:showSerName val="0"/>
          <c:showPercent val="0"/>
          <c:showBubbleSize val="0"/>
        </c:dLbls>
        <c:gapWidth val="50"/>
        <c:overlap val="100"/>
        <c:axId val="371230920"/>
        <c:axId val="371231312"/>
      </c:barChart>
      <c:catAx>
        <c:axId val="371230920"/>
        <c:scaling>
          <c:orientation val="maxMin"/>
        </c:scaling>
        <c:delete val="1"/>
        <c:axPos val="l"/>
        <c:numFmt formatCode="General" sourceLinked="1"/>
        <c:majorTickMark val="none"/>
        <c:minorTickMark val="none"/>
        <c:tickLblPos val="nextTo"/>
        <c:crossAx val="371231312"/>
        <c:crosses val="autoZero"/>
        <c:auto val="1"/>
        <c:lblAlgn val="ctr"/>
        <c:lblOffset val="100"/>
        <c:noMultiLvlLbl val="0"/>
      </c:catAx>
      <c:valAx>
        <c:axId val="371231312"/>
        <c:scaling>
          <c:orientation val="minMax"/>
          <c:max val="1.2"/>
        </c:scaling>
        <c:delete val="1"/>
        <c:axPos val="t"/>
        <c:majorGridlines>
          <c:spPr>
            <a:ln w="9525" cap="flat" cmpd="sng" algn="ctr">
              <a:noFill/>
              <a:round/>
            </a:ln>
            <a:effectLst/>
          </c:spPr>
        </c:majorGridlines>
        <c:numFmt formatCode="0%" sourceLinked="0"/>
        <c:majorTickMark val="out"/>
        <c:minorTickMark val="none"/>
        <c:tickLblPos val="nextTo"/>
        <c:crossAx val="371230920"/>
        <c:crosses val="autoZero"/>
        <c:crossBetween val="between"/>
      </c:valAx>
      <c:spPr>
        <a:noFill/>
        <a:ln>
          <a:noFill/>
        </a:ln>
        <a:effectLst/>
      </c:spPr>
    </c:plotArea>
    <c:plotVisOnly val="1"/>
    <c:dispBlanksAs val="gap"/>
    <c:showDLblsOverMax val="0"/>
  </c:chart>
  <c:spPr>
    <a:noFill/>
    <a:ln>
      <a:noFill/>
    </a:ln>
    <a:effectLst/>
  </c:spPr>
  <c:txPr>
    <a:bodyPr/>
    <a:lstStyle/>
    <a:p>
      <a:pPr>
        <a:defRPr sz="800">
          <a:solidFill>
            <a:srgbClr val="505050"/>
          </a:solidFill>
          <a:latin typeface="Arial" panose="020B0604020202020204" pitchFamily="34" charset="0"/>
          <a:cs typeface="Arial" panose="020B0604020202020204" pitchFamily="34" charset="0"/>
        </a:defRPr>
      </a:pPr>
      <a:endParaRPr lang="en-US"/>
    </a:p>
  </c:txPr>
  <c:externalData r:id="rId2">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32780597237485198"/>
          <c:y val="3.73704372143773E-2"/>
          <c:w val="0.53711838704694803"/>
          <c:h val="0.94907410100360601"/>
        </c:manualLayout>
      </c:layout>
      <c:barChart>
        <c:barDir val="bar"/>
        <c:grouping val="stacked"/>
        <c:varyColors val="0"/>
        <c:ser>
          <c:idx val="0"/>
          <c:order val="0"/>
          <c:tx>
            <c:strRef>
              <c:f>Sheet1!$B$1</c:f>
              <c:strCache>
                <c:ptCount val="1"/>
                <c:pt idx="0">
                  <c:v>Very likely to </c:v>
                </c:pt>
              </c:strCache>
            </c:strRef>
          </c:tx>
          <c:spPr>
            <a:solidFill>
              <a:srgbClr val="92D050"/>
            </a:solidFill>
            <a:ln>
              <a:noFill/>
            </a:ln>
            <a:effectLst/>
          </c:spPr>
          <c:invertIfNegative val="0"/>
          <c:dPt>
            <c:idx val="0"/>
            <c:invertIfNegative val="0"/>
            <c:bubble3D val="0"/>
            <c:extLst xmlns:c16r2="http://schemas.microsoft.com/office/drawing/2015/06/chart">
              <c:ext xmlns:c16="http://schemas.microsoft.com/office/drawing/2014/chart" uri="{C3380CC4-5D6E-409C-BE32-E72D297353CC}">
                <c16:uniqueId val="{00000000-E62E-4EEA-A132-D95D941D7CF9}"/>
              </c:ext>
            </c:extLst>
          </c:dPt>
          <c:dPt>
            <c:idx val="1"/>
            <c:invertIfNegative val="0"/>
            <c:bubble3D val="0"/>
            <c:extLst xmlns:c16r2="http://schemas.microsoft.com/office/drawing/2015/06/chart">
              <c:ext xmlns:c16="http://schemas.microsoft.com/office/drawing/2014/chart" uri="{C3380CC4-5D6E-409C-BE32-E72D297353CC}">
                <c16:uniqueId val="{00000001-E62E-4EEA-A132-D95D941D7CF9}"/>
              </c:ext>
            </c:extLst>
          </c:dPt>
          <c:dPt>
            <c:idx val="2"/>
            <c:invertIfNegative val="0"/>
            <c:bubble3D val="0"/>
            <c:extLst xmlns:c16r2="http://schemas.microsoft.com/office/drawing/2015/06/chart">
              <c:ext xmlns:c16="http://schemas.microsoft.com/office/drawing/2014/chart" uri="{C3380CC4-5D6E-409C-BE32-E72D297353CC}">
                <c16:uniqueId val="{00000002-E62E-4EEA-A132-D95D941D7CF9}"/>
              </c:ext>
            </c:extLst>
          </c:dPt>
          <c:dPt>
            <c:idx val="3"/>
            <c:invertIfNegative val="0"/>
            <c:bubble3D val="0"/>
            <c:extLst xmlns:c16r2="http://schemas.microsoft.com/office/drawing/2015/06/chart">
              <c:ext xmlns:c16="http://schemas.microsoft.com/office/drawing/2014/chart" uri="{C3380CC4-5D6E-409C-BE32-E72D297353CC}">
                <c16:uniqueId val="{00000003-E62E-4EEA-A132-D95D941D7CF9}"/>
              </c:ext>
            </c:extLst>
          </c:dPt>
          <c:dPt>
            <c:idx val="4"/>
            <c:invertIfNegative val="0"/>
            <c:bubble3D val="0"/>
            <c:extLst xmlns:c16r2="http://schemas.microsoft.com/office/drawing/2015/06/chart">
              <c:ext xmlns:c16="http://schemas.microsoft.com/office/drawing/2014/chart" uri="{C3380CC4-5D6E-409C-BE32-E72D297353CC}">
                <c16:uniqueId val="{00000004-E62E-4EEA-A132-D95D941D7CF9}"/>
              </c:ext>
            </c:extLst>
          </c:dPt>
          <c:dPt>
            <c:idx val="5"/>
            <c:invertIfNegative val="0"/>
            <c:bubble3D val="0"/>
            <c:extLst xmlns:c16r2="http://schemas.microsoft.com/office/drawing/2015/06/chart">
              <c:ext xmlns:c16="http://schemas.microsoft.com/office/drawing/2014/chart" uri="{C3380CC4-5D6E-409C-BE32-E72D297353CC}">
                <c16:uniqueId val="{00000005-E62E-4EEA-A132-D95D941D7CF9}"/>
              </c:ext>
            </c:extLst>
          </c:dPt>
          <c:dPt>
            <c:idx val="6"/>
            <c:invertIfNegative val="0"/>
            <c:bubble3D val="0"/>
            <c:extLst xmlns:c16r2="http://schemas.microsoft.com/office/drawing/2015/06/chart">
              <c:ext xmlns:c16="http://schemas.microsoft.com/office/drawing/2014/chart" uri="{C3380CC4-5D6E-409C-BE32-E72D297353CC}">
                <c16:uniqueId val="{00000006-E62E-4EEA-A132-D95D941D7CF9}"/>
              </c:ext>
            </c:extLst>
          </c:dPt>
          <c:dPt>
            <c:idx val="7"/>
            <c:invertIfNegative val="0"/>
            <c:bubble3D val="0"/>
            <c:extLst xmlns:c16r2="http://schemas.microsoft.com/office/drawing/2015/06/chart">
              <c:ext xmlns:c16="http://schemas.microsoft.com/office/drawing/2014/chart" uri="{C3380CC4-5D6E-409C-BE32-E72D297353CC}">
                <c16:uniqueId val="{00000007-E62E-4EEA-A132-D95D941D7CF9}"/>
              </c:ext>
            </c:extLst>
          </c:dPt>
          <c:dPt>
            <c:idx val="8"/>
            <c:invertIfNegative val="0"/>
            <c:bubble3D val="0"/>
            <c:extLst xmlns:c16r2="http://schemas.microsoft.com/office/drawing/2015/06/chart">
              <c:ext xmlns:c16="http://schemas.microsoft.com/office/drawing/2014/chart" uri="{C3380CC4-5D6E-409C-BE32-E72D297353CC}">
                <c16:uniqueId val="{00000008-E62E-4EEA-A132-D95D941D7CF9}"/>
              </c:ext>
            </c:extLst>
          </c:dPt>
          <c:dPt>
            <c:idx val="9"/>
            <c:invertIfNegative val="0"/>
            <c:bubble3D val="0"/>
            <c:extLst xmlns:c16r2="http://schemas.microsoft.com/office/drawing/2015/06/chart">
              <c:ext xmlns:c16="http://schemas.microsoft.com/office/drawing/2014/chart" uri="{C3380CC4-5D6E-409C-BE32-E72D297353CC}">
                <c16:uniqueId val="{00000009-E62E-4EEA-A132-D95D941D7CF9}"/>
              </c:ext>
            </c:extLst>
          </c:dPt>
          <c:dPt>
            <c:idx val="10"/>
            <c:invertIfNegative val="0"/>
            <c:bubble3D val="0"/>
            <c:extLst xmlns:c16r2="http://schemas.microsoft.com/office/drawing/2015/06/chart">
              <c:ext xmlns:c16="http://schemas.microsoft.com/office/drawing/2014/chart" uri="{C3380CC4-5D6E-409C-BE32-E72D297353CC}">
                <c16:uniqueId val="{0000000A-E62E-4EEA-A132-D95D941D7CF9}"/>
              </c:ext>
            </c:extLst>
          </c:dPt>
          <c:dPt>
            <c:idx val="11"/>
            <c:invertIfNegative val="0"/>
            <c:bubble3D val="0"/>
            <c:extLst xmlns:c16r2="http://schemas.microsoft.com/office/drawing/2015/06/chart">
              <c:ext xmlns:c16="http://schemas.microsoft.com/office/drawing/2014/chart" uri="{C3380CC4-5D6E-409C-BE32-E72D297353CC}">
                <c16:uniqueId val="{0000000B-E62E-4EEA-A132-D95D941D7CF9}"/>
              </c:ext>
            </c:extLst>
          </c:dPt>
          <c:dPt>
            <c:idx val="12"/>
            <c:invertIfNegative val="0"/>
            <c:bubble3D val="0"/>
            <c:extLst xmlns:c16r2="http://schemas.microsoft.com/office/drawing/2015/06/chart">
              <c:ext xmlns:c16="http://schemas.microsoft.com/office/drawing/2014/chart" uri="{C3380CC4-5D6E-409C-BE32-E72D297353CC}">
                <c16:uniqueId val="{0000000C-E62E-4EEA-A132-D95D941D7CF9}"/>
              </c:ext>
            </c:extLst>
          </c:dPt>
          <c:dPt>
            <c:idx val="13"/>
            <c:invertIfNegative val="0"/>
            <c:bubble3D val="0"/>
            <c:extLst xmlns:c16r2="http://schemas.microsoft.com/office/drawing/2015/06/chart">
              <c:ext xmlns:c16="http://schemas.microsoft.com/office/drawing/2014/chart" uri="{C3380CC4-5D6E-409C-BE32-E72D297353CC}">
                <c16:uniqueId val="{0000000D-E62E-4EEA-A132-D95D941D7CF9}"/>
              </c:ext>
            </c:extLst>
          </c:dPt>
          <c:dPt>
            <c:idx val="14"/>
            <c:invertIfNegative val="0"/>
            <c:bubble3D val="0"/>
            <c:extLst xmlns:c16r2="http://schemas.microsoft.com/office/drawing/2015/06/chart">
              <c:ext xmlns:c16="http://schemas.microsoft.com/office/drawing/2014/chart" uri="{C3380CC4-5D6E-409C-BE32-E72D297353CC}">
                <c16:uniqueId val="{0000000E-E62E-4EEA-A132-D95D941D7CF9}"/>
              </c:ext>
            </c:extLst>
          </c:dPt>
          <c:dPt>
            <c:idx val="15"/>
            <c:invertIfNegative val="0"/>
            <c:bubble3D val="0"/>
            <c:extLst xmlns:c16r2="http://schemas.microsoft.com/office/drawing/2015/06/chart">
              <c:ext xmlns:c16="http://schemas.microsoft.com/office/drawing/2014/chart" uri="{C3380CC4-5D6E-409C-BE32-E72D297353CC}">
                <c16:uniqueId val="{0000000F-E62E-4EEA-A132-D95D941D7CF9}"/>
              </c:ext>
            </c:extLst>
          </c:dPt>
          <c:dPt>
            <c:idx val="16"/>
            <c:invertIfNegative val="0"/>
            <c:bubble3D val="0"/>
            <c:extLst xmlns:c16r2="http://schemas.microsoft.com/office/drawing/2015/06/chart">
              <c:ext xmlns:c16="http://schemas.microsoft.com/office/drawing/2014/chart" uri="{C3380CC4-5D6E-409C-BE32-E72D297353CC}">
                <c16:uniqueId val="{00000010-E62E-4EEA-A132-D95D941D7CF9}"/>
              </c:ext>
            </c:extLst>
          </c:dPt>
          <c:dPt>
            <c:idx val="17"/>
            <c:invertIfNegative val="0"/>
            <c:bubble3D val="0"/>
            <c:extLst xmlns:c16r2="http://schemas.microsoft.com/office/drawing/2015/06/chart">
              <c:ext xmlns:c16="http://schemas.microsoft.com/office/drawing/2014/chart" uri="{C3380CC4-5D6E-409C-BE32-E72D297353CC}">
                <c16:uniqueId val="{00000011-E62E-4EEA-A132-D95D941D7CF9}"/>
              </c:ext>
            </c:extLst>
          </c:dPt>
          <c:dPt>
            <c:idx val="18"/>
            <c:invertIfNegative val="0"/>
            <c:bubble3D val="0"/>
            <c:extLst xmlns:c16r2="http://schemas.microsoft.com/office/drawing/2015/06/chart">
              <c:ext xmlns:c16="http://schemas.microsoft.com/office/drawing/2014/chart" uri="{C3380CC4-5D6E-409C-BE32-E72D297353CC}">
                <c16:uniqueId val="{00000012-E62E-4EEA-A132-D95D941D7CF9}"/>
              </c:ext>
            </c:extLst>
          </c:dPt>
          <c:dPt>
            <c:idx val="19"/>
            <c:invertIfNegative val="0"/>
            <c:bubble3D val="0"/>
            <c:extLst xmlns:c16r2="http://schemas.microsoft.com/office/drawing/2015/06/chart">
              <c:ext xmlns:c16="http://schemas.microsoft.com/office/drawing/2014/chart" uri="{C3380CC4-5D6E-409C-BE32-E72D297353CC}">
                <c16:uniqueId val="{00000013-E62E-4EEA-A132-D95D941D7CF9}"/>
              </c:ext>
            </c:extLst>
          </c:dPt>
          <c:dPt>
            <c:idx val="20"/>
            <c:invertIfNegative val="0"/>
            <c:bubble3D val="0"/>
            <c:extLst xmlns:c16r2="http://schemas.microsoft.com/office/drawing/2015/06/chart">
              <c:ext xmlns:c16="http://schemas.microsoft.com/office/drawing/2014/chart" uri="{C3380CC4-5D6E-409C-BE32-E72D297353CC}">
                <c16:uniqueId val="{00000014-E62E-4EEA-A132-D95D941D7CF9}"/>
              </c:ext>
            </c:extLst>
          </c:dPt>
          <c:dPt>
            <c:idx val="21"/>
            <c:invertIfNegative val="0"/>
            <c:bubble3D val="0"/>
            <c:extLst xmlns:c16r2="http://schemas.microsoft.com/office/drawing/2015/06/chart">
              <c:ext xmlns:c16="http://schemas.microsoft.com/office/drawing/2014/chart" uri="{C3380CC4-5D6E-409C-BE32-E72D297353CC}">
                <c16:uniqueId val="{00000015-E62E-4EEA-A132-D95D941D7CF9}"/>
              </c:ext>
            </c:extLst>
          </c:dPt>
          <c:dPt>
            <c:idx val="22"/>
            <c:invertIfNegative val="0"/>
            <c:bubble3D val="0"/>
            <c:extLst xmlns:c16r2="http://schemas.microsoft.com/office/drawing/2015/06/chart">
              <c:ext xmlns:c16="http://schemas.microsoft.com/office/drawing/2014/chart" uri="{C3380CC4-5D6E-409C-BE32-E72D297353CC}">
                <c16:uniqueId val="{00000016-E62E-4EEA-A132-D95D941D7CF9}"/>
              </c:ext>
            </c:extLst>
          </c:dPt>
          <c:dPt>
            <c:idx val="23"/>
            <c:invertIfNegative val="0"/>
            <c:bubble3D val="0"/>
            <c:extLst xmlns:c16r2="http://schemas.microsoft.com/office/drawing/2015/06/chart">
              <c:ext xmlns:c16="http://schemas.microsoft.com/office/drawing/2014/chart" uri="{C3380CC4-5D6E-409C-BE32-E72D297353CC}">
                <c16:uniqueId val="{00000017-E62E-4EEA-A132-D95D941D7CF9}"/>
              </c:ext>
            </c:extLst>
          </c:dPt>
          <c:dPt>
            <c:idx val="24"/>
            <c:invertIfNegative val="0"/>
            <c:bubble3D val="0"/>
            <c:extLst xmlns:c16r2="http://schemas.microsoft.com/office/drawing/2015/06/chart">
              <c:ext xmlns:c16="http://schemas.microsoft.com/office/drawing/2014/chart" uri="{C3380CC4-5D6E-409C-BE32-E72D297353CC}">
                <c16:uniqueId val="{00000018-E62E-4EEA-A132-D95D941D7CF9}"/>
              </c:ext>
            </c:extLst>
          </c:dPt>
          <c:dPt>
            <c:idx val="25"/>
            <c:invertIfNegative val="0"/>
            <c:bubble3D val="0"/>
            <c:extLst xmlns:c16r2="http://schemas.microsoft.com/office/drawing/2015/06/chart">
              <c:ext xmlns:c16="http://schemas.microsoft.com/office/drawing/2014/chart" uri="{C3380CC4-5D6E-409C-BE32-E72D297353CC}">
                <c16:uniqueId val="{00000019-E62E-4EEA-A132-D95D941D7CF9}"/>
              </c:ext>
            </c:extLst>
          </c:dPt>
          <c:dPt>
            <c:idx val="26"/>
            <c:invertIfNegative val="0"/>
            <c:bubble3D val="0"/>
            <c:extLst xmlns:c16r2="http://schemas.microsoft.com/office/drawing/2015/06/chart">
              <c:ext xmlns:c16="http://schemas.microsoft.com/office/drawing/2014/chart" uri="{C3380CC4-5D6E-409C-BE32-E72D297353CC}">
                <c16:uniqueId val="{0000001A-E62E-4EEA-A132-D95D941D7CF9}"/>
              </c:ext>
            </c:extLst>
          </c:dPt>
          <c:dPt>
            <c:idx val="27"/>
            <c:invertIfNegative val="0"/>
            <c:bubble3D val="0"/>
            <c:extLst xmlns:c16r2="http://schemas.microsoft.com/office/drawing/2015/06/chart">
              <c:ext xmlns:c16="http://schemas.microsoft.com/office/drawing/2014/chart" uri="{C3380CC4-5D6E-409C-BE32-E72D297353CC}">
                <c16:uniqueId val="{0000001B-E62E-4EEA-A132-D95D941D7CF9}"/>
              </c:ext>
            </c:extLst>
          </c:dPt>
          <c:dPt>
            <c:idx val="28"/>
            <c:invertIfNegative val="0"/>
            <c:bubble3D val="0"/>
            <c:extLst xmlns:c16r2="http://schemas.microsoft.com/office/drawing/2015/06/chart">
              <c:ext xmlns:c16="http://schemas.microsoft.com/office/drawing/2014/chart" uri="{C3380CC4-5D6E-409C-BE32-E72D297353CC}">
                <c16:uniqueId val="{0000001C-E62E-4EEA-A132-D95D941D7CF9}"/>
              </c:ext>
            </c:extLst>
          </c:dPt>
          <c:dPt>
            <c:idx val="29"/>
            <c:invertIfNegative val="0"/>
            <c:bubble3D val="0"/>
            <c:extLst xmlns:c16r2="http://schemas.microsoft.com/office/drawing/2015/06/chart">
              <c:ext xmlns:c16="http://schemas.microsoft.com/office/drawing/2014/chart" uri="{C3380CC4-5D6E-409C-BE32-E72D297353CC}">
                <c16:uniqueId val="{0000001D-E62E-4EEA-A132-D95D941D7CF9}"/>
              </c:ext>
            </c:extLst>
          </c:dPt>
          <c:dPt>
            <c:idx val="30"/>
            <c:invertIfNegative val="0"/>
            <c:bubble3D val="0"/>
            <c:extLst xmlns:c16r2="http://schemas.microsoft.com/office/drawing/2015/06/chart">
              <c:ext xmlns:c16="http://schemas.microsoft.com/office/drawing/2014/chart" uri="{C3380CC4-5D6E-409C-BE32-E72D297353CC}">
                <c16:uniqueId val="{0000001E-E62E-4EEA-A132-D95D941D7CF9}"/>
              </c:ext>
            </c:extLst>
          </c:dPt>
          <c:dPt>
            <c:idx val="31"/>
            <c:invertIfNegative val="0"/>
            <c:bubble3D val="0"/>
            <c:extLst xmlns:c16r2="http://schemas.microsoft.com/office/drawing/2015/06/chart">
              <c:ext xmlns:c16="http://schemas.microsoft.com/office/drawing/2014/chart" uri="{C3380CC4-5D6E-409C-BE32-E72D297353CC}">
                <c16:uniqueId val="{0000001F-E62E-4EEA-A132-D95D941D7CF9}"/>
              </c:ext>
            </c:extLst>
          </c:dPt>
          <c:dPt>
            <c:idx val="32"/>
            <c:invertIfNegative val="0"/>
            <c:bubble3D val="0"/>
            <c:extLst xmlns:c16r2="http://schemas.microsoft.com/office/drawing/2015/06/chart">
              <c:ext xmlns:c16="http://schemas.microsoft.com/office/drawing/2014/chart" uri="{C3380CC4-5D6E-409C-BE32-E72D297353CC}">
                <c16:uniqueId val="{00000020-E62E-4EEA-A132-D95D941D7CF9}"/>
              </c:ext>
            </c:extLst>
          </c:dPt>
          <c:dPt>
            <c:idx val="33"/>
            <c:invertIfNegative val="0"/>
            <c:bubble3D val="0"/>
            <c:extLst xmlns:c16r2="http://schemas.microsoft.com/office/drawing/2015/06/chart">
              <c:ext xmlns:c16="http://schemas.microsoft.com/office/drawing/2014/chart" uri="{C3380CC4-5D6E-409C-BE32-E72D297353CC}">
                <c16:uniqueId val="{00000021-E62E-4EEA-A132-D95D941D7CF9}"/>
              </c:ext>
            </c:extLst>
          </c:dPt>
          <c:dPt>
            <c:idx val="34"/>
            <c:invertIfNegative val="0"/>
            <c:bubble3D val="0"/>
            <c:extLst xmlns:c16r2="http://schemas.microsoft.com/office/drawing/2015/06/chart">
              <c:ext xmlns:c16="http://schemas.microsoft.com/office/drawing/2014/chart" uri="{C3380CC4-5D6E-409C-BE32-E72D297353CC}">
                <c16:uniqueId val="{00000022-E62E-4EEA-A132-D95D941D7CF9}"/>
              </c:ext>
            </c:extLst>
          </c:dPt>
          <c:dPt>
            <c:idx val="35"/>
            <c:invertIfNegative val="0"/>
            <c:bubble3D val="0"/>
            <c:extLst xmlns:c16r2="http://schemas.microsoft.com/office/drawing/2015/06/chart">
              <c:ext xmlns:c16="http://schemas.microsoft.com/office/drawing/2014/chart" uri="{C3380CC4-5D6E-409C-BE32-E72D297353CC}">
                <c16:uniqueId val="{00000023-E62E-4EEA-A132-D95D941D7CF9}"/>
              </c:ext>
            </c:extLst>
          </c:dPt>
          <c:dPt>
            <c:idx val="36"/>
            <c:invertIfNegative val="0"/>
            <c:bubble3D val="0"/>
            <c:extLst xmlns:c16r2="http://schemas.microsoft.com/office/drawing/2015/06/chart">
              <c:ext xmlns:c16="http://schemas.microsoft.com/office/drawing/2014/chart" uri="{C3380CC4-5D6E-409C-BE32-E72D297353CC}">
                <c16:uniqueId val="{00000024-E62E-4EEA-A132-D95D941D7CF9}"/>
              </c:ext>
            </c:extLst>
          </c:dPt>
          <c:dPt>
            <c:idx val="37"/>
            <c:invertIfNegative val="0"/>
            <c:bubble3D val="0"/>
            <c:extLst xmlns:c16r2="http://schemas.microsoft.com/office/drawing/2015/06/chart">
              <c:ext xmlns:c16="http://schemas.microsoft.com/office/drawing/2014/chart" uri="{C3380CC4-5D6E-409C-BE32-E72D297353CC}">
                <c16:uniqueId val="{00000025-E62E-4EEA-A132-D95D941D7CF9}"/>
              </c:ext>
            </c:extLst>
          </c:dPt>
          <c:dPt>
            <c:idx val="38"/>
            <c:invertIfNegative val="0"/>
            <c:bubble3D val="0"/>
            <c:extLst xmlns:c16r2="http://schemas.microsoft.com/office/drawing/2015/06/chart">
              <c:ext xmlns:c16="http://schemas.microsoft.com/office/drawing/2014/chart" uri="{C3380CC4-5D6E-409C-BE32-E72D297353CC}">
                <c16:uniqueId val="{00000026-E62E-4EEA-A132-D95D941D7CF9}"/>
              </c:ext>
            </c:extLst>
          </c:dPt>
          <c:dPt>
            <c:idx val="39"/>
            <c:invertIfNegative val="0"/>
            <c:bubble3D val="0"/>
            <c:extLst xmlns:c16r2="http://schemas.microsoft.com/office/drawing/2015/06/chart">
              <c:ext xmlns:c16="http://schemas.microsoft.com/office/drawing/2014/chart" uri="{C3380CC4-5D6E-409C-BE32-E72D297353CC}">
                <c16:uniqueId val="{00000027-E62E-4EEA-A132-D95D941D7CF9}"/>
              </c:ext>
            </c:extLst>
          </c:dPt>
          <c:dLbls>
            <c:spPr>
              <a:noFill/>
              <a:ln>
                <a:noFill/>
              </a:ln>
              <a:effectLst/>
            </c:spPr>
            <c:txPr>
              <a:bodyPr rot="0" spcFirstLastPara="1" vertOverflow="ellipsis" vert="horz" wrap="square" anchor="ctr" anchorCtr="1"/>
              <a:lstStyle/>
              <a:p>
                <a:pPr>
                  <a:defRPr sz="1200" b="1" i="0" u="none" strike="noStrike" kern="1200" baseline="0">
                    <a:solidFill>
                      <a:schemeClr val="bg1"/>
                    </a:solidFill>
                    <a:latin typeface="Arial" panose="020B0604020202020204" pitchFamily="34" charset="0"/>
                    <a:ea typeface="Century Gothic" charset="0"/>
                    <a:cs typeface="Arial" panose="020B0604020202020204" pitchFamily="34" charset="0"/>
                  </a:defRPr>
                </a:pPr>
                <a:endParaRPr lang="en-US"/>
              </a:p>
            </c:txPr>
            <c:dLblPos val="ct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Sheet1!$A$32</c:f>
              <c:strCache>
                <c:ptCount val="1"/>
                <c:pt idx="0">
                  <c:v>Visiting a museum</c:v>
                </c:pt>
              </c:strCache>
            </c:strRef>
          </c:cat>
          <c:val>
            <c:numRef>
              <c:f>Sheet1!$B$32</c:f>
              <c:numCache>
                <c:formatCode>0%</c:formatCode>
                <c:ptCount val="1"/>
                <c:pt idx="0">
                  <c:v>0.25552234206471502</c:v>
                </c:pt>
              </c:numCache>
            </c:numRef>
          </c:val>
          <c:extLst xmlns:c16r2="http://schemas.microsoft.com/office/drawing/2015/06/chart">
            <c:ext xmlns:c16="http://schemas.microsoft.com/office/drawing/2014/chart" uri="{C3380CC4-5D6E-409C-BE32-E72D297353CC}">
              <c16:uniqueId val="{00000028-E62E-4EEA-A132-D95D941D7CF9}"/>
            </c:ext>
          </c:extLst>
        </c:ser>
        <c:ser>
          <c:idx val="1"/>
          <c:order val="1"/>
          <c:tx>
            <c:strRef>
              <c:f>Sheet1!$C$1</c:f>
              <c:strCache>
                <c:ptCount val="1"/>
                <c:pt idx="0">
                  <c:v>Definitely would</c:v>
                </c:pt>
              </c:strCache>
            </c:strRef>
          </c:tx>
          <c:spPr>
            <a:solidFill>
              <a:srgbClr val="00B050"/>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b" anchorCtr="0">
                <a:spAutoFit/>
              </a:bodyPr>
              <a:lstStyle/>
              <a:p>
                <a:pPr algn="ctr">
                  <a:defRPr lang="en-GB" sz="1200" b="1" i="0" u="none" strike="noStrike" kern="1200" baseline="0">
                    <a:solidFill>
                      <a:schemeClr val="bg1"/>
                    </a:solidFill>
                    <a:latin typeface="Arial" panose="020B0604020202020204" pitchFamily="34" charset="0"/>
                    <a:ea typeface="Century Gothic" charset="0"/>
                    <a:cs typeface="Arial" panose="020B0604020202020204" pitchFamily="34" charset="0"/>
                  </a:defRPr>
                </a:pPr>
                <a:endParaRPr lang="en-US"/>
              </a:p>
            </c:txPr>
            <c:dLblPos val="ct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Sheet1!$A$32</c:f>
              <c:strCache>
                <c:ptCount val="1"/>
                <c:pt idx="0">
                  <c:v>Visiting a museum</c:v>
                </c:pt>
              </c:strCache>
            </c:strRef>
          </c:cat>
          <c:val>
            <c:numRef>
              <c:f>Sheet1!$C$32</c:f>
              <c:numCache>
                <c:formatCode>0%</c:formatCode>
                <c:ptCount val="1"/>
                <c:pt idx="0">
                  <c:v>0.41047765793528501</c:v>
                </c:pt>
              </c:numCache>
            </c:numRef>
          </c:val>
          <c:extLst xmlns:c16r2="http://schemas.microsoft.com/office/drawing/2015/06/chart">
            <c:ext xmlns:c16="http://schemas.microsoft.com/office/drawing/2014/chart" uri="{C3380CC4-5D6E-409C-BE32-E72D297353CC}">
              <c16:uniqueId val="{00000029-E62E-4EEA-A132-D95D941D7CF9}"/>
            </c:ext>
          </c:extLst>
        </c:ser>
        <c:dLbls>
          <c:showLegendKey val="0"/>
          <c:showVal val="0"/>
          <c:showCatName val="0"/>
          <c:showSerName val="0"/>
          <c:showPercent val="0"/>
          <c:showBubbleSize val="0"/>
        </c:dLbls>
        <c:gapWidth val="50"/>
        <c:overlap val="100"/>
        <c:axId val="371226608"/>
        <c:axId val="371224648"/>
      </c:barChart>
      <c:catAx>
        <c:axId val="371226608"/>
        <c:scaling>
          <c:orientation val="maxMin"/>
        </c:scaling>
        <c:delete val="1"/>
        <c:axPos val="l"/>
        <c:numFmt formatCode="General" sourceLinked="1"/>
        <c:majorTickMark val="none"/>
        <c:minorTickMark val="none"/>
        <c:tickLblPos val="nextTo"/>
        <c:crossAx val="371224648"/>
        <c:crosses val="autoZero"/>
        <c:auto val="1"/>
        <c:lblAlgn val="ctr"/>
        <c:lblOffset val="100"/>
        <c:noMultiLvlLbl val="0"/>
      </c:catAx>
      <c:valAx>
        <c:axId val="371224648"/>
        <c:scaling>
          <c:orientation val="minMax"/>
          <c:max val="1.2"/>
        </c:scaling>
        <c:delete val="1"/>
        <c:axPos val="t"/>
        <c:majorGridlines>
          <c:spPr>
            <a:ln w="9525" cap="flat" cmpd="sng" algn="ctr">
              <a:noFill/>
              <a:round/>
            </a:ln>
            <a:effectLst/>
          </c:spPr>
        </c:majorGridlines>
        <c:numFmt formatCode="0%" sourceLinked="0"/>
        <c:majorTickMark val="out"/>
        <c:minorTickMark val="none"/>
        <c:tickLblPos val="nextTo"/>
        <c:crossAx val="371226608"/>
        <c:crosses val="autoZero"/>
        <c:crossBetween val="between"/>
      </c:valAx>
      <c:spPr>
        <a:noFill/>
        <a:ln>
          <a:noFill/>
        </a:ln>
        <a:effectLst/>
      </c:spPr>
    </c:plotArea>
    <c:plotVisOnly val="1"/>
    <c:dispBlanksAs val="gap"/>
    <c:showDLblsOverMax val="0"/>
  </c:chart>
  <c:spPr>
    <a:noFill/>
    <a:ln>
      <a:noFill/>
    </a:ln>
    <a:effectLst/>
  </c:spPr>
  <c:txPr>
    <a:bodyPr/>
    <a:lstStyle/>
    <a:p>
      <a:pPr>
        <a:defRPr sz="800">
          <a:solidFill>
            <a:srgbClr val="505050"/>
          </a:solidFill>
          <a:latin typeface="Arial" panose="020B0604020202020204" pitchFamily="34" charset="0"/>
          <a:cs typeface="Arial" panose="020B0604020202020204" pitchFamily="34" charset="0"/>
        </a:defRPr>
      </a:pPr>
      <a:endParaRPr lang="en-US"/>
    </a:p>
  </c:txPr>
  <c:externalData r:id="rId2">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32780597237485198"/>
          <c:y val="3.73704372143773E-2"/>
          <c:w val="0.53711838704694803"/>
          <c:h val="0.94907410100360601"/>
        </c:manualLayout>
      </c:layout>
      <c:barChart>
        <c:barDir val="bar"/>
        <c:grouping val="stacked"/>
        <c:varyColors val="0"/>
        <c:ser>
          <c:idx val="0"/>
          <c:order val="0"/>
          <c:tx>
            <c:strRef>
              <c:f>Sheet1!$B$1</c:f>
              <c:strCache>
                <c:ptCount val="1"/>
                <c:pt idx="0">
                  <c:v>Very likely to </c:v>
                </c:pt>
              </c:strCache>
            </c:strRef>
          </c:tx>
          <c:spPr>
            <a:solidFill>
              <a:srgbClr val="92D050"/>
            </a:solidFill>
            <a:ln>
              <a:noFill/>
            </a:ln>
            <a:effectLst/>
          </c:spPr>
          <c:invertIfNegative val="0"/>
          <c:dPt>
            <c:idx val="0"/>
            <c:invertIfNegative val="0"/>
            <c:bubble3D val="0"/>
            <c:extLst xmlns:c16r2="http://schemas.microsoft.com/office/drawing/2015/06/chart">
              <c:ext xmlns:c16="http://schemas.microsoft.com/office/drawing/2014/chart" uri="{C3380CC4-5D6E-409C-BE32-E72D297353CC}">
                <c16:uniqueId val="{00000000-FE49-4520-B034-8B88B80978A7}"/>
              </c:ext>
            </c:extLst>
          </c:dPt>
          <c:dPt>
            <c:idx val="1"/>
            <c:invertIfNegative val="0"/>
            <c:bubble3D val="0"/>
            <c:extLst xmlns:c16r2="http://schemas.microsoft.com/office/drawing/2015/06/chart">
              <c:ext xmlns:c16="http://schemas.microsoft.com/office/drawing/2014/chart" uri="{C3380CC4-5D6E-409C-BE32-E72D297353CC}">
                <c16:uniqueId val="{00000001-FE49-4520-B034-8B88B80978A7}"/>
              </c:ext>
            </c:extLst>
          </c:dPt>
          <c:dPt>
            <c:idx val="2"/>
            <c:invertIfNegative val="0"/>
            <c:bubble3D val="0"/>
            <c:extLst xmlns:c16r2="http://schemas.microsoft.com/office/drawing/2015/06/chart">
              <c:ext xmlns:c16="http://schemas.microsoft.com/office/drawing/2014/chart" uri="{C3380CC4-5D6E-409C-BE32-E72D297353CC}">
                <c16:uniqueId val="{00000002-FE49-4520-B034-8B88B80978A7}"/>
              </c:ext>
            </c:extLst>
          </c:dPt>
          <c:dPt>
            <c:idx val="3"/>
            <c:invertIfNegative val="0"/>
            <c:bubble3D val="0"/>
            <c:extLst xmlns:c16r2="http://schemas.microsoft.com/office/drawing/2015/06/chart">
              <c:ext xmlns:c16="http://schemas.microsoft.com/office/drawing/2014/chart" uri="{C3380CC4-5D6E-409C-BE32-E72D297353CC}">
                <c16:uniqueId val="{00000003-FE49-4520-B034-8B88B80978A7}"/>
              </c:ext>
            </c:extLst>
          </c:dPt>
          <c:dPt>
            <c:idx val="4"/>
            <c:invertIfNegative val="0"/>
            <c:bubble3D val="0"/>
            <c:extLst xmlns:c16r2="http://schemas.microsoft.com/office/drawing/2015/06/chart">
              <c:ext xmlns:c16="http://schemas.microsoft.com/office/drawing/2014/chart" uri="{C3380CC4-5D6E-409C-BE32-E72D297353CC}">
                <c16:uniqueId val="{00000004-FE49-4520-B034-8B88B80978A7}"/>
              </c:ext>
            </c:extLst>
          </c:dPt>
          <c:dPt>
            <c:idx val="5"/>
            <c:invertIfNegative val="0"/>
            <c:bubble3D val="0"/>
            <c:extLst xmlns:c16r2="http://schemas.microsoft.com/office/drawing/2015/06/chart">
              <c:ext xmlns:c16="http://schemas.microsoft.com/office/drawing/2014/chart" uri="{C3380CC4-5D6E-409C-BE32-E72D297353CC}">
                <c16:uniqueId val="{00000005-FE49-4520-B034-8B88B80978A7}"/>
              </c:ext>
            </c:extLst>
          </c:dPt>
          <c:dPt>
            <c:idx val="6"/>
            <c:invertIfNegative val="0"/>
            <c:bubble3D val="0"/>
            <c:extLst xmlns:c16r2="http://schemas.microsoft.com/office/drawing/2015/06/chart">
              <c:ext xmlns:c16="http://schemas.microsoft.com/office/drawing/2014/chart" uri="{C3380CC4-5D6E-409C-BE32-E72D297353CC}">
                <c16:uniqueId val="{00000006-FE49-4520-B034-8B88B80978A7}"/>
              </c:ext>
            </c:extLst>
          </c:dPt>
          <c:dPt>
            <c:idx val="7"/>
            <c:invertIfNegative val="0"/>
            <c:bubble3D val="0"/>
            <c:extLst xmlns:c16r2="http://schemas.microsoft.com/office/drawing/2015/06/chart">
              <c:ext xmlns:c16="http://schemas.microsoft.com/office/drawing/2014/chart" uri="{C3380CC4-5D6E-409C-BE32-E72D297353CC}">
                <c16:uniqueId val="{00000007-FE49-4520-B034-8B88B80978A7}"/>
              </c:ext>
            </c:extLst>
          </c:dPt>
          <c:dPt>
            <c:idx val="8"/>
            <c:invertIfNegative val="0"/>
            <c:bubble3D val="0"/>
            <c:extLst xmlns:c16r2="http://schemas.microsoft.com/office/drawing/2015/06/chart">
              <c:ext xmlns:c16="http://schemas.microsoft.com/office/drawing/2014/chart" uri="{C3380CC4-5D6E-409C-BE32-E72D297353CC}">
                <c16:uniqueId val="{00000008-FE49-4520-B034-8B88B80978A7}"/>
              </c:ext>
            </c:extLst>
          </c:dPt>
          <c:dPt>
            <c:idx val="9"/>
            <c:invertIfNegative val="0"/>
            <c:bubble3D val="0"/>
            <c:extLst xmlns:c16r2="http://schemas.microsoft.com/office/drawing/2015/06/chart">
              <c:ext xmlns:c16="http://schemas.microsoft.com/office/drawing/2014/chart" uri="{C3380CC4-5D6E-409C-BE32-E72D297353CC}">
                <c16:uniqueId val="{00000009-FE49-4520-B034-8B88B80978A7}"/>
              </c:ext>
            </c:extLst>
          </c:dPt>
          <c:dPt>
            <c:idx val="10"/>
            <c:invertIfNegative val="0"/>
            <c:bubble3D val="0"/>
            <c:extLst xmlns:c16r2="http://schemas.microsoft.com/office/drawing/2015/06/chart">
              <c:ext xmlns:c16="http://schemas.microsoft.com/office/drawing/2014/chart" uri="{C3380CC4-5D6E-409C-BE32-E72D297353CC}">
                <c16:uniqueId val="{0000000A-FE49-4520-B034-8B88B80978A7}"/>
              </c:ext>
            </c:extLst>
          </c:dPt>
          <c:dPt>
            <c:idx val="11"/>
            <c:invertIfNegative val="0"/>
            <c:bubble3D val="0"/>
            <c:extLst xmlns:c16r2="http://schemas.microsoft.com/office/drawing/2015/06/chart">
              <c:ext xmlns:c16="http://schemas.microsoft.com/office/drawing/2014/chart" uri="{C3380CC4-5D6E-409C-BE32-E72D297353CC}">
                <c16:uniqueId val="{0000000B-FE49-4520-B034-8B88B80978A7}"/>
              </c:ext>
            </c:extLst>
          </c:dPt>
          <c:dPt>
            <c:idx val="12"/>
            <c:invertIfNegative val="0"/>
            <c:bubble3D val="0"/>
            <c:extLst xmlns:c16r2="http://schemas.microsoft.com/office/drawing/2015/06/chart">
              <c:ext xmlns:c16="http://schemas.microsoft.com/office/drawing/2014/chart" uri="{C3380CC4-5D6E-409C-BE32-E72D297353CC}">
                <c16:uniqueId val="{0000000C-FE49-4520-B034-8B88B80978A7}"/>
              </c:ext>
            </c:extLst>
          </c:dPt>
          <c:dPt>
            <c:idx val="13"/>
            <c:invertIfNegative val="0"/>
            <c:bubble3D val="0"/>
            <c:extLst xmlns:c16r2="http://schemas.microsoft.com/office/drawing/2015/06/chart">
              <c:ext xmlns:c16="http://schemas.microsoft.com/office/drawing/2014/chart" uri="{C3380CC4-5D6E-409C-BE32-E72D297353CC}">
                <c16:uniqueId val="{0000000D-FE49-4520-B034-8B88B80978A7}"/>
              </c:ext>
            </c:extLst>
          </c:dPt>
          <c:dPt>
            <c:idx val="14"/>
            <c:invertIfNegative val="0"/>
            <c:bubble3D val="0"/>
            <c:extLst xmlns:c16r2="http://schemas.microsoft.com/office/drawing/2015/06/chart">
              <c:ext xmlns:c16="http://schemas.microsoft.com/office/drawing/2014/chart" uri="{C3380CC4-5D6E-409C-BE32-E72D297353CC}">
                <c16:uniqueId val="{0000000E-FE49-4520-B034-8B88B80978A7}"/>
              </c:ext>
            </c:extLst>
          </c:dPt>
          <c:dPt>
            <c:idx val="15"/>
            <c:invertIfNegative val="0"/>
            <c:bubble3D val="0"/>
            <c:extLst xmlns:c16r2="http://schemas.microsoft.com/office/drawing/2015/06/chart">
              <c:ext xmlns:c16="http://schemas.microsoft.com/office/drawing/2014/chart" uri="{C3380CC4-5D6E-409C-BE32-E72D297353CC}">
                <c16:uniqueId val="{0000000F-FE49-4520-B034-8B88B80978A7}"/>
              </c:ext>
            </c:extLst>
          </c:dPt>
          <c:dPt>
            <c:idx val="16"/>
            <c:invertIfNegative val="0"/>
            <c:bubble3D val="0"/>
            <c:extLst xmlns:c16r2="http://schemas.microsoft.com/office/drawing/2015/06/chart">
              <c:ext xmlns:c16="http://schemas.microsoft.com/office/drawing/2014/chart" uri="{C3380CC4-5D6E-409C-BE32-E72D297353CC}">
                <c16:uniqueId val="{00000010-FE49-4520-B034-8B88B80978A7}"/>
              </c:ext>
            </c:extLst>
          </c:dPt>
          <c:dPt>
            <c:idx val="17"/>
            <c:invertIfNegative val="0"/>
            <c:bubble3D val="0"/>
            <c:extLst xmlns:c16r2="http://schemas.microsoft.com/office/drawing/2015/06/chart">
              <c:ext xmlns:c16="http://schemas.microsoft.com/office/drawing/2014/chart" uri="{C3380CC4-5D6E-409C-BE32-E72D297353CC}">
                <c16:uniqueId val="{00000011-FE49-4520-B034-8B88B80978A7}"/>
              </c:ext>
            </c:extLst>
          </c:dPt>
          <c:dPt>
            <c:idx val="18"/>
            <c:invertIfNegative val="0"/>
            <c:bubble3D val="0"/>
            <c:extLst xmlns:c16r2="http://schemas.microsoft.com/office/drawing/2015/06/chart">
              <c:ext xmlns:c16="http://schemas.microsoft.com/office/drawing/2014/chart" uri="{C3380CC4-5D6E-409C-BE32-E72D297353CC}">
                <c16:uniqueId val="{00000012-FE49-4520-B034-8B88B80978A7}"/>
              </c:ext>
            </c:extLst>
          </c:dPt>
          <c:dPt>
            <c:idx val="19"/>
            <c:invertIfNegative val="0"/>
            <c:bubble3D val="0"/>
            <c:extLst xmlns:c16r2="http://schemas.microsoft.com/office/drawing/2015/06/chart">
              <c:ext xmlns:c16="http://schemas.microsoft.com/office/drawing/2014/chart" uri="{C3380CC4-5D6E-409C-BE32-E72D297353CC}">
                <c16:uniqueId val="{00000013-FE49-4520-B034-8B88B80978A7}"/>
              </c:ext>
            </c:extLst>
          </c:dPt>
          <c:dPt>
            <c:idx val="20"/>
            <c:invertIfNegative val="0"/>
            <c:bubble3D val="0"/>
            <c:extLst xmlns:c16r2="http://schemas.microsoft.com/office/drawing/2015/06/chart">
              <c:ext xmlns:c16="http://schemas.microsoft.com/office/drawing/2014/chart" uri="{C3380CC4-5D6E-409C-BE32-E72D297353CC}">
                <c16:uniqueId val="{00000014-FE49-4520-B034-8B88B80978A7}"/>
              </c:ext>
            </c:extLst>
          </c:dPt>
          <c:dPt>
            <c:idx val="21"/>
            <c:invertIfNegative val="0"/>
            <c:bubble3D val="0"/>
            <c:extLst xmlns:c16r2="http://schemas.microsoft.com/office/drawing/2015/06/chart">
              <c:ext xmlns:c16="http://schemas.microsoft.com/office/drawing/2014/chart" uri="{C3380CC4-5D6E-409C-BE32-E72D297353CC}">
                <c16:uniqueId val="{00000015-FE49-4520-B034-8B88B80978A7}"/>
              </c:ext>
            </c:extLst>
          </c:dPt>
          <c:dPt>
            <c:idx val="22"/>
            <c:invertIfNegative val="0"/>
            <c:bubble3D val="0"/>
            <c:extLst xmlns:c16r2="http://schemas.microsoft.com/office/drawing/2015/06/chart">
              <c:ext xmlns:c16="http://schemas.microsoft.com/office/drawing/2014/chart" uri="{C3380CC4-5D6E-409C-BE32-E72D297353CC}">
                <c16:uniqueId val="{00000016-FE49-4520-B034-8B88B80978A7}"/>
              </c:ext>
            </c:extLst>
          </c:dPt>
          <c:dPt>
            <c:idx val="23"/>
            <c:invertIfNegative val="0"/>
            <c:bubble3D val="0"/>
            <c:extLst xmlns:c16r2="http://schemas.microsoft.com/office/drawing/2015/06/chart">
              <c:ext xmlns:c16="http://schemas.microsoft.com/office/drawing/2014/chart" uri="{C3380CC4-5D6E-409C-BE32-E72D297353CC}">
                <c16:uniqueId val="{00000017-FE49-4520-B034-8B88B80978A7}"/>
              </c:ext>
            </c:extLst>
          </c:dPt>
          <c:dPt>
            <c:idx val="24"/>
            <c:invertIfNegative val="0"/>
            <c:bubble3D val="0"/>
            <c:extLst xmlns:c16r2="http://schemas.microsoft.com/office/drawing/2015/06/chart">
              <c:ext xmlns:c16="http://schemas.microsoft.com/office/drawing/2014/chart" uri="{C3380CC4-5D6E-409C-BE32-E72D297353CC}">
                <c16:uniqueId val="{00000018-FE49-4520-B034-8B88B80978A7}"/>
              </c:ext>
            </c:extLst>
          </c:dPt>
          <c:dPt>
            <c:idx val="25"/>
            <c:invertIfNegative val="0"/>
            <c:bubble3D val="0"/>
            <c:extLst xmlns:c16r2="http://schemas.microsoft.com/office/drawing/2015/06/chart">
              <c:ext xmlns:c16="http://schemas.microsoft.com/office/drawing/2014/chart" uri="{C3380CC4-5D6E-409C-BE32-E72D297353CC}">
                <c16:uniqueId val="{00000019-FE49-4520-B034-8B88B80978A7}"/>
              </c:ext>
            </c:extLst>
          </c:dPt>
          <c:dPt>
            <c:idx val="26"/>
            <c:invertIfNegative val="0"/>
            <c:bubble3D val="0"/>
            <c:extLst xmlns:c16r2="http://schemas.microsoft.com/office/drawing/2015/06/chart">
              <c:ext xmlns:c16="http://schemas.microsoft.com/office/drawing/2014/chart" uri="{C3380CC4-5D6E-409C-BE32-E72D297353CC}">
                <c16:uniqueId val="{0000001A-FE49-4520-B034-8B88B80978A7}"/>
              </c:ext>
            </c:extLst>
          </c:dPt>
          <c:dPt>
            <c:idx val="27"/>
            <c:invertIfNegative val="0"/>
            <c:bubble3D val="0"/>
            <c:extLst xmlns:c16r2="http://schemas.microsoft.com/office/drawing/2015/06/chart">
              <c:ext xmlns:c16="http://schemas.microsoft.com/office/drawing/2014/chart" uri="{C3380CC4-5D6E-409C-BE32-E72D297353CC}">
                <c16:uniqueId val="{0000001B-FE49-4520-B034-8B88B80978A7}"/>
              </c:ext>
            </c:extLst>
          </c:dPt>
          <c:dPt>
            <c:idx val="28"/>
            <c:invertIfNegative val="0"/>
            <c:bubble3D val="0"/>
            <c:extLst xmlns:c16r2="http://schemas.microsoft.com/office/drawing/2015/06/chart">
              <c:ext xmlns:c16="http://schemas.microsoft.com/office/drawing/2014/chart" uri="{C3380CC4-5D6E-409C-BE32-E72D297353CC}">
                <c16:uniqueId val="{0000001C-FE49-4520-B034-8B88B80978A7}"/>
              </c:ext>
            </c:extLst>
          </c:dPt>
          <c:dPt>
            <c:idx val="29"/>
            <c:invertIfNegative val="0"/>
            <c:bubble3D val="0"/>
            <c:extLst xmlns:c16r2="http://schemas.microsoft.com/office/drawing/2015/06/chart">
              <c:ext xmlns:c16="http://schemas.microsoft.com/office/drawing/2014/chart" uri="{C3380CC4-5D6E-409C-BE32-E72D297353CC}">
                <c16:uniqueId val="{0000001D-FE49-4520-B034-8B88B80978A7}"/>
              </c:ext>
            </c:extLst>
          </c:dPt>
          <c:dPt>
            <c:idx val="30"/>
            <c:invertIfNegative val="0"/>
            <c:bubble3D val="0"/>
            <c:extLst xmlns:c16r2="http://schemas.microsoft.com/office/drawing/2015/06/chart">
              <c:ext xmlns:c16="http://schemas.microsoft.com/office/drawing/2014/chart" uri="{C3380CC4-5D6E-409C-BE32-E72D297353CC}">
                <c16:uniqueId val="{0000001E-FE49-4520-B034-8B88B80978A7}"/>
              </c:ext>
            </c:extLst>
          </c:dPt>
          <c:dPt>
            <c:idx val="31"/>
            <c:invertIfNegative val="0"/>
            <c:bubble3D val="0"/>
            <c:extLst xmlns:c16r2="http://schemas.microsoft.com/office/drawing/2015/06/chart">
              <c:ext xmlns:c16="http://schemas.microsoft.com/office/drawing/2014/chart" uri="{C3380CC4-5D6E-409C-BE32-E72D297353CC}">
                <c16:uniqueId val="{0000001F-FE49-4520-B034-8B88B80978A7}"/>
              </c:ext>
            </c:extLst>
          </c:dPt>
          <c:dPt>
            <c:idx val="32"/>
            <c:invertIfNegative val="0"/>
            <c:bubble3D val="0"/>
            <c:extLst xmlns:c16r2="http://schemas.microsoft.com/office/drawing/2015/06/chart">
              <c:ext xmlns:c16="http://schemas.microsoft.com/office/drawing/2014/chart" uri="{C3380CC4-5D6E-409C-BE32-E72D297353CC}">
                <c16:uniqueId val="{00000020-FE49-4520-B034-8B88B80978A7}"/>
              </c:ext>
            </c:extLst>
          </c:dPt>
          <c:dPt>
            <c:idx val="33"/>
            <c:invertIfNegative val="0"/>
            <c:bubble3D val="0"/>
            <c:extLst xmlns:c16r2="http://schemas.microsoft.com/office/drawing/2015/06/chart">
              <c:ext xmlns:c16="http://schemas.microsoft.com/office/drawing/2014/chart" uri="{C3380CC4-5D6E-409C-BE32-E72D297353CC}">
                <c16:uniqueId val="{00000021-FE49-4520-B034-8B88B80978A7}"/>
              </c:ext>
            </c:extLst>
          </c:dPt>
          <c:dPt>
            <c:idx val="34"/>
            <c:invertIfNegative val="0"/>
            <c:bubble3D val="0"/>
            <c:extLst xmlns:c16r2="http://schemas.microsoft.com/office/drawing/2015/06/chart">
              <c:ext xmlns:c16="http://schemas.microsoft.com/office/drawing/2014/chart" uri="{C3380CC4-5D6E-409C-BE32-E72D297353CC}">
                <c16:uniqueId val="{00000022-FE49-4520-B034-8B88B80978A7}"/>
              </c:ext>
            </c:extLst>
          </c:dPt>
          <c:dPt>
            <c:idx val="35"/>
            <c:invertIfNegative val="0"/>
            <c:bubble3D val="0"/>
            <c:extLst xmlns:c16r2="http://schemas.microsoft.com/office/drawing/2015/06/chart">
              <c:ext xmlns:c16="http://schemas.microsoft.com/office/drawing/2014/chart" uri="{C3380CC4-5D6E-409C-BE32-E72D297353CC}">
                <c16:uniqueId val="{00000023-FE49-4520-B034-8B88B80978A7}"/>
              </c:ext>
            </c:extLst>
          </c:dPt>
          <c:dPt>
            <c:idx val="36"/>
            <c:invertIfNegative val="0"/>
            <c:bubble3D val="0"/>
            <c:extLst xmlns:c16r2="http://schemas.microsoft.com/office/drawing/2015/06/chart">
              <c:ext xmlns:c16="http://schemas.microsoft.com/office/drawing/2014/chart" uri="{C3380CC4-5D6E-409C-BE32-E72D297353CC}">
                <c16:uniqueId val="{00000024-FE49-4520-B034-8B88B80978A7}"/>
              </c:ext>
            </c:extLst>
          </c:dPt>
          <c:dPt>
            <c:idx val="37"/>
            <c:invertIfNegative val="0"/>
            <c:bubble3D val="0"/>
            <c:extLst xmlns:c16r2="http://schemas.microsoft.com/office/drawing/2015/06/chart">
              <c:ext xmlns:c16="http://schemas.microsoft.com/office/drawing/2014/chart" uri="{C3380CC4-5D6E-409C-BE32-E72D297353CC}">
                <c16:uniqueId val="{00000025-FE49-4520-B034-8B88B80978A7}"/>
              </c:ext>
            </c:extLst>
          </c:dPt>
          <c:dPt>
            <c:idx val="38"/>
            <c:invertIfNegative val="0"/>
            <c:bubble3D val="0"/>
            <c:extLst xmlns:c16r2="http://schemas.microsoft.com/office/drawing/2015/06/chart">
              <c:ext xmlns:c16="http://schemas.microsoft.com/office/drawing/2014/chart" uri="{C3380CC4-5D6E-409C-BE32-E72D297353CC}">
                <c16:uniqueId val="{00000026-FE49-4520-B034-8B88B80978A7}"/>
              </c:ext>
            </c:extLst>
          </c:dPt>
          <c:dPt>
            <c:idx val="39"/>
            <c:invertIfNegative val="0"/>
            <c:bubble3D val="0"/>
            <c:extLst xmlns:c16r2="http://schemas.microsoft.com/office/drawing/2015/06/chart">
              <c:ext xmlns:c16="http://schemas.microsoft.com/office/drawing/2014/chart" uri="{C3380CC4-5D6E-409C-BE32-E72D297353CC}">
                <c16:uniqueId val="{00000027-FE49-4520-B034-8B88B80978A7}"/>
              </c:ext>
            </c:extLst>
          </c:dPt>
          <c:dLbls>
            <c:spPr>
              <a:noFill/>
              <a:ln>
                <a:noFill/>
              </a:ln>
              <a:effectLst/>
            </c:spPr>
            <c:txPr>
              <a:bodyPr rot="0" spcFirstLastPara="1" vertOverflow="ellipsis" vert="horz" wrap="square" anchor="ctr" anchorCtr="1"/>
              <a:lstStyle/>
              <a:p>
                <a:pPr>
                  <a:defRPr sz="1200" b="1" i="0" u="none" strike="noStrike" kern="1200" baseline="0">
                    <a:solidFill>
                      <a:schemeClr val="bg1"/>
                    </a:solidFill>
                    <a:latin typeface="Arial" panose="020B0604020202020204" pitchFamily="34" charset="0"/>
                    <a:ea typeface="Century Gothic" charset="0"/>
                    <a:cs typeface="Arial" panose="020B0604020202020204" pitchFamily="34" charset="0"/>
                  </a:defRPr>
                </a:pPr>
                <a:endParaRPr lang="en-US"/>
              </a:p>
            </c:txPr>
            <c:dLblPos val="ct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Sheet1!$A$34</c:f>
              <c:strCache>
                <c:ptCount val="1"/>
                <c:pt idx="0">
                  <c:v>Visiting a park/garden</c:v>
                </c:pt>
              </c:strCache>
            </c:strRef>
          </c:cat>
          <c:val>
            <c:numRef>
              <c:f>Sheet1!$B$34</c:f>
              <c:numCache>
                <c:formatCode>0%</c:formatCode>
                <c:ptCount val="1"/>
                <c:pt idx="0">
                  <c:v>0.30843749999999998</c:v>
                </c:pt>
              </c:numCache>
            </c:numRef>
          </c:val>
          <c:extLst xmlns:c16r2="http://schemas.microsoft.com/office/drawing/2015/06/chart">
            <c:ext xmlns:c16="http://schemas.microsoft.com/office/drawing/2014/chart" uri="{C3380CC4-5D6E-409C-BE32-E72D297353CC}">
              <c16:uniqueId val="{00000028-FE49-4520-B034-8B88B80978A7}"/>
            </c:ext>
          </c:extLst>
        </c:ser>
        <c:ser>
          <c:idx val="1"/>
          <c:order val="1"/>
          <c:tx>
            <c:strRef>
              <c:f>Sheet1!$C$1</c:f>
              <c:strCache>
                <c:ptCount val="1"/>
                <c:pt idx="0">
                  <c:v>Definitely would</c:v>
                </c:pt>
              </c:strCache>
            </c:strRef>
          </c:tx>
          <c:spPr>
            <a:solidFill>
              <a:srgbClr val="00B050"/>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b" anchorCtr="0">
                <a:spAutoFit/>
              </a:bodyPr>
              <a:lstStyle/>
              <a:p>
                <a:pPr algn="ctr">
                  <a:defRPr lang="en-GB" sz="1200" b="1" i="0" u="none" strike="noStrike" kern="1200" baseline="0">
                    <a:solidFill>
                      <a:schemeClr val="bg1"/>
                    </a:solidFill>
                    <a:latin typeface="Arial" panose="020B0604020202020204" pitchFamily="34" charset="0"/>
                    <a:ea typeface="Century Gothic" charset="0"/>
                    <a:cs typeface="Arial" panose="020B0604020202020204" pitchFamily="34" charset="0"/>
                  </a:defRPr>
                </a:pPr>
                <a:endParaRPr lang="en-US"/>
              </a:p>
            </c:txPr>
            <c:dLblPos val="ct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Sheet1!$A$34</c:f>
              <c:strCache>
                <c:ptCount val="1"/>
                <c:pt idx="0">
                  <c:v>Visiting a park/garden</c:v>
                </c:pt>
              </c:strCache>
            </c:strRef>
          </c:cat>
          <c:val>
            <c:numRef>
              <c:f>Sheet1!$C$34</c:f>
              <c:numCache>
                <c:formatCode>0%</c:formatCode>
                <c:ptCount val="1"/>
                <c:pt idx="0">
                  <c:v>0.3495625</c:v>
                </c:pt>
              </c:numCache>
            </c:numRef>
          </c:val>
          <c:extLst xmlns:c16r2="http://schemas.microsoft.com/office/drawing/2015/06/chart">
            <c:ext xmlns:c16="http://schemas.microsoft.com/office/drawing/2014/chart" uri="{C3380CC4-5D6E-409C-BE32-E72D297353CC}">
              <c16:uniqueId val="{00000029-FE49-4520-B034-8B88B80978A7}"/>
            </c:ext>
          </c:extLst>
        </c:ser>
        <c:dLbls>
          <c:showLegendKey val="0"/>
          <c:showVal val="0"/>
          <c:showCatName val="0"/>
          <c:showSerName val="0"/>
          <c:showPercent val="0"/>
          <c:showBubbleSize val="0"/>
        </c:dLbls>
        <c:gapWidth val="50"/>
        <c:overlap val="100"/>
        <c:axId val="377329304"/>
        <c:axId val="377327736"/>
      </c:barChart>
      <c:catAx>
        <c:axId val="377329304"/>
        <c:scaling>
          <c:orientation val="maxMin"/>
        </c:scaling>
        <c:delete val="1"/>
        <c:axPos val="l"/>
        <c:numFmt formatCode="General" sourceLinked="1"/>
        <c:majorTickMark val="none"/>
        <c:minorTickMark val="none"/>
        <c:tickLblPos val="nextTo"/>
        <c:crossAx val="377327736"/>
        <c:crosses val="autoZero"/>
        <c:auto val="1"/>
        <c:lblAlgn val="ctr"/>
        <c:lblOffset val="100"/>
        <c:noMultiLvlLbl val="0"/>
      </c:catAx>
      <c:valAx>
        <c:axId val="377327736"/>
        <c:scaling>
          <c:orientation val="minMax"/>
          <c:max val="1.2"/>
        </c:scaling>
        <c:delete val="1"/>
        <c:axPos val="t"/>
        <c:majorGridlines>
          <c:spPr>
            <a:ln w="9525" cap="flat" cmpd="sng" algn="ctr">
              <a:noFill/>
              <a:round/>
            </a:ln>
            <a:effectLst/>
          </c:spPr>
        </c:majorGridlines>
        <c:numFmt formatCode="0%" sourceLinked="0"/>
        <c:majorTickMark val="out"/>
        <c:minorTickMark val="none"/>
        <c:tickLblPos val="nextTo"/>
        <c:crossAx val="377329304"/>
        <c:crosses val="autoZero"/>
        <c:crossBetween val="between"/>
      </c:valAx>
      <c:spPr>
        <a:noFill/>
        <a:ln>
          <a:noFill/>
        </a:ln>
        <a:effectLst/>
      </c:spPr>
    </c:plotArea>
    <c:plotVisOnly val="1"/>
    <c:dispBlanksAs val="gap"/>
    <c:showDLblsOverMax val="0"/>
  </c:chart>
  <c:spPr>
    <a:noFill/>
    <a:ln>
      <a:noFill/>
    </a:ln>
    <a:effectLst/>
  </c:spPr>
  <c:txPr>
    <a:bodyPr/>
    <a:lstStyle/>
    <a:p>
      <a:pPr>
        <a:defRPr sz="800">
          <a:solidFill>
            <a:srgbClr val="505050"/>
          </a:solidFill>
          <a:latin typeface="Arial" panose="020B0604020202020204" pitchFamily="34" charset="0"/>
          <a:cs typeface="Arial" panose="020B0604020202020204" pitchFamily="34" charset="0"/>
        </a:defRPr>
      </a:pPr>
      <a:endParaRPr lang="en-US"/>
    </a:p>
  </c:txPr>
  <c:externalData r:id="rId2">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32780597237485198"/>
          <c:y val="3.73704372143773E-2"/>
          <c:w val="0.53711838704694803"/>
          <c:h val="0.94907410100360601"/>
        </c:manualLayout>
      </c:layout>
      <c:barChart>
        <c:barDir val="bar"/>
        <c:grouping val="stacked"/>
        <c:varyColors val="0"/>
        <c:ser>
          <c:idx val="0"/>
          <c:order val="0"/>
          <c:tx>
            <c:strRef>
              <c:f>Sheet1!$B$1</c:f>
              <c:strCache>
                <c:ptCount val="1"/>
                <c:pt idx="0">
                  <c:v>Very likely to </c:v>
                </c:pt>
              </c:strCache>
            </c:strRef>
          </c:tx>
          <c:spPr>
            <a:solidFill>
              <a:srgbClr val="92D050"/>
            </a:solidFill>
            <a:ln>
              <a:noFill/>
            </a:ln>
            <a:effectLst/>
          </c:spPr>
          <c:invertIfNegative val="0"/>
          <c:dPt>
            <c:idx val="0"/>
            <c:invertIfNegative val="0"/>
            <c:bubble3D val="0"/>
            <c:extLst xmlns:c16r2="http://schemas.microsoft.com/office/drawing/2015/06/chart">
              <c:ext xmlns:c16="http://schemas.microsoft.com/office/drawing/2014/chart" uri="{C3380CC4-5D6E-409C-BE32-E72D297353CC}">
                <c16:uniqueId val="{00000000-87F8-4A1D-B6AC-17F254621CB1}"/>
              </c:ext>
            </c:extLst>
          </c:dPt>
          <c:dPt>
            <c:idx val="1"/>
            <c:invertIfNegative val="0"/>
            <c:bubble3D val="0"/>
            <c:extLst xmlns:c16r2="http://schemas.microsoft.com/office/drawing/2015/06/chart">
              <c:ext xmlns:c16="http://schemas.microsoft.com/office/drawing/2014/chart" uri="{C3380CC4-5D6E-409C-BE32-E72D297353CC}">
                <c16:uniqueId val="{00000001-87F8-4A1D-B6AC-17F254621CB1}"/>
              </c:ext>
            </c:extLst>
          </c:dPt>
          <c:dPt>
            <c:idx val="2"/>
            <c:invertIfNegative val="0"/>
            <c:bubble3D val="0"/>
            <c:extLst xmlns:c16r2="http://schemas.microsoft.com/office/drawing/2015/06/chart">
              <c:ext xmlns:c16="http://schemas.microsoft.com/office/drawing/2014/chart" uri="{C3380CC4-5D6E-409C-BE32-E72D297353CC}">
                <c16:uniqueId val="{00000002-87F8-4A1D-B6AC-17F254621CB1}"/>
              </c:ext>
            </c:extLst>
          </c:dPt>
          <c:dPt>
            <c:idx val="3"/>
            <c:invertIfNegative val="0"/>
            <c:bubble3D val="0"/>
            <c:extLst xmlns:c16r2="http://schemas.microsoft.com/office/drawing/2015/06/chart">
              <c:ext xmlns:c16="http://schemas.microsoft.com/office/drawing/2014/chart" uri="{C3380CC4-5D6E-409C-BE32-E72D297353CC}">
                <c16:uniqueId val="{00000003-87F8-4A1D-B6AC-17F254621CB1}"/>
              </c:ext>
            </c:extLst>
          </c:dPt>
          <c:dPt>
            <c:idx val="4"/>
            <c:invertIfNegative val="0"/>
            <c:bubble3D val="0"/>
            <c:extLst xmlns:c16r2="http://schemas.microsoft.com/office/drawing/2015/06/chart">
              <c:ext xmlns:c16="http://schemas.microsoft.com/office/drawing/2014/chart" uri="{C3380CC4-5D6E-409C-BE32-E72D297353CC}">
                <c16:uniqueId val="{00000004-87F8-4A1D-B6AC-17F254621CB1}"/>
              </c:ext>
            </c:extLst>
          </c:dPt>
          <c:dPt>
            <c:idx val="5"/>
            <c:invertIfNegative val="0"/>
            <c:bubble3D val="0"/>
            <c:extLst xmlns:c16r2="http://schemas.microsoft.com/office/drawing/2015/06/chart">
              <c:ext xmlns:c16="http://schemas.microsoft.com/office/drawing/2014/chart" uri="{C3380CC4-5D6E-409C-BE32-E72D297353CC}">
                <c16:uniqueId val="{00000005-87F8-4A1D-B6AC-17F254621CB1}"/>
              </c:ext>
            </c:extLst>
          </c:dPt>
          <c:dPt>
            <c:idx val="6"/>
            <c:invertIfNegative val="0"/>
            <c:bubble3D val="0"/>
            <c:extLst xmlns:c16r2="http://schemas.microsoft.com/office/drawing/2015/06/chart">
              <c:ext xmlns:c16="http://schemas.microsoft.com/office/drawing/2014/chart" uri="{C3380CC4-5D6E-409C-BE32-E72D297353CC}">
                <c16:uniqueId val="{00000006-87F8-4A1D-B6AC-17F254621CB1}"/>
              </c:ext>
            </c:extLst>
          </c:dPt>
          <c:dPt>
            <c:idx val="7"/>
            <c:invertIfNegative val="0"/>
            <c:bubble3D val="0"/>
            <c:extLst xmlns:c16r2="http://schemas.microsoft.com/office/drawing/2015/06/chart">
              <c:ext xmlns:c16="http://schemas.microsoft.com/office/drawing/2014/chart" uri="{C3380CC4-5D6E-409C-BE32-E72D297353CC}">
                <c16:uniqueId val="{00000007-87F8-4A1D-B6AC-17F254621CB1}"/>
              </c:ext>
            </c:extLst>
          </c:dPt>
          <c:dPt>
            <c:idx val="8"/>
            <c:invertIfNegative val="0"/>
            <c:bubble3D val="0"/>
            <c:extLst xmlns:c16r2="http://schemas.microsoft.com/office/drawing/2015/06/chart">
              <c:ext xmlns:c16="http://schemas.microsoft.com/office/drawing/2014/chart" uri="{C3380CC4-5D6E-409C-BE32-E72D297353CC}">
                <c16:uniqueId val="{00000008-87F8-4A1D-B6AC-17F254621CB1}"/>
              </c:ext>
            </c:extLst>
          </c:dPt>
          <c:dPt>
            <c:idx val="9"/>
            <c:invertIfNegative val="0"/>
            <c:bubble3D val="0"/>
            <c:extLst xmlns:c16r2="http://schemas.microsoft.com/office/drawing/2015/06/chart">
              <c:ext xmlns:c16="http://schemas.microsoft.com/office/drawing/2014/chart" uri="{C3380CC4-5D6E-409C-BE32-E72D297353CC}">
                <c16:uniqueId val="{00000009-87F8-4A1D-B6AC-17F254621CB1}"/>
              </c:ext>
            </c:extLst>
          </c:dPt>
          <c:dPt>
            <c:idx val="10"/>
            <c:invertIfNegative val="0"/>
            <c:bubble3D val="0"/>
            <c:extLst xmlns:c16r2="http://schemas.microsoft.com/office/drawing/2015/06/chart">
              <c:ext xmlns:c16="http://schemas.microsoft.com/office/drawing/2014/chart" uri="{C3380CC4-5D6E-409C-BE32-E72D297353CC}">
                <c16:uniqueId val="{0000000A-87F8-4A1D-B6AC-17F254621CB1}"/>
              </c:ext>
            </c:extLst>
          </c:dPt>
          <c:dPt>
            <c:idx val="11"/>
            <c:invertIfNegative val="0"/>
            <c:bubble3D val="0"/>
            <c:extLst xmlns:c16r2="http://schemas.microsoft.com/office/drawing/2015/06/chart">
              <c:ext xmlns:c16="http://schemas.microsoft.com/office/drawing/2014/chart" uri="{C3380CC4-5D6E-409C-BE32-E72D297353CC}">
                <c16:uniqueId val="{0000000B-87F8-4A1D-B6AC-17F254621CB1}"/>
              </c:ext>
            </c:extLst>
          </c:dPt>
          <c:dPt>
            <c:idx val="12"/>
            <c:invertIfNegative val="0"/>
            <c:bubble3D val="0"/>
            <c:extLst xmlns:c16r2="http://schemas.microsoft.com/office/drawing/2015/06/chart">
              <c:ext xmlns:c16="http://schemas.microsoft.com/office/drawing/2014/chart" uri="{C3380CC4-5D6E-409C-BE32-E72D297353CC}">
                <c16:uniqueId val="{0000000C-87F8-4A1D-B6AC-17F254621CB1}"/>
              </c:ext>
            </c:extLst>
          </c:dPt>
          <c:dPt>
            <c:idx val="13"/>
            <c:invertIfNegative val="0"/>
            <c:bubble3D val="0"/>
            <c:extLst xmlns:c16r2="http://schemas.microsoft.com/office/drawing/2015/06/chart">
              <c:ext xmlns:c16="http://schemas.microsoft.com/office/drawing/2014/chart" uri="{C3380CC4-5D6E-409C-BE32-E72D297353CC}">
                <c16:uniqueId val="{0000000D-87F8-4A1D-B6AC-17F254621CB1}"/>
              </c:ext>
            </c:extLst>
          </c:dPt>
          <c:dPt>
            <c:idx val="14"/>
            <c:invertIfNegative val="0"/>
            <c:bubble3D val="0"/>
            <c:extLst xmlns:c16r2="http://schemas.microsoft.com/office/drawing/2015/06/chart">
              <c:ext xmlns:c16="http://schemas.microsoft.com/office/drawing/2014/chart" uri="{C3380CC4-5D6E-409C-BE32-E72D297353CC}">
                <c16:uniqueId val="{0000000E-87F8-4A1D-B6AC-17F254621CB1}"/>
              </c:ext>
            </c:extLst>
          </c:dPt>
          <c:dPt>
            <c:idx val="15"/>
            <c:invertIfNegative val="0"/>
            <c:bubble3D val="0"/>
            <c:extLst xmlns:c16r2="http://schemas.microsoft.com/office/drawing/2015/06/chart">
              <c:ext xmlns:c16="http://schemas.microsoft.com/office/drawing/2014/chart" uri="{C3380CC4-5D6E-409C-BE32-E72D297353CC}">
                <c16:uniqueId val="{0000000F-87F8-4A1D-B6AC-17F254621CB1}"/>
              </c:ext>
            </c:extLst>
          </c:dPt>
          <c:dPt>
            <c:idx val="16"/>
            <c:invertIfNegative val="0"/>
            <c:bubble3D val="0"/>
            <c:extLst xmlns:c16r2="http://schemas.microsoft.com/office/drawing/2015/06/chart">
              <c:ext xmlns:c16="http://schemas.microsoft.com/office/drawing/2014/chart" uri="{C3380CC4-5D6E-409C-BE32-E72D297353CC}">
                <c16:uniqueId val="{00000010-87F8-4A1D-B6AC-17F254621CB1}"/>
              </c:ext>
            </c:extLst>
          </c:dPt>
          <c:dPt>
            <c:idx val="17"/>
            <c:invertIfNegative val="0"/>
            <c:bubble3D val="0"/>
            <c:extLst xmlns:c16r2="http://schemas.microsoft.com/office/drawing/2015/06/chart">
              <c:ext xmlns:c16="http://schemas.microsoft.com/office/drawing/2014/chart" uri="{C3380CC4-5D6E-409C-BE32-E72D297353CC}">
                <c16:uniqueId val="{00000011-87F8-4A1D-B6AC-17F254621CB1}"/>
              </c:ext>
            </c:extLst>
          </c:dPt>
          <c:dPt>
            <c:idx val="18"/>
            <c:invertIfNegative val="0"/>
            <c:bubble3D val="0"/>
            <c:extLst xmlns:c16r2="http://schemas.microsoft.com/office/drawing/2015/06/chart">
              <c:ext xmlns:c16="http://schemas.microsoft.com/office/drawing/2014/chart" uri="{C3380CC4-5D6E-409C-BE32-E72D297353CC}">
                <c16:uniqueId val="{00000012-87F8-4A1D-B6AC-17F254621CB1}"/>
              </c:ext>
            </c:extLst>
          </c:dPt>
          <c:dPt>
            <c:idx val="19"/>
            <c:invertIfNegative val="0"/>
            <c:bubble3D val="0"/>
            <c:extLst xmlns:c16r2="http://schemas.microsoft.com/office/drawing/2015/06/chart">
              <c:ext xmlns:c16="http://schemas.microsoft.com/office/drawing/2014/chart" uri="{C3380CC4-5D6E-409C-BE32-E72D297353CC}">
                <c16:uniqueId val="{00000013-87F8-4A1D-B6AC-17F254621CB1}"/>
              </c:ext>
            </c:extLst>
          </c:dPt>
          <c:dPt>
            <c:idx val="20"/>
            <c:invertIfNegative val="0"/>
            <c:bubble3D val="0"/>
            <c:extLst xmlns:c16r2="http://schemas.microsoft.com/office/drawing/2015/06/chart">
              <c:ext xmlns:c16="http://schemas.microsoft.com/office/drawing/2014/chart" uri="{C3380CC4-5D6E-409C-BE32-E72D297353CC}">
                <c16:uniqueId val="{00000014-87F8-4A1D-B6AC-17F254621CB1}"/>
              </c:ext>
            </c:extLst>
          </c:dPt>
          <c:dPt>
            <c:idx val="21"/>
            <c:invertIfNegative val="0"/>
            <c:bubble3D val="0"/>
            <c:extLst xmlns:c16r2="http://schemas.microsoft.com/office/drawing/2015/06/chart">
              <c:ext xmlns:c16="http://schemas.microsoft.com/office/drawing/2014/chart" uri="{C3380CC4-5D6E-409C-BE32-E72D297353CC}">
                <c16:uniqueId val="{00000015-87F8-4A1D-B6AC-17F254621CB1}"/>
              </c:ext>
            </c:extLst>
          </c:dPt>
          <c:dPt>
            <c:idx val="22"/>
            <c:invertIfNegative val="0"/>
            <c:bubble3D val="0"/>
            <c:extLst xmlns:c16r2="http://schemas.microsoft.com/office/drawing/2015/06/chart">
              <c:ext xmlns:c16="http://schemas.microsoft.com/office/drawing/2014/chart" uri="{C3380CC4-5D6E-409C-BE32-E72D297353CC}">
                <c16:uniqueId val="{00000016-87F8-4A1D-B6AC-17F254621CB1}"/>
              </c:ext>
            </c:extLst>
          </c:dPt>
          <c:dPt>
            <c:idx val="23"/>
            <c:invertIfNegative val="0"/>
            <c:bubble3D val="0"/>
            <c:extLst xmlns:c16r2="http://schemas.microsoft.com/office/drawing/2015/06/chart">
              <c:ext xmlns:c16="http://schemas.microsoft.com/office/drawing/2014/chart" uri="{C3380CC4-5D6E-409C-BE32-E72D297353CC}">
                <c16:uniqueId val="{00000017-87F8-4A1D-B6AC-17F254621CB1}"/>
              </c:ext>
            </c:extLst>
          </c:dPt>
          <c:dPt>
            <c:idx val="24"/>
            <c:invertIfNegative val="0"/>
            <c:bubble3D val="0"/>
            <c:extLst xmlns:c16r2="http://schemas.microsoft.com/office/drawing/2015/06/chart">
              <c:ext xmlns:c16="http://schemas.microsoft.com/office/drawing/2014/chart" uri="{C3380CC4-5D6E-409C-BE32-E72D297353CC}">
                <c16:uniqueId val="{00000018-87F8-4A1D-B6AC-17F254621CB1}"/>
              </c:ext>
            </c:extLst>
          </c:dPt>
          <c:dPt>
            <c:idx val="25"/>
            <c:invertIfNegative val="0"/>
            <c:bubble3D val="0"/>
            <c:extLst xmlns:c16r2="http://schemas.microsoft.com/office/drawing/2015/06/chart">
              <c:ext xmlns:c16="http://schemas.microsoft.com/office/drawing/2014/chart" uri="{C3380CC4-5D6E-409C-BE32-E72D297353CC}">
                <c16:uniqueId val="{00000019-87F8-4A1D-B6AC-17F254621CB1}"/>
              </c:ext>
            </c:extLst>
          </c:dPt>
          <c:dPt>
            <c:idx val="26"/>
            <c:invertIfNegative val="0"/>
            <c:bubble3D val="0"/>
            <c:extLst xmlns:c16r2="http://schemas.microsoft.com/office/drawing/2015/06/chart">
              <c:ext xmlns:c16="http://schemas.microsoft.com/office/drawing/2014/chart" uri="{C3380CC4-5D6E-409C-BE32-E72D297353CC}">
                <c16:uniqueId val="{0000001A-87F8-4A1D-B6AC-17F254621CB1}"/>
              </c:ext>
            </c:extLst>
          </c:dPt>
          <c:dPt>
            <c:idx val="27"/>
            <c:invertIfNegative val="0"/>
            <c:bubble3D val="0"/>
            <c:extLst xmlns:c16r2="http://schemas.microsoft.com/office/drawing/2015/06/chart">
              <c:ext xmlns:c16="http://schemas.microsoft.com/office/drawing/2014/chart" uri="{C3380CC4-5D6E-409C-BE32-E72D297353CC}">
                <c16:uniqueId val="{0000001B-87F8-4A1D-B6AC-17F254621CB1}"/>
              </c:ext>
            </c:extLst>
          </c:dPt>
          <c:dPt>
            <c:idx val="28"/>
            <c:invertIfNegative val="0"/>
            <c:bubble3D val="0"/>
            <c:extLst xmlns:c16r2="http://schemas.microsoft.com/office/drawing/2015/06/chart">
              <c:ext xmlns:c16="http://schemas.microsoft.com/office/drawing/2014/chart" uri="{C3380CC4-5D6E-409C-BE32-E72D297353CC}">
                <c16:uniqueId val="{0000001C-87F8-4A1D-B6AC-17F254621CB1}"/>
              </c:ext>
            </c:extLst>
          </c:dPt>
          <c:dPt>
            <c:idx val="29"/>
            <c:invertIfNegative val="0"/>
            <c:bubble3D val="0"/>
            <c:extLst xmlns:c16r2="http://schemas.microsoft.com/office/drawing/2015/06/chart">
              <c:ext xmlns:c16="http://schemas.microsoft.com/office/drawing/2014/chart" uri="{C3380CC4-5D6E-409C-BE32-E72D297353CC}">
                <c16:uniqueId val="{0000001D-87F8-4A1D-B6AC-17F254621CB1}"/>
              </c:ext>
            </c:extLst>
          </c:dPt>
          <c:dPt>
            <c:idx val="30"/>
            <c:invertIfNegative val="0"/>
            <c:bubble3D val="0"/>
            <c:extLst xmlns:c16r2="http://schemas.microsoft.com/office/drawing/2015/06/chart">
              <c:ext xmlns:c16="http://schemas.microsoft.com/office/drawing/2014/chart" uri="{C3380CC4-5D6E-409C-BE32-E72D297353CC}">
                <c16:uniqueId val="{0000001E-87F8-4A1D-B6AC-17F254621CB1}"/>
              </c:ext>
            </c:extLst>
          </c:dPt>
          <c:dPt>
            <c:idx val="31"/>
            <c:invertIfNegative val="0"/>
            <c:bubble3D val="0"/>
            <c:extLst xmlns:c16r2="http://schemas.microsoft.com/office/drawing/2015/06/chart">
              <c:ext xmlns:c16="http://schemas.microsoft.com/office/drawing/2014/chart" uri="{C3380CC4-5D6E-409C-BE32-E72D297353CC}">
                <c16:uniqueId val="{0000001F-87F8-4A1D-B6AC-17F254621CB1}"/>
              </c:ext>
            </c:extLst>
          </c:dPt>
          <c:dPt>
            <c:idx val="32"/>
            <c:invertIfNegative val="0"/>
            <c:bubble3D val="0"/>
            <c:extLst xmlns:c16r2="http://schemas.microsoft.com/office/drawing/2015/06/chart">
              <c:ext xmlns:c16="http://schemas.microsoft.com/office/drawing/2014/chart" uri="{C3380CC4-5D6E-409C-BE32-E72D297353CC}">
                <c16:uniqueId val="{00000020-87F8-4A1D-B6AC-17F254621CB1}"/>
              </c:ext>
            </c:extLst>
          </c:dPt>
          <c:dPt>
            <c:idx val="33"/>
            <c:invertIfNegative val="0"/>
            <c:bubble3D val="0"/>
            <c:extLst xmlns:c16r2="http://schemas.microsoft.com/office/drawing/2015/06/chart">
              <c:ext xmlns:c16="http://schemas.microsoft.com/office/drawing/2014/chart" uri="{C3380CC4-5D6E-409C-BE32-E72D297353CC}">
                <c16:uniqueId val="{00000021-87F8-4A1D-B6AC-17F254621CB1}"/>
              </c:ext>
            </c:extLst>
          </c:dPt>
          <c:dPt>
            <c:idx val="34"/>
            <c:invertIfNegative val="0"/>
            <c:bubble3D val="0"/>
            <c:extLst xmlns:c16r2="http://schemas.microsoft.com/office/drawing/2015/06/chart">
              <c:ext xmlns:c16="http://schemas.microsoft.com/office/drawing/2014/chart" uri="{C3380CC4-5D6E-409C-BE32-E72D297353CC}">
                <c16:uniqueId val="{00000022-87F8-4A1D-B6AC-17F254621CB1}"/>
              </c:ext>
            </c:extLst>
          </c:dPt>
          <c:dPt>
            <c:idx val="35"/>
            <c:invertIfNegative val="0"/>
            <c:bubble3D val="0"/>
            <c:extLst xmlns:c16r2="http://schemas.microsoft.com/office/drawing/2015/06/chart">
              <c:ext xmlns:c16="http://schemas.microsoft.com/office/drawing/2014/chart" uri="{C3380CC4-5D6E-409C-BE32-E72D297353CC}">
                <c16:uniqueId val="{00000023-87F8-4A1D-B6AC-17F254621CB1}"/>
              </c:ext>
            </c:extLst>
          </c:dPt>
          <c:dPt>
            <c:idx val="36"/>
            <c:invertIfNegative val="0"/>
            <c:bubble3D val="0"/>
            <c:extLst xmlns:c16r2="http://schemas.microsoft.com/office/drawing/2015/06/chart">
              <c:ext xmlns:c16="http://schemas.microsoft.com/office/drawing/2014/chart" uri="{C3380CC4-5D6E-409C-BE32-E72D297353CC}">
                <c16:uniqueId val="{00000024-87F8-4A1D-B6AC-17F254621CB1}"/>
              </c:ext>
            </c:extLst>
          </c:dPt>
          <c:dPt>
            <c:idx val="37"/>
            <c:invertIfNegative val="0"/>
            <c:bubble3D val="0"/>
            <c:extLst xmlns:c16r2="http://schemas.microsoft.com/office/drawing/2015/06/chart">
              <c:ext xmlns:c16="http://schemas.microsoft.com/office/drawing/2014/chart" uri="{C3380CC4-5D6E-409C-BE32-E72D297353CC}">
                <c16:uniqueId val="{00000025-87F8-4A1D-B6AC-17F254621CB1}"/>
              </c:ext>
            </c:extLst>
          </c:dPt>
          <c:dPt>
            <c:idx val="38"/>
            <c:invertIfNegative val="0"/>
            <c:bubble3D val="0"/>
            <c:extLst xmlns:c16r2="http://schemas.microsoft.com/office/drawing/2015/06/chart">
              <c:ext xmlns:c16="http://schemas.microsoft.com/office/drawing/2014/chart" uri="{C3380CC4-5D6E-409C-BE32-E72D297353CC}">
                <c16:uniqueId val="{00000026-87F8-4A1D-B6AC-17F254621CB1}"/>
              </c:ext>
            </c:extLst>
          </c:dPt>
          <c:dPt>
            <c:idx val="39"/>
            <c:invertIfNegative val="0"/>
            <c:bubble3D val="0"/>
            <c:extLst xmlns:c16r2="http://schemas.microsoft.com/office/drawing/2015/06/chart">
              <c:ext xmlns:c16="http://schemas.microsoft.com/office/drawing/2014/chart" uri="{C3380CC4-5D6E-409C-BE32-E72D297353CC}">
                <c16:uniqueId val="{00000027-87F8-4A1D-B6AC-17F254621CB1}"/>
              </c:ext>
            </c:extLst>
          </c:dPt>
          <c:dLbls>
            <c:spPr>
              <a:noFill/>
              <a:ln>
                <a:noFill/>
              </a:ln>
              <a:effectLst/>
            </c:spPr>
            <c:txPr>
              <a:bodyPr rot="0" spcFirstLastPara="1" vertOverflow="ellipsis" vert="horz" wrap="square" anchor="ctr" anchorCtr="1"/>
              <a:lstStyle/>
              <a:p>
                <a:pPr>
                  <a:defRPr sz="1200" b="1" i="0" u="none" strike="noStrike" kern="1200" baseline="0">
                    <a:solidFill>
                      <a:schemeClr val="bg1"/>
                    </a:solidFill>
                    <a:latin typeface="Arial" panose="020B0604020202020204" pitchFamily="34" charset="0"/>
                    <a:ea typeface="Century Gothic" charset="0"/>
                    <a:cs typeface="Arial" panose="020B0604020202020204" pitchFamily="34" charset="0"/>
                  </a:defRPr>
                </a:pPr>
                <a:endParaRPr lang="en-US"/>
              </a:p>
            </c:txPr>
            <c:dLblPos val="ct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Sheet1!$A$25</c:f>
              <c:strCache>
                <c:ptCount val="1"/>
                <c:pt idx="0">
                  <c:v>Short (&lt; 2hrs) country or coastal walk</c:v>
                </c:pt>
              </c:strCache>
            </c:strRef>
          </c:cat>
          <c:val>
            <c:numRef>
              <c:f>Sheet1!$B$25</c:f>
              <c:numCache>
                <c:formatCode>0%</c:formatCode>
                <c:ptCount val="1"/>
                <c:pt idx="0">
                  <c:v>0.279848932676519</c:v>
                </c:pt>
              </c:numCache>
            </c:numRef>
          </c:val>
          <c:extLst xmlns:c16r2="http://schemas.microsoft.com/office/drawing/2015/06/chart">
            <c:ext xmlns:c16="http://schemas.microsoft.com/office/drawing/2014/chart" uri="{C3380CC4-5D6E-409C-BE32-E72D297353CC}">
              <c16:uniqueId val="{00000028-87F8-4A1D-B6AC-17F254621CB1}"/>
            </c:ext>
          </c:extLst>
        </c:ser>
        <c:ser>
          <c:idx val="1"/>
          <c:order val="1"/>
          <c:tx>
            <c:strRef>
              <c:f>Sheet1!$C$1</c:f>
              <c:strCache>
                <c:ptCount val="1"/>
                <c:pt idx="0">
                  <c:v>Definitely would</c:v>
                </c:pt>
              </c:strCache>
            </c:strRef>
          </c:tx>
          <c:spPr>
            <a:solidFill>
              <a:srgbClr val="00B050"/>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b" anchorCtr="0">
                <a:spAutoFit/>
              </a:bodyPr>
              <a:lstStyle/>
              <a:p>
                <a:pPr algn="ctr">
                  <a:defRPr lang="en-GB" sz="1200" b="1" i="0" u="none" strike="noStrike" kern="1200" baseline="0">
                    <a:solidFill>
                      <a:schemeClr val="bg1"/>
                    </a:solidFill>
                    <a:latin typeface="Arial" panose="020B0604020202020204" pitchFamily="34" charset="0"/>
                    <a:ea typeface="Century Gothic" charset="0"/>
                    <a:cs typeface="Arial" panose="020B0604020202020204" pitchFamily="34" charset="0"/>
                  </a:defRPr>
                </a:pPr>
                <a:endParaRPr lang="en-US"/>
              </a:p>
            </c:txPr>
            <c:dLblPos val="ct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Sheet1!$A$25</c:f>
              <c:strCache>
                <c:ptCount val="1"/>
                <c:pt idx="0">
                  <c:v>Short (&lt; 2hrs) country or coastal walk</c:v>
                </c:pt>
              </c:strCache>
            </c:strRef>
          </c:cat>
          <c:val>
            <c:numRef>
              <c:f>Sheet1!$C$25</c:f>
              <c:numCache>
                <c:formatCode>0%</c:formatCode>
                <c:ptCount val="1"/>
                <c:pt idx="0">
                  <c:v>0.342151067323481</c:v>
                </c:pt>
              </c:numCache>
            </c:numRef>
          </c:val>
          <c:extLst xmlns:c16r2="http://schemas.microsoft.com/office/drawing/2015/06/chart">
            <c:ext xmlns:c16="http://schemas.microsoft.com/office/drawing/2014/chart" uri="{C3380CC4-5D6E-409C-BE32-E72D297353CC}">
              <c16:uniqueId val="{00000029-87F8-4A1D-B6AC-17F254621CB1}"/>
            </c:ext>
          </c:extLst>
        </c:ser>
        <c:dLbls>
          <c:showLegendKey val="0"/>
          <c:showVal val="0"/>
          <c:showCatName val="0"/>
          <c:showSerName val="0"/>
          <c:showPercent val="0"/>
          <c:showBubbleSize val="0"/>
        </c:dLbls>
        <c:gapWidth val="50"/>
        <c:overlap val="100"/>
        <c:axId val="377328520"/>
        <c:axId val="377329696"/>
      </c:barChart>
      <c:catAx>
        <c:axId val="377328520"/>
        <c:scaling>
          <c:orientation val="maxMin"/>
        </c:scaling>
        <c:delete val="1"/>
        <c:axPos val="l"/>
        <c:numFmt formatCode="General" sourceLinked="1"/>
        <c:majorTickMark val="none"/>
        <c:minorTickMark val="none"/>
        <c:tickLblPos val="nextTo"/>
        <c:crossAx val="377329696"/>
        <c:crosses val="autoZero"/>
        <c:auto val="1"/>
        <c:lblAlgn val="ctr"/>
        <c:lblOffset val="100"/>
        <c:noMultiLvlLbl val="0"/>
      </c:catAx>
      <c:valAx>
        <c:axId val="377329696"/>
        <c:scaling>
          <c:orientation val="minMax"/>
          <c:max val="1.2"/>
        </c:scaling>
        <c:delete val="1"/>
        <c:axPos val="t"/>
        <c:majorGridlines>
          <c:spPr>
            <a:ln w="9525" cap="flat" cmpd="sng" algn="ctr">
              <a:noFill/>
              <a:round/>
            </a:ln>
            <a:effectLst/>
          </c:spPr>
        </c:majorGridlines>
        <c:numFmt formatCode="0%" sourceLinked="0"/>
        <c:majorTickMark val="out"/>
        <c:minorTickMark val="none"/>
        <c:tickLblPos val="nextTo"/>
        <c:crossAx val="377328520"/>
        <c:crosses val="autoZero"/>
        <c:crossBetween val="between"/>
      </c:valAx>
      <c:spPr>
        <a:noFill/>
        <a:ln>
          <a:noFill/>
        </a:ln>
        <a:effectLst/>
      </c:spPr>
    </c:plotArea>
    <c:plotVisOnly val="1"/>
    <c:dispBlanksAs val="gap"/>
    <c:showDLblsOverMax val="0"/>
  </c:chart>
  <c:spPr>
    <a:noFill/>
    <a:ln>
      <a:noFill/>
    </a:ln>
    <a:effectLst/>
  </c:spPr>
  <c:txPr>
    <a:bodyPr/>
    <a:lstStyle/>
    <a:p>
      <a:pPr>
        <a:defRPr sz="800">
          <a:solidFill>
            <a:srgbClr val="505050"/>
          </a:solidFill>
          <a:latin typeface="Arial" panose="020B0604020202020204" pitchFamily="34" charset="0"/>
          <a:cs typeface="Arial" panose="020B0604020202020204" pitchFamily="34" charset="0"/>
        </a:defRPr>
      </a:pPr>
      <a:endParaRPr lang="en-US"/>
    </a:p>
  </c:txPr>
  <c:externalData r:id="rId2">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32780597237485198"/>
          <c:y val="3.73704372143773E-2"/>
          <c:w val="0.53711838704694803"/>
          <c:h val="0.94907410100360601"/>
        </c:manualLayout>
      </c:layout>
      <c:barChart>
        <c:barDir val="bar"/>
        <c:grouping val="stacked"/>
        <c:varyColors val="0"/>
        <c:ser>
          <c:idx val="0"/>
          <c:order val="0"/>
          <c:tx>
            <c:strRef>
              <c:f>Sheet1!$B$1</c:f>
              <c:strCache>
                <c:ptCount val="1"/>
                <c:pt idx="0">
                  <c:v>Would definitely consider</c:v>
                </c:pt>
              </c:strCache>
            </c:strRef>
          </c:tx>
          <c:spPr>
            <a:solidFill>
              <a:srgbClr val="120742"/>
            </a:solidFill>
            <a:ln>
              <a:noFill/>
            </a:ln>
            <a:effectLst/>
          </c:spPr>
          <c:invertIfNegative val="0"/>
          <c:dPt>
            <c:idx val="0"/>
            <c:invertIfNegative val="0"/>
            <c:bubble3D val="0"/>
            <c:extLst xmlns:c16r2="http://schemas.microsoft.com/office/drawing/2015/06/chart">
              <c:ext xmlns:c16="http://schemas.microsoft.com/office/drawing/2014/chart" uri="{C3380CC4-5D6E-409C-BE32-E72D297353CC}">
                <c16:uniqueId val="{00000000-E03D-4CA4-8B94-31F2BE6F3BF0}"/>
              </c:ext>
            </c:extLst>
          </c:dPt>
          <c:dPt>
            <c:idx val="1"/>
            <c:invertIfNegative val="0"/>
            <c:bubble3D val="0"/>
            <c:extLst xmlns:c16r2="http://schemas.microsoft.com/office/drawing/2015/06/chart">
              <c:ext xmlns:c16="http://schemas.microsoft.com/office/drawing/2014/chart" uri="{C3380CC4-5D6E-409C-BE32-E72D297353CC}">
                <c16:uniqueId val="{00000001-E03D-4CA4-8B94-31F2BE6F3BF0}"/>
              </c:ext>
            </c:extLst>
          </c:dPt>
          <c:dPt>
            <c:idx val="2"/>
            <c:invertIfNegative val="0"/>
            <c:bubble3D val="0"/>
            <c:extLst xmlns:c16r2="http://schemas.microsoft.com/office/drawing/2015/06/chart">
              <c:ext xmlns:c16="http://schemas.microsoft.com/office/drawing/2014/chart" uri="{C3380CC4-5D6E-409C-BE32-E72D297353CC}">
                <c16:uniqueId val="{00000002-E03D-4CA4-8B94-31F2BE6F3BF0}"/>
              </c:ext>
            </c:extLst>
          </c:dPt>
          <c:dPt>
            <c:idx val="3"/>
            <c:invertIfNegative val="0"/>
            <c:bubble3D val="0"/>
            <c:extLst xmlns:c16r2="http://schemas.microsoft.com/office/drawing/2015/06/chart">
              <c:ext xmlns:c16="http://schemas.microsoft.com/office/drawing/2014/chart" uri="{C3380CC4-5D6E-409C-BE32-E72D297353CC}">
                <c16:uniqueId val="{00000003-E03D-4CA4-8B94-31F2BE6F3BF0}"/>
              </c:ext>
            </c:extLst>
          </c:dPt>
          <c:dPt>
            <c:idx val="4"/>
            <c:invertIfNegative val="0"/>
            <c:bubble3D val="0"/>
            <c:extLst xmlns:c16r2="http://schemas.microsoft.com/office/drawing/2015/06/chart">
              <c:ext xmlns:c16="http://schemas.microsoft.com/office/drawing/2014/chart" uri="{C3380CC4-5D6E-409C-BE32-E72D297353CC}">
                <c16:uniqueId val="{00000004-E03D-4CA4-8B94-31F2BE6F3BF0}"/>
              </c:ext>
            </c:extLst>
          </c:dPt>
          <c:dPt>
            <c:idx val="5"/>
            <c:invertIfNegative val="0"/>
            <c:bubble3D val="0"/>
            <c:extLst xmlns:c16r2="http://schemas.microsoft.com/office/drawing/2015/06/chart">
              <c:ext xmlns:c16="http://schemas.microsoft.com/office/drawing/2014/chart" uri="{C3380CC4-5D6E-409C-BE32-E72D297353CC}">
                <c16:uniqueId val="{00000005-E03D-4CA4-8B94-31F2BE6F3BF0}"/>
              </c:ext>
            </c:extLst>
          </c:dPt>
          <c:dPt>
            <c:idx val="6"/>
            <c:invertIfNegative val="0"/>
            <c:bubble3D val="0"/>
            <c:extLst xmlns:c16r2="http://schemas.microsoft.com/office/drawing/2015/06/chart">
              <c:ext xmlns:c16="http://schemas.microsoft.com/office/drawing/2014/chart" uri="{C3380CC4-5D6E-409C-BE32-E72D297353CC}">
                <c16:uniqueId val="{00000006-E03D-4CA4-8B94-31F2BE6F3BF0}"/>
              </c:ext>
            </c:extLst>
          </c:dPt>
          <c:dPt>
            <c:idx val="7"/>
            <c:invertIfNegative val="0"/>
            <c:bubble3D val="0"/>
            <c:extLst xmlns:c16r2="http://schemas.microsoft.com/office/drawing/2015/06/chart">
              <c:ext xmlns:c16="http://schemas.microsoft.com/office/drawing/2014/chart" uri="{C3380CC4-5D6E-409C-BE32-E72D297353CC}">
                <c16:uniqueId val="{00000007-E03D-4CA4-8B94-31F2BE6F3BF0}"/>
              </c:ext>
            </c:extLst>
          </c:dPt>
          <c:dPt>
            <c:idx val="8"/>
            <c:invertIfNegative val="0"/>
            <c:bubble3D val="0"/>
            <c:extLst xmlns:c16r2="http://schemas.microsoft.com/office/drawing/2015/06/chart">
              <c:ext xmlns:c16="http://schemas.microsoft.com/office/drawing/2014/chart" uri="{C3380CC4-5D6E-409C-BE32-E72D297353CC}">
                <c16:uniqueId val="{00000008-E03D-4CA4-8B94-31F2BE6F3BF0}"/>
              </c:ext>
            </c:extLst>
          </c:dPt>
          <c:dPt>
            <c:idx val="9"/>
            <c:invertIfNegative val="0"/>
            <c:bubble3D val="0"/>
            <c:extLst xmlns:c16r2="http://schemas.microsoft.com/office/drawing/2015/06/chart">
              <c:ext xmlns:c16="http://schemas.microsoft.com/office/drawing/2014/chart" uri="{C3380CC4-5D6E-409C-BE32-E72D297353CC}">
                <c16:uniqueId val="{00000009-E03D-4CA4-8B94-31F2BE6F3BF0}"/>
              </c:ext>
            </c:extLst>
          </c:dPt>
          <c:dPt>
            <c:idx val="10"/>
            <c:invertIfNegative val="0"/>
            <c:bubble3D val="0"/>
            <c:extLst xmlns:c16r2="http://schemas.microsoft.com/office/drawing/2015/06/chart">
              <c:ext xmlns:c16="http://schemas.microsoft.com/office/drawing/2014/chart" uri="{C3380CC4-5D6E-409C-BE32-E72D297353CC}">
                <c16:uniqueId val="{0000000A-E03D-4CA4-8B94-31F2BE6F3BF0}"/>
              </c:ext>
            </c:extLst>
          </c:dPt>
          <c:dPt>
            <c:idx val="11"/>
            <c:invertIfNegative val="0"/>
            <c:bubble3D val="0"/>
            <c:extLst xmlns:c16r2="http://schemas.microsoft.com/office/drawing/2015/06/chart">
              <c:ext xmlns:c16="http://schemas.microsoft.com/office/drawing/2014/chart" uri="{C3380CC4-5D6E-409C-BE32-E72D297353CC}">
                <c16:uniqueId val="{0000000B-E03D-4CA4-8B94-31F2BE6F3BF0}"/>
              </c:ext>
            </c:extLst>
          </c:dPt>
          <c:dPt>
            <c:idx val="12"/>
            <c:invertIfNegative val="0"/>
            <c:bubble3D val="0"/>
            <c:extLst xmlns:c16r2="http://schemas.microsoft.com/office/drawing/2015/06/chart">
              <c:ext xmlns:c16="http://schemas.microsoft.com/office/drawing/2014/chart" uri="{C3380CC4-5D6E-409C-BE32-E72D297353CC}">
                <c16:uniqueId val="{0000000C-E03D-4CA4-8B94-31F2BE6F3BF0}"/>
              </c:ext>
            </c:extLst>
          </c:dPt>
          <c:dPt>
            <c:idx val="13"/>
            <c:invertIfNegative val="0"/>
            <c:bubble3D val="0"/>
            <c:extLst xmlns:c16r2="http://schemas.microsoft.com/office/drawing/2015/06/chart">
              <c:ext xmlns:c16="http://schemas.microsoft.com/office/drawing/2014/chart" uri="{C3380CC4-5D6E-409C-BE32-E72D297353CC}">
                <c16:uniqueId val="{0000000D-E03D-4CA4-8B94-31F2BE6F3BF0}"/>
              </c:ext>
            </c:extLst>
          </c:dPt>
          <c:dPt>
            <c:idx val="14"/>
            <c:invertIfNegative val="0"/>
            <c:bubble3D val="0"/>
            <c:extLst xmlns:c16r2="http://schemas.microsoft.com/office/drawing/2015/06/chart">
              <c:ext xmlns:c16="http://schemas.microsoft.com/office/drawing/2014/chart" uri="{C3380CC4-5D6E-409C-BE32-E72D297353CC}">
                <c16:uniqueId val="{0000000E-E03D-4CA4-8B94-31F2BE6F3BF0}"/>
              </c:ext>
            </c:extLst>
          </c:dPt>
          <c:dPt>
            <c:idx val="15"/>
            <c:invertIfNegative val="0"/>
            <c:bubble3D val="0"/>
            <c:extLst xmlns:c16r2="http://schemas.microsoft.com/office/drawing/2015/06/chart">
              <c:ext xmlns:c16="http://schemas.microsoft.com/office/drawing/2014/chart" uri="{C3380CC4-5D6E-409C-BE32-E72D297353CC}">
                <c16:uniqueId val="{0000000F-E03D-4CA4-8B94-31F2BE6F3BF0}"/>
              </c:ext>
            </c:extLst>
          </c:dPt>
          <c:dPt>
            <c:idx val="16"/>
            <c:invertIfNegative val="0"/>
            <c:bubble3D val="0"/>
            <c:extLst xmlns:c16r2="http://schemas.microsoft.com/office/drawing/2015/06/chart">
              <c:ext xmlns:c16="http://schemas.microsoft.com/office/drawing/2014/chart" uri="{C3380CC4-5D6E-409C-BE32-E72D297353CC}">
                <c16:uniqueId val="{00000010-E03D-4CA4-8B94-31F2BE6F3BF0}"/>
              </c:ext>
            </c:extLst>
          </c:dPt>
          <c:dPt>
            <c:idx val="17"/>
            <c:invertIfNegative val="0"/>
            <c:bubble3D val="0"/>
            <c:extLst xmlns:c16r2="http://schemas.microsoft.com/office/drawing/2015/06/chart">
              <c:ext xmlns:c16="http://schemas.microsoft.com/office/drawing/2014/chart" uri="{C3380CC4-5D6E-409C-BE32-E72D297353CC}">
                <c16:uniqueId val="{00000011-E03D-4CA4-8B94-31F2BE6F3BF0}"/>
              </c:ext>
            </c:extLst>
          </c:dPt>
          <c:dPt>
            <c:idx val="18"/>
            <c:invertIfNegative val="0"/>
            <c:bubble3D val="0"/>
            <c:extLst xmlns:c16r2="http://schemas.microsoft.com/office/drawing/2015/06/chart">
              <c:ext xmlns:c16="http://schemas.microsoft.com/office/drawing/2014/chart" uri="{C3380CC4-5D6E-409C-BE32-E72D297353CC}">
                <c16:uniqueId val="{00000012-E03D-4CA4-8B94-31F2BE6F3BF0}"/>
              </c:ext>
            </c:extLst>
          </c:dPt>
          <c:dPt>
            <c:idx val="19"/>
            <c:invertIfNegative val="0"/>
            <c:bubble3D val="0"/>
            <c:extLst xmlns:c16r2="http://schemas.microsoft.com/office/drawing/2015/06/chart">
              <c:ext xmlns:c16="http://schemas.microsoft.com/office/drawing/2014/chart" uri="{C3380CC4-5D6E-409C-BE32-E72D297353CC}">
                <c16:uniqueId val="{00000013-E03D-4CA4-8B94-31F2BE6F3BF0}"/>
              </c:ext>
            </c:extLst>
          </c:dPt>
          <c:dPt>
            <c:idx val="20"/>
            <c:invertIfNegative val="0"/>
            <c:bubble3D val="0"/>
            <c:extLst xmlns:c16r2="http://schemas.microsoft.com/office/drawing/2015/06/chart">
              <c:ext xmlns:c16="http://schemas.microsoft.com/office/drawing/2014/chart" uri="{C3380CC4-5D6E-409C-BE32-E72D297353CC}">
                <c16:uniqueId val="{00000014-E03D-4CA4-8B94-31F2BE6F3BF0}"/>
              </c:ext>
            </c:extLst>
          </c:dPt>
          <c:dPt>
            <c:idx val="21"/>
            <c:invertIfNegative val="0"/>
            <c:bubble3D val="0"/>
            <c:extLst xmlns:c16r2="http://schemas.microsoft.com/office/drawing/2015/06/chart">
              <c:ext xmlns:c16="http://schemas.microsoft.com/office/drawing/2014/chart" uri="{C3380CC4-5D6E-409C-BE32-E72D297353CC}">
                <c16:uniqueId val="{00000015-E03D-4CA4-8B94-31F2BE6F3BF0}"/>
              </c:ext>
            </c:extLst>
          </c:dPt>
          <c:dPt>
            <c:idx val="22"/>
            <c:invertIfNegative val="0"/>
            <c:bubble3D val="0"/>
            <c:extLst xmlns:c16r2="http://schemas.microsoft.com/office/drawing/2015/06/chart">
              <c:ext xmlns:c16="http://schemas.microsoft.com/office/drawing/2014/chart" uri="{C3380CC4-5D6E-409C-BE32-E72D297353CC}">
                <c16:uniqueId val="{00000016-E03D-4CA4-8B94-31F2BE6F3BF0}"/>
              </c:ext>
            </c:extLst>
          </c:dPt>
          <c:dPt>
            <c:idx val="23"/>
            <c:invertIfNegative val="0"/>
            <c:bubble3D val="0"/>
            <c:extLst xmlns:c16r2="http://schemas.microsoft.com/office/drawing/2015/06/chart">
              <c:ext xmlns:c16="http://schemas.microsoft.com/office/drawing/2014/chart" uri="{C3380CC4-5D6E-409C-BE32-E72D297353CC}">
                <c16:uniqueId val="{00000017-E03D-4CA4-8B94-31F2BE6F3BF0}"/>
              </c:ext>
            </c:extLst>
          </c:dPt>
          <c:dPt>
            <c:idx val="24"/>
            <c:invertIfNegative val="0"/>
            <c:bubble3D val="0"/>
            <c:extLst xmlns:c16r2="http://schemas.microsoft.com/office/drawing/2015/06/chart">
              <c:ext xmlns:c16="http://schemas.microsoft.com/office/drawing/2014/chart" uri="{C3380CC4-5D6E-409C-BE32-E72D297353CC}">
                <c16:uniqueId val="{00000018-E03D-4CA4-8B94-31F2BE6F3BF0}"/>
              </c:ext>
            </c:extLst>
          </c:dPt>
          <c:dPt>
            <c:idx val="25"/>
            <c:invertIfNegative val="0"/>
            <c:bubble3D val="0"/>
            <c:extLst xmlns:c16r2="http://schemas.microsoft.com/office/drawing/2015/06/chart">
              <c:ext xmlns:c16="http://schemas.microsoft.com/office/drawing/2014/chart" uri="{C3380CC4-5D6E-409C-BE32-E72D297353CC}">
                <c16:uniqueId val="{00000019-E03D-4CA4-8B94-31F2BE6F3BF0}"/>
              </c:ext>
            </c:extLst>
          </c:dPt>
          <c:dPt>
            <c:idx val="26"/>
            <c:invertIfNegative val="0"/>
            <c:bubble3D val="0"/>
            <c:extLst xmlns:c16r2="http://schemas.microsoft.com/office/drawing/2015/06/chart">
              <c:ext xmlns:c16="http://schemas.microsoft.com/office/drawing/2014/chart" uri="{C3380CC4-5D6E-409C-BE32-E72D297353CC}">
                <c16:uniqueId val="{0000001A-E03D-4CA4-8B94-31F2BE6F3BF0}"/>
              </c:ext>
            </c:extLst>
          </c:dPt>
          <c:dPt>
            <c:idx val="27"/>
            <c:invertIfNegative val="0"/>
            <c:bubble3D val="0"/>
            <c:extLst xmlns:c16r2="http://schemas.microsoft.com/office/drawing/2015/06/chart">
              <c:ext xmlns:c16="http://schemas.microsoft.com/office/drawing/2014/chart" uri="{C3380CC4-5D6E-409C-BE32-E72D297353CC}">
                <c16:uniqueId val="{0000001B-E03D-4CA4-8B94-31F2BE6F3BF0}"/>
              </c:ext>
            </c:extLst>
          </c:dPt>
          <c:dPt>
            <c:idx val="28"/>
            <c:invertIfNegative val="0"/>
            <c:bubble3D val="0"/>
            <c:extLst xmlns:c16r2="http://schemas.microsoft.com/office/drawing/2015/06/chart">
              <c:ext xmlns:c16="http://schemas.microsoft.com/office/drawing/2014/chart" uri="{C3380CC4-5D6E-409C-BE32-E72D297353CC}">
                <c16:uniqueId val="{0000001C-E03D-4CA4-8B94-31F2BE6F3BF0}"/>
              </c:ext>
            </c:extLst>
          </c:dPt>
          <c:dPt>
            <c:idx val="29"/>
            <c:invertIfNegative val="0"/>
            <c:bubble3D val="0"/>
            <c:extLst xmlns:c16r2="http://schemas.microsoft.com/office/drawing/2015/06/chart">
              <c:ext xmlns:c16="http://schemas.microsoft.com/office/drawing/2014/chart" uri="{C3380CC4-5D6E-409C-BE32-E72D297353CC}">
                <c16:uniqueId val="{0000001D-E03D-4CA4-8B94-31F2BE6F3BF0}"/>
              </c:ext>
            </c:extLst>
          </c:dPt>
          <c:dPt>
            <c:idx val="30"/>
            <c:invertIfNegative val="0"/>
            <c:bubble3D val="0"/>
            <c:extLst xmlns:c16r2="http://schemas.microsoft.com/office/drawing/2015/06/chart">
              <c:ext xmlns:c16="http://schemas.microsoft.com/office/drawing/2014/chart" uri="{C3380CC4-5D6E-409C-BE32-E72D297353CC}">
                <c16:uniqueId val="{0000001E-E03D-4CA4-8B94-31F2BE6F3BF0}"/>
              </c:ext>
            </c:extLst>
          </c:dPt>
          <c:dPt>
            <c:idx val="31"/>
            <c:invertIfNegative val="0"/>
            <c:bubble3D val="0"/>
            <c:extLst xmlns:c16r2="http://schemas.microsoft.com/office/drawing/2015/06/chart">
              <c:ext xmlns:c16="http://schemas.microsoft.com/office/drawing/2014/chart" uri="{C3380CC4-5D6E-409C-BE32-E72D297353CC}">
                <c16:uniqueId val="{0000001F-E03D-4CA4-8B94-31F2BE6F3BF0}"/>
              </c:ext>
            </c:extLst>
          </c:dPt>
          <c:dPt>
            <c:idx val="32"/>
            <c:invertIfNegative val="0"/>
            <c:bubble3D val="0"/>
            <c:extLst xmlns:c16r2="http://schemas.microsoft.com/office/drawing/2015/06/chart">
              <c:ext xmlns:c16="http://schemas.microsoft.com/office/drawing/2014/chart" uri="{C3380CC4-5D6E-409C-BE32-E72D297353CC}">
                <c16:uniqueId val="{00000020-E03D-4CA4-8B94-31F2BE6F3BF0}"/>
              </c:ext>
            </c:extLst>
          </c:dPt>
          <c:dPt>
            <c:idx val="33"/>
            <c:invertIfNegative val="0"/>
            <c:bubble3D val="0"/>
            <c:extLst xmlns:c16r2="http://schemas.microsoft.com/office/drawing/2015/06/chart">
              <c:ext xmlns:c16="http://schemas.microsoft.com/office/drawing/2014/chart" uri="{C3380CC4-5D6E-409C-BE32-E72D297353CC}">
                <c16:uniqueId val="{00000021-E03D-4CA4-8B94-31F2BE6F3BF0}"/>
              </c:ext>
            </c:extLst>
          </c:dPt>
          <c:dPt>
            <c:idx val="34"/>
            <c:invertIfNegative val="0"/>
            <c:bubble3D val="0"/>
            <c:extLst xmlns:c16r2="http://schemas.microsoft.com/office/drawing/2015/06/chart">
              <c:ext xmlns:c16="http://schemas.microsoft.com/office/drawing/2014/chart" uri="{C3380CC4-5D6E-409C-BE32-E72D297353CC}">
                <c16:uniqueId val="{00000022-E03D-4CA4-8B94-31F2BE6F3BF0}"/>
              </c:ext>
            </c:extLst>
          </c:dPt>
          <c:dPt>
            <c:idx val="35"/>
            <c:invertIfNegative val="0"/>
            <c:bubble3D val="0"/>
            <c:extLst xmlns:c16r2="http://schemas.microsoft.com/office/drawing/2015/06/chart">
              <c:ext xmlns:c16="http://schemas.microsoft.com/office/drawing/2014/chart" uri="{C3380CC4-5D6E-409C-BE32-E72D297353CC}">
                <c16:uniqueId val="{00000023-E03D-4CA4-8B94-31F2BE6F3BF0}"/>
              </c:ext>
            </c:extLst>
          </c:dPt>
          <c:dPt>
            <c:idx val="36"/>
            <c:invertIfNegative val="0"/>
            <c:bubble3D val="0"/>
            <c:extLst xmlns:c16r2="http://schemas.microsoft.com/office/drawing/2015/06/chart">
              <c:ext xmlns:c16="http://schemas.microsoft.com/office/drawing/2014/chart" uri="{C3380CC4-5D6E-409C-BE32-E72D297353CC}">
                <c16:uniqueId val="{00000024-E03D-4CA4-8B94-31F2BE6F3BF0}"/>
              </c:ext>
            </c:extLst>
          </c:dPt>
          <c:dPt>
            <c:idx val="37"/>
            <c:invertIfNegative val="0"/>
            <c:bubble3D val="0"/>
            <c:extLst xmlns:c16r2="http://schemas.microsoft.com/office/drawing/2015/06/chart">
              <c:ext xmlns:c16="http://schemas.microsoft.com/office/drawing/2014/chart" uri="{C3380CC4-5D6E-409C-BE32-E72D297353CC}">
                <c16:uniqueId val="{00000025-E03D-4CA4-8B94-31F2BE6F3BF0}"/>
              </c:ext>
            </c:extLst>
          </c:dPt>
          <c:dPt>
            <c:idx val="38"/>
            <c:invertIfNegative val="0"/>
            <c:bubble3D val="0"/>
            <c:extLst xmlns:c16r2="http://schemas.microsoft.com/office/drawing/2015/06/chart">
              <c:ext xmlns:c16="http://schemas.microsoft.com/office/drawing/2014/chart" uri="{C3380CC4-5D6E-409C-BE32-E72D297353CC}">
                <c16:uniqueId val="{00000026-E03D-4CA4-8B94-31F2BE6F3BF0}"/>
              </c:ext>
            </c:extLst>
          </c:dPt>
          <c:dPt>
            <c:idx val="39"/>
            <c:invertIfNegative val="0"/>
            <c:bubble3D val="0"/>
            <c:extLst xmlns:c16r2="http://schemas.microsoft.com/office/drawing/2015/06/chart">
              <c:ext xmlns:c16="http://schemas.microsoft.com/office/drawing/2014/chart" uri="{C3380CC4-5D6E-409C-BE32-E72D297353CC}">
                <c16:uniqueId val="{00000027-E03D-4CA4-8B94-31F2BE6F3BF0}"/>
              </c:ext>
            </c:extLst>
          </c:dPt>
          <c:dLbls>
            <c:spPr>
              <a:noFill/>
              <a:ln>
                <a:noFill/>
              </a:ln>
              <a:effectLst/>
            </c:spPr>
            <c:txPr>
              <a:bodyPr rot="0" spcFirstLastPara="1" vertOverflow="ellipsis" vert="horz" wrap="square" anchor="ctr" anchorCtr="1"/>
              <a:lstStyle/>
              <a:p>
                <a:pPr>
                  <a:defRPr sz="1200" b="1" i="0" u="none" strike="noStrike" kern="1200" baseline="0">
                    <a:solidFill>
                      <a:schemeClr val="bg1"/>
                    </a:solidFill>
                    <a:latin typeface="Arial" panose="020B0604020202020204" pitchFamily="34" charset="0"/>
                    <a:ea typeface="Century Gothic" charset="0"/>
                    <a:cs typeface="Arial" panose="020B0604020202020204" pitchFamily="34" charset="0"/>
                  </a:defRPr>
                </a:pPr>
                <a:endParaRPr lang="en-US"/>
              </a:p>
            </c:txPr>
            <c:dLblPos val="ct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layout/>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Germany</c:v>
                </c:pt>
              </c:strCache>
            </c:strRef>
          </c:cat>
          <c:val>
            <c:numRef>
              <c:f>Sheet1!$B$2</c:f>
              <c:numCache>
                <c:formatCode>0%</c:formatCode>
                <c:ptCount val="1"/>
                <c:pt idx="0">
                  <c:v>0.34</c:v>
                </c:pt>
              </c:numCache>
            </c:numRef>
          </c:val>
          <c:extLst xmlns:c16r2="http://schemas.microsoft.com/office/drawing/2015/06/chart">
            <c:ext xmlns:c16="http://schemas.microsoft.com/office/drawing/2014/chart" uri="{C3380CC4-5D6E-409C-BE32-E72D297353CC}">
              <c16:uniqueId val="{00000028-E03D-4CA4-8B94-31F2BE6F3BF0}"/>
            </c:ext>
          </c:extLst>
        </c:ser>
        <c:ser>
          <c:idx val="1"/>
          <c:order val="1"/>
          <c:tx>
            <c:strRef>
              <c:f>Sheet1!$C$1</c:f>
              <c:strCache>
                <c:ptCount val="1"/>
                <c:pt idx="0">
                  <c:v>Actively considering</c:v>
                </c:pt>
              </c:strCache>
            </c:strRef>
          </c:tx>
          <c:spPr>
            <a:solidFill>
              <a:srgbClr val="92D050"/>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b" anchorCtr="0">
                <a:spAutoFit/>
              </a:bodyPr>
              <a:lstStyle/>
              <a:p>
                <a:pPr algn="ctr">
                  <a:defRPr lang="en-GB" sz="1200" b="1" i="0" u="none" strike="noStrike" kern="1200" baseline="0">
                    <a:solidFill>
                      <a:schemeClr val="bg1"/>
                    </a:solidFill>
                    <a:latin typeface="Arial" panose="020B0604020202020204" pitchFamily="34" charset="0"/>
                    <a:ea typeface="Century Gothic" charset="0"/>
                    <a:cs typeface="Arial" panose="020B0604020202020204" pitchFamily="34" charset="0"/>
                  </a:defRPr>
                </a:pPr>
                <a:endParaRPr lang="en-US"/>
              </a:p>
            </c:txPr>
            <c:dLblPos val="ct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layout/>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Germany</c:v>
                </c:pt>
              </c:strCache>
            </c:strRef>
          </c:cat>
          <c:val>
            <c:numRef>
              <c:f>Sheet1!$C$2</c:f>
              <c:numCache>
                <c:formatCode>0%</c:formatCode>
                <c:ptCount val="1"/>
                <c:pt idx="0">
                  <c:v>0.185</c:v>
                </c:pt>
              </c:numCache>
            </c:numRef>
          </c:val>
          <c:extLst xmlns:c16r2="http://schemas.microsoft.com/office/drawing/2015/06/chart">
            <c:ext xmlns:c16="http://schemas.microsoft.com/office/drawing/2014/chart" uri="{C3380CC4-5D6E-409C-BE32-E72D297353CC}">
              <c16:uniqueId val="{00000029-E03D-4CA4-8B94-31F2BE6F3BF0}"/>
            </c:ext>
          </c:extLst>
        </c:ser>
        <c:ser>
          <c:idx val="2"/>
          <c:order val="2"/>
          <c:tx>
            <c:strRef>
              <c:f>Sheet1!$D$1</c:f>
              <c:strCache>
                <c:ptCount val="1"/>
                <c:pt idx="0">
                  <c:v>England holiday already booked</c:v>
                </c:pt>
              </c:strCache>
            </c:strRef>
          </c:tx>
          <c:spPr>
            <a:solidFill>
              <a:srgbClr val="00B050"/>
            </a:solidFill>
            <a:ln>
              <a:noFill/>
            </a:ln>
            <a:effectLst/>
          </c:spPr>
          <c:invertIfNegative val="0"/>
          <c:dLbls>
            <c:spPr>
              <a:noFill/>
              <a:ln>
                <a:noFill/>
              </a:ln>
              <a:effectLst/>
            </c:spPr>
            <c:txPr>
              <a:bodyPr wrap="square" lIns="38100" tIns="19050" rIns="38100" bIns="19050" anchor="ctr" anchorCtr="0">
                <a:spAutoFit/>
              </a:bodyPr>
              <a:lstStyle/>
              <a:p>
                <a:pPr algn="ctr">
                  <a:defRPr lang="en-GB" sz="1200" b="1" i="0" u="none" strike="noStrike" kern="1200" baseline="0">
                    <a:solidFill>
                      <a:schemeClr val="bg1"/>
                    </a:solidFill>
                    <a:latin typeface="Arial" panose="020B0604020202020204" pitchFamily="34" charset="0"/>
                    <a:ea typeface="Century Gothic" charset="0"/>
                    <a:cs typeface="Arial" panose="020B0604020202020204" pitchFamily="34" charset="0"/>
                  </a:defRPr>
                </a:pPr>
                <a:endParaRPr lang="en-US"/>
              </a:p>
            </c:txP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layout/>
                <c15:showLeaderLines val="1"/>
              </c:ext>
            </c:extLst>
          </c:dLbls>
          <c:cat>
            <c:strRef>
              <c:f>Sheet1!$A$2</c:f>
              <c:strCache>
                <c:ptCount val="1"/>
                <c:pt idx="0">
                  <c:v>Germany</c:v>
                </c:pt>
              </c:strCache>
            </c:strRef>
          </c:cat>
          <c:val>
            <c:numRef>
              <c:f>Sheet1!$D$2</c:f>
              <c:numCache>
                <c:formatCode>0%</c:formatCode>
                <c:ptCount val="1"/>
                <c:pt idx="0">
                  <c:v>0.16</c:v>
                </c:pt>
              </c:numCache>
            </c:numRef>
          </c:val>
          <c:extLst xmlns:c16r2="http://schemas.microsoft.com/office/drawing/2015/06/chart">
            <c:ext xmlns:c16="http://schemas.microsoft.com/office/drawing/2014/chart" uri="{C3380CC4-5D6E-409C-BE32-E72D297353CC}">
              <c16:uniqueId val="{0000002A-E03D-4CA4-8B94-31F2BE6F3BF0}"/>
            </c:ext>
          </c:extLst>
        </c:ser>
        <c:dLbls>
          <c:showLegendKey val="0"/>
          <c:showVal val="0"/>
          <c:showCatName val="0"/>
          <c:showSerName val="0"/>
          <c:showPercent val="0"/>
          <c:showBubbleSize val="0"/>
        </c:dLbls>
        <c:gapWidth val="50"/>
        <c:overlap val="100"/>
        <c:axId val="317356976"/>
        <c:axId val="317356584"/>
      </c:barChart>
      <c:catAx>
        <c:axId val="317356976"/>
        <c:scaling>
          <c:orientation val="maxMin"/>
        </c:scaling>
        <c:delete val="1"/>
        <c:axPos val="l"/>
        <c:numFmt formatCode="General" sourceLinked="1"/>
        <c:majorTickMark val="none"/>
        <c:minorTickMark val="none"/>
        <c:tickLblPos val="nextTo"/>
        <c:crossAx val="317356584"/>
        <c:crosses val="autoZero"/>
        <c:auto val="1"/>
        <c:lblAlgn val="ctr"/>
        <c:lblOffset val="100"/>
        <c:noMultiLvlLbl val="0"/>
      </c:catAx>
      <c:valAx>
        <c:axId val="317356584"/>
        <c:scaling>
          <c:orientation val="minMax"/>
          <c:max val="1.1000000000000001"/>
          <c:min val="0"/>
        </c:scaling>
        <c:delete val="1"/>
        <c:axPos val="t"/>
        <c:majorGridlines>
          <c:spPr>
            <a:ln w="9525" cap="flat" cmpd="sng" algn="ctr">
              <a:noFill/>
              <a:round/>
            </a:ln>
            <a:effectLst/>
          </c:spPr>
        </c:majorGridlines>
        <c:numFmt formatCode="0%" sourceLinked="0"/>
        <c:majorTickMark val="out"/>
        <c:minorTickMark val="none"/>
        <c:tickLblPos val="nextTo"/>
        <c:crossAx val="317356976"/>
        <c:crosses val="autoZero"/>
        <c:crossBetween val="between"/>
      </c:valAx>
      <c:spPr>
        <a:noFill/>
        <a:ln>
          <a:noFill/>
        </a:ln>
        <a:effectLst/>
      </c:spPr>
    </c:plotArea>
    <c:plotVisOnly val="1"/>
    <c:dispBlanksAs val="gap"/>
    <c:showDLblsOverMax val="0"/>
  </c:chart>
  <c:spPr>
    <a:noFill/>
    <a:ln>
      <a:noFill/>
    </a:ln>
    <a:effectLst/>
  </c:spPr>
  <c:txPr>
    <a:bodyPr/>
    <a:lstStyle/>
    <a:p>
      <a:pPr>
        <a:defRPr sz="800">
          <a:solidFill>
            <a:srgbClr val="505050"/>
          </a:solidFill>
          <a:latin typeface="Arial" panose="020B0604020202020204" pitchFamily="34" charset="0"/>
          <a:cs typeface="Arial" panose="020B0604020202020204" pitchFamily="34" charset="0"/>
        </a:defRPr>
      </a:pPr>
      <a:endParaRPr lang="en-US"/>
    </a:p>
  </c:txPr>
  <c:externalData r:id="rId2">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32780597237485198"/>
          <c:y val="3.73704372143773E-2"/>
          <c:w val="0.53711838704694803"/>
          <c:h val="0.94907410100360601"/>
        </c:manualLayout>
      </c:layout>
      <c:barChart>
        <c:barDir val="bar"/>
        <c:grouping val="stacked"/>
        <c:varyColors val="0"/>
        <c:ser>
          <c:idx val="0"/>
          <c:order val="0"/>
          <c:tx>
            <c:strRef>
              <c:f>Sheet1!$B$1</c:f>
              <c:strCache>
                <c:ptCount val="1"/>
                <c:pt idx="0">
                  <c:v>Very likely to </c:v>
                </c:pt>
              </c:strCache>
            </c:strRef>
          </c:tx>
          <c:spPr>
            <a:solidFill>
              <a:srgbClr val="92D050"/>
            </a:solidFill>
            <a:ln>
              <a:noFill/>
            </a:ln>
            <a:effectLst/>
          </c:spPr>
          <c:invertIfNegative val="0"/>
          <c:dPt>
            <c:idx val="0"/>
            <c:invertIfNegative val="0"/>
            <c:bubble3D val="0"/>
            <c:extLst xmlns:c16r2="http://schemas.microsoft.com/office/drawing/2015/06/chart">
              <c:ext xmlns:c16="http://schemas.microsoft.com/office/drawing/2014/chart" uri="{C3380CC4-5D6E-409C-BE32-E72D297353CC}">
                <c16:uniqueId val="{00000000-5509-400C-A37C-2C784E16939F}"/>
              </c:ext>
            </c:extLst>
          </c:dPt>
          <c:dPt>
            <c:idx val="1"/>
            <c:invertIfNegative val="0"/>
            <c:bubble3D val="0"/>
            <c:extLst xmlns:c16r2="http://schemas.microsoft.com/office/drawing/2015/06/chart">
              <c:ext xmlns:c16="http://schemas.microsoft.com/office/drawing/2014/chart" uri="{C3380CC4-5D6E-409C-BE32-E72D297353CC}">
                <c16:uniqueId val="{00000001-5509-400C-A37C-2C784E16939F}"/>
              </c:ext>
            </c:extLst>
          </c:dPt>
          <c:dPt>
            <c:idx val="2"/>
            <c:invertIfNegative val="0"/>
            <c:bubble3D val="0"/>
            <c:extLst xmlns:c16r2="http://schemas.microsoft.com/office/drawing/2015/06/chart">
              <c:ext xmlns:c16="http://schemas.microsoft.com/office/drawing/2014/chart" uri="{C3380CC4-5D6E-409C-BE32-E72D297353CC}">
                <c16:uniqueId val="{00000002-5509-400C-A37C-2C784E16939F}"/>
              </c:ext>
            </c:extLst>
          </c:dPt>
          <c:dPt>
            <c:idx val="3"/>
            <c:invertIfNegative val="0"/>
            <c:bubble3D val="0"/>
            <c:extLst xmlns:c16r2="http://schemas.microsoft.com/office/drawing/2015/06/chart">
              <c:ext xmlns:c16="http://schemas.microsoft.com/office/drawing/2014/chart" uri="{C3380CC4-5D6E-409C-BE32-E72D297353CC}">
                <c16:uniqueId val="{00000003-5509-400C-A37C-2C784E16939F}"/>
              </c:ext>
            </c:extLst>
          </c:dPt>
          <c:dPt>
            <c:idx val="4"/>
            <c:invertIfNegative val="0"/>
            <c:bubble3D val="0"/>
            <c:extLst xmlns:c16r2="http://schemas.microsoft.com/office/drawing/2015/06/chart">
              <c:ext xmlns:c16="http://schemas.microsoft.com/office/drawing/2014/chart" uri="{C3380CC4-5D6E-409C-BE32-E72D297353CC}">
                <c16:uniqueId val="{00000004-5509-400C-A37C-2C784E16939F}"/>
              </c:ext>
            </c:extLst>
          </c:dPt>
          <c:dPt>
            <c:idx val="5"/>
            <c:invertIfNegative val="0"/>
            <c:bubble3D val="0"/>
            <c:extLst xmlns:c16r2="http://schemas.microsoft.com/office/drawing/2015/06/chart">
              <c:ext xmlns:c16="http://schemas.microsoft.com/office/drawing/2014/chart" uri="{C3380CC4-5D6E-409C-BE32-E72D297353CC}">
                <c16:uniqueId val="{00000005-5509-400C-A37C-2C784E16939F}"/>
              </c:ext>
            </c:extLst>
          </c:dPt>
          <c:dPt>
            <c:idx val="6"/>
            <c:invertIfNegative val="0"/>
            <c:bubble3D val="0"/>
            <c:extLst xmlns:c16r2="http://schemas.microsoft.com/office/drawing/2015/06/chart">
              <c:ext xmlns:c16="http://schemas.microsoft.com/office/drawing/2014/chart" uri="{C3380CC4-5D6E-409C-BE32-E72D297353CC}">
                <c16:uniqueId val="{00000006-5509-400C-A37C-2C784E16939F}"/>
              </c:ext>
            </c:extLst>
          </c:dPt>
          <c:dPt>
            <c:idx val="7"/>
            <c:invertIfNegative val="0"/>
            <c:bubble3D val="0"/>
            <c:extLst xmlns:c16r2="http://schemas.microsoft.com/office/drawing/2015/06/chart">
              <c:ext xmlns:c16="http://schemas.microsoft.com/office/drawing/2014/chart" uri="{C3380CC4-5D6E-409C-BE32-E72D297353CC}">
                <c16:uniqueId val="{00000007-5509-400C-A37C-2C784E16939F}"/>
              </c:ext>
            </c:extLst>
          </c:dPt>
          <c:dPt>
            <c:idx val="8"/>
            <c:invertIfNegative val="0"/>
            <c:bubble3D val="0"/>
            <c:extLst xmlns:c16r2="http://schemas.microsoft.com/office/drawing/2015/06/chart">
              <c:ext xmlns:c16="http://schemas.microsoft.com/office/drawing/2014/chart" uri="{C3380CC4-5D6E-409C-BE32-E72D297353CC}">
                <c16:uniqueId val="{00000008-5509-400C-A37C-2C784E16939F}"/>
              </c:ext>
            </c:extLst>
          </c:dPt>
          <c:dPt>
            <c:idx val="9"/>
            <c:invertIfNegative val="0"/>
            <c:bubble3D val="0"/>
            <c:extLst xmlns:c16r2="http://schemas.microsoft.com/office/drawing/2015/06/chart">
              <c:ext xmlns:c16="http://schemas.microsoft.com/office/drawing/2014/chart" uri="{C3380CC4-5D6E-409C-BE32-E72D297353CC}">
                <c16:uniqueId val="{00000009-5509-400C-A37C-2C784E16939F}"/>
              </c:ext>
            </c:extLst>
          </c:dPt>
          <c:dPt>
            <c:idx val="10"/>
            <c:invertIfNegative val="0"/>
            <c:bubble3D val="0"/>
            <c:extLst xmlns:c16r2="http://schemas.microsoft.com/office/drawing/2015/06/chart">
              <c:ext xmlns:c16="http://schemas.microsoft.com/office/drawing/2014/chart" uri="{C3380CC4-5D6E-409C-BE32-E72D297353CC}">
                <c16:uniqueId val="{0000000A-5509-400C-A37C-2C784E16939F}"/>
              </c:ext>
            </c:extLst>
          </c:dPt>
          <c:dPt>
            <c:idx val="11"/>
            <c:invertIfNegative val="0"/>
            <c:bubble3D val="0"/>
            <c:extLst xmlns:c16r2="http://schemas.microsoft.com/office/drawing/2015/06/chart">
              <c:ext xmlns:c16="http://schemas.microsoft.com/office/drawing/2014/chart" uri="{C3380CC4-5D6E-409C-BE32-E72D297353CC}">
                <c16:uniqueId val="{0000000B-5509-400C-A37C-2C784E16939F}"/>
              </c:ext>
            </c:extLst>
          </c:dPt>
          <c:dPt>
            <c:idx val="12"/>
            <c:invertIfNegative val="0"/>
            <c:bubble3D val="0"/>
            <c:extLst xmlns:c16r2="http://schemas.microsoft.com/office/drawing/2015/06/chart">
              <c:ext xmlns:c16="http://schemas.microsoft.com/office/drawing/2014/chart" uri="{C3380CC4-5D6E-409C-BE32-E72D297353CC}">
                <c16:uniqueId val="{0000000C-5509-400C-A37C-2C784E16939F}"/>
              </c:ext>
            </c:extLst>
          </c:dPt>
          <c:dPt>
            <c:idx val="13"/>
            <c:invertIfNegative val="0"/>
            <c:bubble3D val="0"/>
            <c:extLst xmlns:c16r2="http://schemas.microsoft.com/office/drawing/2015/06/chart">
              <c:ext xmlns:c16="http://schemas.microsoft.com/office/drawing/2014/chart" uri="{C3380CC4-5D6E-409C-BE32-E72D297353CC}">
                <c16:uniqueId val="{0000000D-5509-400C-A37C-2C784E16939F}"/>
              </c:ext>
            </c:extLst>
          </c:dPt>
          <c:dPt>
            <c:idx val="14"/>
            <c:invertIfNegative val="0"/>
            <c:bubble3D val="0"/>
            <c:extLst xmlns:c16r2="http://schemas.microsoft.com/office/drawing/2015/06/chart">
              <c:ext xmlns:c16="http://schemas.microsoft.com/office/drawing/2014/chart" uri="{C3380CC4-5D6E-409C-BE32-E72D297353CC}">
                <c16:uniqueId val="{0000000E-5509-400C-A37C-2C784E16939F}"/>
              </c:ext>
            </c:extLst>
          </c:dPt>
          <c:dPt>
            <c:idx val="15"/>
            <c:invertIfNegative val="0"/>
            <c:bubble3D val="0"/>
            <c:extLst xmlns:c16r2="http://schemas.microsoft.com/office/drawing/2015/06/chart">
              <c:ext xmlns:c16="http://schemas.microsoft.com/office/drawing/2014/chart" uri="{C3380CC4-5D6E-409C-BE32-E72D297353CC}">
                <c16:uniqueId val="{0000000F-5509-400C-A37C-2C784E16939F}"/>
              </c:ext>
            </c:extLst>
          </c:dPt>
          <c:dPt>
            <c:idx val="16"/>
            <c:invertIfNegative val="0"/>
            <c:bubble3D val="0"/>
            <c:extLst xmlns:c16r2="http://schemas.microsoft.com/office/drawing/2015/06/chart">
              <c:ext xmlns:c16="http://schemas.microsoft.com/office/drawing/2014/chart" uri="{C3380CC4-5D6E-409C-BE32-E72D297353CC}">
                <c16:uniqueId val="{00000010-5509-400C-A37C-2C784E16939F}"/>
              </c:ext>
            </c:extLst>
          </c:dPt>
          <c:dPt>
            <c:idx val="17"/>
            <c:invertIfNegative val="0"/>
            <c:bubble3D val="0"/>
            <c:extLst xmlns:c16r2="http://schemas.microsoft.com/office/drawing/2015/06/chart">
              <c:ext xmlns:c16="http://schemas.microsoft.com/office/drawing/2014/chart" uri="{C3380CC4-5D6E-409C-BE32-E72D297353CC}">
                <c16:uniqueId val="{00000011-5509-400C-A37C-2C784E16939F}"/>
              </c:ext>
            </c:extLst>
          </c:dPt>
          <c:dPt>
            <c:idx val="18"/>
            <c:invertIfNegative val="0"/>
            <c:bubble3D val="0"/>
            <c:extLst xmlns:c16r2="http://schemas.microsoft.com/office/drawing/2015/06/chart">
              <c:ext xmlns:c16="http://schemas.microsoft.com/office/drawing/2014/chart" uri="{C3380CC4-5D6E-409C-BE32-E72D297353CC}">
                <c16:uniqueId val="{00000012-5509-400C-A37C-2C784E16939F}"/>
              </c:ext>
            </c:extLst>
          </c:dPt>
          <c:dPt>
            <c:idx val="19"/>
            <c:invertIfNegative val="0"/>
            <c:bubble3D val="0"/>
            <c:extLst xmlns:c16r2="http://schemas.microsoft.com/office/drawing/2015/06/chart">
              <c:ext xmlns:c16="http://schemas.microsoft.com/office/drawing/2014/chart" uri="{C3380CC4-5D6E-409C-BE32-E72D297353CC}">
                <c16:uniqueId val="{00000013-5509-400C-A37C-2C784E16939F}"/>
              </c:ext>
            </c:extLst>
          </c:dPt>
          <c:dPt>
            <c:idx val="20"/>
            <c:invertIfNegative val="0"/>
            <c:bubble3D val="0"/>
            <c:extLst xmlns:c16r2="http://schemas.microsoft.com/office/drawing/2015/06/chart">
              <c:ext xmlns:c16="http://schemas.microsoft.com/office/drawing/2014/chart" uri="{C3380CC4-5D6E-409C-BE32-E72D297353CC}">
                <c16:uniqueId val="{00000014-5509-400C-A37C-2C784E16939F}"/>
              </c:ext>
            </c:extLst>
          </c:dPt>
          <c:dPt>
            <c:idx val="21"/>
            <c:invertIfNegative val="0"/>
            <c:bubble3D val="0"/>
            <c:extLst xmlns:c16r2="http://schemas.microsoft.com/office/drawing/2015/06/chart">
              <c:ext xmlns:c16="http://schemas.microsoft.com/office/drawing/2014/chart" uri="{C3380CC4-5D6E-409C-BE32-E72D297353CC}">
                <c16:uniqueId val="{00000015-5509-400C-A37C-2C784E16939F}"/>
              </c:ext>
            </c:extLst>
          </c:dPt>
          <c:dPt>
            <c:idx val="22"/>
            <c:invertIfNegative val="0"/>
            <c:bubble3D val="0"/>
            <c:extLst xmlns:c16r2="http://schemas.microsoft.com/office/drawing/2015/06/chart">
              <c:ext xmlns:c16="http://schemas.microsoft.com/office/drawing/2014/chart" uri="{C3380CC4-5D6E-409C-BE32-E72D297353CC}">
                <c16:uniqueId val="{00000016-5509-400C-A37C-2C784E16939F}"/>
              </c:ext>
            </c:extLst>
          </c:dPt>
          <c:dPt>
            <c:idx val="23"/>
            <c:invertIfNegative val="0"/>
            <c:bubble3D val="0"/>
            <c:extLst xmlns:c16r2="http://schemas.microsoft.com/office/drawing/2015/06/chart">
              <c:ext xmlns:c16="http://schemas.microsoft.com/office/drawing/2014/chart" uri="{C3380CC4-5D6E-409C-BE32-E72D297353CC}">
                <c16:uniqueId val="{00000017-5509-400C-A37C-2C784E16939F}"/>
              </c:ext>
            </c:extLst>
          </c:dPt>
          <c:dPt>
            <c:idx val="24"/>
            <c:invertIfNegative val="0"/>
            <c:bubble3D val="0"/>
            <c:extLst xmlns:c16r2="http://schemas.microsoft.com/office/drawing/2015/06/chart">
              <c:ext xmlns:c16="http://schemas.microsoft.com/office/drawing/2014/chart" uri="{C3380CC4-5D6E-409C-BE32-E72D297353CC}">
                <c16:uniqueId val="{00000018-5509-400C-A37C-2C784E16939F}"/>
              </c:ext>
            </c:extLst>
          </c:dPt>
          <c:dPt>
            <c:idx val="25"/>
            <c:invertIfNegative val="0"/>
            <c:bubble3D val="0"/>
            <c:extLst xmlns:c16r2="http://schemas.microsoft.com/office/drawing/2015/06/chart">
              <c:ext xmlns:c16="http://schemas.microsoft.com/office/drawing/2014/chart" uri="{C3380CC4-5D6E-409C-BE32-E72D297353CC}">
                <c16:uniqueId val="{00000019-5509-400C-A37C-2C784E16939F}"/>
              </c:ext>
            </c:extLst>
          </c:dPt>
          <c:dPt>
            <c:idx val="26"/>
            <c:invertIfNegative val="0"/>
            <c:bubble3D val="0"/>
            <c:extLst xmlns:c16r2="http://schemas.microsoft.com/office/drawing/2015/06/chart">
              <c:ext xmlns:c16="http://schemas.microsoft.com/office/drawing/2014/chart" uri="{C3380CC4-5D6E-409C-BE32-E72D297353CC}">
                <c16:uniqueId val="{0000001A-5509-400C-A37C-2C784E16939F}"/>
              </c:ext>
            </c:extLst>
          </c:dPt>
          <c:dPt>
            <c:idx val="27"/>
            <c:invertIfNegative val="0"/>
            <c:bubble3D val="0"/>
            <c:extLst xmlns:c16r2="http://schemas.microsoft.com/office/drawing/2015/06/chart">
              <c:ext xmlns:c16="http://schemas.microsoft.com/office/drawing/2014/chart" uri="{C3380CC4-5D6E-409C-BE32-E72D297353CC}">
                <c16:uniqueId val="{0000001B-5509-400C-A37C-2C784E16939F}"/>
              </c:ext>
            </c:extLst>
          </c:dPt>
          <c:dPt>
            <c:idx val="28"/>
            <c:invertIfNegative val="0"/>
            <c:bubble3D val="0"/>
            <c:extLst xmlns:c16r2="http://schemas.microsoft.com/office/drawing/2015/06/chart">
              <c:ext xmlns:c16="http://schemas.microsoft.com/office/drawing/2014/chart" uri="{C3380CC4-5D6E-409C-BE32-E72D297353CC}">
                <c16:uniqueId val="{0000001C-5509-400C-A37C-2C784E16939F}"/>
              </c:ext>
            </c:extLst>
          </c:dPt>
          <c:dPt>
            <c:idx val="29"/>
            <c:invertIfNegative val="0"/>
            <c:bubble3D val="0"/>
            <c:extLst xmlns:c16r2="http://schemas.microsoft.com/office/drawing/2015/06/chart">
              <c:ext xmlns:c16="http://schemas.microsoft.com/office/drawing/2014/chart" uri="{C3380CC4-5D6E-409C-BE32-E72D297353CC}">
                <c16:uniqueId val="{0000001D-5509-400C-A37C-2C784E16939F}"/>
              </c:ext>
            </c:extLst>
          </c:dPt>
          <c:dPt>
            <c:idx val="30"/>
            <c:invertIfNegative val="0"/>
            <c:bubble3D val="0"/>
            <c:extLst xmlns:c16r2="http://schemas.microsoft.com/office/drawing/2015/06/chart">
              <c:ext xmlns:c16="http://schemas.microsoft.com/office/drawing/2014/chart" uri="{C3380CC4-5D6E-409C-BE32-E72D297353CC}">
                <c16:uniqueId val="{0000001E-5509-400C-A37C-2C784E16939F}"/>
              </c:ext>
            </c:extLst>
          </c:dPt>
          <c:dPt>
            <c:idx val="31"/>
            <c:invertIfNegative val="0"/>
            <c:bubble3D val="0"/>
            <c:extLst xmlns:c16r2="http://schemas.microsoft.com/office/drawing/2015/06/chart">
              <c:ext xmlns:c16="http://schemas.microsoft.com/office/drawing/2014/chart" uri="{C3380CC4-5D6E-409C-BE32-E72D297353CC}">
                <c16:uniqueId val="{0000001F-5509-400C-A37C-2C784E16939F}"/>
              </c:ext>
            </c:extLst>
          </c:dPt>
          <c:dPt>
            <c:idx val="32"/>
            <c:invertIfNegative val="0"/>
            <c:bubble3D val="0"/>
            <c:extLst xmlns:c16r2="http://schemas.microsoft.com/office/drawing/2015/06/chart">
              <c:ext xmlns:c16="http://schemas.microsoft.com/office/drawing/2014/chart" uri="{C3380CC4-5D6E-409C-BE32-E72D297353CC}">
                <c16:uniqueId val="{00000020-5509-400C-A37C-2C784E16939F}"/>
              </c:ext>
            </c:extLst>
          </c:dPt>
          <c:dPt>
            <c:idx val="33"/>
            <c:invertIfNegative val="0"/>
            <c:bubble3D val="0"/>
            <c:extLst xmlns:c16r2="http://schemas.microsoft.com/office/drawing/2015/06/chart">
              <c:ext xmlns:c16="http://schemas.microsoft.com/office/drawing/2014/chart" uri="{C3380CC4-5D6E-409C-BE32-E72D297353CC}">
                <c16:uniqueId val="{00000021-5509-400C-A37C-2C784E16939F}"/>
              </c:ext>
            </c:extLst>
          </c:dPt>
          <c:dPt>
            <c:idx val="34"/>
            <c:invertIfNegative val="0"/>
            <c:bubble3D val="0"/>
            <c:extLst xmlns:c16r2="http://schemas.microsoft.com/office/drawing/2015/06/chart">
              <c:ext xmlns:c16="http://schemas.microsoft.com/office/drawing/2014/chart" uri="{C3380CC4-5D6E-409C-BE32-E72D297353CC}">
                <c16:uniqueId val="{00000022-5509-400C-A37C-2C784E16939F}"/>
              </c:ext>
            </c:extLst>
          </c:dPt>
          <c:dPt>
            <c:idx val="35"/>
            <c:invertIfNegative val="0"/>
            <c:bubble3D val="0"/>
            <c:extLst xmlns:c16r2="http://schemas.microsoft.com/office/drawing/2015/06/chart">
              <c:ext xmlns:c16="http://schemas.microsoft.com/office/drawing/2014/chart" uri="{C3380CC4-5D6E-409C-BE32-E72D297353CC}">
                <c16:uniqueId val="{00000023-5509-400C-A37C-2C784E16939F}"/>
              </c:ext>
            </c:extLst>
          </c:dPt>
          <c:dPt>
            <c:idx val="36"/>
            <c:invertIfNegative val="0"/>
            <c:bubble3D val="0"/>
            <c:extLst xmlns:c16r2="http://schemas.microsoft.com/office/drawing/2015/06/chart">
              <c:ext xmlns:c16="http://schemas.microsoft.com/office/drawing/2014/chart" uri="{C3380CC4-5D6E-409C-BE32-E72D297353CC}">
                <c16:uniqueId val="{00000024-5509-400C-A37C-2C784E16939F}"/>
              </c:ext>
            </c:extLst>
          </c:dPt>
          <c:dPt>
            <c:idx val="37"/>
            <c:invertIfNegative val="0"/>
            <c:bubble3D val="0"/>
            <c:extLst xmlns:c16r2="http://schemas.microsoft.com/office/drawing/2015/06/chart">
              <c:ext xmlns:c16="http://schemas.microsoft.com/office/drawing/2014/chart" uri="{C3380CC4-5D6E-409C-BE32-E72D297353CC}">
                <c16:uniqueId val="{00000025-5509-400C-A37C-2C784E16939F}"/>
              </c:ext>
            </c:extLst>
          </c:dPt>
          <c:dPt>
            <c:idx val="38"/>
            <c:invertIfNegative val="0"/>
            <c:bubble3D val="0"/>
            <c:extLst xmlns:c16r2="http://schemas.microsoft.com/office/drawing/2015/06/chart">
              <c:ext xmlns:c16="http://schemas.microsoft.com/office/drawing/2014/chart" uri="{C3380CC4-5D6E-409C-BE32-E72D297353CC}">
                <c16:uniqueId val="{00000026-5509-400C-A37C-2C784E16939F}"/>
              </c:ext>
            </c:extLst>
          </c:dPt>
          <c:dPt>
            <c:idx val="39"/>
            <c:invertIfNegative val="0"/>
            <c:bubble3D val="0"/>
            <c:extLst xmlns:c16r2="http://schemas.microsoft.com/office/drawing/2015/06/chart">
              <c:ext xmlns:c16="http://schemas.microsoft.com/office/drawing/2014/chart" uri="{C3380CC4-5D6E-409C-BE32-E72D297353CC}">
                <c16:uniqueId val="{00000027-5509-400C-A37C-2C784E16939F}"/>
              </c:ext>
            </c:extLst>
          </c:dPt>
          <c:dLbls>
            <c:spPr>
              <a:noFill/>
              <a:ln>
                <a:noFill/>
              </a:ln>
              <a:effectLst/>
            </c:spPr>
            <c:txPr>
              <a:bodyPr rot="0" spcFirstLastPara="1" vertOverflow="ellipsis" vert="horz" wrap="square" anchor="ctr" anchorCtr="1"/>
              <a:lstStyle/>
              <a:p>
                <a:pPr>
                  <a:defRPr sz="1200" b="1" i="0" u="none" strike="noStrike" kern="1200" baseline="0">
                    <a:solidFill>
                      <a:schemeClr val="bg1"/>
                    </a:solidFill>
                    <a:latin typeface="Arial" panose="020B0604020202020204" pitchFamily="34" charset="0"/>
                    <a:ea typeface="Century Gothic" charset="0"/>
                    <a:cs typeface="Arial" panose="020B0604020202020204" pitchFamily="34" charset="0"/>
                  </a:defRPr>
                </a:pPr>
                <a:endParaRPr lang="en-US"/>
              </a:p>
            </c:txPr>
            <c:dLblPos val="ct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Sheet1!$A$13</c:f>
              <c:strCache>
                <c:ptCount val="1"/>
                <c:pt idx="0">
                  <c:v>Exploring villages / rural areas</c:v>
                </c:pt>
              </c:strCache>
            </c:strRef>
          </c:cat>
          <c:val>
            <c:numRef>
              <c:f>Sheet1!$B$13</c:f>
              <c:numCache>
                <c:formatCode>0%</c:formatCode>
                <c:ptCount val="1"/>
                <c:pt idx="0">
                  <c:v>0.29889376053962902</c:v>
                </c:pt>
              </c:numCache>
            </c:numRef>
          </c:val>
          <c:extLst xmlns:c16r2="http://schemas.microsoft.com/office/drawing/2015/06/chart">
            <c:ext xmlns:c16="http://schemas.microsoft.com/office/drawing/2014/chart" uri="{C3380CC4-5D6E-409C-BE32-E72D297353CC}">
              <c16:uniqueId val="{00000028-5509-400C-A37C-2C784E16939F}"/>
            </c:ext>
          </c:extLst>
        </c:ser>
        <c:ser>
          <c:idx val="1"/>
          <c:order val="1"/>
          <c:tx>
            <c:strRef>
              <c:f>Sheet1!$C$1</c:f>
              <c:strCache>
                <c:ptCount val="1"/>
                <c:pt idx="0">
                  <c:v>Definitely would</c:v>
                </c:pt>
              </c:strCache>
            </c:strRef>
          </c:tx>
          <c:spPr>
            <a:solidFill>
              <a:srgbClr val="00B050"/>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b" anchorCtr="0">
                <a:spAutoFit/>
              </a:bodyPr>
              <a:lstStyle/>
              <a:p>
                <a:pPr algn="ctr">
                  <a:defRPr lang="en-GB" sz="1200" b="1" i="0" u="none" strike="noStrike" kern="1200" baseline="0">
                    <a:solidFill>
                      <a:schemeClr val="bg1"/>
                    </a:solidFill>
                    <a:latin typeface="Arial" panose="020B0604020202020204" pitchFamily="34" charset="0"/>
                    <a:ea typeface="Century Gothic" charset="0"/>
                    <a:cs typeface="Arial" panose="020B0604020202020204" pitchFamily="34" charset="0"/>
                  </a:defRPr>
                </a:pPr>
                <a:endParaRPr lang="en-US"/>
              </a:p>
            </c:txPr>
            <c:dLblPos val="ct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Sheet1!$A$13</c:f>
              <c:strCache>
                <c:ptCount val="1"/>
                <c:pt idx="0">
                  <c:v>Exploring villages / rural areas</c:v>
                </c:pt>
              </c:strCache>
            </c:strRef>
          </c:cat>
          <c:val>
            <c:numRef>
              <c:f>Sheet1!$C$13</c:f>
              <c:numCache>
                <c:formatCode>0%</c:formatCode>
                <c:ptCount val="1"/>
                <c:pt idx="0">
                  <c:v>0.30810623946037102</c:v>
                </c:pt>
              </c:numCache>
            </c:numRef>
          </c:val>
          <c:extLst xmlns:c16r2="http://schemas.microsoft.com/office/drawing/2015/06/chart">
            <c:ext xmlns:c16="http://schemas.microsoft.com/office/drawing/2014/chart" uri="{C3380CC4-5D6E-409C-BE32-E72D297353CC}">
              <c16:uniqueId val="{00000029-5509-400C-A37C-2C784E16939F}"/>
            </c:ext>
          </c:extLst>
        </c:ser>
        <c:dLbls>
          <c:showLegendKey val="0"/>
          <c:showVal val="0"/>
          <c:showCatName val="0"/>
          <c:showSerName val="0"/>
          <c:showPercent val="0"/>
          <c:showBubbleSize val="0"/>
        </c:dLbls>
        <c:gapWidth val="50"/>
        <c:overlap val="100"/>
        <c:axId val="377331264"/>
        <c:axId val="377334792"/>
      </c:barChart>
      <c:catAx>
        <c:axId val="377331264"/>
        <c:scaling>
          <c:orientation val="maxMin"/>
        </c:scaling>
        <c:delete val="1"/>
        <c:axPos val="l"/>
        <c:numFmt formatCode="General" sourceLinked="1"/>
        <c:majorTickMark val="none"/>
        <c:minorTickMark val="none"/>
        <c:tickLblPos val="nextTo"/>
        <c:crossAx val="377334792"/>
        <c:crosses val="autoZero"/>
        <c:auto val="1"/>
        <c:lblAlgn val="ctr"/>
        <c:lblOffset val="100"/>
        <c:noMultiLvlLbl val="0"/>
      </c:catAx>
      <c:valAx>
        <c:axId val="377334792"/>
        <c:scaling>
          <c:orientation val="minMax"/>
          <c:max val="1.2"/>
        </c:scaling>
        <c:delete val="1"/>
        <c:axPos val="t"/>
        <c:majorGridlines>
          <c:spPr>
            <a:ln w="9525" cap="flat" cmpd="sng" algn="ctr">
              <a:noFill/>
              <a:round/>
            </a:ln>
            <a:effectLst/>
          </c:spPr>
        </c:majorGridlines>
        <c:numFmt formatCode="0%" sourceLinked="0"/>
        <c:majorTickMark val="out"/>
        <c:minorTickMark val="none"/>
        <c:tickLblPos val="nextTo"/>
        <c:crossAx val="377331264"/>
        <c:crosses val="autoZero"/>
        <c:crossBetween val="between"/>
      </c:valAx>
      <c:spPr>
        <a:noFill/>
        <a:ln>
          <a:noFill/>
        </a:ln>
        <a:effectLst/>
      </c:spPr>
    </c:plotArea>
    <c:plotVisOnly val="1"/>
    <c:dispBlanksAs val="gap"/>
    <c:showDLblsOverMax val="0"/>
  </c:chart>
  <c:spPr>
    <a:noFill/>
    <a:ln>
      <a:noFill/>
    </a:ln>
    <a:effectLst/>
  </c:spPr>
  <c:txPr>
    <a:bodyPr/>
    <a:lstStyle/>
    <a:p>
      <a:pPr>
        <a:defRPr sz="800">
          <a:solidFill>
            <a:srgbClr val="505050"/>
          </a:solidFill>
          <a:latin typeface="Arial" panose="020B0604020202020204" pitchFamily="34" charset="0"/>
          <a:cs typeface="Arial" panose="020B0604020202020204" pitchFamily="34" charset="0"/>
        </a:defRPr>
      </a:pPr>
      <a:endParaRPr lang="en-US"/>
    </a:p>
  </c:txPr>
  <c:externalData r:id="rId2">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32780597237485198"/>
          <c:y val="3.73704372143773E-2"/>
          <c:w val="0.53711838704694803"/>
          <c:h val="0.94907410100360601"/>
        </c:manualLayout>
      </c:layout>
      <c:barChart>
        <c:barDir val="bar"/>
        <c:grouping val="stacked"/>
        <c:varyColors val="0"/>
        <c:ser>
          <c:idx val="0"/>
          <c:order val="0"/>
          <c:tx>
            <c:strRef>
              <c:f>Sheet1!$B$1</c:f>
              <c:strCache>
                <c:ptCount val="1"/>
                <c:pt idx="0">
                  <c:v>Very likely to </c:v>
                </c:pt>
              </c:strCache>
            </c:strRef>
          </c:tx>
          <c:spPr>
            <a:solidFill>
              <a:srgbClr val="92D050"/>
            </a:solidFill>
            <a:ln>
              <a:noFill/>
            </a:ln>
            <a:effectLst/>
          </c:spPr>
          <c:invertIfNegative val="0"/>
          <c:dPt>
            <c:idx val="0"/>
            <c:invertIfNegative val="0"/>
            <c:bubble3D val="0"/>
            <c:extLst xmlns:c16r2="http://schemas.microsoft.com/office/drawing/2015/06/chart">
              <c:ext xmlns:c16="http://schemas.microsoft.com/office/drawing/2014/chart" uri="{C3380CC4-5D6E-409C-BE32-E72D297353CC}">
                <c16:uniqueId val="{00000000-B161-49A1-B275-C26F577E563A}"/>
              </c:ext>
            </c:extLst>
          </c:dPt>
          <c:dPt>
            <c:idx val="1"/>
            <c:invertIfNegative val="0"/>
            <c:bubble3D val="0"/>
            <c:extLst xmlns:c16r2="http://schemas.microsoft.com/office/drawing/2015/06/chart">
              <c:ext xmlns:c16="http://schemas.microsoft.com/office/drawing/2014/chart" uri="{C3380CC4-5D6E-409C-BE32-E72D297353CC}">
                <c16:uniqueId val="{00000001-B161-49A1-B275-C26F577E563A}"/>
              </c:ext>
            </c:extLst>
          </c:dPt>
          <c:dPt>
            <c:idx val="2"/>
            <c:invertIfNegative val="0"/>
            <c:bubble3D val="0"/>
            <c:extLst xmlns:c16r2="http://schemas.microsoft.com/office/drawing/2015/06/chart">
              <c:ext xmlns:c16="http://schemas.microsoft.com/office/drawing/2014/chart" uri="{C3380CC4-5D6E-409C-BE32-E72D297353CC}">
                <c16:uniqueId val="{00000002-B161-49A1-B275-C26F577E563A}"/>
              </c:ext>
            </c:extLst>
          </c:dPt>
          <c:dPt>
            <c:idx val="3"/>
            <c:invertIfNegative val="0"/>
            <c:bubble3D val="0"/>
            <c:extLst xmlns:c16r2="http://schemas.microsoft.com/office/drawing/2015/06/chart">
              <c:ext xmlns:c16="http://schemas.microsoft.com/office/drawing/2014/chart" uri="{C3380CC4-5D6E-409C-BE32-E72D297353CC}">
                <c16:uniqueId val="{00000003-B161-49A1-B275-C26F577E563A}"/>
              </c:ext>
            </c:extLst>
          </c:dPt>
          <c:dPt>
            <c:idx val="4"/>
            <c:invertIfNegative val="0"/>
            <c:bubble3D val="0"/>
            <c:extLst xmlns:c16r2="http://schemas.microsoft.com/office/drawing/2015/06/chart">
              <c:ext xmlns:c16="http://schemas.microsoft.com/office/drawing/2014/chart" uri="{C3380CC4-5D6E-409C-BE32-E72D297353CC}">
                <c16:uniqueId val="{00000004-B161-49A1-B275-C26F577E563A}"/>
              </c:ext>
            </c:extLst>
          </c:dPt>
          <c:dPt>
            <c:idx val="5"/>
            <c:invertIfNegative val="0"/>
            <c:bubble3D val="0"/>
            <c:extLst xmlns:c16r2="http://schemas.microsoft.com/office/drawing/2015/06/chart">
              <c:ext xmlns:c16="http://schemas.microsoft.com/office/drawing/2014/chart" uri="{C3380CC4-5D6E-409C-BE32-E72D297353CC}">
                <c16:uniqueId val="{00000005-B161-49A1-B275-C26F577E563A}"/>
              </c:ext>
            </c:extLst>
          </c:dPt>
          <c:dPt>
            <c:idx val="6"/>
            <c:invertIfNegative val="0"/>
            <c:bubble3D val="0"/>
            <c:extLst xmlns:c16r2="http://schemas.microsoft.com/office/drawing/2015/06/chart">
              <c:ext xmlns:c16="http://schemas.microsoft.com/office/drawing/2014/chart" uri="{C3380CC4-5D6E-409C-BE32-E72D297353CC}">
                <c16:uniqueId val="{00000006-B161-49A1-B275-C26F577E563A}"/>
              </c:ext>
            </c:extLst>
          </c:dPt>
          <c:dPt>
            <c:idx val="7"/>
            <c:invertIfNegative val="0"/>
            <c:bubble3D val="0"/>
            <c:extLst xmlns:c16r2="http://schemas.microsoft.com/office/drawing/2015/06/chart">
              <c:ext xmlns:c16="http://schemas.microsoft.com/office/drawing/2014/chart" uri="{C3380CC4-5D6E-409C-BE32-E72D297353CC}">
                <c16:uniqueId val="{00000007-B161-49A1-B275-C26F577E563A}"/>
              </c:ext>
            </c:extLst>
          </c:dPt>
          <c:dPt>
            <c:idx val="8"/>
            <c:invertIfNegative val="0"/>
            <c:bubble3D val="0"/>
            <c:extLst xmlns:c16r2="http://schemas.microsoft.com/office/drawing/2015/06/chart">
              <c:ext xmlns:c16="http://schemas.microsoft.com/office/drawing/2014/chart" uri="{C3380CC4-5D6E-409C-BE32-E72D297353CC}">
                <c16:uniqueId val="{00000008-B161-49A1-B275-C26F577E563A}"/>
              </c:ext>
            </c:extLst>
          </c:dPt>
          <c:dPt>
            <c:idx val="9"/>
            <c:invertIfNegative val="0"/>
            <c:bubble3D val="0"/>
            <c:extLst xmlns:c16r2="http://schemas.microsoft.com/office/drawing/2015/06/chart">
              <c:ext xmlns:c16="http://schemas.microsoft.com/office/drawing/2014/chart" uri="{C3380CC4-5D6E-409C-BE32-E72D297353CC}">
                <c16:uniqueId val="{00000009-B161-49A1-B275-C26F577E563A}"/>
              </c:ext>
            </c:extLst>
          </c:dPt>
          <c:dPt>
            <c:idx val="10"/>
            <c:invertIfNegative val="0"/>
            <c:bubble3D val="0"/>
            <c:extLst xmlns:c16r2="http://schemas.microsoft.com/office/drawing/2015/06/chart">
              <c:ext xmlns:c16="http://schemas.microsoft.com/office/drawing/2014/chart" uri="{C3380CC4-5D6E-409C-BE32-E72D297353CC}">
                <c16:uniqueId val="{0000000A-B161-49A1-B275-C26F577E563A}"/>
              </c:ext>
            </c:extLst>
          </c:dPt>
          <c:dPt>
            <c:idx val="11"/>
            <c:invertIfNegative val="0"/>
            <c:bubble3D val="0"/>
            <c:extLst xmlns:c16r2="http://schemas.microsoft.com/office/drawing/2015/06/chart">
              <c:ext xmlns:c16="http://schemas.microsoft.com/office/drawing/2014/chart" uri="{C3380CC4-5D6E-409C-BE32-E72D297353CC}">
                <c16:uniqueId val="{0000000B-B161-49A1-B275-C26F577E563A}"/>
              </c:ext>
            </c:extLst>
          </c:dPt>
          <c:dPt>
            <c:idx val="12"/>
            <c:invertIfNegative val="0"/>
            <c:bubble3D val="0"/>
            <c:extLst xmlns:c16r2="http://schemas.microsoft.com/office/drawing/2015/06/chart">
              <c:ext xmlns:c16="http://schemas.microsoft.com/office/drawing/2014/chart" uri="{C3380CC4-5D6E-409C-BE32-E72D297353CC}">
                <c16:uniqueId val="{0000000C-B161-49A1-B275-C26F577E563A}"/>
              </c:ext>
            </c:extLst>
          </c:dPt>
          <c:dPt>
            <c:idx val="13"/>
            <c:invertIfNegative val="0"/>
            <c:bubble3D val="0"/>
            <c:extLst xmlns:c16r2="http://schemas.microsoft.com/office/drawing/2015/06/chart">
              <c:ext xmlns:c16="http://schemas.microsoft.com/office/drawing/2014/chart" uri="{C3380CC4-5D6E-409C-BE32-E72D297353CC}">
                <c16:uniqueId val="{0000000D-B161-49A1-B275-C26F577E563A}"/>
              </c:ext>
            </c:extLst>
          </c:dPt>
          <c:dPt>
            <c:idx val="14"/>
            <c:invertIfNegative val="0"/>
            <c:bubble3D val="0"/>
            <c:extLst xmlns:c16r2="http://schemas.microsoft.com/office/drawing/2015/06/chart">
              <c:ext xmlns:c16="http://schemas.microsoft.com/office/drawing/2014/chart" uri="{C3380CC4-5D6E-409C-BE32-E72D297353CC}">
                <c16:uniqueId val="{0000000E-B161-49A1-B275-C26F577E563A}"/>
              </c:ext>
            </c:extLst>
          </c:dPt>
          <c:dPt>
            <c:idx val="15"/>
            <c:invertIfNegative val="0"/>
            <c:bubble3D val="0"/>
            <c:extLst xmlns:c16r2="http://schemas.microsoft.com/office/drawing/2015/06/chart">
              <c:ext xmlns:c16="http://schemas.microsoft.com/office/drawing/2014/chart" uri="{C3380CC4-5D6E-409C-BE32-E72D297353CC}">
                <c16:uniqueId val="{0000000F-B161-49A1-B275-C26F577E563A}"/>
              </c:ext>
            </c:extLst>
          </c:dPt>
          <c:dPt>
            <c:idx val="16"/>
            <c:invertIfNegative val="0"/>
            <c:bubble3D val="0"/>
            <c:extLst xmlns:c16r2="http://schemas.microsoft.com/office/drawing/2015/06/chart">
              <c:ext xmlns:c16="http://schemas.microsoft.com/office/drawing/2014/chart" uri="{C3380CC4-5D6E-409C-BE32-E72D297353CC}">
                <c16:uniqueId val="{00000010-B161-49A1-B275-C26F577E563A}"/>
              </c:ext>
            </c:extLst>
          </c:dPt>
          <c:dPt>
            <c:idx val="17"/>
            <c:invertIfNegative val="0"/>
            <c:bubble3D val="0"/>
            <c:extLst xmlns:c16r2="http://schemas.microsoft.com/office/drawing/2015/06/chart">
              <c:ext xmlns:c16="http://schemas.microsoft.com/office/drawing/2014/chart" uri="{C3380CC4-5D6E-409C-BE32-E72D297353CC}">
                <c16:uniqueId val="{00000011-B161-49A1-B275-C26F577E563A}"/>
              </c:ext>
            </c:extLst>
          </c:dPt>
          <c:dPt>
            <c:idx val="18"/>
            <c:invertIfNegative val="0"/>
            <c:bubble3D val="0"/>
            <c:extLst xmlns:c16r2="http://schemas.microsoft.com/office/drawing/2015/06/chart">
              <c:ext xmlns:c16="http://schemas.microsoft.com/office/drawing/2014/chart" uri="{C3380CC4-5D6E-409C-BE32-E72D297353CC}">
                <c16:uniqueId val="{00000012-B161-49A1-B275-C26F577E563A}"/>
              </c:ext>
            </c:extLst>
          </c:dPt>
          <c:dPt>
            <c:idx val="19"/>
            <c:invertIfNegative val="0"/>
            <c:bubble3D val="0"/>
            <c:extLst xmlns:c16r2="http://schemas.microsoft.com/office/drawing/2015/06/chart">
              <c:ext xmlns:c16="http://schemas.microsoft.com/office/drawing/2014/chart" uri="{C3380CC4-5D6E-409C-BE32-E72D297353CC}">
                <c16:uniqueId val="{00000013-B161-49A1-B275-C26F577E563A}"/>
              </c:ext>
            </c:extLst>
          </c:dPt>
          <c:dPt>
            <c:idx val="20"/>
            <c:invertIfNegative val="0"/>
            <c:bubble3D val="0"/>
            <c:extLst xmlns:c16r2="http://schemas.microsoft.com/office/drawing/2015/06/chart">
              <c:ext xmlns:c16="http://schemas.microsoft.com/office/drawing/2014/chart" uri="{C3380CC4-5D6E-409C-BE32-E72D297353CC}">
                <c16:uniqueId val="{00000014-B161-49A1-B275-C26F577E563A}"/>
              </c:ext>
            </c:extLst>
          </c:dPt>
          <c:dPt>
            <c:idx val="21"/>
            <c:invertIfNegative val="0"/>
            <c:bubble3D val="0"/>
            <c:extLst xmlns:c16r2="http://schemas.microsoft.com/office/drawing/2015/06/chart">
              <c:ext xmlns:c16="http://schemas.microsoft.com/office/drawing/2014/chart" uri="{C3380CC4-5D6E-409C-BE32-E72D297353CC}">
                <c16:uniqueId val="{00000015-B161-49A1-B275-C26F577E563A}"/>
              </c:ext>
            </c:extLst>
          </c:dPt>
          <c:dPt>
            <c:idx val="22"/>
            <c:invertIfNegative val="0"/>
            <c:bubble3D val="0"/>
            <c:extLst xmlns:c16r2="http://schemas.microsoft.com/office/drawing/2015/06/chart">
              <c:ext xmlns:c16="http://schemas.microsoft.com/office/drawing/2014/chart" uri="{C3380CC4-5D6E-409C-BE32-E72D297353CC}">
                <c16:uniqueId val="{00000016-B161-49A1-B275-C26F577E563A}"/>
              </c:ext>
            </c:extLst>
          </c:dPt>
          <c:dPt>
            <c:idx val="23"/>
            <c:invertIfNegative val="0"/>
            <c:bubble3D val="0"/>
            <c:extLst xmlns:c16r2="http://schemas.microsoft.com/office/drawing/2015/06/chart">
              <c:ext xmlns:c16="http://schemas.microsoft.com/office/drawing/2014/chart" uri="{C3380CC4-5D6E-409C-BE32-E72D297353CC}">
                <c16:uniqueId val="{00000017-B161-49A1-B275-C26F577E563A}"/>
              </c:ext>
            </c:extLst>
          </c:dPt>
          <c:dPt>
            <c:idx val="24"/>
            <c:invertIfNegative val="0"/>
            <c:bubble3D val="0"/>
            <c:extLst xmlns:c16r2="http://schemas.microsoft.com/office/drawing/2015/06/chart">
              <c:ext xmlns:c16="http://schemas.microsoft.com/office/drawing/2014/chart" uri="{C3380CC4-5D6E-409C-BE32-E72D297353CC}">
                <c16:uniqueId val="{00000018-B161-49A1-B275-C26F577E563A}"/>
              </c:ext>
            </c:extLst>
          </c:dPt>
          <c:dPt>
            <c:idx val="25"/>
            <c:invertIfNegative val="0"/>
            <c:bubble3D val="0"/>
            <c:extLst xmlns:c16r2="http://schemas.microsoft.com/office/drawing/2015/06/chart">
              <c:ext xmlns:c16="http://schemas.microsoft.com/office/drawing/2014/chart" uri="{C3380CC4-5D6E-409C-BE32-E72D297353CC}">
                <c16:uniqueId val="{00000019-B161-49A1-B275-C26F577E563A}"/>
              </c:ext>
            </c:extLst>
          </c:dPt>
          <c:dPt>
            <c:idx val="26"/>
            <c:invertIfNegative val="0"/>
            <c:bubble3D val="0"/>
            <c:extLst xmlns:c16r2="http://schemas.microsoft.com/office/drawing/2015/06/chart">
              <c:ext xmlns:c16="http://schemas.microsoft.com/office/drawing/2014/chart" uri="{C3380CC4-5D6E-409C-BE32-E72D297353CC}">
                <c16:uniqueId val="{0000001A-B161-49A1-B275-C26F577E563A}"/>
              </c:ext>
            </c:extLst>
          </c:dPt>
          <c:dPt>
            <c:idx val="27"/>
            <c:invertIfNegative val="0"/>
            <c:bubble3D val="0"/>
            <c:extLst xmlns:c16r2="http://schemas.microsoft.com/office/drawing/2015/06/chart">
              <c:ext xmlns:c16="http://schemas.microsoft.com/office/drawing/2014/chart" uri="{C3380CC4-5D6E-409C-BE32-E72D297353CC}">
                <c16:uniqueId val="{0000001B-B161-49A1-B275-C26F577E563A}"/>
              </c:ext>
            </c:extLst>
          </c:dPt>
          <c:dPt>
            <c:idx val="28"/>
            <c:invertIfNegative val="0"/>
            <c:bubble3D val="0"/>
            <c:extLst xmlns:c16r2="http://schemas.microsoft.com/office/drawing/2015/06/chart">
              <c:ext xmlns:c16="http://schemas.microsoft.com/office/drawing/2014/chart" uri="{C3380CC4-5D6E-409C-BE32-E72D297353CC}">
                <c16:uniqueId val="{0000001C-B161-49A1-B275-C26F577E563A}"/>
              </c:ext>
            </c:extLst>
          </c:dPt>
          <c:dPt>
            <c:idx val="29"/>
            <c:invertIfNegative val="0"/>
            <c:bubble3D val="0"/>
            <c:extLst xmlns:c16r2="http://schemas.microsoft.com/office/drawing/2015/06/chart">
              <c:ext xmlns:c16="http://schemas.microsoft.com/office/drawing/2014/chart" uri="{C3380CC4-5D6E-409C-BE32-E72D297353CC}">
                <c16:uniqueId val="{0000001D-B161-49A1-B275-C26F577E563A}"/>
              </c:ext>
            </c:extLst>
          </c:dPt>
          <c:dPt>
            <c:idx val="30"/>
            <c:invertIfNegative val="0"/>
            <c:bubble3D val="0"/>
            <c:extLst xmlns:c16r2="http://schemas.microsoft.com/office/drawing/2015/06/chart">
              <c:ext xmlns:c16="http://schemas.microsoft.com/office/drawing/2014/chart" uri="{C3380CC4-5D6E-409C-BE32-E72D297353CC}">
                <c16:uniqueId val="{0000001E-B161-49A1-B275-C26F577E563A}"/>
              </c:ext>
            </c:extLst>
          </c:dPt>
          <c:dPt>
            <c:idx val="31"/>
            <c:invertIfNegative val="0"/>
            <c:bubble3D val="0"/>
            <c:extLst xmlns:c16r2="http://schemas.microsoft.com/office/drawing/2015/06/chart">
              <c:ext xmlns:c16="http://schemas.microsoft.com/office/drawing/2014/chart" uri="{C3380CC4-5D6E-409C-BE32-E72D297353CC}">
                <c16:uniqueId val="{0000001F-B161-49A1-B275-C26F577E563A}"/>
              </c:ext>
            </c:extLst>
          </c:dPt>
          <c:dPt>
            <c:idx val="32"/>
            <c:invertIfNegative val="0"/>
            <c:bubble3D val="0"/>
            <c:extLst xmlns:c16r2="http://schemas.microsoft.com/office/drawing/2015/06/chart">
              <c:ext xmlns:c16="http://schemas.microsoft.com/office/drawing/2014/chart" uri="{C3380CC4-5D6E-409C-BE32-E72D297353CC}">
                <c16:uniqueId val="{00000020-B161-49A1-B275-C26F577E563A}"/>
              </c:ext>
            </c:extLst>
          </c:dPt>
          <c:dPt>
            <c:idx val="33"/>
            <c:invertIfNegative val="0"/>
            <c:bubble3D val="0"/>
            <c:extLst xmlns:c16r2="http://schemas.microsoft.com/office/drawing/2015/06/chart">
              <c:ext xmlns:c16="http://schemas.microsoft.com/office/drawing/2014/chart" uri="{C3380CC4-5D6E-409C-BE32-E72D297353CC}">
                <c16:uniqueId val="{00000021-B161-49A1-B275-C26F577E563A}"/>
              </c:ext>
            </c:extLst>
          </c:dPt>
          <c:dPt>
            <c:idx val="34"/>
            <c:invertIfNegative val="0"/>
            <c:bubble3D val="0"/>
            <c:extLst xmlns:c16r2="http://schemas.microsoft.com/office/drawing/2015/06/chart">
              <c:ext xmlns:c16="http://schemas.microsoft.com/office/drawing/2014/chart" uri="{C3380CC4-5D6E-409C-BE32-E72D297353CC}">
                <c16:uniqueId val="{00000022-B161-49A1-B275-C26F577E563A}"/>
              </c:ext>
            </c:extLst>
          </c:dPt>
          <c:dPt>
            <c:idx val="35"/>
            <c:invertIfNegative val="0"/>
            <c:bubble3D val="0"/>
            <c:extLst xmlns:c16r2="http://schemas.microsoft.com/office/drawing/2015/06/chart">
              <c:ext xmlns:c16="http://schemas.microsoft.com/office/drawing/2014/chart" uri="{C3380CC4-5D6E-409C-BE32-E72D297353CC}">
                <c16:uniqueId val="{00000023-B161-49A1-B275-C26F577E563A}"/>
              </c:ext>
            </c:extLst>
          </c:dPt>
          <c:dPt>
            <c:idx val="36"/>
            <c:invertIfNegative val="0"/>
            <c:bubble3D val="0"/>
            <c:extLst xmlns:c16r2="http://schemas.microsoft.com/office/drawing/2015/06/chart">
              <c:ext xmlns:c16="http://schemas.microsoft.com/office/drawing/2014/chart" uri="{C3380CC4-5D6E-409C-BE32-E72D297353CC}">
                <c16:uniqueId val="{00000024-B161-49A1-B275-C26F577E563A}"/>
              </c:ext>
            </c:extLst>
          </c:dPt>
          <c:dPt>
            <c:idx val="37"/>
            <c:invertIfNegative val="0"/>
            <c:bubble3D val="0"/>
            <c:extLst xmlns:c16r2="http://schemas.microsoft.com/office/drawing/2015/06/chart">
              <c:ext xmlns:c16="http://schemas.microsoft.com/office/drawing/2014/chart" uri="{C3380CC4-5D6E-409C-BE32-E72D297353CC}">
                <c16:uniqueId val="{00000025-B161-49A1-B275-C26F577E563A}"/>
              </c:ext>
            </c:extLst>
          </c:dPt>
          <c:dPt>
            <c:idx val="38"/>
            <c:invertIfNegative val="0"/>
            <c:bubble3D val="0"/>
            <c:extLst xmlns:c16r2="http://schemas.microsoft.com/office/drawing/2015/06/chart">
              <c:ext xmlns:c16="http://schemas.microsoft.com/office/drawing/2014/chart" uri="{C3380CC4-5D6E-409C-BE32-E72D297353CC}">
                <c16:uniqueId val="{00000026-B161-49A1-B275-C26F577E563A}"/>
              </c:ext>
            </c:extLst>
          </c:dPt>
          <c:dPt>
            <c:idx val="39"/>
            <c:invertIfNegative val="0"/>
            <c:bubble3D val="0"/>
            <c:extLst xmlns:c16r2="http://schemas.microsoft.com/office/drawing/2015/06/chart">
              <c:ext xmlns:c16="http://schemas.microsoft.com/office/drawing/2014/chart" uri="{C3380CC4-5D6E-409C-BE32-E72D297353CC}">
                <c16:uniqueId val="{00000027-B161-49A1-B275-C26F577E563A}"/>
              </c:ext>
            </c:extLst>
          </c:dPt>
          <c:dLbls>
            <c:spPr>
              <a:noFill/>
              <a:ln>
                <a:noFill/>
              </a:ln>
              <a:effectLst/>
            </c:spPr>
            <c:txPr>
              <a:bodyPr rot="0" spcFirstLastPara="1" vertOverflow="ellipsis" vert="horz" wrap="square" anchor="ctr" anchorCtr="1"/>
              <a:lstStyle/>
              <a:p>
                <a:pPr>
                  <a:defRPr sz="1200" b="1" i="0" u="none" strike="noStrike" kern="1200" baseline="0">
                    <a:solidFill>
                      <a:schemeClr val="bg1"/>
                    </a:solidFill>
                    <a:latin typeface="Arial" panose="020B0604020202020204" pitchFamily="34" charset="0"/>
                    <a:ea typeface="Century Gothic" charset="0"/>
                    <a:cs typeface="Arial" panose="020B0604020202020204" pitchFamily="34" charset="0"/>
                  </a:defRPr>
                </a:pPr>
                <a:endParaRPr lang="en-US"/>
              </a:p>
            </c:txPr>
            <c:dLblPos val="ct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Sheet1!$A$33</c:f>
              <c:strCache>
                <c:ptCount val="1"/>
                <c:pt idx="0">
                  <c:v>Visiting a National Park</c:v>
                </c:pt>
              </c:strCache>
            </c:strRef>
          </c:cat>
          <c:val>
            <c:numRef>
              <c:f>Sheet1!$B$33</c:f>
              <c:numCache>
                <c:formatCode>0%</c:formatCode>
                <c:ptCount val="1"/>
                <c:pt idx="0">
                  <c:v>0.274101063829787</c:v>
                </c:pt>
              </c:numCache>
            </c:numRef>
          </c:val>
          <c:extLst xmlns:c16r2="http://schemas.microsoft.com/office/drawing/2015/06/chart">
            <c:ext xmlns:c16="http://schemas.microsoft.com/office/drawing/2014/chart" uri="{C3380CC4-5D6E-409C-BE32-E72D297353CC}">
              <c16:uniqueId val="{00000028-B161-49A1-B275-C26F577E563A}"/>
            </c:ext>
          </c:extLst>
        </c:ser>
        <c:ser>
          <c:idx val="1"/>
          <c:order val="1"/>
          <c:tx>
            <c:strRef>
              <c:f>Sheet1!$C$1</c:f>
              <c:strCache>
                <c:ptCount val="1"/>
                <c:pt idx="0">
                  <c:v>Definitely would</c:v>
                </c:pt>
              </c:strCache>
            </c:strRef>
          </c:tx>
          <c:spPr>
            <a:solidFill>
              <a:srgbClr val="00B050"/>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b" anchorCtr="0">
                <a:spAutoFit/>
              </a:bodyPr>
              <a:lstStyle/>
              <a:p>
                <a:pPr algn="ctr">
                  <a:defRPr lang="en-GB" sz="1200" b="1" i="0" u="none" strike="noStrike" kern="1200" baseline="0">
                    <a:solidFill>
                      <a:schemeClr val="bg1"/>
                    </a:solidFill>
                    <a:latin typeface="Arial" panose="020B0604020202020204" pitchFamily="34" charset="0"/>
                    <a:ea typeface="Century Gothic" charset="0"/>
                    <a:cs typeface="Arial" panose="020B0604020202020204" pitchFamily="34" charset="0"/>
                  </a:defRPr>
                </a:pPr>
                <a:endParaRPr lang="en-US"/>
              </a:p>
            </c:txPr>
            <c:dLblPos val="ct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Sheet1!$A$33</c:f>
              <c:strCache>
                <c:ptCount val="1"/>
                <c:pt idx="0">
                  <c:v>Visiting a National Park</c:v>
                </c:pt>
              </c:strCache>
            </c:strRef>
          </c:cat>
          <c:val>
            <c:numRef>
              <c:f>Sheet1!$C$33</c:f>
              <c:numCache>
                <c:formatCode>0%</c:formatCode>
                <c:ptCount val="1"/>
                <c:pt idx="0">
                  <c:v>0.30489893617021302</c:v>
                </c:pt>
              </c:numCache>
            </c:numRef>
          </c:val>
          <c:extLst xmlns:c16r2="http://schemas.microsoft.com/office/drawing/2015/06/chart">
            <c:ext xmlns:c16="http://schemas.microsoft.com/office/drawing/2014/chart" uri="{C3380CC4-5D6E-409C-BE32-E72D297353CC}">
              <c16:uniqueId val="{00000029-B161-49A1-B275-C26F577E563A}"/>
            </c:ext>
          </c:extLst>
        </c:ser>
        <c:dLbls>
          <c:showLegendKey val="0"/>
          <c:showVal val="0"/>
          <c:showCatName val="0"/>
          <c:showSerName val="0"/>
          <c:showPercent val="0"/>
          <c:showBubbleSize val="0"/>
        </c:dLbls>
        <c:gapWidth val="50"/>
        <c:overlap val="100"/>
        <c:axId val="377334400"/>
        <c:axId val="377335184"/>
      </c:barChart>
      <c:catAx>
        <c:axId val="377334400"/>
        <c:scaling>
          <c:orientation val="maxMin"/>
        </c:scaling>
        <c:delete val="1"/>
        <c:axPos val="l"/>
        <c:numFmt formatCode="General" sourceLinked="1"/>
        <c:majorTickMark val="none"/>
        <c:minorTickMark val="none"/>
        <c:tickLblPos val="nextTo"/>
        <c:crossAx val="377335184"/>
        <c:crosses val="autoZero"/>
        <c:auto val="1"/>
        <c:lblAlgn val="ctr"/>
        <c:lblOffset val="100"/>
        <c:noMultiLvlLbl val="0"/>
      </c:catAx>
      <c:valAx>
        <c:axId val="377335184"/>
        <c:scaling>
          <c:orientation val="minMax"/>
          <c:max val="1.2"/>
        </c:scaling>
        <c:delete val="1"/>
        <c:axPos val="t"/>
        <c:majorGridlines>
          <c:spPr>
            <a:ln w="9525" cap="flat" cmpd="sng" algn="ctr">
              <a:noFill/>
              <a:round/>
            </a:ln>
            <a:effectLst/>
          </c:spPr>
        </c:majorGridlines>
        <c:numFmt formatCode="0%" sourceLinked="0"/>
        <c:majorTickMark val="out"/>
        <c:minorTickMark val="none"/>
        <c:tickLblPos val="nextTo"/>
        <c:crossAx val="377334400"/>
        <c:crosses val="autoZero"/>
        <c:crossBetween val="between"/>
      </c:valAx>
      <c:spPr>
        <a:noFill/>
        <a:ln>
          <a:noFill/>
        </a:ln>
        <a:effectLst/>
      </c:spPr>
    </c:plotArea>
    <c:plotVisOnly val="1"/>
    <c:dispBlanksAs val="gap"/>
    <c:showDLblsOverMax val="0"/>
  </c:chart>
  <c:spPr>
    <a:noFill/>
    <a:ln>
      <a:noFill/>
    </a:ln>
    <a:effectLst/>
  </c:spPr>
  <c:txPr>
    <a:bodyPr/>
    <a:lstStyle/>
    <a:p>
      <a:pPr>
        <a:defRPr sz="800">
          <a:solidFill>
            <a:srgbClr val="505050"/>
          </a:solidFill>
          <a:latin typeface="Arial" panose="020B0604020202020204" pitchFamily="34" charset="0"/>
          <a:cs typeface="Arial" panose="020B0604020202020204" pitchFamily="34" charset="0"/>
        </a:defRPr>
      </a:pPr>
      <a:endParaRPr lang="en-US"/>
    </a:p>
  </c:txPr>
  <c:externalData r:id="rId2">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32780597237485198"/>
          <c:y val="3.73704372143773E-2"/>
          <c:w val="0.53711838704694803"/>
          <c:h val="0.94907410100360601"/>
        </c:manualLayout>
      </c:layout>
      <c:barChart>
        <c:barDir val="bar"/>
        <c:grouping val="stacked"/>
        <c:varyColors val="0"/>
        <c:ser>
          <c:idx val="0"/>
          <c:order val="0"/>
          <c:tx>
            <c:strRef>
              <c:f>Sheet1!$B$1</c:f>
              <c:strCache>
                <c:ptCount val="1"/>
                <c:pt idx="0">
                  <c:v>Very likely to </c:v>
                </c:pt>
              </c:strCache>
            </c:strRef>
          </c:tx>
          <c:spPr>
            <a:solidFill>
              <a:srgbClr val="92D050"/>
            </a:solidFill>
            <a:ln>
              <a:noFill/>
            </a:ln>
            <a:effectLst/>
          </c:spPr>
          <c:invertIfNegative val="0"/>
          <c:dPt>
            <c:idx val="0"/>
            <c:invertIfNegative val="0"/>
            <c:bubble3D val="0"/>
            <c:extLst xmlns:c16r2="http://schemas.microsoft.com/office/drawing/2015/06/chart">
              <c:ext xmlns:c16="http://schemas.microsoft.com/office/drawing/2014/chart" uri="{C3380CC4-5D6E-409C-BE32-E72D297353CC}">
                <c16:uniqueId val="{00000000-22C2-42B5-8F3F-FDEE9B64A504}"/>
              </c:ext>
            </c:extLst>
          </c:dPt>
          <c:dPt>
            <c:idx val="1"/>
            <c:invertIfNegative val="0"/>
            <c:bubble3D val="0"/>
            <c:extLst xmlns:c16r2="http://schemas.microsoft.com/office/drawing/2015/06/chart">
              <c:ext xmlns:c16="http://schemas.microsoft.com/office/drawing/2014/chart" uri="{C3380CC4-5D6E-409C-BE32-E72D297353CC}">
                <c16:uniqueId val="{00000001-22C2-42B5-8F3F-FDEE9B64A504}"/>
              </c:ext>
            </c:extLst>
          </c:dPt>
          <c:dPt>
            <c:idx val="2"/>
            <c:invertIfNegative val="0"/>
            <c:bubble3D val="0"/>
            <c:extLst xmlns:c16r2="http://schemas.microsoft.com/office/drawing/2015/06/chart">
              <c:ext xmlns:c16="http://schemas.microsoft.com/office/drawing/2014/chart" uri="{C3380CC4-5D6E-409C-BE32-E72D297353CC}">
                <c16:uniqueId val="{00000002-22C2-42B5-8F3F-FDEE9B64A504}"/>
              </c:ext>
            </c:extLst>
          </c:dPt>
          <c:dPt>
            <c:idx val="3"/>
            <c:invertIfNegative val="0"/>
            <c:bubble3D val="0"/>
            <c:extLst xmlns:c16r2="http://schemas.microsoft.com/office/drawing/2015/06/chart">
              <c:ext xmlns:c16="http://schemas.microsoft.com/office/drawing/2014/chart" uri="{C3380CC4-5D6E-409C-BE32-E72D297353CC}">
                <c16:uniqueId val="{00000003-22C2-42B5-8F3F-FDEE9B64A504}"/>
              </c:ext>
            </c:extLst>
          </c:dPt>
          <c:dPt>
            <c:idx val="4"/>
            <c:invertIfNegative val="0"/>
            <c:bubble3D val="0"/>
            <c:extLst xmlns:c16r2="http://schemas.microsoft.com/office/drawing/2015/06/chart">
              <c:ext xmlns:c16="http://schemas.microsoft.com/office/drawing/2014/chart" uri="{C3380CC4-5D6E-409C-BE32-E72D297353CC}">
                <c16:uniqueId val="{00000004-22C2-42B5-8F3F-FDEE9B64A504}"/>
              </c:ext>
            </c:extLst>
          </c:dPt>
          <c:dPt>
            <c:idx val="5"/>
            <c:invertIfNegative val="0"/>
            <c:bubble3D val="0"/>
            <c:extLst xmlns:c16r2="http://schemas.microsoft.com/office/drawing/2015/06/chart">
              <c:ext xmlns:c16="http://schemas.microsoft.com/office/drawing/2014/chart" uri="{C3380CC4-5D6E-409C-BE32-E72D297353CC}">
                <c16:uniqueId val="{00000005-22C2-42B5-8F3F-FDEE9B64A504}"/>
              </c:ext>
            </c:extLst>
          </c:dPt>
          <c:dPt>
            <c:idx val="6"/>
            <c:invertIfNegative val="0"/>
            <c:bubble3D val="0"/>
            <c:extLst xmlns:c16r2="http://schemas.microsoft.com/office/drawing/2015/06/chart">
              <c:ext xmlns:c16="http://schemas.microsoft.com/office/drawing/2014/chart" uri="{C3380CC4-5D6E-409C-BE32-E72D297353CC}">
                <c16:uniqueId val="{00000006-22C2-42B5-8F3F-FDEE9B64A504}"/>
              </c:ext>
            </c:extLst>
          </c:dPt>
          <c:dPt>
            <c:idx val="7"/>
            <c:invertIfNegative val="0"/>
            <c:bubble3D val="0"/>
            <c:extLst xmlns:c16r2="http://schemas.microsoft.com/office/drawing/2015/06/chart">
              <c:ext xmlns:c16="http://schemas.microsoft.com/office/drawing/2014/chart" uri="{C3380CC4-5D6E-409C-BE32-E72D297353CC}">
                <c16:uniqueId val="{00000007-22C2-42B5-8F3F-FDEE9B64A504}"/>
              </c:ext>
            </c:extLst>
          </c:dPt>
          <c:dPt>
            <c:idx val="8"/>
            <c:invertIfNegative val="0"/>
            <c:bubble3D val="0"/>
            <c:extLst xmlns:c16r2="http://schemas.microsoft.com/office/drawing/2015/06/chart">
              <c:ext xmlns:c16="http://schemas.microsoft.com/office/drawing/2014/chart" uri="{C3380CC4-5D6E-409C-BE32-E72D297353CC}">
                <c16:uniqueId val="{00000008-22C2-42B5-8F3F-FDEE9B64A504}"/>
              </c:ext>
            </c:extLst>
          </c:dPt>
          <c:dPt>
            <c:idx val="9"/>
            <c:invertIfNegative val="0"/>
            <c:bubble3D val="0"/>
            <c:extLst xmlns:c16r2="http://schemas.microsoft.com/office/drawing/2015/06/chart">
              <c:ext xmlns:c16="http://schemas.microsoft.com/office/drawing/2014/chart" uri="{C3380CC4-5D6E-409C-BE32-E72D297353CC}">
                <c16:uniqueId val="{00000009-22C2-42B5-8F3F-FDEE9B64A504}"/>
              </c:ext>
            </c:extLst>
          </c:dPt>
          <c:dPt>
            <c:idx val="10"/>
            <c:invertIfNegative val="0"/>
            <c:bubble3D val="0"/>
            <c:extLst xmlns:c16r2="http://schemas.microsoft.com/office/drawing/2015/06/chart">
              <c:ext xmlns:c16="http://schemas.microsoft.com/office/drawing/2014/chart" uri="{C3380CC4-5D6E-409C-BE32-E72D297353CC}">
                <c16:uniqueId val="{0000000A-22C2-42B5-8F3F-FDEE9B64A504}"/>
              </c:ext>
            </c:extLst>
          </c:dPt>
          <c:dPt>
            <c:idx val="11"/>
            <c:invertIfNegative val="0"/>
            <c:bubble3D val="0"/>
            <c:extLst xmlns:c16r2="http://schemas.microsoft.com/office/drawing/2015/06/chart">
              <c:ext xmlns:c16="http://schemas.microsoft.com/office/drawing/2014/chart" uri="{C3380CC4-5D6E-409C-BE32-E72D297353CC}">
                <c16:uniqueId val="{0000000B-22C2-42B5-8F3F-FDEE9B64A504}"/>
              </c:ext>
            </c:extLst>
          </c:dPt>
          <c:dPt>
            <c:idx val="12"/>
            <c:invertIfNegative val="0"/>
            <c:bubble3D val="0"/>
            <c:extLst xmlns:c16r2="http://schemas.microsoft.com/office/drawing/2015/06/chart">
              <c:ext xmlns:c16="http://schemas.microsoft.com/office/drawing/2014/chart" uri="{C3380CC4-5D6E-409C-BE32-E72D297353CC}">
                <c16:uniqueId val="{0000000C-22C2-42B5-8F3F-FDEE9B64A504}"/>
              </c:ext>
            </c:extLst>
          </c:dPt>
          <c:dPt>
            <c:idx val="13"/>
            <c:invertIfNegative val="0"/>
            <c:bubble3D val="0"/>
            <c:extLst xmlns:c16r2="http://schemas.microsoft.com/office/drawing/2015/06/chart">
              <c:ext xmlns:c16="http://schemas.microsoft.com/office/drawing/2014/chart" uri="{C3380CC4-5D6E-409C-BE32-E72D297353CC}">
                <c16:uniqueId val="{0000000D-22C2-42B5-8F3F-FDEE9B64A504}"/>
              </c:ext>
            </c:extLst>
          </c:dPt>
          <c:dPt>
            <c:idx val="14"/>
            <c:invertIfNegative val="0"/>
            <c:bubble3D val="0"/>
            <c:extLst xmlns:c16r2="http://schemas.microsoft.com/office/drawing/2015/06/chart">
              <c:ext xmlns:c16="http://schemas.microsoft.com/office/drawing/2014/chart" uri="{C3380CC4-5D6E-409C-BE32-E72D297353CC}">
                <c16:uniqueId val="{0000000E-22C2-42B5-8F3F-FDEE9B64A504}"/>
              </c:ext>
            </c:extLst>
          </c:dPt>
          <c:dPt>
            <c:idx val="15"/>
            <c:invertIfNegative val="0"/>
            <c:bubble3D val="0"/>
            <c:extLst xmlns:c16r2="http://schemas.microsoft.com/office/drawing/2015/06/chart">
              <c:ext xmlns:c16="http://schemas.microsoft.com/office/drawing/2014/chart" uri="{C3380CC4-5D6E-409C-BE32-E72D297353CC}">
                <c16:uniqueId val="{0000000F-22C2-42B5-8F3F-FDEE9B64A504}"/>
              </c:ext>
            </c:extLst>
          </c:dPt>
          <c:dPt>
            <c:idx val="16"/>
            <c:invertIfNegative val="0"/>
            <c:bubble3D val="0"/>
            <c:extLst xmlns:c16r2="http://schemas.microsoft.com/office/drawing/2015/06/chart">
              <c:ext xmlns:c16="http://schemas.microsoft.com/office/drawing/2014/chart" uri="{C3380CC4-5D6E-409C-BE32-E72D297353CC}">
                <c16:uniqueId val="{00000010-22C2-42B5-8F3F-FDEE9B64A504}"/>
              </c:ext>
            </c:extLst>
          </c:dPt>
          <c:dPt>
            <c:idx val="17"/>
            <c:invertIfNegative val="0"/>
            <c:bubble3D val="0"/>
            <c:extLst xmlns:c16r2="http://schemas.microsoft.com/office/drawing/2015/06/chart">
              <c:ext xmlns:c16="http://schemas.microsoft.com/office/drawing/2014/chart" uri="{C3380CC4-5D6E-409C-BE32-E72D297353CC}">
                <c16:uniqueId val="{00000011-22C2-42B5-8F3F-FDEE9B64A504}"/>
              </c:ext>
            </c:extLst>
          </c:dPt>
          <c:dPt>
            <c:idx val="18"/>
            <c:invertIfNegative val="0"/>
            <c:bubble3D val="0"/>
            <c:extLst xmlns:c16r2="http://schemas.microsoft.com/office/drawing/2015/06/chart">
              <c:ext xmlns:c16="http://schemas.microsoft.com/office/drawing/2014/chart" uri="{C3380CC4-5D6E-409C-BE32-E72D297353CC}">
                <c16:uniqueId val="{00000012-22C2-42B5-8F3F-FDEE9B64A504}"/>
              </c:ext>
            </c:extLst>
          </c:dPt>
          <c:dPt>
            <c:idx val="19"/>
            <c:invertIfNegative val="0"/>
            <c:bubble3D val="0"/>
            <c:extLst xmlns:c16r2="http://schemas.microsoft.com/office/drawing/2015/06/chart">
              <c:ext xmlns:c16="http://schemas.microsoft.com/office/drawing/2014/chart" uri="{C3380CC4-5D6E-409C-BE32-E72D297353CC}">
                <c16:uniqueId val="{00000013-22C2-42B5-8F3F-FDEE9B64A504}"/>
              </c:ext>
            </c:extLst>
          </c:dPt>
          <c:dPt>
            <c:idx val="20"/>
            <c:invertIfNegative val="0"/>
            <c:bubble3D val="0"/>
            <c:extLst xmlns:c16r2="http://schemas.microsoft.com/office/drawing/2015/06/chart">
              <c:ext xmlns:c16="http://schemas.microsoft.com/office/drawing/2014/chart" uri="{C3380CC4-5D6E-409C-BE32-E72D297353CC}">
                <c16:uniqueId val="{00000014-22C2-42B5-8F3F-FDEE9B64A504}"/>
              </c:ext>
            </c:extLst>
          </c:dPt>
          <c:dPt>
            <c:idx val="21"/>
            <c:invertIfNegative val="0"/>
            <c:bubble3D val="0"/>
            <c:extLst xmlns:c16r2="http://schemas.microsoft.com/office/drawing/2015/06/chart">
              <c:ext xmlns:c16="http://schemas.microsoft.com/office/drawing/2014/chart" uri="{C3380CC4-5D6E-409C-BE32-E72D297353CC}">
                <c16:uniqueId val="{00000015-22C2-42B5-8F3F-FDEE9B64A504}"/>
              </c:ext>
            </c:extLst>
          </c:dPt>
          <c:dPt>
            <c:idx val="22"/>
            <c:invertIfNegative val="0"/>
            <c:bubble3D val="0"/>
            <c:extLst xmlns:c16r2="http://schemas.microsoft.com/office/drawing/2015/06/chart">
              <c:ext xmlns:c16="http://schemas.microsoft.com/office/drawing/2014/chart" uri="{C3380CC4-5D6E-409C-BE32-E72D297353CC}">
                <c16:uniqueId val="{00000016-22C2-42B5-8F3F-FDEE9B64A504}"/>
              </c:ext>
            </c:extLst>
          </c:dPt>
          <c:dPt>
            <c:idx val="23"/>
            <c:invertIfNegative val="0"/>
            <c:bubble3D val="0"/>
            <c:extLst xmlns:c16r2="http://schemas.microsoft.com/office/drawing/2015/06/chart">
              <c:ext xmlns:c16="http://schemas.microsoft.com/office/drawing/2014/chart" uri="{C3380CC4-5D6E-409C-BE32-E72D297353CC}">
                <c16:uniqueId val="{00000017-22C2-42B5-8F3F-FDEE9B64A504}"/>
              </c:ext>
            </c:extLst>
          </c:dPt>
          <c:dPt>
            <c:idx val="24"/>
            <c:invertIfNegative val="0"/>
            <c:bubble3D val="0"/>
            <c:extLst xmlns:c16r2="http://schemas.microsoft.com/office/drawing/2015/06/chart">
              <c:ext xmlns:c16="http://schemas.microsoft.com/office/drawing/2014/chart" uri="{C3380CC4-5D6E-409C-BE32-E72D297353CC}">
                <c16:uniqueId val="{00000018-22C2-42B5-8F3F-FDEE9B64A504}"/>
              </c:ext>
            </c:extLst>
          </c:dPt>
          <c:dPt>
            <c:idx val="25"/>
            <c:invertIfNegative val="0"/>
            <c:bubble3D val="0"/>
            <c:extLst xmlns:c16r2="http://schemas.microsoft.com/office/drawing/2015/06/chart">
              <c:ext xmlns:c16="http://schemas.microsoft.com/office/drawing/2014/chart" uri="{C3380CC4-5D6E-409C-BE32-E72D297353CC}">
                <c16:uniqueId val="{00000019-22C2-42B5-8F3F-FDEE9B64A504}"/>
              </c:ext>
            </c:extLst>
          </c:dPt>
          <c:dPt>
            <c:idx val="26"/>
            <c:invertIfNegative val="0"/>
            <c:bubble3D val="0"/>
            <c:extLst xmlns:c16r2="http://schemas.microsoft.com/office/drawing/2015/06/chart">
              <c:ext xmlns:c16="http://schemas.microsoft.com/office/drawing/2014/chart" uri="{C3380CC4-5D6E-409C-BE32-E72D297353CC}">
                <c16:uniqueId val="{0000001A-22C2-42B5-8F3F-FDEE9B64A504}"/>
              </c:ext>
            </c:extLst>
          </c:dPt>
          <c:dPt>
            <c:idx val="27"/>
            <c:invertIfNegative val="0"/>
            <c:bubble3D val="0"/>
            <c:extLst xmlns:c16r2="http://schemas.microsoft.com/office/drawing/2015/06/chart">
              <c:ext xmlns:c16="http://schemas.microsoft.com/office/drawing/2014/chart" uri="{C3380CC4-5D6E-409C-BE32-E72D297353CC}">
                <c16:uniqueId val="{0000001B-22C2-42B5-8F3F-FDEE9B64A504}"/>
              </c:ext>
            </c:extLst>
          </c:dPt>
          <c:dPt>
            <c:idx val="28"/>
            <c:invertIfNegative val="0"/>
            <c:bubble3D val="0"/>
            <c:extLst xmlns:c16r2="http://schemas.microsoft.com/office/drawing/2015/06/chart">
              <c:ext xmlns:c16="http://schemas.microsoft.com/office/drawing/2014/chart" uri="{C3380CC4-5D6E-409C-BE32-E72D297353CC}">
                <c16:uniqueId val="{0000001C-22C2-42B5-8F3F-FDEE9B64A504}"/>
              </c:ext>
            </c:extLst>
          </c:dPt>
          <c:dPt>
            <c:idx val="29"/>
            <c:invertIfNegative val="0"/>
            <c:bubble3D val="0"/>
            <c:extLst xmlns:c16r2="http://schemas.microsoft.com/office/drawing/2015/06/chart">
              <c:ext xmlns:c16="http://schemas.microsoft.com/office/drawing/2014/chart" uri="{C3380CC4-5D6E-409C-BE32-E72D297353CC}">
                <c16:uniqueId val="{0000001D-22C2-42B5-8F3F-FDEE9B64A504}"/>
              </c:ext>
            </c:extLst>
          </c:dPt>
          <c:dPt>
            <c:idx val="30"/>
            <c:invertIfNegative val="0"/>
            <c:bubble3D val="0"/>
            <c:extLst xmlns:c16r2="http://schemas.microsoft.com/office/drawing/2015/06/chart">
              <c:ext xmlns:c16="http://schemas.microsoft.com/office/drawing/2014/chart" uri="{C3380CC4-5D6E-409C-BE32-E72D297353CC}">
                <c16:uniqueId val="{0000001E-22C2-42B5-8F3F-FDEE9B64A504}"/>
              </c:ext>
            </c:extLst>
          </c:dPt>
          <c:dPt>
            <c:idx val="31"/>
            <c:invertIfNegative val="0"/>
            <c:bubble3D val="0"/>
            <c:extLst xmlns:c16r2="http://schemas.microsoft.com/office/drawing/2015/06/chart">
              <c:ext xmlns:c16="http://schemas.microsoft.com/office/drawing/2014/chart" uri="{C3380CC4-5D6E-409C-BE32-E72D297353CC}">
                <c16:uniqueId val="{0000001F-22C2-42B5-8F3F-FDEE9B64A504}"/>
              </c:ext>
            </c:extLst>
          </c:dPt>
          <c:dPt>
            <c:idx val="32"/>
            <c:invertIfNegative val="0"/>
            <c:bubble3D val="0"/>
            <c:extLst xmlns:c16r2="http://schemas.microsoft.com/office/drawing/2015/06/chart">
              <c:ext xmlns:c16="http://schemas.microsoft.com/office/drawing/2014/chart" uri="{C3380CC4-5D6E-409C-BE32-E72D297353CC}">
                <c16:uniqueId val="{00000020-22C2-42B5-8F3F-FDEE9B64A504}"/>
              </c:ext>
            </c:extLst>
          </c:dPt>
          <c:dPt>
            <c:idx val="33"/>
            <c:invertIfNegative val="0"/>
            <c:bubble3D val="0"/>
            <c:extLst xmlns:c16r2="http://schemas.microsoft.com/office/drawing/2015/06/chart">
              <c:ext xmlns:c16="http://schemas.microsoft.com/office/drawing/2014/chart" uri="{C3380CC4-5D6E-409C-BE32-E72D297353CC}">
                <c16:uniqueId val="{00000021-22C2-42B5-8F3F-FDEE9B64A504}"/>
              </c:ext>
            </c:extLst>
          </c:dPt>
          <c:dPt>
            <c:idx val="34"/>
            <c:invertIfNegative val="0"/>
            <c:bubble3D val="0"/>
            <c:extLst xmlns:c16r2="http://schemas.microsoft.com/office/drawing/2015/06/chart">
              <c:ext xmlns:c16="http://schemas.microsoft.com/office/drawing/2014/chart" uri="{C3380CC4-5D6E-409C-BE32-E72D297353CC}">
                <c16:uniqueId val="{00000022-22C2-42B5-8F3F-FDEE9B64A504}"/>
              </c:ext>
            </c:extLst>
          </c:dPt>
          <c:dPt>
            <c:idx val="35"/>
            <c:invertIfNegative val="0"/>
            <c:bubble3D val="0"/>
            <c:extLst xmlns:c16r2="http://schemas.microsoft.com/office/drawing/2015/06/chart">
              <c:ext xmlns:c16="http://schemas.microsoft.com/office/drawing/2014/chart" uri="{C3380CC4-5D6E-409C-BE32-E72D297353CC}">
                <c16:uniqueId val="{00000023-22C2-42B5-8F3F-FDEE9B64A504}"/>
              </c:ext>
            </c:extLst>
          </c:dPt>
          <c:dPt>
            <c:idx val="36"/>
            <c:invertIfNegative val="0"/>
            <c:bubble3D val="0"/>
            <c:extLst xmlns:c16r2="http://schemas.microsoft.com/office/drawing/2015/06/chart">
              <c:ext xmlns:c16="http://schemas.microsoft.com/office/drawing/2014/chart" uri="{C3380CC4-5D6E-409C-BE32-E72D297353CC}">
                <c16:uniqueId val="{00000024-22C2-42B5-8F3F-FDEE9B64A504}"/>
              </c:ext>
            </c:extLst>
          </c:dPt>
          <c:dPt>
            <c:idx val="37"/>
            <c:invertIfNegative val="0"/>
            <c:bubble3D val="0"/>
            <c:extLst xmlns:c16r2="http://schemas.microsoft.com/office/drawing/2015/06/chart">
              <c:ext xmlns:c16="http://schemas.microsoft.com/office/drawing/2014/chart" uri="{C3380CC4-5D6E-409C-BE32-E72D297353CC}">
                <c16:uniqueId val="{00000025-22C2-42B5-8F3F-FDEE9B64A504}"/>
              </c:ext>
            </c:extLst>
          </c:dPt>
          <c:dPt>
            <c:idx val="38"/>
            <c:invertIfNegative val="0"/>
            <c:bubble3D val="0"/>
            <c:extLst xmlns:c16r2="http://schemas.microsoft.com/office/drawing/2015/06/chart">
              <c:ext xmlns:c16="http://schemas.microsoft.com/office/drawing/2014/chart" uri="{C3380CC4-5D6E-409C-BE32-E72D297353CC}">
                <c16:uniqueId val="{00000026-22C2-42B5-8F3F-FDEE9B64A504}"/>
              </c:ext>
            </c:extLst>
          </c:dPt>
          <c:dPt>
            <c:idx val="39"/>
            <c:invertIfNegative val="0"/>
            <c:bubble3D val="0"/>
            <c:extLst xmlns:c16r2="http://schemas.microsoft.com/office/drawing/2015/06/chart">
              <c:ext xmlns:c16="http://schemas.microsoft.com/office/drawing/2014/chart" uri="{C3380CC4-5D6E-409C-BE32-E72D297353CC}">
                <c16:uniqueId val="{00000027-22C2-42B5-8F3F-FDEE9B64A504}"/>
              </c:ext>
            </c:extLst>
          </c:dPt>
          <c:dLbls>
            <c:spPr>
              <a:noFill/>
              <a:ln>
                <a:noFill/>
              </a:ln>
              <a:effectLst/>
            </c:spPr>
            <c:txPr>
              <a:bodyPr rot="0" spcFirstLastPara="1" vertOverflow="ellipsis" vert="horz" wrap="square" anchor="ctr" anchorCtr="1"/>
              <a:lstStyle/>
              <a:p>
                <a:pPr>
                  <a:defRPr sz="1200" b="1" i="0" u="none" strike="noStrike" kern="1200" baseline="0">
                    <a:solidFill>
                      <a:schemeClr val="bg1"/>
                    </a:solidFill>
                    <a:latin typeface="Arial" panose="020B0604020202020204" pitchFamily="34" charset="0"/>
                    <a:ea typeface="Century Gothic" charset="0"/>
                    <a:cs typeface="Arial" panose="020B0604020202020204" pitchFamily="34" charset="0"/>
                  </a:defRPr>
                </a:pPr>
                <a:endParaRPr lang="en-US"/>
              </a:p>
            </c:txPr>
            <c:dLblPos val="ct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Sheet1!$A$16</c:f>
              <c:strCache>
                <c:ptCount val="1"/>
                <c:pt idx="0">
                  <c:v>Having a gourmet meal</c:v>
                </c:pt>
              </c:strCache>
            </c:strRef>
          </c:cat>
          <c:val>
            <c:numRef>
              <c:f>Sheet1!$B$16</c:f>
              <c:numCache>
                <c:formatCode>0%</c:formatCode>
                <c:ptCount val="1"/>
                <c:pt idx="0">
                  <c:v>0.25585585585585602</c:v>
                </c:pt>
              </c:numCache>
            </c:numRef>
          </c:val>
          <c:extLst xmlns:c16r2="http://schemas.microsoft.com/office/drawing/2015/06/chart">
            <c:ext xmlns:c16="http://schemas.microsoft.com/office/drawing/2014/chart" uri="{C3380CC4-5D6E-409C-BE32-E72D297353CC}">
              <c16:uniqueId val="{00000028-22C2-42B5-8F3F-FDEE9B64A504}"/>
            </c:ext>
          </c:extLst>
        </c:ser>
        <c:ser>
          <c:idx val="1"/>
          <c:order val="1"/>
          <c:tx>
            <c:strRef>
              <c:f>Sheet1!$C$1</c:f>
              <c:strCache>
                <c:ptCount val="1"/>
                <c:pt idx="0">
                  <c:v>Definitely would</c:v>
                </c:pt>
              </c:strCache>
            </c:strRef>
          </c:tx>
          <c:spPr>
            <a:solidFill>
              <a:srgbClr val="00B050"/>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b" anchorCtr="0">
                <a:spAutoFit/>
              </a:bodyPr>
              <a:lstStyle/>
              <a:p>
                <a:pPr algn="ctr">
                  <a:defRPr lang="en-GB" sz="1200" b="1" i="0" u="none" strike="noStrike" kern="1200" baseline="0">
                    <a:solidFill>
                      <a:schemeClr val="bg1"/>
                    </a:solidFill>
                    <a:latin typeface="Arial" panose="020B0604020202020204" pitchFamily="34" charset="0"/>
                    <a:ea typeface="Century Gothic" charset="0"/>
                    <a:cs typeface="Arial" panose="020B0604020202020204" pitchFamily="34" charset="0"/>
                  </a:defRPr>
                </a:pPr>
                <a:endParaRPr lang="en-US"/>
              </a:p>
            </c:txPr>
            <c:dLblPos val="ct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Sheet1!$A$16</c:f>
              <c:strCache>
                <c:ptCount val="1"/>
                <c:pt idx="0">
                  <c:v>Having a gourmet meal</c:v>
                </c:pt>
              </c:strCache>
            </c:strRef>
          </c:cat>
          <c:val>
            <c:numRef>
              <c:f>Sheet1!$C$16</c:f>
              <c:numCache>
                <c:formatCode>0%</c:formatCode>
                <c:ptCount val="1"/>
                <c:pt idx="0">
                  <c:v>0.31214414414414399</c:v>
                </c:pt>
              </c:numCache>
            </c:numRef>
          </c:val>
          <c:extLst xmlns:c16r2="http://schemas.microsoft.com/office/drawing/2015/06/chart">
            <c:ext xmlns:c16="http://schemas.microsoft.com/office/drawing/2014/chart" uri="{C3380CC4-5D6E-409C-BE32-E72D297353CC}">
              <c16:uniqueId val="{00000029-22C2-42B5-8F3F-FDEE9B64A504}"/>
            </c:ext>
          </c:extLst>
        </c:ser>
        <c:dLbls>
          <c:showLegendKey val="0"/>
          <c:showVal val="0"/>
          <c:showCatName val="0"/>
          <c:showSerName val="0"/>
          <c:showPercent val="0"/>
          <c:showBubbleSize val="0"/>
        </c:dLbls>
        <c:gapWidth val="50"/>
        <c:overlap val="100"/>
        <c:axId val="377331656"/>
        <c:axId val="377330088"/>
      </c:barChart>
      <c:catAx>
        <c:axId val="377331656"/>
        <c:scaling>
          <c:orientation val="maxMin"/>
        </c:scaling>
        <c:delete val="1"/>
        <c:axPos val="l"/>
        <c:numFmt formatCode="General" sourceLinked="1"/>
        <c:majorTickMark val="none"/>
        <c:minorTickMark val="none"/>
        <c:tickLblPos val="nextTo"/>
        <c:crossAx val="377330088"/>
        <c:crosses val="autoZero"/>
        <c:auto val="1"/>
        <c:lblAlgn val="ctr"/>
        <c:lblOffset val="100"/>
        <c:noMultiLvlLbl val="0"/>
      </c:catAx>
      <c:valAx>
        <c:axId val="377330088"/>
        <c:scaling>
          <c:orientation val="minMax"/>
          <c:max val="1.2"/>
        </c:scaling>
        <c:delete val="1"/>
        <c:axPos val="t"/>
        <c:majorGridlines>
          <c:spPr>
            <a:ln w="9525" cap="flat" cmpd="sng" algn="ctr">
              <a:noFill/>
              <a:round/>
            </a:ln>
            <a:effectLst/>
          </c:spPr>
        </c:majorGridlines>
        <c:numFmt formatCode="0%" sourceLinked="0"/>
        <c:majorTickMark val="out"/>
        <c:minorTickMark val="none"/>
        <c:tickLblPos val="nextTo"/>
        <c:crossAx val="377331656"/>
        <c:crosses val="autoZero"/>
        <c:crossBetween val="between"/>
      </c:valAx>
      <c:spPr>
        <a:noFill/>
        <a:ln>
          <a:noFill/>
        </a:ln>
        <a:effectLst/>
      </c:spPr>
    </c:plotArea>
    <c:plotVisOnly val="1"/>
    <c:dispBlanksAs val="gap"/>
    <c:showDLblsOverMax val="0"/>
  </c:chart>
  <c:spPr>
    <a:noFill/>
    <a:ln>
      <a:noFill/>
    </a:ln>
    <a:effectLst/>
  </c:spPr>
  <c:txPr>
    <a:bodyPr/>
    <a:lstStyle/>
    <a:p>
      <a:pPr>
        <a:defRPr sz="800">
          <a:solidFill>
            <a:srgbClr val="505050"/>
          </a:solidFill>
          <a:latin typeface="Arial" panose="020B0604020202020204" pitchFamily="34" charset="0"/>
          <a:cs typeface="Arial" panose="020B0604020202020204" pitchFamily="34" charset="0"/>
        </a:defRPr>
      </a:pPr>
      <a:endParaRPr lang="en-US"/>
    </a:p>
  </c:txPr>
  <c:externalData r:id="rId2">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32780597237485198"/>
          <c:y val="3.73704372143773E-2"/>
          <c:w val="0.53711838704694803"/>
          <c:h val="0.94907410100360601"/>
        </c:manualLayout>
      </c:layout>
      <c:barChart>
        <c:barDir val="bar"/>
        <c:grouping val="stacked"/>
        <c:varyColors val="0"/>
        <c:ser>
          <c:idx val="0"/>
          <c:order val="0"/>
          <c:tx>
            <c:strRef>
              <c:f>Sheet1!$B$1</c:f>
              <c:strCache>
                <c:ptCount val="1"/>
                <c:pt idx="0">
                  <c:v>Very likely to </c:v>
                </c:pt>
              </c:strCache>
            </c:strRef>
          </c:tx>
          <c:spPr>
            <a:solidFill>
              <a:srgbClr val="92D050"/>
            </a:solidFill>
            <a:ln>
              <a:noFill/>
            </a:ln>
            <a:effectLst/>
          </c:spPr>
          <c:invertIfNegative val="0"/>
          <c:dPt>
            <c:idx val="0"/>
            <c:invertIfNegative val="0"/>
            <c:bubble3D val="0"/>
            <c:extLst xmlns:c16r2="http://schemas.microsoft.com/office/drawing/2015/06/chart">
              <c:ext xmlns:c16="http://schemas.microsoft.com/office/drawing/2014/chart" uri="{C3380CC4-5D6E-409C-BE32-E72D297353CC}">
                <c16:uniqueId val="{00000000-6197-4824-881D-23ECCD85E207}"/>
              </c:ext>
            </c:extLst>
          </c:dPt>
          <c:dPt>
            <c:idx val="1"/>
            <c:invertIfNegative val="0"/>
            <c:bubble3D val="0"/>
            <c:extLst xmlns:c16r2="http://schemas.microsoft.com/office/drawing/2015/06/chart">
              <c:ext xmlns:c16="http://schemas.microsoft.com/office/drawing/2014/chart" uri="{C3380CC4-5D6E-409C-BE32-E72D297353CC}">
                <c16:uniqueId val="{00000001-6197-4824-881D-23ECCD85E207}"/>
              </c:ext>
            </c:extLst>
          </c:dPt>
          <c:dPt>
            <c:idx val="2"/>
            <c:invertIfNegative val="0"/>
            <c:bubble3D val="0"/>
            <c:extLst xmlns:c16r2="http://schemas.microsoft.com/office/drawing/2015/06/chart">
              <c:ext xmlns:c16="http://schemas.microsoft.com/office/drawing/2014/chart" uri="{C3380CC4-5D6E-409C-BE32-E72D297353CC}">
                <c16:uniqueId val="{00000002-6197-4824-881D-23ECCD85E207}"/>
              </c:ext>
            </c:extLst>
          </c:dPt>
          <c:dPt>
            <c:idx val="3"/>
            <c:invertIfNegative val="0"/>
            <c:bubble3D val="0"/>
            <c:extLst xmlns:c16r2="http://schemas.microsoft.com/office/drawing/2015/06/chart">
              <c:ext xmlns:c16="http://schemas.microsoft.com/office/drawing/2014/chart" uri="{C3380CC4-5D6E-409C-BE32-E72D297353CC}">
                <c16:uniqueId val="{00000003-6197-4824-881D-23ECCD85E207}"/>
              </c:ext>
            </c:extLst>
          </c:dPt>
          <c:dPt>
            <c:idx val="4"/>
            <c:invertIfNegative val="0"/>
            <c:bubble3D val="0"/>
            <c:extLst xmlns:c16r2="http://schemas.microsoft.com/office/drawing/2015/06/chart">
              <c:ext xmlns:c16="http://schemas.microsoft.com/office/drawing/2014/chart" uri="{C3380CC4-5D6E-409C-BE32-E72D297353CC}">
                <c16:uniqueId val="{00000004-6197-4824-881D-23ECCD85E207}"/>
              </c:ext>
            </c:extLst>
          </c:dPt>
          <c:dPt>
            <c:idx val="5"/>
            <c:invertIfNegative val="0"/>
            <c:bubble3D val="0"/>
            <c:extLst xmlns:c16r2="http://schemas.microsoft.com/office/drawing/2015/06/chart">
              <c:ext xmlns:c16="http://schemas.microsoft.com/office/drawing/2014/chart" uri="{C3380CC4-5D6E-409C-BE32-E72D297353CC}">
                <c16:uniqueId val="{00000005-6197-4824-881D-23ECCD85E207}"/>
              </c:ext>
            </c:extLst>
          </c:dPt>
          <c:dPt>
            <c:idx val="6"/>
            <c:invertIfNegative val="0"/>
            <c:bubble3D val="0"/>
            <c:extLst xmlns:c16r2="http://schemas.microsoft.com/office/drawing/2015/06/chart">
              <c:ext xmlns:c16="http://schemas.microsoft.com/office/drawing/2014/chart" uri="{C3380CC4-5D6E-409C-BE32-E72D297353CC}">
                <c16:uniqueId val="{00000006-6197-4824-881D-23ECCD85E207}"/>
              </c:ext>
            </c:extLst>
          </c:dPt>
          <c:dPt>
            <c:idx val="7"/>
            <c:invertIfNegative val="0"/>
            <c:bubble3D val="0"/>
            <c:extLst xmlns:c16r2="http://schemas.microsoft.com/office/drawing/2015/06/chart">
              <c:ext xmlns:c16="http://schemas.microsoft.com/office/drawing/2014/chart" uri="{C3380CC4-5D6E-409C-BE32-E72D297353CC}">
                <c16:uniqueId val="{00000007-6197-4824-881D-23ECCD85E207}"/>
              </c:ext>
            </c:extLst>
          </c:dPt>
          <c:dPt>
            <c:idx val="8"/>
            <c:invertIfNegative val="0"/>
            <c:bubble3D val="0"/>
            <c:extLst xmlns:c16r2="http://schemas.microsoft.com/office/drawing/2015/06/chart">
              <c:ext xmlns:c16="http://schemas.microsoft.com/office/drawing/2014/chart" uri="{C3380CC4-5D6E-409C-BE32-E72D297353CC}">
                <c16:uniqueId val="{00000008-6197-4824-881D-23ECCD85E207}"/>
              </c:ext>
            </c:extLst>
          </c:dPt>
          <c:dPt>
            <c:idx val="9"/>
            <c:invertIfNegative val="0"/>
            <c:bubble3D val="0"/>
            <c:extLst xmlns:c16r2="http://schemas.microsoft.com/office/drawing/2015/06/chart">
              <c:ext xmlns:c16="http://schemas.microsoft.com/office/drawing/2014/chart" uri="{C3380CC4-5D6E-409C-BE32-E72D297353CC}">
                <c16:uniqueId val="{00000009-6197-4824-881D-23ECCD85E207}"/>
              </c:ext>
            </c:extLst>
          </c:dPt>
          <c:dPt>
            <c:idx val="10"/>
            <c:invertIfNegative val="0"/>
            <c:bubble3D val="0"/>
            <c:extLst xmlns:c16r2="http://schemas.microsoft.com/office/drawing/2015/06/chart">
              <c:ext xmlns:c16="http://schemas.microsoft.com/office/drawing/2014/chart" uri="{C3380CC4-5D6E-409C-BE32-E72D297353CC}">
                <c16:uniqueId val="{0000000A-6197-4824-881D-23ECCD85E207}"/>
              </c:ext>
            </c:extLst>
          </c:dPt>
          <c:dPt>
            <c:idx val="11"/>
            <c:invertIfNegative val="0"/>
            <c:bubble3D val="0"/>
            <c:extLst xmlns:c16r2="http://schemas.microsoft.com/office/drawing/2015/06/chart">
              <c:ext xmlns:c16="http://schemas.microsoft.com/office/drawing/2014/chart" uri="{C3380CC4-5D6E-409C-BE32-E72D297353CC}">
                <c16:uniqueId val="{0000000B-6197-4824-881D-23ECCD85E207}"/>
              </c:ext>
            </c:extLst>
          </c:dPt>
          <c:dPt>
            <c:idx val="12"/>
            <c:invertIfNegative val="0"/>
            <c:bubble3D val="0"/>
            <c:extLst xmlns:c16r2="http://schemas.microsoft.com/office/drawing/2015/06/chart">
              <c:ext xmlns:c16="http://schemas.microsoft.com/office/drawing/2014/chart" uri="{C3380CC4-5D6E-409C-BE32-E72D297353CC}">
                <c16:uniqueId val="{0000000C-6197-4824-881D-23ECCD85E207}"/>
              </c:ext>
            </c:extLst>
          </c:dPt>
          <c:dPt>
            <c:idx val="13"/>
            <c:invertIfNegative val="0"/>
            <c:bubble3D val="0"/>
            <c:extLst xmlns:c16r2="http://schemas.microsoft.com/office/drawing/2015/06/chart">
              <c:ext xmlns:c16="http://schemas.microsoft.com/office/drawing/2014/chart" uri="{C3380CC4-5D6E-409C-BE32-E72D297353CC}">
                <c16:uniqueId val="{0000000D-6197-4824-881D-23ECCD85E207}"/>
              </c:ext>
            </c:extLst>
          </c:dPt>
          <c:dPt>
            <c:idx val="14"/>
            <c:invertIfNegative val="0"/>
            <c:bubble3D val="0"/>
            <c:extLst xmlns:c16r2="http://schemas.microsoft.com/office/drawing/2015/06/chart">
              <c:ext xmlns:c16="http://schemas.microsoft.com/office/drawing/2014/chart" uri="{C3380CC4-5D6E-409C-BE32-E72D297353CC}">
                <c16:uniqueId val="{0000000E-6197-4824-881D-23ECCD85E207}"/>
              </c:ext>
            </c:extLst>
          </c:dPt>
          <c:dPt>
            <c:idx val="15"/>
            <c:invertIfNegative val="0"/>
            <c:bubble3D val="0"/>
            <c:extLst xmlns:c16r2="http://schemas.microsoft.com/office/drawing/2015/06/chart">
              <c:ext xmlns:c16="http://schemas.microsoft.com/office/drawing/2014/chart" uri="{C3380CC4-5D6E-409C-BE32-E72D297353CC}">
                <c16:uniqueId val="{0000000F-6197-4824-881D-23ECCD85E207}"/>
              </c:ext>
            </c:extLst>
          </c:dPt>
          <c:dPt>
            <c:idx val="16"/>
            <c:invertIfNegative val="0"/>
            <c:bubble3D val="0"/>
            <c:extLst xmlns:c16r2="http://schemas.microsoft.com/office/drawing/2015/06/chart">
              <c:ext xmlns:c16="http://schemas.microsoft.com/office/drawing/2014/chart" uri="{C3380CC4-5D6E-409C-BE32-E72D297353CC}">
                <c16:uniqueId val="{00000010-6197-4824-881D-23ECCD85E207}"/>
              </c:ext>
            </c:extLst>
          </c:dPt>
          <c:dPt>
            <c:idx val="17"/>
            <c:invertIfNegative val="0"/>
            <c:bubble3D val="0"/>
            <c:extLst xmlns:c16r2="http://schemas.microsoft.com/office/drawing/2015/06/chart">
              <c:ext xmlns:c16="http://schemas.microsoft.com/office/drawing/2014/chart" uri="{C3380CC4-5D6E-409C-BE32-E72D297353CC}">
                <c16:uniqueId val="{00000011-6197-4824-881D-23ECCD85E207}"/>
              </c:ext>
            </c:extLst>
          </c:dPt>
          <c:dPt>
            <c:idx val="18"/>
            <c:invertIfNegative val="0"/>
            <c:bubble3D val="0"/>
            <c:extLst xmlns:c16r2="http://schemas.microsoft.com/office/drawing/2015/06/chart">
              <c:ext xmlns:c16="http://schemas.microsoft.com/office/drawing/2014/chart" uri="{C3380CC4-5D6E-409C-BE32-E72D297353CC}">
                <c16:uniqueId val="{00000012-6197-4824-881D-23ECCD85E207}"/>
              </c:ext>
            </c:extLst>
          </c:dPt>
          <c:dPt>
            <c:idx val="19"/>
            <c:invertIfNegative val="0"/>
            <c:bubble3D val="0"/>
            <c:extLst xmlns:c16r2="http://schemas.microsoft.com/office/drawing/2015/06/chart">
              <c:ext xmlns:c16="http://schemas.microsoft.com/office/drawing/2014/chart" uri="{C3380CC4-5D6E-409C-BE32-E72D297353CC}">
                <c16:uniqueId val="{00000013-6197-4824-881D-23ECCD85E207}"/>
              </c:ext>
            </c:extLst>
          </c:dPt>
          <c:dPt>
            <c:idx val="20"/>
            <c:invertIfNegative val="0"/>
            <c:bubble3D val="0"/>
            <c:extLst xmlns:c16r2="http://schemas.microsoft.com/office/drawing/2015/06/chart">
              <c:ext xmlns:c16="http://schemas.microsoft.com/office/drawing/2014/chart" uri="{C3380CC4-5D6E-409C-BE32-E72D297353CC}">
                <c16:uniqueId val="{00000014-6197-4824-881D-23ECCD85E207}"/>
              </c:ext>
            </c:extLst>
          </c:dPt>
          <c:dPt>
            <c:idx val="21"/>
            <c:invertIfNegative val="0"/>
            <c:bubble3D val="0"/>
            <c:extLst xmlns:c16r2="http://schemas.microsoft.com/office/drawing/2015/06/chart">
              <c:ext xmlns:c16="http://schemas.microsoft.com/office/drawing/2014/chart" uri="{C3380CC4-5D6E-409C-BE32-E72D297353CC}">
                <c16:uniqueId val="{00000015-6197-4824-881D-23ECCD85E207}"/>
              </c:ext>
            </c:extLst>
          </c:dPt>
          <c:dPt>
            <c:idx val="22"/>
            <c:invertIfNegative val="0"/>
            <c:bubble3D val="0"/>
            <c:extLst xmlns:c16r2="http://schemas.microsoft.com/office/drawing/2015/06/chart">
              <c:ext xmlns:c16="http://schemas.microsoft.com/office/drawing/2014/chart" uri="{C3380CC4-5D6E-409C-BE32-E72D297353CC}">
                <c16:uniqueId val="{00000016-6197-4824-881D-23ECCD85E207}"/>
              </c:ext>
            </c:extLst>
          </c:dPt>
          <c:dPt>
            <c:idx val="23"/>
            <c:invertIfNegative val="0"/>
            <c:bubble3D val="0"/>
            <c:extLst xmlns:c16r2="http://schemas.microsoft.com/office/drawing/2015/06/chart">
              <c:ext xmlns:c16="http://schemas.microsoft.com/office/drawing/2014/chart" uri="{C3380CC4-5D6E-409C-BE32-E72D297353CC}">
                <c16:uniqueId val="{00000017-6197-4824-881D-23ECCD85E207}"/>
              </c:ext>
            </c:extLst>
          </c:dPt>
          <c:dPt>
            <c:idx val="24"/>
            <c:invertIfNegative val="0"/>
            <c:bubble3D val="0"/>
            <c:extLst xmlns:c16r2="http://schemas.microsoft.com/office/drawing/2015/06/chart">
              <c:ext xmlns:c16="http://schemas.microsoft.com/office/drawing/2014/chart" uri="{C3380CC4-5D6E-409C-BE32-E72D297353CC}">
                <c16:uniqueId val="{00000018-6197-4824-881D-23ECCD85E207}"/>
              </c:ext>
            </c:extLst>
          </c:dPt>
          <c:dPt>
            <c:idx val="25"/>
            <c:invertIfNegative val="0"/>
            <c:bubble3D val="0"/>
            <c:extLst xmlns:c16r2="http://schemas.microsoft.com/office/drawing/2015/06/chart">
              <c:ext xmlns:c16="http://schemas.microsoft.com/office/drawing/2014/chart" uri="{C3380CC4-5D6E-409C-BE32-E72D297353CC}">
                <c16:uniqueId val="{00000019-6197-4824-881D-23ECCD85E207}"/>
              </c:ext>
            </c:extLst>
          </c:dPt>
          <c:dPt>
            <c:idx val="26"/>
            <c:invertIfNegative val="0"/>
            <c:bubble3D val="0"/>
            <c:extLst xmlns:c16r2="http://schemas.microsoft.com/office/drawing/2015/06/chart">
              <c:ext xmlns:c16="http://schemas.microsoft.com/office/drawing/2014/chart" uri="{C3380CC4-5D6E-409C-BE32-E72D297353CC}">
                <c16:uniqueId val="{0000001A-6197-4824-881D-23ECCD85E207}"/>
              </c:ext>
            </c:extLst>
          </c:dPt>
          <c:dPt>
            <c:idx val="27"/>
            <c:invertIfNegative val="0"/>
            <c:bubble3D val="0"/>
            <c:extLst xmlns:c16r2="http://schemas.microsoft.com/office/drawing/2015/06/chart">
              <c:ext xmlns:c16="http://schemas.microsoft.com/office/drawing/2014/chart" uri="{C3380CC4-5D6E-409C-BE32-E72D297353CC}">
                <c16:uniqueId val="{0000001B-6197-4824-881D-23ECCD85E207}"/>
              </c:ext>
            </c:extLst>
          </c:dPt>
          <c:dPt>
            <c:idx val="28"/>
            <c:invertIfNegative val="0"/>
            <c:bubble3D val="0"/>
            <c:extLst xmlns:c16r2="http://schemas.microsoft.com/office/drawing/2015/06/chart">
              <c:ext xmlns:c16="http://schemas.microsoft.com/office/drawing/2014/chart" uri="{C3380CC4-5D6E-409C-BE32-E72D297353CC}">
                <c16:uniqueId val="{0000001C-6197-4824-881D-23ECCD85E207}"/>
              </c:ext>
            </c:extLst>
          </c:dPt>
          <c:dPt>
            <c:idx val="29"/>
            <c:invertIfNegative val="0"/>
            <c:bubble3D val="0"/>
            <c:extLst xmlns:c16r2="http://schemas.microsoft.com/office/drawing/2015/06/chart">
              <c:ext xmlns:c16="http://schemas.microsoft.com/office/drawing/2014/chart" uri="{C3380CC4-5D6E-409C-BE32-E72D297353CC}">
                <c16:uniqueId val="{0000001D-6197-4824-881D-23ECCD85E207}"/>
              </c:ext>
            </c:extLst>
          </c:dPt>
          <c:dPt>
            <c:idx val="30"/>
            <c:invertIfNegative val="0"/>
            <c:bubble3D val="0"/>
            <c:extLst xmlns:c16r2="http://schemas.microsoft.com/office/drawing/2015/06/chart">
              <c:ext xmlns:c16="http://schemas.microsoft.com/office/drawing/2014/chart" uri="{C3380CC4-5D6E-409C-BE32-E72D297353CC}">
                <c16:uniqueId val="{0000001E-6197-4824-881D-23ECCD85E207}"/>
              </c:ext>
            </c:extLst>
          </c:dPt>
          <c:dPt>
            <c:idx val="31"/>
            <c:invertIfNegative val="0"/>
            <c:bubble3D val="0"/>
            <c:extLst xmlns:c16r2="http://schemas.microsoft.com/office/drawing/2015/06/chart">
              <c:ext xmlns:c16="http://schemas.microsoft.com/office/drawing/2014/chart" uri="{C3380CC4-5D6E-409C-BE32-E72D297353CC}">
                <c16:uniqueId val="{0000001F-6197-4824-881D-23ECCD85E207}"/>
              </c:ext>
            </c:extLst>
          </c:dPt>
          <c:dPt>
            <c:idx val="32"/>
            <c:invertIfNegative val="0"/>
            <c:bubble3D val="0"/>
            <c:extLst xmlns:c16r2="http://schemas.microsoft.com/office/drawing/2015/06/chart">
              <c:ext xmlns:c16="http://schemas.microsoft.com/office/drawing/2014/chart" uri="{C3380CC4-5D6E-409C-BE32-E72D297353CC}">
                <c16:uniqueId val="{00000020-6197-4824-881D-23ECCD85E207}"/>
              </c:ext>
            </c:extLst>
          </c:dPt>
          <c:dPt>
            <c:idx val="33"/>
            <c:invertIfNegative val="0"/>
            <c:bubble3D val="0"/>
            <c:extLst xmlns:c16r2="http://schemas.microsoft.com/office/drawing/2015/06/chart">
              <c:ext xmlns:c16="http://schemas.microsoft.com/office/drawing/2014/chart" uri="{C3380CC4-5D6E-409C-BE32-E72D297353CC}">
                <c16:uniqueId val="{00000021-6197-4824-881D-23ECCD85E207}"/>
              </c:ext>
            </c:extLst>
          </c:dPt>
          <c:dPt>
            <c:idx val="34"/>
            <c:invertIfNegative val="0"/>
            <c:bubble3D val="0"/>
            <c:extLst xmlns:c16r2="http://schemas.microsoft.com/office/drawing/2015/06/chart">
              <c:ext xmlns:c16="http://schemas.microsoft.com/office/drawing/2014/chart" uri="{C3380CC4-5D6E-409C-BE32-E72D297353CC}">
                <c16:uniqueId val="{00000022-6197-4824-881D-23ECCD85E207}"/>
              </c:ext>
            </c:extLst>
          </c:dPt>
          <c:dPt>
            <c:idx val="35"/>
            <c:invertIfNegative val="0"/>
            <c:bubble3D val="0"/>
            <c:extLst xmlns:c16r2="http://schemas.microsoft.com/office/drawing/2015/06/chart">
              <c:ext xmlns:c16="http://schemas.microsoft.com/office/drawing/2014/chart" uri="{C3380CC4-5D6E-409C-BE32-E72D297353CC}">
                <c16:uniqueId val="{00000023-6197-4824-881D-23ECCD85E207}"/>
              </c:ext>
            </c:extLst>
          </c:dPt>
          <c:dPt>
            <c:idx val="36"/>
            <c:invertIfNegative val="0"/>
            <c:bubble3D val="0"/>
            <c:extLst xmlns:c16r2="http://schemas.microsoft.com/office/drawing/2015/06/chart">
              <c:ext xmlns:c16="http://schemas.microsoft.com/office/drawing/2014/chart" uri="{C3380CC4-5D6E-409C-BE32-E72D297353CC}">
                <c16:uniqueId val="{00000024-6197-4824-881D-23ECCD85E207}"/>
              </c:ext>
            </c:extLst>
          </c:dPt>
          <c:dPt>
            <c:idx val="37"/>
            <c:invertIfNegative val="0"/>
            <c:bubble3D val="0"/>
            <c:extLst xmlns:c16r2="http://schemas.microsoft.com/office/drawing/2015/06/chart">
              <c:ext xmlns:c16="http://schemas.microsoft.com/office/drawing/2014/chart" uri="{C3380CC4-5D6E-409C-BE32-E72D297353CC}">
                <c16:uniqueId val="{00000025-6197-4824-881D-23ECCD85E207}"/>
              </c:ext>
            </c:extLst>
          </c:dPt>
          <c:dPt>
            <c:idx val="38"/>
            <c:invertIfNegative val="0"/>
            <c:bubble3D val="0"/>
            <c:extLst xmlns:c16r2="http://schemas.microsoft.com/office/drawing/2015/06/chart">
              <c:ext xmlns:c16="http://schemas.microsoft.com/office/drawing/2014/chart" uri="{C3380CC4-5D6E-409C-BE32-E72D297353CC}">
                <c16:uniqueId val="{00000026-6197-4824-881D-23ECCD85E207}"/>
              </c:ext>
            </c:extLst>
          </c:dPt>
          <c:dPt>
            <c:idx val="39"/>
            <c:invertIfNegative val="0"/>
            <c:bubble3D val="0"/>
            <c:extLst xmlns:c16r2="http://schemas.microsoft.com/office/drawing/2015/06/chart">
              <c:ext xmlns:c16="http://schemas.microsoft.com/office/drawing/2014/chart" uri="{C3380CC4-5D6E-409C-BE32-E72D297353CC}">
                <c16:uniqueId val="{00000027-6197-4824-881D-23ECCD85E207}"/>
              </c:ext>
            </c:extLst>
          </c:dPt>
          <c:dLbls>
            <c:spPr>
              <a:noFill/>
              <a:ln>
                <a:noFill/>
              </a:ln>
              <a:effectLst/>
            </c:spPr>
            <c:txPr>
              <a:bodyPr rot="0" spcFirstLastPara="1" vertOverflow="ellipsis" vert="horz" wrap="square" anchor="ctr" anchorCtr="1"/>
              <a:lstStyle/>
              <a:p>
                <a:pPr>
                  <a:defRPr sz="1200" b="1" i="0" u="none" strike="noStrike" kern="1200" baseline="0">
                    <a:solidFill>
                      <a:schemeClr val="bg1"/>
                    </a:solidFill>
                    <a:latin typeface="Arial" panose="020B0604020202020204" pitchFamily="34" charset="0"/>
                    <a:ea typeface="Century Gothic" charset="0"/>
                    <a:cs typeface="Arial" panose="020B0604020202020204" pitchFamily="34" charset="0"/>
                  </a:defRPr>
                </a:pPr>
                <a:endParaRPr lang="en-US"/>
              </a:p>
            </c:txPr>
            <c:dLblPos val="ct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Sheet1!$A$10</c:f>
              <c:strCache>
                <c:ptCount val="1"/>
                <c:pt idx="0">
                  <c:v>Event associated with local traditions</c:v>
                </c:pt>
              </c:strCache>
            </c:strRef>
          </c:cat>
          <c:val>
            <c:numRef>
              <c:f>Sheet1!$B$10</c:f>
              <c:numCache>
                <c:formatCode>0%</c:formatCode>
                <c:ptCount val="1"/>
                <c:pt idx="0">
                  <c:v>0.29449626865671602</c:v>
                </c:pt>
              </c:numCache>
            </c:numRef>
          </c:val>
          <c:extLst xmlns:c16r2="http://schemas.microsoft.com/office/drawing/2015/06/chart">
            <c:ext xmlns:c16="http://schemas.microsoft.com/office/drawing/2014/chart" uri="{C3380CC4-5D6E-409C-BE32-E72D297353CC}">
              <c16:uniqueId val="{00000028-6197-4824-881D-23ECCD85E207}"/>
            </c:ext>
          </c:extLst>
        </c:ser>
        <c:ser>
          <c:idx val="1"/>
          <c:order val="1"/>
          <c:tx>
            <c:strRef>
              <c:f>Sheet1!$C$1</c:f>
              <c:strCache>
                <c:ptCount val="1"/>
                <c:pt idx="0">
                  <c:v>Definitely would</c:v>
                </c:pt>
              </c:strCache>
            </c:strRef>
          </c:tx>
          <c:spPr>
            <a:solidFill>
              <a:srgbClr val="00B050"/>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b" anchorCtr="0">
                <a:spAutoFit/>
              </a:bodyPr>
              <a:lstStyle/>
              <a:p>
                <a:pPr algn="ctr">
                  <a:defRPr lang="en-GB" sz="1200" b="1" i="0" u="none" strike="noStrike" kern="1200" baseline="0">
                    <a:solidFill>
                      <a:schemeClr val="bg1"/>
                    </a:solidFill>
                    <a:latin typeface="Arial" panose="020B0604020202020204" pitchFamily="34" charset="0"/>
                    <a:ea typeface="Century Gothic" charset="0"/>
                    <a:cs typeface="Arial" panose="020B0604020202020204" pitchFamily="34" charset="0"/>
                  </a:defRPr>
                </a:pPr>
                <a:endParaRPr lang="en-US"/>
              </a:p>
            </c:txPr>
            <c:dLblPos val="ct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Sheet1!$A$10</c:f>
              <c:strCache>
                <c:ptCount val="1"/>
                <c:pt idx="0">
                  <c:v>Event associated with local traditions</c:v>
                </c:pt>
              </c:strCache>
            </c:strRef>
          </c:cat>
          <c:val>
            <c:numRef>
              <c:f>Sheet1!$C$10</c:f>
              <c:numCache>
                <c:formatCode>0%</c:formatCode>
                <c:ptCount val="1"/>
                <c:pt idx="0">
                  <c:v>0.25550373134328402</c:v>
                </c:pt>
              </c:numCache>
            </c:numRef>
          </c:val>
          <c:extLst xmlns:c16r2="http://schemas.microsoft.com/office/drawing/2015/06/chart">
            <c:ext xmlns:c16="http://schemas.microsoft.com/office/drawing/2014/chart" uri="{C3380CC4-5D6E-409C-BE32-E72D297353CC}">
              <c16:uniqueId val="{00000029-6197-4824-881D-23ECCD85E207}"/>
            </c:ext>
          </c:extLst>
        </c:ser>
        <c:dLbls>
          <c:showLegendKey val="0"/>
          <c:showVal val="0"/>
          <c:showCatName val="0"/>
          <c:showSerName val="0"/>
          <c:showPercent val="0"/>
          <c:showBubbleSize val="0"/>
        </c:dLbls>
        <c:gapWidth val="50"/>
        <c:overlap val="100"/>
        <c:axId val="377330872"/>
        <c:axId val="377332440"/>
      </c:barChart>
      <c:catAx>
        <c:axId val="377330872"/>
        <c:scaling>
          <c:orientation val="maxMin"/>
        </c:scaling>
        <c:delete val="1"/>
        <c:axPos val="l"/>
        <c:numFmt formatCode="General" sourceLinked="1"/>
        <c:majorTickMark val="none"/>
        <c:minorTickMark val="none"/>
        <c:tickLblPos val="nextTo"/>
        <c:crossAx val="377332440"/>
        <c:crosses val="autoZero"/>
        <c:auto val="1"/>
        <c:lblAlgn val="ctr"/>
        <c:lblOffset val="100"/>
        <c:noMultiLvlLbl val="0"/>
      </c:catAx>
      <c:valAx>
        <c:axId val="377332440"/>
        <c:scaling>
          <c:orientation val="minMax"/>
          <c:max val="1.2"/>
        </c:scaling>
        <c:delete val="1"/>
        <c:axPos val="t"/>
        <c:majorGridlines>
          <c:spPr>
            <a:ln w="9525" cap="flat" cmpd="sng" algn="ctr">
              <a:noFill/>
              <a:round/>
            </a:ln>
            <a:effectLst/>
          </c:spPr>
        </c:majorGridlines>
        <c:numFmt formatCode="0%" sourceLinked="0"/>
        <c:majorTickMark val="out"/>
        <c:minorTickMark val="none"/>
        <c:tickLblPos val="nextTo"/>
        <c:crossAx val="377330872"/>
        <c:crosses val="autoZero"/>
        <c:crossBetween val="between"/>
      </c:valAx>
      <c:spPr>
        <a:noFill/>
        <a:ln>
          <a:noFill/>
        </a:ln>
        <a:effectLst/>
      </c:spPr>
    </c:plotArea>
    <c:plotVisOnly val="1"/>
    <c:dispBlanksAs val="gap"/>
    <c:showDLblsOverMax val="0"/>
  </c:chart>
  <c:spPr>
    <a:noFill/>
    <a:ln>
      <a:noFill/>
    </a:ln>
    <a:effectLst/>
  </c:spPr>
  <c:txPr>
    <a:bodyPr/>
    <a:lstStyle/>
    <a:p>
      <a:pPr>
        <a:defRPr sz="800">
          <a:solidFill>
            <a:srgbClr val="505050"/>
          </a:solidFill>
          <a:latin typeface="Arial" panose="020B0604020202020204" pitchFamily="34" charset="0"/>
          <a:cs typeface="Arial" panose="020B0604020202020204" pitchFamily="34" charset="0"/>
        </a:defRPr>
      </a:pPr>
      <a:endParaRPr lang="en-US"/>
    </a:p>
  </c:txPr>
  <c:externalData r:id="rId2">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32780597237485198"/>
          <c:y val="3.73704372143773E-2"/>
          <c:w val="0.53711838704694803"/>
          <c:h val="0.94907410100360601"/>
        </c:manualLayout>
      </c:layout>
      <c:barChart>
        <c:barDir val="bar"/>
        <c:grouping val="stacked"/>
        <c:varyColors val="0"/>
        <c:ser>
          <c:idx val="0"/>
          <c:order val="0"/>
          <c:tx>
            <c:strRef>
              <c:f>Sheet1!$B$1</c:f>
              <c:strCache>
                <c:ptCount val="1"/>
                <c:pt idx="0">
                  <c:v>Very likely to </c:v>
                </c:pt>
              </c:strCache>
            </c:strRef>
          </c:tx>
          <c:spPr>
            <a:solidFill>
              <a:srgbClr val="92D050"/>
            </a:solidFill>
            <a:ln>
              <a:noFill/>
            </a:ln>
            <a:effectLst/>
          </c:spPr>
          <c:invertIfNegative val="0"/>
          <c:dPt>
            <c:idx val="0"/>
            <c:invertIfNegative val="0"/>
            <c:bubble3D val="0"/>
            <c:extLst xmlns:c16r2="http://schemas.microsoft.com/office/drawing/2015/06/chart">
              <c:ext xmlns:c16="http://schemas.microsoft.com/office/drawing/2014/chart" uri="{C3380CC4-5D6E-409C-BE32-E72D297353CC}">
                <c16:uniqueId val="{00000000-C3F4-4462-9E86-ED70311C0A88}"/>
              </c:ext>
            </c:extLst>
          </c:dPt>
          <c:dPt>
            <c:idx val="1"/>
            <c:invertIfNegative val="0"/>
            <c:bubble3D val="0"/>
            <c:extLst xmlns:c16r2="http://schemas.microsoft.com/office/drawing/2015/06/chart">
              <c:ext xmlns:c16="http://schemas.microsoft.com/office/drawing/2014/chart" uri="{C3380CC4-5D6E-409C-BE32-E72D297353CC}">
                <c16:uniqueId val="{00000001-C3F4-4462-9E86-ED70311C0A88}"/>
              </c:ext>
            </c:extLst>
          </c:dPt>
          <c:dPt>
            <c:idx val="2"/>
            <c:invertIfNegative val="0"/>
            <c:bubble3D val="0"/>
            <c:extLst xmlns:c16r2="http://schemas.microsoft.com/office/drawing/2015/06/chart">
              <c:ext xmlns:c16="http://schemas.microsoft.com/office/drawing/2014/chart" uri="{C3380CC4-5D6E-409C-BE32-E72D297353CC}">
                <c16:uniqueId val="{00000002-C3F4-4462-9E86-ED70311C0A88}"/>
              </c:ext>
            </c:extLst>
          </c:dPt>
          <c:dPt>
            <c:idx val="3"/>
            <c:invertIfNegative val="0"/>
            <c:bubble3D val="0"/>
            <c:extLst xmlns:c16r2="http://schemas.microsoft.com/office/drawing/2015/06/chart">
              <c:ext xmlns:c16="http://schemas.microsoft.com/office/drawing/2014/chart" uri="{C3380CC4-5D6E-409C-BE32-E72D297353CC}">
                <c16:uniqueId val="{00000003-C3F4-4462-9E86-ED70311C0A88}"/>
              </c:ext>
            </c:extLst>
          </c:dPt>
          <c:dPt>
            <c:idx val="4"/>
            <c:invertIfNegative val="0"/>
            <c:bubble3D val="0"/>
            <c:extLst xmlns:c16r2="http://schemas.microsoft.com/office/drawing/2015/06/chart">
              <c:ext xmlns:c16="http://schemas.microsoft.com/office/drawing/2014/chart" uri="{C3380CC4-5D6E-409C-BE32-E72D297353CC}">
                <c16:uniqueId val="{00000004-C3F4-4462-9E86-ED70311C0A88}"/>
              </c:ext>
            </c:extLst>
          </c:dPt>
          <c:dPt>
            <c:idx val="5"/>
            <c:invertIfNegative val="0"/>
            <c:bubble3D val="0"/>
            <c:extLst xmlns:c16r2="http://schemas.microsoft.com/office/drawing/2015/06/chart">
              <c:ext xmlns:c16="http://schemas.microsoft.com/office/drawing/2014/chart" uri="{C3380CC4-5D6E-409C-BE32-E72D297353CC}">
                <c16:uniqueId val="{00000005-C3F4-4462-9E86-ED70311C0A88}"/>
              </c:ext>
            </c:extLst>
          </c:dPt>
          <c:dPt>
            <c:idx val="6"/>
            <c:invertIfNegative val="0"/>
            <c:bubble3D val="0"/>
            <c:extLst xmlns:c16r2="http://schemas.microsoft.com/office/drawing/2015/06/chart">
              <c:ext xmlns:c16="http://schemas.microsoft.com/office/drawing/2014/chart" uri="{C3380CC4-5D6E-409C-BE32-E72D297353CC}">
                <c16:uniqueId val="{00000006-C3F4-4462-9E86-ED70311C0A88}"/>
              </c:ext>
            </c:extLst>
          </c:dPt>
          <c:dPt>
            <c:idx val="7"/>
            <c:invertIfNegative val="0"/>
            <c:bubble3D val="0"/>
            <c:extLst xmlns:c16r2="http://schemas.microsoft.com/office/drawing/2015/06/chart">
              <c:ext xmlns:c16="http://schemas.microsoft.com/office/drawing/2014/chart" uri="{C3380CC4-5D6E-409C-BE32-E72D297353CC}">
                <c16:uniqueId val="{00000007-C3F4-4462-9E86-ED70311C0A88}"/>
              </c:ext>
            </c:extLst>
          </c:dPt>
          <c:dPt>
            <c:idx val="8"/>
            <c:invertIfNegative val="0"/>
            <c:bubble3D val="0"/>
            <c:extLst xmlns:c16r2="http://schemas.microsoft.com/office/drawing/2015/06/chart">
              <c:ext xmlns:c16="http://schemas.microsoft.com/office/drawing/2014/chart" uri="{C3380CC4-5D6E-409C-BE32-E72D297353CC}">
                <c16:uniqueId val="{00000008-C3F4-4462-9E86-ED70311C0A88}"/>
              </c:ext>
            </c:extLst>
          </c:dPt>
          <c:dPt>
            <c:idx val="9"/>
            <c:invertIfNegative val="0"/>
            <c:bubble3D val="0"/>
            <c:extLst xmlns:c16r2="http://schemas.microsoft.com/office/drawing/2015/06/chart">
              <c:ext xmlns:c16="http://schemas.microsoft.com/office/drawing/2014/chart" uri="{C3380CC4-5D6E-409C-BE32-E72D297353CC}">
                <c16:uniqueId val="{00000009-C3F4-4462-9E86-ED70311C0A88}"/>
              </c:ext>
            </c:extLst>
          </c:dPt>
          <c:dPt>
            <c:idx val="10"/>
            <c:invertIfNegative val="0"/>
            <c:bubble3D val="0"/>
            <c:extLst xmlns:c16r2="http://schemas.microsoft.com/office/drawing/2015/06/chart">
              <c:ext xmlns:c16="http://schemas.microsoft.com/office/drawing/2014/chart" uri="{C3380CC4-5D6E-409C-BE32-E72D297353CC}">
                <c16:uniqueId val="{0000000A-C3F4-4462-9E86-ED70311C0A88}"/>
              </c:ext>
            </c:extLst>
          </c:dPt>
          <c:dPt>
            <c:idx val="11"/>
            <c:invertIfNegative val="0"/>
            <c:bubble3D val="0"/>
            <c:extLst xmlns:c16r2="http://schemas.microsoft.com/office/drawing/2015/06/chart">
              <c:ext xmlns:c16="http://schemas.microsoft.com/office/drawing/2014/chart" uri="{C3380CC4-5D6E-409C-BE32-E72D297353CC}">
                <c16:uniqueId val="{0000000B-C3F4-4462-9E86-ED70311C0A88}"/>
              </c:ext>
            </c:extLst>
          </c:dPt>
          <c:dPt>
            <c:idx val="12"/>
            <c:invertIfNegative val="0"/>
            <c:bubble3D val="0"/>
            <c:extLst xmlns:c16r2="http://schemas.microsoft.com/office/drawing/2015/06/chart">
              <c:ext xmlns:c16="http://schemas.microsoft.com/office/drawing/2014/chart" uri="{C3380CC4-5D6E-409C-BE32-E72D297353CC}">
                <c16:uniqueId val="{0000000C-C3F4-4462-9E86-ED70311C0A88}"/>
              </c:ext>
            </c:extLst>
          </c:dPt>
          <c:dPt>
            <c:idx val="13"/>
            <c:invertIfNegative val="0"/>
            <c:bubble3D val="0"/>
            <c:extLst xmlns:c16r2="http://schemas.microsoft.com/office/drawing/2015/06/chart">
              <c:ext xmlns:c16="http://schemas.microsoft.com/office/drawing/2014/chart" uri="{C3380CC4-5D6E-409C-BE32-E72D297353CC}">
                <c16:uniqueId val="{0000000D-C3F4-4462-9E86-ED70311C0A88}"/>
              </c:ext>
            </c:extLst>
          </c:dPt>
          <c:dPt>
            <c:idx val="14"/>
            <c:invertIfNegative val="0"/>
            <c:bubble3D val="0"/>
            <c:extLst xmlns:c16r2="http://schemas.microsoft.com/office/drawing/2015/06/chart">
              <c:ext xmlns:c16="http://schemas.microsoft.com/office/drawing/2014/chart" uri="{C3380CC4-5D6E-409C-BE32-E72D297353CC}">
                <c16:uniqueId val="{0000000E-C3F4-4462-9E86-ED70311C0A88}"/>
              </c:ext>
            </c:extLst>
          </c:dPt>
          <c:dPt>
            <c:idx val="15"/>
            <c:invertIfNegative val="0"/>
            <c:bubble3D val="0"/>
            <c:extLst xmlns:c16r2="http://schemas.microsoft.com/office/drawing/2015/06/chart">
              <c:ext xmlns:c16="http://schemas.microsoft.com/office/drawing/2014/chart" uri="{C3380CC4-5D6E-409C-BE32-E72D297353CC}">
                <c16:uniqueId val="{0000000F-C3F4-4462-9E86-ED70311C0A88}"/>
              </c:ext>
            </c:extLst>
          </c:dPt>
          <c:dPt>
            <c:idx val="16"/>
            <c:invertIfNegative val="0"/>
            <c:bubble3D val="0"/>
            <c:extLst xmlns:c16r2="http://schemas.microsoft.com/office/drawing/2015/06/chart">
              <c:ext xmlns:c16="http://schemas.microsoft.com/office/drawing/2014/chart" uri="{C3380CC4-5D6E-409C-BE32-E72D297353CC}">
                <c16:uniqueId val="{00000010-C3F4-4462-9E86-ED70311C0A88}"/>
              </c:ext>
            </c:extLst>
          </c:dPt>
          <c:dPt>
            <c:idx val="17"/>
            <c:invertIfNegative val="0"/>
            <c:bubble3D val="0"/>
            <c:extLst xmlns:c16r2="http://schemas.microsoft.com/office/drawing/2015/06/chart">
              <c:ext xmlns:c16="http://schemas.microsoft.com/office/drawing/2014/chart" uri="{C3380CC4-5D6E-409C-BE32-E72D297353CC}">
                <c16:uniqueId val="{00000011-C3F4-4462-9E86-ED70311C0A88}"/>
              </c:ext>
            </c:extLst>
          </c:dPt>
          <c:dPt>
            <c:idx val="18"/>
            <c:invertIfNegative val="0"/>
            <c:bubble3D val="0"/>
            <c:extLst xmlns:c16r2="http://schemas.microsoft.com/office/drawing/2015/06/chart">
              <c:ext xmlns:c16="http://schemas.microsoft.com/office/drawing/2014/chart" uri="{C3380CC4-5D6E-409C-BE32-E72D297353CC}">
                <c16:uniqueId val="{00000012-C3F4-4462-9E86-ED70311C0A88}"/>
              </c:ext>
            </c:extLst>
          </c:dPt>
          <c:dPt>
            <c:idx val="19"/>
            <c:invertIfNegative val="0"/>
            <c:bubble3D val="0"/>
            <c:extLst xmlns:c16r2="http://schemas.microsoft.com/office/drawing/2015/06/chart">
              <c:ext xmlns:c16="http://schemas.microsoft.com/office/drawing/2014/chart" uri="{C3380CC4-5D6E-409C-BE32-E72D297353CC}">
                <c16:uniqueId val="{00000013-C3F4-4462-9E86-ED70311C0A88}"/>
              </c:ext>
            </c:extLst>
          </c:dPt>
          <c:dPt>
            <c:idx val="20"/>
            <c:invertIfNegative val="0"/>
            <c:bubble3D val="0"/>
            <c:extLst xmlns:c16r2="http://schemas.microsoft.com/office/drawing/2015/06/chart">
              <c:ext xmlns:c16="http://schemas.microsoft.com/office/drawing/2014/chart" uri="{C3380CC4-5D6E-409C-BE32-E72D297353CC}">
                <c16:uniqueId val="{00000014-C3F4-4462-9E86-ED70311C0A88}"/>
              </c:ext>
            </c:extLst>
          </c:dPt>
          <c:dPt>
            <c:idx val="21"/>
            <c:invertIfNegative val="0"/>
            <c:bubble3D val="0"/>
            <c:extLst xmlns:c16r2="http://schemas.microsoft.com/office/drawing/2015/06/chart">
              <c:ext xmlns:c16="http://schemas.microsoft.com/office/drawing/2014/chart" uri="{C3380CC4-5D6E-409C-BE32-E72D297353CC}">
                <c16:uniqueId val="{00000015-C3F4-4462-9E86-ED70311C0A88}"/>
              </c:ext>
            </c:extLst>
          </c:dPt>
          <c:dPt>
            <c:idx val="22"/>
            <c:invertIfNegative val="0"/>
            <c:bubble3D val="0"/>
            <c:extLst xmlns:c16r2="http://schemas.microsoft.com/office/drawing/2015/06/chart">
              <c:ext xmlns:c16="http://schemas.microsoft.com/office/drawing/2014/chart" uri="{C3380CC4-5D6E-409C-BE32-E72D297353CC}">
                <c16:uniqueId val="{00000016-C3F4-4462-9E86-ED70311C0A88}"/>
              </c:ext>
            </c:extLst>
          </c:dPt>
          <c:dPt>
            <c:idx val="23"/>
            <c:invertIfNegative val="0"/>
            <c:bubble3D val="0"/>
            <c:extLst xmlns:c16r2="http://schemas.microsoft.com/office/drawing/2015/06/chart">
              <c:ext xmlns:c16="http://schemas.microsoft.com/office/drawing/2014/chart" uri="{C3380CC4-5D6E-409C-BE32-E72D297353CC}">
                <c16:uniqueId val="{00000017-C3F4-4462-9E86-ED70311C0A88}"/>
              </c:ext>
            </c:extLst>
          </c:dPt>
          <c:dPt>
            <c:idx val="24"/>
            <c:invertIfNegative val="0"/>
            <c:bubble3D val="0"/>
            <c:extLst xmlns:c16r2="http://schemas.microsoft.com/office/drawing/2015/06/chart">
              <c:ext xmlns:c16="http://schemas.microsoft.com/office/drawing/2014/chart" uri="{C3380CC4-5D6E-409C-BE32-E72D297353CC}">
                <c16:uniqueId val="{00000018-C3F4-4462-9E86-ED70311C0A88}"/>
              </c:ext>
            </c:extLst>
          </c:dPt>
          <c:dPt>
            <c:idx val="25"/>
            <c:invertIfNegative val="0"/>
            <c:bubble3D val="0"/>
            <c:extLst xmlns:c16r2="http://schemas.microsoft.com/office/drawing/2015/06/chart">
              <c:ext xmlns:c16="http://schemas.microsoft.com/office/drawing/2014/chart" uri="{C3380CC4-5D6E-409C-BE32-E72D297353CC}">
                <c16:uniqueId val="{00000019-C3F4-4462-9E86-ED70311C0A88}"/>
              </c:ext>
            </c:extLst>
          </c:dPt>
          <c:dPt>
            <c:idx val="26"/>
            <c:invertIfNegative val="0"/>
            <c:bubble3D val="0"/>
            <c:extLst xmlns:c16r2="http://schemas.microsoft.com/office/drawing/2015/06/chart">
              <c:ext xmlns:c16="http://schemas.microsoft.com/office/drawing/2014/chart" uri="{C3380CC4-5D6E-409C-BE32-E72D297353CC}">
                <c16:uniqueId val="{0000001A-C3F4-4462-9E86-ED70311C0A88}"/>
              </c:ext>
            </c:extLst>
          </c:dPt>
          <c:dPt>
            <c:idx val="27"/>
            <c:invertIfNegative val="0"/>
            <c:bubble3D val="0"/>
            <c:extLst xmlns:c16r2="http://schemas.microsoft.com/office/drawing/2015/06/chart">
              <c:ext xmlns:c16="http://schemas.microsoft.com/office/drawing/2014/chart" uri="{C3380CC4-5D6E-409C-BE32-E72D297353CC}">
                <c16:uniqueId val="{0000001B-C3F4-4462-9E86-ED70311C0A88}"/>
              </c:ext>
            </c:extLst>
          </c:dPt>
          <c:dPt>
            <c:idx val="28"/>
            <c:invertIfNegative val="0"/>
            <c:bubble3D val="0"/>
            <c:extLst xmlns:c16r2="http://schemas.microsoft.com/office/drawing/2015/06/chart">
              <c:ext xmlns:c16="http://schemas.microsoft.com/office/drawing/2014/chart" uri="{C3380CC4-5D6E-409C-BE32-E72D297353CC}">
                <c16:uniqueId val="{0000001C-C3F4-4462-9E86-ED70311C0A88}"/>
              </c:ext>
            </c:extLst>
          </c:dPt>
          <c:dPt>
            <c:idx val="29"/>
            <c:invertIfNegative val="0"/>
            <c:bubble3D val="0"/>
            <c:extLst xmlns:c16r2="http://schemas.microsoft.com/office/drawing/2015/06/chart">
              <c:ext xmlns:c16="http://schemas.microsoft.com/office/drawing/2014/chart" uri="{C3380CC4-5D6E-409C-BE32-E72D297353CC}">
                <c16:uniqueId val="{0000001D-C3F4-4462-9E86-ED70311C0A88}"/>
              </c:ext>
            </c:extLst>
          </c:dPt>
          <c:dPt>
            <c:idx val="30"/>
            <c:invertIfNegative val="0"/>
            <c:bubble3D val="0"/>
            <c:extLst xmlns:c16r2="http://schemas.microsoft.com/office/drawing/2015/06/chart">
              <c:ext xmlns:c16="http://schemas.microsoft.com/office/drawing/2014/chart" uri="{C3380CC4-5D6E-409C-BE32-E72D297353CC}">
                <c16:uniqueId val="{0000001E-C3F4-4462-9E86-ED70311C0A88}"/>
              </c:ext>
            </c:extLst>
          </c:dPt>
          <c:dPt>
            <c:idx val="31"/>
            <c:invertIfNegative val="0"/>
            <c:bubble3D val="0"/>
            <c:extLst xmlns:c16r2="http://schemas.microsoft.com/office/drawing/2015/06/chart">
              <c:ext xmlns:c16="http://schemas.microsoft.com/office/drawing/2014/chart" uri="{C3380CC4-5D6E-409C-BE32-E72D297353CC}">
                <c16:uniqueId val="{0000001F-C3F4-4462-9E86-ED70311C0A88}"/>
              </c:ext>
            </c:extLst>
          </c:dPt>
          <c:dPt>
            <c:idx val="32"/>
            <c:invertIfNegative val="0"/>
            <c:bubble3D val="0"/>
            <c:extLst xmlns:c16r2="http://schemas.microsoft.com/office/drawing/2015/06/chart">
              <c:ext xmlns:c16="http://schemas.microsoft.com/office/drawing/2014/chart" uri="{C3380CC4-5D6E-409C-BE32-E72D297353CC}">
                <c16:uniqueId val="{00000020-C3F4-4462-9E86-ED70311C0A88}"/>
              </c:ext>
            </c:extLst>
          </c:dPt>
          <c:dPt>
            <c:idx val="33"/>
            <c:invertIfNegative val="0"/>
            <c:bubble3D val="0"/>
            <c:extLst xmlns:c16r2="http://schemas.microsoft.com/office/drawing/2015/06/chart">
              <c:ext xmlns:c16="http://schemas.microsoft.com/office/drawing/2014/chart" uri="{C3380CC4-5D6E-409C-BE32-E72D297353CC}">
                <c16:uniqueId val="{00000021-C3F4-4462-9E86-ED70311C0A88}"/>
              </c:ext>
            </c:extLst>
          </c:dPt>
          <c:dPt>
            <c:idx val="34"/>
            <c:invertIfNegative val="0"/>
            <c:bubble3D val="0"/>
            <c:extLst xmlns:c16r2="http://schemas.microsoft.com/office/drawing/2015/06/chart">
              <c:ext xmlns:c16="http://schemas.microsoft.com/office/drawing/2014/chart" uri="{C3380CC4-5D6E-409C-BE32-E72D297353CC}">
                <c16:uniqueId val="{00000022-C3F4-4462-9E86-ED70311C0A88}"/>
              </c:ext>
            </c:extLst>
          </c:dPt>
          <c:dPt>
            <c:idx val="35"/>
            <c:invertIfNegative val="0"/>
            <c:bubble3D val="0"/>
            <c:extLst xmlns:c16r2="http://schemas.microsoft.com/office/drawing/2015/06/chart">
              <c:ext xmlns:c16="http://schemas.microsoft.com/office/drawing/2014/chart" uri="{C3380CC4-5D6E-409C-BE32-E72D297353CC}">
                <c16:uniqueId val="{00000023-C3F4-4462-9E86-ED70311C0A88}"/>
              </c:ext>
            </c:extLst>
          </c:dPt>
          <c:dPt>
            <c:idx val="36"/>
            <c:invertIfNegative val="0"/>
            <c:bubble3D val="0"/>
            <c:extLst xmlns:c16r2="http://schemas.microsoft.com/office/drawing/2015/06/chart">
              <c:ext xmlns:c16="http://schemas.microsoft.com/office/drawing/2014/chart" uri="{C3380CC4-5D6E-409C-BE32-E72D297353CC}">
                <c16:uniqueId val="{00000024-C3F4-4462-9E86-ED70311C0A88}"/>
              </c:ext>
            </c:extLst>
          </c:dPt>
          <c:dPt>
            <c:idx val="37"/>
            <c:invertIfNegative val="0"/>
            <c:bubble3D val="0"/>
            <c:extLst xmlns:c16r2="http://schemas.microsoft.com/office/drawing/2015/06/chart">
              <c:ext xmlns:c16="http://schemas.microsoft.com/office/drawing/2014/chart" uri="{C3380CC4-5D6E-409C-BE32-E72D297353CC}">
                <c16:uniqueId val="{00000025-C3F4-4462-9E86-ED70311C0A88}"/>
              </c:ext>
            </c:extLst>
          </c:dPt>
          <c:dPt>
            <c:idx val="38"/>
            <c:invertIfNegative val="0"/>
            <c:bubble3D val="0"/>
            <c:extLst xmlns:c16r2="http://schemas.microsoft.com/office/drawing/2015/06/chart">
              <c:ext xmlns:c16="http://schemas.microsoft.com/office/drawing/2014/chart" uri="{C3380CC4-5D6E-409C-BE32-E72D297353CC}">
                <c16:uniqueId val="{00000026-C3F4-4462-9E86-ED70311C0A88}"/>
              </c:ext>
            </c:extLst>
          </c:dPt>
          <c:dPt>
            <c:idx val="39"/>
            <c:invertIfNegative val="0"/>
            <c:bubble3D val="0"/>
            <c:extLst xmlns:c16r2="http://schemas.microsoft.com/office/drawing/2015/06/chart">
              <c:ext xmlns:c16="http://schemas.microsoft.com/office/drawing/2014/chart" uri="{C3380CC4-5D6E-409C-BE32-E72D297353CC}">
                <c16:uniqueId val="{00000027-C3F4-4462-9E86-ED70311C0A88}"/>
              </c:ext>
            </c:extLst>
          </c:dPt>
          <c:dLbls>
            <c:spPr>
              <a:noFill/>
              <a:ln>
                <a:noFill/>
              </a:ln>
              <a:effectLst/>
            </c:spPr>
            <c:txPr>
              <a:bodyPr rot="0" spcFirstLastPara="1" vertOverflow="ellipsis" vert="horz" wrap="square" anchor="ctr" anchorCtr="1"/>
              <a:lstStyle/>
              <a:p>
                <a:pPr>
                  <a:defRPr sz="1200" b="1" i="0" u="none" strike="noStrike" kern="1200" baseline="0">
                    <a:solidFill>
                      <a:schemeClr val="bg1"/>
                    </a:solidFill>
                    <a:latin typeface="Arial" panose="020B0604020202020204" pitchFamily="34" charset="0"/>
                    <a:ea typeface="Century Gothic" charset="0"/>
                    <a:cs typeface="Arial" panose="020B0604020202020204" pitchFamily="34" charset="0"/>
                  </a:defRPr>
                </a:pPr>
                <a:endParaRPr lang="en-US"/>
              </a:p>
            </c:txPr>
            <c:dLblPos val="ct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Sheet1!$A$23</c:f>
              <c:strCache>
                <c:ptCount val="1"/>
                <c:pt idx="0">
                  <c:v>Shopping for locally made products/crafts</c:v>
                </c:pt>
              </c:strCache>
            </c:strRef>
          </c:cat>
          <c:val>
            <c:numRef>
              <c:f>Sheet1!$B$23</c:f>
              <c:numCache>
                <c:formatCode>0%</c:formatCode>
                <c:ptCount val="1"/>
                <c:pt idx="0">
                  <c:v>0.272039848197343</c:v>
                </c:pt>
              </c:numCache>
            </c:numRef>
          </c:val>
          <c:extLst xmlns:c16r2="http://schemas.microsoft.com/office/drawing/2015/06/chart">
            <c:ext xmlns:c16="http://schemas.microsoft.com/office/drawing/2014/chart" uri="{C3380CC4-5D6E-409C-BE32-E72D297353CC}">
              <c16:uniqueId val="{00000028-C3F4-4462-9E86-ED70311C0A88}"/>
            </c:ext>
          </c:extLst>
        </c:ser>
        <c:ser>
          <c:idx val="1"/>
          <c:order val="1"/>
          <c:tx>
            <c:strRef>
              <c:f>Sheet1!$C$1</c:f>
              <c:strCache>
                <c:ptCount val="1"/>
                <c:pt idx="0">
                  <c:v>Definitely would</c:v>
                </c:pt>
              </c:strCache>
            </c:strRef>
          </c:tx>
          <c:spPr>
            <a:solidFill>
              <a:srgbClr val="00B050"/>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b" anchorCtr="0">
                <a:spAutoFit/>
              </a:bodyPr>
              <a:lstStyle/>
              <a:p>
                <a:pPr algn="ctr">
                  <a:defRPr lang="en-GB" sz="1200" b="1" i="0" u="none" strike="noStrike" kern="1200" baseline="0">
                    <a:solidFill>
                      <a:schemeClr val="bg1"/>
                    </a:solidFill>
                    <a:latin typeface="Arial" panose="020B0604020202020204" pitchFamily="34" charset="0"/>
                    <a:ea typeface="Century Gothic" charset="0"/>
                    <a:cs typeface="Arial" panose="020B0604020202020204" pitchFamily="34" charset="0"/>
                  </a:defRPr>
                </a:pPr>
                <a:endParaRPr lang="en-US"/>
              </a:p>
            </c:txPr>
            <c:dLblPos val="ct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Sheet1!$A$23</c:f>
              <c:strCache>
                <c:ptCount val="1"/>
                <c:pt idx="0">
                  <c:v>Shopping for locally made products/crafts</c:v>
                </c:pt>
              </c:strCache>
            </c:strRef>
          </c:cat>
          <c:val>
            <c:numRef>
              <c:f>Sheet1!$C$23</c:f>
              <c:numCache>
                <c:formatCode>0%</c:formatCode>
                <c:ptCount val="1"/>
                <c:pt idx="0">
                  <c:v>0.26896015180265698</c:v>
                </c:pt>
              </c:numCache>
            </c:numRef>
          </c:val>
          <c:extLst xmlns:c16r2="http://schemas.microsoft.com/office/drawing/2015/06/chart">
            <c:ext xmlns:c16="http://schemas.microsoft.com/office/drawing/2014/chart" uri="{C3380CC4-5D6E-409C-BE32-E72D297353CC}">
              <c16:uniqueId val="{00000029-C3F4-4462-9E86-ED70311C0A88}"/>
            </c:ext>
          </c:extLst>
        </c:ser>
        <c:dLbls>
          <c:showLegendKey val="0"/>
          <c:showVal val="0"/>
          <c:showCatName val="0"/>
          <c:showSerName val="0"/>
          <c:showPercent val="0"/>
          <c:showBubbleSize val="0"/>
        </c:dLbls>
        <c:gapWidth val="50"/>
        <c:overlap val="100"/>
        <c:axId val="377333224"/>
        <c:axId val="377333616"/>
      </c:barChart>
      <c:catAx>
        <c:axId val="377333224"/>
        <c:scaling>
          <c:orientation val="maxMin"/>
        </c:scaling>
        <c:delete val="1"/>
        <c:axPos val="l"/>
        <c:numFmt formatCode="General" sourceLinked="1"/>
        <c:majorTickMark val="none"/>
        <c:minorTickMark val="none"/>
        <c:tickLblPos val="nextTo"/>
        <c:crossAx val="377333616"/>
        <c:crosses val="autoZero"/>
        <c:auto val="1"/>
        <c:lblAlgn val="ctr"/>
        <c:lblOffset val="100"/>
        <c:noMultiLvlLbl val="0"/>
      </c:catAx>
      <c:valAx>
        <c:axId val="377333616"/>
        <c:scaling>
          <c:orientation val="minMax"/>
          <c:max val="1.2"/>
        </c:scaling>
        <c:delete val="1"/>
        <c:axPos val="t"/>
        <c:majorGridlines>
          <c:spPr>
            <a:ln w="9525" cap="flat" cmpd="sng" algn="ctr">
              <a:noFill/>
              <a:round/>
            </a:ln>
            <a:effectLst/>
          </c:spPr>
        </c:majorGridlines>
        <c:numFmt formatCode="0%" sourceLinked="0"/>
        <c:majorTickMark val="out"/>
        <c:minorTickMark val="none"/>
        <c:tickLblPos val="nextTo"/>
        <c:crossAx val="377333224"/>
        <c:crosses val="autoZero"/>
        <c:crossBetween val="between"/>
      </c:valAx>
      <c:spPr>
        <a:noFill/>
        <a:ln>
          <a:noFill/>
        </a:ln>
        <a:effectLst/>
      </c:spPr>
    </c:plotArea>
    <c:plotVisOnly val="1"/>
    <c:dispBlanksAs val="gap"/>
    <c:showDLblsOverMax val="0"/>
  </c:chart>
  <c:spPr>
    <a:noFill/>
    <a:ln>
      <a:noFill/>
    </a:ln>
    <a:effectLst/>
  </c:spPr>
  <c:txPr>
    <a:bodyPr/>
    <a:lstStyle/>
    <a:p>
      <a:pPr>
        <a:defRPr sz="800">
          <a:solidFill>
            <a:srgbClr val="505050"/>
          </a:solidFill>
          <a:latin typeface="Arial" panose="020B0604020202020204" pitchFamily="34" charset="0"/>
          <a:cs typeface="Arial" panose="020B0604020202020204" pitchFamily="34" charset="0"/>
        </a:defRPr>
      </a:pPr>
      <a:endParaRPr lang="en-US"/>
    </a:p>
  </c:txPr>
  <c:externalData r:id="rId2">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32780597237485198"/>
          <c:y val="3.73704372143773E-2"/>
          <c:w val="0.53711838704694803"/>
          <c:h val="0.94907410100360601"/>
        </c:manualLayout>
      </c:layout>
      <c:barChart>
        <c:barDir val="bar"/>
        <c:grouping val="stacked"/>
        <c:varyColors val="0"/>
        <c:ser>
          <c:idx val="0"/>
          <c:order val="0"/>
          <c:tx>
            <c:strRef>
              <c:f>Sheet1!$B$1</c:f>
              <c:strCache>
                <c:ptCount val="1"/>
                <c:pt idx="0">
                  <c:v>Very likely to </c:v>
                </c:pt>
              </c:strCache>
            </c:strRef>
          </c:tx>
          <c:spPr>
            <a:solidFill>
              <a:srgbClr val="92D050"/>
            </a:solidFill>
            <a:ln>
              <a:noFill/>
            </a:ln>
            <a:effectLst/>
          </c:spPr>
          <c:invertIfNegative val="0"/>
          <c:dPt>
            <c:idx val="0"/>
            <c:invertIfNegative val="0"/>
            <c:bubble3D val="0"/>
            <c:extLst xmlns:c16r2="http://schemas.microsoft.com/office/drawing/2015/06/chart">
              <c:ext xmlns:c16="http://schemas.microsoft.com/office/drawing/2014/chart" uri="{C3380CC4-5D6E-409C-BE32-E72D297353CC}">
                <c16:uniqueId val="{00000000-C9AA-4177-B79C-8DEB48984C6A}"/>
              </c:ext>
            </c:extLst>
          </c:dPt>
          <c:dPt>
            <c:idx val="1"/>
            <c:invertIfNegative val="0"/>
            <c:bubble3D val="0"/>
            <c:extLst xmlns:c16r2="http://schemas.microsoft.com/office/drawing/2015/06/chart">
              <c:ext xmlns:c16="http://schemas.microsoft.com/office/drawing/2014/chart" uri="{C3380CC4-5D6E-409C-BE32-E72D297353CC}">
                <c16:uniqueId val="{00000001-C9AA-4177-B79C-8DEB48984C6A}"/>
              </c:ext>
            </c:extLst>
          </c:dPt>
          <c:dPt>
            <c:idx val="2"/>
            <c:invertIfNegative val="0"/>
            <c:bubble3D val="0"/>
            <c:extLst xmlns:c16r2="http://schemas.microsoft.com/office/drawing/2015/06/chart">
              <c:ext xmlns:c16="http://schemas.microsoft.com/office/drawing/2014/chart" uri="{C3380CC4-5D6E-409C-BE32-E72D297353CC}">
                <c16:uniqueId val="{00000002-C9AA-4177-B79C-8DEB48984C6A}"/>
              </c:ext>
            </c:extLst>
          </c:dPt>
          <c:dPt>
            <c:idx val="3"/>
            <c:invertIfNegative val="0"/>
            <c:bubble3D val="0"/>
            <c:extLst xmlns:c16r2="http://schemas.microsoft.com/office/drawing/2015/06/chart">
              <c:ext xmlns:c16="http://schemas.microsoft.com/office/drawing/2014/chart" uri="{C3380CC4-5D6E-409C-BE32-E72D297353CC}">
                <c16:uniqueId val="{00000003-C9AA-4177-B79C-8DEB48984C6A}"/>
              </c:ext>
            </c:extLst>
          </c:dPt>
          <c:dPt>
            <c:idx val="4"/>
            <c:invertIfNegative val="0"/>
            <c:bubble3D val="0"/>
            <c:extLst xmlns:c16r2="http://schemas.microsoft.com/office/drawing/2015/06/chart">
              <c:ext xmlns:c16="http://schemas.microsoft.com/office/drawing/2014/chart" uri="{C3380CC4-5D6E-409C-BE32-E72D297353CC}">
                <c16:uniqueId val="{00000004-C9AA-4177-B79C-8DEB48984C6A}"/>
              </c:ext>
            </c:extLst>
          </c:dPt>
          <c:dPt>
            <c:idx val="5"/>
            <c:invertIfNegative val="0"/>
            <c:bubble3D val="0"/>
            <c:extLst xmlns:c16r2="http://schemas.microsoft.com/office/drawing/2015/06/chart">
              <c:ext xmlns:c16="http://schemas.microsoft.com/office/drawing/2014/chart" uri="{C3380CC4-5D6E-409C-BE32-E72D297353CC}">
                <c16:uniqueId val="{00000005-C9AA-4177-B79C-8DEB48984C6A}"/>
              </c:ext>
            </c:extLst>
          </c:dPt>
          <c:dPt>
            <c:idx val="6"/>
            <c:invertIfNegative val="0"/>
            <c:bubble3D val="0"/>
            <c:extLst xmlns:c16r2="http://schemas.microsoft.com/office/drawing/2015/06/chart">
              <c:ext xmlns:c16="http://schemas.microsoft.com/office/drawing/2014/chart" uri="{C3380CC4-5D6E-409C-BE32-E72D297353CC}">
                <c16:uniqueId val="{00000006-C9AA-4177-B79C-8DEB48984C6A}"/>
              </c:ext>
            </c:extLst>
          </c:dPt>
          <c:dPt>
            <c:idx val="7"/>
            <c:invertIfNegative val="0"/>
            <c:bubble3D val="0"/>
            <c:extLst xmlns:c16r2="http://schemas.microsoft.com/office/drawing/2015/06/chart">
              <c:ext xmlns:c16="http://schemas.microsoft.com/office/drawing/2014/chart" uri="{C3380CC4-5D6E-409C-BE32-E72D297353CC}">
                <c16:uniqueId val="{00000007-C9AA-4177-B79C-8DEB48984C6A}"/>
              </c:ext>
            </c:extLst>
          </c:dPt>
          <c:dPt>
            <c:idx val="8"/>
            <c:invertIfNegative val="0"/>
            <c:bubble3D val="0"/>
            <c:extLst xmlns:c16r2="http://schemas.microsoft.com/office/drawing/2015/06/chart">
              <c:ext xmlns:c16="http://schemas.microsoft.com/office/drawing/2014/chart" uri="{C3380CC4-5D6E-409C-BE32-E72D297353CC}">
                <c16:uniqueId val="{00000008-C9AA-4177-B79C-8DEB48984C6A}"/>
              </c:ext>
            </c:extLst>
          </c:dPt>
          <c:dPt>
            <c:idx val="9"/>
            <c:invertIfNegative val="0"/>
            <c:bubble3D val="0"/>
            <c:extLst xmlns:c16r2="http://schemas.microsoft.com/office/drawing/2015/06/chart">
              <c:ext xmlns:c16="http://schemas.microsoft.com/office/drawing/2014/chart" uri="{C3380CC4-5D6E-409C-BE32-E72D297353CC}">
                <c16:uniqueId val="{00000009-C9AA-4177-B79C-8DEB48984C6A}"/>
              </c:ext>
            </c:extLst>
          </c:dPt>
          <c:dPt>
            <c:idx val="10"/>
            <c:invertIfNegative val="0"/>
            <c:bubble3D val="0"/>
            <c:extLst xmlns:c16r2="http://schemas.microsoft.com/office/drawing/2015/06/chart">
              <c:ext xmlns:c16="http://schemas.microsoft.com/office/drawing/2014/chart" uri="{C3380CC4-5D6E-409C-BE32-E72D297353CC}">
                <c16:uniqueId val="{0000000A-C9AA-4177-B79C-8DEB48984C6A}"/>
              </c:ext>
            </c:extLst>
          </c:dPt>
          <c:dPt>
            <c:idx val="11"/>
            <c:invertIfNegative val="0"/>
            <c:bubble3D val="0"/>
            <c:extLst xmlns:c16r2="http://schemas.microsoft.com/office/drawing/2015/06/chart">
              <c:ext xmlns:c16="http://schemas.microsoft.com/office/drawing/2014/chart" uri="{C3380CC4-5D6E-409C-BE32-E72D297353CC}">
                <c16:uniqueId val="{0000000B-C9AA-4177-B79C-8DEB48984C6A}"/>
              </c:ext>
            </c:extLst>
          </c:dPt>
          <c:dPt>
            <c:idx val="12"/>
            <c:invertIfNegative val="0"/>
            <c:bubble3D val="0"/>
            <c:extLst xmlns:c16r2="http://schemas.microsoft.com/office/drawing/2015/06/chart">
              <c:ext xmlns:c16="http://schemas.microsoft.com/office/drawing/2014/chart" uri="{C3380CC4-5D6E-409C-BE32-E72D297353CC}">
                <c16:uniqueId val="{0000000C-C9AA-4177-B79C-8DEB48984C6A}"/>
              </c:ext>
            </c:extLst>
          </c:dPt>
          <c:dPt>
            <c:idx val="13"/>
            <c:invertIfNegative val="0"/>
            <c:bubble3D val="0"/>
            <c:extLst xmlns:c16r2="http://schemas.microsoft.com/office/drawing/2015/06/chart">
              <c:ext xmlns:c16="http://schemas.microsoft.com/office/drawing/2014/chart" uri="{C3380CC4-5D6E-409C-BE32-E72D297353CC}">
                <c16:uniqueId val="{0000000D-C9AA-4177-B79C-8DEB48984C6A}"/>
              </c:ext>
            </c:extLst>
          </c:dPt>
          <c:dPt>
            <c:idx val="14"/>
            <c:invertIfNegative val="0"/>
            <c:bubble3D val="0"/>
            <c:extLst xmlns:c16r2="http://schemas.microsoft.com/office/drawing/2015/06/chart">
              <c:ext xmlns:c16="http://schemas.microsoft.com/office/drawing/2014/chart" uri="{C3380CC4-5D6E-409C-BE32-E72D297353CC}">
                <c16:uniqueId val="{0000000E-C9AA-4177-B79C-8DEB48984C6A}"/>
              </c:ext>
            </c:extLst>
          </c:dPt>
          <c:dPt>
            <c:idx val="15"/>
            <c:invertIfNegative val="0"/>
            <c:bubble3D val="0"/>
            <c:extLst xmlns:c16r2="http://schemas.microsoft.com/office/drawing/2015/06/chart">
              <c:ext xmlns:c16="http://schemas.microsoft.com/office/drawing/2014/chart" uri="{C3380CC4-5D6E-409C-BE32-E72D297353CC}">
                <c16:uniqueId val="{0000000F-C9AA-4177-B79C-8DEB48984C6A}"/>
              </c:ext>
            </c:extLst>
          </c:dPt>
          <c:dPt>
            <c:idx val="16"/>
            <c:invertIfNegative val="0"/>
            <c:bubble3D val="0"/>
            <c:extLst xmlns:c16r2="http://schemas.microsoft.com/office/drawing/2015/06/chart">
              <c:ext xmlns:c16="http://schemas.microsoft.com/office/drawing/2014/chart" uri="{C3380CC4-5D6E-409C-BE32-E72D297353CC}">
                <c16:uniqueId val="{00000010-C9AA-4177-B79C-8DEB48984C6A}"/>
              </c:ext>
            </c:extLst>
          </c:dPt>
          <c:dPt>
            <c:idx val="17"/>
            <c:invertIfNegative val="0"/>
            <c:bubble3D val="0"/>
            <c:extLst xmlns:c16r2="http://schemas.microsoft.com/office/drawing/2015/06/chart">
              <c:ext xmlns:c16="http://schemas.microsoft.com/office/drawing/2014/chart" uri="{C3380CC4-5D6E-409C-BE32-E72D297353CC}">
                <c16:uniqueId val="{00000011-C9AA-4177-B79C-8DEB48984C6A}"/>
              </c:ext>
            </c:extLst>
          </c:dPt>
          <c:dPt>
            <c:idx val="18"/>
            <c:invertIfNegative val="0"/>
            <c:bubble3D val="0"/>
            <c:extLst xmlns:c16r2="http://schemas.microsoft.com/office/drawing/2015/06/chart">
              <c:ext xmlns:c16="http://schemas.microsoft.com/office/drawing/2014/chart" uri="{C3380CC4-5D6E-409C-BE32-E72D297353CC}">
                <c16:uniqueId val="{00000012-C9AA-4177-B79C-8DEB48984C6A}"/>
              </c:ext>
            </c:extLst>
          </c:dPt>
          <c:dPt>
            <c:idx val="19"/>
            <c:invertIfNegative val="0"/>
            <c:bubble3D val="0"/>
            <c:extLst xmlns:c16r2="http://schemas.microsoft.com/office/drawing/2015/06/chart">
              <c:ext xmlns:c16="http://schemas.microsoft.com/office/drawing/2014/chart" uri="{C3380CC4-5D6E-409C-BE32-E72D297353CC}">
                <c16:uniqueId val="{00000013-C9AA-4177-B79C-8DEB48984C6A}"/>
              </c:ext>
            </c:extLst>
          </c:dPt>
          <c:dPt>
            <c:idx val="20"/>
            <c:invertIfNegative val="0"/>
            <c:bubble3D val="0"/>
            <c:extLst xmlns:c16r2="http://schemas.microsoft.com/office/drawing/2015/06/chart">
              <c:ext xmlns:c16="http://schemas.microsoft.com/office/drawing/2014/chart" uri="{C3380CC4-5D6E-409C-BE32-E72D297353CC}">
                <c16:uniqueId val="{00000014-C9AA-4177-B79C-8DEB48984C6A}"/>
              </c:ext>
            </c:extLst>
          </c:dPt>
          <c:dPt>
            <c:idx val="21"/>
            <c:invertIfNegative val="0"/>
            <c:bubble3D val="0"/>
            <c:extLst xmlns:c16r2="http://schemas.microsoft.com/office/drawing/2015/06/chart">
              <c:ext xmlns:c16="http://schemas.microsoft.com/office/drawing/2014/chart" uri="{C3380CC4-5D6E-409C-BE32-E72D297353CC}">
                <c16:uniqueId val="{00000015-C9AA-4177-B79C-8DEB48984C6A}"/>
              </c:ext>
            </c:extLst>
          </c:dPt>
          <c:dPt>
            <c:idx val="22"/>
            <c:invertIfNegative val="0"/>
            <c:bubble3D val="0"/>
            <c:extLst xmlns:c16r2="http://schemas.microsoft.com/office/drawing/2015/06/chart">
              <c:ext xmlns:c16="http://schemas.microsoft.com/office/drawing/2014/chart" uri="{C3380CC4-5D6E-409C-BE32-E72D297353CC}">
                <c16:uniqueId val="{00000016-C9AA-4177-B79C-8DEB48984C6A}"/>
              </c:ext>
            </c:extLst>
          </c:dPt>
          <c:dPt>
            <c:idx val="23"/>
            <c:invertIfNegative val="0"/>
            <c:bubble3D val="0"/>
            <c:extLst xmlns:c16r2="http://schemas.microsoft.com/office/drawing/2015/06/chart">
              <c:ext xmlns:c16="http://schemas.microsoft.com/office/drawing/2014/chart" uri="{C3380CC4-5D6E-409C-BE32-E72D297353CC}">
                <c16:uniqueId val="{00000017-C9AA-4177-B79C-8DEB48984C6A}"/>
              </c:ext>
            </c:extLst>
          </c:dPt>
          <c:dPt>
            <c:idx val="24"/>
            <c:invertIfNegative val="0"/>
            <c:bubble3D val="0"/>
            <c:extLst xmlns:c16r2="http://schemas.microsoft.com/office/drawing/2015/06/chart">
              <c:ext xmlns:c16="http://schemas.microsoft.com/office/drawing/2014/chart" uri="{C3380CC4-5D6E-409C-BE32-E72D297353CC}">
                <c16:uniqueId val="{00000018-C9AA-4177-B79C-8DEB48984C6A}"/>
              </c:ext>
            </c:extLst>
          </c:dPt>
          <c:dPt>
            <c:idx val="25"/>
            <c:invertIfNegative val="0"/>
            <c:bubble3D val="0"/>
            <c:extLst xmlns:c16r2="http://schemas.microsoft.com/office/drawing/2015/06/chart">
              <c:ext xmlns:c16="http://schemas.microsoft.com/office/drawing/2014/chart" uri="{C3380CC4-5D6E-409C-BE32-E72D297353CC}">
                <c16:uniqueId val="{00000019-C9AA-4177-B79C-8DEB48984C6A}"/>
              </c:ext>
            </c:extLst>
          </c:dPt>
          <c:dPt>
            <c:idx val="26"/>
            <c:invertIfNegative val="0"/>
            <c:bubble3D val="0"/>
            <c:extLst xmlns:c16r2="http://schemas.microsoft.com/office/drawing/2015/06/chart">
              <c:ext xmlns:c16="http://schemas.microsoft.com/office/drawing/2014/chart" uri="{C3380CC4-5D6E-409C-BE32-E72D297353CC}">
                <c16:uniqueId val="{0000001A-C9AA-4177-B79C-8DEB48984C6A}"/>
              </c:ext>
            </c:extLst>
          </c:dPt>
          <c:dPt>
            <c:idx val="27"/>
            <c:invertIfNegative val="0"/>
            <c:bubble3D val="0"/>
            <c:extLst xmlns:c16r2="http://schemas.microsoft.com/office/drawing/2015/06/chart">
              <c:ext xmlns:c16="http://schemas.microsoft.com/office/drawing/2014/chart" uri="{C3380CC4-5D6E-409C-BE32-E72D297353CC}">
                <c16:uniqueId val="{0000001B-C9AA-4177-B79C-8DEB48984C6A}"/>
              </c:ext>
            </c:extLst>
          </c:dPt>
          <c:dPt>
            <c:idx val="28"/>
            <c:invertIfNegative val="0"/>
            <c:bubble3D val="0"/>
            <c:extLst xmlns:c16r2="http://schemas.microsoft.com/office/drawing/2015/06/chart">
              <c:ext xmlns:c16="http://schemas.microsoft.com/office/drawing/2014/chart" uri="{C3380CC4-5D6E-409C-BE32-E72D297353CC}">
                <c16:uniqueId val="{0000001C-C9AA-4177-B79C-8DEB48984C6A}"/>
              </c:ext>
            </c:extLst>
          </c:dPt>
          <c:dPt>
            <c:idx val="29"/>
            <c:invertIfNegative val="0"/>
            <c:bubble3D val="0"/>
            <c:extLst xmlns:c16r2="http://schemas.microsoft.com/office/drawing/2015/06/chart">
              <c:ext xmlns:c16="http://schemas.microsoft.com/office/drawing/2014/chart" uri="{C3380CC4-5D6E-409C-BE32-E72D297353CC}">
                <c16:uniqueId val="{0000001D-C9AA-4177-B79C-8DEB48984C6A}"/>
              </c:ext>
            </c:extLst>
          </c:dPt>
          <c:dPt>
            <c:idx val="30"/>
            <c:invertIfNegative val="0"/>
            <c:bubble3D val="0"/>
            <c:extLst xmlns:c16r2="http://schemas.microsoft.com/office/drawing/2015/06/chart">
              <c:ext xmlns:c16="http://schemas.microsoft.com/office/drawing/2014/chart" uri="{C3380CC4-5D6E-409C-BE32-E72D297353CC}">
                <c16:uniqueId val="{0000001E-C9AA-4177-B79C-8DEB48984C6A}"/>
              </c:ext>
            </c:extLst>
          </c:dPt>
          <c:dPt>
            <c:idx val="31"/>
            <c:invertIfNegative val="0"/>
            <c:bubble3D val="0"/>
            <c:extLst xmlns:c16r2="http://schemas.microsoft.com/office/drawing/2015/06/chart">
              <c:ext xmlns:c16="http://schemas.microsoft.com/office/drawing/2014/chart" uri="{C3380CC4-5D6E-409C-BE32-E72D297353CC}">
                <c16:uniqueId val="{0000001F-C9AA-4177-B79C-8DEB48984C6A}"/>
              </c:ext>
            </c:extLst>
          </c:dPt>
          <c:dPt>
            <c:idx val="32"/>
            <c:invertIfNegative val="0"/>
            <c:bubble3D val="0"/>
            <c:extLst xmlns:c16r2="http://schemas.microsoft.com/office/drawing/2015/06/chart">
              <c:ext xmlns:c16="http://schemas.microsoft.com/office/drawing/2014/chart" uri="{C3380CC4-5D6E-409C-BE32-E72D297353CC}">
                <c16:uniqueId val="{00000020-C9AA-4177-B79C-8DEB48984C6A}"/>
              </c:ext>
            </c:extLst>
          </c:dPt>
          <c:dPt>
            <c:idx val="33"/>
            <c:invertIfNegative val="0"/>
            <c:bubble3D val="0"/>
            <c:extLst xmlns:c16r2="http://schemas.microsoft.com/office/drawing/2015/06/chart">
              <c:ext xmlns:c16="http://schemas.microsoft.com/office/drawing/2014/chart" uri="{C3380CC4-5D6E-409C-BE32-E72D297353CC}">
                <c16:uniqueId val="{00000021-C9AA-4177-B79C-8DEB48984C6A}"/>
              </c:ext>
            </c:extLst>
          </c:dPt>
          <c:dPt>
            <c:idx val="34"/>
            <c:invertIfNegative val="0"/>
            <c:bubble3D val="0"/>
            <c:extLst xmlns:c16r2="http://schemas.microsoft.com/office/drawing/2015/06/chart">
              <c:ext xmlns:c16="http://schemas.microsoft.com/office/drawing/2014/chart" uri="{C3380CC4-5D6E-409C-BE32-E72D297353CC}">
                <c16:uniqueId val="{00000022-C9AA-4177-B79C-8DEB48984C6A}"/>
              </c:ext>
            </c:extLst>
          </c:dPt>
          <c:dPt>
            <c:idx val="35"/>
            <c:invertIfNegative val="0"/>
            <c:bubble3D val="0"/>
            <c:extLst xmlns:c16r2="http://schemas.microsoft.com/office/drawing/2015/06/chart">
              <c:ext xmlns:c16="http://schemas.microsoft.com/office/drawing/2014/chart" uri="{C3380CC4-5D6E-409C-BE32-E72D297353CC}">
                <c16:uniqueId val="{00000023-C9AA-4177-B79C-8DEB48984C6A}"/>
              </c:ext>
            </c:extLst>
          </c:dPt>
          <c:dPt>
            <c:idx val="36"/>
            <c:invertIfNegative val="0"/>
            <c:bubble3D val="0"/>
            <c:extLst xmlns:c16r2="http://schemas.microsoft.com/office/drawing/2015/06/chart">
              <c:ext xmlns:c16="http://schemas.microsoft.com/office/drawing/2014/chart" uri="{C3380CC4-5D6E-409C-BE32-E72D297353CC}">
                <c16:uniqueId val="{00000024-C9AA-4177-B79C-8DEB48984C6A}"/>
              </c:ext>
            </c:extLst>
          </c:dPt>
          <c:dPt>
            <c:idx val="37"/>
            <c:invertIfNegative val="0"/>
            <c:bubble3D val="0"/>
            <c:extLst xmlns:c16r2="http://schemas.microsoft.com/office/drawing/2015/06/chart">
              <c:ext xmlns:c16="http://schemas.microsoft.com/office/drawing/2014/chart" uri="{C3380CC4-5D6E-409C-BE32-E72D297353CC}">
                <c16:uniqueId val="{00000025-C9AA-4177-B79C-8DEB48984C6A}"/>
              </c:ext>
            </c:extLst>
          </c:dPt>
          <c:dPt>
            <c:idx val="38"/>
            <c:invertIfNegative val="0"/>
            <c:bubble3D val="0"/>
            <c:extLst xmlns:c16r2="http://schemas.microsoft.com/office/drawing/2015/06/chart">
              <c:ext xmlns:c16="http://schemas.microsoft.com/office/drawing/2014/chart" uri="{C3380CC4-5D6E-409C-BE32-E72D297353CC}">
                <c16:uniqueId val="{00000026-C9AA-4177-B79C-8DEB48984C6A}"/>
              </c:ext>
            </c:extLst>
          </c:dPt>
          <c:dPt>
            <c:idx val="39"/>
            <c:invertIfNegative val="0"/>
            <c:bubble3D val="0"/>
            <c:extLst xmlns:c16r2="http://schemas.microsoft.com/office/drawing/2015/06/chart">
              <c:ext xmlns:c16="http://schemas.microsoft.com/office/drawing/2014/chart" uri="{C3380CC4-5D6E-409C-BE32-E72D297353CC}">
                <c16:uniqueId val="{00000027-C9AA-4177-B79C-8DEB48984C6A}"/>
              </c:ext>
            </c:extLst>
          </c:dPt>
          <c:dLbls>
            <c:spPr>
              <a:noFill/>
              <a:ln>
                <a:noFill/>
              </a:ln>
              <a:effectLst/>
            </c:spPr>
            <c:txPr>
              <a:bodyPr rot="0" spcFirstLastPara="1" vertOverflow="ellipsis" vert="horz" wrap="square" anchor="ctr" anchorCtr="1"/>
              <a:lstStyle/>
              <a:p>
                <a:pPr>
                  <a:defRPr sz="1200" b="1" i="0" u="none" strike="noStrike" kern="1200" baseline="0">
                    <a:solidFill>
                      <a:schemeClr val="bg1"/>
                    </a:solidFill>
                    <a:latin typeface="Arial" panose="020B0604020202020204" pitchFamily="34" charset="0"/>
                    <a:ea typeface="Century Gothic" charset="0"/>
                    <a:cs typeface="Arial" panose="020B0604020202020204" pitchFamily="34" charset="0"/>
                  </a:defRPr>
                </a:pPr>
                <a:endParaRPr lang="en-US"/>
              </a:p>
            </c:txPr>
            <c:dLblPos val="ct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Sheet1!$A$15</c:f>
              <c:strCache>
                <c:ptCount val="1"/>
                <c:pt idx="0">
                  <c:v>Food &amp; drink tour or attraction</c:v>
                </c:pt>
              </c:strCache>
            </c:strRef>
          </c:cat>
          <c:val>
            <c:numRef>
              <c:f>Sheet1!$B$15</c:f>
              <c:numCache>
                <c:formatCode>0%</c:formatCode>
                <c:ptCount val="1"/>
                <c:pt idx="0">
                  <c:v>0.24138403041825099</c:v>
                </c:pt>
              </c:numCache>
            </c:numRef>
          </c:val>
          <c:extLst xmlns:c16r2="http://schemas.microsoft.com/office/drawing/2015/06/chart">
            <c:ext xmlns:c16="http://schemas.microsoft.com/office/drawing/2014/chart" uri="{C3380CC4-5D6E-409C-BE32-E72D297353CC}">
              <c16:uniqueId val="{00000028-C9AA-4177-B79C-8DEB48984C6A}"/>
            </c:ext>
          </c:extLst>
        </c:ser>
        <c:ser>
          <c:idx val="1"/>
          <c:order val="1"/>
          <c:tx>
            <c:strRef>
              <c:f>Sheet1!$C$1</c:f>
              <c:strCache>
                <c:ptCount val="1"/>
                <c:pt idx="0">
                  <c:v>Definitely would</c:v>
                </c:pt>
              </c:strCache>
            </c:strRef>
          </c:tx>
          <c:spPr>
            <a:solidFill>
              <a:srgbClr val="00B050"/>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b" anchorCtr="0">
                <a:spAutoFit/>
              </a:bodyPr>
              <a:lstStyle/>
              <a:p>
                <a:pPr algn="ctr">
                  <a:defRPr lang="en-GB" sz="1200" b="1" i="0" u="none" strike="noStrike" kern="1200" baseline="0">
                    <a:solidFill>
                      <a:schemeClr val="bg1"/>
                    </a:solidFill>
                    <a:latin typeface="Arial" panose="020B0604020202020204" pitchFamily="34" charset="0"/>
                    <a:ea typeface="Century Gothic" charset="0"/>
                    <a:cs typeface="Arial" panose="020B0604020202020204" pitchFamily="34" charset="0"/>
                  </a:defRPr>
                </a:pPr>
                <a:endParaRPr lang="en-US"/>
              </a:p>
            </c:txPr>
            <c:dLblPos val="ct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Sheet1!$A$15</c:f>
              <c:strCache>
                <c:ptCount val="1"/>
                <c:pt idx="0">
                  <c:v>Food &amp; drink tour or attraction</c:v>
                </c:pt>
              </c:strCache>
            </c:strRef>
          </c:cat>
          <c:val>
            <c:numRef>
              <c:f>Sheet1!$C$15</c:f>
              <c:numCache>
                <c:formatCode>0%</c:formatCode>
                <c:ptCount val="1"/>
                <c:pt idx="0">
                  <c:v>0.29661596958174902</c:v>
                </c:pt>
              </c:numCache>
            </c:numRef>
          </c:val>
          <c:extLst xmlns:c16r2="http://schemas.microsoft.com/office/drawing/2015/06/chart">
            <c:ext xmlns:c16="http://schemas.microsoft.com/office/drawing/2014/chart" uri="{C3380CC4-5D6E-409C-BE32-E72D297353CC}">
              <c16:uniqueId val="{00000029-C9AA-4177-B79C-8DEB48984C6A}"/>
            </c:ext>
          </c:extLst>
        </c:ser>
        <c:dLbls>
          <c:showLegendKey val="0"/>
          <c:showVal val="0"/>
          <c:showCatName val="0"/>
          <c:showSerName val="0"/>
          <c:showPercent val="0"/>
          <c:showBubbleSize val="0"/>
        </c:dLbls>
        <c:gapWidth val="50"/>
        <c:overlap val="100"/>
        <c:axId val="378925104"/>
        <c:axId val="378932160"/>
      </c:barChart>
      <c:catAx>
        <c:axId val="378925104"/>
        <c:scaling>
          <c:orientation val="maxMin"/>
        </c:scaling>
        <c:delete val="1"/>
        <c:axPos val="l"/>
        <c:numFmt formatCode="General" sourceLinked="1"/>
        <c:majorTickMark val="none"/>
        <c:minorTickMark val="none"/>
        <c:tickLblPos val="nextTo"/>
        <c:crossAx val="378932160"/>
        <c:crosses val="autoZero"/>
        <c:auto val="1"/>
        <c:lblAlgn val="ctr"/>
        <c:lblOffset val="100"/>
        <c:noMultiLvlLbl val="0"/>
      </c:catAx>
      <c:valAx>
        <c:axId val="378932160"/>
        <c:scaling>
          <c:orientation val="minMax"/>
          <c:max val="1.2"/>
        </c:scaling>
        <c:delete val="1"/>
        <c:axPos val="t"/>
        <c:majorGridlines>
          <c:spPr>
            <a:ln w="9525" cap="flat" cmpd="sng" algn="ctr">
              <a:noFill/>
              <a:round/>
            </a:ln>
            <a:effectLst/>
          </c:spPr>
        </c:majorGridlines>
        <c:numFmt formatCode="0%" sourceLinked="0"/>
        <c:majorTickMark val="out"/>
        <c:minorTickMark val="none"/>
        <c:tickLblPos val="nextTo"/>
        <c:crossAx val="378925104"/>
        <c:crosses val="autoZero"/>
        <c:crossBetween val="between"/>
      </c:valAx>
      <c:spPr>
        <a:noFill/>
        <a:ln>
          <a:noFill/>
        </a:ln>
        <a:effectLst/>
      </c:spPr>
    </c:plotArea>
    <c:plotVisOnly val="1"/>
    <c:dispBlanksAs val="gap"/>
    <c:showDLblsOverMax val="0"/>
  </c:chart>
  <c:spPr>
    <a:noFill/>
    <a:ln>
      <a:noFill/>
    </a:ln>
    <a:effectLst/>
  </c:spPr>
  <c:txPr>
    <a:bodyPr/>
    <a:lstStyle/>
    <a:p>
      <a:pPr>
        <a:defRPr sz="800">
          <a:solidFill>
            <a:srgbClr val="505050"/>
          </a:solidFill>
          <a:latin typeface="Arial" panose="020B0604020202020204" pitchFamily="34" charset="0"/>
          <a:cs typeface="Arial" panose="020B0604020202020204" pitchFamily="34" charset="0"/>
        </a:defRPr>
      </a:pPr>
      <a:endParaRPr lang="en-US"/>
    </a:p>
  </c:txPr>
  <c:externalData r:id="rId2">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32780597237485198"/>
          <c:y val="3.73704372143773E-2"/>
          <c:w val="0.53711838704694803"/>
          <c:h val="0.94907410100360601"/>
        </c:manualLayout>
      </c:layout>
      <c:barChart>
        <c:barDir val="bar"/>
        <c:grouping val="stacked"/>
        <c:varyColors val="0"/>
        <c:ser>
          <c:idx val="0"/>
          <c:order val="0"/>
          <c:tx>
            <c:strRef>
              <c:f>Sheet1!$B$1</c:f>
              <c:strCache>
                <c:ptCount val="1"/>
                <c:pt idx="0">
                  <c:v>Very likely to </c:v>
                </c:pt>
              </c:strCache>
            </c:strRef>
          </c:tx>
          <c:spPr>
            <a:solidFill>
              <a:srgbClr val="92D050"/>
            </a:solidFill>
            <a:ln>
              <a:noFill/>
            </a:ln>
            <a:effectLst/>
          </c:spPr>
          <c:invertIfNegative val="0"/>
          <c:dPt>
            <c:idx val="0"/>
            <c:invertIfNegative val="0"/>
            <c:bubble3D val="0"/>
            <c:extLst xmlns:c16r2="http://schemas.microsoft.com/office/drawing/2015/06/chart">
              <c:ext xmlns:c16="http://schemas.microsoft.com/office/drawing/2014/chart" uri="{C3380CC4-5D6E-409C-BE32-E72D297353CC}">
                <c16:uniqueId val="{00000000-C3AC-48E4-8EAE-3626C1B2AADF}"/>
              </c:ext>
            </c:extLst>
          </c:dPt>
          <c:dPt>
            <c:idx val="1"/>
            <c:invertIfNegative val="0"/>
            <c:bubble3D val="0"/>
            <c:extLst xmlns:c16r2="http://schemas.microsoft.com/office/drawing/2015/06/chart">
              <c:ext xmlns:c16="http://schemas.microsoft.com/office/drawing/2014/chart" uri="{C3380CC4-5D6E-409C-BE32-E72D297353CC}">
                <c16:uniqueId val="{00000001-C3AC-48E4-8EAE-3626C1B2AADF}"/>
              </c:ext>
            </c:extLst>
          </c:dPt>
          <c:dPt>
            <c:idx val="2"/>
            <c:invertIfNegative val="0"/>
            <c:bubble3D val="0"/>
            <c:extLst xmlns:c16r2="http://schemas.microsoft.com/office/drawing/2015/06/chart">
              <c:ext xmlns:c16="http://schemas.microsoft.com/office/drawing/2014/chart" uri="{C3380CC4-5D6E-409C-BE32-E72D297353CC}">
                <c16:uniqueId val="{00000002-C3AC-48E4-8EAE-3626C1B2AADF}"/>
              </c:ext>
            </c:extLst>
          </c:dPt>
          <c:dPt>
            <c:idx val="3"/>
            <c:invertIfNegative val="0"/>
            <c:bubble3D val="0"/>
            <c:extLst xmlns:c16r2="http://schemas.microsoft.com/office/drawing/2015/06/chart">
              <c:ext xmlns:c16="http://schemas.microsoft.com/office/drawing/2014/chart" uri="{C3380CC4-5D6E-409C-BE32-E72D297353CC}">
                <c16:uniqueId val="{00000003-C3AC-48E4-8EAE-3626C1B2AADF}"/>
              </c:ext>
            </c:extLst>
          </c:dPt>
          <c:dPt>
            <c:idx val="4"/>
            <c:invertIfNegative val="0"/>
            <c:bubble3D val="0"/>
            <c:extLst xmlns:c16r2="http://schemas.microsoft.com/office/drawing/2015/06/chart">
              <c:ext xmlns:c16="http://schemas.microsoft.com/office/drawing/2014/chart" uri="{C3380CC4-5D6E-409C-BE32-E72D297353CC}">
                <c16:uniqueId val="{00000004-C3AC-48E4-8EAE-3626C1B2AADF}"/>
              </c:ext>
            </c:extLst>
          </c:dPt>
          <c:dPt>
            <c:idx val="5"/>
            <c:invertIfNegative val="0"/>
            <c:bubble3D val="0"/>
            <c:extLst xmlns:c16r2="http://schemas.microsoft.com/office/drawing/2015/06/chart">
              <c:ext xmlns:c16="http://schemas.microsoft.com/office/drawing/2014/chart" uri="{C3380CC4-5D6E-409C-BE32-E72D297353CC}">
                <c16:uniqueId val="{00000005-C3AC-48E4-8EAE-3626C1B2AADF}"/>
              </c:ext>
            </c:extLst>
          </c:dPt>
          <c:dPt>
            <c:idx val="6"/>
            <c:invertIfNegative val="0"/>
            <c:bubble3D val="0"/>
            <c:extLst xmlns:c16r2="http://schemas.microsoft.com/office/drawing/2015/06/chart">
              <c:ext xmlns:c16="http://schemas.microsoft.com/office/drawing/2014/chart" uri="{C3380CC4-5D6E-409C-BE32-E72D297353CC}">
                <c16:uniqueId val="{00000006-C3AC-48E4-8EAE-3626C1B2AADF}"/>
              </c:ext>
            </c:extLst>
          </c:dPt>
          <c:dPt>
            <c:idx val="7"/>
            <c:invertIfNegative val="0"/>
            <c:bubble3D val="0"/>
            <c:extLst xmlns:c16r2="http://schemas.microsoft.com/office/drawing/2015/06/chart">
              <c:ext xmlns:c16="http://schemas.microsoft.com/office/drawing/2014/chart" uri="{C3380CC4-5D6E-409C-BE32-E72D297353CC}">
                <c16:uniqueId val="{00000007-C3AC-48E4-8EAE-3626C1B2AADF}"/>
              </c:ext>
            </c:extLst>
          </c:dPt>
          <c:dPt>
            <c:idx val="8"/>
            <c:invertIfNegative val="0"/>
            <c:bubble3D val="0"/>
            <c:extLst xmlns:c16r2="http://schemas.microsoft.com/office/drawing/2015/06/chart">
              <c:ext xmlns:c16="http://schemas.microsoft.com/office/drawing/2014/chart" uri="{C3380CC4-5D6E-409C-BE32-E72D297353CC}">
                <c16:uniqueId val="{00000008-C3AC-48E4-8EAE-3626C1B2AADF}"/>
              </c:ext>
            </c:extLst>
          </c:dPt>
          <c:dPt>
            <c:idx val="9"/>
            <c:invertIfNegative val="0"/>
            <c:bubble3D val="0"/>
            <c:extLst xmlns:c16r2="http://schemas.microsoft.com/office/drawing/2015/06/chart">
              <c:ext xmlns:c16="http://schemas.microsoft.com/office/drawing/2014/chart" uri="{C3380CC4-5D6E-409C-BE32-E72D297353CC}">
                <c16:uniqueId val="{00000009-C3AC-48E4-8EAE-3626C1B2AADF}"/>
              </c:ext>
            </c:extLst>
          </c:dPt>
          <c:dPt>
            <c:idx val="10"/>
            <c:invertIfNegative val="0"/>
            <c:bubble3D val="0"/>
            <c:extLst xmlns:c16r2="http://schemas.microsoft.com/office/drawing/2015/06/chart">
              <c:ext xmlns:c16="http://schemas.microsoft.com/office/drawing/2014/chart" uri="{C3380CC4-5D6E-409C-BE32-E72D297353CC}">
                <c16:uniqueId val="{0000000A-C3AC-48E4-8EAE-3626C1B2AADF}"/>
              </c:ext>
            </c:extLst>
          </c:dPt>
          <c:dPt>
            <c:idx val="11"/>
            <c:invertIfNegative val="0"/>
            <c:bubble3D val="0"/>
            <c:extLst xmlns:c16r2="http://schemas.microsoft.com/office/drawing/2015/06/chart">
              <c:ext xmlns:c16="http://schemas.microsoft.com/office/drawing/2014/chart" uri="{C3380CC4-5D6E-409C-BE32-E72D297353CC}">
                <c16:uniqueId val="{0000000B-C3AC-48E4-8EAE-3626C1B2AADF}"/>
              </c:ext>
            </c:extLst>
          </c:dPt>
          <c:dPt>
            <c:idx val="12"/>
            <c:invertIfNegative val="0"/>
            <c:bubble3D val="0"/>
            <c:extLst xmlns:c16r2="http://schemas.microsoft.com/office/drawing/2015/06/chart">
              <c:ext xmlns:c16="http://schemas.microsoft.com/office/drawing/2014/chart" uri="{C3380CC4-5D6E-409C-BE32-E72D297353CC}">
                <c16:uniqueId val="{0000000C-C3AC-48E4-8EAE-3626C1B2AADF}"/>
              </c:ext>
            </c:extLst>
          </c:dPt>
          <c:dPt>
            <c:idx val="13"/>
            <c:invertIfNegative val="0"/>
            <c:bubble3D val="0"/>
            <c:extLst xmlns:c16r2="http://schemas.microsoft.com/office/drawing/2015/06/chart">
              <c:ext xmlns:c16="http://schemas.microsoft.com/office/drawing/2014/chart" uri="{C3380CC4-5D6E-409C-BE32-E72D297353CC}">
                <c16:uniqueId val="{0000000D-C3AC-48E4-8EAE-3626C1B2AADF}"/>
              </c:ext>
            </c:extLst>
          </c:dPt>
          <c:dPt>
            <c:idx val="14"/>
            <c:invertIfNegative val="0"/>
            <c:bubble3D val="0"/>
            <c:extLst xmlns:c16r2="http://schemas.microsoft.com/office/drawing/2015/06/chart">
              <c:ext xmlns:c16="http://schemas.microsoft.com/office/drawing/2014/chart" uri="{C3380CC4-5D6E-409C-BE32-E72D297353CC}">
                <c16:uniqueId val="{0000000E-C3AC-48E4-8EAE-3626C1B2AADF}"/>
              </c:ext>
            </c:extLst>
          </c:dPt>
          <c:dPt>
            <c:idx val="15"/>
            <c:invertIfNegative val="0"/>
            <c:bubble3D val="0"/>
            <c:extLst xmlns:c16r2="http://schemas.microsoft.com/office/drawing/2015/06/chart">
              <c:ext xmlns:c16="http://schemas.microsoft.com/office/drawing/2014/chart" uri="{C3380CC4-5D6E-409C-BE32-E72D297353CC}">
                <c16:uniqueId val="{0000000F-C3AC-48E4-8EAE-3626C1B2AADF}"/>
              </c:ext>
            </c:extLst>
          </c:dPt>
          <c:dPt>
            <c:idx val="16"/>
            <c:invertIfNegative val="0"/>
            <c:bubble3D val="0"/>
            <c:extLst xmlns:c16r2="http://schemas.microsoft.com/office/drawing/2015/06/chart">
              <c:ext xmlns:c16="http://schemas.microsoft.com/office/drawing/2014/chart" uri="{C3380CC4-5D6E-409C-BE32-E72D297353CC}">
                <c16:uniqueId val="{00000010-C3AC-48E4-8EAE-3626C1B2AADF}"/>
              </c:ext>
            </c:extLst>
          </c:dPt>
          <c:dPt>
            <c:idx val="17"/>
            <c:invertIfNegative val="0"/>
            <c:bubble3D val="0"/>
            <c:extLst xmlns:c16r2="http://schemas.microsoft.com/office/drawing/2015/06/chart">
              <c:ext xmlns:c16="http://schemas.microsoft.com/office/drawing/2014/chart" uri="{C3380CC4-5D6E-409C-BE32-E72D297353CC}">
                <c16:uniqueId val="{00000011-C3AC-48E4-8EAE-3626C1B2AADF}"/>
              </c:ext>
            </c:extLst>
          </c:dPt>
          <c:dPt>
            <c:idx val="18"/>
            <c:invertIfNegative val="0"/>
            <c:bubble3D val="0"/>
            <c:extLst xmlns:c16r2="http://schemas.microsoft.com/office/drawing/2015/06/chart">
              <c:ext xmlns:c16="http://schemas.microsoft.com/office/drawing/2014/chart" uri="{C3380CC4-5D6E-409C-BE32-E72D297353CC}">
                <c16:uniqueId val="{00000012-C3AC-48E4-8EAE-3626C1B2AADF}"/>
              </c:ext>
            </c:extLst>
          </c:dPt>
          <c:dPt>
            <c:idx val="19"/>
            <c:invertIfNegative val="0"/>
            <c:bubble3D val="0"/>
            <c:extLst xmlns:c16r2="http://schemas.microsoft.com/office/drawing/2015/06/chart">
              <c:ext xmlns:c16="http://schemas.microsoft.com/office/drawing/2014/chart" uri="{C3380CC4-5D6E-409C-BE32-E72D297353CC}">
                <c16:uniqueId val="{00000013-C3AC-48E4-8EAE-3626C1B2AADF}"/>
              </c:ext>
            </c:extLst>
          </c:dPt>
          <c:dPt>
            <c:idx val="20"/>
            <c:invertIfNegative val="0"/>
            <c:bubble3D val="0"/>
            <c:extLst xmlns:c16r2="http://schemas.microsoft.com/office/drawing/2015/06/chart">
              <c:ext xmlns:c16="http://schemas.microsoft.com/office/drawing/2014/chart" uri="{C3380CC4-5D6E-409C-BE32-E72D297353CC}">
                <c16:uniqueId val="{00000014-C3AC-48E4-8EAE-3626C1B2AADF}"/>
              </c:ext>
            </c:extLst>
          </c:dPt>
          <c:dPt>
            <c:idx val="21"/>
            <c:invertIfNegative val="0"/>
            <c:bubble3D val="0"/>
            <c:extLst xmlns:c16r2="http://schemas.microsoft.com/office/drawing/2015/06/chart">
              <c:ext xmlns:c16="http://schemas.microsoft.com/office/drawing/2014/chart" uri="{C3380CC4-5D6E-409C-BE32-E72D297353CC}">
                <c16:uniqueId val="{00000015-C3AC-48E4-8EAE-3626C1B2AADF}"/>
              </c:ext>
            </c:extLst>
          </c:dPt>
          <c:dPt>
            <c:idx val="22"/>
            <c:invertIfNegative val="0"/>
            <c:bubble3D val="0"/>
            <c:extLst xmlns:c16r2="http://schemas.microsoft.com/office/drawing/2015/06/chart">
              <c:ext xmlns:c16="http://schemas.microsoft.com/office/drawing/2014/chart" uri="{C3380CC4-5D6E-409C-BE32-E72D297353CC}">
                <c16:uniqueId val="{00000016-C3AC-48E4-8EAE-3626C1B2AADF}"/>
              </c:ext>
            </c:extLst>
          </c:dPt>
          <c:dPt>
            <c:idx val="23"/>
            <c:invertIfNegative val="0"/>
            <c:bubble3D val="0"/>
            <c:extLst xmlns:c16r2="http://schemas.microsoft.com/office/drawing/2015/06/chart">
              <c:ext xmlns:c16="http://schemas.microsoft.com/office/drawing/2014/chart" uri="{C3380CC4-5D6E-409C-BE32-E72D297353CC}">
                <c16:uniqueId val="{00000017-C3AC-48E4-8EAE-3626C1B2AADF}"/>
              </c:ext>
            </c:extLst>
          </c:dPt>
          <c:dPt>
            <c:idx val="24"/>
            <c:invertIfNegative val="0"/>
            <c:bubble3D val="0"/>
            <c:extLst xmlns:c16r2="http://schemas.microsoft.com/office/drawing/2015/06/chart">
              <c:ext xmlns:c16="http://schemas.microsoft.com/office/drawing/2014/chart" uri="{C3380CC4-5D6E-409C-BE32-E72D297353CC}">
                <c16:uniqueId val="{00000018-C3AC-48E4-8EAE-3626C1B2AADF}"/>
              </c:ext>
            </c:extLst>
          </c:dPt>
          <c:dPt>
            <c:idx val="25"/>
            <c:invertIfNegative val="0"/>
            <c:bubble3D val="0"/>
            <c:extLst xmlns:c16r2="http://schemas.microsoft.com/office/drawing/2015/06/chart">
              <c:ext xmlns:c16="http://schemas.microsoft.com/office/drawing/2014/chart" uri="{C3380CC4-5D6E-409C-BE32-E72D297353CC}">
                <c16:uniqueId val="{00000019-C3AC-48E4-8EAE-3626C1B2AADF}"/>
              </c:ext>
            </c:extLst>
          </c:dPt>
          <c:dPt>
            <c:idx val="26"/>
            <c:invertIfNegative val="0"/>
            <c:bubble3D val="0"/>
            <c:extLst xmlns:c16r2="http://schemas.microsoft.com/office/drawing/2015/06/chart">
              <c:ext xmlns:c16="http://schemas.microsoft.com/office/drawing/2014/chart" uri="{C3380CC4-5D6E-409C-BE32-E72D297353CC}">
                <c16:uniqueId val="{0000001A-C3AC-48E4-8EAE-3626C1B2AADF}"/>
              </c:ext>
            </c:extLst>
          </c:dPt>
          <c:dPt>
            <c:idx val="27"/>
            <c:invertIfNegative val="0"/>
            <c:bubble3D val="0"/>
            <c:extLst xmlns:c16r2="http://schemas.microsoft.com/office/drawing/2015/06/chart">
              <c:ext xmlns:c16="http://schemas.microsoft.com/office/drawing/2014/chart" uri="{C3380CC4-5D6E-409C-BE32-E72D297353CC}">
                <c16:uniqueId val="{0000001B-C3AC-48E4-8EAE-3626C1B2AADF}"/>
              </c:ext>
            </c:extLst>
          </c:dPt>
          <c:dPt>
            <c:idx val="28"/>
            <c:invertIfNegative val="0"/>
            <c:bubble3D val="0"/>
            <c:extLst xmlns:c16r2="http://schemas.microsoft.com/office/drawing/2015/06/chart">
              <c:ext xmlns:c16="http://schemas.microsoft.com/office/drawing/2014/chart" uri="{C3380CC4-5D6E-409C-BE32-E72D297353CC}">
                <c16:uniqueId val="{0000001C-C3AC-48E4-8EAE-3626C1B2AADF}"/>
              </c:ext>
            </c:extLst>
          </c:dPt>
          <c:dPt>
            <c:idx val="29"/>
            <c:invertIfNegative val="0"/>
            <c:bubble3D val="0"/>
            <c:extLst xmlns:c16r2="http://schemas.microsoft.com/office/drawing/2015/06/chart">
              <c:ext xmlns:c16="http://schemas.microsoft.com/office/drawing/2014/chart" uri="{C3380CC4-5D6E-409C-BE32-E72D297353CC}">
                <c16:uniqueId val="{0000001D-C3AC-48E4-8EAE-3626C1B2AADF}"/>
              </c:ext>
            </c:extLst>
          </c:dPt>
          <c:dPt>
            <c:idx val="30"/>
            <c:invertIfNegative val="0"/>
            <c:bubble3D val="0"/>
            <c:extLst xmlns:c16r2="http://schemas.microsoft.com/office/drawing/2015/06/chart">
              <c:ext xmlns:c16="http://schemas.microsoft.com/office/drawing/2014/chart" uri="{C3380CC4-5D6E-409C-BE32-E72D297353CC}">
                <c16:uniqueId val="{0000001E-C3AC-48E4-8EAE-3626C1B2AADF}"/>
              </c:ext>
            </c:extLst>
          </c:dPt>
          <c:dPt>
            <c:idx val="31"/>
            <c:invertIfNegative val="0"/>
            <c:bubble3D val="0"/>
            <c:extLst xmlns:c16r2="http://schemas.microsoft.com/office/drawing/2015/06/chart">
              <c:ext xmlns:c16="http://schemas.microsoft.com/office/drawing/2014/chart" uri="{C3380CC4-5D6E-409C-BE32-E72D297353CC}">
                <c16:uniqueId val="{0000001F-C3AC-48E4-8EAE-3626C1B2AADF}"/>
              </c:ext>
            </c:extLst>
          </c:dPt>
          <c:dPt>
            <c:idx val="32"/>
            <c:invertIfNegative val="0"/>
            <c:bubble3D val="0"/>
            <c:extLst xmlns:c16r2="http://schemas.microsoft.com/office/drawing/2015/06/chart">
              <c:ext xmlns:c16="http://schemas.microsoft.com/office/drawing/2014/chart" uri="{C3380CC4-5D6E-409C-BE32-E72D297353CC}">
                <c16:uniqueId val="{00000020-C3AC-48E4-8EAE-3626C1B2AADF}"/>
              </c:ext>
            </c:extLst>
          </c:dPt>
          <c:dPt>
            <c:idx val="33"/>
            <c:invertIfNegative val="0"/>
            <c:bubble3D val="0"/>
            <c:extLst xmlns:c16r2="http://schemas.microsoft.com/office/drawing/2015/06/chart">
              <c:ext xmlns:c16="http://schemas.microsoft.com/office/drawing/2014/chart" uri="{C3380CC4-5D6E-409C-BE32-E72D297353CC}">
                <c16:uniqueId val="{00000021-C3AC-48E4-8EAE-3626C1B2AADF}"/>
              </c:ext>
            </c:extLst>
          </c:dPt>
          <c:dPt>
            <c:idx val="34"/>
            <c:invertIfNegative val="0"/>
            <c:bubble3D val="0"/>
            <c:extLst xmlns:c16r2="http://schemas.microsoft.com/office/drawing/2015/06/chart">
              <c:ext xmlns:c16="http://schemas.microsoft.com/office/drawing/2014/chart" uri="{C3380CC4-5D6E-409C-BE32-E72D297353CC}">
                <c16:uniqueId val="{00000022-C3AC-48E4-8EAE-3626C1B2AADF}"/>
              </c:ext>
            </c:extLst>
          </c:dPt>
          <c:dPt>
            <c:idx val="35"/>
            <c:invertIfNegative val="0"/>
            <c:bubble3D val="0"/>
            <c:extLst xmlns:c16r2="http://schemas.microsoft.com/office/drawing/2015/06/chart">
              <c:ext xmlns:c16="http://schemas.microsoft.com/office/drawing/2014/chart" uri="{C3380CC4-5D6E-409C-BE32-E72D297353CC}">
                <c16:uniqueId val="{00000023-C3AC-48E4-8EAE-3626C1B2AADF}"/>
              </c:ext>
            </c:extLst>
          </c:dPt>
          <c:dPt>
            <c:idx val="36"/>
            <c:invertIfNegative val="0"/>
            <c:bubble3D val="0"/>
            <c:extLst xmlns:c16r2="http://schemas.microsoft.com/office/drawing/2015/06/chart">
              <c:ext xmlns:c16="http://schemas.microsoft.com/office/drawing/2014/chart" uri="{C3380CC4-5D6E-409C-BE32-E72D297353CC}">
                <c16:uniqueId val="{00000024-C3AC-48E4-8EAE-3626C1B2AADF}"/>
              </c:ext>
            </c:extLst>
          </c:dPt>
          <c:dPt>
            <c:idx val="37"/>
            <c:invertIfNegative val="0"/>
            <c:bubble3D val="0"/>
            <c:extLst xmlns:c16r2="http://schemas.microsoft.com/office/drawing/2015/06/chart">
              <c:ext xmlns:c16="http://schemas.microsoft.com/office/drawing/2014/chart" uri="{C3380CC4-5D6E-409C-BE32-E72D297353CC}">
                <c16:uniqueId val="{00000025-C3AC-48E4-8EAE-3626C1B2AADF}"/>
              </c:ext>
            </c:extLst>
          </c:dPt>
          <c:dPt>
            <c:idx val="38"/>
            <c:invertIfNegative val="0"/>
            <c:bubble3D val="0"/>
            <c:extLst xmlns:c16r2="http://schemas.microsoft.com/office/drawing/2015/06/chart">
              <c:ext xmlns:c16="http://schemas.microsoft.com/office/drawing/2014/chart" uri="{C3380CC4-5D6E-409C-BE32-E72D297353CC}">
                <c16:uniqueId val="{00000026-C3AC-48E4-8EAE-3626C1B2AADF}"/>
              </c:ext>
            </c:extLst>
          </c:dPt>
          <c:dPt>
            <c:idx val="39"/>
            <c:invertIfNegative val="0"/>
            <c:bubble3D val="0"/>
            <c:extLst xmlns:c16r2="http://schemas.microsoft.com/office/drawing/2015/06/chart">
              <c:ext xmlns:c16="http://schemas.microsoft.com/office/drawing/2014/chart" uri="{C3380CC4-5D6E-409C-BE32-E72D297353CC}">
                <c16:uniqueId val="{00000027-C3AC-48E4-8EAE-3626C1B2AADF}"/>
              </c:ext>
            </c:extLst>
          </c:dPt>
          <c:dLbls>
            <c:spPr>
              <a:noFill/>
              <a:ln>
                <a:noFill/>
              </a:ln>
              <a:effectLst/>
            </c:spPr>
            <c:txPr>
              <a:bodyPr rot="0" spcFirstLastPara="1" vertOverflow="ellipsis" vert="horz" wrap="square" anchor="ctr" anchorCtr="1"/>
              <a:lstStyle/>
              <a:p>
                <a:pPr>
                  <a:defRPr sz="1200" b="1" i="0" u="none" strike="noStrike" kern="1200" baseline="0">
                    <a:solidFill>
                      <a:schemeClr val="bg1"/>
                    </a:solidFill>
                    <a:latin typeface="Arial" panose="020B0604020202020204" pitchFamily="34" charset="0"/>
                    <a:ea typeface="Century Gothic" charset="0"/>
                    <a:cs typeface="Arial" panose="020B0604020202020204" pitchFamily="34" charset="0"/>
                  </a:defRPr>
                </a:pPr>
                <a:endParaRPr lang="en-US"/>
              </a:p>
            </c:txPr>
            <c:dLblPos val="ct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Sheet1!$A$18</c:f>
              <c:strCache>
                <c:ptCount val="1"/>
                <c:pt idx="0">
                  <c:v>Long (&gt; half day) country or coastal walk</c:v>
                </c:pt>
              </c:strCache>
            </c:strRef>
          </c:cat>
          <c:val>
            <c:numRef>
              <c:f>Sheet1!$B$18</c:f>
              <c:numCache>
                <c:formatCode>0%</c:formatCode>
                <c:ptCount val="1"/>
                <c:pt idx="0">
                  <c:v>0.24448249027237401</c:v>
                </c:pt>
              </c:numCache>
            </c:numRef>
          </c:val>
          <c:extLst xmlns:c16r2="http://schemas.microsoft.com/office/drawing/2015/06/chart">
            <c:ext xmlns:c16="http://schemas.microsoft.com/office/drawing/2014/chart" uri="{C3380CC4-5D6E-409C-BE32-E72D297353CC}">
              <c16:uniqueId val="{00000028-C3AC-48E4-8EAE-3626C1B2AADF}"/>
            </c:ext>
          </c:extLst>
        </c:ser>
        <c:ser>
          <c:idx val="1"/>
          <c:order val="1"/>
          <c:tx>
            <c:strRef>
              <c:f>Sheet1!$C$1</c:f>
              <c:strCache>
                <c:ptCount val="1"/>
                <c:pt idx="0">
                  <c:v>Definitely would</c:v>
                </c:pt>
              </c:strCache>
            </c:strRef>
          </c:tx>
          <c:spPr>
            <a:solidFill>
              <a:srgbClr val="00B050"/>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b" anchorCtr="0">
                <a:spAutoFit/>
              </a:bodyPr>
              <a:lstStyle/>
              <a:p>
                <a:pPr algn="ctr">
                  <a:defRPr lang="en-GB" sz="1200" b="1" i="0" u="none" strike="noStrike" kern="1200" baseline="0">
                    <a:solidFill>
                      <a:schemeClr val="bg1"/>
                    </a:solidFill>
                    <a:latin typeface="Arial" panose="020B0604020202020204" pitchFamily="34" charset="0"/>
                    <a:ea typeface="Century Gothic" charset="0"/>
                    <a:cs typeface="Arial" panose="020B0604020202020204" pitchFamily="34" charset="0"/>
                  </a:defRPr>
                </a:pPr>
                <a:endParaRPr lang="en-US"/>
              </a:p>
            </c:txPr>
            <c:dLblPos val="ct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Sheet1!$A$18</c:f>
              <c:strCache>
                <c:ptCount val="1"/>
                <c:pt idx="0">
                  <c:v>Long (&gt; half day) country or coastal walk</c:v>
                </c:pt>
              </c:strCache>
            </c:strRef>
          </c:cat>
          <c:val>
            <c:numRef>
              <c:f>Sheet1!$C$18</c:f>
              <c:numCache>
                <c:formatCode>0%</c:formatCode>
                <c:ptCount val="1"/>
                <c:pt idx="0">
                  <c:v>0.28351750972762602</c:v>
                </c:pt>
              </c:numCache>
            </c:numRef>
          </c:val>
          <c:extLst xmlns:c16r2="http://schemas.microsoft.com/office/drawing/2015/06/chart">
            <c:ext xmlns:c16="http://schemas.microsoft.com/office/drawing/2014/chart" uri="{C3380CC4-5D6E-409C-BE32-E72D297353CC}">
              <c16:uniqueId val="{00000029-C3AC-48E4-8EAE-3626C1B2AADF}"/>
            </c:ext>
          </c:extLst>
        </c:ser>
        <c:dLbls>
          <c:showLegendKey val="0"/>
          <c:showVal val="0"/>
          <c:showCatName val="0"/>
          <c:showSerName val="0"/>
          <c:showPercent val="0"/>
          <c:showBubbleSize val="0"/>
        </c:dLbls>
        <c:gapWidth val="50"/>
        <c:overlap val="100"/>
        <c:axId val="378925496"/>
        <c:axId val="378927456"/>
      </c:barChart>
      <c:catAx>
        <c:axId val="378925496"/>
        <c:scaling>
          <c:orientation val="maxMin"/>
        </c:scaling>
        <c:delete val="1"/>
        <c:axPos val="l"/>
        <c:numFmt formatCode="General" sourceLinked="1"/>
        <c:majorTickMark val="none"/>
        <c:minorTickMark val="none"/>
        <c:tickLblPos val="nextTo"/>
        <c:crossAx val="378927456"/>
        <c:crosses val="autoZero"/>
        <c:auto val="1"/>
        <c:lblAlgn val="ctr"/>
        <c:lblOffset val="100"/>
        <c:noMultiLvlLbl val="0"/>
      </c:catAx>
      <c:valAx>
        <c:axId val="378927456"/>
        <c:scaling>
          <c:orientation val="minMax"/>
          <c:max val="1.2"/>
        </c:scaling>
        <c:delete val="1"/>
        <c:axPos val="t"/>
        <c:majorGridlines>
          <c:spPr>
            <a:ln w="9525" cap="flat" cmpd="sng" algn="ctr">
              <a:noFill/>
              <a:round/>
            </a:ln>
            <a:effectLst/>
          </c:spPr>
        </c:majorGridlines>
        <c:numFmt formatCode="0%" sourceLinked="0"/>
        <c:majorTickMark val="out"/>
        <c:minorTickMark val="none"/>
        <c:tickLblPos val="nextTo"/>
        <c:crossAx val="378925496"/>
        <c:crosses val="autoZero"/>
        <c:crossBetween val="between"/>
      </c:valAx>
      <c:spPr>
        <a:noFill/>
        <a:ln>
          <a:noFill/>
        </a:ln>
        <a:effectLst/>
      </c:spPr>
    </c:plotArea>
    <c:plotVisOnly val="1"/>
    <c:dispBlanksAs val="gap"/>
    <c:showDLblsOverMax val="0"/>
  </c:chart>
  <c:spPr>
    <a:noFill/>
    <a:ln>
      <a:noFill/>
    </a:ln>
    <a:effectLst/>
  </c:spPr>
  <c:txPr>
    <a:bodyPr/>
    <a:lstStyle/>
    <a:p>
      <a:pPr>
        <a:defRPr sz="800">
          <a:solidFill>
            <a:srgbClr val="505050"/>
          </a:solidFill>
          <a:latin typeface="Arial" panose="020B0604020202020204" pitchFamily="34" charset="0"/>
          <a:cs typeface="Arial" panose="020B0604020202020204" pitchFamily="34" charset="0"/>
        </a:defRPr>
      </a:pPr>
      <a:endParaRPr lang="en-US"/>
    </a:p>
  </c:txPr>
  <c:externalData r:id="rId2">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32780597237485198"/>
          <c:y val="3.73704372143773E-2"/>
          <c:w val="0.53711838704694803"/>
          <c:h val="0.94907410100360601"/>
        </c:manualLayout>
      </c:layout>
      <c:barChart>
        <c:barDir val="bar"/>
        <c:grouping val="stacked"/>
        <c:varyColors val="0"/>
        <c:ser>
          <c:idx val="0"/>
          <c:order val="0"/>
          <c:tx>
            <c:strRef>
              <c:f>Sheet1!$B$1</c:f>
              <c:strCache>
                <c:ptCount val="1"/>
                <c:pt idx="0">
                  <c:v>Very likely to </c:v>
                </c:pt>
              </c:strCache>
            </c:strRef>
          </c:tx>
          <c:spPr>
            <a:solidFill>
              <a:srgbClr val="92D050"/>
            </a:solidFill>
            <a:ln>
              <a:noFill/>
            </a:ln>
            <a:effectLst/>
          </c:spPr>
          <c:invertIfNegative val="0"/>
          <c:dPt>
            <c:idx val="0"/>
            <c:invertIfNegative val="0"/>
            <c:bubble3D val="0"/>
            <c:extLst xmlns:c16r2="http://schemas.microsoft.com/office/drawing/2015/06/chart">
              <c:ext xmlns:c16="http://schemas.microsoft.com/office/drawing/2014/chart" uri="{C3380CC4-5D6E-409C-BE32-E72D297353CC}">
                <c16:uniqueId val="{00000000-85CF-494B-B1F6-5F930CE1C535}"/>
              </c:ext>
            </c:extLst>
          </c:dPt>
          <c:dPt>
            <c:idx val="1"/>
            <c:invertIfNegative val="0"/>
            <c:bubble3D val="0"/>
            <c:extLst xmlns:c16r2="http://schemas.microsoft.com/office/drawing/2015/06/chart">
              <c:ext xmlns:c16="http://schemas.microsoft.com/office/drawing/2014/chart" uri="{C3380CC4-5D6E-409C-BE32-E72D297353CC}">
                <c16:uniqueId val="{00000001-85CF-494B-B1F6-5F930CE1C535}"/>
              </c:ext>
            </c:extLst>
          </c:dPt>
          <c:dPt>
            <c:idx val="2"/>
            <c:invertIfNegative val="0"/>
            <c:bubble3D val="0"/>
            <c:extLst xmlns:c16r2="http://schemas.microsoft.com/office/drawing/2015/06/chart">
              <c:ext xmlns:c16="http://schemas.microsoft.com/office/drawing/2014/chart" uri="{C3380CC4-5D6E-409C-BE32-E72D297353CC}">
                <c16:uniqueId val="{00000002-85CF-494B-B1F6-5F930CE1C535}"/>
              </c:ext>
            </c:extLst>
          </c:dPt>
          <c:dPt>
            <c:idx val="3"/>
            <c:invertIfNegative val="0"/>
            <c:bubble3D val="0"/>
            <c:extLst xmlns:c16r2="http://schemas.microsoft.com/office/drawing/2015/06/chart">
              <c:ext xmlns:c16="http://schemas.microsoft.com/office/drawing/2014/chart" uri="{C3380CC4-5D6E-409C-BE32-E72D297353CC}">
                <c16:uniqueId val="{00000003-85CF-494B-B1F6-5F930CE1C535}"/>
              </c:ext>
            </c:extLst>
          </c:dPt>
          <c:dPt>
            <c:idx val="4"/>
            <c:invertIfNegative val="0"/>
            <c:bubble3D val="0"/>
            <c:extLst xmlns:c16r2="http://schemas.microsoft.com/office/drawing/2015/06/chart">
              <c:ext xmlns:c16="http://schemas.microsoft.com/office/drawing/2014/chart" uri="{C3380CC4-5D6E-409C-BE32-E72D297353CC}">
                <c16:uniqueId val="{00000004-85CF-494B-B1F6-5F930CE1C535}"/>
              </c:ext>
            </c:extLst>
          </c:dPt>
          <c:dPt>
            <c:idx val="5"/>
            <c:invertIfNegative val="0"/>
            <c:bubble3D val="0"/>
            <c:extLst xmlns:c16r2="http://schemas.microsoft.com/office/drawing/2015/06/chart">
              <c:ext xmlns:c16="http://schemas.microsoft.com/office/drawing/2014/chart" uri="{C3380CC4-5D6E-409C-BE32-E72D297353CC}">
                <c16:uniqueId val="{00000005-85CF-494B-B1F6-5F930CE1C535}"/>
              </c:ext>
            </c:extLst>
          </c:dPt>
          <c:dPt>
            <c:idx val="6"/>
            <c:invertIfNegative val="0"/>
            <c:bubble3D val="0"/>
            <c:extLst xmlns:c16r2="http://schemas.microsoft.com/office/drawing/2015/06/chart">
              <c:ext xmlns:c16="http://schemas.microsoft.com/office/drawing/2014/chart" uri="{C3380CC4-5D6E-409C-BE32-E72D297353CC}">
                <c16:uniqueId val="{00000006-85CF-494B-B1F6-5F930CE1C535}"/>
              </c:ext>
            </c:extLst>
          </c:dPt>
          <c:dPt>
            <c:idx val="7"/>
            <c:invertIfNegative val="0"/>
            <c:bubble3D val="0"/>
            <c:extLst xmlns:c16r2="http://schemas.microsoft.com/office/drawing/2015/06/chart">
              <c:ext xmlns:c16="http://schemas.microsoft.com/office/drawing/2014/chart" uri="{C3380CC4-5D6E-409C-BE32-E72D297353CC}">
                <c16:uniqueId val="{00000007-85CF-494B-B1F6-5F930CE1C535}"/>
              </c:ext>
            </c:extLst>
          </c:dPt>
          <c:dPt>
            <c:idx val="8"/>
            <c:invertIfNegative val="0"/>
            <c:bubble3D val="0"/>
            <c:extLst xmlns:c16r2="http://schemas.microsoft.com/office/drawing/2015/06/chart">
              <c:ext xmlns:c16="http://schemas.microsoft.com/office/drawing/2014/chart" uri="{C3380CC4-5D6E-409C-BE32-E72D297353CC}">
                <c16:uniqueId val="{00000008-85CF-494B-B1F6-5F930CE1C535}"/>
              </c:ext>
            </c:extLst>
          </c:dPt>
          <c:dPt>
            <c:idx val="9"/>
            <c:invertIfNegative val="0"/>
            <c:bubble3D val="0"/>
            <c:extLst xmlns:c16r2="http://schemas.microsoft.com/office/drawing/2015/06/chart">
              <c:ext xmlns:c16="http://schemas.microsoft.com/office/drawing/2014/chart" uri="{C3380CC4-5D6E-409C-BE32-E72D297353CC}">
                <c16:uniqueId val="{00000009-85CF-494B-B1F6-5F930CE1C535}"/>
              </c:ext>
            </c:extLst>
          </c:dPt>
          <c:dPt>
            <c:idx val="10"/>
            <c:invertIfNegative val="0"/>
            <c:bubble3D val="0"/>
            <c:extLst xmlns:c16r2="http://schemas.microsoft.com/office/drawing/2015/06/chart">
              <c:ext xmlns:c16="http://schemas.microsoft.com/office/drawing/2014/chart" uri="{C3380CC4-5D6E-409C-BE32-E72D297353CC}">
                <c16:uniqueId val="{0000000A-85CF-494B-B1F6-5F930CE1C535}"/>
              </c:ext>
            </c:extLst>
          </c:dPt>
          <c:dPt>
            <c:idx val="11"/>
            <c:invertIfNegative val="0"/>
            <c:bubble3D val="0"/>
            <c:extLst xmlns:c16r2="http://schemas.microsoft.com/office/drawing/2015/06/chart">
              <c:ext xmlns:c16="http://schemas.microsoft.com/office/drawing/2014/chart" uri="{C3380CC4-5D6E-409C-BE32-E72D297353CC}">
                <c16:uniqueId val="{0000000B-85CF-494B-B1F6-5F930CE1C535}"/>
              </c:ext>
            </c:extLst>
          </c:dPt>
          <c:dPt>
            <c:idx val="12"/>
            <c:invertIfNegative val="0"/>
            <c:bubble3D val="0"/>
            <c:extLst xmlns:c16r2="http://schemas.microsoft.com/office/drawing/2015/06/chart">
              <c:ext xmlns:c16="http://schemas.microsoft.com/office/drawing/2014/chart" uri="{C3380CC4-5D6E-409C-BE32-E72D297353CC}">
                <c16:uniqueId val="{0000000C-85CF-494B-B1F6-5F930CE1C535}"/>
              </c:ext>
            </c:extLst>
          </c:dPt>
          <c:dPt>
            <c:idx val="13"/>
            <c:invertIfNegative val="0"/>
            <c:bubble3D val="0"/>
            <c:extLst xmlns:c16r2="http://schemas.microsoft.com/office/drawing/2015/06/chart">
              <c:ext xmlns:c16="http://schemas.microsoft.com/office/drawing/2014/chart" uri="{C3380CC4-5D6E-409C-BE32-E72D297353CC}">
                <c16:uniqueId val="{0000000D-85CF-494B-B1F6-5F930CE1C535}"/>
              </c:ext>
            </c:extLst>
          </c:dPt>
          <c:dPt>
            <c:idx val="14"/>
            <c:invertIfNegative val="0"/>
            <c:bubble3D val="0"/>
            <c:extLst xmlns:c16r2="http://schemas.microsoft.com/office/drawing/2015/06/chart">
              <c:ext xmlns:c16="http://schemas.microsoft.com/office/drawing/2014/chart" uri="{C3380CC4-5D6E-409C-BE32-E72D297353CC}">
                <c16:uniqueId val="{0000000E-85CF-494B-B1F6-5F930CE1C535}"/>
              </c:ext>
            </c:extLst>
          </c:dPt>
          <c:dPt>
            <c:idx val="15"/>
            <c:invertIfNegative val="0"/>
            <c:bubble3D val="0"/>
            <c:extLst xmlns:c16r2="http://schemas.microsoft.com/office/drawing/2015/06/chart">
              <c:ext xmlns:c16="http://schemas.microsoft.com/office/drawing/2014/chart" uri="{C3380CC4-5D6E-409C-BE32-E72D297353CC}">
                <c16:uniqueId val="{0000000F-85CF-494B-B1F6-5F930CE1C535}"/>
              </c:ext>
            </c:extLst>
          </c:dPt>
          <c:dPt>
            <c:idx val="16"/>
            <c:invertIfNegative val="0"/>
            <c:bubble3D val="0"/>
            <c:extLst xmlns:c16r2="http://schemas.microsoft.com/office/drawing/2015/06/chart">
              <c:ext xmlns:c16="http://schemas.microsoft.com/office/drawing/2014/chart" uri="{C3380CC4-5D6E-409C-BE32-E72D297353CC}">
                <c16:uniqueId val="{00000010-85CF-494B-B1F6-5F930CE1C535}"/>
              </c:ext>
            </c:extLst>
          </c:dPt>
          <c:dPt>
            <c:idx val="17"/>
            <c:invertIfNegative val="0"/>
            <c:bubble3D val="0"/>
            <c:extLst xmlns:c16r2="http://schemas.microsoft.com/office/drawing/2015/06/chart">
              <c:ext xmlns:c16="http://schemas.microsoft.com/office/drawing/2014/chart" uri="{C3380CC4-5D6E-409C-BE32-E72D297353CC}">
                <c16:uniqueId val="{00000011-85CF-494B-B1F6-5F930CE1C535}"/>
              </c:ext>
            </c:extLst>
          </c:dPt>
          <c:dPt>
            <c:idx val="18"/>
            <c:invertIfNegative val="0"/>
            <c:bubble3D val="0"/>
            <c:extLst xmlns:c16r2="http://schemas.microsoft.com/office/drawing/2015/06/chart">
              <c:ext xmlns:c16="http://schemas.microsoft.com/office/drawing/2014/chart" uri="{C3380CC4-5D6E-409C-BE32-E72D297353CC}">
                <c16:uniqueId val="{00000012-85CF-494B-B1F6-5F930CE1C535}"/>
              </c:ext>
            </c:extLst>
          </c:dPt>
          <c:dPt>
            <c:idx val="19"/>
            <c:invertIfNegative val="0"/>
            <c:bubble3D val="0"/>
            <c:extLst xmlns:c16r2="http://schemas.microsoft.com/office/drawing/2015/06/chart">
              <c:ext xmlns:c16="http://schemas.microsoft.com/office/drawing/2014/chart" uri="{C3380CC4-5D6E-409C-BE32-E72D297353CC}">
                <c16:uniqueId val="{00000013-85CF-494B-B1F6-5F930CE1C535}"/>
              </c:ext>
            </c:extLst>
          </c:dPt>
          <c:dPt>
            <c:idx val="20"/>
            <c:invertIfNegative val="0"/>
            <c:bubble3D val="0"/>
            <c:extLst xmlns:c16r2="http://schemas.microsoft.com/office/drawing/2015/06/chart">
              <c:ext xmlns:c16="http://schemas.microsoft.com/office/drawing/2014/chart" uri="{C3380CC4-5D6E-409C-BE32-E72D297353CC}">
                <c16:uniqueId val="{00000014-85CF-494B-B1F6-5F930CE1C535}"/>
              </c:ext>
            </c:extLst>
          </c:dPt>
          <c:dPt>
            <c:idx val="21"/>
            <c:invertIfNegative val="0"/>
            <c:bubble3D val="0"/>
            <c:extLst xmlns:c16r2="http://schemas.microsoft.com/office/drawing/2015/06/chart">
              <c:ext xmlns:c16="http://schemas.microsoft.com/office/drawing/2014/chart" uri="{C3380CC4-5D6E-409C-BE32-E72D297353CC}">
                <c16:uniqueId val="{00000015-85CF-494B-B1F6-5F930CE1C535}"/>
              </c:ext>
            </c:extLst>
          </c:dPt>
          <c:dPt>
            <c:idx val="22"/>
            <c:invertIfNegative val="0"/>
            <c:bubble3D val="0"/>
            <c:extLst xmlns:c16r2="http://schemas.microsoft.com/office/drawing/2015/06/chart">
              <c:ext xmlns:c16="http://schemas.microsoft.com/office/drawing/2014/chart" uri="{C3380CC4-5D6E-409C-BE32-E72D297353CC}">
                <c16:uniqueId val="{00000016-85CF-494B-B1F6-5F930CE1C535}"/>
              </c:ext>
            </c:extLst>
          </c:dPt>
          <c:dPt>
            <c:idx val="23"/>
            <c:invertIfNegative val="0"/>
            <c:bubble3D val="0"/>
            <c:extLst xmlns:c16r2="http://schemas.microsoft.com/office/drawing/2015/06/chart">
              <c:ext xmlns:c16="http://schemas.microsoft.com/office/drawing/2014/chart" uri="{C3380CC4-5D6E-409C-BE32-E72D297353CC}">
                <c16:uniqueId val="{00000017-85CF-494B-B1F6-5F930CE1C535}"/>
              </c:ext>
            </c:extLst>
          </c:dPt>
          <c:dPt>
            <c:idx val="24"/>
            <c:invertIfNegative val="0"/>
            <c:bubble3D val="0"/>
            <c:extLst xmlns:c16r2="http://schemas.microsoft.com/office/drawing/2015/06/chart">
              <c:ext xmlns:c16="http://schemas.microsoft.com/office/drawing/2014/chart" uri="{C3380CC4-5D6E-409C-BE32-E72D297353CC}">
                <c16:uniqueId val="{00000018-85CF-494B-B1F6-5F930CE1C535}"/>
              </c:ext>
            </c:extLst>
          </c:dPt>
          <c:dPt>
            <c:idx val="25"/>
            <c:invertIfNegative val="0"/>
            <c:bubble3D val="0"/>
            <c:extLst xmlns:c16r2="http://schemas.microsoft.com/office/drawing/2015/06/chart">
              <c:ext xmlns:c16="http://schemas.microsoft.com/office/drawing/2014/chart" uri="{C3380CC4-5D6E-409C-BE32-E72D297353CC}">
                <c16:uniqueId val="{00000019-85CF-494B-B1F6-5F930CE1C535}"/>
              </c:ext>
            </c:extLst>
          </c:dPt>
          <c:dPt>
            <c:idx val="26"/>
            <c:invertIfNegative val="0"/>
            <c:bubble3D val="0"/>
            <c:extLst xmlns:c16r2="http://schemas.microsoft.com/office/drawing/2015/06/chart">
              <c:ext xmlns:c16="http://schemas.microsoft.com/office/drawing/2014/chart" uri="{C3380CC4-5D6E-409C-BE32-E72D297353CC}">
                <c16:uniqueId val="{0000001A-85CF-494B-B1F6-5F930CE1C535}"/>
              </c:ext>
            </c:extLst>
          </c:dPt>
          <c:dPt>
            <c:idx val="27"/>
            <c:invertIfNegative val="0"/>
            <c:bubble3D val="0"/>
            <c:extLst xmlns:c16r2="http://schemas.microsoft.com/office/drawing/2015/06/chart">
              <c:ext xmlns:c16="http://schemas.microsoft.com/office/drawing/2014/chart" uri="{C3380CC4-5D6E-409C-BE32-E72D297353CC}">
                <c16:uniqueId val="{0000001B-85CF-494B-B1F6-5F930CE1C535}"/>
              </c:ext>
            </c:extLst>
          </c:dPt>
          <c:dPt>
            <c:idx val="28"/>
            <c:invertIfNegative val="0"/>
            <c:bubble3D val="0"/>
            <c:extLst xmlns:c16r2="http://schemas.microsoft.com/office/drawing/2015/06/chart">
              <c:ext xmlns:c16="http://schemas.microsoft.com/office/drawing/2014/chart" uri="{C3380CC4-5D6E-409C-BE32-E72D297353CC}">
                <c16:uniqueId val="{0000001C-85CF-494B-B1F6-5F930CE1C535}"/>
              </c:ext>
            </c:extLst>
          </c:dPt>
          <c:dPt>
            <c:idx val="29"/>
            <c:invertIfNegative val="0"/>
            <c:bubble3D val="0"/>
            <c:extLst xmlns:c16r2="http://schemas.microsoft.com/office/drawing/2015/06/chart">
              <c:ext xmlns:c16="http://schemas.microsoft.com/office/drawing/2014/chart" uri="{C3380CC4-5D6E-409C-BE32-E72D297353CC}">
                <c16:uniqueId val="{0000001D-85CF-494B-B1F6-5F930CE1C535}"/>
              </c:ext>
            </c:extLst>
          </c:dPt>
          <c:dPt>
            <c:idx val="30"/>
            <c:invertIfNegative val="0"/>
            <c:bubble3D val="0"/>
            <c:extLst xmlns:c16r2="http://schemas.microsoft.com/office/drawing/2015/06/chart">
              <c:ext xmlns:c16="http://schemas.microsoft.com/office/drawing/2014/chart" uri="{C3380CC4-5D6E-409C-BE32-E72D297353CC}">
                <c16:uniqueId val="{0000001E-85CF-494B-B1F6-5F930CE1C535}"/>
              </c:ext>
            </c:extLst>
          </c:dPt>
          <c:dPt>
            <c:idx val="31"/>
            <c:invertIfNegative val="0"/>
            <c:bubble3D val="0"/>
            <c:extLst xmlns:c16r2="http://schemas.microsoft.com/office/drawing/2015/06/chart">
              <c:ext xmlns:c16="http://schemas.microsoft.com/office/drawing/2014/chart" uri="{C3380CC4-5D6E-409C-BE32-E72D297353CC}">
                <c16:uniqueId val="{0000001F-85CF-494B-B1F6-5F930CE1C535}"/>
              </c:ext>
            </c:extLst>
          </c:dPt>
          <c:dPt>
            <c:idx val="32"/>
            <c:invertIfNegative val="0"/>
            <c:bubble3D val="0"/>
            <c:extLst xmlns:c16r2="http://schemas.microsoft.com/office/drawing/2015/06/chart">
              <c:ext xmlns:c16="http://schemas.microsoft.com/office/drawing/2014/chart" uri="{C3380CC4-5D6E-409C-BE32-E72D297353CC}">
                <c16:uniqueId val="{00000020-85CF-494B-B1F6-5F930CE1C535}"/>
              </c:ext>
            </c:extLst>
          </c:dPt>
          <c:dPt>
            <c:idx val="33"/>
            <c:invertIfNegative val="0"/>
            <c:bubble3D val="0"/>
            <c:extLst xmlns:c16r2="http://schemas.microsoft.com/office/drawing/2015/06/chart">
              <c:ext xmlns:c16="http://schemas.microsoft.com/office/drawing/2014/chart" uri="{C3380CC4-5D6E-409C-BE32-E72D297353CC}">
                <c16:uniqueId val="{00000021-85CF-494B-B1F6-5F930CE1C535}"/>
              </c:ext>
            </c:extLst>
          </c:dPt>
          <c:dPt>
            <c:idx val="34"/>
            <c:invertIfNegative val="0"/>
            <c:bubble3D val="0"/>
            <c:extLst xmlns:c16r2="http://schemas.microsoft.com/office/drawing/2015/06/chart">
              <c:ext xmlns:c16="http://schemas.microsoft.com/office/drawing/2014/chart" uri="{C3380CC4-5D6E-409C-BE32-E72D297353CC}">
                <c16:uniqueId val="{00000022-85CF-494B-B1F6-5F930CE1C535}"/>
              </c:ext>
            </c:extLst>
          </c:dPt>
          <c:dPt>
            <c:idx val="35"/>
            <c:invertIfNegative val="0"/>
            <c:bubble3D val="0"/>
            <c:extLst xmlns:c16r2="http://schemas.microsoft.com/office/drawing/2015/06/chart">
              <c:ext xmlns:c16="http://schemas.microsoft.com/office/drawing/2014/chart" uri="{C3380CC4-5D6E-409C-BE32-E72D297353CC}">
                <c16:uniqueId val="{00000023-85CF-494B-B1F6-5F930CE1C535}"/>
              </c:ext>
            </c:extLst>
          </c:dPt>
          <c:dPt>
            <c:idx val="36"/>
            <c:invertIfNegative val="0"/>
            <c:bubble3D val="0"/>
            <c:extLst xmlns:c16r2="http://schemas.microsoft.com/office/drawing/2015/06/chart">
              <c:ext xmlns:c16="http://schemas.microsoft.com/office/drawing/2014/chart" uri="{C3380CC4-5D6E-409C-BE32-E72D297353CC}">
                <c16:uniqueId val="{00000024-85CF-494B-B1F6-5F930CE1C535}"/>
              </c:ext>
            </c:extLst>
          </c:dPt>
          <c:dPt>
            <c:idx val="37"/>
            <c:invertIfNegative val="0"/>
            <c:bubble3D val="0"/>
            <c:extLst xmlns:c16r2="http://schemas.microsoft.com/office/drawing/2015/06/chart">
              <c:ext xmlns:c16="http://schemas.microsoft.com/office/drawing/2014/chart" uri="{C3380CC4-5D6E-409C-BE32-E72D297353CC}">
                <c16:uniqueId val="{00000025-85CF-494B-B1F6-5F930CE1C535}"/>
              </c:ext>
            </c:extLst>
          </c:dPt>
          <c:dPt>
            <c:idx val="38"/>
            <c:invertIfNegative val="0"/>
            <c:bubble3D val="0"/>
            <c:extLst xmlns:c16r2="http://schemas.microsoft.com/office/drawing/2015/06/chart">
              <c:ext xmlns:c16="http://schemas.microsoft.com/office/drawing/2014/chart" uri="{C3380CC4-5D6E-409C-BE32-E72D297353CC}">
                <c16:uniqueId val="{00000026-85CF-494B-B1F6-5F930CE1C535}"/>
              </c:ext>
            </c:extLst>
          </c:dPt>
          <c:dPt>
            <c:idx val="39"/>
            <c:invertIfNegative val="0"/>
            <c:bubble3D val="0"/>
            <c:extLst xmlns:c16r2="http://schemas.microsoft.com/office/drawing/2015/06/chart">
              <c:ext xmlns:c16="http://schemas.microsoft.com/office/drawing/2014/chart" uri="{C3380CC4-5D6E-409C-BE32-E72D297353CC}">
                <c16:uniqueId val="{00000027-85CF-494B-B1F6-5F930CE1C535}"/>
              </c:ext>
            </c:extLst>
          </c:dPt>
          <c:dLbls>
            <c:spPr>
              <a:noFill/>
              <a:ln>
                <a:noFill/>
              </a:ln>
              <a:effectLst/>
            </c:spPr>
            <c:txPr>
              <a:bodyPr rot="0" spcFirstLastPara="1" vertOverflow="ellipsis" vert="horz" wrap="square" anchor="ctr" anchorCtr="1"/>
              <a:lstStyle/>
              <a:p>
                <a:pPr>
                  <a:defRPr sz="1200" b="1" i="0" u="none" strike="noStrike" kern="1200" baseline="0">
                    <a:solidFill>
                      <a:schemeClr val="bg1"/>
                    </a:solidFill>
                    <a:latin typeface="Arial" panose="020B0604020202020204" pitchFamily="34" charset="0"/>
                    <a:ea typeface="Century Gothic" charset="0"/>
                    <a:cs typeface="Arial" panose="020B0604020202020204" pitchFamily="34" charset="0"/>
                  </a:defRPr>
                </a:pPr>
                <a:endParaRPr lang="en-US"/>
              </a:p>
            </c:txPr>
            <c:dLblPos val="ct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Sheet1!$A$38</c:f>
              <c:strCache>
                <c:ptCount val="1"/>
                <c:pt idx="0">
                  <c:v>Visiting contemporary culture attraction</c:v>
                </c:pt>
              </c:strCache>
            </c:strRef>
          </c:cat>
          <c:val>
            <c:numRef>
              <c:f>Sheet1!$B$38</c:f>
              <c:numCache>
                <c:formatCode>0%</c:formatCode>
                <c:ptCount val="1"/>
                <c:pt idx="0">
                  <c:v>0.25660040567951298</c:v>
                </c:pt>
              </c:numCache>
            </c:numRef>
          </c:val>
          <c:extLst xmlns:c16r2="http://schemas.microsoft.com/office/drawing/2015/06/chart">
            <c:ext xmlns:c16="http://schemas.microsoft.com/office/drawing/2014/chart" uri="{C3380CC4-5D6E-409C-BE32-E72D297353CC}">
              <c16:uniqueId val="{00000028-85CF-494B-B1F6-5F930CE1C535}"/>
            </c:ext>
          </c:extLst>
        </c:ser>
        <c:ser>
          <c:idx val="1"/>
          <c:order val="1"/>
          <c:tx>
            <c:strRef>
              <c:f>Sheet1!$C$1</c:f>
              <c:strCache>
                <c:ptCount val="1"/>
                <c:pt idx="0">
                  <c:v>Definitely would</c:v>
                </c:pt>
              </c:strCache>
            </c:strRef>
          </c:tx>
          <c:spPr>
            <a:solidFill>
              <a:srgbClr val="00B050"/>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b" anchorCtr="0">
                <a:spAutoFit/>
              </a:bodyPr>
              <a:lstStyle/>
              <a:p>
                <a:pPr algn="ctr">
                  <a:defRPr lang="en-GB" sz="1200" b="1" i="0" u="none" strike="noStrike" kern="1200" baseline="0">
                    <a:solidFill>
                      <a:schemeClr val="bg1"/>
                    </a:solidFill>
                    <a:latin typeface="Arial" panose="020B0604020202020204" pitchFamily="34" charset="0"/>
                    <a:ea typeface="Century Gothic" charset="0"/>
                    <a:cs typeface="Arial" panose="020B0604020202020204" pitchFamily="34" charset="0"/>
                  </a:defRPr>
                </a:pPr>
                <a:endParaRPr lang="en-US"/>
              </a:p>
            </c:txPr>
            <c:dLblPos val="ct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Sheet1!$A$38</c:f>
              <c:strCache>
                <c:ptCount val="1"/>
                <c:pt idx="0">
                  <c:v>Visiting contemporary culture attraction</c:v>
                </c:pt>
              </c:strCache>
            </c:strRef>
          </c:cat>
          <c:val>
            <c:numRef>
              <c:f>Sheet1!$C$38</c:f>
              <c:numCache>
                <c:formatCode>0%</c:formatCode>
                <c:ptCount val="1"/>
                <c:pt idx="0">
                  <c:v>0.247399594320487</c:v>
                </c:pt>
              </c:numCache>
            </c:numRef>
          </c:val>
          <c:extLst xmlns:c16r2="http://schemas.microsoft.com/office/drawing/2015/06/chart">
            <c:ext xmlns:c16="http://schemas.microsoft.com/office/drawing/2014/chart" uri="{C3380CC4-5D6E-409C-BE32-E72D297353CC}">
              <c16:uniqueId val="{00000029-85CF-494B-B1F6-5F930CE1C535}"/>
            </c:ext>
          </c:extLst>
        </c:ser>
        <c:dLbls>
          <c:showLegendKey val="0"/>
          <c:showVal val="0"/>
          <c:showCatName val="0"/>
          <c:showSerName val="0"/>
          <c:showPercent val="0"/>
          <c:showBubbleSize val="0"/>
        </c:dLbls>
        <c:gapWidth val="50"/>
        <c:overlap val="100"/>
        <c:axId val="378928240"/>
        <c:axId val="378929808"/>
      </c:barChart>
      <c:catAx>
        <c:axId val="378928240"/>
        <c:scaling>
          <c:orientation val="maxMin"/>
        </c:scaling>
        <c:delete val="1"/>
        <c:axPos val="l"/>
        <c:numFmt formatCode="General" sourceLinked="1"/>
        <c:majorTickMark val="none"/>
        <c:minorTickMark val="none"/>
        <c:tickLblPos val="nextTo"/>
        <c:crossAx val="378929808"/>
        <c:crosses val="autoZero"/>
        <c:auto val="1"/>
        <c:lblAlgn val="ctr"/>
        <c:lblOffset val="100"/>
        <c:noMultiLvlLbl val="0"/>
      </c:catAx>
      <c:valAx>
        <c:axId val="378929808"/>
        <c:scaling>
          <c:orientation val="minMax"/>
          <c:max val="1.2"/>
        </c:scaling>
        <c:delete val="1"/>
        <c:axPos val="t"/>
        <c:majorGridlines>
          <c:spPr>
            <a:ln w="9525" cap="flat" cmpd="sng" algn="ctr">
              <a:noFill/>
              <a:round/>
            </a:ln>
            <a:effectLst/>
          </c:spPr>
        </c:majorGridlines>
        <c:numFmt formatCode="0%" sourceLinked="0"/>
        <c:majorTickMark val="out"/>
        <c:minorTickMark val="none"/>
        <c:tickLblPos val="nextTo"/>
        <c:crossAx val="378928240"/>
        <c:crosses val="autoZero"/>
        <c:crossBetween val="between"/>
      </c:valAx>
      <c:spPr>
        <a:noFill/>
        <a:ln>
          <a:noFill/>
        </a:ln>
        <a:effectLst/>
      </c:spPr>
    </c:plotArea>
    <c:plotVisOnly val="1"/>
    <c:dispBlanksAs val="gap"/>
    <c:showDLblsOverMax val="0"/>
  </c:chart>
  <c:spPr>
    <a:noFill/>
    <a:ln>
      <a:noFill/>
    </a:ln>
    <a:effectLst/>
  </c:spPr>
  <c:txPr>
    <a:bodyPr/>
    <a:lstStyle/>
    <a:p>
      <a:pPr>
        <a:defRPr sz="800">
          <a:solidFill>
            <a:srgbClr val="505050"/>
          </a:solidFill>
          <a:latin typeface="Arial" panose="020B0604020202020204" pitchFamily="34" charset="0"/>
          <a:cs typeface="Arial" panose="020B0604020202020204" pitchFamily="34" charset="0"/>
        </a:defRPr>
      </a:pPr>
      <a:endParaRPr lang="en-US"/>
    </a:p>
  </c:txPr>
  <c:externalData r:id="rId2">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32780597237485198"/>
          <c:y val="3.73704372143773E-2"/>
          <c:w val="0.53711838704694803"/>
          <c:h val="0.94907410100360601"/>
        </c:manualLayout>
      </c:layout>
      <c:barChart>
        <c:barDir val="bar"/>
        <c:grouping val="stacked"/>
        <c:varyColors val="0"/>
        <c:ser>
          <c:idx val="0"/>
          <c:order val="0"/>
          <c:tx>
            <c:strRef>
              <c:f>Sheet1!$B$1</c:f>
              <c:strCache>
                <c:ptCount val="1"/>
                <c:pt idx="0">
                  <c:v>Very likely to </c:v>
                </c:pt>
              </c:strCache>
            </c:strRef>
          </c:tx>
          <c:spPr>
            <a:solidFill>
              <a:srgbClr val="92D050"/>
            </a:solidFill>
            <a:ln>
              <a:noFill/>
            </a:ln>
            <a:effectLst/>
          </c:spPr>
          <c:invertIfNegative val="0"/>
          <c:dPt>
            <c:idx val="0"/>
            <c:invertIfNegative val="0"/>
            <c:bubble3D val="0"/>
            <c:extLst xmlns:c16r2="http://schemas.microsoft.com/office/drawing/2015/06/chart">
              <c:ext xmlns:c16="http://schemas.microsoft.com/office/drawing/2014/chart" uri="{C3380CC4-5D6E-409C-BE32-E72D297353CC}">
                <c16:uniqueId val="{00000000-8DAE-40C3-86F8-85AF0CBDEC0E}"/>
              </c:ext>
            </c:extLst>
          </c:dPt>
          <c:dPt>
            <c:idx val="1"/>
            <c:invertIfNegative val="0"/>
            <c:bubble3D val="0"/>
            <c:extLst xmlns:c16r2="http://schemas.microsoft.com/office/drawing/2015/06/chart">
              <c:ext xmlns:c16="http://schemas.microsoft.com/office/drawing/2014/chart" uri="{C3380CC4-5D6E-409C-BE32-E72D297353CC}">
                <c16:uniqueId val="{00000001-8DAE-40C3-86F8-85AF0CBDEC0E}"/>
              </c:ext>
            </c:extLst>
          </c:dPt>
          <c:dPt>
            <c:idx val="2"/>
            <c:invertIfNegative val="0"/>
            <c:bubble3D val="0"/>
            <c:extLst xmlns:c16r2="http://schemas.microsoft.com/office/drawing/2015/06/chart">
              <c:ext xmlns:c16="http://schemas.microsoft.com/office/drawing/2014/chart" uri="{C3380CC4-5D6E-409C-BE32-E72D297353CC}">
                <c16:uniqueId val="{00000002-8DAE-40C3-86F8-85AF0CBDEC0E}"/>
              </c:ext>
            </c:extLst>
          </c:dPt>
          <c:dPt>
            <c:idx val="3"/>
            <c:invertIfNegative val="0"/>
            <c:bubble3D val="0"/>
            <c:extLst xmlns:c16r2="http://schemas.microsoft.com/office/drawing/2015/06/chart">
              <c:ext xmlns:c16="http://schemas.microsoft.com/office/drawing/2014/chart" uri="{C3380CC4-5D6E-409C-BE32-E72D297353CC}">
                <c16:uniqueId val="{00000003-8DAE-40C3-86F8-85AF0CBDEC0E}"/>
              </c:ext>
            </c:extLst>
          </c:dPt>
          <c:dPt>
            <c:idx val="4"/>
            <c:invertIfNegative val="0"/>
            <c:bubble3D val="0"/>
            <c:extLst xmlns:c16r2="http://schemas.microsoft.com/office/drawing/2015/06/chart">
              <c:ext xmlns:c16="http://schemas.microsoft.com/office/drawing/2014/chart" uri="{C3380CC4-5D6E-409C-BE32-E72D297353CC}">
                <c16:uniqueId val="{00000004-8DAE-40C3-86F8-85AF0CBDEC0E}"/>
              </c:ext>
            </c:extLst>
          </c:dPt>
          <c:dPt>
            <c:idx val="5"/>
            <c:invertIfNegative val="0"/>
            <c:bubble3D val="0"/>
            <c:extLst xmlns:c16r2="http://schemas.microsoft.com/office/drawing/2015/06/chart">
              <c:ext xmlns:c16="http://schemas.microsoft.com/office/drawing/2014/chart" uri="{C3380CC4-5D6E-409C-BE32-E72D297353CC}">
                <c16:uniqueId val="{00000005-8DAE-40C3-86F8-85AF0CBDEC0E}"/>
              </c:ext>
            </c:extLst>
          </c:dPt>
          <c:dPt>
            <c:idx val="6"/>
            <c:invertIfNegative val="0"/>
            <c:bubble3D val="0"/>
            <c:extLst xmlns:c16r2="http://schemas.microsoft.com/office/drawing/2015/06/chart">
              <c:ext xmlns:c16="http://schemas.microsoft.com/office/drawing/2014/chart" uri="{C3380CC4-5D6E-409C-BE32-E72D297353CC}">
                <c16:uniqueId val="{00000006-8DAE-40C3-86F8-85AF0CBDEC0E}"/>
              </c:ext>
            </c:extLst>
          </c:dPt>
          <c:dPt>
            <c:idx val="7"/>
            <c:invertIfNegative val="0"/>
            <c:bubble3D val="0"/>
            <c:extLst xmlns:c16r2="http://schemas.microsoft.com/office/drawing/2015/06/chart">
              <c:ext xmlns:c16="http://schemas.microsoft.com/office/drawing/2014/chart" uri="{C3380CC4-5D6E-409C-BE32-E72D297353CC}">
                <c16:uniqueId val="{00000007-8DAE-40C3-86F8-85AF0CBDEC0E}"/>
              </c:ext>
            </c:extLst>
          </c:dPt>
          <c:dPt>
            <c:idx val="8"/>
            <c:invertIfNegative val="0"/>
            <c:bubble3D val="0"/>
            <c:extLst xmlns:c16r2="http://schemas.microsoft.com/office/drawing/2015/06/chart">
              <c:ext xmlns:c16="http://schemas.microsoft.com/office/drawing/2014/chart" uri="{C3380CC4-5D6E-409C-BE32-E72D297353CC}">
                <c16:uniqueId val="{00000008-8DAE-40C3-86F8-85AF0CBDEC0E}"/>
              </c:ext>
            </c:extLst>
          </c:dPt>
          <c:dPt>
            <c:idx val="9"/>
            <c:invertIfNegative val="0"/>
            <c:bubble3D val="0"/>
            <c:extLst xmlns:c16r2="http://schemas.microsoft.com/office/drawing/2015/06/chart">
              <c:ext xmlns:c16="http://schemas.microsoft.com/office/drawing/2014/chart" uri="{C3380CC4-5D6E-409C-BE32-E72D297353CC}">
                <c16:uniqueId val="{00000009-8DAE-40C3-86F8-85AF0CBDEC0E}"/>
              </c:ext>
            </c:extLst>
          </c:dPt>
          <c:dPt>
            <c:idx val="10"/>
            <c:invertIfNegative val="0"/>
            <c:bubble3D val="0"/>
            <c:extLst xmlns:c16r2="http://schemas.microsoft.com/office/drawing/2015/06/chart">
              <c:ext xmlns:c16="http://schemas.microsoft.com/office/drawing/2014/chart" uri="{C3380CC4-5D6E-409C-BE32-E72D297353CC}">
                <c16:uniqueId val="{0000000A-8DAE-40C3-86F8-85AF0CBDEC0E}"/>
              </c:ext>
            </c:extLst>
          </c:dPt>
          <c:dPt>
            <c:idx val="11"/>
            <c:invertIfNegative val="0"/>
            <c:bubble3D val="0"/>
            <c:extLst xmlns:c16r2="http://schemas.microsoft.com/office/drawing/2015/06/chart">
              <c:ext xmlns:c16="http://schemas.microsoft.com/office/drawing/2014/chart" uri="{C3380CC4-5D6E-409C-BE32-E72D297353CC}">
                <c16:uniqueId val="{0000000B-8DAE-40C3-86F8-85AF0CBDEC0E}"/>
              </c:ext>
            </c:extLst>
          </c:dPt>
          <c:dPt>
            <c:idx val="12"/>
            <c:invertIfNegative val="0"/>
            <c:bubble3D val="0"/>
            <c:extLst xmlns:c16r2="http://schemas.microsoft.com/office/drawing/2015/06/chart">
              <c:ext xmlns:c16="http://schemas.microsoft.com/office/drawing/2014/chart" uri="{C3380CC4-5D6E-409C-BE32-E72D297353CC}">
                <c16:uniqueId val="{0000000C-8DAE-40C3-86F8-85AF0CBDEC0E}"/>
              </c:ext>
            </c:extLst>
          </c:dPt>
          <c:dPt>
            <c:idx val="13"/>
            <c:invertIfNegative val="0"/>
            <c:bubble3D val="0"/>
            <c:extLst xmlns:c16r2="http://schemas.microsoft.com/office/drawing/2015/06/chart">
              <c:ext xmlns:c16="http://schemas.microsoft.com/office/drawing/2014/chart" uri="{C3380CC4-5D6E-409C-BE32-E72D297353CC}">
                <c16:uniqueId val="{0000000D-8DAE-40C3-86F8-85AF0CBDEC0E}"/>
              </c:ext>
            </c:extLst>
          </c:dPt>
          <c:dPt>
            <c:idx val="14"/>
            <c:invertIfNegative val="0"/>
            <c:bubble3D val="0"/>
            <c:extLst xmlns:c16r2="http://schemas.microsoft.com/office/drawing/2015/06/chart">
              <c:ext xmlns:c16="http://schemas.microsoft.com/office/drawing/2014/chart" uri="{C3380CC4-5D6E-409C-BE32-E72D297353CC}">
                <c16:uniqueId val="{0000000E-8DAE-40C3-86F8-85AF0CBDEC0E}"/>
              </c:ext>
            </c:extLst>
          </c:dPt>
          <c:dPt>
            <c:idx val="15"/>
            <c:invertIfNegative val="0"/>
            <c:bubble3D val="0"/>
            <c:extLst xmlns:c16r2="http://schemas.microsoft.com/office/drawing/2015/06/chart">
              <c:ext xmlns:c16="http://schemas.microsoft.com/office/drawing/2014/chart" uri="{C3380CC4-5D6E-409C-BE32-E72D297353CC}">
                <c16:uniqueId val="{0000000F-8DAE-40C3-86F8-85AF0CBDEC0E}"/>
              </c:ext>
            </c:extLst>
          </c:dPt>
          <c:dPt>
            <c:idx val="16"/>
            <c:invertIfNegative val="0"/>
            <c:bubble3D val="0"/>
            <c:extLst xmlns:c16r2="http://schemas.microsoft.com/office/drawing/2015/06/chart">
              <c:ext xmlns:c16="http://schemas.microsoft.com/office/drawing/2014/chart" uri="{C3380CC4-5D6E-409C-BE32-E72D297353CC}">
                <c16:uniqueId val="{00000010-8DAE-40C3-86F8-85AF0CBDEC0E}"/>
              </c:ext>
            </c:extLst>
          </c:dPt>
          <c:dPt>
            <c:idx val="17"/>
            <c:invertIfNegative val="0"/>
            <c:bubble3D val="0"/>
            <c:extLst xmlns:c16r2="http://schemas.microsoft.com/office/drawing/2015/06/chart">
              <c:ext xmlns:c16="http://schemas.microsoft.com/office/drawing/2014/chart" uri="{C3380CC4-5D6E-409C-BE32-E72D297353CC}">
                <c16:uniqueId val="{00000011-8DAE-40C3-86F8-85AF0CBDEC0E}"/>
              </c:ext>
            </c:extLst>
          </c:dPt>
          <c:dPt>
            <c:idx val="18"/>
            <c:invertIfNegative val="0"/>
            <c:bubble3D val="0"/>
            <c:extLst xmlns:c16r2="http://schemas.microsoft.com/office/drawing/2015/06/chart">
              <c:ext xmlns:c16="http://schemas.microsoft.com/office/drawing/2014/chart" uri="{C3380CC4-5D6E-409C-BE32-E72D297353CC}">
                <c16:uniqueId val="{00000012-8DAE-40C3-86F8-85AF0CBDEC0E}"/>
              </c:ext>
            </c:extLst>
          </c:dPt>
          <c:dPt>
            <c:idx val="19"/>
            <c:invertIfNegative val="0"/>
            <c:bubble3D val="0"/>
            <c:extLst xmlns:c16r2="http://schemas.microsoft.com/office/drawing/2015/06/chart">
              <c:ext xmlns:c16="http://schemas.microsoft.com/office/drawing/2014/chart" uri="{C3380CC4-5D6E-409C-BE32-E72D297353CC}">
                <c16:uniqueId val="{00000013-8DAE-40C3-86F8-85AF0CBDEC0E}"/>
              </c:ext>
            </c:extLst>
          </c:dPt>
          <c:dPt>
            <c:idx val="20"/>
            <c:invertIfNegative val="0"/>
            <c:bubble3D val="0"/>
            <c:extLst xmlns:c16r2="http://schemas.microsoft.com/office/drawing/2015/06/chart">
              <c:ext xmlns:c16="http://schemas.microsoft.com/office/drawing/2014/chart" uri="{C3380CC4-5D6E-409C-BE32-E72D297353CC}">
                <c16:uniqueId val="{00000014-8DAE-40C3-86F8-85AF0CBDEC0E}"/>
              </c:ext>
            </c:extLst>
          </c:dPt>
          <c:dPt>
            <c:idx val="21"/>
            <c:invertIfNegative val="0"/>
            <c:bubble3D val="0"/>
            <c:extLst xmlns:c16r2="http://schemas.microsoft.com/office/drawing/2015/06/chart">
              <c:ext xmlns:c16="http://schemas.microsoft.com/office/drawing/2014/chart" uri="{C3380CC4-5D6E-409C-BE32-E72D297353CC}">
                <c16:uniqueId val="{00000015-8DAE-40C3-86F8-85AF0CBDEC0E}"/>
              </c:ext>
            </c:extLst>
          </c:dPt>
          <c:dPt>
            <c:idx val="22"/>
            <c:invertIfNegative val="0"/>
            <c:bubble3D val="0"/>
            <c:extLst xmlns:c16r2="http://schemas.microsoft.com/office/drawing/2015/06/chart">
              <c:ext xmlns:c16="http://schemas.microsoft.com/office/drawing/2014/chart" uri="{C3380CC4-5D6E-409C-BE32-E72D297353CC}">
                <c16:uniqueId val="{00000016-8DAE-40C3-86F8-85AF0CBDEC0E}"/>
              </c:ext>
            </c:extLst>
          </c:dPt>
          <c:dPt>
            <c:idx val="23"/>
            <c:invertIfNegative val="0"/>
            <c:bubble3D val="0"/>
            <c:extLst xmlns:c16r2="http://schemas.microsoft.com/office/drawing/2015/06/chart">
              <c:ext xmlns:c16="http://schemas.microsoft.com/office/drawing/2014/chart" uri="{C3380CC4-5D6E-409C-BE32-E72D297353CC}">
                <c16:uniqueId val="{00000017-8DAE-40C3-86F8-85AF0CBDEC0E}"/>
              </c:ext>
            </c:extLst>
          </c:dPt>
          <c:dPt>
            <c:idx val="24"/>
            <c:invertIfNegative val="0"/>
            <c:bubble3D val="0"/>
            <c:extLst xmlns:c16r2="http://schemas.microsoft.com/office/drawing/2015/06/chart">
              <c:ext xmlns:c16="http://schemas.microsoft.com/office/drawing/2014/chart" uri="{C3380CC4-5D6E-409C-BE32-E72D297353CC}">
                <c16:uniqueId val="{00000018-8DAE-40C3-86F8-85AF0CBDEC0E}"/>
              </c:ext>
            </c:extLst>
          </c:dPt>
          <c:dPt>
            <c:idx val="25"/>
            <c:invertIfNegative val="0"/>
            <c:bubble3D val="0"/>
            <c:extLst xmlns:c16r2="http://schemas.microsoft.com/office/drawing/2015/06/chart">
              <c:ext xmlns:c16="http://schemas.microsoft.com/office/drawing/2014/chart" uri="{C3380CC4-5D6E-409C-BE32-E72D297353CC}">
                <c16:uniqueId val="{00000019-8DAE-40C3-86F8-85AF0CBDEC0E}"/>
              </c:ext>
            </c:extLst>
          </c:dPt>
          <c:dPt>
            <c:idx val="26"/>
            <c:invertIfNegative val="0"/>
            <c:bubble3D val="0"/>
            <c:extLst xmlns:c16r2="http://schemas.microsoft.com/office/drawing/2015/06/chart">
              <c:ext xmlns:c16="http://schemas.microsoft.com/office/drawing/2014/chart" uri="{C3380CC4-5D6E-409C-BE32-E72D297353CC}">
                <c16:uniqueId val="{0000001A-8DAE-40C3-86F8-85AF0CBDEC0E}"/>
              </c:ext>
            </c:extLst>
          </c:dPt>
          <c:dPt>
            <c:idx val="27"/>
            <c:invertIfNegative val="0"/>
            <c:bubble3D val="0"/>
            <c:extLst xmlns:c16r2="http://schemas.microsoft.com/office/drawing/2015/06/chart">
              <c:ext xmlns:c16="http://schemas.microsoft.com/office/drawing/2014/chart" uri="{C3380CC4-5D6E-409C-BE32-E72D297353CC}">
                <c16:uniqueId val="{0000001B-8DAE-40C3-86F8-85AF0CBDEC0E}"/>
              </c:ext>
            </c:extLst>
          </c:dPt>
          <c:dPt>
            <c:idx val="28"/>
            <c:invertIfNegative val="0"/>
            <c:bubble3D val="0"/>
            <c:extLst xmlns:c16r2="http://schemas.microsoft.com/office/drawing/2015/06/chart">
              <c:ext xmlns:c16="http://schemas.microsoft.com/office/drawing/2014/chart" uri="{C3380CC4-5D6E-409C-BE32-E72D297353CC}">
                <c16:uniqueId val="{0000001C-8DAE-40C3-86F8-85AF0CBDEC0E}"/>
              </c:ext>
            </c:extLst>
          </c:dPt>
          <c:dPt>
            <c:idx val="29"/>
            <c:invertIfNegative val="0"/>
            <c:bubble3D val="0"/>
            <c:extLst xmlns:c16r2="http://schemas.microsoft.com/office/drawing/2015/06/chart">
              <c:ext xmlns:c16="http://schemas.microsoft.com/office/drawing/2014/chart" uri="{C3380CC4-5D6E-409C-BE32-E72D297353CC}">
                <c16:uniqueId val="{0000001D-8DAE-40C3-86F8-85AF0CBDEC0E}"/>
              </c:ext>
            </c:extLst>
          </c:dPt>
          <c:dPt>
            <c:idx val="30"/>
            <c:invertIfNegative val="0"/>
            <c:bubble3D val="0"/>
            <c:extLst xmlns:c16r2="http://schemas.microsoft.com/office/drawing/2015/06/chart">
              <c:ext xmlns:c16="http://schemas.microsoft.com/office/drawing/2014/chart" uri="{C3380CC4-5D6E-409C-BE32-E72D297353CC}">
                <c16:uniqueId val="{0000001E-8DAE-40C3-86F8-85AF0CBDEC0E}"/>
              </c:ext>
            </c:extLst>
          </c:dPt>
          <c:dPt>
            <c:idx val="31"/>
            <c:invertIfNegative val="0"/>
            <c:bubble3D val="0"/>
            <c:extLst xmlns:c16r2="http://schemas.microsoft.com/office/drawing/2015/06/chart">
              <c:ext xmlns:c16="http://schemas.microsoft.com/office/drawing/2014/chart" uri="{C3380CC4-5D6E-409C-BE32-E72D297353CC}">
                <c16:uniqueId val="{0000001F-8DAE-40C3-86F8-85AF0CBDEC0E}"/>
              </c:ext>
            </c:extLst>
          </c:dPt>
          <c:dPt>
            <c:idx val="32"/>
            <c:invertIfNegative val="0"/>
            <c:bubble3D val="0"/>
            <c:extLst xmlns:c16r2="http://schemas.microsoft.com/office/drawing/2015/06/chart">
              <c:ext xmlns:c16="http://schemas.microsoft.com/office/drawing/2014/chart" uri="{C3380CC4-5D6E-409C-BE32-E72D297353CC}">
                <c16:uniqueId val="{00000020-8DAE-40C3-86F8-85AF0CBDEC0E}"/>
              </c:ext>
            </c:extLst>
          </c:dPt>
          <c:dPt>
            <c:idx val="33"/>
            <c:invertIfNegative val="0"/>
            <c:bubble3D val="0"/>
            <c:extLst xmlns:c16r2="http://schemas.microsoft.com/office/drawing/2015/06/chart">
              <c:ext xmlns:c16="http://schemas.microsoft.com/office/drawing/2014/chart" uri="{C3380CC4-5D6E-409C-BE32-E72D297353CC}">
                <c16:uniqueId val="{00000021-8DAE-40C3-86F8-85AF0CBDEC0E}"/>
              </c:ext>
            </c:extLst>
          </c:dPt>
          <c:dPt>
            <c:idx val="34"/>
            <c:invertIfNegative val="0"/>
            <c:bubble3D val="0"/>
            <c:extLst xmlns:c16r2="http://schemas.microsoft.com/office/drawing/2015/06/chart">
              <c:ext xmlns:c16="http://schemas.microsoft.com/office/drawing/2014/chart" uri="{C3380CC4-5D6E-409C-BE32-E72D297353CC}">
                <c16:uniqueId val="{00000022-8DAE-40C3-86F8-85AF0CBDEC0E}"/>
              </c:ext>
            </c:extLst>
          </c:dPt>
          <c:dPt>
            <c:idx val="35"/>
            <c:invertIfNegative val="0"/>
            <c:bubble3D val="0"/>
            <c:extLst xmlns:c16r2="http://schemas.microsoft.com/office/drawing/2015/06/chart">
              <c:ext xmlns:c16="http://schemas.microsoft.com/office/drawing/2014/chart" uri="{C3380CC4-5D6E-409C-BE32-E72D297353CC}">
                <c16:uniqueId val="{00000023-8DAE-40C3-86F8-85AF0CBDEC0E}"/>
              </c:ext>
            </c:extLst>
          </c:dPt>
          <c:dPt>
            <c:idx val="36"/>
            <c:invertIfNegative val="0"/>
            <c:bubble3D val="0"/>
            <c:extLst xmlns:c16r2="http://schemas.microsoft.com/office/drawing/2015/06/chart">
              <c:ext xmlns:c16="http://schemas.microsoft.com/office/drawing/2014/chart" uri="{C3380CC4-5D6E-409C-BE32-E72D297353CC}">
                <c16:uniqueId val="{00000024-8DAE-40C3-86F8-85AF0CBDEC0E}"/>
              </c:ext>
            </c:extLst>
          </c:dPt>
          <c:dPt>
            <c:idx val="37"/>
            <c:invertIfNegative val="0"/>
            <c:bubble3D val="0"/>
            <c:extLst xmlns:c16r2="http://schemas.microsoft.com/office/drawing/2015/06/chart">
              <c:ext xmlns:c16="http://schemas.microsoft.com/office/drawing/2014/chart" uri="{C3380CC4-5D6E-409C-BE32-E72D297353CC}">
                <c16:uniqueId val="{00000025-8DAE-40C3-86F8-85AF0CBDEC0E}"/>
              </c:ext>
            </c:extLst>
          </c:dPt>
          <c:dPt>
            <c:idx val="38"/>
            <c:invertIfNegative val="0"/>
            <c:bubble3D val="0"/>
            <c:extLst xmlns:c16r2="http://schemas.microsoft.com/office/drawing/2015/06/chart">
              <c:ext xmlns:c16="http://schemas.microsoft.com/office/drawing/2014/chart" uri="{C3380CC4-5D6E-409C-BE32-E72D297353CC}">
                <c16:uniqueId val="{00000026-8DAE-40C3-86F8-85AF0CBDEC0E}"/>
              </c:ext>
            </c:extLst>
          </c:dPt>
          <c:dPt>
            <c:idx val="39"/>
            <c:invertIfNegative val="0"/>
            <c:bubble3D val="0"/>
            <c:extLst xmlns:c16r2="http://schemas.microsoft.com/office/drawing/2015/06/chart">
              <c:ext xmlns:c16="http://schemas.microsoft.com/office/drawing/2014/chart" uri="{C3380CC4-5D6E-409C-BE32-E72D297353CC}">
                <c16:uniqueId val="{00000027-8DAE-40C3-86F8-85AF0CBDEC0E}"/>
              </c:ext>
            </c:extLst>
          </c:dPt>
          <c:dLbls>
            <c:spPr>
              <a:noFill/>
              <a:ln>
                <a:noFill/>
              </a:ln>
              <a:effectLst/>
            </c:spPr>
            <c:txPr>
              <a:bodyPr rot="0" spcFirstLastPara="1" vertOverflow="ellipsis" vert="horz" wrap="square" anchor="ctr" anchorCtr="1"/>
              <a:lstStyle/>
              <a:p>
                <a:pPr>
                  <a:defRPr sz="1200" b="1" i="0" u="none" strike="noStrike" kern="1200" baseline="0">
                    <a:solidFill>
                      <a:schemeClr val="bg1"/>
                    </a:solidFill>
                    <a:latin typeface="Arial" panose="020B0604020202020204" pitchFamily="34" charset="0"/>
                    <a:ea typeface="Century Gothic" charset="0"/>
                    <a:cs typeface="Arial" panose="020B0604020202020204" pitchFamily="34" charset="0"/>
                  </a:defRPr>
                </a:pPr>
                <a:endParaRPr lang="en-US"/>
              </a:p>
            </c:txPr>
            <c:dLblPos val="ct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Sheet1!$A$11</c:f>
              <c:strCache>
                <c:ptCount val="1"/>
                <c:pt idx="0">
                  <c:v>Experiencing local nightlife</c:v>
                </c:pt>
              </c:strCache>
            </c:strRef>
          </c:cat>
          <c:val>
            <c:numRef>
              <c:f>Sheet1!$B$11</c:f>
              <c:numCache>
                <c:formatCode>0%</c:formatCode>
                <c:ptCount val="1"/>
                <c:pt idx="0">
                  <c:v>0.23921971252566701</c:v>
                </c:pt>
              </c:numCache>
            </c:numRef>
          </c:val>
          <c:extLst xmlns:c16r2="http://schemas.microsoft.com/office/drawing/2015/06/chart">
            <c:ext xmlns:c16="http://schemas.microsoft.com/office/drawing/2014/chart" uri="{C3380CC4-5D6E-409C-BE32-E72D297353CC}">
              <c16:uniqueId val="{00000028-8DAE-40C3-86F8-85AF0CBDEC0E}"/>
            </c:ext>
          </c:extLst>
        </c:ser>
        <c:ser>
          <c:idx val="1"/>
          <c:order val="1"/>
          <c:tx>
            <c:strRef>
              <c:f>Sheet1!$C$1</c:f>
              <c:strCache>
                <c:ptCount val="1"/>
                <c:pt idx="0">
                  <c:v>Definitely would</c:v>
                </c:pt>
              </c:strCache>
            </c:strRef>
          </c:tx>
          <c:spPr>
            <a:solidFill>
              <a:srgbClr val="00B050"/>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b" anchorCtr="0">
                <a:spAutoFit/>
              </a:bodyPr>
              <a:lstStyle/>
              <a:p>
                <a:pPr algn="ctr">
                  <a:defRPr lang="en-GB" sz="1200" b="1" i="0" u="none" strike="noStrike" kern="1200" baseline="0">
                    <a:solidFill>
                      <a:schemeClr val="bg1"/>
                    </a:solidFill>
                    <a:latin typeface="Arial" panose="020B0604020202020204" pitchFamily="34" charset="0"/>
                    <a:ea typeface="Century Gothic" charset="0"/>
                    <a:cs typeface="Arial" panose="020B0604020202020204" pitchFamily="34" charset="0"/>
                  </a:defRPr>
                </a:pPr>
                <a:endParaRPr lang="en-US"/>
              </a:p>
            </c:txPr>
            <c:dLblPos val="ct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Sheet1!$A$11</c:f>
              <c:strCache>
                <c:ptCount val="1"/>
                <c:pt idx="0">
                  <c:v>Experiencing local nightlife</c:v>
                </c:pt>
              </c:strCache>
            </c:strRef>
          </c:cat>
          <c:val>
            <c:numRef>
              <c:f>Sheet1!$C$11</c:f>
              <c:numCache>
                <c:formatCode>0%</c:formatCode>
                <c:ptCount val="1"/>
                <c:pt idx="0">
                  <c:v>0.26078028747433302</c:v>
                </c:pt>
              </c:numCache>
            </c:numRef>
          </c:val>
          <c:extLst xmlns:c16r2="http://schemas.microsoft.com/office/drawing/2015/06/chart">
            <c:ext xmlns:c16="http://schemas.microsoft.com/office/drawing/2014/chart" uri="{C3380CC4-5D6E-409C-BE32-E72D297353CC}">
              <c16:uniqueId val="{00000029-8DAE-40C3-86F8-85AF0CBDEC0E}"/>
            </c:ext>
          </c:extLst>
        </c:ser>
        <c:dLbls>
          <c:showLegendKey val="0"/>
          <c:showVal val="0"/>
          <c:showCatName val="0"/>
          <c:showSerName val="0"/>
          <c:showPercent val="0"/>
          <c:showBubbleSize val="0"/>
        </c:dLbls>
        <c:gapWidth val="50"/>
        <c:overlap val="100"/>
        <c:axId val="378929416"/>
        <c:axId val="378930984"/>
      </c:barChart>
      <c:catAx>
        <c:axId val="378929416"/>
        <c:scaling>
          <c:orientation val="maxMin"/>
        </c:scaling>
        <c:delete val="1"/>
        <c:axPos val="l"/>
        <c:numFmt formatCode="General" sourceLinked="1"/>
        <c:majorTickMark val="none"/>
        <c:minorTickMark val="none"/>
        <c:tickLblPos val="nextTo"/>
        <c:crossAx val="378930984"/>
        <c:crosses val="autoZero"/>
        <c:auto val="1"/>
        <c:lblAlgn val="ctr"/>
        <c:lblOffset val="100"/>
        <c:noMultiLvlLbl val="0"/>
      </c:catAx>
      <c:valAx>
        <c:axId val="378930984"/>
        <c:scaling>
          <c:orientation val="minMax"/>
          <c:max val="1.2"/>
        </c:scaling>
        <c:delete val="1"/>
        <c:axPos val="t"/>
        <c:majorGridlines>
          <c:spPr>
            <a:ln w="9525" cap="flat" cmpd="sng" algn="ctr">
              <a:noFill/>
              <a:round/>
            </a:ln>
            <a:effectLst/>
          </c:spPr>
        </c:majorGridlines>
        <c:numFmt formatCode="0%" sourceLinked="0"/>
        <c:majorTickMark val="out"/>
        <c:minorTickMark val="none"/>
        <c:tickLblPos val="nextTo"/>
        <c:crossAx val="378929416"/>
        <c:crosses val="autoZero"/>
        <c:crossBetween val="between"/>
      </c:valAx>
      <c:spPr>
        <a:noFill/>
        <a:ln>
          <a:noFill/>
        </a:ln>
        <a:effectLst/>
      </c:spPr>
    </c:plotArea>
    <c:plotVisOnly val="1"/>
    <c:dispBlanksAs val="gap"/>
    <c:showDLblsOverMax val="0"/>
  </c:chart>
  <c:spPr>
    <a:noFill/>
    <a:ln>
      <a:noFill/>
    </a:ln>
    <a:effectLst/>
  </c:spPr>
  <c:txPr>
    <a:bodyPr/>
    <a:lstStyle/>
    <a:p>
      <a:pPr>
        <a:defRPr sz="800">
          <a:solidFill>
            <a:srgbClr val="505050"/>
          </a:solidFill>
          <a:latin typeface="Arial" panose="020B0604020202020204" pitchFamily="34" charset="0"/>
          <a:cs typeface="Arial" panose="020B0604020202020204" pitchFamily="34" charset="0"/>
        </a:defRPr>
      </a:pPr>
      <a:endParaRPr lang="en-US"/>
    </a:p>
  </c:txPr>
  <c:externalData r:id="rId2">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32780597237485198"/>
          <c:y val="3.73704372143773E-2"/>
          <c:w val="0.53711838704694803"/>
          <c:h val="0.94907410100360601"/>
        </c:manualLayout>
      </c:layout>
      <c:barChart>
        <c:barDir val="bar"/>
        <c:grouping val="stacked"/>
        <c:varyColors val="0"/>
        <c:ser>
          <c:idx val="0"/>
          <c:order val="0"/>
          <c:tx>
            <c:strRef>
              <c:f>Sheet1!$B$1</c:f>
              <c:strCache>
                <c:ptCount val="1"/>
                <c:pt idx="0">
                  <c:v>Very likely to </c:v>
                </c:pt>
              </c:strCache>
            </c:strRef>
          </c:tx>
          <c:spPr>
            <a:solidFill>
              <a:srgbClr val="92D050"/>
            </a:solidFill>
            <a:ln>
              <a:noFill/>
            </a:ln>
            <a:effectLst/>
          </c:spPr>
          <c:invertIfNegative val="0"/>
          <c:dPt>
            <c:idx val="0"/>
            <c:invertIfNegative val="0"/>
            <c:bubble3D val="0"/>
            <c:extLst xmlns:c16r2="http://schemas.microsoft.com/office/drawing/2015/06/chart">
              <c:ext xmlns:c16="http://schemas.microsoft.com/office/drawing/2014/chart" uri="{C3380CC4-5D6E-409C-BE32-E72D297353CC}">
                <c16:uniqueId val="{00000000-C490-49FF-8918-ACB9E5519DF8}"/>
              </c:ext>
            </c:extLst>
          </c:dPt>
          <c:dPt>
            <c:idx val="1"/>
            <c:invertIfNegative val="0"/>
            <c:bubble3D val="0"/>
            <c:extLst xmlns:c16r2="http://schemas.microsoft.com/office/drawing/2015/06/chart">
              <c:ext xmlns:c16="http://schemas.microsoft.com/office/drawing/2014/chart" uri="{C3380CC4-5D6E-409C-BE32-E72D297353CC}">
                <c16:uniqueId val="{00000001-C490-49FF-8918-ACB9E5519DF8}"/>
              </c:ext>
            </c:extLst>
          </c:dPt>
          <c:dPt>
            <c:idx val="2"/>
            <c:invertIfNegative val="0"/>
            <c:bubble3D val="0"/>
            <c:extLst xmlns:c16r2="http://schemas.microsoft.com/office/drawing/2015/06/chart">
              <c:ext xmlns:c16="http://schemas.microsoft.com/office/drawing/2014/chart" uri="{C3380CC4-5D6E-409C-BE32-E72D297353CC}">
                <c16:uniqueId val="{00000002-C490-49FF-8918-ACB9E5519DF8}"/>
              </c:ext>
            </c:extLst>
          </c:dPt>
          <c:dPt>
            <c:idx val="3"/>
            <c:invertIfNegative val="0"/>
            <c:bubble3D val="0"/>
            <c:extLst xmlns:c16r2="http://schemas.microsoft.com/office/drawing/2015/06/chart">
              <c:ext xmlns:c16="http://schemas.microsoft.com/office/drawing/2014/chart" uri="{C3380CC4-5D6E-409C-BE32-E72D297353CC}">
                <c16:uniqueId val="{00000003-C490-49FF-8918-ACB9E5519DF8}"/>
              </c:ext>
            </c:extLst>
          </c:dPt>
          <c:dPt>
            <c:idx val="4"/>
            <c:invertIfNegative val="0"/>
            <c:bubble3D val="0"/>
            <c:extLst xmlns:c16r2="http://schemas.microsoft.com/office/drawing/2015/06/chart">
              <c:ext xmlns:c16="http://schemas.microsoft.com/office/drawing/2014/chart" uri="{C3380CC4-5D6E-409C-BE32-E72D297353CC}">
                <c16:uniqueId val="{00000004-C490-49FF-8918-ACB9E5519DF8}"/>
              </c:ext>
            </c:extLst>
          </c:dPt>
          <c:dPt>
            <c:idx val="5"/>
            <c:invertIfNegative val="0"/>
            <c:bubble3D val="0"/>
            <c:extLst xmlns:c16r2="http://schemas.microsoft.com/office/drawing/2015/06/chart">
              <c:ext xmlns:c16="http://schemas.microsoft.com/office/drawing/2014/chart" uri="{C3380CC4-5D6E-409C-BE32-E72D297353CC}">
                <c16:uniqueId val="{00000005-C490-49FF-8918-ACB9E5519DF8}"/>
              </c:ext>
            </c:extLst>
          </c:dPt>
          <c:dPt>
            <c:idx val="6"/>
            <c:invertIfNegative val="0"/>
            <c:bubble3D val="0"/>
            <c:extLst xmlns:c16r2="http://schemas.microsoft.com/office/drawing/2015/06/chart">
              <c:ext xmlns:c16="http://schemas.microsoft.com/office/drawing/2014/chart" uri="{C3380CC4-5D6E-409C-BE32-E72D297353CC}">
                <c16:uniqueId val="{00000006-C490-49FF-8918-ACB9E5519DF8}"/>
              </c:ext>
            </c:extLst>
          </c:dPt>
          <c:dPt>
            <c:idx val="7"/>
            <c:invertIfNegative val="0"/>
            <c:bubble3D val="0"/>
            <c:extLst xmlns:c16r2="http://schemas.microsoft.com/office/drawing/2015/06/chart">
              <c:ext xmlns:c16="http://schemas.microsoft.com/office/drawing/2014/chart" uri="{C3380CC4-5D6E-409C-BE32-E72D297353CC}">
                <c16:uniqueId val="{00000007-C490-49FF-8918-ACB9E5519DF8}"/>
              </c:ext>
            </c:extLst>
          </c:dPt>
          <c:dPt>
            <c:idx val="8"/>
            <c:invertIfNegative val="0"/>
            <c:bubble3D val="0"/>
            <c:extLst xmlns:c16r2="http://schemas.microsoft.com/office/drawing/2015/06/chart">
              <c:ext xmlns:c16="http://schemas.microsoft.com/office/drawing/2014/chart" uri="{C3380CC4-5D6E-409C-BE32-E72D297353CC}">
                <c16:uniqueId val="{00000008-C490-49FF-8918-ACB9E5519DF8}"/>
              </c:ext>
            </c:extLst>
          </c:dPt>
          <c:dPt>
            <c:idx val="9"/>
            <c:invertIfNegative val="0"/>
            <c:bubble3D val="0"/>
            <c:extLst xmlns:c16r2="http://schemas.microsoft.com/office/drawing/2015/06/chart">
              <c:ext xmlns:c16="http://schemas.microsoft.com/office/drawing/2014/chart" uri="{C3380CC4-5D6E-409C-BE32-E72D297353CC}">
                <c16:uniqueId val="{00000009-C490-49FF-8918-ACB9E5519DF8}"/>
              </c:ext>
            </c:extLst>
          </c:dPt>
          <c:dPt>
            <c:idx val="10"/>
            <c:invertIfNegative val="0"/>
            <c:bubble3D val="0"/>
            <c:extLst xmlns:c16r2="http://schemas.microsoft.com/office/drawing/2015/06/chart">
              <c:ext xmlns:c16="http://schemas.microsoft.com/office/drawing/2014/chart" uri="{C3380CC4-5D6E-409C-BE32-E72D297353CC}">
                <c16:uniqueId val="{0000000A-C490-49FF-8918-ACB9E5519DF8}"/>
              </c:ext>
            </c:extLst>
          </c:dPt>
          <c:dPt>
            <c:idx val="11"/>
            <c:invertIfNegative val="0"/>
            <c:bubble3D val="0"/>
            <c:extLst xmlns:c16r2="http://schemas.microsoft.com/office/drawing/2015/06/chart">
              <c:ext xmlns:c16="http://schemas.microsoft.com/office/drawing/2014/chart" uri="{C3380CC4-5D6E-409C-BE32-E72D297353CC}">
                <c16:uniqueId val="{0000000B-C490-49FF-8918-ACB9E5519DF8}"/>
              </c:ext>
            </c:extLst>
          </c:dPt>
          <c:dPt>
            <c:idx val="12"/>
            <c:invertIfNegative val="0"/>
            <c:bubble3D val="0"/>
            <c:extLst xmlns:c16r2="http://schemas.microsoft.com/office/drawing/2015/06/chart">
              <c:ext xmlns:c16="http://schemas.microsoft.com/office/drawing/2014/chart" uri="{C3380CC4-5D6E-409C-BE32-E72D297353CC}">
                <c16:uniqueId val="{0000000C-C490-49FF-8918-ACB9E5519DF8}"/>
              </c:ext>
            </c:extLst>
          </c:dPt>
          <c:dPt>
            <c:idx val="13"/>
            <c:invertIfNegative val="0"/>
            <c:bubble3D val="0"/>
            <c:extLst xmlns:c16r2="http://schemas.microsoft.com/office/drawing/2015/06/chart">
              <c:ext xmlns:c16="http://schemas.microsoft.com/office/drawing/2014/chart" uri="{C3380CC4-5D6E-409C-BE32-E72D297353CC}">
                <c16:uniqueId val="{0000000D-C490-49FF-8918-ACB9E5519DF8}"/>
              </c:ext>
            </c:extLst>
          </c:dPt>
          <c:dPt>
            <c:idx val="14"/>
            <c:invertIfNegative val="0"/>
            <c:bubble3D val="0"/>
            <c:extLst xmlns:c16r2="http://schemas.microsoft.com/office/drawing/2015/06/chart">
              <c:ext xmlns:c16="http://schemas.microsoft.com/office/drawing/2014/chart" uri="{C3380CC4-5D6E-409C-BE32-E72D297353CC}">
                <c16:uniqueId val="{0000000E-C490-49FF-8918-ACB9E5519DF8}"/>
              </c:ext>
            </c:extLst>
          </c:dPt>
          <c:dPt>
            <c:idx val="15"/>
            <c:invertIfNegative val="0"/>
            <c:bubble3D val="0"/>
            <c:extLst xmlns:c16r2="http://schemas.microsoft.com/office/drawing/2015/06/chart">
              <c:ext xmlns:c16="http://schemas.microsoft.com/office/drawing/2014/chart" uri="{C3380CC4-5D6E-409C-BE32-E72D297353CC}">
                <c16:uniqueId val="{0000000F-C490-49FF-8918-ACB9E5519DF8}"/>
              </c:ext>
            </c:extLst>
          </c:dPt>
          <c:dPt>
            <c:idx val="16"/>
            <c:invertIfNegative val="0"/>
            <c:bubble3D val="0"/>
            <c:extLst xmlns:c16r2="http://schemas.microsoft.com/office/drawing/2015/06/chart">
              <c:ext xmlns:c16="http://schemas.microsoft.com/office/drawing/2014/chart" uri="{C3380CC4-5D6E-409C-BE32-E72D297353CC}">
                <c16:uniqueId val="{00000010-C490-49FF-8918-ACB9E5519DF8}"/>
              </c:ext>
            </c:extLst>
          </c:dPt>
          <c:dPt>
            <c:idx val="17"/>
            <c:invertIfNegative val="0"/>
            <c:bubble3D val="0"/>
            <c:extLst xmlns:c16r2="http://schemas.microsoft.com/office/drawing/2015/06/chart">
              <c:ext xmlns:c16="http://schemas.microsoft.com/office/drawing/2014/chart" uri="{C3380CC4-5D6E-409C-BE32-E72D297353CC}">
                <c16:uniqueId val="{00000011-C490-49FF-8918-ACB9E5519DF8}"/>
              </c:ext>
            </c:extLst>
          </c:dPt>
          <c:dPt>
            <c:idx val="18"/>
            <c:invertIfNegative val="0"/>
            <c:bubble3D val="0"/>
            <c:extLst xmlns:c16r2="http://schemas.microsoft.com/office/drawing/2015/06/chart">
              <c:ext xmlns:c16="http://schemas.microsoft.com/office/drawing/2014/chart" uri="{C3380CC4-5D6E-409C-BE32-E72D297353CC}">
                <c16:uniqueId val="{00000012-C490-49FF-8918-ACB9E5519DF8}"/>
              </c:ext>
            </c:extLst>
          </c:dPt>
          <c:dPt>
            <c:idx val="19"/>
            <c:invertIfNegative val="0"/>
            <c:bubble3D val="0"/>
            <c:extLst xmlns:c16r2="http://schemas.microsoft.com/office/drawing/2015/06/chart">
              <c:ext xmlns:c16="http://schemas.microsoft.com/office/drawing/2014/chart" uri="{C3380CC4-5D6E-409C-BE32-E72D297353CC}">
                <c16:uniqueId val="{00000013-C490-49FF-8918-ACB9E5519DF8}"/>
              </c:ext>
            </c:extLst>
          </c:dPt>
          <c:dPt>
            <c:idx val="20"/>
            <c:invertIfNegative val="0"/>
            <c:bubble3D val="0"/>
            <c:extLst xmlns:c16r2="http://schemas.microsoft.com/office/drawing/2015/06/chart">
              <c:ext xmlns:c16="http://schemas.microsoft.com/office/drawing/2014/chart" uri="{C3380CC4-5D6E-409C-BE32-E72D297353CC}">
                <c16:uniqueId val="{00000014-C490-49FF-8918-ACB9E5519DF8}"/>
              </c:ext>
            </c:extLst>
          </c:dPt>
          <c:dPt>
            <c:idx val="21"/>
            <c:invertIfNegative val="0"/>
            <c:bubble3D val="0"/>
            <c:extLst xmlns:c16r2="http://schemas.microsoft.com/office/drawing/2015/06/chart">
              <c:ext xmlns:c16="http://schemas.microsoft.com/office/drawing/2014/chart" uri="{C3380CC4-5D6E-409C-BE32-E72D297353CC}">
                <c16:uniqueId val="{00000015-C490-49FF-8918-ACB9E5519DF8}"/>
              </c:ext>
            </c:extLst>
          </c:dPt>
          <c:dPt>
            <c:idx val="22"/>
            <c:invertIfNegative val="0"/>
            <c:bubble3D val="0"/>
            <c:extLst xmlns:c16r2="http://schemas.microsoft.com/office/drawing/2015/06/chart">
              <c:ext xmlns:c16="http://schemas.microsoft.com/office/drawing/2014/chart" uri="{C3380CC4-5D6E-409C-BE32-E72D297353CC}">
                <c16:uniqueId val="{00000016-C490-49FF-8918-ACB9E5519DF8}"/>
              </c:ext>
            </c:extLst>
          </c:dPt>
          <c:dPt>
            <c:idx val="23"/>
            <c:invertIfNegative val="0"/>
            <c:bubble3D val="0"/>
            <c:extLst xmlns:c16r2="http://schemas.microsoft.com/office/drawing/2015/06/chart">
              <c:ext xmlns:c16="http://schemas.microsoft.com/office/drawing/2014/chart" uri="{C3380CC4-5D6E-409C-BE32-E72D297353CC}">
                <c16:uniqueId val="{00000017-C490-49FF-8918-ACB9E5519DF8}"/>
              </c:ext>
            </c:extLst>
          </c:dPt>
          <c:dPt>
            <c:idx val="24"/>
            <c:invertIfNegative val="0"/>
            <c:bubble3D val="0"/>
            <c:extLst xmlns:c16r2="http://schemas.microsoft.com/office/drawing/2015/06/chart">
              <c:ext xmlns:c16="http://schemas.microsoft.com/office/drawing/2014/chart" uri="{C3380CC4-5D6E-409C-BE32-E72D297353CC}">
                <c16:uniqueId val="{00000018-C490-49FF-8918-ACB9E5519DF8}"/>
              </c:ext>
            </c:extLst>
          </c:dPt>
          <c:dPt>
            <c:idx val="25"/>
            <c:invertIfNegative val="0"/>
            <c:bubble3D val="0"/>
            <c:extLst xmlns:c16r2="http://schemas.microsoft.com/office/drawing/2015/06/chart">
              <c:ext xmlns:c16="http://schemas.microsoft.com/office/drawing/2014/chart" uri="{C3380CC4-5D6E-409C-BE32-E72D297353CC}">
                <c16:uniqueId val="{00000019-C490-49FF-8918-ACB9E5519DF8}"/>
              </c:ext>
            </c:extLst>
          </c:dPt>
          <c:dPt>
            <c:idx val="26"/>
            <c:invertIfNegative val="0"/>
            <c:bubble3D val="0"/>
            <c:extLst xmlns:c16r2="http://schemas.microsoft.com/office/drawing/2015/06/chart">
              <c:ext xmlns:c16="http://schemas.microsoft.com/office/drawing/2014/chart" uri="{C3380CC4-5D6E-409C-BE32-E72D297353CC}">
                <c16:uniqueId val="{0000001A-C490-49FF-8918-ACB9E5519DF8}"/>
              </c:ext>
            </c:extLst>
          </c:dPt>
          <c:dPt>
            <c:idx val="27"/>
            <c:invertIfNegative val="0"/>
            <c:bubble3D val="0"/>
            <c:extLst xmlns:c16r2="http://schemas.microsoft.com/office/drawing/2015/06/chart">
              <c:ext xmlns:c16="http://schemas.microsoft.com/office/drawing/2014/chart" uri="{C3380CC4-5D6E-409C-BE32-E72D297353CC}">
                <c16:uniqueId val="{0000001B-C490-49FF-8918-ACB9E5519DF8}"/>
              </c:ext>
            </c:extLst>
          </c:dPt>
          <c:dPt>
            <c:idx val="28"/>
            <c:invertIfNegative val="0"/>
            <c:bubble3D val="0"/>
            <c:extLst xmlns:c16r2="http://schemas.microsoft.com/office/drawing/2015/06/chart">
              <c:ext xmlns:c16="http://schemas.microsoft.com/office/drawing/2014/chart" uri="{C3380CC4-5D6E-409C-BE32-E72D297353CC}">
                <c16:uniqueId val="{0000001C-C490-49FF-8918-ACB9E5519DF8}"/>
              </c:ext>
            </c:extLst>
          </c:dPt>
          <c:dPt>
            <c:idx val="29"/>
            <c:invertIfNegative val="0"/>
            <c:bubble3D val="0"/>
            <c:extLst xmlns:c16r2="http://schemas.microsoft.com/office/drawing/2015/06/chart">
              <c:ext xmlns:c16="http://schemas.microsoft.com/office/drawing/2014/chart" uri="{C3380CC4-5D6E-409C-BE32-E72D297353CC}">
                <c16:uniqueId val="{0000001D-C490-49FF-8918-ACB9E5519DF8}"/>
              </c:ext>
            </c:extLst>
          </c:dPt>
          <c:dPt>
            <c:idx val="30"/>
            <c:invertIfNegative val="0"/>
            <c:bubble3D val="0"/>
            <c:extLst xmlns:c16r2="http://schemas.microsoft.com/office/drawing/2015/06/chart">
              <c:ext xmlns:c16="http://schemas.microsoft.com/office/drawing/2014/chart" uri="{C3380CC4-5D6E-409C-BE32-E72D297353CC}">
                <c16:uniqueId val="{0000001E-C490-49FF-8918-ACB9E5519DF8}"/>
              </c:ext>
            </c:extLst>
          </c:dPt>
          <c:dPt>
            <c:idx val="31"/>
            <c:invertIfNegative val="0"/>
            <c:bubble3D val="0"/>
            <c:extLst xmlns:c16r2="http://schemas.microsoft.com/office/drawing/2015/06/chart">
              <c:ext xmlns:c16="http://schemas.microsoft.com/office/drawing/2014/chart" uri="{C3380CC4-5D6E-409C-BE32-E72D297353CC}">
                <c16:uniqueId val="{0000001F-C490-49FF-8918-ACB9E5519DF8}"/>
              </c:ext>
            </c:extLst>
          </c:dPt>
          <c:dPt>
            <c:idx val="32"/>
            <c:invertIfNegative val="0"/>
            <c:bubble3D val="0"/>
            <c:extLst xmlns:c16r2="http://schemas.microsoft.com/office/drawing/2015/06/chart">
              <c:ext xmlns:c16="http://schemas.microsoft.com/office/drawing/2014/chart" uri="{C3380CC4-5D6E-409C-BE32-E72D297353CC}">
                <c16:uniqueId val="{00000020-C490-49FF-8918-ACB9E5519DF8}"/>
              </c:ext>
            </c:extLst>
          </c:dPt>
          <c:dPt>
            <c:idx val="33"/>
            <c:invertIfNegative val="0"/>
            <c:bubble3D val="0"/>
            <c:extLst xmlns:c16r2="http://schemas.microsoft.com/office/drawing/2015/06/chart">
              <c:ext xmlns:c16="http://schemas.microsoft.com/office/drawing/2014/chart" uri="{C3380CC4-5D6E-409C-BE32-E72D297353CC}">
                <c16:uniqueId val="{00000021-C490-49FF-8918-ACB9E5519DF8}"/>
              </c:ext>
            </c:extLst>
          </c:dPt>
          <c:dPt>
            <c:idx val="34"/>
            <c:invertIfNegative val="0"/>
            <c:bubble3D val="0"/>
            <c:extLst xmlns:c16r2="http://schemas.microsoft.com/office/drawing/2015/06/chart">
              <c:ext xmlns:c16="http://schemas.microsoft.com/office/drawing/2014/chart" uri="{C3380CC4-5D6E-409C-BE32-E72D297353CC}">
                <c16:uniqueId val="{00000022-C490-49FF-8918-ACB9E5519DF8}"/>
              </c:ext>
            </c:extLst>
          </c:dPt>
          <c:dPt>
            <c:idx val="35"/>
            <c:invertIfNegative val="0"/>
            <c:bubble3D val="0"/>
            <c:extLst xmlns:c16r2="http://schemas.microsoft.com/office/drawing/2015/06/chart">
              <c:ext xmlns:c16="http://schemas.microsoft.com/office/drawing/2014/chart" uri="{C3380CC4-5D6E-409C-BE32-E72D297353CC}">
                <c16:uniqueId val="{00000023-C490-49FF-8918-ACB9E5519DF8}"/>
              </c:ext>
            </c:extLst>
          </c:dPt>
          <c:dPt>
            <c:idx val="36"/>
            <c:invertIfNegative val="0"/>
            <c:bubble3D val="0"/>
            <c:extLst xmlns:c16r2="http://schemas.microsoft.com/office/drawing/2015/06/chart">
              <c:ext xmlns:c16="http://schemas.microsoft.com/office/drawing/2014/chart" uri="{C3380CC4-5D6E-409C-BE32-E72D297353CC}">
                <c16:uniqueId val="{00000024-C490-49FF-8918-ACB9E5519DF8}"/>
              </c:ext>
            </c:extLst>
          </c:dPt>
          <c:dPt>
            <c:idx val="37"/>
            <c:invertIfNegative val="0"/>
            <c:bubble3D val="0"/>
            <c:extLst xmlns:c16r2="http://schemas.microsoft.com/office/drawing/2015/06/chart">
              <c:ext xmlns:c16="http://schemas.microsoft.com/office/drawing/2014/chart" uri="{C3380CC4-5D6E-409C-BE32-E72D297353CC}">
                <c16:uniqueId val="{00000025-C490-49FF-8918-ACB9E5519DF8}"/>
              </c:ext>
            </c:extLst>
          </c:dPt>
          <c:dPt>
            <c:idx val="38"/>
            <c:invertIfNegative val="0"/>
            <c:bubble3D val="0"/>
            <c:extLst xmlns:c16r2="http://schemas.microsoft.com/office/drawing/2015/06/chart">
              <c:ext xmlns:c16="http://schemas.microsoft.com/office/drawing/2014/chart" uri="{C3380CC4-5D6E-409C-BE32-E72D297353CC}">
                <c16:uniqueId val="{00000026-C490-49FF-8918-ACB9E5519DF8}"/>
              </c:ext>
            </c:extLst>
          </c:dPt>
          <c:dPt>
            <c:idx val="39"/>
            <c:invertIfNegative val="0"/>
            <c:bubble3D val="0"/>
            <c:extLst xmlns:c16r2="http://schemas.microsoft.com/office/drawing/2015/06/chart">
              <c:ext xmlns:c16="http://schemas.microsoft.com/office/drawing/2014/chart" uri="{C3380CC4-5D6E-409C-BE32-E72D297353CC}">
                <c16:uniqueId val="{00000027-C490-49FF-8918-ACB9E5519DF8}"/>
              </c:ext>
            </c:extLst>
          </c:dPt>
          <c:dLbls>
            <c:spPr>
              <a:noFill/>
              <a:ln>
                <a:noFill/>
              </a:ln>
              <a:effectLst/>
            </c:spPr>
            <c:txPr>
              <a:bodyPr rot="0" spcFirstLastPara="1" vertOverflow="ellipsis" vert="horz" wrap="square" anchor="ctr" anchorCtr="1"/>
              <a:lstStyle/>
              <a:p>
                <a:pPr>
                  <a:defRPr sz="1200" b="1" i="0" u="none" strike="noStrike" kern="1200" baseline="0">
                    <a:solidFill>
                      <a:schemeClr val="bg1"/>
                    </a:solidFill>
                    <a:latin typeface="Arial" panose="020B0604020202020204" pitchFamily="34" charset="0"/>
                    <a:ea typeface="Century Gothic" charset="0"/>
                    <a:cs typeface="Arial" panose="020B0604020202020204" pitchFamily="34" charset="0"/>
                  </a:defRPr>
                </a:pPr>
                <a:endParaRPr lang="en-US"/>
              </a:p>
            </c:txPr>
            <c:dLblPos val="ct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Sheet1!$A$35</c:f>
              <c:strCache>
                <c:ptCount val="1"/>
                <c:pt idx="0">
                  <c:v>Visiting a religious building</c:v>
                </c:pt>
              </c:strCache>
            </c:strRef>
          </c:cat>
          <c:val>
            <c:numRef>
              <c:f>Sheet1!$B$35</c:f>
              <c:numCache>
                <c:formatCode>0%</c:formatCode>
                <c:ptCount val="1"/>
                <c:pt idx="0">
                  <c:v>0.23934024896265599</c:v>
                </c:pt>
              </c:numCache>
            </c:numRef>
          </c:val>
          <c:extLst xmlns:c16r2="http://schemas.microsoft.com/office/drawing/2015/06/chart">
            <c:ext xmlns:c16="http://schemas.microsoft.com/office/drawing/2014/chart" uri="{C3380CC4-5D6E-409C-BE32-E72D297353CC}">
              <c16:uniqueId val="{00000028-C490-49FF-8918-ACB9E5519DF8}"/>
            </c:ext>
          </c:extLst>
        </c:ser>
        <c:ser>
          <c:idx val="1"/>
          <c:order val="1"/>
          <c:tx>
            <c:strRef>
              <c:f>Sheet1!$C$1</c:f>
              <c:strCache>
                <c:ptCount val="1"/>
                <c:pt idx="0">
                  <c:v>Definitely would</c:v>
                </c:pt>
              </c:strCache>
            </c:strRef>
          </c:tx>
          <c:spPr>
            <a:solidFill>
              <a:srgbClr val="00B050"/>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b" anchorCtr="0">
                <a:spAutoFit/>
              </a:bodyPr>
              <a:lstStyle/>
              <a:p>
                <a:pPr algn="ctr">
                  <a:defRPr lang="en-GB" sz="1200" b="1" i="0" u="none" strike="noStrike" kern="1200" baseline="0">
                    <a:solidFill>
                      <a:schemeClr val="bg1"/>
                    </a:solidFill>
                    <a:latin typeface="Arial" panose="020B0604020202020204" pitchFamily="34" charset="0"/>
                    <a:ea typeface="Century Gothic" charset="0"/>
                    <a:cs typeface="Arial" panose="020B0604020202020204" pitchFamily="34" charset="0"/>
                  </a:defRPr>
                </a:pPr>
                <a:endParaRPr lang="en-US"/>
              </a:p>
            </c:txPr>
            <c:dLblPos val="ct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Sheet1!$A$35</c:f>
              <c:strCache>
                <c:ptCount val="1"/>
                <c:pt idx="0">
                  <c:v>Visiting a religious building</c:v>
                </c:pt>
              </c:strCache>
            </c:strRef>
          </c:cat>
          <c:val>
            <c:numRef>
              <c:f>Sheet1!$C$35</c:f>
              <c:numCache>
                <c:formatCode>0%</c:formatCode>
                <c:ptCount val="1"/>
                <c:pt idx="0">
                  <c:v>0.25365975103734401</c:v>
                </c:pt>
              </c:numCache>
            </c:numRef>
          </c:val>
          <c:extLst xmlns:c16r2="http://schemas.microsoft.com/office/drawing/2015/06/chart">
            <c:ext xmlns:c16="http://schemas.microsoft.com/office/drawing/2014/chart" uri="{C3380CC4-5D6E-409C-BE32-E72D297353CC}">
              <c16:uniqueId val="{00000029-C490-49FF-8918-ACB9E5519DF8}"/>
            </c:ext>
          </c:extLst>
        </c:ser>
        <c:dLbls>
          <c:showLegendKey val="0"/>
          <c:showVal val="0"/>
          <c:showCatName val="0"/>
          <c:showSerName val="0"/>
          <c:showPercent val="0"/>
          <c:showBubbleSize val="0"/>
        </c:dLbls>
        <c:gapWidth val="50"/>
        <c:overlap val="100"/>
        <c:axId val="378931376"/>
        <c:axId val="378932552"/>
      </c:barChart>
      <c:catAx>
        <c:axId val="378931376"/>
        <c:scaling>
          <c:orientation val="maxMin"/>
        </c:scaling>
        <c:delete val="1"/>
        <c:axPos val="l"/>
        <c:numFmt formatCode="General" sourceLinked="1"/>
        <c:majorTickMark val="none"/>
        <c:minorTickMark val="none"/>
        <c:tickLblPos val="nextTo"/>
        <c:crossAx val="378932552"/>
        <c:crosses val="autoZero"/>
        <c:auto val="1"/>
        <c:lblAlgn val="ctr"/>
        <c:lblOffset val="100"/>
        <c:noMultiLvlLbl val="0"/>
      </c:catAx>
      <c:valAx>
        <c:axId val="378932552"/>
        <c:scaling>
          <c:orientation val="minMax"/>
          <c:max val="1.2"/>
        </c:scaling>
        <c:delete val="1"/>
        <c:axPos val="t"/>
        <c:majorGridlines>
          <c:spPr>
            <a:ln w="9525" cap="flat" cmpd="sng" algn="ctr">
              <a:noFill/>
              <a:round/>
            </a:ln>
            <a:effectLst/>
          </c:spPr>
        </c:majorGridlines>
        <c:numFmt formatCode="0%" sourceLinked="0"/>
        <c:majorTickMark val="out"/>
        <c:minorTickMark val="none"/>
        <c:tickLblPos val="nextTo"/>
        <c:crossAx val="378931376"/>
        <c:crosses val="autoZero"/>
        <c:crossBetween val="between"/>
      </c:valAx>
      <c:spPr>
        <a:noFill/>
        <a:ln>
          <a:noFill/>
        </a:ln>
        <a:effectLst/>
      </c:spPr>
    </c:plotArea>
    <c:plotVisOnly val="1"/>
    <c:dispBlanksAs val="gap"/>
    <c:showDLblsOverMax val="0"/>
  </c:chart>
  <c:spPr>
    <a:noFill/>
    <a:ln>
      <a:noFill/>
    </a:ln>
    <a:effectLst/>
  </c:spPr>
  <c:txPr>
    <a:bodyPr/>
    <a:lstStyle/>
    <a:p>
      <a:pPr>
        <a:defRPr sz="800">
          <a:solidFill>
            <a:srgbClr val="505050"/>
          </a:solidFill>
          <a:latin typeface="Arial" panose="020B0604020202020204" pitchFamily="34" charset="0"/>
          <a:cs typeface="Arial" panose="020B0604020202020204" pitchFamily="34" charset="0"/>
        </a:defRPr>
      </a:pPr>
      <a:endParaRPr lang="en-US"/>
    </a:p>
  </c:txPr>
  <c:externalData r:id="rId2">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32780597237485198"/>
          <c:y val="3.73704372143773E-2"/>
          <c:w val="0.53711838704694803"/>
          <c:h val="0.94907410100360601"/>
        </c:manualLayout>
      </c:layout>
      <c:barChart>
        <c:barDir val="bar"/>
        <c:grouping val="stacked"/>
        <c:varyColors val="0"/>
        <c:ser>
          <c:idx val="0"/>
          <c:order val="0"/>
          <c:tx>
            <c:strRef>
              <c:f>Sheet1!$B$1</c:f>
              <c:strCache>
                <c:ptCount val="1"/>
                <c:pt idx="0">
                  <c:v>Would definitely consider</c:v>
                </c:pt>
              </c:strCache>
            </c:strRef>
          </c:tx>
          <c:spPr>
            <a:solidFill>
              <a:srgbClr val="120742"/>
            </a:solidFill>
            <a:ln>
              <a:noFill/>
            </a:ln>
            <a:effectLst/>
          </c:spPr>
          <c:invertIfNegative val="0"/>
          <c:dPt>
            <c:idx val="0"/>
            <c:invertIfNegative val="0"/>
            <c:bubble3D val="0"/>
            <c:extLst xmlns:c16r2="http://schemas.microsoft.com/office/drawing/2015/06/chart">
              <c:ext xmlns:c16="http://schemas.microsoft.com/office/drawing/2014/chart" uri="{C3380CC4-5D6E-409C-BE32-E72D297353CC}">
                <c16:uniqueId val="{00000000-E03D-4CA4-8B94-31F2BE6F3BF0}"/>
              </c:ext>
            </c:extLst>
          </c:dPt>
          <c:dPt>
            <c:idx val="1"/>
            <c:invertIfNegative val="0"/>
            <c:bubble3D val="0"/>
            <c:extLst xmlns:c16r2="http://schemas.microsoft.com/office/drawing/2015/06/chart">
              <c:ext xmlns:c16="http://schemas.microsoft.com/office/drawing/2014/chart" uri="{C3380CC4-5D6E-409C-BE32-E72D297353CC}">
                <c16:uniqueId val="{00000001-E03D-4CA4-8B94-31F2BE6F3BF0}"/>
              </c:ext>
            </c:extLst>
          </c:dPt>
          <c:dPt>
            <c:idx val="2"/>
            <c:invertIfNegative val="0"/>
            <c:bubble3D val="0"/>
            <c:extLst xmlns:c16r2="http://schemas.microsoft.com/office/drawing/2015/06/chart">
              <c:ext xmlns:c16="http://schemas.microsoft.com/office/drawing/2014/chart" uri="{C3380CC4-5D6E-409C-BE32-E72D297353CC}">
                <c16:uniqueId val="{00000002-E03D-4CA4-8B94-31F2BE6F3BF0}"/>
              </c:ext>
            </c:extLst>
          </c:dPt>
          <c:dPt>
            <c:idx val="3"/>
            <c:invertIfNegative val="0"/>
            <c:bubble3D val="0"/>
            <c:extLst xmlns:c16r2="http://schemas.microsoft.com/office/drawing/2015/06/chart">
              <c:ext xmlns:c16="http://schemas.microsoft.com/office/drawing/2014/chart" uri="{C3380CC4-5D6E-409C-BE32-E72D297353CC}">
                <c16:uniqueId val="{00000003-E03D-4CA4-8B94-31F2BE6F3BF0}"/>
              </c:ext>
            </c:extLst>
          </c:dPt>
          <c:dPt>
            <c:idx val="4"/>
            <c:invertIfNegative val="0"/>
            <c:bubble3D val="0"/>
            <c:extLst xmlns:c16r2="http://schemas.microsoft.com/office/drawing/2015/06/chart">
              <c:ext xmlns:c16="http://schemas.microsoft.com/office/drawing/2014/chart" uri="{C3380CC4-5D6E-409C-BE32-E72D297353CC}">
                <c16:uniqueId val="{00000004-E03D-4CA4-8B94-31F2BE6F3BF0}"/>
              </c:ext>
            </c:extLst>
          </c:dPt>
          <c:dPt>
            <c:idx val="5"/>
            <c:invertIfNegative val="0"/>
            <c:bubble3D val="0"/>
            <c:extLst xmlns:c16r2="http://schemas.microsoft.com/office/drawing/2015/06/chart">
              <c:ext xmlns:c16="http://schemas.microsoft.com/office/drawing/2014/chart" uri="{C3380CC4-5D6E-409C-BE32-E72D297353CC}">
                <c16:uniqueId val="{00000005-E03D-4CA4-8B94-31F2BE6F3BF0}"/>
              </c:ext>
            </c:extLst>
          </c:dPt>
          <c:dPt>
            <c:idx val="6"/>
            <c:invertIfNegative val="0"/>
            <c:bubble3D val="0"/>
            <c:extLst xmlns:c16r2="http://schemas.microsoft.com/office/drawing/2015/06/chart">
              <c:ext xmlns:c16="http://schemas.microsoft.com/office/drawing/2014/chart" uri="{C3380CC4-5D6E-409C-BE32-E72D297353CC}">
                <c16:uniqueId val="{00000006-E03D-4CA4-8B94-31F2BE6F3BF0}"/>
              </c:ext>
            </c:extLst>
          </c:dPt>
          <c:dPt>
            <c:idx val="7"/>
            <c:invertIfNegative val="0"/>
            <c:bubble3D val="0"/>
            <c:extLst xmlns:c16r2="http://schemas.microsoft.com/office/drawing/2015/06/chart">
              <c:ext xmlns:c16="http://schemas.microsoft.com/office/drawing/2014/chart" uri="{C3380CC4-5D6E-409C-BE32-E72D297353CC}">
                <c16:uniqueId val="{00000007-E03D-4CA4-8B94-31F2BE6F3BF0}"/>
              </c:ext>
            </c:extLst>
          </c:dPt>
          <c:dPt>
            <c:idx val="8"/>
            <c:invertIfNegative val="0"/>
            <c:bubble3D val="0"/>
            <c:extLst xmlns:c16r2="http://schemas.microsoft.com/office/drawing/2015/06/chart">
              <c:ext xmlns:c16="http://schemas.microsoft.com/office/drawing/2014/chart" uri="{C3380CC4-5D6E-409C-BE32-E72D297353CC}">
                <c16:uniqueId val="{00000008-E03D-4CA4-8B94-31F2BE6F3BF0}"/>
              </c:ext>
            </c:extLst>
          </c:dPt>
          <c:dPt>
            <c:idx val="9"/>
            <c:invertIfNegative val="0"/>
            <c:bubble3D val="0"/>
            <c:extLst xmlns:c16r2="http://schemas.microsoft.com/office/drawing/2015/06/chart">
              <c:ext xmlns:c16="http://schemas.microsoft.com/office/drawing/2014/chart" uri="{C3380CC4-5D6E-409C-BE32-E72D297353CC}">
                <c16:uniqueId val="{00000009-E03D-4CA4-8B94-31F2BE6F3BF0}"/>
              </c:ext>
            </c:extLst>
          </c:dPt>
          <c:dPt>
            <c:idx val="10"/>
            <c:invertIfNegative val="0"/>
            <c:bubble3D val="0"/>
            <c:extLst xmlns:c16r2="http://schemas.microsoft.com/office/drawing/2015/06/chart">
              <c:ext xmlns:c16="http://schemas.microsoft.com/office/drawing/2014/chart" uri="{C3380CC4-5D6E-409C-BE32-E72D297353CC}">
                <c16:uniqueId val="{0000000A-E03D-4CA4-8B94-31F2BE6F3BF0}"/>
              </c:ext>
            </c:extLst>
          </c:dPt>
          <c:dPt>
            <c:idx val="11"/>
            <c:invertIfNegative val="0"/>
            <c:bubble3D val="0"/>
            <c:extLst xmlns:c16r2="http://schemas.microsoft.com/office/drawing/2015/06/chart">
              <c:ext xmlns:c16="http://schemas.microsoft.com/office/drawing/2014/chart" uri="{C3380CC4-5D6E-409C-BE32-E72D297353CC}">
                <c16:uniqueId val="{0000000B-E03D-4CA4-8B94-31F2BE6F3BF0}"/>
              </c:ext>
            </c:extLst>
          </c:dPt>
          <c:dPt>
            <c:idx val="12"/>
            <c:invertIfNegative val="0"/>
            <c:bubble3D val="0"/>
            <c:extLst xmlns:c16r2="http://schemas.microsoft.com/office/drawing/2015/06/chart">
              <c:ext xmlns:c16="http://schemas.microsoft.com/office/drawing/2014/chart" uri="{C3380CC4-5D6E-409C-BE32-E72D297353CC}">
                <c16:uniqueId val="{0000000C-E03D-4CA4-8B94-31F2BE6F3BF0}"/>
              </c:ext>
            </c:extLst>
          </c:dPt>
          <c:dPt>
            <c:idx val="13"/>
            <c:invertIfNegative val="0"/>
            <c:bubble3D val="0"/>
            <c:extLst xmlns:c16r2="http://schemas.microsoft.com/office/drawing/2015/06/chart">
              <c:ext xmlns:c16="http://schemas.microsoft.com/office/drawing/2014/chart" uri="{C3380CC4-5D6E-409C-BE32-E72D297353CC}">
                <c16:uniqueId val="{0000000D-E03D-4CA4-8B94-31F2BE6F3BF0}"/>
              </c:ext>
            </c:extLst>
          </c:dPt>
          <c:dPt>
            <c:idx val="14"/>
            <c:invertIfNegative val="0"/>
            <c:bubble3D val="0"/>
            <c:extLst xmlns:c16r2="http://schemas.microsoft.com/office/drawing/2015/06/chart">
              <c:ext xmlns:c16="http://schemas.microsoft.com/office/drawing/2014/chart" uri="{C3380CC4-5D6E-409C-BE32-E72D297353CC}">
                <c16:uniqueId val="{0000000E-E03D-4CA4-8B94-31F2BE6F3BF0}"/>
              </c:ext>
            </c:extLst>
          </c:dPt>
          <c:dPt>
            <c:idx val="15"/>
            <c:invertIfNegative val="0"/>
            <c:bubble3D val="0"/>
            <c:extLst xmlns:c16r2="http://schemas.microsoft.com/office/drawing/2015/06/chart">
              <c:ext xmlns:c16="http://schemas.microsoft.com/office/drawing/2014/chart" uri="{C3380CC4-5D6E-409C-BE32-E72D297353CC}">
                <c16:uniqueId val="{0000000F-E03D-4CA4-8B94-31F2BE6F3BF0}"/>
              </c:ext>
            </c:extLst>
          </c:dPt>
          <c:dPt>
            <c:idx val="16"/>
            <c:invertIfNegative val="0"/>
            <c:bubble3D val="0"/>
            <c:extLst xmlns:c16r2="http://schemas.microsoft.com/office/drawing/2015/06/chart">
              <c:ext xmlns:c16="http://schemas.microsoft.com/office/drawing/2014/chart" uri="{C3380CC4-5D6E-409C-BE32-E72D297353CC}">
                <c16:uniqueId val="{00000010-E03D-4CA4-8B94-31F2BE6F3BF0}"/>
              </c:ext>
            </c:extLst>
          </c:dPt>
          <c:dPt>
            <c:idx val="17"/>
            <c:invertIfNegative val="0"/>
            <c:bubble3D val="0"/>
            <c:extLst xmlns:c16r2="http://schemas.microsoft.com/office/drawing/2015/06/chart">
              <c:ext xmlns:c16="http://schemas.microsoft.com/office/drawing/2014/chart" uri="{C3380CC4-5D6E-409C-BE32-E72D297353CC}">
                <c16:uniqueId val="{00000011-E03D-4CA4-8B94-31F2BE6F3BF0}"/>
              </c:ext>
            </c:extLst>
          </c:dPt>
          <c:dPt>
            <c:idx val="18"/>
            <c:invertIfNegative val="0"/>
            <c:bubble3D val="0"/>
            <c:extLst xmlns:c16r2="http://schemas.microsoft.com/office/drawing/2015/06/chart">
              <c:ext xmlns:c16="http://schemas.microsoft.com/office/drawing/2014/chart" uri="{C3380CC4-5D6E-409C-BE32-E72D297353CC}">
                <c16:uniqueId val="{00000012-E03D-4CA4-8B94-31F2BE6F3BF0}"/>
              </c:ext>
            </c:extLst>
          </c:dPt>
          <c:dPt>
            <c:idx val="19"/>
            <c:invertIfNegative val="0"/>
            <c:bubble3D val="0"/>
            <c:extLst xmlns:c16r2="http://schemas.microsoft.com/office/drawing/2015/06/chart">
              <c:ext xmlns:c16="http://schemas.microsoft.com/office/drawing/2014/chart" uri="{C3380CC4-5D6E-409C-BE32-E72D297353CC}">
                <c16:uniqueId val="{00000013-E03D-4CA4-8B94-31F2BE6F3BF0}"/>
              </c:ext>
            </c:extLst>
          </c:dPt>
          <c:dPt>
            <c:idx val="20"/>
            <c:invertIfNegative val="0"/>
            <c:bubble3D val="0"/>
            <c:extLst xmlns:c16r2="http://schemas.microsoft.com/office/drawing/2015/06/chart">
              <c:ext xmlns:c16="http://schemas.microsoft.com/office/drawing/2014/chart" uri="{C3380CC4-5D6E-409C-BE32-E72D297353CC}">
                <c16:uniqueId val="{00000014-E03D-4CA4-8B94-31F2BE6F3BF0}"/>
              </c:ext>
            </c:extLst>
          </c:dPt>
          <c:dPt>
            <c:idx val="21"/>
            <c:invertIfNegative val="0"/>
            <c:bubble3D val="0"/>
            <c:extLst xmlns:c16r2="http://schemas.microsoft.com/office/drawing/2015/06/chart">
              <c:ext xmlns:c16="http://schemas.microsoft.com/office/drawing/2014/chart" uri="{C3380CC4-5D6E-409C-BE32-E72D297353CC}">
                <c16:uniqueId val="{00000015-E03D-4CA4-8B94-31F2BE6F3BF0}"/>
              </c:ext>
            </c:extLst>
          </c:dPt>
          <c:dPt>
            <c:idx val="22"/>
            <c:invertIfNegative val="0"/>
            <c:bubble3D val="0"/>
            <c:extLst xmlns:c16r2="http://schemas.microsoft.com/office/drawing/2015/06/chart">
              <c:ext xmlns:c16="http://schemas.microsoft.com/office/drawing/2014/chart" uri="{C3380CC4-5D6E-409C-BE32-E72D297353CC}">
                <c16:uniqueId val="{00000016-E03D-4CA4-8B94-31F2BE6F3BF0}"/>
              </c:ext>
            </c:extLst>
          </c:dPt>
          <c:dPt>
            <c:idx val="23"/>
            <c:invertIfNegative val="0"/>
            <c:bubble3D val="0"/>
            <c:extLst xmlns:c16r2="http://schemas.microsoft.com/office/drawing/2015/06/chart">
              <c:ext xmlns:c16="http://schemas.microsoft.com/office/drawing/2014/chart" uri="{C3380CC4-5D6E-409C-BE32-E72D297353CC}">
                <c16:uniqueId val="{00000017-E03D-4CA4-8B94-31F2BE6F3BF0}"/>
              </c:ext>
            </c:extLst>
          </c:dPt>
          <c:dPt>
            <c:idx val="24"/>
            <c:invertIfNegative val="0"/>
            <c:bubble3D val="0"/>
            <c:extLst xmlns:c16r2="http://schemas.microsoft.com/office/drawing/2015/06/chart">
              <c:ext xmlns:c16="http://schemas.microsoft.com/office/drawing/2014/chart" uri="{C3380CC4-5D6E-409C-BE32-E72D297353CC}">
                <c16:uniqueId val="{00000018-E03D-4CA4-8B94-31F2BE6F3BF0}"/>
              </c:ext>
            </c:extLst>
          </c:dPt>
          <c:dPt>
            <c:idx val="25"/>
            <c:invertIfNegative val="0"/>
            <c:bubble3D val="0"/>
            <c:extLst xmlns:c16r2="http://schemas.microsoft.com/office/drawing/2015/06/chart">
              <c:ext xmlns:c16="http://schemas.microsoft.com/office/drawing/2014/chart" uri="{C3380CC4-5D6E-409C-BE32-E72D297353CC}">
                <c16:uniqueId val="{00000019-E03D-4CA4-8B94-31F2BE6F3BF0}"/>
              </c:ext>
            </c:extLst>
          </c:dPt>
          <c:dPt>
            <c:idx val="26"/>
            <c:invertIfNegative val="0"/>
            <c:bubble3D val="0"/>
            <c:extLst xmlns:c16r2="http://schemas.microsoft.com/office/drawing/2015/06/chart">
              <c:ext xmlns:c16="http://schemas.microsoft.com/office/drawing/2014/chart" uri="{C3380CC4-5D6E-409C-BE32-E72D297353CC}">
                <c16:uniqueId val="{0000001A-E03D-4CA4-8B94-31F2BE6F3BF0}"/>
              </c:ext>
            </c:extLst>
          </c:dPt>
          <c:dPt>
            <c:idx val="27"/>
            <c:invertIfNegative val="0"/>
            <c:bubble3D val="0"/>
            <c:extLst xmlns:c16r2="http://schemas.microsoft.com/office/drawing/2015/06/chart">
              <c:ext xmlns:c16="http://schemas.microsoft.com/office/drawing/2014/chart" uri="{C3380CC4-5D6E-409C-BE32-E72D297353CC}">
                <c16:uniqueId val="{0000001B-E03D-4CA4-8B94-31F2BE6F3BF0}"/>
              </c:ext>
            </c:extLst>
          </c:dPt>
          <c:dPt>
            <c:idx val="28"/>
            <c:invertIfNegative val="0"/>
            <c:bubble3D val="0"/>
            <c:extLst xmlns:c16r2="http://schemas.microsoft.com/office/drawing/2015/06/chart">
              <c:ext xmlns:c16="http://schemas.microsoft.com/office/drawing/2014/chart" uri="{C3380CC4-5D6E-409C-BE32-E72D297353CC}">
                <c16:uniqueId val="{0000001C-E03D-4CA4-8B94-31F2BE6F3BF0}"/>
              </c:ext>
            </c:extLst>
          </c:dPt>
          <c:dPt>
            <c:idx val="29"/>
            <c:invertIfNegative val="0"/>
            <c:bubble3D val="0"/>
            <c:extLst xmlns:c16r2="http://schemas.microsoft.com/office/drawing/2015/06/chart">
              <c:ext xmlns:c16="http://schemas.microsoft.com/office/drawing/2014/chart" uri="{C3380CC4-5D6E-409C-BE32-E72D297353CC}">
                <c16:uniqueId val="{0000001D-E03D-4CA4-8B94-31F2BE6F3BF0}"/>
              </c:ext>
            </c:extLst>
          </c:dPt>
          <c:dPt>
            <c:idx val="30"/>
            <c:invertIfNegative val="0"/>
            <c:bubble3D val="0"/>
            <c:extLst xmlns:c16r2="http://schemas.microsoft.com/office/drawing/2015/06/chart">
              <c:ext xmlns:c16="http://schemas.microsoft.com/office/drawing/2014/chart" uri="{C3380CC4-5D6E-409C-BE32-E72D297353CC}">
                <c16:uniqueId val="{0000001E-E03D-4CA4-8B94-31F2BE6F3BF0}"/>
              </c:ext>
            </c:extLst>
          </c:dPt>
          <c:dPt>
            <c:idx val="31"/>
            <c:invertIfNegative val="0"/>
            <c:bubble3D val="0"/>
            <c:extLst xmlns:c16r2="http://schemas.microsoft.com/office/drawing/2015/06/chart">
              <c:ext xmlns:c16="http://schemas.microsoft.com/office/drawing/2014/chart" uri="{C3380CC4-5D6E-409C-BE32-E72D297353CC}">
                <c16:uniqueId val="{0000001F-E03D-4CA4-8B94-31F2BE6F3BF0}"/>
              </c:ext>
            </c:extLst>
          </c:dPt>
          <c:dPt>
            <c:idx val="32"/>
            <c:invertIfNegative val="0"/>
            <c:bubble3D val="0"/>
            <c:extLst xmlns:c16r2="http://schemas.microsoft.com/office/drawing/2015/06/chart">
              <c:ext xmlns:c16="http://schemas.microsoft.com/office/drawing/2014/chart" uri="{C3380CC4-5D6E-409C-BE32-E72D297353CC}">
                <c16:uniqueId val="{00000020-E03D-4CA4-8B94-31F2BE6F3BF0}"/>
              </c:ext>
            </c:extLst>
          </c:dPt>
          <c:dPt>
            <c:idx val="33"/>
            <c:invertIfNegative val="0"/>
            <c:bubble3D val="0"/>
            <c:extLst xmlns:c16r2="http://schemas.microsoft.com/office/drawing/2015/06/chart">
              <c:ext xmlns:c16="http://schemas.microsoft.com/office/drawing/2014/chart" uri="{C3380CC4-5D6E-409C-BE32-E72D297353CC}">
                <c16:uniqueId val="{00000021-E03D-4CA4-8B94-31F2BE6F3BF0}"/>
              </c:ext>
            </c:extLst>
          </c:dPt>
          <c:dPt>
            <c:idx val="34"/>
            <c:invertIfNegative val="0"/>
            <c:bubble3D val="0"/>
            <c:extLst xmlns:c16r2="http://schemas.microsoft.com/office/drawing/2015/06/chart">
              <c:ext xmlns:c16="http://schemas.microsoft.com/office/drawing/2014/chart" uri="{C3380CC4-5D6E-409C-BE32-E72D297353CC}">
                <c16:uniqueId val="{00000022-E03D-4CA4-8B94-31F2BE6F3BF0}"/>
              </c:ext>
            </c:extLst>
          </c:dPt>
          <c:dPt>
            <c:idx val="35"/>
            <c:invertIfNegative val="0"/>
            <c:bubble3D val="0"/>
            <c:extLst xmlns:c16r2="http://schemas.microsoft.com/office/drawing/2015/06/chart">
              <c:ext xmlns:c16="http://schemas.microsoft.com/office/drawing/2014/chart" uri="{C3380CC4-5D6E-409C-BE32-E72D297353CC}">
                <c16:uniqueId val="{00000023-E03D-4CA4-8B94-31F2BE6F3BF0}"/>
              </c:ext>
            </c:extLst>
          </c:dPt>
          <c:dPt>
            <c:idx val="36"/>
            <c:invertIfNegative val="0"/>
            <c:bubble3D val="0"/>
            <c:extLst xmlns:c16r2="http://schemas.microsoft.com/office/drawing/2015/06/chart">
              <c:ext xmlns:c16="http://schemas.microsoft.com/office/drawing/2014/chart" uri="{C3380CC4-5D6E-409C-BE32-E72D297353CC}">
                <c16:uniqueId val="{00000024-E03D-4CA4-8B94-31F2BE6F3BF0}"/>
              </c:ext>
            </c:extLst>
          </c:dPt>
          <c:dPt>
            <c:idx val="37"/>
            <c:invertIfNegative val="0"/>
            <c:bubble3D val="0"/>
            <c:extLst xmlns:c16r2="http://schemas.microsoft.com/office/drawing/2015/06/chart">
              <c:ext xmlns:c16="http://schemas.microsoft.com/office/drawing/2014/chart" uri="{C3380CC4-5D6E-409C-BE32-E72D297353CC}">
                <c16:uniqueId val="{00000025-E03D-4CA4-8B94-31F2BE6F3BF0}"/>
              </c:ext>
            </c:extLst>
          </c:dPt>
          <c:dPt>
            <c:idx val="38"/>
            <c:invertIfNegative val="0"/>
            <c:bubble3D val="0"/>
            <c:extLst xmlns:c16r2="http://schemas.microsoft.com/office/drawing/2015/06/chart">
              <c:ext xmlns:c16="http://schemas.microsoft.com/office/drawing/2014/chart" uri="{C3380CC4-5D6E-409C-BE32-E72D297353CC}">
                <c16:uniqueId val="{00000026-E03D-4CA4-8B94-31F2BE6F3BF0}"/>
              </c:ext>
            </c:extLst>
          </c:dPt>
          <c:dPt>
            <c:idx val="39"/>
            <c:invertIfNegative val="0"/>
            <c:bubble3D val="0"/>
            <c:extLst xmlns:c16r2="http://schemas.microsoft.com/office/drawing/2015/06/chart">
              <c:ext xmlns:c16="http://schemas.microsoft.com/office/drawing/2014/chart" uri="{C3380CC4-5D6E-409C-BE32-E72D297353CC}">
                <c16:uniqueId val="{00000027-E03D-4CA4-8B94-31F2BE6F3BF0}"/>
              </c:ext>
            </c:extLst>
          </c:dPt>
          <c:dLbls>
            <c:spPr>
              <a:noFill/>
              <a:ln>
                <a:noFill/>
              </a:ln>
              <a:effectLst/>
            </c:spPr>
            <c:txPr>
              <a:bodyPr rot="0" spcFirstLastPara="1" vertOverflow="ellipsis" vert="horz" wrap="square" anchor="ctr" anchorCtr="1"/>
              <a:lstStyle/>
              <a:p>
                <a:pPr>
                  <a:defRPr sz="1200" b="1" i="0" u="none" strike="noStrike" kern="1200" baseline="0">
                    <a:solidFill>
                      <a:schemeClr val="bg1"/>
                    </a:solidFill>
                    <a:latin typeface="Arial" panose="020B0604020202020204" pitchFamily="34" charset="0"/>
                    <a:ea typeface="Century Gothic" charset="0"/>
                    <a:cs typeface="Arial" panose="020B0604020202020204" pitchFamily="34" charset="0"/>
                  </a:defRPr>
                </a:pPr>
                <a:endParaRPr lang="en-US"/>
              </a:p>
            </c:txPr>
            <c:dLblPos val="ct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layout/>
                <c15:showLeaderLines val="1"/>
                <c15:leaderLines>
                  <c:spPr>
                    <a:ln w="9525" cap="flat" cmpd="sng" algn="ctr">
                      <a:solidFill>
                        <a:schemeClr val="tx1">
                          <a:lumMod val="35000"/>
                          <a:lumOff val="65000"/>
                        </a:schemeClr>
                      </a:solidFill>
                      <a:round/>
                    </a:ln>
                    <a:effectLst/>
                  </c:spPr>
                </c15:leaderLines>
              </c:ext>
            </c:extLst>
          </c:dLbls>
          <c:cat>
            <c:strRef>
              <c:f>Sheet1!$A$3</c:f>
              <c:strCache>
                <c:ptCount val="1"/>
                <c:pt idx="0">
                  <c:v>USA</c:v>
                </c:pt>
              </c:strCache>
            </c:strRef>
          </c:cat>
          <c:val>
            <c:numRef>
              <c:f>Sheet1!$B$3</c:f>
              <c:numCache>
                <c:formatCode>0%</c:formatCode>
                <c:ptCount val="1"/>
                <c:pt idx="0">
                  <c:v>0.433</c:v>
                </c:pt>
              </c:numCache>
            </c:numRef>
          </c:val>
          <c:extLst xmlns:c16r2="http://schemas.microsoft.com/office/drawing/2015/06/chart">
            <c:ext xmlns:c16="http://schemas.microsoft.com/office/drawing/2014/chart" uri="{C3380CC4-5D6E-409C-BE32-E72D297353CC}">
              <c16:uniqueId val="{00000028-E03D-4CA4-8B94-31F2BE6F3BF0}"/>
            </c:ext>
          </c:extLst>
        </c:ser>
        <c:ser>
          <c:idx val="1"/>
          <c:order val="1"/>
          <c:tx>
            <c:strRef>
              <c:f>Sheet1!$C$1</c:f>
              <c:strCache>
                <c:ptCount val="1"/>
                <c:pt idx="0">
                  <c:v>Actively considering</c:v>
                </c:pt>
              </c:strCache>
            </c:strRef>
          </c:tx>
          <c:spPr>
            <a:solidFill>
              <a:srgbClr val="92D050"/>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b" anchorCtr="0">
                <a:spAutoFit/>
              </a:bodyPr>
              <a:lstStyle/>
              <a:p>
                <a:pPr algn="ctr">
                  <a:defRPr lang="en-GB" sz="1200" b="1" i="0" u="none" strike="noStrike" kern="1200" baseline="0">
                    <a:solidFill>
                      <a:schemeClr val="bg1"/>
                    </a:solidFill>
                    <a:latin typeface="Arial" panose="020B0604020202020204" pitchFamily="34" charset="0"/>
                    <a:ea typeface="Century Gothic" charset="0"/>
                    <a:cs typeface="Arial" panose="020B0604020202020204" pitchFamily="34" charset="0"/>
                  </a:defRPr>
                </a:pPr>
                <a:endParaRPr lang="en-US"/>
              </a:p>
            </c:txPr>
            <c:dLblPos val="ct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layout/>
                <c15:showLeaderLines val="1"/>
                <c15:leaderLines>
                  <c:spPr>
                    <a:ln w="9525" cap="flat" cmpd="sng" algn="ctr">
                      <a:solidFill>
                        <a:schemeClr val="tx1">
                          <a:lumMod val="35000"/>
                          <a:lumOff val="65000"/>
                        </a:schemeClr>
                      </a:solidFill>
                      <a:round/>
                    </a:ln>
                    <a:effectLst/>
                  </c:spPr>
                </c15:leaderLines>
              </c:ext>
            </c:extLst>
          </c:dLbls>
          <c:cat>
            <c:strRef>
              <c:f>Sheet1!$A$3</c:f>
              <c:strCache>
                <c:ptCount val="1"/>
                <c:pt idx="0">
                  <c:v>USA</c:v>
                </c:pt>
              </c:strCache>
            </c:strRef>
          </c:cat>
          <c:val>
            <c:numRef>
              <c:f>Sheet1!$C$3</c:f>
              <c:numCache>
                <c:formatCode>0%</c:formatCode>
                <c:ptCount val="1"/>
                <c:pt idx="0">
                  <c:v>0.308</c:v>
                </c:pt>
              </c:numCache>
            </c:numRef>
          </c:val>
          <c:extLst xmlns:c16r2="http://schemas.microsoft.com/office/drawing/2015/06/chart">
            <c:ext xmlns:c16="http://schemas.microsoft.com/office/drawing/2014/chart" uri="{C3380CC4-5D6E-409C-BE32-E72D297353CC}">
              <c16:uniqueId val="{00000029-E03D-4CA4-8B94-31F2BE6F3BF0}"/>
            </c:ext>
          </c:extLst>
        </c:ser>
        <c:ser>
          <c:idx val="2"/>
          <c:order val="2"/>
          <c:tx>
            <c:strRef>
              <c:f>Sheet1!$D$1</c:f>
              <c:strCache>
                <c:ptCount val="1"/>
                <c:pt idx="0">
                  <c:v>England holiday already booked</c:v>
                </c:pt>
              </c:strCache>
            </c:strRef>
          </c:tx>
          <c:spPr>
            <a:solidFill>
              <a:srgbClr val="00B050"/>
            </a:solidFill>
            <a:ln>
              <a:noFill/>
            </a:ln>
            <a:effectLst/>
          </c:spPr>
          <c:invertIfNegative val="0"/>
          <c:dLbls>
            <c:spPr>
              <a:noFill/>
              <a:ln>
                <a:noFill/>
              </a:ln>
              <a:effectLst/>
            </c:spPr>
            <c:txPr>
              <a:bodyPr wrap="square" lIns="38100" tIns="19050" rIns="38100" bIns="19050" anchor="ctr" anchorCtr="0">
                <a:spAutoFit/>
              </a:bodyPr>
              <a:lstStyle/>
              <a:p>
                <a:pPr algn="ctr">
                  <a:defRPr lang="en-GB" sz="1200" b="1" i="0" u="none" strike="noStrike" kern="1200" baseline="0">
                    <a:solidFill>
                      <a:schemeClr val="bg1"/>
                    </a:solidFill>
                    <a:latin typeface="Arial" panose="020B0604020202020204" pitchFamily="34" charset="0"/>
                    <a:ea typeface="Century Gothic" charset="0"/>
                    <a:cs typeface="Arial" panose="020B0604020202020204" pitchFamily="34" charset="0"/>
                  </a:defRPr>
                </a:pPr>
                <a:endParaRPr lang="en-US"/>
              </a:p>
            </c:txP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layout/>
                <c15:showLeaderLines val="1"/>
              </c:ext>
            </c:extLst>
          </c:dLbls>
          <c:cat>
            <c:strRef>
              <c:f>Sheet1!$A$3</c:f>
              <c:strCache>
                <c:ptCount val="1"/>
                <c:pt idx="0">
                  <c:v>USA</c:v>
                </c:pt>
              </c:strCache>
            </c:strRef>
          </c:cat>
          <c:val>
            <c:numRef>
              <c:f>Sheet1!$D$3</c:f>
              <c:numCache>
                <c:formatCode>0%</c:formatCode>
                <c:ptCount val="1"/>
                <c:pt idx="0">
                  <c:v>0.155</c:v>
                </c:pt>
              </c:numCache>
            </c:numRef>
          </c:val>
          <c:extLst xmlns:c16r2="http://schemas.microsoft.com/office/drawing/2015/06/chart">
            <c:ext xmlns:c16="http://schemas.microsoft.com/office/drawing/2014/chart" uri="{C3380CC4-5D6E-409C-BE32-E72D297353CC}">
              <c16:uniqueId val="{0000002A-E03D-4CA4-8B94-31F2BE6F3BF0}"/>
            </c:ext>
          </c:extLst>
        </c:ser>
        <c:dLbls>
          <c:showLegendKey val="0"/>
          <c:showVal val="0"/>
          <c:showCatName val="0"/>
          <c:showSerName val="0"/>
          <c:showPercent val="0"/>
          <c:showBubbleSize val="0"/>
        </c:dLbls>
        <c:gapWidth val="50"/>
        <c:overlap val="100"/>
        <c:axId val="317355016"/>
        <c:axId val="317353448"/>
      </c:barChart>
      <c:catAx>
        <c:axId val="317355016"/>
        <c:scaling>
          <c:orientation val="maxMin"/>
        </c:scaling>
        <c:delete val="1"/>
        <c:axPos val="l"/>
        <c:numFmt formatCode="General" sourceLinked="1"/>
        <c:majorTickMark val="none"/>
        <c:minorTickMark val="none"/>
        <c:tickLblPos val="nextTo"/>
        <c:crossAx val="317353448"/>
        <c:crosses val="autoZero"/>
        <c:auto val="1"/>
        <c:lblAlgn val="ctr"/>
        <c:lblOffset val="100"/>
        <c:noMultiLvlLbl val="0"/>
      </c:catAx>
      <c:valAx>
        <c:axId val="317353448"/>
        <c:scaling>
          <c:orientation val="minMax"/>
          <c:max val="1.1000000000000001"/>
          <c:min val="0"/>
        </c:scaling>
        <c:delete val="1"/>
        <c:axPos val="t"/>
        <c:majorGridlines>
          <c:spPr>
            <a:ln w="9525" cap="flat" cmpd="sng" algn="ctr">
              <a:noFill/>
              <a:round/>
            </a:ln>
            <a:effectLst/>
          </c:spPr>
        </c:majorGridlines>
        <c:numFmt formatCode="0%" sourceLinked="0"/>
        <c:majorTickMark val="out"/>
        <c:minorTickMark val="none"/>
        <c:tickLblPos val="nextTo"/>
        <c:crossAx val="317355016"/>
        <c:crosses val="autoZero"/>
        <c:crossBetween val="between"/>
      </c:valAx>
      <c:spPr>
        <a:noFill/>
        <a:ln>
          <a:noFill/>
        </a:ln>
        <a:effectLst/>
      </c:spPr>
    </c:plotArea>
    <c:plotVisOnly val="1"/>
    <c:dispBlanksAs val="gap"/>
    <c:showDLblsOverMax val="0"/>
  </c:chart>
  <c:spPr>
    <a:noFill/>
    <a:ln>
      <a:noFill/>
    </a:ln>
    <a:effectLst/>
  </c:spPr>
  <c:txPr>
    <a:bodyPr/>
    <a:lstStyle/>
    <a:p>
      <a:pPr>
        <a:defRPr sz="800">
          <a:solidFill>
            <a:srgbClr val="505050"/>
          </a:solidFill>
          <a:latin typeface="Arial" panose="020B0604020202020204" pitchFamily="34" charset="0"/>
          <a:cs typeface="Arial" panose="020B0604020202020204" pitchFamily="34" charset="0"/>
        </a:defRPr>
      </a:pPr>
      <a:endParaRPr lang="en-US"/>
    </a:p>
  </c:txPr>
  <c:externalData r:id="rId2">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32780597237485198"/>
          <c:y val="3.73704372143773E-2"/>
          <c:w val="0.53711838704694803"/>
          <c:h val="0.94907410100360601"/>
        </c:manualLayout>
      </c:layout>
      <c:barChart>
        <c:barDir val="bar"/>
        <c:grouping val="stacked"/>
        <c:varyColors val="0"/>
        <c:ser>
          <c:idx val="0"/>
          <c:order val="0"/>
          <c:tx>
            <c:strRef>
              <c:f>Sheet1!$B$1</c:f>
              <c:strCache>
                <c:ptCount val="1"/>
                <c:pt idx="0">
                  <c:v>Very likely to </c:v>
                </c:pt>
              </c:strCache>
            </c:strRef>
          </c:tx>
          <c:spPr>
            <a:solidFill>
              <a:srgbClr val="92D050"/>
            </a:solidFill>
            <a:ln>
              <a:noFill/>
            </a:ln>
            <a:effectLst/>
          </c:spPr>
          <c:invertIfNegative val="0"/>
          <c:dPt>
            <c:idx val="0"/>
            <c:invertIfNegative val="0"/>
            <c:bubble3D val="0"/>
            <c:extLst xmlns:c16r2="http://schemas.microsoft.com/office/drawing/2015/06/chart">
              <c:ext xmlns:c16="http://schemas.microsoft.com/office/drawing/2014/chart" uri="{C3380CC4-5D6E-409C-BE32-E72D297353CC}">
                <c16:uniqueId val="{00000000-FFD0-4C18-9D3B-0D4669E5D9F2}"/>
              </c:ext>
            </c:extLst>
          </c:dPt>
          <c:dPt>
            <c:idx val="1"/>
            <c:invertIfNegative val="0"/>
            <c:bubble3D val="0"/>
            <c:extLst xmlns:c16r2="http://schemas.microsoft.com/office/drawing/2015/06/chart">
              <c:ext xmlns:c16="http://schemas.microsoft.com/office/drawing/2014/chart" uri="{C3380CC4-5D6E-409C-BE32-E72D297353CC}">
                <c16:uniqueId val="{00000001-FFD0-4C18-9D3B-0D4669E5D9F2}"/>
              </c:ext>
            </c:extLst>
          </c:dPt>
          <c:dPt>
            <c:idx val="2"/>
            <c:invertIfNegative val="0"/>
            <c:bubble3D val="0"/>
            <c:extLst xmlns:c16r2="http://schemas.microsoft.com/office/drawing/2015/06/chart">
              <c:ext xmlns:c16="http://schemas.microsoft.com/office/drawing/2014/chart" uri="{C3380CC4-5D6E-409C-BE32-E72D297353CC}">
                <c16:uniqueId val="{00000002-FFD0-4C18-9D3B-0D4669E5D9F2}"/>
              </c:ext>
            </c:extLst>
          </c:dPt>
          <c:dPt>
            <c:idx val="3"/>
            <c:invertIfNegative val="0"/>
            <c:bubble3D val="0"/>
            <c:extLst xmlns:c16r2="http://schemas.microsoft.com/office/drawing/2015/06/chart">
              <c:ext xmlns:c16="http://schemas.microsoft.com/office/drawing/2014/chart" uri="{C3380CC4-5D6E-409C-BE32-E72D297353CC}">
                <c16:uniqueId val="{00000003-FFD0-4C18-9D3B-0D4669E5D9F2}"/>
              </c:ext>
            </c:extLst>
          </c:dPt>
          <c:dPt>
            <c:idx val="4"/>
            <c:invertIfNegative val="0"/>
            <c:bubble3D val="0"/>
            <c:extLst xmlns:c16r2="http://schemas.microsoft.com/office/drawing/2015/06/chart">
              <c:ext xmlns:c16="http://schemas.microsoft.com/office/drawing/2014/chart" uri="{C3380CC4-5D6E-409C-BE32-E72D297353CC}">
                <c16:uniqueId val="{00000004-FFD0-4C18-9D3B-0D4669E5D9F2}"/>
              </c:ext>
            </c:extLst>
          </c:dPt>
          <c:dPt>
            <c:idx val="5"/>
            <c:invertIfNegative val="0"/>
            <c:bubble3D val="0"/>
            <c:extLst xmlns:c16r2="http://schemas.microsoft.com/office/drawing/2015/06/chart">
              <c:ext xmlns:c16="http://schemas.microsoft.com/office/drawing/2014/chart" uri="{C3380CC4-5D6E-409C-BE32-E72D297353CC}">
                <c16:uniqueId val="{00000005-FFD0-4C18-9D3B-0D4669E5D9F2}"/>
              </c:ext>
            </c:extLst>
          </c:dPt>
          <c:dPt>
            <c:idx val="6"/>
            <c:invertIfNegative val="0"/>
            <c:bubble3D val="0"/>
            <c:extLst xmlns:c16r2="http://schemas.microsoft.com/office/drawing/2015/06/chart">
              <c:ext xmlns:c16="http://schemas.microsoft.com/office/drawing/2014/chart" uri="{C3380CC4-5D6E-409C-BE32-E72D297353CC}">
                <c16:uniqueId val="{00000006-FFD0-4C18-9D3B-0D4669E5D9F2}"/>
              </c:ext>
            </c:extLst>
          </c:dPt>
          <c:dPt>
            <c:idx val="7"/>
            <c:invertIfNegative val="0"/>
            <c:bubble3D val="0"/>
            <c:extLst xmlns:c16r2="http://schemas.microsoft.com/office/drawing/2015/06/chart">
              <c:ext xmlns:c16="http://schemas.microsoft.com/office/drawing/2014/chart" uri="{C3380CC4-5D6E-409C-BE32-E72D297353CC}">
                <c16:uniqueId val="{00000007-FFD0-4C18-9D3B-0D4669E5D9F2}"/>
              </c:ext>
            </c:extLst>
          </c:dPt>
          <c:dPt>
            <c:idx val="8"/>
            <c:invertIfNegative val="0"/>
            <c:bubble3D val="0"/>
            <c:extLst xmlns:c16r2="http://schemas.microsoft.com/office/drawing/2015/06/chart">
              <c:ext xmlns:c16="http://schemas.microsoft.com/office/drawing/2014/chart" uri="{C3380CC4-5D6E-409C-BE32-E72D297353CC}">
                <c16:uniqueId val="{00000008-FFD0-4C18-9D3B-0D4669E5D9F2}"/>
              </c:ext>
            </c:extLst>
          </c:dPt>
          <c:dPt>
            <c:idx val="9"/>
            <c:invertIfNegative val="0"/>
            <c:bubble3D val="0"/>
            <c:extLst xmlns:c16r2="http://schemas.microsoft.com/office/drawing/2015/06/chart">
              <c:ext xmlns:c16="http://schemas.microsoft.com/office/drawing/2014/chart" uri="{C3380CC4-5D6E-409C-BE32-E72D297353CC}">
                <c16:uniqueId val="{00000009-FFD0-4C18-9D3B-0D4669E5D9F2}"/>
              </c:ext>
            </c:extLst>
          </c:dPt>
          <c:dPt>
            <c:idx val="10"/>
            <c:invertIfNegative val="0"/>
            <c:bubble3D val="0"/>
            <c:extLst xmlns:c16r2="http://schemas.microsoft.com/office/drawing/2015/06/chart">
              <c:ext xmlns:c16="http://schemas.microsoft.com/office/drawing/2014/chart" uri="{C3380CC4-5D6E-409C-BE32-E72D297353CC}">
                <c16:uniqueId val="{0000000A-FFD0-4C18-9D3B-0D4669E5D9F2}"/>
              </c:ext>
            </c:extLst>
          </c:dPt>
          <c:dPt>
            <c:idx val="11"/>
            <c:invertIfNegative val="0"/>
            <c:bubble3D val="0"/>
            <c:extLst xmlns:c16r2="http://schemas.microsoft.com/office/drawing/2015/06/chart">
              <c:ext xmlns:c16="http://schemas.microsoft.com/office/drawing/2014/chart" uri="{C3380CC4-5D6E-409C-BE32-E72D297353CC}">
                <c16:uniqueId val="{0000000B-FFD0-4C18-9D3B-0D4669E5D9F2}"/>
              </c:ext>
            </c:extLst>
          </c:dPt>
          <c:dPt>
            <c:idx val="12"/>
            <c:invertIfNegative val="0"/>
            <c:bubble3D val="0"/>
            <c:extLst xmlns:c16r2="http://schemas.microsoft.com/office/drawing/2015/06/chart">
              <c:ext xmlns:c16="http://schemas.microsoft.com/office/drawing/2014/chart" uri="{C3380CC4-5D6E-409C-BE32-E72D297353CC}">
                <c16:uniqueId val="{0000000C-FFD0-4C18-9D3B-0D4669E5D9F2}"/>
              </c:ext>
            </c:extLst>
          </c:dPt>
          <c:dPt>
            <c:idx val="13"/>
            <c:invertIfNegative val="0"/>
            <c:bubble3D val="0"/>
            <c:extLst xmlns:c16r2="http://schemas.microsoft.com/office/drawing/2015/06/chart">
              <c:ext xmlns:c16="http://schemas.microsoft.com/office/drawing/2014/chart" uri="{C3380CC4-5D6E-409C-BE32-E72D297353CC}">
                <c16:uniqueId val="{0000000D-FFD0-4C18-9D3B-0D4669E5D9F2}"/>
              </c:ext>
            </c:extLst>
          </c:dPt>
          <c:dPt>
            <c:idx val="14"/>
            <c:invertIfNegative val="0"/>
            <c:bubble3D val="0"/>
            <c:extLst xmlns:c16r2="http://schemas.microsoft.com/office/drawing/2015/06/chart">
              <c:ext xmlns:c16="http://schemas.microsoft.com/office/drawing/2014/chart" uri="{C3380CC4-5D6E-409C-BE32-E72D297353CC}">
                <c16:uniqueId val="{0000000E-FFD0-4C18-9D3B-0D4669E5D9F2}"/>
              </c:ext>
            </c:extLst>
          </c:dPt>
          <c:dPt>
            <c:idx val="15"/>
            <c:invertIfNegative val="0"/>
            <c:bubble3D val="0"/>
            <c:extLst xmlns:c16r2="http://schemas.microsoft.com/office/drawing/2015/06/chart">
              <c:ext xmlns:c16="http://schemas.microsoft.com/office/drawing/2014/chart" uri="{C3380CC4-5D6E-409C-BE32-E72D297353CC}">
                <c16:uniqueId val="{0000000F-FFD0-4C18-9D3B-0D4669E5D9F2}"/>
              </c:ext>
            </c:extLst>
          </c:dPt>
          <c:dPt>
            <c:idx val="16"/>
            <c:invertIfNegative val="0"/>
            <c:bubble3D val="0"/>
            <c:extLst xmlns:c16r2="http://schemas.microsoft.com/office/drawing/2015/06/chart">
              <c:ext xmlns:c16="http://schemas.microsoft.com/office/drawing/2014/chart" uri="{C3380CC4-5D6E-409C-BE32-E72D297353CC}">
                <c16:uniqueId val="{00000010-FFD0-4C18-9D3B-0D4669E5D9F2}"/>
              </c:ext>
            </c:extLst>
          </c:dPt>
          <c:dPt>
            <c:idx val="17"/>
            <c:invertIfNegative val="0"/>
            <c:bubble3D val="0"/>
            <c:extLst xmlns:c16r2="http://schemas.microsoft.com/office/drawing/2015/06/chart">
              <c:ext xmlns:c16="http://schemas.microsoft.com/office/drawing/2014/chart" uri="{C3380CC4-5D6E-409C-BE32-E72D297353CC}">
                <c16:uniqueId val="{00000011-FFD0-4C18-9D3B-0D4669E5D9F2}"/>
              </c:ext>
            </c:extLst>
          </c:dPt>
          <c:dPt>
            <c:idx val="18"/>
            <c:invertIfNegative val="0"/>
            <c:bubble3D val="0"/>
            <c:extLst xmlns:c16r2="http://schemas.microsoft.com/office/drawing/2015/06/chart">
              <c:ext xmlns:c16="http://schemas.microsoft.com/office/drawing/2014/chart" uri="{C3380CC4-5D6E-409C-BE32-E72D297353CC}">
                <c16:uniqueId val="{00000012-FFD0-4C18-9D3B-0D4669E5D9F2}"/>
              </c:ext>
            </c:extLst>
          </c:dPt>
          <c:dPt>
            <c:idx val="19"/>
            <c:invertIfNegative val="0"/>
            <c:bubble3D val="0"/>
            <c:extLst xmlns:c16r2="http://schemas.microsoft.com/office/drawing/2015/06/chart">
              <c:ext xmlns:c16="http://schemas.microsoft.com/office/drawing/2014/chart" uri="{C3380CC4-5D6E-409C-BE32-E72D297353CC}">
                <c16:uniqueId val="{00000013-FFD0-4C18-9D3B-0D4669E5D9F2}"/>
              </c:ext>
            </c:extLst>
          </c:dPt>
          <c:dPt>
            <c:idx val="20"/>
            <c:invertIfNegative val="0"/>
            <c:bubble3D val="0"/>
            <c:extLst xmlns:c16r2="http://schemas.microsoft.com/office/drawing/2015/06/chart">
              <c:ext xmlns:c16="http://schemas.microsoft.com/office/drawing/2014/chart" uri="{C3380CC4-5D6E-409C-BE32-E72D297353CC}">
                <c16:uniqueId val="{00000014-FFD0-4C18-9D3B-0D4669E5D9F2}"/>
              </c:ext>
            </c:extLst>
          </c:dPt>
          <c:dPt>
            <c:idx val="21"/>
            <c:invertIfNegative val="0"/>
            <c:bubble3D val="0"/>
            <c:extLst xmlns:c16r2="http://schemas.microsoft.com/office/drawing/2015/06/chart">
              <c:ext xmlns:c16="http://schemas.microsoft.com/office/drawing/2014/chart" uri="{C3380CC4-5D6E-409C-BE32-E72D297353CC}">
                <c16:uniqueId val="{00000015-FFD0-4C18-9D3B-0D4669E5D9F2}"/>
              </c:ext>
            </c:extLst>
          </c:dPt>
          <c:dPt>
            <c:idx val="22"/>
            <c:invertIfNegative val="0"/>
            <c:bubble3D val="0"/>
            <c:extLst xmlns:c16r2="http://schemas.microsoft.com/office/drawing/2015/06/chart">
              <c:ext xmlns:c16="http://schemas.microsoft.com/office/drawing/2014/chart" uri="{C3380CC4-5D6E-409C-BE32-E72D297353CC}">
                <c16:uniqueId val="{00000016-FFD0-4C18-9D3B-0D4669E5D9F2}"/>
              </c:ext>
            </c:extLst>
          </c:dPt>
          <c:dPt>
            <c:idx val="23"/>
            <c:invertIfNegative val="0"/>
            <c:bubble3D val="0"/>
            <c:extLst xmlns:c16r2="http://schemas.microsoft.com/office/drawing/2015/06/chart">
              <c:ext xmlns:c16="http://schemas.microsoft.com/office/drawing/2014/chart" uri="{C3380CC4-5D6E-409C-BE32-E72D297353CC}">
                <c16:uniqueId val="{00000017-FFD0-4C18-9D3B-0D4669E5D9F2}"/>
              </c:ext>
            </c:extLst>
          </c:dPt>
          <c:dPt>
            <c:idx val="24"/>
            <c:invertIfNegative val="0"/>
            <c:bubble3D val="0"/>
            <c:extLst xmlns:c16r2="http://schemas.microsoft.com/office/drawing/2015/06/chart">
              <c:ext xmlns:c16="http://schemas.microsoft.com/office/drawing/2014/chart" uri="{C3380CC4-5D6E-409C-BE32-E72D297353CC}">
                <c16:uniqueId val="{00000018-FFD0-4C18-9D3B-0D4669E5D9F2}"/>
              </c:ext>
            </c:extLst>
          </c:dPt>
          <c:dPt>
            <c:idx val="25"/>
            <c:invertIfNegative val="0"/>
            <c:bubble3D val="0"/>
            <c:extLst xmlns:c16r2="http://schemas.microsoft.com/office/drawing/2015/06/chart">
              <c:ext xmlns:c16="http://schemas.microsoft.com/office/drawing/2014/chart" uri="{C3380CC4-5D6E-409C-BE32-E72D297353CC}">
                <c16:uniqueId val="{00000019-FFD0-4C18-9D3B-0D4669E5D9F2}"/>
              </c:ext>
            </c:extLst>
          </c:dPt>
          <c:dPt>
            <c:idx val="26"/>
            <c:invertIfNegative val="0"/>
            <c:bubble3D val="0"/>
            <c:extLst xmlns:c16r2="http://schemas.microsoft.com/office/drawing/2015/06/chart">
              <c:ext xmlns:c16="http://schemas.microsoft.com/office/drawing/2014/chart" uri="{C3380CC4-5D6E-409C-BE32-E72D297353CC}">
                <c16:uniqueId val="{0000001A-FFD0-4C18-9D3B-0D4669E5D9F2}"/>
              </c:ext>
            </c:extLst>
          </c:dPt>
          <c:dPt>
            <c:idx val="27"/>
            <c:invertIfNegative val="0"/>
            <c:bubble3D val="0"/>
            <c:extLst xmlns:c16r2="http://schemas.microsoft.com/office/drawing/2015/06/chart">
              <c:ext xmlns:c16="http://schemas.microsoft.com/office/drawing/2014/chart" uri="{C3380CC4-5D6E-409C-BE32-E72D297353CC}">
                <c16:uniqueId val="{0000001B-FFD0-4C18-9D3B-0D4669E5D9F2}"/>
              </c:ext>
            </c:extLst>
          </c:dPt>
          <c:dPt>
            <c:idx val="28"/>
            <c:invertIfNegative val="0"/>
            <c:bubble3D val="0"/>
            <c:extLst xmlns:c16r2="http://schemas.microsoft.com/office/drawing/2015/06/chart">
              <c:ext xmlns:c16="http://schemas.microsoft.com/office/drawing/2014/chart" uri="{C3380CC4-5D6E-409C-BE32-E72D297353CC}">
                <c16:uniqueId val="{0000001C-FFD0-4C18-9D3B-0D4669E5D9F2}"/>
              </c:ext>
            </c:extLst>
          </c:dPt>
          <c:dPt>
            <c:idx val="29"/>
            <c:invertIfNegative val="0"/>
            <c:bubble3D val="0"/>
            <c:extLst xmlns:c16r2="http://schemas.microsoft.com/office/drawing/2015/06/chart">
              <c:ext xmlns:c16="http://schemas.microsoft.com/office/drawing/2014/chart" uri="{C3380CC4-5D6E-409C-BE32-E72D297353CC}">
                <c16:uniqueId val="{0000001D-FFD0-4C18-9D3B-0D4669E5D9F2}"/>
              </c:ext>
            </c:extLst>
          </c:dPt>
          <c:dPt>
            <c:idx val="30"/>
            <c:invertIfNegative val="0"/>
            <c:bubble3D val="0"/>
            <c:extLst xmlns:c16r2="http://schemas.microsoft.com/office/drawing/2015/06/chart">
              <c:ext xmlns:c16="http://schemas.microsoft.com/office/drawing/2014/chart" uri="{C3380CC4-5D6E-409C-BE32-E72D297353CC}">
                <c16:uniqueId val="{0000001E-FFD0-4C18-9D3B-0D4669E5D9F2}"/>
              </c:ext>
            </c:extLst>
          </c:dPt>
          <c:dPt>
            <c:idx val="31"/>
            <c:invertIfNegative val="0"/>
            <c:bubble3D val="0"/>
            <c:extLst xmlns:c16r2="http://schemas.microsoft.com/office/drawing/2015/06/chart">
              <c:ext xmlns:c16="http://schemas.microsoft.com/office/drawing/2014/chart" uri="{C3380CC4-5D6E-409C-BE32-E72D297353CC}">
                <c16:uniqueId val="{0000001F-FFD0-4C18-9D3B-0D4669E5D9F2}"/>
              </c:ext>
            </c:extLst>
          </c:dPt>
          <c:dPt>
            <c:idx val="32"/>
            <c:invertIfNegative val="0"/>
            <c:bubble3D val="0"/>
            <c:extLst xmlns:c16r2="http://schemas.microsoft.com/office/drawing/2015/06/chart">
              <c:ext xmlns:c16="http://schemas.microsoft.com/office/drawing/2014/chart" uri="{C3380CC4-5D6E-409C-BE32-E72D297353CC}">
                <c16:uniqueId val="{00000020-FFD0-4C18-9D3B-0D4669E5D9F2}"/>
              </c:ext>
            </c:extLst>
          </c:dPt>
          <c:dPt>
            <c:idx val="33"/>
            <c:invertIfNegative val="0"/>
            <c:bubble3D val="0"/>
            <c:extLst xmlns:c16r2="http://schemas.microsoft.com/office/drawing/2015/06/chart">
              <c:ext xmlns:c16="http://schemas.microsoft.com/office/drawing/2014/chart" uri="{C3380CC4-5D6E-409C-BE32-E72D297353CC}">
                <c16:uniqueId val="{00000021-FFD0-4C18-9D3B-0D4669E5D9F2}"/>
              </c:ext>
            </c:extLst>
          </c:dPt>
          <c:dPt>
            <c:idx val="34"/>
            <c:invertIfNegative val="0"/>
            <c:bubble3D val="0"/>
            <c:extLst xmlns:c16r2="http://schemas.microsoft.com/office/drawing/2015/06/chart">
              <c:ext xmlns:c16="http://schemas.microsoft.com/office/drawing/2014/chart" uri="{C3380CC4-5D6E-409C-BE32-E72D297353CC}">
                <c16:uniqueId val="{00000022-FFD0-4C18-9D3B-0D4669E5D9F2}"/>
              </c:ext>
            </c:extLst>
          </c:dPt>
          <c:dPt>
            <c:idx val="35"/>
            <c:invertIfNegative val="0"/>
            <c:bubble3D val="0"/>
            <c:extLst xmlns:c16r2="http://schemas.microsoft.com/office/drawing/2015/06/chart">
              <c:ext xmlns:c16="http://schemas.microsoft.com/office/drawing/2014/chart" uri="{C3380CC4-5D6E-409C-BE32-E72D297353CC}">
                <c16:uniqueId val="{00000023-FFD0-4C18-9D3B-0D4669E5D9F2}"/>
              </c:ext>
            </c:extLst>
          </c:dPt>
          <c:dPt>
            <c:idx val="36"/>
            <c:invertIfNegative val="0"/>
            <c:bubble3D val="0"/>
            <c:extLst xmlns:c16r2="http://schemas.microsoft.com/office/drawing/2015/06/chart">
              <c:ext xmlns:c16="http://schemas.microsoft.com/office/drawing/2014/chart" uri="{C3380CC4-5D6E-409C-BE32-E72D297353CC}">
                <c16:uniqueId val="{00000024-FFD0-4C18-9D3B-0D4669E5D9F2}"/>
              </c:ext>
            </c:extLst>
          </c:dPt>
          <c:dPt>
            <c:idx val="37"/>
            <c:invertIfNegative val="0"/>
            <c:bubble3D val="0"/>
            <c:extLst xmlns:c16r2="http://schemas.microsoft.com/office/drawing/2015/06/chart">
              <c:ext xmlns:c16="http://schemas.microsoft.com/office/drawing/2014/chart" uri="{C3380CC4-5D6E-409C-BE32-E72D297353CC}">
                <c16:uniqueId val="{00000025-FFD0-4C18-9D3B-0D4669E5D9F2}"/>
              </c:ext>
            </c:extLst>
          </c:dPt>
          <c:dPt>
            <c:idx val="38"/>
            <c:invertIfNegative val="0"/>
            <c:bubble3D val="0"/>
            <c:extLst xmlns:c16r2="http://schemas.microsoft.com/office/drawing/2015/06/chart">
              <c:ext xmlns:c16="http://schemas.microsoft.com/office/drawing/2014/chart" uri="{C3380CC4-5D6E-409C-BE32-E72D297353CC}">
                <c16:uniqueId val="{00000026-FFD0-4C18-9D3B-0D4669E5D9F2}"/>
              </c:ext>
            </c:extLst>
          </c:dPt>
          <c:dPt>
            <c:idx val="39"/>
            <c:invertIfNegative val="0"/>
            <c:bubble3D val="0"/>
            <c:extLst xmlns:c16r2="http://schemas.microsoft.com/office/drawing/2015/06/chart">
              <c:ext xmlns:c16="http://schemas.microsoft.com/office/drawing/2014/chart" uri="{C3380CC4-5D6E-409C-BE32-E72D297353CC}">
                <c16:uniqueId val="{00000027-FFD0-4C18-9D3B-0D4669E5D9F2}"/>
              </c:ext>
            </c:extLst>
          </c:dPt>
          <c:dLbls>
            <c:spPr>
              <a:noFill/>
              <a:ln>
                <a:noFill/>
              </a:ln>
              <a:effectLst/>
            </c:spPr>
            <c:txPr>
              <a:bodyPr rot="0" spcFirstLastPara="1" vertOverflow="ellipsis" vert="horz" wrap="square" anchor="ctr" anchorCtr="1"/>
              <a:lstStyle/>
              <a:p>
                <a:pPr>
                  <a:defRPr sz="1200" b="1" i="0" u="none" strike="noStrike" kern="1200" baseline="0">
                    <a:solidFill>
                      <a:schemeClr val="bg1"/>
                    </a:solidFill>
                    <a:latin typeface="Arial" panose="020B0604020202020204" pitchFamily="34" charset="0"/>
                    <a:ea typeface="Century Gothic" charset="0"/>
                    <a:cs typeface="Arial" panose="020B0604020202020204" pitchFamily="34" charset="0"/>
                  </a:defRPr>
                </a:pPr>
                <a:endParaRPr lang="en-US"/>
              </a:p>
            </c:txPr>
            <c:dLblPos val="ct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Sheet1!$A$22</c:f>
              <c:strCache>
                <c:ptCount val="1"/>
                <c:pt idx="0">
                  <c:v>Shopping for clothes</c:v>
                </c:pt>
              </c:strCache>
            </c:strRef>
          </c:cat>
          <c:val>
            <c:numRef>
              <c:f>Sheet1!$B$22</c:f>
              <c:numCache>
                <c:formatCode>0%</c:formatCode>
                <c:ptCount val="1"/>
                <c:pt idx="0">
                  <c:v>0.22348427672956001</c:v>
                </c:pt>
              </c:numCache>
            </c:numRef>
          </c:val>
          <c:extLst xmlns:c16r2="http://schemas.microsoft.com/office/drawing/2015/06/chart">
            <c:ext xmlns:c16="http://schemas.microsoft.com/office/drawing/2014/chart" uri="{C3380CC4-5D6E-409C-BE32-E72D297353CC}">
              <c16:uniqueId val="{00000028-FFD0-4C18-9D3B-0D4669E5D9F2}"/>
            </c:ext>
          </c:extLst>
        </c:ser>
        <c:ser>
          <c:idx val="1"/>
          <c:order val="1"/>
          <c:tx>
            <c:strRef>
              <c:f>Sheet1!$C$1</c:f>
              <c:strCache>
                <c:ptCount val="1"/>
                <c:pt idx="0">
                  <c:v>Definitely would</c:v>
                </c:pt>
              </c:strCache>
            </c:strRef>
          </c:tx>
          <c:spPr>
            <a:solidFill>
              <a:srgbClr val="00B050"/>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b" anchorCtr="0">
                <a:spAutoFit/>
              </a:bodyPr>
              <a:lstStyle/>
              <a:p>
                <a:pPr algn="ctr">
                  <a:defRPr lang="en-GB" sz="1200" b="1" i="0" u="none" strike="noStrike" kern="1200" baseline="0">
                    <a:solidFill>
                      <a:schemeClr val="bg1"/>
                    </a:solidFill>
                    <a:latin typeface="Arial" panose="020B0604020202020204" pitchFamily="34" charset="0"/>
                    <a:ea typeface="Century Gothic" charset="0"/>
                    <a:cs typeface="Arial" panose="020B0604020202020204" pitchFamily="34" charset="0"/>
                  </a:defRPr>
                </a:pPr>
                <a:endParaRPr lang="en-US"/>
              </a:p>
            </c:txPr>
            <c:dLblPos val="ct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Sheet1!$A$22</c:f>
              <c:strCache>
                <c:ptCount val="1"/>
                <c:pt idx="0">
                  <c:v>Shopping for clothes</c:v>
                </c:pt>
              </c:strCache>
            </c:strRef>
          </c:cat>
          <c:val>
            <c:numRef>
              <c:f>Sheet1!$C$22</c:f>
              <c:numCache>
                <c:formatCode>0%</c:formatCode>
                <c:ptCount val="1"/>
                <c:pt idx="0">
                  <c:v>0.26551572327043999</c:v>
                </c:pt>
              </c:numCache>
            </c:numRef>
          </c:val>
          <c:extLst xmlns:c16r2="http://schemas.microsoft.com/office/drawing/2015/06/chart">
            <c:ext xmlns:c16="http://schemas.microsoft.com/office/drawing/2014/chart" uri="{C3380CC4-5D6E-409C-BE32-E72D297353CC}">
              <c16:uniqueId val="{00000029-FFD0-4C18-9D3B-0D4669E5D9F2}"/>
            </c:ext>
          </c:extLst>
        </c:ser>
        <c:dLbls>
          <c:showLegendKey val="0"/>
          <c:showVal val="0"/>
          <c:showCatName val="0"/>
          <c:showSerName val="0"/>
          <c:showPercent val="0"/>
          <c:showBubbleSize val="0"/>
        </c:dLbls>
        <c:gapWidth val="50"/>
        <c:overlap val="100"/>
        <c:axId val="378926672"/>
        <c:axId val="378931768"/>
      </c:barChart>
      <c:catAx>
        <c:axId val="378926672"/>
        <c:scaling>
          <c:orientation val="maxMin"/>
        </c:scaling>
        <c:delete val="1"/>
        <c:axPos val="l"/>
        <c:numFmt formatCode="General" sourceLinked="1"/>
        <c:majorTickMark val="none"/>
        <c:minorTickMark val="none"/>
        <c:tickLblPos val="nextTo"/>
        <c:crossAx val="378931768"/>
        <c:crosses val="autoZero"/>
        <c:auto val="1"/>
        <c:lblAlgn val="ctr"/>
        <c:lblOffset val="100"/>
        <c:noMultiLvlLbl val="0"/>
      </c:catAx>
      <c:valAx>
        <c:axId val="378931768"/>
        <c:scaling>
          <c:orientation val="minMax"/>
          <c:max val="1.2"/>
        </c:scaling>
        <c:delete val="1"/>
        <c:axPos val="t"/>
        <c:majorGridlines>
          <c:spPr>
            <a:ln w="9525" cap="flat" cmpd="sng" algn="ctr">
              <a:noFill/>
              <a:round/>
            </a:ln>
            <a:effectLst/>
          </c:spPr>
        </c:majorGridlines>
        <c:numFmt formatCode="0%" sourceLinked="0"/>
        <c:majorTickMark val="out"/>
        <c:minorTickMark val="none"/>
        <c:tickLblPos val="nextTo"/>
        <c:crossAx val="378926672"/>
        <c:crosses val="autoZero"/>
        <c:crossBetween val="between"/>
      </c:valAx>
      <c:spPr>
        <a:noFill/>
        <a:ln>
          <a:noFill/>
        </a:ln>
        <a:effectLst/>
      </c:spPr>
    </c:plotArea>
    <c:plotVisOnly val="1"/>
    <c:dispBlanksAs val="gap"/>
    <c:showDLblsOverMax val="0"/>
  </c:chart>
  <c:spPr>
    <a:noFill/>
    <a:ln>
      <a:noFill/>
    </a:ln>
    <a:effectLst/>
  </c:spPr>
  <c:txPr>
    <a:bodyPr/>
    <a:lstStyle/>
    <a:p>
      <a:pPr>
        <a:defRPr sz="800">
          <a:solidFill>
            <a:srgbClr val="505050"/>
          </a:solidFill>
          <a:latin typeface="Arial" panose="020B0604020202020204" pitchFamily="34" charset="0"/>
          <a:cs typeface="Arial" panose="020B0604020202020204" pitchFamily="34" charset="0"/>
        </a:defRPr>
      </a:pPr>
      <a:endParaRPr lang="en-US"/>
    </a:p>
  </c:txPr>
  <c:externalData r:id="rId2">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32780597237485198"/>
          <c:y val="3.73704372143773E-2"/>
          <c:w val="0.53711838704694803"/>
          <c:h val="0.94907410100360601"/>
        </c:manualLayout>
      </c:layout>
      <c:barChart>
        <c:barDir val="bar"/>
        <c:grouping val="stacked"/>
        <c:varyColors val="0"/>
        <c:ser>
          <c:idx val="0"/>
          <c:order val="0"/>
          <c:tx>
            <c:strRef>
              <c:f>Sheet1!$B$1</c:f>
              <c:strCache>
                <c:ptCount val="1"/>
                <c:pt idx="0">
                  <c:v>Very likely to </c:v>
                </c:pt>
              </c:strCache>
            </c:strRef>
          </c:tx>
          <c:spPr>
            <a:solidFill>
              <a:srgbClr val="92D050"/>
            </a:solidFill>
            <a:ln>
              <a:noFill/>
            </a:ln>
            <a:effectLst/>
          </c:spPr>
          <c:invertIfNegative val="0"/>
          <c:dPt>
            <c:idx val="0"/>
            <c:invertIfNegative val="0"/>
            <c:bubble3D val="0"/>
            <c:extLst xmlns:c16r2="http://schemas.microsoft.com/office/drawing/2015/06/chart">
              <c:ext xmlns:c16="http://schemas.microsoft.com/office/drawing/2014/chart" uri="{C3380CC4-5D6E-409C-BE32-E72D297353CC}">
                <c16:uniqueId val="{00000000-8DE9-4599-BFD9-014C9F52C2D2}"/>
              </c:ext>
            </c:extLst>
          </c:dPt>
          <c:dPt>
            <c:idx val="1"/>
            <c:invertIfNegative val="0"/>
            <c:bubble3D val="0"/>
            <c:extLst xmlns:c16r2="http://schemas.microsoft.com/office/drawing/2015/06/chart">
              <c:ext xmlns:c16="http://schemas.microsoft.com/office/drawing/2014/chart" uri="{C3380CC4-5D6E-409C-BE32-E72D297353CC}">
                <c16:uniqueId val="{00000001-8DE9-4599-BFD9-014C9F52C2D2}"/>
              </c:ext>
            </c:extLst>
          </c:dPt>
          <c:dPt>
            <c:idx val="2"/>
            <c:invertIfNegative val="0"/>
            <c:bubble3D val="0"/>
            <c:extLst xmlns:c16r2="http://schemas.microsoft.com/office/drawing/2015/06/chart">
              <c:ext xmlns:c16="http://schemas.microsoft.com/office/drawing/2014/chart" uri="{C3380CC4-5D6E-409C-BE32-E72D297353CC}">
                <c16:uniqueId val="{00000002-8DE9-4599-BFD9-014C9F52C2D2}"/>
              </c:ext>
            </c:extLst>
          </c:dPt>
          <c:dPt>
            <c:idx val="3"/>
            <c:invertIfNegative val="0"/>
            <c:bubble3D val="0"/>
            <c:extLst xmlns:c16r2="http://schemas.microsoft.com/office/drawing/2015/06/chart">
              <c:ext xmlns:c16="http://schemas.microsoft.com/office/drawing/2014/chart" uri="{C3380CC4-5D6E-409C-BE32-E72D297353CC}">
                <c16:uniqueId val="{00000003-8DE9-4599-BFD9-014C9F52C2D2}"/>
              </c:ext>
            </c:extLst>
          </c:dPt>
          <c:dPt>
            <c:idx val="4"/>
            <c:invertIfNegative val="0"/>
            <c:bubble3D val="0"/>
            <c:extLst xmlns:c16r2="http://schemas.microsoft.com/office/drawing/2015/06/chart">
              <c:ext xmlns:c16="http://schemas.microsoft.com/office/drawing/2014/chart" uri="{C3380CC4-5D6E-409C-BE32-E72D297353CC}">
                <c16:uniqueId val="{00000004-8DE9-4599-BFD9-014C9F52C2D2}"/>
              </c:ext>
            </c:extLst>
          </c:dPt>
          <c:dPt>
            <c:idx val="5"/>
            <c:invertIfNegative val="0"/>
            <c:bubble3D val="0"/>
            <c:extLst xmlns:c16r2="http://schemas.microsoft.com/office/drawing/2015/06/chart">
              <c:ext xmlns:c16="http://schemas.microsoft.com/office/drawing/2014/chart" uri="{C3380CC4-5D6E-409C-BE32-E72D297353CC}">
                <c16:uniqueId val="{00000005-8DE9-4599-BFD9-014C9F52C2D2}"/>
              </c:ext>
            </c:extLst>
          </c:dPt>
          <c:dPt>
            <c:idx val="6"/>
            <c:invertIfNegative val="0"/>
            <c:bubble3D val="0"/>
            <c:extLst xmlns:c16r2="http://schemas.microsoft.com/office/drawing/2015/06/chart">
              <c:ext xmlns:c16="http://schemas.microsoft.com/office/drawing/2014/chart" uri="{C3380CC4-5D6E-409C-BE32-E72D297353CC}">
                <c16:uniqueId val="{00000006-8DE9-4599-BFD9-014C9F52C2D2}"/>
              </c:ext>
            </c:extLst>
          </c:dPt>
          <c:dPt>
            <c:idx val="7"/>
            <c:invertIfNegative val="0"/>
            <c:bubble3D val="0"/>
            <c:extLst xmlns:c16r2="http://schemas.microsoft.com/office/drawing/2015/06/chart">
              <c:ext xmlns:c16="http://schemas.microsoft.com/office/drawing/2014/chart" uri="{C3380CC4-5D6E-409C-BE32-E72D297353CC}">
                <c16:uniqueId val="{00000007-8DE9-4599-BFD9-014C9F52C2D2}"/>
              </c:ext>
            </c:extLst>
          </c:dPt>
          <c:dPt>
            <c:idx val="8"/>
            <c:invertIfNegative val="0"/>
            <c:bubble3D val="0"/>
            <c:extLst xmlns:c16r2="http://schemas.microsoft.com/office/drawing/2015/06/chart">
              <c:ext xmlns:c16="http://schemas.microsoft.com/office/drawing/2014/chart" uri="{C3380CC4-5D6E-409C-BE32-E72D297353CC}">
                <c16:uniqueId val="{00000008-8DE9-4599-BFD9-014C9F52C2D2}"/>
              </c:ext>
            </c:extLst>
          </c:dPt>
          <c:dPt>
            <c:idx val="9"/>
            <c:invertIfNegative val="0"/>
            <c:bubble3D val="0"/>
            <c:extLst xmlns:c16r2="http://schemas.microsoft.com/office/drawing/2015/06/chart">
              <c:ext xmlns:c16="http://schemas.microsoft.com/office/drawing/2014/chart" uri="{C3380CC4-5D6E-409C-BE32-E72D297353CC}">
                <c16:uniqueId val="{00000009-8DE9-4599-BFD9-014C9F52C2D2}"/>
              </c:ext>
            </c:extLst>
          </c:dPt>
          <c:dPt>
            <c:idx val="10"/>
            <c:invertIfNegative val="0"/>
            <c:bubble3D val="0"/>
            <c:extLst xmlns:c16r2="http://schemas.microsoft.com/office/drawing/2015/06/chart">
              <c:ext xmlns:c16="http://schemas.microsoft.com/office/drawing/2014/chart" uri="{C3380CC4-5D6E-409C-BE32-E72D297353CC}">
                <c16:uniqueId val="{0000000A-8DE9-4599-BFD9-014C9F52C2D2}"/>
              </c:ext>
            </c:extLst>
          </c:dPt>
          <c:dPt>
            <c:idx val="11"/>
            <c:invertIfNegative val="0"/>
            <c:bubble3D val="0"/>
            <c:extLst xmlns:c16r2="http://schemas.microsoft.com/office/drawing/2015/06/chart">
              <c:ext xmlns:c16="http://schemas.microsoft.com/office/drawing/2014/chart" uri="{C3380CC4-5D6E-409C-BE32-E72D297353CC}">
                <c16:uniqueId val="{0000000B-8DE9-4599-BFD9-014C9F52C2D2}"/>
              </c:ext>
            </c:extLst>
          </c:dPt>
          <c:dPt>
            <c:idx val="12"/>
            <c:invertIfNegative val="0"/>
            <c:bubble3D val="0"/>
            <c:extLst xmlns:c16r2="http://schemas.microsoft.com/office/drawing/2015/06/chart">
              <c:ext xmlns:c16="http://schemas.microsoft.com/office/drawing/2014/chart" uri="{C3380CC4-5D6E-409C-BE32-E72D297353CC}">
                <c16:uniqueId val="{0000000C-8DE9-4599-BFD9-014C9F52C2D2}"/>
              </c:ext>
            </c:extLst>
          </c:dPt>
          <c:dPt>
            <c:idx val="13"/>
            <c:invertIfNegative val="0"/>
            <c:bubble3D val="0"/>
            <c:extLst xmlns:c16r2="http://schemas.microsoft.com/office/drawing/2015/06/chart">
              <c:ext xmlns:c16="http://schemas.microsoft.com/office/drawing/2014/chart" uri="{C3380CC4-5D6E-409C-BE32-E72D297353CC}">
                <c16:uniqueId val="{0000000D-8DE9-4599-BFD9-014C9F52C2D2}"/>
              </c:ext>
            </c:extLst>
          </c:dPt>
          <c:dPt>
            <c:idx val="14"/>
            <c:invertIfNegative val="0"/>
            <c:bubble3D val="0"/>
            <c:extLst xmlns:c16r2="http://schemas.microsoft.com/office/drawing/2015/06/chart">
              <c:ext xmlns:c16="http://schemas.microsoft.com/office/drawing/2014/chart" uri="{C3380CC4-5D6E-409C-BE32-E72D297353CC}">
                <c16:uniqueId val="{0000000E-8DE9-4599-BFD9-014C9F52C2D2}"/>
              </c:ext>
            </c:extLst>
          </c:dPt>
          <c:dPt>
            <c:idx val="15"/>
            <c:invertIfNegative val="0"/>
            <c:bubble3D val="0"/>
            <c:extLst xmlns:c16r2="http://schemas.microsoft.com/office/drawing/2015/06/chart">
              <c:ext xmlns:c16="http://schemas.microsoft.com/office/drawing/2014/chart" uri="{C3380CC4-5D6E-409C-BE32-E72D297353CC}">
                <c16:uniqueId val="{0000000F-8DE9-4599-BFD9-014C9F52C2D2}"/>
              </c:ext>
            </c:extLst>
          </c:dPt>
          <c:dPt>
            <c:idx val="16"/>
            <c:invertIfNegative val="0"/>
            <c:bubble3D val="0"/>
            <c:extLst xmlns:c16r2="http://schemas.microsoft.com/office/drawing/2015/06/chart">
              <c:ext xmlns:c16="http://schemas.microsoft.com/office/drawing/2014/chart" uri="{C3380CC4-5D6E-409C-BE32-E72D297353CC}">
                <c16:uniqueId val="{00000010-8DE9-4599-BFD9-014C9F52C2D2}"/>
              </c:ext>
            </c:extLst>
          </c:dPt>
          <c:dPt>
            <c:idx val="17"/>
            <c:invertIfNegative val="0"/>
            <c:bubble3D val="0"/>
            <c:extLst xmlns:c16r2="http://schemas.microsoft.com/office/drawing/2015/06/chart">
              <c:ext xmlns:c16="http://schemas.microsoft.com/office/drawing/2014/chart" uri="{C3380CC4-5D6E-409C-BE32-E72D297353CC}">
                <c16:uniqueId val="{00000011-8DE9-4599-BFD9-014C9F52C2D2}"/>
              </c:ext>
            </c:extLst>
          </c:dPt>
          <c:dPt>
            <c:idx val="18"/>
            <c:invertIfNegative val="0"/>
            <c:bubble3D val="0"/>
            <c:extLst xmlns:c16r2="http://schemas.microsoft.com/office/drawing/2015/06/chart">
              <c:ext xmlns:c16="http://schemas.microsoft.com/office/drawing/2014/chart" uri="{C3380CC4-5D6E-409C-BE32-E72D297353CC}">
                <c16:uniqueId val="{00000012-8DE9-4599-BFD9-014C9F52C2D2}"/>
              </c:ext>
            </c:extLst>
          </c:dPt>
          <c:dPt>
            <c:idx val="19"/>
            <c:invertIfNegative val="0"/>
            <c:bubble3D val="0"/>
            <c:extLst xmlns:c16r2="http://schemas.microsoft.com/office/drawing/2015/06/chart">
              <c:ext xmlns:c16="http://schemas.microsoft.com/office/drawing/2014/chart" uri="{C3380CC4-5D6E-409C-BE32-E72D297353CC}">
                <c16:uniqueId val="{00000013-8DE9-4599-BFD9-014C9F52C2D2}"/>
              </c:ext>
            </c:extLst>
          </c:dPt>
          <c:dPt>
            <c:idx val="20"/>
            <c:invertIfNegative val="0"/>
            <c:bubble3D val="0"/>
            <c:extLst xmlns:c16r2="http://schemas.microsoft.com/office/drawing/2015/06/chart">
              <c:ext xmlns:c16="http://schemas.microsoft.com/office/drawing/2014/chart" uri="{C3380CC4-5D6E-409C-BE32-E72D297353CC}">
                <c16:uniqueId val="{00000014-8DE9-4599-BFD9-014C9F52C2D2}"/>
              </c:ext>
            </c:extLst>
          </c:dPt>
          <c:dPt>
            <c:idx val="21"/>
            <c:invertIfNegative val="0"/>
            <c:bubble3D val="0"/>
            <c:extLst xmlns:c16r2="http://schemas.microsoft.com/office/drawing/2015/06/chart">
              <c:ext xmlns:c16="http://schemas.microsoft.com/office/drawing/2014/chart" uri="{C3380CC4-5D6E-409C-BE32-E72D297353CC}">
                <c16:uniqueId val="{00000015-8DE9-4599-BFD9-014C9F52C2D2}"/>
              </c:ext>
            </c:extLst>
          </c:dPt>
          <c:dPt>
            <c:idx val="22"/>
            <c:invertIfNegative val="0"/>
            <c:bubble3D val="0"/>
            <c:extLst xmlns:c16r2="http://schemas.microsoft.com/office/drawing/2015/06/chart">
              <c:ext xmlns:c16="http://schemas.microsoft.com/office/drawing/2014/chart" uri="{C3380CC4-5D6E-409C-BE32-E72D297353CC}">
                <c16:uniqueId val="{00000016-8DE9-4599-BFD9-014C9F52C2D2}"/>
              </c:ext>
            </c:extLst>
          </c:dPt>
          <c:dPt>
            <c:idx val="23"/>
            <c:invertIfNegative val="0"/>
            <c:bubble3D val="0"/>
            <c:extLst xmlns:c16r2="http://schemas.microsoft.com/office/drawing/2015/06/chart">
              <c:ext xmlns:c16="http://schemas.microsoft.com/office/drawing/2014/chart" uri="{C3380CC4-5D6E-409C-BE32-E72D297353CC}">
                <c16:uniqueId val="{00000017-8DE9-4599-BFD9-014C9F52C2D2}"/>
              </c:ext>
            </c:extLst>
          </c:dPt>
          <c:dPt>
            <c:idx val="24"/>
            <c:invertIfNegative val="0"/>
            <c:bubble3D val="0"/>
            <c:extLst xmlns:c16r2="http://schemas.microsoft.com/office/drawing/2015/06/chart">
              <c:ext xmlns:c16="http://schemas.microsoft.com/office/drawing/2014/chart" uri="{C3380CC4-5D6E-409C-BE32-E72D297353CC}">
                <c16:uniqueId val="{00000018-8DE9-4599-BFD9-014C9F52C2D2}"/>
              </c:ext>
            </c:extLst>
          </c:dPt>
          <c:dPt>
            <c:idx val="25"/>
            <c:invertIfNegative val="0"/>
            <c:bubble3D val="0"/>
            <c:extLst xmlns:c16r2="http://schemas.microsoft.com/office/drawing/2015/06/chart">
              <c:ext xmlns:c16="http://schemas.microsoft.com/office/drawing/2014/chart" uri="{C3380CC4-5D6E-409C-BE32-E72D297353CC}">
                <c16:uniqueId val="{00000019-8DE9-4599-BFD9-014C9F52C2D2}"/>
              </c:ext>
            </c:extLst>
          </c:dPt>
          <c:dPt>
            <c:idx val="26"/>
            <c:invertIfNegative val="0"/>
            <c:bubble3D val="0"/>
            <c:extLst xmlns:c16r2="http://schemas.microsoft.com/office/drawing/2015/06/chart">
              <c:ext xmlns:c16="http://schemas.microsoft.com/office/drawing/2014/chart" uri="{C3380CC4-5D6E-409C-BE32-E72D297353CC}">
                <c16:uniqueId val="{0000001A-8DE9-4599-BFD9-014C9F52C2D2}"/>
              </c:ext>
            </c:extLst>
          </c:dPt>
          <c:dPt>
            <c:idx val="27"/>
            <c:invertIfNegative val="0"/>
            <c:bubble3D val="0"/>
            <c:extLst xmlns:c16r2="http://schemas.microsoft.com/office/drawing/2015/06/chart">
              <c:ext xmlns:c16="http://schemas.microsoft.com/office/drawing/2014/chart" uri="{C3380CC4-5D6E-409C-BE32-E72D297353CC}">
                <c16:uniqueId val="{0000001B-8DE9-4599-BFD9-014C9F52C2D2}"/>
              </c:ext>
            </c:extLst>
          </c:dPt>
          <c:dPt>
            <c:idx val="28"/>
            <c:invertIfNegative val="0"/>
            <c:bubble3D val="0"/>
            <c:extLst xmlns:c16r2="http://schemas.microsoft.com/office/drawing/2015/06/chart">
              <c:ext xmlns:c16="http://schemas.microsoft.com/office/drawing/2014/chart" uri="{C3380CC4-5D6E-409C-BE32-E72D297353CC}">
                <c16:uniqueId val="{0000001C-8DE9-4599-BFD9-014C9F52C2D2}"/>
              </c:ext>
            </c:extLst>
          </c:dPt>
          <c:dPt>
            <c:idx val="29"/>
            <c:invertIfNegative val="0"/>
            <c:bubble3D val="0"/>
            <c:extLst xmlns:c16r2="http://schemas.microsoft.com/office/drawing/2015/06/chart">
              <c:ext xmlns:c16="http://schemas.microsoft.com/office/drawing/2014/chart" uri="{C3380CC4-5D6E-409C-BE32-E72D297353CC}">
                <c16:uniqueId val="{0000001D-8DE9-4599-BFD9-014C9F52C2D2}"/>
              </c:ext>
            </c:extLst>
          </c:dPt>
          <c:dPt>
            <c:idx val="30"/>
            <c:invertIfNegative val="0"/>
            <c:bubble3D val="0"/>
            <c:extLst xmlns:c16r2="http://schemas.microsoft.com/office/drawing/2015/06/chart">
              <c:ext xmlns:c16="http://schemas.microsoft.com/office/drawing/2014/chart" uri="{C3380CC4-5D6E-409C-BE32-E72D297353CC}">
                <c16:uniqueId val="{0000001E-8DE9-4599-BFD9-014C9F52C2D2}"/>
              </c:ext>
            </c:extLst>
          </c:dPt>
          <c:dPt>
            <c:idx val="31"/>
            <c:invertIfNegative val="0"/>
            <c:bubble3D val="0"/>
            <c:extLst xmlns:c16r2="http://schemas.microsoft.com/office/drawing/2015/06/chart">
              <c:ext xmlns:c16="http://schemas.microsoft.com/office/drawing/2014/chart" uri="{C3380CC4-5D6E-409C-BE32-E72D297353CC}">
                <c16:uniqueId val="{0000001F-8DE9-4599-BFD9-014C9F52C2D2}"/>
              </c:ext>
            </c:extLst>
          </c:dPt>
          <c:dPt>
            <c:idx val="32"/>
            <c:invertIfNegative val="0"/>
            <c:bubble3D val="0"/>
            <c:extLst xmlns:c16r2="http://schemas.microsoft.com/office/drawing/2015/06/chart">
              <c:ext xmlns:c16="http://schemas.microsoft.com/office/drawing/2014/chart" uri="{C3380CC4-5D6E-409C-BE32-E72D297353CC}">
                <c16:uniqueId val="{00000020-8DE9-4599-BFD9-014C9F52C2D2}"/>
              </c:ext>
            </c:extLst>
          </c:dPt>
          <c:dPt>
            <c:idx val="33"/>
            <c:invertIfNegative val="0"/>
            <c:bubble3D val="0"/>
            <c:extLst xmlns:c16r2="http://schemas.microsoft.com/office/drawing/2015/06/chart">
              <c:ext xmlns:c16="http://schemas.microsoft.com/office/drawing/2014/chart" uri="{C3380CC4-5D6E-409C-BE32-E72D297353CC}">
                <c16:uniqueId val="{00000021-8DE9-4599-BFD9-014C9F52C2D2}"/>
              </c:ext>
            </c:extLst>
          </c:dPt>
          <c:dPt>
            <c:idx val="34"/>
            <c:invertIfNegative val="0"/>
            <c:bubble3D val="0"/>
            <c:extLst xmlns:c16r2="http://schemas.microsoft.com/office/drawing/2015/06/chart">
              <c:ext xmlns:c16="http://schemas.microsoft.com/office/drawing/2014/chart" uri="{C3380CC4-5D6E-409C-BE32-E72D297353CC}">
                <c16:uniqueId val="{00000022-8DE9-4599-BFD9-014C9F52C2D2}"/>
              </c:ext>
            </c:extLst>
          </c:dPt>
          <c:dPt>
            <c:idx val="35"/>
            <c:invertIfNegative val="0"/>
            <c:bubble3D val="0"/>
            <c:extLst xmlns:c16r2="http://schemas.microsoft.com/office/drawing/2015/06/chart">
              <c:ext xmlns:c16="http://schemas.microsoft.com/office/drawing/2014/chart" uri="{C3380CC4-5D6E-409C-BE32-E72D297353CC}">
                <c16:uniqueId val="{00000023-8DE9-4599-BFD9-014C9F52C2D2}"/>
              </c:ext>
            </c:extLst>
          </c:dPt>
          <c:dPt>
            <c:idx val="36"/>
            <c:invertIfNegative val="0"/>
            <c:bubble3D val="0"/>
            <c:extLst xmlns:c16r2="http://schemas.microsoft.com/office/drawing/2015/06/chart">
              <c:ext xmlns:c16="http://schemas.microsoft.com/office/drawing/2014/chart" uri="{C3380CC4-5D6E-409C-BE32-E72D297353CC}">
                <c16:uniqueId val="{00000024-8DE9-4599-BFD9-014C9F52C2D2}"/>
              </c:ext>
            </c:extLst>
          </c:dPt>
          <c:dPt>
            <c:idx val="37"/>
            <c:invertIfNegative val="0"/>
            <c:bubble3D val="0"/>
            <c:extLst xmlns:c16r2="http://schemas.microsoft.com/office/drawing/2015/06/chart">
              <c:ext xmlns:c16="http://schemas.microsoft.com/office/drawing/2014/chart" uri="{C3380CC4-5D6E-409C-BE32-E72D297353CC}">
                <c16:uniqueId val="{00000025-8DE9-4599-BFD9-014C9F52C2D2}"/>
              </c:ext>
            </c:extLst>
          </c:dPt>
          <c:dPt>
            <c:idx val="38"/>
            <c:invertIfNegative val="0"/>
            <c:bubble3D val="0"/>
            <c:extLst xmlns:c16r2="http://schemas.microsoft.com/office/drawing/2015/06/chart">
              <c:ext xmlns:c16="http://schemas.microsoft.com/office/drawing/2014/chart" uri="{C3380CC4-5D6E-409C-BE32-E72D297353CC}">
                <c16:uniqueId val="{00000026-8DE9-4599-BFD9-014C9F52C2D2}"/>
              </c:ext>
            </c:extLst>
          </c:dPt>
          <c:dPt>
            <c:idx val="39"/>
            <c:invertIfNegative val="0"/>
            <c:bubble3D val="0"/>
            <c:extLst xmlns:c16r2="http://schemas.microsoft.com/office/drawing/2015/06/chart">
              <c:ext xmlns:c16="http://schemas.microsoft.com/office/drawing/2014/chart" uri="{C3380CC4-5D6E-409C-BE32-E72D297353CC}">
                <c16:uniqueId val="{00000027-8DE9-4599-BFD9-014C9F52C2D2}"/>
              </c:ext>
            </c:extLst>
          </c:dPt>
          <c:dLbls>
            <c:spPr>
              <a:noFill/>
              <a:ln>
                <a:noFill/>
              </a:ln>
              <a:effectLst/>
            </c:spPr>
            <c:txPr>
              <a:bodyPr rot="0" spcFirstLastPara="1" vertOverflow="ellipsis" vert="horz" wrap="square" anchor="ctr" anchorCtr="1"/>
              <a:lstStyle/>
              <a:p>
                <a:pPr>
                  <a:defRPr sz="1200" b="1" i="0" u="none" strike="noStrike" kern="1200" baseline="0">
                    <a:solidFill>
                      <a:schemeClr val="bg1"/>
                    </a:solidFill>
                    <a:latin typeface="Arial" panose="020B0604020202020204" pitchFamily="34" charset="0"/>
                    <a:ea typeface="Century Gothic" charset="0"/>
                    <a:cs typeface="Arial" panose="020B0604020202020204" pitchFamily="34" charset="0"/>
                  </a:defRPr>
                </a:pPr>
                <a:endParaRPr lang="en-US"/>
              </a:p>
            </c:txPr>
            <c:dLblPos val="ct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Sheet1!$A$37</c:f>
              <c:strCache>
                <c:ptCount val="1"/>
                <c:pt idx="0">
                  <c:v>Visiting an art gallery</c:v>
                </c:pt>
              </c:strCache>
            </c:strRef>
          </c:cat>
          <c:val>
            <c:numRef>
              <c:f>Sheet1!$B$37</c:f>
              <c:numCache>
                <c:formatCode>0%</c:formatCode>
                <c:ptCount val="1"/>
                <c:pt idx="0">
                  <c:v>0.229187368421053</c:v>
                </c:pt>
              </c:numCache>
            </c:numRef>
          </c:val>
          <c:extLst xmlns:c16r2="http://schemas.microsoft.com/office/drawing/2015/06/chart">
            <c:ext xmlns:c16="http://schemas.microsoft.com/office/drawing/2014/chart" uri="{C3380CC4-5D6E-409C-BE32-E72D297353CC}">
              <c16:uniqueId val="{00000028-8DE9-4599-BFD9-014C9F52C2D2}"/>
            </c:ext>
          </c:extLst>
        </c:ser>
        <c:ser>
          <c:idx val="1"/>
          <c:order val="1"/>
          <c:tx>
            <c:strRef>
              <c:f>Sheet1!$C$1</c:f>
              <c:strCache>
                <c:ptCount val="1"/>
                <c:pt idx="0">
                  <c:v>Definitely would</c:v>
                </c:pt>
              </c:strCache>
            </c:strRef>
          </c:tx>
          <c:spPr>
            <a:solidFill>
              <a:srgbClr val="00B050"/>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b" anchorCtr="0">
                <a:spAutoFit/>
              </a:bodyPr>
              <a:lstStyle/>
              <a:p>
                <a:pPr algn="ctr">
                  <a:defRPr lang="en-GB" sz="1200" b="1" i="0" u="none" strike="noStrike" kern="1200" baseline="0">
                    <a:solidFill>
                      <a:schemeClr val="bg1"/>
                    </a:solidFill>
                    <a:latin typeface="Arial" panose="020B0604020202020204" pitchFamily="34" charset="0"/>
                    <a:ea typeface="Century Gothic" charset="0"/>
                    <a:cs typeface="Arial" panose="020B0604020202020204" pitchFamily="34" charset="0"/>
                  </a:defRPr>
                </a:pPr>
                <a:endParaRPr lang="en-US"/>
              </a:p>
            </c:txPr>
            <c:dLblPos val="ct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Sheet1!$A$37</c:f>
              <c:strCache>
                <c:ptCount val="1"/>
                <c:pt idx="0">
                  <c:v>Visiting an art gallery</c:v>
                </c:pt>
              </c:strCache>
            </c:strRef>
          </c:cat>
          <c:val>
            <c:numRef>
              <c:f>Sheet1!$C$37</c:f>
              <c:numCache>
                <c:formatCode>0%</c:formatCode>
                <c:ptCount val="1"/>
                <c:pt idx="0">
                  <c:v>0.25681263157894701</c:v>
                </c:pt>
              </c:numCache>
            </c:numRef>
          </c:val>
          <c:extLst xmlns:c16r2="http://schemas.microsoft.com/office/drawing/2015/06/chart">
            <c:ext xmlns:c16="http://schemas.microsoft.com/office/drawing/2014/chart" uri="{C3380CC4-5D6E-409C-BE32-E72D297353CC}">
              <c16:uniqueId val="{00000029-8DE9-4599-BFD9-014C9F52C2D2}"/>
            </c:ext>
          </c:extLst>
        </c:ser>
        <c:dLbls>
          <c:showLegendKey val="0"/>
          <c:showVal val="0"/>
          <c:showCatName val="0"/>
          <c:showSerName val="0"/>
          <c:showPercent val="0"/>
          <c:showBubbleSize val="0"/>
        </c:dLbls>
        <c:gapWidth val="50"/>
        <c:overlap val="100"/>
        <c:axId val="378929024"/>
        <c:axId val="384405560"/>
      </c:barChart>
      <c:catAx>
        <c:axId val="378929024"/>
        <c:scaling>
          <c:orientation val="maxMin"/>
        </c:scaling>
        <c:delete val="1"/>
        <c:axPos val="l"/>
        <c:numFmt formatCode="General" sourceLinked="1"/>
        <c:majorTickMark val="none"/>
        <c:minorTickMark val="none"/>
        <c:tickLblPos val="nextTo"/>
        <c:crossAx val="384405560"/>
        <c:crosses val="autoZero"/>
        <c:auto val="1"/>
        <c:lblAlgn val="ctr"/>
        <c:lblOffset val="100"/>
        <c:noMultiLvlLbl val="0"/>
      </c:catAx>
      <c:valAx>
        <c:axId val="384405560"/>
        <c:scaling>
          <c:orientation val="minMax"/>
          <c:max val="1.2"/>
        </c:scaling>
        <c:delete val="1"/>
        <c:axPos val="t"/>
        <c:majorGridlines>
          <c:spPr>
            <a:ln w="9525" cap="flat" cmpd="sng" algn="ctr">
              <a:noFill/>
              <a:round/>
            </a:ln>
            <a:effectLst/>
          </c:spPr>
        </c:majorGridlines>
        <c:numFmt formatCode="0%" sourceLinked="0"/>
        <c:majorTickMark val="out"/>
        <c:minorTickMark val="none"/>
        <c:tickLblPos val="nextTo"/>
        <c:crossAx val="378929024"/>
        <c:crosses val="autoZero"/>
        <c:crossBetween val="between"/>
      </c:valAx>
      <c:spPr>
        <a:noFill/>
        <a:ln>
          <a:noFill/>
        </a:ln>
        <a:effectLst/>
      </c:spPr>
    </c:plotArea>
    <c:plotVisOnly val="1"/>
    <c:dispBlanksAs val="gap"/>
    <c:showDLblsOverMax val="0"/>
  </c:chart>
  <c:spPr>
    <a:noFill/>
    <a:ln>
      <a:noFill/>
    </a:ln>
    <a:effectLst/>
  </c:spPr>
  <c:txPr>
    <a:bodyPr/>
    <a:lstStyle/>
    <a:p>
      <a:pPr>
        <a:defRPr sz="800">
          <a:solidFill>
            <a:srgbClr val="505050"/>
          </a:solidFill>
          <a:latin typeface="Arial" panose="020B0604020202020204" pitchFamily="34" charset="0"/>
          <a:cs typeface="Arial" panose="020B0604020202020204" pitchFamily="34" charset="0"/>
        </a:defRPr>
      </a:pPr>
      <a:endParaRPr lang="en-US"/>
    </a:p>
  </c:txPr>
  <c:externalData r:id="rId2">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32780597237485198"/>
          <c:y val="3.73704372143773E-2"/>
          <c:w val="0.53711838704694803"/>
          <c:h val="0.94907410100360601"/>
        </c:manualLayout>
      </c:layout>
      <c:barChart>
        <c:barDir val="bar"/>
        <c:grouping val="stacked"/>
        <c:varyColors val="0"/>
        <c:ser>
          <c:idx val="0"/>
          <c:order val="0"/>
          <c:tx>
            <c:strRef>
              <c:f>Sheet1!$B$1</c:f>
              <c:strCache>
                <c:ptCount val="1"/>
                <c:pt idx="0">
                  <c:v>Very likely to </c:v>
                </c:pt>
              </c:strCache>
            </c:strRef>
          </c:tx>
          <c:spPr>
            <a:solidFill>
              <a:srgbClr val="92D050"/>
            </a:solidFill>
            <a:ln>
              <a:noFill/>
            </a:ln>
            <a:effectLst/>
          </c:spPr>
          <c:invertIfNegative val="0"/>
          <c:dPt>
            <c:idx val="0"/>
            <c:invertIfNegative val="0"/>
            <c:bubble3D val="0"/>
            <c:extLst xmlns:c16r2="http://schemas.microsoft.com/office/drawing/2015/06/chart">
              <c:ext xmlns:c16="http://schemas.microsoft.com/office/drawing/2014/chart" uri="{C3380CC4-5D6E-409C-BE32-E72D297353CC}">
                <c16:uniqueId val="{00000000-2AA1-4290-966B-4C0591DECD47}"/>
              </c:ext>
            </c:extLst>
          </c:dPt>
          <c:dPt>
            <c:idx val="1"/>
            <c:invertIfNegative val="0"/>
            <c:bubble3D val="0"/>
            <c:extLst xmlns:c16r2="http://schemas.microsoft.com/office/drawing/2015/06/chart">
              <c:ext xmlns:c16="http://schemas.microsoft.com/office/drawing/2014/chart" uri="{C3380CC4-5D6E-409C-BE32-E72D297353CC}">
                <c16:uniqueId val="{00000001-2AA1-4290-966B-4C0591DECD47}"/>
              </c:ext>
            </c:extLst>
          </c:dPt>
          <c:dPt>
            <c:idx val="2"/>
            <c:invertIfNegative val="0"/>
            <c:bubble3D val="0"/>
            <c:extLst xmlns:c16r2="http://schemas.microsoft.com/office/drawing/2015/06/chart">
              <c:ext xmlns:c16="http://schemas.microsoft.com/office/drawing/2014/chart" uri="{C3380CC4-5D6E-409C-BE32-E72D297353CC}">
                <c16:uniqueId val="{00000002-2AA1-4290-966B-4C0591DECD47}"/>
              </c:ext>
            </c:extLst>
          </c:dPt>
          <c:dPt>
            <c:idx val="3"/>
            <c:invertIfNegative val="0"/>
            <c:bubble3D val="0"/>
            <c:extLst xmlns:c16r2="http://schemas.microsoft.com/office/drawing/2015/06/chart">
              <c:ext xmlns:c16="http://schemas.microsoft.com/office/drawing/2014/chart" uri="{C3380CC4-5D6E-409C-BE32-E72D297353CC}">
                <c16:uniqueId val="{00000003-2AA1-4290-966B-4C0591DECD47}"/>
              </c:ext>
            </c:extLst>
          </c:dPt>
          <c:dPt>
            <c:idx val="4"/>
            <c:invertIfNegative val="0"/>
            <c:bubble3D val="0"/>
            <c:extLst xmlns:c16r2="http://schemas.microsoft.com/office/drawing/2015/06/chart">
              <c:ext xmlns:c16="http://schemas.microsoft.com/office/drawing/2014/chart" uri="{C3380CC4-5D6E-409C-BE32-E72D297353CC}">
                <c16:uniqueId val="{00000004-2AA1-4290-966B-4C0591DECD47}"/>
              </c:ext>
            </c:extLst>
          </c:dPt>
          <c:dPt>
            <c:idx val="5"/>
            <c:invertIfNegative val="0"/>
            <c:bubble3D val="0"/>
            <c:extLst xmlns:c16r2="http://schemas.microsoft.com/office/drawing/2015/06/chart">
              <c:ext xmlns:c16="http://schemas.microsoft.com/office/drawing/2014/chart" uri="{C3380CC4-5D6E-409C-BE32-E72D297353CC}">
                <c16:uniqueId val="{00000005-2AA1-4290-966B-4C0591DECD47}"/>
              </c:ext>
            </c:extLst>
          </c:dPt>
          <c:dPt>
            <c:idx val="6"/>
            <c:invertIfNegative val="0"/>
            <c:bubble3D val="0"/>
            <c:extLst xmlns:c16r2="http://schemas.microsoft.com/office/drawing/2015/06/chart">
              <c:ext xmlns:c16="http://schemas.microsoft.com/office/drawing/2014/chart" uri="{C3380CC4-5D6E-409C-BE32-E72D297353CC}">
                <c16:uniqueId val="{00000006-2AA1-4290-966B-4C0591DECD47}"/>
              </c:ext>
            </c:extLst>
          </c:dPt>
          <c:dPt>
            <c:idx val="7"/>
            <c:invertIfNegative val="0"/>
            <c:bubble3D val="0"/>
            <c:extLst xmlns:c16r2="http://schemas.microsoft.com/office/drawing/2015/06/chart">
              <c:ext xmlns:c16="http://schemas.microsoft.com/office/drawing/2014/chart" uri="{C3380CC4-5D6E-409C-BE32-E72D297353CC}">
                <c16:uniqueId val="{00000007-2AA1-4290-966B-4C0591DECD47}"/>
              </c:ext>
            </c:extLst>
          </c:dPt>
          <c:dPt>
            <c:idx val="8"/>
            <c:invertIfNegative val="0"/>
            <c:bubble3D val="0"/>
            <c:extLst xmlns:c16r2="http://schemas.microsoft.com/office/drawing/2015/06/chart">
              <c:ext xmlns:c16="http://schemas.microsoft.com/office/drawing/2014/chart" uri="{C3380CC4-5D6E-409C-BE32-E72D297353CC}">
                <c16:uniqueId val="{00000008-2AA1-4290-966B-4C0591DECD47}"/>
              </c:ext>
            </c:extLst>
          </c:dPt>
          <c:dPt>
            <c:idx val="9"/>
            <c:invertIfNegative val="0"/>
            <c:bubble3D val="0"/>
            <c:extLst xmlns:c16r2="http://schemas.microsoft.com/office/drawing/2015/06/chart">
              <c:ext xmlns:c16="http://schemas.microsoft.com/office/drawing/2014/chart" uri="{C3380CC4-5D6E-409C-BE32-E72D297353CC}">
                <c16:uniqueId val="{00000009-2AA1-4290-966B-4C0591DECD47}"/>
              </c:ext>
            </c:extLst>
          </c:dPt>
          <c:dPt>
            <c:idx val="10"/>
            <c:invertIfNegative val="0"/>
            <c:bubble3D val="0"/>
            <c:extLst xmlns:c16r2="http://schemas.microsoft.com/office/drawing/2015/06/chart">
              <c:ext xmlns:c16="http://schemas.microsoft.com/office/drawing/2014/chart" uri="{C3380CC4-5D6E-409C-BE32-E72D297353CC}">
                <c16:uniqueId val="{0000000A-2AA1-4290-966B-4C0591DECD47}"/>
              </c:ext>
            </c:extLst>
          </c:dPt>
          <c:dPt>
            <c:idx val="11"/>
            <c:invertIfNegative val="0"/>
            <c:bubble3D val="0"/>
            <c:extLst xmlns:c16r2="http://schemas.microsoft.com/office/drawing/2015/06/chart">
              <c:ext xmlns:c16="http://schemas.microsoft.com/office/drawing/2014/chart" uri="{C3380CC4-5D6E-409C-BE32-E72D297353CC}">
                <c16:uniqueId val="{0000000B-2AA1-4290-966B-4C0591DECD47}"/>
              </c:ext>
            </c:extLst>
          </c:dPt>
          <c:dPt>
            <c:idx val="12"/>
            <c:invertIfNegative val="0"/>
            <c:bubble3D val="0"/>
            <c:extLst xmlns:c16r2="http://schemas.microsoft.com/office/drawing/2015/06/chart">
              <c:ext xmlns:c16="http://schemas.microsoft.com/office/drawing/2014/chart" uri="{C3380CC4-5D6E-409C-BE32-E72D297353CC}">
                <c16:uniqueId val="{0000000C-2AA1-4290-966B-4C0591DECD47}"/>
              </c:ext>
            </c:extLst>
          </c:dPt>
          <c:dPt>
            <c:idx val="13"/>
            <c:invertIfNegative val="0"/>
            <c:bubble3D val="0"/>
            <c:extLst xmlns:c16r2="http://schemas.microsoft.com/office/drawing/2015/06/chart">
              <c:ext xmlns:c16="http://schemas.microsoft.com/office/drawing/2014/chart" uri="{C3380CC4-5D6E-409C-BE32-E72D297353CC}">
                <c16:uniqueId val="{0000000D-2AA1-4290-966B-4C0591DECD47}"/>
              </c:ext>
            </c:extLst>
          </c:dPt>
          <c:dPt>
            <c:idx val="14"/>
            <c:invertIfNegative val="0"/>
            <c:bubble3D val="0"/>
            <c:extLst xmlns:c16r2="http://schemas.microsoft.com/office/drawing/2015/06/chart">
              <c:ext xmlns:c16="http://schemas.microsoft.com/office/drawing/2014/chart" uri="{C3380CC4-5D6E-409C-BE32-E72D297353CC}">
                <c16:uniqueId val="{0000000E-2AA1-4290-966B-4C0591DECD47}"/>
              </c:ext>
            </c:extLst>
          </c:dPt>
          <c:dPt>
            <c:idx val="15"/>
            <c:invertIfNegative val="0"/>
            <c:bubble3D val="0"/>
            <c:extLst xmlns:c16r2="http://schemas.microsoft.com/office/drawing/2015/06/chart">
              <c:ext xmlns:c16="http://schemas.microsoft.com/office/drawing/2014/chart" uri="{C3380CC4-5D6E-409C-BE32-E72D297353CC}">
                <c16:uniqueId val="{0000000F-2AA1-4290-966B-4C0591DECD47}"/>
              </c:ext>
            </c:extLst>
          </c:dPt>
          <c:dPt>
            <c:idx val="16"/>
            <c:invertIfNegative val="0"/>
            <c:bubble3D val="0"/>
            <c:extLst xmlns:c16r2="http://schemas.microsoft.com/office/drawing/2015/06/chart">
              <c:ext xmlns:c16="http://schemas.microsoft.com/office/drawing/2014/chart" uri="{C3380CC4-5D6E-409C-BE32-E72D297353CC}">
                <c16:uniqueId val="{00000010-2AA1-4290-966B-4C0591DECD47}"/>
              </c:ext>
            </c:extLst>
          </c:dPt>
          <c:dPt>
            <c:idx val="17"/>
            <c:invertIfNegative val="0"/>
            <c:bubble3D val="0"/>
            <c:extLst xmlns:c16r2="http://schemas.microsoft.com/office/drawing/2015/06/chart">
              <c:ext xmlns:c16="http://schemas.microsoft.com/office/drawing/2014/chart" uri="{C3380CC4-5D6E-409C-BE32-E72D297353CC}">
                <c16:uniqueId val="{00000011-2AA1-4290-966B-4C0591DECD47}"/>
              </c:ext>
            </c:extLst>
          </c:dPt>
          <c:dPt>
            <c:idx val="18"/>
            <c:invertIfNegative val="0"/>
            <c:bubble3D val="0"/>
            <c:extLst xmlns:c16r2="http://schemas.microsoft.com/office/drawing/2015/06/chart">
              <c:ext xmlns:c16="http://schemas.microsoft.com/office/drawing/2014/chart" uri="{C3380CC4-5D6E-409C-BE32-E72D297353CC}">
                <c16:uniqueId val="{00000012-2AA1-4290-966B-4C0591DECD47}"/>
              </c:ext>
            </c:extLst>
          </c:dPt>
          <c:dPt>
            <c:idx val="19"/>
            <c:invertIfNegative val="0"/>
            <c:bubble3D val="0"/>
            <c:extLst xmlns:c16r2="http://schemas.microsoft.com/office/drawing/2015/06/chart">
              <c:ext xmlns:c16="http://schemas.microsoft.com/office/drawing/2014/chart" uri="{C3380CC4-5D6E-409C-BE32-E72D297353CC}">
                <c16:uniqueId val="{00000013-2AA1-4290-966B-4C0591DECD47}"/>
              </c:ext>
            </c:extLst>
          </c:dPt>
          <c:dPt>
            <c:idx val="20"/>
            <c:invertIfNegative val="0"/>
            <c:bubble3D val="0"/>
            <c:extLst xmlns:c16r2="http://schemas.microsoft.com/office/drawing/2015/06/chart">
              <c:ext xmlns:c16="http://schemas.microsoft.com/office/drawing/2014/chart" uri="{C3380CC4-5D6E-409C-BE32-E72D297353CC}">
                <c16:uniqueId val="{00000014-2AA1-4290-966B-4C0591DECD47}"/>
              </c:ext>
            </c:extLst>
          </c:dPt>
          <c:dPt>
            <c:idx val="21"/>
            <c:invertIfNegative val="0"/>
            <c:bubble3D val="0"/>
            <c:extLst xmlns:c16r2="http://schemas.microsoft.com/office/drawing/2015/06/chart">
              <c:ext xmlns:c16="http://schemas.microsoft.com/office/drawing/2014/chart" uri="{C3380CC4-5D6E-409C-BE32-E72D297353CC}">
                <c16:uniqueId val="{00000015-2AA1-4290-966B-4C0591DECD47}"/>
              </c:ext>
            </c:extLst>
          </c:dPt>
          <c:dPt>
            <c:idx val="22"/>
            <c:invertIfNegative val="0"/>
            <c:bubble3D val="0"/>
            <c:extLst xmlns:c16r2="http://schemas.microsoft.com/office/drawing/2015/06/chart">
              <c:ext xmlns:c16="http://schemas.microsoft.com/office/drawing/2014/chart" uri="{C3380CC4-5D6E-409C-BE32-E72D297353CC}">
                <c16:uniqueId val="{00000016-2AA1-4290-966B-4C0591DECD47}"/>
              </c:ext>
            </c:extLst>
          </c:dPt>
          <c:dPt>
            <c:idx val="23"/>
            <c:invertIfNegative val="0"/>
            <c:bubble3D val="0"/>
            <c:extLst xmlns:c16r2="http://schemas.microsoft.com/office/drawing/2015/06/chart">
              <c:ext xmlns:c16="http://schemas.microsoft.com/office/drawing/2014/chart" uri="{C3380CC4-5D6E-409C-BE32-E72D297353CC}">
                <c16:uniqueId val="{00000017-2AA1-4290-966B-4C0591DECD47}"/>
              </c:ext>
            </c:extLst>
          </c:dPt>
          <c:dPt>
            <c:idx val="24"/>
            <c:invertIfNegative val="0"/>
            <c:bubble3D val="0"/>
            <c:extLst xmlns:c16r2="http://schemas.microsoft.com/office/drawing/2015/06/chart">
              <c:ext xmlns:c16="http://schemas.microsoft.com/office/drawing/2014/chart" uri="{C3380CC4-5D6E-409C-BE32-E72D297353CC}">
                <c16:uniqueId val="{00000018-2AA1-4290-966B-4C0591DECD47}"/>
              </c:ext>
            </c:extLst>
          </c:dPt>
          <c:dPt>
            <c:idx val="25"/>
            <c:invertIfNegative val="0"/>
            <c:bubble3D val="0"/>
            <c:extLst xmlns:c16r2="http://schemas.microsoft.com/office/drawing/2015/06/chart">
              <c:ext xmlns:c16="http://schemas.microsoft.com/office/drawing/2014/chart" uri="{C3380CC4-5D6E-409C-BE32-E72D297353CC}">
                <c16:uniqueId val="{00000019-2AA1-4290-966B-4C0591DECD47}"/>
              </c:ext>
            </c:extLst>
          </c:dPt>
          <c:dPt>
            <c:idx val="26"/>
            <c:invertIfNegative val="0"/>
            <c:bubble3D val="0"/>
            <c:extLst xmlns:c16r2="http://schemas.microsoft.com/office/drawing/2015/06/chart">
              <c:ext xmlns:c16="http://schemas.microsoft.com/office/drawing/2014/chart" uri="{C3380CC4-5D6E-409C-BE32-E72D297353CC}">
                <c16:uniqueId val="{0000001A-2AA1-4290-966B-4C0591DECD47}"/>
              </c:ext>
            </c:extLst>
          </c:dPt>
          <c:dPt>
            <c:idx val="27"/>
            <c:invertIfNegative val="0"/>
            <c:bubble3D val="0"/>
            <c:extLst xmlns:c16r2="http://schemas.microsoft.com/office/drawing/2015/06/chart">
              <c:ext xmlns:c16="http://schemas.microsoft.com/office/drawing/2014/chart" uri="{C3380CC4-5D6E-409C-BE32-E72D297353CC}">
                <c16:uniqueId val="{0000001B-2AA1-4290-966B-4C0591DECD47}"/>
              </c:ext>
            </c:extLst>
          </c:dPt>
          <c:dPt>
            <c:idx val="28"/>
            <c:invertIfNegative val="0"/>
            <c:bubble3D val="0"/>
            <c:extLst xmlns:c16r2="http://schemas.microsoft.com/office/drawing/2015/06/chart">
              <c:ext xmlns:c16="http://schemas.microsoft.com/office/drawing/2014/chart" uri="{C3380CC4-5D6E-409C-BE32-E72D297353CC}">
                <c16:uniqueId val="{0000001C-2AA1-4290-966B-4C0591DECD47}"/>
              </c:ext>
            </c:extLst>
          </c:dPt>
          <c:dPt>
            <c:idx val="29"/>
            <c:invertIfNegative val="0"/>
            <c:bubble3D val="0"/>
            <c:extLst xmlns:c16r2="http://schemas.microsoft.com/office/drawing/2015/06/chart">
              <c:ext xmlns:c16="http://schemas.microsoft.com/office/drawing/2014/chart" uri="{C3380CC4-5D6E-409C-BE32-E72D297353CC}">
                <c16:uniqueId val="{0000001D-2AA1-4290-966B-4C0591DECD47}"/>
              </c:ext>
            </c:extLst>
          </c:dPt>
          <c:dPt>
            <c:idx val="30"/>
            <c:invertIfNegative val="0"/>
            <c:bubble3D val="0"/>
            <c:extLst xmlns:c16r2="http://schemas.microsoft.com/office/drawing/2015/06/chart">
              <c:ext xmlns:c16="http://schemas.microsoft.com/office/drawing/2014/chart" uri="{C3380CC4-5D6E-409C-BE32-E72D297353CC}">
                <c16:uniqueId val="{0000001E-2AA1-4290-966B-4C0591DECD47}"/>
              </c:ext>
            </c:extLst>
          </c:dPt>
          <c:dPt>
            <c:idx val="31"/>
            <c:invertIfNegative val="0"/>
            <c:bubble3D val="0"/>
            <c:extLst xmlns:c16r2="http://schemas.microsoft.com/office/drawing/2015/06/chart">
              <c:ext xmlns:c16="http://schemas.microsoft.com/office/drawing/2014/chart" uri="{C3380CC4-5D6E-409C-BE32-E72D297353CC}">
                <c16:uniqueId val="{0000001F-2AA1-4290-966B-4C0591DECD47}"/>
              </c:ext>
            </c:extLst>
          </c:dPt>
          <c:dPt>
            <c:idx val="32"/>
            <c:invertIfNegative val="0"/>
            <c:bubble3D val="0"/>
            <c:extLst xmlns:c16r2="http://schemas.microsoft.com/office/drawing/2015/06/chart">
              <c:ext xmlns:c16="http://schemas.microsoft.com/office/drawing/2014/chart" uri="{C3380CC4-5D6E-409C-BE32-E72D297353CC}">
                <c16:uniqueId val="{00000020-2AA1-4290-966B-4C0591DECD47}"/>
              </c:ext>
            </c:extLst>
          </c:dPt>
          <c:dPt>
            <c:idx val="33"/>
            <c:invertIfNegative val="0"/>
            <c:bubble3D val="0"/>
            <c:extLst xmlns:c16r2="http://schemas.microsoft.com/office/drawing/2015/06/chart">
              <c:ext xmlns:c16="http://schemas.microsoft.com/office/drawing/2014/chart" uri="{C3380CC4-5D6E-409C-BE32-E72D297353CC}">
                <c16:uniqueId val="{00000021-2AA1-4290-966B-4C0591DECD47}"/>
              </c:ext>
            </c:extLst>
          </c:dPt>
          <c:dPt>
            <c:idx val="34"/>
            <c:invertIfNegative val="0"/>
            <c:bubble3D val="0"/>
            <c:extLst xmlns:c16r2="http://schemas.microsoft.com/office/drawing/2015/06/chart">
              <c:ext xmlns:c16="http://schemas.microsoft.com/office/drawing/2014/chart" uri="{C3380CC4-5D6E-409C-BE32-E72D297353CC}">
                <c16:uniqueId val="{00000022-2AA1-4290-966B-4C0591DECD47}"/>
              </c:ext>
            </c:extLst>
          </c:dPt>
          <c:dPt>
            <c:idx val="35"/>
            <c:invertIfNegative val="0"/>
            <c:bubble3D val="0"/>
            <c:extLst xmlns:c16r2="http://schemas.microsoft.com/office/drawing/2015/06/chart">
              <c:ext xmlns:c16="http://schemas.microsoft.com/office/drawing/2014/chart" uri="{C3380CC4-5D6E-409C-BE32-E72D297353CC}">
                <c16:uniqueId val="{00000023-2AA1-4290-966B-4C0591DECD47}"/>
              </c:ext>
            </c:extLst>
          </c:dPt>
          <c:dPt>
            <c:idx val="36"/>
            <c:invertIfNegative val="0"/>
            <c:bubble3D val="0"/>
            <c:extLst xmlns:c16r2="http://schemas.microsoft.com/office/drawing/2015/06/chart">
              <c:ext xmlns:c16="http://schemas.microsoft.com/office/drawing/2014/chart" uri="{C3380CC4-5D6E-409C-BE32-E72D297353CC}">
                <c16:uniqueId val="{00000024-2AA1-4290-966B-4C0591DECD47}"/>
              </c:ext>
            </c:extLst>
          </c:dPt>
          <c:dPt>
            <c:idx val="37"/>
            <c:invertIfNegative val="0"/>
            <c:bubble3D val="0"/>
            <c:extLst xmlns:c16r2="http://schemas.microsoft.com/office/drawing/2015/06/chart">
              <c:ext xmlns:c16="http://schemas.microsoft.com/office/drawing/2014/chart" uri="{C3380CC4-5D6E-409C-BE32-E72D297353CC}">
                <c16:uniqueId val="{00000025-2AA1-4290-966B-4C0591DECD47}"/>
              </c:ext>
            </c:extLst>
          </c:dPt>
          <c:dPt>
            <c:idx val="38"/>
            <c:invertIfNegative val="0"/>
            <c:bubble3D val="0"/>
            <c:extLst xmlns:c16r2="http://schemas.microsoft.com/office/drawing/2015/06/chart">
              <c:ext xmlns:c16="http://schemas.microsoft.com/office/drawing/2014/chart" uri="{C3380CC4-5D6E-409C-BE32-E72D297353CC}">
                <c16:uniqueId val="{00000026-2AA1-4290-966B-4C0591DECD47}"/>
              </c:ext>
            </c:extLst>
          </c:dPt>
          <c:dPt>
            <c:idx val="39"/>
            <c:invertIfNegative val="0"/>
            <c:bubble3D val="0"/>
            <c:extLst xmlns:c16r2="http://schemas.microsoft.com/office/drawing/2015/06/chart">
              <c:ext xmlns:c16="http://schemas.microsoft.com/office/drawing/2014/chart" uri="{C3380CC4-5D6E-409C-BE32-E72D297353CC}">
                <c16:uniqueId val="{00000027-2AA1-4290-966B-4C0591DECD47}"/>
              </c:ext>
            </c:extLst>
          </c:dPt>
          <c:dLbls>
            <c:spPr>
              <a:noFill/>
              <a:ln>
                <a:noFill/>
              </a:ln>
              <a:effectLst/>
            </c:spPr>
            <c:txPr>
              <a:bodyPr rot="0" spcFirstLastPara="1" vertOverflow="ellipsis" vert="horz" wrap="square" anchor="ctr" anchorCtr="1"/>
              <a:lstStyle/>
              <a:p>
                <a:pPr>
                  <a:defRPr sz="1200" b="1" i="0" u="none" strike="noStrike" kern="1200" baseline="0">
                    <a:solidFill>
                      <a:schemeClr val="bg1"/>
                    </a:solidFill>
                    <a:latin typeface="Arial" panose="020B0604020202020204" pitchFamily="34" charset="0"/>
                    <a:ea typeface="Century Gothic" charset="0"/>
                    <a:cs typeface="Arial" panose="020B0604020202020204" pitchFamily="34" charset="0"/>
                  </a:defRPr>
                </a:pPr>
                <a:endParaRPr lang="en-US"/>
              </a:p>
            </c:txPr>
            <c:dLblPos val="ct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Sheet1!$A$14</c:f>
              <c:strCache>
                <c:ptCount val="1"/>
                <c:pt idx="0">
                  <c:v>Film/TV/Literature attraction</c:v>
                </c:pt>
              </c:strCache>
            </c:strRef>
          </c:cat>
          <c:val>
            <c:numRef>
              <c:f>Sheet1!$B$14</c:f>
              <c:numCache>
                <c:formatCode>0%</c:formatCode>
                <c:ptCount val="1"/>
                <c:pt idx="0">
                  <c:v>0.25046875000000002</c:v>
                </c:pt>
              </c:numCache>
            </c:numRef>
          </c:val>
          <c:extLst xmlns:c16r2="http://schemas.microsoft.com/office/drawing/2015/06/chart">
            <c:ext xmlns:c16="http://schemas.microsoft.com/office/drawing/2014/chart" uri="{C3380CC4-5D6E-409C-BE32-E72D297353CC}">
              <c16:uniqueId val="{00000028-2AA1-4290-966B-4C0591DECD47}"/>
            </c:ext>
          </c:extLst>
        </c:ser>
        <c:ser>
          <c:idx val="1"/>
          <c:order val="1"/>
          <c:tx>
            <c:strRef>
              <c:f>Sheet1!$C$1</c:f>
              <c:strCache>
                <c:ptCount val="1"/>
                <c:pt idx="0">
                  <c:v>Definitely would</c:v>
                </c:pt>
              </c:strCache>
            </c:strRef>
          </c:tx>
          <c:spPr>
            <a:solidFill>
              <a:srgbClr val="00B050"/>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b" anchorCtr="0">
                <a:spAutoFit/>
              </a:bodyPr>
              <a:lstStyle/>
              <a:p>
                <a:pPr algn="ctr">
                  <a:defRPr lang="en-GB" sz="1200" b="1" i="0" u="none" strike="noStrike" kern="1200" baseline="0">
                    <a:solidFill>
                      <a:schemeClr val="bg1"/>
                    </a:solidFill>
                    <a:latin typeface="Arial" panose="020B0604020202020204" pitchFamily="34" charset="0"/>
                    <a:ea typeface="Century Gothic" charset="0"/>
                    <a:cs typeface="Arial" panose="020B0604020202020204" pitchFamily="34" charset="0"/>
                  </a:defRPr>
                </a:pPr>
                <a:endParaRPr lang="en-US"/>
              </a:p>
            </c:txPr>
            <c:dLblPos val="ct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Sheet1!$A$14</c:f>
              <c:strCache>
                <c:ptCount val="1"/>
                <c:pt idx="0">
                  <c:v>Film/TV/Literature attraction</c:v>
                </c:pt>
              </c:strCache>
            </c:strRef>
          </c:cat>
          <c:val>
            <c:numRef>
              <c:f>Sheet1!$C$14</c:f>
              <c:numCache>
                <c:formatCode>0%</c:formatCode>
                <c:ptCount val="1"/>
                <c:pt idx="0">
                  <c:v>0.20753125</c:v>
                </c:pt>
              </c:numCache>
            </c:numRef>
          </c:val>
          <c:extLst xmlns:c16r2="http://schemas.microsoft.com/office/drawing/2015/06/chart">
            <c:ext xmlns:c16="http://schemas.microsoft.com/office/drawing/2014/chart" uri="{C3380CC4-5D6E-409C-BE32-E72D297353CC}">
              <c16:uniqueId val="{00000029-2AA1-4290-966B-4C0591DECD47}"/>
            </c:ext>
          </c:extLst>
        </c:ser>
        <c:dLbls>
          <c:showLegendKey val="0"/>
          <c:showVal val="0"/>
          <c:showCatName val="0"/>
          <c:showSerName val="0"/>
          <c:showPercent val="0"/>
          <c:showBubbleSize val="0"/>
        </c:dLbls>
        <c:gapWidth val="50"/>
        <c:overlap val="100"/>
        <c:axId val="384411440"/>
        <c:axId val="384411048"/>
      </c:barChart>
      <c:catAx>
        <c:axId val="384411440"/>
        <c:scaling>
          <c:orientation val="maxMin"/>
        </c:scaling>
        <c:delete val="1"/>
        <c:axPos val="l"/>
        <c:numFmt formatCode="General" sourceLinked="1"/>
        <c:majorTickMark val="none"/>
        <c:minorTickMark val="none"/>
        <c:tickLblPos val="nextTo"/>
        <c:crossAx val="384411048"/>
        <c:crosses val="autoZero"/>
        <c:auto val="1"/>
        <c:lblAlgn val="ctr"/>
        <c:lblOffset val="100"/>
        <c:noMultiLvlLbl val="0"/>
      </c:catAx>
      <c:valAx>
        <c:axId val="384411048"/>
        <c:scaling>
          <c:orientation val="minMax"/>
          <c:max val="1.2"/>
        </c:scaling>
        <c:delete val="1"/>
        <c:axPos val="t"/>
        <c:majorGridlines>
          <c:spPr>
            <a:ln w="9525" cap="flat" cmpd="sng" algn="ctr">
              <a:noFill/>
              <a:round/>
            </a:ln>
            <a:effectLst/>
          </c:spPr>
        </c:majorGridlines>
        <c:numFmt formatCode="0%" sourceLinked="0"/>
        <c:majorTickMark val="out"/>
        <c:minorTickMark val="none"/>
        <c:tickLblPos val="nextTo"/>
        <c:crossAx val="384411440"/>
        <c:crosses val="autoZero"/>
        <c:crossBetween val="between"/>
      </c:valAx>
      <c:spPr>
        <a:noFill/>
        <a:ln>
          <a:noFill/>
        </a:ln>
        <a:effectLst/>
      </c:spPr>
    </c:plotArea>
    <c:plotVisOnly val="1"/>
    <c:dispBlanksAs val="gap"/>
    <c:showDLblsOverMax val="0"/>
  </c:chart>
  <c:spPr>
    <a:noFill/>
    <a:ln>
      <a:noFill/>
    </a:ln>
    <a:effectLst/>
  </c:spPr>
  <c:txPr>
    <a:bodyPr/>
    <a:lstStyle/>
    <a:p>
      <a:pPr>
        <a:defRPr sz="800">
          <a:solidFill>
            <a:srgbClr val="505050"/>
          </a:solidFill>
          <a:latin typeface="Arial" panose="020B0604020202020204" pitchFamily="34" charset="0"/>
          <a:cs typeface="Arial" panose="020B0604020202020204" pitchFamily="34" charset="0"/>
        </a:defRPr>
      </a:pPr>
      <a:endParaRPr lang="en-US"/>
    </a:p>
  </c:txPr>
  <c:externalData r:id="rId2">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32780597237485198"/>
          <c:y val="3.73704372143773E-2"/>
          <c:w val="0.53711838704694803"/>
          <c:h val="0.94907410100360601"/>
        </c:manualLayout>
      </c:layout>
      <c:barChart>
        <c:barDir val="bar"/>
        <c:grouping val="stacked"/>
        <c:varyColors val="0"/>
        <c:ser>
          <c:idx val="0"/>
          <c:order val="0"/>
          <c:tx>
            <c:strRef>
              <c:f>Sheet1!$B$1</c:f>
              <c:strCache>
                <c:ptCount val="1"/>
                <c:pt idx="0">
                  <c:v>Very likely to </c:v>
                </c:pt>
              </c:strCache>
            </c:strRef>
          </c:tx>
          <c:spPr>
            <a:solidFill>
              <a:srgbClr val="92D050"/>
            </a:solidFill>
            <a:ln>
              <a:noFill/>
            </a:ln>
            <a:effectLst/>
          </c:spPr>
          <c:invertIfNegative val="0"/>
          <c:dPt>
            <c:idx val="0"/>
            <c:invertIfNegative val="0"/>
            <c:bubble3D val="0"/>
            <c:extLst xmlns:c16r2="http://schemas.microsoft.com/office/drawing/2015/06/chart">
              <c:ext xmlns:c16="http://schemas.microsoft.com/office/drawing/2014/chart" uri="{C3380CC4-5D6E-409C-BE32-E72D297353CC}">
                <c16:uniqueId val="{00000000-E14F-472C-A400-0CAAE7BD55BC}"/>
              </c:ext>
            </c:extLst>
          </c:dPt>
          <c:dPt>
            <c:idx val="1"/>
            <c:invertIfNegative val="0"/>
            <c:bubble3D val="0"/>
            <c:extLst xmlns:c16r2="http://schemas.microsoft.com/office/drawing/2015/06/chart">
              <c:ext xmlns:c16="http://schemas.microsoft.com/office/drawing/2014/chart" uri="{C3380CC4-5D6E-409C-BE32-E72D297353CC}">
                <c16:uniqueId val="{00000001-E14F-472C-A400-0CAAE7BD55BC}"/>
              </c:ext>
            </c:extLst>
          </c:dPt>
          <c:dPt>
            <c:idx val="2"/>
            <c:invertIfNegative val="0"/>
            <c:bubble3D val="0"/>
            <c:extLst xmlns:c16r2="http://schemas.microsoft.com/office/drawing/2015/06/chart">
              <c:ext xmlns:c16="http://schemas.microsoft.com/office/drawing/2014/chart" uri="{C3380CC4-5D6E-409C-BE32-E72D297353CC}">
                <c16:uniqueId val="{00000002-E14F-472C-A400-0CAAE7BD55BC}"/>
              </c:ext>
            </c:extLst>
          </c:dPt>
          <c:dPt>
            <c:idx val="3"/>
            <c:invertIfNegative val="0"/>
            <c:bubble3D val="0"/>
            <c:extLst xmlns:c16r2="http://schemas.microsoft.com/office/drawing/2015/06/chart">
              <c:ext xmlns:c16="http://schemas.microsoft.com/office/drawing/2014/chart" uri="{C3380CC4-5D6E-409C-BE32-E72D297353CC}">
                <c16:uniqueId val="{00000003-E14F-472C-A400-0CAAE7BD55BC}"/>
              </c:ext>
            </c:extLst>
          </c:dPt>
          <c:dPt>
            <c:idx val="4"/>
            <c:invertIfNegative val="0"/>
            <c:bubble3D val="0"/>
            <c:extLst xmlns:c16r2="http://schemas.microsoft.com/office/drawing/2015/06/chart">
              <c:ext xmlns:c16="http://schemas.microsoft.com/office/drawing/2014/chart" uri="{C3380CC4-5D6E-409C-BE32-E72D297353CC}">
                <c16:uniqueId val="{00000004-E14F-472C-A400-0CAAE7BD55BC}"/>
              </c:ext>
            </c:extLst>
          </c:dPt>
          <c:dPt>
            <c:idx val="5"/>
            <c:invertIfNegative val="0"/>
            <c:bubble3D val="0"/>
            <c:extLst xmlns:c16r2="http://schemas.microsoft.com/office/drawing/2015/06/chart">
              <c:ext xmlns:c16="http://schemas.microsoft.com/office/drawing/2014/chart" uri="{C3380CC4-5D6E-409C-BE32-E72D297353CC}">
                <c16:uniqueId val="{00000005-E14F-472C-A400-0CAAE7BD55BC}"/>
              </c:ext>
            </c:extLst>
          </c:dPt>
          <c:dPt>
            <c:idx val="6"/>
            <c:invertIfNegative val="0"/>
            <c:bubble3D val="0"/>
            <c:extLst xmlns:c16r2="http://schemas.microsoft.com/office/drawing/2015/06/chart">
              <c:ext xmlns:c16="http://schemas.microsoft.com/office/drawing/2014/chart" uri="{C3380CC4-5D6E-409C-BE32-E72D297353CC}">
                <c16:uniqueId val="{00000006-E14F-472C-A400-0CAAE7BD55BC}"/>
              </c:ext>
            </c:extLst>
          </c:dPt>
          <c:dPt>
            <c:idx val="7"/>
            <c:invertIfNegative val="0"/>
            <c:bubble3D val="0"/>
            <c:extLst xmlns:c16r2="http://schemas.microsoft.com/office/drawing/2015/06/chart">
              <c:ext xmlns:c16="http://schemas.microsoft.com/office/drawing/2014/chart" uri="{C3380CC4-5D6E-409C-BE32-E72D297353CC}">
                <c16:uniqueId val="{00000007-E14F-472C-A400-0CAAE7BD55BC}"/>
              </c:ext>
            </c:extLst>
          </c:dPt>
          <c:dPt>
            <c:idx val="8"/>
            <c:invertIfNegative val="0"/>
            <c:bubble3D val="0"/>
            <c:extLst xmlns:c16r2="http://schemas.microsoft.com/office/drawing/2015/06/chart">
              <c:ext xmlns:c16="http://schemas.microsoft.com/office/drawing/2014/chart" uri="{C3380CC4-5D6E-409C-BE32-E72D297353CC}">
                <c16:uniqueId val="{00000008-E14F-472C-A400-0CAAE7BD55BC}"/>
              </c:ext>
            </c:extLst>
          </c:dPt>
          <c:dPt>
            <c:idx val="9"/>
            <c:invertIfNegative val="0"/>
            <c:bubble3D val="0"/>
            <c:extLst xmlns:c16r2="http://schemas.microsoft.com/office/drawing/2015/06/chart">
              <c:ext xmlns:c16="http://schemas.microsoft.com/office/drawing/2014/chart" uri="{C3380CC4-5D6E-409C-BE32-E72D297353CC}">
                <c16:uniqueId val="{00000009-E14F-472C-A400-0CAAE7BD55BC}"/>
              </c:ext>
            </c:extLst>
          </c:dPt>
          <c:dPt>
            <c:idx val="10"/>
            <c:invertIfNegative val="0"/>
            <c:bubble3D val="0"/>
            <c:extLst xmlns:c16r2="http://schemas.microsoft.com/office/drawing/2015/06/chart">
              <c:ext xmlns:c16="http://schemas.microsoft.com/office/drawing/2014/chart" uri="{C3380CC4-5D6E-409C-BE32-E72D297353CC}">
                <c16:uniqueId val="{0000000A-E14F-472C-A400-0CAAE7BD55BC}"/>
              </c:ext>
            </c:extLst>
          </c:dPt>
          <c:dPt>
            <c:idx val="11"/>
            <c:invertIfNegative val="0"/>
            <c:bubble3D val="0"/>
            <c:extLst xmlns:c16r2="http://schemas.microsoft.com/office/drawing/2015/06/chart">
              <c:ext xmlns:c16="http://schemas.microsoft.com/office/drawing/2014/chart" uri="{C3380CC4-5D6E-409C-BE32-E72D297353CC}">
                <c16:uniqueId val="{0000000B-E14F-472C-A400-0CAAE7BD55BC}"/>
              </c:ext>
            </c:extLst>
          </c:dPt>
          <c:dPt>
            <c:idx val="12"/>
            <c:invertIfNegative val="0"/>
            <c:bubble3D val="0"/>
            <c:extLst xmlns:c16r2="http://schemas.microsoft.com/office/drawing/2015/06/chart">
              <c:ext xmlns:c16="http://schemas.microsoft.com/office/drawing/2014/chart" uri="{C3380CC4-5D6E-409C-BE32-E72D297353CC}">
                <c16:uniqueId val="{0000000C-E14F-472C-A400-0CAAE7BD55BC}"/>
              </c:ext>
            </c:extLst>
          </c:dPt>
          <c:dPt>
            <c:idx val="13"/>
            <c:invertIfNegative val="0"/>
            <c:bubble3D val="0"/>
            <c:extLst xmlns:c16r2="http://schemas.microsoft.com/office/drawing/2015/06/chart">
              <c:ext xmlns:c16="http://schemas.microsoft.com/office/drawing/2014/chart" uri="{C3380CC4-5D6E-409C-BE32-E72D297353CC}">
                <c16:uniqueId val="{0000000D-E14F-472C-A400-0CAAE7BD55BC}"/>
              </c:ext>
            </c:extLst>
          </c:dPt>
          <c:dPt>
            <c:idx val="14"/>
            <c:invertIfNegative val="0"/>
            <c:bubble3D val="0"/>
            <c:extLst xmlns:c16r2="http://schemas.microsoft.com/office/drawing/2015/06/chart">
              <c:ext xmlns:c16="http://schemas.microsoft.com/office/drawing/2014/chart" uri="{C3380CC4-5D6E-409C-BE32-E72D297353CC}">
                <c16:uniqueId val="{0000000E-E14F-472C-A400-0CAAE7BD55BC}"/>
              </c:ext>
            </c:extLst>
          </c:dPt>
          <c:dPt>
            <c:idx val="15"/>
            <c:invertIfNegative val="0"/>
            <c:bubble3D val="0"/>
            <c:extLst xmlns:c16r2="http://schemas.microsoft.com/office/drawing/2015/06/chart">
              <c:ext xmlns:c16="http://schemas.microsoft.com/office/drawing/2014/chart" uri="{C3380CC4-5D6E-409C-BE32-E72D297353CC}">
                <c16:uniqueId val="{0000000F-E14F-472C-A400-0CAAE7BD55BC}"/>
              </c:ext>
            </c:extLst>
          </c:dPt>
          <c:dPt>
            <c:idx val="16"/>
            <c:invertIfNegative val="0"/>
            <c:bubble3D val="0"/>
            <c:extLst xmlns:c16r2="http://schemas.microsoft.com/office/drawing/2015/06/chart">
              <c:ext xmlns:c16="http://schemas.microsoft.com/office/drawing/2014/chart" uri="{C3380CC4-5D6E-409C-BE32-E72D297353CC}">
                <c16:uniqueId val="{00000010-E14F-472C-A400-0CAAE7BD55BC}"/>
              </c:ext>
            </c:extLst>
          </c:dPt>
          <c:dPt>
            <c:idx val="17"/>
            <c:invertIfNegative val="0"/>
            <c:bubble3D val="0"/>
            <c:extLst xmlns:c16r2="http://schemas.microsoft.com/office/drawing/2015/06/chart">
              <c:ext xmlns:c16="http://schemas.microsoft.com/office/drawing/2014/chart" uri="{C3380CC4-5D6E-409C-BE32-E72D297353CC}">
                <c16:uniqueId val="{00000011-E14F-472C-A400-0CAAE7BD55BC}"/>
              </c:ext>
            </c:extLst>
          </c:dPt>
          <c:dPt>
            <c:idx val="18"/>
            <c:invertIfNegative val="0"/>
            <c:bubble3D val="0"/>
            <c:extLst xmlns:c16r2="http://schemas.microsoft.com/office/drawing/2015/06/chart">
              <c:ext xmlns:c16="http://schemas.microsoft.com/office/drawing/2014/chart" uri="{C3380CC4-5D6E-409C-BE32-E72D297353CC}">
                <c16:uniqueId val="{00000012-E14F-472C-A400-0CAAE7BD55BC}"/>
              </c:ext>
            </c:extLst>
          </c:dPt>
          <c:dPt>
            <c:idx val="19"/>
            <c:invertIfNegative val="0"/>
            <c:bubble3D val="0"/>
            <c:extLst xmlns:c16r2="http://schemas.microsoft.com/office/drawing/2015/06/chart">
              <c:ext xmlns:c16="http://schemas.microsoft.com/office/drawing/2014/chart" uri="{C3380CC4-5D6E-409C-BE32-E72D297353CC}">
                <c16:uniqueId val="{00000013-E14F-472C-A400-0CAAE7BD55BC}"/>
              </c:ext>
            </c:extLst>
          </c:dPt>
          <c:dPt>
            <c:idx val="20"/>
            <c:invertIfNegative val="0"/>
            <c:bubble3D val="0"/>
            <c:extLst xmlns:c16r2="http://schemas.microsoft.com/office/drawing/2015/06/chart">
              <c:ext xmlns:c16="http://schemas.microsoft.com/office/drawing/2014/chart" uri="{C3380CC4-5D6E-409C-BE32-E72D297353CC}">
                <c16:uniqueId val="{00000014-E14F-472C-A400-0CAAE7BD55BC}"/>
              </c:ext>
            </c:extLst>
          </c:dPt>
          <c:dPt>
            <c:idx val="21"/>
            <c:invertIfNegative val="0"/>
            <c:bubble3D val="0"/>
            <c:extLst xmlns:c16r2="http://schemas.microsoft.com/office/drawing/2015/06/chart">
              <c:ext xmlns:c16="http://schemas.microsoft.com/office/drawing/2014/chart" uri="{C3380CC4-5D6E-409C-BE32-E72D297353CC}">
                <c16:uniqueId val="{00000015-E14F-472C-A400-0CAAE7BD55BC}"/>
              </c:ext>
            </c:extLst>
          </c:dPt>
          <c:dPt>
            <c:idx val="22"/>
            <c:invertIfNegative val="0"/>
            <c:bubble3D val="0"/>
            <c:extLst xmlns:c16r2="http://schemas.microsoft.com/office/drawing/2015/06/chart">
              <c:ext xmlns:c16="http://schemas.microsoft.com/office/drawing/2014/chart" uri="{C3380CC4-5D6E-409C-BE32-E72D297353CC}">
                <c16:uniqueId val="{00000016-E14F-472C-A400-0CAAE7BD55BC}"/>
              </c:ext>
            </c:extLst>
          </c:dPt>
          <c:dPt>
            <c:idx val="23"/>
            <c:invertIfNegative val="0"/>
            <c:bubble3D val="0"/>
            <c:extLst xmlns:c16r2="http://schemas.microsoft.com/office/drawing/2015/06/chart">
              <c:ext xmlns:c16="http://schemas.microsoft.com/office/drawing/2014/chart" uri="{C3380CC4-5D6E-409C-BE32-E72D297353CC}">
                <c16:uniqueId val="{00000017-E14F-472C-A400-0CAAE7BD55BC}"/>
              </c:ext>
            </c:extLst>
          </c:dPt>
          <c:dPt>
            <c:idx val="24"/>
            <c:invertIfNegative val="0"/>
            <c:bubble3D val="0"/>
            <c:extLst xmlns:c16r2="http://schemas.microsoft.com/office/drawing/2015/06/chart">
              <c:ext xmlns:c16="http://schemas.microsoft.com/office/drawing/2014/chart" uri="{C3380CC4-5D6E-409C-BE32-E72D297353CC}">
                <c16:uniqueId val="{00000018-E14F-472C-A400-0CAAE7BD55BC}"/>
              </c:ext>
            </c:extLst>
          </c:dPt>
          <c:dPt>
            <c:idx val="25"/>
            <c:invertIfNegative val="0"/>
            <c:bubble3D val="0"/>
            <c:extLst xmlns:c16r2="http://schemas.microsoft.com/office/drawing/2015/06/chart">
              <c:ext xmlns:c16="http://schemas.microsoft.com/office/drawing/2014/chart" uri="{C3380CC4-5D6E-409C-BE32-E72D297353CC}">
                <c16:uniqueId val="{00000019-E14F-472C-A400-0CAAE7BD55BC}"/>
              </c:ext>
            </c:extLst>
          </c:dPt>
          <c:dPt>
            <c:idx val="26"/>
            <c:invertIfNegative val="0"/>
            <c:bubble3D val="0"/>
            <c:extLst xmlns:c16r2="http://schemas.microsoft.com/office/drawing/2015/06/chart">
              <c:ext xmlns:c16="http://schemas.microsoft.com/office/drawing/2014/chart" uri="{C3380CC4-5D6E-409C-BE32-E72D297353CC}">
                <c16:uniqueId val="{0000001A-E14F-472C-A400-0CAAE7BD55BC}"/>
              </c:ext>
            </c:extLst>
          </c:dPt>
          <c:dPt>
            <c:idx val="27"/>
            <c:invertIfNegative val="0"/>
            <c:bubble3D val="0"/>
            <c:extLst xmlns:c16r2="http://schemas.microsoft.com/office/drawing/2015/06/chart">
              <c:ext xmlns:c16="http://schemas.microsoft.com/office/drawing/2014/chart" uri="{C3380CC4-5D6E-409C-BE32-E72D297353CC}">
                <c16:uniqueId val="{0000001B-E14F-472C-A400-0CAAE7BD55BC}"/>
              </c:ext>
            </c:extLst>
          </c:dPt>
          <c:dPt>
            <c:idx val="28"/>
            <c:invertIfNegative val="0"/>
            <c:bubble3D val="0"/>
            <c:extLst xmlns:c16r2="http://schemas.microsoft.com/office/drawing/2015/06/chart">
              <c:ext xmlns:c16="http://schemas.microsoft.com/office/drawing/2014/chart" uri="{C3380CC4-5D6E-409C-BE32-E72D297353CC}">
                <c16:uniqueId val="{0000001C-E14F-472C-A400-0CAAE7BD55BC}"/>
              </c:ext>
            </c:extLst>
          </c:dPt>
          <c:dPt>
            <c:idx val="29"/>
            <c:invertIfNegative val="0"/>
            <c:bubble3D val="0"/>
            <c:extLst xmlns:c16r2="http://schemas.microsoft.com/office/drawing/2015/06/chart">
              <c:ext xmlns:c16="http://schemas.microsoft.com/office/drawing/2014/chart" uri="{C3380CC4-5D6E-409C-BE32-E72D297353CC}">
                <c16:uniqueId val="{0000001D-E14F-472C-A400-0CAAE7BD55BC}"/>
              </c:ext>
            </c:extLst>
          </c:dPt>
          <c:dPt>
            <c:idx val="30"/>
            <c:invertIfNegative val="0"/>
            <c:bubble3D val="0"/>
            <c:extLst xmlns:c16r2="http://schemas.microsoft.com/office/drawing/2015/06/chart">
              <c:ext xmlns:c16="http://schemas.microsoft.com/office/drawing/2014/chart" uri="{C3380CC4-5D6E-409C-BE32-E72D297353CC}">
                <c16:uniqueId val="{0000001E-E14F-472C-A400-0CAAE7BD55BC}"/>
              </c:ext>
            </c:extLst>
          </c:dPt>
          <c:dPt>
            <c:idx val="31"/>
            <c:invertIfNegative val="0"/>
            <c:bubble3D val="0"/>
            <c:extLst xmlns:c16r2="http://schemas.microsoft.com/office/drawing/2015/06/chart">
              <c:ext xmlns:c16="http://schemas.microsoft.com/office/drawing/2014/chart" uri="{C3380CC4-5D6E-409C-BE32-E72D297353CC}">
                <c16:uniqueId val="{0000001F-E14F-472C-A400-0CAAE7BD55BC}"/>
              </c:ext>
            </c:extLst>
          </c:dPt>
          <c:dPt>
            <c:idx val="32"/>
            <c:invertIfNegative val="0"/>
            <c:bubble3D val="0"/>
            <c:extLst xmlns:c16r2="http://schemas.microsoft.com/office/drawing/2015/06/chart">
              <c:ext xmlns:c16="http://schemas.microsoft.com/office/drawing/2014/chart" uri="{C3380CC4-5D6E-409C-BE32-E72D297353CC}">
                <c16:uniqueId val="{00000020-E14F-472C-A400-0CAAE7BD55BC}"/>
              </c:ext>
            </c:extLst>
          </c:dPt>
          <c:dPt>
            <c:idx val="33"/>
            <c:invertIfNegative val="0"/>
            <c:bubble3D val="0"/>
            <c:extLst xmlns:c16r2="http://schemas.microsoft.com/office/drawing/2015/06/chart">
              <c:ext xmlns:c16="http://schemas.microsoft.com/office/drawing/2014/chart" uri="{C3380CC4-5D6E-409C-BE32-E72D297353CC}">
                <c16:uniqueId val="{00000021-E14F-472C-A400-0CAAE7BD55BC}"/>
              </c:ext>
            </c:extLst>
          </c:dPt>
          <c:dPt>
            <c:idx val="34"/>
            <c:invertIfNegative val="0"/>
            <c:bubble3D val="0"/>
            <c:extLst xmlns:c16r2="http://schemas.microsoft.com/office/drawing/2015/06/chart">
              <c:ext xmlns:c16="http://schemas.microsoft.com/office/drawing/2014/chart" uri="{C3380CC4-5D6E-409C-BE32-E72D297353CC}">
                <c16:uniqueId val="{00000022-E14F-472C-A400-0CAAE7BD55BC}"/>
              </c:ext>
            </c:extLst>
          </c:dPt>
          <c:dPt>
            <c:idx val="35"/>
            <c:invertIfNegative val="0"/>
            <c:bubble3D val="0"/>
            <c:extLst xmlns:c16r2="http://schemas.microsoft.com/office/drawing/2015/06/chart">
              <c:ext xmlns:c16="http://schemas.microsoft.com/office/drawing/2014/chart" uri="{C3380CC4-5D6E-409C-BE32-E72D297353CC}">
                <c16:uniqueId val="{00000023-E14F-472C-A400-0CAAE7BD55BC}"/>
              </c:ext>
            </c:extLst>
          </c:dPt>
          <c:dPt>
            <c:idx val="36"/>
            <c:invertIfNegative val="0"/>
            <c:bubble3D val="0"/>
            <c:extLst xmlns:c16r2="http://schemas.microsoft.com/office/drawing/2015/06/chart">
              <c:ext xmlns:c16="http://schemas.microsoft.com/office/drawing/2014/chart" uri="{C3380CC4-5D6E-409C-BE32-E72D297353CC}">
                <c16:uniqueId val="{00000024-E14F-472C-A400-0CAAE7BD55BC}"/>
              </c:ext>
            </c:extLst>
          </c:dPt>
          <c:dPt>
            <c:idx val="37"/>
            <c:invertIfNegative val="0"/>
            <c:bubble3D val="0"/>
            <c:extLst xmlns:c16r2="http://schemas.microsoft.com/office/drawing/2015/06/chart">
              <c:ext xmlns:c16="http://schemas.microsoft.com/office/drawing/2014/chart" uri="{C3380CC4-5D6E-409C-BE32-E72D297353CC}">
                <c16:uniqueId val="{00000025-E14F-472C-A400-0CAAE7BD55BC}"/>
              </c:ext>
            </c:extLst>
          </c:dPt>
          <c:dPt>
            <c:idx val="38"/>
            <c:invertIfNegative val="0"/>
            <c:bubble3D val="0"/>
            <c:extLst xmlns:c16r2="http://schemas.microsoft.com/office/drawing/2015/06/chart">
              <c:ext xmlns:c16="http://schemas.microsoft.com/office/drawing/2014/chart" uri="{C3380CC4-5D6E-409C-BE32-E72D297353CC}">
                <c16:uniqueId val="{00000026-E14F-472C-A400-0CAAE7BD55BC}"/>
              </c:ext>
            </c:extLst>
          </c:dPt>
          <c:dPt>
            <c:idx val="39"/>
            <c:invertIfNegative val="0"/>
            <c:bubble3D val="0"/>
            <c:extLst xmlns:c16r2="http://schemas.microsoft.com/office/drawing/2015/06/chart">
              <c:ext xmlns:c16="http://schemas.microsoft.com/office/drawing/2014/chart" uri="{C3380CC4-5D6E-409C-BE32-E72D297353CC}">
                <c16:uniqueId val="{00000027-E14F-472C-A400-0CAAE7BD55BC}"/>
              </c:ext>
            </c:extLst>
          </c:dPt>
          <c:dLbls>
            <c:spPr>
              <a:noFill/>
              <a:ln>
                <a:noFill/>
              </a:ln>
              <a:effectLst/>
            </c:spPr>
            <c:txPr>
              <a:bodyPr rot="0" spcFirstLastPara="1" vertOverflow="ellipsis" vert="horz" wrap="square" anchor="ctr" anchorCtr="1"/>
              <a:lstStyle/>
              <a:p>
                <a:pPr>
                  <a:defRPr sz="1200" b="1" i="0" u="none" strike="noStrike" kern="1200" baseline="0">
                    <a:solidFill>
                      <a:schemeClr val="bg1"/>
                    </a:solidFill>
                    <a:latin typeface="Arial" panose="020B0604020202020204" pitchFamily="34" charset="0"/>
                    <a:ea typeface="Century Gothic" charset="0"/>
                    <a:cs typeface="Arial" panose="020B0604020202020204" pitchFamily="34" charset="0"/>
                  </a:defRPr>
                </a:pPr>
                <a:endParaRPr lang="en-US"/>
              </a:p>
            </c:txPr>
            <c:dLblPos val="ct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Sheet1!$A$40</c:f>
              <c:strCache>
                <c:ptCount val="1"/>
                <c:pt idx="0">
                  <c:v>Watching a play / musical</c:v>
                </c:pt>
              </c:strCache>
            </c:strRef>
          </c:cat>
          <c:val>
            <c:numRef>
              <c:f>Sheet1!$B$40</c:f>
              <c:numCache>
                <c:formatCode>0%</c:formatCode>
                <c:ptCount val="1"/>
                <c:pt idx="0">
                  <c:v>0.226092165898618</c:v>
                </c:pt>
              </c:numCache>
            </c:numRef>
          </c:val>
          <c:extLst xmlns:c16r2="http://schemas.microsoft.com/office/drawing/2015/06/chart">
            <c:ext xmlns:c16="http://schemas.microsoft.com/office/drawing/2014/chart" uri="{C3380CC4-5D6E-409C-BE32-E72D297353CC}">
              <c16:uniqueId val="{00000028-E14F-472C-A400-0CAAE7BD55BC}"/>
            </c:ext>
          </c:extLst>
        </c:ser>
        <c:ser>
          <c:idx val="1"/>
          <c:order val="1"/>
          <c:tx>
            <c:strRef>
              <c:f>Sheet1!$C$1</c:f>
              <c:strCache>
                <c:ptCount val="1"/>
                <c:pt idx="0">
                  <c:v>Definitely would</c:v>
                </c:pt>
              </c:strCache>
            </c:strRef>
          </c:tx>
          <c:spPr>
            <a:solidFill>
              <a:srgbClr val="00B050"/>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b" anchorCtr="0">
                <a:spAutoFit/>
              </a:bodyPr>
              <a:lstStyle/>
              <a:p>
                <a:pPr algn="ctr">
                  <a:defRPr lang="en-GB" sz="1200" b="1" i="0" u="none" strike="noStrike" kern="1200" baseline="0">
                    <a:solidFill>
                      <a:schemeClr val="bg1"/>
                    </a:solidFill>
                    <a:latin typeface="Arial" panose="020B0604020202020204" pitchFamily="34" charset="0"/>
                    <a:ea typeface="Century Gothic" charset="0"/>
                    <a:cs typeface="Arial" panose="020B0604020202020204" pitchFamily="34" charset="0"/>
                  </a:defRPr>
                </a:pPr>
                <a:endParaRPr lang="en-US"/>
              </a:p>
            </c:txPr>
            <c:dLblPos val="ct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Sheet1!$A$40</c:f>
              <c:strCache>
                <c:ptCount val="1"/>
                <c:pt idx="0">
                  <c:v>Watching a play / musical</c:v>
                </c:pt>
              </c:strCache>
            </c:strRef>
          </c:cat>
          <c:val>
            <c:numRef>
              <c:f>Sheet1!$C$40</c:f>
              <c:numCache>
                <c:formatCode>0%</c:formatCode>
                <c:ptCount val="1"/>
                <c:pt idx="0">
                  <c:v>0.21790783410138301</c:v>
                </c:pt>
              </c:numCache>
            </c:numRef>
          </c:val>
          <c:extLst xmlns:c16r2="http://schemas.microsoft.com/office/drawing/2015/06/chart">
            <c:ext xmlns:c16="http://schemas.microsoft.com/office/drawing/2014/chart" uri="{C3380CC4-5D6E-409C-BE32-E72D297353CC}">
              <c16:uniqueId val="{00000029-E14F-472C-A400-0CAAE7BD55BC}"/>
            </c:ext>
          </c:extLst>
        </c:ser>
        <c:dLbls>
          <c:showLegendKey val="0"/>
          <c:showVal val="0"/>
          <c:showCatName val="0"/>
          <c:showSerName val="0"/>
          <c:showPercent val="0"/>
          <c:showBubbleSize val="0"/>
        </c:dLbls>
        <c:gapWidth val="50"/>
        <c:overlap val="100"/>
        <c:axId val="384411832"/>
        <c:axId val="384408304"/>
      </c:barChart>
      <c:catAx>
        <c:axId val="384411832"/>
        <c:scaling>
          <c:orientation val="maxMin"/>
        </c:scaling>
        <c:delete val="1"/>
        <c:axPos val="l"/>
        <c:numFmt formatCode="General" sourceLinked="1"/>
        <c:majorTickMark val="none"/>
        <c:minorTickMark val="none"/>
        <c:tickLblPos val="nextTo"/>
        <c:crossAx val="384408304"/>
        <c:crosses val="autoZero"/>
        <c:auto val="1"/>
        <c:lblAlgn val="ctr"/>
        <c:lblOffset val="100"/>
        <c:noMultiLvlLbl val="0"/>
      </c:catAx>
      <c:valAx>
        <c:axId val="384408304"/>
        <c:scaling>
          <c:orientation val="minMax"/>
          <c:max val="1.2"/>
        </c:scaling>
        <c:delete val="1"/>
        <c:axPos val="t"/>
        <c:majorGridlines>
          <c:spPr>
            <a:ln w="9525" cap="flat" cmpd="sng" algn="ctr">
              <a:noFill/>
              <a:round/>
            </a:ln>
            <a:effectLst/>
          </c:spPr>
        </c:majorGridlines>
        <c:numFmt formatCode="0%" sourceLinked="0"/>
        <c:majorTickMark val="out"/>
        <c:minorTickMark val="none"/>
        <c:tickLblPos val="nextTo"/>
        <c:crossAx val="384411832"/>
        <c:crosses val="autoZero"/>
        <c:crossBetween val="between"/>
      </c:valAx>
      <c:spPr>
        <a:noFill/>
        <a:ln>
          <a:noFill/>
        </a:ln>
        <a:effectLst/>
      </c:spPr>
    </c:plotArea>
    <c:plotVisOnly val="1"/>
    <c:dispBlanksAs val="gap"/>
    <c:showDLblsOverMax val="0"/>
  </c:chart>
  <c:spPr>
    <a:noFill/>
    <a:ln>
      <a:noFill/>
    </a:ln>
    <a:effectLst/>
  </c:spPr>
  <c:txPr>
    <a:bodyPr/>
    <a:lstStyle/>
    <a:p>
      <a:pPr>
        <a:defRPr sz="800">
          <a:solidFill>
            <a:srgbClr val="505050"/>
          </a:solidFill>
          <a:latin typeface="Arial" panose="020B0604020202020204" pitchFamily="34" charset="0"/>
          <a:cs typeface="Arial" panose="020B0604020202020204" pitchFamily="34" charset="0"/>
        </a:defRPr>
      </a:pPr>
      <a:endParaRPr lang="en-US"/>
    </a:p>
  </c:txPr>
  <c:externalData r:id="rId2">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32780597237485198"/>
          <c:y val="3.73704372143773E-2"/>
          <c:w val="0.53711838704694803"/>
          <c:h val="0.94907410100360601"/>
        </c:manualLayout>
      </c:layout>
      <c:barChart>
        <c:barDir val="bar"/>
        <c:grouping val="stacked"/>
        <c:varyColors val="0"/>
        <c:ser>
          <c:idx val="0"/>
          <c:order val="0"/>
          <c:tx>
            <c:strRef>
              <c:f>Sheet1!$B$1</c:f>
              <c:strCache>
                <c:ptCount val="1"/>
                <c:pt idx="0">
                  <c:v>Very likely to </c:v>
                </c:pt>
              </c:strCache>
            </c:strRef>
          </c:tx>
          <c:spPr>
            <a:solidFill>
              <a:srgbClr val="92D050"/>
            </a:solidFill>
            <a:ln>
              <a:noFill/>
            </a:ln>
            <a:effectLst/>
          </c:spPr>
          <c:invertIfNegative val="0"/>
          <c:dPt>
            <c:idx val="0"/>
            <c:invertIfNegative val="0"/>
            <c:bubble3D val="0"/>
            <c:extLst xmlns:c16r2="http://schemas.microsoft.com/office/drawing/2015/06/chart">
              <c:ext xmlns:c16="http://schemas.microsoft.com/office/drawing/2014/chart" uri="{C3380CC4-5D6E-409C-BE32-E72D297353CC}">
                <c16:uniqueId val="{00000000-C8D1-44B1-A260-6E0E2CB0C3E5}"/>
              </c:ext>
            </c:extLst>
          </c:dPt>
          <c:dPt>
            <c:idx val="1"/>
            <c:invertIfNegative val="0"/>
            <c:bubble3D val="0"/>
            <c:extLst xmlns:c16r2="http://schemas.microsoft.com/office/drawing/2015/06/chart">
              <c:ext xmlns:c16="http://schemas.microsoft.com/office/drawing/2014/chart" uri="{C3380CC4-5D6E-409C-BE32-E72D297353CC}">
                <c16:uniqueId val="{00000001-C8D1-44B1-A260-6E0E2CB0C3E5}"/>
              </c:ext>
            </c:extLst>
          </c:dPt>
          <c:dPt>
            <c:idx val="2"/>
            <c:invertIfNegative val="0"/>
            <c:bubble3D val="0"/>
            <c:extLst xmlns:c16r2="http://schemas.microsoft.com/office/drawing/2015/06/chart">
              <c:ext xmlns:c16="http://schemas.microsoft.com/office/drawing/2014/chart" uri="{C3380CC4-5D6E-409C-BE32-E72D297353CC}">
                <c16:uniqueId val="{00000002-C8D1-44B1-A260-6E0E2CB0C3E5}"/>
              </c:ext>
            </c:extLst>
          </c:dPt>
          <c:dPt>
            <c:idx val="3"/>
            <c:invertIfNegative val="0"/>
            <c:bubble3D val="0"/>
            <c:extLst xmlns:c16r2="http://schemas.microsoft.com/office/drawing/2015/06/chart">
              <c:ext xmlns:c16="http://schemas.microsoft.com/office/drawing/2014/chart" uri="{C3380CC4-5D6E-409C-BE32-E72D297353CC}">
                <c16:uniqueId val="{00000003-C8D1-44B1-A260-6E0E2CB0C3E5}"/>
              </c:ext>
            </c:extLst>
          </c:dPt>
          <c:dPt>
            <c:idx val="4"/>
            <c:invertIfNegative val="0"/>
            <c:bubble3D val="0"/>
            <c:extLst xmlns:c16r2="http://schemas.microsoft.com/office/drawing/2015/06/chart">
              <c:ext xmlns:c16="http://schemas.microsoft.com/office/drawing/2014/chart" uri="{C3380CC4-5D6E-409C-BE32-E72D297353CC}">
                <c16:uniqueId val="{00000004-C8D1-44B1-A260-6E0E2CB0C3E5}"/>
              </c:ext>
            </c:extLst>
          </c:dPt>
          <c:dPt>
            <c:idx val="5"/>
            <c:invertIfNegative val="0"/>
            <c:bubble3D val="0"/>
            <c:extLst xmlns:c16r2="http://schemas.microsoft.com/office/drawing/2015/06/chart">
              <c:ext xmlns:c16="http://schemas.microsoft.com/office/drawing/2014/chart" uri="{C3380CC4-5D6E-409C-BE32-E72D297353CC}">
                <c16:uniqueId val="{00000005-C8D1-44B1-A260-6E0E2CB0C3E5}"/>
              </c:ext>
            </c:extLst>
          </c:dPt>
          <c:dPt>
            <c:idx val="6"/>
            <c:invertIfNegative val="0"/>
            <c:bubble3D val="0"/>
            <c:extLst xmlns:c16r2="http://schemas.microsoft.com/office/drawing/2015/06/chart">
              <c:ext xmlns:c16="http://schemas.microsoft.com/office/drawing/2014/chart" uri="{C3380CC4-5D6E-409C-BE32-E72D297353CC}">
                <c16:uniqueId val="{00000006-C8D1-44B1-A260-6E0E2CB0C3E5}"/>
              </c:ext>
            </c:extLst>
          </c:dPt>
          <c:dPt>
            <c:idx val="7"/>
            <c:invertIfNegative val="0"/>
            <c:bubble3D val="0"/>
            <c:extLst xmlns:c16r2="http://schemas.microsoft.com/office/drawing/2015/06/chart">
              <c:ext xmlns:c16="http://schemas.microsoft.com/office/drawing/2014/chart" uri="{C3380CC4-5D6E-409C-BE32-E72D297353CC}">
                <c16:uniqueId val="{00000007-C8D1-44B1-A260-6E0E2CB0C3E5}"/>
              </c:ext>
            </c:extLst>
          </c:dPt>
          <c:dPt>
            <c:idx val="8"/>
            <c:invertIfNegative val="0"/>
            <c:bubble3D val="0"/>
            <c:extLst xmlns:c16r2="http://schemas.microsoft.com/office/drawing/2015/06/chart">
              <c:ext xmlns:c16="http://schemas.microsoft.com/office/drawing/2014/chart" uri="{C3380CC4-5D6E-409C-BE32-E72D297353CC}">
                <c16:uniqueId val="{00000008-C8D1-44B1-A260-6E0E2CB0C3E5}"/>
              </c:ext>
            </c:extLst>
          </c:dPt>
          <c:dPt>
            <c:idx val="9"/>
            <c:invertIfNegative val="0"/>
            <c:bubble3D val="0"/>
            <c:extLst xmlns:c16r2="http://schemas.microsoft.com/office/drawing/2015/06/chart">
              <c:ext xmlns:c16="http://schemas.microsoft.com/office/drawing/2014/chart" uri="{C3380CC4-5D6E-409C-BE32-E72D297353CC}">
                <c16:uniqueId val="{00000009-C8D1-44B1-A260-6E0E2CB0C3E5}"/>
              </c:ext>
            </c:extLst>
          </c:dPt>
          <c:dPt>
            <c:idx val="10"/>
            <c:invertIfNegative val="0"/>
            <c:bubble3D val="0"/>
            <c:extLst xmlns:c16r2="http://schemas.microsoft.com/office/drawing/2015/06/chart">
              <c:ext xmlns:c16="http://schemas.microsoft.com/office/drawing/2014/chart" uri="{C3380CC4-5D6E-409C-BE32-E72D297353CC}">
                <c16:uniqueId val="{0000000A-C8D1-44B1-A260-6E0E2CB0C3E5}"/>
              </c:ext>
            </c:extLst>
          </c:dPt>
          <c:dPt>
            <c:idx val="11"/>
            <c:invertIfNegative val="0"/>
            <c:bubble3D val="0"/>
            <c:extLst xmlns:c16r2="http://schemas.microsoft.com/office/drawing/2015/06/chart">
              <c:ext xmlns:c16="http://schemas.microsoft.com/office/drawing/2014/chart" uri="{C3380CC4-5D6E-409C-BE32-E72D297353CC}">
                <c16:uniqueId val="{0000000B-C8D1-44B1-A260-6E0E2CB0C3E5}"/>
              </c:ext>
            </c:extLst>
          </c:dPt>
          <c:dPt>
            <c:idx val="12"/>
            <c:invertIfNegative val="0"/>
            <c:bubble3D val="0"/>
            <c:extLst xmlns:c16r2="http://schemas.microsoft.com/office/drawing/2015/06/chart">
              <c:ext xmlns:c16="http://schemas.microsoft.com/office/drawing/2014/chart" uri="{C3380CC4-5D6E-409C-BE32-E72D297353CC}">
                <c16:uniqueId val="{0000000C-C8D1-44B1-A260-6E0E2CB0C3E5}"/>
              </c:ext>
            </c:extLst>
          </c:dPt>
          <c:dPt>
            <c:idx val="13"/>
            <c:invertIfNegative val="0"/>
            <c:bubble3D val="0"/>
            <c:extLst xmlns:c16r2="http://schemas.microsoft.com/office/drawing/2015/06/chart">
              <c:ext xmlns:c16="http://schemas.microsoft.com/office/drawing/2014/chart" uri="{C3380CC4-5D6E-409C-BE32-E72D297353CC}">
                <c16:uniqueId val="{0000000D-C8D1-44B1-A260-6E0E2CB0C3E5}"/>
              </c:ext>
            </c:extLst>
          </c:dPt>
          <c:dPt>
            <c:idx val="14"/>
            <c:invertIfNegative val="0"/>
            <c:bubble3D val="0"/>
            <c:extLst xmlns:c16r2="http://schemas.microsoft.com/office/drawing/2015/06/chart">
              <c:ext xmlns:c16="http://schemas.microsoft.com/office/drawing/2014/chart" uri="{C3380CC4-5D6E-409C-BE32-E72D297353CC}">
                <c16:uniqueId val="{0000000E-C8D1-44B1-A260-6E0E2CB0C3E5}"/>
              </c:ext>
            </c:extLst>
          </c:dPt>
          <c:dPt>
            <c:idx val="15"/>
            <c:invertIfNegative val="0"/>
            <c:bubble3D val="0"/>
            <c:extLst xmlns:c16r2="http://schemas.microsoft.com/office/drawing/2015/06/chart">
              <c:ext xmlns:c16="http://schemas.microsoft.com/office/drawing/2014/chart" uri="{C3380CC4-5D6E-409C-BE32-E72D297353CC}">
                <c16:uniqueId val="{0000000F-C8D1-44B1-A260-6E0E2CB0C3E5}"/>
              </c:ext>
            </c:extLst>
          </c:dPt>
          <c:dPt>
            <c:idx val="16"/>
            <c:invertIfNegative val="0"/>
            <c:bubble3D val="0"/>
            <c:extLst xmlns:c16r2="http://schemas.microsoft.com/office/drawing/2015/06/chart">
              <c:ext xmlns:c16="http://schemas.microsoft.com/office/drawing/2014/chart" uri="{C3380CC4-5D6E-409C-BE32-E72D297353CC}">
                <c16:uniqueId val="{00000010-C8D1-44B1-A260-6E0E2CB0C3E5}"/>
              </c:ext>
            </c:extLst>
          </c:dPt>
          <c:dPt>
            <c:idx val="17"/>
            <c:invertIfNegative val="0"/>
            <c:bubble3D val="0"/>
            <c:extLst xmlns:c16r2="http://schemas.microsoft.com/office/drawing/2015/06/chart">
              <c:ext xmlns:c16="http://schemas.microsoft.com/office/drawing/2014/chart" uri="{C3380CC4-5D6E-409C-BE32-E72D297353CC}">
                <c16:uniqueId val="{00000011-C8D1-44B1-A260-6E0E2CB0C3E5}"/>
              </c:ext>
            </c:extLst>
          </c:dPt>
          <c:dPt>
            <c:idx val="18"/>
            <c:invertIfNegative val="0"/>
            <c:bubble3D val="0"/>
            <c:extLst xmlns:c16r2="http://schemas.microsoft.com/office/drawing/2015/06/chart">
              <c:ext xmlns:c16="http://schemas.microsoft.com/office/drawing/2014/chart" uri="{C3380CC4-5D6E-409C-BE32-E72D297353CC}">
                <c16:uniqueId val="{00000012-C8D1-44B1-A260-6E0E2CB0C3E5}"/>
              </c:ext>
            </c:extLst>
          </c:dPt>
          <c:dPt>
            <c:idx val="19"/>
            <c:invertIfNegative val="0"/>
            <c:bubble3D val="0"/>
            <c:extLst xmlns:c16r2="http://schemas.microsoft.com/office/drawing/2015/06/chart">
              <c:ext xmlns:c16="http://schemas.microsoft.com/office/drawing/2014/chart" uri="{C3380CC4-5D6E-409C-BE32-E72D297353CC}">
                <c16:uniqueId val="{00000013-C8D1-44B1-A260-6E0E2CB0C3E5}"/>
              </c:ext>
            </c:extLst>
          </c:dPt>
          <c:dPt>
            <c:idx val="20"/>
            <c:invertIfNegative val="0"/>
            <c:bubble3D val="0"/>
            <c:extLst xmlns:c16r2="http://schemas.microsoft.com/office/drawing/2015/06/chart">
              <c:ext xmlns:c16="http://schemas.microsoft.com/office/drawing/2014/chart" uri="{C3380CC4-5D6E-409C-BE32-E72D297353CC}">
                <c16:uniqueId val="{00000014-C8D1-44B1-A260-6E0E2CB0C3E5}"/>
              </c:ext>
            </c:extLst>
          </c:dPt>
          <c:dPt>
            <c:idx val="21"/>
            <c:invertIfNegative val="0"/>
            <c:bubble3D val="0"/>
            <c:extLst xmlns:c16r2="http://schemas.microsoft.com/office/drawing/2015/06/chart">
              <c:ext xmlns:c16="http://schemas.microsoft.com/office/drawing/2014/chart" uri="{C3380CC4-5D6E-409C-BE32-E72D297353CC}">
                <c16:uniqueId val="{00000015-C8D1-44B1-A260-6E0E2CB0C3E5}"/>
              </c:ext>
            </c:extLst>
          </c:dPt>
          <c:dPt>
            <c:idx val="22"/>
            <c:invertIfNegative val="0"/>
            <c:bubble3D val="0"/>
            <c:extLst xmlns:c16r2="http://schemas.microsoft.com/office/drawing/2015/06/chart">
              <c:ext xmlns:c16="http://schemas.microsoft.com/office/drawing/2014/chart" uri="{C3380CC4-5D6E-409C-BE32-E72D297353CC}">
                <c16:uniqueId val="{00000016-C8D1-44B1-A260-6E0E2CB0C3E5}"/>
              </c:ext>
            </c:extLst>
          </c:dPt>
          <c:dPt>
            <c:idx val="23"/>
            <c:invertIfNegative val="0"/>
            <c:bubble3D val="0"/>
            <c:extLst xmlns:c16r2="http://schemas.microsoft.com/office/drawing/2015/06/chart">
              <c:ext xmlns:c16="http://schemas.microsoft.com/office/drawing/2014/chart" uri="{C3380CC4-5D6E-409C-BE32-E72D297353CC}">
                <c16:uniqueId val="{00000017-C8D1-44B1-A260-6E0E2CB0C3E5}"/>
              </c:ext>
            </c:extLst>
          </c:dPt>
          <c:dPt>
            <c:idx val="24"/>
            <c:invertIfNegative val="0"/>
            <c:bubble3D val="0"/>
            <c:extLst xmlns:c16r2="http://schemas.microsoft.com/office/drawing/2015/06/chart">
              <c:ext xmlns:c16="http://schemas.microsoft.com/office/drawing/2014/chart" uri="{C3380CC4-5D6E-409C-BE32-E72D297353CC}">
                <c16:uniqueId val="{00000018-C8D1-44B1-A260-6E0E2CB0C3E5}"/>
              </c:ext>
            </c:extLst>
          </c:dPt>
          <c:dPt>
            <c:idx val="25"/>
            <c:invertIfNegative val="0"/>
            <c:bubble3D val="0"/>
            <c:extLst xmlns:c16r2="http://schemas.microsoft.com/office/drawing/2015/06/chart">
              <c:ext xmlns:c16="http://schemas.microsoft.com/office/drawing/2014/chart" uri="{C3380CC4-5D6E-409C-BE32-E72D297353CC}">
                <c16:uniqueId val="{00000019-C8D1-44B1-A260-6E0E2CB0C3E5}"/>
              </c:ext>
            </c:extLst>
          </c:dPt>
          <c:dPt>
            <c:idx val="26"/>
            <c:invertIfNegative val="0"/>
            <c:bubble3D val="0"/>
            <c:extLst xmlns:c16r2="http://schemas.microsoft.com/office/drawing/2015/06/chart">
              <c:ext xmlns:c16="http://schemas.microsoft.com/office/drawing/2014/chart" uri="{C3380CC4-5D6E-409C-BE32-E72D297353CC}">
                <c16:uniqueId val="{0000001A-C8D1-44B1-A260-6E0E2CB0C3E5}"/>
              </c:ext>
            </c:extLst>
          </c:dPt>
          <c:dPt>
            <c:idx val="27"/>
            <c:invertIfNegative val="0"/>
            <c:bubble3D val="0"/>
            <c:extLst xmlns:c16r2="http://schemas.microsoft.com/office/drawing/2015/06/chart">
              <c:ext xmlns:c16="http://schemas.microsoft.com/office/drawing/2014/chart" uri="{C3380CC4-5D6E-409C-BE32-E72D297353CC}">
                <c16:uniqueId val="{0000001B-C8D1-44B1-A260-6E0E2CB0C3E5}"/>
              </c:ext>
            </c:extLst>
          </c:dPt>
          <c:dPt>
            <c:idx val="28"/>
            <c:invertIfNegative val="0"/>
            <c:bubble3D val="0"/>
            <c:extLst xmlns:c16r2="http://schemas.microsoft.com/office/drawing/2015/06/chart">
              <c:ext xmlns:c16="http://schemas.microsoft.com/office/drawing/2014/chart" uri="{C3380CC4-5D6E-409C-BE32-E72D297353CC}">
                <c16:uniqueId val="{0000001C-C8D1-44B1-A260-6E0E2CB0C3E5}"/>
              </c:ext>
            </c:extLst>
          </c:dPt>
          <c:dPt>
            <c:idx val="29"/>
            <c:invertIfNegative val="0"/>
            <c:bubble3D val="0"/>
            <c:extLst xmlns:c16r2="http://schemas.microsoft.com/office/drawing/2015/06/chart">
              <c:ext xmlns:c16="http://schemas.microsoft.com/office/drawing/2014/chart" uri="{C3380CC4-5D6E-409C-BE32-E72D297353CC}">
                <c16:uniqueId val="{0000001D-C8D1-44B1-A260-6E0E2CB0C3E5}"/>
              </c:ext>
            </c:extLst>
          </c:dPt>
          <c:dPt>
            <c:idx val="30"/>
            <c:invertIfNegative val="0"/>
            <c:bubble3D val="0"/>
            <c:extLst xmlns:c16r2="http://schemas.microsoft.com/office/drawing/2015/06/chart">
              <c:ext xmlns:c16="http://schemas.microsoft.com/office/drawing/2014/chart" uri="{C3380CC4-5D6E-409C-BE32-E72D297353CC}">
                <c16:uniqueId val="{0000001E-C8D1-44B1-A260-6E0E2CB0C3E5}"/>
              </c:ext>
            </c:extLst>
          </c:dPt>
          <c:dPt>
            <c:idx val="31"/>
            <c:invertIfNegative val="0"/>
            <c:bubble3D val="0"/>
            <c:extLst xmlns:c16r2="http://schemas.microsoft.com/office/drawing/2015/06/chart">
              <c:ext xmlns:c16="http://schemas.microsoft.com/office/drawing/2014/chart" uri="{C3380CC4-5D6E-409C-BE32-E72D297353CC}">
                <c16:uniqueId val="{0000001F-C8D1-44B1-A260-6E0E2CB0C3E5}"/>
              </c:ext>
            </c:extLst>
          </c:dPt>
          <c:dPt>
            <c:idx val="32"/>
            <c:invertIfNegative val="0"/>
            <c:bubble3D val="0"/>
            <c:extLst xmlns:c16r2="http://schemas.microsoft.com/office/drawing/2015/06/chart">
              <c:ext xmlns:c16="http://schemas.microsoft.com/office/drawing/2014/chart" uri="{C3380CC4-5D6E-409C-BE32-E72D297353CC}">
                <c16:uniqueId val="{00000020-C8D1-44B1-A260-6E0E2CB0C3E5}"/>
              </c:ext>
            </c:extLst>
          </c:dPt>
          <c:dPt>
            <c:idx val="33"/>
            <c:invertIfNegative val="0"/>
            <c:bubble3D val="0"/>
            <c:extLst xmlns:c16r2="http://schemas.microsoft.com/office/drawing/2015/06/chart">
              <c:ext xmlns:c16="http://schemas.microsoft.com/office/drawing/2014/chart" uri="{C3380CC4-5D6E-409C-BE32-E72D297353CC}">
                <c16:uniqueId val="{00000021-C8D1-44B1-A260-6E0E2CB0C3E5}"/>
              </c:ext>
            </c:extLst>
          </c:dPt>
          <c:dPt>
            <c:idx val="34"/>
            <c:invertIfNegative val="0"/>
            <c:bubble3D val="0"/>
            <c:extLst xmlns:c16r2="http://schemas.microsoft.com/office/drawing/2015/06/chart">
              <c:ext xmlns:c16="http://schemas.microsoft.com/office/drawing/2014/chart" uri="{C3380CC4-5D6E-409C-BE32-E72D297353CC}">
                <c16:uniqueId val="{00000022-C8D1-44B1-A260-6E0E2CB0C3E5}"/>
              </c:ext>
            </c:extLst>
          </c:dPt>
          <c:dPt>
            <c:idx val="35"/>
            <c:invertIfNegative val="0"/>
            <c:bubble3D val="0"/>
            <c:extLst xmlns:c16r2="http://schemas.microsoft.com/office/drawing/2015/06/chart">
              <c:ext xmlns:c16="http://schemas.microsoft.com/office/drawing/2014/chart" uri="{C3380CC4-5D6E-409C-BE32-E72D297353CC}">
                <c16:uniqueId val="{00000023-C8D1-44B1-A260-6E0E2CB0C3E5}"/>
              </c:ext>
            </c:extLst>
          </c:dPt>
          <c:dPt>
            <c:idx val="36"/>
            <c:invertIfNegative val="0"/>
            <c:bubble3D val="0"/>
            <c:extLst xmlns:c16r2="http://schemas.microsoft.com/office/drawing/2015/06/chart">
              <c:ext xmlns:c16="http://schemas.microsoft.com/office/drawing/2014/chart" uri="{C3380CC4-5D6E-409C-BE32-E72D297353CC}">
                <c16:uniqueId val="{00000024-C8D1-44B1-A260-6E0E2CB0C3E5}"/>
              </c:ext>
            </c:extLst>
          </c:dPt>
          <c:dPt>
            <c:idx val="37"/>
            <c:invertIfNegative val="0"/>
            <c:bubble3D val="0"/>
            <c:extLst xmlns:c16r2="http://schemas.microsoft.com/office/drawing/2015/06/chart">
              <c:ext xmlns:c16="http://schemas.microsoft.com/office/drawing/2014/chart" uri="{C3380CC4-5D6E-409C-BE32-E72D297353CC}">
                <c16:uniqueId val="{00000025-C8D1-44B1-A260-6E0E2CB0C3E5}"/>
              </c:ext>
            </c:extLst>
          </c:dPt>
          <c:dPt>
            <c:idx val="38"/>
            <c:invertIfNegative val="0"/>
            <c:bubble3D val="0"/>
            <c:extLst xmlns:c16r2="http://schemas.microsoft.com/office/drawing/2015/06/chart">
              <c:ext xmlns:c16="http://schemas.microsoft.com/office/drawing/2014/chart" uri="{C3380CC4-5D6E-409C-BE32-E72D297353CC}">
                <c16:uniqueId val="{00000026-C8D1-44B1-A260-6E0E2CB0C3E5}"/>
              </c:ext>
            </c:extLst>
          </c:dPt>
          <c:dPt>
            <c:idx val="39"/>
            <c:invertIfNegative val="0"/>
            <c:bubble3D val="0"/>
            <c:extLst xmlns:c16r2="http://schemas.microsoft.com/office/drawing/2015/06/chart">
              <c:ext xmlns:c16="http://schemas.microsoft.com/office/drawing/2014/chart" uri="{C3380CC4-5D6E-409C-BE32-E72D297353CC}">
                <c16:uniqueId val="{00000027-C8D1-44B1-A260-6E0E2CB0C3E5}"/>
              </c:ext>
            </c:extLst>
          </c:dPt>
          <c:dLbls>
            <c:spPr>
              <a:noFill/>
              <a:ln>
                <a:noFill/>
              </a:ln>
              <a:effectLst/>
            </c:spPr>
            <c:txPr>
              <a:bodyPr rot="0" spcFirstLastPara="1" vertOverflow="ellipsis" vert="horz" wrap="square" anchor="ctr" anchorCtr="1"/>
              <a:lstStyle/>
              <a:p>
                <a:pPr>
                  <a:defRPr sz="1200" b="1" i="0" u="none" strike="noStrike" kern="1200" baseline="0">
                    <a:solidFill>
                      <a:schemeClr val="bg1"/>
                    </a:solidFill>
                    <a:latin typeface="Arial" panose="020B0604020202020204" pitchFamily="34" charset="0"/>
                    <a:ea typeface="Century Gothic" charset="0"/>
                    <a:cs typeface="Arial" panose="020B0604020202020204" pitchFamily="34" charset="0"/>
                  </a:defRPr>
                </a:pPr>
                <a:endParaRPr lang="en-US"/>
              </a:p>
            </c:txPr>
            <c:dLblPos val="ct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Sheet1!$A$7</c:f>
              <c:strCache>
                <c:ptCount val="1"/>
                <c:pt idx="0">
                  <c:v>Boating (boat trips, canal boating)</c:v>
                </c:pt>
              </c:strCache>
            </c:strRef>
          </c:cat>
          <c:val>
            <c:numRef>
              <c:f>Sheet1!$B$7</c:f>
              <c:numCache>
                <c:formatCode>0%</c:formatCode>
                <c:ptCount val="1"/>
                <c:pt idx="0">
                  <c:v>0.24051643192488301</c:v>
                </c:pt>
              </c:numCache>
            </c:numRef>
          </c:val>
          <c:extLst xmlns:c16r2="http://schemas.microsoft.com/office/drawing/2015/06/chart">
            <c:ext xmlns:c16="http://schemas.microsoft.com/office/drawing/2014/chart" uri="{C3380CC4-5D6E-409C-BE32-E72D297353CC}">
              <c16:uniqueId val="{00000028-C8D1-44B1-A260-6E0E2CB0C3E5}"/>
            </c:ext>
          </c:extLst>
        </c:ser>
        <c:ser>
          <c:idx val="1"/>
          <c:order val="1"/>
          <c:tx>
            <c:strRef>
              <c:f>Sheet1!$C$1</c:f>
              <c:strCache>
                <c:ptCount val="1"/>
                <c:pt idx="0">
                  <c:v>Definitely would</c:v>
                </c:pt>
              </c:strCache>
            </c:strRef>
          </c:tx>
          <c:spPr>
            <a:solidFill>
              <a:srgbClr val="00B050"/>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b" anchorCtr="0">
                <a:spAutoFit/>
              </a:bodyPr>
              <a:lstStyle/>
              <a:p>
                <a:pPr algn="ctr">
                  <a:defRPr lang="en-GB" sz="1200" b="1" i="0" u="none" strike="noStrike" kern="1200" baseline="0">
                    <a:solidFill>
                      <a:schemeClr val="bg1"/>
                    </a:solidFill>
                    <a:latin typeface="Arial" panose="020B0604020202020204" pitchFamily="34" charset="0"/>
                    <a:ea typeface="Century Gothic" charset="0"/>
                    <a:cs typeface="Arial" panose="020B0604020202020204" pitchFamily="34" charset="0"/>
                  </a:defRPr>
                </a:pPr>
                <a:endParaRPr lang="en-US"/>
              </a:p>
            </c:txPr>
            <c:dLblPos val="ct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Sheet1!$A$7</c:f>
              <c:strCache>
                <c:ptCount val="1"/>
                <c:pt idx="0">
                  <c:v>Boating (boat trips, canal boating)</c:v>
                </c:pt>
              </c:strCache>
            </c:strRef>
          </c:cat>
          <c:val>
            <c:numRef>
              <c:f>Sheet1!$C$7</c:f>
              <c:numCache>
                <c:formatCode>0%</c:formatCode>
                <c:ptCount val="1"/>
                <c:pt idx="0">
                  <c:v>0.19548356807511699</c:v>
                </c:pt>
              </c:numCache>
            </c:numRef>
          </c:val>
          <c:extLst xmlns:c16r2="http://schemas.microsoft.com/office/drawing/2015/06/chart">
            <c:ext xmlns:c16="http://schemas.microsoft.com/office/drawing/2014/chart" uri="{C3380CC4-5D6E-409C-BE32-E72D297353CC}">
              <c16:uniqueId val="{00000029-C8D1-44B1-A260-6E0E2CB0C3E5}"/>
            </c:ext>
          </c:extLst>
        </c:ser>
        <c:dLbls>
          <c:showLegendKey val="0"/>
          <c:showVal val="0"/>
          <c:showCatName val="0"/>
          <c:showSerName val="0"/>
          <c:showPercent val="0"/>
          <c:showBubbleSize val="0"/>
        </c:dLbls>
        <c:gapWidth val="50"/>
        <c:overlap val="100"/>
        <c:axId val="384412224"/>
        <c:axId val="384405952"/>
      </c:barChart>
      <c:catAx>
        <c:axId val="384412224"/>
        <c:scaling>
          <c:orientation val="maxMin"/>
        </c:scaling>
        <c:delete val="1"/>
        <c:axPos val="l"/>
        <c:numFmt formatCode="General" sourceLinked="1"/>
        <c:majorTickMark val="none"/>
        <c:minorTickMark val="none"/>
        <c:tickLblPos val="nextTo"/>
        <c:crossAx val="384405952"/>
        <c:crosses val="autoZero"/>
        <c:auto val="1"/>
        <c:lblAlgn val="ctr"/>
        <c:lblOffset val="100"/>
        <c:noMultiLvlLbl val="0"/>
      </c:catAx>
      <c:valAx>
        <c:axId val="384405952"/>
        <c:scaling>
          <c:orientation val="minMax"/>
          <c:max val="1.2"/>
        </c:scaling>
        <c:delete val="1"/>
        <c:axPos val="t"/>
        <c:majorGridlines>
          <c:spPr>
            <a:ln w="9525" cap="flat" cmpd="sng" algn="ctr">
              <a:noFill/>
              <a:round/>
            </a:ln>
            <a:effectLst/>
          </c:spPr>
        </c:majorGridlines>
        <c:numFmt formatCode="0%" sourceLinked="0"/>
        <c:majorTickMark val="out"/>
        <c:minorTickMark val="none"/>
        <c:tickLblPos val="nextTo"/>
        <c:crossAx val="384412224"/>
        <c:crosses val="autoZero"/>
        <c:crossBetween val="between"/>
      </c:valAx>
      <c:spPr>
        <a:noFill/>
        <a:ln>
          <a:noFill/>
        </a:ln>
        <a:effectLst/>
      </c:spPr>
    </c:plotArea>
    <c:plotVisOnly val="1"/>
    <c:dispBlanksAs val="gap"/>
    <c:showDLblsOverMax val="0"/>
  </c:chart>
  <c:spPr>
    <a:noFill/>
    <a:ln>
      <a:noFill/>
    </a:ln>
    <a:effectLst/>
  </c:spPr>
  <c:txPr>
    <a:bodyPr/>
    <a:lstStyle/>
    <a:p>
      <a:pPr>
        <a:defRPr sz="800">
          <a:solidFill>
            <a:srgbClr val="505050"/>
          </a:solidFill>
          <a:latin typeface="Arial" panose="020B0604020202020204" pitchFamily="34" charset="0"/>
          <a:cs typeface="Arial" panose="020B0604020202020204" pitchFamily="34" charset="0"/>
        </a:defRPr>
      </a:pPr>
      <a:endParaRPr lang="en-US"/>
    </a:p>
  </c:txPr>
  <c:externalData r:id="rId2">
    <c:autoUpdate val="0"/>
  </c:externalData>
</c:chartSpace>
</file>

<file path=ppt/charts/chart35.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32780597237485198"/>
          <c:y val="3.73704372143773E-2"/>
          <c:w val="0.53711838704694803"/>
          <c:h val="0.94907410100360601"/>
        </c:manualLayout>
      </c:layout>
      <c:barChart>
        <c:barDir val="bar"/>
        <c:grouping val="stacked"/>
        <c:varyColors val="0"/>
        <c:ser>
          <c:idx val="0"/>
          <c:order val="0"/>
          <c:tx>
            <c:strRef>
              <c:f>Sheet1!$B$1</c:f>
              <c:strCache>
                <c:ptCount val="1"/>
                <c:pt idx="0">
                  <c:v>Very likely to </c:v>
                </c:pt>
              </c:strCache>
            </c:strRef>
          </c:tx>
          <c:spPr>
            <a:solidFill>
              <a:srgbClr val="92D050"/>
            </a:solidFill>
            <a:ln>
              <a:noFill/>
            </a:ln>
            <a:effectLst/>
          </c:spPr>
          <c:invertIfNegative val="0"/>
          <c:dPt>
            <c:idx val="0"/>
            <c:invertIfNegative val="0"/>
            <c:bubble3D val="0"/>
            <c:extLst xmlns:c16r2="http://schemas.microsoft.com/office/drawing/2015/06/chart">
              <c:ext xmlns:c16="http://schemas.microsoft.com/office/drawing/2014/chart" uri="{C3380CC4-5D6E-409C-BE32-E72D297353CC}">
                <c16:uniqueId val="{00000000-B10B-4C01-AB80-5972ED2378B4}"/>
              </c:ext>
            </c:extLst>
          </c:dPt>
          <c:dPt>
            <c:idx val="1"/>
            <c:invertIfNegative val="0"/>
            <c:bubble3D val="0"/>
            <c:extLst xmlns:c16r2="http://schemas.microsoft.com/office/drawing/2015/06/chart">
              <c:ext xmlns:c16="http://schemas.microsoft.com/office/drawing/2014/chart" uri="{C3380CC4-5D6E-409C-BE32-E72D297353CC}">
                <c16:uniqueId val="{00000001-B10B-4C01-AB80-5972ED2378B4}"/>
              </c:ext>
            </c:extLst>
          </c:dPt>
          <c:dPt>
            <c:idx val="2"/>
            <c:invertIfNegative val="0"/>
            <c:bubble3D val="0"/>
            <c:extLst xmlns:c16r2="http://schemas.microsoft.com/office/drawing/2015/06/chart">
              <c:ext xmlns:c16="http://schemas.microsoft.com/office/drawing/2014/chart" uri="{C3380CC4-5D6E-409C-BE32-E72D297353CC}">
                <c16:uniqueId val="{00000002-B10B-4C01-AB80-5972ED2378B4}"/>
              </c:ext>
            </c:extLst>
          </c:dPt>
          <c:dPt>
            <c:idx val="3"/>
            <c:invertIfNegative val="0"/>
            <c:bubble3D val="0"/>
            <c:extLst xmlns:c16r2="http://schemas.microsoft.com/office/drawing/2015/06/chart">
              <c:ext xmlns:c16="http://schemas.microsoft.com/office/drawing/2014/chart" uri="{C3380CC4-5D6E-409C-BE32-E72D297353CC}">
                <c16:uniqueId val="{00000003-B10B-4C01-AB80-5972ED2378B4}"/>
              </c:ext>
            </c:extLst>
          </c:dPt>
          <c:dPt>
            <c:idx val="4"/>
            <c:invertIfNegative val="0"/>
            <c:bubble3D val="0"/>
            <c:extLst xmlns:c16r2="http://schemas.microsoft.com/office/drawing/2015/06/chart">
              <c:ext xmlns:c16="http://schemas.microsoft.com/office/drawing/2014/chart" uri="{C3380CC4-5D6E-409C-BE32-E72D297353CC}">
                <c16:uniqueId val="{00000004-B10B-4C01-AB80-5972ED2378B4}"/>
              </c:ext>
            </c:extLst>
          </c:dPt>
          <c:dPt>
            <c:idx val="5"/>
            <c:invertIfNegative val="0"/>
            <c:bubble3D val="0"/>
            <c:extLst xmlns:c16r2="http://schemas.microsoft.com/office/drawing/2015/06/chart">
              <c:ext xmlns:c16="http://schemas.microsoft.com/office/drawing/2014/chart" uri="{C3380CC4-5D6E-409C-BE32-E72D297353CC}">
                <c16:uniqueId val="{00000005-B10B-4C01-AB80-5972ED2378B4}"/>
              </c:ext>
            </c:extLst>
          </c:dPt>
          <c:dPt>
            <c:idx val="6"/>
            <c:invertIfNegative val="0"/>
            <c:bubble3D val="0"/>
            <c:extLst xmlns:c16r2="http://schemas.microsoft.com/office/drawing/2015/06/chart">
              <c:ext xmlns:c16="http://schemas.microsoft.com/office/drawing/2014/chart" uri="{C3380CC4-5D6E-409C-BE32-E72D297353CC}">
                <c16:uniqueId val="{00000006-B10B-4C01-AB80-5972ED2378B4}"/>
              </c:ext>
            </c:extLst>
          </c:dPt>
          <c:dPt>
            <c:idx val="7"/>
            <c:invertIfNegative val="0"/>
            <c:bubble3D val="0"/>
            <c:extLst xmlns:c16r2="http://schemas.microsoft.com/office/drawing/2015/06/chart">
              <c:ext xmlns:c16="http://schemas.microsoft.com/office/drawing/2014/chart" uri="{C3380CC4-5D6E-409C-BE32-E72D297353CC}">
                <c16:uniqueId val="{00000007-B10B-4C01-AB80-5972ED2378B4}"/>
              </c:ext>
            </c:extLst>
          </c:dPt>
          <c:dPt>
            <c:idx val="8"/>
            <c:invertIfNegative val="0"/>
            <c:bubble3D val="0"/>
            <c:extLst xmlns:c16r2="http://schemas.microsoft.com/office/drawing/2015/06/chart">
              <c:ext xmlns:c16="http://schemas.microsoft.com/office/drawing/2014/chart" uri="{C3380CC4-5D6E-409C-BE32-E72D297353CC}">
                <c16:uniqueId val="{00000008-B10B-4C01-AB80-5972ED2378B4}"/>
              </c:ext>
            </c:extLst>
          </c:dPt>
          <c:dPt>
            <c:idx val="9"/>
            <c:invertIfNegative val="0"/>
            <c:bubble3D val="0"/>
            <c:extLst xmlns:c16r2="http://schemas.microsoft.com/office/drawing/2015/06/chart">
              <c:ext xmlns:c16="http://schemas.microsoft.com/office/drawing/2014/chart" uri="{C3380CC4-5D6E-409C-BE32-E72D297353CC}">
                <c16:uniqueId val="{00000009-B10B-4C01-AB80-5972ED2378B4}"/>
              </c:ext>
            </c:extLst>
          </c:dPt>
          <c:dPt>
            <c:idx val="10"/>
            <c:invertIfNegative val="0"/>
            <c:bubble3D val="0"/>
            <c:extLst xmlns:c16r2="http://schemas.microsoft.com/office/drawing/2015/06/chart">
              <c:ext xmlns:c16="http://schemas.microsoft.com/office/drawing/2014/chart" uri="{C3380CC4-5D6E-409C-BE32-E72D297353CC}">
                <c16:uniqueId val="{0000000A-B10B-4C01-AB80-5972ED2378B4}"/>
              </c:ext>
            </c:extLst>
          </c:dPt>
          <c:dPt>
            <c:idx val="11"/>
            <c:invertIfNegative val="0"/>
            <c:bubble3D val="0"/>
            <c:extLst xmlns:c16r2="http://schemas.microsoft.com/office/drawing/2015/06/chart">
              <c:ext xmlns:c16="http://schemas.microsoft.com/office/drawing/2014/chart" uri="{C3380CC4-5D6E-409C-BE32-E72D297353CC}">
                <c16:uniqueId val="{0000000B-B10B-4C01-AB80-5972ED2378B4}"/>
              </c:ext>
            </c:extLst>
          </c:dPt>
          <c:dPt>
            <c:idx val="12"/>
            <c:invertIfNegative val="0"/>
            <c:bubble3D val="0"/>
            <c:extLst xmlns:c16r2="http://schemas.microsoft.com/office/drawing/2015/06/chart">
              <c:ext xmlns:c16="http://schemas.microsoft.com/office/drawing/2014/chart" uri="{C3380CC4-5D6E-409C-BE32-E72D297353CC}">
                <c16:uniqueId val="{0000000C-B10B-4C01-AB80-5972ED2378B4}"/>
              </c:ext>
            </c:extLst>
          </c:dPt>
          <c:dPt>
            <c:idx val="13"/>
            <c:invertIfNegative val="0"/>
            <c:bubble3D val="0"/>
            <c:extLst xmlns:c16r2="http://schemas.microsoft.com/office/drawing/2015/06/chart">
              <c:ext xmlns:c16="http://schemas.microsoft.com/office/drawing/2014/chart" uri="{C3380CC4-5D6E-409C-BE32-E72D297353CC}">
                <c16:uniqueId val="{0000000D-B10B-4C01-AB80-5972ED2378B4}"/>
              </c:ext>
            </c:extLst>
          </c:dPt>
          <c:dPt>
            <c:idx val="14"/>
            <c:invertIfNegative val="0"/>
            <c:bubble3D val="0"/>
            <c:extLst xmlns:c16r2="http://schemas.microsoft.com/office/drawing/2015/06/chart">
              <c:ext xmlns:c16="http://schemas.microsoft.com/office/drawing/2014/chart" uri="{C3380CC4-5D6E-409C-BE32-E72D297353CC}">
                <c16:uniqueId val="{0000000E-B10B-4C01-AB80-5972ED2378B4}"/>
              </c:ext>
            </c:extLst>
          </c:dPt>
          <c:dPt>
            <c:idx val="15"/>
            <c:invertIfNegative val="0"/>
            <c:bubble3D val="0"/>
            <c:extLst xmlns:c16r2="http://schemas.microsoft.com/office/drawing/2015/06/chart">
              <c:ext xmlns:c16="http://schemas.microsoft.com/office/drawing/2014/chart" uri="{C3380CC4-5D6E-409C-BE32-E72D297353CC}">
                <c16:uniqueId val="{0000000F-B10B-4C01-AB80-5972ED2378B4}"/>
              </c:ext>
            </c:extLst>
          </c:dPt>
          <c:dPt>
            <c:idx val="16"/>
            <c:invertIfNegative val="0"/>
            <c:bubble3D val="0"/>
            <c:extLst xmlns:c16r2="http://schemas.microsoft.com/office/drawing/2015/06/chart">
              <c:ext xmlns:c16="http://schemas.microsoft.com/office/drawing/2014/chart" uri="{C3380CC4-5D6E-409C-BE32-E72D297353CC}">
                <c16:uniqueId val="{00000010-B10B-4C01-AB80-5972ED2378B4}"/>
              </c:ext>
            </c:extLst>
          </c:dPt>
          <c:dPt>
            <c:idx val="17"/>
            <c:invertIfNegative val="0"/>
            <c:bubble3D val="0"/>
            <c:extLst xmlns:c16r2="http://schemas.microsoft.com/office/drawing/2015/06/chart">
              <c:ext xmlns:c16="http://schemas.microsoft.com/office/drawing/2014/chart" uri="{C3380CC4-5D6E-409C-BE32-E72D297353CC}">
                <c16:uniqueId val="{00000011-B10B-4C01-AB80-5972ED2378B4}"/>
              </c:ext>
            </c:extLst>
          </c:dPt>
          <c:dPt>
            <c:idx val="18"/>
            <c:invertIfNegative val="0"/>
            <c:bubble3D val="0"/>
            <c:extLst xmlns:c16r2="http://schemas.microsoft.com/office/drawing/2015/06/chart">
              <c:ext xmlns:c16="http://schemas.microsoft.com/office/drawing/2014/chart" uri="{C3380CC4-5D6E-409C-BE32-E72D297353CC}">
                <c16:uniqueId val="{00000012-B10B-4C01-AB80-5972ED2378B4}"/>
              </c:ext>
            </c:extLst>
          </c:dPt>
          <c:dPt>
            <c:idx val="19"/>
            <c:invertIfNegative val="0"/>
            <c:bubble3D val="0"/>
            <c:extLst xmlns:c16r2="http://schemas.microsoft.com/office/drawing/2015/06/chart">
              <c:ext xmlns:c16="http://schemas.microsoft.com/office/drawing/2014/chart" uri="{C3380CC4-5D6E-409C-BE32-E72D297353CC}">
                <c16:uniqueId val="{00000013-B10B-4C01-AB80-5972ED2378B4}"/>
              </c:ext>
            </c:extLst>
          </c:dPt>
          <c:dPt>
            <c:idx val="20"/>
            <c:invertIfNegative val="0"/>
            <c:bubble3D val="0"/>
            <c:extLst xmlns:c16r2="http://schemas.microsoft.com/office/drawing/2015/06/chart">
              <c:ext xmlns:c16="http://schemas.microsoft.com/office/drawing/2014/chart" uri="{C3380CC4-5D6E-409C-BE32-E72D297353CC}">
                <c16:uniqueId val="{00000014-B10B-4C01-AB80-5972ED2378B4}"/>
              </c:ext>
            </c:extLst>
          </c:dPt>
          <c:dPt>
            <c:idx val="21"/>
            <c:invertIfNegative val="0"/>
            <c:bubble3D val="0"/>
            <c:extLst xmlns:c16r2="http://schemas.microsoft.com/office/drawing/2015/06/chart">
              <c:ext xmlns:c16="http://schemas.microsoft.com/office/drawing/2014/chart" uri="{C3380CC4-5D6E-409C-BE32-E72D297353CC}">
                <c16:uniqueId val="{00000015-B10B-4C01-AB80-5972ED2378B4}"/>
              </c:ext>
            </c:extLst>
          </c:dPt>
          <c:dPt>
            <c:idx val="22"/>
            <c:invertIfNegative val="0"/>
            <c:bubble3D val="0"/>
            <c:extLst xmlns:c16r2="http://schemas.microsoft.com/office/drawing/2015/06/chart">
              <c:ext xmlns:c16="http://schemas.microsoft.com/office/drawing/2014/chart" uri="{C3380CC4-5D6E-409C-BE32-E72D297353CC}">
                <c16:uniqueId val="{00000016-B10B-4C01-AB80-5972ED2378B4}"/>
              </c:ext>
            </c:extLst>
          </c:dPt>
          <c:dPt>
            <c:idx val="23"/>
            <c:invertIfNegative val="0"/>
            <c:bubble3D val="0"/>
            <c:extLst xmlns:c16r2="http://schemas.microsoft.com/office/drawing/2015/06/chart">
              <c:ext xmlns:c16="http://schemas.microsoft.com/office/drawing/2014/chart" uri="{C3380CC4-5D6E-409C-BE32-E72D297353CC}">
                <c16:uniqueId val="{00000017-B10B-4C01-AB80-5972ED2378B4}"/>
              </c:ext>
            </c:extLst>
          </c:dPt>
          <c:dPt>
            <c:idx val="24"/>
            <c:invertIfNegative val="0"/>
            <c:bubble3D val="0"/>
            <c:extLst xmlns:c16r2="http://schemas.microsoft.com/office/drawing/2015/06/chart">
              <c:ext xmlns:c16="http://schemas.microsoft.com/office/drawing/2014/chart" uri="{C3380CC4-5D6E-409C-BE32-E72D297353CC}">
                <c16:uniqueId val="{00000018-B10B-4C01-AB80-5972ED2378B4}"/>
              </c:ext>
            </c:extLst>
          </c:dPt>
          <c:dPt>
            <c:idx val="25"/>
            <c:invertIfNegative val="0"/>
            <c:bubble3D val="0"/>
            <c:extLst xmlns:c16r2="http://schemas.microsoft.com/office/drawing/2015/06/chart">
              <c:ext xmlns:c16="http://schemas.microsoft.com/office/drawing/2014/chart" uri="{C3380CC4-5D6E-409C-BE32-E72D297353CC}">
                <c16:uniqueId val="{00000019-B10B-4C01-AB80-5972ED2378B4}"/>
              </c:ext>
            </c:extLst>
          </c:dPt>
          <c:dPt>
            <c:idx val="26"/>
            <c:invertIfNegative val="0"/>
            <c:bubble3D val="0"/>
            <c:extLst xmlns:c16r2="http://schemas.microsoft.com/office/drawing/2015/06/chart">
              <c:ext xmlns:c16="http://schemas.microsoft.com/office/drawing/2014/chart" uri="{C3380CC4-5D6E-409C-BE32-E72D297353CC}">
                <c16:uniqueId val="{0000001A-B10B-4C01-AB80-5972ED2378B4}"/>
              </c:ext>
            </c:extLst>
          </c:dPt>
          <c:dPt>
            <c:idx val="27"/>
            <c:invertIfNegative val="0"/>
            <c:bubble3D val="0"/>
            <c:extLst xmlns:c16r2="http://schemas.microsoft.com/office/drawing/2015/06/chart">
              <c:ext xmlns:c16="http://schemas.microsoft.com/office/drawing/2014/chart" uri="{C3380CC4-5D6E-409C-BE32-E72D297353CC}">
                <c16:uniqueId val="{0000001B-B10B-4C01-AB80-5972ED2378B4}"/>
              </c:ext>
            </c:extLst>
          </c:dPt>
          <c:dPt>
            <c:idx val="28"/>
            <c:invertIfNegative val="0"/>
            <c:bubble3D val="0"/>
            <c:extLst xmlns:c16r2="http://schemas.microsoft.com/office/drawing/2015/06/chart">
              <c:ext xmlns:c16="http://schemas.microsoft.com/office/drawing/2014/chart" uri="{C3380CC4-5D6E-409C-BE32-E72D297353CC}">
                <c16:uniqueId val="{0000001C-B10B-4C01-AB80-5972ED2378B4}"/>
              </c:ext>
            </c:extLst>
          </c:dPt>
          <c:dPt>
            <c:idx val="29"/>
            <c:invertIfNegative val="0"/>
            <c:bubble3D val="0"/>
            <c:extLst xmlns:c16r2="http://schemas.microsoft.com/office/drawing/2015/06/chart">
              <c:ext xmlns:c16="http://schemas.microsoft.com/office/drawing/2014/chart" uri="{C3380CC4-5D6E-409C-BE32-E72D297353CC}">
                <c16:uniqueId val="{0000001D-B10B-4C01-AB80-5972ED2378B4}"/>
              </c:ext>
            </c:extLst>
          </c:dPt>
          <c:dPt>
            <c:idx val="30"/>
            <c:invertIfNegative val="0"/>
            <c:bubble3D val="0"/>
            <c:extLst xmlns:c16r2="http://schemas.microsoft.com/office/drawing/2015/06/chart">
              <c:ext xmlns:c16="http://schemas.microsoft.com/office/drawing/2014/chart" uri="{C3380CC4-5D6E-409C-BE32-E72D297353CC}">
                <c16:uniqueId val="{0000001E-B10B-4C01-AB80-5972ED2378B4}"/>
              </c:ext>
            </c:extLst>
          </c:dPt>
          <c:dPt>
            <c:idx val="31"/>
            <c:invertIfNegative val="0"/>
            <c:bubble3D val="0"/>
            <c:extLst xmlns:c16r2="http://schemas.microsoft.com/office/drawing/2015/06/chart">
              <c:ext xmlns:c16="http://schemas.microsoft.com/office/drawing/2014/chart" uri="{C3380CC4-5D6E-409C-BE32-E72D297353CC}">
                <c16:uniqueId val="{0000001F-B10B-4C01-AB80-5972ED2378B4}"/>
              </c:ext>
            </c:extLst>
          </c:dPt>
          <c:dPt>
            <c:idx val="32"/>
            <c:invertIfNegative val="0"/>
            <c:bubble3D val="0"/>
            <c:extLst xmlns:c16r2="http://schemas.microsoft.com/office/drawing/2015/06/chart">
              <c:ext xmlns:c16="http://schemas.microsoft.com/office/drawing/2014/chart" uri="{C3380CC4-5D6E-409C-BE32-E72D297353CC}">
                <c16:uniqueId val="{00000020-B10B-4C01-AB80-5972ED2378B4}"/>
              </c:ext>
            </c:extLst>
          </c:dPt>
          <c:dPt>
            <c:idx val="33"/>
            <c:invertIfNegative val="0"/>
            <c:bubble3D val="0"/>
            <c:extLst xmlns:c16r2="http://schemas.microsoft.com/office/drawing/2015/06/chart">
              <c:ext xmlns:c16="http://schemas.microsoft.com/office/drawing/2014/chart" uri="{C3380CC4-5D6E-409C-BE32-E72D297353CC}">
                <c16:uniqueId val="{00000021-B10B-4C01-AB80-5972ED2378B4}"/>
              </c:ext>
            </c:extLst>
          </c:dPt>
          <c:dPt>
            <c:idx val="34"/>
            <c:invertIfNegative val="0"/>
            <c:bubble3D val="0"/>
            <c:extLst xmlns:c16r2="http://schemas.microsoft.com/office/drawing/2015/06/chart">
              <c:ext xmlns:c16="http://schemas.microsoft.com/office/drawing/2014/chart" uri="{C3380CC4-5D6E-409C-BE32-E72D297353CC}">
                <c16:uniqueId val="{00000022-B10B-4C01-AB80-5972ED2378B4}"/>
              </c:ext>
            </c:extLst>
          </c:dPt>
          <c:dPt>
            <c:idx val="35"/>
            <c:invertIfNegative val="0"/>
            <c:bubble3D val="0"/>
            <c:extLst xmlns:c16r2="http://schemas.microsoft.com/office/drawing/2015/06/chart">
              <c:ext xmlns:c16="http://schemas.microsoft.com/office/drawing/2014/chart" uri="{C3380CC4-5D6E-409C-BE32-E72D297353CC}">
                <c16:uniqueId val="{00000023-B10B-4C01-AB80-5972ED2378B4}"/>
              </c:ext>
            </c:extLst>
          </c:dPt>
          <c:dPt>
            <c:idx val="36"/>
            <c:invertIfNegative val="0"/>
            <c:bubble3D val="0"/>
            <c:extLst xmlns:c16r2="http://schemas.microsoft.com/office/drawing/2015/06/chart">
              <c:ext xmlns:c16="http://schemas.microsoft.com/office/drawing/2014/chart" uri="{C3380CC4-5D6E-409C-BE32-E72D297353CC}">
                <c16:uniqueId val="{00000024-B10B-4C01-AB80-5972ED2378B4}"/>
              </c:ext>
            </c:extLst>
          </c:dPt>
          <c:dPt>
            <c:idx val="37"/>
            <c:invertIfNegative val="0"/>
            <c:bubble3D val="0"/>
            <c:extLst xmlns:c16r2="http://schemas.microsoft.com/office/drawing/2015/06/chart">
              <c:ext xmlns:c16="http://schemas.microsoft.com/office/drawing/2014/chart" uri="{C3380CC4-5D6E-409C-BE32-E72D297353CC}">
                <c16:uniqueId val="{00000025-B10B-4C01-AB80-5972ED2378B4}"/>
              </c:ext>
            </c:extLst>
          </c:dPt>
          <c:dPt>
            <c:idx val="38"/>
            <c:invertIfNegative val="0"/>
            <c:bubble3D val="0"/>
            <c:extLst xmlns:c16r2="http://schemas.microsoft.com/office/drawing/2015/06/chart">
              <c:ext xmlns:c16="http://schemas.microsoft.com/office/drawing/2014/chart" uri="{C3380CC4-5D6E-409C-BE32-E72D297353CC}">
                <c16:uniqueId val="{00000026-B10B-4C01-AB80-5972ED2378B4}"/>
              </c:ext>
            </c:extLst>
          </c:dPt>
          <c:dPt>
            <c:idx val="39"/>
            <c:invertIfNegative val="0"/>
            <c:bubble3D val="0"/>
            <c:extLst xmlns:c16r2="http://schemas.microsoft.com/office/drawing/2015/06/chart">
              <c:ext xmlns:c16="http://schemas.microsoft.com/office/drawing/2014/chart" uri="{C3380CC4-5D6E-409C-BE32-E72D297353CC}">
                <c16:uniqueId val="{00000027-B10B-4C01-AB80-5972ED2378B4}"/>
              </c:ext>
            </c:extLst>
          </c:dPt>
          <c:dLbls>
            <c:spPr>
              <a:noFill/>
              <a:ln>
                <a:noFill/>
              </a:ln>
              <a:effectLst/>
            </c:spPr>
            <c:txPr>
              <a:bodyPr rot="0" spcFirstLastPara="1" vertOverflow="ellipsis" vert="horz" wrap="square" anchor="ctr" anchorCtr="1"/>
              <a:lstStyle/>
              <a:p>
                <a:pPr>
                  <a:defRPr sz="1200" b="1" i="0" u="none" strike="noStrike" kern="1200" baseline="0">
                    <a:solidFill>
                      <a:schemeClr val="bg1"/>
                    </a:solidFill>
                    <a:latin typeface="Arial" panose="020B0604020202020204" pitchFamily="34" charset="0"/>
                    <a:ea typeface="Century Gothic" charset="0"/>
                    <a:cs typeface="Arial" panose="020B0604020202020204" pitchFamily="34" charset="0"/>
                  </a:defRPr>
                </a:pPr>
                <a:endParaRPr lang="en-US"/>
              </a:p>
            </c:txPr>
            <c:dLblPos val="ct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Sheet1!$A$39</c:f>
              <c:strCache>
                <c:ptCount val="1"/>
                <c:pt idx="0">
                  <c:v>Visiting places linked to family history</c:v>
                </c:pt>
              </c:strCache>
            </c:strRef>
          </c:cat>
          <c:val>
            <c:numRef>
              <c:f>Sheet1!$B$39</c:f>
              <c:numCache>
                <c:formatCode>0%</c:formatCode>
                <c:ptCount val="1"/>
                <c:pt idx="0">
                  <c:v>0.186789473684211</c:v>
                </c:pt>
              </c:numCache>
            </c:numRef>
          </c:val>
          <c:extLst xmlns:c16r2="http://schemas.microsoft.com/office/drawing/2015/06/chart">
            <c:ext xmlns:c16="http://schemas.microsoft.com/office/drawing/2014/chart" uri="{C3380CC4-5D6E-409C-BE32-E72D297353CC}">
              <c16:uniqueId val="{00000028-B10B-4C01-AB80-5972ED2378B4}"/>
            </c:ext>
          </c:extLst>
        </c:ser>
        <c:ser>
          <c:idx val="1"/>
          <c:order val="1"/>
          <c:tx>
            <c:strRef>
              <c:f>Sheet1!$C$1</c:f>
              <c:strCache>
                <c:ptCount val="1"/>
                <c:pt idx="0">
                  <c:v>Definitely would</c:v>
                </c:pt>
              </c:strCache>
            </c:strRef>
          </c:tx>
          <c:spPr>
            <a:solidFill>
              <a:srgbClr val="00B050"/>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b" anchorCtr="0">
                <a:spAutoFit/>
              </a:bodyPr>
              <a:lstStyle/>
              <a:p>
                <a:pPr algn="ctr">
                  <a:defRPr lang="en-GB" sz="1200" b="1" i="0" u="none" strike="noStrike" kern="1200" baseline="0">
                    <a:solidFill>
                      <a:schemeClr val="bg1"/>
                    </a:solidFill>
                    <a:latin typeface="Arial" panose="020B0604020202020204" pitchFamily="34" charset="0"/>
                    <a:ea typeface="Century Gothic" charset="0"/>
                    <a:cs typeface="Arial" panose="020B0604020202020204" pitchFamily="34" charset="0"/>
                  </a:defRPr>
                </a:pPr>
                <a:endParaRPr lang="en-US"/>
              </a:p>
            </c:txPr>
            <c:dLblPos val="ct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Sheet1!$A$39</c:f>
              <c:strCache>
                <c:ptCount val="1"/>
                <c:pt idx="0">
                  <c:v>Visiting places linked to family history</c:v>
                </c:pt>
              </c:strCache>
            </c:strRef>
          </c:cat>
          <c:val>
            <c:numRef>
              <c:f>Sheet1!$C$39</c:f>
              <c:numCache>
                <c:formatCode>0%</c:formatCode>
                <c:ptCount val="1"/>
                <c:pt idx="0">
                  <c:v>0.24221052631578899</c:v>
                </c:pt>
              </c:numCache>
            </c:numRef>
          </c:val>
          <c:extLst xmlns:c16r2="http://schemas.microsoft.com/office/drawing/2015/06/chart">
            <c:ext xmlns:c16="http://schemas.microsoft.com/office/drawing/2014/chart" uri="{C3380CC4-5D6E-409C-BE32-E72D297353CC}">
              <c16:uniqueId val="{00000029-B10B-4C01-AB80-5972ED2378B4}"/>
            </c:ext>
          </c:extLst>
        </c:ser>
        <c:dLbls>
          <c:showLegendKey val="0"/>
          <c:showVal val="0"/>
          <c:showCatName val="0"/>
          <c:showSerName val="0"/>
          <c:showPercent val="0"/>
          <c:showBubbleSize val="0"/>
        </c:dLbls>
        <c:gapWidth val="50"/>
        <c:overlap val="100"/>
        <c:axId val="384412616"/>
        <c:axId val="384406344"/>
      </c:barChart>
      <c:catAx>
        <c:axId val="384412616"/>
        <c:scaling>
          <c:orientation val="maxMin"/>
        </c:scaling>
        <c:delete val="1"/>
        <c:axPos val="l"/>
        <c:numFmt formatCode="General" sourceLinked="1"/>
        <c:majorTickMark val="none"/>
        <c:minorTickMark val="none"/>
        <c:tickLblPos val="nextTo"/>
        <c:crossAx val="384406344"/>
        <c:crosses val="autoZero"/>
        <c:auto val="1"/>
        <c:lblAlgn val="ctr"/>
        <c:lblOffset val="100"/>
        <c:noMultiLvlLbl val="0"/>
      </c:catAx>
      <c:valAx>
        <c:axId val="384406344"/>
        <c:scaling>
          <c:orientation val="minMax"/>
          <c:max val="1.2"/>
        </c:scaling>
        <c:delete val="1"/>
        <c:axPos val="t"/>
        <c:majorGridlines>
          <c:spPr>
            <a:ln w="9525" cap="flat" cmpd="sng" algn="ctr">
              <a:noFill/>
              <a:round/>
            </a:ln>
            <a:effectLst/>
          </c:spPr>
        </c:majorGridlines>
        <c:numFmt formatCode="0%" sourceLinked="0"/>
        <c:majorTickMark val="out"/>
        <c:minorTickMark val="none"/>
        <c:tickLblPos val="nextTo"/>
        <c:crossAx val="384412616"/>
        <c:crosses val="autoZero"/>
        <c:crossBetween val="between"/>
      </c:valAx>
      <c:spPr>
        <a:noFill/>
        <a:ln>
          <a:noFill/>
        </a:ln>
        <a:effectLst/>
      </c:spPr>
    </c:plotArea>
    <c:plotVisOnly val="1"/>
    <c:dispBlanksAs val="gap"/>
    <c:showDLblsOverMax val="0"/>
  </c:chart>
  <c:spPr>
    <a:noFill/>
    <a:ln>
      <a:noFill/>
    </a:ln>
    <a:effectLst/>
  </c:spPr>
  <c:txPr>
    <a:bodyPr/>
    <a:lstStyle/>
    <a:p>
      <a:pPr>
        <a:defRPr sz="800">
          <a:solidFill>
            <a:srgbClr val="505050"/>
          </a:solidFill>
          <a:latin typeface="Arial" panose="020B0604020202020204" pitchFamily="34" charset="0"/>
          <a:cs typeface="Arial" panose="020B0604020202020204" pitchFamily="34" charset="0"/>
        </a:defRPr>
      </a:pPr>
      <a:endParaRPr lang="en-US"/>
    </a:p>
  </c:txPr>
  <c:externalData r:id="rId2">
    <c:autoUpdate val="0"/>
  </c:externalData>
</c:chartSpace>
</file>

<file path=ppt/charts/chart36.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32780597237485198"/>
          <c:y val="3.73704372143773E-2"/>
          <c:w val="0.53711838704694803"/>
          <c:h val="0.94907410100360601"/>
        </c:manualLayout>
      </c:layout>
      <c:barChart>
        <c:barDir val="bar"/>
        <c:grouping val="stacked"/>
        <c:varyColors val="0"/>
        <c:ser>
          <c:idx val="0"/>
          <c:order val="0"/>
          <c:tx>
            <c:strRef>
              <c:f>Sheet1!$B$1</c:f>
              <c:strCache>
                <c:ptCount val="1"/>
                <c:pt idx="0">
                  <c:v>Very likely to </c:v>
                </c:pt>
              </c:strCache>
            </c:strRef>
          </c:tx>
          <c:spPr>
            <a:solidFill>
              <a:srgbClr val="92D050"/>
            </a:solidFill>
            <a:ln>
              <a:noFill/>
            </a:ln>
            <a:effectLst/>
          </c:spPr>
          <c:invertIfNegative val="0"/>
          <c:dPt>
            <c:idx val="0"/>
            <c:invertIfNegative val="0"/>
            <c:bubble3D val="0"/>
            <c:extLst xmlns:c16r2="http://schemas.microsoft.com/office/drawing/2015/06/chart">
              <c:ext xmlns:c16="http://schemas.microsoft.com/office/drawing/2014/chart" uri="{C3380CC4-5D6E-409C-BE32-E72D297353CC}">
                <c16:uniqueId val="{00000000-7757-4ED4-88C7-5B7DFF178915}"/>
              </c:ext>
            </c:extLst>
          </c:dPt>
          <c:dPt>
            <c:idx val="1"/>
            <c:invertIfNegative val="0"/>
            <c:bubble3D val="0"/>
            <c:extLst xmlns:c16r2="http://schemas.microsoft.com/office/drawing/2015/06/chart">
              <c:ext xmlns:c16="http://schemas.microsoft.com/office/drawing/2014/chart" uri="{C3380CC4-5D6E-409C-BE32-E72D297353CC}">
                <c16:uniqueId val="{00000001-7757-4ED4-88C7-5B7DFF178915}"/>
              </c:ext>
            </c:extLst>
          </c:dPt>
          <c:dPt>
            <c:idx val="2"/>
            <c:invertIfNegative val="0"/>
            <c:bubble3D val="0"/>
            <c:extLst xmlns:c16r2="http://schemas.microsoft.com/office/drawing/2015/06/chart">
              <c:ext xmlns:c16="http://schemas.microsoft.com/office/drawing/2014/chart" uri="{C3380CC4-5D6E-409C-BE32-E72D297353CC}">
                <c16:uniqueId val="{00000002-7757-4ED4-88C7-5B7DFF178915}"/>
              </c:ext>
            </c:extLst>
          </c:dPt>
          <c:dPt>
            <c:idx val="3"/>
            <c:invertIfNegative val="0"/>
            <c:bubble3D val="0"/>
            <c:extLst xmlns:c16r2="http://schemas.microsoft.com/office/drawing/2015/06/chart">
              <c:ext xmlns:c16="http://schemas.microsoft.com/office/drawing/2014/chart" uri="{C3380CC4-5D6E-409C-BE32-E72D297353CC}">
                <c16:uniqueId val="{00000003-7757-4ED4-88C7-5B7DFF178915}"/>
              </c:ext>
            </c:extLst>
          </c:dPt>
          <c:dPt>
            <c:idx val="4"/>
            <c:invertIfNegative val="0"/>
            <c:bubble3D val="0"/>
            <c:extLst xmlns:c16r2="http://schemas.microsoft.com/office/drawing/2015/06/chart">
              <c:ext xmlns:c16="http://schemas.microsoft.com/office/drawing/2014/chart" uri="{C3380CC4-5D6E-409C-BE32-E72D297353CC}">
                <c16:uniqueId val="{00000004-7757-4ED4-88C7-5B7DFF178915}"/>
              </c:ext>
            </c:extLst>
          </c:dPt>
          <c:dPt>
            <c:idx val="5"/>
            <c:invertIfNegative val="0"/>
            <c:bubble3D val="0"/>
            <c:extLst xmlns:c16r2="http://schemas.microsoft.com/office/drawing/2015/06/chart">
              <c:ext xmlns:c16="http://schemas.microsoft.com/office/drawing/2014/chart" uri="{C3380CC4-5D6E-409C-BE32-E72D297353CC}">
                <c16:uniqueId val="{00000005-7757-4ED4-88C7-5B7DFF178915}"/>
              </c:ext>
            </c:extLst>
          </c:dPt>
          <c:dPt>
            <c:idx val="6"/>
            <c:invertIfNegative val="0"/>
            <c:bubble3D val="0"/>
            <c:extLst xmlns:c16r2="http://schemas.microsoft.com/office/drawing/2015/06/chart">
              <c:ext xmlns:c16="http://schemas.microsoft.com/office/drawing/2014/chart" uri="{C3380CC4-5D6E-409C-BE32-E72D297353CC}">
                <c16:uniqueId val="{00000006-7757-4ED4-88C7-5B7DFF178915}"/>
              </c:ext>
            </c:extLst>
          </c:dPt>
          <c:dPt>
            <c:idx val="7"/>
            <c:invertIfNegative val="0"/>
            <c:bubble3D val="0"/>
            <c:extLst xmlns:c16r2="http://schemas.microsoft.com/office/drawing/2015/06/chart">
              <c:ext xmlns:c16="http://schemas.microsoft.com/office/drawing/2014/chart" uri="{C3380CC4-5D6E-409C-BE32-E72D297353CC}">
                <c16:uniqueId val="{00000007-7757-4ED4-88C7-5B7DFF178915}"/>
              </c:ext>
            </c:extLst>
          </c:dPt>
          <c:dPt>
            <c:idx val="8"/>
            <c:invertIfNegative val="0"/>
            <c:bubble3D val="0"/>
            <c:extLst xmlns:c16r2="http://schemas.microsoft.com/office/drawing/2015/06/chart">
              <c:ext xmlns:c16="http://schemas.microsoft.com/office/drawing/2014/chart" uri="{C3380CC4-5D6E-409C-BE32-E72D297353CC}">
                <c16:uniqueId val="{00000008-7757-4ED4-88C7-5B7DFF178915}"/>
              </c:ext>
            </c:extLst>
          </c:dPt>
          <c:dPt>
            <c:idx val="9"/>
            <c:invertIfNegative val="0"/>
            <c:bubble3D val="0"/>
            <c:extLst xmlns:c16r2="http://schemas.microsoft.com/office/drawing/2015/06/chart">
              <c:ext xmlns:c16="http://schemas.microsoft.com/office/drawing/2014/chart" uri="{C3380CC4-5D6E-409C-BE32-E72D297353CC}">
                <c16:uniqueId val="{00000009-7757-4ED4-88C7-5B7DFF178915}"/>
              </c:ext>
            </c:extLst>
          </c:dPt>
          <c:dPt>
            <c:idx val="10"/>
            <c:invertIfNegative val="0"/>
            <c:bubble3D val="0"/>
            <c:extLst xmlns:c16r2="http://schemas.microsoft.com/office/drawing/2015/06/chart">
              <c:ext xmlns:c16="http://schemas.microsoft.com/office/drawing/2014/chart" uri="{C3380CC4-5D6E-409C-BE32-E72D297353CC}">
                <c16:uniqueId val="{0000000A-7757-4ED4-88C7-5B7DFF178915}"/>
              </c:ext>
            </c:extLst>
          </c:dPt>
          <c:dPt>
            <c:idx val="11"/>
            <c:invertIfNegative val="0"/>
            <c:bubble3D val="0"/>
            <c:extLst xmlns:c16r2="http://schemas.microsoft.com/office/drawing/2015/06/chart">
              <c:ext xmlns:c16="http://schemas.microsoft.com/office/drawing/2014/chart" uri="{C3380CC4-5D6E-409C-BE32-E72D297353CC}">
                <c16:uniqueId val="{0000000B-7757-4ED4-88C7-5B7DFF178915}"/>
              </c:ext>
            </c:extLst>
          </c:dPt>
          <c:dPt>
            <c:idx val="12"/>
            <c:invertIfNegative val="0"/>
            <c:bubble3D val="0"/>
            <c:extLst xmlns:c16r2="http://schemas.microsoft.com/office/drawing/2015/06/chart">
              <c:ext xmlns:c16="http://schemas.microsoft.com/office/drawing/2014/chart" uri="{C3380CC4-5D6E-409C-BE32-E72D297353CC}">
                <c16:uniqueId val="{0000000C-7757-4ED4-88C7-5B7DFF178915}"/>
              </c:ext>
            </c:extLst>
          </c:dPt>
          <c:dPt>
            <c:idx val="13"/>
            <c:invertIfNegative val="0"/>
            <c:bubble3D val="0"/>
            <c:extLst xmlns:c16r2="http://schemas.microsoft.com/office/drawing/2015/06/chart">
              <c:ext xmlns:c16="http://schemas.microsoft.com/office/drawing/2014/chart" uri="{C3380CC4-5D6E-409C-BE32-E72D297353CC}">
                <c16:uniqueId val="{0000000D-7757-4ED4-88C7-5B7DFF178915}"/>
              </c:ext>
            </c:extLst>
          </c:dPt>
          <c:dPt>
            <c:idx val="14"/>
            <c:invertIfNegative val="0"/>
            <c:bubble3D val="0"/>
            <c:extLst xmlns:c16r2="http://schemas.microsoft.com/office/drawing/2015/06/chart">
              <c:ext xmlns:c16="http://schemas.microsoft.com/office/drawing/2014/chart" uri="{C3380CC4-5D6E-409C-BE32-E72D297353CC}">
                <c16:uniqueId val="{0000000E-7757-4ED4-88C7-5B7DFF178915}"/>
              </c:ext>
            </c:extLst>
          </c:dPt>
          <c:dPt>
            <c:idx val="15"/>
            <c:invertIfNegative val="0"/>
            <c:bubble3D val="0"/>
            <c:extLst xmlns:c16r2="http://schemas.microsoft.com/office/drawing/2015/06/chart">
              <c:ext xmlns:c16="http://schemas.microsoft.com/office/drawing/2014/chart" uri="{C3380CC4-5D6E-409C-BE32-E72D297353CC}">
                <c16:uniqueId val="{0000000F-7757-4ED4-88C7-5B7DFF178915}"/>
              </c:ext>
            </c:extLst>
          </c:dPt>
          <c:dPt>
            <c:idx val="16"/>
            <c:invertIfNegative val="0"/>
            <c:bubble3D val="0"/>
            <c:extLst xmlns:c16r2="http://schemas.microsoft.com/office/drawing/2015/06/chart">
              <c:ext xmlns:c16="http://schemas.microsoft.com/office/drawing/2014/chart" uri="{C3380CC4-5D6E-409C-BE32-E72D297353CC}">
                <c16:uniqueId val="{00000010-7757-4ED4-88C7-5B7DFF178915}"/>
              </c:ext>
            </c:extLst>
          </c:dPt>
          <c:dPt>
            <c:idx val="17"/>
            <c:invertIfNegative val="0"/>
            <c:bubble3D val="0"/>
            <c:extLst xmlns:c16r2="http://schemas.microsoft.com/office/drawing/2015/06/chart">
              <c:ext xmlns:c16="http://schemas.microsoft.com/office/drawing/2014/chart" uri="{C3380CC4-5D6E-409C-BE32-E72D297353CC}">
                <c16:uniqueId val="{00000011-7757-4ED4-88C7-5B7DFF178915}"/>
              </c:ext>
            </c:extLst>
          </c:dPt>
          <c:dPt>
            <c:idx val="18"/>
            <c:invertIfNegative val="0"/>
            <c:bubble3D val="0"/>
            <c:extLst xmlns:c16r2="http://schemas.microsoft.com/office/drawing/2015/06/chart">
              <c:ext xmlns:c16="http://schemas.microsoft.com/office/drawing/2014/chart" uri="{C3380CC4-5D6E-409C-BE32-E72D297353CC}">
                <c16:uniqueId val="{00000012-7757-4ED4-88C7-5B7DFF178915}"/>
              </c:ext>
            </c:extLst>
          </c:dPt>
          <c:dPt>
            <c:idx val="19"/>
            <c:invertIfNegative val="0"/>
            <c:bubble3D val="0"/>
            <c:extLst xmlns:c16r2="http://schemas.microsoft.com/office/drawing/2015/06/chart">
              <c:ext xmlns:c16="http://schemas.microsoft.com/office/drawing/2014/chart" uri="{C3380CC4-5D6E-409C-BE32-E72D297353CC}">
                <c16:uniqueId val="{00000013-7757-4ED4-88C7-5B7DFF178915}"/>
              </c:ext>
            </c:extLst>
          </c:dPt>
          <c:dPt>
            <c:idx val="20"/>
            <c:invertIfNegative val="0"/>
            <c:bubble3D val="0"/>
            <c:extLst xmlns:c16r2="http://schemas.microsoft.com/office/drawing/2015/06/chart">
              <c:ext xmlns:c16="http://schemas.microsoft.com/office/drawing/2014/chart" uri="{C3380CC4-5D6E-409C-BE32-E72D297353CC}">
                <c16:uniqueId val="{00000014-7757-4ED4-88C7-5B7DFF178915}"/>
              </c:ext>
            </c:extLst>
          </c:dPt>
          <c:dPt>
            <c:idx val="21"/>
            <c:invertIfNegative val="0"/>
            <c:bubble3D val="0"/>
            <c:extLst xmlns:c16r2="http://schemas.microsoft.com/office/drawing/2015/06/chart">
              <c:ext xmlns:c16="http://schemas.microsoft.com/office/drawing/2014/chart" uri="{C3380CC4-5D6E-409C-BE32-E72D297353CC}">
                <c16:uniqueId val="{00000015-7757-4ED4-88C7-5B7DFF178915}"/>
              </c:ext>
            </c:extLst>
          </c:dPt>
          <c:dPt>
            <c:idx val="22"/>
            <c:invertIfNegative val="0"/>
            <c:bubble3D val="0"/>
            <c:extLst xmlns:c16r2="http://schemas.microsoft.com/office/drawing/2015/06/chart">
              <c:ext xmlns:c16="http://schemas.microsoft.com/office/drawing/2014/chart" uri="{C3380CC4-5D6E-409C-BE32-E72D297353CC}">
                <c16:uniqueId val="{00000016-7757-4ED4-88C7-5B7DFF178915}"/>
              </c:ext>
            </c:extLst>
          </c:dPt>
          <c:dPt>
            <c:idx val="23"/>
            <c:invertIfNegative val="0"/>
            <c:bubble3D val="0"/>
            <c:extLst xmlns:c16r2="http://schemas.microsoft.com/office/drawing/2015/06/chart">
              <c:ext xmlns:c16="http://schemas.microsoft.com/office/drawing/2014/chart" uri="{C3380CC4-5D6E-409C-BE32-E72D297353CC}">
                <c16:uniqueId val="{00000017-7757-4ED4-88C7-5B7DFF178915}"/>
              </c:ext>
            </c:extLst>
          </c:dPt>
          <c:dPt>
            <c:idx val="24"/>
            <c:invertIfNegative val="0"/>
            <c:bubble3D val="0"/>
            <c:extLst xmlns:c16r2="http://schemas.microsoft.com/office/drawing/2015/06/chart">
              <c:ext xmlns:c16="http://schemas.microsoft.com/office/drawing/2014/chart" uri="{C3380CC4-5D6E-409C-BE32-E72D297353CC}">
                <c16:uniqueId val="{00000018-7757-4ED4-88C7-5B7DFF178915}"/>
              </c:ext>
            </c:extLst>
          </c:dPt>
          <c:dPt>
            <c:idx val="25"/>
            <c:invertIfNegative val="0"/>
            <c:bubble3D val="0"/>
            <c:extLst xmlns:c16r2="http://schemas.microsoft.com/office/drawing/2015/06/chart">
              <c:ext xmlns:c16="http://schemas.microsoft.com/office/drawing/2014/chart" uri="{C3380CC4-5D6E-409C-BE32-E72D297353CC}">
                <c16:uniqueId val="{00000019-7757-4ED4-88C7-5B7DFF178915}"/>
              </c:ext>
            </c:extLst>
          </c:dPt>
          <c:dPt>
            <c:idx val="26"/>
            <c:invertIfNegative val="0"/>
            <c:bubble3D val="0"/>
            <c:extLst xmlns:c16r2="http://schemas.microsoft.com/office/drawing/2015/06/chart">
              <c:ext xmlns:c16="http://schemas.microsoft.com/office/drawing/2014/chart" uri="{C3380CC4-5D6E-409C-BE32-E72D297353CC}">
                <c16:uniqueId val="{0000001A-7757-4ED4-88C7-5B7DFF178915}"/>
              </c:ext>
            </c:extLst>
          </c:dPt>
          <c:dPt>
            <c:idx val="27"/>
            <c:invertIfNegative val="0"/>
            <c:bubble3D val="0"/>
            <c:extLst xmlns:c16r2="http://schemas.microsoft.com/office/drawing/2015/06/chart">
              <c:ext xmlns:c16="http://schemas.microsoft.com/office/drawing/2014/chart" uri="{C3380CC4-5D6E-409C-BE32-E72D297353CC}">
                <c16:uniqueId val="{0000001B-7757-4ED4-88C7-5B7DFF178915}"/>
              </c:ext>
            </c:extLst>
          </c:dPt>
          <c:dPt>
            <c:idx val="28"/>
            <c:invertIfNegative val="0"/>
            <c:bubble3D val="0"/>
            <c:extLst xmlns:c16r2="http://schemas.microsoft.com/office/drawing/2015/06/chart">
              <c:ext xmlns:c16="http://schemas.microsoft.com/office/drawing/2014/chart" uri="{C3380CC4-5D6E-409C-BE32-E72D297353CC}">
                <c16:uniqueId val="{0000001C-7757-4ED4-88C7-5B7DFF178915}"/>
              </c:ext>
            </c:extLst>
          </c:dPt>
          <c:dPt>
            <c:idx val="29"/>
            <c:invertIfNegative val="0"/>
            <c:bubble3D val="0"/>
            <c:extLst xmlns:c16r2="http://schemas.microsoft.com/office/drawing/2015/06/chart">
              <c:ext xmlns:c16="http://schemas.microsoft.com/office/drawing/2014/chart" uri="{C3380CC4-5D6E-409C-BE32-E72D297353CC}">
                <c16:uniqueId val="{0000001D-7757-4ED4-88C7-5B7DFF178915}"/>
              </c:ext>
            </c:extLst>
          </c:dPt>
          <c:dPt>
            <c:idx val="30"/>
            <c:invertIfNegative val="0"/>
            <c:bubble3D val="0"/>
            <c:extLst xmlns:c16r2="http://schemas.microsoft.com/office/drawing/2015/06/chart">
              <c:ext xmlns:c16="http://schemas.microsoft.com/office/drawing/2014/chart" uri="{C3380CC4-5D6E-409C-BE32-E72D297353CC}">
                <c16:uniqueId val="{0000001E-7757-4ED4-88C7-5B7DFF178915}"/>
              </c:ext>
            </c:extLst>
          </c:dPt>
          <c:dPt>
            <c:idx val="31"/>
            <c:invertIfNegative val="0"/>
            <c:bubble3D val="0"/>
            <c:extLst xmlns:c16r2="http://schemas.microsoft.com/office/drawing/2015/06/chart">
              <c:ext xmlns:c16="http://schemas.microsoft.com/office/drawing/2014/chart" uri="{C3380CC4-5D6E-409C-BE32-E72D297353CC}">
                <c16:uniqueId val="{0000001F-7757-4ED4-88C7-5B7DFF178915}"/>
              </c:ext>
            </c:extLst>
          </c:dPt>
          <c:dPt>
            <c:idx val="32"/>
            <c:invertIfNegative val="0"/>
            <c:bubble3D val="0"/>
            <c:extLst xmlns:c16r2="http://schemas.microsoft.com/office/drawing/2015/06/chart">
              <c:ext xmlns:c16="http://schemas.microsoft.com/office/drawing/2014/chart" uri="{C3380CC4-5D6E-409C-BE32-E72D297353CC}">
                <c16:uniqueId val="{00000020-7757-4ED4-88C7-5B7DFF178915}"/>
              </c:ext>
            </c:extLst>
          </c:dPt>
          <c:dPt>
            <c:idx val="33"/>
            <c:invertIfNegative val="0"/>
            <c:bubble3D val="0"/>
            <c:extLst xmlns:c16r2="http://schemas.microsoft.com/office/drawing/2015/06/chart">
              <c:ext xmlns:c16="http://schemas.microsoft.com/office/drawing/2014/chart" uri="{C3380CC4-5D6E-409C-BE32-E72D297353CC}">
                <c16:uniqueId val="{00000021-7757-4ED4-88C7-5B7DFF178915}"/>
              </c:ext>
            </c:extLst>
          </c:dPt>
          <c:dPt>
            <c:idx val="34"/>
            <c:invertIfNegative val="0"/>
            <c:bubble3D val="0"/>
            <c:extLst xmlns:c16r2="http://schemas.microsoft.com/office/drawing/2015/06/chart">
              <c:ext xmlns:c16="http://schemas.microsoft.com/office/drawing/2014/chart" uri="{C3380CC4-5D6E-409C-BE32-E72D297353CC}">
                <c16:uniqueId val="{00000022-7757-4ED4-88C7-5B7DFF178915}"/>
              </c:ext>
            </c:extLst>
          </c:dPt>
          <c:dPt>
            <c:idx val="35"/>
            <c:invertIfNegative val="0"/>
            <c:bubble3D val="0"/>
            <c:extLst xmlns:c16r2="http://schemas.microsoft.com/office/drawing/2015/06/chart">
              <c:ext xmlns:c16="http://schemas.microsoft.com/office/drawing/2014/chart" uri="{C3380CC4-5D6E-409C-BE32-E72D297353CC}">
                <c16:uniqueId val="{00000023-7757-4ED4-88C7-5B7DFF178915}"/>
              </c:ext>
            </c:extLst>
          </c:dPt>
          <c:dPt>
            <c:idx val="36"/>
            <c:invertIfNegative val="0"/>
            <c:bubble3D val="0"/>
            <c:extLst xmlns:c16r2="http://schemas.microsoft.com/office/drawing/2015/06/chart">
              <c:ext xmlns:c16="http://schemas.microsoft.com/office/drawing/2014/chart" uri="{C3380CC4-5D6E-409C-BE32-E72D297353CC}">
                <c16:uniqueId val="{00000024-7757-4ED4-88C7-5B7DFF178915}"/>
              </c:ext>
            </c:extLst>
          </c:dPt>
          <c:dPt>
            <c:idx val="37"/>
            <c:invertIfNegative val="0"/>
            <c:bubble3D val="0"/>
            <c:extLst xmlns:c16r2="http://schemas.microsoft.com/office/drawing/2015/06/chart">
              <c:ext xmlns:c16="http://schemas.microsoft.com/office/drawing/2014/chart" uri="{C3380CC4-5D6E-409C-BE32-E72D297353CC}">
                <c16:uniqueId val="{00000025-7757-4ED4-88C7-5B7DFF178915}"/>
              </c:ext>
            </c:extLst>
          </c:dPt>
          <c:dPt>
            <c:idx val="38"/>
            <c:invertIfNegative val="0"/>
            <c:bubble3D val="0"/>
            <c:extLst xmlns:c16r2="http://schemas.microsoft.com/office/drawing/2015/06/chart">
              <c:ext xmlns:c16="http://schemas.microsoft.com/office/drawing/2014/chart" uri="{C3380CC4-5D6E-409C-BE32-E72D297353CC}">
                <c16:uniqueId val="{00000026-7757-4ED4-88C7-5B7DFF178915}"/>
              </c:ext>
            </c:extLst>
          </c:dPt>
          <c:dPt>
            <c:idx val="39"/>
            <c:invertIfNegative val="0"/>
            <c:bubble3D val="0"/>
            <c:extLst xmlns:c16r2="http://schemas.microsoft.com/office/drawing/2015/06/chart">
              <c:ext xmlns:c16="http://schemas.microsoft.com/office/drawing/2014/chart" uri="{C3380CC4-5D6E-409C-BE32-E72D297353CC}">
                <c16:uniqueId val="{00000027-7757-4ED4-88C7-5B7DFF178915}"/>
              </c:ext>
            </c:extLst>
          </c:dPt>
          <c:dLbls>
            <c:spPr>
              <a:noFill/>
              <a:ln>
                <a:noFill/>
              </a:ln>
              <a:effectLst/>
            </c:spPr>
            <c:txPr>
              <a:bodyPr rot="0" spcFirstLastPara="1" vertOverflow="ellipsis" vert="horz" wrap="square" anchor="ctr" anchorCtr="1"/>
              <a:lstStyle/>
              <a:p>
                <a:pPr>
                  <a:defRPr sz="1200" b="1" i="0" u="none" strike="noStrike" kern="1200" baseline="0">
                    <a:solidFill>
                      <a:schemeClr val="bg1"/>
                    </a:solidFill>
                    <a:latin typeface="Arial" panose="020B0604020202020204" pitchFamily="34" charset="0"/>
                    <a:ea typeface="Century Gothic" charset="0"/>
                    <a:cs typeface="Arial" panose="020B0604020202020204" pitchFamily="34" charset="0"/>
                  </a:defRPr>
                </a:pPr>
                <a:endParaRPr lang="en-US"/>
              </a:p>
            </c:txPr>
            <c:dLblPos val="ct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Sheet1!$A$19</c:f>
              <c:strCache>
                <c:ptCount val="1"/>
                <c:pt idx="0">
                  <c:v>Music festival / other festival</c:v>
                </c:pt>
              </c:strCache>
            </c:strRef>
          </c:cat>
          <c:val>
            <c:numRef>
              <c:f>Sheet1!$B$19</c:f>
              <c:numCache>
                <c:formatCode>0%</c:formatCode>
                <c:ptCount val="1"/>
                <c:pt idx="0">
                  <c:v>0.21423809523809501</c:v>
                </c:pt>
              </c:numCache>
            </c:numRef>
          </c:val>
          <c:extLst xmlns:c16r2="http://schemas.microsoft.com/office/drawing/2015/06/chart">
            <c:ext xmlns:c16="http://schemas.microsoft.com/office/drawing/2014/chart" uri="{C3380CC4-5D6E-409C-BE32-E72D297353CC}">
              <c16:uniqueId val="{00000028-7757-4ED4-88C7-5B7DFF178915}"/>
            </c:ext>
          </c:extLst>
        </c:ser>
        <c:ser>
          <c:idx val="1"/>
          <c:order val="1"/>
          <c:tx>
            <c:strRef>
              <c:f>Sheet1!$C$1</c:f>
              <c:strCache>
                <c:ptCount val="1"/>
                <c:pt idx="0">
                  <c:v>Definitely would</c:v>
                </c:pt>
              </c:strCache>
            </c:strRef>
          </c:tx>
          <c:spPr>
            <a:solidFill>
              <a:srgbClr val="00B050"/>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b" anchorCtr="0">
                <a:spAutoFit/>
              </a:bodyPr>
              <a:lstStyle/>
              <a:p>
                <a:pPr algn="ctr">
                  <a:defRPr lang="en-GB" sz="1200" b="1" i="0" u="none" strike="noStrike" kern="1200" baseline="0">
                    <a:solidFill>
                      <a:schemeClr val="bg1"/>
                    </a:solidFill>
                    <a:latin typeface="Arial" panose="020B0604020202020204" pitchFamily="34" charset="0"/>
                    <a:ea typeface="Century Gothic" charset="0"/>
                    <a:cs typeface="Arial" panose="020B0604020202020204" pitchFamily="34" charset="0"/>
                  </a:defRPr>
                </a:pPr>
                <a:endParaRPr lang="en-US"/>
              </a:p>
            </c:txPr>
            <c:dLblPos val="ct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Sheet1!$A$19</c:f>
              <c:strCache>
                <c:ptCount val="1"/>
                <c:pt idx="0">
                  <c:v>Music festival / other festival</c:v>
                </c:pt>
              </c:strCache>
            </c:strRef>
          </c:cat>
          <c:val>
            <c:numRef>
              <c:f>Sheet1!$C$19</c:f>
              <c:numCache>
                <c:formatCode>0%</c:formatCode>
                <c:ptCount val="1"/>
                <c:pt idx="0">
                  <c:v>0.194761904761905</c:v>
                </c:pt>
              </c:numCache>
            </c:numRef>
          </c:val>
          <c:extLst xmlns:c16r2="http://schemas.microsoft.com/office/drawing/2015/06/chart">
            <c:ext xmlns:c16="http://schemas.microsoft.com/office/drawing/2014/chart" uri="{C3380CC4-5D6E-409C-BE32-E72D297353CC}">
              <c16:uniqueId val="{00000029-7757-4ED4-88C7-5B7DFF178915}"/>
            </c:ext>
          </c:extLst>
        </c:ser>
        <c:dLbls>
          <c:showLegendKey val="0"/>
          <c:showVal val="0"/>
          <c:showCatName val="0"/>
          <c:showSerName val="0"/>
          <c:showPercent val="0"/>
          <c:showBubbleSize val="0"/>
        </c:dLbls>
        <c:gapWidth val="50"/>
        <c:overlap val="100"/>
        <c:axId val="384407520"/>
        <c:axId val="384407912"/>
      </c:barChart>
      <c:catAx>
        <c:axId val="384407520"/>
        <c:scaling>
          <c:orientation val="maxMin"/>
        </c:scaling>
        <c:delete val="1"/>
        <c:axPos val="l"/>
        <c:numFmt formatCode="General" sourceLinked="1"/>
        <c:majorTickMark val="none"/>
        <c:minorTickMark val="none"/>
        <c:tickLblPos val="nextTo"/>
        <c:crossAx val="384407912"/>
        <c:crosses val="autoZero"/>
        <c:auto val="1"/>
        <c:lblAlgn val="ctr"/>
        <c:lblOffset val="100"/>
        <c:noMultiLvlLbl val="0"/>
      </c:catAx>
      <c:valAx>
        <c:axId val="384407912"/>
        <c:scaling>
          <c:orientation val="minMax"/>
          <c:max val="1.2"/>
        </c:scaling>
        <c:delete val="1"/>
        <c:axPos val="t"/>
        <c:majorGridlines>
          <c:spPr>
            <a:ln w="9525" cap="flat" cmpd="sng" algn="ctr">
              <a:noFill/>
              <a:round/>
            </a:ln>
            <a:effectLst/>
          </c:spPr>
        </c:majorGridlines>
        <c:numFmt formatCode="0%" sourceLinked="0"/>
        <c:majorTickMark val="out"/>
        <c:minorTickMark val="none"/>
        <c:tickLblPos val="nextTo"/>
        <c:crossAx val="384407520"/>
        <c:crosses val="autoZero"/>
        <c:crossBetween val="between"/>
      </c:valAx>
      <c:spPr>
        <a:noFill/>
        <a:ln>
          <a:noFill/>
        </a:ln>
        <a:effectLst/>
      </c:spPr>
    </c:plotArea>
    <c:plotVisOnly val="1"/>
    <c:dispBlanksAs val="gap"/>
    <c:showDLblsOverMax val="0"/>
  </c:chart>
  <c:spPr>
    <a:noFill/>
    <a:ln>
      <a:noFill/>
    </a:ln>
    <a:effectLst/>
  </c:spPr>
  <c:txPr>
    <a:bodyPr/>
    <a:lstStyle/>
    <a:p>
      <a:pPr>
        <a:defRPr sz="800">
          <a:solidFill>
            <a:srgbClr val="505050"/>
          </a:solidFill>
          <a:latin typeface="Arial" panose="020B0604020202020204" pitchFamily="34" charset="0"/>
          <a:cs typeface="Arial" panose="020B0604020202020204" pitchFamily="34" charset="0"/>
        </a:defRPr>
      </a:pPr>
      <a:endParaRPr lang="en-US"/>
    </a:p>
  </c:txPr>
  <c:externalData r:id="rId2">
    <c:autoUpdate val="0"/>
  </c:externalData>
</c:chartSpace>
</file>

<file path=ppt/charts/chart37.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32780597237485198"/>
          <c:y val="3.73704372143773E-2"/>
          <c:w val="0.53711838704694803"/>
          <c:h val="0.94907410100360601"/>
        </c:manualLayout>
      </c:layout>
      <c:barChart>
        <c:barDir val="bar"/>
        <c:grouping val="stacked"/>
        <c:varyColors val="0"/>
        <c:ser>
          <c:idx val="0"/>
          <c:order val="0"/>
          <c:tx>
            <c:strRef>
              <c:f>Sheet1!$B$1</c:f>
              <c:strCache>
                <c:ptCount val="1"/>
                <c:pt idx="0">
                  <c:v>Very likely to </c:v>
                </c:pt>
              </c:strCache>
            </c:strRef>
          </c:tx>
          <c:spPr>
            <a:solidFill>
              <a:srgbClr val="92D050"/>
            </a:solidFill>
            <a:ln>
              <a:noFill/>
            </a:ln>
            <a:effectLst/>
          </c:spPr>
          <c:invertIfNegative val="0"/>
          <c:dPt>
            <c:idx val="0"/>
            <c:invertIfNegative val="0"/>
            <c:bubble3D val="0"/>
            <c:extLst xmlns:c16r2="http://schemas.microsoft.com/office/drawing/2015/06/chart">
              <c:ext xmlns:c16="http://schemas.microsoft.com/office/drawing/2014/chart" uri="{C3380CC4-5D6E-409C-BE32-E72D297353CC}">
                <c16:uniqueId val="{00000000-A493-43C6-B0A1-6C15CB426891}"/>
              </c:ext>
            </c:extLst>
          </c:dPt>
          <c:dPt>
            <c:idx val="1"/>
            <c:invertIfNegative val="0"/>
            <c:bubble3D val="0"/>
            <c:extLst xmlns:c16r2="http://schemas.microsoft.com/office/drawing/2015/06/chart">
              <c:ext xmlns:c16="http://schemas.microsoft.com/office/drawing/2014/chart" uri="{C3380CC4-5D6E-409C-BE32-E72D297353CC}">
                <c16:uniqueId val="{00000001-A493-43C6-B0A1-6C15CB426891}"/>
              </c:ext>
            </c:extLst>
          </c:dPt>
          <c:dPt>
            <c:idx val="2"/>
            <c:invertIfNegative val="0"/>
            <c:bubble3D val="0"/>
            <c:extLst xmlns:c16r2="http://schemas.microsoft.com/office/drawing/2015/06/chart">
              <c:ext xmlns:c16="http://schemas.microsoft.com/office/drawing/2014/chart" uri="{C3380CC4-5D6E-409C-BE32-E72D297353CC}">
                <c16:uniqueId val="{00000002-A493-43C6-B0A1-6C15CB426891}"/>
              </c:ext>
            </c:extLst>
          </c:dPt>
          <c:dPt>
            <c:idx val="3"/>
            <c:invertIfNegative val="0"/>
            <c:bubble3D val="0"/>
            <c:extLst xmlns:c16r2="http://schemas.microsoft.com/office/drawing/2015/06/chart">
              <c:ext xmlns:c16="http://schemas.microsoft.com/office/drawing/2014/chart" uri="{C3380CC4-5D6E-409C-BE32-E72D297353CC}">
                <c16:uniqueId val="{00000003-A493-43C6-B0A1-6C15CB426891}"/>
              </c:ext>
            </c:extLst>
          </c:dPt>
          <c:dPt>
            <c:idx val="4"/>
            <c:invertIfNegative val="0"/>
            <c:bubble3D val="0"/>
            <c:extLst xmlns:c16r2="http://schemas.microsoft.com/office/drawing/2015/06/chart">
              <c:ext xmlns:c16="http://schemas.microsoft.com/office/drawing/2014/chart" uri="{C3380CC4-5D6E-409C-BE32-E72D297353CC}">
                <c16:uniqueId val="{00000004-A493-43C6-B0A1-6C15CB426891}"/>
              </c:ext>
            </c:extLst>
          </c:dPt>
          <c:dPt>
            <c:idx val="5"/>
            <c:invertIfNegative val="0"/>
            <c:bubble3D val="0"/>
            <c:extLst xmlns:c16r2="http://schemas.microsoft.com/office/drawing/2015/06/chart">
              <c:ext xmlns:c16="http://schemas.microsoft.com/office/drawing/2014/chart" uri="{C3380CC4-5D6E-409C-BE32-E72D297353CC}">
                <c16:uniqueId val="{00000005-A493-43C6-B0A1-6C15CB426891}"/>
              </c:ext>
            </c:extLst>
          </c:dPt>
          <c:dPt>
            <c:idx val="6"/>
            <c:invertIfNegative val="0"/>
            <c:bubble3D val="0"/>
            <c:extLst xmlns:c16r2="http://schemas.microsoft.com/office/drawing/2015/06/chart">
              <c:ext xmlns:c16="http://schemas.microsoft.com/office/drawing/2014/chart" uri="{C3380CC4-5D6E-409C-BE32-E72D297353CC}">
                <c16:uniqueId val="{00000006-A493-43C6-B0A1-6C15CB426891}"/>
              </c:ext>
            </c:extLst>
          </c:dPt>
          <c:dPt>
            <c:idx val="7"/>
            <c:invertIfNegative val="0"/>
            <c:bubble3D val="0"/>
            <c:extLst xmlns:c16r2="http://schemas.microsoft.com/office/drawing/2015/06/chart">
              <c:ext xmlns:c16="http://schemas.microsoft.com/office/drawing/2014/chart" uri="{C3380CC4-5D6E-409C-BE32-E72D297353CC}">
                <c16:uniqueId val="{00000007-A493-43C6-B0A1-6C15CB426891}"/>
              </c:ext>
            </c:extLst>
          </c:dPt>
          <c:dPt>
            <c:idx val="8"/>
            <c:invertIfNegative val="0"/>
            <c:bubble3D val="0"/>
            <c:extLst xmlns:c16r2="http://schemas.microsoft.com/office/drawing/2015/06/chart">
              <c:ext xmlns:c16="http://schemas.microsoft.com/office/drawing/2014/chart" uri="{C3380CC4-5D6E-409C-BE32-E72D297353CC}">
                <c16:uniqueId val="{00000008-A493-43C6-B0A1-6C15CB426891}"/>
              </c:ext>
            </c:extLst>
          </c:dPt>
          <c:dPt>
            <c:idx val="9"/>
            <c:invertIfNegative val="0"/>
            <c:bubble3D val="0"/>
            <c:extLst xmlns:c16r2="http://schemas.microsoft.com/office/drawing/2015/06/chart">
              <c:ext xmlns:c16="http://schemas.microsoft.com/office/drawing/2014/chart" uri="{C3380CC4-5D6E-409C-BE32-E72D297353CC}">
                <c16:uniqueId val="{00000009-A493-43C6-B0A1-6C15CB426891}"/>
              </c:ext>
            </c:extLst>
          </c:dPt>
          <c:dPt>
            <c:idx val="10"/>
            <c:invertIfNegative val="0"/>
            <c:bubble3D val="0"/>
            <c:extLst xmlns:c16r2="http://schemas.microsoft.com/office/drawing/2015/06/chart">
              <c:ext xmlns:c16="http://schemas.microsoft.com/office/drawing/2014/chart" uri="{C3380CC4-5D6E-409C-BE32-E72D297353CC}">
                <c16:uniqueId val="{0000000A-A493-43C6-B0A1-6C15CB426891}"/>
              </c:ext>
            </c:extLst>
          </c:dPt>
          <c:dPt>
            <c:idx val="11"/>
            <c:invertIfNegative val="0"/>
            <c:bubble3D val="0"/>
            <c:extLst xmlns:c16r2="http://schemas.microsoft.com/office/drawing/2015/06/chart">
              <c:ext xmlns:c16="http://schemas.microsoft.com/office/drawing/2014/chart" uri="{C3380CC4-5D6E-409C-BE32-E72D297353CC}">
                <c16:uniqueId val="{0000000B-A493-43C6-B0A1-6C15CB426891}"/>
              </c:ext>
            </c:extLst>
          </c:dPt>
          <c:dPt>
            <c:idx val="12"/>
            <c:invertIfNegative val="0"/>
            <c:bubble3D val="0"/>
            <c:extLst xmlns:c16r2="http://schemas.microsoft.com/office/drawing/2015/06/chart">
              <c:ext xmlns:c16="http://schemas.microsoft.com/office/drawing/2014/chart" uri="{C3380CC4-5D6E-409C-BE32-E72D297353CC}">
                <c16:uniqueId val="{0000000C-A493-43C6-B0A1-6C15CB426891}"/>
              </c:ext>
            </c:extLst>
          </c:dPt>
          <c:dPt>
            <c:idx val="13"/>
            <c:invertIfNegative val="0"/>
            <c:bubble3D val="0"/>
            <c:extLst xmlns:c16r2="http://schemas.microsoft.com/office/drawing/2015/06/chart">
              <c:ext xmlns:c16="http://schemas.microsoft.com/office/drawing/2014/chart" uri="{C3380CC4-5D6E-409C-BE32-E72D297353CC}">
                <c16:uniqueId val="{0000000D-A493-43C6-B0A1-6C15CB426891}"/>
              </c:ext>
            </c:extLst>
          </c:dPt>
          <c:dPt>
            <c:idx val="14"/>
            <c:invertIfNegative val="0"/>
            <c:bubble3D val="0"/>
            <c:extLst xmlns:c16r2="http://schemas.microsoft.com/office/drawing/2015/06/chart">
              <c:ext xmlns:c16="http://schemas.microsoft.com/office/drawing/2014/chart" uri="{C3380CC4-5D6E-409C-BE32-E72D297353CC}">
                <c16:uniqueId val="{0000000E-A493-43C6-B0A1-6C15CB426891}"/>
              </c:ext>
            </c:extLst>
          </c:dPt>
          <c:dPt>
            <c:idx val="15"/>
            <c:invertIfNegative val="0"/>
            <c:bubble3D val="0"/>
            <c:extLst xmlns:c16r2="http://schemas.microsoft.com/office/drawing/2015/06/chart">
              <c:ext xmlns:c16="http://schemas.microsoft.com/office/drawing/2014/chart" uri="{C3380CC4-5D6E-409C-BE32-E72D297353CC}">
                <c16:uniqueId val="{0000000F-A493-43C6-B0A1-6C15CB426891}"/>
              </c:ext>
            </c:extLst>
          </c:dPt>
          <c:dPt>
            <c:idx val="16"/>
            <c:invertIfNegative val="0"/>
            <c:bubble3D val="0"/>
            <c:extLst xmlns:c16r2="http://schemas.microsoft.com/office/drawing/2015/06/chart">
              <c:ext xmlns:c16="http://schemas.microsoft.com/office/drawing/2014/chart" uri="{C3380CC4-5D6E-409C-BE32-E72D297353CC}">
                <c16:uniqueId val="{00000010-A493-43C6-B0A1-6C15CB426891}"/>
              </c:ext>
            </c:extLst>
          </c:dPt>
          <c:dPt>
            <c:idx val="17"/>
            <c:invertIfNegative val="0"/>
            <c:bubble3D val="0"/>
            <c:extLst xmlns:c16r2="http://schemas.microsoft.com/office/drawing/2015/06/chart">
              <c:ext xmlns:c16="http://schemas.microsoft.com/office/drawing/2014/chart" uri="{C3380CC4-5D6E-409C-BE32-E72D297353CC}">
                <c16:uniqueId val="{00000011-A493-43C6-B0A1-6C15CB426891}"/>
              </c:ext>
            </c:extLst>
          </c:dPt>
          <c:dPt>
            <c:idx val="18"/>
            <c:invertIfNegative val="0"/>
            <c:bubble3D val="0"/>
            <c:extLst xmlns:c16r2="http://schemas.microsoft.com/office/drawing/2015/06/chart">
              <c:ext xmlns:c16="http://schemas.microsoft.com/office/drawing/2014/chart" uri="{C3380CC4-5D6E-409C-BE32-E72D297353CC}">
                <c16:uniqueId val="{00000012-A493-43C6-B0A1-6C15CB426891}"/>
              </c:ext>
            </c:extLst>
          </c:dPt>
          <c:dPt>
            <c:idx val="19"/>
            <c:invertIfNegative val="0"/>
            <c:bubble3D val="0"/>
            <c:extLst xmlns:c16r2="http://schemas.microsoft.com/office/drawing/2015/06/chart">
              <c:ext xmlns:c16="http://schemas.microsoft.com/office/drawing/2014/chart" uri="{C3380CC4-5D6E-409C-BE32-E72D297353CC}">
                <c16:uniqueId val="{00000013-A493-43C6-B0A1-6C15CB426891}"/>
              </c:ext>
            </c:extLst>
          </c:dPt>
          <c:dPt>
            <c:idx val="20"/>
            <c:invertIfNegative val="0"/>
            <c:bubble3D val="0"/>
            <c:extLst xmlns:c16r2="http://schemas.microsoft.com/office/drawing/2015/06/chart">
              <c:ext xmlns:c16="http://schemas.microsoft.com/office/drawing/2014/chart" uri="{C3380CC4-5D6E-409C-BE32-E72D297353CC}">
                <c16:uniqueId val="{00000014-A493-43C6-B0A1-6C15CB426891}"/>
              </c:ext>
            </c:extLst>
          </c:dPt>
          <c:dPt>
            <c:idx val="21"/>
            <c:invertIfNegative val="0"/>
            <c:bubble3D val="0"/>
            <c:extLst xmlns:c16r2="http://schemas.microsoft.com/office/drawing/2015/06/chart">
              <c:ext xmlns:c16="http://schemas.microsoft.com/office/drawing/2014/chart" uri="{C3380CC4-5D6E-409C-BE32-E72D297353CC}">
                <c16:uniqueId val="{00000015-A493-43C6-B0A1-6C15CB426891}"/>
              </c:ext>
            </c:extLst>
          </c:dPt>
          <c:dPt>
            <c:idx val="22"/>
            <c:invertIfNegative val="0"/>
            <c:bubble3D val="0"/>
            <c:extLst xmlns:c16r2="http://schemas.microsoft.com/office/drawing/2015/06/chart">
              <c:ext xmlns:c16="http://schemas.microsoft.com/office/drawing/2014/chart" uri="{C3380CC4-5D6E-409C-BE32-E72D297353CC}">
                <c16:uniqueId val="{00000016-A493-43C6-B0A1-6C15CB426891}"/>
              </c:ext>
            </c:extLst>
          </c:dPt>
          <c:dPt>
            <c:idx val="23"/>
            <c:invertIfNegative val="0"/>
            <c:bubble3D val="0"/>
            <c:extLst xmlns:c16r2="http://schemas.microsoft.com/office/drawing/2015/06/chart">
              <c:ext xmlns:c16="http://schemas.microsoft.com/office/drawing/2014/chart" uri="{C3380CC4-5D6E-409C-BE32-E72D297353CC}">
                <c16:uniqueId val="{00000017-A493-43C6-B0A1-6C15CB426891}"/>
              </c:ext>
            </c:extLst>
          </c:dPt>
          <c:dPt>
            <c:idx val="24"/>
            <c:invertIfNegative val="0"/>
            <c:bubble3D val="0"/>
            <c:extLst xmlns:c16r2="http://schemas.microsoft.com/office/drawing/2015/06/chart">
              <c:ext xmlns:c16="http://schemas.microsoft.com/office/drawing/2014/chart" uri="{C3380CC4-5D6E-409C-BE32-E72D297353CC}">
                <c16:uniqueId val="{00000018-A493-43C6-B0A1-6C15CB426891}"/>
              </c:ext>
            </c:extLst>
          </c:dPt>
          <c:dPt>
            <c:idx val="25"/>
            <c:invertIfNegative val="0"/>
            <c:bubble3D val="0"/>
            <c:extLst xmlns:c16r2="http://schemas.microsoft.com/office/drawing/2015/06/chart">
              <c:ext xmlns:c16="http://schemas.microsoft.com/office/drawing/2014/chart" uri="{C3380CC4-5D6E-409C-BE32-E72D297353CC}">
                <c16:uniqueId val="{00000019-A493-43C6-B0A1-6C15CB426891}"/>
              </c:ext>
            </c:extLst>
          </c:dPt>
          <c:dPt>
            <c:idx val="26"/>
            <c:invertIfNegative val="0"/>
            <c:bubble3D val="0"/>
            <c:extLst xmlns:c16r2="http://schemas.microsoft.com/office/drawing/2015/06/chart">
              <c:ext xmlns:c16="http://schemas.microsoft.com/office/drawing/2014/chart" uri="{C3380CC4-5D6E-409C-BE32-E72D297353CC}">
                <c16:uniqueId val="{0000001A-A493-43C6-B0A1-6C15CB426891}"/>
              </c:ext>
            </c:extLst>
          </c:dPt>
          <c:dPt>
            <c:idx val="27"/>
            <c:invertIfNegative val="0"/>
            <c:bubble3D val="0"/>
            <c:extLst xmlns:c16r2="http://schemas.microsoft.com/office/drawing/2015/06/chart">
              <c:ext xmlns:c16="http://schemas.microsoft.com/office/drawing/2014/chart" uri="{C3380CC4-5D6E-409C-BE32-E72D297353CC}">
                <c16:uniqueId val="{0000001B-A493-43C6-B0A1-6C15CB426891}"/>
              </c:ext>
            </c:extLst>
          </c:dPt>
          <c:dPt>
            <c:idx val="28"/>
            <c:invertIfNegative val="0"/>
            <c:bubble3D val="0"/>
            <c:extLst xmlns:c16r2="http://schemas.microsoft.com/office/drawing/2015/06/chart">
              <c:ext xmlns:c16="http://schemas.microsoft.com/office/drawing/2014/chart" uri="{C3380CC4-5D6E-409C-BE32-E72D297353CC}">
                <c16:uniqueId val="{0000001C-A493-43C6-B0A1-6C15CB426891}"/>
              </c:ext>
            </c:extLst>
          </c:dPt>
          <c:dPt>
            <c:idx val="29"/>
            <c:invertIfNegative val="0"/>
            <c:bubble3D val="0"/>
            <c:extLst xmlns:c16r2="http://schemas.microsoft.com/office/drawing/2015/06/chart">
              <c:ext xmlns:c16="http://schemas.microsoft.com/office/drawing/2014/chart" uri="{C3380CC4-5D6E-409C-BE32-E72D297353CC}">
                <c16:uniqueId val="{0000001D-A493-43C6-B0A1-6C15CB426891}"/>
              </c:ext>
            </c:extLst>
          </c:dPt>
          <c:dPt>
            <c:idx val="30"/>
            <c:invertIfNegative val="0"/>
            <c:bubble3D val="0"/>
            <c:extLst xmlns:c16r2="http://schemas.microsoft.com/office/drawing/2015/06/chart">
              <c:ext xmlns:c16="http://schemas.microsoft.com/office/drawing/2014/chart" uri="{C3380CC4-5D6E-409C-BE32-E72D297353CC}">
                <c16:uniqueId val="{0000001E-A493-43C6-B0A1-6C15CB426891}"/>
              </c:ext>
            </c:extLst>
          </c:dPt>
          <c:dPt>
            <c:idx val="31"/>
            <c:invertIfNegative val="0"/>
            <c:bubble3D val="0"/>
            <c:extLst xmlns:c16r2="http://schemas.microsoft.com/office/drawing/2015/06/chart">
              <c:ext xmlns:c16="http://schemas.microsoft.com/office/drawing/2014/chart" uri="{C3380CC4-5D6E-409C-BE32-E72D297353CC}">
                <c16:uniqueId val="{0000001F-A493-43C6-B0A1-6C15CB426891}"/>
              </c:ext>
            </c:extLst>
          </c:dPt>
          <c:dPt>
            <c:idx val="32"/>
            <c:invertIfNegative val="0"/>
            <c:bubble3D val="0"/>
            <c:extLst xmlns:c16r2="http://schemas.microsoft.com/office/drawing/2015/06/chart">
              <c:ext xmlns:c16="http://schemas.microsoft.com/office/drawing/2014/chart" uri="{C3380CC4-5D6E-409C-BE32-E72D297353CC}">
                <c16:uniqueId val="{00000020-A493-43C6-B0A1-6C15CB426891}"/>
              </c:ext>
            </c:extLst>
          </c:dPt>
          <c:dPt>
            <c:idx val="33"/>
            <c:invertIfNegative val="0"/>
            <c:bubble3D val="0"/>
            <c:extLst xmlns:c16r2="http://schemas.microsoft.com/office/drawing/2015/06/chart">
              <c:ext xmlns:c16="http://schemas.microsoft.com/office/drawing/2014/chart" uri="{C3380CC4-5D6E-409C-BE32-E72D297353CC}">
                <c16:uniqueId val="{00000021-A493-43C6-B0A1-6C15CB426891}"/>
              </c:ext>
            </c:extLst>
          </c:dPt>
          <c:dPt>
            <c:idx val="34"/>
            <c:invertIfNegative val="0"/>
            <c:bubble3D val="0"/>
            <c:extLst xmlns:c16r2="http://schemas.microsoft.com/office/drawing/2015/06/chart">
              <c:ext xmlns:c16="http://schemas.microsoft.com/office/drawing/2014/chart" uri="{C3380CC4-5D6E-409C-BE32-E72D297353CC}">
                <c16:uniqueId val="{00000022-A493-43C6-B0A1-6C15CB426891}"/>
              </c:ext>
            </c:extLst>
          </c:dPt>
          <c:dPt>
            <c:idx val="35"/>
            <c:invertIfNegative val="0"/>
            <c:bubble3D val="0"/>
            <c:extLst xmlns:c16r2="http://schemas.microsoft.com/office/drawing/2015/06/chart">
              <c:ext xmlns:c16="http://schemas.microsoft.com/office/drawing/2014/chart" uri="{C3380CC4-5D6E-409C-BE32-E72D297353CC}">
                <c16:uniqueId val="{00000023-A493-43C6-B0A1-6C15CB426891}"/>
              </c:ext>
            </c:extLst>
          </c:dPt>
          <c:dPt>
            <c:idx val="36"/>
            <c:invertIfNegative val="0"/>
            <c:bubble3D val="0"/>
            <c:extLst xmlns:c16r2="http://schemas.microsoft.com/office/drawing/2015/06/chart">
              <c:ext xmlns:c16="http://schemas.microsoft.com/office/drawing/2014/chart" uri="{C3380CC4-5D6E-409C-BE32-E72D297353CC}">
                <c16:uniqueId val="{00000024-A493-43C6-B0A1-6C15CB426891}"/>
              </c:ext>
            </c:extLst>
          </c:dPt>
          <c:dPt>
            <c:idx val="37"/>
            <c:invertIfNegative val="0"/>
            <c:bubble3D val="0"/>
            <c:extLst xmlns:c16r2="http://schemas.microsoft.com/office/drawing/2015/06/chart">
              <c:ext xmlns:c16="http://schemas.microsoft.com/office/drawing/2014/chart" uri="{C3380CC4-5D6E-409C-BE32-E72D297353CC}">
                <c16:uniqueId val="{00000025-A493-43C6-B0A1-6C15CB426891}"/>
              </c:ext>
            </c:extLst>
          </c:dPt>
          <c:dPt>
            <c:idx val="38"/>
            <c:invertIfNegative val="0"/>
            <c:bubble3D val="0"/>
            <c:extLst xmlns:c16r2="http://schemas.microsoft.com/office/drawing/2015/06/chart">
              <c:ext xmlns:c16="http://schemas.microsoft.com/office/drawing/2014/chart" uri="{C3380CC4-5D6E-409C-BE32-E72D297353CC}">
                <c16:uniqueId val="{00000026-A493-43C6-B0A1-6C15CB426891}"/>
              </c:ext>
            </c:extLst>
          </c:dPt>
          <c:dPt>
            <c:idx val="39"/>
            <c:invertIfNegative val="0"/>
            <c:bubble3D val="0"/>
            <c:extLst xmlns:c16r2="http://schemas.microsoft.com/office/drawing/2015/06/chart">
              <c:ext xmlns:c16="http://schemas.microsoft.com/office/drawing/2014/chart" uri="{C3380CC4-5D6E-409C-BE32-E72D297353CC}">
                <c16:uniqueId val="{00000027-A493-43C6-B0A1-6C15CB426891}"/>
              </c:ext>
            </c:extLst>
          </c:dPt>
          <c:dLbls>
            <c:spPr>
              <a:noFill/>
              <a:ln>
                <a:noFill/>
              </a:ln>
              <a:effectLst/>
            </c:spPr>
            <c:txPr>
              <a:bodyPr rot="0" spcFirstLastPara="1" vertOverflow="ellipsis" vert="horz" wrap="square" anchor="ctr" anchorCtr="1"/>
              <a:lstStyle/>
              <a:p>
                <a:pPr>
                  <a:defRPr sz="1200" b="1" i="0" u="none" strike="noStrike" kern="1200" baseline="0">
                    <a:solidFill>
                      <a:schemeClr val="bg1"/>
                    </a:solidFill>
                    <a:latin typeface="Arial" panose="020B0604020202020204" pitchFamily="34" charset="0"/>
                    <a:ea typeface="Century Gothic" charset="0"/>
                    <a:cs typeface="Arial" panose="020B0604020202020204" pitchFamily="34" charset="0"/>
                  </a:defRPr>
                </a:pPr>
                <a:endParaRPr lang="en-US"/>
              </a:p>
            </c:txPr>
            <c:dLblPos val="ct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Sheet1!$A$4</c:f>
              <c:strCache>
                <c:ptCount val="1"/>
                <c:pt idx="0">
                  <c:v>Attending a live pop concert / gig</c:v>
                </c:pt>
              </c:strCache>
            </c:strRef>
          </c:cat>
          <c:val>
            <c:numRef>
              <c:f>Sheet1!$B$4</c:f>
              <c:numCache>
                <c:formatCode>0%</c:formatCode>
                <c:ptCount val="1"/>
                <c:pt idx="0">
                  <c:v>0.19236082474226801</c:v>
                </c:pt>
              </c:numCache>
            </c:numRef>
          </c:val>
          <c:extLst xmlns:c16r2="http://schemas.microsoft.com/office/drawing/2015/06/chart">
            <c:ext xmlns:c16="http://schemas.microsoft.com/office/drawing/2014/chart" uri="{C3380CC4-5D6E-409C-BE32-E72D297353CC}">
              <c16:uniqueId val="{00000028-A493-43C6-B0A1-6C15CB426891}"/>
            </c:ext>
          </c:extLst>
        </c:ser>
        <c:ser>
          <c:idx val="1"/>
          <c:order val="1"/>
          <c:tx>
            <c:strRef>
              <c:f>Sheet1!$C$1</c:f>
              <c:strCache>
                <c:ptCount val="1"/>
                <c:pt idx="0">
                  <c:v>Definitely would</c:v>
                </c:pt>
              </c:strCache>
            </c:strRef>
          </c:tx>
          <c:spPr>
            <a:solidFill>
              <a:srgbClr val="00B050"/>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b" anchorCtr="0">
                <a:spAutoFit/>
              </a:bodyPr>
              <a:lstStyle/>
              <a:p>
                <a:pPr algn="ctr">
                  <a:defRPr lang="en-GB" sz="1200" b="1" i="0" u="none" strike="noStrike" kern="1200" baseline="0">
                    <a:solidFill>
                      <a:schemeClr val="bg1"/>
                    </a:solidFill>
                    <a:latin typeface="Arial" panose="020B0604020202020204" pitchFamily="34" charset="0"/>
                    <a:ea typeface="Century Gothic" charset="0"/>
                    <a:cs typeface="Arial" panose="020B0604020202020204" pitchFamily="34" charset="0"/>
                  </a:defRPr>
                </a:pPr>
                <a:endParaRPr lang="en-US"/>
              </a:p>
            </c:txPr>
            <c:dLblPos val="ct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Sheet1!$A$4</c:f>
              <c:strCache>
                <c:ptCount val="1"/>
                <c:pt idx="0">
                  <c:v>Attending a live pop concert / gig</c:v>
                </c:pt>
              </c:strCache>
            </c:strRef>
          </c:cat>
          <c:val>
            <c:numRef>
              <c:f>Sheet1!$C$4</c:f>
              <c:numCache>
                <c:formatCode>0%</c:formatCode>
                <c:ptCount val="1"/>
                <c:pt idx="0">
                  <c:v>0.20463917525773201</c:v>
                </c:pt>
              </c:numCache>
            </c:numRef>
          </c:val>
          <c:extLst xmlns:c16r2="http://schemas.microsoft.com/office/drawing/2015/06/chart">
            <c:ext xmlns:c16="http://schemas.microsoft.com/office/drawing/2014/chart" uri="{C3380CC4-5D6E-409C-BE32-E72D297353CC}">
              <c16:uniqueId val="{00000029-A493-43C6-B0A1-6C15CB426891}"/>
            </c:ext>
          </c:extLst>
        </c:ser>
        <c:dLbls>
          <c:showLegendKey val="0"/>
          <c:showVal val="0"/>
          <c:showCatName val="0"/>
          <c:showSerName val="0"/>
          <c:showPercent val="0"/>
          <c:showBubbleSize val="0"/>
        </c:dLbls>
        <c:gapWidth val="50"/>
        <c:overlap val="100"/>
        <c:axId val="384408696"/>
        <c:axId val="384409088"/>
      </c:barChart>
      <c:catAx>
        <c:axId val="384408696"/>
        <c:scaling>
          <c:orientation val="maxMin"/>
        </c:scaling>
        <c:delete val="1"/>
        <c:axPos val="l"/>
        <c:numFmt formatCode="General" sourceLinked="1"/>
        <c:majorTickMark val="none"/>
        <c:minorTickMark val="none"/>
        <c:tickLblPos val="nextTo"/>
        <c:crossAx val="384409088"/>
        <c:crosses val="autoZero"/>
        <c:auto val="1"/>
        <c:lblAlgn val="ctr"/>
        <c:lblOffset val="100"/>
        <c:noMultiLvlLbl val="0"/>
      </c:catAx>
      <c:valAx>
        <c:axId val="384409088"/>
        <c:scaling>
          <c:orientation val="minMax"/>
          <c:max val="1.2"/>
        </c:scaling>
        <c:delete val="1"/>
        <c:axPos val="t"/>
        <c:majorGridlines>
          <c:spPr>
            <a:ln w="9525" cap="flat" cmpd="sng" algn="ctr">
              <a:noFill/>
              <a:round/>
            </a:ln>
            <a:effectLst/>
          </c:spPr>
        </c:majorGridlines>
        <c:numFmt formatCode="0%" sourceLinked="0"/>
        <c:majorTickMark val="out"/>
        <c:minorTickMark val="none"/>
        <c:tickLblPos val="nextTo"/>
        <c:crossAx val="384408696"/>
        <c:crosses val="autoZero"/>
        <c:crossBetween val="between"/>
      </c:valAx>
      <c:spPr>
        <a:noFill/>
        <a:ln>
          <a:noFill/>
        </a:ln>
        <a:effectLst/>
      </c:spPr>
    </c:plotArea>
    <c:plotVisOnly val="1"/>
    <c:dispBlanksAs val="gap"/>
    <c:showDLblsOverMax val="0"/>
  </c:chart>
  <c:spPr>
    <a:noFill/>
    <a:ln>
      <a:noFill/>
    </a:ln>
    <a:effectLst/>
  </c:spPr>
  <c:txPr>
    <a:bodyPr/>
    <a:lstStyle/>
    <a:p>
      <a:pPr>
        <a:defRPr sz="800">
          <a:solidFill>
            <a:srgbClr val="505050"/>
          </a:solidFill>
          <a:latin typeface="Arial" panose="020B0604020202020204" pitchFamily="34" charset="0"/>
          <a:cs typeface="Arial" panose="020B0604020202020204" pitchFamily="34" charset="0"/>
        </a:defRPr>
      </a:pPr>
      <a:endParaRPr lang="en-US"/>
    </a:p>
  </c:txPr>
  <c:externalData r:id="rId2">
    <c:autoUpdate val="0"/>
  </c:externalData>
</c:chartSpace>
</file>

<file path=ppt/charts/chart38.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32780597237485198"/>
          <c:y val="3.73704372143773E-2"/>
          <c:w val="0.53711838704694803"/>
          <c:h val="0.94907410100360601"/>
        </c:manualLayout>
      </c:layout>
      <c:barChart>
        <c:barDir val="bar"/>
        <c:grouping val="stacked"/>
        <c:varyColors val="0"/>
        <c:ser>
          <c:idx val="0"/>
          <c:order val="0"/>
          <c:tx>
            <c:strRef>
              <c:f>Sheet1!$B$1</c:f>
              <c:strCache>
                <c:ptCount val="1"/>
                <c:pt idx="0">
                  <c:v>Very likely to </c:v>
                </c:pt>
              </c:strCache>
            </c:strRef>
          </c:tx>
          <c:spPr>
            <a:solidFill>
              <a:srgbClr val="92D050"/>
            </a:solidFill>
            <a:ln>
              <a:noFill/>
            </a:ln>
            <a:effectLst/>
          </c:spPr>
          <c:invertIfNegative val="0"/>
          <c:dPt>
            <c:idx val="0"/>
            <c:invertIfNegative val="0"/>
            <c:bubble3D val="0"/>
            <c:extLst xmlns:c16r2="http://schemas.microsoft.com/office/drawing/2015/06/chart">
              <c:ext xmlns:c16="http://schemas.microsoft.com/office/drawing/2014/chart" uri="{C3380CC4-5D6E-409C-BE32-E72D297353CC}">
                <c16:uniqueId val="{00000000-1E0F-4636-ACA9-9A44028949B8}"/>
              </c:ext>
            </c:extLst>
          </c:dPt>
          <c:dPt>
            <c:idx val="1"/>
            <c:invertIfNegative val="0"/>
            <c:bubble3D val="0"/>
            <c:extLst xmlns:c16r2="http://schemas.microsoft.com/office/drawing/2015/06/chart">
              <c:ext xmlns:c16="http://schemas.microsoft.com/office/drawing/2014/chart" uri="{C3380CC4-5D6E-409C-BE32-E72D297353CC}">
                <c16:uniqueId val="{00000001-1E0F-4636-ACA9-9A44028949B8}"/>
              </c:ext>
            </c:extLst>
          </c:dPt>
          <c:dPt>
            <c:idx val="2"/>
            <c:invertIfNegative val="0"/>
            <c:bubble3D val="0"/>
            <c:extLst xmlns:c16r2="http://schemas.microsoft.com/office/drawing/2015/06/chart">
              <c:ext xmlns:c16="http://schemas.microsoft.com/office/drawing/2014/chart" uri="{C3380CC4-5D6E-409C-BE32-E72D297353CC}">
                <c16:uniqueId val="{00000002-1E0F-4636-ACA9-9A44028949B8}"/>
              </c:ext>
            </c:extLst>
          </c:dPt>
          <c:dPt>
            <c:idx val="3"/>
            <c:invertIfNegative val="0"/>
            <c:bubble3D val="0"/>
            <c:extLst xmlns:c16r2="http://schemas.microsoft.com/office/drawing/2015/06/chart">
              <c:ext xmlns:c16="http://schemas.microsoft.com/office/drawing/2014/chart" uri="{C3380CC4-5D6E-409C-BE32-E72D297353CC}">
                <c16:uniqueId val="{00000003-1E0F-4636-ACA9-9A44028949B8}"/>
              </c:ext>
            </c:extLst>
          </c:dPt>
          <c:dPt>
            <c:idx val="4"/>
            <c:invertIfNegative val="0"/>
            <c:bubble3D val="0"/>
            <c:extLst xmlns:c16r2="http://schemas.microsoft.com/office/drawing/2015/06/chart">
              <c:ext xmlns:c16="http://schemas.microsoft.com/office/drawing/2014/chart" uri="{C3380CC4-5D6E-409C-BE32-E72D297353CC}">
                <c16:uniqueId val="{00000004-1E0F-4636-ACA9-9A44028949B8}"/>
              </c:ext>
            </c:extLst>
          </c:dPt>
          <c:dPt>
            <c:idx val="5"/>
            <c:invertIfNegative val="0"/>
            <c:bubble3D val="0"/>
            <c:extLst xmlns:c16r2="http://schemas.microsoft.com/office/drawing/2015/06/chart">
              <c:ext xmlns:c16="http://schemas.microsoft.com/office/drawing/2014/chart" uri="{C3380CC4-5D6E-409C-BE32-E72D297353CC}">
                <c16:uniqueId val="{00000005-1E0F-4636-ACA9-9A44028949B8}"/>
              </c:ext>
            </c:extLst>
          </c:dPt>
          <c:dPt>
            <c:idx val="6"/>
            <c:invertIfNegative val="0"/>
            <c:bubble3D val="0"/>
            <c:extLst xmlns:c16r2="http://schemas.microsoft.com/office/drawing/2015/06/chart">
              <c:ext xmlns:c16="http://schemas.microsoft.com/office/drawing/2014/chart" uri="{C3380CC4-5D6E-409C-BE32-E72D297353CC}">
                <c16:uniqueId val="{00000006-1E0F-4636-ACA9-9A44028949B8}"/>
              </c:ext>
            </c:extLst>
          </c:dPt>
          <c:dPt>
            <c:idx val="7"/>
            <c:invertIfNegative val="0"/>
            <c:bubble3D val="0"/>
            <c:extLst xmlns:c16r2="http://schemas.microsoft.com/office/drawing/2015/06/chart">
              <c:ext xmlns:c16="http://schemas.microsoft.com/office/drawing/2014/chart" uri="{C3380CC4-5D6E-409C-BE32-E72D297353CC}">
                <c16:uniqueId val="{00000007-1E0F-4636-ACA9-9A44028949B8}"/>
              </c:ext>
            </c:extLst>
          </c:dPt>
          <c:dPt>
            <c:idx val="8"/>
            <c:invertIfNegative val="0"/>
            <c:bubble3D val="0"/>
            <c:extLst xmlns:c16r2="http://schemas.microsoft.com/office/drawing/2015/06/chart">
              <c:ext xmlns:c16="http://schemas.microsoft.com/office/drawing/2014/chart" uri="{C3380CC4-5D6E-409C-BE32-E72D297353CC}">
                <c16:uniqueId val="{00000008-1E0F-4636-ACA9-9A44028949B8}"/>
              </c:ext>
            </c:extLst>
          </c:dPt>
          <c:dPt>
            <c:idx val="9"/>
            <c:invertIfNegative val="0"/>
            <c:bubble3D val="0"/>
            <c:extLst xmlns:c16r2="http://schemas.microsoft.com/office/drawing/2015/06/chart">
              <c:ext xmlns:c16="http://schemas.microsoft.com/office/drawing/2014/chart" uri="{C3380CC4-5D6E-409C-BE32-E72D297353CC}">
                <c16:uniqueId val="{00000009-1E0F-4636-ACA9-9A44028949B8}"/>
              </c:ext>
            </c:extLst>
          </c:dPt>
          <c:dPt>
            <c:idx val="10"/>
            <c:invertIfNegative val="0"/>
            <c:bubble3D val="0"/>
            <c:extLst xmlns:c16r2="http://schemas.microsoft.com/office/drawing/2015/06/chart">
              <c:ext xmlns:c16="http://schemas.microsoft.com/office/drawing/2014/chart" uri="{C3380CC4-5D6E-409C-BE32-E72D297353CC}">
                <c16:uniqueId val="{0000000A-1E0F-4636-ACA9-9A44028949B8}"/>
              </c:ext>
            </c:extLst>
          </c:dPt>
          <c:dPt>
            <c:idx val="11"/>
            <c:invertIfNegative val="0"/>
            <c:bubble3D val="0"/>
            <c:extLst xmlns:c16r2="http://schemas.microsoft.com/office/drawing/2015/06/chart">
              <c:ext xmlns:c16="http://schemas.microsoft.com/office/drawing/2014/chart" uri="{C3380CC4-5D6E-409C-BE32-E72D297353CC}">
                <c16:uniqueId val="{0000000B-1E0F-4636-ACA9-9A44028949B8}"/>
              </c:ext>
            </c:extLst>
          </c:dPt>
          <c:dPt>
            <c:idx val="12"/>
            <c:invertIfNegative val="0"/>
            <c:bubble3D val="0"/>
            <c:extLst xmlns:c16r2="http://schemas.microsoft.com/office/drawing/2015/06/chart">
              <c:ext xmlns:c16="http://schemas.microsoft.com/office/drawing/2014/chart" uri="{C3380CC4-5D6E-409C-BE32-E72D297353CC}">
                <c16:uniqueId val="{0000000C-1E0F-4636-ACA9-9A44028949B8}"/>
              </c:ext>
            </c:extLst>
          </c:dPt>
          <c:dPt>
            <c:idx val="13"/>
            <c:invertIfNegative val="0"/>
            <c:bubble3D val="0"/>
            <c:extLst xmlns:c16r2="http://schemas.microsoft.com/office/drawing/2015/06/chart">
              <c:ext xmlns:c16="http://schemas.microsoft.com/office/drawing/2014/chart" uri="{C3380CC4-5D6E-409C-BE32-E72D297353CC}">
                <c16:uniqueId val="{0000000D-1E0F-4636-ACA9-9A44028949B8}"/>
              </c:ext>
            </c:extLst>
          </c:dPt>
          <c:dPt>
            <c:idx val="14"/>
            <c:invertIfNegative val="0"/>
            <c:bubble3D val="0"/>
            <c:extLst xmlns:c16r2="http://schemas.microsoft.com/office/drawing/2015/06/chart">
              <c:ext xmlns:c16="http://schemas.microsoft.com/office/drawing/2014/chart" uri="{C3380CC4-5D6E-409C-BE32-E72D297353CC}">
                <c16:uniqueId val="{0000000E-1E0F-4636-ACA9-9A44028949B8}"/>
              </c:ext>
            </c:extLst>
          </c:dPt>
          <c:dPt>
            <c:idx val="15"/>
            <c:invertIfNegative val="0"/>
            <c:bubble3D val="0"/>
            <c:extLst xmlns:c16r2="http://schemas.microsoft.com/office/drawing/2015/06/chart">
              <c:ext xmlns:c16="http://schemas.microsoft.com/office/drawing/2014/chart" uri="{C3380CC4-5D6E-409C-BE32-E72D297353CC}">
                <c16:uniqueId val="{0000000F-1E0F-4636-ACA9-9A44028949B8}"/>
              </c:ext>
            </c:extLst>
          </c:dPt>
          <c:dPt>
            <c:idx val="16"/>
            <c:invertIfNegative val="0"/>
            <c:bubble3D val="0"/>
            <c:extLst xmlns:c16r2="http://schemas.microsoft.com/office/drawing/2015/06/chart">
              <c:ext xmlns:c16="http://schemas.microsoft.com/office/drawing/2014/chart" uri="{C3380CC4-5D6E-409C-BE32-E72D297353CC}">
                <c16:uniqueId val="{00000010-1E0F-4636-ACA9-9A44028949B8}"/>
              </c:ext>
            </c:extLst>
          </c:dPt>
          <c:dPt>
            <c:idx val="17"/>
            <c:invertIfNegative val="0"/>
            <c:bubble3D val="0"/>
            <c:extLst xmlns:c16r2="http://schemas.microsoft.com/office/drawing/2015/06/chart">
              <c:ext xmlns:c16="http://schemas.microsoft.com/office/drawing/2014/chart" uri="{C3380CC4-5D6E-409C-BE32-E72D297353CC}">
                <c16:uniqueId val="{00000011-1E0F-4636-ACA9-9A44028949B8}"/>
              </c:ext>
            </c:extLst>
          </c:dPt>
          <c:dPt>
            <c:idx val="18"/>
            <c:invertIfNegative val="0"/>
            <c:bubble3D val="0"/>
            <c:extLst xmlns:c16r2="http://schemas.microsoft.com/office/drawing/2015/06/chart">
              <c:ext xmlns:c16="http://schemas.microsoft.com/office/drawing/2014/chart" uri="{C3380CC4-5D6E-409C-BE32-E72D297353CC}">
                <c16:uniqueId val="{00000012-1E0F-4636-ACA9-9A44028949B8}"/>
              </c:ext>
            </c:extLst>
          </c:dPt>
          <c:dPt>
            <c:idx val="19"/>
            <c:invertIfNegative val="0"/>
            <c:bubble3D val="0"/>
            <c:extLst xmlns:c16r2="http://schemas.microsoft.com/office/drawing/2015/06/chart">
              <c:ext xmlns:c16="http://schemas.microsoft.com/office/drawing/2014/chart" uri="{C3380CC4-5D6E-409C-BE32-E72D297353CC}">
                <c16:uniqueId val="{00000013-1E0F-4636-ACA9-9A44028949B8}"/>
              </c:ext>
            </c:extLst>
          </c:dPt>
          <c:dPt>
            <c:idx val="20"/>
            <c:invertIfNegative val="0"/>
            <c:bubble3D val="0"/>
            <c:extLst xmlns:c16r2="http://schemas.microsoft.com/office/drawing/2015/06/chart">
              <c:ext xmlns:c16="http://schemas.microsoft.com/office/drawing/2014/chart" uri="{C3380CC4-5D6E-409C-BE32-E72D297353CC}">
                <c16:uniqueId val="{00000014-1E0F-4636-ACA9-9A44028949B8}"/>
              </c:ext>
            </c:extLst>
          </c:dPt>
          <c:dPt>
            <c:idx val="21"/>
            <c:invertIfNegative val="0"/>
            <c:bubble3D val="0"/>
            <c:extLst xmlns:c16r2="http://schemas.microsoft.com/office/drawing/2015/06/chart">
              <c:ext xmlns:c16="http://schemas.microsoft.com/office/drawing/2014/chart" uri="{C3380CC4-5D6E-409C-BE32-E72D297353CC}">
                <c16:uniqueId val="{00000015-1E0F-4636-ACA9-9A44028949B8}"/>
              </c:ext>
            </c:extLst>
          </c:dPt>
          <c:dPt>
            <c:idx val="22"/>
            <c:invertIfNegative val="0"/>
            <c:bubble3D val="0"/>
            <c:extLst xmlns:c16r2="http://schemas.microsoft.com/office/drawing/2015/06/chart">
              <c:ext xmlns:c16="http://schemas.microsoft.com/office/drawing/2014/chart" uri="{C3380CC4-5D6E-409C-BE32-E72D297353CC}">
                <c16:uniqueId val="{00000016-1E0F-4636-ACA9-9A44028949B8}"/>
              </c:ext>
            </c:extLst>
          </c:dPt>
          <c:dPt>
            <c:idx val="23"/>
            <c:invertIfNegative val="0"/>
            <c:bubble3D val="0"/>
            <c:extLst xmlns:c16r2="http://schemas.microsoft.com/office/drawing/2015/06/chart">
              <c:ext xmlns:c16="http://schemas.microsoft.com/office/drawing/2014/chart" uri="{C3380CC4-5D6E-409C-BE32-E72D297353CC}">
                <c16:uniqueId val="{00000017-1E0F-4636-ACA9-9A44028949B8}"/>
              </c:ext>
            </c:extLst>
          </c:dPt>
          <c:dPt>
            <c:idx val="24"/>
            <c:invertIfNegative val="0"/>
            <c:bubble3D val="0"/>
            <c:extLst xmlns:c16r2="http://schemas.microsoft.com/office/drawing/2015/06/chart">
              <c:ext xmlns:c16="http://schemas.microsoft.com/office/drawing/2014/chart" uri="{C3380CC4-5D6E-409C-BE32-E72D297353CC}">
                <c16:uniqueId val="{00000018-1E0F-4636-ACA9-9A44028949B8}"/>
              </c:ext>
            </c:extLst>
          </c:dPt>
          <c:dPt>
            <c:idx val="25"/>
            <c:invertIfNegative val="0"/>
            <c:bubble3D val="0"/>
            <c:extLst xmlns:c16r2="http://schemas.microsoft.com/office/drawing/2015/06/chart">
              <c:ext xmlns:c16="http://schemas.microsoft.com/office/drawing/2014/chart" uri="{C3380CC4-5D6E-409C-BE32-E72D297353CC}">
                <c16:uniqueId val="{00000019-1E0F-4636-ACA9-9A44028949B8}"/>
              </c:ext>
            </c:extLst>
          </c:dPt>
          <c:dPt>
            <c:idx val="26"/>
            <c:invertIfNegative val="0"/>
            <c:bubble3D val="0"/>
            <c:extLst xmlns:c16r2="http://schemas.microsoft.com/office/drawing/2015/06/chart">
              <c:ext xmlns:c16="http://schemas.microsoft.com/office/drawing/2014/chart" uri="{C3380CC4-5D6E-409C-BE32-E72D297353CC}">
                <c16:uniqueId val="{0000001A-1E0F-4636-ACA9-9A44028949B8}"/>
              </c:ext>
            </c:extLst>
          </c:dPt>
          <c:dPt>
            <c:idx val="27"/>
            <c:invertIfNegative val="0"/>
            <c:bubble3D val="0"/>
            <c:extLst xmlns:c16r2="http://schemas.microsoft.com/office/drawing/2015/06/chart">
              <c:ext xmlns:c16="http://schemas.microsoft.com/office/drawing/2014/chart" uri="{C3380CC4-5D6E-409C-BE32-E72D297353CC}">
                <c16:uniqueId val="{0000001B-1E0F-4636-ACA9-9A44028949B8}"/>
              </c:ext>
            </c:extLst>
          </c:dPt>
          <c:dPt>
            <c:idx val="28"/>
            <c:invertIfNegative val="0"/>
            <c:bubble3D val="0"/>
            <c:extLst xmlns:c16r2="http://schemas.microsoft.com/office/drawing/2015/06/chart">
              <c:ext xmlns:c16="http://schemas.microsoft.com/office/drawing/2014/chart" uri="{C3380CC4-5D6E-409C-BE32-E72D297353CC}">
                <c16:uniqueId val="{0000001C-1E0F-4636-ACA9-9A44028949B8}"/>
              </c:ext>
            </c:extLst>
          </c:dPt>
          <c:dPt>
            <c:idx val="29"/>
            <c:invertIfNegative val="0"/>
            <c:bubble3D val="0"/>
            <c:extLst xmlns:c16r2="http://schemas.microsoft.com/office/drawing/2015/06/chart">
              <c:ext xmlns:c16="http://schemas.microsoft.com/office/drawing/2014/chart" uri="{C3380CC4-5D6E-409C-BE32-E72D297353CC}">
                <c16:uniqueId val="{0000001D-1E0F-4636-ACA9-9A44028949B8}"/>
              </c:ext>
            </c:extLst>
          </c:dPt>
          <c:dPt>
            <c:idx val="30"/>
            <c:invertIfNegative val="0"/>
            <c:bubble3D val="0"/>
            <c:extLst xmlns:c16r2="http://schemas.microsoft.com/office/drawing/2015/06/chart">
              <c:ext xmlns:c16="http://schemas.microsoft.com/office/drawing/2014/chart" uri="{C3380CC4-5D6E-409C-BE32-E72D297353CC}">
                <c16:uniqueId val="{0000001E-1E0F-4636-ACA9-9A44028949B8}"/>
              </c:ext>
            </c:extLst>
          </c:dPt>
          <c:dPt>
            <c:idx val="31"/>
            <c:invertIfNegative val="0"/>
            <c:bubble3D val="0"/>
            <c:extLst xmlns:c16r2="http://schemas.microsoft.com/office/drawing/2015/06/chart">
              <c:ext xmlns:c16="http://schemas.microsoft.com/office/drawing/2014/chart" uri="{C3380CC4-5D6E-409C-BE32-E72D297353CC}">
                <c16:uniqueId val="{0000001F-1E0F-4636-ACA9-9A44028949B8}"/>
              </c:ext>
            </c:extLst>
          </c:dPt>
          <c:dPt>
            <c:idx val="32"/>
            <c:invertIfNegative val="0"/>
            <c:bubble3D val="0"/>
            <c:extLst xmlns:c16r2="http://schemas.microsoft.com/office/drawing/2015/06/chart">
              <c:ext xmlns:c16="http://schemas.microsoft.com/office/drawing/2014/chart" uri="{C3380CC4-5D6E-409C-BE32-E72D297353CC}">
                <c16:uniqueId val="{00000020-1E0F-4636-ACA9-9A44028949B8}"/>
              </c:ext>
            </c:extLst>
          </c:dPt>
          <c:dPt>
            <c:idx val="33"/>
            <c:invertIfNegative val="0"/>
            <c:bubble3D val="0"/>
            <c:extLst xmlns:c16r2="http://schemas.microsoft.com/office/drawing/2015/06/chart">
              <c:ext xmlns:c16="http://schemas.microsoft.com/office/drawing/2014/chart" uri="{C3380CC4-5D6E-409C-BE32-E72D297353CC}">
                <c16:uniqueId val="{00000021-1E0F-4636-ACA9-9A44028949B8}"/>
              </c:ext>
            </c:extLst>
          </c:dPt>
          <c:dPt>
            <c:idx val="34"/>
            <c:invertIfNegative val="0"/>
            <c:bubble3D val="0"/>
            <c:extLst xmlns:c16r2="http://schemas.microsoft.com/office/drawing/2015/06/chart">
              <c:ext xmlns:c16="http://schemas.microsoft.com/office/drawing/2014/chart" uri="{C3380CC4-5D6E-409C-BE32-E72D297353CC}">
                <c16:uniqueId val="{00000022-1E0F-4636-ACA9-9A44028949B8}"/>
              </c:ext>
            </c:extLst>
          </c:dPt>
          <c:dPt>
            <c:idx val="35"/>
            <c:invertIfNegative val="0"/>
            <c:bubble3D val="0"/>
            <c:extLst xmlns:c16r2="http://schemas.microsoft.com/office/drawing/2015/06/chart">
              <c:ext xmlns:c16="http://schemas.microsoft.com/office/drawing/2014/chart" uri="{C3380CC4-5D6E-409C-BE32-E72D297353CC}">
                <c16:uniqueId val="{00000023-1E0F-4636-ACA9-9A44028949B8}"/>
              </c:ext>
            </c:extLst>
          </c:dPt>
          <c:dPt>
            <c:idx val="36"/>
            <c:invertIfNegative val="0"/>
            <c:bubble3D val="0"/>
            <c:extLst xmlns:c16r2="http://schemas.microsoft.com/office/drawing/2015/06/chart">
              <c:ext xmlns:c16="http://schemas.microsoft.com/office/drawing/2014/chart" uri="{C3380CC4-5D6E-409C-BE32-E72D297353CC}">
                <c16:uniqueId val="{00000024-1E0F-4636-ACA9-9A44028949B8}"/>
              </c:ext>
            </c:extLst>
          </c:dPt>
          <c:dPt>
            <c:idx val="37"/>
            <c:invertIfNegative val="0"/>
            <c:bubble3D val="0"/>
            <c:extLst xmlns:c16r2="http://schemas.microsoft.com/office/drawing/2015/06/chart">
              <c:ext xmlns:c16="http://schemas.microsoft.com/office/drawing/2014/chart" uri="{C3380CC4-5D6E-409C-BE32-E72D297353CC}">
                <c16:uniqueId val="{00000025-1E0F-4636-ACA9-9A44028949B8}"/>
              </c:ext>
            </c:extLst>
          </c:dPt>
          <c:dPt>
            <c:idx val="38"/>
            <c:invertIfNegative val="0"/>
            <c:bubble3D val="0"/>
            <c:extLst xmlns:c16r2="http://schemas.microsoft.com/office/drawing/2015/06/chart">
              <c:ext xmlns:c16="http://schemas.microsoft.com/office/drawing/2014/chart" uri="{C3380CC4-5D6E-409C-BE32-E72D297353CC}">
                <c16:uniqueId val="{00000026-1E0F-4636-ACA9-9A44028949B8}"/>
              </c:ext>
            </c:extLst>
          </c:dPt>
          <c:dPt>
            <c:idx val="39"/>
            <c:invertIfNegative val="0"/>
            <c:bubble3D val="0"/>
            <c:extLst xmlns:c16r2="http://schemas.microsoft.com/office/drawing/2015/06/chart">
              <c:ext xmlns:c16="http://schemas.microsoft.com/office/drawing/2014/chart" uri="{C3380CC4-5D6E-409C-BE32-E72D297353CC}">
                <c16:uniqueId val="{00000027-1E0F-4636-ACA9-9A44028949B8}"/>
              </c:ext>
            </c:extLst>
          </c:dPt>
          <c:dLbls>
            <c:spPr>
              <a:noFill/>
              <a:ln>
                <a:noFill/>
              </a:ln>
              <a:effectLst/>
            </c:spPr>
            <c:txPr>
              <a:bodyPr rot="0" spcFirstLastPara="1" vertOverflow="ellipsis" vert="horz" wrap="square" anchor="ctr" anchorCtr="1"/>
              <a:lstStyle/>
              <a:p>
                <a:pPr>
                  <a:defRPr sz="1200" b="1" i="0" u="none" strike="noStrike" kern="1200" baseline="0">
                    <a:solidFill>
                      <a:schemeClr val="bg1"/>
                    </a:solidFill>
                    <a:latin typeface="Arial" panose="020B0604020202020204" pitchFamily="34" charset="0"/>
                    <a:ea typeface="Century Gothic" charset="0"/>
                    <a:cs typeface="Arial" panose="020B0604020202020204" pitchFamily="34" charset="0"/>
                  </a:defRPr>
                </a:pPr>
                <a:endParaRPr lang="en-US"/>
              </a:p>
            </c:txPr>
            <c:dLblPos val="ct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Sheet1!$A$36</c:f>
              <c:strCache>
                <c:ptCount val="1"/>
                <c:pt idx="0">
                  <c:v>Visiting a theme park</c:v>
                </c:pt>
              </c:strCache>
            </c:strRef>
          </c:cat>
          <c:val>
            <c:numRef>
              <c:f>Sheet1!$B$36</c:f>
              <c:numCache>
                <c:formatCode>0%</c:formatCode>
                <c:ptCount val="1"/>
                <c:pt idx="0">
                  <c:v>0.19660266666666701</c:v>
                </c:pt>
              </c:numCache>
            </c:numRef>
          </c:val>
          <c:extLst xmlns:c16r2="http://schemas.microsoft.com/office/drawing/2015/06/chart">
            <c:ext xmlns:c16="http://schemas.microsoft.com/office/drawing/2014/chart" uri="{C3380CC4-5D6E-409C-BE32-E72D297353CC}">
              <c16:uniqueId val="{00000028-1E0F-4636-ACA9-9A44028949B8}"/>
            </c:ext>
          </c:extLst>
        </c:ser>
        <c:ser>
          <c:idx val="1"/>
          <c:order val="1"/>
          <c:tx>
            <c:strRef>
              <c:f>Sheet1!$C$1</c:f>
              <c:strCache>
                <c:ptCount val="1"/>
                <c:pt idx="0">
                  <c:v>Definitely would</c:v>
                </c:pt>
              </c:strCache>
            </c:strRef>
          </c:tx>
          <c:spPr>
            <a:solidFill>
              <a:srgbClr val="00B050"/>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b" anchorCtr="0">
                <a:spAutoFit/>
              </a:bodyPr>
              <a:lstStyle/>
              <a:p>
                <a:pPr algn="ctr">
                  <a:defRPr lang="en-GB" sz="1200" b="1" i="0" u="none" strike="noStrike" kern="1200" baseline="0">
                    <a:solidFill>
                      <a:schemeClr val="bg1"/>
                    </a:solidFill>
                    <a:latin typeface="Arial" panose="020B0604020202020204" pitchFamily="34" charset="0"/>
                    <a:ea typeface="Century Gothic" charset="0"/>
                    <a:cs typeface="Arial" panose="020B0604020202020204" pitchFamily="34" charset="0"/>
                  </a:defRPr>
                </a:pPr>
                <a:endParaRPr lang="en-US"/>
              </a:p>
            </c:txPr>
            <c:dLblPos val="ct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Sheet1!$A$36</c:f>
              <c:strCache>
                <c:ptCount val="1"/>
                <c:pt idx="0">
                  <c:v>Visiting a theme park</c:v>
                </c:pt>
              </c:strCache>
            </c:strRef>
          </c:cat>
          <c:val>
            <c:numRef>
              <c:f>Sheet1!$C$36</c:f>
              <c:numCache>
                <c:formatCode>0%</c:formatCode>
                <c:ptCount val="1"/>
                <c:pt idx="0">
                  <c:v>0.189397333333333</c:v>
                </c:pt>
              </c:numCache>
            </c:numRef>
          </c:val>
          <c:extLst xmlns:c16r2="http://schemas.microsoft.com/office/drawing/2015/06/chart">
            <c:ext xmlns:c16="http://schemas.microsoft.com/office/drawing/2014/chart" uri="{C3380CC4-5D6E-409C-BE32-E72D297353CC}">
              <c16:uniqueId val="{00000029-1E0F-4636-ACA9-9A44028949B8}"/>
            </c:ext>
          </c:extLst>
        </c:ser>
        <c:dLbls>
          <c:showLegendKey val="0"/>
          <c:showVal val="0"/>
          <c:showCatName val="0"/>
          <c:showSerName val="0"/>
          <c:showPercent val="0"/>
          <c:showBubbleSize val="0"/>
        </c:dLbls>
        <c:gapWidth val="50"/>
        <c:overlap val="100"/>
        <c:axId val="395621408"/>
        <c:axId val="395626112"/>
      </c:barChart>
      <c:catAx>
        <c:axId val="395621408"/>
        <c:scaling>
          <c:orientation val="maxMin"/>
        </c:scaling>
        <c:delete val="1"/>
        <c:axPos val="l"/>
        <c:numFmt formatCode="General" sourceLinked="1"/>
        <c:majorTickMark val="none"/>
        <c:minorTickMark val="none"/>
        <c:tickLblPos val="nextTo"/>
        <c:crossAx val="395626112"/>
        <c:crosses val="autoZero"/>
        <c:auto val="1"/>
        <c:lblAlgn val="ctr"/>
        <c:lblOffset val="100"/>
        <c:noMultiLvlLbl val="0"/>
      </c:catAx>
      <c:valAx>
        <c:axId val="395626112"/>
        <c:scaling>
          <c:orientation val="minMax"/>
          <c:max val="1.2"/>
        </c:scaling>
        <c:delete val="1"/>
        <c:axPos val="t"/>
        <c:majorGridlines>
          <c:spPr>
            <a:ln w="9525" cap="flat" cmpd="sng" algn="ctr">
              <a:noFill/>
              <a:round/>
            </a:ln>
            <a:effectLst/>
          </c:spPr>
        </c:majorGridlines>
        <c:numFmt formatCode="0%" sourceLinked="0"/>
        <c:majorTickMark val="out"/>
        <c:minorTickMark val="none"/>
        <c:tickLblPos val="nextTo"/>
        <c:crossAx val="395621408"/>
        <c:crosses val="autoZero"/>
        <c:crossBetween val="between"/>
      </c:valAx>
      <c:spPr>
        <a:noFill/>
        <a:ln>
          <a:noFill/>
        </a:ln>
        <a:effectLst/>
      </c:spPr>
    </c:plotArea>
    <c:plotVisOnly val="1"/>
    <c:dispBlanksAs val="gap"/>
    <c:showDLblsOverMax val="0"/>
  </c:chart>
  <c:spPr>
    <a:noFill/>
    <a:ln>
      <a:noFill/>
    </a:ln>
    <a:effectLst/>
  </c:spPr>
  <c:txPr>
    <a:bodyPr/>
    <a:lstStyle/>
    <a:p>
      <a:pPr>
        <a:defRPr sz="800">
          <a:solidFill>
            <a:srgbClr val="505050"/>
          </a:solidFill>
          <a:latin typeface="Arial" panose="020B0604020202020204" pitchFamily="34" charset="0"/>
          <a:cs typeface="Arial" panose="020B0604020202020204" pitchFamily="34" charset="0"/>
        </a:defRPr>
      </a:pPr>
      <a:endParaRPr lang="en-US"/>
    </a:p>
  </c:txPr>
  <c:externalData r:id="rId2">
    <c:autoUpdate val="0"/>
  </c:externalData>
</c:chartSpace>
</file>

<file path=ppt/charts/chart39.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32780597237485198"/>
          <c:y val="3.73704372143773E-2"/>
          <c:w val="0.53711838704694803"/>
          <c:h val="0.94907410100360601"/>
        </c:manualLayout>
      </c:layout>
      <c:barChart>
        <c:barDir val="bar"/>
        <c:grouping val="stacked"/>
        <c:varyColors val="0"/>
        <c:ser>
          <c:idx val="0"/>
          <c:order val="0"/>
          <c:tx>
            <c:strRef>
              <c:f>Sheet1!$B$1</c:f>
              <c:strCache>
                <c:ptCount val="1"/>
                <c:pt idx="0">
                  <c:v>Very likely to </c:v>
                </c:pt>
              </c:strCache>
            </c:strRef>
          </c:tx>
          <c:spPr>
            <a:solidFill>
              <a:srgbClr val="92D050"/>
            </a:solidFill>
            <a:ln>
              <a:noFill/>
            </a:ln>
            <a:effectLst/>
          </c:spPr>
          <c:invertIfNegative val="0"/>
          <c:dPt>
            <c:idx val="0"/>
            <c:invertIfNegative val="0"/>
            <c:bubble3D val="0"/>
            <c:extLst xmlns:c16r2="http://schemas.microsoft.com/office/drawing/2015/06/chart">
              <c:ext xmlns:c16="http://schemas.microsoft.com/office/drawing/2014/chart" uri="{C3380CC4-5D6E-409C-BE32-E72D297353CC}">
                <c16:uniqueId val="{00000000-FBB4-4199-88AF-74D24B1146C0}"/>
              </c:ext>
            </c:extLst>
          </c:dPt>
          <c:dPt>
            <c:idx val="1"/>
            <c:invertIfNegative val="0"/>
            <c:bubble3D val="0"/>
            <c:extLst xmlns:c16r2="http://schemas.microsoft.com/office/drawing/2015/06/chart">
              <c:ext xmlns:c16="http://schemas.microsoft.com/office/drawing/2014/chart" uri="{C3380CC4-5D6E-409C-BE32-E72D297353CC}">
                <c16:uniqueId val="{00000001-FBB4-4199-88AF-74D24B1146C0}"/>
              </c:ext>
            </c:extLst>
          </c:dPt>
          <c:dPt>
            <c:idx val="2"/>
            <c:invertIfNegative val="0"/>
            <c:bubble3D val="0"/>
            <c:extLst xmlns:c16r2="http://schemas.microsoft.com/office/drawing/2015/06/chart">
              <c:ext xmlns:c16="http://schemas.microsoft.com/office/drawing/2014/chart" uri="{C3380CC4-5D6E-409C-BE32-E72D297353CC}">
                <c16:uniqueId val="{00000002-FBB4-4199-88AF-74D24B1146C0}"/>
              </c:ext>
            </c:extLst>
          </c:dPt>
          <c:dPt>
            <c:idx val="3"/>
            <c:invertIfNegative val="0"/>
            <c:bubble3D val="0"/>
            <c:extLst xmlns:c16r2="http://schemas.microsoft.com/office/drawing/2015/06/chart">
              <c:ext xmlns:c16="http://schemas.microsoft.com/office/drawing/2014/chart" uri="{C3380CC4-5D6E-409C-BE32-E72D297353CC}">
                <c16:uniqueId val="{00000003-FBB4-4199-88AF-74D24B1146C0}"/>
              </c:ext>
            </c:extLst>
          </c:dPt>
          <c:dPt>
            <c:idx val="4"/>
            <c:invertIfNegative val="0"/>
            <c:bubble3D val="0"/>
            <c:extLst xmlns:c16r2="http://schemas.microsoft.com/office/drawing/2015/06/chart">
              <c:ext xmlns:c16="http://schemas.microsoft.com/office/drawing/2014/chart" uri="{C3380CC4-5D6E-409C-BE32-E72D297353CC}">
                <c16:uniqueId val="{00000004-FBB4-4199-88AF-74D24B1146C0}"/>
              </c:ext>
            </c:extLst>
          </c:dPt>
          <c:dPt>
            <c:idx val="5"/>
            <c:invertIfNegative val="0"/>
            <c:bubble3D val="0"/>
            <c:extLst xmlns:c16r2="http://schemas.microsoft.com/office/drawing/2015/06/chart">
              <c:ext xmlns:c16="http://schemas.microsoft.com/office/drawing/2014/chart" uri="{C3380CC4-5D6E-409C-BE32-E72D297353CC}">
                <c16:uniqueId val="{00000005-FBB4-4199-88AF-74D24B1146C0}"/>
              </c:ext>
            </c:extLst>
          </c:dPt>
          <c:dPt>
            <c:idx val="6"/>
            <c:invertIfNegative val="0"/>
            <c:bubble3D val="0"/>
            <c:extLst xmlns:c16r2="http://schemas.microsoft.com/office/drawing/2015/06/chart">
              <c:ext xmlns:c16="http://schemas.microsoft.com/office/drawing/2014/chart" uri="{C3380CC4-5D6E-409C-BE32-E72D297353CC}">
                <c16:uniqueId val="{00000006-FBB4-4199-88AF-74D24B1146C0}"/>
              </c:ext>
            </c:extLst>
          </c:dPt>
          <c:dPt>
            <c:idx val="7"/>
            <c:invertIfNegative val="0"/>
            <c:bubble3D val="0"/>
            <c:extLst xmlns:c16r2="http://schemas.microsoft.com/office/drawing/2015/06/chart">
              <c:ext xmlns:c16="http://schemas.microsoft.com/office/drawing/2014/chart" uri="{C3380CC4-5D6E-409C-BE32-E72D297353CC}">
                <c16:uniqueId val="{00000007-FBB4-4199-88AF-74D24B1146C0}"/>
              </c:ext>
            </c:extLst>
          </c:dPt>
          <c:dPt>
            <c:idx val="8"/>
            <c:invertIfNegative val="0"/>
            <c:bubble3D val="0"/>
            <c:extLst xmlns:c16r2="http://schemas.microsoft.com/office/drawing/2015/06/chart">
              <c:ext xmlns:c16="http://schemas.microsoft.com/office/drawing/2014/chart" uri="{C3380CC4-5D6E-409C-BE32-E72D297353CC}">
                <c16:uniqueId val="{00000008-FBB4-4199-88AF-74D24B1146C0}"/>
              </c:ext>
            </c:extLst>
          </c:dPt>
          <c:dPt>
            <c:idx val="9"/>
            <c:invertIfNegative val="0"/>
            <c:bubble3D val="0"/>
            <c:extLst xmlns:c16r2="http://schemas.microsoft.com/office/drawing/2015/06/chart">
              <c:ext xmlns:c16="http://schemas.microsoft.com/office/drawing/2014/chart" uri="{C3380CC4-5D6E-409C-BE32-E72D297353CC}">
                <c16:uniqueId val="{00000009-FBB4-4199-88AF-74D24B1146C0}"/>
              </c:ext>
            </c:extLst>
          </c:dPt>
          <c:dPt>
            <c:idx val="10"/>
            <c:invertIfNegative val="0"/>
            <c:bubble3D val="0"/>
            <c:extLst xmlns:c16r2="http://schemas.microsoft.com/office/drawing/2015/06/chart">
              <c:ext xmlns:c16="http://schemas.microsoft.com/office/drawing/2014/chart" uri="{C3380CC4-5D6E-409C-BE32-E72D297353CC}">
                <c16:uniqueId val="{0000000A-FBB4-4199-88AF-74D24B1146C0}"/>
              </c:ext>
            </c:extLst>
          </c:dPt>
          <c:dPt>
            <c:idx val="11"/>
            <c:invertIfNegative val="0"/>
            <c:bubble3D val="0"/>
            <c:extLst xmlns:c16r2="http://schemas.microsoft.com/office/drawing/2015/06/chart">
              <c:ext xmlns:c16="http://schemas.microsoft.com/office/drawing/2014/chart" uri="{C3380CC4-5D6E-409C-BE32-E72D297353CC}">
                <c16:uniqueId val="{0000000B-FBB4-4199-88AF-74D24B1146C0}"/>
              </c:ext>
            </c:extLst>
          </c:dPt>
          <c:dPt>
            <c:idx val="12"/>
            <c:invertIfNegative val="0"/>
            <c:bubble3D val="0"/>
            <c:extLst xmlns:c16r2="http://schemas.microsoft.com/office/drawing/2015/06/chart">
              <c:ext xmlns:c16="http://schemas.microsoft.com/office/drawing/2014/chart" uri="{C3380CC4-5D6E-409C-BE32-E72D297353CC}">
                <c16:uniqueId val="{0000000C-FBB4-4199-88AF-74D24B1146C0}"/>
              </c:ext>
            </c:extLst>
          </c:dPt>
          <c:dPt>
            <c:idx val="13"/>
            <c:invertIfNegative val="0"/>
            <c:bubble3D val="0"/>
            <c:extLst xmlns:c16r2="http://schemas.microsoft.com/office/drawing/2015/06/chart">
              <c:ext xmlns:c16="http://schemas.microsoft.com/office/drawing/2014/chart" uri="{C3380CC4-5D6E-409C-BE32-E72D297353CC}">
                <c16:uniqueId val="{0000000D-FBB4-4199-88AF-74D24B1146C0}"/>
              </c:ext>
            </c:extLst>
          </c:dPt>
          <c:dPt>
            <c:idx val="14"/>
            <c:invertIfNegative val="0"/>
            <c:bubble3D val="0"/>
            <c:extLst xmlns:c16r2="http://schemas.microsoft.com/office/drawing/2015/06/chart">
              <c:ext xmlns:c16="http://schemas.microsoft.com/office/drawing/2014/chart" uri="{C3380CC4-5D6E-409C-BE32-E72D297353CC}">
                <c16:uniqueId val="{0000000E-FBB4-4199-88AF-74D24B1146C0}"/>
              </c:ext>
            </c:extLst>
          </c:dPt>
          <c:dPt>
            <c:idx val="15"/>
            <c:invertIfNegative val="0"/>
            <c:bubble3D val="0"/>
            <c:extLst xmlns:c16r2="http://schemas.microsoft.com/office/drawing/2015/06/chart">
              <c:ext xmlns:c16="http://schemas.microsoft.com/office/drawing/2014/chart" uri="{C3380CC4-5D6E-409C-BE32-E72D297353CC}">
                <c16:uniqueId val="{0000000F-FBB4-4199-88AF-74D24B1146C0}"/>
              </c:ext>
            </c:extLst>
          </c:dPt>
          <c:dPt>
            <c:idx val="16"/>
            <c:invertIfNegative val="0"/>
            <c:bubble3D val="0"/>
            <c:extLst xmlns:c16r2="http://schemas.microsoft.com/office/drawing/2015/06/chart">
              <c:ext xmlns:c16="http://schemas.microsoft.com/office/drawing/2014/chart" uri="{C3380CC4-5D6E-409C-BE32-E72D297353CC}">
                <c16:uniqueId val="{00000010-FBB4-4199-88AF-74D24B1146C0}"/>
              </c:ext>
            </c:extLst>
          </c:dPt>
          <c:dPt>
            <c:idx val="17"/>
            <c:invertIfNegative val="0"/>
            <c:bubble3D val="0"/>
            <c:extLst xmlns:c16r2="http://schemas.microsoft.com/office/drawing/2015/06/chart">
              <c:ext xmlns:c16="http://schemas.microsoft.com/office/drawing/2014/chart" uri="{C3380CC4-5D6E-409C-BE32-E72D297353CC}">
                <c16:uniqueId val="{00000011-FBB4-4199-88AF-74D24B1146C0}"/>
              </c:ext>
            </c:extLst>
          </c:dPt>
          <c:dPt>
            <c:idx val="18"/>
            <c:invertIfNegative val="0"/>
            <c:bubble3D val="0"/>
            <c:extLst xmlns:c16r2="http://schemas.microsoft.com/office/drawing/2015/06/chart">
              <c:ext xmlns:c16="http://schemas.microsoft.com/office/drawing/2014/chart" uri="{C3380CC4-5D6E-409C-BE32-E72D297353CC}">
                <c16:uniqueId val="{00000012-FBB4-4199-88AF-74D24B1146C0}"/>
              </c:ext>
            </c:extLst>
          </c:dPt>
          <c:dPt>
            <c:idx val="19"/>
            <c:invertIfNegative val="0"/>
            <c:bubble3D val="0"/>
            <c:extLst xmlns:c16r2="http://schemas.microsoft.com/office/drawing/2015/06/chart">
              <c:ext xmlns:c16="http://schemas.microsoft.com/office/drawing/2014/chart" uri="{C3380CC4-5D6E-409C-BE32-E72D297353CC}">
                <c16:uniqueId val="{00000013-FBB4-4199-88AF-74D24B1146C0}"/>
              </c:ext>
            </c:extLst>
          </c:dPt>
          <c:dPt>
            <c:idx val="20"/>
            <c:invertIfNegative val="0"/>
            <c:bubble3D val="0"/>
            <c:extLst xmlns:c16r2="http://schemas.microsoft.com/office/drawing/2015/06/chart">
              <c:ext xmlns:c16="http://schemas.microsoft.com/office/drawing/2014/chart" uri="{C3380CC4-5D6E-409C-BE32-E72D297353CC}">
                <c16:uniqueId val="{00000014-FBB4-4199-88AF-74D24B1146C0}"/>
              </c:ext>
            </c:extLst>
          </c:dPt>
          <c:dPt>
            <c:idx val="21"/>
            <c:invertIfNegative val="0"/>
            <c:bubble3D val="0"/>
            <c:extLst xmlns:c16r2="http://schemas.microsoft.com/office/drawing/2015/06/chart">
              <c:ext xmlns:c16="http://schemas.microsoft.com/office/drawing/2014/chart" uri="{C3380CC4-5D6E-409C-BE32-E72D297353CC}">
                <c16:uniqueId val="{00000015-FBB4-4199-88AF-74D24B1146C0}"/>
              </c:ext>
            </c:extLst>
          </c:dPt>
          <c:dPt>
            <c:idx val="22"/>
            <c:invertIfNegative val="0"/>
            <c:bubble3D val="0"/>
            <c:extLst xmlns:c16r2="http://schemas.microsoft.com/office/drawing/2015/06/chart">
              <c:ext xmlns:c16="http://schemas.microsoft.com/office/drawing/2014/chart" uri="{C3380CC4-5D6E-409C-BE32-E72D297353CC}">
                <c16:uniqueId val="{00000016-FBB4-4199-88AF-74D24B1146C0}"/>
              </c:ext>
            </c:extLst>
          </c:dPt>
          <c:dPt>
            <c:idx val="23"/>
            <c:invertIfNegative val="0"/>
            <c:bubble3D val="0"/>
            <c:extLst xmlns:c16r2="http://schemas.microsoft.com/office/drawing/2015/06/chart">
              <c:ext xmlns:c16="http://schemas.microsoft.com/office/drawing/2014/chart" uri="{C3380CC4-5D6E-409C-BE32-E72D297353CC}">
                <c16:uniqueId val="{00000017-FBB4-4199-88AF-74D24B1146C0}"/>
              </c:ext>
            </c:extLst>
          </c:dPt>
          <c:dPt>
            <c:idx val="24"/>
            <c:invertIfNegative val="0"/>
            <c:bubble3D val="0"/>
            <c:extLst xmlns:c16r2="http://schemas.microsoft.com/office/drawing/2015/06/chart">
              <c:ext xmlns:c16="http://schemas.microsoft.com/office/drawing/2014/chart" uri="{C3380CC4-5D6E-409C-BE32-E72D297353CC}">
                <c16:uniqueId val="{00000018-FBB4-4199-88AF-74D24B1146C0}"/>
              </c:ext>
            </c:extLst>
          </c:dPt>
          <c:dPt>
            <c:idx val="25"/>
            <c:invertIfNegative val="0"/>
            <c:bubble3D val="0"/>
            <c:extLst xmlns:c16r2="http://schemas.microsoft.com/office/drawing/2015/06/chart">
              <c:ext xmlns:c16="http://schemas.microsoft.com/office/drawing/2014/chart" uri="{C3380CC4-5D6E-409C-BE32-E72D297353CC}">
                <c16:uniqueId val="{00000019-FBB4-4199-88AF-74D24B1146C0}"/>
              </c:ext>
            </c:extLst>
          </c:dPt>
          <c:dPt>
            <c:idx val="26"/>
            <c:invertIfNegative val="0"/>
            <c:bubble3D val="0"/>
            <c:extLst xmlns:c16r2="http://schemas.microsoft.com/office/drawing/2015/06/chart">
              <c:ext xmlns:c16="http://schemas.microsoft.com/office/drawing/2014/chart" uri="{C3380CC4-5D6E-409C-BE32-E72D297353CC}">
                <c16:uniqueId val="{0000001A-FBB4-4199-88AF-74D24B1146C0}"/>
              </c:ext>
            </c:extLst>
          </c:dPt>
          <c:dPt>
            <c:idx val="27"/>
            <c:invertIfNegative val="0"/>
            <c:bubble3D val="0"/>
            <c:extLst xmlns:c16r2="http://schemas.microsoft.com/office/drawing/2015/06/chart">
              <c:ext xmlns:c16="http://schemas.microsoft.com/office/drawing/2014/chart" uri="{C3380CC4-5D6E-409C-BE32-E72D297353CC}">
                <c16:uniqueId val="{0000001B-FBB4-4199-88AF-74D24B1146C0}"/>
              </c:ext>
            </c:extLst>
          </c:dPt>
          <c:dPt>
            <c:idx val="28"/>
            <c:invertIfNegative val="0"/>
            <c:bubble3D val="0"/>
            <c:extLst xmlns:c16r2="http://schemas.microsoft.com/office/drawing/2015/06/chart">
              <c:ext xmlns:c16="http://schemas.microsoft.com/office/drawing/2014/chart" uri="{C3380CC4-5D6E-409C-BE32-E72D297353CC}">
                <c16:uniqueId val="{0000001C-FBB4-4199-88AF-74D24B1146C0}"/>
              </c:ext>
            </c:extLst>
          </c:dPt>
          <c:dPt>
            <c:idx val="29"/>
            <c:invertIfNegative val="0"/>
            <c:bubble3D val="0"/>
            <c:extLst xmlns:c16r2="http://schemas.microsoft.com/office/drawing/2015/06/chart">
              <c:ext xmlns:c16="http://schemas.microsoft.com/office/drawing/2014/chart" uri="{C3380CC4-5D6E-409C-BE32-E72D297353CC}">
                <c16:uniqueId val="{0000001D-FBB4-4199-88AF-74D24B1146C0}"/>
              </c:ext>
            </c:extLst>
          </c:dPt>
          <c:dPt>
            <c:idx val="30"/>
            <c:invertIfNegative val="0"/>
            <c:bubble3D val="0"/>
            <c:extLst xmlns:c16r2="http://schemas.microsoft.com/office/drawing/2015/06/chart">
              <c:ext xmlns:c16="http://schemas.microsoft.com/office/drawing/2014/chart" uri="{C3380CC4-5D6E-409C-BE32-E72D297353CC}">
                <c16:uniqueId val="{0000001E-FBB4-4199-88AF-74D24B1146C0}"/>
              </c:ext>
            </c:extLst>
          </c:dPt>
          <c:dPt>
            <c:idx val="31"/>
            <c:invertIfNegative val="0"/>
            <c:bubble3D val="0"/>
            <c:extLst xmlns:c16r2="http://schemas.microsoft.com/office/drawing/2015/06/chart">
              <c:ext xmlns:c16="http://schemas.microsoft.com/office/drawing/2014/chart" uri="{C3380CC4-5D6E-409C-BE32-E72D297353CC}">
                <c16:uniqueId val="{0000001F-FBB4-4199-88AF-74D24B1146C0}"/>
              </c:ext>
            </c:extLst>
          </c:dPt>
          <c:dPt>
            <c:idx val="32"/>
            <c:invertIfNegative val="0"/>
            <c:bubble3D val="0"/>
            <c:extLst xmlns:c16r2="http://schemas.microsoft.com/office/drawing/2015/06/chart">
              <c:ext xmlns:c16="http://schemas.microsoft.com/office/drawing/2014/chart" uri="{C3380CC4-5D6E-409C-BE32-E72D297353CC}">
                <c16:uniqueId val="{00000020-FBB4-4199-88AF-74D24B1146C0}"/>
              </c:ext>
            </c:extLst>
          </c:dPt>
          <c:dPt>
            <c:idx val="33"/>
            <c:invertIfNegative val="0"/>
            <c:bubble3D val="0"/>
            <c:extLst xmlns:c16r2="http://schemas.microsoft.com/office/drawing/2015/06/chart">
              <c:ext xmlns:c16="http://schemas.microsoft.com/office/drawing/2014/chart" uri="{C3380CC4-5D6E-409C-BE32-E72D297353CC}">
                <c16:uniqueId val="{00000021-FBB4-4199-88AF-74D24B1146C0}"/>
              </c:ext>
            </c:extLst>
          </c:dPt>
          <c:dPt>
            <c:idx val="34"/>
            <c:invertIfNegative val="0"/>
            <c:bubble3D val="0"/>
            <c:extLst xmlns:c16r2="http://schemas.microsoft.com/office/drawing/2015/06/chart">
              <c:ext xmlns:c16="http://schemas.microsoft.com/office/drawing/2014/chart" uri="{C3380CC4-5D6E-409C-BE32-E72D297353CC}">
                <c16:uniqueId val="{00000022-FBB4-4199-88AF-74D24B1146C0}"/>
              </c:ext>
            </c:extLst>
          </c:dPt>
          <c:dPt>
            <c:idx val="35"/>
            <c:invertIfNegative val="0"/>
            <c:bubble3D val="0"/>
            <c:extLst xmlns:c16r2="http://schemas.microsoft.com/office/drawing/2015/06/chart">
              <c:ext xmlns:c16="http://schemas.microsoft.com/office/drawing/2014/chart" uri="{C3380CC4-5D6E-409C-BE32-E72D297353CC}">
                <c16:uniqueId val="{00000023-FBB4-4199-88AF-74D24B1146C0}"/>
              </c:ext>
            </c:extLst>
          </c:dPt>
          <c:dPt>
            <c:idx val="36"/>
            <c:invertIfNegative val="0"/>
            <c:bubble3D val="0"/>
            <c:extLst xmlns:c16r2="http://schemas.microsoft.com/office/drawing/2015/06/chart">
              <c:ext xmlns:c16="http://schemas.microsoft.com/office/drawing/2014/chart" uri="{C3380CC4-5D6E-409C-BE32-E72D297353CC}">
                <c16:uniqueId val="{00000024-FBB4-4199-88AF-74D24B1146C0}"/>
              </c:ext>
            </c:extLst>
          </c:dPt>
          <c:dPt>
            <c:idx val="37"/>
            <c:invertIfNegative val="0"/>
            <c:bubble3D val="0"/>
            <c:extLst xmlns:c16r2="http://schemas.microsoft.com/office/drawing/2015/06/chart">
              <c:ext xmlns:c16="http://schemas.microsoft.com/office/drawing/2014/chart" uri="{C3380CC4-5D6E-409C-BE32-E72D297353CC}">
                <c16:uniqueId val="{00000025-FBB4-4199-88AF-74D24B1146C0}"/>
              </c:ext>
            </c:extLst>
          </c:dPt>
          <c:dPt>
            <c:idx val="38"/>
            <c:invertIfNegative val="0"/>
            <c:bubble3D val="0"/>
            <c:extLst xmlns:c16r2="http://schemas.microsoft.com/office/drawing/2015/06/chart">
              <c:ext xmlns:c16="http://schemas.microsoft.com/office/drawing/2014/chart" uri="{C3380CC4-5D6E-409C-BE32-E72D297353CC}">
                <c16:uniqueId val="{00000026-FBB4-4199-88AF-74D24B1146C0}"/>
              </c:ext>
            </c:extLst>
          </c:dPt>
          <c:dPt>
            <c:idx val="39"/>
            <c:invertIfNegative val="0"/>
            <c:bubble3D val="0"/>
            <c:extLst xmlns:c16r2="http://schemas.microsoft.com/office/drawing/2015/06/chart">
              <c:ext xmlns:c16="http://schemas.microsoft.com/office/drawing/2014/chart" uri="{C3380CC4-5D6E-409C-BE32-E72D297353CC}">
                <c16:uniqueId val="{00000027-FBB4-4199-88AF-74D24B1146C0}"/>
              </c:ext>
            </c:extLst>
          </c:dPt>
          <c:dLbls>
            <c:spPr>
              <a:noFill/>
              <a:ln>
                <a:noFill/>
              </a:ln>
              <a:effectLst/>
            </c:spPr>
            <c:txPr>
              <a:bodyPr rot="0" spcFirstLastPara="1" vertOverflow="ellipsis" vert="horz" wrap="square" anchor="ctr" anchorCtr="1"/>
              <a:lstStyle/>
              <a:p>
                <a:pPr>
                  <a:defRPr sz="1200" b="1" i="0" u="none" strike="noStrike" kern="1200" baseline="0">
                    <a:solidFill>
                      <a:schemeClr val="bg1"/>
                    </a:solidFill>
                    <a:latin typeface="Arial" panose="020B0604020202020204" pitchFamily="34" charset="0"/>
                    <a:ea typeface="Century Gothic" charset="0"/>
                    <a:cs typeface="Arial" panose="020B0604020202020204" pitchFamily="34" charset="0"/>
                  </a:defRPr>
                </a:pPr>
                <a:endParaRPr lang="en-US"/>
              </a:p>
            </c:txPr>
            <c:dLblPos val="ct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Sheet1!$A$41</c:f>
              <c:strCache>
                <c:ptCount val="1"/>
                <c:pt idx="0">
                  <c:v>Watching wildlife in natural environment</c:v>
                </c:pt>
              </c:strCache>
            </c:strRef>
          </c:cat>
          <c:val>
            <c:numRef>
              <c:f>Sheet1!$B$41</c:f>
              <c:numCache>
                <c:formatCode>0%</c:formatCode>
                <c:ptCount val="1"/>
                <c:pt idx="0">
                  <c:v>0.18958677685950401</c:v>
                </c:pt>
              </c:numCache>
            </c:numRef>
          </c:val>
          <c:extLst xmlns:c16r2="http://schemas.microsoft.com/office/drawing/2015/06/chart">
            <c:ext xmlns:c16="http://schemas.microsoft.com/office/drawing/2014/chart" uri="{C3380CC4-5D6E-409C-BE32-E72D297353CC}">
              <c16:uniqueId val="{00000028-FBB4-4199-88AF-74D24B1146C0}"/>
            </c:ext>
          </c:extLst>
        </c:ser>
        <c:ser>
          <c:idx val="1"/>
          <c:order val="1"/>
          <c:tx>
            <c:strRef>
              <c:f>Sheet1!$C$1</c:f>
              <c:strCache>
                <c:ptCount val="1"/>
                <c:pt idx="0">
                  <c:v>Definitely would</c:v>
                </c:pt>
              </c:strCache>
            </c:strRef>
          </c:tx>
          <c:spPr>
            <a:solidFill>
              <a:srgbClr val="00B050"/>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b" anchorCtr="0">
                <a:spAutoFit/>
              </a:bodyPr>
              <a:lstStyle/>
              <a:p>
                <a:pPr algn="ctr">
                  <a:defRPr lang="en-GB" sz="1200" b="1" i="0" u="none" strike="noStrike" kern="1200" baseline="0">
                    <a:solidFill>
                      <a:schemeClr val="bg1"/>
                    </a:solidFill>
                    <a:latin typeface="Arial" panose="020B0604020202020204" pitchFamily="34" charset="0"/>
                    <a:ea typeface="Century Gothic" charset="0"/>
                    <a:cs typeface="Arial" panose="020B0604020202020204" pitchFamily="34" charset="0"/>
                  </a:defRPr>
                </a:pPr>
                <a:endParaRPr lang="en-US"/>
              </a:p>
            </c:txPr>
            <c:dLblPos val="ct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Sheet1!$A$41</c:f>
              <c:strCache>
                <c:ptCount val="1"/>
                <c:pt idx="0">
                  <c:v>Watching wildlife in natural environment</c:v>
                </c:pt>
              </c:strCache>
            </c:strRef>
          </c:cat>
          <c:val>
            <c:numRef>
              <c:f>Sheet1!$C$41</c:f>
              <c:numCache>
                <c:formatCode>0%</c:formatCode>
                <c:ptCount val="1"/>
                <c:pt idx="0">
                  <c:v>0.18241322314049599</c:v>
                </c:pt>
              </c:numCache>
            </c:numRef>
          </c:val>
          <c:extLst xmlns:c16r2="http://schemas.microsoft.com/office/drawing/2015/06/chart">
            <c:ext xmlns:c16="http://schemas.microsoft.com/office/drawing/2014/chart" uri="{C3380CC4-5D6E-409C-BE32-E72D297353CC}">
              <c16:uniqueId val="{00000029-FBB4-4199-88AF-74D24B1146C0}"/>
            </c:ext>
          </c:extLst>
        </c:ser>
        <c:dLbls>
          <c:showLegendKey val="0"/>
          <c:showVal val="0"/>
          <c:showCatName val="0"/>
          <c:showSerName val="0"/>
          <c:showPercent val="0"/>
          <c:showBubbleSize val="0"/>
        </c:dLbls>
        <c:gapWidth val="50"/>
        <c:overlap val="100"/>
        <c:axId val="395621016"/>
        <c:axId val="395628072"/>
      </c:barChart>
      <c:catAx>
        <c:axId val="395621016"/>
        <c:scaling>
          <c:orientation val="maxMin"/>
        </c:scaling>
        <c:delete val="1"/>
        <c:axPos val="l"/>
        <c:numFmt formatCode="General" sourceLinked="1"/>
        <c:majorTickMark val="none"/>
        <c:minorTickMark val="none"/>
        <c:tickLblPos val="nextTo"/>
        <c:crossAx val="395628072"/>
        <c:crosses val="autoZero"/>
        <c:auto val="1"/>
        <c:lblAlgn val="ctr"/>
        <c:lblOffset val="100"/>
        <c:noMultiLvlLbl val="0"/>
      </c:catAx>
      <c:valAx>
        <c:axId val="395628072"/>
        <c:scaling>
          <c:orientation val="minMax"/>
          <c:max val="1.2"/>
        </c:scaling>
        <c:delete val="1"/>
        <c:axPos val="t"/>
        <c:majorGridlines>
          <c:spPr>
            <a:ln w="9525" cap="flat" cmpd="sng" algn="ctr">
              <a:noFill/>
              <a:round/>
            </a:ln>
            <a:effectLst/>
          </c:spPr>
        </c:majorGridlines>
        <c:numFmt formatCode="0%" sourceLinked="0"/>
        <c:majorTickMark val="out"/>
        <c:minorTickMark val="none"/>
        <c:tickLblPos val="nextTo"/>
        <c:crossAx val="395621016"/>
        <c:crosses val="autoZero"/>
        <c:crossBetween val="between"/>
      </c:valAx>
      <c:spPr>
        <a:noFill/>
        <a:ln>
          <a:noFill/>
        </a:ln>
        <a:effectLst/>
      </c:spPr>
    </c:plotArea>
    <c:plotVisOnly val="1"/>
    <c:dispBlanksAs val="gap"/>
    <c:showDLblsOverMax val="0"/>
  </c:chart>
  <c:spPr>
    <a:noFill/>
    <a:ln>
      <a:noFill/>
    </a:ln>
    <a:effectLst/>
  </c:spPr>
  <c:txPr>
    <a:bodyPr/>
    <a:lstStyle/>
    <a:p>
      <a:pPr>
        <a:defRPr sz="800">
          <a:solidFill>
            <a:srgbClr val="505050"/>
          </a:solidFill>
          <a:latin typeface="Arial" panose="020B0604020202020204" pitchFamily="34" charset="0"/>
          <a:cs typeface="Arial" panose="020B0604020202020204" pitchFamily="34" charset="0"/>
        </a:defRPr>
      </a:pPr>
      <a:endParaRPr lang="en-US"/>
    </a:p>
  </c:txPr>
  <c:externalData r:id="rId2">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32780597237485198"/>
          <c:y val="3.73704372143773E-2"/>
          <c:w val="0.53711838704694803"/>
          <c:h val="0.94907410100360601"/>
        </c:manualLayout>
      </c:layout>
      <c:barChart>
        <c:barDir val="bar"/>
        <c:grouping val="stacked"/>
        <c:varyColors val="0"/>
        <c:ser>
          <c:idx val="0"/>
          <c:order val="0"/>
          <c:tx>
            <c:strRef>
              <c:f>Sheet1!$B$1</c:f>
              <c:strCache>
                <c:ptCount val="1"/>
                <c:pt idx="0">
                  <c:v>Would definitely consider</c:v>
                </c:pt>
              </c:strCache>
            </c:strRef>
          </c:tx>
          <c:spPr>
            <a:solidFill>
              <a:srgbClr val="120742"/>
            </a:solidFill>
            <a:ln>
              <a:noFill/>
            </a:ln>
            <a:effectLst/>
          </c:spPr>
          <c:invertIfNegative val="0"/>
          <c:dPt>
            <c:idx val="0"/>
            <c:invertIfNegative val="0"/>
            <c:bubble3D val="0"/>
            <c:extLst xmlns:c16r2="http://schemas.microsoft.com/office/drawing/2015/06/chart">
              <c:ext xmlns:c16="http://schemas.microsoft.com/office/drawing/2014/chart" uri="{C3380CC4-5D6E-409C-BE32-E72D297353CC}">
                <c16:uniqueId val="{00000000-E03D-4CA4-8B94-31F2BE6F3BF0}"/>
              </c:ext>
            </c:extLst>
          </c:dPt>
          <c:dPt>
            <c:idx val="1"/>
            <c:invertIfNegative val="0"/>
            <c:bubble3D val="0"/>
            <c:extLst xmlns:c16r2="http://schemas.microsoft.com/office/drawing/2015/06/chart">
              <c:ext xmlns:c16="http://schemas.microsoft.com/office/drawing/2014/chart" uri="{C3380CC4-5D6E-409C-BE32-E72D297353CC}">
                <c16:uniqueId val="{00000001-E03D-4CA4-8B94-31F2BE6F3BF0}"/>
              </c:ext>
            </c:extLst>
          </c:dPt>
          <c:dPt>
            <c:idx val="2"/>
            <c:invertIfNegative val="0"/>
            <c:bubble3D val="0"/>
            <c:extLst xmlns:c16r2="http://schemas.microsoft.com/office/drawing/2015/06/chart">
              <c:ext xmlns:c16="http://schemas.microsoft.com/office/drawing/2014/chart" uri="{C3380CC4-5D6E-409C-BE32-E72D297353CC}">
                <c16:uniqueId val="{00000002-E03D-4CA4-8B94-31F2BE6F3BF0}"/>
              </c:ext>
            </c:extLst>
          </c:dPt>
          <c:dPt>
            <c:idx val="3"/>
            <c:invertIfNegative val="0"/>
            <c:bubble3D val="0"/>
            <c:extLst xmlns:c16r2="http://schemas.microsoft.com/office/drawing/2015/06/chart">
              <c:ext xmlns:c16="http://schemas.microsoft.com/office/drawing/2014/chart" uri="{C3380CC4-5D6E-409C-BE32-E72D297353CC}">
                <c16:uniqueId val="{00000003-E03D-4CA4-8B94-31F2BE6F3BF0}"/>
              </c:ext>
            </c:extLst>
          </c:dPt>
          <c:dPt>
            <c:idx val="4"/>
            <c:invertIfNegative val="0"/>
            <c:bubble3D val="0"/>
            <c:extLst xmlns:c16r2="http://schemas.microsoft.com/office/drawing/2015/06/chart">
              <c:ext xmlns:c16="http://schemas.microsoft.com/office/drawing/2014/chart" uri="{C3380CC4-5D6E-409C-BE32-E72D297353CC}">
                <c16:uniqueId val="{00000004-E03D-4CA4-8B94-31F2BE6F3BF0}"/>
              </c:ext>
            </c:extLst>
          </c:dPt>
          <c:dPt>
            <c:idx val="5"/>
            <c:invertIfNegative val="0"/>
            <c:bubble3D val="0"/>
            <c:extLst xmlns:c16r2="http://schemas.microsoft.com/office/drawing/2015/06/chart">
              <c:ext xmlns:c16="http://schemas.microsoft.com/office/drawing/2014/chart" uri="{C3380CC4-5D6E-409C-BE32-E72D297353CC}">
                <c16:uniqueId val="{00000005-E03D-4CA4-8B94-31F2BE6F3BF0}"/>
              </c:ext>
            </c:extLst>
          </c:dPt>
          <c:dPt>
            <c:idx val="6"/>
            <c:invertIfNegative val="0"/>
            <c:bubble3D val="0"/>
            <c:extLst xmlns:c16r2="http://schemas.microsoft.com/office/drawing/2015/06/chart">
              <c:ext xmlns:c16="http://schemas.microsoft.com/office/drawing/2014/chart" uri="{C3380CC4-5D6E-409C-BE32-E72D297353CC}">
                <c16:uniqueId val="{00000006-E03D-4CA4-8B94-31F2BE6F3BF0}"/>
              </c:ext>
            </c:extLst>
          </c:dPt>
          <c:dPt>
            <c:idx val="7"/>
            <c:invertIfNegative val="0"/>
            <c:bubble3D val="0"/>
            <c:extLst xmlns:c16r2="http://schemas.microsoft.com/office/drawing/2015/06/chart">
              <c:ext xmlns:c16="http://schemas.microsoft.com/office/drawing/2014/chart" uri="{C3380CC4-5D6E-409C-BE32-E72D297353CC}">
                <c16:uniqueId val="{00000007-E03D-4CA4-8B94-31F2BE6F3BF0}"/>
              </c:ext>
            </c:extLst>
          </c:dPt>
          <c:dPt>
            <c:idx val="8"/>
            <c:invertIfNegative val="0"/>
            <c:bubble3D val="0"/>
            <c:extLst xmlns:c16r2="http://schemas.microsoft.com/office/drawing/2015/06/chart">
              <c:ext xmlns:c16="http://schemas.microsoft.com/office/drawing/2014/chart" uri="{C3380CC4-5D6E-409C-BE32-E72D297353CC}">
                <c16:uniqueId val="{00000008-E03D-4CA4-8B94-31F2BE6F3BF0}"/>
              </c:ext>
            </c:extLst>
          </c:dPt>
          <c:dPt>
            <c:idx val="9"/>
            <c:invertIfNegative val="0"/>
            <c:bubble3D val="0"/>
            <c:extLst xmlns:c16r2="http://schemas.microsoft.com/office/drawing/2015/06/chart">
              <c:ext xmlns:c16="http://schemas.microsoft.com/office/drawing/2014/chart" uri="{C3380CC4-5D6E-409C-BE32-E72D297353CC}">
                <c16:uniqueId val="{00000009-E03D-4CA4-8B94-31F2BE6F3BF0}"/>
              </c:ext>
            </c:extLst>
          </c:dPt>
          <c:dPt>
            <c:idx val="10"/>
            <c:invertIfNegative val="0"/>
            <c:bubble3D val="0"/>
            <c:extLst xmlns:c16r2="http://schemas.microsoft.com/office/drawing/2015/06/chart">
              <c:ext xmlns:c16="http://schemas.microsoft.com/office/drawing/2014/chart" uri="{C3380CC4-5D6E-409C-BE32-E72D297353CC}">
                <c16:uniqueId val="{0000000A-E03D-4CA4-8B94-31F2BE6F3BF0}"/>
              </c:ext>
            </c:extLst>
          </c:dPt>
          <c:dPt>
            <c:idx val="11"/>
            <c:invertIfNegative val="0"/>
            <c:bubble3D val="0"/>
            <c:extLst xmlns:c16r2="http://schemas.microsoft.com/office/drawing/2015/06/chart">
              <c:ext xmlns:c16="http://schemas.microsoft.com/office/drawing/2014/chart" uri="{C3380CC4-5D6E-409C-BE32-E72D297353CC}">
                <c16:uniqueId val="{0000000B-E03D-4CA4-8B94-31F2BE6F3BF0}"/>
              </c:ext>
            </c:extLst>
          </c:dPt>
          <c:dPt>
            <c:idx val="12"/>
            <c:invertIfNegative val="0"/>
            <c:bubble3D val="0"/>
            <c:extLst xmlns:c16r2="http://schemas.microsoft.com/office/drawing/2015/06/chart">
              <c:ext xmlns:c16="http://schemas.microsoft.com/office/drawing/2014/chart" uri="{C3380CC4-5D6E-409C-BE32-E72D297353CC}">
                <c16:uniqueId val="{0000000C-E03D-4CA4-8B94-31F2BE6F3BF0}"/>
              </c:ext>
            </c:extLst>
          </c:dPt>
          <c:dPt>
            <c:idx val="13"/>
            <c:invertIfNegative val="0"/>
            <c:bubble3D val="0"/>
            <c:extLst xmlns:c16r2="http://schemas.microsoft.com/office/drawing/2015/06/chart">
              <c:ext xmlns:c16="http://schemas.microsoft.com/office/drawing/2014/chart" uri="{C3380CC4-5D6E-409C-BE32-E72D297353CC}">
                <c16:uniqueId val="{0000000D-E03D-4CA4-8B94-31F2BE6F3BF0}"/>
              </c:ext>
            </c:extLst>
          </c:dPt>
          <c:dPt>
            <c:idx val="14"/>
            <c:invertIfNegative val="0"/>
            <c:bubble3D val="0"/>
            <c:extLst xmlns:c16r2="http://schemas.microsoft.com/office/drawing/2015/06/chart">
              <c:ext xmlns:c16="http://schemas.microsoft.com/office/drawing/2014/chart" uri="{C3380CC4-5D6E-409C-BE32-E72D297353CC}">
                <c16:uniqueId val="{0000000E-E03D-4CA4-8B94-31F2BE6F3BF0}"/>
              </c:ext>
            </c:extLst>
          </c:dPt>
          <c:dPt>
            <c:idx val="15"/>
            <c:invertIfNegative val="0"/>
            <c:bubble3D val="0"/>
            <c:extLst xmlns:c16r2="http://schemas.microsoft.com/office/drawing/2015/06/chart">
              <c:ext xmlns:c16="http://schemas.microsoft.com/office/drawing/2014/chart" uri="{C3380CC4-5D6E-409C-BE32-E72D297353CC}">
                <c16:uniqueId val="{0000000F-E03D-4CA4-8B94-31F2BE6F3BF0}"/>
              </c:ext>
            </c:extLst>
          </c:dPt>
          <c:dPt>
            <c:idx val="16"/>
            <c:invertIfNegative val="0"/>
            <c:bubble3D val="0"/>
            <c:extLst xmlns:c16r2="http://schemas.microsoft.com/office/drawing/2015/06/chart">
              <c:ext xmlns:c16="http://schemas.microsoft.com/office/drawing/2014/chart" uri="{C3380CC4-5D6E-409C-BE32-E72D297353CC}">
                <c16:uniqueId val="{00000010-E03D-4CA4-8B94-31F2BE6F3BF0}"/>
              </c:ext>
            </c:extLst>
          </c:dPt>
          <c:dPt>
            <c:idx val="17"/>
            <c:invertIfNegative val="0"/>
            <c:bubble3D val="0"/>
            <c:extLst xmlns:c16r2="http://schemas.microsoft.com/office/drawing/2015/06/chart">
              <c:ext xmlns:c16="http://schemas.microsoft.com/office/drawing/2014/chart" uri="{C3380CC4-5D6E-409C-BE32-E72D297353CC}">
                <c16:uniqueId val="{00000011-E03D-4CA4-8B94-31F2BE6F3BF0}"/>
              </c:ext>
            </c:extLst>
          </c:dPt>
          <c:dPt>
            <c:idx val="18"/>
            <c:invertIfNegative val="0"/>
            <c:bubble3D val="0"/>
            <c:extLst xmlns:c16r2="http://schemas.microsoft.com/office/drawing/2015/06/chart">
              <c:ext xmlns:c16="http://schemas.microsoft.com/office/drawing/2014/chart" uri="{C3380CC4-5D6E-409C-BE32-E72D297353CC}">
                <c16:uniqueId val="{00000012-E03D-4CA4-8B94-31F2BE6F3BF0}"/>
              </c:ext>
            </c:extLst>
          </c:dPt>
          <c:dPt>
            <c:idx val="19"/>
            <c:invertIfNegative val="0"/>
            <c:bubble3D val="0"/>
            <c:extLst xmlns:c16r2="http://schemas.microsoft.com/office/drawing/2015/06/chart">
              <c:ext xmlns:c16="http://schemas.microsoft.com/office/drawing/2014/chart" uri="{C3380CC4-5D6E-409C-BE32-E72D297353CC}">
                <c16:uniqueId val="{00000013-E03D-4CA4-8B94-31F2BE6F3BF0}"/>
              </c:ext>
            </c:extLst>
          </c:dPt>
          <c:dPt>
            <c:idx val="20"/>
            <c:invertIfNegative val="0"/>
            <c:bubble3D val="0"/>
            <c:extLst xmlns:c16r2="http://schemas.microsoft.com/office/drawing/2015/06/chart">
              <c:ext xmlns:c16="http://schemas.microsoft.com/office/drawing/2014/chart" uri="{C3380CC4-5D6E-409C-BE32-E72D297353CC}">
                <c16:uniqueId val="{00000014-E03D-4CA4-8B94-31F2BE6F3BF0}"/>
              </c:ext>
            </c:extLst>
          </c:dPt>
          <c:dPt>
            <c:idx val="21"/>
            <c:invertIfNegative val="0"/>
            <c:bubble3D val="0"/>
            <c:extLst xmlns:c16r2="http://schemas.microsoft.com/office/drawing/2015/06/chart">
              <c:ext xmlns:c16="http://schemas.microsoft.com/office/drawing/2014/chart" uri="{C3380CC4-5D6E-409C-BE32-E72D297353CC}">
                <c16:uniqueId val="{00000015-E03D-4CA4-8B94-31F2BE6F3BF0}"/>
              </c:ext>
            </c:extLst>
          </c:dPt>
          <c:dPt>
            <c:idx val="22"/>
            <c:invertIfNegative val="0"/>
            <c:bubble3D val="0"/>
            <c:extLst xmlns:c16r2="http://schemas.microsoft.com/office/drawing/2015/06/chart">
              <c:ext xmlns:c16="http://schemas.microsoft.com/office/drawing/2014/chart" uri="{C3380CC4-5D6E-409C-BE32-E72D297353CC}">
                <c16:uniqueId val="{00000016-E03D-4CA4-8B94-31F2BE6F3BF0}"/>
              </c:ext>
            </c:extLst>
          </c:dPt>
          <c:dPt>
            <c:idx val="23"/>
            <c:invertIfNegative val="0"/>
            <c:bubble3D val="0"/>
            <c:extLst xmlns:c16r2="http://schemas.microsoft.com/office/drawing/2015/06/chart">
              <c:ext xmlns:c16="http://schemas.microsoft.com/office/drawing/2014/chart" uri="{C3380CC4-5D6E-409C-BE32-E72D297353CC}">
                <c16:uniqueId val="{00000017-E03D-4CA4-8B94-31F2BE6F3BF0}"/>
              </c:ext>
            </c:extLst>
          </c:dPt>
          <c:dPt>
            <c:idx val="24"/>
            <c:invertIfNegative val="0"/>
            <c:bubble3D val="0"/>
            <c:extLst xmlns:c16r2="http://schemas.microsoft.com/office/drawing/2015/06/chart">
              <c:ext xmlns:c16="http://schemas.microsoft.com/office/drawing/2014/chart" uri="{C3380CC4-5D6E-409C-BE32-E72D297353CC}">
                <c16:uniqueId val="{00000018-E03D-4CA4-8B94-31F2BE6F3BF0}"/>
              </c:ext>
            </c:extLst>
          </c:dPt>
          <c:dPt>
            <c:idx val="25"/>
            <c:invertIfNegative val="0"/>
            <c:bubble3D val="0"/>
            <c:extLst xmlns:c16r2="http://schemas.microsoft.com/office/drawing/2015/06/chart">
              <c:ext xmlns:c16="http://schemas.microsoft.com/office/drawing/2014/chart" uri="{C3380CC4-5D6E-409C-BE32-E72D297353CC}">
                <c16:uniqueId val="{00000019-E03D-4CA4-8B94-31F2BE6F3BF0}"/>
              </c:ext>
            </c:extLst>
          </c:dPt>
          <c:dPt>
            <c:idx val="26"/>
            <c:invertIfNegative val="0"/>
            <c:bubble3D val="0"/>
            <c:extLst xmlns:c16r2="http://schemas.microsoft.com/office/drawing/2015/06/chart">
              <c:ext xmlns:c16="http://schemas.microsoft.com/office/drawing/2014/chart" uri="{C3380CC4-5D6E-409C-BE32-E72D297353CC}">
                <c16:uniqueId val="{0000001A-E03D-4CA4-8B94-31F2BE6F3BF0}"/>
              </c:ext>
            </c:extLst>
          </c:dPt>
          <c:dPt>
            <c:idx val="27"/>
            <c:invertIfNegative val="0"/>
            <c:bubble3D val="0"/>
            <c:extLst xmlns:c16r2="http://schemas.microsoft.com/office/drawing/2015/06/chart">
              <c:ext xmlns:c16="http://schemas.microsoft.com/office/drawing/2014/chart" uri="{C3380CC4-5D6E-409C-BE32-E72D297353CC}">
                <c16:uniqueId val="{0000001B-E03D-4CA4-8B94-31F2BE6F3BF0}"/>
              </c:ext>
            </c:extLst>
          </c:dPt>
          <c:dPt>
            <c:idx val="28"/>
            <c:invertIfNegative val="0"/>
            <c:bubble3D val="0"/>
            <c:extLst xmlns:c16r2="http://schemas.microsoft.com/office/drawing/2015/06/chart">
              <c:ext xmlns:c16="http://schemas.microsoft.com/office/drawing/2014/chart" uri="{C3380CC4-5D6E-409C-BE32-E72D297353CC}">
                <c16:uniqueId val="{0000001C-E03D-4CA4-8B94-31F2BE6F3BF0}"/>
              </c:ext>
            </c:extLst>
          </c:dPt>
          <c:dPt>
            <c:idx val="29"/>
            <c:invertIfNegative val="0"/>
            <c:bubble3D val="0"/>
            <c:extLst xmlns:c16r2="http://schemas.microsoft.com/office/drawing/2015/06/chart">
              <c:ext xmlns:c16="http://schemas.microsoft.com/office/drawing/2014/chart" uri="{C3380CC4-5D6E-409C-BE32-E72D297353CC}">
                <c16:uniqueId val="{0000001D-E03D-4CA4-8B94-31F2BE6F3BF0}"/>
              </c:ext>
            </c:extLst>
          </c:dPt>
          <c:dPt>
            <c:idx val="30"/>
            <c:invertIfNegative val="0"/>
            <c:bubble3D val="0"/>
            <c:extLst xmlns:c16r2="http://schemas.microsoft.com/office/drawing/2015/06/chart">
              <c:ext xmlns:c16="http://schemas.microsoft.com/office/drawing/2014/chart" uri="{C3380CC4-5D6E-409C-BE32-E72D297353CC}">
                <c16:uniqueId val="{0000001E-E03D-4CA4-8B94-31F2BE6F3BF0}"/>
              </c:ext>
            </c:extLst>
          </c:dPt>
          <c:dPt>
            <c:idx val="31"/>
            <c:invertIfNegative val="0"/>
            <c:bubble3D val="0"/>
            <c:extLst xmlns:c16r2="http://schemas.microsoft.com/office/drawing/2015/06/chart">
              <c:ext xmlns:c16="http://schemas.microsoft.com/office/drawing/2014/chart" uri="{C3380CC4-5D6E-409C-BE32-E72D297353CC}">
                <c16:uniqueId val="{0000001F-E03D-4CA4-8B94-31F2BE6F3BF0}"/>
              </c:ext>
            </c:extLst>
          </c:dPt>
          <c:dPt>
            <c:idx val="32"/>
            <c:invertIfNegative val="0"/>
            <c:bubble3D val="0"/>
            <c:extLst xmlns:c16r2="http://schemas.microsoft.com/office/drawing/2015/06/chart">
              <c:ext xmlns:c16="http://schemas.microsoft.com/office/drawing/2014/chart" uri="{C3380CC4-5D6E-409C-BE32-E72D297353CC}">
                <c16:uniqueId val="{00000020-E03D-4CA4-8B94-31F2BE6F3BF0}"/>
              </c:ext>
            </c:extLst>
          </c:dPt>
          <c:dPt>
            <c:idx val="33"/>
            <c:invertIfNegative val="0"/>
            <c:bubble3D val="0"/>
            <c:extLst xmlns:c16r2="http://schemas.microsoft.com/office/drawing/2015/06/chart">
              <c:ext xmlns:c16="http://schemas.microsoft.com/office/drawing/2014/chart" uri="{C3380CC4-5D6E-409C-BE32-E72D297353CC}">
                <c16:uniqueId val="{00000021-E03D-4CA4-8B94-31F2BE6F3BF0}"/>
              </c:ext>
            </c:extLst>
          </c:dPt>
          <c:dPt>
            <c:idx val="34"/>
            <c:invertIfNegative val="0"/>
            <c:bubble3D val="0"/>
            <c:extLst xmlns:c16r2="http://schemas.microsoft.com/office/drawing/2015/06/chart">
              <c:ext xmlns:c16="http://schemas.microsoft.com/office/drawing/2014/chart" uri="{C3380CC4-5D6E-409C-BE32-E72D297353CC}">
                <c16:uniqueId val="{00000022-E03D-4CA4-8B94-31F2BE6F3BF0}"/>
              </c:ext>
            </c:extLst>
          </c:dPt>
          <c:dPt>
            <c:idx val="35"/>
            <c:invertIfNegative val="0"/>
            <c:bubble3D val="0"/>
            <c:extLst xmlns:c16r2="http://schemas.microsoft.com/office/drawing/2015/06/chart">
              <c:ext xmlns:c16="http://schemas.microsoft.com/office/drawing/2014/chart" uri="{C3380CC4-5D6E-409C-BE32-E72D297353CC}">
                <c16:uniqueId val="{00000023-E03D-4CA4-8B94-31F2BE6F3BF0}"/>
              </c:ext>
            </c:extLst>
          </c:dPt>
          <c:dPt>
            <c:idx val="36"/>
            <c:invertIfNegative val="0"/>
            <c:bubble3D val="0"/>
            <c:extLst xmlns:c16r2="http://schemas.microsoft.com/office/drawing/2015/06/chart">
              <c:ext xmlns:c16="http://schemas.microsoft.com/office/drawing/2014/chart" uri="{C3380CC4-5D6E-409C-BE32-E72D297353CC}">
                <c16:uniqueId val="{00000024-E03D-4CA4-8B94-31F2BE6F3BF0}"/>
              </c:ext>
            </c:extLst>
          </c:dPt>
          <c:dPt>
            <c:idx val="37"/>
            <c:invertIfNegative val="0"/>
            <c:bubble3D val="0"/>
            <c:extLst xmlns:c16r2="http://schemas.microsoft.com/office/drawing/2015/06/chart">
              <c:ext xmlns:c16="http://schemas.microsoft.com/office/drawing/2014/chart" uri="{C3380CC4-5D6E-409C-BE32-E72D297353CC}">
                <c16:uniqueId val="{00000025-E03D-4CA4-8B94-31F2BE6F3BF0}"/>
              </c:ext>
            </c:extLst>
          </c:dPt>
          <c:dPt>
            <c:idx val="38"/>
            <c:invertIfNegative val="0"/>
            <c:bubble3D val="0"/>
            <c:extLst xmlns:c16r2="http://schemas.microsoft.com/office/drawing/2015/06/chart">
              <c:ext xmlns:c16="http://schemas.microsoft.com/office/drawing/2014/chart" uri="{C3380CC4-5D6E-409C-BE32-E72D297353CC}">
                <c16:uniqueId val="{00000026-E03D-4CA4-8B94-31F2BE6F3BF0}"/>
              </c:ext>
            </c:extLst>
          </c:dPt>
          <c:dPt>
            <c:idx val="39"/>
            <c:invertIfNegative val="0"/>
            <c:bubble3D val="0"/>
            <c:extLst xmlns:c16r2="http://schemas.microsoft.com/office/drawing/2015/06/chart">
              <c:ext xmlns:c16="http://schemas.microsoft.com/office/drawing/2014/chart" uri="{C3380CC4-5D6E-409C-BE32-E72D297353CC}">
                <c16:uniqueId val="{00000027-E03D-4CA4-8B94-31F2BE6F3BF0}"/>
              </c:ext>
            </c:extLst>
          </c:dPt>
          <c:dLbls>
            <c:spPr>
              <a:noFill/>
              <a:ln>
                <a:noFill/>
              </a:ln>
              <a:effectLst/>
            </c:spPr>
            <c:txPr>
              <a:bodyPr rot="0" spcFirstLastPara="1" vertOverflow="ellipsis" vert="horz" wrap="square" anchor="ctr" anchorCtr="1"/>
              <a:lstStyle/>
              <a:p>
                <a:pPr>
                  <a:defRPr sz="1200" b="1" i="0" u="none" strike="noStrike" kern="1200" baseline="0">
                    <a:solidFill>
                      <a:schemeClr val="bg1"/>
                    </a:solidFill>
                    <a:latin typeface="Arial" panose="020B0604020202020204" pitchFamily="34" charset="0"/>
                    <a:ea typeface="Century Gothic" charset="0"/>
                    <a:cs typeface="Arial" panose="020B0604020202020204" pitchFamily="34" charset="0"/>
                  </a:defRPr>
                </a:pPr>
                <a:endParaRPr lang="en-US"/>
              </a:p>
            </c:txPr>
            <c:dLblPos val="ct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layout/>
                <c15:showLeaderLines val="1"/>
                <c15:leaderLines>
                  <c:spPr>
                    <a:ln w="9525" cap="flat" cmpd="sng" algn="ctr">
                      <a:solidFill>
                        <a:schemeClr val="tx1">
                          <a:lumMod val="35000"/>
                          <a:lumOff val="65000"/>
                        </a:schemeClr>
                      </a:solidFill>
                      <a:round/>
                    </a:ln>
                    <a:effectLst/>
                  </c:spPr>
                </c15:leaderLines>
              </c:ext>
            </c:extLst>
          </c:dLbls>
          <c:cat>
            <c:strRef>
              <c:f>Sheet1!$A$4</c:f>
              <c:strCache>
                <c:ptCount val="1"/>
                <c:pt idx="0">
                  <c:v>Australia</c:v>
                </c:pt>
              </c:strCache>
            </c:strRef>
          </c:cat>
          <c:val>
            <c:numRef>
              <c:f>Sheet1!$B$4</c:f>
              <c:numCache>
                <c:formatCode>0%</c:formatCode>
                <c:ptCount val="1"/>
                <c:pt idx="0">
                  <c:v>0.47799999999999998</c:v>
                </c:pt>
              </c:numCache>
            </c:numRef>
          </c:val>
          <c:extLst xmlns:c16r2="http://schemas.microsoft.com/office/drawing/2015/06/chart">
            <c:ext xmlns:c16="http://schemas.microsoft.com/office/drawing/2014/chart" uri="{C3380CC4-5D6E-409C-BE32-E72D297353CC}">
              <c16:uniqueId val="{00000028-E03D-4CA4-8B94-31F2BE6F3BF0}"/>
            </c:ext>
          </c:extLst>
        </c:ser>
        <c:ser>
          <c:idx val="1"/>
          <c:order val="1"/>
          <c:tx>
            <c:strRef>
              <c:f>Sheet1!$C$1</c:f>
              <c:strCache>
                <c:ptCount val="1"/>
                <c:pt idx="0">
                  <c:v>Actively considering</c:v>
                </c:pt>
              </c:strCache>
            </c:strRef>
          </c:tx>
          <c:spPr>
            <a:solidFill>
              <a:srgbClr val="92D050"/>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b" anchorCtr="0">
                <a:spAutoFit/>
              </a:bodyPr>
              <a:lstStyle/>
              <a:p>
                <a:pPr algn="ctr">
                  <a:defRPr lang="en-GB" sz="1200" b="1" i="0" u="none" strike="noStrike" kern="1200" baseline="0">
                    <a:solidFill>
                      <a:schemeClr val="bg1"/>
                    </a:solidFill>
                    <a:latin typeface="Arial" panose="020B0604020202020204" pitchFamily="34" charset="0"/>
                    <a:ea typeface="Century Gothic" charset="0"/>
                    <a:cs typeface="Arial" panose="020B0604020202020204" pitchFamily="34" charset="0"/>
                  </a:defRPr>
                </a:pPr>
                <a:endParaRPr lang="en-US"/>
              </a:p>
            </c:txPr>
            <c:dLblPos val="ct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layout/>
                <c15:showLeaderLines val="1"/>
                <c15:leaderLines>
                  <c:spPr>
                    <a:ln w="9525" cap="flat" cmpd="sng" algn="ctr">
                      <a:solidFill>
                        <a:schemeClr val="tx1">
                          <a:lumMod val="35000"/>
                          <a:lumOff val="65000"/>
                        </a:schemeClr>
                      </a:solidFill>
                      <a:round/>
                    </a:ln>
                    <a:effectLst/>
                  </c:spPr>
                </c15:leaderLines>
              </c:ext>
            </c:extLst>
          </c:dLbls>
          <c:cat>
            <c:strRef>
              <c:f>Sheet1!$A$4</c:f>
              <c:strCache>
                <c:ptCount val="1"/>
                <c:pt idx="0">
                  <c:v>Australia</c:v>
                </c:pt>
              </c:strCache>
            </c:strRef>
          </c:cat>
          <c:val>
            <c:numRef>
              <c:f>Sheet1!$C$4</c:f>
              <c:numCache>
                <c:formatCode>0%</c:formatCode>
                <c:ptCount val="1"/>
                <c:pt idx="0">
                  <c:v>0.27300000000000002</c:v>
                </c:pt>
              </c:numCache>
            </c:numRef>
          </c:val>
          <c:extLst xmlns:c16r2="http://schemas.microsoft.com/office/drawing/2015/06/chart">
            <c:ext xmlns:c16="http://schemas.microsoft.com/office/drawing/2014/chart" uri="{C3380CC4-5D6E-409C-BE32-E72D297353CC}">
              <c16:uniqueId val="{00000029-E03D-4CA4-8B94-31F2BE6F3BF0}"/>
            </c:ext>
          </c:extLst>
        </c:ser>
        <c:ser>
          <c:idx val="2"/>
          <c:order val="2"/>
          <c:tx>
            <c:strRef>
              <c:f>Sheet1!$D$1</c:f>
              <c:strCache>
                <c:ptCount val="1"/>
                <c:pt idx="0">
                  <c:v>England holiday already booked</c:v>
                </c:pt>
              </c:strCache>
            </c:strRef>
          </c:tx>
          <c:spPr>
            <a:solidFill>
              <a:srgbClr val="00B050"/>
            </a:solidFill>
            <a:ln>
              <a:noFill/>
            </a:ln>
            <a:effectLst/>
          </c:spPr>
          <c:invertIfNegative val="0"/>
          <c:dLbls>
            <c:spPr>
              <a:noFill/>
              <a:ln>
                <a:noFill/>
              </a:ln>
              <a:effectLst/>
            </c:spPr>
            <c:txPr>
              <a:bodyPr wrap="square" lIns="38100" tIns="19050" rIns="38100" bIns="19050" anchor="ctr" anchorCtr="0">
                <a:spAutoFit/>
              </a:bodyPr>
              <a:lstStyle/>
              <a:p>
                <a:pPr algn="ctr">
                  <a:defRPr lang="en-GB" sz="1200" b="1" i="0" u="none" strike="noStrike" kern="1200" baseline="0">
                    <a:solidFill>
                      <a:schemeClr val="bg1"/>
                    </a:solidFill>
                    <a:latin typeface="Arial" panose="020B0604020202020204" pitchFamily="34" charset="0"/>
                    <a:ea typeface="Century Gothic" charset="0"/>
                    <a:cs typeface="Arial" panose="020B0604020202020204" pitchFamily="34" charset="0"/>
                  </a:defRPr>
                </a:pPr>
                <a:endParaRPr lang="en-US"/>
              </a:p>
            </c:txP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layout/>
                <c15:showLeaderLines val="1"/>
              </c:ext>
            </c:extLst>
          </c:dLbls>
          <c:cat>
            <c:strRef>
              <c:f>Sheet1!$A$4</c:f>
              <c:strCache>
                <c:ptCount val="1"/>
                <c:pt idx="0">
                  <c:v>Australia</c:v>
                </c:pt>
              </c:strCache>
            </c:strRef>
          </c:cat>
          <c:val>
            <c:numRef>
              <c:f>Sheet1!$D$4</c:f>
              <c:numCache>
                <c:formatCode>0%</c:formatCode>
                <c:ptCount val="1"/>
                <c:pt idx="0">
                  <c:v>5.5E-2</c:v>
                </c:pt>
              </c:numCache>
            </c:numRef>
          </c:val>
          <c:extLst xmlns:c16r2="http://schemas.microsoft.com/office/drawing/2015/06/chart">
            <c:ext xmlns:c16="http://schemas.microsoft.com/office/drawing/2014/chart" uri="{C3380CC4-5D6E-409C-BE32-E72D297353CC}">
              <c16:uniqueId val="{0000002A-E03D-4CA4-8B94-31F2BE6F3BF0}"/>
            </c:ext>
          </c:extLst>
        </c:ser>
        <c:dLbls>
          <c:showLegendKey val="0"/>
          <c:showVal val="0"/>
          <c:showCatName val="0"/>
          <c:showSerName val="0"/>
          <c:showPercent val="0"/>
          <c:showBubbleSize val="0"/>
        </c:dLbls>
        <c:gapWidth val="50"/>
        <c:overlap val="100"/>
        <c:axId val="317352272"/>
        <c:axId val="317350312"/>
      </c:barChart>
      <c:catAx>
        <c:axId val="317352272"/>
        <c:scaling>
          <c:orientation val="maxMin"/>
        </c:scaling>
        <c:delete val="1"/>
        <c:axPos val="l"/>
        <c:numFmt formatCode="General" sourceLinked="1"/>
        <c:majorTickMark val="none"/>
        <c:minorTickMark val="none"/>
        <c:tickLblPos val="nextTo"/>
        <c:crossAx val="317350312"/>
        <c:crosses val="autoZero"/>
        <c:auto val="1"/>
        <c:lblAlgn val="ctr"/>
        <c:lblOffset val="100"/>
        <c:noMultiLvlLbl val="0"/>
      </c:catAx>
      <c:valAx>
        <c:axId val="317350312"/>
        <c:scaling>
          <c:orientation val="minMax"/>
          <c:max val="1.1000000000000001"/>
          <c:min val="0"/>
        </c:scaling>
        <c:delete val="1"/>
        <c:axPos val="t"/>
        <c:majorGridlines>
          <c:spPr>
            <a:ln w="9525" cap="flat" cmpd="sng" algn="ctr">
              <a:noFill/>
              <a:round/>
            </a:ln>
            <a:effectLst/>
          </c:spPr>
        </c:majorGridlines>
        <c:numFmt formatCode="0%" sourceLinked="0"/>
        <c:majorTickMark val="out"/>
        <c:minorTickMark val="none"/>
        <c:tickLblPos val="nextTo"/>
        <c:crossAx val="317352272"/>
        <c:crosses val="autoZero"/>
        <c:crossBetween val="between"/>
      </c:valAx>
      <c:spPr>
        <a:noFill/>
        <a:ln>
          <a:noFill/>
        </a:ln>
        <a:effectLst/>
      </c:spPr>
    </c:plotArea>
    <c:plotVisOnly val="1"/>
    <c:dispBlanksAs val="gap"/>
    <c:showDLblsOverMax val="0"/>
  </c:chart>
  <c:spPr>
    <a:noFill/>
    <a:ln>
      <a:noFill/>
    </a:ln>
    <a:effectLst/>
  </c:spPr>
  <c:txPr>
    <a:bodyPr/>
    <a:lstStyle/>
    <a:p>
      <a:pPr>
        <a:defRPr sz="800">
          <a:solidFill>
            <a:srgbClr val="505050"/>
          </a:solidFill>
          <a:latin typeface="Arial" panose="020B0604020202020204" pitchFamily="34" charset="0"/>
          <a:cs typeface="Arial" panose="020B0604020202020204" pitchFamily="34" charset="0"/>
        </a:defRPr>
      </a:pPr>
      <a:endParaRPr lang="en-US"/>
    </a:p>
  </c:txPr>
  <c:externalData r:id="rId2">
    <c:autoUpdate val="0"/>
  </c:externalData>
</c:chartSpace>
</file>

<file path=ppt/charts/chart40.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32780597237485198"/>
          <c:y val="3.73704372143773E-2"/>
          <c:w val="0.53711838704694803"/>
          <c:h val="0.94907410100360601"/>
        </c:manualLayout>
      </c:layout>
      <c:barChart>
        <c:barDir val="bar"/>
        <c:grouping val="stacked"/>
        <c:varyColors val="0"/>
        <c:ser>
          <c:idx val="0"/>
          <c:order val="0"/>
          <c:tx>
            <c:strRef>
              <c:f>Sheet1!$B$1</c:f>
              <c:strCache>
                <c:ptCount val="1"/>
                <c:pt idx="0">
                  <c:v>Very likely to </c:v>
                </c:pt>
              </c:strCache>
            </c:strRef>
          </c:tx>
          <c:spPr>
            <a:solidFill>
              <a:srgbClr val="92D050"/>
            </a:solidFill>
            <a:ln>
              <a:noFill/>
            </a:ln>
            <a:effectLst/>
          </c:spPr>
          <c:invertIfNegative val="0"/>
          <c:dPt>
            <c:idx val="0"/>
            <c:invertIfNegative val="0"/>
            <c:bubble3D val="0"/>
            <c:extLst xmlns:c16r2="http://schemas.microsoft.com/office/drawing/2015/06/chart">
              <c:ext xmlns:c16="http://schemas.microsoft.com/office/drawing/2014/chart" uri="{C3380CC4-5D6E-409C-BE32-E72D297353CC}">
                <c16:uniqueId val="{00000000-BFD8-4608-9C05-7D21645B70FF}"/>
              </c:ext>
            </c:extLst>
          </c:dPt>
          <c:dPt>
            <c:idx val="1"/>
            <c:invertIfNegative val="0"/>
            <c:bubble3D val="0"/>
            <c:extLst xmlns:c16r2="http://schemas.microsoft.com/office/drawing/2015/06/chart">
              <c:ext xmlns:c16="http://schemas.microsoft.com/office/drawing/2014/chart" uri="{C3380CC4-5D6E-409C-BE32-E72D297353CC}">
                <c16:uniqueId val="{00000001-BFD8-4608-9C05-7D21645B70FF}"/>
              </c:ext>
            </c:extLst>
          </c:dPt>
          <c:dPt>
            <c:idx val="2"/>
            <c:invertIfNegative val="0"/>
            <c:bubble3D val="0"/>
            <c:extLst xmlns:c16r2="http://schemas.microsoft.com/office/drawing/2015/06/chart">
              <c:ext xmlns:c16="http://schemas.microsoft.com/office/drawing/2014/chart" uri="{C3380CC4-5D6E-409C-BE32-E72D297353CC}">
                <c16:uniqueId val="{00000002-BFD8-4608-9C05-7D21645B70FF}"/>
              </c:ext>
            </c:extLst>
          </c:dPt>
          <c:dPt>
            <c:idx val="3"/>
            <c:invertIfNegative val="0"/>
            <c:bubble3D val="0"/>
            <c:extLst xmlns:c16r2="http://schemas.microsoft.com/office/drawing/2015/06/chart">
              <c:ext xmlns:c16="http://schemas.microsoft.com/office/drawing/2014/chart" uri="{C3380CC4-5D6E-409C-BE32-E72D297353CC}">
                <c16:uniqueId val="{00000003-BFD8-4608-9C05-7D21645B70FF}"/>
              </c:ext>
            </c:extLst>
          </c:dPt>
          <c:dPt>
            <c:idx val="4"/>
            <c:invertIfNegative val="0"/>
            <c:bubble3D val="0"/>
            <c:extLst xmlns:c16r2="http://schemas.microsoft.com/office/drawing/2015/06/chart">
              <c:ext xmlns:c16="http://schemas.microsoft.com/office/drawing/2014/chart" uri="{C3380CC4-5D6E-409C-BE32-E72D297353CC}">
                <c16:uniqueId val="{00000004-BFD8-4608-9C05-7D21645B70FF}"/>
              </c:ext>
            </c:extLst>
          </c:dPt>
          <c:dPt>
            <c:idx val="5"/>
            <c:invertIfNegative val="0"/>
            <c:bubble3D val="0"/>
            <c:extLst xmlns:c16r2="http://schemas.microsoft.com/office/drawing/2015/06/chart">
              <c:ext xmlns:c16="http://schemas.microsoft.com/office/drawing/2014/chart" uri="{C3380CC4-5D6E-409C-BE32-E72D297353CC}">
                <c16:uniqueId val="{00000005-BFD8-4608-9C05-7D21645B70FF}"/>
              </c:ext>
            </c:extLst>
          </c:dPt>
          <c:dPt>
            <c:idx val="6"/>
            <c:invertIfNegative val="0"/>
            <c:bubble3D val="0"/>
            <c:extLst xmlns:c16r2="http://schemas.microsoft.com/office/drawing/2015/06/chart">
              <c:ext xmlns:c16="http://schemas.microsoft.com/office/drawing/2014/chart" uri="{C3380CC4-5D6E-409C-BE32-E72D297353CC}">
                <c16:uniqueId val="{00000006-BFD8-4608-9C05-7D21645B70FF}"/>
              </c:ext>
            </c:extLst>
          </c:dPt>
          <c:dPt>
            <c:idx val="7"/>
            <c:invertIfNegative val="0"/>
            <c:bubble3D val="0"/>
            <c:extLst xmlns:c16r2="http://schemas.microsoft.com/office/drawing/2015/06/chart">
              <c:ext xmlns:c16="http://schemas.microsoft.com/office/drawing/2014/chart" uri="{C3380CC4-5D6E-409C-BE32-E72D297353CC}">
                <c16:uniqueId val="{00000007-BFD8-4608-9C05-7D21645B70FF}"/>
              </c:ext>
            </c:extLst>
          </c:dPt>
          <c:dPt>
            <c:idx val="8"/>
            <c:invertIfNegative val="0"/>
            <c:bubble3D val="0"/>
            <c:extLst xmlns:c16r2="http://schemas.microsoft.com/office/drawing/2015/06/chart">
              <c:ext xmlns:c16="http://schemas.microsoft.com/office/drawing/2014/chart" uri="{C3380CC4-5D6E-409C-BE32-E72D297353CC}">
                <c16:uniqueId val="{00000008-BFD8-4608-9C05-7D21645B70FF}"/>
              </c:ext>
            </c:extLst>
          </c:dPt>
          <c:dPt>
            <c:idx val="9"/>
            <c:invertIfNegative val="0"/>
            <c:bubble3D val="0"/>
            <c:extLst xmlns:c16r2="http://schemas.microsoft.com/office/drawing/2015/06/chart">
              <c:ext xmlns:c16="http://schemas.microsoft.com/office/drawing/2014/chart" uri="{C3380CC4-5D6E-409C-BE32-E72D297353CC}">
                <c16:uniqueId val="{00000009-BFD8-4608-9C05-7D21645B70FF}"/>
              </c:ext>
            </c:extLst>
          </c:dPt>
          <c:dPt>
            <c:idx val="10"/>
            <c:invertIfNegative val="0"/>
            <c:bubble3D val="0"/>
            <c:extLst xmlns:c16r2="http://schemas.microsoft.com/office/drawing/2015/06/chart">
              <c:ext xmlns:c16="http://schemas.microsoft.com/office/drawing/2014/chart" uri="{C3380CC4-5D6E-409C-BE32-E72D297353CC}">
                <c16:uniqueId val="{0000000A-BFD8-4608-9C05-7D21645B70FF}"/>
              </c:ext>
            </c:extLst>
          </c:dPt>
          <c:dPt>
            <c:idx val="11"/>
            <c:invertIfNegative val="0"/>
            <c:bubble3D val="0"/>
            <c:extLst xmlns:c16r2="http://schemas.microsoft.com/office/drawing/2015/06/chart">
              <c:ext xmlns:c16="http://schemas.microsoft.com/office/drawing/2014/chart" uri="{C3380CC4-5D6E-409C-BE32-E72D297353CC}">
                <c16:uniqueId val="{0000000B-BFD8-4608-9C05-7D21645B70FF}"/>
              </c:ext>
            </c:extLst>
          </c:dPt>
          <c:dPt>
            <c:idx val="12"/>
            <c:invertIfNegative val="0"/>
            <c:bubble3D val="0"/>
            <c:extLst xmlns:c16r2="http://schemas.microsoft.com/office/drawing/2015/06/chart">
              <c:ext xmlns:c16="http://schemas.microsoft.com/office/drawing/2014/chart" uri="{C3380CC4-5D6E-409C-BE32-E72D297353CC}">
                <c16:uniqueId val="{0000000C-BFD8-4608-9C05-7D21645B70FF}"/>
              </c:ext>
            </c:extLst>
          </c:dPt>
          <c:dPt>
            <c:idx val="13"/>
            <c:invertIfNegative val="0"/>
            <c:bubble3D val="0"/>
            <c:extLst xmlns:c16r2="http://schemas.microsoft.com/office/drawing/2015/06/chart">
              <c:ext xmlns:c16="http://schemas.microsoft.com/office/drawing/2014/chart" uri="{C3380CC4-5D6E-409C-BE32-E72D297353CC}">
                <c16:uniqueId val="{0000000D-BFD8-4608-9C05-7D21645B70FF}"/>
              </c:ext>
            </c:extLst>
          </c:dPt>
          <c:dPt>
            <c:idx val="14"/>
            <c:invertIfNegative val="0"/>
            <c:bubble3D val="0"/>
            <c:extLst xmlns:c16r2="http://schemas.microsoft.com/office/drawing/2015/06/chart">
              <c:ext xmlns:c16="http://schemas.microsoft.com/office/drawing/2014/chart" uri="{C3380CC4-5D6E-409C-BE32-E72D297353CC}">
                <c16:uniqueId val="{0000000E-BFD8-4608-9C05-7D21645B70FF}"/>
              </c:ext>
            </c:extLst>
          </c:dPt>
          <c:dPt>
            <c:idx val="15"/>
            <c:invertIfNegative val="0"/>
            <c:bubble3D val="0"/>
            <c:extLst xmlns:c16r2="http://schemas.microsoft.com/office/drawing/2015/06/chart">
              <c:ext xmlns:c16="http://schemas.microsoft.com/office/drawing/2014/chart" uri="{C3380CC4-5D6E-409C-BE32-E72D297353CC}">
                <c16:uniqueId val="{0000000F-BFD8-4608-9C05-7D21645B70FF}"/>
              </c:ext>
            </c:extLst>
          </c:dPt>
          <c:dPt>
            <c:idx val="16"/>
            <c:invertIfNegative val="0"/>
            <c:bubble3D val="0"/>
            <c:extLst xmlns:c16r2="http://schemas.microsoft.com/office/drawing/2015/06/chart">
              <c:ext xmlns:c16="http://schemas.microsoft.com/office/drawing/2014/chart" uri="{C3380CC4-5D6E-409C-BE32-E72D297353CC}">
                <c16:uniqueId val="{00000010-BFD8-4608-9C05-7D21645B70FF}"/>
              </c:ext>
            </c:extLst>
          </c:dPt>
          <c:dPt>
            <c:idx val="17"/>
            <c:invertIfNegative val="0"/>
            <c:bubble3D val="0"/>
            <c:extLst xmlns:c16r2="http://schemas.microsoft.com/office/drawing/2015/06/chart">
              <c:ext xmlns:c16="http://schemas.microsoft.com/office/drawing/2014/chart" uri="{C3380CC4-5D6E-409C-BE32-E72D297353CC}">
                <c16:uniqueId val="{00000011-BFD8-4608-9C05-7D21645B70FF}"/>
              </c:ext>
            </c:extLst>
          </c:dPt>
          <c:dPt>
            <c:idx val="18"/>
            <c:invertIfNegative val="0"/>
            <c:bubble3D val="0"/>
            <c:extLst xmlns:c16r2="http://schemas.microsoft.com/office/drawing/2015/06/chart">
              <c:ext xmlns:c16="http://schemas.microsoft.com/office/drawing/2014/chart" uri="{C3380CC4-5D6E-409C-BE32-E72D297353CC}">
                <c16:uniqueId val="{00000012-BFD8-4608-9C05-7D21645B70FF}"/>
              </c:ext>
            </c:extLst>
          </c:dPt>
          <c:dPt>
            <c:idx val="19"/>
            <c:invertIfNegative val="0"/>
            <c:bubble3D val="0"/>
            <c:extLst xmlns:c16r2="http://schemas.microsoft.com/office/drawing/2015/06/chart">
              <c:ext xmlns:c16="http://schemas.microsoft.com/office/drawing/2014/chart" uri="{C3380CC4-5D6E-409C-BE32-E72D297353CC}">
                <c16:uniqueId val="{00000013-BFD8-4608-9C05-7D21645B70FF}"/>
              </c:ext>
            </c:extLst>
          </c:dPt>
          <c:dPt>
            <c:idx val="20"/>
            <c:invertIfNegative val="0"/>
            <c:bubble3D val="0"/>
            <c:extLst xmlns:c16r2="http://schemas.microsoft.com/office/drawing/2015/06/chart">
              <c:ext xmlns:c16="http://schemas.microsoft.com/office/drawing/2014/chart" uri="{C3380CC4-5D6E-409C-BE32-E72D297353CC}">
                <c16:uniqueId val="{00000014-BFD8-4608-9C05-7D21645B70FF}"/>
              </c:ext>
            </c:extLst>
          </c:dPt>
          <c:dPt>
            <c:idx val="21"/>
            <c:invertIfNegative val="0"/>
            <c:bubble3D val="0"/>
            <c:extLst xmlns:c16r2="http://schemas.microsoft.com/office/drawing/2015/06/chart">
              <c:ext xmlns:c16="http://schemas.microsoft.com/office/drawing/2014/chart" uri="{C3380CC4-5D6E-409C-BE32-E72D297353CC}">
                <c16:uniqueId val="{00000015-BFD8-4608-9C05-7D21645B70FF}"/>
              </c:ext>
            </c:extLst>
          </c:dPt>
          <c:dPt>
            <c:idx val="22"/>
            <c:invertIfNegative val="0"/>
            <c:bubble3D val="0"/>
            <c:extLst xmlns:c16r2="http://schemas.microsoft.com/office/drawing/2015/06/chart">
              <c:ext xmlns:c16="http://schemas.microsoft.com/office/drawing/2014/chart" uri="{C3380CC4-5D6E-409C-BE32-E72D297353CC}">
                <c16:uniqueId val="{00000016-BFD8-4608-9C05-7D21645B70FF}"/>
              </c:ext>
            </c:extLst>
          </c:dPt>
          <c:dPt>
            <c:idx val="23"/>
            <c:invertIfNegative val="0"/>
            <c:bubble3D val="0"/>
            <c:extLst xmlns:c16r2="http://schemas.microsoft.com/office/drawing/2015/06/chart">
              <c:ext xmlns:c16="http://schemas.microsoft.com/office/drawing/2014/chart" uri="{C3380CC4-5D6E-409C-BE32-E72D297353CC}">
                <c16:uniqueId val="{00000017-BFD8-4608-9C05-7D21645B70FF}"/>
              </c:ext>
            </c:extLst>
          </c:dPt>
          <c:dPt>
            <c:idx val="24"/>
            <c:invertIfNegative val="0"/>
            <c:bubble3D val="0"/>
            <c:extLst xmlns:c16r2="http://schemas.microsoft.com/office/drawing/2015/06/chart">
              <c:ext xmlns:c16="http://schemas.microsoft.com/office/drawing/2014/chart" uri="{C3380CC4-5D6E-409C-BE32-E72D297353CC}">
                <c16:uniqueId val="{00000018-BFD8-4608-9C05-7D21645B70FF}"/>
              </c:ext>
            </c:extLst>
          </c:dPt>
          <c:dPt>
            <c:idx val="25"/>
            <c:invertIfNegative val="0"/>
            <c:bubble3D val="0"/>
            <c:extLst xmlns:c16r2="http://schemas.microsoft.com/office/drawing/2015/06/chart">
              <c:ext xmlns:c16="http://schemas.microsoft.com/office/drawing/2014/chart" uri="{C3380CC4-5D6E-409C-BE32-E72D297353CC}">
                <c16:uniqueId val="{00000019-BFD8-4608-9C05-7D21645B70FF}"/>
              </c:ext>
            </c:extLst>
          </c:dPt>
          <c:dPt>
            <c:idx val="26"/>
            <c:invertIfNegative val="0"/>
            <c:bubble3D val="0"/>
            <c:extLst xmlns:c16r2="http://schemas.microsoft.com/office/drawing/2015/06/chart">
              <c:ext xmlns:c16="http://schemas.microsoft.com/office/drawing/2014/chart" uri="{C3380CC4-5D6E-409C-BE32-E72D297353CC}">
                <c16:uniqueId val="{0000001A-BFD8-4608-9C05-7D21645B70FF}"/>
              </c:ext>
            </c:extLst>
          </c:dPt>
          <c:dPt>
            <c:idx val="27"/>
            <c:invertIfNegative val="0"/>
            <c:bubble3D val="0"/>
            <c:extLst xmlns:c16r2="http://schemas.microsoft.com/office/drawing/2015/06/chart">
              <c:ext xmlns:c16="http://schemas.microsoft.com/office/drawing/2014/chart" uri="{C3380CC4-5D6E-409C-BE32-E72D297353CC}">
                <c16:uniqueId val="{0000001B-BFD8-4608-9C05-7D21645B70FF}"/>
              </c:ext>
            </c:extLst>
          </c:dPt>
          <c:dPt>
            <c:idx val="28"/>
            <c:invertIfNegative val="0"/>
            <c:bubble3D val="0"/>
            <c:extLst xmlns:c16r2="http://schemas.microsoft.com/office/drawing/2015/06/chart">
              <c:ext xmlns:c16="http://schemas.microsoft.com/office/drawing/2014/chart" uri="{C3380CC4-5D6E-409C-BE32-E72D297353CC}">
                <c16:uniqueId val="{0000001C-BFD8-4608-9C05-7D21645B70FF}"/>
              </c:ext>
            </c:extLst>
          </c:dPt>
          <c:dPt>
            <c:idx val="29"/>
            <c:invertIfNegative val="0"/>
            <c:bubble3D val="0"/>
            <c:extLst xmlns:c16r2="http://schemas.microsoft.com/office/drawing/2015/06/chart">
              <c:ext xmlns:c16="http://schemas.microsoft.com/office/drawing/2014/chart" uri="{C3380CC4-5D6E-409C-BE32-E72D297353CC}">
                <c16:uniqueId val="{0000001D-BFD8-4608-9C05-7D21645B70FF}"/>
              </c:ext>
            </c:extLst>
          </c:dPt>
          <c:dPt>
            <c:idx val="30"/>
            <c:invertIfNegative val="0"/>
            <c:bubble3D val="0"/>
            <c:extLst xmlns:c16r2="http://schemas.microsoft.com/office/drawing/2015/06/chart">
              <c:ext xmlns:c16="http://schemas.microsoft.com/office/drawing/2014/chart" uri="{C3380CC4-5D6E-409C-BE32-E72D297353CC}">
                <c16:uniqueId val="{0000001E-BFD8-4608-9C05-7D21645B70FF}"/>
              </c:ext>
            </c:extLst>
          </c:dPt>
          <c:dPt>
            <c:idx val="31"/>
            <c:invertIfNegative val="0"/>
            <c:bubble3D val="0"/>
            <c:extLst xmlns:c16r2="http://schemas.microsoft.com/office/drawing/2015/06/chart">
              <c:ext xmlns:c16="http://schemas.microsoft.com/office/drawing/2014/chart" uri="{C3380CC4-5D6E-409C-BE32-E72D297353CC}">
                <c16:uniqueId val="{0000001F-BFD8-4608-9C05-7D21645B70FF}"/>
              </c:ext>
            </c:extLst>
          </c:dPt>
          <c:dPt>
            <c:idx val="32"/>
            <c:invertIfNegative val="0"/>
            <c:bubble3D val="0"/>
            <c:extLst xmlns:c16r2="http://schemas.microsoft.com/office/drawing/2015/06/chart">
              <c:ext xmlns:c16="http://schemas.microsoft.com/office/drawing/2014/chart" uri="{C3380CC4-5D6E-409C-BE32-E72D297353CC}">
                <c16:uniqueId val="{00000020-BFD8-4608-9C05-7D21645B70FF}"/>
              </c:ext>
            </c:extLst>
          </c:dPt>
          <c:dPt>
            <c:idx val="33"/>
            <c:invertIfNegative val="0"/>
            <c:bubble3D val="0"/>
            <c:extLst xmlns:c16r2="http://schemas.microsoft.com/office/drawing/2015/06/chart">
              <c:ext xmlns:c16="http://schemas.microsoft.com/office/drawing/2014/chart" uri="{C3380CC4-5D6E-409C-BE32-E72D297353CC}">
                <c16:uniqueId val="{00000021-BFD8-4608-9C05-7D21645B70FF}"/>
              </c:ext>
            </c:extLst>
          </c:dPt>
          <c:dPt>
            <c:idx val="34"/>
            <c:invertIfNegative val="0"/>
            <c:bubble3D val="0"/>
            <c:extLst xmlns:c16r2="http://schemas.microsoft.com/office/drawing/2015/06/chart">
              <c:ext xmlns:c16="http://schemas.microsoft.com/office/drawing/2014/chart" uri="{C3380CC4-5D6E-409C-BE32-E72D297353CC}">
                <c16:uniqueId val="{00000022-BFD8-4608-9C05-7D21645B70FF}"/>
              </c:ext>
            </c:extLst>
          </c:dPt>
          <c:dPt>
            <c:idx val="35"/>
            <c:invertIfNegative val="0"/>
            <c:bubble3D val="0"/>
            <c:extLst xmlns:c16r2="http://schemas.microsoft.com/office/drawing/2015/06/chart">
              <c:ext xmlns:c16="http://schemas.microsoft.com/office/drawing/2014/chart" uri="{C3380CC4-5D6E-409C-BE32-E72D297353CC}">
                <c16:uniqueId val="{00000023-BFD8-4608-9C05-7D21645B70FF}"/>
              </c:ext>
            </c:extLst>
          </c:dPt>
          <c:dPt>
            <c:idx val="36"/>
            <c:invertIfNegative val="0"/>
            <c:bubble3D val="0"/>
            <c:extLst xmlns:c16r2="http://schemas.microsoft.com/office/drawing/2015/06/chart">
              <c:ext xmlns:c16="http://schemas.microsoft.com/office/drawing/2014/chart" uri="{C3380CC4-5D6E-409C-BE32-E72D297353CC}">
                <c16:uniqueId val="{00000024-BFD8-4608-9C05-7D21645B70FF}"/>
              </c:ext>
            </c:extLst>
          </c:dPt>
          <c:dPt>
            <c:idx val="37"/>
            <c:invertIfNegative val="0"/>
            <c:bubble3D val="0"/>
            <c:extLst xmlns:c16r2="http://schemas.microsoft.com/office/drawing/2015/06/chart">
              <c:ext xmlns:c16="http://schemas.microsoft.com/office/drawing/2014/chart" uri="{C3380CC4-5D6E-409C-BE32-E72D297353CC}">
                <c16:uniqueId val="{00000025-BFD8-4608-9C05-7D21645B70FF}"/>
              </c:ext>
            </c:extLst>
          </c:dPt>
          <c:dPt>
            <c:idx val="38"/>
            <c:invertIfNegative val="0"/>
            <c:bubble3D val="0"/>
            <c:extLst xmlns:c16r2="http://schemas.microsoft.com/office/drawing/2015/06/chart">
              <c:ext xmlns:c16="http://schemas.microsoft.com/office/drawing/2014/chart" uri="{C3380CC4-5D6E-409C-BE32-E72D297353CC}">
                <c16:uniqueId val="{00000026-BFD8-4608-9C05-7D21645B70FF}"/>
              </c:ext>
            </c:extLst>
          </c:dPt>
          <c:dPt>
            <c:idx val="39"/>
            <c:invertIfNegative val="0"/>
            <c:bubble3D val="0"/>
            <c:extLst xmlns:c16r2="http://schemas.microsoft.com/office/drawing/2015/06/chart">
              <c:ext xmlns:c16="http://schemas.microsoft.com/office/drawing/2014/chart" uri="{C3380CC4-5D6E-409C-BE32-E72D297353CC}">
                <c16:uniqueId val="{00000027-BFD8-4608-9C05-7D21645B70FF}"/>
              </c:ext>
            </c:extLst>
          </c:dPt>
          <c:dLbls>
            <c:spPr>
              <a:noFill/>
              <a:ln>
                <a:noFill/>
              </a:ln>
              <a:effectLst/>
            </c:spPr>
            <c:txPr>
              <a:bodyPr rot="0" spcFirstLastPara="1" vertOverflow="ellipsis" vert="horz" wrap="square" anchor="ctr" anchorCtr="1"/>
              <a:lstStyle/>
              <a:p>
                <a:pPr>
                  <a:defRPr sz="1200" b="1" i="0" u="none" strike="noStrike" kern="1200" baseline="0">
                    <a:solidFill>
                      <a:schemeClr val="bg1"/>
                    </a:solidFill>
                    <a:latin typeface="Arial" panose="020B0604020202020204" pitchFamily="34" charset="0"/>
                    <a:ea typeface="Century Gothic" charset="0"/>
                    <a:cs typeface="Arial" panose="020B0604020202020204" pitchFamily="34" charset="0"/>
                  </a:defRPr>
                </a:pPr>
                <a:endParaRPr lang="en-US"/>
              </a:p>
            </c:txPr>
            <c:dLblPos val="ct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Sheet1!$A$5</c:f>
              <c:strCache>
                <c:ptCount val="1"/>
                <c:pt idx="0">
                  <c:v>Attending a live sporting event/match</c:v>
                </c:pt>
              </c:strCache>
            </c:strRef>
          </c:cat>
          <c:val>
            <c:numRef>
              <c:f>Sheet1!$B$5</c:f>
              <c:numCache>
                <c:formatCode>0%</c:formatCode>
                <c:ptCount val="1"/>
                <c:pt idx="0">
                  <c:v>0.17440922190201699</c:v>
                </c:pt>
              </c:numCache>
            </c:numRef>
          </c:val>
          <c:extLst xmlns:c16r2="http://schemas.microsoft.com/office/drawing/2015/06/chart">
            <c:ext xmlns:c16="http://schemas.microsoft.com/office/drawing/2014/chart" uri="{C3380CC4-5D6E-409C-BE32-E72D297353CC}">
              <c16:uniqueId val="{00000028-BFD8-4608-9C05-7D21645B70FF}"/>
            </c:ext>
          </c:extLst>
        </c:ser>
        <c:ser>
          <c:idx val="1"/>
          <c:order val="1"/>
          <c:tx>
            <c:strRef>
              <c:f>Sheet1!$C$1</c:f>
              <c:strCache>
                <c:ptCount val="1"/>
                <c:pt idx="0">
                  <c:v>Definitely would</c:v>
                </c:pt>
              </c:strCache>
            </c:strRef>
          </c:tx>
          <c:spPr>
            <a:solidFill>
              <a:srgbClr val="00B050"/>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b" anchorCtr="0">
                <a:spAutoFit/>
              </a:bodyPr>
              <a:lstStyle/>
              <a:p>
                <a:pPr algn="ctr">
                  <a:defRPr lang="en-GB" sz="1200" b="1" i="0" u="none" strike="noStrike" kern="1200" baseline="0">
                    <a:solidFill>
                      <a:schemeClr val="bg1"/>
                    </a:solidFill>
                    <a:latin typeface="Arial" panose="020B0604020202020204" pitchFamily="34" charset="0"/>
                    <a:ea typeface="Century Gothic" charset="0"/>
                    <a:cs typeface="Arial" panose="020B0604020202020204" pitchFamily="34" charset="0"/>
                  </a:defRPr>
                </a:pPr>
                <a:endParaRPr lang="en-US"/>
              </a:p>
            </c:txPr>
            <c:dLblPos val="ct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Sheet1!$A$5</c:f>
              <c:strCache>
                <c:ptCount val="1"/>
                <c:pt idx="0">
                  <c:v>Attending a live sporting event/match</c:v>
                </c:pt>
              </c:strCache>
            </c:strRef>
          </c:cat>
          <c:val>
            <c:numRef>
              <c:f>Sheet1!$C$5</c:f>
              <c:numCache>
                <c:formatCode>0%</c:formatCode>
                <c:ptCount val="1"/>
                <c:pt idx="0">
                  <c:v>0.18159077809798299</c:v>
                </c:pt>
              </c:numCache>
            </c:numRef>
          </c:val>
          <c:extLst xmlns:c16r2="http://schemas.microsoft.com/office/drawing/2015/06/chart">
            <c:ext xmlns:c16="http://schemas.microsoft.com/office/drawing/2014/chart" uri="{C3380CC4-5D6E-409C-BE32-E72D297353CC}">
              <c16:uniqueId val="{00000029-BFD8-4608-9C05-7D21645B70FF}"/>
            </c:ext>
          </c:extLst>
        </c:ser>
        <c:dLbls>
          <c:showLegendKey val="0"/>
          <c:showVal val="0"/>
          <c:showCatName val="0"/>
          <c:showSerName val="0"/>
          <c:showPercent val="0"/>
          <c:showBubbleSize val="0"/>
        </c:dLbls>
        <c:gapWidth val="50"/>
        <c:overlap val="100"/>
        <c:axId val="395622192"/>
        <c:axId val="395624936"/>
      </c:barChart>
      <c:catAx>
        <c:axId val="395622192"/>
        <c:scaling>
          <c:orientation val="maxMin"/>
        </c:scaling>
        <c:delete val="1"/>
        <c:axPos val="l"/>
        <c:numFmt formatCode="General" sourceLinked="1"/>
        <c:majorTickMark val="none"/>
        <c:minorTickMark val="none"/>
        <c:tickLblPos val="nextTo"/>
        <c:crossAx val="395624936"/>
        <c:crosses val="autoZero"/>
        <c:auto val="1"/>
        <c:lblAlgn val="ctr"/>
        <c:lblOffset val="100"/>
        <c:noMultiLvlLbl val="0"/>
      </c:catAx>
      <c:valAx>
        <c:axId val="395624936"/>
        <c:scaling>
          <c:orientation val="minMax"/>
          <c:max val="1.2"/>
        </c:scaling>
        <c:delete val="1"/>
        <c:axPos val="t"/>
        <c:majorGridlines>
          <c:spPr>
            <a:ln w="9525" cap="flat" cmpd="sng" algn="ctr">
              <a:noFill/>
              <a:round/>
            </a:ln>
            <a:effectLst/>
          </c:spPr>
        </c:majorGridlines>
        <c:numFmt formatCode="0%" sourceLinked="0"/>
        <c:majorTickMark val="out"/>
        <c:minorTickMark val="none"/>
        <c:tickLblPos val="nextTo"/>
        <c:crossAx val="395622192"/>
        <c:crosses val="autoZero"/>
        <c:crossBetween val="between"/>
      </c:valAx>
      <c:spPr>
        <a:noFill/>
        <a:ln>
          <a:noFill/>
        </a:ln>
        <a:effectLst/>
      </c:spPr>
    </c:plotArea>
    <c:plotVisOnly val="1"/>
    <c:dispBlanksAs val="gap"/>
    <c:showDLblsOverMax val="0"/>
  </c:chart>
  <c:spPr>
    <a:noFill/>
    <a:ln>
      <a:noFill/>
    </a:ln>
    <a:effectLst/>
  </c:spPr>
  <c:txPr>
    <a:bodyPr/>
    <a:lstStyle/>
    <a:p>
      <a:pPr>
        <a:defRPr sz="800">
          <a:solidFill>
            <a:srgbClr val="505050"/>
          </a:solidFill>
          <a:latin typeface="Arial" panose="020B0604020202020204" pitchFamily="34" charset="0"/>
          <a:cs typeface="Arial" panose="020B0604020202020204" pitchFamily="34" charset="0"/>
        </a:defRPr>
      </a:pPr>
      <a:endParaRPr lang="en-US"/>
    </a:p>
  </c:txPr>
  <c:externalData r:id="rId2">
    <c:autoUpdate val="0"/>
  </c:externalData>
</c:chartSpace>
</file>

<file path=ppt/charts/chart41.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32780597237485198"/>
          <c:y val="3.73704372143773E-2"/>
          <c:w val="0.53711838704694803"/>
          <c:h val="0.94907410100360601"/>
        </c:manualLayout>
      </c:layout>
      <c:barChart>
        <c:barDir val="bar"/>
        <c:grouping val="stacked"/>
        <c:varyColors val="0"/>
        <c:ser>
          <c:idx val="0"/>
          <c:order val="0"/>
          <c:tx>
            <c:strRef>
              <c:f>Sheet1!$B$1</c:f>
              <c:strCache>
                <c:ptCount val="1"/>
                <c:pt idx="0">
                  <c:v>Very likely to </c:v>
                </c:pt>
              </c:strCache>
            </c:strRef>
          </c:tx>
          <c:spPr>
            <a:solidFill>
              <a:srgbClr val="92D050"/>
            </a:solidFill>
            <a:ln>
              <a:noFill/>
            </a:ln>
            <a:effectLst/>
          </c:spPr>
          <c:invertIfNegative val="0"/>
          <c:dPt>
            <c:idx val="0"/>
            <c:invertIfNegative val="0"/>
            <c:bubble3D val="0"/>
            <c:extLst xmlns:c16r2="http://schemas.microsoft.com/office/drawing/2015/06/chart">
              <c:ext xmlns:c16="http://schemas.microsoft.com/office/drawing/2014/chart" uri="{C3380CC4-5D6E-409C-BE32-E72D297353CC}">
                <c16:uniqueId val="{00000000-A9EB-40BD-A02F-CCF95ACB0AF2}"/>
              </c:ext>
            </c:extLst>
          </c:dPt>
          <c:dPt>
            <c:idx val="1"/>
            <c:invertIfNegative val="0"/>
            <c:bubble3D val="0"/>
            <c:extLst xmlns:c16r2="http://schemas.microsoft.com/office/drawing/2015/06/chart">
              <c:ext xmlns:c16="http://schemas.microsoft.com/office/drawing/2014/chart" uri="{C3380CC4-5D6E-409C-BE32-E72D297353CC}">
                <c16:uniqueId val="{00000001-A9EB-40BD-A02F-CCF95ACB0AF2}"/>
              </c:ext>
            </c:extLst>
          </c:dPt>
          <c:dPt>
            <c:idx val="2"/>
            <c:invertIfNegative val="0"/>
            <c:bubble3D val="0"/>
            <c:extLst xmlns:c16r2="http://schemas.microsoft.com/office/drawing/2015/06/chart">
              <c:ext xmlns:c16="http://schemas.microsoft.com/office/drawing/2014/chart" uri="{C3380CC4-5D6E-409C-BE32-E72D297353CC}">
                <c16:uniqueId val="{00000002-A9EB-40BD-A02F-CCF95ACB0AF2}"/>
              </c:ext>
            </c:extLst>
          </c:dPt>
          <c:dPt>
            <c:idx val="3"/>
            <c:invertIfNegative val="0"/>
            <c:bubble3D val="0"/>
            <c:extLst xmlns:c16r2="http://schemas.microsoft.com/office/drawing/2015/06/chart">
              <c:ext xmlns:c16="http://schemas.microsoft.com/office/drawing/2014/chart" uri="{C3380CC4-5D6E-409C-BE32-E72D297353CC}">
                <c16:uniqueId val="{00000003-A9EB-40BD-A02F-CCF95ACB0AF2}"/>
              </c:ext>
            </c:extLst>
          </c:dPt>
          <c:dPt>
            <c:idx val="4"/>
            <c:invertIfNegative val="0"/>
            <c:bubble3D val="0"/>
            <c:extLst xmlns:c16r2="http://schemas.microsoft.com/office/drawing/2015/06/chart">
              <c:ext xmlns:c16="http://schemas.microsoft.com/office/drawing/2014/chart" uri="{C3380CC4-5D6E-409C-BE32-E72D297353CC}">
                <c16:uniqueId val="{00000004-A9EB-40BD-A02F-CCF95ACB0AF2}"/>
              </c:ext>
            </c:extLst>
          </c:dPt>
          <c:dPt>
            <c:idx val="5"/>
            <c:invertIfNegative val="0"/>
            <c:bubble3D val="0"/>
            <c:extLst xmlns:c16r2="http://schemas.microsoft.com/office/drawing/2015/06/chart">
              <c:ext xmlns:c16="http://schemas.microsoft.com/office/drawing/2014/chart" uri="{C3380CC4-5D6E-409C-BE32-E72D297353CC}">
                <c16:uniqueId val="{00000005-A9EB-40BD-A02F-CCF95ACB0AF2}"/>
              </c:ext>
            </c:extLst>
          </c:dPt>
          <c:dPt>
            <c:idx val="6"/>
            <c:invertIfNegative val="0"/>
            <c:bubble3D val="0"/>
            <c:extLst xmlns:c16r2="http://schemas.microsoft.com/office/drawing/2015/06/chart">
              <c:ext xmlns:c16="http://schemas.microsoft.com/office/drawing/2014/chart" uri="{C3380CC4-5D6E-409C-BE32-E72D297353CC}">
                <c16:uniqueId val="{00000006-A9EB-40BD-A02F-CCF95ACB0AF2}"/>
              </c:ext>
            </c:extLst>
          </c:dPt>
          <c:dPt>
            <c:idx val="7"/>
            <c:invertIfNegative val="0"/>
            <c:bubble3D val="0"/>
            <c:extLst xmlns:c16r2="http://schemas.microsoft.com/office/drawing/2015/06/chart">
              <c:ext xmlns:c16="http://schemas.microsoft.com/office/drawing/2014/chart" uri="{C3380CC4-5D6E-409C-BE32-E72D297353CC}">
                <c16:uniqueId val="{00000007-A9EB-40BD-A02F-CCF95ACB0AF2}"/>
              </c:ext>
            </c:extLst>
          </c:dPt>
          <c:dPt>
            <c:idx val="8"/>
            <c:invertIfNegative val="0"/>
            <c:bubble3D val="0"/>
            <c:extLst xmlns:c16r2="http://schemas.microsoft.com/office/drawing/2015/06/chart">
              <c:ext xmlns:c16="http://schemas.microsoft.com/office/drawing/2014/chart" uri="{C3380CC4-5D6E-409C-BE32-E72D297353CC}">
                <c16:uniqueId val="{00000008-A9EB-40BD-A02F-CCF95ACB0AF2}"/>
              </c:ext>
            </c:extLst>
          </c:dPt>
          <c:dPt>
            <c:idx val="9"/>
            <c:invertIfNegative val="0"/>
            <c:bubble3D val="0"/>
            <c:extLst xmlns:c16r2="http://schemas.microsoft.com/office/drawing/2015/06/chart">
              <c:ext xmlns:c16="http://schemas.microsoft.com/office/drawing/2014/chart" uri="{C3380CC4-5D6E-409C-BE32-E72D297353CC}">
                <c16:uniqueId val="{00000009-A9EB-40BD-A02F-CCF95ACB0AF2}"/>
              </c:ext>
            </c:extLst>
          </c:dPt>
          <c:dPt>
            <c:idx val="10"/>
            <c:invertIfNegative val="0"/>
            <c:bubble3D val="0"/>
            <c:extLst xmlns:c16r2="http://schemas.microsoft.com/office/drawing/2015/06/chart">
              <c:ext xmlns:c16="http://schemas.microsoft.com/office/drawing/2014/chart" uri="{C3380CC4-5D6E-409C-BE32-E72D297353CC}">
                <c16:uniqueId val="{0000000A-A9EB-40BD-A02F-CCF95ACB0AF2}"/>
              </c:ext>
            </c:extLst>
          </c:dPt>
          <c:dPt>
            <c:idx val="11"/>
            <c:invertIfNegative val="0"/>
            <c:bubble3D val="0"/>
            <c:extLst xmlns:c16r2="http://schemas.microsoft.com/office/drawing/2015/06/chart">
              <c:ext xmlns:c16="http://schemas.microsoft.com/office/drawing/2014/chart" uri="{C3380CC4-5D6E-409C-BE32-E72D297353CC}">
                <c16:uniqueId val="{0000000B-A9EB-40BD-A02F-CCF95ACB0AF2}"/>
              </c:ext>
            </c:extLst>
          </c:dPt>
          <c:dPt>
            <c:idx val="12"/>
            <c:invertIfNegative val="0"/>
            <c:bubble3D val="0"/>
            <c:extLst xmlns:c16r2="http://schemas.microsoft.com/office/drawing/2015/06/chart">
              <c:ext xmlns:c16="http://schemas.microsoft.com/office/drawing/2014/chart" uri="{C3380CC4-5D6E-409C-BE32-E72D297353CC}">
                <c16:uniqueId val="{0000000C-A9EB-40BD-A02F-CCF95ACB0AF2}"/>
              </c:ext>
            </c:extLst>
          </c:dPt>
          <c:dPt>
            <c:idx val="13"/>
            <c:invertIfNegative val="0"/>
            <c:bubble3D val="0"/>
            <c:extLst xmlns:c16r2="http://schemas.microsoft.com/office/drawing/2015/06/chart">
              <c:ext xmlns:c16="http://schemas.microsoft.com/office/drawing/2014/chart" uri="{C3380CC4-5D6E-409C-BE32-E72D297353CC}">
                <c16:uniqueId val="{0000000D-A9EB-40BD-A02F-CCF95ACB0AF2}"/>
              </c:ext>
            </c:extLst>
          </c:dPt>
          <c:dPt>
            <c:idx val="14"/>
            <c:invertIfNegative val="0"/>
            <c:bubble3D val="0"/>
            <c:extLst xmlns:c16r2="http://schemas.microsoft.com/office/drawing/2015/06/chart">
              <c:ext xmlns:c16="http://schemas.microsoft.com/office/drawing/2014/chart" uri="{C3380CC4-5D6E-409C-BE32-E72D297353CC}">
                <c16:uniqueId val="{0000000E-A9EB-40BD-A02F-CCF95ACB0AF2}"/>
              </c:ext>
            </c:extLst>
          </c:dPt>
          <c:dPt>
            <c:idx val="15"/>
            <c:invertIfNegative val="0"/>
            <c:bubble3D val="0"/>
            <c:extLst xmlns:c16r2="http://schemas.microsoft.com/office/drawing/2015/06/chart">
              <c:ext xmlns:c16="http://schemas.microsoft.com/office/drawing/2014/chart" uri="{C3380CC4-5D6E-409C-BE32-E72D297353CC}">
                <c16:uniqueId val="{0000000F-A9EB-40BD-A02F-CCF95ACB0AF2}"/>
              </c:ext>
            </c:extLst>
          </c:dPt>
          <c:dPt>
            <c:idx val="16"/>
            <c:invertIfNegative val="0"/>
            <c:bubble3D val="0"/>
            <c:extLst xmlns:c16r2="http://schemas.microsoft.com/office/drawing/2015/06/chart">
              <c:ext xmlns:c16="http://schemas.microsoft.com/office/drawing/2014/chart" uri="{C3380CC4-5D6E-409C-BE32-E72D297353CC}">
                <c16:uniqueId val="{00000010-A9EB-40BD-A02F-CCF95ACB0AF2}"/>
              </c:ext>
            </c:extLst>
          </c:dPt>
          <c:dPt>
            <c:idx val="17"/>
            <c:invertIfNegative val="0"/>
            <c:bubble3D val="0"/>
            <c:extLst xmlns:c16r2="http://schemas.microsoft.com/office/drawing/2015/06/chart">
              <c:ext xmlns:c16="http://schemas.microsoft.com/office/drawing/2014/chart" uri="{C3380CC4-5D6E-409C-BE32-E72D297353CC}">
                <c16:uniqueId val="{00000011-A9EB-40BD-A02F-CCF95ACB0AF2}"/>
              </c:ext>
            </c:extLst>
          </c:dPt>
          <c:dPt>
            <c:idx val="18"/>
            <c:invertIfNegative val="0"/>
            <c:bubble3D val="0"/>
            <c:extLst xmlns:c16r2="http://schemas.microsoft.com/office/drawing/2015/06/chart">
              <c:ext xmlns:c16="http://schemas.microsoft.com/office/drawing/2014/chart" uri="{C3380CC4-5D6E-409C-BE32-E72D297353CC}">
                <c16:uniqueId val="{00000012-A9EB-40BD-A02F-CCF95ACB0AF2}"/>
              </c:ext>
            </c:extLst>
          </c:dPt>
          <c:dPt>
            <c:idx val="19"/>
            <c:invertIfNegative val="0"/>
            <c:bubble3D val="0"/>
            <c:extLst xmlns:c16r2="http://schemas.microsoft.com/office/drawing/2015/06/chart">
              <c:ext xmlns:c16="http://schemas.microsoft.com/office/drawing/2014/chart" uri="{C3380CC4-5D6E-409C-BE32-E72D297353CC}">
                <c16:uniqueId val="{00000013-A9EB-40BD-A02F-CCF95ACB0AF2}"/>
              </c:ext>
            </c:extLst>
          </c:dPt>
          <c:dPt>
            <c:idx val="20"/>
            <c:invertIfNegative val="0"/>
            <c:bubble3D val="0"/>
            <c:extLst xmlns:c16r2="http://schemas.microsoft.com/office/drawing/2015/06/chart">
              <c:ext xmlns:c16="http://schemas.microsoft.com/office/drawing/2014/chart" uri="{C3380CC4-5D6E-409C-BE32-E72D297353CC}">
                <c16:uniqueId val="{00000014-A9EB-40BD-A02F-CCF95ACB0AF2}"/>
              </c:ext>
            </c:extLst>
          </c:dPt>
          <c:dPt>
            <c:idx val="21"/>
            <c:invertIfNegative val="0"/>
            <c:bubble3D val="0"/>
            <c:extLst xmlns:c16r2="http://schemas.microsoft.com/office/drawing/2015/06/chart">
              <c:ext xmlns:c16="http://schemas.microsoft.com/office/drawing/2014/chart" uri="{C3380CC4-5D6E-409C-BE32-E72D297353CC}">
                <c16:uniqueId val="{00000015-A9EB-40BD-A02F-CCF95ACB0AF2}"/>
              </c:ext>
            </c:extLst>
          </c:dPt>
          <c:dPt>
            <c:idx val="22"/>
            <c:invertIfNegative val="0"/>
            <c:bubble3D val="0"/>
            <c:extLst xmlns:c16r2="http://schemas.microsoft.com/office/drawing/2015/06/chart">
              <c:ext xmlns:c16="http://schemas.microsoft.com/office/drawing/2014/chart" uri="{C3380CC4-5D6E-409C-BE32-E72D297353CC}">
                <c16:uniqueId val="{00000016-A9EB-40BD-A02F-CCF95ACB0AF2}"/>
              </c:ext>
            </c:extLst>
          </c:dPt>
          <c:dPt>
            <c:idx val="23"/>
            <c:invertIfNegative val="0"/>
            <c:bubble3D val="0"/>
            <c:extLst xmlns:c16r2="http://schemas.microsoft.com/office/drawing/2015/06/chart">
              <c:ext xmlns:c16="http://schemas.microsoft.com/office/drawing/2014/chart" uri="{C3380CC4-5D6E-409C-BE32-E72D297353CC}">
                <c16:uniqueId val="{00000017-A9EB-40BD-A02F-CCF95ACB0AF2}"/>
              </c:ext>
            </c:extLst>
          </c:dPt>
          <c:dPt>
            <c:idx val="24"/>
            <c:invertIfNegative val="0"/>
            <c:bubble3D val="0"/>
            <c:extLst xmlns:c16r2="http://schemas.microsoft.com/office/drawing/2015/06/chart">
              <c:ext xmlns:c16="http://schemas.microsoft.com/office/drawing/2014/chart" uri="{C3380CC4-5D6E-409C-BE32-E72D297353CC}">
                <c16:uniqueId val="{00000018-A9EB-40BD-A02F-CCF95ACB0AF2}"/>
              </c:ext>
            </c:extLst>
          </c:dPt>
          <c:dPt>
            <c:idx val="25"/>
            <c:invertIfNegative val="0"/>
            <c:bubble3D val="0"/>
            <c:extLst xmlns:c16r2="http://schemas.microsoft.com/office/drawing/2015/06/chart">
              <c:ext xmlns:c16="http://schemas.microsoft.com/office/drawing/2014/chart" uri="{C3380CC4-5D6E-409C-BE32-E72D297353CC}">
                <c16:uniqueId val="{00000019-A9EB-40BD-A02F-CCF95ACB0AF2}"/>
              </c:ext>
            </c:extLst>
          </c:dPt>
          <c:dPt>
            <c:idx val="26"/>
            <c:invertIfNegative val="0"/>
            <c:bubble3D val="0"/>
            <c:extLst xmlns:c16r2="http://schemas.microsoft.com/office/drawing/2015/06/chart">
              <c:ext xmlns:c16="http://schemas.microsoft.com/office/drawing/2014/chart" uri="{C3380CC4-5D6E-409C-BE32-E72D297353CC}">
                <c16:uniqueId val="{0000001A-A9EB-40BD-A02F-CCF95ACB0AF2}"/>
              </c:ext>
            </c:extLst>
          </c:dPt>
          <c:dPt>
            <c:idx val="27"/>
            <c:invertIfNegative val="0"/>
            <c:bubble3D val="0"/>
            <c:extLst xmlns:c16r2="http://schemas.microsoft.com/office/drawing/2015/06/chart">
              <c:ext xmlns:c16="http://schemas.microsoft.com/office/drawing/2014/chart" uri="{C3380CC4-5D6E-409C-BE32-E72D297353CC}">
                <c16:uniqueId val="{0000001B-A9EB-40BD-A02F-CCF95ACB0AF2}"/>
              </c:ext>
            </c:extLst>
          </c:dPt>
          <c:dPt>
            <c:idx val="28"/>
            <c:invertIfNegative val="0"/>
            <c:bubble3D val="0"/>
            <c:extLst xmlns:c16r2="http://schemas.microsoft.com/office/drawing/2015/06/chart">
              <c:ext xmlns:c16="http://schemas.microsoft.com/office/drawing/2014/chart" uri="{C3380CC4-5D6E-409C-BE32-E72D297353CC}">
                <c16:uniqueId val="{0000001C-A9EB-40BD-A02F-CCF95ACB0AF2}"/>
              </c:ext>
            </c:extLst>
          </c:dPt>
          <c:dPt>
            <c:idx val="29"/>
            <c:invertIfNegative val="0"/>
            <c:bubble3D val="0"/>
            <c:extLst xmlns:c16r2="http://schemas.microsoft.com/office/drawing/2015/06/chart">
              <c:ext xmlns:c16="http://schemas.microsoft.com/office/drawing/2014/chart" uri="{C3380CC4-5D6E-409C-BE32-E72D297353CC}">
                <c16:uniqueId val="{0000001D-A9EB-40BD-A02F-CCF95ACB0AF2}"/>
              </c:ext>
            </c:extLst>
          </c:dPt>
          <c:dPt>
            <c:idx val="30"/>
            <c:invertIfNegative val="0"/>
            <c:bubble3D val="0"/>
            <c:extLst xmlns:c16r2="http://schemas.microsoft.com/office/drawing/2015/06/chart">
              <c:ext xmlns:c16="http://schemas.microsoft.com/office/drawing/2014/chart" uri="{C3380CC4-5D6E-409C-BE32-E72D297353CC}">
                <c16:uniqueId val="{0000001E-A9EB-40BD-A02F-CCF95ACB0AF2}"/>
              </c:ext>
            </c:extLst>
          </c:dPt>
          <c:dPt>
            <c:idx val="31"/>
            <c:invertIfNegative val="0"/>
            <c:bubble3D val="0"/>
            <c:extLst xmlns:c16r2="http://schemas.microsoft.com/office/drawing/2015/06/chart">
              <c:ext xmlns:c16="http://schemas.microsoft.com/office/drawing/2014/chart" uri="{C3380CC4-5D6E-409C-BE32-E72D297353CC}">
                <c16:uniqueId val="{0000001F-A9EB-40BD-A02F-CCF95ACB0AF2}"/>
              </c:ext>
            </c:extLst>
          </c:dPt>
          <c:dPt>
            <c:idx val="32"/>
            <c:invertIfNegative val="0"/>
            <c:bubble3D val="0"/>
            <c:extLst xmlns:c16r2="http://schemas.microsoft.com/office/drawing/2015/06/chart">
              <c:ext xmlns:c16="http://schemas.microsoft.com/office/drawing/2014/chart" uri="{C3380CC4-5D6E-409C-BE32-E72D297353CC}">
                <c16:uniqueId val="{00000020-A9EB-40BD-A02F-CCF95ACB0AF2}"/>
              </c:ext>
            </c:extLst>
          </c:dPt>
          <c:dPt>
            <c:idx val="33"/>
            <c:invertIfNegative val="0"/>
            <c:bubble3D val="0"/>
            <c:extLst xmlns:c16r2="http://schemas.microsoft.com/office/drawing/2015/06/chart">
              <c:ext xmlns:c16="http://schemas.microsoft.com/office/drawing/2014/chart" uri="{C3380CC4-5D6E-409C-BE32-E72D297353CC}">
                <c16:uniqueId val="{00000021-A9EB-40BD-A02F-CCF95ACB0AF2}"/>
              </c:ext>
            </c:extLst>
          </c:dPt>
          <c:dPt>
            <c:idx val="34"/>
            <c:invertIfNegative val="0"/>
            <c:bubble3D val="0"/>
            <c:extLst xmlns:c16r2="http://schemas.microsoft.com/office/drawing/2015/06/chart">
              <c:ext xmlns:c16="http://schemas.microsoft.com/office/drawing/2014/chart" uri="{C3380CC4-5D6E-409C-BE32-E72D297353CC}">
                <c16:uniqueId val="{00000022-A9EB-40BD-A02F-CCF95ACB0AF2}"/>
              </c:ext>
            </c:extLst>
          </c:dPt>
          <c:dPt>
            <c:idx val="35"/>
            <c:invertIfNegative val="0"/>
            <c:bubble3D val="0"/>
            <c:extLst xmlns:c16r2="http://schemas.microsoft.com/office/drawing/2015/06/chart">
              <c:ext xmlns:c16="http://schemas.microsoft.com/office/drawing/2014/chart" uri="{C3380CC4-5D6E-409C-BE32-E72D297353CC}">
                <c16:uniqueId val="{00000023-A9EB-40BD-A02F-CCF95ACB0AF2}"/>
              </c:ext>
            </c:extLst>
          </c:dPt>
          <c:dPt>
            <c:idx val="36"/>
            <c:invertIfNegative val="0"/>
            <c:bubble3D val="0"/>
            <c:extLst xmlns:c16r2="http://schemas.microsoft.com/office/drawing/2015/06/chart">
              <c:ext xmlns:c16="http://schemas.microsoft.com/office/drawing/2014/chart" uri="{C3380CC4-5D6E-409C-BE32-E72D297353CC}">
                <c16:uniqueId val="{00000024-A9EB-40BD-A02F-CCF95ACB0AF2}"/>
              </c:ext>
            </c:extLst>
          </c:dPt>
          <c:dPt>
            <c:idx val="37"/>
            <c:invertIfNegative val="0"/>
            <c:bubble3D val="0"/>
            <c:extLst xmlns:c16r2="http://schemas.microsoft.com/office/drawing/2015/06/chart">
              <c:ext xmlns:c16="http://schemas.microsoft.com/office/drawing/2014/chart" uri="{C3380CC4-5D6E-409C-BE32-E72D297353CC}">
                <c16:uniqueId val="{00000025-A9EB-40BD-A02F-CCF95ACB0AF2}"/>
              </c:ext>
            </c:extLst>
          </c:dPt>
          <c:dPt>
            <c:idx val="38"/>
            <c:invertIfNegative val="0"/>
            <c:bubble3D val="0"/>
            <c:extLst xmlns:c16r2="http://schemas.microsoft.com/office/drawing/2015/06/chart">
              <c:ext xmlns:c16="http://schemas.microsoft.com/office/drawing/2014/chart" uri="{C3380CC4-5D6E-409C-BE32-E72D297353CC}">
                <c16:uniqueId val="{00000026-A9EB-40BD-A02F-CCF95ACB0AF2}"/>
              </c:ext>
            </c:extLst>
          </c:dPt>
          <c:dPt>
            <c:idx val="39"/>
            <c:invertIfNegative val="0"/>
            <c:bubble3D val="0"/>
            <c:extLst xmlns:c16r2="http://schemas.microsoft.com/office/drawing/2015/06/chart">
              <c:ext xmlns:c16="http://schemas.microsoft.com/office/drawing/2014/chart" uri="{C3380CC4-5D6E-409C-BE32-E72D297353CC}">
                <c16:uniqueId val="{00000027-A9EB-40BD-A02F-CCF95ACB0AF2}"/>
              </c:ext>
            </c:extLst>
          </c:dPt>
          <c:dLbls>
            <c:spPr>
              <a:noFill/>
              <a:ln>
                <a:noFill/>
              </a:ln>
              <a:effectLst/>
            </c:spPr>
            <c:txPr>
              <a:bodyPr rot="0" spcFirstLastPara="1" vertOverflow="ellipsis" vert="horz" wrap="square" anchor="ctr" anchorCtr="1"/>
              <a:lstStyle/>
              <a:p>
                <a:pPr>
                  <a:defRPr sz="1200" b="1" i="0" u="none" strike="noStrike" kern="1200" baseline="0">
                    <a:solidFill>
                      <a:schemeClr val="bg1"/>
                    </a:solidFill>
                    <a:latin typeface="Arial" panose="020B0604020202020204" pitchFamily="34" charset="0"/>
                    <a:ea typeface="Century Gothic" charset="0"/>
                    <a:cs typeface="Arial" panose="020B0604020202020204" pitchFamily="34" charset="0"/>
                  </a:defRPr>
                </a:pPr>
                <a:endParaRPr lang="en-US"/>
              </a:p>
            </c:txPr>
            <c:dLblPos val="ct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c:f>
              <c:strCache>
                <c:ptCount val="1"/>
                <c:pt idx="0">
                  <c:v>Attending a classical concert</c:v>
                </c:pt>
              </c:strCache>
            </c:strRef>
          </c:cat>
          <c:val>
            <c:numRef>
              <c:f>Sheet1!$B$3</c:f>
              <c:numCache>
                <c:formatCode>0%</c:formatCode>
                <c:ptCount val="1"/>
                <c:pt idx="0">
                  <c:v>0.18517291066282399</c:v>
                </c:pt>
              </c:numCache>
            </c:numRef>
          </c:val>
          <c:extLst xmlns:c16r2="http://schemas.microsoft.com/office/drawing/2015/06/chart">
            <c:ext xmlns:c16="http://schemas.microsoft.com/office/drawing/2014/chart" uri="{C3380CC4-5D6E-409C-BE32-E72D297353CC}">
              <c16:uniqueId val="{00000028-A9EB-40BD-A02F-CCF95ACB0AF2}"/>
            </c:ext>
          </c:extLst>
        </c:ser>
        <c:ser>
          <c:idx val="1"/>
          <c:order val="1"/>
          <c:tx>
            <c:strRef>
              <c:f>Sheet1!$C$1</c:f>
              <c:strCache>
                <c:ptCount val="1"/>
                <c:pt idx="0">
                  <c:v>Definitely would</c:v>
                </c:pt>
              </c:strCache>
            </c:strRef>
          </c:tx>
          <c:spPr>
            <a:solidFill>
              <a:srgbClr val="00B050"/>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b" anchorCtr="0">
                <a:spAutoFit/>
              </a:bodyPr>
              <a:lstStyle/>
              <a:p>
                <a:pPr algn="ctr">
                  <a:defRPr lang="en-GB" sz="1200" b="1" i="0" u="none" strike="noStrike" kern="1200" baseline="0">
                    <a:solidFill>
                      <a:schemeClr val="bg1"/>
                    </a:solidFill>
                    <a:latin typeface="Arial" panose="020B0604020202020204" pitchFamily="34" charset="0"/>
                    <a:ea typeface="Century Gothic" charset="0"/>
                    <a:cs typeface="Arial" panose="020B0604020202020204" pitchFamily="34" charset="0"/>
                  </a:defRPr>
                </a:pPr>
                <a:endParaRPr lang="en-US"/>
              </a:p>
            </c:txPr>
            <c:dLblPos val="ct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Sheet1!$A$3</c:f>
              <c:strCache>
                <c:ptCount val="1"/>
                <c:pt idx="0">
                  <c:v>Attending a classical concert</c:v>
                </c:pt>
              </c:strCache>
            </c:strRef>
          </c:cat>
          <c:val>
            <c:numRef>
              <c:f>Sheet1!$C$3</c:f>
              <c:numCache>
                <c:formatCode>0%</c:formatCode>
                <c:ptCount val="1"/>
                <c:pt idx="0">
                  <c:v>0.169827089337176</c:v>
                </c:pt>
              </c:numCache>
            </c:numRef>
          </c:val>
          <c:extLst xmlns:c16r2="http://schemas.microsoft.com/office/drawing/2015/06/chart">
            <c:ext xmlns:c16="http://schemas.microsoft.com/office/drawing/2014/chart" uri="{C3380CC4-5D6E-409C-BE32-E72D297353CC}">
              <c16:uniqueId val="{00000029-A9EB-40BD-A02F-CCF95ACB0AF2}"/>
            </c:ext>
          </c:extLst>
        </c:ser>
        <c:dLbls>
          <c:showLegendKey val="0"/>
          <c:showVal val="0"/>
          <c:showCatName val="0"/>
          <c:showSerName val="0"/>
          <c:showPercent val="0"/>
          <c:showBubbleSize val="0"/>
        </c:dLbls>
        <c:gapWidth val="50"/>
        <c:overlap val="100"/>
        <c:axId val="395626504"/>
        <c:axId val="395617880"/>
      </c:barChart>
      <c:catAx>
        <c:axId val="395626504"/>
        <c:scaling>
          <c:orientation val="maxMin"/>
        </c:scaling>
        <c:delete val="1"/>
        <c:axPos val="l"/>
        <c:numFmt formatCode="General" sourceLinked="1"/>
        <c:majorTickMark val="none"/>
        <c:minorTickMark val="none"/>
        <c:tickLblPos val="nextTo"/>
        <c:crossAx val="395617880"/>
        <c:crosses val="autoZero"/>
        <c:auto val="1"/>
        <c:lblAlgn val="ctr"/>
        <c:lblOffset val="100"/>
        <c:noMultiLvlLbl val="0"/>
      </c:catAx>
      <c:valAx>
        <c:axId val="395617880"/>
        <c:scaling>
          <c:orientation val="minMax"/>
          <c:max val="1.2"/>
        </c:scaling>
        <c:delete val="1"/>
        <c:axPos val="t"/>
        <c:majorGridlines>
          <c:spPr>
            <a:ln w="9525" cap="flat" cmpd="sng" algn="ctr">
              <a:noFill/>
              <a:round/>
            </a:ln>
            <a:effectLst/>
          </c:spPr>
        </c:majorGridlines>
        <c:numFmt formatCode="0%" sourceLinked="0"/>
        <c:majorTickMark val="out"/>
        <c:minorTickMark val="none"/>
        <c:tickLblPos val="nextTo"/>
        <c:crossAx val="395626504"/>
        <c:crosses val="autoZero"/>
        <c:crossBetween val="between"/>
      </c:valAx>
      <c:spPr>
        <a:noFill/>
        <a:ln>
          <a:noFill/>
        </a:ln>
        <a:effectLst/>
      </c:spPr>
    </c:plotArea>
    <c:plotVisOnly val="1"/>
    <c:dispBlanksAs val="gap"/>
    <c:showDLblsOverMax val="0"/>
  </c:chart>
  <c:spPr>
    <a:noFill/>
    <a:ln>
      <a:noFill/>
    </a:ln>
    <a:effectLst/>
  </c:spPr>
  <c:txPr>
    <a:bodyPr/>
    <a:lstStyle/>
    <a:p>
      <a:pPr>
        <a:defRPr sz="800">
          <a:solidFill>
            <a:srgbClr val="505050"/>
          </a:solidFill>
          <a:latin typeface="Arial" panose="020B0604020202020204" pitchFamily="34" charset="0"/>
          <a:cs typeface="Arial" panose="020B0604020202020204" pitchFamily="34" charset="0"/>
        </a:defRPr>
      </a:pPr>
      <a:endParaRPr lang="en-US"/>
    </a:p>
  </c:txPr>
  <c:externalData r:id="rId2">
    <c:autoUpdate val="0"/>
  </c:externalData>
</c:chartSpace>
</file>

<file path=ppt/charts/chart42.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32780597237485198"/>
          <c:y val="3.73704372143773E-2"/>
          <c:w val="0.53711838704694803"/>
          <c:h val="0.94907410100360601"/>
        </c:manualLayout>
      </c:layout>
      <c:barChart>
        <c:barDir val="bar"/>
        <c:grouping val="stacked"/>
        <c:varyColors val="0"/>
        <c:ser>
          <c:idx val="0"/>
          <c:order val="0"/>
          <c:tx>
            <c:strRef>
              <c:f>Sheet1!$B$1</c:f>
              <c:strCache>
                <c:ptCount val="1"/>
                <c:pt idx="0">
                  <c:v>Very likely to </c:v>
                </c:pt>
              </c:strCache>
            </c:strRef>
          </c:tx>
          <c:spPr>
            <a:solidFill>
              <a:srgbClr val="92D050"/>
            </a:solidFill>
            <a:ln>
              <a:noFill/>
            </a:ln>
            <a:effectLst/>
          </c:spPr>
          <c:invertIfNegative val="0"/>
          <c:dPt>
            <c:idx val="0"/>
            <c:invertIfNegative val="0"/>
            <c:bubble3D val="0"/>
            <c:extLst xmlns:c16r2="http://schemas.microsoft.com/office/drawing/2015/06/chart">
              <c:ext xmlns:c16="http://schemas.microsoft.com/office/drawing/2014/chart" uri="{C3380CC4-5D6E-409C-BE32-E72D297353CC}">
                <c16:uniqueId val="{00000000-A305-40C9-9C1E-A747A63A3E98}"/>
              </c:ext>
            </c:extLst>
          </c:dPt>
          <c:dPt>
            <c:idx val="1"/>
            <c:invertIfNegative val="0"/>
            <c:bubble3D val="0"/>
            <c:extLst xmlns:c16r2="http://schemas.microsoft.com/office/drawing/2015/06/chart">
              <c:ext xmlns:c16="http://schemas.microsoft.com/office/drawing/2014/chart" uri="{C3380CC4-5D6E-409C-BE32-E72D297353CC}">
                <c16:uniqueId val="{00000001-A305-40C9-9C1E-A747A63A3E98}"/>
              </c:ext>
            </c:extLst>
          </c:dPt>
          <c:dPt>
            <c:idx val="2"/>
            <c:invertIfNegative val="0"/>
            <c:bubble3D val="0"/>
            <c:extLst xmlns:c16r2="http://schemas.microsoft.com/office/drawing/2015/06/chart">
              <c:ext xmlns:c16="http://schemas.microsoft.com/office/drawing/2014/chart" uri="{C3380CC4-5D6E-409C-BE32-E72D297353CC}">
                <c16:uniqueId val="{00000002-A305-40C9-9C1E-A747A63A3E98}"/>
              </c:ext>
            </c:extLst>
          </c:dPt>
          <c:dPt>
            <c:idx val="3"/>
            <c:invertIfNegative val="0"/>
            <c:bubble3D val="0"/>
            <c:extLst xmlns:c16r2="http://schemas.microsoft.com/office/drawing/2015/06/chart">
              <c:ext xmlns:c16="http://schemas.microsoft.com/office/drawing/2014/chart" uri="{C3380CC4-5D6E-409C-BE32-E72D297353CC}">
                <c16:uniqueId val="{00000003-A305-40C9-9C1E-A747A63A3E98}"/>
              </c:ext>
            </c:extLst>
          </c:dPt>
          <c:dPt>
            <c:idx val="4"/>
            <c:invertIfNegative val="0"/>
            <c:bubble3D val="0"/>
            <c:extLst xmlns:c16r2="http://schemas.microsoft.com/office/drawing/2015/06/chart">
              <c:ext xmlns:c16="http://schemas.microsoft.com/office/drawing/2014/chart" uri="{C3380CC4-5D6E-409C-BE32-E72D297353CC}">
                <c16:uniqueId val="{00000004-A305-40C9-9C1E-A747A63A3E98}"/>
              </c:ext>
            </c:extLst>
          </c:dPt>
          <c:dPt>
            <c:idx val="5"/>
            <c:invertIfNegative val="0"/>
            <c:bubble3D val="0"/>
            <c:extLst xmlns:c16r2="http://schemas.microsoft.com/office/drawing/2015/06/chart">
              <c:ext xmlns:c16="http://schemas.microsoft.com/office/drawing/2014/chart" uri="{C3380CC4-5D6E-409C-BE32-E72D297353CC}">
                <c16:uniqueId val="{00000005-A305-40C9-9C1E-A747A63A3E98}"/>
              </c:ext>
            </c:extLst>
          </c:dPt>
          <c:dPt>
            <c:idx val="6"/>
            <c:invertIfNegative val="0"/>
            <c:bubble3D val="0"/>
            <c:extLst xmlns:c16r2="http://schemas.microsoft.com/office/drawing/2015/06/chart">
              <c:ext xmlns:c16="http://schemas.microsoft.com/office/drawing/2014/chart" uri="{C3380CC4-5D6E-409C-BE32-E72D297353CC}">
                <c16:uniqueId val="{00000006-A305-40C9-9C1E-A747A63A3E98}"/>
              </c:ext>
            </c:extLst>
          </c:dPt>
          <c:dPt>
            <c:idx val="7"/>
            <c:invertIfNegative val="0"/>
            <c:bubble3D val="0"/>
            <c:extLst xmlns:c16r2="http://schemas.microsoft.com/office/drawing/2015/06/chart">
              <c:ext xmlns:c16="http://schemas.microsoft.com/office/drawing/2014/chart" uri="{C3380CC4-5D6E-409C-BE32-E72D297353CC}">
                <c16:uniqueId val="{00000007-A305-40C9-9C1E-A747A63A3E98}"/>
              </c:ext>
            </c:extLst>
          </c:dPt>
          <c:dPt>
            <c:idx val="8"/>
            <c:invertIfNegative val="0"/>
            <c:bubble3D val="0"/>
            <c:extLst xmlns:c16r2="http://schemas.microsoft.com/office/drawing/2015/06/chart">
              <c:ext xmlns:c16="http://schemas.microsoft.com/office/drawing/2014/chart" uri="{C3380CC4-5D6E-409C-BE32-E72D297353CC}">
                <c16:uniqueId val="{00000008-A305-40C9-9C1E-A747A63A3E98}"/>
              </c:ext>
            </c:extLst>
          </c:dPt>
          <c:dPt>
            <c:idx val="9"/>
            <c:invertIfNegative val="0"/>
            <c:bubble3D val="0"/>
            <c:extLst xmlns:c16r2="http://schemas.microsoft.com/office/drawing/2015/06/chart">
              <c:ext xmlns:c16="http://schemas.microsoft.com/office/drawing/2014/chart" uri="{C3380CC4-5D6E-409C-BE32-E72D297353CC}">
                <c16:uniqueId val="{00000009-A305-40C9-9C1E-A747A63A3E98}"/>
              </c:ext>
            </c:extLst>
          </c:dPt>
          <c:dPt>
            <c:idx val="10"/>
            <c:invertIfNegative val="0"/>
            <c:bubble3D val="0"/>
            <c:extLst xmlns:c16r2="http://schemas.microsoft.com/office/drawing/2015/06/chart">
              <c:ext xmlns:c16="http://schemas.microsoft.com/office/drawing/2014/chart" uri="{C3380CC4-5D6E-409C-BE32-E72D297353CC}">
                <c16:uniqueId val="{0000000A-A305-40C9-9C1E-A747A63A3E98}"/>
              </c:ext>
            </c:extLst>
          </c:dPt>
          <c:dPt>
            <c:idx val="11"/>
            <c:invertIfNegative val="0"/>
            <c:bubble3D val="0"/>
            <c:extLst xmlns:c16r2="http://schemas.microsoft.com/office/drawing/2015/06/chart">
              <c:ext xmlns:c16="http://schemas.microsoft.com/office/drawing/2014/chart" uri="{C3380CC4-5D6E-409C-BE32-E72D297353CC}">
                <c16:uniqueId val="{0000000B-A305-40C9-9C1E-A747A63A3E98}"/>
              </c:ext>
            </c:extLst>
          </c:dPt>
          <c:dPt>
            <c:idx val="12"/>
            <c:invertIfNegative val="0"/>
            <c:bubble3D val="0"/>
            <c:extLst xmlns:c16r2="http://schemas.microsoft.com/office/drawing/2015/06/chart">
              <c:ext xmlns:c16="http://schemas.microsoft.com/office/drawing/2014/chart" uri="{C3380CC4-5D6E-409C-BE32-E72D297353CC}">
                <c16:uniqueId val="{0000000C-A305-40C9-9C1E-A747A63A3E98}"/>
              </c:ext>
            </c:extLst>
          </c:dPt>
          <c:dPt>
            <c:idx val="13"/>
            <c:invertIfNegative val="0"/>
            <c:bubble3D val="0"/>
            <c:extLst xmlns:c16r2="http://schemas.microsoft.com/office/drawing/2015/06/chart">
              <c:ext xmlns:c16="http://schemas.microsoft.com/office/drawing/2014/chart" uri="{C3380CC4-5D6E-409C-BE32-E72D297353CC}">
                <c16:uniqueId val="{0000000D-A305-40C9-9C1E-A747A63A3E98}"/>
              </c:ext>
            </c:extLst>
          </c:dPt>
          <c:dPt>
            <c:idx val="14"/>
            <c:invertIfNegative val="0"/>
            <c:bubble3D val="0"/>
            <c:extLst xmlns:c16r2="http://schemas.microsoft.com/office/drawing/2015/06/chart">
              <c:ext xmlns:c16="http://schemas.microsoft.com/office/drawing/2014/chart" uri="{C3380CC4-5D6E-409C-BE32-E72D297353CC}">
                <c16:uniqueId val="{0000000E-A305-40C9-9C1E-A747A63A3E98}"/>
              </c:ext>
            </c:extLst>
          </c:dPt>
          <c:dPt>
            <c:idx val="15"/>
            <c:invertIfNegative val="0"/>
            <c:bubble3D val="0"/>
            <c:extLst xmlns:c16r2="http://schemas.microsoft.com/office/drawing/2015/06/chart">
              <c:ext xmlns:c16="http://schemas.microsoft.com/office/drawing/2014/chart" uri="{C3380CC4-5D6E-409C-BE32-E72D297353CC}">
                <c16:uniqueId val="{0000000F-A305-40C9-9C1E-A747A63A3E98}"/>
              </c:ext>
            </c:extLst>
          </c:dPt>
          <c:dPt>
            <c:idx val="16"/>
            <c:invertIfNegative val="0"/>
            <c:bubble3D val="0"/>
            <c:extLst xmlns:c16r2="http://schemas.microsoft.com/office/drawing/2015/06/chart">
              <c:ext xmlns:c16="http://schemas.microsoft.com/office/drawing/2014/chart" uri="{C3380CC4-5D6E-409C-BE32-E72D297353CC}">
                <c16:uniqueId val="{00000010-A305-40C9-9C1E-A747A63A3E98}"/>
              </c:ext>
            </c:extLst>
          </c:dPt>
          <c:dPt>
            <c:idx val="17"/>
            <c:invertIfNegative val="0"/>
            <c:bubble3D val="0"/>
            <c:extLst xmlns:c16r2="http://schemas.microsoft.com/office/drawing/2015/06/chart">
              <c:ext xmlns:c16="http://schemas.microsoft.com/office/drawing/2014/chart" uri="{C3380CC4-5D6E-409C-BE32-E72D297353CC}">
                <c16:uniqueId val="{00000011-A305-40C9-9C1E-A747A63A3E98}"/>
              </c:ext>
            </c:extLst>
          </c:dPt>
          <c:dPt>
            <c:idx val="18"/>
            <c:invertIfNegative val="0"/>
            <c:bubble3D val="0"/>
            <c:extLst xmlns:c16r2="http://schemas.microsoft.com/office/drawing/2015/06/chart">
              <c:ext xmlns:c16="http://schemas.microsoft.com/office/drawing/2014/chart" uri="{C3380CC4-5D6E-409C-BE32-E72D297353CC}">
                <c16:uniqueId val="{00000012-A305-40C9-9C1E-A747A63A3E98}"/>
              </c:ext>
            </c:extLst>
          </c:dPt>
          <c:dPt>
            <c:idx val="19"/>
            <c:invertIfNegative val="0"/>
            <c:bubble3D val="0"/>
            <c:extLst xmlns:c16r2="http://schemas.microsoft.com/office/drawing/2015/06/chart">
              <c:ext xmlns:c16="http://schemas.microsoft.com/office/drawing/2014/chart" uri="{C3380CC4-5D6E-409C-BE32-E72D297353CC}">
                <c16:uniqueId val="{00000013-A305-40C9-9C1E-A747A63A3E98}"/>
              </c:ext>
            </c:extLst>
          </c:dPt>
          <c:dPt>
            <c:idx val="20"/>
            <c:invertIfNegative val="0"/>
            <c:bubble3D val="0"/>
            <c:extLst xmlns:c16r2="http://schemas.microsoft.com/office/drawing/2015/06/chart">
              <c:ext xmlns:c16="http://schemas.microsoft.com/office/drawing/2014/chart" uri="{C3380CC4-5D6E-409C-BE32-E72D297353CC}">
                <c16:uniqueId val="{00000014-A305-40C9-9C1E-A747A63A3E98}"/>
              </c:ext>
            </c:extLst>
          </c:dPt>
          <c:dPt>
            <c:idx val="21"/>
            <c:invertIfNegative val="0"/>
            <c:bubble3D val="0"/>
            <c:extLst xmlns:c16r2="http://schemas.microsoft.com/office/drawing/2015/06/chart">
              <c:ext xmlns:c16="http://schemas.microsoft.com/office/drawing/2014/chart" uri="{C3380CC4-5D6E-409C-BE32-E72D297353CC}">
                <c16:uniqueId val="{00000015-A305-40C9-9C1E-A747A63A3E98}"/>
              </c:ext>
            </c:extLst>
          </c:dPt>
          <c:dPt>
            <c:idx val="22"/>
            <c:invertIfNegative val="0"/>
            <c:bubble3D val="0"/>
            <c:extLst xmlns:c16r2="http://schemas.microsoft.com/office/drawing/2015/06/chart">
              <c:ext xmlns:c16="http://schemas.microsoft.com/office/drawing/2014/chart" uri="{C3380CC4-5D6E-409C-BE32-E72D297353CC}">
                <c16:uniqueId val="{00000016-A305-40C9-9C1E-A747A63A3E98}"/>
              </c:ext>
            </c:extLst>
          </c:dPt>
          <c:dPt>
            <c:idx val="23"/>
            <c:invertIfNegative val="0"/>
            <c:bubble3D val="0"/>
            <c:extLst xmlns:c16r2="http://schemas.microsoft.com/office/drawing/2015/06/chart">
              <c:ext xmlns:c16="http://schemas.microsoft.com/office/drawing/2014/chart" uri="{C3380CC4-5D6E-409C-BE32-E72D297353CC}">
                <c16:uniqueId val="{00000017-A305-40C9-9C1E-A747A63A3E98}"/>
              </c:ext>
            </c:extLst>
          </c:dPt>
          <c:dPt>
            <c:idx val="24"/>
            <c:invertIfNegative val="0"/>
            <c:bubble3D val="0"/>
            <c:extLst xmlns:c16r2="http://schemas.microsoft.com/office/drawing/2015/06/chart">
              <c:ext xmlns:c16="http://schemas.microsoft.com/office/drawing/2014/chart" uri="{C3380CC4-5D6E-409C-BE32-E72D297353CC}">
                <c16:uniqueId val="{00000018-A305-40C9-9C1E-A747A63A3E98}"/>
              </c:ext>
            </c:extLst>
          </c:dPt>
          <c:dPt>
            <c:idx val="25"/>
            <c:invertIfNegative val="0"/>
            <c:bubble3D val="0"/>
            <c:extLst xmlns:c16r2="http://schemas.microsoft.com/office/drawing/2015/06/chart">
              <c:ext xmlns:c16="http://schemas.microsoft.com/office/drawing/2014/chart" uri="{C3380CC4-5D6E-409C-BE32-E72D297353CC}">
                <c16:uniqueId val="{00000019-A305-40C9-9C1E-A747A63A3E98}"/>
              </c:ext>
            </c:extLst>
          </c:dPt>
          <c:dPt>
            <c:idx val="26"/>
            <c:invertIfNegative val="0"/>
            <c:bubble3D val="0"/>
            <c:extLst xmlns:c16r2="http://schemas.microsoft.com/office/drawing/2015/06/chart">
              <c:ext xmlns:c16="http://schemas.microsoft.com/office/drawing/2014/chart" uri="{C3380CC4-5D6E-409C-BE32-E72D297353CC}">
                <c16:uniqueId val="{0000001A-A305-40C9-9C1E-A747A63A3E98}"/>
              </c:ext>
            </c:extLst>
          </c:dPt>
          <c:dPt>
            <c:idx val="27"/>
            <c:invertIfNegative val="0"/>
            <c:bubble3D val="0"/>
            <c:extLst xmlns:c16r2="http://schemas.microsoft.com/office/drawing/2015/06/chart">
              <c:ext xmlns:c16="http://schemas.microsoft.com/office/drawing/2014/chart" uri="{C3380CC4-5D6E-409C-BE32-E72D297353CC}">
                <c16:uniqueId val="{0000001B-A305-40C9-9C1E-A747A63A3E98}"/>
              </c:ext>
            </c:extLst>
          </c:dPt>
          <c:dPt>
            <c:idx val="28"/>
            <c:invertIfNegative val="0"/>
            <c:bubble3D val="0"/>
            <c:extLst xmlns:c16r2="http://schemas.microsoft.com/office/drawing/2015/06/chart">
              <c:ext xmlns:c16="http://schemas.microsoft.com/office/drawing/2014/chart" uri="{C3380CC4-5D6E-409C-BE32-E72D297353CC}">
                <c16:uniqueId val="{0000001C-A305-40C9-9C1E-A747A63A3E98}"/>
              </c:ext>
            </c:extLst>
          </c:dPt>
          <c:dPt>
            <c:idx val="29"/>
            <c:invertIfNegative val="0"/>
            <c:bubble3D val="0"/>
            <c:extLst xmlns:c16r2="http://schemas.microsoft.com/office/drawing/2015/06/chart">
              <c:ext xmlns:c16="http://schemas.microsoft.com/office/drawing/2014/chart" uri="{C3380CC4-5D6E-409C-BE32-E72D297353CC}">
                <c16:uniqueId val="{0000001D-A305-40C9-9C1E-A747A63A3E98}"/>
              </c:ext>
            </c:extLst>
          </c:dPt>
          <c:dPt>
            <c:idx val="30"/>
            <c:invertIfNegative val="0"/>
            <c:bubble3D val="0"/>
            <c:extLst xmlns:c16r2="http://schemas.microsoft.com/office/drawing/2015/06/chart">
              <c:ext xmlns:c16="http://schemas.microsoft.com/office/drawing/2014/chart" uri="{C3380CC4-5D6E-409C-BE32-E72D297353CC}">
                <c16:uniqueId val="{0000001E-A305-40C9-9C1E-A747A63A3E98}"/>
              </c:ext>
            </c:extLst>
          </c:dPt>
          <c:dPt>
            <c:idx val="31"/>
            <c:invertIfNegative val="0"/>
            <c:bubble3D val="0"/>
            <c:extLst xmlns:c16r2="http://schemas.microsoft.com/office/drawing/2015/06/chart">
              <c:ext xmlns:c16="http://schemas.microsoft.com/office/drawing/2014/chart" uri="{C3380CC4-5D6E-409C-BE32-E72D297353CC}">
                <c16:uniqueId val="{0000001F-A305-40C9-9C1E-A747A63A3E98}"/>
              </c:ext>
            </c:extLst>
          </c:dPt>
          <c:dPt>
            <c:idx val="32"/>
            <c:invertIfNegative val="0"/>
            <c:bubble3D val="0"/>
            <c:extLst xmlns:c16r2="http://schemas.microsoft.com/office/drawing/2015/06/chart">
              <c:ext xmlns:c16="http://schemas.microsoft.com/office/drawing/2014/chart" uri="{C3380CC4-5D6E-409C-BE32-E72D297353CC}">
                <c16:uniqueId val="{00000020-A305-40C9-9C1E-A747A63A3E98}"/>
              </c:ext>
            </c:extLst>
          </c:dPt>
          <c:dPt>
            <c:idx val="33"/>
            <c:invertIfNegative val="0"/>
            <c:bubble3D val="0"/>
            <c:extLst xmlns:c16r2="http://schemas.microsoft.com/office/drawing/2015/06/chart">
              <c:ext xmlns:c16="http://schemas.microsoft.com/office/drawing/2014/chart" uri="{C3380CC4-5D6E-409C-BE32-E72D297353CC}">
                <c16:uniqueId val="{00000021-A305-40C9-9C1E-A747A63A3E98}"/>
              </c:ext>
            </c:extLst>
          </c:dPt>
          <c:dPt>
            <c:idx val="34"/>
            <c:invertIfNegative val="0"/>
            <c:bubble3D val="0"/>
            <c:extLst xmlns:c16r2="http://schemas.microsoft.com/office/drawing/2015/06/chart">
              <c:ext xmlns:c16="http://schemas.microsoft.com/office/drawing/2014/chart" uri="{C3380CC4-5D6E-409C-BE32-E72D297353CC}">
                <c16:uniqueId val="{00000022-A305-40C9-9C1E-A747A63A3E98}"/>
              </c:ext>
            </c:extLst>
          </c:dPt>
          <c:dPt>
            <c:idx val="35"/>
            <c:invertIfNegative val="0"/>
            <c:bubble3D val="0"/>
            <c:extLst xmlns:c16r2="http://schemas.microsoft.com/office/drawing/2015/06/chart">
              <c:ext xmlns:c16="http://schemas.microsoft.com/office/drawing/2014/chart" uri="{C3380CC4-5D6E-409C-BE32-E72D297353CC}">
                <c16:uniqueId val="{00000023-A305-40C9-9C1E-A747A63A3E98}"/>
              </c:ext>
            </c:extLst>
          </c:dPt>
          <c:dPt>
            <c:idx val="36"/>
            <c:invertIfNegative val="0"/>
            <c:bubble3D val="0"/>
            <c:extLst xmlns:c16r2="http://schemas.microsoft.com/office/drawing/2015/06/chart">
              <c:ext xmlns:c16="http://schemas.microsoft.com/office/drawing/2014/chart" uri="{C3380CC4-5D6E-409C-BE32-E72D297353CC}">
                <c16:uniqueId val="{00000024-A305-40C9-9C1E-A747A63A3E98}"/>
              </c:ext>
            </c:extLst>
          </c:dPt>
          <c:dPt>
            <c:idx val="37"/>
            <c:invertIfNegative val="0"/>
            <c:bubble3D val="0"/>
            <c:extLst xmlns:c16r2="http://schemas.microsoft.com/office/drawing/2015/06/chart">
              <c:ext xmlns:c16="http://schemas.microsoft.com/office/drawing/2014/chart" uri="{C3380CC4-5D6E-409C-BE32-E72D297353CC}">
                <c16:uniqueId val="{00000025-A305-40C9-9C1E-A747A63A3E98}"/>
              </c:ext>
            </c:extLst>
          </c:dPt>
          <c:dPt>
            <c:idx val="38"/>
            <c:invertIfNegative val="0"/>
            <c:bubble3D val="0"/>
            <c:extLst xmlns:c16r2="http://schemas.microsoft.com/office/drawing/2015/06/chart">
              <c:ext xmlns:c16="http://schemas.microsoft.com/office/drawing/2014/chart" uri="{C3380CC4-5D6E-409C-BE32-E72D297353CC}">
                <c16:uniqueId val="{00000026-A305-40C9-9C1E-A747A63A3E98}"/>
              </c:ext>
            </c:extLst>
          </c:dPt>
          <c:dPt>
            <c:idx val="39"/>
            <c:invertIfNegative val="0"/>
            <c:bubble3D val="0"/>
            <c:extLst xmlns:c16r2="http://schemas.microsoft.com/office/drawing/2015/06/chart">
              <c:ext xmlns:c16="http://schemas.microsoft.com/office/drawing/2014/chart" uri="{C3380CC4-5D6E-409C-BE32-E72D297353CC}">
                <c16:uniqueId val="{00000027-A305-40C9-9C1E-A747A63A3E98}"/>
              </c:ext>
            </c:extLst>
          </c:dPt>
          <c:dLbls>
            <c:spPr>
              <a:noFill/>
              <a:ln>
                <a:noFill/>
              </a:ln>
              <a:effectLst/>
            </c:spPr>
            <c:txPr>
              <a:bodyPr rot="0" spcFirstLastPara="1" vertOverflow="ellipsis" vert="horz" wrap="square" anchor="ctr" anchorCtr="1"/>
              <a:lstStyle/>
              <a:p>
                <a:pPr>
                  <a:defRPr sz="1200" b="1" i="0" u="none" strike="noStrike" kern="1200" baseline="0">
                    <a:solidFill>
                      <a:schemeClr val="bg1"/>
                    </a:solidFill>
                    <a:latin typeface="Arial" panose="020B0604020202020204" pitchFamily="34" charset="0"/>
                    <a:ea typeface="Century Gothic" charset="0"/>
                    <a:cs typeface="Arial" panose="020B0604020202020204" pitchFamily="34" charset="0"/>
                  </a:defRPr>
                </a:pPr>
                <a:endParaRPr lang="en-US"/>
              </a:p>
            </c:txPr>
            <c:dLblPos val="ct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Sheet1!$A$26</c:f>
              <c:strCache>
                <c:ptCount val="1"/>
                <c:pt idx="0">
                  <c:v>Sunbathing on the beach/by a pool</c:v>
                </c:pt>
              </c:strCache>
            </c:strRef>
          </c:cat>
          <c:val>
            <c:numRef>
              <c:f>Sheet1!$B$26</c:f>
              <c:numCache>
                <c:formatCode>0%</c:formatCode>
                <c:ptCount val="1"/>
                <c:pt idx="0">
                  <c:v>0.160373831775701</c:v>
                </c:pt>
              </c:numCache>
            </c:numRef>
          </c:val>
          <c:extLst xmlns:c16r2="http://schemas.microsoft.com/office/drawing/2015/06/chart">
            <c:ext xmlns:c16="http://schemas.microsoft.com/office/drawing/2014/chart" uri="{C3380CC4-5D6E-409C-BE32-E72D297353CC}">
              <c16:uniqueId val="{00000028-A305-40C9-9C1E-A747A63A3E98}"/>
            </c:ext>
          </c:extLst>
        </c:ser>
        <c:ser>
          <c:idx val="1"/>
          <c:order val="1"/>
          <c:tx>
            <c:strRef>
              <c:f>Sheet1!$C$1</c:f>
              <c:strCache>
                <c:ptCount val="1"/>
                <c:pt idx="0">
                  <c:v>Definitely would</c:v>
                </c:pt>
              </c:strCache>
            </c:strRef>
          </c:tx>
          <c:spPr>
            <a:solidFill>
              <a:srgbClr val="00B050"/>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b" anchorCtr="0">
                <a:spAutoFit/>
              </a:bodyPr>
              <a:lstStyle/>
              <a:p>
                <a:pPr algn="ctr">
                  <a:defRPr lang="en-GB" sz="1200" b="1" i="0" u="none" strike="noStrike" kern="1200" baseline="0">
                    <a:solidFill>
                      <a:schemeClr val="bg1"/>
                    </a:solidFill>
                    <a:latin typeface="Arial" panose="020B0604020202020204" pitchFamily="34" charset="0"/>
                    <a:ea typeface="Century Gothic" charset="0"/>
                    <a:cs typeface="Arial" panose="020B0604020202020204" pitchFamily="34" charset="0"/>
                  </a:defRPr>
                </a:pPr>
                <a:endParaRPr lang="en-US"/>
              </a:p>
            </c:txPr>
            <c:dLblPos val="ct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Sheet1!$A$26</c:f>
              <c:strCache>
                <c:ptCount val="1"/>
                <c:pt idx="0">
                  <c:v>Sunbathing on the beach/by a pool</c:v>
                </c:pt>
              </c:strCache>
            </c:strRef>
          </c:cat>
          <c:val>
            <c:numRef>
              <c:f>Sheet1!$C$26</c:f>
              <c:numCache>
                <c:formatCode>0%</c:formatCode>
                <c:ptCount val="1"/>
                <c:pt idx="0">
                  <c:v>0.16962616822429899</c:v>
                </c:pt>
              </c:numCache>
            </c:numRef>
          </c:val>
          <c:extLst xmlns:c16r2="http://schemas.microsoft.com/office/drawing/2015/06/chart">
            <c:ext xmlns:c16="http://schemas.microsoft.com/office/drawing/2014/chart" uri="{C3380CC4-5D6E-409C-BE32-E72D297353CC}">
              <c16:uniqueId val="{00000029-A305-40C9-9C1E-A747A63A3E98}"/>
            </c:ext>
          </c:extLst>
        </c:ser>
        <c:dLbls>
          <c:showLegendKey val="0"/>
          <c:showVal val="0"/>
          <c:showCatName val="0"/>
          <c:showSerName val="0"/>
          <c:showPercent val="0"/>
          <c:showBubbleSize val="0"/>
        </c:dLbls>
        <c:gapWidth val="50"/>
        <c:overlap val="100"/>
        <c:axId val="395619840"/>
        <c:axId val="395618664"/>
      </c:barChart>
      <c:catAx>
        <c:axId val="395619840"/>
        <c:scaling>
          <c:orientation val="maxMin"/>
        </c:scaling>
        <c:delete val="1"/>
        <c:axPos val="l"/>
        <c:numFmt formatCode="General" sourceLinked="1"/>
        <c:majorTickMark val="none"/>
        <c:minorTickMark val="none"/>
        <c:tickLblPos val="nextTo"/>
        <c:crossAx val="395618664"/>
        <c:crosses val="autoZero"/>
        <c:auto val="1"/>
        <c:lblAlgn val="ctr"/>
        <c:lblOffset val="100"/>
        <c:noMultiLvlLbl val="0"/>
      </c:catAx>
      <c:valAx>
        <c:axId val="395618664"/>
        <c:scaling>
          <c:orientation val="minMax"/>
          <c:max val="1.2"/>
        </c:scaling>
        <c:delete val="1"/>
        <c:axPos val="t"/>
        <c:majorGridlines>
          <c:spPr>
            <a:ln w="9525" cap="flat" cmpd="sng" algn="ctr">
              <a:noFill/>
              <a:round/>
            </a:ln>
            <a:effectLst/>
          </c:spPr>
        </c:majorGridlines>
        <c:numFmt formatCode="0%" sourceLinked="0"/>
        <c:majorTickMark val="out"/>
        <c:minorTickMark val="none"/>
        <c:tickLblPos val="nextTo"/>
        <c:crossAx val="395619840"/>
        <c:crosses val="autoZero"/>
        <c:crossBetween val="between"/>
      </c:valAx>
      <c:spPr>
        <a:noFill/>
        <a:ln>
          <a:noFill/>
        </a:ln>
        <a:effectLst/>
      </c:spPr>
    </c:plotArea>
    <c:plotVisOnly val="1"/>
    <c:dispBlanksAs val="gap"/>
    <c:showDLblsOverMax val="0"/>
  </c:chart>
  <c:spPr>
    <a:noFill/>
    <a:ln>
      <a:noFill/>
    </a:ln>
    <a:effectLst/>
  </c:spPr>
  <c:txPr>
    <a:bodyPr/>
    <a:lstStyle/>
    <a:p>
      <a:pPr>
        <a:defRPr sz="800">
          <a:solidFill>
            <a:srgbClr val="505050"/>
          </a:solidFill>
          <a:latin typeface="Arial" panose="020B0604020202020204" pitchFamily="34" charset="0"/>
          <a:cs typeface="Arial" panose="020B0604020202020204" pitchFamily="34" charset="0"/>
        </a:defRPr>
      </a:pPr>
      <a:endParaRPr lang="en-US"/>
    </a:p>
  </c:txPr>
  <c:externalData r:id="rId2">
    <c:autoUpdate val="0"/>
  </c:externalData>
</c:chartSpace>
</file>

<file path=ppt/charts/chart43.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32780597237485198"/>
          <c:y val="3.73704372143773E-2"/>
          <c:w val="0.53711838704694803"/>
          <c:h val="0.94907410100360601"/>
        </c:manualLayout>
      </c:layout>
      <c:barChart>
        <c:barDir val="bar"/>
        <c:grouping val="stacked"/>
        <c:varyColors val="0"/>
        <c:ser>
          <c:idx val="0"/>
          <c:order val="0"/>
          <c:tx>
            <c:strRef>
              <c:f>Sheet1!$B$1</c:f>
              <c:strCache>
                <c:ptCount val="1"/>
                <c:pt idx="0">
                  <c:v>Very likely to </c:v>
                </c:pt>
              </c:strCache>
            </c:strRef>
          </c:tx>
          <c:spPr>
            <a:solidFill>
              <a:srgbClr val="92D050"/>
            </a:solidFill>
            <a:ln>
              <a:noFill/>
            </a:ln>
            <a:effectLst/>
          </c:spPr>
          <c:invertIfNegative val="0"/>
          <c:dPt>
            <c:idx val="0"/>
            <c:invertIfNegative val="0"/>
            <c:bubble3D val="0"/>
            <c:extLst xmlns:c16r2="http://schemas.microsoft.com/office/drawing/2015/06/chart">
              <c:ext xmlns:c16="http://schemas.microsoft.com/office/drawing/2014/chart" uri="{C3380CC4-5D6E-409C-BE32-E72D297353CC}">
                <c16:uniqueId val="{00000000-FA14-43B9-BE6E-106E3DD4B71B}"/>
              </c:ext>
            </c:extLst>
          </c:dPt>
          <c:dPt>
            <c:idx val="1"/>
            <c:invertIfNegative val="0"/>
            <c:bubble3D val="0"/>
            <c:extLst xmlns:c16r2="http://schemas.microsoft.com/office/drawing/2015/06/chart">
              <c:ext xmlns:c16="http://schemas.microsoft.com/office/drawing/2014/chart" uri="{C3380CC4-5D6E-409C-BE32-E72D297353CC}">
                <c16:uniqueId val="{00000001-FA14-43B9-BE6E-106E3DD4B71B}"/>
              </c:ext>
            </c:extLst>
          </c:dPt>
          <c:dPt>
            <c:idx val="2"/>
            <c:invertIfNegative val="0"/>
            <c:bubble3D val="0"/>
            <c:extLst xmlns:c16r2="http://schemas.microsoft.com/office/drawing/2015/06/chart">
              <c:ext xmlns:c16="http://schemas.microsoft.com/office/drawing/2014/chart" uri="{C3380CC4-5D6E-409C-BE32-E72D297353CC}">
                <c16:uniqueId val="{00000002-FA14-43B9-BE6E-106E3DD4B71B}"/>
              </c:ext>
            </c:extLst>
          </c:dPt>
          <c:dPt>
            <c:idx val="3"/>
            <c:invertIfNegative val="0"/>
            <c:bubble3D val="0"/>
            <c:extLst xmlns:c16r2="http://schemas.microsoft.com/office/drawing/2015/06/chart">
              <c:ext xmlns:c16="http://schemas.microsoft.com/office/drawing/2014/chart" uri="{C3380CC4-5D6E-409C-BE32-E72D297353CC}">
                <c16:uniqueId val="{00000003-FA14-43B9-BE6E-106E3DD4B71B}"/>
              </c:ext>
            </c:extLst>
          </c:dPt>
          <c:dPt>
            <c:idx val="4"/>
            <c:invertIfNegative val="0"/>
            <c:bubble3D val="0"/>
            <c:extLst xmlns:c16r2="http://schemas.microsoft.com/office/drawing/2015/06/chart">
              <c:ext xmlns:c16="http://schemas.microsoft.com/office/drawing/2014/chart" uri="{C3380CC4-5D6E-409C-BE32-E72D297353CC}">
                <c16:uniqueId val="{00000004-FA14-43B9-BE6E-106E3DD4B71B}"/>
              </c:ext>
            </c:extLst>
          </c:dPt>
          <c:dPt>
            <c:idx val="5"/>
            <c:invertIfNegative val="0"/>
            <c:bubble3D val="0"/>
            <c:extLst xmlns:c16r2="http://schemas.microsoft.com/office/drawing/2015/06/chart">
              <c:ext xmlns:c16="http://schemas.microsoft.com/office/drawing/2014/chart" uri="{C3380CC4-5D6E-409C-BE32-E72D297353CC}">
                <c16:uniqueId val="{00000005-FA14-43B9-BE6E-106E3DD4B71B}"/>
              </c:ext>
            </c:extLst>
          </c:dPt>
          <c:dPt>
            <c:idx val="6"/>
            <c:invertIfNegative val="0"/>
            <c:bubble3D val="0"/>
            <c:extLst xmlns:c16r2="http://schemas.microsoft.com/office/drawing/2015/06/chart">
              <c:ext xmlns:c16="http://schemas.microsoft.com/office/drawing/2014/chart" uri="{C3380CC4-5D6E-409C-BE32-E72D297353CC}">
                <c16:uniqueId val="{00000006-FA14-43B9-BE6E-106E3DD4B71B}"/>
              </c:ext>
            </c:extLst>
          </c:dPt>
          <c:dPt>
            <c:idx val="7"/>
            <c:invertIfNegative val="0"/>
            <c:bubble3D val="0"/>
            <c:extLst xmlns:c16r2="http://schemas.microsoft.com/office/drawing/2015/06/chart">
              <c:ext xmlns:c16="http://schemas.microsoft.com/office/drawing/2014/chart" uri="{C3380CC4-5D6E-409C-BE32-E72D297353CC}">
                <c16:uniqueId val="{00000007-FA14-43B9-BE6E-106E3DD4B71B}"/>
              </c:ext>
            </c:extLst>
          </c:dPt>
          <c:dPt>
            <c:idx val="8"/>
            <c:invertIfNegative val="0"/>
            <c:bubble3D val="0"/>
            <c:extLst xmlns:c16r2="http://schemas.microsoft.com/office/drawing/2015/06/chart">
              <c:ext xmlns:c16="http://schemas.microsoft.com/office/drawing/2014/chart" uri="{C3380CC4-5D6E-409C-BE32-E72D297353CC}">
                <c16:uniqueId val="{00000008-FA14-43B9-BE6E-106E3DD4B71B}"/>
              </c:ext>
            </c:extLst>
          </c:dPt>
          <c:dPt>
            <c:idx val="9"/>
            <c:invertIfNegative val="0"/>
            <c:bubble3D val="0"/>
            <c:extLst xmlns:c16r2="http://schemas.microsoft.com/office/drawing/2015/06/chart">
              <c:ext xmlns:c16="http://schemas.microsoft.com/office/drawing/2014/chart" uri="{C3380CC4-5D6E-409C-BE32-E72D297353CC}">
                <c16:uniqueId val="{00000009-FA14-43B9-BE6E-106E3DD4B71B}"/>
              </c:ext>
            </c:extLst>
          </c:dPt>
          <c:dPt>
            <c:idx val="10"/>
            <c:invertIfNegative val="0"/>
            <c:bubble3D val="0"/>
            <c:extLst xmlns:c16r2="http://schemas.microsoft.com/office/drawing/2015/06/chart">
              <c:ext xmlns:c16="http://schemas.microsoft.com/office/drawing/2014/chart" uri="{C3380CC4-5D6E-409C-BE32-E72D297353CC}">
                <c16:uniqueId val="{0000000A-FA14-43B9-BE6E-106E3DD4B71B}"/>
              </c:ext>
            </c:extLst>
          </c:dPt>
          <c:dPt>
            <c:idx val="11"/>
            <c:invertIfNegative val="0"/>
            <c:bubble3D val="0"/>
            <c:extLst xmlns:c16r2="http://schemas.microsoft.com/office/drawing/2015/06/chart">
              <c:ext xmlns:c16="http://schemas.microsoft.com/office/drawing/2014/chart" uri="{C3380CC4-5D6E-409C-BE32-E72D297353CC}">
                <c16:uniqueId val="{0000000B-FA14-43B9-BE6E-106E3DD4B71B}"/>
              </c:ext>
            </c:extLst>
          </c:dPt>
          <c:dPt>
            <c:idx val="12"/>
            <c:invertIfNegative val="0"/>
            <c:bubble3D val="0"/>
            <c:extLst xmlns:c16r2="http://schemas.microsoft.com/office/drawing/2015/06/chart">
              <c:ext xmlns:c16="http://schemas.microsoft.com/office/drawing/2014/chart" uri="{C3380CC4-5D6E-409C-BE32-E72D297353CC}">
                <c16:uniqueId val="{0000000C-FA14-43B9-BE6E-106E3DD4B71B}"/>
              </c:ext>
            </c:extLst>
          </c:dPt>
          <c:dPt>
            <c:idx val="13"/>
            <c:invertIfNegative val="0"/>
            <c:bubble3D val="0"/>
            <c:extLst xmlns:c16r2="http://schemas.microsoft.com/office/drawing/2015/06/chart">
              <c:ext xmlns:c16="http://schemas.microsoft.com/office/drawing/2014/chart" uri="{C3380CC4-5D6E-409C-BE32-E72D297353CC}">
                <c16:uniqueId val="{0000000D-FA14-43B9-BE6E-106E3DD4B71B}"/>
              </c:ext>
            </c:extLst>
          </c:dPt>
          <c:dPt>
            <c:idx val="14"/>
            <c:invertIfNegative val="0"/>
            <c:bubble3D val="0"/>
            <c:extLst xmlns:c16r2="http://schemas.microsoft.com/office/drawing/2015/06/chart">
              <c:ext xmlns:c16="http://schemas.microsoft.com/office/drawing/2014/chart" uri="{C3380CC4-5D6E-409C-BE32-E72D297353CC}">
                <c16:uniqueId val="{0000000E-FA14-43B9-BE6E-106E3DD4B71B}"/>
              </c:ext>
            </c:extLst>
          </c:dPt>
          <c:dPt>
            <c:idx val="15"/>
            <c:invertIfNegative val="0"/>
            <c:bubble3D val="0"/>
            <c:extLst xmlns:c16r2="http://schemas.microsoft.com/office/drawing/2015/06/chart">
              <c:ext xmlns:c16="http://schemas.microsoft.com/office/drawing/2014/chart" uri="{C3380CC4-5D6E-409C-BE32-E72D297353CC}">
                <c16:uniqueId val="{0000000F-FA14-43B9-BE6E-106E3DD4B71B}"/>
              </c:ext>
            </c:extLst>
          </c:dPt>
          <c:dPt>
            <c:idx val="16"/>
            <c:invertIfNegative val="0"/>
            <c:bubble3D val="0"/>
            <c:extLst xmlns:c16r2="http://schemas.microsoft.com/office/drawing/2015/06/chart">
              <c:ext xmlns:c16="http://schemas.microsoft.com/office/drawing/2014/chart" uri="{C3380CC4-5D6E-409C-BE32-E72D297353CC}">
                <c16:uniqueId val="{00000010-FA14-43B9-BE6E-106E3DD4B71B}"/>
              </c:ext>
            </c:extLst>
          </c:dPt>
          <c:dPt>
            <c:idx val="17"/>
            <c:invertIfNegative val="0"/>
            <c:bubble3D val="0"/>
            <c:extLst xmlns:c16r2="http://schemas.microsoft.com/office/drawing/2015/06/chart">
              <c:ext xmlns:c16="http://schemas.microsoft.com/office/drawing/2014/chart" uri="{C3380CC4-5D6E-409C-BE32-E72D297353CC}">
                <c16:uniqueId val="{00000011-FA14-43B9-BE6E-106E3DD4B71B}"/>
              </c:ext>
            </c:extLst>
          </c:dPt>
          <c:dPt>
            <c:idx val="18"/>
            <c:invertIfNegative val="0"/>
            <c:bubble3D val="0"/>
            <c:extLst xmlns:c16r2="http://schemas.microsoft.com/office/drawing/2015/06/chart">
              <c:ext xmlns:c16="http://schemas.microsoft.com/office/drawing/2014/chart" uri="{C3380CC4-5D6E-409C-BE32-E72D297353CC}">
                <c16:uniqueId val="{00000012-FA14-43B9-BE6E-106E3DD4B71B}"/>
              </c:ext>
            </c:extLst>
          </c:dPt>
          <c:dPt>
            <c:idx val="19"/>
            <c:invertIfNegative val="0"/>
            <c:bubble3D val="0"/>
            <c:extLst xmlns:c16r2="http://schemas.microsoft.com/office/drawing/2015/06/chart">
              <c:ext xmlns:c16="http://schemas.microsoft.com/office/drawing/2014/chart" uri="{C3380CC4-5D6E-409C-BE32-E72D297353CC}">
                <c16:uniqueId val="{00000013-FA14-43B9-BE6E-106E3DD4B71B}"/>
              </c:ext>
            </c:extLst>
          </c:dPt>
          <c:dPt>
            <c:idx val="20"/>
            <c:invertIfNegative val="0"/>
            <c:bubble3D val="0"/>
            <c:extLst xmlns:c16r2="http://schemas.microsoft.com/office/drawing/2015/06/chart">
              <c:ext xmlns:c16="http://schemas.microsoft.com/office/drawing/2014/chart" uri="{C3380CC4-5D6E-409C-BE32-E72D297353CC}">
                <c16:uniqueId val="{00000014-FA14-43B9-BE6E-106E3DD4B71B}"/>
              </c:ext>
            </c:extLst>
          </c:dPt>
          <c:dPt>
            <c:idx val="21"/>
            <c:invertIfNegative val="0"/>
            <c:bubble3D val="0"/>
            <c:extLst xmlns:c16r2="http://schemas.microsoft.com/office/drawing/2015/06/chart">
              <c:ext xmlns:c16="http://schemas.microsoft.com/office/drawing/2014/chart" uri="{C3380CC4-5D6E-409C-BE32-E72D297353CC}">
                <c16:uniqueId val="{00000015-FA14-43B9-BE6E-106E3DD4B71B}"/>
              </c:ext>
            </c:extLst>
          </c:dPt>
          <c:dPt>
            <c:idx val="22"/>
            <c:invertIfNegative val="0"/>
            <c:bubble3D val="0"/>
            <c:extLst xmlns:c16r2="http://schemas.microsoft.com/office/drawing/2015/06/chart">
              <c:ext xmlns:c16="http://schemas.microsoft.com/office/drawing/2014/chart" uri="{C3380CC4-5D6E-409C-BE32-E72D297353CC}">
                <c16:uniqueId val="{00000016-FA14-43B9-BE6E-106E3DD4B71B}"/>
              </c:ext>
            </c:extLst>
          </c:dPt>
          <c:dPt>
            <c:idx val="23"/>
            <c:invertIfNegative val="0"/>
            <c:bubble3D val="0"/>
            <c:extLst xmlns:c16r2="http://schemas.microsoft.com/office/drawing/2015/06/chart">
              <c:ext xmlns:c16="http://schemas.microsoft.com/office/drawing/2014/chart" uri="{C3380CC4-5D6E-409C-BE32-E72D297353CC}">
                <c16:uniqueId val="{00000017-FA14-43B9-BE6E-106E3DD4B71B}"/>
              </c:ext>
            </c:extLst>
          </c:dPt>
          <c:dPt>
            <c:idx val="24"/>
            <c:invertIfNegative val="0"/>
            <c:bubble3D val="0"/>
            <c:extLst xmlns:c16r2="http://schemas.microsoft.com/office/drawing/2015/06/chart">
              <c:ext xmlns:c16="http://schemas.microsoft.com/office/drawing/2014/chart" uri="{C3380CC4-5D6E-409C-BE32-E72D297353CC}">
                <c16:uniqueId val="{00000018-FA14-43B9-BE6E-106E3DD4B71B}"/>
              </c:ext>
            </c:extLst>
          </c:dPt>
          <c:dPt>
            <c:idx val="25"/>
            <c:invertIfNegative val="0"/>
            <c:bubble3D val="0"/>
            <c:extLst xmlns:c16r2="http://schemas.microsoft.com/office/drawing/2015/06/chart">
              <c:ext xmlns:c16="http://schemas.microsoft.com/office/drawing/2014/chart" uri="{C3380CC4-5D6E-409C-BE32-E72D297353CC}">
                <c16:uniqueId val="{00000019-FA14-43B9-BE6E-106E3DD4B71B}"/>
              </c:ext>
            </c:extLst>
          </c:dPt>
          <c:dPt>
            <c:idx val="26"/>
            <c:invertIfNegative val="0"/>
            <c:bubble3D val="0"/>
            <c:extLst xmlns:c16r2="http://schemas.microsoft.com/office/drawing/2015/06/chart">
              <c:ext xmlns:c16="http://schemas.microsoft.com/office/drawing/2014/chart" uri="{C3380CC4-5D6E-409C-BE32-E72D297353CC}">
                <c16:uniqueId val="{0000001A-FA14-43B9-BE6E-106E3DD4B71B}"/>
              </c:ext>
            </c:extLst>
          </c:dPt>
          <c:dPt>
            <c:idx val="27"/>
            <c:invertIfNegative val="0"/>
            <c:bubble3D val="0"/>
            <c:extLst xmlns:c16r2="http://schemas.microsoft.com/office/drawing/2015/06/chart">
              <c:ext xmlns:c16="http://schemas.microsoft.com/office/drawing/2014/chart" uri="{C3380CC4-5D6E-409C-BE32-E72D297353CC}">
                <c16:uniqueId val="{0000001B-FA14-43B9-BE6E-106E3DD4B71B}"/>
              </c:ext>
            </c:extLst>
          </c:dPt>
          <c:dPt>
            <c:idx val="28"/>
            <c:invertIfNegative val="0"/>
            <c:bubble3D val="0"/>
            <c:extLst xmlns:c16r2="http://schemas.microsoft.com/office/drawing/2015/06/chart">
              <c:ext xmlns:c16="http://schemas.microsoft.com/office/drawing/2014/chart" uri="{C3380CC4-5D6E-409C-BE32-E72D297353CC}">
                <c16:uniqueId val="{0000001C-FA14-43B9-BE6E-106E3DD4B71B}"/>
              </c:ext>
            </c:extLst>
          </c:dPt>
          <c:dPt>
            <c:idx val="29"/>
            <c:invertIfNegative val="0"/>
            <c:bubble3D val="0"/>
            <c:extLst xmlns:c16r2="http://schemas.microsoft.com/office/drawing/2015/06/chart">
              <c:ext xmlns:c16="http://schemas.microsoft.com/office/drawing/2014/chart" uri="{C3380CC4-5D6E-409C-BE32-E72D297353CC}">
                <c16:uniqueId val="{0000001D-FA14-43B9-BE6E-106E3DD4B71B}"/>
              </c:ext>
            </c:extLst>
          </c:dPt>
          <c:dPt>
            <c:idx val="30"/>
            <c:invertIfNegative val="0"/>
            <c:bubble3D val="0"/>
            <c:extLst xmlns:c16r2="http://schemas.microsoft.com/office/drawing/2015/06/chart">
              <c:ext xmlns:c16="http://schemas.microsoft.com/office/drawing/2014/chart" uri="{C3380CC4-5D6E-409C-BE32-E72D297353CC}">
                <c16:uniqueId val="{0000001E-FA14-43B9-BE6E-106E3DD4B71B}"/>
              </c:ext>
            </c:extLst>
          </c:dPt>
          <c:dPt>
            <c:idx val="31"/>
            <c:invertIfNegative val="0"/>
            <c:bubble3D val="0"/>
            <c:extLst xmlns:c16r2="http://schemas.microsoft.com/office/drawing/2015/06/chart">
              <c:ext xmlns:c16="http://schemas.microsoft.com/office/drawing/2014/chart" uri="{C3380CC4-5D6E-409C-BE32-E72D297353CC}">
                <c16:uniqueId val="{0000001F-FA14-43B9-BE6E-106E3DD4B71B}"/>
              </c:ext>
            </c:extLst>
          </c:dPt>
          <c:dPt>
            <c:idx val="32"/>
            <c:invertIfNegative val="0"/>
            <c:bubble3D val="0"/>
            <c:extLst xmlns:c16r2="http://schemas.microsoft.com/office/drawing/2015/06/chart">
              <c:ext xmlns:c16="http://schemas.microsoft.com/office/drawing/2014/chart" uri="{C3380CC4-5D6E-409C-BE32-E72D297353CC}">
                <c16:uniqueId val="{00000020-FA14-43B9-BE6E-106E3DD4B71B}"/>
              </c:ext>
            </c:extLst>
          </c:dPt>
          <c:dPt>
            <c:idx val="33"/>
            <c:invertIfNegative val="0"/>
            <c:bubble3D val="0"/>
            <c:extLst xmlns:c16r2="http://schemas.microsoft.com/office/drawing/2015/06/chart">
              <c:ext xmlns:c16="http://schemas.microsoft.com/office/drawing/2014/chart" uri="{C3380CC4-5D6E-409C-BE32-E72D297353CC}">
                <c16:uniqueId val="{00000021-FA14-43B9-BE6E-106E3DD4B71B}"/>
              </c:ext>
            </c:extLst>
          </c:dPt>
          <c:dPt>
            <c:idx val="34"/>
            <c:invertIfNegative val="0"/>
            <c:bubble3D val="0"/>
            <c:extLst xmlns:c16r2="http://schemas.microsoft.com/office/drawing/2015/06/chart">
              <c:ext xmlns:c16="http://schemas.microsoft.com/office/drawing/2014/chart" uri="{C3380CC4-5D6E-409C-BE32-E72D297353CC}">
                <c16:uniqueId val="{00000022-FA14-43B9-BE6E-106E3DD4B71B}"/>
              </c:ext>
            </c:extLst>
          </c:dPt>
          <c:dPt>
            <c:idx val="35"/>
            <c:invertIfNegative val="0"/>
            <c:bubble3D val="0"/>
            <c:extLst xmlns:c16r2="http://schemas.microsoft.com/office/drawing/2015/06/chart">
              <c:ext xmlns:c16="http://schemas.microsoft.com/office/drawing/2014/chart" uri="{C3380CC4-5D6E-409C-BE32-E72D297353CC}">
                <c16:uniqueId val="{00000023-FA14-43B9-BE6E-106E3DD4B71B}"/>
              </c:ext>
            </c:extLst>
          </c:dPt>
          <c:dPt>
            <c:idx val="36"/>
            <c:invertIfNegative val="0"/>
            <c:bubble3D val="0"/>
            <c:extLst xmlns:c16r2="http://schemas.microsoft.com/office/drawing/2015/06/chart">
              <c:ext xmlns:c16="http://schemas.microsoft.com/office/drawing/2014/chart" uri="{C3380CC4-5D6E-409C-BE32-E72D297353CC}">
                <c16:uniqueId val="{00000024-FA14-43B9-BE6E-106E3DD4B71B}"/>
              </c:ext>
            </c:extLst>
          </c:dPt>
          <c:dPt>
            <c:idx val="37"/>
            <c:invertIfNegative val="0"/>
            <c:bubble3D val="0"/>
            <c:extLst xmlns:c16r2="http://schemas.microsoft.com/office/drawing/2015/06/chart">
              <c:ext xmlns:c16="http://schemas.microsoft.com/office/drawing/2014/chart" uri="{C3380CC4-5D6E-409C-BE32-E72D297353CC}">
                <c16:uniqueId val="{00000025-FA14-43B9-BE6E-106E3DD4B71B}"/>
              </c:ext>
            </c:extLst>
          </c:dPt>
          <c:dPt>
            <c:idx val="38"/>
            <c:invertIfNegative val="0"/>
            <c:bubble3D val="0"/>
            <c:extLst xmlns:c16r2="http://schemas.microsoft.com/office/drawing/2015/06/chart">
              <c:ext xmlns:c16="http://schemas.microsoft.com/office/drawing/2014/chart" uri="{C3380CC4-5D6E-409C-BE32-E72D297353CC}">
                <c16:uniqueId val="{00000026-FA14-43B9-BE6E-106E3DD4B71B}"/>
              </c:ext>
            </c:extLst>
          </c:dPt>
          <c:dPt>
            <c:idx val="39"/>
            <c:invertIfNegative val="0"/>
            <c:bubble3D val="0"/>
            <c:extLst xmlns:c16r2="http://schemas.microsoft.com/office/drawing/2015/06/chart">
              <c:ext xmlns:c16="http://schemas.microsoft.com/office/drawing/2014/chart" uri="{C3380CC4-5D6E-409C-BE32-E72D297353CC}">
                <c16:uniqueId val="{00000027-FA14-43B9-BE6E-106E3DD4B71B}"/>
              </c:ext>
            </c:extLst>
          </c:dPt>
          <c:dLbls>
            <c:spPr>
              <a:noFill/>
              <a:ln>
                <a:noFill/>
              </a:ln>
              <a:effectLst/>
            </c:spPr>
            <c:txPr>
              <a:bodyPr rot="0" spcFirstLastPara="1" vertOverflow="ellipsis" vert="horz" wrap="square" anchor="ctr" anchorCtr="1"/>
              <a:lstStyle/>
              <a:p>
                <a:pPr>
                  <a:defRPr sz="1200" b="1" i="0" u="none" strike="noStrike" kern="1200" baseline="0">
                    <a:solidFill>
                      <a:schemeClr val="bg1"/>
                    </a:solidFill>
                    <a:latin typeface="Arial" panose="020B0604020202020204" pitchFamily="34" charset="0"/>
                    <a:ea typeface="Century Gothic" charset="0"/>
                    <a:cs typeface="Arial" panose="020B0604020202020204" pitchFamily="34" charset="0"/>
                  </a:defRPr>
                </a:pPr>
                <a:endParaRPr lang="en-US"/>
              </a:p>
            </c:txPr>
            <c:dLblPos val="ct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Sheet1!$A$24</c:f>
              <c:strCache>
                <c:ptCount val="1"/>
                <c:pt idx="0">
                  <c:v>Shopping for luxury or designer products</c:v>
                </c:pt>
              </c:strCache>
            </c:strRef>
          </c:cat>
          <c:val>
            <c:numRef>
              <c:f>Sheet1!$B$24</c:f>
              <c:numCache>
                <c:formatCode>0%</c:formatCode>
                <c:ptCount val="1"/>
                <c:pt idx="0">
                  <c:v>0.17013707165108999</c:v>
                </c:pt>
              </c:numCache>
            </c:numRef>
          </c:val>
          <c:extLst xmlns:c16r2="http://schemas.microsoft.com/office/drawing/2015/06/chart">
            <c:ext xmlns:c16="http://schemas.microsoft.com/office/drawing/2014/chart" uri="{C3380CC4-5D6E-409C-BE32-E72D297353CC}">
              <c16:uniqueId val="{00000028-FA14-43B9-BE6E-106E3DD4B71B}"/>
            </c:ext>
          </c:extLst>
        </c:ser>
        <c:ser>
          <c:idx val="1"/>
          <c:order val="1"/>
          <c:tx>
            <c:strRef>
              <c:f>Sheet1!$C$1</c:f>
              <c:strCache>
                <c:ptCount val="1"/>
                <c:pt idx="0">
                  <c:v>Definitely would</c:v>
                </c:pt>
              </c:strCache>
            </c:strRef>
          </c:tx>
          <c:spPr>
            <a:solidFill>
              <a:srgbClr val="00B050"/>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b" anchorCtr="0">
                <a:spAutoFit/>
              </a:bodyPr>
              <a:lstStyle/>
              <a:p>
                <a:pPr algn="ctr">
                  <a:defRPr lang="en-GB" sz="1200" b="1" i="0" u="none" strike="noStrike" kern="1200" baseline="0">
                    <a:solidFill>
                      <a:schemeClr val="bg1"/>
                    </a:solidFill>
                    <a:latin typeface="Arial" panose="020B0604020202020204" pitchFamily="34" charset="0"/>
                    <a:ea typeface="Century Gothic" charset="0"/>
                    <a:cs typeface="Arial" panose="020B0604020202020204" pitchFamily="34" charset="0"/>
                  </a:defRPr>
                </a:pPr>
                <a:endParaRPr lang="en-US"/>
              </a:p>
            </c:txPr>
            <c:dLblPos val="ct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Sheet1!$A$24</c:f>
              <c:strCache>
                <c:ptCount val="1"/>
                <c:pt idx="0">
                  <c:v>Shopping for luxury or designer products</c:v>
                </c:pt>
              </c:strCache>
            </c:strRef>
          </c:cat>
          <c:val>
            <c:numRef>
              <c:f>Sheet1!$C$24</c:f>
              <c:numCache>
                <c:formatCode>0%</c:formatCode>
                <c:ptCount val="1"/>
                <c:pt idx="0">
                  <c:v>0.15886292834891</c:v>
                </c:pt>
              </c:numCache>
            </c:numRef>
          </c:val>
          <c:extLst xmlns:c16r2="http://schemas.microsoft.com/office/drawing/2015/06/chart">
            <c:ext xmlns:c16="http://schemas.microsoft.com/office/drawing/2014/chart" uri="{C3380CC4-5D6E-409C-BE32-E72D297353CC}">
              <c16:uniqueId val="{00000029-FA14-43B9-BE6E-106E3DD4B71B}"/>
            </c:ext>
          </c:extLst>
        </c:ser>
        <c:dLbls>
          <c:showLegendKey val="0"/>
          <c:showVal val="0"/>
          <c:showCatName val="0"/>
          <c:showSerName val="0"/>
          <c:showPercent val="0"/>
          <c:showBubbleSize val="0"/>
        </c:dLbls>
        <c:gapWidth val="50"/>
        <c:overlap val="100"/>
        <c:axId val="395617096"/>
        <c:axId val="395622584"/>
      </c:barChart>
      <c:catAx>
        <c:axId val="395617096"/>
        <c:scaling>
          <c:orientation val="maxMin"/>
        </c:scaling>
        <c:delete val="1"/>
        <c:axPos val="l"/>
        <c:numFmt formatCode="General" sourceLinked="1"/>
        <c:majorTickMark val="none"/>
        <c:minorTickMark val="none"/>
        <c:tickLblPos val="nextTo"/>
        <c:crossAx val="395622584"/>
        <c:crosses val="autoZero"/>
        <c:auto val="1"/>
        <c:lblAlgn val="ctr"/>
        <c:lblOffset val="100"/>
        <c:noMultiLvlLbl val="0"/>
      </c:catAx>
      <c:valAx>
        <c:axId val="395622584"/>
        <c:scaling>
          <c:orientation val="minMax"/>
          <c:max val="1.2"/>
        </c:scaling>
        <c:delete val="1"/>
        <c:axPos val="t"/>
        <c:majorGridlines>
          <c:spPr>
            <a:ln w="9525" cap="flat" cmpd="sng" algn="ctr">
              <a:noFill/>
              <a:round/>
            </a:ln>
            <a:effectLst/>
          </c:spPr>
        </c:majorGridlines>
        <c:numFmt formatCode="0%" sourceLinked="0"/>
        <c:majorTickMark val="out"/>
        <c:minorTickMark val="none"/>
        <c:tickLblPos val="nextTo"/>
        <c:crossAx val="395617096"/>
        <c:crosses val="autoZero"/>
        <c:crossBetween val="between"/>
      </c:valAx>
      <c:spPr>
        <a:noFill/>
        <a:ln>
          <a:noFill/>
        </a:ln>
        <a:effectLst/>
      </c:spPr>
    </c:plotArea>
    <c:plotVisOnly val="1"/>
    <c:dispBlanksAs val="gap"/>
    <c:showDLblsOverMax val="0"/>
  </c:chart>
  <c:spPr>
    <a:noFill/>
    <a:ln>
      <a:noFill/>
    </a:ln>
    <a:effectLst/>
  </c:spPr>
  <c:txPr>
    <a:bodyPr/>
    <a:lstStyle/>
    <a:p>
      <a:pPr>
        <a:defRPr sz="800">
          <a:solidFill>
            <a:srgbClr val="505050"/>
          </a:solidFill>
          <a:latin typeface="Arial" panose="020B0604020202020204" pitchFamily="34" charset="0"/>
          <a:cs typeface="Arial" panose="020B0604020202020204" pitchFamily="34" charset="0"/>
        </a:defRPr>
      </a:pPr>
      <a:endParaRPr lang="en-US"/>
    </a:p>
  </c:txPr>
  <c:externalData r:id="rId2">
    <c:autoUpdate val="0"/>
  </c:externalData>
</c:chartSpace>
</file>

<file path=ppt/charts/chart44.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32780597237485198"/>
          <c:y val="3.73704372143773E-2"/>
          <c:w val="0.53711838704694803"/>
          <c:h val="0.94907410100360601"/>
        </c:manualLayout>
      </c:layout>
      <c:barChart>
        <c:barDir val="bar"/>
        <c:grouping val="stacked"/>
        <c:varyColors val="0"/>
        <c:ser>
          <c:idx val="0"/>
          <c:order val="0"/>
          <c:tx>
            <c:strRef>
              <c:f>Sheet1!$B$1</c:f>
              <c:strCache>
                <c:ptCount val="1"/>
                <c:pt idx="0">
                  <c:v>Very likely to </c:v>
                </c:pt>
              </c:strCache>
            </c:strRef>
          </c:tx>
          <c:spPr>
            <a:solidFill>
              <a:srgbClr val="92D050"/>
            </a:solidFill>
            <a:ln>
              <a:noFill/>
            </a:ln>
            <a:effectLst/>
          </c:spPr>
          <c:invertIfNegative val="0"/>
          <c:dPt>
            <c:idx val="0"/>
            <c:invertIfNegative val="0"/>
            <c:bubble3D val="0"/>
            <c:extLst xmlns:c16r2="http://schemas.microsoft.com/office/drawing/2015/06/chart">
              <c:ext xmlns:c16="http://schemas.microsoft.com/office/drawing/2014/chart" uri="{C3380CC4-5D6E-409C-BE32-E72D297353CC}">
                <c16:uniqueId val="{00000000-9E3D-4A9E-85FE-60102D77BBEF}"/>
              </c:ext>
            </c:extLst>
          </c:dPt>
          <c:dPt>
            <c:idx val="1"/>
            <c:invertIfNegative val="0"/>
            <c:bubble3D val="0"/>
            <c:extLst xmlns:c16r2="http://schemas.microsoft.com/office/drawing/2015/06/chart">
              <c:ext xmlns:c16="http://schemas.microsoft.com/office/drawing/2014/chart" uri="{C3380CC4-5D6E-409C-BE32-E72D297353CC}">
                <c16:uniqueId val="{00000001-9E3D-4A9E-85FE-60102D77BBEF}"/>
              </c:ext>
            </c:extLst>
          </c:dPt>
          <c:dPt>
            <c:idx val="2"/>
            <c:invertIfNegative val="0"/>
            <c:bubble3D val="0"/>
            <c:extLst xmlns:c16r2="http://schemas.microsoft.com/office/drawing/2015/06/chart">
              <c:ext xmlns:c16="http://schemas.microsoft.com/office/drawing/2014/chart" uri="{C3380CC4-5D6E-409C-BE32-E72D297353CC}">
                <c16:uniqueId val="{00000002-9E3D-4A9E-85FE-60102D77BBEF}"/>
              </c:ext>
            </c:extLst>
          </c:dPt>
          <c:dPt>
            <c:idx val="3"/>
            <c:invertIfNegative val="0"/>
            <c:bubble3D val="0"/>
            <c:extLst xmlns:c16r2="http://schemas.microsoft.com/office/drawing/2015/06/chart">
              <c:ext xmlns:c16="http://schemas.microsoft.com/office/drawing/2014/chart" uri="{C3380CC4-5D6E-409C-BE32-E72D297353CC}">
                <c16:uniqueId val="{00000003-9E3D-4A9E-85FE-60102D77BBEF}"/>
              </c:ext>
            </c:extLst>
          </c:dPt>
          <c:dPt>
            <c:idx val="4"/>
            <c:invertIfNegative val="0"/>
            <c:bubble3D val="0"/>
            <c:extLst xmlns:c16r2="http://schemas.microsoft.com/office/drawing/2015/06/chart">
              <c:ext xmlns:c16="http://schemas.microsoft.com/office/drawing/2014/chart" uri="{C3380CC4-5D6E-409C-BE32-E72D297353CC}">
                <c16:uniqueId val="{00000004-9E3D-4A9E-85FE-60102D77BBEF}"/>
              </c:ext>
            </c:extLst>
          </c:dPt>
          <c:dPt>
            <c:idx val="5"/>
            <c:invertIfNegative val="0"/>
            <c:bubble3D val="0"/>
            <c:extLst xmlns:c16r2="http://schemas.microsoft.com/office/drawing/2015/06/chart">
              <c:ext xmlns:c16="http://schemas.microsoft.com/office/drawing/2014/chart" uri="{C3380CC4-5D6E-409C-BE32-E72D297353CC}">
                <c16:uniqueId val="{00000005-9E3D-4A9E-85FE-60102D77BBEF}"/>
              </c:ext>
            </c:extLst>
          </c:dPt>
          <c:dPt>
            <c:idx val="6"/>
            <c:invertIfNegative val="0"/>
            <c:bubble3D val="0"/>
            <c:extLst xmlns:c16r2="http://schemas.microsoft.com/office/drawing/2015/06/chart">
              <c:ext xmlns:c16="http://schemas.microsoft.com/office/drawing/2014/chart" uri="{C3380CC4-5D6E-409C-BE32-E72D297353CC}">
                <c16:uniqueId val="{00000006-9E3D-4A9E-85FE-60102D77BBEF}"/>
              </c:ext>
            </c:extLst>
          </c:dPt>
          <c:dPt>
            <c:idx val="7"/>
            <c:invertIfNegative val="0"/>
            <c:bubble3D val="0"/>
            <c:extLst xmlns:c16r2="http://schemas.microsoft.com/office/drawing/2015/06/chart">
              <c:ext xmlns:c16="http://schemas.microsoft.com/office/drawing/2014/chart" uri="{C3380CC4-5D6E-409C-BE32-E72D297353CC}">
                <c16:uniqueId val="{00000007-9E3D-4A9E-85FE-60102D77BBEF}"/>
              </c:ext>
            </c:extLst>
          </c:dPt>
          <c:dPt>
            <c:idx val="8"/>
            <c:invertIfNegative val="0"/>
            <c:bubble3D val="0"/>
            <c:extLst xmlns:c16r2="http://schemas.microsoft.com/office/drawing/2015/06/chart">
              <c:ext xmlns:c16="http://schemas.microsoft.com/office/drawing/2014/chart" uri="{C3380CC4-5D6E-409C-BE32-E72D297353CC}">
                <c16:uniqueId val="{00000008-9E3D-4A9E-85FE-60102D77BBEF}"/>
              </c:ext>
            </c:extLst>
          </c:dPt>
          <c:dPt>
            <c:idx val="9"/>
            <c:invertIfNegative val="0"/>
            <c:bubble3D val="0"/>
            <c:extLst xmlns:c16r2="http://schemas.microsoft.com/office/drawing/2015/06/chart">
              <c:ext xmlns:c16="http://schemas.microsoft.com/office/drawing/2014/chart" uri="{C3380CC4-5D6E-409C-BE32-E72D297353CC}">
                <c16:uniqueId val="{00000009-9E3D-4A9E-85FE-60102D77BBEF}"/>
              </c:ext>
            </c:extLst>
          </c:dPt>
          <c:dPt>
            <c:idx val="10"/>
            <c:invertIfNegative val="0"/>
            <c:bubble3D val="0"/>
            <c:extLst xmlns:c16r2="http://schemas.microsoft.com/office/drawing/2015/06/chart">
              <c:ext xmlns:c16="http://schemas.microsoft.com/office/drawing/2014/chart" uri="{C3380CC4-5D6E-409C-BE32-E72D297353CC}">
                <c16:uniqueId val="{0000000A-9E3D-4A9E-85FE-60102D77BBEF}"/>
              </c:ext>
            </c:extLst>
          </c:dPt>
          <c:dPt>
            <c:idx val="11"/>
            <c:invertIfNegative val="0"/>
            <c:bubble3D val="0"/>
            <c:extLst xmlns:c16r2="http://schemas.microsoft.com/office/drawing/2015/06/chart">
              <c:ext xmlns:c16="http://schemas.microsoft.com/office/drawing/2014/chart" uri="{C3380CC4-5D6E-409C-BE32-E72D297353CC}">
                <c16:uniqueId val="{0000000B-9E3D-4A9E-85FE-60102D77BBEF}"/>
              </c:ext>
            </c:extLst>
          </c:dPt>
          <c:dPt>
            <c:idx val="12"/>
            <c:invertIfNegative val="0"/>
            <c:bubble3D val="0"/>
            <c:extLst xmlns:c16r2="http://schemas.microsoft.com/office/drawing/2015/06/chart">
              <c:ext xmlns:c16="http://schemas.microsoft.com/office/drawing/2014/chart" uri="{C3380CC4-5D6E-409C-BE32-E72D297353CC}">
                <c16:uniqueId val="{0000000C-9E3D-4A9E-85FE-60102D77BBEF}"/>
              </c:ext>
            </c:extLst>
          </c:dPt>
          <c:dPt>
            <c:idx val="13"/>
            <c:invertIfNegative val="0"/>
            <c:bubble3D val="0"/>
            <c:extLst xmlns:c16r2="http://schemas.microsoft.com/office/drawing/2015/06/chart">
              <c:ext xmlns:c16="http://schemas.microsoft.com/office/drawing/2014/chart" uri="{C3380CC4-5D6E-409C-BE32-E72D297353CC}">
                <c16:uniqueId val="{0000000D-9E3D-4A9E-85FE-60102D77BBEF}"/>
              </c:ext>
            </c:extLst>
          </c:dPt>
          <c:dPt>
            <c:idx val="14"/>
            <c:invertIfNegative val="0"/>
            <c:bubble3D val="0"/>
            <c:extLst xmlns:c16r2="http://schemas.microsoft.com/office/drawing/2015/06/chart">
              <c:ext xmlns:c16="http://schemas.microsoft.com/office/drawing/2014/chart" uri="{C3380CC4-5D6E-409C-BE32-E72D297353CC}">
                <c16:uniqueId val="{0000000E-9E3D-4A9E-85FE-60102D77BBEF}"/>
              </c:ext>
            </c:extLst>
          </c:dPt>
          <c:dPt>
            <c:idx val="15"/>
            <c:invertIfNegative val="0"/>
            <c:bubble3D val="0"/>
            <c:extLst xmlns:c16r2="http://schemas.microsoft.com/office/drawing/2015/06/chart">
              <c:ext xmlns:c16="http://schemas.microsoft.com/office/drawing/2014/chart" uri="{C3380CC4-5D6E-409C-BE32-E72D297353CC}">
                <c16:uniqueId val="{0000000F-9E3D-4A9E-85FE-60102D77BBEF}"/>
              </c:ext>
            </c:extLst>
          </c:dPt>
          <c:dPt>
            <c:idx val="16"/>
            <c:invertIfNegative val="0"/>
            <c:bubble3D val="0"/>
            <c:extLst xmlns:c16r2="http://schemas.microsoft.com/office/drawing/2015/06/chart">
              <c:ext xmlns:c16="http://schemas.microsoft.com/office/drawing/2014/chart" uri="{C3380CC4-5D6E-409C-BE32-E72D297353CC}">
                <c16:uniqueId val="{00000010-9E3D-4A9E-85FE-60102D77BBEF}"/>
              </c:ext>
            </c:extLst>
          </c:dPt>
          <c:dPt>
            <c:idx val="17"/>
            <c:invertIfNegative val="0"/>
            <c:bubble3D val="0"/>
            <c:extLst xmlns:c16r2="http://schemas.microsoft.com/office/drawing/2015/06/chart">
              <c:ext xmlns:c16="http://schemas.microsoft.com/office/drawing/2014/chart" uri="{C3380CC4-5D6E-409C-BE32-E72D297353CC}">
                <c16:uniqueId val="{00000011-9E3D-4A9E-85FE-60102D77BBEF}"/>
              </c:ext>
            </c:extLst>
          </c:dPt>
          <c:dPt>
            <c:idx val="18"/>
            <c:invertIfNegative val="0"/>
            <c:bubble3D val="0"/>
            <c:extLst xmlns:c16r2="http://schemas.microsoft.com/office/drawing/2015/06/chart">
              <c:ext xmlns:c16="http://schemas.microsoft.com/office/drawing/2014/chart" uri="{C3380CC4-5D6E-409C-BE32-E72D297353CC}">
                <c16:uniqueId val="{00000012-9E3D-4A9E-85FE-60102D77BBEF}"/>
              </c:ext>
            </c:extLst>
          </c:dPt>
          <c:dPt>
            <c:idx val="19"/>
            <c:invertIfNegative val="0"/>
            <c:bubble3D val="0"/>
            <c:extLst xmlns:c16r2="http://schemas.microsoft.com/office/drawing/2015/06/chart">
              <c:ext xmlns:c16="http://schemas.microsoft.com/office/drawing/2014/chart" uri="{C3380CC4-5D6E-409C-BE32-E72D297353CC}">
                <c16:uniqueId val="{00000013-9E3D-4A9E-85FE-60102D77BBEF}"/>
              </c:ext>
            </c:extLst>
          </c:dPt>
          <c:dPt>
            <c:idx val="20"/>
            <c:invertIfNegative val="0"/>
            <c:bubble3D val="0"/>
            <c:extLst xmlns:c16r2="http://schemas.microsoft.com/office/drawing/2015/06/chart">
              <c:ext xmlns:c16="http://schemas.microsoft.com/office/drawing/2014/chart" uri="{C3380CC4-5D6E-409C-BE32-E72D297353CC}">
                <c16:uniqueId val="{00000014-9E3D-4A9E-85FE-60102D77BBEF}"/>
              </c:ext>
            </c:extLst>
          </c:dPt>
          <c:dPt>
            <c:idx val="21"/>
            <c:invertIfNegative val="0"/>
            <c:bubble3D val="0"/>
            <c:extLst xmlns:c16r2="http://schemas.microsoft.com/office/drawing/2015/06/chart">
              <c:ext xmlns:c16="http://schemas.microsoft.com/office/drawing/2014/chart" uri="{C3380CC4-5D6E-409C-BE32-E72D297353CC}">
                <c16:uniqueId val="{00000015-9E3D-4A9E-85FE-60102D77BBEF}"/>
              </c:ext>
            </c:extLst>
          </c:dPt>
          <c:dPt>
            <c:idx val="22"/>
            <c:invertIfNegative val="0"/>
            <c:bubble3D val="0"/>
            <c:extLst xmlns:c16r2="http://schemas.microsoft.com/office/drawing/2015/06/chart">
              <c:ext xmlns:c16="http://schemas.microsoft.com/office/drawing/2014/chart" uri="{C3380CC4-5D6E-409C-BE32-E72D297353CC}">
                <c16:uniqueId val="{00000016-9E3D-4A9E-85FE-60102D77BBEF}"/>
              </c:ext>
            </c:extLst>
          </c:dPt>
          <c:dPt>
            <c:idx val="23"/>
            <c:invertIfNegative val="0"/>
            <c:bubble3D val="0"/>
            <c:extLst xmlns:c16r2="http://schemas.microsoft.com/office/drawing/2015/06/chart">
              <c:ext xmlns:c16="http://schemas.microsoft.com/office/drawing/2014/chart" uri="{C3380CC4-5D6E-409C-BE32-E72D297353CC}">
                <c16:uniqueId val="{00000017-9E3D-4A9E-85FE-60102D77BBEF}"/>
              </c:ext>
            </c:extLst>
          </c:dPt>
          <c:dPt>
            <c:idx val="24"/>
            <c:invertIfNegative val="0"/>
            <c:bubble3D val="0"/>
            <c:extLst xmlns:c16r2="http://schemas.microsoft.com/office/drawing/2015/06/chart">
              <c:ext xmlns:c16="http://schemas.microsoft.com/office/drawing/2014/chart" uri="{C3380CC4-5D6E-409C-BE32-E72D297353CC}">
                <c16:uniqueId val="{00000018-9E3D-4A9E-85FE-60102D77BBEF}"/>
              </c:ext>
            </c:extLst>
          </c:dPt>
          <c:dPt>
            <c:idx val="25"/>
            <c:invertIfNegative val="0"/>
            <c:bubble3D val="0"/>
            <c:extLst xmlns:c16r2="http://schemas.microsoft.com/office/drawing/2015/06/chart">
              <c:ext xmlns:c16="http://schemas.microsoft.com/office/drawing/2014/chart" uri="{C3380CC4-5D6E-409C-BE32-E72D297353CC}">
                <c16:uniqueId val="{00000019-9E3D-4A9E-85FE-60102D77BBEF}"/>
              </c:ext>
            </c:extLst>
          </c:dPt>
          <c:dPt>
            <c:idx val="26"/>
            <c:invertIfNegative val="0"/>
            <c:bubble3D val="0"/>
            <c:extLst xmlns:c16r2="http://schemas.microsoft.com/office/drawing/2015/06/chart">
              <c:ext xmlns:c16="http://schemas.microsoft.com/office/drawing/2014/chart" uri="{C3380CC4-5D6E-409C-BE32-E72D297353CC}">
                <c16:uniqueId val="{0000001A-9E3D-4A9E-85FE-60102D77BBEF}"/>
              </c:ext>
            </c:extLst>
          </c:dPt>
          <c:dPt>
            <c:idx val="27"/>
            <c:invertIfNegative val="0"/>
            <c:bubble3D val="0"/>
            <c:extLst xmlns:c16r2="http://schemas.microsoft.com/office/drawing/2015/06/chart">
              <c:ext xmlns:c16="http://schemas.microsoft.com/office/drawing/2014/chart" uri="{C3380CC4-5D6E-409C-BE32-E72D297353CC}">
                <c16:uniqueId val="{0000001B-9E3D-4A9E-85FE-60102D77BBEF}"/>
              </c:ext>
            </c:extLst>
          </c:dPt>
          <c:dPt>
            <c:idx val="28"/>
            <c:invertIfNegative val="0"/>
            <c:bubble3D val="0"/>
            <c:extLst xmlns:c16r2="http://schemas.microsoft.com/office/drawing/2015/06/chart">
              <c:ext xmlns:c16="http://schemas.microsoft.com/office/drawing/2014/chart" uri="{C3380CC4-5D6E-409C-BE32-E72D297353CC}">
                <c16:uniqueId val="{0000001C-9E3D-4A9E-85FE-60102D77BBEF}"/>
              </c:ext>
            </c:extLst>
          </c:dPt>
          <c:dPt>
            <c:idx val="29"/>
            <c:invertIfNegative val="0"/>
            <c:bubble3D val="0"/>
            <c:extLst xmlns:c16r2="http://schemas.microsoft.com/office/drawing/2015/06/chart">
              <c:ext xmlns:c16="http://schemas.microsoft.com/office/drawing/2014/chart" uri="{C3380CC4-5D6E-409C-BE32-E72D297353CC}">
                <c16:uniqueId val="{0000001D-9E3D-4A9E-85FE-60102D77BBEF}"/>
              </c:ext>
            </c:extLst>
          </c:dPt>
          <c:dPt>
            <c:idx val="30"/>
            <c:invertIfNegative val="0"/>
            <c:bubble3D val="0"/>
            <c:extLst xmlns:c16r2="http://schemas.microsoft.com/office/drawing/2015/06/chart">
              <c:ext xmlns:c16="http://schemas.microsoft.com/office/drawing/2014/chart" uri="{C3380CC4-5D6E-409C-BE32-E72D297353CC}">
                <c16:uniqueId val="{0000001E-9E3D-4A9E-85FE-60102D77BBEF}"/>
              </c:ext>
            </c:extLst>
          </c:dPt>
          <c:dPt>
            <c:idx val="31"/>
            <c:invertIfNegative val="0"/>
            <c:bubble3D val="0"/>
            <c:extLst xmlns:c16r2="http://schemas.microsoft.com/office/drawing/2015/06/chart">
              <c:ext xmlns:c16="http://schemas.microsoft.com/office/drawing/2014/chart" uri="{C3380CC4-5D6E-409C-BE32-E72D297353CC}">
                <c16:uniqueId val="{0000001F-9E3D-4A9E-85FE-60102D77BBEF}"/>
              </c:ext>
            </c:extLst>
          </c:dPt>
          <c:dPt>
            <c:idx val="32"/>
            <c:invertIfNegative val="0"/>
            <c:bubble3D val="0"/>
            <c:extLst xmlns:c16r2="http://schemas.microsoft.com/office/drawing/2015/06/chart">
              <c:ext xmlns:c16="http://schemas.microsoft.com/office/drawing/2014/chart" uri="{C3380CC4-5D6E-409C-BE32-E72D297353CC}">
                <c16:uniqueId val="{00000020-9E3D-4A9E-85FE-60102D77BBEF}"/>
              </c:ext>
            </c:extLst>
          </c:dPt>
          <c:dPt>
            <c:idx val="33"/>
            <c:invertIfNegative val="0"/>
            <c:bubble3D val="0"/>
            <c:extLst xmlns:c16r2="http://schemas.microsoft.com/office/drawing/2015/06/chart">
              <c:ext xmlns:c16="http://schemas.microsoft.com/office/drawing/2014/chart" uri="{C3380CC4-5D6E-409C-BE32-E72D297353CC}">
                <c16:uniqueId val="{00000021-9E3D-4A9E-85FE-60102D77BBEF}"/>
              </c:ext>
            </c:extLst>
          </c:dPt>
          <c:dPt>
            <c:idx val="34"/>
            <c:invertIfNegative val="0"/>
            <c:bubble3D val="0"/>
            <c:extLst xmlns:c16r2="http://schemas.microsoft.com/office/drawing/2015/06/chart">
              <c:ext xmlns:c16="http://schemas.microsoft.com/office/drawing/2014/chart" uri="{C3380CC4-5D6E-409C-BE32-E72D297353CC}">
                <c16:uniqueId val="{00000022-9E3D-4A9E-85FE-60102D77BBEF}"/>
              </c:ext>
            </c:extLst>
          </c:dPt>
          <c:dPt>
            <c:idx val="35"/>
            <c:invertIfNegative val="0"/>
            <c:bubble3D val="0"/>
            <c:extLst xmlns:c16r2="http://schemas.microsoft.com/office/drawing/2015/06/chart">
              <c:ext xmlns:c16="http://schemas.microsoft.com/office/drawing/2014/chart" uri="{C3380CC4-5D6E-409C-BE32-E72D297353CC}">
                <c16:uniqueId val="{00000023-9E3D-4A9E-85FE-60102D77BBEF}"/>
              </c:ext>
            </c:extLst>
          </c:dPt>
          <c:dPt>
            <c:idx val="36"/>
            <c:invertIfNegative val="0"/>
            <c:bubble3D val="0"/>
            <c:extLst xmlns:c16r2="http://schemas.microsoft.com/office/drawing/2015/06/chart">
              <c:ext xmlns:c16="http://schemas.microsoft.com/office/drawing/2014/chart" uri="{C3380CC4-5D6E-409C-BE32-E72D297353CC}">
                <c16:uniqueId val="{00000024-9E3D-4A9E-85FE-60102D77BBEF}"/>
              </c:ext>
            </c:extLst>
          </c:dPt>
          <c:dPt>
            <c:idx val="37"/>
            <c:invertIfNegative val="0"/>
            <c:bubble3D val="0"/>
            <c:extLst xmlns:c16r2="http://schemas.microsoft.com/office/drawing/2015/06/chart">
              <c:ext xmlns:c16="http://schemas.microsoft.com/office/drawing/2014/chart" uri="{C3380CC4-5D6E-409C-BE32-E72D297353CC}">
                <c16:uniqueId val="{00000025-9E3D-4A9E-85FE-60102D77BBEF}"/>
              </c:ext>
            </c:extLst>
          </c:dPt>
          <c:dPt>
            <c:idx val="38"/>
            <c:invertIfNegative val="0"/>
            <c:bubble3D val="0"/>
            <c:extLst xmlns:c16r2="http://schemas.microsoft.com/office/drawing/2015/06/chart">
              <c:ext xmlns:c16="http://schemas.microsoft.com/office/drawing/2014/chart" uri="{C3380CC4-5D6E-409C-BE32-E72D297353CC}">
                <c16:uniqueId val="{00000026-9E3D-4A9E-85FE-60102D77BBEF}"/>
              </c:ext>
            </c:extLst>
          </c:dPt>
          <c:dPt>
            <c:idx val="39"/>
            <c:invertIfNegative val="0"/>
            <c:bubble3D val="0"/>
            <c:extLst xmlns:c16r2="http://schemas.microsoft.com/office/drawing/2015/06/chart">
              <c:ext xmlns:c16="http://schemas.microsoft.com/office/drawing/2014/chart" uri="{C3380CC4-5D6E-409C-BE32-E72D297353CC}">
                <c16:uniqueId val="{00000027-9E3D-4A9E-85FE-60102D77BBEF}"/>
              </c:ext>
            </c:extLst>
          </c:dPt>
          <c:dLbls>
            <c:spPr>
              <a:noFill/>
              <a:ln>
                <a:noFill/>
              </a:ln>
              <a:effectLst/>
            </c:spPr>
            <c:txPr>
              <a:bodyPr rot="0" spcFirstLastPara="1" vertOverflow="ellipsis" vert="horz" wrap="square" anchor="ctr" anchorCtr="1"/>
              <a:lstStyle/>
              <a:p>
                <a:pPr>
                  <a:defRPr sz="1200" b="1" i="0" u="none" strike="noStrike" kern="1200" baseline="0">
                    <a:solidFill>
                      <a:schemeClr val="bg1"/>
                    </a:solidFill>
                    <a:latin typeface="Arial" panose="020B0604020202020204" pitchFamily="34" charset="0"/>
                    <a:ea typeface="Century Gothic" charset="0"/>
                    <a:cs typeface="Arial" panose="020B0604020202020204" pitchFamily="34" charset="0"/>
                  </a:defRPr>
                </a:pPr>
                <a:endParaRPr lang="en-US"/>
              </a:p>
            </c:txPr>
            <c:dLblPos val="ct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Sheet1!$A$12</c:f>
              <c:strCache>
                <c:ptCount val="1"/>
                <c:pt idx="0">
                  <c:v>Exploring an area by E-bike</c:v>
                </c:pt>
              </c:strCache>
            </c:strRef>
          </c:cat>
          <c:val>
            <c:numRef>
              <c:f>Sheet1!$B$12</c:f>
              <c:numCache>
                <c:formatCode>0%</c:formatCode>
                <c:ptCount val="1"/>
                <c:pt idx="0">
                  <c:v>0.179458598726115</c:v>
                </c:pt>
              </c:numCache>
            </c:numRef>
          </c:val>
          <c:extLst xmlns:c16r2="http://schemas.microsoft.com/office/drawing/2015/06/chart">
            <c:ext xmlns:c16="http://schemas.microsoft.com/office/drawing/2014/chart" uri="{C3380CC4-5D6E-409C-BE32-E72D297353CC}">
              <c16:uniqueId val="{00000028-9E3D-4A9E-85FE-60102D77BBEF}"/>
            </c:ext>
          </c:extLst>
        </c:ser>
        <c:ser>
          <c:idx val="1"/>
          <c:order val="1"/>
          <c:tx>
            <c:strRef>
              <c:f>Sheet1!$C$1</c:f>
              <c:strCache>
                <c:ptCount val="1"/>
                <c:pt idx="0">
                  <c:v>Definitely would</c:v>
                </c:pt>
              </c:strCache>
            </c:strRef>
          </c:tx>
          <c:spPr>
            <a:solidFill>
              <a:srgbClr val="00B050"/>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b" anchorCtr="0">
                <a:spAutoFit/>
              </a:bodyPr>
              <a:lstStyle/>
              <a:p>
                <a:pPr algn="ctr">
                  <a:defRPr lang="en-GB" sz="1200" b="1" i="0" u="none" strike="noStrike" kern="1200" baseline="0">
                    <a:solidFill>
                      <a:schemeClr val="bg1"/>
                    </a:solidFill>
                    <a:latin typeface="Arial" panose="020B0604020202020204" pitchFamily="34" charset="0"/>
                    <a:ea typeface="Century Gothic" charset="0"/>
                    <a:cs typeface="Arial" panose="020B0604020202020204" pitchFamily="34" charset="0"/>
                  </a:defRPr>
                </a:pPr>
                <a:endParaRPr lang="en-US"/>
              </a:p>
            </c:txPr>
            <c:dLblPos val="ct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Sheet1!$A$12</c:f>
              <c:strCache>
                <c:ptCount val="1"/>
                <c:pt idx="0">
                  <c:v>Exploring an area by E-bike</c:v>
                </c:pt>
              </c:strCache>
            </c:strRef>
          </c:cat>
          <c:val>
            <c:numRef>
              <c:f>Sheet1!$C$12</c:f>
              <c:numCache>
                <c:formatCode>0%</c:formatCode>
                <c:ptCount val="1"/>
                <c:pt idx="0">
                  <c:v>0.14254140127388501</c:v>
                </c:pt>
              </c:numCache>
            </c:numRef>
          </c:val>
          <c:extLst xmlns:c16r2="http://schemas.microsoft.com/office/drawing/2015/06/chart">
            <c:ext xmlns:c16="http://schemas.microsoft.com/office/drawing/2014/chart" uri="{C3380CC4-5D6E-409C-BE32-E72D297353CC}">
              <c16:uniqueId val="{00000029-9E3D-4A9E-85FE-60102D77BBEF}"/>
            </c:ext>
          </c:extLst>
        </c:ser>
        <c:dLbls>
          <c:showLegendKey val="0"/>
          <c:showVal val="0"/>
          <c:showCatName val="0"/>
          <c:showSerName val="0"/>
          <c:showPercent val="0"/>
          <c:showBubbleSize val="0"/>
        </c:dLbls>
        <c:gapWidth val="50"/>
        <c:overlap val="100"/>
        <c:axId val="395620624"/>
        <c:axId val="395626896"/>
      </c:barChart>
      <c:catAx>
        <c:axId val="395620624"/>
        <c:scaling>
          <c:orientation val="maxMin"/>
        </c:scaling>
        <c:delete val="1"/>
        <c:axPos val="l"/>
        <c:numFmt formatCode="General" sourceLinked="1"/>
        <c:majorTickMark val="none"/>
        <c:minorTickMark val="none"/>
        <c:tickLblPos val="nextTo"/>
        <c:crossAx val="395626896"/>
        <c:crosses val="autoZero"/>
        <c:auto val="1"/>
        <c:lblAlgn val="ctr"/>
        <c:lblOffset val="100"/>
        <c:noMultiLvlLbl val="0"/>
      </c:catAx>
      <c:valAx>
        <c:axId val="395626896"/>
        <c:scaling>
          <c:orientation val="minMax"/>
          <c:max val="1.2"/>
        </c:scaling>
        <c:delete val="1"/>
        <c:axPos val="t"/>
        <c:majorGridlines>
          <c:spPr>
            <a:ln w="9525" cap="flat" cmpd="sng" algn="ctr">
              <a:noFill/>
              <a:round/>
            </a:ln>
            <a:effectLst/>
          </c:spPr>
        </c:majorGridlines>
        <c:numFmt formatCode="0%" sourceLinked="0"/>
        <c:majorTickMark val="out"/>
        <c:minorTickMark val="none"/>
        <c:tickLblPos val="nextTo"/>
        <c:crossAx val="395620624"/>
        <c:crosses val="autoZero"/>
        <c:crossBetween val="between"/>
      </c:valAx>
      <c:spPr>
        <a:noFill/>
        <a:ln>
          <a:noFill/>
        </a:ln>
        <a:effectLst/>
      </c:spPr>
    </c:plotArea>
    <c:plotVisOnly val="1"/>
    <c:dispBlanksAs val="gap"/>
    <c:showDLblsOverMax val="0"/>
  </c:chart>
  <c:spPr>
    <a:noFill/>
    <a:ln>
      <a:noFill/>
    </a:ln>
    <a:effectLst/>
  </c:spPr>
  <c:txPr>
    <a:bodyPr/>
    <a:lstStyle/>
    <a:p>
      <a:pPr>
        <a:defRPr sz="800">
          <a:solidFill>
            <a:srgbClr val="505050"/>
          </a:solidFill>
          <a:latin typeface="Arial" panose="020B0604020202020204" pitchFamily="34" charset="0"/>
          <a:cs typeface="Arial" panose="020B0604020202020204" pitchFamily="34" charset="0"/>
        </a:defRPr>
      </a:pPr>
      <a:endParaRPr lang="en-US"/>
    </a:p>
  </c:txPr>
  <c:externalData r:id="rId2">
    <c:autoUpdate val="0"/>
  </c:externalData>
</c:chartSpace>
</file>

<file path=ppt/charts/chart45.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32780597237485198"/>
          <c:y val="3.73704372143773E-2"/>
          <c:w val="0.53711838704694803"/>
          <c:h val="0.94907410100360601"/>
        </c:manualLayout>
      </c:layout>
      <c:barChart>
        <c:barDir val="bar"/>
        <c:grouping val="stacked"/>
        <c:varyColors val="0"/>
        <c:ser>
          <c:idx val="0"/>
          <c:order val="0"/>
          <c:tx>
            <c:strRef>
              <c:f>Sheet1!$B$1</c:f>
              <c:strCache>
                <c:ptCount val="1"/>
                <c:pt idx="0">
                  <c:v>Very likely to </c:v>
                </c:pt>
              </c:strCache>
            </c:strRef>
          </c:tx>
          <c:spPr>
            <a:solidFill>
              <a:srgbClr val="92D050"/>
            </a:solidFill>
            <a:ln>
              <a:noFill/>
            </a:ln>
            <a:effectLst/>
          </c:spPr>
          <c:invertIfNegative val="0"/>
          <c:dPt>
            <c:idx val="0"/>
            <c:invertIfNegative val="0"/>
            <c:bubble3D val="0"/>
            <c:extLst xmlns:c16r2="http://schemas.microsoft.com/office/drawing/2015/06/chart">
              <c:ext xmlns:c16="http://schemas.microsoft.com/office/drawing/2014/chart" uri="{C3380CC4-5D6E-409C-BE32-E72D297353CC}">
                <c16:uniqueId val="{00000000-0543-4BC6-8DAE-D7713EFF8DB8}"/>
              </c:ext>
            </c:extLst>
          </c:dPt>
          <c:dPt>
            <c:idx val="1"/>
            <c:invertIfNegative val="0"/>
            <c:bubble3D val="0"/>
            <c:extLst xmlns:c16r2="http://schemas.microsoft.com/office/drawing/2015/06/chart">
              <c:ext xmlns:c16="http://schemas.microsoft.com/office/drawing/2014/chart" uri="{C3380CC4-5D6E-409C-BE32-E72D297353CC}">
                <c16:uniqueId val="{00000001-0543-4BC6-8DAE-D7713EFF8DB8}"/>
              </c:ext>
            </c:extLst>
          </c:dPt>
          <c:dPt>
            <c:idx val="2"/>
            <c:invertIfNegative val="0"/>
            <c:bubble3D val="0"/>
            <c:extLst xmlns:c16r2="http://schemas.microsoft.com/office/drawing/2015/06/chart">
              <c:ext xmlns:c16="http://schemas.microsoft.com/office/drawing/2014/chart" uri="{C3380CC4-5D6E-409C-BE32-E72D297353CC}">
                <c16:uniqueId val="{00000002-0543-4BC6-8DAE-D7713EFF8DB8}"/>
              </c:ext>
            </c:extLst>
          </c:dPt>
          <c:dPt>
            <c:idx val="3"/>
            <c:invertIfNegative val="0"/>
            <c:bubble3D val="0"/>
            <c:extLst xmlns:c16r2="http://schemas.microsoft.com/office/drawing/2015/06/chart">
              <c:ext xmlns:c16="http://schemas.microsoft.com/office/drawing/2014/chart" uri="{C3380CC4-5D6E-409C-BE32-E72D297353CC}">
                <c16:uniqueId val="{00000003-0543-4BC6-8DAE-D7713EFF8DB8}"/>
              </c:ext>
            </c:extLst>
          </c:dPt>
          <c:dPt>
            <c:idx val="4"/>
            <c:invertIfNegative val="0"/>
            <c:bubble3D val="0"/>
            <c:extLst xmlns:c16r2="http://schemas.microsoft.com/office/drawing/2015/06/chart">
              <c:ext xmlns:c16="http://schemas.microsoft.com/office/drawing/2014/chart" uri="{C3380CC4-5D6E-409C-BE32-E72D297353CC}">
                <c16:uniqueId val="{00000004-0543-4BC6-8DAE-D7713EFF8DB8}"/>
              </c:ext>
            </c:extLst>
          </c:dPt>
          <c:dPt>
            <c:idx val="5"/>
            <c:invertIfNegative val="0"/>
            <c:bubble3D val="0"/>
            <c:extLst xmlns:c16r2="http://schemas.microsoft.com/office/drawing/2015/06/chart">
              <c:ext xmlns:c16="http://schemas.microsoft.com/office/drawing/2014/chart" uri="{C3380CC4-5D6E-409C-BE32-E72D297353CC}">
                <c16:uniqueId val="{00000005-0543-4BC6-8DAE-D7713EFF8DB8}"/>
              </c:ext>
            </c:extLst>
          </c:dPt>
          <c:dPt>
            <c:idx val="6"/>
            <c:invertIfNegative val="0"/>
            <c:bubble3D val="0"/>
            <c:extLst xmlns:c16r2="http://schemas.microsoft.com/office/drawing/2015/06/chart">
              <c:ext xmlns:c16="http://schemas.microsoft.com/office/drawing/2014/chart" uri="{C3380CC4-5D6E-409C-BE32-E72D297353CC}">
                <c16:uniqueId val="{00000006-0543-4BC6-8DAE-D7713EFF8DB8}"/>
              </c:ext>
            </c:extLst>
          </c:dPt>
          <c:dPt>
            <c:idx val="7"/>
            <c:invertIfNegative val="0"/>
            <c:bubble3D val="0"/>
            <c:extLst xmlns:c16r2="http://schemas.microsoft.com/office/drawing/2015/06/chart">
              <c:ext xmlns:c16="http://schemas.microsoft.com/office/drawing/2014/chart" uri="{C3380CC4-5D6E-409C-BE32-E72D297353CC}">
                <c16:uniqueId val="{00000007-0543-4BC6-8DAE-D7713EFF8DB8}"/>
              </c:ext>
            </c:extLst>
          </c:dPt>
          <c:dPt>
            <c:idx val="8"/>
            <c:invertIfNegative val="0"/>
            <c:bubble3D val="0"/>
            <c:extLst xmlns:c16r2="http://schemas.microsoft.com/office/drawing/2015/06/chart">
              <c:ext xmlns:c16="http://schemas.microsoft.com/office/drawing/2014/chart" uri="{C3380CC4-5D6E-409C-BE32-E72D297353CC}">
                <c16:uniqueId val="{00000008-0543-4BC6-8DAE-D7713EFF8DB8}"/>
              </c:ext>
            </c:extLst>
          </c:dPt>
          <c:dPt>
            <c:idx val="9"/>
            <c:invertIfNegative val="0"/>
            <c:bubble3D val="0"/>
            <c:extLst xmlns:c16r2="http://schemas.microsoft.com/office/drawing/2015/06/chart">
              <c:ext xmlns:c16="http://schemas.microsoft.com/office/drawing/2014/chart" uri="{C3380CC4-5D6E-409C-BE32-E72D297353CC}">
                <c16:uniqueId val="{00000009-0543-4BC6-8DAE-D7713EFF8DB8}"/>
              </c:ext>
            </c:extLst>
          </c:dPt>
          <c:dPt>
            <c:idx val="10"/>
            <c:invertIfNegative val="0"/>
            <c:bubble3D val="0"/>
            <c:extLst xmlns:c16r2="http://schemas.microsoft.com/office/drawing/2015/06/chart">
              <c:ext xmlns:c16="http://schemas.microsoft.com/office/drawing/2014/chart" uri="{C3380CC4-5D6E-409C-BE32-E72D297353CC}">
                <c16:uniqueId val="{0000000A-0543-4BC6-8DAE-D7713EFF8DB8}"/>
              </c:ext>
            </c:extLst>
          </c:dPt>
          <c:dPt>
            <c:idx val="11"/>
            <c:invertIfNegative val="0"/>
            <c:bubble3D val="0"/>
            <c:extLst xmlns:c16r2="http://schemas.microsoft.com/office/drawing/2015/06/chart">
              <c:ext xmlns:c16="http://schemas.microsoft.com/office/drawing/2014/chart" uri="{C3380CC4-5D6E-409C-BE32-E72D297353CC}">
                <c16:uniqueId val="{0000000B-0543-4BC6-8DAE-D7713EFF8DB8}"/>
              </c:ext>
            </c:extLst>
          </c:dPt>
          <c:dPt>
            <c:idx val="12"/>
            <c:invertIfNegative val="0"/>
            <c:bubble3D val="0"/>
            <c:extLst xmlns:c16r2="http://schemas.microsoft.com/office/drawing/2015/06/chart">
              <c:ext xmlns:c16="http://schemas.microsoft.com/office/drawing/2014/chart" uri="{C3380CC4-5D6E-409C-BE32-E72D297353CC}">
                <c16:uniqueId val="{0000000C-0543-4BC6-8DAE-D7713EFF8DB8}"/>
              </c:ext>
            </c:extLst>
          </c:dPt>
          <c:dPt>
            <c:idx val="13"/>
            <c:invertIfNegative val="0"/>
            <c:bubble3D val="0"/>
            <c:extLst xmlns:c16r2="http://schemas.microsoft.com/office/drawing/2015/06/chart">
              <c:ext xmlns:c16="http://schemas.microsoft.com/office/drawing/2014/chart" uri="{C3380CC4-5D6E-409C-BE32-E72D297353CC}">
                <c16:uniqueId val="{0000000D-0543-4BC6-8DAE-D7713EFF8DB8}"/>
              </c:ext>
            </c:extLst>
          </c:dPt>
          <c:dPt>
            <c:idx val="14"/>
            <c:invertIfNegative val="0"/>
            <c:bubble3D val="0"/>
            <c:extLst xmlns:c16r2="http://schemas.microsoft.com/office/drawing/2015/06/chart">
              <c:ext xmlns:c16="http://schemas.microsoft.com/office/drawing/2014/chart" uri="{C3380CC4-5D6E-409C-BE32-E72D297353CC}">
                <c16:uniqueId val="{0000000E-0543-4BC6-8DAE-D7713EFF8DB8}"/>
              </c:ext>
            </c:extLst>
          </c:dPt>
          <c:dPt>
            <c:idx val="15"/>
            <c:invertIfNegative val="0"/>
            <c:bubble3D val="0"/>
            <c:extLst xmlns:c16r2="http://schemas.microsoft.com/office/drawing/2015/06/chart">
              <c:ext xmlns:c16="http://schemas.microsoft.com/office/drawing/2014/chart" uri="{C3380CC4-5D6E-409C-BE32-E72D297353CC}">
                <c16:uniqueId val="{0000000F-0543-4BC6-8DAE-D7713EFF8DB8}"/>
              </c:ext>
            </c:extLst>
          </c:dPt>
          <c:dPt>
            <c:idx val="16"/>
            <c:invertIfNegative val="0"/>
            <c:bubble3D val="0"/>
            <c:extLst xmlns:c16r2="http://schemas.microsoft.com/office/drawing/2015/06/chart">
              <c:ext xmlns:c16="http://schemas.microsoft.com/office/drawing/2014/chart" uri="{C3380CC4-5D6E-409C-BE32-E72D297353CC}">
                <c16:uniqueId val="{00000010-0543-4BC6-8DAE-D7713EFF8DB8}"/>
              </c:ext>
            </c:extLst>
          </c:dPt>
          <c:dPt>
            <c:idx val="17"/>
            <c:invertIfNegative val="0"/>
            <c:bubble3D val="0"/>
            <c:extLst xmlns:c16r2="http://schemas.microsoft.com/office/drawing/2015/06/chart">
              <c:ext xmlns:c16="http://schemas.microsoft.com/office/drawing/2014/chart" uri="{C3380CC4-5D6E-409C-BE32-E72D297353CC}">
                <c16:uniqueId val="{00000011-0543-4BC6-8DAE-D7713EFF8DB8}"/>
              </c:ext>
            </c:extLst>
          </c:dPt>
          <c:dPt>
            <c:idx val="18"/>
            <c:invertIfNegative val="0"/>
            <c:bubble3D val="0"/>
            <c:extLst xmlns:c16r2="http://schemas.microsoft.com/office/drawing/2015/06/chart">
              <c:ext xmlns:c16="http://schemas.microsoft.com/office/drawing/2014/chart" uri="{C3380CC4-5D6E-409C-BE32-E72D297353CC}">
                <c16:uniqueId val="{00000012-0543-4BC6-8DAE-D7713EFF8DB8}"/>
              </c:ext>
            </c:extLst>
          </c:dPt>
          <c:dPt>
            <c:idx val="19"/>
            <c:invertIfNegative val="0"/>
            <c:bubble3D val="0"/>
            <c:extLst xmlns:c16r2="http://schemas.microsoft.com/office/drawing/2015/06/chart">
              <c:ext xmlns:c16="http://schemas.microsoft.com/office/drawing/2014/chart" uri="{C3380CC4-5D6E-409C-BE32-E72D297353CC}">
                <c16:uniqueId val="{00000013-0543-4BC6-8DAE-D7713EFF8DB8}"/>
              </c:ext>
            </c:extLst>
          </c:dPt>
          <c:dPt>
            <c:idx val="20"/>
            <c:invertIfNegative val="0"/>
            <c:bubble3D val="0"/>
            <c:extLst xmlns:c16r2="http://schemas.microsoft.com/office/drawing/2015/06/chart">
              <c:ext xmlns:c16="http://schemas.microsoft.com/office/drawing/2014/chart" uri="{C3380CC4-5D6E-409C-BE32-E72D297353CC}">
                <c16:uniqueId val="{00000014-0543-4BC6-8DAE-D7713EFF8DB8}"/>
              </c:ext>
            </c:extLst>
          </c:dPt>
          <c:dPt>
            <c:idx val="21"/>
            <c:invertIfNegative val="0"/>
            <c:bubble3D val="0"/>
            <c:extLst xmlns:c16r2="http://schemas.microsoft.com/office/drawing/2015/06/chart">
              <c:ext xmlns:c16="http://schemas.microsoft.com/office/drawing/2014/chart" uri="{C3380CC4-5D6E-409C-BE32-E72D297353CC}">
                <c16:uniqueId val="{00000015-0543-4BC6-8DAE-D7713EFF8DB8}"/>
              </c:ext>
            </c:extLst>
          </c:dPt>
          <c:dPt>
            <c:idx val="22"/>
            <c:invertIfNegative val="0"/>
            <c:bubble3D val="0"/>
            <c:extLst xmlns:c16r2="http://schemas.microsoft.com/office/drawing/2015/06/chart">
              <c:ext xmlns:c16="http://schemas.microsoft.com/office/drawing/2014/chart" uri="{C3380CC4-5D6E-409C-BE32-E72D297353CC}">
                <c16:uniqueId val="{00000016-0543-4BC6-8DAE-D7713EFF8DB8}"/>
              </c:ext>
            </c:extLst>
          </c:dPt>
          <c:dPt>
            <c:idx val="23"/>
            <c:invertIfNegative val="0"/>
            <c:bubble3D val="0"/>
            <c:extLst xmlns:c16r2="http://schemas.microsoft.com/office/drawing/2015/06/chart">
              <c:ext xmlns:c16="http://schemas.microsoft.com/office/drawing/2014/chart" uri="{C3380CC4-5D6E-409C-BE32-E72D297353CC}">
                <c16:uniqueId val="{00000017-0543-4BC6-8DAE-D7713EFF8DB8}"/>
              </c:ext>
            </c:extLst>
          </c:dPt>
          <c:dPt>
            <c:idx val="24"/>
            <c:invertIfNegative val="0"/>
            <c:bubble3D val="0"/>
            <c:extLst xmlns:c16r2="http://schemas.microsoft.com/office/drawing/2015/06/chart">
              <c:ext xmlns:c16="http://schemas.microsoft.com/office/drawing/2014/chart" uri="{C3380CC4-5D6E-409C-BE32-E72D297353CC}">
                <c16:uniqueId val="{00000018-0543-4BC6-8DAE-D7713EFF8DB8}"/>
              </c:ext>
            </c:extLst>
          </c:dPt>
          <c:dPt>
            <c:idx val="25"/>
            <c:invertIfNegative val="0"/>
            <c:bubble3D val="0"/>
            <c:extLst xmlns:c16r2="http://schemas.microsoft.com/office/drawing/2015/06/chart">
              <c:ext xmlns:c16="http://schemas.microsoft.com/office/drawing/2014/chart" uri="{C3380CC4-5D6E-409C-BE32-E72D297353CC}">
                <c16:uniqueId val="{00000019-0543-4BC6-8DAE-D7713EFF8DB8}"/>
              </c:ext>
            </c:extLst>
          </c:dPt>
          <c:dPt>
            <c:idx val="26"/>
            <c:invertIfNegative val="0"/>
            <c:bubble3D val="0"/>
            <c:extLst xmlns:c16r2="http://schemas.microsoft.com/office/drawing/2015/06/chart">
              <c:ext xmlns:c16="http://schemas.microsoft.com/office/drawing/2014/chart" uri="{C3380CC4-5D6E-409C-BE32-E72D297353CC}">
                <c16:uniqueId val="{0000001A-0543-4BC6-8DAE-D7713EFF8DB8}"/>
              </c:ext>
            </c:extLst>
          </c:dPt>
          <c:dPt>
            <c:idx val="27"/>
            <c:invertIfNegative val="0"/>
            <c:bubble3D val="0"/>
            <c:extLst xmlns:c16r2="http://schemas.microsoft.com/office/drawing/2015/06/chart">
              <c:ext xmlns:c16="http://schemas.microsoft.com/office/drawing/2014/chart" uri="{C3380CC4-5D6E-409C-BE32-E72D297353CC}">
                <c16:uniqueId val="{0000001B-0543-4BC6-8DAE-D7713EFF8DB8}"/>
              </c:ext>
            </c:extLst>
          </c:dPt>
          <c:dPt>
            <c:idx val="28"/>
            <c:invertIfNegative val="0"/>
            <c:bubble3D val="0"/>
            <c:extLst xmlns:c16r2="http://schemas.microsoft.com/office/drawing/2015/06/chart">
              <c:ext xmlns:c16="http://schemas.microsoft.com/office/drawing/2014/chart" uri="{C3380CC4-5D6E-409C-BE32-E72D297353CC}">
                <c16:uniqueId val="{0000001C-0543-4BC6-8DAE-D7713EFF8DB8}"/>
              </c:ext>
            </c:extLst>
          </c:dPt>
          <c:dPt>
            <c:idx val="29"/>
            <c:invertIfNegative val="0"/>
            <c:bubble3D val="0"/>
            <c:extLst xmlns:c16r2="http://schemas.microsoft.com/office/drawing/2015/06/chart">
              <c:ext xmlns:c16="http://schemas.microsoft.com/office/drawing/2014/chart" uri="{C3380CC4-5D6E-409C-BE32-E72D297353CC}">
                <c16:uniqueId val="{0000001D-0543-4BC6-8DAE-D7713EFF8DB8}"/>
              </c:ext>
            </c:extLst>
          </c:dPt>
          <c:dPt>
            <c:idx val="30"/>
            <c:invertIfNegative val="0"/>
            <c:bubble3D val="0"/>
            <c:extLst xmlns:c16r2="http://schemas.microsoft.com/office/drawing/2015/06/chart">
              <c:ext xmlns:c16="http://schemas.microsoft.com/office/drawing/2014/chart" uri="{C3380CC4-5D6E-409C-BE32-E72D297353CC}">
                <c16:uniqueId val="{0000001E-0543-4BC6-8DAE-D7713EFF8DB8}"/>
              </c:ext>
            </c:extLst>
          </c:dPt>
          <c:dPt>
            <c:idx val="31"/>
            <c:invertIfNegative val="0"/>
            <c:bubble3D val="0"/>
            <c:extLst xmlns:c16r2="http://schemas.microsoft.com/office/drawing/2015/06/chart">
              <c:ext xmlns:c16="http://schemas.microsoft.com/office/drawing/2014/chart" uri="{C3380CC4-5D6E-409C-BE32-E72D297353CC}">
                <c16:uniqueId val="{0000001F-0543-4BC6-8DAE-D7713EFF8DB8}"/>
              </c:ext>
            </c:extLst>
          </c:dPt>
          <c:dPt>
            <c:idx val="32"/>
            <c:invertIfNegative val="0"/>
            <c:bubble3D val="0"/>
            <c:extLst xmlns:c16r2="http://schemas.microsoft.com/office/drawing/2015/06/chart">
              <c:ext xmlns:c16="http://schemas.microsoft.com/office/drawing/2014/chart" uri="{C3380CC4-5D6E-409C-BE32-E72D297353CC}">
                <c16:uniqueId val="{00000020-0543-4BC6-8DAE-D7713EFF8DB8}"/>
              </c:ext>
            </c:extLst>
          </c:dPt>
          <c:dPt>
            <c:idx val="33"/>
            <c:invertIfNegative val="0"/>
            <c:bubble3D val="0"/>
            <c:extLst xmlns:c16r2="http://schemas.microsoft.com/office/drawing/2015/06/chart">
              <c:ext xmlns:c16="http://schemas.microsoft.com/office/drawing/2014/chart" uri="{C3380CC4-5D6E-409C-BE32-E72D297353CC}">
                <c16:uniqueId val="{00000021-0543-4BC6-8DAE-D7713EFF8DB8}"/>
              </c:ext>
            </c:extLst>
          </c:dPt>
          <c:dPt>
            <c:idx val="34"/>
            <c:invertIfNegative val="0"/>
            <c:bubble3D val="0"/>
            <c:extLst xmlns:c16r2="http://schemas.microsoft.com/office/drawing/2015/06/chart">
              <c:ext xmlns:c16="http://schemas.microsoft.com/office/drawing/2014/chart" uri="{C3380CC4-5D6E-409C-BE32-E72D297353CC}">
                <c16:uniqueId val="{00000022-0543-4BC6-8DAE-D7713EFF8DB8}"/>
              </c:ext>
            </c:extLst>
          </c:dPt>
          <c:dPt>
            <c:idx val="35"/>
            <c:invertIfNegative val="0"/>
            <c:bubble3D val="0"/>
            <c:extLst xmlns:c16r2="http://schemas.microsoft.com/office/drawing/2015/06/chart">
              <c:ext xmlns:c16="http://schemas.microsoft.com/office/drawing/2014/chart" uri="{C3380CC4-5D6E-409C-BE32-E72D297353CC}">
                <c16:uniqueId val="{00000023-0543-4BC6-8DAE-D7713EFF8DB8}"/>
              </c:ext>
            </c:extLst>
          </c:dPt>
          <c:dPt>
            <c:idx val="36"/>
            <c:invertIfNegative val="0"/>
            <c:bubble3D val="0"/>
            <c:extLst xmlns:c16r2="http://schemas.microsoft.com/office/drawing/2015/06/chart">
              <c:ext xmlns:c16="http://schemas.microsoft.com/office/drawing/2014/chart" uri="{C3380CC4-5D6E-409C-BE32-E72D297353CC}">
                <c16:uniqueId val="{00000024-0543-4BC6-8DAE-D7713EFF8DB8}"/>
              </c:ext>
            </c:extLst>
          </c:dPt>
          <c:dPt>
            <c:idx val="37"/>
            <c:invertIfNegative val="0"/>
            <c:bubble3D val="0"/>
            <c:extLst xmlns:c16r2="http://schemas.microsoft.com/office/drawing/2015/06/chart">
              <c:ext xmlns:c16="http://schemas.microsoft.com/office/drawing/2014/chart" uri="{C3380CC4-5D6E-409C-BE32-E72D297353CC}">
                <c16:uniqueId val="{00000025-0543-4BC6-8DAE-D7713EFF8DB8}"/>
              </c:ext>
            </c:extLst>
          </c:dPt>
          <c:dPt>
            <c:idx val="38"/>
            <c:invertIfNegative val="0"/>
            <c:bubble3D val="0"/>
            <c:extLst xmlns:c16r2="http://schemas.microsoft.com/office/drawing/2015/06/chart">
              <c:ext xmlns:c16="http://schemas.microsoft.com/office/drawing/2014/chart" uri="{C3380CC4-5D6E-409C-BE32-E72D297353CC}">
                <c16:uniqueId val="{00000026-0543-4BC6-8DAE-D7713EFF8DB8}"/>
              </c:ext>
            </c:extLst>
          </c:dPt>
          <c:dPt>
            <c:idx val="39"/>
            <c:invertIfNegative val="0"/>
            <c:bubble3D val="0"/>
            <c:extLst xmlns:c16r2="http://schemas.microsoft.com/office/drawing/2015/06/chart">
              <c:ext xmlns:c16="http://schemas.microsoft.com/office/drawing/2014/chart" uri="{C3380CC4-5D6E-409C-BE32-E72D297353CC}">
                <c16:uniqueId val="{00000027-0543-4BC6-8DAE-D7713EFF8DB8}"/>
              </c:ext>
            </c:extLst>
          </c:dPt>
          <c:dLbls>
            <c:spPr>
              <a:noFill/>
              <a:ln>
                <a:noFill/>
              </a:ln>
              <a:effectLst/>
            </c:spPr>
            <c:txPr>
              <a:bodyPr rot="0" spcFirstLastPara="1" vertOverflow="ellipsis" vert="horz" wrap="square" anchor="ctr" anchorCtr="1"/>
              <a:lstStyle/>
              <a:p>
                <a:pPr>
                  <a:defRPr sz="1200" b="1" i="0" u="none" strike="noStrike" kern="1200" baseline="0">
                    <a:solidFill>
                      <a:schemeClr val="bg1"/>
                    </a:solidFill>
                    <a:latin typeface="Arial" panose="020B0604020202020204" pitchFamily="34" charset="0"/>
                    <a:ea typeface="Century Gothic" charset="0"/>
                    <a:cs typeface="Arial" panose="020B0604020202020204" pitchFamily="34" charset="0"/>
                  </a:defRPr>
                </a:pPr>
                <a:endParaRPr lang="en-US"/>
              </a:p>
            </c:txPr>
            <c:dLblPos val="ct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Sheet1!$A$17</c:f>
              <c:strCache>
                <c:ptCount val="1"/>
                <c:pt idx="0">
                  <c:v>Having a spa/beauty/wellness treatment</c:v>
                </c:pt>
              </c:strCache>
            </c:strRef>
          </c:cat>
          <c:val>
            <c:numRef>
              <c:f>Sheet1!$B$17</c:f>
              <c:numCache>
                <c:formatCode>0%</c:formatCode>
                <c:ptCount val="1"/>
                <c:pt idx="0">
                  <c:v>0.15141914191419101</c:v>
                </c:pt>
              </c:numCache>
            </c:numRef>
          </c:val>
          <c:extLst xmlns:c16r2="http://schemas.microsoft.com/office/drawing/2015/06/chart">
            <c:ext xmlns:c16="http://schemas.microsoft.com/office/drawing/2014/chart" uri="{C3380CC4-5D6E-409C-BE32-E72D297353CC}">
              <c16:uniqueId val="{00000028-0543-4BC6-8DAE-D7713EFF8DB8}"/>
            </c:ext>
          </c:extLst>
        </c:ser>
        <c:ser>
          <c:idx val="1"/>
          <c:order val="1"/>
          <c:tx>
            <c:strRef>
              <c:f>Sheet1!$C$1</c:f>
              <c:strCache>
                <c:ptCount val="1"/>
                <c:pt idx="0">
                  <c:v>Definitely would</c:v>
                </c:pt>
              </c:strCache>
            </c:strRef>
          </c:tx>
          <c:spPr>
            <a:solidFill>
              <a:srgbClr val="00B050"/>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b" anchorCtr="0">
                <a:spAutoFit/>
              </a:bodyPr>
              <a:lstStyle/>
              <a:p>
                <a:pPr algn="ctr">
                  <a:defRPr lang="en-GB" sz="1200" b="1" i="0" u="none" strike="noStrike" kern="1200" baseline="0">
                    <a:solidFill>
                      <a:schemeClr val="bg1"/>
                    </a:solidFill>
                    <a:latin typeface="Arial" panose="020B0604020202020204" pitchFamily="34" charset="0"/>
                    <a:ea typeface="Century Gothic" charset="0"/>
                    <a:cs typeface="Arial" panose="020B0604020202020204" pitchFamily="34" charset="0"/>
                  </a:defRPr>
                </a:pPr>
                <a:endParaRPr lang="en-US"/>
              </a:p>
            </c:txPr>
            <c:dLblPos val="ct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Sheet1!$A$17</c:f>
              <c:strCache>
                <c:ptCount val="1"/>
                <c:pt idx="0">
                  <c:v>Having a spa/beauty/wellness treatment</c:v>
                </c:pt>
              </c:strCache>
            </c:strRef>
          </c:cat>
          <c:val>
            <c:numRef>
              <c:f>Sheet1!$C$17</c:f>
              <c:numCache>
                <c:formatCode>0%</c:formatCode>
                <c:ptCount val="1"/>
                <c:pt idx="0">
                  <c:v>0.15858085808580899</c:v>
                </c:pt>
              </c:numCache>
            </c:numRef>
          </c:val>
          <c:extLst xmlns:c16r2="http://schemas.microsoft.com/office/drawing/2015/06/chart">
            <c:ext xmlns:c16="http://schemas.microsoft.com/office/drawing/2014/chart" uri="{C3380CC4-5D6E-409C-BE32-E72D297353CC}">
              <c16:uniqueId val="{00000029-0543-4BC6-8DAE-D7713EFF8DB8}"/>
            </c:ext>
          </c:extLst>
        </c:ser>
        <c:dLbls>
          <c:showLegendKey val="0"/>
          <c:showVal val="0"/>
          <c:showCatName val="0"/>
          <c:showSerName val="0"/>
          <c:showPercent val="0"/>
          <c:showBubbleSize val="0"/>
        </c:dLbls>
        <c:gapWidth val="50"/>
        <c:overlap val="100"/>
        <c:axId val="395622976"/>
        <c:axId val="395617488"/>
      </c:barChart>
      <c:catAx>
        <c:axId val="395622976"/>
        <c:scaling>
          <c:orientation val="maxMin"/>
        </c:scaling>
        <c:delete val="1"/>
        <c:axPos val="l"/>
        <c:numFmt formatCode="General" sourceLinked="1"/>
        <c:majorTickMark val="none"/>
        <c:minorTickMark val="none"/>
        <c:tickLblPos val="nextTo"/>
        <c:crossAx val="395617488"/>
        <c:crosses val="autoZero"/>
        <c:auto val="1"/>
        <c:lblAlgn val="ctr"/>
        <c:lblOffset val="100"/>
        <c:noMultiLvlLbl val="0"/>
      </c:catAx>
      <c:valAx>
        <c:axId val="395617488"/>
        <c:scaling>
          <c:orientation val="minMax"/>
          <c:max val="1.2"/>
        </c:scaling>
        <c:delete val="1"/>
        <c:axPos val="t"/>
        <c:majorGridlines>
          <c:spPr>
            <a:ln w="9525" cap="flat" cmpd="sng" algn="ctr">
              <a:noFill/>
              <a:round/>
            </a:ln>
            <a:effectLst/>
          </c:spPr>
        </c:majorGridlines>
        <c:numFmt formatCode="0%" sourceLinked="0"/>
        <c:majorTickMark val="out"/>
        <c:minorTickMark val="none"/>
        <c:tickLblPos val="nextTo"/>
        <c:crossAx val="395622976"/>
        <c:crosses val="autoZero"/>
        <c:crossBetween val="between"/>
      </c:valAx>
      <c:spPr>
        <a:noFill/>
        <a:ln>
          <a:noFill/>
        </a:ln>
        <a:effectLst/>
      </c:spPr>
    </c:plotArea>
    <c:plotVisOnly val="1"/>
    <c:dispBlanksAs val="gap"/>
    <c:showDLblsOverMax val="0"/>
  </c:chart>
  <c:spPr>
    <a:noFill/>
    <a:ln>
      <a:noFill/>
    </a:ln>
    <a:effectLst/>
  </c:spPr>
  <c:txPr>
    <a:bodyPr/>
    <a:lstStyle/>
    <a:p>
      <a:pPr>
        <a:defRPr sz="800">
          <a:solidFill>
            <a:srgbClr val="505050"/>
          </a:solidFill>
          <a:latin typeface="Arial" panose="020B0604020202020204" pitchFamily="34" charset="0"/>
          <a:cs typeface="Arial" panose="020B0604020202020204" pitchFamily="34" charset="0"/>
        </a:defRPr>
      </a:pPr>
      <a:endParaRPr lang="en-US"/>
    </a:p>
  </c:txPr>
  <c:externalData r:id="rId2">
    <c:autoUpdate val="0"/>
  </c:externalData>
</c:chartSpace>
</file>

<file path=ppt/charts/chart46.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32780597237485198"/>
          <c:y val="3.73704372143773E-2"/>
          <c:w val="0.53711838704694803"/>
          <c:h val="0.94907410100360601"/>
        </c:manualLayout>
      </c:layout>
      <c:barChart>
        <c:barDir val="bar"/>
        <c:grouping val="stacked"/>
        <c:varyColors val="0"/>
        <c:ser>
          <c:idx val="0"/>
          <c:order val="0"/>
          <c:tx>
            <c:strRef>
              <c:f>Sheet1!$B$1</c:f>
              <c:strCache>
                <c:ptCount val="1"/>
                <c:pt idx="0">
                  <c:v>Very likely to </c:v>
                </c:pt>
              </c:strCache>
            </c:strRef>
          </c:tx>
          <c:spPr>
            <a:solidFill>
              <a:srgbClr val="92D050"/>
            </a:solidFill>
            <a:ln>
              <a:noFill/>
            </a:ln>
            <a:effectLst/>
          </c:spPr>
          <c:invertIfNegative val="0"/>
          <c:dPt>
            <c:idx val="0"/>
            <c:invertIfNegative val="0"/>
            <c:bubble3D val="0"/>
            <c:extLst xmlns:c16r2="http://schemas.microsoft.com/office/drawing/2015/06/chart">
              <c:ext xmlns:c16="http://schemas.microsoft.com/office/drawing/2014/chart" uri="{C3380CC4-5D6E-409C-BE32-E72D297353CC}">
                <c16:uniqueId val="{00000000-C206-4B22-BA6D-2F8017D317DB}"/>
              </c:ext>
            </c:extLst>
          </c:dPt>
          <c:dPt>
            <c:idx val="1"/>
            <c:invertIfNegative val="0"/>
            <c:bubble3D val="0"/>
            <c:extLst xmlns:c16r2="http://schemas.microsoft.com/office/drawing/2015/06/chart">
              <c:ext xmlns:c16="http://schemas.microsoft.com/office/drawing/2014/chart" uri="{C3380CC4-5D6E-409C-BE32-E72D297353CC}">
                <c16:uniqueId val="{00000001-C206-4B22-BA6D-2F8017D317DB}"/>
              </c:ext>
            </c:extLst>
          </c:dPt>
          <c:dPt>
            <c:idx val="2"/>
            <c:invertIfNegative val="0"/>
            <c:bubble3D val="0"/>
            <c:extLst xmlns:c16r2="http://schemas.microsoft.com/office/drawing/2015/06/chart">
              <c:ext xmlns:c16="http://schemas.microsoft.com/office/drawing/2014/chart" uri="{C3380CC4-5D6E-409C-BE32-E72D297353CC}">
                <c16:uniqueId val="{00000002-C206-4B22-BA6D-2F8017D317DB}"/>
              </c:ext>
            </c:extLst>
          </c:dPt>
          <c:dPt>
            <c:idx val="3"/>
            <c:invertIfNegative val="0"/>
            <c:bubble3D val="0"/>
            <c:extLst xmlns:c16r2="http://schemas.microsoft.com/office/drawing/2015/06/chart">
              <c:ext xmlns:c16="http://schemas.microsoft.com/office/drawing/2014/chart" uri="{C3380CC4-5D6E-409C-BE32-E72D297353CC}">
                <c16:uniqueId val="{00000003-C206-4B22-BA6D-2F8017D317DB}"/>
              </c:ext>
            </c:extLst>
          </c:dPt>
          <c:dPt>
            <c:idx val="4"/>
            <c:invertIfNegative val="0"/>
            <c:bubble3D val="0"/>
            <c:extLst xmlns:c16r2="http://schemas.microsoft.com/office/drawing/2015/06/chart">
              <c:ext xmlns:c16="http://schemas.microsoft.com/office/drawing/2014/chart" uri="{C3380CC4-5D6E-409C-BE32-E72D297353CC}">
                <c16:uniqueId val="{00000004-C206-4B22-BA6D-2F8017D317DB}"/>
              </c:ext>
            </c:extLst>
          </c:dPt>
          <c:dPt>
            <c:idx val="5"/>
            <c:invertIfNegative val="0"/>
            <c:bubble3D val="0"/>
            <c:extLst xmlns:c16r2="http://schemas.microsoft.com/office/drawing/2015/06/chart">
              <c:ext xmlns:c16="http://schemas.microsoft.com/office/drawing/2014/chart" uri="{C3380CC4-5D6E-409C-BE32-E72D297353CC}">
                <c16:uniqueId val="{00000005-C206-4B22-BA6D-2F8017D317DB}"/>
              </c:ext>
            </c:extLst>
          </c:dPt>
          <c:dPt>
            <c:idx val="6"/>
            <c:invertIfNegative val="0"/>
            <c:bubble3D val="0"/>
            <c:extLst xmlns:c16r2="http://schemas.microsoft.com/office/drawing/2015/06/chart">
              <c:ext xmlns:c16="http://schemas.microsoft.com/office/drawing/2014/chart" uri="{C3380CC4-5D6E-409C-BE32-E72D297353CC}">
                <c16:uniqueId val="{00000006-C206-4B22-BA6D-2F8017D317DB}"/>
              </c:ext>
            </c:extLst>
          </c:dPt>
          <c:dPt>
            <c:idx val="7"/>
            <c:invertIfNegative val="0"/>
            <c:bubble3D val="0"/>
            <c:extLst xmlns:c16r2="http://schemas.microsoft.com/office/drawing/2015/06/chart">
              <c:ext xmlns:c16="http://schemas.microsoft.com/office/drawing/2014/chart" uri="{C3380CC4-5D6E-409C-BE32-E72D297353CC}">
                <c16:uniqueId val="{00000007-C206-4B22-BA6D-2F8017D317DB}"/>
              </c:ext>
            </c:extLst>
          </c:dPt>
          <c:dPt>
            <c:idx val="8"/>
            <c:invertIfNegative val="0"/>
            <c:bubble3D val="0"/>
            <c:extLst xmlns:c16r2="http://schemas.microsoft.com/office/drawing/2015/06/chart">
              <c:ext xmlns:c16="http://schemas.microsoft.com/office/drawing/2014/chart" uri="{C3380CC4-5D6E-409C-BE32-E72D297353CC}">
                <c16:uniqueId val="{00000008-C206-4B22-BA6D-2F8017D317DB}"/>
              </c:ext>
            </c:extLst>
          </c:dPt>
          <c:dPt>
            <c:idx val="9"/>
            <c:invertIfNegative val="0"/>
            <c:bubble3D val="0"/>
            <c:extLst xmlns:c16r2="http://schemas.microsoft.com/office/drawing/2015/06/chart">
              <c:ext xmlns:c16="http://schemas.microsoft.com/office/drawing/2014/chart" uri="{C3380CC4-5D6E-409C-BE32-E72D297353CC}">
                <c16:uniqueId val="{00000009-C206-4B22-BA6D-2F8017D317DB}"/>
              </c:ext>
            </c:extLst>
          </c:dPt>
          <c:dPt>
            <c:idx val="10"/>
            <c:invertIfNegative val="0"/>
            <c:bubble3D val="0"/>
            <c:extLst xmlns:c16r2="http://schemas.microsoft.com/office/drawing/2015/06/chart">
              <c:ext xmlns:c16="http://schemas.microsoft.com/office/drawing/2014/chart" uri="{C3380CC4-5D6E-409C-BE32-E72D297353CC}">
                <c16:uniqueId val="{0000000A-C206-4B22-BA6D-2F8017D317DB}"/>
              </c:ext>
            </c:extLst>
          </c:dPt>
          <c:dPt>
            <c:idx val="11"/>
            <c:invertIfNegative val="0"/>
            <c:bubble3D val="0"/>
            <c:extLst xmlns:c16r2="http://schemas.microsoft.com/office/drawing/2015/06/chart">
              <c:ext xmlns:c16="http://schemas.microsoft.com/office/drawing/2014/chart" uri="{C3380CC4-5D6E-409C-BE32-E72D297353CC}">
                <c16:uniqueId val="{0000000B-C206-4B22-BA6D-2F8017D317DB}"/>
              </c:ext>
            </c:extLst>
          </c:dPt>
          <c:dPt>
            <c:idx val="12"/>
            <c:invertIfNegative val="0"/>
            <c:bubble3D val="0"/>
            <c:extLst xmlns:c16r2="http://schemas.microsoft.com/office/drawing/2015/06/chart">
              <c:ext xmlns:c16="http://schemas.microsoft.com/office/drawing/2014/chart" uri="{C3380CC4-5D6E-409C-BE32-E72D297353CC}">
                <c16:uniqueId val="{0000000C-C206-4B22-BA6D-2F8017D317DB}"/>
              </c:ext>
            </c:extLst>
          </c:dPt>
          <c:dPt>
            <c:idx val="13"/>
            <c:invertIfNegative val="0"/>
            <c:bubble3D val="0"/>
            <c:extLst xmlns:c16r2="http://schemas.microsoft.com/office/drawing/2015/06/chart">
              <c:ext xmlns:c16="http://schemas.microsoft.com/office/drawing/2014/chart" uri="{C3380CC4-5D6E-409C-BE32-E72D297353CC}">
                <c16:uniqueId val="{0000000D-C206-4B22-BA6D-2F8017D317DB}"/>
              </c:ext>
            </c:extLst>
          </c:dPt>
          <c:dPt>
            <c:idx val="14"/>
            <c:invertIfNegative val="0"/>
            <c:bubble3D val="0"/>
            <c:extLst xmlns:c16r2="http://schemas.microsoft.com/office/drawing/2015/06/chart">
              <c:ext xmlns:c16="http://schemas.microsoft.com/office/drawing/2014/chart" uri="{C3380CC4-5D6E-409C-BE32-E72D297353CC}">
                <c16:uniqueId val="{0000000E-C206-4B22-BA6D-2F8017D317DB}"/>
              </c:ext>
            </c:extLst>
          </c:dPt>
          <c:dPt>
            <c:idx val="15"/>
            <c:invertIfNegative val="0"/>
            <c:bubble3D val="0"/>
            <c:extLst xmlns:c16r2="http://schemas.microsoft.com/office/drawing/2015/06/chart">
              <c:ext xmlns:c16="http://schemas.microsoft.com/office/drawing/2014/chart" uri="{C3380CC4-5D6E-409C-BE32-E72D297353CC}">
                <c16:uniqueId val="{0000000F-C206-4B22-BA6D-2F8017D317DB}"/>
              </c:ext>
            </c:extLst>
          </c:dPt>
          <c:dPt>
            <c:idx val="16"/>
            <c:invertIfNegative val="0"/>
            <c:bubble3D val="0"/>
            <c:extLst xmlns:c16r2="http://schemas.microsoft.com/office/drawing/2015/06/chart">
              <c:ext xmlns:c16="http://schemas.microsoft.com/office/drawing/2014/chart" uri="{C3380CC4-5D6E-409C-BE32-E72D297353CC}">
                <c16:uniqueId val="{00000010-C206-4B22-BA6D-2F8017D317DB}"/>
              </c:ext>
            </c:extLst>
          </c:dPt>
          <c:dPt>
            <c:idx val="17"/>
            <c:invertIfNegative val="0"/>
            <c:bubble3D val="0"/>
            <c:extLst xmlns:c16r2="http://schemas.microsoft.com/office/drawing/2015/06/chart">
              <c:ext xmlns:c16="http://schemas.microsoft.com/office/drawing/2014/chart" uri="{C3380CC4-5D6E-409C-BE32-E72D297353CC}">
                <c16:uniqueId val="{00000011-C206-4B22-BA6D-2F8017D317DB}"/>
              </c:ext>
            </c:extLst>
          </c:dPt>
          <c:dPt>
            <c:idx val="18"/>
            <c:invertIfNegative val="0"/>
            <c:bubble3D val="0"/>
            <c:extLst xmlns:c16r2="http://schemas.microsoft.com/office/drawing/2015/06/chart">
              <c:ext xmlns:c16="http://schemas.microsoft.com/office/drawing/2014/chart" uri="{C3380CC4-5D6E-409C-BE32-E72D297353CC}">
                <c16:uniqueId val="{00000012-C206-4B22-BA6D-2F8017D317DB}"/>
              </c:ext>
            </c:extLst>
          </c:dPt>
          <c:dPt>
            <c:idx val="19"/>
            <c:invertIfNegative val="0"/>
            <c:bubble3D val="0"/>
            <c:extLst xmlns:c16r2="http://schemas.microsoft.com/office/drawing/2015/06/chart">
              <c:ext xmlns:c16="http://schemas.microsoft.com/office/drawing/2014/chart" uri="{C3380CC4-5D6E-409C-BE32-E72D297353CC}">
                <c16:uniqueId val="{00000013-C206-4B22-BA6D-2F8017D317DB}"/>
              </c:ext>
            </c:extLst>
          </c:dPt>
          <c:dPt>
            <c:idx val="20"/>
            <c:invertIfNegative val="0"/>
            <c:bubble3D val="0"/>
            <c:extLst xmlns:c16r2="http://schemas.microsoft.com/office/drawing/2015/06/chart">
              <c:ext xmlns:c16="http://schemas.microsoft.com/office/drawing/2014/chart" uri="{C3380CC4-5D6E-409C-BE32-E72D297353CC}">
                <c16:uniqueId val="{00000014-C206-4B22-BA6D-2F8017D317DB}"/>
              </c:ext>
            </c:extLst>
          </c:dPt>
          <c:dPt>
            <c:idx val="21"/>
            <c:invertIfNegative val="0"/>
            <c:bubble3D val="0"/>
            <c:extLst xmlns:c16r2="http://schemas.microsoft.com/office/drawing/2015/06/chart">
              <c:ext xmlns:c16="http://schemas.microsoft.com/office/drawing/2014/chart" uri="{C3380CC4-5D6E-409C-BE32-E72D297353CC}">
                <c16:uniqueId val="{00000015-C206-4B22-BA6D-2F8017D317DB}"/>
              </c:ext>
            </c:extLst>
          </c:dPt>
          <c:dPt>
            <c:idx val="22"/>
            <c:invertIfNegative val="0"/>
            <c:bubble3D val="0"/>
            <c:extLst xmlns:c16r2="http://schemas.microsoft.com/office/drawing/2015/06/chart">
              <c:ext xmlns:c16="http://schemas.microsoft.com/office/drawing/2014/chart" uri="{C3380CC4-5D6E-409C-BE32-E72D297353CC}">
                <c16:uniqueId val="{00000016-C206-4B22-BA6D-2F8017D317DB}"/>
              </c:ext>
            </c:extLst>
          </c:dPt>
          <c:dPt>
            <c:idx val="23"/>
            <c:invertIfNegative val="0"/>
            <c:bubble3D val="0"/>
            <c:extLst xmlns:c16r2="http://schemas.microsoft.com/office/drawing/2015/06/chart">
              <c:ext xmlns:c16="http://schemas.microsoft.com/office/drawing/2014/chart" uri="{C3380CC4-5D6E-409C-BE32-E72D297353CC}">
                <c16:uniqueId val="{00000017-C206-4B22-BA6D-2F8017D317DB}"/>
              </c:ext>
            </c:extLst>
          </c:dPt>
          <c:dPt>
            <c:idx val="24"/>
            <c:invertIfNegative val="0"/>
            <c:bubble3D val="0"/>
            <c:extLst xmlns:c16r2="http://schemas.microsoft.com/office/drawing/2015/06/chart">
              <c:ext xmlns:c16="http://schemas.microsoft.com/office/drawing/2014/chart" uri="{C3380CC4-5D6E-409C-BE32-E72D297353CC}">
                <c16:uniqueId val="{00000018-C206-4B22-BA6D-2F8017D317DB}"/>
              </c:ext>
            </c:extLst>
          </c:dPt>
          <c:dPt>
            <c:idx val="25"/>
            <c:invertIfNegative val="0"/>
            <c:bubble3D val="0"/>
            <c:extLst xmlns:c16r2="http://schemas.microsoft.com/office/drawing/2015/06/chart">
              <c:ext xmlns:c16="http://schemas.microsoft.com/office/drawing/2014/chart" uri="{C3380CC4-5D6E-409C-BE32-E72D297353CC}">
                <c16:uniqueId val="{00000019-C206-4B22-BA6D-2F8017D317DB}"/>
              </c:ext>
            </c:extLst>
          </c:dPt>
          <c:dPt>
            <c:idx val="26"/>
            <c:invertIfNegative val="0"/>
            <c:bubble3D val="0"/>
            <c:extLst xmlns:c16r2="http://schemas.microsoft.com/office/drawing/2015/06/chart">
              <c:ext xmlns:c16="http://schemas.microsoft.com/office/drawing/2014/chart" uri="{C3380CC4-5D6E-409C-BE32-E72D297353CC}">
                <c16:uniqueId val="{0000001A-C206-4B22-BA6D-2F8017D317DB}"/>
              </c:ext>
            </c:extLst>
          </c:dPt>
          <c:dPt>
            <c:idx val="27"/>
            <c:invertIfNegative val="0"/>
            <c:bubble3D val="0"/>
            <c:extLst xmlns:c16r2="http://schemas.microsoft.com/office/drawing/2015/06/chart">
              <c:ext xmlns:c16="http://schemas.microsoft.com/office/drawing/2014/chart" uri="{C3380CC4-5D6E-409C-BE32-E72D297353CC}">
                <c16:uniqueId val="{0000001B-C206-4B22-BA6D-2F8017D317DB}"/>
              </c:ext>
            </c:extLst>
          </c:dPt>
          <c:dPt>
            <c:idx val="28"/>
            <c:invertIfNegative val="0"/>
            <c:bubble3D val="0"/>
            <c:extLst xmlns:c16r2="http://schemas.microsoft.com/office/drawing/2015/06/chart">
              <c:ext xmlns:c16="http://schemas.microsoft.com/office/drawing/2014/chart" uri="{C3380CC4-5D6E-409C-BE32-E72D297353CC}">
                <c16:uniqueId val="{0000001C-C206-4B22-BA6D-2F8017D317DB}"/>
              </c:ext>
            </c:extLst>
          </c:dPt>
          <c:dPt>
            <c:idx val="29"/>
            <c:invertIfNegative val="0"/>
            <c:bubble3D val="0"/>
            <c:extLst xmlns:c16r2="http://schemas.microsoft.com/office/drawing/2015/06/chart">
              <c:ext xmlns:c16="http://schemas.microsoft.com/office/drawing/2014/chart" uri="{C3380CC4-5D6E-409C-BE32-E72D297353CC}">
                <c16:uniqueId val="{0000001D-C206-4B22-BA6D-2F8017D317DB}"/>
              </c:ext>
            </c:extLst>
          </c:dPt>
          <c:dPt>
            <c:idx val="30"/>
            <c:invertIfNegative val="0"/>
            <c:bubble3D val="0"/>
            <c:extLst xmlns:c16r2="http://schemas.microsoft.com/office/drawing/2015/06/chart">
              <c:ext xmlns:c16="http://schemas.microsoft.com/office/drawing/2014/chart" uri="{C3380CC4-5D6E-409C-BE32-E72D297353CC}">
                <c16:uniqueId val="{0000001E-C206-4B22-BA6D-2F8017D317DB}"/>
              </c:ext>
            </c:extLst>
          </c:dPt>
          <c:dPt>
            <c:idx val="31"/>
            <c:invertIfNegative val="0"/>
            <c:bubble3D val="0"/>
            <c:extLst xmlns:c16r2="http://schemas.microsoft.com/office/drawing/2015/06/chart">
              <c:ext xmlns:c16="http://schemas.microsoft.com/office/drawing/2014/chart" uri="{C3380CC4-5D6E-409C-BE32-E72D297353CC}">
                <c16:uniqueId val="{0000001F-C206-4B22-BA6D-2F8017D317DB}"/>
              </c:ext>
            </c:extLst>
          </c:dPt>
          <c:dPt>
            <c:idx val="32"/>
            <c:invertIfNegative val="0"/>
            <c:bubble3D val="0"/>
            <c:extLst xmlns:c16r2="http://schemas.microsoft.com/office/drawing/2015/06/chart">
              <c:ext xmlns:c16="http://schemas.microsoft.com/office/drawing/2014/chart" uri="{C3380CC4-5D6E-409C-BE32-E72D297353CC}">
                <c16:uniqueId val="{00000020-C206-4B22-BA6D-2F8017D317DB}"/>
              </c:ext>
            </c:extLst>
          </c:dPt>
          <c:dPt>
            <c:idx val="33"/>
            <c:invertIfNegative val="0"/>
            <c:bubble3D val="0"/>
            <c:extLst xmlns:c16r2="http://schemas.microsoft.com/office/drawing/2015/06/chart">
              <c:ext xmlns:c16="http://schemas.microsoft.com/office/drawing/2014/chart" uri="{C3380CC4-5D6E-409C-BE32-E72D297353CC}">
                <c16:uniqueId val="{00000021-C206-4B22-BA6D-2F8017D317DB}"/>
              </c:ext>
            </c:extLst>
          </c:dPt>
          <c:dPt>
            <c:idx val="34"/>
            <c:invertIfNegative val="0"/>
            <c:bubble3D val="0"/>
            <c:extLst xmlns:c16r2="http://schemas.microsoft.com/office/drawing/2015/06/chart">
              <c:ext xmlns:c16="http://schemas.microsoft.com/office/drawing/2014/chart" uri="{C3380CC4-5D6E-409C-BE32-E72D297353CC}">
                <c16:uniqueId val="{00000022-C206-4B22-BA6D-2F8017D317DB}"/>
              </c:ext>
            </c:extLst>
          </c:dPt>
          <c:dPt>
            <c:idx val="35"/>
            <c:invertIfNegative val="0"/>
            <c:bubble3D val="0"/>
            <c:extLst xmlns:c16r2="http://schemas.microsoft.com/office/drawing/2015/06/chart">
              <c:ext xmlns:c16="http://schemas.microsoft.com/office/drawing/2014/chart" uri="{C3380CC4-5D6E-409C-BE32-E72D297353CC}">
                <c16:uniqueId val="{00000023-C206-4B22-BA6D-2F8017D317DB}"/>
              </c:ext>
            </c:extLst>
          </c:dPt>
          <c:dPt>
            <c:idx val="36"/>
            <c:invertIfNegative val="0"/>
            <c:bubble3D val="0"/>
            <c:extLst xmlns:c16r2="http://schemas.microsoft.com/office/drawing/2015/06/chart">
              <c:ext xmlns:c16="http://schemas.microsoft.com/office/drawing/2014/chart" uri="{C3380CC4-5D6E-409C-BE32-E72D297353CC}">
                <c16:uniqueId val="{00000024-C206-4B22-BA6D-2F8017D317DB}"/>
              </c:ext>
            </c:extLst>
          </c:dPt>
          <c:dPt>
            <c:idx val="37"/>
            <c:invertIfNegative val="0"/>
            <c:bubble3D val="0"/>
            <c:extLst xmlns:c16r2="http://schemas.microsoft.com/office/drawing/2015/06/chart">
              <c:ext xmlns:c16="http://schemas.microsoft.com/office/drawing/2014/chart" uri="{C3380CC4-5D6E-409C-BE32-E72D297353CC}">
                <c16:uniqueId val="{00000025-C206-4B22-BA6D-2F8017D317DB}"/>
              </c:ext>
            </c:extLst>
          </c:dPt>
          <c:dPt>
            <c:idx val="38"/>
            <c:invertIfNegative val="0"/>
            <c:bubble3D val="0"/>
            <c:extLst xmlns:c16r2="http://schemas.microsoft.com/office/drawing/2015/06/chart">
              <c:ext xmlns:c16="http://schemas.microsoft.com/office/drawing/2014/chart" uri="{C3380CC4-5D6E-409C-BE32-E72D297353CC}">
                <c16:uniqueId val="{00000026-C206-4B22-BA6D-2F8017D317DB}"/>
              </c:ext>
            </c:extLst>
          </c:dPt>
          <c:dPt>
            <c:idx val="39"/>
            <c:invertIfNegative val="0"/>
            <c:bubble3D val="0"/>
            <c:extLst xmlns:c16r2="http://schemas.microsoft.com/office/drawing/2015/06/chart">
              <c:ext xmlns:c16="http://schemas.microsoft.com/office/drawing/2014/chart" uri="{C3380CC4-5D6E-409C-BE32-E72D297353CC}">
                <c16:uniqueId val="{00000027-C206-4B22-BA6D-2F8017D317DB}"/>
              </c:ext>
            </c:extLst>
          </c:dPt>
          <c:dLbls>
            <c:spPr>
              <a:noFill/>
              <a:ln>
                <a:noFill/>
              </a:ln>
              <a:effectLst/>
            </c:spPr>
            <c:txPr>
              <a:bodyPr rot="0" spcFirstLastPara="1" vertOverflow="ellipsis" vert="horz" wrap="square" anchor="ctr" anchorCtr="1"/>
              <a:lstStyle/>
              <a:p>
                <a:pPr>
                  <a:defRPr sz="1200" b="1" i="0" u="none" strike="noStrike" kern="1200" baseline="0">
                    <a:solidFill>
                      <a:schemeClr val="bg1"/>
                    </a:solidFill>
                    <a:latin typeface="Arial" panose="020B0604020202020204" pitchFamily="34" charset="0"/>
                    <a:ea typeface="Century Gothic" charset="0"/>
                    <a:cs typeface="Arial" panose="020B0604020202020204" pitchFamily="34" charset="0"/>
                  </a:defRPr>
                </a:pPr>
                <a:endParaRPr lang="en-US"/>
              </a:p>
            </c:txPr>
            <c:dLblPos val="ct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Sheet1!$A$6</c:f>
              <c:strCache>
                <c:ptCount val="1"/>
                <c:pt idx="0">
                  <c:v>Attending English language classes / a course</c:v>
                </c:pt>
              </c:strCache>
            </c:strRef>
          </c:cat>
          <c:val>
            <c:numRef>
              <c:f>Sheet1!$B$6</c:f>
              <c:numCache>
                <c:formatCode>0%</c:formatCode>
                <c:ptCount val="1"/>
                <c:pt idx="0">
                  <c:v>0.13955725190839699</c:v>
                </c:pt>
              </c:numCache>
            </c:numRef>
          </c:val>
          <c:extLst xmlns:c16r2="http://schemas.microsoft.com/office/drawing/2015/06/chart">
            <c:ext xmlns:c16="http://schemas.microsoft.com/office/drawing/2014/chart" uri="{C3380CC4-5D6E-409C-BE32-E72D297353CC}">
              <c16:uniqueId val="{00000028-C206-4B22-BA6D-2F8017D317DB}"/>
            </c:ext>
          </c:extLst>
        </c:ser>
        <c:ser>
          <c:idx val="1"/>
          <c:order val="1"/>
          <c:tx>
            <c:strRef>
              <c:f>Sheet1!$C$1</c:f>
              <c:strCache>
                <c:ptCount val="1"/>
                <c:pt idx="0">
                  <c:v>Definitely would</c:v>
                </c:pt>
              </c:strCache>
            </c:strRef>
          </c:tx>
          <c:spPr>
            <a:solidFill>
              <a:srgbClr val="00B050"/>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b" anchorCtr="0">
                <a:spAutoFit/>
              </a:bodyPr>
              <a:lstStyle/>
              <a:p>
                <a:pPr algn="ctr">
                  <a:defRPr lang="en-GB" sz="1200" b="1" i="0" u="none" strike="noStrike" kern="1200" baseline="0">
                    <a:solidFill>
                      <a:schemeClr val="bg1"/>
                    </a:solidFill>
                    <a:latin typeface="Arial" panose="020B0604020202020204" pitchFamily="34" charset="0"/>
                    <a:ea typeface="Century Gothic" charset="0"/>
                    <a:cs typeface="Arial" panose="020B0604020202020204" pitchFamily="34" charset="0"/>
                  </a:defRPr>
                </a:pPr>
                <a:endParaRPr lang="en-US"/>
              </a:p>
            </c:txPr>
            <c:dLblPos val="ct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Sheet1!$A$6</c:f>
              <c:strCache>
                <c:ptCount val="1"/>
                <c:pt idx="0">
                  <c:v>Attending English language classes / a course</c:v>
                </c:pt>
              </c:strCache>
            </c:strRef>
          </c:cat>
          <c:val>
            <c:numRef>
              <c:f>Sheet1!$C$6</c:f>
              <c:numCache>
                <c:formatCode>0%</c:formatCode>
                <c:ptCount val="1"/>
                <c:pt idx="0">
                  <c:v>0.13744274809160301</c:v>
                </c:pt>
              </c:numCache>
            </c:numRef>
          </c:val>
          <c:extLst xmlns:c16r2="http://schemas.microsoft.com/office/drawing/2015/06/chart">
            <c:ext xmlns:c16="http://schemas.microsoft.com/office/drawing/2014/chart" uri="{C3380CC4-5D6E-409C-BE32-E72D297353CC}">
              <c16:uniqueId val="{00000029-C206-4B22-BA6D-2F8017D317DB}"/>
            </c:ext>
          </c:extLst>
        </c:ser>
        <c:dLbls>
          <c:showLegendKey val="0"/>
          <c:showVal val="0"/>
          <c:showCatName val="0"/>
          <c:showSerName val="0"/>
          <c:showPercent val="0"/>
          <c:showBubbleSize val="0"/>
        </c:dLbls>
        <c:gapWidth val="50"/>
        <c:overlap val="100"/>
        <c:axId val="395625720"/>
        <c:axId val="395618272"/>
      </c:barChart>
      <c:catAx>
        <c:axId val="395625720"/>
        <c:scaling>
          <c:orientation val="maxMin"/>
        </c:scaling>
        <c:delete val="1"/>
        <c:axPos val="l"/>
        <c:numFmt formatCode="General" sourceLinked="1"/>
        <c:majorTickMark val="none"/>
        <c:minorTickMark val="none"/>
        <c:tickLblPos val="nextTo"/>
        <c:crossAx val="395618272"/>
        <c:crosses val="autoZero"/>
        <c:auto val="1"/>
        <c:lblAlgn val="ctr"/>
        <c:lblOffset val="100"/>
        <c:noMultiLvlLbl val="0"/>
      </c:catAx>
      <c:valAx>
        <c:axId val="395618272"/>
        <c:scaling>
          <c:orientation val="minMax"/>
          <c:max val="1.2"/>
        </c:scaling>
        <c:delete val="1"/>
        <c:axPos val="t"/>
        <c:majorGridlines>
          <c:spPr>
            <a:ln w="9525" cap="flat" cmpd="sng" algn="ctr">
              <a:noFill/>
              <a:round/>
            </a:ln>
            <a:effectLst/>
          </c:spPr>
        </c:majorGridlines>
        <c:numFmt formatCode="0%" sourceLinked="0"/>
        <c:majorTickMark val="out"/>
        <c:minorTickMark val="none"/>
        <c:tickLblPos val="nextTo"/>
        <c:crossAx val="395625720"/>
        <c:crosses val="autoZero"/>
        <c:crossBetween val="between"/>
      </c:valAx>
      <c:spPr>
        <a:noFill/>
        <a:ln>
          <a:noFill/>
        </a:ln>
        <a:effectLst/>
      </c:spPr>
    </c:plotArea>
    <c:plotVisOnly val="1"/>
    <c:dispBlanksAs val="gap"/>
    <c:showDLblsOverMax val="0"/>
  </c:chart>
  <c:spPr>
    <a:noFill/>
    <a:ln>
      <a:noFill/>
    </a:ln>
    <a:effectLst/>
  </c:spPr>
  <c:txPr>
    <a:bodyPr/>
    <a:lstStyle/>
    <a:p>
      <a:pPr>
        <a:defRPr sz="800">
          <a:solidFill>
            <a:srgbClr val="505050"/>
          </a:solidFill>
          <a:latin typeface="Arial" panose="020B0604020202020204" pitchFamily="34" charset="0"/>
          <a:cs typeface="Arial" panose="020B0604020202020204" pitchFamily="34" charset="0"/>
        </a:defRPr>
      </a:pPr>
      <a:endParaRPr lang="en-US"/>
    </a:p>
  </c:txPr>
  <c:externalData r:id="rId2">
    <c:autoUpdate val="0"/>
  </c:externalData>
</c:chartSpace>
</file>

<file path=ppt/charts/chart47.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32780597237485198"/>
          <c:y val="3.73704372143773E-2"/>
          <c:w val="0.53711838704694803"/>
          <c:h val="0.94907410100360601"/>
        </c:manualLayout>
      </c:layout>
      <c:barChart>
        <c:barDir val="bar"/>
        <c:grouping val="stacked"/>
        <c:varyColors val="0"/>
        <c:ser>
          <c:idx val="0"/>
          <c:order val="0"/>
          <c:tx>
            <c:strRef>
              <c:f>Sheet1!$B$1</c:f>
              <c:strCache>
                <c:ptCount val="1"/>
                <c:pt idx="0">
                  <c:v>Very likely to </c:v>
                </c:pt>
              </c:strCache>
            </c:strRef>
          </c:tx>
          <c:spPr>
            <a:solidFill>
              <a:srgbClr val="92D050"/>
            </a:solidFill>
            <a:ln>
              <a:noFill/>
            </a:ln>
            <a:effectLst/>
          </c:spPr>
          <c:invertIfNegative val="0"/>
          <c:dPt>
            <c:idx val="0"/>
            <c:invertIfNegative val="0"/>
            <c:bubble3D val="0"/>
            <c:extLst xmlns:c16r2="http://schemas.microsoft.com/office/drawing/2015/06/chart">
              <c:ext xmlns:c16="http://schemas.microsoft.com/office/drawing/2014/chart" uri="{C3380CC4-5D6E-409C-BE32-E72D297353CC}">
                <c16:uniqueId val="{00000000-384B-4098-B160-F09F4AAFF93F}"/>
              </c:ext>
            </c:extLst>
          </c:dPt>
          <c:dPt>
            <c:idx val="1"/>
            <c:invertIfNegative val="0"/>
            <c:bubble3D val="0"/>
            <c:extLst xmlns:c16r2="http://schemas.microsoft.com/office/drawing/2015/06/chart">
              <c:ext xmlns:c16="http://schemas.microsoft.com/office/drawing/2014/chart" uri="{C3380CC4-5D6E-409C-BE32-E72D297353CC}">
                <c16:uniqueId val="{00000001-384B-4098-B160-F09F4AAFF93F}"/>
              </c:ext>
            </c:extLst>
          </c:dPt>
          <c:dPt>
            <c:idx val="2"/>
            <c:invertIfNegative val="0"/>
            <c:bubble3D val="0"/>
            <c:extLst xmlns:c16r2="http://schemas.microsoft.com/office/drawing/2015/06/chart">
              <c:ext xmlns:c16="http://schemas.microsoft.com/office/drawing/2014/chart" uri="{C3380CC4-5D6E-409C-BE32-E72D297353CC}">
                <c16:uniqueId val="{00000002-384B-4098-B160-F09F4AAFF93F}"/>
              </c:ext>
            </c:extLst>
          </c:dPt>
          <c:dPt>
            <c:idx val="3"/>
            <c:invertIfNegative val="0"/>
            <c:bubble3D val="0"/>
            <c:extLst xmlns:c16r2="http://schemas.microsoft.com/office/drawing/2015/06/chart">
              <c:ext xmlns:c16="http://schemas.microsoft.com/office/drawing/2014/chart" uri="{C3380CC4-5D6E-409C-BE32-E72D297353CC}">
                <c16:uniqueId val="{00000003-384B-4098-B160-F09F4AAFF93F}"/>
              </c:ext>
            </c:extLst>
          </c:dPt>
          <c:dPt>
            <c:idx val="4"/>
            <c:invertIfNegative val="0"/>
            <c:bubble3D val="0"/>
            <c:extLst xmlns:c16r2="http://schemas.microsoft.com/office/drawing/2015/06/chart">
              <c:ext xmlns:c16="http://schemas.microsoft.com/office/drawing/2014/chart" uri="{C3380CC4-5D6E-409C-BE32-E72D297353CC}">
                <c16:uniqueId val="{00000004-384B-4098-B160-F09F4AAFF93F}"/>
              </c:ext>
            </c:extLst>
          </c:dPt>
          <c:dPt>
            <c:idx val="5"/>
            <c:invertIfNegative val="0"/>
            <c:bubble3D val="0"/>
            <c:extLst xmlns:c16r2="http://schemas.microsoft.com/office/drawing/2015/06/chart">
              <c:ext xmlns:c16="http://schemas.microsoft.com/office/drawing/2014/chart" uri="{C3380CC4-5D6E-409C-BE32-E72D297353CC}">
                <c16:uniqueId val="{00000005-384B-4098-B160-F09F4AAFF93F}"/>
              </c:ext>
            </c:extLst>
          </c:dPt>
          <c:dPt>
            <c:idx val="6"/>
            <c:invertIfNegative val="0"/>
            <c:bubble3D val="0"/>
            <c:extLst xmlns:c16r2="http://schemas.microsoft.com/office/drawing/2015/06/chart">
              <c:ext xmlns:c16="http://schemas.microsoft.com/office/drawing/2014/chart" uri="{C3380CC4-5D6E-409C-BE32-E72D297353CC}">
                <c16:uniqueId val="{00000006-384B-4098-B160-F09F4AAFF93F}"/>
              </c:ext>
            </c:extLst>
          </c:dPt>
          <c:dPt>
            <c:idx val="7"/>
            <c:invertIfNegative val="0"/>
            <c:bubble3D val="0"/>
            <c:extLst xmlns:c16r2="http://schemas.microsoft.com/office/drawing/2015/06/chart">
              <c:ext xmlns:c16="http://schemas.microsoft.com/office/drawing/2014/chart" uri="{C3380CC4-5D6E-409C-BE32-E72D297353CC}">
                <c16:uniqueId val="{00000007-384B-4098-B160-F09F4AAFF93F}"/>
              </c:ext>
            </c:extLst>
          </c:dPt>
          <c:dPt>
            <c:idx val="8"/>
            <c:invertIfNegative val="0"/>
            <c:bubble3D val="0"/>
            <c:extLst xmlns:c16r2="http://schemas.microsoft.com/office/drawing/2015/06/chart">
              <c:ext xmlns:c16="http://schemas.microsoft.com/office/drawing/2014/chart" uri="{C3380CC4-5D6E-409C-BE32-E72D297353CC}">
                <c16:uniqueId val="{00000008-384B-4098-B160-F09F4AAFF93F}"/>
              </c:ext>
            </c:extLst>
          </c:dPt>
          <c:dPt>
            <c:idx val="9"/>
            <c:invertIfNegative val="0"/>
            <c:bubble3D val="0"/>
            <c:extLst xmlns:c16r2="http://schemas.microsoft.com/office/drawing/2015/06/chart">
              <c:ext xmlns:c16="http://schemas.microsoft.com/office/drawing/2014/chart" uri="{C3380CC4-5D6E-409C-BE32-E72D297353CC}">
                <c16:uniqueId val="{00000009-384B-4098-B160-F09F4AAFF93F}"/>
              </c:ext>
            </c:extLst>
          </c:dPt>
          <c:dPt>
            <c:idx val="10"/>
            <c:invertIfNegative val="0"/>
            <c:bubble3D val="0"/>
            <c:extLst xmlns:c16r2="http://schemas.microsoft.com/office/drawing/2015/06/chart">
              <c:ext xmlns:c16="http://schemas.microsoft.com/office/drawing/2014/chart" uri="{C3380CC4-5D6E-409C-BE32-E72D297353CC}">
                <c16:uniqueId val="{0000000A-384B-4098-B160-F09F4AAFF93F}"/>
              </c:ext>
            </c:extLst>
          </c:dPt>
          <c:dPt>
            <c:idx val="11"/>
            <c:invertIfNegative val="0"/>
            <c:bubble3D val="0"/>
            <c:extLst xmlns:c16r2="http://schemas.microsoft.com/office/drawing/2015/06/chart">
              <c:ext xmlns:c16="http://schemas.microsoft.com/office/drawing/2014/chart" uri="{C3380CC4-5D6E-409C-BE32-E72D297353CC}">
                <c16:uniqueId val="{0000000B-384B-4098-B160-F09F4AAFF93F}"/>
              </c:ext>
            </c:extLst>
          </c:dPt>
          <c:dPt>
            <c:idx val="12"/>
            <c:invertIfNegative val="0"/>
            <c:bubble3D val="0"/>
            <c:extLst xmlns:c16r2="http://schemas.microsoft.com/office/drawing/2015/06/chart">
              <c:ext xmlns:c16="http://schemas.microsoft.com/office/drawing/2014/chart" uri="{C3380CC4-5D6E-409C-BE32-E72D297353CC}">
                <c16:uniqueId val="{0000000C-384B-4098-B160-F09F4AAFF93F}"/>
              </c:ext>
            </c:extLst>
          </c:dPt>
          <c:dPt>
            <c:idx val="13"/>
            <c:invertIfNegative val="0"/>
            <c:bubble3D val="0"/>
            <c:extLst xmlns:c16r2="http://schemas.microsoft.com/office/drawing/2015/06/chart">
              <c:ext xmlns:c16="http://schemas.microsoft.com/office/drawing/2014/chart" uri="{C3380CC4-5D6E-409C-BE32-E72D297353CC}">
                <c16:uniqueId val="{0000000D-384B-4098-B160-F09F4AAFF93F}"/>
              </c:ext>
            </c:extLst>
          </c:dPt>
          <c:dPt>
            <c:idx val="14"/>
            <c:invertIfNegative val="0"/>
            <c:bubble3D val="0"/>
            <c:extLst xmlns:c16r2="http://schemas.microsoft.com/office/drawing/2015/06/chart">
              <c:ext xmlns:c16="http://schemas.microsoft.com/office/drawing/2014/chart" uri="{C3380CC4-5D6E-409C-BE32-E72D297353CC}">
                <c16:uniqueId val="{0000000E-384B-4098-B160-F09F4AAFF93F}"/>
              </c:ext>
            </c:extLst>
          </c:dPt>
          <c:dPt>
            <c:idx val="15"/>
            <c:invertIfNegative val="0"/>
            <c:bubble3D val="0"/>
            <c:extLst xmlns:c16r2="http://schemas.microsoft.com/office/drawing/2015/06/chart">
              <c:ext xmlns:c16="http://schemas.microsoft.com/office/drawing/2014/chart" uri="{C3380CC4-5D6E-409C-BE32-E72D297353CC}">
                <c16:uniqueId val="{0000000F-384B-4098-B160-F09F4AAFF93F}"/>
              </c:ext>
            </c:extLst>
          </c:dPt>
          <c:dPt>
            <c:idx val="16"/>
            <c:invertIfNegative val="0"/>
            <c:bubble3D val="0"/>
            <c:extLst xmlns:c16r2="http://schemas.microsoft.com/office/drawing/2015/06/chart">
              <c:ext xmlns:c16="http://schemas.microsoft.com/office/drawing/2014/chart" uri="{C3380CC4-5D6E-409C-BE32-E72D297353CC}">
                <c16:uniqueId val="{00000010-384B-4098-B160-F09F4AAFF93F}"/>
              </c:ext>
            </c:extLst>
          </c:dPt>
          <c:dPt>
            <c:idx val="17"/>
            <c:invertIfNegative val="0"/>
            <c:bubble3D val="0"/>
            <c:extLst xmlns:c16r2="http://schemas.microsoft.com/office/drawing/2015/06/chart">
              <c:ext xmlns:c16="http://schemas.microsoft.com/office/drawing/2014/chart" uri="{C3380CC4-5D6E-409C-BE32-E72D297353CC}">
                <c16:uniqueId val="{00000011-384B-4098-B160-F09F4AAFF93F}"/>
              </c:ext>
            </c:extLst>
          </c:dPt>
          <c:dPt>
            <c:idx val="18"/>
            <c:invertIfNegative val="0"/>
            <c:bubble3D val="0"/>
            <c:extLst xmlns:c16r2="http://schemas.microsoft.com/office/drawing/2015/06/chart">
              <c:ext xmlns:c16="http://schemas.microsoft.com/office/drawing/2014/chart" uri="{C3380CC4-5D6E-409C-BE32-E72D297353CC}">
                <c16:uniqueId val="{00000012-384B-4098-B160-F09F4AAFF93F}"/>
              </c:ext>
            </c:extLst>
          </c:dPt>
          <c:dPt>
            <c:idx val="19"/>
            <c:invertIfNegative val="0"/>
            <c:bubble3D val="0"/>
            <c:extLst xmlns:c16r2="http://schemas.microsoft.com/office/drawing/2015/06/chart">
              <c:ext xmlns:c16="http://schemas.microsoft.com/office/drawing/2014/chart" uri="{C3380CC4-5D6E-409C-BE32-E72D297353CC}">
                <c16:uniqueId val="{00000013-384B-4098-B160-F09F4AAFF93F}"/>
              </c:ext>
            </c:extLst>
          </c:dPt>
          <c:dPt>
            <c:idx val="20"/>
            <c:invertIfNegative val="0"/>
            <c:bubble3D val="0"/>
            <c:extLst xmlns:c16r2="http://schemas.microsoft.com/office/drawing/2015/06/chart">
              <c:ext xmlns:c16="http://schemas.microsoft.com/office/drawing/2014/chart" uri="{C3380CC4-5D6E-409C-BE32-E72D297353CC}">
                <c16:uniqueId val="{00000014-384B-4098-B160-F09F4AAFF93F}"/>
              </c:ext>
            </c:extLst>
          </c:dPt>
          <c:dPt>
            <c:idx val="21"/>
            <c:invertIfNegative val="0"/>
            <c:bubble3D val="0"/>
            <c:extLst xmlns:c16r2="http://schemas.microsoft.com/office/drawing/2015/06/chart">
              <c:ext xmlns:c16="http://schemas.microsoft.com/office/drawing/2014/chart" uri="{C3380CC4-5D6E-409C-BE32-E72D297353CC}">
                <c16:uniqueId val="{00000015-384B-4098-B160-F09F4AAFF93F}"/>
              </c:ext>
            </c:extLst>
          </c:dPt>
          <c:dPt>
            <c:idx val="22"/>
            <c:invertIfNegative val="0"/>
            <c:bubble3D val="0"/>
            <c:extLst xmlns:c16r2="http://schemas.microsoft.com/office/drawing/2015/06/chart">
              <c:ext xmlns:c16="http://schemas.microsoft.com/office/drawing/2014/chart" uri="{C3380CC4-5D6E-409C-BE32-E72D297353CC}">
                <c16:uniqueId val="{00000016-384B-4098-B160-F09F4AAFF93F}"/>
              </c:ext>
            </c:extLst>
          </c:dPt>
          <c:dPt>
            <c:idx val="23"/>
            <c:invertIfNegative val="0"/>
            <c:bubble3D val="0"/>
            <c:extLst xmlns:c16r2="http://schemas.microsoft.com/office/drawing/2015/06/chart">
              <c:ext xmlns:c16="http://schemas.microsoft.com/office/drawing/2014/chart" uri="{C3380CC4-5D6E-409C-BE32-E72D297353CC}">
                <c16:uniqueId val="{00000017-384B-4098-B160-F09F4AAFF93F}"/>
              </c:ext>
            </c:extLst>
          </c:dPt>
          <c:dPt>
            <c:idx val="24"/>
            <c:invertIfNegative val="0"/>
            <c:bubble3D val="0"/>
            <c:extLst xmlns:c16r2="http://schemas.microsoft.com/office/drawing/2015/06/chart">
              <c:ext xmlns:c16="http://schemas.microsoft.com/office/drawing/2014/chart" uri="{C3380CC4-5D6E-409C-BE32-E72D297353CC}">
                <c16:uniqueId val="{00000018-384B-4098-B160-F09F4AAFF93F}"/>
              </c:ext>
            </c:extLst>
          </c:dPt>
          <c:dPt>
            <c:idx val="25"/>
            <c:invertIfNegative val="0"/>
            <c:bubble3D val="0"/>
            <c:extLst xmlns:c16r2="http://schemas.microsoft.com/office/drawing/2015/06/chart">
              <c:ext xmlns:c16="http://schemas.microsoft.com/office/drawing/2014/chart" uri="{C3380CC4-5D6E-409C-BE32-E72D297353CC}">
                <c16:uniqueId val="{00000019-384B-4098-B160-F09F4AAFF93F}"/>
              </c:ext>
            </c:extLst>
          </c:dPt>
          <c:dPt>
            <c:idx val="26"/>
            <c:invertIfNegative val="0"/>
            <c:bubble3D val="0"/>
            <c:extLst xmlns:c16r2="http://schemas.microsoft.com/office/drawing/2015/06/chart">
              <c:ext xmlns:c16="http://schemas.microsoft.com/office/drawing/2014/chart" uri="{C3380CC4-5D6E-409C-BE32-E72D297353CC}">
                <c16:uniqueId val="{0000001A-384B-4098-B160-F09F4AAFF93F}"/>
              </c:ext>
            </c:extLst>
          </c:dPt>
          <c:dPt>
            <c:idx val="27"/>
            <c:invertIfNegative val="0"/>
            <c:bubble3D val="0"/>
            <c:extLst xmlns:c16r2="http://schemas.microsoft.com/office/drawing/2015/06/chart">
              <c:ext xmlns:c16="http://schemas.microsoft.com/office/drawing/2014/chart" uri="{C3380CC4-5D6E-409C-BE32-E72D297353CC}">
                <c16:uniqueId val="{0000001B-384B-4098-B160-F09F4AAFF93F}"/>
              </c:ext>
            </c:extLst>
          </c:dPt>
          <c:dPt>
            <c:idx val="28"/>
            <c:invertIfNegative val="0"/>
            <c:bubble3D val="0"/>
            <c:extLst xmlns:c16r2="http://schemas.microsoft.com/office/drawing/2015/06/chart">
              <c:ext xmlns:c16="http://schemas.microsoft.com/office/drawing/2014/chart" uri="{C3380CC4-5D6E-409C-BE32-E72D297353CC}">
                <c16:uniqueId val="{0000001C-384B-4098-B160-F09F4AAFF93F}"/>
              </c:ext>
            </c:extLst>
          </c:dPt>
          <c:dPt>
            <c:idx val="29"/>
            <c:invertIfNegative val="0"/>
            <c:bubble3D val="0"/>
            <c:extLst xmlns:c16r2="http://schemas.microsoft.com/office/drawing/2015/06/chart">
              <c:ext xmlns:c16="http://schemas.microsoft.com/office/drawing/2014/chart" uri="{C3380CC4-5D6E-409C-BE32-E72D297353CC}">
                <c16:uniqueId val="{0000001D-384B-4098-B160-F09F4AAFF93F}"/>
              </c:ext>
            </c:extLst>
          </c:dPt>
          <c:dPt>
            <c:idx val="30"/>
            <c:invertIfNegative val="0"/>
            <c:bubble3D val="0"/>
            <c:extLst xmlns:c16r2="http://schemas.microsoft.com/office/drawing/2015/06/chart">
              <c:ext xmlns:c16="http://schemas.microsoft.com/office/drawing/2014/chart" uri="{C3380CC4-5D6E-409C-BE32-E72D297353CC}">
                <c16:uniqueId val="{0000001E-384B-4098-B160-F09F4AAFF93F}"/>
              </c:ext>
            </c:extLst>
          </c:dPt>
          <c:dPt>
            <c:idx val="31"/>
            <c:invertIfNegative val="0"/>
            <c:bubble3D val="0"/>
            <c:extLst xmlns:c16r2="http://schemas.microsoft.com/office/drawing/2015/06/chart">
              <c:ext xmlns:c16="http://schemas.microsoft.com/office/drawing/2014/chart" uri="{C3380CC4-5D6E-409C-BE32-E72D297353CC}">
                <c16:uniqueId val="{0000001F-384B-4098-B160-F09F4AAFF93F}"/>
              </c:ext>
            </c:extLst>
          </c:dPt>
          <c:dPt>
            <c:idx val="32"/>
            <c:invertIfNegative val="0"/>
            <c:bubble3D val="0"/>
            <c:extLst xmlns:c16r2="http://schemas.microsoft.com/office/drawing/2015/06/chart">
              <c:ext xmlns:c16="http://schemas.microsoft.com/office/drawing/2014/chart" uri="{C3380CC4-5D6E-409C-BE32-E72D297353CC}">
                <c16:uniqueId val="{00000020-384B-4098-B160-F09F4AAFF93F}"/>
              </c:ext>
            </c:extLst>
          </c:dPt>
          <c:dPt>
            <c:idx val="33"/>
            <c:invertIfNegative val="0"/>
            <c:bubble3D val="0"/>
            <c:extLst xmlns:c16r2="http://schemas.microsoft.com/office/drawing/2015/06/chart">
              <c:ext xmlns:c16="http://schemas.microsoft.com/office/drawing/2014/chart" uri="{C3380CC4-5D6E-409C-BE32-E72D297353CC}">
                <c16:uniqueId val="{00000021-384B-4098-B160-F09F4AAFF93F}"/>
              </c:ext>
            </c:extLst>
          </c:dPt>
          <c:dPt>
            <c:idx val="34"/>
            <c:invertIfNegative val="0"/>
            <c:bubble3D val="0"/>
            <c:extLst xmlns:c16r2="http://schemas.microsoft.com/office/drawing/2015/06/chart">
              <c:ext xmlns:c16="http://schemas.microsoft.com/office/drawing/2014/chart" uri="{C3380CC4-5D6E-409C-BE32-E72D297353CC}">
                <c16:uniqueId val="{00000022-384B-4098-B160-F09F4AAFF93F}"/>
              </c:ext>
            </c:extLst>
          </c:dPt>
          <c:dPt>
            <c:idx val="35"/>
            <c:invertIfNegative val="0"/>
            <c:bubble3D val="0"/>
            <c:extLst xmlns:c16r2="http://schemas.microsoft.com/office/drawing/2015/06/chart">
              <c:ext xmlns:c16="http://schemas.microsoft.com/office/drawing/2014/chart" uri="{C3380CC4-5D6E-409C-BE32-E72D297353CC}">
                <c16:uniqueId val="{00000023-384B-4098-B160-F09F4AAFF93F}"/>
              </c:ext>
            </c:extLst>
          </c:dPt>
          <c:dPt>
            <c:idx val="36"/>
            <c:invertIfNegative val="0"/>
            <c:bubble3D val="0"/>
            <c:extLst xmlns:c16r2="http://schemas.microsoft.com/office/drawing/2015/06/chart">
              <c:ext xmlns:c16="http://schemas.microsoft.com/office/drawing/2014/chart" uri="{C3380CC4-5D6E-409C-BE32-E72D297353CC}">
                <c16:uniqueId val="{00000024-384B-4098-B160-F09F4AAFF93F}"/>
              </c:ext>
            </c:extLst>
          </c:dPt>
          <c:dPt>
            <c:idx val="37"/>
            <c:invertIfNegative val="0"/>
            <c:bubble3D val="0"/>
            <c:extLst xmlns:c16r2="http://schemas.microsoft.com/office/drawing/2015/06/chart">
              <c:ext xmlns:c16="http://schemas.microsoft.com/office/drawing/2014/chart" uri="{C3380CC4-5D6E-409C-BE32-E72D297353CC}">
                <c16:uniqueId val="{00000025-384B-4098-B160-F09F4AAFF93F}"/>
              </c:ext>
            </c:extLst>
          </c:dPt>
          <c:dPt>
            <c:idx val="38"/>
            <c:invertIfNegative val="0"/>
            <c:bubble3D val="0"/>
            <c:extLst xmlns:c16r2="http://schemas.microsoft.com/office/drawing/2015/06/chart">
              <c:ext xmlns:c16="http://schemas.microsoft.com/office/drawing/2014/chart" uri="{C3380CC4-5D6E-409C-BE32-E72D297353CC}">
                <c16:uniqueId val="{00000026-384B-4098-B160-F09F4AAFF93F}"/>
              </c:ext>
            </c:extLst>
          </c:dPt>
          <c:dPt>
            <c:idx val="39"/>
            <c:invertIfNegative val="0"/>
            <c:bubble3D val="0"/>
            <c:extLst xmlns:c16r2="http://schemas.microsoft.com/office/drawing/2015/06/chart">
              <c:ext xmlns:c16="http://schemas.microsoft.com/office/drawing/2014/chart" uri="{C3380CC4-5D6E-409C-BE32-E72D297353CC}">
                <c16:uniqueId val="{00000027-384B-4098-B160-F09F4AAFF93F}"/>
              </c:ext>
            </c:extLst>
          </c:dPt>
          <c:dLbls>
            <c:spPr>
              <a:noFill/>
              <a:ln>
                <a:noFill/>
              </a:ln>
              <a:effectLst/>
            </c:spPr>
            <c:txPr>
              <a:bodyPr rot="0" spcFirstLastPara="1" vertOverflow="ellipsis" vert="horz" wrap="square" anchor="ctr" anchorCtr="1"/>
              <a:lstStyle/>
              <a:p>
                <a:pPr>
                  <a:defRPr sz="1200" b="1" i="0" u="none" strike="noStrike" kern="1200" baseline="0">
                    <a:solidFill>
                      <a:schemeClr val="bg1"/>
                    </a:solidFill>
                    <a:latin typeface="Arial" panose="020B0604020202020204" pitchFamily="34" charset="0"/>
                    <a:ea typeface="Century Gothic" charset="0"/>
                    <a:cs typeface="Arial" panose="020B0604020202020204" pitchFamily="34" charset="0"/>
                  </a:defRPr>
                </a:pPr>
                <a:endParaRPr lang="en-US"/>
              </a:p>
            </c:txPr>
            <c:dLblPos val="ct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Sheet1!$A$8</c:f>
              <c:strCache>
                <c:ptCount val="1"/>
                <c:pt idx="0">
                  <c:v>Cycling or Mountainbiking</c:v>
                </c:pt>
              </c:strCache>
            </c:strRef>
          </c:cat>
          <c:val>
            <c:numRef>
              <c:f>Sheet1!$B$8</c:f>
              <c:numCache>
                <c:formatCode>0%</c:formatCode>
                <c:ptCount val="1"/>
                <c:pt idx="0">
                  <c:v>0.149900763358779</c:v>
                </c:pt>
              </c:numCache>
            </c:numRef>
          </c:val>
          <c:extLst xmlns:c16r2="http://schemas.microsoft.com/office/drawing/2015/06/chart">
            <c:ext xmlns:c16="http://schemas.microsoft.com/office/drawing/2014/chart" uri="{C3380CC4-5D6E-409C-BE32-E72D297353CC}">
              <c16:uniqueId val="{00000028-384B-4098-B160-F09F4AAFF93F}"/>
            </c:ext>
          </c:extLst>
        </c:ser>
        <c:ser>
          <c:idx val="1"/>
          <c:order val="1"/>
          <c:tx>
            <c:strRef>
              <c:f>Sheet1!$C$1</c:f>
              <c:strCache>
                <c:ptCount val="1"/>
                <c:pt idx="0">
                  <c:v>Definitely would</c:v>
                </c:pt>
              </c:strCache>
            </c:strRef>
          </c:tx>
          <c:spPr>
            <a:solidFill>
              <a:srgbClr val="00B050"/>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b" anchorCtr="0">
                <a:spAutoFit/>
              </a:bodyPr>
              <a:lstStyle/>
              <a:p>
                <a:pPr algn="ctr">
                  <a:defRPr lang="en-GB" sz="1200" b="1" i="0" u="none" strike="noStrike" kern="1200" baseline="0">
                    <a:solidFill>
                      <a:schemeClr val="bg1"/>
                    </a:solidFill>
                    <a:latin typeface="Arial" panose="020B0604020202020204" pitchFamily="34" charset="0"/>
                    <a:ea typeface="Century Gothic" charset="0"/>
                    <a:cs typeface="Arial" panose="020B0604020202020204" pitchFamily="34" charset="0"/>
                  </a:defRPr>
                </a:pPr>
                <a:endParaRPr lang="en-US"/>
              </a:p>
            </c:txPr>
            <c:dLblPos val="ct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Sheet1!$A$8</c:f>
              <c:strCache>
                <c:ptCount val="1"/>
                <c:pt idx="0">
                  <c:v>Cycling or Mountainbiking</c:v>
                </c:pt>
              </c:strCache>
            </c:strRef>
          </c:cat>
          <c:val>
            <c:numRef>
              <c:f>Sheet1!$C$8</c:f>
              <c:numCache>
                <c:formatCode>0%</c:formatCode>
                <c:ptCount val="1"/>
                <c:pt idx="0">
                  <c:v>0.119099236641221</c:v>
                </c:pt>
              </c:numCache>
            </c:numRef>
          </c:val>
          <c:extLst xmlns:c16r2="http://schemas.microsoft.com/office/drawing/2015/06/chart">
            <c:ext xmlns:c16="http://schemas.microsoft.com/office/drawing/2014/chart" uri="{C3380CC4-5D6E-409C-BE32-E72D297353CC}">
              <c16:uniqueId val="{00000029-384B-4098-B160-F09F4AAFF93F}"/>
            </c:ext>
          </c:extLst>
        </c:ser>
        <c:dLbls>
          <c:showLegendKey val="0"/>
          <c:showVal val="0"/>
          <c:showCatName val="0"/>
          <c:showSerName val="0"/>
          <c:showPercent val="0"/>
          <c:showBubbleSize val="0"/>
        </c:dLbls>
        <c:gapWidth val="50"/>
        <c:overlap val="100"/>
        <c:axId val="395619056"/>
        <c:axId val="395628464"/>
      </c:barChart>
      <c:catAx>
        <c:axId val="395619056"/>
        <c:scaling>
          <c:orientation val="maxMin"/>
        </c:scaling>
        <c:delete val="1"/>
        <c:axPos val="l"/>
        <c:numFmt formatCode="General" sourceLinked="1"/>
        <c:majorTickMark val="none"/>
        <c:minorTickMark val="none"/>
        <c:tickLblPos val="nextTo"/>
        <c:crossAx val="395628464"/>
        <c:crosses val="autoZero"/>
        <c:auto val="1"/>
        <c:lblAlgn val="ctr"/>
        <c:lblOffset val="100"/>
        <c:noMultiLvlLbl val="0"/>
      </c:catAx>
      <c:valAx>
        <c:axId val="395628464"/>
        <c:scaling>
          <c:orientation val="minMax"/>
          <c:max val="1.2"/>
        </c:scaling>
        <c:delete val="1"/>
        <c:axPos val="t"/>
        <c:majorGridlines>
          <c:spPr>
            <a:ln w="9525" cap="flat" cmpd="sng" algn="ctr">
              <a:noFill/>
              <a:round/>
            </a:ln>
            <a:effectLst/>
          </c:spPr>
        </c:majorGridlines>
        <c:numFmt formatCode="0%" sourceLinked="0"/>
        <c:majorTickMark val="out"/>
        <c:minorTickMark val="none"/>
        <c:tickLblPos val="nextTo"/>
        <c:crossAx val="395619056"/>
        <c:crosses val="autoZero"/>
        <c:crossBetween val="between"/>
      </c:valAx>
      <c:spPr>
        <a:noFill/>
        <a:ln>
          <a:noFill/>
        </a:ln>
        <a:effectLst/>
      </c:spPr>
    </c:plotArea>
    <c:plotVisOnly val="1"/>
    <c:dispBlanksAs val="gap"/>
    <c:showDLblsOverMax val="0"/>
  </c:chart>
  <c:spPr>
    <a:noFill/>
    <a:ln>
      <a:noFill/>
    </a:ln>
    <a:effectLst/>
  </c:spPr>
  <c:txPr>
    <a:bodyPr/>
    <a:lstStyle/>
    <a:p>
      <a:pPr>
        <a:defRPr sz="800">
          <a:solidFill>
            <a:srgbClr val="505050"/>
          </a:solidFill>
          <a:latin typeface="Arial" panose="020B0604020202020204" pitchFamily="34" charset="0"/>
          <a:cs typeface="Arial" panose="020B0604020202020204" pitchFamily="34" charset="0"/>
        </a:defRPr>
      </a:pPr>
      <a:endParaRPr lang="en-US"/>
    </a:p>
  </c:txPr>
  <c:externalData r:id="rId2">
    <c:autoUpdate val="0"/>
  </c:externalData>
</c:chartSpace>
</file>

<file path=ppt/charts/chart48.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32780597237485198"/>
          <c:y val="3.73704372143773E-2"/>
          <c:w val="0.53711838704694803"/>
          <c:h val="0.94907410100360601"/>
        </c:manualLayout>
      </c:layout>
      <c:barChart>
        <c:barDir val="bar"/>
        <c:grouping val="stacked"/>
        <c:varyColors val="0"/>
        <c:ser>
          <c:idx val="0"/>
          <c:order val="0"/>
          <c:tx>
            <c:strRef>
              <c:f>Sheet1!$B$1</c:f>
              <c:strCache>
                <c:ptCount val="1"/>
                <c:pt idx="0">
                  <c:v>Very likely to </c:v>
                </c:pt>
              </c:strCache>
            </c:strRef>
          </c:tx>
          <c:spPr>
            <a:solidFill>
              <a:srgbClr val="92D050"/>
            </a:solidFill>
            <a:ln>
              <a:noFill/>
            </a:ln>
            <a:effectLst/>
          </c:spPr>
          <c:invertIfNegative val="0"/>
          <c:dPt>
            <c:idx val="0"/>
            <c:invertIfNegative val="0"/>
            <c:bubble3D val="0"/>
            <c:extLst xmlns:c16r2="http://schemas.microsoft.com/office/drawing/2015/06/chart">
              <c:ext xmlns:c16="http://schemas.microsoft.com/office/drawing/2014/chart" uri="{C3380CC4-5D6E-409C-BE32-E72D297353CC}">
                <c16:uniqueId val="{00000000-F1B6-4A50-B7FD-E9185DB86681}"/>
              </c:ext>
            </c:extLst>
          </c:dPt>
          <c:dPt>
            <c:idx val="1"/>
            <c:invertIfNegative val="0"/>
            <c:bubble3D val="0"/>
            <c:extLst xmlns:c16r2="http://schemas.microsoft.com/office/drawing/2015/06/chart">
              <c:ext xmlns:c16="http://schemas.microsoft.com/office/drawing/2014/chart" uri="{C3380CC4-5D6E-409C-BE32-E72D297353CC}">
                <c16:uniqueId val="{00000001-F1B6-4A50-B7FD-E9185DB86681}"/>
              </c:ext>
            </c:extLst>
          </c:dPt>
          <c:dPt>
            <c:idx val="2"/>
            <c:invertIfNegative val="0"/>
            <c:bubble3D val="0"/>
            <c:extLst xmlns:c16r2="http://schemas.microsoft.com/office/drawing/2015/06/chart">
              <c:ext xmlns:c16="http://schemas.microsoft.com/office/drawing/2014/chart" uri="{C3380CC4-5D6E-409C-BE32-E72D297353CC}">
                <c16:uniqueId val="{00000002-F1B6-4A50-B7FD-E9185DB86681}"/>
              </c:ext>
            </c:extLst>
          </c:dPt>
          <c:dPt>
            <c:idx val="3"/>
            <c:invertIfNegative val="0"/>
            <c:bubble3D val="0"/>
            <c:extLst xmlns:c16r2="http://schemas.microsoft.com/office/drawing/2015/06/chart">
              <c:ext xmlns:c16="http://schemas.microsoft.com/office/drawing/2014/chart" uri="{C3380CC4-5D6E-409C-BE32-E72D297353CC}">
                <c16:uniqueId val="{00000003-F1B6-4A50-B7FD-E9185DB86681}"/>
              </c:ext>
            </c:extLst>
          </c:dPt>
          <c:dPt>
            <c:idx val="4"/>
            <c:invertIfNegative val="0"/>
            <c:bubble3D val="0"/>
            <c:extLst xmlns:c16r2="http://schemas.microsoft.com/office/drawing/2015/06/chart">
              <c:ext xmlns:c16="http://schemas.microsoft.com/office/drawing/2014/chart" uri="{C3380CC4-5D6E-409C-BE32-E72D297353CC}">
                <c16:uniqueId val="{00000004-F1B6-4A50-B7FD-E9185DB86681}"/>
              </c:ext>
            </c:extLst>
          </c:dPt>
          <c:dPt>
            <c:idx val="5"/>
            <c:invertIfNegative val="0"/>
            <c:bubble3D val="0"/>
            <c:extLst xmlns:c16r2="http://schemas.microsoft.com/office/drawing/2015/06/chart">
              <c:ext xmlns:c16="http://schemas.microsoft.com/office/drawing/2014/chart" uri="{C3380CC4-5D6E-409C-BE32-E72D297353CC}">
                <c16:uniqueId val="{00000005-F1B6-4A50-B7FD-E9185DB86681}"/>
              </c:ext>
            </c:extLst>
          </c:dPt>
          <c:dPt>
            <c:idx val="6"/>
            <c:invertIfNegative val="0"/>
            <c:bubble3D val="0"/>
            <c:extLst xmlns:c16r2="http://schemas.microsoft.com/office/drawing/2015/06/chart">
              <c:ext xmlns:c16="http://schemas.microsoft.com/office/drawing/2014/chart" uri="{C3380CC4-5D6E-409C-BE32-E72D297353CC}">
                <c16:uniqueId val="{00000006-F1B6-4A50-B7FD-E9185DB86681}"/>
              </c:ext>
            </c:extLst>
          </c:dPt>
          <c:dPt>
            <c:idx val="7"/>
            <c:invertIfNegative val="0"/>
            <c:bubble3D val="0"/>
            <c:extLst xmlns:c16r2="http://schemas.microsoft.com/office/drawing/2015/06/chart">
              <c:ext xmlns:c16="http://schemas.microsoft.com/office/drawing/2014/chart" uri="{C3380CC4-5D6E-409C-BE32-E72D297353CC}">
                <c16:uniqueId val="{00000007-F1B6-4A50-B7FD-E9185DB86681}"/>
              </c:ext>
            </c:extLst>
          </c:dPt>
          <c:dPt>
            <c:idx val="8"/>
            <c:invertIfNegative val="0"/>
            <c:bubble3D val="0"/>
            <c:extLst xmlns:c16r2="http://schemas.microsoft.com/office/drawing/2015/06/chart">
              <c:ext xmlns:c16="http://schemas.microsoft.com/office/drawing/2014/chart" uri="{C3380CC4-5D6E-409C-BE32-E72D297353CC}">
                <c16:uniqueId val="{00000008-F1B6-4A50-B7FD-E9185DB86681}"/>
              </c:ext>
            </c:extLst>
          </c:dPt>
          <c:dPt>
            <c:idx val="9"/>
            <c:invertIfNegative val="0"/>
            <c:bubble3D val="0"/>
            <c:extLst xmlns:c16r2="http://schemas.microsoft.com/office/drawing/2015/06/chart">
              <c:ext xmlns:c16="http://schemas.microsoft.com/office/drawing/2014/chart" uri="{C3380CC4-5D6E-409C-BE32-E72D297353CC}">
                <c16:uniqueId val="{00000009-F1B6-4A50-B7FD-E9185DB86681}"/>
              </c:ext>
            </c:extLst>
          </c:dPt>
          <c:dPt>
            <c:idx val="10"/>
            <c:invertIfNegative val="0"/>
            <c:bubble3D val="0"/>
            <c:extLst xmlns:c16r2="http://schemas.microsoft.com/office/drawing/2015/06/chart">
              <c:ext xmlns:c16="http://schemas.microsoft.com/office/drawing/2014/chart" uri="{C3380CC4-5D6E-409C-BE32-E72D297353CC}">
                <c16:uniqueId val="{0000000A-F1B6-4A50-B7FD-E9185DB86681}"/>
              </c:ext>
            </c:extLst>
          </c:dPt>
          <c:dPt>
            <c:idx val="11"/>
            <c:invertIfNegative val="0"/>
            <c:bubble3D val="0"/>
            <c:extLst xmlns:c16r2="http://schemas.microsoft.com/office/drawing/2015/06/chart">
              <c:ext xmlns:c16="http://schemas.microsoft.com/office/drawing/2014/chart" uri="{C3380CC4-5D6E-409C-BE32-E72D297353CC}">
                <c16:uniqueId val="{0000000B-F1B6-4A50-B7FD-E9185DB86681}"/>
              </c:ext>
            </c:extLst>
          </c:dPt>
          <c:dPt>
            <c:idx val="12"/>
            <c:invertIfNegative val="0"/>
            <c:bubble3D val="0"/>
            <c:extLst xmlns:c16r2="http://schemas.microsoft.com/office/drawing/2015/06/chart">
              <c:ext xmlns:c16="http://schemas.microsoft.com/office/drawing/2014/chart" uri="{C3380CC4-5D6E-409C-BE32-E72D297353CC}">
                <c16:uniqueId val="{0000000C-F1B6-4A50-B7FD-E9185DB86681}"/>
              </c:ext>
            </c:extLst>
          </c:dPt>
          <c:dPt>
            <c:idx val="13"/>
            <c:invertIfNegative val="0"/>
            <c:bubble3D val="0"/>
            <c:extLst xmlns:c16r2="http://schemas.microsoft.com/office/drawing/2015/06/chart">
              <c:ext xmlns:c16="http://schemas.microsoft.com/office/drawing/2014/chart" uri="{C3380CC4-5D6E-409C-BE32-E72D297353CC}">
                <c16:uniqueId val="{0000000D-F1B6-4A50-B7FD-E9185DB86681}"/>
              </c:ext>
            </c:extLst>
          </c:dPt>
          <c:dPt>
            <c:idx val="14"/>
            <c:invertIfNegative val="0"/>
            <c:bubble3D val="0"/>
            <c:extLst xmlns:c16r2="http://schemas.microsoft.com/office/drawing/2015/06/chart">
              <c:ext xmlns:c16="http://schemas.microsoft.com/office/drawing/2014/chart" uri="{C3380CC4-5D6E-409C-BE32-E72D297353CC}">
                <c16:uniqueId val="{0000000E-F1B6-4A50-B7FD-E9185DB86681}"/>
              </c:ext>
            </c:extLst>
          </c:dPt>
          <c:dPt>
            <c:idx val="15"/>
            <c:invertIfNegative val="0"/>
            <c:bubble3D val="0"/>
            <c:extLst xmlns:c16r2="http://schemas.microsoft.com/office/drawing/2015/06/chart">
              <c:ext xmlns:c16="http://schemas.microsoft.com/office/drawing/2014/chart" uri="{C3380CC4-5D6E-409C-BE32-E72D297353CC}">
                <c16:uniqueId val="{0000000F-F1B6-4A50-B7FD-E9185DB86681}"/>
              </c:ext>
            </c:extLst>
          </c:dPt>
          <c:dPt>
            <c:idx val="16"/>
            <c:invertIfNegative val="0"/>
            <c:bubble3D val="0"/>
            <c:extLst xmlns:c16r2="http://schemas.microsoft.com/office/drawing/2015/06/chart">
              <c:ext xmlns:c16="http://schemas.microsoft.com/office/drawing/2014/chart" uri="{C3380CC4-5D6E-409C-BE32-E72D297353CC}">
                <c16:uniqueId val="{00000010-F1B6-4A50-B7FD-E9185DB86681}"/>
              </c:ext>
            </c:extLst>
          </c:dPt>
          <c:dPt>
            <c:idx val="17"/>
            <c:invertIfNegative val="0"/>
            <c:bubble3D val="0"/>
            <c:extLst xmlns:c16r2="http://schemas.microsoft.com/office/drawing/2015/06/chart">
              <c:ext xmlns:c16="http://schemas.microsoft.com/office/drawing/2014/chart" uri="{C3380CC4-5D6E-409C-BE32-E72D297353CC}">
                <c16:uniqueId val="{00000011-F1B6-4A50-B7FD-E9185DB86681}"/>
              </c:ext>
            </c:extLst>
          </c:dPt>
          <c:dPt>
            <c:idx val="18"/>
            <c:invertIfNegative val="0"/>
            <c:bubble3D val="0"/>
            <c:extLst xmlns:c16r2="http://schemas.microsoft.com/office/drawing/2015/06/chart">
              <c:ext xmlns:c16="http://schemas.microsoft.com/office/drawing/2014/chart" uri="{C3380CC4-5D6E-409C-BE32-E72D297353CC}">
                <c16:uniqueId val="{00000012-F1B6-4A50-B7FD-E9185DB86681}"/>
              </c:ext>
            </c:extLst>
          </c:dPt>
          <c:dPt>
            <c:idx val="19"/>
            <c:invertIfNegative val="0"/>
            <c:bubble3D val="0"/>
            <c:extLst xmlns:c16r2="http://schemas.microsoft.com/office/drawing/2015/06/chart">
              <c:ext xmlns:c16="http://schemas.microsoft.com/office/drawing/2014/chart" uri="{C3380CC4-5D6E-409C-BE32-E72D297353CC}">
                <c16:uniqueId val="{00000013-F1B6-4A50-B7FD-E9185DB86681}"/>
              </c:ext>
            </c:extLst>
          </c:dPt>
          <c:dPt>
            <c:idx val="20"/>
            <c:invertIfNegative val="0"/>
            <c:bubble3D val="0"/>
            <c:extLst xmlns:c16r2="http://schemas.microsoft.com/office/drawing/2015/06/chart">
              <c:ext xmlns:c16="http://schemas.microsoft.com/office/drawing/2014/chart" uri="{C3380CC4-5D6E-409C-BE32-E72D297353CC}">
                <c16:uniqueId val="{00000014-F1B6-4A50-B7FD-E9185DB86681}"/>
              </c:ext>
            </c:extLst>
          </c:dPt>
          <c:dPt>
            <c:idx val="21"/>
            <c:invertIfNegative val="0"/>
            <c:bubble3D val="0"/>
            <c:extLst xmlns:c16r2="http://schemas.microsoft.com/office/drawing/2015/06/chart">
              <c:ext xmlns:c16="http://schemas.microsoft.com/office/drawing/2014/chart" uri="{C3380CC4-5D6E-409C-BE32-E72D297353CC}">
                <c16:uniqueId val="{00000015-F1B6-4A50-B7FD-E9185DB86681}"/>
              </c:ext>
            </c:extLst>
          </c:dPt>
          <c:dPt>
            <c:idx val="22"/>
            <c:invertIfNegative val="0"/>
            <c:bubble3D val="0"/>
            <c:extLst xmlns:c16r2="http://schemas.microsoft.com/office/drawing/2015/06/chart">
              <c:ext xmlns:c16="http://schemas.microsoft.com/office/drawing/2014/chart" uri="{C3380CC4-5D6E-409C-BE32-E72D297353CC}">
                <c16:uniqueId val="{00000016-F1B6-4A50-B7FD-E9185DB86681}"/>
              </c:ext>
            </c:extLst>
          </c:dPt>
          <c:dPt>
            <c:idx val="23"/>
            <c:invertIfNegative val="0"/>
            <c:bubble3D val="0"/>
            <c:extLst xmlns:c16r2="http://schemas.microsoft.com/office/drawing/2015/06/chart">
              <c:ext xmlns:c16="http://schemas.microsoft.com/office/drawing/2014/chart" uri="{C3380CC4-5D6E-409C-BE32-E72D297353CC}">
                <c16:uniqueId val="{00000017-F1B6-4A50-B7FD-E9185DB86681}"/>
              </c:ext>
            </c:extLst>
          </c:dPt>
          <c:dPt>
            <c:idx val="24"/>
            <c:invertIfNegative val="0"/>
            <c:bubble3D val="0"/>
            <c:extLst xmlns:c16r2="http://schemas.microsoft.com/office/drawing/2015/06/chart">
              <c:ext xmlns:c16="http://schemas.microsoft.com/office/drawing/2014/chart" uri="{C3380CC4-5D6E-409C-BE32-E72D297353CC}">
                <c16:uniqueId val="{00000018-F1B6-4A50-B7FD-E9185DB86681}"/>
              </c:ext>
            </c:extLst>
          </c:dPt>
          <c:dPt>
            <c:idx val="25"/>
            <c:invertIfNegative val="0"/>
            <c:bubble3D val="0"/>
            <c:extLst xmlns:c16r2="http://schemas.microsoft.com/office/drawing/2015/06/chart">
              <c:ext xmlns:c16="http://schemas.microsoft.com/office/drawing/2014/chart" uri="{C3380CC4-5D6E-409C-BE32-E72D297353CC}">
                <c16:uniqueId val="{00000019-F1B6-4A50-B7FD-E9185DB86681}"/>
              </c:ext>
            </c:extLst>
          </c:dPt>
          <c:dPt>
            <c:idx val="26"/>
            <c:invertIfNegative val="0"/>
            <c:bubble3D val="0"/>
            <c:extLst xmlns:c16r2="http://schemas.microsoft.com/office/drawing/2015/06/chart">
              <c:ext xmlns:c16="http://schemas.microsoft.com/office/drawing/2014/chart" uri="{C3380CC4-5D6E-409C-BE32-E72D297353CC}">
                <c16:uniqueId val="{0000001A-F1B6-4A50-B7FD-E9185DB86681}"/>
              </c:ext>
            </c:extLst>
          </c:dPt>
          <c:dPt>
            <c:idx val="27"/>
            <c:invertIfNegative val="0"/>
            <c:bubble3D val="0"/>
            <c:extLst xmlns:c16r2="http://schemas.microsoft.com/office/drawing/2015/06/chart">
              <c:ext xmlns:c16="http://schemas.microsoft.com/office/drawing/2014/chart" uri="{C3380CC4-5D6E-409C-BE32-E72D297353CC}">
                <c16:uniqueId val="{0000001B-F1B6-4A50-B7FD-E9185DB86681}"/>
              </c:ext>
            </c:extLst>
          </c:dPt>
          <c:dPt>
            <c:idx val="28"/>
            <c:invertIfNegative val="0"/>
            <c:bubble3D val="0"/>
            <c:extLst xmlns:c16r2="http://schemas.microsoft.com/office/drawing/2015/06/chart">
              <c:ext xmlns:c16="http://schemas.microsoft.com/office/drawing/2014/chart" uri="{C3380CC4-5D6E-409C-BE32-E72D297353CC}">
                <c16:uniqueId val="{0000001C-F1B6-4A50-B7FD-E9185DB86681}"/>
              </c:ext>
            </c:extLst>
          </c:dPt>
          <c:dPt>
            <c:idx val="29"/>
            <c:invertIfNegative val="0"/>
            <c:bubble3D val="0"/>
            <c:extLst xmlns:c16r2="http://schemas.microsoft.com/office/drawing/2015/06/chart">
              <c:ext xmlns:c16="http://schemas.microsoft.com/office/drawing/2014/chart" uri="{C3380CC4-5D6E-409C-BE32-E72D297353CC}">
                <c16:uniqueId val="{0000001D-F1B6-4A50-B7FD-E9185DB86681}"/>
              </c:ext>
            </c:extLst>
          </c:dPt>
          <c:dPt>
            <c:idx val="30"/>
            <c:invertIfNegative val="0"/>
            <c:bubble3D val="0"/>
            <c:extLst xmlns:c16r2="http://schemas.microsoft.com/office/drawing/2015/06/chart">
              <c:ext xmlns:c16="http://schemas.microsoft.com/office/drawing/2014/chart" uri="{C3380CC4-5D6E-409C-BE32-E72D297353CC}">
                <c16:uniqueId val="{0000001E-F1B6-4A50-B7FD-E9185DB86681}"/>
              </c:ext>
            </c:extLst>
          </c:dPt>
          <c:dPt>
            <c:idx val="31"/>
            <c:invertIfNegative val="0"/>
            <c:bubble3D val="0"/>
            <c:extLst xmlns:c16r2="http://schemas.microsoft.com/office/drawing/2015/06/chart">
              <c:ext xmlns:c16="http://schemas.microsoft.com/office/drawing/2014/chart" uri="{C3380CC4-5D6E-409C-BE32-E72D297353CC}">
                <c16:uniqueId val="{0000001F-F1B6-4A50-B7FD-E9185DB86681}"/>
              </c:ext>
            </c:extLst>
          </c:dPt>
          <c:dPt>
            <c:idx val="32"/>
            <c:invertIfNegative val="0"/>
            <c:bubble3D val="0"/>
            <c:extLst xmlns:c16r2="http://schemas.microsoft.com/office/drawing/2015/06/chart">
              <c:ext xmlns:c16="http://schemas.microsoft.com/office/drawing/2014/chart" uri="{C3380CC4-5D6E-409C-BE32-E72D297353CC}">
                <c16:uniqueId val="{00000020-F1B6-4A50-B7FD-E9185DB86681}"/>
              </c:ext>
            </c:extLst>
          </c:dPt>
          <c:dPt>
            <c:idx val="33"/>
            <c:invertIfNegative val="0"/>
            <c:bubble3D val="0"/>
            <c:extLst xmlns:c16r2="http://schemas.microsoft.com/office/drawing/2015/06/chart">
              <c:ext xmlns:c16="http://schemas.microsoft.com/office/drawing/2014/chart" uri="{C3380CC4-5D6E-409C-BE32-E72D297353CC}">
                <c16:uniqueId val="{00000021-F1B6-4A50-B7FD-E9185DB86681}"/>
              </c:ext>
            </c:extLst>
          </c:dPt>
          <c:dPt>
            <c:idx val="34"/>
            <c:invertIfNegative val="0"/>
            <c:bubble3D val="0"/>
            <c:extLst xmlns:c16r2="http://schemas.microsoft.com/office/drawing/2015/06/chart">
              <c:ext xmlns:c16="http://schemas.microsoft.com/office/drawing/2014/chart" uri="{C3380CC4-5D6E-409C-BE32-E72D297353CC}">
                <c16:uniqueId val="{00000022-F1B6-4A50-B7FD-E9185DB86681}"/>
              </c:ext>
            </c:extLst>
          </c:dPt>
          <c:dPt>
            <c:idx val="35"/>
            <c:invertIfNegative val="0"/>
            <c:bubble3D val="0"/>
            <c:extLst xmlns:c16r2="http://schemas.microsoft.com/office/drawing/2015/06/chart">
              <c:ext xmlns:c16="http://schemas.microsoft.com/office/drawing/2014/chart" uri="{C3380CC4-5D6E-409C-BE32-E72D297353CC}">
                <c16:uniqueId val="{00000023-F1B6-4A50-B7FD-E9185DB86681}"/>
              </c:ext>
            </c:extLst>
          </c:dPt>
          <c:dPt>
            <c:idx val="36"/>
            <c:invertIfNegative val="0"/>
            <c:bubble3D val="0"/>
            <c:extLst xmlns:c16r2="http://schemas.microsoft.com/office/drawing/2015/06/chart">
              <c:ext xmlns:c16="http://schemas.microsoft.com/office/drawing/2014/chart" uri="{C3380CC4-5D6E-409C-BE32-E72D297353CC}">
                <c16:uniqueId val="{00000024-F1B6-4A50-B7FD-E9185DB86681}"/>
              </c:ext>
            </c:extLst>
          </c:dPt>
          <c:dPt>
            <c:idx val="37"/>
            <c:invertIfNegative val="0"/>
            <c:bubble3D val="0"/>
            <c:extLst xmlns:c16r2="http://schemas.microsoft.com/office/drawing/2015/06/chart">
              <c:ext xmlns:c16="http://schemas.microsoft.com/office/drawing/2014/chart" uri="{C3380CC4-5D6E-409C-BE32-E72D297353CC}">
                <c16:uniqueId val="{00000025-F1B6-4A50-B7FD-E9185DB86681}"/>
              </c:ext>
            </c:extLst>
          </c:dPt>
          <c:dPt>
            <c:idx val="38"/>
            <c:invertIfNegative val="0"/>
            <c:bubble3D val="0"/>
            <c:extLst xmlns:c16r2="http://schemas.microsoft.com/office/drawing/2015/06/chart">
              <c:ext xmlns:c16="http://schemas.microsoft.com/office/drawing/2014/chart" uri="{C3380CC4-5D6E-409C-BE32-E72D297353CC}">
                <c16:uniqueId val="{00000026-F1B6-4A50-B7FD-E9185DB86681}"/>
              </c:ext>
            </c:extLst>
          </c:dPt>
          <c:dPt>
            <c:idx val="39"/>
            <c:invertIfNegative val="0"/>
            <c:bubble3D val="0"/>
            <c:extLst xmlns:c16r2="http://schemas.microsoft.com/office/drawing/2015/06/chart">
              <c:ext xmlns:c16="http://schemas.microsoft.com/office/drawing/2014/chart" uri="{C3380CC4-5D6E-409C-BE32-E72D297353CC}">
                <c16:uniqueId val="{00000027-F1B6-4A50-B7FD-E9185DB86681}"/>
              </c:ext>
            </c:extLst>
          </c:dPt>
          <c:dLbls>
            <c:spPr>
              <a:noFill/>
              <a:ln>
                <a:noFill/>
              </a:ln>
              <a:effectLst/>
            </c:spPr>
            <c:txPr>
              <a:bodyPr rot="0" spcFirstLastPara="1" vertOverflow="ellipsis" vert="horz" wrap="square" anchor="ctr" anchorCtr="1"/>
              <a:lstStyle/>
              <a:p>
                <a:pPr>
                  <a:defRPr sz="1200" b="1" i="0" u="none" strike="noStrike" kern="1200" baseline="0">
                    <a:solidFill>
                      <a:schemeClr val="bg1"/>
                    </a:solidFill>
                    <a:latin typeface="Arial" panose="020B0604020202020204" pitchFamily="34" charset="0"/>
                    <a:ea typeface="Century Gothic" charset="0"/>
                    <a:cs typeface="Arial" panose="020B0604020202020204" pitchFamily="34" charset="0"/>
                  </a:defRPr>
                </a:pPr>
                <a:endParaRPr lang="en-US"/>
              </a:p>
            </c:txPr>
            <c:dLblPos val="ct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Sheet1!$A$28</c:f>
              <c:strCache>
                <c:ptCount val="1"/>
                <c:pt idx="0">
                  <c:v>Trying an adventure/adrenalin activity</c:v>
                </c:pt>
              </c:strCache>
            </c:strRef>
          </c:cat>
          <c:val>
            <c:numRef>
              <c:f>Sheet1!$B$28</c:f>
              <c:numCache>
                <c:formatCode>0%</c:formatCode>
                <c:ptCount val="1"/>
                <c:pt idx="0">
                  <c:v>0.139317073170732</c:v>
                </c:pt>
              </c:numCache>
            </c:numRef>
          </c:val>
          <c:extLst xmlns:c16r2="http://schemas.microsoft.com/office/drawing/2015/06/chart">
            <c:ext xmlns:c16="http://schemas.microsoft.com/office/drawing/2014/chart" uri="{C3380CC4-5D6E-409C-BE32-E72D297353CC}">
              <c16:uniqueId val="{00000028-F1B6-4A50-B7FD-E9185DB86681}"/>
            </c:ext>
          </c:extLst>
        </c:ser>
        <c:ser>
          <c:idx val="1"/>
          <c:order val="1"/>
          <c:tx>
            <c:strRef>
              <c:f>Sheet1!$C$1</c:f>
              <c:strCache>
                <c:ptCount val="1"/>
                <c:pt idx="0">
                  <c:v>Definitely would</c:v>
                </c:pt>
              </c:strCache>
            </c:strRef>
          </c:tx>
          <c:spPr>
            <a:solidFill>
              <a:srgbClr val="00B050"/>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b" anchorCtr="0">
                <a:spAutoFit/>
              </a:bodyPr>
              <a:lstStyle/>
              <a:p>
                <a:pPr algn="ctr">
                  <a:defRPr lang="en-GB" sz="1200" b="1" i="0" u="none" strike="noStrike" kern="1200" baseline="0">
                    <a:solidFill>
                      <a:schemeClr val="bg1"/>
                    </a:solidFill>
                    <a:latin typeface="Arial" panose="020B0604020202020204" pitchFamily="34" charset="0"/>
                    <a:ea typeface="Century Gothic" charset="0"/>
                    <a:cs typeface="Arial" panose="020B0604020202020204" pitchFamily="34" charset="0"/>
                  </a:defRPr>
                </a:pPr>
                <a:endParaRPr lang="en-US"/>
              </a:p>
            </c:txPr>
            <c:dLblPos val="ct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Sheet1!$A$28</c:f>
              <c:strCache>
                <c:ptCount val="1"/>
                <c:pt idx="0">
                  <c:v>Trying an adventure/adrenalin activity</c:v>
                </c:pt>
              </c:strCache>
            </c:strRef>
          </c:cat>
          <c:val>
            <c:numRef>
              <c:f>Sheet1!$C$28</c:f>
              <c:numCache>
                <c:formatCode>0%</c:formatCode>
                <c:ptCount val="1"/>
                <c:pt idx="0">
                  <c:v>0.112682926829268</c:v>
                </c:pt>
              </c:numCache>
            </c:numRef>
          </c:val>
          <c:extLst xmlns:c16r2="http://schemas.microsoft.com/office/drawing/2015/06/chart">
            <c:ext xmlns:c16="http://schemas.microsoft.com/office/drawing/2014/chart" uri="{C3380CC4-5D6E-409C-BE32-E72D297353CC}">
              <c16:uniqueId val="{00000029-F1B6-4A50-B7FD-E9185DB86681}"/>
            </c:ext>
          </c:extLst>
        </c:ser>
        <c:dLbls>
          <c:showLegendKey val="0"/>
          <c:showVal val="0"/>
          <c:showCatName val="0"/>
          <c:showSerName val="0"/>
          <c:showPercent val="0"/>
          <c:showBubbleSize val="0"/>
        </c:dLbls>
        <c:gapWidth val="50"/>
        <c:overlap val="100"/>
        <c:axId val="395616704"/>
        <c:axId val="395619448"/>
      </c:barChart>
      <c:catAx>
        <c:axId val="395616704"/>
        <c:scaling>
          <c:orientation val="maxMin"/>
        </c:scaling>
        <c:delete val="1"/>
        <c:axPos val="l"/>
        <c:numFmt formatCode="General" sourceLinked="1"/>
        <c:majorTickMark val="none"/>
        <c:minorTickMark val="none"/>
        <c:tickLblPos val="nextTo"/>
        <c:crossAx val="395619448"/>
        <c:crosses val="autoZero"/>
        <c:auto val="1"/>
        <c:lblAlgn val="ctr"/>
        <c:lblOffset val="100"/>
        <c:noMultiLvlLbl val="0"/>
      </c:catAx>
      <c:valAx>
        <c:axId val="395619448"/>
        <c:scaling>
          <c:orientation val="minMax"/>
          <c:max val="1.2"/>
        </c:scaling>
        <c:delete val="1"/>
        <c:axPos val="t"/>
        <c:majorGridlines>
          <c:spPr>
            <a:ln w="9525" cap="flat" cmpd="sng" algn="ctr">
              <a:noFill/>
              <a:round/>
            </a:ln>
            <a:effectLst/>
          </c:spPr>
        </c:majorGridlines>
        <c:numFmt formatCode="0%" sourceLinked="0"/>
        <c:majorTickMark val="out"/>
        <c:minorTickMark val="none"/>
        <c:tickLblPos val="nextTo"/>
        <c:crossAx val="395616704"/>
        <c:crosses val="autoZero"/>
        <c:crossBetween val="between"/>
      </c:valAx>
      <c:spPr>
        <a:noFill/>
        <a:ln>
          <a:noFill/>
        </a:ln>
        <a:effectLst/>
      </c:spPr>
    </c:plotArea>
    <c:plotVisOnly val="1"/>
    <c:dispBlanksAs val="gap"/>
    <c:showDLblsOverMax val="0"/>
  </c:chart>
  <c:spPr>
    <a:noFill/>
    <a:ln>
      <a:noFill/>
    </a:ln>
    <a:effectLst/>
  </c:spPr>
  <c:txPr>
    <a:bodyPr/>
    <a:lstStyle/>
    <a:p>
      <a:pPr>
        <a:defRPr sz="800">
          <a:solidFill>
            <a:srgbClr val="505050"/>
          </a:solidFill>
          <a:latin typeface="Arial" panose="020B0604020202020204" pitchFamily="34" charset="0"/>
          <a:cs typeface="Arial" panose="020B0604020202020204" pitchFamily="34" charset="0"/>
        </a:defRPr>
      </a:pPr>
      <a:endParaRPr lang="en-US"/>
    </a:p>
  </c:txPr>
  <c:externalData r:id="rId2">
    <c:autoUpdate val="0"/>
  </c:externalData>
</c:chartSpace>
</file>

<file path=ppt/charts/chart49.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32780597237485198"/>
          <c:y val="3.73704372143773E-2"/>
          <c:w val="0.53711838704694803"/>
          <c:h val="0.94907410100360601"/>
        </c:manualLayout>
      </c:layout>
      <c:barChart>
        <c:barDir val="bar"/>
        <c:grouping val="stacked"/>
        <c:varyColors val="0"/>
        <c:ser>
          <c:idx val="0"/>
          <c:order val="0"/>
          <c:tx>
            <c:strRef>
              <c:f>Sheet1!$B$1</c:f>
              <c:strCache>
                <c:ptCount val="1"/>
                <c:pt idx="0">
                  <c:v>Very likely to </c:v>
                </c:pt>
              </c:strCache>
            </c:strRef>
          </c:tx>
          <c:spPr>
            <a:solidFill>
              <a:srgbClr val="92D050"/>
            </a:solidFill>
            <a:ln>
              <a:noFill/>
            </a:ln>
            <a:effectLst/>
          </c:spPr>
          <c:invertIfNegative val="0"/>
          <c:dPt>
            <c:idx val="0"/>
            <c:invertIfNegative val="0"/>
            <c:bubble3D val="0"/>
            <c:extLst xmlns:c16r2="http://schemas.microsoft.com/office/drawing/2015/06/chart">
              <c:ext xmlns:c16="http://schemas.microsoft.com/office/drawing/2014/chart" uri="{C3380CC4-5D6E-409C-BE32-E72D297353CC}">
                <c16:uniqueId val="{00000000-C415-47D8-A6FE-051322EDEBCE}"/>
              </c:ext>
            </c:extLst>
          </c:dPt>
          <c:dPt>
            <c:idx val="1"/>
            <c:invertIfNegative val="0"/>
            <c:bubble3D val="0"/>
            <c:extLst xmlns:c16r2="http://schemas.microsoft.com/office/drawing/2015/06/chart">
              <c:ext xmlns:c16="http://schemas.microsoft.com/office/drawing/2014/chart" uri="{C3380CC4-5D6E-409C-BE32-E72D297353CC}">
                <c16:uniqueId val="{00000001-C415-47D8-A6FE-051322EDEBCE}"/>
              </c:ext>
            </c:extLst>
          </c:dPt>
          <c:dPt>
            <c:idx val="2"/>
            <c:invertIfNegative val="0"/>
            <c:bubble3D val="0"/>
            <c:extLst xmlns:c16r2="http://schemas.microsoft.com/office/drawing/2015/06/chart">
              <c:ext xmlns:c16="http://schemas.microsoft.com/office/drawing/2014/chart" uri="{C3380CC4-5D6E-409C-BE32-E72D297353CC}">
                <c16:uniqueId val="{00000002-C415-47D8-A6FE-051322EDEBCE}"/>
              </c:ext>
            </c:extLst>
          </c:dPt>
          <c:dPt>
            <c:idx val="3"/>
            <c:invertIfNegative val="0"/>
            <c:bubble3D val="0"/>
            <c:extLst xmlns:c16r2="http://schemas.microsoft.com/office/drawing/2015/06/chart">
              <c:ext xmlns:c16="http://schemas.microsoft.com/office/drawing/2014/chart" uri="{C3380CC4-5D6E-409C-BE32-E72D297353CC}">
                <c16:uniqueId val="{00000003-C415-47D8-A6FE-051322EDEBCE}"/>
              </c:ext>
            </c:extLst>
          </c:dPt>
          <c:dPt>
            <c:idx val="4"/>
            <c:invertIfNegative val="0"/>
            <c:bubble3D val="0"/>
            <c:extLst xmlns:c16r2="http://schemas.microsoft.com/office/drawing/2015/06/chart">
              <c:ext xmlns:c16="http://schemas.microsoft.com/office/drawing/2014/chart" uri="{C3380CC4-5D6E-409C-BE32-E72D297353CC}">
                <c16:uniqueId val="{00000004-C415-47D8-A6FE-051322EDEBCE}"/>
              </c:ext>
            </c:extLst>
          </c:dPt>
          <c:dPt>
            <c:idx val="5"/>
            <c:invertIfNegative val="0"/>
            <c:bubble3D val="0"/>
            <c:extLst xmlns:c16r2="http://schemas.microsoft.com/office/drawing/2015/06/chart">
              <c:ext xmlns:c16="http://schemas.microsoft.com/office/drawing/2014/chart" uri="{C3380CC4-5D6E-409C-BE32-E72D297353CC}">
                <c16:uniqueId val="{00000005-C415-47D8-A6FE-051322EDEBCE}"/>
              </c:ext>
            </c:extLst>
          </c:dPt>
          <c:dPt>
            <c:idx val="6"/>
            <c:invertIfNegative val="0"/>
            <c:bubble3D val="0"/>
            <c:extLst xmlns:c16r2="http://schemas.microsoft.com/office/drawing/2015/06/chart">
              <c:ext xmlns:c16="http://schemas.microsoft.com/office/drawing/2014/chart" uri="{C3380CC4-5D6E-409C-BE32-E72D297353CC}">
                <c16:uniqueId val="{00000006-C415-47D8-A6FE-051322EDEBCE}"/>
              </c:ext>
            </c:extLst>
          </c:dPt>
          <c:dPt>
            <c:idx val="7"/>
            <c:invertIfNegative val="0"/>
            <c:bubble3D val="0"/>
            <c:extLst xmlns:c16r2="http://schemas.microsoft.com/office/drawing/2015/06/chart">
              <c:ext xmlns:c16="http://schemas.microsoft.com/office/drawing/2014/chart" uri="{C3380CC4-5D6E-409C-BE32-E72D297353CC}">
                <c16:uniqueId val="{00000007-C415-47D8-A6FE-051322EDEBCE}"/>
              </c:ext>
            </c:extLst>
          </c:dPt>
          <c:dPt>
            <c:idx val="8"/>
            <c:invertIfNegative val="0"/>
            <c:bubble3D val="0"/>
            <c:extLst xmlns:c16r2="http://schemas.microsoft.com/office/drawing/2015/06/chart">
              <c:ext xmlns:c16="http://schemas.microsoft.com/office/drawing/2014/chart" uri="{C3380CC4-5D6E-409C-BE32-E72D297353CC}">
                <c16:uniqueId val="{00000008-C415-47D8-A6FE-051322EDEBCE}"/>
              </c:ext>
            </c:extLst>
          </c:dPt>
          <c:dPt>
            <c:idx val="9"/>
            <c:invertIfNegative val="0"/>
            <c:bubble3D val="0"/>
            <c:extLst xmlns:c16r2="http://schemas.microsoft.com/office/drawing/2015/06/chart">
              <c:ext xmlns:c16="http://schemas.microsoft.com/office/drawing/2014/chart" uri="{C3380CC4-5D6E-409C-BE32-E72D297353CC}">
                <c16:uniqueId val="{00000009-C415-47D8-A6FE-051322EDEBCE}"/>
              </c:ext>
            </c:extLst>
          </c:dPt>
          <c:dPt>
            <c:idx val="10"/>
            <c:invertIfNegative val="0"/>
            <c:bubble3D val="0"/>
            <c:extLst xmlns:c16r2="http://schemas.microsoft.com/office/drawing/2015/06/chart">
              <c:ext xmlns:c16="http://schemas.microsoft.com/office/drawing/2014/chart" uri="{C3380CC4-5D6E-409C-BE32-E72D297353CC}">
                <c16:uniqueId val="{0000000A-C415-47D8-A6FE-051322EDEBCE}"/>
              </c:ext>
            </c:extLst>
          </c:dPt>
          <c:dPt>
            <c:idx val="11"/>
            <c:invertIfNegative val="0"/>
            <c:bubble3D val="0"/>
            <c:extLst xmlns:c16r2="http://schemas.microsoft.com/office/drawing/2015/06/chart">
              <c:ext xmlns:c16="http://schemas.microsoft.com/office/drawing/2014/chart" uri="{C3380CC4-5D6E-409C-BE32-E72D297353CC}">
                <c16:uniqueId val="{0000000B-C415-47D8-A6FE-051322EDEBCE}"/>
              </c:ext>
            </c:extLst>
          </c:dPt>
          <c:dPt>
            <c:idx val="12"/>
            <c:invertIfNegative val="0"/>
            <c:bubble3D val="0"/>
            <c:extLst xmlns:c16r2="http://schemas.microsoft.com/office/drawing/2015/06/chart">
              <c:ext xmlns:c16="http://schemas.microsoft.com/office/drawing/2014/chart" uri="{C3380CC4-5D6E-409C-BE32-E72D297353CC}">
                <c16:uniqueId val="{0000000C-C415-47D8-A6FE-051322EDEBCE}"/>
              </c:ext>
            </c:extLst>
          </c:dPt>
          <c:dPt>
            <c:idx val="13"/>
            <c:invertIfNegative val="0"/>
            <c:bubble3D val="0"/>
            <c:extLst xmlns:c16r2="http://schemas.microsoft.com/office/drawing/2015/06/chart">
              <c:ext xmlns:c16="http://schemas.microsoft.com/office/drawing/2014/chart" uri="{C3380CC4-5D6E-409C-BE32-E72D297353CC}">
                <c16:uniqueId val="{0000000D-C415-47D8-A6FE-051322EDEBCE}"/>
              </c:ext>
            </c:extLst>
          </c:dPt>
          <c:dPt>
            <c:idx val="14"/>
            <c:invertIfNegative val="0"/>
            <c:bubble3D val="0"/>
            <c:extLst xmlns:c16r2="http://schemas.microsoft.com/office/drawing/2015/06/chart">
              <c:ext xmlns:c16="http://schemas.microsoft.com/office/drawing/2014/chart" uri="{C3380CC4-5D6E-409C-BE32-E72D297353CC}">
                <c16:uniqueId val="{0000000E-C415-47D8-A6FE-051322EDEBCE}"/>
              </c:ext>
            </c:extLst>
          </c:dPt>
          <c:dPt>
            <c:idx val="15"/>
            <c:invertIfNegative val="0"/>
            <c:bubble3D val="0"/>
            <c:extLst xmlns:c16r2="http://schemas.microsoft.com/office/drawing/2015/06/chart">
              <c:ext xmlns:c16="http://schemas.microsoft.com/office/drawing/2014/chart" uri="{C3380CC4-5D6E-409C-BE32-E72D297353CC}">
                <c16:uniqueId val="{0000000F-C415-47D8-A6FE-051322EDEBCE}"/>
              </c:ext>
            </c:extLst>
          </c:dPt>
          <c:dPt>
            <c:idx val="16"/>
            <c:invertIfNegative val="0"/>
            <c:bubble3D val="0"/>
            <c:extLst xmlns:c16r2="http://schemas.microsoft.com/office/drawing/2015/06/chart">
              <c:ext xmlns:c16="http://schemas.microsoft.com/office/drawing/2014/chart" uri="{C3380CC4-5D6E-409C-BE32-E72D297353CC}">
                <c16:uniqueId val="{00000010-C415-47D8-A6FE-051322EDEBCE}"/>
              </c:ext>
            </c:extLst>
          </c:dPt>
          <c:dPt>
            <c:idx val="17"/>
            <c:invertIfNegative val="0"/>
            <c:bubble3D val="0"/>
            <c:extLst xmlns:c16r2="http://schemas.microsoft.com/office/drawing/2015/06/chart">
              <c:ext xmlns:c16="http://schemas.microsoft.com/office/drawing/2014/chart" uri="{C3380CC4-5D6E-409C-BE32-E72D297353CC}">
                <c16:uniqueId val="{00000011-C415-47D8-A6FE-051322EDEBCE}"/>
              </c:ext>
            </c:extLst>
          </c:dPt>
          <c:dPt>
            <c:idx val="18"/>
            <c:invertIfNegative val="0"/>
            <c:bubble3D val="0"/>
            <c:extLst xmlns:c16r2="http://schemas.microsoft.com/office/drawing/2015/06/chart">
              <c:ext xmlns:c16="http://schemas.microsoft.com/office/drawing/2014/chart" uri="{C3380CC4-5D6E-409C-BE32-E72D297353CC}">
                <c16:uniqueId val="{00000012-C415-47D8-A6FE-051322EDEBCE}"/>
              </c:ext>
            </c:extLst>
          </c:dPt>
          <c:dPt>
            <c:idx val="19"/>
            <c:invertIfNegative val="0"/>
            <c:bubble3D val="0"/>
            <c:extLst xmlns:c16r2="http://schemas.microsoft.com/office/drawing/2015/06/chart">
              <c:ext xmlns:c16="http://schemas.microsoft.com/office/drawing/2014/chart" uri="{C3380CC4-5D6E-409C-BE32-E72D297353CC}">
                <c16:uniqueId val="{00000013-C415-47D8-A6FE-051322EDEBCE}"/>
              </c:ext>
            </c:extLst>
          </c:dPt>
          <c:dPt>
            <c:idx val="20"/>
            <c:invertIfNegative val="0"/>
            <c:bubble3D val="0"/>
            <c:extLst xmlns:c16r2="http://schemas.microsoft.com/office/drawing/2015/06/chart">
              <c:ext xmlns:c16="http://schemas.microsoft.com/office/drawing/2014/chart" uri="{C3380CC4-5D6E-409C-BE32-E72D297353CC}">
                <c16:uniqueId val="{00000014-C415-47D8-A6FE-051322EDEBCE}"/>
              </c:ext>
            </c:extLst>
          </c:dPt>
          <c:dPt>
            <c:idx val="21"/>
            <c:invertIfNegative val="0"/>
            <c:bubble3D val="0"/>
            <c:extLst xmlns:c16r2="http://schemas.microsoft.com/office/drawing/2015/06/chart">
              <c:ext xmlns:c16="http://schemas.microsoft.com/office/drawing/2014/chart" uri="{C3380CC4-5D6E-409C-BE32-E72D297353CC}">
                <c16:uniqueId val="{00000015-C415-47D8-A6FE-051322EDEBCE}"/>
              </c:ext>
            </c:extLst>
          </c:dPt>
          <c:dPt>
            <c:idx val="22"/>
            <c:invertIfNegative val="0"/>
            <c:bubble3D val="0"/>
            <c:extLst xmlns:c16r2="http://schemas.microsoft.com/office/drawing/2015/06/chart">
              <c:ext xmlns:c16="http://schemas.microsoft.com/office/drawing/2014/chart" uri="{C3380CC4-5D6E-409C-BE32-E72D297353CC}">
                <c16:uniqueId val="{00000016-C415-47D8-A6FE-051322EDEBCE}"/>
              </c:ext>
            </c:extLst>
          </c:dPt>
          <c:dPt>
            <c:idx val="23"/>
            <c:invertIfNegative val="0"/>
            <c:bubble3D val="0"/>
            <c:extLst xmlns:c16r2="http://schemas.microsoft.com/office/drawing/2015/06/chart">
              <c:ext xmlns:c16="http://schemas.microsoft.com/office/drawing/2014/chart" uri="{C3380CC4-5D6E-409C-BE32-E72D297353CC}">
                <c16:uniqueId val="{00000017-C415-47D8-A6FE-051322EDEBCE}"/>
              </c:ext>
            </c:extLst>
          </c:dPt>
          <c:dPt>
            <c:idx val="24"/>
            <c:invertIfNegative val="0"/>
            <c:bubble3D val="0"/>
            <c:extLst xmlns:c16r2="http://schemas.microsoft.com/office/drawing/2015/06/chart">
              <c:ext xmlns:c16="http://schemas.microsoft.com/office/drawing/2014/chart" uri="{C3380CC4-5D6E-409C-BE32-E72D297353CC}">
                <c16:uniqueId val="{00000018-C415-47D8-A6FE-051322EDEBCE}"/>
              </c:ext>
            </c:extLst>
          </c:dPt>
          <c:dPt>
            <c:idx val="25"/>
            <c:invertIfNegative val="0"/>
            <c:bubble3D val="0"/>
            <c:extLst xmlns:c16r2="http://schemas.microsoft.com/office/drawing/2015/06/chart">
              <c:ext xmlns:c16="http://schemas.microsoft.com/office/drawing/2014/chart" uri="{C3380CC4-5D6E-409C-BE32-E72D297353CC}">
                <c16:uniqueId val="{00000019-C415-47D8-A6FE-051322EDEBCE}"/>
              </c:ext>
            </c:extLst>
          </c:dPt>
          <c:dPt>
            <c:idx val="26"/>
            <c:invertIfNegative val="0"/>
            <c:bubble3D val="0"/>
            <c:extLst xmlns:c16r2="http://schemas.microsoft.com/office/drawing/2015/06/chart">
              <c:ext xmlns:c16="http://schemas.microsoft.com/office/drawing/2014/chart" uri="{C3380CC4-5D6E-409C-BE32-E72D297353CC}">
                <c16:uniqueId val="{0000001A-C415-47D8-A6FE-051322EDEBCE}"/>
              </c:ext>
            </c:extLst>
          </c:dPt>
          <c:dPt>
            <c:idx val="27"/>
            <c:invertIfNegative val="0"/>
            <c:bubble3D val="0"/>
            <c:extLst xmlns:c16r2="http://schemas.microsoft.com/office/drawing/2015/06/chart">
              <c:ext xmlns:c16="http://schemas.microsoft.com/office/drawing/2014/chart" uri="{C3380CC4-5D6E-409C-BE32-E72D297353CC}">
                <c16:uniqueId val="{0000001B-C415-47D8-A6FE-051322EDEBCE}"/>
              </c:ext>
            </c:extLst>
          </c:dPt>
          <c:dPt>
            <c:idx val="28"/>
            <c:invertIfNegative val="0"/>
            <c:bubble3D val="0"/>
            <c:extLst xmlns:c16r2="http://schemas.microsoft.com/office/drawing/2015/06/chart">
              <c:ext xmlns:c16="http://schemas.microsoft.com/office/drawing/2014/chart" uri="{C3380CC4-5D6E-409C-BE32-E72D297353CC}">
                <c16:uniqueId val="{0000001C-C415-47D8-A6FE-051322EDEBCE}"/>
              </c:ext>
            </c:extLst>
          </c:dPt>
          <c:dPt>
            <c:idx val="29"/>
            <c:invertIfNegative val="0"/>
            <c:bubble3D val="0"/>
            <c:extLst xmlns:c16r2="http://schemas.microsoft.com/office/drawing/2015/06/chart">
              <c:ext xmlns:c16="http://schemas.microsoft.com/office/drawing/2014/chart" uri="{C3380CC4-5D6E-409C-BE32-E72D297353CC}">
                <c16:uniqueId val="{0000001D-C415-47D8-A6FE-051322EDEBCE}"/>
              </c:ext>
            </c:extLst>
          </c:dPt>
          <c:dPt>
            <c:idx val="30"/>
            <c:invertIfNegative val="0"/>
            <c:bubble3D val="0"/>
            <c:extLst xmlns:c16r2="http://schemas.microsoft.com/office/drawing/2015/06/chart">
              <c:ext xmlns:c16="http://schemas.microsoft.com/office/drawing/2014/chart" uri="{C3380CC4-5D6E-409C-BE32-E72D297353CC}">
                <c16:uniqueId val="{0000001E-C415-47D8-A6FE-051322EDEBCE}"/>
              </c:ext>
            </c:extLst>
          </c:dPt>
          <c:dPt>
            <c:idx val="31"/>
            <c:invertIfNegative val="0"/>
            <c:bubble3D val="0"/>
            <c:extLst xmlns:c16r2="http://schemas.microsoft.com/office/drawing/2015/06/chart">
              <c:ext xmlns:c16="http://schemas.microsoft.com/office/drawing/2014/chart" uri="{C3380CC4-5D6E-409C-BE32-E72D297353CC}">
                <c16:uniqueId val="{0000001F-C415-47D8-A6FE-051322EDEBCE}"/>
              </c:ext>
            </c:extLst>
          </c:dPt>
          <c:dPt>
            <c:idx val="32"/>
            <c:invertIfNegative val="0"/>
            <c:bubble3D val="0"/>
            <c:extLst xmlns:c16r2="http://schemas.microsoft.com/office/drawing/2015/06/chart">
              <c:ext xmlns:c16="http://schemas.microsoft.com/office/drawing/2014/chart" uri="{C3380CC4-5D6E-409C-BE32-E72D297353CC}">
                <c16:uniqueId val="{00000020-C415-47D8-A6FE-051322EDEBCE}"/>
              </c:ext>
            </c:extLst>
          </c:dPt>
          <c:dPt>
            <c:idx val="33"/>
            <c:invertIfNegative val="0"/>
            <c:bubble3D val="0"/>
            <c:extLst xmlns:c16r2="http://schemas.microsoft.com/office/drawing/2015/06/chart">
              <c:ext xmlns:c16="http://schemas.microsoft.com/office/drawing/2014/chart" uri="{C3380CC4-5D6E-409C-BE32-E72D297353CC}">
                <c16:uniqueId val="{00000021-C415-47D8-A6FE-051322EDEBCE}"/>
              </c:ext>
            </c:extLst>
          </c:dPt>
          <c:dPt>
            <c:idx val="34"/>
            <c:invertIfNegative val="0"/>
            <c:bubble3D val="0"/>
            <c:extLst xmlns:c16r2="http://schemas.microsoft.com/office/drawing/2015/06/chart">
              <c:ext xmlns:c16="http://schemas.microsoft.com/office/drawing/2014/chart" uri="{C3380CC4-5D6E-409C-BE32-E72D297353CC}">
                <c16:uniqueId val="{00000022-C415-47D8-A6FE-051322EDEBCE}"/>
              </c:ext>
            </c:extLst>
          </c:dPt>
          <c:dPt>
            <c:idx val="35"/>
            <c:invertIfNegative val="0"/>
            <c:bubble3D val="0"/>
            <c:extLst xmlns:c16r2="http://schemas.microsoft.com/office/drawing/2015/06/chart">
              <c:ext xmlns:c16="http://schemas.microsoft.com/office/drawing/2014/chart" uri="{C3380CC4-5D6E-409C-BE32-E72D297353CC}">
                <c16:uniqueId val="{00000023-C415-47D8-A6FE-051322EDEBCE}"/>
              </c:ext>
            </c:extLst>
          </c:dPt>
          <c:dPt>
            <c:idx val="36"/>
            <c:invertIfNegative val="0"/>
            <c:bubble3D val="0"/>
            <c:extLst xmlns:c16r2="http://schemas.microsoft.com/office/drawing/2015/06/chart">
              <c:ext xmlns:c16="http://schemas.microsoft.com/office/drawing/2014/chart" uri="{C3380CC4-5D6E-409C-BE32-E72D297353CC}">
                <c16:uniqueId val="{00000024-C415-47D8-A6FE-051322EDEBCE}"/>
              </c:ext>
            </c:extLst>
          </c:dPt>
          <c:dPt>
            <c:idx val="37"/>
            <c:invertIfNegative val="0"/>
            <c:bubble3D val="0"/>
            <c:extLst xmlns:c16r2="http://schemas.microsoft.com/office/drawing/2015/06/chart">
              <c:ext xmlns:c16="http://schemas.microsoft.com/office/drawing/2014/chart" uri="{C3380CC4-5D6E-409C-BE32-E72D297353CC}">
                <c16:uniqueId val="{00000025-C415-47D8-A6FE-051322EDEBCE}"/>
              </c:ext>
            </c:extLst>
          </c:dPt>
          <c:dPt>
            <c:idx val="38"/>
            <c:invertIfNegative val="0"/>
            <c:bubble3D val="0"/>
            <c:extLst xmlns:c16r2="http://schemas.microsoft.com/office/drawing/2015/06/chart">
              <c:ext xmlns:c16="http://schemas.microsoft.com/office/drawing/2014/chart" uri="{C3380CC4-5D6E-409C-BE32-E72D297353CC}">
                <c16:uniqueId val="{00000026-C415-47D8-A6FE-051322EDEBCE}"/>
              </c:ext>
            </c:extLst>
          </c:dPt>
          <c:dPt>
            <c:idx val="39"/>
            <c:invertIfNegative val="0"/>
            <c:bubble3D val="0"/>
            <c:extLst xmlns:c16r2="http://schemas.microsoft.com/office/drawing/2015/06/chart">
              <c:ext xmlns:c16="http://schemas.microsoft.com/office/drawing/2014/chart" uri="{C3380CC4-5D6E-409C-BE32-E72D297353CC}">
                <c16:uniqueId val="{00000027-C415-47D8-A6FE-051322EDEBCE}"/>
              </c:ext>
            </c:extLst>
          </c:dPt>
          <c:dLbls>
            <c:spPr>
              <a:noFill/>
              <a:ln>
                <a:noFill/>
              </a:ln>
              <a:effectLst/>
            </c:spPr>
            <c:txPr>
              <a:bodyPr rot="0" spcFirstLastPara="1" vertOverflow="ellipsis" vert="horz" wrap="square" anchor="ctr" anchorCtr="1"/>
              <a:lstStyle/>
              <a:p>
                <a:pPr>
                  <a:defRPr sz="1200" b="1" i="0" u="none" strike="noStrike" kern="1200" baseline="0">
                    <a:solidFill>
                      <a:schemeClr val="bg1"/>
                    </a:solidFill>
                    <a:latin typeface="Arial" panose="020B0604020202020204" pitchFamily="34" charset="0"/>
                    <a:ea typeface="Century Gothic" charset="0"/>
                    <a:cs typeface="Arial" panose="020B0604020202020204" pitchFamily="34" charset="0"/>
                  </a:defRPr>
                </a:pPr>
                <a:endParaRPr lang="en-US"/>
              </a:p>
            </c:txPr>
            <c:dLblPos val="ct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Astronomy/star gazing</c:v>
                </c:pt>
              </c:strCache>
            </c:strRef>
          </c:cat>
          <c:val>
            <c:numRef>
              <c:f>Sheet1!$B$2</c:f>
              <c:numCache>
                <c:formatCode>0%</c:formatCode>
                <c:ptCount val="1"/>
                <c:pt idx="0">
                  <c:v>0.1215</c:v>
                </c:pt>
              </c:numCache>
            </c:numRef>
          </c:val>
          <c:extLst xmlns:c16r2="http://schemas.microsoft.com/office/drawing/2015/06/chart">
            <c:ext xmlns:c16="http://schemas.microsoft.com/office/drawing/2014/chart" uri="{C3380CC4-5D6E-409C-BE32-E72D297353CC}">
              <c16:uniqueId val="{00000028-C415-47D8-A6FE-051322EDEBCE}"/>
            </c:ext>
          </c:extLst>
        </c:ser>
        <c:ser>
          <c:idx val="1"/>
          <c:order val="1"/>
          <c:tx>
            <c:strRef>
              <c:f>Sheet1!$C$1</c:f>
              <c:strCache>
                <c:ptCount val="1"/>
                <c:pt idx="0">
                  <c:v>Definitely would</c:v>
                </c:pt>
              </c:strCache>
            </c:strRef>
          </c:tx>
          <c:spPr>
            <a:solidFill>
              <a:srgbClr val="00B050"/>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b" anchorCtr="0">
                <a:spAutoFit/>
              </a:bodyPr>
              <a:lstStyle/>
              <a:p>
                <a:pPr algn="ctr">
                  <a:defRPr lang="en-GB" sz="1200" b="1" i="0" u="none" strike="noStrike" kern="1200" baseline="0">
                    <a:solidFill>
                      <a:schemeClr val="bg1"/>
                    </a:solidFill>
                    <a:latin typeface="Arial" panose="020B0604020202020204" pitchFamily="34" charset="0"/>
                    <a:ea typeface="Century Gothic" charset="0"/>
                    <a:cs typeface="Arial" panose="020B0604020202020204" pitchFamily="34" charset="0"/>
                  </a:defRPr>
                </a:pPr>
                <a:endParaRPr lang="en-US"/>
              </a:p>
            </c:txPr>
            <c:dLblPos val="ct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Astronomy/star gazing</c:v>
                </c:pt>
              </c:strCache>
            </c:strRef>
          </c:cat>
          <c:val>
            <c:numRef>
              <c:f>Sheet1!$C$2</c:f>
              <c:numCache>
                <c:formatCode>0%</c:formatCode>
                <c:ptCount val="1"/>
                <c:pt idx="0">
                  <c:v>0.1215</c:v>
                </c:pt>
              </c:numCache>
            </c:numRef>
          </c:val>
          <c:extLst xmlns:c16r2="http://schemas.microsoft.com/office/drawing/2015/06/chart">
            <c:ext xmlns:c16="http://schemas.microsoft.com/office/drawing/2014/chart" uri="{C3380CC4-5D6E-409C-BE32-E72D297353CC}">
              <c16:uniqueId val="{00000029-C415-47D8-A6FE-051322EDEBCE}"/>
            </c:ext>
          </c:extLst>
        </c:ser>
        <c:dLbls>
          <c:showLegendKey val="0"/>
          <c:showVal val="0"/>
          <c:showCatName val="0"/>
          <c:showSerName val="0"/>
          <c:showPercent val="0"/>
          <c:showBubbleSize val="0"/>
        </c:dLbls>
        <c:gapWidth val="50"/>
        <c:overlap val="100"/>
        <c:axId val="395629640"/>
        <c:axId val="395630424"/>
      </c:barChart>
      <c:catAx>
        <c:axId val="395629640"/>
        <c:scaling>
          <c:orientation val="maxMin"/>
        </c:scaling>
        <c:delete val="1"/>
        <c:axPos val="l"/>
        <c:numFmt formatCode="General" sourceLinked="1"/>
        <c:majorTickMark val="none"/>
        <c:minorTickMark val="none"/>
        <c:tickLblPos val="nextTo"/>
        <c:crossAx val="395630424"/>
        <c:crosses val="autoZero"/>
        <c:auto val="1"/>
        <c:lblAlgn val="ctr"/>
        <c:lblOffset val="100"/>
        <c:noMultiLvlLbl val="0"/>
      </c:catAx>
      <c:valAx>
        <c:axId val="395630424"/>
        <c:scaling>
          <c:orientation val="minMax"/>
          <c:max val="1.2"/>
        </c:scaling>
        <c:delete val="1"/>
        <c:axPos val="t"/>
        <c:majorGridlines>
          <c:spPr>
            <a:ln w="9525" cap="flat" cmpd="sng" algn="ctr">
              <a:noFill/>
              <a:round/>
            </a:ln>
            <a:effectLst/>
          </c:spPr>
        </c:majorGridlines>
        <c:numFmt formatCode="0%" sourceLinked="0"/>
        <c:majorTickMark val="out"/>
        <c:minorTickMark val="none"/>
        <c:tickLblPos val="nextTo"/>
        <c:crossAx val="395629640"/>
        <c:crosses val="autoZero"/>
        <c:crossBetween val="between"/>
      </c:valAx>
      <c:spPr>
        <a:noFill/>
        <a:ln>
          <a:noFill/>
        </a:ln>
        <a:effectLst/>
      </c:spPr>
    </c:plotArea>
    <c:plotVisOnly val="1"/>
    <c:dispBlanksAs val="gap"/>
    <c:showDLblsOverMax val="0"/>
  </c:chart>
  <c:spPr>
    <a:noFill/>
    <a:ln>
      <a:noFill/>
    </a:ln>
    <a:effectLst/>
  </c:spPr>
  <c:txPr>
    <a:bodyPr/>
    <a:lstStyle/>
    <a:p>
      <a:pPr>
        <a:defRPr sz="800">
          <a:solidFill>
            <a:srgbClr val="505050"/>
          </a:solidFill>
          <a:latin typeface="Arial" panose="020B0604020202020204" pitchFamily="34" charset="0"/>
          <a:cs typeface="Arial" panose="020B0604020202020204" pitchFamily="34" charset="0"/>
        </a:defRPr>
      </a:pPr>
      <a:endParaRPr lang="en-US"/>
    </a:p>
  </c:txPr>
  <c:externalData r:id="rId2">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32780597237485198"/>
          <c:y val="3.73704372143773E-2"/>
          <c:w val="0.53711838704694803"/>
          <c:h val="0.94907410100360601"/>
        </c:manualLayout>
      </c:layout>
      <c:barChart>
        <c:barDir val="bar"/>
        <c:grouping val="stacked"/>
        <c:varyColors val="0"/>
        <c:ser>
          <c:idx val="0"/>
          <c:order val="0"/>
          <c:tx>
            <c:strRef>
              <c:f>Sheet1!$B$1</c:f>
              <c:strCache>
                <c:ptCount val="1"/>
                <c:pt idx="0">
                  <c:v>Would definitely consider</c:v>
                </c:pt>
              </c:strCache>
            </c:strRef>
          </c:tx>
          <c:spPr>
            <a:solidFill>
              <a:srgbClr val="120742"/>
            </a:solidFill>
            <a:ln>
              <a:noFill/>
            </a:ln>
            <a:effectLst/>
          </c:spPr>
          <c:invertIfNegative val="0"/>
          <c:dPt>
            <c:idx val="0"/>
            <c:invertIfNegative val="0"/>
            <c:bubble3D val="0"/>
            <c:extLst xmlns:c16r2="http://schemas.microsoft.com/office/drawing/2015/06/chart">
              <c:ext xmlns:c16="http://schemas.microsoft.com/office/drawing/2014/chart" uri="{C3380CC4-5D6E-409C-BE32-E72D297353CC}">
                <c16:uniqueId val="{00000000-E03D-4CA4-8B94-31F2BE6F3BF0}"/>
              </c:ext>
            </c:extLst>
          </c:dPt>
          <c:dPt>
            <c:idx val="1"/>
            <c:invertIfNegative val="0"/>
            <c:bubble3D val="0"/>
            <c:extLst xmlns:c16r2="http://schemas.microsoft.com/office/drawing/2015/06/chart">
              <c:ext xmlns:c16="http://schemas.microsoft.com/office/drawing/2014/chart" uri="{C3380CC4-5D6E-409C-BE32-E72D297353CC}">
                <c16:uniqueId val="{00000001-E03D-4CA4-8B94-31F2BE6F3BF0}"/>
              </c:ext>
            </c:extLst>
          </c:dPt>
          <c:dPt>
            <c:idx val="2"/>
            <c:invertIfNegative val="0"/>
            <c:bubble3D val="0"/>
            <c:extLst xmlns:c16r2="http://schemas.microsoft.com/office/drawing/2015/06/chart">
              <c:ext xmlns:c16="http://schemas.microsoft.com/office/drawing/2014/chart" uri="{C3380CC4-5D6E-409C-BE32-E72D297353CC}">
                <c16:uniqueId val="{00000002-E03D-4CA4-8B94-31F2BE6F3BF0}"/>
              </c:ext>
            </c:extLst>
          </c:dPt>
          <c:dPt>
            <c:idx val="3"/>
            <c:invertIfNegative val="0"/>
            <c:bubble3D val="0"/>
            <c:extLst xmlns:c16r2="http://schemas.microsoft.com/office/drawing/2015/06/chart">
              <c:ext xmlns:c16="http://schemas.microsoft.com/office/drawing/2014/chart" uri="{C3380CC4-5D6E-409C-BE32-E72D297353CC}">
                <c16:uniqueId val="{00000003-E03D-4CA4-8B94-31F2BE6F3BF0}"/>
              </c:ext>
            </c:extLst>
          </c:dPt>
          <c:dPt>
            <c:idx val="4"/>
            <c:invertIfNegative val="0"/>
            <c:bubble3D val="0"/>
            <c:extLst xmlns:c16r2="http://schemas.microsoft.com/office/drawing/2015/06/chart">
              <c:ext xmlns:c16="http://schemas.microsoft.com/office/drawing/2014/chart" uri="{C3380CC4-5D6E-409C-BE32-E72D297353CC}">
                <c16:uniqueId val="{00000004-E03D-4CA4-8B94-31F2BE6F3BF0}"/>
              </c:ext>
            </c:extLst>
          </c:dPt>
          <c:dPt>
            <c:idx val="5"/>
            <c:invertIfNegative val="0"/>
            <c:bubble3D val="0"/>
            <c:extLst xmlns:c16r2="http://schemas.microsoft.com/office/drawing/2015/06/chart">
              <c:ext xmlns:c16="http://schemas.microsoft.com/office/drawing/2014/chart" uri="{C3380CC4-5D6E-409C-BE32-E72D297353CC}">
                <c16:uniqueId val="{00000005-E03D-4CA4-8B94-31F2BE6F3BF0}"/>
              </c:ext>
            </c:extLst>
          </c:dPt>
          <c:dPt>
            <c:idx val="6"/>
            <c:invertIfNegative val="0"/>
            <c:bubble3D val="0"/>
            <c:extLst xmlns:c16r2="http://schemas.microsoft.com/office/drawing/2015/06/chart">
              <c:ext xmlns:c16="http://schemas.microsoft.com/office/drawing/2014/chart" uri="{C3380CC4-5D6E-409C-BE32-E72D297353CC}">
                <c16:uniqueId val="{00000006-E03D-4CA4-8B94-31F2BE6F3BF0}"/>
              </c:ext>
            </c:extLst>
          </c:dPt>
          <c:dPt>
            <c:idx val="7"/>
            <c:invertIfNegative val="0"/>
            <c:bubble3D val="0"/>
            <c:extLst xmlns:c16r2="http://schemas.microsoft.com/office/drawing/2015/06/chart">
              <c:ext xmlns:c16="http://schemas.microsoft.com/office/drawing/2014/chart" uri="{C3380CC4-5D6E-409C-BE32-E72D297353CC}">
                <c16:uniqueId val="{00000007-E03D-4CA4-8B94-31F2BE6F3BF0}"/>
              </c:ext>
            </c:extLst>
          </c:dPt>
          <c:dPt>
            <c:idx val="8"/>
            <c:invertIfNegative val="0"/>
            <c:bubble3D val="0"/>
            <c:extLst xmlns:c16r2="http://schemas.microsoft.com/office/drawing/2015/06/chart">
              <c:ext xmlns:c16="http://schemas.microsoft.com/office/drawing/2014/chart" uri="{C3380CC4-5D6E-409C-BE32-E72D297353CC}">
                <c16:uniqueId val="{00000008-E03D-4CA4-8B94-31F2BE6F3BF0}"/>
              </c:ext>
            </c:extLst>
          </c:dPt>
          <c:dPt>
            <c:idx val="9"/>
            <c:invertIfNegative val="0"/>
            <c:bubble3D val="0"/>
            <c:extLst xmlns:c16r2="http://schemas.microsoft.com/office/drawing/2015/06/chart">
              <c:ext xmlns:c16="http://schemas.microsoft.com/office/drawing/2014/chart" uri="{C3380CC4-5D6E-409C-BE32-E72D297353CC}">
                <c16:uniqueId val="{00000009-E03D-4CA4-8B94-31F2BE6F3BF0}"/>
              </c:ext>
            </c:extLst>
          </c:dPt>
          <c:dPt>
            <c:idx val="10"/>
            <c:invertIfNegative val="0"/>
            <c:bubble3D val="0"/>
            <c:extLst xmlns:c16r2="http://schemas.microsoft.com/office/drawing/2015/06/chart">
              <c:ext xmlns:c16="http://schemas.microsoft.com/office/drawing/2014/chart" uri="{C3380CC4-5D6E-409C-BE32-E72D297353CC}">
                <c16:uniqueId val="{0000000A-E03D-4CA4-8B94-31F2BE6F3BF0}"/>
              </c:ext>
            </c:extLst>
          </c:dPt>
          <c:dPt>
            <c:idx val="11"/>
            <c:invertIfNegative val="0"/>
            <c:bubble3D val="0"/>
            <c:extLst xmlns:c16r2="http://schemas.microsoft.com/office/drawing/2015/06/chart">
              <c:ext xmlns:c16="http://schemas.microsoft.com/office/drawing/2014/chart" uri="{C3380CC4-5D6E-409C-BE32-E72D297353CC}">
                <c16:uniqueId val="{0000000B-E03D-4CA4-8B94-31F2BE6F3BF0}"/>
              </c:ext>
            </c:extLst>
          </c:dPt>
          <c:dPt>
            <c:idx val="12"/>
            <c:invertIfNegative val="0"/>
            <c:bubble3D val="0"/>
            <c:extLst xmlns:c16r2="http://schemas.microsoft.com/office/drawing/2015/06/chart">
              <c:ext xmlns:c16="http://schemas.microsoft.com/office/drawing/2014/chart" uri="{C3380CC4-5D6E-409C-BE32-E72D297353CC}">
                <c16:uniqueId val="{0000000C-E03D-4CA4-8B94-31F2BE6F3BF0}"/>
              </c:ext>
            </c:extLst>
          </c:dPt>
          <c:dPt>
            <c:idx val="13"/>
            <c:invertIfNegative val="0"/>
            <c:bubble3D val="0"/>
            <c:extLst xmlns:c16r2="http://schemas.microsoft.com/office/drawing/2015/06/chart">
              <c:ext xmlns:c16="http://schemas.microsoft.com/office/drawing/2014/chart" uri="{C3380CC4-5D6E-409C-BE32-E72D297353CC}">
                <c16:uniqueId val="{0000000D-E03D-4CA4-8B94-31F2BE6F3BF0}"/>
              </c:ext>
            </c:extLst>
          </c:dPt>
          <c:dPt>
            <c:idx val="14"/>
            <c:invertIfNegative val="0"/>
            <c:bubble3D val="0"/>
            <c:extLst xmlns:c16r2="http://schemas.microsoft.com/office/drawing/2015/06/chart">
              <c:ext xmlns:c16="http://schemas.microsoft.com/office/drawing/2014/chart" uri="{C3380CC4-5D6E-409C-BE32-E72D297353CC}">
                <c16:uniqueId val="{0000000E-E03D-4CA4-8B94-31F2BE6F3BF0}"/>
              </c:ext>
            </c:extLst>
          </c:dPt>
          <c:dPt>
            <c:idx val="15"/>
            <c:invertIfNegative val="0"/>
            <c:bubble3D val="0"/>
            <c:extLst xmlns:c16r2="http://schemas.microsoft.com/office/drawing/2015/06/chart">
              <c:ext xmlns:c16="http://schemas.microsoft.com/office/drawing/2014/chart" uri="{C3380CC4-5D6E-409C-BE32-E72D297353CC}">
                <c16:uniqueId val="{0000000F-E03D-4CA4-8B94-31F2BE6F3BF0}"/>
              </c:ext>
            </c:extLst>
          </c:dPt>
          <c:dPt>
            <c:idx val="16"/>
            <c:invertIfNegative val="0"/>
            <c:bubble3D val="0"/>
            <c:extLst xmlns:c16r2="http://schemas.microsoft.com/office/drawing/2015/06/chart">
              <c:ext xmlns:c16="http://schemas.microsoft.com/office/drawing/2014/chart" uri="{C3380CC4-5D6E-409C-BE32-E72D297353CC}">
                <c16:uniqueId val="{00000010-E03D-4CA4-8B94-31F2BE6F3BF0}"/>
              </c:ext>
            </c:extLst>
          </c:dPt>
          <c:dPt>
            <c:idx val="17"/>
            <c:invertIfNegative val="0"/>
            <c:bubble3D val="0"/>
            <c:extLst xmlns:c16r2="http://schemas.microsoft.com/office/drawing/2015/06/chart">
              <c:ext xmlns:c16="http://schemas.microsoft.com/office/drawing/2014/chart" uri="{C3380CC4-5D6E-409C-BE32-E72D297353CC}">
                <c16:uniqueId val="{00000011-E03D-4CA4-8B94-31F2BE6F3BF0}"/>
              </c:ext>
            </c:extLst>
          </c:dPt>
          <c:dPt>
            <c:idx val="18"/>
            <c:invertIfNegative val="0"/>
            <c:bubble3D val="0"/>
            <c:extLst xmlns:c16r2="http://schemas.microsoft.com/office/drawing/2015/06/chart">
              <c:ext xmlns:c16="http://schemas.microsoft.com/office/drawing/2014/chart" uri="{C3380CC4-5D6E-409C-BE32-E72D297353CC}">
                <c16:uniqueId val="{00000012-E03D-4CA4-8B94-31F2BE6F3BF0}"/>
              </c:ext>
            </c:extLst>
          </c:dPt>
          <c:dPt>
            <c:idx val="19"/>
            <c:invertIfNegative val="0"/>
            <c:bubble3D val="0"/>
            <c:extLst xmlns:c16r2="http://schemas.microsoft.com/office/drawing/2015/06/chart">
              <c:ext xmlns:c16="http://schemas.microsoft.com/office/drawing/2014/chart" uri="{C3380CC4-5D6E-409C-BE32-E72D297353CC}">
                <c16:uniqueId val="{00000013-E03D-4CA4-8B94-31F2BE6F3BF0}"/>
              </c:ext>
            </c:extLst>
          </c:dPt>
          <c:dPt>
            <c:idx val="20"/>
            <c:invertIfNegative val="0"/>
            <c:bubble3D val="0"/>
            <c:extLst xmlns:c16r2="http://schemas.microsoft.com/office/drawing/2015/06/chart">
              <c:ext xmlns:c16="http://schemas.microsoft.com/office/drawing/2014/chart" uri="{C3380CC4-5D6E-409C-BE32-E72D297353CC}">
                <c16:uniqueId val="{00000014-E03D-4CA4-8B94-31F2BE6F3BF0}"/>
              </c:ext>
            </c:extLst>
          </c:dPt>
          <c:dPt>
            <c:idx val="21"/>
            <c:invertIfNegative val="0"/>
            <c:bubble3D val="0"/>
            <c:extLst xmlns:c16r2="http://schemas.microsoft.com/office/drawing/2015/06/chart">
              <c:ext xmlns:c16="http://schemas.microsoft.com/office/drawing/2014/chart" uri="{C3380CC4-5D6E-409C-BE32-E72D297353CC}">
                <c16:uniqueId val="{00000015-E03D-4CA4-8B94-31F2BE6F3BF0}"/>
              </c:ext>
            </c:extLst>
          </c:dPt>
          <c:dPt>
            <c:idx val="22"/>
            <c:invertIfNegative val="0"/>
            <c:bubble3D val="0"/>
            <c:extLst xmlns:c16r2="http://schemas.microsoft.com/office/drawing/2015/06/chart">
              <c:ext xmlns:c16="http://schemas.microsoft.com/office/drawing/2014/chart" uri="{C3380CC4-5D6E-409C-BE32-E72D297353CC}">
                <c16:uniqueId val="{00000016-E03D-4CA4-8B94-31F2BE6F3BF0}"/>
              </c:ext>
            </c:extLst>
          </c:dPt>
          <c:dPt>
            <c:idx val="23"/>
            <c:invertIfNegative val="0"/>
            <c:bubble3D val="0"/>
            <c:extLst xmlns:c16r2="http://schemas.microsoft.com/office/drawing/2015/06/chart">
              <c:ext xmlns:c16="http://schemas.microsoft.com/office/drawing/2014/chart" uri="{C3380CC4-5D6E-409C-BE32-E72D297353CC}">
                <c16:uniqueId val="{00000017-E03D-4CA4-8B94-31F2BE6F3BF0}"/>
              </c:ext>
            </c:extLst>
          </c:dPt>
          <c:dPt>
            <c:idx val="24"/>
            <c:invertIfNegative val="0"/>
            <c:bubble3D val="0"/>
            <c:extLst xmlns:c16r2="http://schemas.microsoft.com/office/drawing/2015/06/chart">
              <c:ext xmlns:c16="http://schemas.microsoft.com/office/drawing/2014/chart" uri="{C3380CC4-5D6E-409C-BE32-E72D297353CC}">
                <c16:uniqueId val="{00000018-E03D-4CA4-8B94-31F2BE6F3BF0}"/>
              </c:ext>
            </c:extLst>
          </c:dPt>
          <c:dPt>
            <c:idx val="25"/>
            <c:invertIfNegative val="0"/>
            <c:bubble3D val="0"/>
            <c:extLst xmlns:c16r2="http://schemas.microsoft.com/office/drawing/2015/06/chart">
              <c:ext xmlns:c16="http://schemas.microsoft.com/office/drawing/2014/chart" uri="{C3380CC4-5D6E-409C-BE32-E72D297353CC}">
                <c16:uniqueId val="{00000019-E03D-4CA4-8B94-31F2BE6F3BF0}"/>
              </c:ext>
            </c:extLst>
          </c:dPt>
          <c:dPt>
            <c:idx val="26"/>
            <c:invertIfNegative val="0"/>
            <c:bubble3D val="0"/>
            <c:extLst xmlns:c16r2="http://schemas.microsoft.com/office/drawing/2015/06/chart">
              <c:ext xmlns:c16="http://schemas.microsoft.com/office/drawing/2014/chart" uri="{C3380CC4-5D6E-409C-BE32-E72D297353CC}">
                <c16:uniqueId val="{0000001A-E03D-4CA4-8B94-31F2BE6F3BF0}"/>
              </c:ext>
            </c:extLst>
          </c:dPt>
          <c:dPt>
            <c:idx val="27"/>
            <c:invertIfNegative val="0"/>
            <c:bubble3D val="0"/>
            <c:extLst xmlns:c16r2="http://schemas.microsoft.com/office/drawing/2015/06/chart">
              <c:ext xmlns:c16="http://schemas.microsoft.com/office/drawing/2014/chart" uri="{C3380CC4-5D6E-409C-BE32-E72D297353CC}">
                <c16:uniqueId val="{0000001B-E03D-4CA4-8B94-31F2BE6F3BF0}"/>
              </c:ext>
            </c:extLst>
          </c:dPt>
          <c:dPt>
            <c:idx val="28"/>
            <c:invertIfNegative val="0"/>
            <c:bubble3D val="0"/>
            <c:extLst xmlns:c16r2="http://schemas.microsoft.com/office/drawing/2015/06/chart">
              <c:ext xmlns:c16="http://schemas.microsoft.com/office/drawing/2014/chart" uri="{C3380CC4-5D6E-409C-BE32-E72D297353CC}">
                <c16:uniqueId val="{0000001C-E03D-4CA4-8B94-31F2BE6F3BF0}"/>
              </c:ext>
            </c:extLst>
          </c:dPt>
          <c:dPt>
            <c:idx val="29"/>
            <c:invertIfNegative val="0"/>
            <c:bubble3D val="0"/>
            <c:extLst xmlns:c16r2="http://schemas.microsoft.com/office/drawing/2015/06/chart">
              <c:ext xmlns:c16="http://schemas.microsoft.com/office/drawing/2014/chart" uri="{C3380CC4-5D6E-409C-BE32-E72D297353CC}">
                <c16:uniqueId val="{0000001D-E03D-4CA4-8B94-31F2BE6F3BF0}"/>
              </c:ext>
            </c:extLst>
          </c:dPt>
          <c:dPt>
            <c:idx val="30"/>
            <c:invertIfNegative val="0"/>
            <c:bubble3D val="0"/>
            <c:extLst xmlns:c16r2="http://schemas.microsoft.com/office/drawing/2015/06/chart">
              <c:ext xmlns:c16="http://schemas.microsoft.com/office/drawing/2014/chart" uri="{C3380CC4-5D6E-409C-BE32-E72D297353CC}">
                <c16:uniqueId val="{0000001E-E03D-4CA4-8B94-31F2BE6F3BF0}"/>
              </c:ext>
            </c:extLst>
          </c:dPt>
          <c:dPt>
            <c:idx val="31"/>
            <c:invertIfNegative val="0"/>
            <c:bubble3D val="0"/>
            <c:extLst xmlns:c16r2="http://schemas.microsoft.com/office/drawing/2015/06/chart">
              <c:ext xmlns:c16="http://schemas.microsoft.com/office/drawing/2014/chart" uri="{C3380CC4-5D6E-409C-BE32-E72D297353CC}">
                <c16:uniqueId val="{0000001F-E03D-4CA4-8B94-31F2BE6F3BF0}"/>
              </c:ext>
            </c:extLst>
          </c:dPt>
          <c:dPt>
            <c:idx val="32"/>
            <c:invertIfNegative val="0"/>
            <c:bubble3D val="0"/>
            <c:extLst xmlns:c16r2="http://schemas.microsoft.com/office/drawing/2015/06/chart">
              <c:ext xmlns:c16="http://schemas.microsoft.com/office/drawing/2014/chart" uri="{C3380CC4-5D6E-409C-BE32-E72D297353CC}">
                <c16:uniqueId val="{00000020-E03D-4CA4-8B94-31F2BE6F3BF0}"/>
              </c:ext>
            </c:extLst>
          </c:dPt>
          <c:dPt>
            <c:idx val="33"/>
            <c:invertIfNegative val="0"/>
            <c:bubble3D val="0"/>
            <c:extLst xmlns:c16r2="http://schemas.microsoft.com/office/drawing/2015/06/chart">
              <c:ext xmlns:c16="http://schemas.microsoft.com/office/drawing/2014/chart" uri="{C3380CC4-5D6E-409C-BE32-E72D297353CC}">
                <c16:uniqueId val="{00000021-E03D-4CA4-8B94-31F2BE6F3BF0}"/>
              </c:ext>
            </c:extLst>
          </c:dPt>
          <c:dPt>
            <c:idx val="34"/>
            <c:invertIfNegative val="0"/>
            <c:bubble3D val="0"/>
            <c:extLst xmlns:c16r2="http://schemas.microsoft.com/office/drawing/2015/06/chart">
              <c:ext xmlns:c16="http://schemas.microsoft.com/office/drawing/2014/chart" uri="{C3380CC4-5D6E-409C-BE32-E72D297353CC}">
                <c16:uniqueId val="{00000022-E03D-4CA4-8B94-31F2BE6F3BF0}"/>
              </c:ext>
            </c:extLst>
          </c:dPt>
          <c:dPt>
            <c:idx val="35"/>
            <c:invertIfNegative val="0"/>
            <c:bubble3D val="0"/>
            <c:extLst xmlns:c16r2="http://schemas.microsoft.com/office/drawing/2015/06/chart">
              <c:ext xmlns:c16="http://schemas.microsoft.com/office/drawing/2014/chart" uri="{C3380CC4-5D6E-409C-BE32-E72D297353CC}">
                <c16:uniqueId val="{00000023-E03D-4CA4-8B94-31F2BE6F3BF0}"/>
              </c:ext>
            </c:extLst>
          </c:dPt>
          <c:dPt>
            <c:idx val="36"/>
            <c:invertIfNegative val="0"/>
            <c:bubble3D val="0"/>
            <c:extLst xmlns:c16r2="http://schemas.microsoft.com/office/drawing/2015/06/chart">
              <c:ext xmlns:c16="http://schemas.microsoft.com/office/drawing/2014/chart" uri="{C3380CC4-5D6E-409C-BE32-E72D297353CC}">
                <c16:uniqueId val="{00000024-E03D-4CA4-8B94-31F2BE6F3BF0}"/>
              </c:ext>
            </c:extLst>
          </c:dPt>
          <c:dPt>
            <c:idx val="37"/>
            <c:invertIfNegative val="0"/>
            <c:bubble3D val="0"/>
            <c:extLst xmlns:c16r2="http://schemas.microsoft.com/office/drawing/2015/06/chart">
              <c:ext xmlns:c16="http://schemas.microsoft.com/office/drawing/2014/chart" uri="{C3380CC4-5D6E-409C-BE32-E72D297353CC}">
                <c16:uniqueId val="{00000025-E03D-4CA4-8B94-31F2BE6F3BF0}"/>
              </c:ext>
            </c:extLst>
          </c:dPt>
          <c:dPt>
            <c:idx val="38"/>
            <c:invertIfNegative val="0"/>
            <c:bubble3D val="0"/>
            <c:extLst xmlns:c16r2="http://schemas.microsoft.com/office/drawing/2015/06/chart">
              <c:ext xmlns:c16="http://schemas.microsoft.com/office/drawing/2014/chart" uri="{C3380CC4-5D6E-409C-BE32-E72D297353CC}">
                <c16:uniqueId val="{00000026-E03D-4CA4-8B94-31F2BE6F3BF0}"/>
              </c:ext>
            </c:extLst>
          </c:dPt>
          <c:dPt>
            <c:idx val="39"/>
            <c:invertIfNegative val="0"/>
            <c:bubble3D val="0"/>
            <c:extLst xmlns:c16r2="http://schemas.microsoft.com/office/drawing/2015/06/chart">
              <c:ext xmlns:c16="http://schemas.microsoft.com/office/drawing/2014/chart" uri="{C3380CC4-5D6E-409C-BE32-E72D297353CC}">
                <c16:uniqueId val="{00000027-E03D-4CA4-8B94-31F2BE6F3BF0}"/>
              </c:ext>
            </c:extLst>
          </c:dPt>
          <c:dLbls>
            <c:spPr>
              <a:noFill/>
              <a:ln>
                <a:noFill/>
              </a:ln>
              <a:effectLst/>
            </c:spPr>
            <c:txPr>
              <a:bodyPr rot="0" spcFirstLastPara="1" vertOverflow="ellipsis" vert="horz" wrap="square" anchor="ctr" anchorCtr="1"/>
              <a:lstStyle/>
              <a:p>
                <a:pPr>
                  <a:defRPr sz="1200" b="1" i="0" u="none" strike="noStrike" kern="1200" baseline="0">
                    <a:solidFill>
                      <a:schemeClr val="bg1"/>
                    </a:solidFill>
                    <a:latin typeface="Arial" panose="020B0604020202020204" pitchFamily="34" charset="0"/>
                    <a:ea typeface="Century Gothic" charset="0"/>
                    <a:cs typeface="Arial" panose="020B0604020202020204" pitchFamily="34" charset="0"/>
                  </a:defRPr>
                </a:pPr>
                <a:endParaRPr lang="en-US"/>
              </a:p>
            </c:txPr>
            <c:dLblPos val="ct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layout/>
                <c15:showLeaderLines val="1"/>
                <c15:leaderLines>
                  <c:spPr>
                    <a:ln w="9525" cap="flat" cmpd="sng" algn="ctr">
                      <a:solidFill>
                        <a:schemeClr val="tx1">
                          <a:lumMod val="35000"/>
                          <a:lumOff val="65000"/>
                        </a:schemeClr>
                      </a:solidFill>
                      <a:round/>
                    </a:ln>
                    <a:effectLst/>
                  </c:spPr>
                </c15:leaderLines>
              </c:ext>
            </c:extLst>
          </c:dLbls>
          <c:cat>
            <c:strRef>
              <c:f>Sheet1!$A$5</c:f>
              <c:strCache>
                <c:ptCount val="1"/>
                <c:pt idx="0">
                  <c:v>Spain</c:v>
                </c:pt>
              </c:strCache>
            </c:strRef>
          </c:cat>
          <c:val>
            <c:numRef>
              <c:f>Sheet1!$B$5</c:f>
              <c:numCache>
                <c:formatCode>0%</c:formatCode>
                <c:ptCount val="1"/>
                <c:pt idx="0">
                  <c:v>0.35299999999999998</c:v>
                </c:pt>
              </c:numCache>
            </c:numRef>
          </c:val>
          <c:extLst xmlns:c16r2="http://schemas.microsoft.com/office/drawing/2015/06/chart">
            <c:ext xmlns:c16="http://schemas.microsoft.com/office/drawing/2014/chart" uri="{C3380CC4-5D6E-409C-BE32-E72D297353CC}">
              <c16:uniqueId val="{00000028-E03D-4CA4-8B94-31F2BE6F3BF0}"/>
            </c:ext>
          </c:extLst>
        </c:ser>
        <c:ser>
          <c:idx val="1"/>
          <c:order val="1"/>
          <c:tx>
            <c:strRef>
              <c:f>Sheet1!$C$1</c:f>
              <c:strCache>
                <c:ptCount val="1"/>
                <c:pt idx="0">
                  <c:v>Actively considering</c:v>
                </c:pt>
              </c:strCache>
            </c:strRef>
          </c:tx>
          <c:spPr>
            <a:solidFill>
              <a:srgbClr val="92D050"/>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b" anchorCtr="0">
                <a:spAutoFit/>
              </a:bodyPr>
              <a:lstStyle/>
              <a:p>
                <a:pPr algn="ctr">
                  <a:defRPr lang="en-GB" sz="1200" b="1" i="0" u="none" strike="noStrike" kern="1200" baseline="0">
                    <a:solidFill>
                      <a:schemeClr val="bg1"/>
                    </a:solidFill>
                    <a:latin typeface="Arial" panose="020B0604020202020204" pitchFamily="34" charset="0"/>
                    <a:ea typeface="Century Gothic" charset="0"/>
                    <a:cs typeface="Arial" panose="020B0604020202020204" pitchFamily="34" charset="0"/>
                  </a:defRPr>
                </a:pPr>
                <a:endParaRPr lang="en-US"/>
              </a:p>
            </c:txPr>
            <c:dLblPos val="ct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layout/>
                <c15:showLeaderLines val="1"/>
                <c15:leaderLines>
                  <c:spPr>
                    <a:ln w="9525" cap="flat" cmpd="sng" algn="ctr">
                      <a:solidFill>
                        <a:schemeClr val="tx1">
                          <a:lumMod val="35000"/>
                          <a:lumOff val="65000"/>
                        </a:schemeClr>
                      </a:solidFill>
                      <a:round/>
                    </a:ln>
                    <a:effectLst/>
                  </c:spPr>
                </c15:leaderLines>
              </c:ext>
            </c:extLst>
          </c:dLbls>
          <c:cat>
            <c:strRef>
              <c:f>Sheet1!$A$5</c:f>
              <c:strCache>
                <c:ptCount val="1"/>
                <c:pt idx="0">
                  <c:v>Spain</c:v>
                </c:pt>
              </c:strCache>
            </c:strRef>
          </c:cat>
          <c:val>
            <c:numRef>
              <c:f>Sheet1!$C$5</c:f>
              <c:numCache>
                <c:formatCode>0%</c:formatCode>
                <c:ptCount val="1"/>
                <c:pt idx="0">
                  <c:v>0.40500000000000003</c:v>
                </c:pt>
              </c:numCache>
            </c:numRef>
          </c:val>
          <c:extLst xmlns:c16r2="http://schemas.microsoft.com/office/drawing/2015/06/chart">
            <c:ext xmlns:c16="http://schemas.microsoft.com/office/drawing/2014/chart" uri="{C3380CC4-5D6E-409C-BE32-E72D297353CC}">
              <c16:uniqueId val="{00000029-E03D-4CA4-8B94-31F2BE6F3BF0}"/>
            </c:ext>
          </c:extLst>
        </c:ser>
        <c:ser>
          <c:idx val="2"/>
          <c:order val="2"/>
          <c:tx>
            <c:strRef>
              <c:f>Sheet1!$D$1</c:f>
              <c:strCache>
                <c:ptCount val="1"/>
                <c:pt idx="0">
                  <c:v>England holiday already booked</c:v>
                </c:pt>
              </c:strCache>
            </c:strRef>
          </c:tx>
          <c:spPr>
            <a:solidFill>
              <a:srgbClr val="00B050"/>
            </a:solidFill>
            <a:ln>
              <a:noFill/>
            </a:ln>
            <a:effectLst/>
          </c:spPr>
          <c:invertIfNegative val="0"/>
          <c:dLbls>
            <c:spPr>
              <a:noFill/>
              <a:ln>
                <a:noFill/>
              </a:ln>
              <a:effectLst/>
            </c:spPr>
            <c:txPr>
              <a:bodyPr wrap="square" lIns="38100" tIns="19050" rIns="38100" bIns="19050" anchor="ctr" anchorCtr="0">
                <a:spAutoFit/>
              </a:bodyPr>
              <a:lstStyle/>
              <a:p>
                <a:pPr algn="ctr">
                  <a:defRPr lang="en-GB" sz="1200" b="1" i="0" u="none" strike="noStrike" kern="1200" baseline="0">
                    <a:solidFill>
                      <a:schemeClr val="bg1"/>
                    </a:solidFill>
                    <a:latin typeface="Arial" panose="020B0604020202020204" pitchFamily="34" charset="0"/>
                    <a:ea typeface="Century Gothic" charset="0"/>
                    <a:cs typeface="Arial" panose="020B0604020202020204" pitchFamily="34" charset="0"/>
                  </a:defRPr>
                </a:pPr>
                <a:endParaRPr lang="en-US"/>
              </a:p>
            </c:txP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layout/>
                <c15:showLeaderLines val="1"/>
              </c:ext>
            </c:extLst>
          </c:dLbls>
          <c:cat>
            <c:strRef>
              <c:f>Sheet1!$A$5</c:f>
              <c:strCache>
                <c:ptCount val="1"/>
                <c:pt idx="0">
                  <c:v>Spain</c:v>
                </c:pt>
              </c:strCache>
            </c:strRef>
          </c:cat>
          <c:val>
            <c:numRef>
              <c:f>Sheet1!$D$5</c:f>
              <c:numCache>
                <c:formatCode>0%</c:formatCode>
                <c:ptCount val="1"/>
                <c:pt idx="0">
                  <c:v>9.6000000000000002E-2</c:v>
                </c:pt>
              </c:numCache>
            </c:numRef>
          </c:val>
          <c:extLst xmlns:c16r2="http://schemas.microsoft.com/office/drawing/2015/06/chart">
            <c:ext xmlns:c16="http://schemas.microsoft.com/office/drawing/2014/chart" uri="{C3380CC4-5D6E-409C-BE32-E72D297353CC}">
              <c16:uniqueId val="{0000002A-E03D-4CA4-8B94-31F2BE6F3BF0}"/>
            </c:ext>
          </c:extLst>
        </c:ser>
        <c:dLbls>
          <c:showLegendKey val="0"/>
          <c:showVal val="0"/>
          <c:showCatName val="0"/>
          <c:showSerName val="0"/>
          <c:showPercent val="0"/>
          <c:showBubbleSize val="0"/>
        </c:dLbls>
        <c:gapWidth val="50"/>
        <c:overlap val="100"/>
        <c:axId val="354543200"/>
        <c:axId val="354541632"/>
      </c:barChart>
      <c:catAx>
        <c:axId val="354543200"/>
        <c:scaling>
          <c:orientation val="maxMin"/>
        </c:scaling>
        <c:delete val="1"/>
        <c:axPos val="l"/>
        <c:numFmt formatCode="General" sourceLinked="1"/>
        <c:majorTickMark val="none"/>
        <c:minorTickMark val="none"/>
        <c:tickLblPos val="nextTo"/>
        <c:crossAx val="354541632"/>
        <c:crosses val="autoZero"/>
        <c:auto val="1"/>
        <c:lblAlgn val="ctr"/>
        <c:lblOffset val="100"/>
        <c:noMultiLvlLbl val="0"/>
      </c:catAx>
      <c:valAx>
        <c:axId val="354541632"/>
        <c:scaling>
          <c:orientation val="minMax"/>
          <c:max val="1.1000000000000001"/>
          <c:min val="0"/>
        </c:scaling>
        <c:delete val="1"/>
        <c:axPos val="t"/>
        <c:majorGridlines>
          <c:spPr>
            <a:ln w="9525" cap="flat" cmpd="sng" algn="ctr">
              <a:noFill/>
              <a:round/>
            </a:ln>
            <a:effectLst/>
          </c:spPr>
        </c:majorGridlines>
        <c:numFmt formatCode="0%" sourceLinked="0"/>
        <c:majorTickMark val="out"/>
        <c:minorTickMark val="none"/>
        <c:tickLblPos val="nextTo"/>
        <c:crossAx val="354543200"/>
        <c:crosses val="autoZero"/>
        <c:crossBetween val="between"/>
      </c:valAx>
      <c:spPr>
        <a:noFill/>
        <a:ln>
          <a:noFill/>
        </a:ln>
        <a:effectLst/>
      </c:spPr>
    </c:plotArea>
    <c:plotVisOnly val="1"/>
    <c:dispBlanksAs val="gap"/>
    <c:showDLblsOverMax val="0"/>
  </c:chart>
  <c:spPr>
    <a:noFill/>
    <a:ln>
      <a:noFill/>
    </a:ln>
    <a:effectLst/>
  </c:spPr>
  <c:txPr>
    <a:bodyPr/>
    <a:lstStyle/>
    <a:p>
      <a:pPr>
        <a:defRPr sz="800">
          <a:solidFill>
            <a:srgbClr val="505050"/>
          </a:solidFill>
          <a:latin typeface="Arial" panose="020B0604020202020204" pitchFamily="34" charset="0"/>
          <a:cs typeface="Arial" panose="020B0604020202020204" pitchFamily="34" charset="0"/>
        </a:defRPr>
      </a:pPr>
      <a:endParaRPr lang="en-US"/>
    </a:p>
  </c:txPr>
  <c:externalData r:id="rId2">
    <c:autoUpdate val="0"/>
  </c:externalData>
</c:chartSpace>
</file>

<file path=ppt/charts/chart50.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32780597237485198"/>
          <c:y val="3.73704372143773E-2"/>
          <c:w val="0.53711838704694803"/>
          <c:h val="0.94907410100360601"/>
        </c:manualLayout>
      </c:layout>
      <c:barChart>
        <c:barDir val="bar"/>
        <c:grouping val="stacked"/>
        <c:varyColors val="0"/>
        <c:ser>
          <c:idx val="0"/>
          <c:order val="0"/>
          <c:tx>
            <c:strRef>
              <c:f>Sheet1!$B$1</c:f>
              <c:strCache>
                <c:ptCount val="1"/>
                <c:pt idx="0">
                  <c:v>Very likely to </c:v>
                </c:pt>
              </c:strCache>
            </c:strRef>
          </c:tx>
          <c:spPr>
            <a:solidFill>
              <a:srgbClr val="92D050"/>
            </a:solidFill>
            <a:ln>
              <a:noFill/>
            </a:ln>
            <a:effectLst/>
          </c:spPr>
          <c:invertIfNegative val="0"/>
          <c:dPt>
            <c:idx val="0"/>
            <c:invertIfNegative val="0"/>
            <c:bubble3D val="0"/>
            <c:extLst xmlns:c16r2="http://schemas.microsoft.com/office/drawing/2015/06/chart">
              <c:ext xmlns:c16="http://schemas.microsoft.com/office/drawing/2014/chart" uri="{C3380CC4-5D6E-409C-BE32-E72D297353CC}">
                <c16:uniqueId val="{00000000-E8C7-49B0-BF18-37722BF8C68D}"/>
              </c:ext>
            </c:extLst>
          </c:dPt>
          <c:dPt>
            <c:idx val="1"/>
            <c:invertIfNegative val="0"/>
            <c:bubble3D val="0"/>
            <c:extLst xmlns:c16r2="http://schemas.microsoft.com/office/drawing/2015/06/chart">
              <c:ext xmlns:c16="http://schemas.microsoft.com/office/drawing/2014/chart" uri="{C3380CC4-5D6E-409C-BE32-E72D297353CC}">
                <c16:uniqueId val="{00000001-E8C7-49B0-BF18-37722BF8C68D}"/>
              </c:ext>
            </c:extLst>
          </c:dPt>
          <c:dPt>
            <c:idx val="2"/>
            <c:invertIfNegative val="0"/>
            <c:bubble3D val="0"/>
            <c:extLst xmlns:c16r2="http://schemas.microsoft.com/office/drawing/2015/06/chart">
              <c:ext xmlns:c16="http://schemas.microsoft.com/office/drawing/2014/chart" uri="{C3380CC4-5D6E-409C-BE32-E72D297353CC}">
                <c16:uniqueId val="{00000002-E8C7-49B0-BF18-37722BF8C68D}"/>
              </c:ext>
            </c:extLst>
          </c:dPt>
          <c:dPt>
            <c:idx val="3"/>
            <c:invertIfNegative val="0"/>
            <c:bubble3D val="0"/>
            <c:extLst xmlns:c16r2="http://schemas.microsoft.com/office/drawing/2015/06/chart">
              <c:ext xmlns:c16="http://schemas.microsoft.com/office/drawing/2014/chart" uri="{C3380CC4-5D6E-409C-BE32-E72D297353CC}">
                <c16:uniqueId val="{00000003-E8C7-49B0-BF18-37722BF8C68D}"/>
              </c:ext>
            </c:extLst>
          </c:dPt>
          <c:dPt>
            <c:idx val="4"/>
            <c:invertIfNegative val="0"/>
            <c:bubble3D val="0"/>
            <c:extLst xmlns:c16r2="http://schemas.microsoft.com/office/drawing/2015/06/chart">
              <c:ext xmlns:c16="http://schemas.microsoft.com/office/drawing/2014/chart" uri="{C3380CC4-5D6E-409C-BE32-E72D297353CC}">
                <c16:uniqueId val="{00000004-E8C7-49B0-BF18-37722BF8C68D}"/>
              </c:ext>
            </c:extLst>
          </c:dPt>
          <c:dPt>
            <c:idx val="5"/>
            <c:invertIfNegative val="0"/>
            <c:bubble3D val="0"/>
            <c:extLst xmlns:c16r2="http://schemas.microsoft.com/office/drawing/2015/06/chart">
              <c:ext xmlns:c16="http://schemas.microsoft.com/office/drawing/2014/chart" uri="{C3380CC4-5D6E-409C-BE32-E72D297353CC}">
                <c16:uniqueId val="{00000005-E8C7-49B0-BF18-37722BF8C68D}"/>
              </c:ext>
            </c:extLst>
          </c:dPt>
          <c:dPt>
            <c:idx val="6"/>
            <c:invertIfNegative val="0"/>
            <c:bubble3D val="0"/>
            <c:extLst xmlns:c16r2="http://schemas.microsoft.com/office/drawing/2015/06/chart">
              <c:ext xmlns:c16="http://schemas.microsoft.com/office/drawing/2014/chart" uri="{C3380CC4-5D6E-409C-BE32-E72D297353CC}">
                <c16:uniqueId val="{00000006-E8C7-49B0-BF18-37722BF8C68D}"/>
              </c:ext>
            </c:extLst>
          </c:dPt>
          <c:dPt>
            <c:idx val="7"/>
            <c:invertIfNegative val="0"/>
            <c:bubble3D val="0"/>
            <c:extLst xmlns:c16r2="http://schemas.microsoft.com/office/drawing/2015/06/chart">
              <c:ext xmlns:c16="http://schemas.microsoft.com/office/drawing/2014/chart" uri="{C3380CC4-5D6E-409C-BE32-E72D297353CC}">
                <c16:uniqueId val="{00000007-E8C7-49B0-BF18-37722BF8C68D}"/>
              </c:ext>
            </c:extLst>
          </c:dPt>
          <c:dPt>
            <c:idx val="8"/>
            <c:invertIfNegative val="0"/>
            <c:bubble3D val="0"/>
            <c:extLst xmlns:c16r2="http://schemas.microsoft.com/office/drawing/2015/06/chart">
              <c:ext xmlns:c16="http://schemas.microsoft.com/office/drawing/2014/chart" uri="{C3380CC4-5D6E-409C-BE32-E72D297353CC}">
                <c16:uniqueId val="{00000008-E8C7-49B0-BF18-37722BF8C68D}"/>
              </c:ext>
            </c:extLst>
          </c:dPt>
          <c:dPt>
            <c:idx val="9"/>
            <c:invertIfNegative val="0"/>
            <c:bubble3D val="0"/>
            <c:extLst xmlns:c16r2="http://schemas.microsoft.com/office/drawing/2015/06/chart">
              <c:ext xmlns:c16="http://schemas.microsoft.com/office/drawing/2014/chart" uri="{C3380CC4-5D6E-409C-BE32-E72D297353CC}">
                <c16:uniqueId val="{00000009-E8C7-49B0-BF18-37722BF8C68D}"/>
              </c:ext>
            </c:extLst>
          </c:dPt>
          <c:dPt>
            <c:idx val="10"/>
            <c:invertIfNegative val="0"/>
            <c:bubble3D val="0"/>
            <c:extLst xmlns:c16r2="http://schemas.microsoft.com/office/drawing/2015/06/chart">
              <c:ext xmlns:c16="http://schemas.microsoft.com/office/drawing/2014/chart" uri="{C3380CC4-5D6E-409C-BE32-E72D297353CC}">
                <c16:uniqueId val="{0000000A-E8C7-49B0-BF18-37722BF8C68D}"/>
              </c:ext>
            </c:extLst>
          </c:dPt>
          <c:dPt>
            <c:idx val="11"/>
            <c:invertIfNegative val="0"/>
            <c:bubble3D val="0"/>
            <c:extLst xmlns:c16r2="http://schemas.microsoft.com/office/drawing/2015/06/chart">
              <c:ext xmlns:c16="http://schemas.microsoft.com/office/drawing/2014/chart" uri="{C3380CC4-5D6E-409C-BE32-E72D297353CC}">
                <c16:uniqueId val="{0000000B-E8C7-49B0-BF18-37722BF8C68D}"/>
              </c:ext>
            </c:extLst>
          </c:dPt>
          <c:dPt>
            <c:idx val="12"/>
            <c:invertIfNegative val="0"/>
            <c:bubble3D val="0"/>
            <c:extLst xmlns:c16r2="http://schemas.microsoft.com/office/drawing/2015/06/chart">
              <c:ext xmlns:c16="http://schemas.microsoft.com/office/drawing/2014/chart" uri="{C3380CC4-5D6E-409C-BE32-E72D297353CC}">
                <c16:uniqueId val="{0000000C-E8C7-49B0-BF18-37722BF8C68D}"/>
              </c:ext>
            </c:extLst>
          </c:dPt>
          <c:dPt>
            <c:idx val="13"/>
            <c:invertIfNegative val="0"/>
            <c:bubble3D val="0"/>
            <c:extLst xmlns:c16r2="http://schemas.microsoft.com/office/drawing/2015/06/chart">
              <c:ext xmlns:c16="http://schemas.microsoft.com/office/drawing/2014/chart" uri="{C3380CC4-5D6E-409C-BE32-E72D297353CC}">
                <c16:uniqueId val="{0000000D-E8C7-49B0-BF18-37722BF8C68D}"/>
              </c:ext>
            </c:extLst>
          </c:dPt>
          <c:dPt>
            <c:idx val="14"/>
            <c:invertIfNegative val="0"/>
            <c:bubble3D val="0"/>
            <c:extLst xmlns:c16r2="http://schemas.microsoft.com/office/drawing/2015/06/chart">
              <c:ext xmlns:c16="http://schemas.microsoft.com/office/drawing/2014/chart" uri="{C3380CC4-5D6E-409C-BE32-E72D297353CC}">
                <c16:uniqueId val="{0000000E-E8C7-49B0-BF18-37722BF8C68D}"/>
              </c:ext>
            </c:extLst>
          </c:dPt>
          <c:dPt>
            <c:idx val="15"/>
            <c:invertIfNegative val="0"/>
            <c:bubble3D val="0"/>
            <c:extLst xmlns:c16r2="http://schemas.microsoft.com/office/drawing/2015/06/chart">
              <c:ext xmlns:c16="http://schemas.microsoft.com/office/drawing/2014/chart" uri="{C3380CC4-5D6E-409C-BE32-E72D297353CC}">
                <c16:uniqueId val="{0000000F-E8C7-49B0-BF18-37722BF8C68D}"/>
              </c:ext>
            </c:extLst>
          </c:dPt>
          <c:dPt>
            <c:idx val="16"/>
            <c:invertIfNegative val="0"/>
            <c:bubble3D val="0"/>
            <c:extLst xmlns:c16r2="http://schemas.microsoft.com/office/drawing/2015/06/chart">
              <c:ext xmlns:c16="http://schemas.microsoft.com/office/drawing/2014/chart" uri="{C3380CC4-5D6E-409C-BE32-E72D297353CC}">
                <c16:uniqueId val="{00000010-E8C7-49B0-BF18-37722BF8C68D}"/>
              </c:ext>
            </c:extLst>
          </c:dPt>
          <c:dPt>
            <c:idx val="17"/>
            <c:invertIfNegative val="0"/>
            <c:bubble3D val="0"/>
            <c:extLst xmlns:c16r2="http://schemas.microsoft.com/office/drawing/2015/06/chart">
              <c:ext xmlns:c16="http://schemas.microsoft.com/office/drawing/2014/chart" uri="{C3380CC4-5D6E-409C-BE32-E72D297353CC}">
                <c16:uniqueId val="{00000011-E8C7-49B0-BF18-37722BF8C68D}"/>
              </c:ext>
            </c:extLst>
          </c:dPt>
          <c:dPt>
            <c:idx val="18"/>
            <c:invertIfNegative val="0"/>
            <c:bubble3D val="0"/>
            <c:extLst xmlns:c16r2="http://schemas.microsoft.com/office/drawing/2015/06/chart">
              <c:ext xmlns:c16="http://schemas.microsoft.com/office/drawing/2014/chart" uri="{C3380CC4-5D6E-409C-BE32-E72D297353CC}">
                <c16:uniqueId val="{00000012-E8C7-49B0-BF18-37722BF8C68D}"/>
              </c:ext>
            </c:extLst>
          </c:dPt>
          <c:dPt>
            <c:idx val="19"/>
            <c:invertIfNegative val="0"/>
            <c:bubble3D val="0"/>
            <c:extLst xmlns:c16r2="http://schemas.microsoft.com/office/drawing/2015/06/chart">
              <c:ext xmlns:c16="http://schemas.microsoft.com/office/drawing/2014/chart" uri="{C3380CC4-5D6E-409C-BE32-E72D297353CC}">
                <c16:uniqueId val="{00000013-E8C7-49B0-BF18-37722BF8C68D}"/>
              </c:ext>
            </c:extLst>
          </c:dPt>
          <c:dPt>
            <c:idx val="20"/>
            <c:invertIfNegative val="0"/>
            <c:bubble3D val="0"/>
            <c:extLst xmlns:c16r2="http://schemas.microsoft.com/office/drawing/2015/06/chart">
              <c:ext xmlns:c16="http://schemas.microsoft.com/office/drawing/2014/chart" uri="{C3380CC4-5D6E-409C-BE32-E72D297353CC}">
                <c16:uniqueId val="{00000014-E8C7-49B0-BF18-37722BF8C68D}"/>
              </c:ext>
            </c:extLst>
          </c:dPt>
          <c:dPt>
            <c:idx val="21"/>
            <c:invertIfNegative val="0"/>
            <c:bubble3D val="0"/>
            <c:extLst xmlns:c16r2="http://schemas.microsoft.com/office/drawing/2015/06/chart">
              <c:ext xmlns:c16="http://schemas.microsoft.com/office/drawing/2014/chart" uri="{C3380CC4-5D6E-409C-BE32-E72D297353CC}">
                <c16:uniqueId val="{00000015-E8C7-49B0-BF18-37722BF8C68D}"/>
              </c:ext>
            </c:extLst>
          </c:dPt>
          <c:dPt>
            <c:idx val="22"/>
            <c:invertIfNegative val="0"/>
            <c:bubble3D val="0"/>
            <c:extLst xmlns:c16r2="http://schemas.microsoft.com/office/drawing/2015/06/chart">
              <c:ext xmlns:c16="http://schemas.microsoft.com/office/drawing/2014/chart" uri="{C3380CC4-5D6E-409C-BE32-E72D297353CC}">
                <c16:uniqueId val="{00000016-E8C7-49B0-BF18-37722BF8C68D}"/>
              </c:ext>
            </c:extLst>
          </c:dPt>
          <c:dPt>
            <c:idx val="23"/>
            <c:invertIfNegative val="0"/>
            <c:bubble3D val="0"/>
            <c:extLst xmlns:c16r2="http://schemas.microsoft.com/office/drawing/2015/06/chart">
              <c:ext xmlns:c16="http://schemas.microsoft.com/office/drawing/2014/chart" uri="{C3380CC4-5D6E-409C-BE32-E72D297353CC}">
                <c16:uniqueId val="{00000017-E8C7-49B0-BF18-37722BF8C68D}"/>
              </c:ext>
            </c:extLst>
          </c:dPt>
          <c:dPt>
            <c:idx val="24"/>
            <c:invertIfNegative val="0"/>
            <c:bubble3D val="0"/>
            <c:extLst xmlns:c16r2="http://schemas.microsoft.com/office/drawing/2015/06/chart">
              <c:ext xmlns:c16="http://schemas.microsoft.com/office/drawing/2014/chart" uri="{C3380CC4-5D6E-409C-BE32-E72D297353CC}">
                <c16:uniqueId val="{00000018-E8C7-49B0-BF18-37722BF8C68D}"/>
              </c:ext>
            </c:extLst>
          </c:dPt>
          <c:dPt>
            <c:idx val="25"/>
            <c:invertIfNegative val="0"/>
            <c:bubble3D val="0"/>
            <c:extLst xmlns:c16r2="http://schemas.microsoft.com/office/drawing/2015/06/chart">
              <c:ext xmlns:c16="http://schemas.microsoft.com/office/drawing/2014/chart" uri="{C3380CC4-5D6E-409C-BE32-E72D297353CC}">
                <c16:uniqueId val="{00000019-E8C7-49B0-BF18-37722BF8C68D}"/>
              </c:ext>
            </c:extLst>
          </c:dPt>
          <c:dPt>
            <c:idx val="26"/>
            <c:invertIfNegative val="0"/>
            <c:bubble3D val="0"/>
            <c:extLst xmlns:c16r2="http://schemas.microsoft.com/office/drawing/2015/06/chart">
              <c:ext xmlns:c16="http://schemas.microsoft.com/office/drawing/2014/chart" uri="{C3380CC4-5D6E-409C-BE32-E72D297353CC}">
                <c16:uniqueId val="{0000001A-E8C7-49B0-BF18-37722BF8C68D}"/>
              </c:ext>
            </c:extLst>
          </c:dPt>
          <c:dPt>
            <c:idx val="27"/>
            <c:invertIfNegative val="0"/>
            <c:bubble3D val="0"/>
            <c:extLst xmlns:c16r2="http://schemas.microsoft.com/office/drawing/2015/06/chart">
              <c:ext xmlns:c16="http://schemas.microsoft.com/office/drawing/2014/chart" uri="{C3380CC4-5D6E-409C-BE32-E72D297353CC}">
                <c16:uniqueId val="{0000001B-E8C7-49B0-BF18-37722BF8C68D}"/>
              </c:ext>
            </c:extLst>
          </c:dPt>
          <c:dPt>
            <c:idx val="28"/>
            <c:invertIfNegative val="0"/>
            <c:bubble3D val="0"/>
            <c:extLst xmlns:c16r2="http://schemas.microsoft.com/office/drawing/2015/06/chart">
              <c:ext xmlns:c16="http://schemas.microsoft.com/office/drawing/2014/chart" uri="{C3380CC4-5D6E-409C-BE32-E72D297353CC}">
                <c16:uniqueId val="{0000001C-E8C7-49B0-BF18-37722BF8C68D}"/>
              </c:ext>
            </c:extLst>
          </c:dPt>
          <c:dPt>
            <c:idx val="29"/>
            <c:invertIfNegative val="0"/>
            <c:bubble3D val="0"/>
            <c:extLst xmlns:c16r2="http://schemas.microsoft.com/office/drawing/2015/06/chart">
              <c:ext xmlns:c16="http://schemas.microsoft.com/office/drawing/2014/chart" uri="{C3380CC4-5D6E-409C-BE32-E72D297353CC}">
                <c16:uniqueId val="{0000001D-E8C7-49B0-BF18-37722BF8C68D}"/>
              </c:ext>
            </c:extLst>
          </c:dPt>
          <c:dPt>
            <c:idx val="30"/>
            <c:invertIfNegative val="0"/>
            <c:bubble3D val="0"/>
            <c:extLst xmlns:c16r2="http://schemas.microsoft.com/office/drawing/2015/06/chart">
              <c:ext xmlns:c16="http://schemas.microsoft.com/office/drawing/2014/chart" uri="{C3380CC4-5D6E-409C-BE32-E72D297353CC}">
                <c16:uniqueId val="{0000001E-E8C7-49B0-BF18-37722BF8C68D}"/>
              </c:ext>
            </c:extLst>
          </c:dPt>
          <c:dPt>
            <c:idx val="31"/>
            <c:invertIfNegative val="0"/>
            <c:bubble3D val="0"/>
            <c:extLst xmlns:c16r2="http://schemas.microsoft.com/office/drawing/2015/06/chart">
              <c:ext xmlns:c16="http://schemas.microsoft.com/office/drawing/2014/chart" uri="{C3380CC4-5D6E-409C-BE32-E72D297353CC}">
                <c16:uniqueId val="{0000001F-E8C7-49B0-BF18-37722BF8C68D}"/>
              </c:ext>
            </c:extLst>
          </c:dPt>
          <c:dPt>
            <c:idx val="32"/>
            <c:invertIfNegative val="0"/>
            <c:bubble3D val="0"/>
            <c:extLst xmlns:c16r2="http://schemas.microsoft.com/office/drawing/2015/06/chart">
              <c:ext xmlns:c16="http://schemas.microsoft.com/office/drawing/2014/chart" uri="{C3380CC4-5D6E-409C-BE32-E72D297353CC}">
                <c16:uniqueId val="{00000020-E8C7-49B0-BF18-37722BF8C68D}"/>
              </c:ext>
            </c:extLst>
          </c:dPt>
          <c:dPt>
            <c:idx val="33"/>
            <c:invertIfNegative val="0"/>
            <c:bubble3D val="0"/>
            <c:extLst xmlns:c16r2="http://schemas.microsoft.com/office/drawing/2015/06/chart">
              <c:ext xmlns:c16="http://schemas.microsoft.com/office/drawing/2014/chart" uri="{C3380CC4-5D6E-409C-BE32-E72D297353CC}">
                <c16:uniqueId val="{00000021-E8C7-49B0-BF18-37722BF8C68D}"/>
              </c:ext>
            </c:extLst>
          </c:dPt>
          <c:dPt>
            <c:idx val="34"/>
            <c:invertIfNegative val="0"/>
            <c:bubble3D val="0"/>
            <c:extLst xmlns:c16r2="http://schemas.microsoft.com/office/drawing/2015/06/chart">
              <c:ext xmlns:c16="http://schemas.microsoft.com/office/drawing/2014/chart" uri="{C3380CC4-5D6E-409C-BE32-E72D297353CC}">
                <c16:uniqueId val="{00000022-E8C7-49B0-BF18-37722BF8C68D}"/>
              </c:ext>
            </c:extLst>
          </c:dPt>
          <c:dPt>
            <c:idx val="35"/>
            <c:invertIfNegative val="0"/>
            <c:bubble3D val="0"/>
            <c:extLst xmlns:c16r2="http://schemas.microsoft.com/office/drawing/2015/06/chart">
              <c:ext xmlns:c16="http://schemas.microsoft.com/office/drawing/2014/chart" uri="{C3380CC4-5D6E-409C-BE32-E72D297353CC}">
                <c16:uniqueId val="{00000023-E8C7-49B0-BF18-37722BF8C68D}"/>
              </c:ext>
            </c:extLst>
          </c:dPt>
          <c:dPt>
            <c:idx val="36"/>
            <c:invertIfNegative val="0"/>
            <c:bubble3D val="0"/>
            <c:extLst xmlns:c16r2="http://schemas.microsoft.com/office/drawing/2015/06/chart">
              <c:ext xmlns:c16="http://schemas.microsoft.com/office/drawing/2014/chart" uri="{C3380CC4-5D6E-409C-BE32-E72D297353CC}">
                <c16:uniqueId val="{00000024-E8C7-49B0-BF18-37722BF8C68D}"/>
              </c:ext>
            </c:extLst>
          </c:dPt>
          <c:dPt>
            <c:idx val="37"/>
            <c:invertIfNegative val="0"/>
            <c:bubble3D val="0"/>
            <c:extLst xmlns:c16r2="http://schemas.microsoft.com/office/drawing/2015/06/chart">
              <c:ext xmlns:c16="http://schemas.microsoft.com/office/drawing/2014/chart" uri="{C3380CC4-5D6E-409C-BE32-E72D297353CC}">
                <c16:uniqueId val="{00000025-E8C7-49B0-BF18-37722BF8C68D}"/>
              </c:ext>
            </c:extLst>
          </c:dPt>
          <c:dPt>
            <c:idx val="38"/>
            <c:invertIfNegative val="0"/>
            <c:bubble3D val="0"/>
            <c:extLst xmlns:c16r2="http://schemas.microsoft.com/office/drawing/2015/06/chart">
              <c:ext xmlns:c16="http://schemas.microsoft.com/office/drawing/2014/chart" uri="{C3380CC4-5D6E-409C-BE32-E72D297353CC}">
                <c16:uniqueId val="{00000026-E8C7-49B0-BF18-37722BF8C68D}"/>
              </c:ext>
            </c:extLst>
          </c:dPt>
          <c:dPt>
            <c:idx val="39"/>
            <c:invertIfNegative val="0"/>
            <c:bubble3D val="0"/>
            <c:extLst xmlns:c16r2="http://schemas.microsoft.com/office/drawing/2015/06/chart">
              <c:ext xmlns:c16="http://schemas.microsoft.com/office/drawing/2014/chart" uri="{C3380CC4-5D6E-409C-BE32-E72D297353CC}">
                <c16:uniqueId val="{00000027-E8C7-49B0-BF18-37722BF8C68D}"/>
              </c:ext>
            </c:extLst>
          </c:dPt>
          <c:dLbls>
            <c:spPr>
              <a:noFill/>
              <a:ln>
                <a:noFill/>
              </a:ln>
              <a:effectLst/>
            </c:spPr>
            <c:txPr>
              <a:bodyPr rot="0" spcFirstLastPara="1" vertOverflow="ellipsis" vert="horz" wrap="square" anchor="ctr" anchorCtr="1"/>
              <a:lstStyle/>
              <a:p>
                <a:pPr>
                  <a:defRPr sz="1200" b="1" i="0" u="none" strike="noStrike" kern="1200" baseline="0">
                    <a:solidFill>
                      <a:schemeClr val="bg1"/>
                    </a:solidFill>
                    <a:latin typeface="Arial" panose="020B0604020202020204" pitchFamily="34" charset="0"/>
                    <a:ea typeface="Century Gothic" charset="0"/>
                    <a:cs typeface="Arial" panose="020B0604020202020204" pitchFamily="34" charset="0"/>
                  </a:defRPr>
                </a:pPr>
                <a:endParaRPr lang="en-US"/>
              </a:p>
            </c:txPr>
            <c:dLblPos val="ct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Sheet1!$A$9</c:f>
              <c:strCache>
                <c:ptCount val="1"/>
                <c:pt idx="0">
                  <c:v>Doing watersports</c:v>
                </c:pt>
              </c:strCache>
            </c:strRef>
          </c:cat>
          <c:val>
            <c:numRef>
              <c:f>Sheet1!$B$9</c:f>
              <c:numCache>
                <c:formatCode>0%</c:formatCode>
                <c:ptCount val="1"/>
                <c:pt idx="0">
                  <c:v>0.12667241379310301</c:v>
                </c:pt>
              </c:numCache>
            </c:numRef>
          </c:val>
          <c:extLst xmlns:c16r2="http://schemas.microsoft.com/office/drawing/2015/06/chart">
            <c:ext xmlns:c16="http://schemas.microsoft.com/office/drawing/2014/chart" uri="{C3380CC4-5D6E-409C-BE32-E72D297353CC}">
              <c16:uniqueId val="{00000028-E8C7-49B0-BF18-37722BF8C68D}"/>
            </c:ext>
          </c:extLst>
        </c:ser>
        <c:ser>
          <c:idx val="1"/>
          <c:order val="1"/>
          <c:tx>
            <c:strRef>
              <c:f>Sheet1!$C$1</c:f>
              <c:strCache>
                <c:ptCount val="1"/>
                <c:pt idx="0">
                  <c:v>Definitely would</c:v>
                </c:pt>
              </c:strCache>
            </c:strRef>
          </c:tx>
          <c:spPr>
            <a:solidFill>
              <a:srgbClr val="00B050"/>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b" anchorCtr="0">
                <a:spAutoFit/>
              </a:bodyPr>
              <a:lstStyle/>
              <a:p>
                <a:pPr algn="ctr">
                  <a:defRPr lang="en-GB" sz="1200" b="1" i="0" u="none" strike="noStrike" kern="1200" baseline="0">
                    <a:solidFill>
                      <a:schemeClr val="bg1"/>
                    </a:solidFill>
                    <a:latin typeface="Arial" panose="020B0604020202020204" pitchFamily="34" charset="0"/>
                    <a:ea typeface="Century Gothic" charset="0"/>
                    <a:cs typeface="Arial" panose="020B0604020202020204" pitchFamily="34" charset="0"/>
                  </a:defRPr>
                </a:pPr>
                <a:endParaRPr lang="en-US"/>
              </a:p>
            </c:txPr>
            <c:dLblPos val="ct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Sheet1!$A$9</c:f>
              <c:strCache>
                <c:ptCount val="1"/>
                <c:pt idx="0">
                  <c:v>Doing watersports</c:v>
                </c:pt>
              </c:strCache>
            </c:strRef>
          </c:cat>
          <c:val>
            <c:numRef>
              <c:f>Sheet1!$C$9</c:f>
              <c:numCache>
                <c:formatCode>0%</c:formatCode>
                <c:ptCount val="1"/>
                <c:pt idx="0">
                  <c:v>0.110327586206897</c:v>
                </c:pt>
              </c:numCache>
            </c:numRef>
          </c:val>
          <c:extLst xmlns:c16r2="http://schemas.microsoft.com/office/drawing/2015/06/chart">
            <c:ext xmlns:c16="http://schemas.microsoft.com/office/drawing/2014/chart" uri="{C3380CC4-5D6E-409C-BE32-E72D297353CC}">
              <c16:uniqueId val="{00000029-E8C7-49B0-BF18-37722BF8C68D}"/>
            </c:ext>
          </c:extLst>
        </c:ser>
        <c:dLbls>
          <c:showLegendKey val="0"/>
          <c:showVal val="0"/>
          <c:showCatName val="0"/>
          <c:showSerName val="0"/>
          <c:showPercent val="0"/>
          <c:showBubbleSize val="0"/>
        </c:dLbls>
        <c:gapWidth val="50"/>
        <c:overlap val="100"/>
        <c:axId val="395629248"/>
        <c:axId val="395630816"/>
      </c:barChart>
      <c:catAx>
        <c:axId val="395629248"/>
        <c:scaling>
          <c:orientation val="maxMin"/>
        </c:scaling>
        <c:delete val="1"/>
        <c:axPos val="l"/>
        <c:numFmt formatCode="General" sourceLinked="1"/>
        <c:majorTickMark val="none"/>
        <c:minorTickMark val="none"/>
        <c:tickLblPos val="nextTo"/>
        <c:crossAx val="395630816"/>
        <c:crosses val="autoZero"/>
        <c:auto val="1"/>
        <c:lblAlgn val="ctr"/>
        <c:lblOffset val="100"/>
        <c:noMultiLvlLbl val="0"/>
      </c:catAx>
      <c:valAx>
        <c:axId val="395630816"/>
        <c:scaling>
          <c:orientation val="minMax"/>
          <c:max val="1.2"/>
        </c:scaling>
        <c:delete val="1"/>
        <c:axPos val="t"/>
        <c:majorGridlines>
          <c:spPr>
            <a:ln w="9525" cap="flat" cmpd="sng" algn="ctr">
              <a:noFill/>
              <a:round/>
            </a:ln>
            <a:effectLst/>
          </c:spPr>
        </c:majorGridlines>
        <c:numFmt formatCode="0%" sourceLinked="0"/>
        <c:majorTickMark val="out"/>
        <c:minorTickMark val="none"/>
        <c:tickLblPos val="nextTo"/>
        <c:crossAx val="395629248"/>
        <c:crosses val="autoZero"/>
        <c:crossBetween val="between"/>
      </c:valAx>
      <c:spPr>
        <a:noFill/>
        <a:ln>
          <a:noFill/>
        </a:ln>
        <a:effectLst/>
      </c:spPr>
    </c:plotArea>
    <c:plotVisOnly val="1"/>
    <c:dispBlanksAs val="gap"/>
    <c:showDLblsOverMax val="0"/>
  </c:chart>
  <c:spPr>
    <a:noFill/>
    <a:ln>
      <a:noFill/>
    </a:ln>
    <a:effectLst/>
  </c:spPr>
  <c:txPr>
    <a:bodyPr/>
    <a:lstStyle/>
    <a:p>
      <a:pPr>
        <a:defRPr sz="800">
          <a:solidFill>
            <a:srgbClr val="505050"/>
          </a:solidFill>
          <a:latin typeface="Arial" panose="020B0604020202020204" pitchFamily="34" charset="0"/>
          <a:cs typeface="Arial" panose="020B0604020202020204" pitchFamily="34" charset="0"/>
        </a:defRPr>
      </a:pPr>
      <a:endParaRPr lang="en-US"/>
    </a:p>
  </c:txPr>
  <c:externalData r:id="rId2">
    <c:autoUpdate val="0"/>
  </c:externalData>
</c:chartSpace>
</file>

<file path=ppt/charts/chart51.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32780597237485198"/>
          <c:y val="3.73704372143773E-2"/>
          <c:w val="0.53711838704694803"/>
          <c:h val="0.94907410100360601"/>
        </c:manualLayout>
      </c:layout>
      <c:barChart>
        <c:barDir val="bar"/>
        <c:grouping val="stacked"/>
        <c:varyColors val="0"/>
        <c:ser>
          <c:idx val="0"/>
          <c:order val="0"/>
          <c:tx>
            <c:strRef>
              <c:f>Sheet1!$B$1</c:f>
              <c:strCache>
                <c:ptCount val="1"/>
                <c:pt idx="0">
                  <c:v>Very likely to </c:v>
                </c:pt>
              </c:strCache>
            </c:strRef>
          </c:tx>
          <c:spPr>
            <a:solidFill>
              <a:srgbClr val="92D050"/>
            </a:solidFill>
            <a:ln>
              <a:noFill/>
            </a:ln>
            <a:effectLst/>
          </c:spPr>
          <c:invertIfNegative val="0"/>
          <c:dPt>
            <c:idx val="0"/>
            <c:invertIfNegative val="0"/>
            <c:bubble3D val="0"/>
            <c:extLst xmlns:c16r2="http://schemas.microsoft.com/office/drawing/2015/06/chart">
              <c:ext xmlns:c16="http://schemas.microsoft.com/office/drawing/2014/chart" uri="{C3380CC4-5D6E-409C-BE32-E72D297353CC}">
                <c16:uniqueId val="{00000000-EAA8-464B-9850-DF64D4C84050}"/>
              </c:ext>
            </c:extLst>
          </c:dPt>
          <c:dPt>
            <c:idx val="1"/>
            <c:invertIfNegative val="0"/>
            <c:bubble3D val="0"/>
            <c:extLst xmlns:c16r2="http://schemas.microsoft.com/office/drawing/2015/06/chart">
              <c:ext xmlns:c16="http://schemas.microsoft.com/office/drawing/2014/chart" uri="{C3380CC4-5D6E-409C-BE32-E72D297353CC}">
                <c16:uniqueId val="{00000001-EAA8-464B-9850-DF64D4C84050}"/>
              </c:ext>
            </c:extLst>
          </c:dPt>
          <c:dPt>
            <c:idx val="2"/>
            <c:invertIfNegative val="0"/>
            <c:bubble3D val="0"/>
            <c:extLst xmlns:c16r2="http://schemas.microsoft.com/office/drawing/2015/06/chart">
              <c:ext xmlns:c16="http://schemas.microsoft.com/office/drawing/2014/chart" uri="{C3380CC4-5D6E-409C-BE32-E72D297353CC}">
                <c16:uniqueId val="{00000002-EAA8-464B-9850-DF64D4C84050}"/>
              </c:ext>
            </c:extLst>
          </c:dPt>
          <c:dPt>
            <c:idx val="3"/>
            <c:invertIfNegative val="0"/>
            <c:bubble3D val="0"/>
            <c:extLst xmlns:c16r2="http://schemas.microsoft.com/office/drawing/2015/06/chart">
              <c:ext xmlns:c16="http://schemas.microsoft.com/office/drawing/2014/chart" uri="{C3380CC4-5D6E-409C-BE32-E72D297353CC}">
                <c16:uniqueId val="{00000003-EAA8-464B-9850-DF64D4C84050}"/>
              </c:ext>
            </c:extLst>
          </c:dPt>
          <c:dPt>
            <c:idx val="4"/>
            <c:invertIfNegative val="0"/>
            <c:bubble3D val="0"/>
            <c:extLst xmlns:c16r2="http://schemas.microsoft.com/office/drawing/2015/06/chart">
              <c:ext xmlns:c16="http://schemas.microsoft.com/office/drawing/2014/chart" uri="{C3380CC4-5D6E-409C-BE32-E72D297353CC}">
                <c16:uniqueId val="{00000004-EAA8-464B-9850-DF64D4C84050}"/>
              </c:ext>
            </c:extLst>
          </c:dPt>
          <c:dPt>
            <c:idx val="5"/>
            <c:invertIfNegative val="0"/>
            <c:bubble3D val="0"/>
            <c:extLst xmlns:c16r2="http://schemas.microsoft.com/office/drawing/2015/06/chart">
              <c:ext xmlns:c16="http://schemas.microsoft.com/office/drawing/2014/chart" uri="{C3380CC4-5D6E-409C-BE32-E72D297353CC}">
                <c16:uniqueId val="{00000005-EAA8-464B-9850-DF64D4C84050}"/>
              </c:ext>
            </c:extLst>
          </c:dPt>
          <c:dPt>
            <c:idx val="6"/>
            <c:invertIfNegative val="0"/>
            <c:bubble3D val="0"/>
            <c:extLst xmlns:c16r2="http://schemas.microsoft.com/office/drawing/2015/06/chart">
              <c:ext xmlns:c16="http://schemas.microsoft.com/office/drawing/2014/chart" uri="{C3380CC4-5D6E-409C-BE32-E72D297353CC}">
                <c16:uniqueId val="{00000006-EAA8-464B-9850-DF64D4C84050}"/>
              </c:ext>
            </c:extLst>
          </c:dPt>
          <c:dPt>
            <c:idx val="7"/>
            <c:invertIfNegative val="0"/>
            <c:bubble3D val="0"/>
            <c:extLst xmlns:c16r2="http://schemas.microsoft.com/office/drawing/2015/06/chart">
              <c:ext xmlns:c16="http://schemas.microsoft.com/office/drawing/2014/chart" uri="{C3380CC4-5D6E-409C-BE32-E72D297353CC}">
                <c16:uniqueId val="{00000007-EAA8-464B-9850-DF64D4C84050}"/>
              </c:ext>
            </c:extLst>
          </c:dPt>
          <c:dPt>
            <c:idx val="8"/>
            <c:invertIfNegative val="0"/>
            <c:bubble3D val="0"/>
            <c:extLst xmlns:c16r2="http://schemas.microsoft.com/office/drawing/2015/06/chart">
              <c:ext xmlns:c16="http://schemas.microsoft.com/office/drawing/2014/chart" uri="{C3380CC4-5D6E-409C-BE32-E72D297353CC}">
                <c16:uniqueId val="{00000008-EAA8-464B-9850-DF64D4C84050}"/>
              </c:ext>
            </c:extLst>
          </c:dPt>
          <c:dPt>
            <c:idx val="9"/>
            <c:invertIfNegative val="0"/>
            <c:bubble3D val="0"/>
            <c:extLst xmlns:c16r2="http://schemas.microsoft.com/office/drawing/2015/06/chart">
              <c:ext xmlns:c16="http://schemas.microsoft.com/office/drawing/2014/chart" uri="{C3380CC4-5D6E-409C-BE32-E72D297353CC}">
                <c16:uniqueId val="{00000009-EAA8-464B-9850-DF64D4C84050}"/>
              </c:ext>
            </c:extLst>
          </c:dPt>
          <c:dPt>
            <c:idx val="10"/>
            <c:invertIfNegative val="0"/>
            <c:bubble3D val="0"/>
            <c:extLst xmlns:c16r2="http://schemas.microsoft.com/office/drawing/2015/06/chart">
              <c:ext xmlns:c16="http://schemas.microsoft.com/office/drawing/2014/chart" uri="{C3380CC4-5D6E-409C-BE32-E72D297353CC}">
                <c16:uniqueId val="{0000000A-EAA8-464B-9850-DF64D4C84050}"/>
              </c:ext>
            </c:extLst>
          </c:dPt>
          <c:dPt>
            <c:idx val="11"/>
            <c:invertIfNegative val="0"/>
            <c:bubble3D val="0"/>
            <c:extLst xmlns:c16r2="http://schemas.microsoft.com/office/drawing/2015/06/chart">
              <c:ext xmlns:c16="http://schemas.microsoft.com/office/drawing/2014/chart" uri="{C3380CC4-5D6E-409C-BE32-E72D297353CC}">
                <c16:uniqueId val="{0000000B-EAA8-464B-9850-DF64D4C84050}"/>
              </c:ext>
            </c:extLst>
          </c:dPt>
          <c:dPt>
            <c:idx val="12"/>
            <c:invertIfNegative val="0"/>
            <c:bubble3D val="0"/>
            <c:extLst xmlns:c16r2="http://schemas.microsoft.com/office/drawing/2015/06/chart">
              <c:ext xmlns:c16="http://schemas.microsoft.com/office/drawing/2014/chart" uri="{C3380CC4-5D6E-409C-BE32-E72D297353CC}">
                <c16:uniqueId val="{0000000C-EAA8-464B-9850-DF64D4C84050}"/>
              </c:ext>
            </c:extLst>
          </c:dPt>
          <c:dPt>
            <c:idx val="13"/>
            <c:invertIfNegative val="0"/>
            <c:bubble3D val="0"/>
            <c:extLst xmlns:c16r2="http://schemas.microsoft.com/office/drawing/2015/06/chart">
              <c:ext xmlns:c16="http://schemas.microsoft.com/office/drawing/2014/chart" uri="{C3380CC4-5D6E-409C-BE32-E72D297353CC}">
                <c16:uniqueId val="{0000000D-EAA8-464B-9850-DF64D4C84050}"/>
              </c:ext>
            </c:extLst>
          </c:dPt>
          <c:dPt>
            <c:idx val="14"/>
            <c:invertIfNegative val="0"/>
            <c:bubble3D val="0"/>
            <c:extLst xmlns:c16r2="http://schemas.microsoft.com/office/drawing/2015/06/chart">
              <c:ext xmlns:c16="http://schemas.microsoft.com/office/drawing/2014/chart" uri="{C3380CC4-5D6E-409C-BE32-E72D297353CC}">
                <c16:uniqueId val="{0000000E-EAA8-464B-9850-DF64D4C84050}"/>
              </c:ext>
            </c:extLst>
          </c:dPt>
          <c:dPt>
            <c:idx val="15"/>
            <c:invertIfNegative val="0"/>
            <c:bubble3D val="0"/>
            <c:extLst xmlns:c16r2="http://schemas.microsoft.com/office/drawing/2015/06/chart">
              <c:ext xmlns:c16="http://schemas.microsoft.com/office/drawing/2014/chart" uri="{C3380CC4-5D6E-409C-BE32-E72D297353CC}">
                <c16:uniqueId val="{0000000F-EAA8-464B-9850-DF64D4C84050}"/>
              </c:ext>
            </c:extLst>
          </c:dPt>
          <c:dPt>
            <c:idx val="16"/>
            <c:invertIfNegative val="0"/>
            <c:bubble3D val="0"/>
            <c:extLst xmlns:c16r2="http://schemas.microsoft.com/office/drawing/2015/06/chart">
              <c:ext xmlns:c16="http://schemas.microsoft.com/office/drawing/2014/chart" uri="{C3380CC4-5D6E-409C-BE32-E72D297353CC}">
                <c16:uniqueId val="{00000010-EAA8-464B-9850-DF64D4C84050}"/>
              </c:ext>
            </c:extLst>
          </c:dPt>
          <c:dPt>
            <c:idx val="17"/>
            <c:invertIfNegative val="0"/>
            <c:bubble3D val="0"/>
            <c:extLst xmlns:c16r2="http://schemas.microsoft.com/office/drawing/2015/06/chart">
              <c:ext xmlns:c16="http://schemas.microsoft.com/office/drawing/2014/chart" uri="{C3380CC4-5D6E-409C-BE32-E72D297353CC}">
                <c16:uniqueId val="{00000011-EAA8-464B-9850-DF64D4C84050}"/>
              </c:ext>
            </c:extLst>
          </c:dPt>
          <c:dPt>
            <c:idx val="18"/>
            <c:invertIfNegative val="0"/>
            <c:bubble3D val="0"/>
            <c:extLst xmlns:c16r2="http://schemas.microsoft.com/office/drawing/2015/06/chart">
              <c:ext xmlns:c16="http://schemas.microsoft.com/office/drawing/2014/chart" uri="{C3380CC4-5D6E-409C-BE32-E72D297353CC}">
                <c16:uniqueId val="{00000012-EAA8-464B-9850-DF64D4C84050}"/>
              </c:ext>
            </c:extLst>
          </c:dPt>
          <c:dPt>
            <c:idx val="19"/>
            <c:invertIfNegative val="0"/>
            <c:bubble3D val="0"/>
            <c:extLst xmlns:c16r2="http://schemas.microsoft.com/office/drawing/2015/06/chart">
              <c:ext xmlns:c16="http://schemas.microsoft.com/office/drawing/2014/chart" uri="{C3380CC4-5D6E-409C-BE32-E72D297353CC}">
                <c16:uniqueId val="{00000013-EAA8-464B-9850-DF64D4C84050}"/>
              </c:ext>
            </c:extLst>
          </c:dPt>
          <c:dPt>
            <c:idx val="20"/>
            <c:invertIfNegative val="0"/>
            <c:bubble3D val="0"/>
            <c:extLst xmlns:c16r2="http://schemas.microsoft.com/office/drawing/2015/06/chart">
              <c:ext xmlns:c16="http://schemas.microsoft.com/office/drawing/2014/chart" uri="{C3380CC4-5D6E-409C-BE32-E72D297353CC}">
                <c16:uniqueId val="{00000014-EAA8-464B-9850-DF64D4C84050}"/>
              </c:ext>
            </c:extLst>
          </c:dPt>
          <c:dPt>
            <c:idx val="21"/>
            <c:invertIfNegative val="0"/>
            <c:bubble3D val="0"/>
            <c:extLst xmlns:c16r2="http://schemas.microsoft.com/office/drawing/2015/06/chart">
              <c:ext xmlns:c16="http://schemas.microsoft.com/office/drawing/2014/chart" uri="{C3380CC4-5D6E-409C-BE32-E72D297353CC}">
                <c16:uniqueId val="{00000015-EAA8-464B-9850-DF64D4C84050}"/>
              </c:ext>
            </c:extLst>
          </c:dPt>
          <c:dPt>
            <c:idx val="22"/>
            <c:invertIfNegative val="0"/>
            <c:bubble3D val="0"/>
            <c:extLst xmlns:c16r2="http://schemas.microsoft.com/office/drawing/2015/06/chart">
              <c:ext xmlns:c16="http://schemas.microsoft.com/office/drawing/2014/chart" uri="{C3380CC4-5D6E-409C-BE32-E72D297353CC}">
                <c16:uniqueId val="{00000016-EAA8-464B-9850-DF64D4C84050}"/>
              </c:ext>
            </c:extLst>
          </c:dPt>
          <c:dPt>
            <c:idx val="23"/>
            <c:invertIfNegative val="0"/>
            <c:bubble3D val="0"/>
            <c:extLst xmlns:c16r2="http://schemas.microsoft.com/office/drawing/2015/06/chart">
              <c:ext xmlns:c16="http://schemas.microsoft.com/office/drawing/2014/chart" uri="{C3380CC4-5D6E-409C-BE32-E72D297353CC}">
                <c16:uniqueId val="{00000017-EAA8-464B-9850-DF64D4C84050}"/>
              </c:ext>
            </c:extLst>
          </c:dPt>
          <c:dPt>
            <c:idx val="24"/>
            <c:invertIfNegative val="0"/>
            <c:bubble3D val="0"/>
            <c:extLst xmlns:c16r2="http://schemas.microsoft.com/office/drawing/2015/06/chart">
              <c:ext xmlns:c16="http://schemas.microsoft.com/office/drawing/2014/chart" uri="{C3380CC4-5D6E-409C-BE32-E72D297353CC}">
                <c16:uniqueId val="{00000018-EAA8-464B-9850-DF64D4C84050}"/>
              </c:ext>
            </c:extLst>
          </c:dPt>
          <c:dPt>
            <c:idx val="25"/>
            <c:invertIfNegative val="0"/>
            <c:bubble3D val="0"/>
            <c:extLst xmlns:c16r2="http://schemas.microsoft.com/office/drawing/2015/06/chart">
              <c:ext xmlns:c16="http://schemas.microsoft.com/office/drawing/2014/chart" uri="{C3380CC4-5D6E-409C-BE32-E72D297353CC}">
                <c16:uniqueId val="{00000019-EAA8-464B-9850-DF64D4C84050}"/>
              </c:ext>
            </c:extLst>
          </c:dPt>
          <c:dPt>
            <c:idx val="26"/>
            <c:invertIfNegative val="0"/>
            <c:bubble3D val="0"/>
            <c:extLst xmlns:c16r2="http://schemas.microsoft.com/office/drawing/2015/06/chart">
              <c:ext xmlns:c16="http://schemas.microsoft.com/office/drawing/2014/chart" uri="{C3380CC4-5D6E-409C-BE32-E72D297353CC}">
                <c16:uniqueId val="{0000001A-EAA8-464B-9850-DF64D4C84050}"/>
              </c:ext>
            </c:extLst>
          </c:dPt>
          <c:dPt>
            <c:idx val="27"/>
            <c:invertIfNegative val="0"/>
            <c:bubble3D val="0"/>
            <c:extLst xmlns:c16r2="http://schemas.microsoft.com/office/drawing/2015/06/chart">
              <c:ext xmlns:c16="http://schemas.microsoft.com/office/drawing/2014/chart" uri="{C3380CC4-5D6E-409C-BE32-E72D297353CC}">
                <c16:uniqueId val="{0000001B-EAA8-464B-9850-DF64D4C84050}"/>
              </c:ext>
            </c:extLst>
          </c:dPt>
          <c:dPt>
            <c:idx val="28"/>
            <c:invertIfNegative val="0"/>
            <c:bubble3D val="0"/>
            <c:extLst xmlns:c16r2="http://schemas.microsoft.com/office/drawing/2015/06/chart">
              <c:ext xmlns:c16="http://schemas.microsoft.com/office/drawing/2014/chart" uri="{C3380CC4-5D6E-409C-BE32-E72D297353CC}">
                <c16:uniqueId val="{0000001C-EAA8-464B-9850-DF64D4C84050}"/>
              </c:ext>
            </c:extLst>
          </c:dPt>
          <c:dPt>
            <c:idx val="29"/>
            <c:invertIfNegative val="0"/>
            <c:bubble3D val="0"/>
            <c:extLst xmlns:c16r2="http://schemas.microsoft.com/office/drawing/2015/06/chart">
              <c:ext xmlns:c16="http://schemas.microsoft.com/office/drawing/2014/chart" uri="{C3380CC4-5D6E-409C-BE32-E72D297353CC}">
                <c16:uniqueId val="{0000001D-EAA8-464B-9850-DF64D4C84050}"/>
              </c:ext>
            </c:extLst>
          </c:dPt>
          <c:dPt>
            <c:idx val="30"/>
            <c:invertIfNegative val="0"/>
            <c:bubble3D val="0"/>
            <c:extLst xmlns:c16r2="http://schemas.microsoft.com/office/drawing/2015/06/chart">
              <c:ext xmlns:c16="http://schemas.microsoft.com/office/drawing/2014/chart" uri="{C3380CC4-5D6E-409C-BE32-E72D297353CC}">
                <c16:uniqueId val="{0000001E-EAA8-464B-9850-DF64D4C84050}"/>
              </c:ext>
            </c:extLst>
          </c:dPt>
          <c:dPt>
            <c:idx val="31"/>
            <c:invertIfNegative val="0"/>
            <c:bubble3D val="0"/>
            <c:extLst xmlns:c16r2="http://schemas.microsoft.com/office/drawing/2015/06/chart">
              <c:ext xmlns:c16="http://schemas.microsoft.com/office/drawing/2014/chart" uri="{C3380CC4-5D6E-409C-BE32-E72D297353CC}">
                <c16:uniqueId val="{0000001F-EAA8-464B-9850-DF64D4C84050}"/>
              </c:ext>
            </c:extLst>
          </c:dPt>
          <c:dPt>
            <c:idx val="32"/>
            <c:invertIfNegative val="0"/>
            <c:bubble3D val="0"/>
            <c:extLst xmlns:c16r2="http://schemas.microsoft.com/office/drawing/2015/06/chart">
              <c:ext xmlns:c16="http://schemas.microsoft.com/office/drawing/2014/chart" uri="{C3380CC4-5D6E-409C-BE32-E72D297353CC}">
                <c16:uniqueId val="{00000020-EAA8-464B-9850-DF64D4C84050}"/>
              </c:ext>
            </c:extLst>
          </c:dPt>
          <c:dPt>
            <c:idx val="33"/>
            <c:invertIfNegative val="0"/>
            <c:bubble3D val="0"/>
            <c:extLst xmlns:c16r2="http://schemas.microsoft.com/office/drawing/2015/06/chart">
              <c:ext xmlns:c16="http://schemas.microsoft.com/office/drawing/2014/chart" uri="{C3380CC4-5D6E-409C-BE32-E72D297353CC}">
                <c16:uniqueId val="{00000021-EAA8-464B-9850-DF64D4C84050}"/>
              </c:ext>
            </c:extLst>
          </c:dPt>
          <c:dPt>
            <c:idx val="34"/>
            <c:invertIfNegative val="0"/>
            <c:bubble3D val="0"/>
            <c:extLst xmlns:c16r2="http://schemas.microsoft.com/office/drawing/2015/06/chart">
              <c:ext xmlns:c16="http://schemas.microsoft.com/office/drawing/2014/chart" uri="{C3380CC4-5D6E-409C-BE32-E72D297353CC}">
                <c16:uniqueId val="{00000022-EAA8-464B-9850-DF64D4C84050}"/>
              </c:ext>
            </c:extLst>
          </c:dPt>
          <c:dPt>
            <c:idx val="35"/>
            <c:invertIfNegative val="0"/>
            <c:bubble3D val="0"/>
            <c:extLst xmlns:c16r2="http://schemas.microsoft.com/office/drawing/2015/06/chart">
              <c:ext xmlns:c16="http://schemas.microsoft.com/office/drawing/2014/chart" uri="{C3380CC4-5D6E-409C-BE32-E72D297353CC}">
                <c16:uniqueId val="{00000023-EAA8-464B-9850-DF64D4C84050}"/>
              </c:ext>
            </c:extLst>
          </c:dPt>
          <c:dPt>
            <c:idx val="36"/>
            <c:invertIfNegative val="0"/>
            <c:bubble3D val="0"/>
            <c:extLst xmlns:c16r2="http://schemas.microsoft.com/office/drawing/2015/06/chart">
              <c:ext xmlns:c16="http://schemas.microsoft.com/office/drawing/2014/chart" uri="{C3380CC4-5D6E-409C-BE32-E72D297353CC}">
                <c16:uniqueId val="{00000024-EAA8-464B-9850-DF64D4C84050}"/>
              </c:ext>
            </c:extLst>
          </c:dPt>
          <c:dPt>
            <c:idx val="37"/>
            <c:invertIfNegative val="0"/>
            <c:bubble3D val="0"/>
            <c:extLst xmlns:c16r2="http://schemas.microsoft.com/office/drawing/2015/06/chart">
              <c:ext xmlns:c16="http://schemas.microsoft.com/office/drawing/2014/chart" uri="{C3380CC4-5D6E-409C-BE32-E72D297353CC}">
                <c16:uniqueId val="{00000025-EAA8-464B-9850-DF64D4C84050}"/>
              </c:ext>
            </c:extLst>
          </c:dPt>
          <c:dPt>
            <c:idx val="38"/>
            <c:invertIfNegative val="0"/>
            <c:bubble3D val="0"/>
            <c:extLst xmlns:c16r2="http://schemas.microsoft.com/office/drawing/2015/06/chart">
              <c:ext xmlns:c16="http://schemas.microsoft.com/office/drawing/2014/chart" uri="{C3380CC4-5D6E-409C-BE32-E72D297353CC}">
                <c16:uniqueId val="{00000026-EAA8-464B-9850-DF64D4C84050}"/>
              </c:ext>
            </c:extLst>
          </c:dPt>
          <c:dPt>
            <c:idx val="39"/>
            <c:invertIfNegative val="0"/>
            <c:bubble3D val="0"/>
            <c:extLst xmlns:c16r2="http://schemas.microsoft.com/office/drawing/2015/06/chart">
              <c:ext xmlns:c16="http://schemas.microsoft.com/office/drawing/2014/chart" uri="{C3380CC4-5D6E-409C-BE32-E72D297353CC}">
                <c16:uniqueId val="{00000027-EAA8-464B-9850-DF64D4C84050}"/>
              </c:ext>
            </c:extLst>
          </c:dPt>
          <c:dLbls>
            <c:spPr>
              <a:noFill/>
              <a:ln>
                <a:noFill/>
              </a:ln>
              <a:effectLst/>
            </c:spPr>
            <c:txPr>
              <a:bodyPr rot="0" spcFirstLastPara="1" vertOverflow="ellipsis" vert="horz" wrap="square" anchor="ctr" anchorCtr="1"/>
              <a:lstStyle/>
              <a:p>
                <a:pPr>
                  <a:defRPr sz="1200" b="1" i="0" u="none" strike="noStrike" kern="1200" baseline="0">
                    <a:solidFill>
                      <a:schemeClr val="bg1"/>
                    </a:solidFill>
                    <a:latin typeface="Arial" panose="020B0604020202020204" pitchFamily="34" charset="0"/>
                    <a:ea typeface="Century Gothic" charset="0"/>
                    <a:cs typeface="Arial" panose="020B0604020202020204" pitchFamily="34" charset="0"/>
                  </a:defRPr>
                </a:pPr>
                <a:endParaRPr lang="en-US"/>
              </a:p>
            </c:txPr>
            <c:dLblPos val="ct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Sheet1!$A$27</c:f>
              <c:strCache>
                <c:ptCount val="1"/>
                <c:pt idx="0">
                  <c:v>Taking part in competitive sports</c:v>
                </c:pt>
              </c:strCache>
            </c:strRef>
          </c:cat>
          <c:val>
            <c:numRef>
              <c:f>Sheet1!$B$27</c:f>
              <c:numCache>
                <c:formatCode>0%</c:formatCode>
                <c:ptCount val="1"/>
                <c:pt idx="0">
                  <c:v>0.114264705882353</c:v>
                </c:pt>
              </c:numCache>
            </c:numRef>
          </c:val>
          <c:extLst xmlns:c16r2="http://schemas.microsoft.com/office/drawing/2015/06/chart">
            <c:ext xmlns:c16="http://schemas.microsoft.com/office/drawing/2014/chart" uri="{C3380CC4-5D6E-409C-BE32-E72D297353CC}">
              <c16:uniqueId val="{00000028-EAA8-464B-9850-DF64D4C84050}"/>
            </c:ext>
          </c:extLst>
        </c:ser>
        <c:ser>
          <c:idx val="1"/>
          <c:order val="1"/>
          <c:tx>
            <c:strRef>
              <c:f>Sheet1!$C$1</c:f>
              <c:strCache>
                <c:ptCount val="1"/>
                <c:pt idx="0">
                  <c:v>Definitely would</c:v>
                </c:pt>
              </c:strCache>
            </c:strRef>
          </c:tx>
          <c:spPr>
            <a:solidFill>
              <a:srgbClr val="00B050"/>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b" anchorCtr="0">
                <a:spAutoFit/>
              </a:bodyPr>
              <a:lstStyle/>
              <a:p>
                <a:pPr algn="ctr">
                  <a:defRPr lang="en-GB" sz="1200" b="1" i="0" u="none" strike="noStrike" kern="1200" baseline="0">
                    <a:solidFill>
                      <a:schemeClr val="bg1"/>
                    </a:solidFill>
                    <a:latin typeface="Arial" panose="020B0604020202020204" pitchFamily="34" charset="0"/>
                    <a:ea typeface="Century Gothic" charset="0"/>
                    <a:cs typeface="Arial" panose="020B0604020202020204" pitchFamily="34" charset="0"/>
                  </a:defRPr>
                </a:pPr>
                <a:endParaRPr lang="en-US"/>
              </a:p>
            </c:txPr>
            <c:dLblPos val="ct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Sheet1!$A$27</c:f>
              <c:strCache>
                <c:ptCount val="1"/>
                <c:pt idx="0">
                  <c:v>Taking part in competitive sports</c:v>
                </c:pt>
              </c:strCache>
            </c:strRef>
          </c:cat>
          <c:val>
            <c:numRef>
              <c:f>Sheet1!$C$27</c:f>
              <c:numCache>
                <c:formatCode>0%</c:formatCode>
                <c:ptCount val="1"/>
                <c:pt idx="0">
                  <c:v>9.5735294117647099E-2</c:v>
                </c:pt>
              </c:numCache>
            </c:numRef>
          </c:val>
          <c:extLst xmlns:c16r2="http://schemas.microsoft.com/office/drawing/2015/06/chart">
            <c:ext xmlns:c16="http://schemas.microsoft.com/office/drawing/2014/chart" uri="{C3380CC4-5D6E-409C-BE32-E72D297353CC}">
              <c16:uniqueId val="{00000029-EAA8-464B-9850-DF64D4C84050}"/>
            </c:ext>
          </c:extLst>
        </c:ser>
        <c:dLbls>
          <c:showLegendKey val="0"/>
          <c:showVal val="0"/>
          <c:showCatName val="0"/>
          <c:showSerName val="0"/>
          <c:showPercent val="0"/>
          <c:showBubbleSize val="0"/>
        </c:dLbls>
        <c:gapWidth val="50"/>
        <c:overlap val="100"/>
        <c:axId val="395631992"/>
        <c:axId val="395631600"/>
      </c:barChart>
      <c:catAx>
        <c:axId val="395631992"/>
        <c:scaling>
          <c:orientation val="maxMin"/>
        </c:scaling>
        <c:delete val="1"/>
        <c:axPos val="l"/>
        <c:numFmt formatCode="General" sourceLinked="1"/>
        <c:majorTickMark val="none"/>
        <c:minorTickMark val="none"/>
        <c:tickLblPos val="nextTo"/>
        <c:crossAx val="395631600"/>
        <c:crosses val="autoZero"/>
        <c:auto val="1"/>
        <c:lblAlgn val="ctr"/>
        <c:lblOffset val="100"/>
        <c:noMultiLvlLbl val="0"/>
      </c:catAx>
      <c:valAx>
        <c:axId val="395631600"/>
        <c:scaling>
          <c:orientation val="minMax"/>
          <c:max val="1.2"/>
        </c:scaling>
        <c:delete val="1"/>
        <c:axPos val="t"/>
        <c:majorGridlines>
          <c:spPr>
            <a:ln w="9525" cap="flat" cmpd="sng" algn="ctr">
              <a:noFill/>
              <a:round/>
            </a:ln>
            <a:effectLst/>
          </c:spPr>
        </c:majorGridlines>
        <c:numFmt formatCode="0%" sourceLinked="0"/>
        <c:majorTickMark val="out"/>
        <c:minorTickMark val="none"/>
        <c:tickLblPos val="nextTo"/>
        <c:crossAx val="395631992"/>
        <c:crosses val="autoZero"/>
        <c:crossBetween val="between"/>
      </c:valAx>
      <c:spPr>
        <a:noFill/>
        <a:ln>
          <a:noFill/>
        </a:ln>
        <a:effectLst/>
      </c:spPr>
    </c:plotArea>
    <c:plotVisOnly val="1"/>
    <c:dispBlanksAs val="gap"/>
    <c:showDLblsOverMax val="0"/>
  </c:chart>
  <c:spPr>
    <a:noFill/>
    <a:ln>
      <a:noFill/>
    </a:ln>
    <a:effectLst/>
  </c:spPr>
  <c:txPr>
    <a:bodyPr/>
    <a:lstStyle/>
    <a:p>
      <a:pPr>
        <a:defRPr sz="800">
          <a:solidFill>
            <a:srgbClr val="505050"/>
          </a:solidFill>
          <a:latin typeface="Arial" panose="020B0604020202020204" pitchFamily="34" charset="0"/>
          <a:cs typeface="Arial" panose="020B0604020202020204" pitchFamily="34" charset="0"/>
        </a:defRPr>
      </a:pPr>
      <a:endParaRPr lang="en-US"/>
    </a:p>
  </c:txPr>
  <c:externalData r:id="rId2">
    <c:autoUpdate val="0"/>
  </c:externalData>
</c:chartSpace>
</file>

<file path=ppt/charts/chart52.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32780597237485198"/>
          <c:y val="3.73704372143773E-2"/>
          <c:w val="0.53711838704694803"/>
          <c:h val="0.94907410100360601"/>
        </c:manualLayout>
      </c:layout>
      <c:barChart>
        <c:barDir val="bar"/>
        <c:grouping val="stacked"/>
        <c:varyColors val="0"/>
        <c:ser>
          <c:idx val="0"/>
          <c:order val="0"/>
          <c:tx>
            <c:strRef>
              <c:f>Sheet1!$B$1</c:f>
              <c:strCache>
                <c:ptCount val="1"/>
                <c:pt idx="0">
                  <c:v>Very likely to </c:v>
                </c:pt>
              </c:strCache>
            </c:strRef>
          </c:tx>
          <c:spPr>
            <a:solidFill>
              <a:srgbClr val="92D050"/>
            </a:solidFill>
            <a:ln>
              <a:noFill/>
            </a:ln>
            <a:effectLst/>
          </c:spPr>
          <c:invertIfNegative val="0"/>
          <c:dPt>
            <c:idx val="0"/>
            <c:invertIfNegative val="0"/>
            <c:bubble3D val="0"/>
            <c:extLst xmlns:c16r2="http://schemas.microsoft.com/office/drawing/2015/06/chart">
              <c:ext xmlns:c16="http://schemas.microsoft.com/office/drawing/2014/chart" uri="{C3380CC4-5D6E-409C-BE32-E72D297353CC}">
                <c16:uniqueId val="{00000000-E5AA-4D2B-9E42-1FFB43F59DAC}"/>
              </c:ext>
            </c:extLst>
          </c:dPt>
          <c:dPt>
            <c:idx val="1"/>
            <c:invertIfNegative val="0"/>
            <c:bubble3D val="0"/>
            <c:extLst xmlns:c16r2="http://schemas.microsoft.com/office/drawing/2015/06/chart">
              <c:ext xmlns:c16="http://schemas.microsoft.com/office/drawing/2014/chart" uri="{C3380CC4-5D6E-409C-BE32-E72D297353CC}">
                <c16:uniqueId val="{00000001-E5AA-4D2B-9E42-1FFB43F59DAC}"/>
              </c:ext>
            </c:extLst>
          </c:dPt>
          <c:dPt>
            <c:idx val="2"/>
            <c:invertIfNegative val="0"/>
            <c:bubble3D val="0"/>
            <c:extLst xmlns:c16r2="http://schemas.microsoft.com/office/drawing/2015/06/chart">
              <c:ext xmlns:c16="http://schemas.microsoft.com/office/drawing/2014/chart" uri="{C3380CC4-5D6E-409C-BE32-E72D297353CC}">
                <c16:uniqueId val="{00000002-E5AA-4D2B-9E42-1FFB43F59DAC}"/>
              </c:ext>
            </c:extLst>
          </c:dPt>
          <c:dPt>
            <c:idx val="3"/>
            <c:invertIfNegative val="0"/>
            <c:bubble3D val="0"/>
            <c:extLst xmlns:c16r2="http://schemas.microsoft.com/office/drawing/2015/06/chart">
              <c:ext xmlns:c16="http://schemas.microsoft.com/office/drawing/2014/chart" uri="{C3380CC4-5D6E-409C-BE32-E72D297353CC}">
                <c16:uniqueId val="{00000003-E5AA-4D2B-9E42-1FFB43F59DAC}"/>
              </c:ext>
            </c:extLst>
          </c:dPt>
          <c:dPt>
            <c:idx val="4"/>
            <c:invertIfNegative val="0"/>
            <c:bubble3D val="0"/>
            <c:extLst xmlns:c16r2="http://schemas.microsoft.com/office/drawing/2015/06/chart">
              <c:ext xmlns:c16="http://schemas.microsoft.com/office/drawing/2014/chart" uri="{C3380CC4-5D6E-409C-BE32-E72D297353CC}">
                <c16:uniqueId val="{00000004-E5AA-4D2B-9E42-1FFB43F59DAC}"/>
              </c:ext>
            </c:extLst>
          </c:dPt>
          <c:dPt>
            <c:idx val="5"/>
            <c:invertIfNegative val="0"/>
            <c:bubble3D val="0"/>
            <c:extLst xmlns:c16r2="http://schemas.microsoft.com/office/drawing/2015/06/chart">
              <c:ext xmlns:c16="http://schemas.microsoft.com/office/drawing/2014/chart" uri="{C3380CC4-5D6E-409C-BE32-E72D297353CC}">
                <c16:uniqueId val="{00000005-E5AA-4D2B-9E42-1FFB43F59DAC}"/>
              </c:ext>
            </c:extLst>
          </c:dPt>
          <c:dPt>
            <c:idx val="6"/>
            <c:invertIfNegative val="0"/>
            <c:bubble3D val="0"/>
            <c:extLst xmlns:c16r2="http://schemas.microsoft.com/office/drawing/2015/06/chart">
              <c:ext xmlns:c16="http://schemas.microsoft.com/office/drawing/2014/chart" uri="{C3380CC4-5D6E-409C-BE32-E72D297353CC}">
                <c16:uniqueId val="{00000006-E5AA-4D2B-9E42-1FFB43F59DAC}"/>
              </c:ext>
            </c:extLst>
          </c:dPt>
          <c:dPt>
            <c:idx val="7"/>
            <c:invertIfNegative val="0"/>
            <c:bubble3D val="0"/>
            <c:extLst xmlns:c16r2="http://schemas.microsoft.com/office/drawing/2015/06/chart">
              <c:ext xmlns:c16="http://schemas.microsoft.com/office/drawing/2014/chart" uri="{C3380CC4-5D6E-409C-BE32-E72D297353CC}">
                <c16:uniqueId val="{00000007-E5AA-4D2B-9E42-1FFB43F59DAC}"/>
              </c:ext>
            </c:extLst>
          </c:dPt>
          <c:dPt>
            <c:idx val="8"/>
            <c:invertIfNegative val="0"/>
            <c:bubble3D val="0"/>
            <c:extLst xmlns:c16r2="http://schemas.microsoft.com/office/drawing/2015/06/chart">
              <c:ext xmlns:c16="http://schemas.microsoft.com/office/drawing/2014/chart" uri="{C3380CC4-5D6E-409C-BE32-E72D297353CC}">
                <c16:uniqueId val="{00000008-E5AA-4D2B-9E42-1FFB43F59DAC}"/>
              </c:ext>
            </c:extLst>
          </c:dPt>
          <c:dPt>
            <c:idx val="9"/>
            <c:invertIfNegative val="0"/>
            <c:bubble3D val="0"/>
            <c:extLst xmlns:c16r2="http://schemas.microsoft.com/office/drawing/2015/06/chart">
              <c:ext xmlns:c16="http://schemas.microsoft.com/office/drawing/2014/chart" uri="{C3380CC4-5D6E-409C-BE32-E72D297353CC}">
                <c16:uniqueId val="{00000009-E5AA-4D2B-9E42-1FFB43F59DAC}"/>
              </c:ext>
            </c:extLst>
          </c:dPt>
          <c:dPt>
            <c:idx val="10"/>
            <c:invertIfNegative val="0"/>
            <c:bubble3D val="0"/>
            <c:extLst xmlns:c16r2="http://schemas.microsoft.com/office/drawing/2015/06/chart">
              <c:ext xmlns:c16="http://schemas.microsoft.com/office/drawing/2014/chart" uri="{C3380CC4-5D6E-409C-BE32-E72D297353CC}">
                <c16:uniqueId val="{0000000A-E5AA-4D2B-9E42-1FFB43F59DAC}"/>
              </c:ext>
            </c:extLst>
          </c:dPt>
          <c:dPt>
            <c:idx val="11"/>
            <c:invertIfNegative val="0"/>
            <c:bubble3D val="0"/>
            <c:extLst xmlns:c16r2="http://schemas.microsoft.com/office/drawing/2015/06/chart">
              <c:ext xmlns:c16="http://schemas.microsoft.com/office/drawing/2014/chart" uri="{C3380CC4-5D6E-409C-BE32-E72D297353CC}">
                <c16:uniqueId val="{0000000B-E5AA-4D2B-9E42-1FFB43F59DAC}"/>
              </c:ext>
            </c:extLst>
          </c:dPt>
          <c:dPt>
            <c:idx val="12"/>
            <c:invertIfNegative val="0"/>
            <c:bubble3D val="0"/>
            <c:extLst xmlns:c16r2="http://schemas.microsoft.com/office/drawing/2015/06/chart">
              <c:ext xmlns:c16="http://schemas.microsoft.com/office/drawing/2014/chart" uri="{C3380CC4-5D6E-409C-BE32-E72D297353CC}">
                <c16:uniqueId val="{0000000C-E5AA-4D2B-9E42-1FFB43F59DAC}"/>
              </c:ext>
            </c:extLst>
          </c:dPt>
          <c:dPt>
            <c:idx val="13"/>
            <c:invertIfNegative val="0"/>
            <c:bubble3D val="0"/>
            <c:extLst xmlns:c16r2="http://schemas.microsoft.com/office/drawing/2015/06/chart">
              <c:ext xmlns:c16="http://schemas.microsoft.com/office/drawing/2014/chart" uri="{C3380CC4-5D6E-409C-BE32-E72D297353CC}">
                <c16:uniqueId val="{0000000D-E5AA-4D2B-9E42-1FFB43F59DAC}"/>
              </c:ext>
            </c:extLst>
          </c:dPt>
          <c:dPt>
            <c:idx val="14"/>
            <c:invertIfNegative val="0"/>
            <c:bubble3D val="0"/>
            <c:extLst xmlns:c16r2="http://schemas.microsoft.com/office/drawing/2015/06/chart">
              <c:ext xmlns:c16="http://schemas.microsoft.com/office/drawing/2014/chart" uri="{C3380CC4-5D6E-409C-BE32-E72D297353CC}">
                <c16:uniqueId val="{0000000E-E5AA-4D2B-9E42-1FFB43F59DAC}"/>
              </c:ext>
            </c:extLst>
          </c:dPt>
          <c:dPt>
            <c:idx val="15"/>
            <c:invertIfNegative val="0"/>
            <c:bubble3D val="0"/>
            <c:extLst xmlns:c16r2="http://schemas.microsoft.com/office/drawing/2015/06/chart">
              <c:ext xmlns:c16="http://schemas.microsoft.com/office/drawing/2014/chart" uri="{C3380CC4-5D6E-409C-BE32-E72D297353CC}">
                <c16:uniqueId val="{0000000F-E5AA-4D2B-9E42-1FFB43F59DAC}"/>
              </c:ext>
            </c:extLst>
          </c:dPt>
          <c:dPt>
            <c:idx val="16"/>
            <c:invertIfNegative val="0"/>
            <c:bubble3D val="0"/>
            <c:extLst xmlns:c16r2="http://schemas.microsoft.com/office/drawing/2015/06/chart">
              <c:ext xmlns:c16="http://schemas.microsoft.com/office/drawing/2014/chart" uri="{C3380CC4-5D6E-409C-BE32-E72D297353CC}">
                <c16:uniqueId val="{00000010-E5AA-4D2B-9E42-1FFB43F59DAC}"/>
              </c:ext>
            </c:extLst>
          </c:dPt>
          <c:dPt>
            <c:idx val="17"/>
            <c:invertIfNegative val="0"/>
            <c:bubble3D val="0"/>
            <c:extLst xmlns:c16r2="http://schemas.microsoft.com/office/drawing/2015/06/chart">
              <c:ext xmlns:c16="http://schemas.microsoft.com/office/drawing/2014/chart" uri="{C3380CC4-5D6E-409C-BE32-E72D297353CC}">
                <c16:uniqueId val="{00000011-E5AA-4D2B-9E42-1FFB43F59DAC}"/>
              </c:ext>
            </c:extLst>
          </c:dPt>
          <c:dPt>
            <c:idx val="18"/>
            <c:invertIfNegative val="0"/>
            <c:bubble3D val="0"/>
            <c:extLst xmlns:c16r2="http://schemas.microsoft.com/office/drawing/2015/06/chart">
              <c:ext xmlns:c16="http://schemas.microsoft.com/office/drawing/2014/chart" uri="{C3380CC4-5D6E-409C-BE32-E72D297353CC}">
                <c16:uniqueId val="{00000012-E5AA-4D2B-9E42-1FFB43F59DAC}"/>
              </c:ext>
            </c:extLst>
          </c:dPt>
          <c:dPt>
            <c:idx val="19"/>
            <c:invertIfNegative val="0"/>
            <c:bubble3D val="0"/>
            <c:extLst xmlns:c16r2="http://schemas.microsoft.com/office/drawing/2015/06/chart">
              <c:ext xmlns:c16="http://schemas.microsoft.com/office/drawing/2014/chart" uri="{C3380CC4-5D6E-409C-BE32-E72D297353CC}">
                <c16:uniqueId val="{00000013-E5AA-4D2B-9E42-1FFB43F59DAC}"/>
              </c:ext>
            </c:extLst>
          </c:dPt>
          <c:dPt>
            <c:idx val="20"/>
            <c:invertIfNegative val="0"/>
            <c:bubble3D val="0"/>
            <c:extLst xmlns:c16r2="http://schemas.microsoft.com/office/drawing/2015/06/chart">
              <c:ext xmlns:c16="http://schemas.microsoft.com/office/drawing/2014/chart" uri="{C3380CC4-5D6E-409C-BE32-E72D297353CC}">
                <c16:uniqueId val="{00000014-E5AA-4D2B-9E42-1FFB43F59DAC}"/>
              </c:ext>
            </c:extLst>
          </c:dPt>
          <c:dPt>
            <c:idx val="21"/>
            <c:invertIfNegative val="0"/>
            <c:bubble3D val="0"/>
            <c:extLst xmlns:c16r2="http://schemas.microsoft.com/office/drawing/2015/06/chart">
              <c:ext xmlns:c16="http://schemas.microsoft.com/office/drawing/2014/chart" uri="{C3380CC4-5D6E-409C-BE32-E72D297353CC}">
                <c16:uniqueId val="{00000015-E5AA-4D2B-9E42-1FFB43F59DAC}"/>
              </c:ext>
            </c:extLst>
          </c:dPt>
          <c:dPt>
            <c:idx val="22"/>
            <c:invertIfNegative val="0"/>
            <c:bubble3D val="0"/>
            <c:extLst xmlns:c16r2="http://schemas.microsoft.com/office/drawing/2015/06/chart">
              <c:ext xmlns:c16="http://schemas.microsoft.com/office/drawing/2014/chart" uri="{C3380CC4-5D6E-409C-BE32-E72D297353CC}">
                <c16:uniqueId val="{00000016-E5AA-4D2B-9E42-1FFB43F59DAC}"/>
              </c:ext>
            </c:extLst>
          </c:dPt>
          <c:dPt>
            <c:idx val="23"/>
            <c:invertIfNegative val="0"/>
            <c:bubble3D val="0"/>
            <c:extLst xmlns:c16r2="http://schemas.microsoft.com/office/drawing/2015/06/chart">
              <c:ext xmlns:c16="http://schemas.microsoft.com/office/drawing/2014/chart" uri="{C3380CC4-5D6E-409C-BE32-E72D297353CC}">
                <c16:uniqueId val="{00000017-E5AA-4D2B-9E42-1FFB43F59DAC}"/>
              </c:ext>
            </c:extLst>
          </c:dPt>
          <c:dPt>
            <c:idx val="24"/>
            <c:invertIfNegative val="0"/>
            <c:bubble3D val="0"/>
            <c:extLst xmlns:c16r2="http://schemas.microsoft.com/office/drawing/2015/06/chart">
              <c:ext xmlns:c16="http://schemas.microsoft.com/office/drawing/2014/chart" uri="{C3380CC4-5D6E-409C-BE32-E72D297353CC}">
                <c16:uniqueId val="{00000018-E5AA-4D2B-9E42-1FFB43F59DAC}"/>
              </c:ext>
            </c:extLst>
          </c:dPt>
          <c:dPt>
            <c:idx val="25"/>
            <c:invertIfNegative val="0"/>
            <c:bubble3D val="0"/>
            <c:extLst xmlns:c16r2="http://schemas.microsoft.com/office/drawing/2015/06/chart">
              <c:ext xmlns:c16="http://schemas.microsoft.com/office/drawing/2014/chart" uri="{C3380CC4-5D6E-409C-BE32-E72D297353CC}">
                <c16:uniqueId val="{00000019-E5AA-4D2B-9E42-1FFB43F59DAC}"/>
              </c:ext>
            </c:extLst>
          </c:dPt>
          <c:dPt>
            <c:idx val="26"/>
            <c:invertIfNegative val="0"/>
            <c:bubble3D val="0"/>
            <c:extLst xmlns:c16r2="http://schemas.microsoft.com/office/drawing/2015/06/chart">
              <c:ext xmlns:c16="http://schemas.microsoft.com/office/drawing/2014/chart" uri="{C3380CC4-5D6E-409C-BE32-E72D297353CC}">
                <c16:uniqueId val="{0000001A-E5AA-4D2B-9E42-1FFB43F59DAC}"/>
              </c:ext>
            </c:extLst>
          </c:dPt>
          <c:dPt>
            <c:idx val="27"/>
            <c:invertIfNegative val="0"/>
            <c:bubble3D val="0"/>
            <c:extLst xmlns:c16r2="http://schemas.microsoft.com/office/drawing/2015/06/chart">
              <c:ext xmlns:c16="http://schemas.microsoft.com/office/drawing/2014/chart" uri="{C3380CC4-5D6E-409C-BE32-E72D297353CC}">
                <c16:uniqueId val="{0000001B-E5AA-4D2B-9E42-1FFB43F59DAC}"/>
              </c:ext>
            </c:extLst>
          </c:dPt>
          <c:dPt>
            <c:idx val="28"/>
            <c:invertIfNegative val="0"/>
            <c:bubble3D val="0"/>
            <c:extLst xmlns:c16r2="http://schemas.microsoft.com/office/drawing/2015/06/chart">
              <c:ext xmlns:c16="http://schemas.microsoft.com/office/drawing/2014/chart" uri="{C3380CC4-5D6E-409C-BE32-E72D297353CC}">
                <c16:uniqueId val="{0000001C-E5AA-4D2B-9E42-1FFB43F59DAC}"/>
              </c:ext>
            </c:extLst>
          </c:dPt>
          <c:dPt>
            <c:idx val="29"/>
            <c:invertIfNegative val="0"/>
            <c:bubble3D val="0"/>
            <c:extLst xmlns:c16r2="http://schemas.microsoft.com/office/drawing/2015/06/chart">
              <c:ext xmlns:c16="http://schemas.microsoft.com/office/drawing/2014/chart" uri="{C3380CC4-5D6E-409C-BE32-E72D297353CC}">
                <c16:uniqueId val="{0000001D-E5AA-4D2B-9E42-1FFB43F59DAC}"/>
              </c:ext>
            </c:extLst>
          </c:dPt>
          <c:dPt>
            <c:idx val="30"/>
            <c:invertIfNegative val="0"/>
            <c:bubble3D val="0"/>
            <c:extLst xmlns:c16r2="http://schemas.microsoft.com/office/drawing/2015/06/chart">
              <c:ext xmlns:c16="http://schemas.microsoft.com/office/drawing/2014/chart" uri="{C3380CC4-5D6E-409C-BE32-E72D297353CC}">
                <c16:uniqueId val="{0000001E-E5AA-4D2B-9E42-1FFB43F59DAC}"/>
              </c:ext>
            </c:extLst>
          </c:dPt>
          <c:dPt>
            <c:idx val="31"/>
            <c:invertIfNegative val="0"/>
            <c:bubble3D val="0"/>
            <c:extLst xmlns:c16r2="http://schemas.microsoft.com/office/drawing/2015/06/chart">
              <c:ext xmlns:c16="http://schemas.microsoft.com/office/drawing/2014/chart" uri="{C3380CC4-5D6E-409C-BE32-E72D297353CC}">
                <c16:uniqueId val="{0000001F-E5AA-4D2B-9E42-1FFB43F59DAC}"/>
              </c:ext>
            </c:extLst>
          </c:dPt>
          <c:dPt>
            <c:idx val="32"/>
            <c:invertIfNegative val="0"/>
            <c:bubble3D val="0"/>
            <c:extLst xmlns:c16r2="http://schemas.microsoft.com/office/drawing/2015/06/chart">
              <c:ext xmlns:c16="http://schemas.microsoft.com/office/drawing/2014/chart" uri="{C3380CC4-5D6E-409C-BE32-E72D297353CC}">
                <c16:uniqueId val="{00000020-E5AA-4D2B-9E42-1FFB43F59DAC}"/>
              </c:ext>
            </c:extLst>
          </c:dPt>
          <c:dPt>
            <c:idx val="33"/>
            <c:invertIfNegative val="0"/>
            <c:bubble3D val="0"/>
            <c:extLst xmlns:c16r2="http://schemas.microsoft.com/office/drawing/2015/06/chart">
              <c:ext xmlns:c16="http://schemas.microsoft.com/office/drawing/2014/chart" uri="{C3380CC4-5D6E-409C-BE32-E72D297353CC}">
                <c16:uniqueId val="{00000021-E5AA-4D2B-9E42-1FFB43F59DAC}"/>
              </c:ext>
            </c:extLst>
          </c:dPt>
          <c:dPt>
            <c:idx val="34"/>
            <c:invertIfNegative val="0"/>
            <c:bubble3D val="0"/>
            <c:extLst xmlns:c16r2="http://schemas.microsoft.com/office/drawing/2015/06/chart">
              <c:ext xmlns:c16="http://schemas.microsoft.com/office/drawing/2014/chart" uri="{C3380CC4-5D6E-409C-BE32-E72D297353CC}">
                <c16:uniqueId val="{00000022-E5AA-4D2B-9E42-1FFB43F59DAC}"/>
              </c:ext>
            </c:extLst>
          </c:dPt>
          <c:dPt>
            <c:idx val="35"/>
            <c:invertIfNegative val="0"/>
            <c:bubble3D val="0"/>
            <c:extLst xmlns:c16r2="http://schemas.microsoft.com/office/drawing/2015/06/chart">
              <c:ext xmlns:c16="http://schemas.microsoft.com/office/drawing/2014/chart" uri="{C3380CC4-5D6E-409C-BE32-E72D297353CC}">
                <c16:uniqueId val="{00000023-E5AA-4D2B-9E42-1FFB43F59DAC}"/>
              </c:ext>
            </c:extLst>
          </c:dPt>
          <c:dPt>
            <c:idx val="36"/>
            <c:invertIfNegative val="0"/>
            <c:bubble3D val="0"/>
            <c:extLst xmlns:c16r2="http://schemas.microsoft.com/office/drawing/2015/06/chart">
              <c:ext xmlns:c16="http://schemas.microsoft.com/office/drawing/2014/chart" uri="{C3380CC4-5D6E-409C-BE32-E72D297353CC}">
                <c16:uniqueId val="{00000024-E5AA-4D2B-9E42-1FFB43F59DAC}"/>
              </c:ext>
            </c:extLst>
          </c:dPt>
          <c:dPt>
            <c:idx val="37"/>
            <c:invertIfNegative val="0"/>
            <c:bubble3D val="0"/>
            <c:extLst xmlns:c16r2="http://schemas.microsoft.com/office/drawing/2015/06/chart">
              <c:ext xmlns:c16="http://schemas.microsoft.com/office/drawing/2014/chart" uri="{C3380CC4-5D6E-409C-BE32-E72D297353CC}">
                <c16:uniqueId val="{00000025-E5AA-4D2B-9E42-1FFB43F59DAC}"/>
              </c:ext>
            </c:extLst>
          </c:dPt>
          <c:dPt>
            <c:idx val="38"/>
            <c:invertIfNegative val="0"/>
            <c:bubble3D val="0"/>
            <c:extLst xmlns:c16r2="http://schemas.microsoft.com/office/drawing/2015/06/chart">
              <c:ext xmlns:c16="http://schemas.microsoft.com/office/drawing/2014/chart" uri="{C3380CC4-5D6E-409C-BE32-E72D297353CC}">
                <c16:uniqueId val="{00000026-E5AA-4D2B-9E42-1FFB43F59DAC}"/>
              </c:ext>
            </c:extLst>
          </c:dPt>
          <c:dPt>
            <c:idx val="39"/>
            <c:invertIfNegative val="0"/>
            <c:bubble3D val="0"/>
            <c:extLst xmlns:c16r2="http://schemas.microsoft.com/office/drawing/2015/06/chart">
              <c:ext xmlns:c16="http://schemas.microsoft.com/office/drawing/2014/chart" uri="{C3380CC4-5D6E-409C-BE32-E72D297353CC}">
                <c16:uniqueId val="{00000027-E5AA-4D2B-9E42-1FFB43F59DAC}"/>
              </c:ext>
            </c:extLst>
          </c:dPt>
          <c:dLbls>
            <c:spPr>
              <a:noFill/>
              <a:ln>
                <a:noFill/>
              </a:ln>
              <a:effectLst/>
            </c:spPr>
            <c:txPr>
              <a:bodyPr rot="0" spcFirstLastPara="1" vertOverflow="ellipsis" vert="horz" wrap="square" anchor="ctr" anchorCtr="1"/>
              <a:lstStyle/>
              <a:p>
                <a:pPr>
                  <a:defRPr sz="1200" b="1" i="0" u="none" strike="noStrike" kern="1200" baseline="0">
                    <a:solidFill>
                      <a:schemeClr val="bg1"/>
                    </a:solidFill>
                    <a:latin typeface="Arial" panose="020B0604020202020204" pitchFamily="34" charset="0"/>
                    <a:ea typeface="Century Gothic" charset="0"/>
                    <a:cs typeface="Arial" panose="020B0604020202020204" pitchFamily="34" charset="0"/>
                  </a:defRPr>
                </a:pPr>
                <a:endParaRPr lang="en-US"/>
              </a:p>
            </c:txPr>
            <c:dLblPos val="ct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Sheet1!$A$20</c:f>
              <c:strCache>
                <c:ptCount val="1"/>
                <c:pt idx="0">
                  <c:v>Playing golf</c:v>
                </c:pt>
              </c:strCache>
            </c:strRef>
          </c:cat>
          <c:val>
            <c:numRef>
              <c:f>Sheet1!$B$20</c:f>
              <c:numCache>
                <c:formatCode>0%</c:formatCode>
                <c:ptCount val="1"/>
                <c:pt idx="0">
                  <c:v>9.2915789473684202E-2</c:v>
                </c:pt>
              </c:numCache>
            </c:numRef>
          </c:val>
          <c:extLst xmlns:c16r2="http://schemas.microsoft.com/office/drawing/2015/06/chart">
            <c:ext xmlns:c16="http://schemas.microsoft.com/office/drawing/2014/chart" uri="{C3380CC4-5D6E-409C-BE32-E72D297353CC}">
              <c16:uniqueId val="{00000028-E5AA-4D2B-9E42-1FFB43F59DAC}"/>
            </c:ext>
          </c:extLst>
        </c:ser>
        <c:ser>
          <c:idx val="1"/>
          <c:order val="1"/>
          <c:tx>
            <c:strRef>
              <c:f>Sheet1!$C$1</c:f>
              <c:strCache>
                <c:ptCount val="1"/>
                <c:pt idx="0">
                  <c:v>Definitely would</c:v>
                </c:pt>
              </c:strCache>
            </c:strRef>
          </c:tx>
          <c:spPr>
            <a:solidFill>
              <a:srgbClr val="00B050"/>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b" anchorCtr="0">
                <a:spAutoFit/>
              </a:bodyPr>
              <a:lstStyle/>
              <a:p>
                <a:pPr algn="ctr">
                  <a:defRPr lang="en-GB" sz="1200" b="1" i="0" u="none" strike="noStrike" kern="1200" baseline="0">
                    <a:solidFill>
                      <a:schemeClr val="bg1"/>
                    </a:solidFill>
                    <a:latin typeface="Arial" panose="020B0604020202020204" pitchFamily="34" charset="0"/>
                    <a:ea typeface="Century Gothic" charset="0"/>
                    <a:cs typeface="Arial" panose="020B0604020202020204" pitchFamily="34" charset="0"/>
                  </a:defRPr>
                </a:pPr>
                <a:endParaRPr lang="en-US"/>
              </a:p>
            </c:txPr>
            <c:dLblPos val="ct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Sheet1!$A$20</c:f>
              <c:strCache>
                <c:ptCount val="1"/>
                <c:pt idx="0">
                  <c:v>Playing golf</c:v>
                </c:pt>
              </c:strCache>
            </c:strRef>
          </c:cat>
          <c:val>
            <c:numRef>
              <c:f>Sheet1!$C$20</c:f>
              <c:numCache>
                <c:formatCode>0%</c:formatCode>
                <c:ptCount val="1"/>
                <c:pt idx="0">
                  <c:v>0.101084210526316</c:v>
                </c:pt>
              </c:numCache>
            </c:numRef>
          </c:val>
          <c:extLst xmlns:c16r2="http://schemas.microsoft.com/office/drawing/2015/06/chart">
            <c:ext xmlns:c16="http://schemas.microsoft.com/office/drawing/2014/chart" uri="{C3380CC4-5D6E-409C-BE32-E72D297353CC}">
              <c16:uniqueId val="{00000029-E5AA-4D2B-9E42-1FFB43F59DAC}"/>
            </c:ext>
          </c:extLst>
        </c:ser>
        <c:dLbls>
          <c:showLegendKey val="0"/>
          <c:showVal val="0"/>
          <c:showCatName val="0"/>
          <c:showSerName val="0"/>
          <c:showPercent val="0"/>
          <c:showBubbleSize val="0"/>
        </c:dLbls>
        <c:gapWidth val="50"/>
        <c:overlap val="100"/>
        <c:axId val="405983152"/>
        <c:axId val="405979232"/>
      </c:barChart>
      <c:catAx>
        <c:axId val="405983152"/>
        <c:scaling>
          <c:orientation val="maxMin"/>
        </c:scaling>
        <c:delete val="1"/>
        <c:axPos val="l"/>
        <c:numFmt formatCode="General" sourceLinked="1"/>
        <c:majorTickMark val="none"/>
        <c:minorTickMark val="none"/>
        <c:tickLblPos val="nextTo"/>
        <c:crossAx val="405979232"/>
        <c:crosses val="autoZero"/>
        <c:auto val="1"/>
        <c:lblAlgn val="ctr"/>
        <c:lblOffset val="100"/>
        <c:noMultiLvlLbl val="0"/>
      </c:catAx>
      <c:valAx>
        <c:axId val="405979232"/>
        <c:scaling>
          <c:orientation val="minMax"/>
          <c:max val="1.2"/>
        </c:scaling>
        <c:delete val="1"/>
        <c:axPos val="t"/>
        <c:majorGridlines>
          <c:spPr>
            <a:ln w="9525" cap="flat" cmpd="sng" algn="ctr">
              <a:noFill/>
              <a:round/>
            </a:ln>
            <a:effectLst/>
          </c:spPr>
        </c:majorGridlines>
        <c:numFmt formatCode="0%" sourceLinked="0"/>
        <c:majorTickMark val="out"/>
        <c:minorTickMark val="none"/>
        <c:tickLblPos val="nextTo"/>
        <c:crossAx val="405983152"/>
        <c:crosses val="autoZero"/>
        <c:crossBetween val="between"/>
      </c:valAx>
      <c:spPr>
        <a:noFill/>
        <a:ln>
          <a:noFill/>
        </a:ln>
        <a:effectLst/>
      </c:spPr>
    </c:plotArea>
    <c:plotVisOnly val="1"/>
    <c:dispBlanksAs val="gap"/>
    <c:showDLblsOverMax val="0"/>
  </c:chart>
  <c:spPr>
    <a:noFill/>
    <a:ln>
      <a:noFill/>
    </a:ln>
    <a:effectLst/>
  </c:spPr>
  <c:txPr>
    <a:bodyPr/>
    <a:lstStyle/>
    <a:p>
      <a:pPr>
        <a:defRPr sz="800">
          <a:solidFill>
            <a:srgbClr val="505050"/>
          </a:solidFill>
          <a:latin typeface="Arial" panose="020B0604020202020204" pitchFamily="34" charset="0"/>
          <a:cs typeface="Arial" panose="020B0604020202020204" pitchFamily="34" charset="0"/>
        </a:defRPr>
      </a:pPr>
      <a:endParaRPr lang="en-US"/>
    </a:p>
  </c:txPr>
  <c:externalData r:id="rId2">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32780597237485198"/>
          <c:y val="3.73704372143773E-2"/>
          <c:w val="0.53711838704694803"/>
          <c:h val="0.94907410100360601"/>
        </c:manualLayout>
      </c:layout>
      <c:barChart>
        <c:barDir val="bar"/>
        <c:grouping val="stacked"/>
        <c:varyColors val="0"/>
        <c:ser>
          <c:idx val="0"/>
          <c:order val="0"/>
          <c:tx>
            <c:strRef>
              <c:f>Sheet1!$B$1</c:f>
              <c:strCache>
                <c:ptCount val="1"/>
                <c:pt idx="0">
                  <c:v>Would definitely consider</c:v>
                </c:pt>
              </c:strCache>
            </c:strRef>
          </c:tx>
          <c:spPr>
            <a:solidFill>
              <a:srgbClr val="120742"/>
            </a:solidFill>
            <a:ln>
              <a:noFill/>
            </a:ln>
            <a:effectLst/>
          </c:spPr>
          <c:invertIfNegative val="0"/>
          <c:dPt>
            <c:idx val="0"/>
            <c:invertIfNegative val="0"/>
            <c:bubble3D val="0"/>
            <c:extLst xmlns:c16r2="http://schemas.microsoft.com/office/drawing/2015/06/chart">
              <c:ext xmlns:c16="http://schemas.microsoft.com/office/drawing/2014/chart" uri="{C3380CC4-5D6E-409C-BE32-E72D297353CC}">
                <c16:uniqueId val="{00000000-E03D-4CA4-8B94-31F2BE6F3BF0}"/>
              </c:ext>
            </c:extLst>
          </c:dPt>
          <c:dPt>
            <c:idx val="1"/>
            <c:invertIfNegative val="0"/>
            <c:bubble3D val="0"/>
            <c:extLst xmlns:c16r2="http://schemas.microsoft.com/office/drawing/2015/06/chart">
              <c:ext xmlns:c16="http://schemas.microsoft.com/office/drawing/2014/chart" uri="{C3380CC4-5D6E-409C-BE32-E72D297353CC}">
                <c16:uniqueId val="{00000001-E03D-4CA4-8B94-31F2BE6F3BF0}"/>
              </c:ext>
            </c:extLst>
          </c:dPt>
          <c:dPt>
            <c:idx val="2"/>
            <c:invertIfNegative val="0"/>
            <c:bubble3D val="0"/>
            <c:extLst xmlns:c16r2="http://schemas.microsoft.com/office/drawing/2015/06/chart">
              <c:ext xmlns:c16="http://schemas.microsoft.com/office/drawing/2014/chart" uri="{C3380CC4-5D6E-409C-BE32-E72D297353CC}">
                <c16:uniqueId val="{00000002-E03D-4CA4-8B94-31F2BE6F3BF0}"/>
              </c:ext>
            </c:extLst>
          </c:dPt>
          <c:dPt>
            <c:idx val="3"/>
            <c:invertIfNegative val="0"/>
            <c:bubble3D val="0"/>
            <c:extLst xmlns:c16r2="http://schemas.microsoft.com/office/drawing/2015/06/chart">
              <c:ext xmlns:c16="http://schemas.microsoft.com/office/drawing/2014/chart" uri="{C3380CC4-5D6E-409C-BE32-E72D297353CC}">
                <c16:uniqueId val="{00000003-E03D-4CA4-8B94-31F2BE6F3BF0}"/>
              </c:ext>
            </c:extLst>
          </c:dPt>
          <c:dPt>
            <c:idx val="4"/>
            <c:invertIfNegative val="0"/>
            <c:bubble3D val="0"/>
            <c:extLst xmlns:c16r2="http://schemas.microsoft.com/office/drawing/2015/06/chart">
              <c:ext xmlns:c16="http://schemas.microsoft.com/office/drawing/2014/chart" uri="{C3380CC4-5D6E-409C-BE32-E72D297353CC}">
                <c16:uniqueId val="{00000004-E03D-4CA4-8B94-31F2BE6F3BF0}"/>
              </c:ext>
            </c:extLst>
          </c:dPt>
          <c:dPt>
            <c:idx val="5"/>
            <c:invertIfNegative val="0"/>
            <c:bubble3D val="0"/>
            <c:extLst xmlns:c16r2="http://schemas.microsoft.com/office/drawing/2015/06/chart">
              <c:ext xmlns:c16="http://schemas.microsoft.com/office/drawing/2014/chart" uri="{C3380CC4-5D6E-409C-BE32-E72D297353CC}">
                <c16:uniqueId val="{00000005-E03D-4CA4-8B94-31F2BE6F3BF0}"/>
              </c:ext>
            </c:extLst>
          </c:dPt>
          <c:dPt>
            <c:idx val="6"/>
            <c:invertIfNegative val="0"/>
            <c:bubble3D val="0"/>
            <c:extLst xmlns:c16r2="http://schemas.microsoft.com/office/drawing/2015/06/chart">
              <c:ext xmlns:c16="http://schemas.microsoft.com/office/drawing/2014/chart" uri="{C3380CC4-5D6E-409C-BE32-E72D297353CC}">
                <c16:uniqueId val="{00000006-E03D-4CA4-8B94-31F2BE6F3BF0}"/>
              </c:ext>
            </c:extLst>
          </c:dPt>
          <c:dPt>
            <c:idx val="7"/>
            <c:invertIfNegative val="0"/>
            <c:bubble3D val="0"/>
            <c:extLst xmlns:c16r2="http://schemas.microsoft.com/office/drawing/2015/06/chart">
              <c:ext xmlns:c16="http://schemas.microsoft.com/office/drawing/2014/chart" uri="{C3380CC4-5D6E-409C-BE32-E72D297353CC}">
                <c16:uniqueId val="{00000007-E03D-4CA4-8B94-31F2BE6F3BF0}"/>
              </c:ext>
            </c:extLst>
          </c:dPt>
          <c:dPt>
            <c:idx val="8"/>
            <c:invertIfNegative val="0"/>
            <c:bubble3D val="0"/>
            <c:extLst xmlns:c16r2="http://schemas.microsoft.com/office/drawing/2015/06/chart">
              <c:ext xmlns:c16="http://schemas.microsoft.com/office/drawing/2014/chart" uri="{C3380CC4-5D6E-409C-BE32-E72D297353CC}">
                <c16:uniqueId val="{00000008-E03D-4CA4-8B94-31F2BE6F3BF0}"/>
              </c:ext>
            </c:extLst>
          </c:dPt>
          <c:dPt>
            <c:idx val="9"/>
            <c:invertIfNegative val="0"/>
            <c:bubble3D val="0"/>
            <c:extLst xmlns:c16r2="http://schemas.microsoft.com/office/drawing/2015/06/chart">
              <c:ext xmlns:c16="http://schemas.microsoft.com/office/drawing/2014/chart" uri="{C3380CC4-5D6E-409C-BE32-E72D297353CC}">
                <c16:uniqueId val="{00000009-E03D-4CA4-8B94-31F2BE6F3BF0}"/>
              </c:ext>
            </c:extLst>
          </c:dPt>
          <c:dPt>
            <c:idx val="10"/>
            <c:invertIfNegative val="0"/>
            <c:bubble3D val="0"/>
            <c:extLst xmlns:c16r2="http://schemas.microsoft.com/office/drawing/2015/06/chart">
              <c:ext xmlns:c16="http://schemas.microsoft.com/office/drawing/2014/chart" uri="{C3380CC4-5D6E-409C-BE32-E72D297353CC}">
                <c16:uniqueId val="{0000000A-E03D-4CA4-8B94-31F2BE6F3BF0}"/>
              </c:ext>
            </c:extLst>
          </c:dPt>
          <c:dPt>
            <c:idx val="11"/>
            <c:invertIfNegative val="0"/>
            <c:bubble3D val="0"/>
            <c:extLst xmlns:c16r2="http://schemas.microsoft.com/office/drawing/2015/06/chart">
              <c:ext xmlns:c16="http://schemas.microsoft.com/office/drawing/2014/chart" uri="{C3380CC4-5D6E-409C-BE32-E72D297353CC}">
                <c16:uniqueId val="{0000000B-E03D-4CA4-8B94-31F2BE6F3BF0}"/>
              </c:ext>
            </c:extLst>
          </c:dPt>
          <c:dPt>
            <c:idx val="12"/>
            <c:invertIfNegative val="0"/>
            <c:bubble3D val="0"/>
            <c:extLst xmlns:c16r2="http://schemas.microsoft.com/office/drawing/2015/06/chart">
              <c:ext xmlns:c16="http://schemas.microsoft.com/office/drawing/2014/chart" uri="{C3380CC4-5D6E-409C-BE32-E72D297353CC}">
                <c16:uniqueId val="{0000000C-E03D-4CA4-8B94-31F2BE6F3BF0}"/>
              </c:ext>
            </c:extLst>
          </c:dPt>
          <c:dPt>
            <c:idx val="13"/>
            <c:invertIfNegative val="0"/>
            <c:bubble3D val="0"/>
            <c:extLst xmlns:c16r2="http://schemas.microsoft.com/office/drawing/2015/06/chart">
              <c:ext xmlns:c16="http://schemas.microsoft.com/office/drawing/2014/chart" uri="{C3380CC4-5D6E-409C-BE32-E72D297353CC}">
                <c16:uniqueId val="{0000000D-E03D-4CA4-8B94-31F2BE6F3BF0}"/>
              </c:ext>
            </c:extLst>
          </c:dPt>
          <c:dPt>
            <c:idx val="14"/>
            <c:invertIfNegative val="0"/>
            <c:bubble3D val="0"/>
            <c:extLst xmlns:c16r2="http://schemas.microsoft.com/office/drawing/2015/06/chart">
              <c:ext xmlns:c16="http://schemas.microsoft.com/office/drawing/2014/chart" uri="{C3380CC4-5D6E-409C-BE32-E72D297353CC}">
                <c16:uniqueId val="{0000000E-E03D-4CA4-8B94-31F2BE6F3BF0}"/>
              </c:ext>
            </c:extLst>
          </c:dPt>
          <c:dPt>
            <c:idx val="15"/>
            <c:invertIfNegative val="0"/>
            <c:bubble3D val="0"/>
            <c:extLst xmlns:c16r2="http://schemas.microsoft.com/office/drawing/2015/06/chart">
              <c:ext xmlns:c16="http://schemas.microsoft.com/office/drawing/2014/chart" uri="{C3380CC4-5D6E-409C-BE32-E72D297353CC}">
                <c16:uniqueId val="{0000000F-E03D-4CA4-8B94-31F2BE6F3BF0}"/>
              </c:ext>
            </c:extLst>
          </c:dPt>
          <c:dPt>
            <c:idx val="16"/>
            <c:invertIfNegative val="0"/>
            <c:bubble3D val="0"/>
            <c:extLst xmlns:c16r2="http://schemas.microsoft.com/office/drawing/2015/06/chart">
              <c:ext xmlns:c16="http://schemas.microsoft.com/office/drawing/2014/chart" uri="{C3380CC4-5D6E-409C-BE32-E72D297353CC}">
                <c16:uniqueId val="{00000010-E03D-4CA4-8B94-31F2BE6F3BF0}"/>
              </c:ext>
            </c:extLst>
          </c:dPt>
          <c:dPt>
            <c:idx val="17"/>
            <c:invertIfNegative val="0"/>
            <c:bubble3D val="0"/>
            <c:extLst xmlns:c16r2="http://schemas.microsoft.com/office/drawing/2015/06/chart">
              <c:ext xmlns:c16="http://schemas.microsoft.com/office/drawing/2014/chart" uri="{C3380CC4-5D6E-409C-BE32-E72D297353CC}">
                <c16:uniqueId val="{00000011-E03D-4CA4-8B94-31F2BE6F3BF0}"/>
              </c:ext>
            </c:extLst>
          </c:dPt>
          <c:dPt>
            <c:idx val="18"/>
            <c:invertIfNegative val="0"/>
            <c:bubble3D val="0"/>
            <c:extLst xmlns:c16r2="http://schemas.microsoft.com/office/drawing/2015/06/chart">
              <c:ext xmlns:c16="http://schemas.microsoft.com/office/drawing/2014/chart" uri="{C3380CC4-5D6E-409C-BE32-E72D297353CC}">
                <c16:uniqueId val="{00000012-E03D-4CA4-8B94-31F2BE6F3BF0}"/>
              </c:ext>
            </c:extLst>
          </c:dPt>
          <c:dPt>
            <c:idx val="19"/>
            <c:invertIfNegative val="0"/>
            <c:bubble3D val="0"/>
            <c:extLst xmlns:c16r2="http://schemas.microsoft.com/office/drawing/2015/06/chart">
              <c:ext xmlns:c16="http://schemas.microsoft.com/office/drawing/2014/chart" uri="{C3380CC4-5D6E-409C-BE32-E72D297353CC}">
                <c16:uniqueId val="{00000013-E03D-4CA4-8B94-31F2BE6F3BF0}"/>
              </c:ext>
            </c:extLst>
          </c:dPt>
          <c:dPt>
            <c:idx val="20"/>
            <c:invertIfNegative val="0"/>
            <c:bubble3D val="0"/>
            <c:extLst xmlns:c16r2="http://schemas.microsoft.com/office/drawing/2015/06/chart">
              <c:ext xmlns:c16="http://schemas.microsoft.com/office/drawing/2014/chart" uri="{C3380CC4-5D6E-409C-BE32-E72D297353CC}">
                <c16:uniqueId val="{00000014-E03D-4CA4-8B94-31F2BE6F3BF0}"/>
              </c:ext>
            </c:extLst>
          </c:dPt>
          <c:dPt>
            <c:idx val="21"/>
            <c:invertIfNegative val="0"/>
            <c:bubble3D val="0"/>
            <c:extLst xmlns:c16r2="http://schemas.microsoft.com/office/drawing/2015/06/chart">
              <c:ext xmlns:c16="http://schemas.microsoft.com/office/drawing/2014/chart" uri="{C3380CC4-5D6E-409C-BE32-E72D297353CC}">
                <c16:uniqueId val="{00000015-E03D-4CA4-8B94-31F2BE6F3BF0}"/>
              </c:ext>
            </c:extLst>
          </c:dPt>
          <c:dPt>
            <c:idx val="22"/>
            <c:invertIfNegative val="0"/>
            <c:bubble3D val="0"/>
            <c:extLst xmlns:c16r2="http://schemas.microsoft.com/office/drawing/2015/06/chart">
              <c:ext xmlns:c16="http://schemas.microsoft.com/office/drawing/2014/chart" uri="{C3380CC4-5D6E-409C-BE32-E72D297353CC}">
                <c16:uniqueId val="{00000016-E03D-4CA4-8B94-31F2BE6F3BF0}"/>
              </c:ext>
            </c:extLst>
          </c:dPt>
          <c:dPt>
            <c:idx val="23"/>
            <c:invertIfNegative val="0"/>
            <c:bubble3D val="0"/>
            <c:extLst xmlns:c16r2="http://schemas.microsoft.com/office/drawing/2015/06/chart">
              <c:ext xmlns:c16="http://schemas.microsoft.com/office/drawing/2014/chart" uri="{C3380CC4-5D6E-409C-BE32-E72D297353CC}">
                <c16:uniqueId val="{00000017-E03D-4CA4-8B94-31F2BE6F3BF0}"/>
              </c:ext>
            </c:extLst>
          </c:dPt>
          <c:dPt>
            <c:idx val="24"/>
            <c:invertIfNegative val="0"/>
            <c:bubble3D val="0"/>
            <c:extLst xmlns:c16r2="http://schemas.microsoft.com/office/drawing/2015/06/chart">
              <c:ext xmlns:c16="http://schemas.microsoft.com/office/drawing/2014/chart" uri="{C3380CC4-5D6E-409C-BE32-E72D297353CC}">
                <c16:uniqueId val="{00000018-E03D-4CA4-8B94-31F2BE6F3BF0}"/>
              </c:ext>
            </c:extLst>
          </c:dPt>
          <c:dPt>
            <c:idx val="25"/>
            <c:invertIfNegative val="0"/>
            <c:bubble3D val="0"/>
            <c:extLst xmlns:c16r2="http://schemas.microsoft.com/office/drawing/2015/06/chart">
              <c:ext xmlns:c16="http://schemas.microsoft.com/office/drawing/2014/chart" uri="{C3380CC4-5D6E-409C-BE32-E72D297353CC}">
                <c16:uniqueId val="{00000019-E03D-4CA4-8B94-31F2BE6F3BF0}"/>
              </c:ext>
            </c:extLst>
          </c:dPt>
          <c:dPt>
            <c:idx val="26"/>
            <c:invertIfNegative val="0"/>
            <c:bubble3D val="0"/>
            <c:extLst xmlns:c16r2="http://schemas.microsoft.com/office/drawing/2015/06/chart">
              <c:ext xmlns:c16="http://schemas.microsoft.com/office/drawing/2014/chart" uri="{C3380CC4-5D6E-409C-BE32-E72D297353CC}">
                <c16:uniqueId val="{0000001A-E03D-4CA4-8B94-31F2BE6F3BF0}"/>
              </c:ext>
            </c:extLst>
          </c:dPt>
          <c:dPt>
            <c:idx val="27"/>
            <c:invertIfNegative val="0"/>
            <c:bubble3D val="0"/>
            <c:extLst xmlns:c16r2="http://schemas.microsoft.com/office/drawing/2015/06/chart">
              <c:ext xmlns:c16="http://schemas.microsoft.com/office/drawing/2014/chart" uri="{C3380CC4-5D6E-409C-BE32-E72D297353CC}">
                <c16:uniqueId val="{0000001B-E03D-4CA4-8B94-31F2BE6F3BF0}"/>
              </c:ext>
            </c:extLst>
          </c:dPt>
          <c:dPt>
            <c:idx val="28"/>
            <c:invertIfNegative val="0"/>
            <c:bubble3D val="0"/>
            <c:extLst xmlns:c16r2="http://schemas.microsoft.com/office/drawing/2015/06/chart">
              <c:ext xmlns:c16="http://schemas.microsoft.com/office/drawing/2014/chart" uri="{C3380CC4-5D6E-409C-BE32-E72D297353CC}">
                <c16:uniqueId val="{0000001C-E03D-4CA4-8B94-31F2BE6F3BF0}"/>
              </c:ext>
            </c:extLst>
          </c:dPt>
          <c:dPt>
            <c:idx val="29"/>
            <c:invertIfNegative val="0"/>
            <c:bubble3D val="0"/>
            <c:extLst xmlns:c16r2="http://schemas.microsoft.com/office/drawing/2015/06/chart">
              <c:ext xmlns:c16="http://schemas.microsoft.com/office/drawing/2014/chart" uri="{C3380CC4-5D6E-409C-BE32-E72D297353CC}">
                <c16:uniqueId val="{0000001D-E03D-4CA4-8B94-31F2BE6F3BF0}"/>
              </c:ext>
            </c:extLst>
          </c:dPt>
          <c:dPt>
            <c:idx val="30"/>
            <c:invertIfNegative val="0"/>
            <c:bubble3D val="0"/>
            <c:extLst xmlns:c16r2="http://schemas.microsoft.com/office/drawing/2015/06/chart">
              <c:ext xmlns:c16="http://schemas.microsoft.com/office/drawing/2014/chart" uri="{C3380CC4-5D6E-409C-BE32-E72D297353CC}">
                <c16:uniqueId val="{0000001E-E03D-4CA4-8B94-31F2BE6F3BF0}"/>
              </c:ext>
            </c:extLst>
          </c:dPt>
          <c:dPt>
            <c:idx val="31"/>
            <c:invertIfNegative val="0"/>
            <c:bubble3D val="0"/>
            <c:extLst xmlns:c16r2="http://schemas.microsoft.com/office/drawing/2015/06/chart">
              <c:ext xmlns:c16="http://schemas.microsoft.com/office/drawing/2014/chart" uri="{C3380CC4-5D6E-409C-BE32-E72D297353CC}">
                <c16:uniqueId val="{0000001F-E03D-4CA4-8B94-31F2BE6F3BF0}"/>
              </c:ext>
            </c:extLst>
          </c:dPt>
          <c:dPt>
            <c:idx val="32"/>
            <c:invertIfNegative val="0"/>
            <c:bubble3D val="0"/>
            <c:extLst xmlns:c16r2="http://schemas.microsoft.com/office/drawing/2015/06/chart">
              <c:ext xmlns:c16="http://schemas.microsoft.com/office/drawing/2014/chart" uri="{C3380CC4-5D6E-409C-BE32-E72D297353CC}">
                <c16:uniqueId val="{00000020-E03D-4CA4-8B94-31F2BE6F3BF0}"/>
              </c:ext>
            </c:extLst>
          </c:dPt>
          <c:dPt>
            <c:idx val="33"/>
            <c:invertIfNegative val="0"/>
            <c:bubble3D val="0"/>
            <c:extLst xmlns:c16r2="http://schemas.microsoft.com/office/drawing/2015/06/chart">
              <c:ext xmlns:c16="http://schemas.microsoft.com/office/drawing/2014/chart" uri="{C3380CC4-5D6E-409C-BE32-E72D297353CC}">
                <c16:uniqueId val="{00000021-E03D-4CA4-8B94-31F2BE6F3BF0}"/>
              </c:ext>
            </c:extLst>
          </c:dPt>
          <c:dPt>
            <c:idx val="34"/>
            <c:invertIfNegative val="0"/>
            <c:bubble3D val="0"/>
            <c:extLst xmlns:c16r2="http://schemas.microsoft.com/office/drawing/2015/06/chart">
              <c:ext xmlns:c16="http://schemas.microsoft.com/office/drawing/2014/chart" uri="{C3380CC4-5D6E-409C-BE32-E72D297353CC}">
                <c16:uniqueId val="{00000022-E03D-4CA4-8B94-31F2BE6F3BF0}"/>
              </c:ext>
            </c:extLst>
          </c:dPt>
          <c:dPt>
            <c:idx val="35"/>
            <c:invertIfNegative val="0"/>
            <c:bubble3D val="0"/>
            <c:extLst xmlns:c16r2="http://schemas.microsoft.com/office/drawing/2015/06/chart">
              <c:ext xmlns:c16="http://schemas.microsoft.com/office/drawing/2014/chart" uri="{C3380CC4-5D6E-409C-BE32-E72D297353CC}">
                <c16:uniqueId val="{00000023-E03D-4CA4-8B94-31F2BE6F3BF0}"/>
              </c:ext>
            </c:extLst>
          </c:dPt>
          <c:dPt>
            <c:idx val="36"/>
            <c:invertIfNegative val="0"/>
            <c:bubble3D val="0"/>
            <c:extLst xmlns:c16r2="http://schemas.microsoft.com/office/drawing/2015/06/chart">
              <c:ext xmlns:c16="http://schemas.microsoft.com/office/drawing/2014/chart" uri="{C3380CC4-5D6E-409C-BE32-E72D297353CC}">
                <c16:uniqueId val="{00000024-E03D-4CA4-8B94-31F2BE6F3BF0}"/>
              </c:ext>
            </c:extLst>
          </c:dPt>
          <c:dPt>
            <c:idx val="37"/>
            <c:invertIfNegative val="0"/>
            <c:bubble3D val="0"/>
            <c:extLst xmlns:c16r2="http://schemas.microsoft.com/office/drawing/2015/06/chart">
              <c:ext xmlns:c16="http://schemas.microsoft.com/office/drawing/2014/chart" uri="{C3380CC4-5D6E-409C-BE32-E72D297353CC}">
                <c16:uniqueId val="{00000025-E03D-4CA4-8B94-31F2BE6F3BF0}"/>
              </c:ext>
            </c:extLst>
          </c:dPt>
          <c:dPt>
            <c:idx val="38"/>
            <c:invertIfNegative val="0"/>
            <c:bubble3D val="0"/>
            <c:extLst xmlns:c16r2="http://schemas.microsoft.com/office/drawing/2015/06/chart">
              <c:ext xmlns:c16="http://schemas.microsoft.com/office/drawing/2014/chart" uri="{C3380CC4-5D6E-409C-BE32-E72D297353CC}">
                <c16:uniqueId val="{00000026-E03D-4CA4-8B94-31F2BE6F3BF0}"/>
              </c:ext>
            </c:extLst>
          </c:dPt>
          <c:dPt>
            <c:idx val="39"/>
            <c:invertIfNegative val="0"/>
            <c:bubble3D val="0"/>
            <c:extLst xmlns:c16r2="http://schemas.microsoft.com/office/drawing/2015/06/chart">
              <c:ext xmlns:c16="http://schemas.microsoft.com/office/drawing/2014/chart" uri="{C3380CC4-5D6E-409C-BE32-E72D297353CC}">
                <c16:uniqueId val="{00000027-E03D-4CA4-8B94-31F2BE6F3BF0}"/>
              </c:ext>
            </c:extLst>
          </c:dPt>
          <c:dLbls>
            <c:spPr>
              <a:noFill/>
              <a:ln>
                <a:noFill/>
              </a:ln>
              <a:effectLst/>
            </c:spPr>
            <c:txPr>
              <a:bodyPr rot="0" spcFirstLastPara="1" vertOverflow="ellipsis" vert="horz" wrap="square" anchor="ctr" anchorCtr="1"/>
              <a:lstStyle/>
              <a:p>
                <a:pPr>
                  <a:defRPr sz="1200" b="1" i="0" u="none" strike="noStrike" kern="1200" baseline="0">
                    <a:solidFill>
                      <a:schemeClr val="bg1"/>
                    </a:solidFill>
                    <a:latin typeface="Arial" panose="020B0604020202020204" pitchFamily="34" charset="0"/>
                    <a:ea typeface="Century Gothic" charset="0"/>
                    <a:cs typeface="Arial" panose="020B0604020202020204" pitchFamily="34" charset="0"/>
                  </a:defRPr>
                </a:pPr>
                <a:endParaRPr lang="en-US"/>
              </a:p>
            </c:txPr>
            <c:dLblPos val="ct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layout/>
                <c15:showLeaderLines val="1"/>
                <c15:leaderLines>
                  <c:spPr>
                    <a:ln w="9525" cap="flat" cmpd="sng" algn="ctr">
                      <a:solidFill>
                        <a:schemeClr val="tx1">
                          <a:lumMod val="35000"/>
                          <a:lumOff val="65000"/>
                        </a:schemeClr>
                      </a:solidFill>
                      <a:round/>
                    </a:ln>
                    <a:effectLst/>
                  </c:spPr>
                </c15:leaderLines>
              </c:ext>
            </c:extLst>
          </c:dLbls>
          <c:cat>
            <c:strRef>
              <c:f>Sheet1!$A$6</c:f>
              <c:strCache>
                <c:ptCount val="1"/>
                <c:pt idx="0">
                  <c:v>France</c:v>
                </c:pt>
              </c:strCache>
            </c:strRef>
          </c:cat>
          <c:val>
            <c:numRef>
              <c:f>Sheet1!$B$6</c:f>
              <c:numCache>
                <c:formatCode>0%</c:formatCode>
                <c:ptCount val="1"/>
                <c:pt idx="0">
                  <c:v>0.28799999999999998</c:v>
                </c:pt>
              </c:numCache>
            </c:numRef>
          </c:val>
          <c:extLst xmlns:c16r2="http://schemas.microsoft.com/office/drawing/2015/06/chart">
            <c:ext xmlns:c16="http://schemas.microsoft.com/office/drawing/2014/chart" uri="{C3380CC4-5D6E-409C-BE32-E72D297353CC}">
              <c16:uniqueId val="{00000028-E03D-4CA4-8B94-31F2BE6F3BF0}"/>
            </c:ext>
          </c:extLst>
        </c:ser>
        <c:ser>
          <c:idx val="1"/>
          <c:order val="1"/>
          <c:tx>
            <c:strRef>
              <c:f>Sheet1!$C$1</c:f>
              <c:strCache>
                <c:ptCount val="1"/>
                <c:pt idx="0">
                  <c:v>Actively considering</c:v>
                </c:pt>
              </c:strCache>
            </c:strRef>
          </c:tx>
          <c:spPr>
            <a:solidFill>
              <a:srgbClr val="92D050"/>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b" anchorCtr="0">
                <a:spAutoFit/>
              </a:bodyPr>
              <a:lstStyle/>
              <a:p>
                <a:pPr algn="ctr">
                  <a:defRPr lang="en-GB" sz="1200" b="1" i="0" u="none" strike="noStrike" kern="1200" baseline="0">
                    <a:solidFill>
                      <a:schemeClr val="bg1"/>
                    </a:solidFill>
                    <a:latin typeface="Arial" panose="020B0604020202020204" pitchFamily="34" charset="0"/>
                    <a:ea typeface="Century Gothic" charset="0"/>
                    <a:cs typeface="Arial" panose="020B0604020202020204" pitchFamily="34" charset="0"/>
                  </a:defRPr>
                </a:pPr>
                <a:endParaRPr lang="en-US"/>
              </a:p>
            </c:txPr>
            <c:dLblPos val="ct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layout/>
                <c15:showLeaderLines val="1"/>
                <c15:leaderLines>
                  <c:spPr>
                    <a:ln w="9525" cap="flat" cmpd="sng" algn="ctr">
                      <a:solidFill>
                        <a:schemeClr val="tx1">
                          <a:lumMod val="35000"/>
                          <a:lumOff val="65000"/>
                        </a:schemeClr>
                      </a:solidFill>
                      <a:round/>
                    </a:ln>
                    <a:effectLst/>
                  </c:spPr>
                </c15:leaderLines>
              </c:ext>
            </c:extLst>
          </c:dLbls>
          <c:cat>
            <c:strRef>
              <c:f>Sheet1!$A$6</c:f>
              <c:strCache>
                <c:ptCount val="1"/>
                <c:pt idx="0">
                  <c:v>France</c:v>
                </c:pt>
              </c:strCache>
            </c:strRef>
          </c:cat>
          <c:val>
            <c:numRef>
              <c:f>Sheet1!$C$6</c:f>
              <c:numCache>
                <c:formatCode>0%</c:formatCode>
                <c:ptCount val="1"/>
                <c:pt idx="0">
                  <c:v>0.32600000000000001</c:v>
                </c:pt>
              </c:numCache>
            </c:numRef>
          </c:val>
          <c:extLst xmlns:c16r2="http://schemas.microsoft.com/office/drawing/2015/06/chart">
            <c:ext xmlns:c16="http://schemas.microsoft.com/office/drawing/2014/chart" uri="{C3380CC4-5D6E-409C-BE32-E72D297353CC}">
              <c16:uniqueId val="{00000029-E03D-4CA4-8B94-31F2BE6F3BF0}"/>
            </c:ext>
          </c:extLst>
        </c:ser>
        <c:ser>
          <c:idx val="2"/>
          <c:order val="2"/>
          <c:tx>
            <c:strRef>
              <c:f>Sheet1!$D$1</c:f>
              <c:strCache>
                <c:ptCount val="1"/>
                <c:pt idx="0">
                  <c:v>England holiday already booked</c:v>
                </c:pt>
              </c:strCache>
            </c:strRef>
          </c:tx>
          <c:spPr>
            <a:solidFill>
              <a:srgbClr val="00B050"/>
            </a:solidFill>
            <a:ln>
              <a:noFill/>
            </a:ln>
            <a:effectLst/>
          </c:spPr>
          <c:invertIfNegative val="0"/>
          <c:dLbls>
            <c:spPr>
              <a:noFill/>
              <a:ln>
                <a:noFill/>
              </a:ln>
              <a:effectLst/>
            </c:spPr>
            <c:txPr>
              <a:bodyPr wrap="square" lIns="38100" tIns="19050" rIns="38100" bIns="19050" anchor="ctr" anchorCtr="0">
                <a:spAutoFit/>
              </a:bodyPr>
              <a:lstStyle/>
              <a:p>
                <a:pPr algn="ctr">
                  <a:defRPr lang="en-GB" sz="1200" b="1" i="0" u="none" strike="noStrike" kern="1200" baseline="0">
                    <a:solidFill>
                      <a:schemeClr val="bg1"/>
                    </a:solidFill>
                    <a:latin typeface="Arial" panose="020B0604020202020204" pitchFamily="34" charset="0"/>
                    <a:ea typeface="Century Gothic" charset="0"/>
                    <a:cs typeface="Arial" panose="020B0604020202020204" pitchFamily="34" charset="0"/>
                  </a:defRPr>
                </a:pPr>
                <a:endParaRPr lang="en-US"/>
              </a:p>
            </c:txP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layout/>
                <c15:showLeaderLines val="1"/>
              </c:ext>
            </c:extLst>
          </c:dLbls>
          <c:cat>
            <c:strRef>
              <c:f>Sheet1!$A$6</c:f>
              <c:strCache>
                <c:ptCount val="1"/>
                <c:pt idx="0">
                  <c:v>France</c:v>
                </c:pt>
              </c:strCache>
            </c:strRef>
          </c:cat>
          <c:val>
            <c:numRef>
              <c:f>Sheet1!$D$6</c:f>
              <c:numCache>
                <c:formatCode>0%</c:formatCode>
                <c:ptCount val="1"/>
                <c:pt idx="0">
                  <c:v>6.0999999999999999E-2</c:v>
                </c:pt>
              </c:numCache>
            </c:numRef>
          </c:val>
          <c:extLst xmlns:c16r2="http://schemas.microsoft.com/office/drawing/2015/06/chart">
            <c:ext xmlns:c16="http://schemas.microsoft.com/office/drawing/2014/chart" uri="{C3380CC4-5D6E-409C-BE32-E72D297353CC}">
              <c16:uniqueId val="{0000002A-E03D-4CA4-8B94-31F2BE6F3BF0}"/>
            </c:ext>
          </c:extLst>
        </c:ser>
        <c:dLbls>
          <c:showLegendKey val="0"/>
          <c:showVal val="0"/>
          <c:showCatName val="0"/>
          <c:showSerName val="0"/>
          <c:showPercent val="0"/>
          <c:showBubbleSize val="0"/>
        </c:dLbls>
        <c:gapWidth val="50"/>
        <c:overlap val="100"/>
        <c:axId val="354539672"/>
        <c:axId val="354544376"/>
      </c:barChart>
      <c:catAx>
        <c:axId val="354539672"/>
        <c:scaling>
          <c:orientation val="maxMin"/>
        </c:scaling>
        <c:delete val="1"/>
        <c:axPos val="l"/>
        <c:numFmt formatCode="General" sourceLinked="1"/>
        <c:majorTickMark val="none"/>
        <c:minorTickMark val="none"/>
        <c:tickLblPos val="nextTo"/>
        <c:crossAx val="354544376"/>
        <c:crosses val="autoZero"/>
        <c:auto val="1"/>
        <c:lblAlgn val="ctr"/>
        <c:lblOffset val="100"/>
        <c:noMultiLvlLbl val="0"/>
      </c:catAx>
      <c:valAx>
        <c:axId val="354544376"/>
        <c:scaling>
          <c:orientation val="minMax"/>
          <c:max val="1.1000000000000001"/>
          <c:min val="0"/>
        </c:scaling>
        <c:delete val="1"/>
        <c:axPos val="t"/>
        <c:majorGridlines>
          <c:spPr>
            <a:ln w="9525" cap="flat" cmpd="sng" algn="ctr">
              <a:noFill/>
              <a:round/>
            </a:ln>
            <a:effectLst/>
          </c:spPr>
        </c:majorGridlines>
        <c:numFmt formatCode="0%" sourceLinked="0"/>
        <c:majorTickMark val="out"/>
        <c:minorTickMark val="none"/>
        <c:tickLblPos val="nextTo"/>
        <c:crossAx val="354539672"/>
        <c:crosses val="autoZero"/>
        <c:crossBetween val="between"/>
      </c:valAx>
      <c:spPr>
        <a:noFill/>
        <a:ln>
          <a:noFill/>
        </a:ln>
        <a:effectLst/>
      </c:spPr>
    </c:plotArea>
    <c:plotVisOnly val="1"/>
    <c:dispBlanksAs val="gap"/>
    <c:showDLblsOverMax val="0"/>
  </c:chart>
  <c:spPr>
    <a:noFill/>
    <a:ln>
      <a:noFill/>
    </a:ln>
    <a:effectLst/>
  </c:spPr>
  <c:txPr>
    <a:bodyPr/>
    <a:lstStyle/>
    <a:p>
      <a:pPr>
        <a:defRPr sz="800">
          <a:solidFill>
            <a:srgbClr val="505050"/>
          </a:solidFill>
          <a:latin typeface="Arial" panose="020B0604020202020204" pitchFamily="34" charset="0"/>
          <a:cs typeface="Arial" panose="020B0604020202020204" pitchFamily="34" charset="0"/>
        </a:defRPr>
      </a:pPr>
      <a:endParaRPr lang="en-US"/>
    </a:p>
  </c:txPr>
  <c:externalData r:id="rId2">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32780597237485198"/>
          <c:y val="3.73704372143773E-2"/>
          <c:w val="0.53711838704694803"/>
          <c:h val="0.94907410100360601"/>
        </c:manualLayout>
      </c:layout>
      <c:barChart>
        <c:barDir val="bar"/>
        <c:grouping val="stacked"/>
        <c:varyColors val="0"/>
        <c:ser>
          <c:idx val="0"/>
          <c:order val="0"/>
          <c:tx>
            <c:strRef>
              <c:f>Sheet1!$B$1</c:f>
              <c:strCache>
                <c:ptCount val="1"/>
                <c:pt idx="0">
                  <c:v>Would definitely consider</c:v>
                </c:pt>
              </c:strCache>
            </c:strRef>
          </c:tx>
          <c:spPr>
            <a:solidFill>
              <a:srgbClr val="120742"/>
            </a:solidFill>
            <a:ln>
              <a:noFill/>
            </a:ln>
            <a:effectLst/>
          </c:spPr>
          <c:invertIfNegative val="0"/>
          <c:dPt>
            <c:idx val="0"/>
            <c:invertIfNegative val="0"/>
            <c:bubble3D val="0"/>
            <c:extLst xmlns:c16r2="http://schemas.microsoft.com/office/drawing/2015/06/chart">
              <c:ext xmlns:c16="http://schemas.microsoft.com/office/drawing/2014/chart" uri="{C3380CC4-5D6E-409C-BE32-E72D297353CC}">
                <c16:uniqueId val="{00000000-E03D-4CA4-8B94-31F2BE6F3BF0}"/>
              </c:ext>
            </c:extLst>
          </c:dPt>
          <c:dPt>
            <c:idx val="1"/>
            <c:invertIfNegative val="0"/>
            <c:bubble3D val="0"/>
            <c:extLst xmlns:c16r2="http://schemas.microsoft.com/office/drawing/2015/06/chart">
              <c:ext xmlns:c16="http://schemas.microsoft.com/office/drawing/2014/chart" uri="{C3380CC4-5D6E-409C-BE32-E72D297353CC}">
                <c16:uniqueId val="{00000001-E03D-4CA4-8B94-31F2BE6F3BF0}"/>
              </c:ext>
            </c:extLst>
          </c:dPt>
          <c:dPt>
            <c:idx val="2"/>
            <c:invertIfNegative val="0"/>
            <c:bubble3D val="0"/>
            <c:extLst xmlns:c16r2="http://schemas.microsoft.com/office/drawing/2015/06/chart">
              <c:ext xmlns:c16="http://schemas.microsoft.com/office/drawing/2014/chart" uri="{C3380CC4-5D6E-409C-BE32-E72D297353CC}">
                <c16:uniqueId val="{00000002-E03D-4CA4-8B94-31F2BE6F3BF0}"/>
              </c:ext>
            </c:extLst>
          </c:dPt>
          <c:dPt>
            <c:idx val="3"/>
            <c:invertIfNegative val="0"/>
            <c:bubble3D val="0"/>
            <c:extLst xmlns:c16r2="http://schemas.microsoft.com/office/drawing/2015/06/chart">
              <c:ext xmlns:c16="http://schemas.microsoft.com/office/drawing/2014/chart" uri="{C3380CC4-5D6E-409C-BE32-E72D297353CC}">
                <c16:uniqueId val="{00000003-E03D-4CA4-8B94-31F2BE6F3BF0}"/>
              </c:ext>
            </c:extLst>
          </c:dPt>
          <c:dPt>
            <c:idx val="4"/>
            <c:invertIfNegative val="0"/>
            <c:bubble3D val="0"/>
            <c:extLst xmlns:c16r2="http://schemas.microsoft.com/office/drawing/2015/06/chart">
              <c:ext xmlns:c16="http://schemas.microsoft.com/office/drawing/2014/chart" uri="{C3380CC4-5D6E-409C-BE32-E72D297353CC}">
                <c16:uniqueId val="{00000004-E03D-4CA4-8B94-31F2BE6F3BF0}"/>
              </c:ext>
            </c:extLst>
          </c:dPt>
          <c:dPt>
            <c:idx val="5"/>
            <c:invertIfNegative val="0"/>
            <c:bubble3D val="0"/>
            <c:extLst xmlns:c16r2="http://schemas.microsoft.com/office/drawing/2015/06/chart">
              <c:ext xmlns:c16="http://schemas.microsoft.com/office/drawing/2014/chart" uri="{C3380CC4-5D6E-409C-BE32-E72D297353CC}">
                <c16:uniqueId val="{00000005-E03D-4CA4-8B94-31F2BE6F3BF0}"/>
              </c:ext>
            </c:extLst>
          </c:dPt>
          <c:dPt>
            <c:idx val="6"/>
            <c:invertIfNegative val="0"/>
            <c:bubble3D val="0"/>
            <c:extLst xmlns:c16r2="http://schemas.microsoft.com/office/drawing/2015/06/chart">
              <c:ext xmlns:c16="http://schemas.microsoft.com/office/drawing/2014/chart" uri="{C3380CC4-5D6E-409C-BE32-E72D297353CC}">
                <c16:uniqueId val="{00000006-E03D-4CA4-8B94-31F2BE6F3BF0}"/>
              </c:ext>
            </c:extLst>
          </c:dPt>
          <c:dPt>
            <c:idx val="7"/>
            <c:invertIfNegative val="0"/>
            <c:bubble3D val="0"/>
            <c:extLst xmlns:c16r2="http://schemas.microsoft.com/office/drawing/2015/06/chart">
              <c:ext xmlns:c16="http://schemas.microsoft.com/office/drawing/2014/chart" uri="{C3380CC4-5D6E-409C-BE32-E72D297353CC}">
                <c16:uniqueId val="{00000007-E03D-4CA4-8B94-31F2BE6F3BF0}"/>
              </c:ext>
            </c:extLst>
          </c:dPt>
          <c:dPt>
            <c:idx val="8"/>
            <c:invertIfNegative val="0"/>
            <c:bubble3D val="0"/>
            <c:extLst xmlns:c16r2="http://schemas.microsoft.com/office/drawing/2015/06/chart">
              <c:ext xmlns:c16="http://schemas.microsoft.com/office/drawing/2014/chart" uri="{C3380CC4-5D6E-409C-BE32-E72D297353CC}">
                <c16:uniqueId val="{00000008-E03D-4CA4-8B94-31F2BE6F3BF0}"/>
              </c:ext>
            </c:extLst>
          </c:dPt>
          <c:dPt>
            <c:idx val="9"/>
            <c:invertIfNegative val="0"/>
            <c:bubble3D val="0"/>
            <c:extLst xmlns:c16r2="http://schemas.microsoft.com/office/drawing/2015/06/chart">
              <c:ext xmlns:c16="http://schemas.microsoft.com/office/drawing/2014/chart" uri="{C3380CC4-5D6E-409C-BE32-E72D297353CC}">
                <c16:uniqueId val="{00000009-E03D-4CA4-8B94-31F2BE6F3BF0}"/>
              </c:ext>
            </c:extLst>
          </c:dPt>
          <c:dPt>
            <c:idx val="10"/>
            <c:invertIfNegative val="0"/>
            <c:bubble3D val="0"/>
            <c:extLst xmlns:c16r2="http://schemas.microsoft.com/office/drawing/2015/06/chart">
              <c:ext xmlns:c16="http://schemas.microsoft.com/office/drawing/2014/chart" uri="{C3380CC4-5D6E-409C-BE32-E72D297353CC}">
                <c16:uniqueId val="{0000000A-E03D-4CA4-8B94-31F2BE6F3BF0}"/>
              </c:ext>
            </c:extLst>
          </c:dPt>
          <c:dPt>
            <c:idx val="11"/>
            <c:invertIfNegative val="0"/>
            <c:bubble3D val="0"/>
            <c:extLst xmlns:c16r2="http://schemas.microsoft.com/office/drawing/2015/06/chart">
              <c:ext xmlns:c16="http://schemas.microsoft.com/office/drawing/2014/chart" uri="{C3380CC4-5D6E-409C-BE32-E72D297353CC}">
                <c16:uniqueId val="{0000000B-E03D-4CA4-8B94-31F2BE6F3BF0}"/>
              </c:ext>
            </c:extLst>
          </c:dPt>
          <c:dPt>
            <c:idx val="12"/>
            <c:invertIfNegative val="0"/>
            <c:bubble3D val="0"/>
            <c:extLst xmlns:c16r2="http://schemas.microsoft.com/office/drawing/2015/06/chart">
              <c:ext xmlns:c16="http://schemas.microsoft.com/office/drawing/2014/chart" uri="{C3380CC4-5D6E-409C-BE32-E72D297353CC}">
                <c16:uniqueId val="{0000000C-E03D-4CA4-8B94-31F2BE6F3BF0}"/>
              </c:ext>
            </c:extLst>
          </c:dPt>
          <c:dPt>
            <c:idx val="13"/>
            <c:invertIfNegative val="0"/>
            <c:bubble3D val="0"/>
            <c:extLst xmlns:c16r2="http://schemas.microsoft.com/office/drawing/2015/06/chart">
              <c:ext xmlns:c16="http://schemas.microsoft.com/office/drawing/2014/chart" uri="{C3380CC4-5D6E-409C-BE32-E72D297353CC}">
                <c16:uniqueId val="{0000000D-E03D-4CA4-8B94-31F2BE6F3BF0}"/>
              </c:ext>
            </c:extLst>
          </c:dPt>
          <c:dPt>
            <c:idx val="14"/>
            <c:invertIfNegative val="0"/>
            <c:bubble3D val="0"/>
            <c:extLst xmlns:c16r2="http://schemas.microsoft.com/office/drawing/2015/06/chart">
              <c:ext xmlns:c16="http://schemas.microsoft.com/office/drawing/2014/chart" uri="{C3380CC4-5D6E-409C-BE32-E72D297353CC}">
                <c16:uniqueId val="{0000000E-E03D-4CA4-8B94-31F2BE6F3BF0}"/>
              </c:ext>
            </c:extLst>
          </c:dPt>
          <c:dPt>
            <c:idx val="15"/>
            <c:invertIfNegative val="0"/>
            <c:bubble3D val="0"/>
            <c:extLst xmlns:c16r2="http://schemas.microsoft.com/office/drawing/2015/06/chart">
              <c:ext xmlns:c16="http://schemas.microsoft.com/office/drawing/2014/chart" uri="{C3380CC4-5D6E-409C-BE32-E72D297353CC}">
                <c16:uniqueId val="{0000000F-E03D-4CA4-8B94-31F2BE6F3BF0}"/>
              </c:ext>
            </c:extLst>
          </c:dPt>
          <c:dPt>
            <c:idx val="16"/>
            <c:invertIfNegative val="0"/>
            <c:bubble3D val="0"/>
            <c:extLst xmlns:c16r2="http://schemas.microsoft.com/office/drawing/2015/06/chart">
              <c:ext xmlns:c16="http://schemas.microsoft.com/office/drawing/2014/chart" uri="{C3380CC4-5D6E-409C-BE32-E72D297353CC}">
                <c16:uniqueId val="{00000010-E03D-4CA4-8B94-31F2BE6F3BF0}"/>
              </c:ext>
            </c:extLst>
          </c:dPt>
          <c:dPt>
            <c:idx val="17"/>
            <c:invertIfNegative val="0"/>
            <c:bubble3D val="0"/>
            <c:extLst xmlns:c16r2="http://schemas.microsoft.com/office/drawing/2015/06/chart">
              <c:ext xmlns:c16="http://schemas.microsoft.com/office/drawing/2014/chart" uri="{C3380CC4-5D6E-409C-BE32-E72D297353CC}">
                <c16:uniqueId val="{00000011-E03D-4CA4-8B94-31F2BE6F3BF0}"/>
              </c:ext>
            </c:extLst>
          </c:dPt>
          <c:dPt>
            <c:idx val="18"/>
            <c:invertIfNegative val="0"/>
            <c:bubble3D val="0"/>
            <c:extLst xmlns:c16r2="http://schemas.microsoft.com/office/drawing/2015/06/chart">
              <c:ext xmlns:c16="http://schemas.microsoft.com/office/drawing/2014/chart" uri="{C3380CC4-5D6E-409C-BE32-E72D297353CC}">
                <c16:uniqueId val="{00000012-E03D-4CA4-8B94-31F2BE6F3BF0}"/>
              </c:ext>
            </c:extLst>
          </c:dPt>
          <c:dPt>
            <c:idx val="19"/>
            <c:invertIfNegative val="0"/>
            <c:bubble3D val="0"/>
            <c:extLst xmlns:c16r2="http://schemas.microsoft.com/office/drawing/2015/06/chart">
              <c:ext xmlns:c16="http://schemas.microsoft.com/office/drawing/2014/chart" uri="{C3380CC4-5D6E-409C-BE32-E72D297353CC}">
                <c16:uniqueId val="{00000013-E03D-4CA4-8B94-31F2BE6F3BF0}"/>
              </c:ext>
            </c:extLst>
          </c:dPt>
          <c:dPt>
            <c:idx val="20"/>
            <c:invertIfNegative val="0"/>
            <c:bubble3D val="0"/>
            <c:extLst xmlns:c16r2="http://schemas.microsoft.com/office/drawing/2015/06/chart">
              <c:ext xmlns:c16="http://schemas.microsoft.com/office/drawing/2014/chart" uri="{C3380CC4-5D6E-409C-BE32-E72D297353CC}">
                <c16:uniqueId val="{00000014-E03D-4CA4-8B94-31F2BE6F3BF0}"/>
              </c:ext>
            </c:extLst>
          </c:dPt>
          <c:dPt>
            <c:idx val="21"/>
            <c:invertIfNegative val="0"/>
            <c:bubble3D val="0"/>
            <c:extLst xmlns:c16r2="http://schemas.microsoft.com/office/drawing/2015/06/chart">
              <c:ext xmlns:c16="http://schemas.microsoft.com/office/drawing/2014/chart" uri="{C3380CC4-5D6E-409C-BE32-E72D297353CC}">
                <c16:uniqueId val="{00000015-E03D-4CA4-8B94-31F2BE6F3BF0}"/>
              </c:ext>
            </c:extLst>
          </c:dPt>
          <c:dPt>
            <c:idx val="22"/>
            <c:invertIfNegative val="0"/>
            <c:bubble3D val="0"/>
            <c:extLst xmlns:c16r2="http://schemas.microsoft.com/office/drawing/2015/06/chart">
              <c:ext xmlns:c16="http://schemas.microsoft.com/office/drawing/2014/chart" uri="{C3380CC4-5D6E-409C-BE32-E72D297353CC}">
                <c16:uniqueId val="{00000016-E03D-4CA4-8B94-31F2BE6F3BF0}"/>
              </c:ext>
            </c:extLst>
          </c:dPt>
          <c:dPt>
            <c:idx val="23"/>
            <c:invertIfNegative val="0"/>
            <c:bubble3D val="0"/>
            <c:extLst xmlns:c16r2="http://schemas.microsoft.com/office/drawing/2015/06/chart">
              <c:ext xmlns:c16="http://schemas.microsoft.com/office/drawing/2014/chart" uri="{C3380CC4-5D6E-409C-BE32-E72D297353CC}">
                <c16:uniqueId val="{00000017-E03D-4CA4-8B94-31F2BE6F3BF0}"/>
              </c:ext>
            </c:extLst>
          </c:dPt>
          <c:dPt>
            <c:idx val="24"/>
            <c:invertIfNegative val="0"/>
            <c:bubble3D val="0"/>
            <c:extLst xmlns:c16r2="http://schemas.microsoft.com/office/drawing/2015/06/chart">
              <c:ext xmlns:c16="http://schemas.microsoft.com/office/drawing/2014/chart" uri="{C3380CC4-5D6E-409C-BE32-E72D297353CC}">
                <c16:uniqueId val="{00000018-E03D-4CA4-8B94-31F2BE6F3BF0}"/>
              </c:ext>
            </c:extLst>
          </c:dPt>
          <c:dPt>
            <c:idx val="25"/>
            <c:invertIfNegative val="0"/>
            <c:bubble3D val="0"/>
            <c:extLst xmlns:c16r2="http://schemas.microsoft.com/office/drawing/2015/06/chart">
              <c:ext xmlns:c16="http://schemas.microsoft.com/office/drawing/2014/chart" uri="{C3380CC4-5D6E-409C-BE32-E72D297353CC}">
                <c16:uniqueId val="{00000019-E03D-4CA4-8B94-31F2BE6F3BF0}"/>
              </c:ext>
            </c:extLst>
          </c:dPt>
          <c:dPt>
            <c:idx val="26"/>
            <c:invertIfNegative val="0"/>
            <c:bubble3D val="0"/>
            <c:extLst xmlns:c16r2="http://schemas.microsoft.com/office/drawing/2015/06/chart">
              <c:ext xmlns:c16="http://schemas.microsoft.com/office/drawing/2014/chart" uri="{C3380CC4-5D6E-409C-BE32-E72D297353CC}">
                <c16:uniqueId val="{0000001A-E03D-4CA4-8B94-31F2BE6F3BF0}"/>
              </c:ext>
            </c:extLst>
          </c:dPt>
          <c:dPt>
            <c:idx val="27"/>
            <c:invertIfNegative val="0"/>
            <c:bubble3D val="0"/>
            <c:extLst xmlns:c16r2="http://schemas.microsoft.com/office/drawing/2015/06/chart">
              <c:ext xmlns:c16="http://schemas.microsoft.com/office/drawing/2014/chart" uri="{C3380CC4-5D6E-409C-BE32-E72D297353CC}">
                <c16:uniqueId val="{0000001B-E03D-4CA4-8B94-31F2BE6F3BF0}"/>
              </c:ext>
            </c:extLst>
          </c:dPt>
          <c:dPt>
            <c:idx val="28"/>
            <c:invertIfNegative val="0"/>
            <c:bubble3D val="0"/>
            <c:extLst xmlns:c16r2="http://schemas.microsoft.com/office/drawing/2015/06/chart">
              <c:ext xmlns:c16="http://schemas.microsoft.com/office/drawing/2014/chart" uri="{C3380CC4-5D6E-409C-BE32-E72D297353CC}">
                <c16:uniqueId val="{0000001C-E03D-4CA4-8B94-31F2BE6F3BF0}"/>
              </c:ext>
            </c:extLst>
          </c:dPt>
          <c:dPt>
            <c:idx val="29"/>
            <c:invertIfNegative val="0"/>
            <c:bubble3D val="0"/>
            <c:extLst xmlns:c16r2="http://schemas.microsoft.com/office/drawing/2015/06/chart">
              <c:ext xmlns:c16="http://schemas.microsoft.com/office/drawing/2014/chart" uri="{C3380CC4-5D6E-409C-BE32-E72D297353CC}">
                <c16:uniqueId val="{0000001D-E03D-4CA4-8B94-31F2BE6F3BF0}"/>
              </c:ext>
            </c:extLst>
          </c:dPt>
          <c:dPt>
            <c:idx val="30"/>
            <c:invertIfNegative val="0"/>
            <c:bubble3D val="0"/>
            <c:extLst xmlns:c16r2="http://schemas.microsoft.com/office/drawing/2015/06/chart">
              <c:ext xmlns:c16="http://schemas.microsoft.com/office/drawing/2014/chart" uri="{C3380CC4-5D6E-409C-BE32-E72D297353CC}">
                <c16:uniqueId val="{0000001E-E03D-4CA4-8B94-31F2BE6F3BF0}"/>
              </c:ext>
            </c:extLst>
          </c:dPt>
          <c:dPt>
            <c:idx val="31"/>
            <c:invertIfNegative val="0"/>
            <c:bubble3D val="0"/>
            <c:extLst xmlns:c16r2="http://schemas.microsoft.com/office/drawing/2015/06/chart">
              <c:ext xmlns:c16="http://schemas.microsoft.com/office/drawing/2014/chart" uri="{C3380CC4-5D6E-409C-BE32-E72D297353CC}">
                <c16:uniqueId val="{0000001F-E03D-4CA4-8B94-31F2BE6F3BF0}"/>
              </c:ext>
            </c:extLst>
          </c:dPt>
          <c:dPt>
            <c:idx val="32"/>
            <c:invertIfNegative val="0"/>
            <c:bubble3D val="0"/>
            <c:extLst xmlns:c16r2="http://schemas.microsoft.com/office/drawing/2015/06/chart">
              <c:ext xmlns:c16="http://schemas.microsoft.com/office/drawing/2014/chart" uri="{C3380CC4-5D6E-409C-BE32-E72D297353CC}">
                <c16:uniqueId val="{00000020-E03D-4CA4-8B94-31F2BE6F3BF0}"/>
              </c:ext>
            </c:extLst>
          </c:dPt>
          <c:dPt>
            <c:idx val="33"/>
            <c:invertIfNegative val="0"/>
            <c:bubble3D val="0"/>
            <c:extLst xmlns:c16r2="http://schemas.microsoft.com/office/drawing/2015/06/chart">
              <c:ext xmlns:c16="http://schemas.microsoft.com/office/drawing/2014/chart" uri="{C3380CC4-5D6E-409C-BE32-E72D297353CC}">
                <c16:uniqueId val="{00000021-E03D-4CA4-8B94-31F2BE6F3BF0}"/>
              </c:ext>
            </c:extLst>
          </c:dPt>
          <c:dPt>
            <c:idx val="34"/>
            <c:invertIfNegative val="0"/>
            <c:bubble3D val="0"/>
            <c:extLst xmlns:c16r2="http://schemas.microsoft.com/office/drawing/2015/06/chart">
              <c:ext xmlns:c16="http://schemas.microsoft.com/office/drawing/2014/chart" uri="{C3380CC4-5D6E-409C-BE32-E72D297353CC}">
                <c16:uniqueId val="{00000022-E03D-4CA4-8B94-31F2BE6F3BF0}"/>
              </c:ext>
            </c:extLst>
          </c:dPt>
          <c:dPt>
            <c:idx val="35"/>
            <c:invertIfNegative val="0"/>
            <c:bubble3D val="0"/>
            <c:extLst xmlns:c16r2="http://schemas.microsoft.com/office/drawing/2015/06/chart">
              <c:ext xmlns:c16="http://schemas.microsoft.com/office/drawing/2014/chart" uri="{C3380CC4-5D6E-409C-BE32-E72D297353CC}">
                <c16:uniqueId val="{00000023-E03D-4CA4-8B94-31F2BE6F3BF0}"/>
              </c:ext>
            </c:extLst>
          </c:dPt>
          <c:dPt>
            <c:idx val="36"/>
            <c:invertIfNegative val="0"/>
            <c:bubble3D val="0"/>
            <c:extLst xmlns:c16r2="http://schemas.microsoft.com/office/drawing/2015/06/chart">
              <c:ext xmlns:c16="http://schemas.microsoft.com/office/drawing/2014/chart" uri="{C3380CC4-5D6E-409C-BE32-E72D297353CC}">
                <c16:uniqueId val="{00000024-E03D-4CA4-8B94-31F2BE6F3BF0}"/>
              </c:ext>
            </c:extLst>
          </c:dPt>
          <c:dPt>
            <c:idx val="37"/>
            <c:invertIfNegative val="0"/>
            <c:bubble3D val="0"/>
            <c:extLst xmlns:c16r2="http://schemas.microsoft.com/office/drawing/2015/06/chart">
              <c:ext xmlns:c16="http://schemas.microsoft.com/office/drawing/2014/chart" uri="{C3380CC4-5D6E-409C-BE32-E72D297353CC}">
                <c16:uniqueId val="{00000025-E03D-4CA4-8B94-31F2BE6F3BF0}"/>
              </c:ext>
            </c:extLst>
          </c:dPt>
          <c:dPt>
            <c:idx val="38"/>
            <c:invertIfNegative val="0"/>
            <c:bubble3D val="0"/>
            <c:extLst xmlns:c16r2="http://schemas.microsoft.com/office/drawing/2015/06/chart">
              <c:ext xmlns:c16="http://schemas.microsoft.com/office/drawing/2014/chart" uri="{C3380CC4-5D6E-409C-BE32-E72D297353CC}">
                <c16:uniqueId val="{00000026-E03D-4CA4-8B94-31F2BE6F3BF0}"/>
              </c:ext>
            </c:extLst>
          </c:dPt>
          <c:dPt>
            <c:idx val="39"/>
            <c:invertIfNegative val="0"/>
            <c:bubble3D val="0"/>
            <c:extLst xmlns:c16r2="http://schemas.microsoft.com/office/drawing/2015/06/chart">
              <c:ext xmlns:c16="http://schemas.microsoft.com/office/drawing/2014/chart" uri="{C3380CC4-5D6E-409C-BE32-E72D297353CC}">
                <c16:uniqueId val="{00000027-E03D-4CA4-8B94-31F2BE6F3BF0}"/>
              </c:ext>
            </c:extLst>
          </c:dPt>
          <c:dLbls>
            <c:spPr>
              <a:noFill/>
              <a:ln>
                <a:noFill/>
              </a:ln>
              <a:effectLst/>
            </c:spPr>
            <c:txPr>
              <a:bodyPr rot="0" spcFirstLastPara="1" vertOverflow="ellipsis" vert="horz" wrap="square" anchor="ctr" anchorCtr="1"/>
              <a:lstStyle/>
              <a:p>
                <a:pPr>
                  <a:defRPr sz="1200" b="1" i="0" u="none" strike="noStrike" kern="1200" baseline="0">
                    <a:solidFill>
                      <a:schemeClr val="bg1"/>
                    </a:solidFill>
                    <a:latin typeface="Arial" panose="020B0604020202020204" pitchFamily="34" charset="0"/>
                    <a:ea typeface="Century Gothic" charset="0"/>
                    <a:cs typeface="Arial" panose="020B0604020202020204" pitchFamily="34" charset="0"/>
                  </a:defRPr>
                </a:pPr>
                <a:endParaRPr lang="en-US"/>
              </a:p>
            </c:txPr>
            <c:dLblPos val="ct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layout/>
                <c15:showLeaderLines val="1"/>
                <c15:leaderLines>
                  <c:spPr>
                    <a:ln w="9525" cap="flat" cmpd="sng" algn="ctr">
                      <a:solidFill>
                        <a:schemeClr val="tx1">
                          <a:lumMod val="35000"/>
                          <a:lumOff val="65000"/>
                        </a:schemeClr>
                      </a:solidFill>
                      <a:round/>
                    </a:ln>
                    <a:effectLst/>
                  </c:spPr>
                </c15:leaderLines>
              </c:ext>
            </c:extLst>
          </c:dLbls>
          <c:cat>
            <c:strRef>
              <c:f>Sheet1!$A$7</c:f>
              <c:strCache>
                <c:ptCount val="1"/>
                <c:pt idx="0">
                  <c:v>Italy</c:v>
                </c:pt>
              </c:strCache>
            </c:strRef>
          </c:cat>
          <c:val>
            <c:numRef>
              <c:f>Sheet1!$B$7</c:f>
              <c:numCache>
                <c:formatCode>0%</c:formatCode>
                <c:ptCount val="1"/>
                <c:pt idx="0">
                  <c:v>0.29699999999999999</c:v>
                </c:pt>
              </c:numCache>
            </c:numRef>
          </c:val>
          <c:extLst xmlns:c16r2="http://schemas.microsoft.com/office/drawing/2015/06/chart">
            <c:ext xmlns:c16="http://schemas.microsoft.com/office/drawing/2014/chart" uri="{C3380CC4-5D6E-409C-BE32-E72D297353CC}">
              <c16:uniqueId val="{00000028-E03D-4CA4-8B94-31F2BE6F3BF0}"/>
            </c:ext>
          </c:extLst>
        </c:ser>
        <c:ser>
          <c:idx val="1"/>
          <c:order val="1"/>
          <c:tx>
            <c:strRef>
              <c:f>Sheet1!$C$1</c:f>
              <c:strCache>
                <c:ptCount val="1"/>
                <c:pt idx="0">
                  <c:v>Actively considering</c:v>
                </c:pt>
              </c:strCache>
            </c:strRef>
          </c:tx>
          <c:spPr>
            <a:solidFill>
              <a:srgbClr val="92D050"/>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b" anchorCtr="0">
                <a:spAutoFit/>
              </a:bodyPr>
              <a:lstStyle/>
              <a:p>
                <a:pPr algn="ctr">
                  <a:defRPr lang="en-GB" sz="1200" b="1" i="0" u="none" strike="noStrike" kern="1200" baseline="0">
                    <a:solidFill>
                      <a:schemeClr val="bg1"/>
                    </a:solidFill>
                    <a:latin typeface="Arial" panose="020B0604020202020204" pitchFamily="34" charset="0"/>
                    <a:ea typeface="Century Gothic" charset="0"/>
                    <a:cs typeface="Arial" panose="020B0604020202020204" pitchFamily="34" charset="0"/>
                  </a:defRPr>
                </a:pPr>
                <a:endParaRPr lang="en-US"/>
              </a:p>
            </c:txPr>
            <c:dLblPos val="ct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layout/>
                <c15:showLeaderLines val="1"/>
                <c15:leaderLines>
                  <c:spPr>
                    <a:ln w="9525" cap="flat" cmpd="sng" algn="ctr">
                      <a:solidFill>
                        <a:schemeClr val="tx1">
                          <a:lumMod val="35000"/>
                          <a:lumOff val="65000"/>
                        </a:schemeClr>
                      </a:solidFill>
                      <a:round/>
                    </a:ln>
                    <a:effectLst/>
                  </c:spPr>
                </c15:leaderLines>
              </c:ext>
            </c:extLst>
          </c:dLbls>
          <c:cat>
            <c:strRef>
              <c:f>Sheet1!$A$7</c:f>
              <c:strCache>
                <c:ptCount val="1"/>
                <c:pt idx="0">
                  <c:v>Italy</c:v>
                </c:pt>
              </c:strCache>
            </c:strRef>
          </c:cat>
          <c:val>
            <c:numRef>
              <c:f>Sheet1!$C$7</c:f>
              <c:numCache>
                <c:formatCode>0%</c:formatCode>
                <c:ptCount val="1"/>
                <c:pt idx="0">
                  <c:v>0.41899999999999998</c:v>
                </c:pt>
              </c:numCache>
            </c:numRef>
          </c:val>
          <c:extLst xmlns:c16r2="http://schemas.microsoft.com/office/drawing/2015/06/chart">
            <c:ext xmlns:c16="http://schemas.microsoft.com/office/drawing/2014/chart" uri="{C3380CC4-5D6E-409C-BE32-E72D297353CC}">
              <c16:uniqueId val="{00000029-E03D-4CA4-8B94-31F2BE6F3BF0}"/>
            </c:ext>
          </c:extLst>
        </c:ser>
        <c:ser>
          <c:idx val="2"/>
          <c:order val="2"/>
          <c:tx>
            <c:strRef>
              <c:f>Sheet1!$D$1</c:f>
              <c:strCache>
                <c:ptCount val="1"/>
                <c:pt idx="0">
                  <c:v>England holiday already booked</c:v>
                </c:pt>
              </c:strCache>
            </c:strRef>
          </c:tx>
          <c:spPr>
            <a:solidFill>
              <a:srgbClr val="00B050"/>
            </a:solidFill>
            <a:ln>
              <a:noFill/>
            </a:ln>
            <a:effectLst/>
          </c:spPr>
          <c:invertIfNegative val="0"/>
          <c:dLbls>
            <c:spPr>
              <a:noFill/>
              <a:ln>
                <a:noFill/>
              </a:ln>
              <a:effectLst/>
            </c:spPr>
            <c:txPr>
              <a:bodyPr wrap="square" lIns="38100" tIns="19050" rIns="38100" bIns="19050" anchor="ctr" anchorCtr="0">
                <a:spAutoFit/>
              </a:bodyPr>
              <a:lstStyle/>
              <a:p>
                <a:pPr algn="ctr">
                  <a:defRPr lang="en-GB" sz="1200" b="1" i="0" u="none" strike="noStrike" kern="1200" baseline="0">
                    <a:solidFill>
                      <a:schemeClr val="bg1"/>
                    </a:solidFill>
                    <a:latin typeface="Arial" panose="020B0604020202020204" pitchFamily="34" charset="0"/>
                    <a:ea typeface="Century Gothic" charset="0"/>
                    <a:cs typeface="Arial" panose="020B0604020202020204" pitchFamily="34" charset="0"/>
                  </a:defRPr>
                </a:pPr>
                <a:endParaRPr lang="en-US"/>
              </a:p>
            </c:txP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layout/>
                <c15:showLeaderLines val="1"/>
              </c:ext>
            </c:extLst>
          </c:dLbls>
          <c:cat>
            <c:strRef>
              <c:f>Sheet1!$A$7</c:f>
              <c:strCache>
                <c:ptCount val="1"/>
                <c:pt idx="0">
                  <c:v>Italy</c:v>
                </c:pt>
              </c:strCache>
            </c:strRef>
          </c:cat>
          <c:val>
            <c:numRef>
              <c:f>Sheet1!$D$7</c:f>
              <c:numCache>
                <c:formatCode>0%</c:formatCode>
                <c:ptCount val="1"/>
                <c:pt idx="0">
                  <c:v>0.114</c:v>
                </c:pt>
              </c:numCache>
            </c:numRef>
          </c:val>
          <c:extLst xmlns:c16r2="http://schemas.microsoft.com/office/drawing/2015/06/chart">
            <c:ext xmlns:c16="http://schemas.microsoft.com/office/drawing/2014/chart" uri="{C3380CC4-5D6E-409C-BE32-E72D297353CC}">
              <c16:uniqueId val="{0000002A-E03D-4CA4-8B94-31F2BE6F3BF0}"/>
            </c:ext>
          </c:extLst>
        </c:ser>
        <c:dLbls>
          <c:showLegendKey val="0"/>
          <c:showVal val="0"/>
          <c:showCatName val="0"/>
          <c:showSerName val="0"/>
          <c:showPercent val="0"/>
          <c:showBubbleSize val="0"/>
        </c:dLbls>
        <c:gapWidth val="50"/>
        <c:overlap val="100"/>
        <c:axId val="354540064"/>
        <c:axId val="354537712"/>
      </c:barChart>
      <c:catAx>
        <c:axId val="354540064"/>
        <c:scaling>
          <c:orientation val="maxMin"/>
        </c:scaling>
        <c:delete val="1"/>
        <c:axPos val="l"/>
        <c:numFmt formatCode="General" sourceLinked="1"/>
        <c:majorTickMark val="none"/>
        <c:minorTickMark val="none"/>
        <c:tickLblPos val="nextTo"/>
        <c:crossAx val="354537712"/>
        <c:crosses val="autoZero"/>
        <c:auto val="1"/>
        <c:lblAlgn val="ctr"/>
        <c:lblOffset val="100"/>
        <c:noMultiLvlLbl val="0"/>
      </c:catAx>
      <c:valAx>
        <c:axId val="354537712"/>
        <c:scaling>
          <c:orientation val="minMax"/>
          <c:max val="1.1000000000000001"/>
          <c:min val="0"/>
        </c:scaling>
        <c:delete val="1"/>
        <c:axPos val="t"/>
        <c:majorGridlines>
          <c:spPr>
            <a:ln w="9525" cap="flat" cmpd="sng" algn="ctr">
              <a:noFill/>
              <a:round/>
            </a:ln>
            <a:effectLst/>
          </c:spPr>
        </c:majorGridlines>
        <c:numFmt formatCode="0%" sourceLinked="0"/>
        <c:majorTickMark val="out"/>
        <c:minorTickMark val="none"/>
        <c:tickLblPos val="nextTo"/>
        <c:crossAx val="354540064"/>
        <c:crosses val="autoZero"/>
        <c:crossBetween val="between"/>
      </c:valAx>
      <c:spPr>
        <a:noFill/>
        <a:ln>
          <a:noFill/>
        </a:ln>
        <a:effectLst/>
      </c:spPr>
    </c:plotArea>
    <c:plotVisOnly val="1"/>
    <c:dispBlanksAs val="gap"/>
    <c:showDLblsOverMax val="0"/>
  </c:chart>
  <c:spPr>
    <a:noFill/>
    <a:ln>
      <a:noFill/>
    </a:ln>
    <a:effectLst/>
  </c:spPr>
  <c:txPr>
    <a:bodyPr/>
    <a:lstStyle/>
    <a:p>
      <a:pPr>
        <a:defRPr sz="800">
          <a:solidFill>
            <a:srgbClr val="505050"/>
          </a:solidFill>
          <a:latin typeface="Arial" panose="020B0604020202020204" pitchFamily="34" charset="0"/>
          <a:cs typeface="Arial" panose="020B0604020202020204" pitchFamily="34" charset="0"/>
        </a:defRPr>
      </a:pPr>
      <a:endParaRPr lang="en-US"/>
    </a:p>
  </c:txPr>
  <c:externalData r:id="rId2">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32780597237485198"/>
          <c:y val="3.73704372143773E-2"/>
          <c:w val="0.53711838704694803"/>
          <c:h val="0.94907410100360601"/>
        </c:manualLayout>
      </c:layout>
      <c:barChart>
        <c:barDir val="bar"/>
        <c:grouping val="stacked"/>
        <c:varyColors val="0"/>
        <c:ser>
          <c:idx val="0"/>
          <c:order val="0"/>
          <c:tx>
            <c:strRef>
              <c:f>Sheet1!$B$1</c:f>
              <c:strCache>
                <c:ptCount val="1"/>
                <c:pt idx="0">
                  <c:v>Would definitely consider</c:v>
                </c:pt>
              </c:strCache>
            </c:strRef>
          </c:tx>
          <c:spPr>
            <a:solidFill>
              <a:srgbClr val="120742"/>
            </a:solidFill>
            <a:ln>
              <a:noFill/>
            </a:ln>
            <a:effectLst/>
          </c:spPr>
          <c:invertIfNegative val="0"/>
          <c:dPt>
            <c:idx val="0"/>
            <c:invertIfNegative val="0"/>
            <c:bubble3D val="0"/>
            <c:extLst xmlns:c16r2="http://schemas.microsoft.com/office/drawing/2015/06/chart">
              <c:ext xmlns:c16="http://schemas.microsoft.com/office/drawing/2014/chart" uri="{C3380CC4-5D6E-409C-BE32-E72D297353CC}">
                <c16:uniqueId val="{00000000-E03D-4CA4-8B94-31F2BE6F3BF0}"/>
              </c:ext>
            </c:extLst>
          </c:dPt>
          <c:dPt>
            <c:idx val="1"/>
            <c:invertIfNegative val="0"/>
            <c:bubble3D val="0"/>
            <c:extLst xmlns:c16r2="http://schemas.microsoft.com/office/drawing/2015/06/chart">
              <c:ext xmlns:c16="http://schemas.microsoft.com/office/drawing/2014/chart" uri="{C3380CC4-5D6E-409C-BE32-E72D297353CC}">
                <c16:uniqueId val="{00000001-E03D-4CA4-8B94-31F2BE6F3BF0}"/>
              </c:ext>
            </c:extLst>
          </c:dPt>
          <c:dPt>
            <c:idx val="2"/>
            <c:invertIfNegative val="0"/>
            <c:bubble3D val="0"/>
            <c:extLst xmlns:c16r2="http://schemas.microsoft.com/office/drawing/2015/06/chart">
              <c:ext xmlns:c16="http://schemas.microsoft.com/office/drawing/2014/chart" uri="{C3380CC4-5D6E-409C-BE32-E72D297353CC}">
                <c16:uniqueId val="{00000002-E03D-4CA4-8B94-31F2BE6F3BF0}"/>
              </c:ext>
            </c:extLst>
          </c:dPt>
          <c:dPt>
            <c:idx val="3"/>
            <c:invertIfNegative val="0"/>
            <c:bubble3D val="0"/>
            <c:extLst xmlns:c16r2="http://schemas.microsoft.com/office/drawing/2015/06/chart">
              <c:ext xmlns:c16="http://schemas.microsoft.com/office/drawing/2014/chart" uri="{C3380CC4-5D6E-409C-BE32-E72D297353CC}">
                <c16:uniqueId val="{00000003-E03D-4CA4-8B94-31F2BE6F3BF0}"/>
              </c:ext>
            </c:extLst>
          </c:dPt>
          <c:dPt>
            <c:idx val="4"/>
            <c:invertIfNegative val="0"/>
            <c:bubble3D val="0"/>
            <c:extLst xmlns:c16r2="http://schemas.microsoft.com/office/drawing/2015/06/chart">
              <c:ext xmlns:c16="http://schemas.microsoft.com/office/drawing/2014/chart" uri="{C3380CC4-5D6E-409C-BE32-E72D297353CC}">
                <c16:uniqueId val="{00000004-E03D-4CA4-8B94-31F2BE6F3BF0}"/>
              </c:ext>
            </c:extLst>
          </c:dPt>
          <c:dPt>
            <c:idx val="5"/>
            <c:invertIfNegative val="0"/>
            <c:bubble3D val="0"/>
            <c:extLst xmlns:c16r2="http://schemas.microsoft.com/office/drawing/2015/06/chart">
              <c:ext xmlns:c16="http://schemas.microsoft.com/office/drawing/2014/chart" uri="{C3380CC4-5D6E-409C-BE32-E72D297353CC}">
                <c16:uniqueId val="{00000005-E03D-4CA4-8B94-31F2BE6F3BF0}"/>
              </c:ext>
            </c:extLst>
          </c:dPt>
          <c:dPt>
            <c:idx val="6"/>
            <c:invertIfNegative val="0"/>
            <c:bubble3D val="0"/>
            <c:extLst xmlns:c16r2="http://schemas.microsoft.com/office/drawing/2015/06/chart">
              <c:ext xmlns:c16="http://schemas.microsoft.com/office/drawing/2014/chart" uri="{C3380CC4-5D6E-409C-BE32-E72D297353CC}">
                <c16:uniqueId val="{00000006-E03D-4CA4-8B94-31F2BE6F3BF0}"/>
              </c:ext>
            </c:extLst>
          </c:dPt>
          <c:dPt>
            <c:idx val="7"/>
            <c:invertIfNegative val="0"/>
            <c:bubble3D val="0"/>
            <c:extLst xmlns:c16r2="http://schemas.microsoft.com/office/drawing/2015/06/chart">
              <c:ext xmlns:c16="http://schemas.microsoft.com/office/drawing/2014/chart" uri="{C3380CC4-5D6E-409C-BE32-E72D297353CC}">
                <c16:uniqueId val="{00000007-E03D-4CA4-8B94-31F2BE6F3BF0}"/>
              </c:ext>
            </c:extLst>
          </c:dPt>
          <c:dPt>
            <c:idx val="8"/>
            <c:invertIfNegative val="0"/>
            <c:bubble3D val="0"/>
            <c:extLst xmlns:c16r2="http://schemas.microsoft.com/office/drawing/2015/06/chart">
              <c:ext xmlns:c16="http://schemas.microsoft.com/office/drawing/2014/chart" uri="{C3380CC4-5D6E-409C-BE32-E72D297353CC}">
                <c16:uniqueId val="{00000008-E03D-4CA4-8B94-31F2BE6F3BF0}"/>
              </c:ext>
            </c:extLst>
          </c:dPt>
          <c:dPt>
            <c:idx val="9"/>
            <c:invertIfNegative val="0"/>
            <c:bubble3D val="0"/>
            <c:extLst xmlns:c16r2="http://schemas.microsoft.com/office/drawing/2015/06/chart">
              <c:ext xmlns:c16="http://schemas.microsoft.com/office/drawing/2014/chart" uri="{C3380CC4-5D6E-409C-BE32-E72D297353CC}">
                <c16:uniqueId val="{00000009-E03D-4CA4-8B94-31F2BE6F3BF0}"/>
              </c:ext>
            </c:extLst>
          </c:dPt>
          <c:dPt>
            <c:idx val="10"/>
            <c:invertIfNegative val="0"/>
            <c:bubble3D val="0"/>
            <c:extLst xmlns:c16r2="http://schemas.microsoft.com/office/drawing/2015/06/chart">
              <c:ext xmlns:c16="http://schemas.microsoft.com/office/drawing/2014/chart" uri="{C3380CC4-5D6E-409C-BE32-E72D297353CC}">
                <c16:uniqueId val="{0000000A-E03D-4CA4-8B94-31F2BE6F3BF0}"/>
              </c:ext>
            </c:extLst>
          </c:dPt>
          <c:dPt>
            <c:idx val="11"/>
            <c:invertIfNegative val="0"/>
            <c:bubble3D val="0"/>
            <c:extLst xmlns:c16r2="http://schemas.microsoft.com/office/drawing/2015/06/chart">
              <c:ext xmlns:c16="http://schemas.microsoft.com/office/drawing/2014/chart" uri="{C3380CC4-5D6E-409C-BE32-E72D297353CC}">
                <c16:uniqueId val="{0000000B-E03D-4CA4-8B94-31F2BE6F3BF0}"/>
              </c:ext>
            </c:extLst>
          </c:dPt>
          <c:dPt>
            <c:idx val="12"/>
            <c:invertIfNegative val="0"/>
            <c:bubble3D val="0"/>
            <c:extLst xmlns:c16r2="http://schemas.microsoft.com/office/drawing/2015/06/chart">
              <c:ext xmlns:c16="http://schemas.microsoft.com/office/drawing/2014/chart" uri="{C3380CC4-5D6E-409C-BE32-E72D297353CC}">
                <c16:uniqueId val="{0000000C-E03D-4CA4-8B94-31F2BE6F3BF0}"/>
              </c:ext>
            </c:extLst>
          </c:dPt>
          <c:dPt>
            <c:idx val="13"/>
            <c:invertIfNegative val="0"/>
            <c:bubble3D val="0"/>
            <c:extLst xmlns:c16r2="http://schemas.microsoft.com/office/drawing/2015/06/chart">
              <c:ext xmlns:c16="http://schemas.microsoft.com/office/drawing/2014/chart" uri="{C3380CC4-5D6E-409C-BE32-E72D297353CC}">
                <c16:uniqueId val="{0000000D-E03D-4CA4-8B94-31F2BE6F3BF0}"/>
              </c:ext>
            </c:extLst>
          </c:dPt>
          <c:dPt>
            <c:idx val="14"/>
            <c:invertIfNegative val="0"/>
            <c:bubble3D val="0"/>
            <c:extLst xmlns:c16r2="http://schemas.microsoft.com/office/drawing/2015/06/chart">
              <c:ext xmlns:c16="http://schemas.microsoft.com/office/drawing/2014/chart" uri="{C3380CC4-5D6E-409C-BE32-E72D297353CC}">
                <c16:uniqueId val="{0000000E-E03D-4CA4-8B94-31F2BE6F3BF0}"/>
              </c:ext>
            </c:extLst>
          </c:dPt>
          <c:dPt>
            <c:idx val="15"/>
            <c:invertIfNegative val="0"/>
            <c:bubble3D val="0"/>
            <c:extLst xmlns:c16r2="http://schemas.microsoft.com/office/drawing/2015/06/chart">
              <c:ext xmlns:c16="http://schemas.microsoft.com/office/drawing/2014/chart" uri="{C3380CC4-5D6E-409C-BE32-E72D297353CC}">
                <c16:uniqueId val="{0000000F-E03D-4CA4-8B94-31F2BE6F3BF0}"/>
              </c:ext>
            </c:extLst>
          </c:dPt>
          <c:dPt>
            <c:idx val="16"/>
            <c:invertIfNegative val="0"/>
            <c:bubble3D val="0"/>
            <c:extLst xmlns:c16r2="http://schemas.microsoft.com/office/drawing/2015/06/chart">
              <c:ext xmlns:c16="http://schemas.microsoft.com/office/drawing/2014/chart" uri="{C3380CC4-5D6E-409C-BE32-E72D297353CC}">
                <c16:uniqueId val="{00000010-E03D-4CA4-8B94-31F2BE6F3BF0}"/>
              </c:ext>
            </c:extLst>
          </c:dPt>
          <c:dPt>
            <c:idx val="17"/>
            <c:invertIfNegative val="0"/>
            <c:bubble3D val="0"/>
            <c:extLst xmlns:c16r2="http://schemas.microsoft.com/office/drawing/2015/06/chart">
              <c:ext xmlns:c16="http://schemas.microsoft.com/office/drawing/2014/chart" uri="{C3380CC4-5D6E-409C-BE32-E72D297353CC}">
                <c16:uniqueId val="{00000011-E03D-4CA4-8B94-31F2BE6F3BF0}"/>
              </c:ext>
            </c:extLst>
          </c:dPt>
          <c:dPt>
            <c:idx val="18"/>
            <c:invertIfNegative val="0"/>
            <c:bubble3D val="0"/>
            <c:extLst xmlns:c16r2="http://schemas.microsoft.com/office/drawing/2015/06/chart">
              <c:ext xmlns:c16="http://schemas.microsoft.com/office/drawing/2014/chart" uri="{C3380CC4-5D6E-409C-BE32-E72D297353CC}">
                <c16:uniqueId val="{00000012-E03D-4CA4-8B94-31F2BE6F3BF0}"/>
              </c:ext>
            </c:extLst>
          </c:dPt>
          <c:dPt>
            <c:idx val="19"/>
            <c:invertIfNegative val="0"/>
            <c:bubble3D val="0"/>
            <c:extLst xmlns:c16r2="http://schemas.microsoft.com/office/drawing/2015/06/chart">
              <c:ext xmlns:c16="http://schemas.microsoft.com/office/drawing/2014/chart" uri="{C3380CC4-5D6E-409C-BE32-E72D297353CC}">
                <c16:uniqueId val="{00000013-E03D-4CA4-8B94-31F2BE6F3BF0}"/>
              </c:ext>
            </c:extLst>
          </c:dPt>
          <c:dPt>
            <c:idx val="20"/>
            <c:invertIfNegative val="0"/>
            <c:bubble3D val="0"/>
            <c:extLst xmlns:c16r2="http://schemas.microsoft.com/office/drawing/2015/06/chart">
              <c:ext xmlns:c16="http://schemas.microsoft.com/office/drawing/2014/chart" uri="{C3380CC4-5D6E-409C-BE32-E72D297353CC}">
                <c16:uniqueId val="{00000014-E03D-4CA4-8B94-31F2BE6F3BF0}"/>
              </c:ext>
            </c:extLst>
          </c:dPt>
          <c:dPt>
            <c:idx val="21"/>
            <c:invertIfNegative val="0"/>
            <c:bubble3D val="0"/>
            <c:extLst xmlns:c16r2="http://schemas.microsoft.com/office/drawing/2015/06/chart">
              <c:ext xmlns:c16="http://schemas.microsoft.com/office/drawing/2014/chart" uri="{C3380CC4-5D6E-409C-BE32-E72D297353CC}">
                <c16:uniqueId val="{00000015-E03D-4CA4-8B94-31F2BE6F3BF0}"/>
              </c:ext>
            </c:extLst>
          </c:dPt>
          <c:dPt>
            <c:idx val="22"/>
            <c:invertIfNegative val="0"/>
            <c:bubble3D val="0"/>
            <c:extLst xmlns:c16r2="http://schemas.microsoft.com/office/drawing/2015/06/chart">
              <c:ext xmlns:c16="http://schemas.microsoft.com/office/drawing/2014/chart" uri="{C3380CC4-5D6E-409C-BE32-E72D297353CC}">
                <c16:uniqueId val="{00000016-E03D-4CA4-8B94-31F2BE6F3BF0}"/>
              </c:ext>
            </c:extLst>
          </c:dPt>
          <c:dPt>
            <c:idx val="23"/>
            <c:invertIfNegative val="0"/>
            <c:bubble3D val="0"/>
            <c:extLst xmlns:c16r2="http://schemas.microsoft.com/office/drawing/2015/06/chart">
              <c:ext xmlns:c16="http://schemas.microsoft.com/office/drawing/2014/chart" uri="{C3380CC4-5D6E-409C-BE32-E72D297353CC}">
                <c16:uniqueId val="{00000017-E03D-4CA4-8B94-31F2BE6F3BF0}"/>
              </c:ext>
            </c:extLst>
          </c:dPt>
          <c:dPt>
            <c:idx val="24"/>
            <c:invertIfNegative val="0"/>
            <c:bubble3D val="0"/>
            <c:extLst xmlns:c16r2="http://schemas.microsoft.com/office/drawing/2015/06/chart">
              <c:ext xmlns:c16="http://schemas.microsoft.com/office/drawing/2014/chart" uri="{C3380CC4-5D6E-409C-BE32-E72D297353CC}">
                <c16:uniqueId val="{00000018-E03D-4CA4-8B94-31F2BE6F3BF0}"/>
              </c:ext>
            </c:extLst>
          </c:dPt>
          <c:dPt>
            <c:idx val="25"/>
            <c:invertIfNegative val="0"/>
            <c:bubble3D val="0"/>
            <c:extLst xmlns:c16r2="http://schemas.microsoft.com/office/drawing/2015/06/chart">
              <c:ext xmlns:c16="http://schemas.microsoft.com/office/drawing/2014/chart" uri="{C3380CC4-5D6E-409C-BE32-E72D297353CC}">
                <c16:uniqueId val="{00000019-E03D-4CA4-8B94-31F2BE6F3BF0}"/>
              </c:ext>
            </c:extLst>
          </c:dPt>
          <c:dPt>
            <c:idx val="26"/>
            <c:invertIfNegative val="0"/>
            <c:bubble3D val="0"/>
            <c:extLst xmlns:c16r2="http://schemas.microsoft.com/office/drawing/2015/06/chart">
              <c:ext xmlns:c16="http://schemas.microsoft.com/office/drawing/2014/chart" uri="{C3380CC4-5D6E-409C-BE32-E72D297353CC}">
                <c16:uniqueId val="{0000001A-E03D-4CA4-8B94-31F2BE6F3BF0}"/>
              </c:ext>
            </c:extLst>
          </c:dPt>
          <c:dPt>
            <c:idx val="27"/>
            <c:invertIfNegative val="0"/>
            <c:bubble3D val="0"/>
            <c:extLst xmlns:c16r2="http://schemas.microsoft.com/office/drawing/2015/06/chart">
              <c:ext xmlns:c16="http://schemas.microsoft.com/office/drawing/2014/chart" uri="{C3380CC4-5D6E-409C-BE32-E72D297353CC}">
                <c16:uniqueId val="{0000001B-E03D-4CA4-8B94-31F2BE6F3BF0}"/>
              </c:ext>
            </c:extLst>
          </c:dPt>
          <c:dPt>
            <c:idx val="28"/>
            <c:invertIfNegative val="0"/>
            <c:bubble3D val="0"/>
            <c:extLst xmlns:c16r2="http://schemas.microsoft.com/office/drawing/2015/06/chart">
              <c:ext xmlns:c16="http://schemas.microsoft.com/office/drawing/2014/chart" uri="{C3380CC4-5D6E-409C-BE32-E72D297353CC}">
                <c16:uniqueId val="{0000001C-E03D-4CA4-8B94-31F2BE6F3BF0}"/>
              </c:ext>
            </c:extLst>
          </c:dPt>
          <c:dPt>
            <c:idx val="29"/>
            <c:invertIfNegative val="0"/>
            <c:bubble3D val="0"/>
            <c:extLst xmlns:c16r2="http://schemas.microsoft.com/office/drawing/2015/06/chart">
              <c:ext xmlns:c16="http://schemas.microsoft.com/office/drawing/2014/chart" uri="{C3380CC4-5D6E-409C-BE32-E72D297353CC}">
                <c16:uniqueId val="{0000001D-E03D-4CA4-8B94-31F2BE6F3BF0}"/>
              </c:ext>
            </c:extLst>
          </c:dPt>
          <c:dPt>
            <c:idx val="30"/>
            <c:invertIfNegative val="0"/>
            <c:bubble3D val="0"/>
            <c:extLst xmlns:c16r2="http://schemas.microsoft.com/office/drawing/2015/06/chart">
              <c:ext xmlns:c16="http://schemas.microsoft.com/office/drawing/2014/chart" uri="{C3380CC4-5D6E-409C-BE32-E72D297353CC}">
                <c16:uniqueId val="{0000001E-E03D-4CA4-8B94-31F2BE6F3BF0}"/>
              </c:ext>
            </c:extLst>
          </c:dPt>
          <c:dPt>
            <c:idx val="31"/>
            <c:invertIfNegative val="0"/>
            <c:bubble3D val="0"/>
            <c:extLst xmlns:c16r2="http://schemas.microsoft.com/office/drawing/2015/06/chart">
              <c:ext xmlns:c16="http://schemas.microsoft.com/office/drawing/2014/chart" uri="{C3380CC4-5D6E-409C-BE32-E72D297353CC}">
                <c16:uniqueId val="{0000001F-E03D-4CA4-8B94-31F2BE6F3BF0}"/>
              </c:ext>
            </c:extLst>
          </c:dPt>
          <c:dPt>
            <c:idx val="32"/>
            <c:invertIfNegative val="0"/>
            <c:bubble3D val="0"/>
            <c:extLst xmlns:c16r2="http://schemas.microsoft.com/office/drawing/2015/06/chart">
              <c:ext xmlns:c16="http://schemas.microsoft.com/office/drawing/2014/chart" uri="{C3380CC4-5D6E-409C-BE32-E72D297353CC}">
                <c16:uniqueId val="{00000020-E03D-4CA4-8B94-31F2BE6F3BF0}"/>
              </c:ext>
            </c:extLst>
          </c:dPt>
          <c:dPt>
            <c:idx val="33"/>
            <c:invertIfNegative val="0"/>
            <c:bubble3D val="0"/>
            <c:extLst xmlns:c16r2="http://schemas.microsoft.com/office/drawing/2015/06/chart">
              <c:ext xmlns:c16="http://schemas.microsoft.com/office/drawing/2014/chart" uri="{C3380CC4-5D6E-409C-BE32-E72D297353CC}">
                <c16:uniqueId val="{00000021-E03D-4CA4-8B94-31F2BE6F3BF0}"/>
              </c:ext>
            </c:extLst>
          </c:dPt>
          <c:dPt>
            <c:idx val="34"/>
            <c:invertIfNegative val="0"/>
            <c:bubble3D val="0"/>
            <c:extLst xmlns:c16r2="http://schemas.microsoft.com/office/drawing/2015/06/chart">
              <c:ext xmlns:c16="http://schemas.microsoft.com/office/drawing/2014/chart" uri="{C3380CC4-5D6E-409C-BE32-E72D297353CC}">
                <c16:uniqueId val="{00000022-E03D-4CA4-8B94-31F2BE6F3BF0}"/>
              </c:ext>
            </c:extLst>
          </c:dPt>
          <c:dPt>
            <c:idx val="35"/>
            <c:invertIfNegative val="0"/>
            <c:bubble3D val="0"/>
            <c:extLst xmlns:c16r2="http://schemas.microsoft.com/office/drawing/2015/06/chart">
              <c:ext xmlns:c16="http://schemas.microsoft.com/office/drawing/2014/chart" uri="{C3380CC4-5D6E-409C-BE32-E72D297353CC}">
                <c16:uniqueId val="{00000023-E03D-4CA4-8B94-31F2BE6F3BF0}"/>
              </c:ext>
            </c:extLst>
          </c:dPt>
          <c:dPt>
            <c:idx val="36"/>
            <c:invertIfNegative val="0"/>
            <c:bubble3D val="0"/>
            <c:extLst xmlns:c16r2="http://schemas.microsoft.com/office/drawing/2015/06/chart">
              <c:ext xmlns:c16="http://schemas.microsoft.com/office/drawing/2014/chart" uri="{C3380CC4-5D6E-409C-BE32-E72D297353CC}">
                <c16:uniqueId val="{00000024-E03D-4CA4-8B94-31F2BE6F3BF0}"/>
              </c:ext>
            </c:extLst>
          </c:dPt>
          <c:dPt>
            <c:idx val="37"/>
            <c:invertIfNegative val="0"/>
            <c:bubble3D val="0"/>
            <c:extLst xmlns:c16r2="http://schemas.microsoft.com/office/drawing/2015/06/chart">
              <c:ext xmlns:c16="http://schemas.microsoft.com/office/drawing/2014/chart" uri="{C3380CC4-5D6E-409C-BE32-E72D297353CC}">
                <c16:uniqueId val="{00000025-E03D-4CA4-8B94-31F2BE6F3BF0}"/>
              </c:ext>
            </c:extLst>
          </c:dPt>
          <c:dPt>
            <c:idx val="38"/>
            <c:invertIfNegative val="0"/>
            <c:bubble3D val="0"/>
            <c:extLst xmlns:c16r2="http://schemas.microsoft.com/office/drawing/2015/06/chart">
              <c:ext xmlns:c16="http://schemas.microsoft.com/office/drawing/2014/chart" uri="{C3380CC4-5D6E-409C-BE32-E72D297353CC}">
                <c16:uniqueId val="{00000026-E03D-4CA4-8B94-31F2BE6F3BF0}"/>
              </c:ext>
            </c:extLst>
          </c:dPt>
          <c:dPt>
            <c:idx val="39"/>
            <c:invertIfNegative val="0"/>
            <c:bubble3D val="0"/>
            <c:extLst xmlns:c16r2="http://schemas.microsoft.com/office/drawing/2015/06/chart">
              <c:ext xmlns:c16="http://schemas.microsoft.com/office/drawing/2014/chart" uri="{C3380CC4-5D6E-409C-BE32-E72D297353CC}">
                <c16:uniqueId val="{00000027-E03D-4CA4-8B94-31F2BE6F3BF0}"/>
              </c:ext>
            </c:extLst>
          </c:dPt>
          <c:dLbls>
            <c:spPr>
              <a:noFill/>
              <a:ln>
                <a:noFill/>
              </a:ln>
              <a:effectLst/>
            </c:spPr>
            <c:txPr>
              <a:bodyPr rot="0" spcFirstLastPara="1" vertOverflow="ellipsis" vert="horz" wrap="square" anchor="ctr" anchorCtr="1"/>
              <a:lstStyle/>
              <a:p>
                <a:pPr>
                  <a:defRPr sz="1200" b="1" i="0" u="none" strike="noStrike" kern="1200" baseline="0">
                    <a:solidFill>
                      <a:schemeClr val="bg1"/>
                    </a:solidFill>
                    <a:latin typeface="Arial" panose="020B0604020202020204" pitchFamily="34" charset="0"/>
                    <a:ea typeface="Century Gothic" charset="0"/>
                    <a:cs typeface="Arial" panose="020B0604020202020204" pitchFamily="34" charset="0"/>
                  </a:defRPr>
                </a:pPr>
                <a:endParaRPr lang="en-US"/>
              </a:p>
            </c:txPr>
            <c:dLblPos val="ct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layout/>
                <c15:showLeaderLines val="1"/>
                <c15:leaderLines>
                  <c:spPr>
                    <a:ln w="9525" cap="flat" cmpd="sng" algn="ctr">
                      <a:solidFill>
                        <a:schemeClr val="tx1">
                          <a:lumMod val="35000"/>
                          <a:lumOff val="65000"/>
                        </a:schemeClr>
                      </a:solidFill>
                      <a:round/>
                    </a:ln>
                    <a:effectLst/>
                  </c:spPr>
                </c15:leaderLines>
              </c:ext>
            </c:extLst>
          </c:dLbls>
          <c:cat>
            <c:strRef>
              <c:f>Sheet1!$A$8</c:f>
              <c:strCache>
                <c:ptCount val="1"/>
                <c:pt idx="0">
                  <c:v>Netherlands</c:v>
                </c:pt>
              </c:strCache>
            </c:strRef>
          </c:cat>
          <c:val>
            <c:numRef>
              <c:f>Sheet1!$B$8</c:f>
              <c:numCache>
                <c:formatCode>0%</c:formatCode>
                <c:ptCount val="1"/>
                <c:pt idx="0">
                  <c:v>0.42599999999999999</c:v>
                </c:pt>
              </c:numCache>
            </c:numRef>
          </c:val>
          <c:extLst xmlns:c16r2="http://schemas.microsoft.com/office/drawing/2015/06/chart">
            <c:ext xmlns:c16="http://schemas.microsoft.com/office/drawing/2014/chart" uri="{C3380CC4-5D6E-409C-BE32-E72D297353CC}">
              <c16:uniqueId val="{00000028-E03D-4CA4-8B94-31F2BE6F3BF0}"/>
            </c:ext>
          </c:extLst>
        </c:ser>
        <c:ser>
          <c:idx val="1"/>
          <c:order val="1"/>
          <c:tx>
            <c:strRef>
              <c:f>Sheet1!$C$1</c:f>
              <c:strCache>
                <c:ptCount val="1"/>
                <c:pt idx="0">
                  <c:v>Actively considering</c:v>
                </c:pt>
              </c:strCache>
            </c:strRef>
          </c:tx>
          <c:spPr>
            <a:solidFill>
              <a:srgbClr val="92D050"/>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b" anchorCtr="0">
                <a:spAutoFit/>
              </a:bodyPr>
              <a:lstStyle/>
              <a:p>
                <a:pPr algn="ctr">
                  <a:defRPr lang="en-GB" sz="1200" b="1" i="0" u="none" strike="noStrike" kern="1200" baseline="0">
                    <a:solidFill>
                      <a:schemeClr val="bg1"/>
                    </a:solidFill>
                    <a:latin typeface="Arial" panose="020B0604020202020204" pitchFamily="34" charset="0"/>
                    <a:ea typeface="Century Gothic" charset="0"/>
                    <a:cs typeface="Arial" panose="020B0604020202020204" pitchFamily="34" charset="0"/>
                  </a:defRPr>
                </a:pPr>
                <a:endParaRPr lang="en-US"/>
              </a:p>
            </c:txPr>
            <c:dLblPos val="ct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layout/>
                <c15:showLeaderLines val="1"/>
                <c15:leaderLines>
                  <c:spPr>
                    <a:ln w="9525" cap="flat" cmpd="sng" algn="ctr">
                      <a:solidFill>
                        <a:schemeClr val="tx1">
                          <a:lumMod val="35000"/>
                          <a:lumOff val="65000"/>
                        </a:schemeClr>
                      </a:solidFill>
                      <a:round/>
                    </a:ln>
                    <a:effectLst/>
                  </c:spPr>
                </c15:leaderLines>
              </c:ext>
            </c:extLst>
          </c:dLbls>
          <c:cat>
            <c:strRef>
              <c:f>Sheet1!$A$8</c:f>
              <c:strCache>
                <c:ptCount val="1"/>
                <c:pt idx="0">
                  <c:v>Netherlands</c:v>
                </c:pt>
              </c:strCache>
            </c:strRef>
          </c:cat>
          <c:val>
            <c:numRef>
              <c:f>Sheet1!$C$8</c:f>
              <c:numCache>
                <c:formatCode>0%</c:formatCode>
                <c:ptCount val="1"/>
                <c:pt idx="0">
                  <c:v>0.20200000000000001</c:v>
                </c:pt>
              </c:numCache>
            </c:numRef>
          </c:val>
          <c:extLst xmlns:c16r2="http://schemas.microsoft.com/office/drawing/2015/06/chart">
            <c:ext xmlns:c16="http://schemas.microsoft.com/office/drawing/2014/chart" uri="{C3380CC4-5D6E-409C-BE32-E72D297353CC}">
              <c16:uniqueId val="{00000029-E03D-4CA4-8B94-31F2BE6F3BF0}"/>
            </c:ext>
          </c:extLst>
        </c:ser>
        <c:ser>
          <c:idx val="2"/>
          <c:order val="2"/>
          <c:tx>
            <c:strRef>
              <c:f>Sheet1!$D$1</c:f>
              <c:strCache>
                <c:ptCount val="1"/>
                <c:pt idx="0">
                  <c:v>England holiday already booked</c:v>
                </c:pt>
              </c:strCache>
            </c:strRef>
          </c:tx>
          <c:spPr>
            <a:solidFill>
              <a:srgbClr val="00B050"/>
            </a:solidFill>
            <a:ln>
              <a:noFill/>
            </a:ln>
            <a:effectLst/>
          </c:spPr>
          <c:invertIfNegative val="0"/>
          <c:dLbls>
            <c:spPr>
              <a:noFill/>
              <a:ln>
                <a:noFill/>
              </a:ln>
              <a:effectLst/>
            </c:spPr>
            <c:txPr>
              <a:bodyPr wrap="square" lIns="38100" tIns="19050" rIns="38100" bIns="19050" anchor="ctr" anchorCtr="0">
                <a:spAutoFit/>
              </a:bodyPr>
              <a:lstStyle/>
              <a:p>
                <a:pPr algn="ctr">
                  <a:defRPr lang="en-GB" sz="1200" b="1" i="0" u="none" strike="noStrike" kern="1200" baseline="0">
                    <a:solidFill>
                      <a:schemeClr val="bg1"/>
                    </a:solidFill>
                    <a:latin typeface="Arial" panose="020B0604020202020204" pitchFamily="34" charset="0"/>
                    <a:ea typeface="Century Gothic" charset="0"/>
                    <a:cs typeface="Arial" panose="020B0604020202020204" pitchFamily="34" charset="0"/>
                  </a:defRPr>
                </a:pPr>
                <a:endParaRPr lang="en-US"/>
              </a:p>
            </c:txP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layout/>
                <c15:showLeaderLines val="1"/>
              </c:ext>
            </c:extLst>
          </c:dLbls>
          <c:cat>
            <c:strRef>
              <c:f>Sheet1!$A$8</c:f>
              <c:strCache>
                <c:ptCount val="1"/>
                <c:pt idx="0">
                  <c:v>Netherlands</c:v>
                </c:pt>
              </c:strCache>
            </c:strRef>
          </c:cat>
          <c:val>
            <c:numRef>
              <c:f>Sheet1!$D$8</c:f>
              <c:numCache>
                <c:formatCode>0%</c:formatCode>
                <c:ptCount val="1"/>
                <c:pt idx="0">
                  <c:v>9.1999999999999998E-2</c:v>
                </c:pt>
              </c:numCache>
            </c:numRef>
          </c:val>
          <c:extLst xmlns:c16r2="http://schemas.microsoft.com/office/drawing/2015/06/chart">
            <c:ext xmlns:c16="http://schemas.microsoft.com/office/drawing/2014/chart" uri="{C3380CC4-5D6E-409C-BE32-E72D297353CC}">
              <c16:uniqueId val="{0000002A-E03D-4CA4-8B94-31F2BE6F3BF0}"/>
            </c:ext>
          </c:extLst>
        </c:ser>
        <c:dLbls>
          <c:showLegendKey val="0"/>
          <c:showVal val="0"/>
          <c:showCatName val="0"/>
          <c:showSerName val="0"/>
          <c:showPercent val="0"/>
          <c:showBubbleSize val="0"/>
        </c:dLbls>
        <c:gapWidth val="50"/>
        <c:overlap val="100"/>
        <c:axId val="354541240"/>
        <c:axId val="354542416"/>
      </c:barChart>
      <c:catAx>
        <c:axId val="354541240"/>
        <c:scaling>
          <c:orientation val="maxMin"/>
        </c:scaling>
        <c:delete val="1"/>
        <c:axPos val="l"/>
        <c:numFmt formatCode="General" sourceLinked="1"/>
        <c:majorTickMark val="none"/>
        <c:minorTickMark val="none"/>
        <c:tickLblPos val="nextTo"/>
        <c:crossAx val="354542416"/>
        <c:crosses val="autoZero"/>
        <c:auto val="1"/>
        <c:lblAlgn val="ctr"/>
        <c:lblOffset val="100"/>
        <c:noMultiLvlLbl val="0"/>
      </c:catAx>
      <c:valAx>
        <c:axId val="354542416"/>
        <c:scaling>
          <c:orientation val="minMax"/>
          <c:max val="1.1000000000000001"/>
          <c:min val="0"/>
        </c:scaling>
        <c:delete val="1"/>
        <c:axPos val="t"/>
        <c:majorGridlines>
          <c:spPr>
            <a:ln w="9525" cap="flat" cmpd="sng" algn="ctr">
              <a:noFill/>
              <a:round/>
            </a:ln>
            <a:effectLst/>
          </c:spPr>
        </c:majorGridlines>
        <c:numFmt formatCode="0%" sourceLinked="0"/>
        <c:majorTickMark val="out"/>
        <c:minorTickMark val="none"/>
        <c:tickLblPos val="nextTo"/>
        <c:crossAx val="354541240"/>
        <c:crosses val="autoZero"/>
        <c:crossBetween val="between"/>
      </c:valAx>
      <c:spPr>
        <a:noFill/>
        <a:ln>
          <a:noFill/>
        </a:ln>
        <a:effectLst/>
      </c:spPr>
    </c:plotArea>
    <c:plotVisOnly val="1"/>
    <c:dispBlanksAs val="gap"/>
    <c:showDLblsOverMax val="0"/>
  </c:chart>
  <c:spPr>
    <a:noFill/>
    <a:ln>
      <a:noFill/>
    </a:ln>
    <a:effectLst/>
  </c:spPr>
  <c:txPr>
    <a:bodyPr/>
    <a:lstStyle/>
    <a:p>
      <a:pPr>
        <a:defRPr sz="800">
          <a:solidFill>
            <a:srgbClr val="505050"/>
          </a:solidFill>
          <a:latin typeface="Arial" panose="020B0604020202020204" pitchFamily="34" charset="0"/>
          <a:cs typeface="Arial" panose="020B0604020202020204" pitchFamily="34" charset="0"/>
        </a:defRPr>
      </a:pPr>
      <a:endParaRPr lang="en-US"/>
    </a:p>
  </c:txPr>
  <c:externalData r:id="rId2">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32780597237485198"/>
          <c:y val="3.73704372143773E-2"/>
          <c:w val="0.53711838704694803"/>
          <c:h val="0.94907410100360601"/>
        </c:manualLayout>
      </c:layout>
      <c:barChart>
        <c:barDir val="bar"/>
        <c:grouping val="stacked"/>
        <c:varyColors val="0"/>
        <c:ser>
          <c:idx val="0"/>
          <c:order val="0"/>
          <c:tx>
            <c:strRef>
              <c:f>Sheet1!$B$1</c:f>
              <c:strCache>
                <c:ptCount val="1"/>
                <c:pt idx="0">
                  <c:v>Would definitely consider</c:v>
                </c:pt>
              </c:strCache>
            </c:strRef>
          </c:tx>
          <c:spPr>
            <a:solidFill>
              <a:srgbClr val="120742"/>
            </a:solidFill>
            <a:ln>
              <a:noFill/>
            </a:ln>
            <a:effectLst/>
          </c:spPr>
          <c:invertIfNegative val="0"/>
          <c:dPt>
            <c:idx val="0"/>
            <c:invertIfNegative val="0"/>
            <c:bubble3D val="0"/>
            <c:extLst xmlns:c16r2="http://schemas.microsoft.com/office/drawing/2015/06/chart">
              <c:ext xmlns:c16="http://schemas.microsoft.com/office/drawing/2014/chart" uri="{C3380CC4-5D6E-409C-BE32-E72D297353CC}">
                <c16:uniqueId val="{00000000-E03D-4CA4-8B94-31F2BE6F3BF0}"/>
              </c:ext>
            </c:extLst>
          </c:dPt>
          <c:dPt>
            <c:idx val="1"/>
            <c:invertIfNegative val="0"/>
            <c:bubble3D val="0"/>
            <c:extLst xmlns:c16r2="http://schemas.microsoft.com/office/drawing/2015/06/chart">
              <c:ext xmlns:c16="http://schemas.microsoft.com/office/drawing/2014/chart" uri="{C3380CC4-5D6E-409C-BE32-E72D297353CC}">
                <c16:uniqueId val="{00000001-E03D-4CA4-8B94-31F2BE6F3BF0}"/>
              </c:ext>
            </c:extLst>
          </c:dPt>
          <c:dPt>
            <c:idx val="2"/>
            <c:invertIfNegative val="0"/>
            <c:bubble3D val="0"/>
            <c:extLst xmlns:c16r2="http://schemas.microsoft.com/office/drawing/2015/06/chart">
              <c:ext xmlns:c16="http://schemas.microsoft.com/office/drawing/2014/chart" uri="{C3380CC4-5D6E-409C-BE32-E72D297353CC}">
                <c16:uniqueId val="{00000002-E03D-4CA4-8B94-31F2BE6F3BF0}"/>
              </c:ext>
            </c:extLst>
          </c:dPt>
          <c:dPt>
            <c:idx val="3"/>
            <c:invertIfNegative val="0"/>
            <c:bubble3D val="0"/>
            <c:extLst xmlns:c16r2="http://schemas.microsoft.com/office/drawing/2015/06/chart">
              <c:ext xmlns:c16="http://schemas.microsoft.com/office/drawing/2014/chart" uri="{C3380CC4-5D6E-409C-BE32-E72D297353CC}">
                <c16:uniqueId val="{00000003-E03D-4CA4-8B94-31F2BE6F3BF0}"/>
              </c:ext>
            </c:extLst>
          </c:dPt>
          <c:dPt>
            <c:idx val="4"/>
            <c:invertIfNegative val="0"/>
            <c:bubble3D val="0"/>
            <c:extLst xmlns:c16r2="http://schemas.microsoft.com/office/drawing/2015/06/chart">
              <c:ext xmlns:c16="http://schemas.microsoft.com/office/drawing/2014/chart" uri="{C3380CC4-5D6E-409C-BE32-E72D297353CC}">
                <c16:uniqueId val="{00000004-E03D-4CA4-8B94-31F2BE6F3BF0}"/>
              </c:ext>
            </c:extLst>
          </c:dPt>
          <c:dPt>
            <c:idx val="5"/>
            <c:invertIfNegative val="0"/>
            <c:bubble3D val="0"/>
            <c:extLst xmlns:c16r2="http://schemas.microsoft.com/office/drawing/2015/06/chart">
              <c:ext xmlns:c16="http://schemas.microsoft.com/office/drawing/2014/chart" uri="{C3380CC4-5D6E-409C-BE32-E72D297353CC}">
                <c16:uniqueId val="{00000005-E03D-4CA4-8B94-31F2BE6F3BF0}"/>
              </c:ext>
            </c:extLst>
          </c:dPt>
          <c:dPt>
            <c:idx val="6"/>
            <c:invertIfNegative val="0"/>
            <c:bubble3D val="0"/>
            <c:extLst xmlns:c16r2="http://schemas.microsoft.com/office/drawing/2015/06/chart">
              <c:ext xmlns:c16="http://schemas.microsoft.com/office/drawing/2014/chart" uri="{C3380CC4-5D6E-409C-BE32-E72D297353CC}">
                <c16:uniqueId val="{00000006-E03D-4CA4-8B94-31F2BE6F3BF0}"/>
              </c:ext>
            </c:extLst>
          </c:dPt>
          <c:dPt>
            <c:idx val="7"/>
            <c:invertIfNegative val="0"/>
            <c:bubble3D val="0"/>
            <c:extLst xmlns:c16r2="http://schemas.microsoft.com/office/drawing/2015/06/chart">
              <c:ext xmlns:c16="http://schemas.microsoft.com/office/drawing/2014/chart" uri="{C3380CC4-5D6E-409C-BE32-E72D297353CC}">
                <c16:uniqueId val="{00000007-E03D-4CA4-8B94-31F2BE6F3BF0}"/>
              </c:ext>
            </c:extLst>
          </c:dPt>
          <c:dPt>
            <c:idx val="8"/>
            <c:invertIfNegative val="0"/>
            <c:bubble3D val="0"/>
            <c:extLst xmlns:c16r2="http://schemas.microsoft.com/office/drawing/2015/06/chart">
              <c:ext xmlns:c16="http://schemas.microsoft.com/office/drawing/2014/chart" uri="{C3380CC4-5D6E-409C-BE32-E72D297353CC}">
                <c16:uniqueId val="{00000008-E03D-4CA4-8B94-31F2BE6F3BF0}"/>
              </c:ext>
            </c:extLst>
          </c:dPt>
          <c:dPt>
            <c:idx val="9"/>
            <c:invertIfNegative val="0"/>
            <c:bubble3D val="0"/>
            <c:extLst xmlns:c16r2="http://schemas.microsoft.com/office/drawing/2015/06/chart">
              <c:ext xmlns:c16="http://schemas.microsoft.com/office/drawing/2014/chart" uri="{C3380CC4-5D6E-409C-BE32-E72D297353CC}">
                <c16:uniqueId val="{00000009-E03D-4CA4-8B94-31F2BE6F3BF0}"/>
              </c:ext>
            </c:extLst>
          </c:dPt>
          <c:dPt>
            <c:idx val="10"/>
            <c:invertIfNegative val="0"/>
            <c:bubble3D val="0"/>
            <c:extLst xmlns:c16r2="http://schemas.microsoft.com/office/drawing/2015/06/chart">
              <c:ext xmlns:c16="http://schemas.microsoft.com/office/drawing/2014/chart" uri="{C3380CC4-5D6E-409C-BE32-E72D297353CC}">
                <c16:uniqueId val="{0000000A-E03D-4CA4-8B94-31F2BE6F3BF0}"/>
              </c:ext>
            </c:extLst>
          </c:dPt>
          <c:dPt>
            <c:idx val="11"/>
            <c:invertIfNegative val="0"/>
            <c:bubble3D val="0"/>
            <c:extLst xmlns:c16r2="http://schemas.microsoft.com/office/drawing/2015/06/chart">
              <c:ext xmlns:c16="http://schemas.microsoft.com/office/drawing/2014/chart" uri="{C3380CC4-5D6E-409C-BE32-E72D297353CC}">
                <c16:uniqueId val="{0000000B-E03D-4CA4-8B94-31F2BE6F3BF0}"/>
              </c:ext>
            </c:extLst>
          </c:dPt>
          <c:dPt>
            <c:idx val="12"/>
            <c:invertIfNegative val="0"/>
            <c:bubble3D val="0"/>
            <c:extLst xmlns:c16r2="http://schemas.microsoft.com/office/drawing/2015/06/chart">
              <c:ext xmlns:c16="http://schemas.microsoft.com/office/drawing/2014/chart" uri="{C3380CC4-5D6E-409C-BE32-E72D297353CC}">
                <c16:uniqueId val="{0000000C-E03D-4CA4-8B94-31F2BE6F3BF0}"/>
              </c:ext>
            </c:extLst>
          </c:dPt>
          <c:dPt>
            <c:idx val="13"/>
            <c:invertIfNegative val="0"/>
            <c:bubble3D val="0"/>
            <c:extLst xmlns:c16r2="http://schemas.microsoft.com/office/drawing/2015/06/chart">
              <c:ext xmlns:c16="http://schemas.microsoft.com/office/drawing/2014/chart" uri="{C3380CC4-5D6E-409C-BE32-E72D297353CC}">
                <c16:uniqueId val="{0000000D-E03D-4CA4-8B94-31F2BE6F3BF0}"/>
              </c:ext>
            </c:extLst>
          </c:dPt>
          <c:dPt>
            <c:idx val="14"/>
            <c:invertIfNegative val="0"/>
            <c:bubble3D val="0"/>
            <c:extLst xmlns:c16r2="http://schemas.microsoft.com/office/drawing/2015/06/chart">
              <c:ext xmlns:c16="http://schemas.microsoft.com/office/drawing/2014/chart" uri="{C3380CC4-5D6E-409C-BE32-E72D297353CC}">
                <c16:uniqueId val="{0000000E-E03D-4CA4-8B94-31F2BE6F3BF0}"/>
              </c:ext>
            </c:extLst>
          </c:dPt>
          <c:dPt>
            <c:idx val="15"/>
            <c:invertIfNegative val="0"/>
            <c:bubble3D val="0"/>
            <c:extLst xmlns:c16r2="http://schemas.microsoft.com/office/drawing/2015/06/chart">
              <c:ext xmlns:c16="http://schemas.microsoft.com/office/drawing/2014/chart" uri="{C3380CC4-5D6E-409C-BE32-E72D297353CC}">
                <c16:uniqueId val="{0000000F-E03D-4CA4-8B94-31F2BE6F3BF0}"/>
              </c:ext>
            </c:extLst>
          </c:dPt>
          <c:dPt>
            <c:idx val="16"/>
            <c:invertIfNegative val="0"/>
            <c:bubble3D val="0"/>
            <c:extLst xmlns:c16r2="http://schemas.microsoft.com/office/drawing/2015/06/chart">
              <c:ext xmlns:c16="http://schemas.microsoft.com/office/drawing/2014/chart" uri="{C3380CC4-5D6E-409C-BE32-E72D297353CC}">
                <c16:uniqueId val="{00000010-E03D-4CA4-8B94-31F2BE6F3BF0}"/>
              </c:ext>
            </c:extLst>
          </c:dPt>
          <c:dPt>
            <c:idx val="17"/>
            <c:invertIfNegative val="0"/>
            <c:bubble3D val="0"/>
            <c:extLst xmlns:c16r2="http://schemas.microsoft.com/office/drawing/2015/06/chart">
              <c:ext xmlns:c16="http://schemas.microsoft.com/office/drawing/2014/chart" uri="{C3380CC4-5D6E-409C-BE32-E72D297353CC}">
                <c16:uniqueId val="{00000011-E03D-4CA4-8B94-31F2BE6F3BF0}"/>
              </c:ext>
            </c:extLst>
          </c:dPt>
          <c:dPt>
            <c:idx val="18"/>
            <c:invertIfNegative val="0"/>
            <c:bubble3D val="0"/>
            <c:extLst xmlns:c16r2="http://schemas.microsoft.com/office/drawing/2015/06/chart">
              <c:ext xmlns:c16="http://schemas.microsoft.com/office/drawing/2014/chart" uri="{C3380CC4-5D6E-409C-BE32-E72D297353CC}">
                <c16:uniqueId val="{00000012-E03D-4CA4-8B94-31F2BE6F3BF0}"/>
              </c:ext>
            </c:extLst>
          </c:dPt>
          <c:dPt>
            <c:idx val="19"/>
            <c:invertIfNegative val="0"/>
            <c:bubble3D val="0"/>
            <c:extLst xmlns:c16r2="http://schemas.microsoft.com/office/drawing/2015/06/chart">
              <c:ext xmlns:c16="http://schemas.microsoft.com/office/drawing/2014/chart" uri="{C3380CC4-5D6E-409C-BE32-E72D297353CC}">
                <c16:uniqueId val="{00000013-E03D-4CA4-8B94-31F2BE6F3BF0}"/>
              </c:ext>
            </c:extLst>
          </c:dPt>
          <c:dPt>
            <c:idx val="20"/>
            <c:invertIfNegative val="0"/>
            <c:bubble3D val="0"/>
            <c:extLst xmlns:c16r2="http://schemas.microsoft.com/office/drawing/2015/06/chart">
              <c:ext xmlns:c16="http://schemas.microsoft.com/office/drawing/2014/chart" uri="{C3380CC4-5D6E-409C-BE32-E72D297353CC}">
                <c16:uniqueId val="{00000014-E03D-4CA4-8B94-31F2BE6F3BF0}"/>
              </c:ext>
            </c:extLst>
          </c:dPt>
          <c:dPt>
            <c:idx val="21"/>
            <c:invertIfNegative val="0"/>
            <c:bubble3D val="0"/>
            <c:extLst xmlns:c16r2="http://schemas.microsoft.com/office/drawing/2015/06/chart">
              <c:ext xmlns:c16="http://schemas.microsoft.com/office/drawing/2014/chart" uri="{C3380CC4-5D6E-409C-BE32-E72D297353CC}">
                <c16:uniqueId val="{00000015-E03D-4CA4-8B94-31F2BE6F3BF0}"/>
              </c:ext>
            </c:extLst>
          </c:dPt>
          <c:dPt>
            <c:idx val="22"/>
            <c:invertIfNegative val="0"/>
            <c:bubble3D val="0"/>
            <c:extLst xmlns:c16r2="http://schemas.microsoft.com/office/drawing/2015/06/chart">
              <c:ext xmlns:c16="http://schemas.microsoft.com/office/drawing/2014/chart" uri="{C3380CC4-5D6E-409C-BE32-E72D297353CC}">
                <c16:uniqueId val="{00000016-E03D-4CA4-8B94-31F2BE6F3BF0}"/>
              </c:ext>
            </c:extLst>
          </c:dPt>
          <c:dPt>
            <c:idx val="23"/>
            <c:invertIfNegative val="0"/>
            <c:bubble3D val="0"/>
            <c:extLst xmlns:c16r2="http://schemas.microsoft.com/office/drawing/2015/06/chart">
              <c:ext xmlns:c16="http://schemas.microsoft.com/office/drawing/2014/chart" uri="{C3380CC4-5D6E-409C-BE32-E72D297353CC}">
                <c16:uniqueId val="{00000017-E03D-4CA4-8B94-31F2BE6F3BF0}"/>
              </c:ext>
            </c:extLst>
          </c:dPt>
          <c:dPt>
            <c:idx val="24"/>
            <c:invertIfNegative val="0"/>
            <c:bubble3D val="0"/>
            <c:extLst xmlns:c16r2="http://schemas.microsoft.com/office/drawing/2015/06/chart">
              <c:ext xmlns:c16="http://schemas.microsoft.com/office/drawing/2014/chart" uri="{C3380CC4-5D6E-409C-BE32-E72D297353CC}">
                <c16:uniqueId val="{00000018-E03D-4CA4-8B94-31F2BE6F3BF0}"/>
              </c:ext>
            </c:extLst>
          </c:dPt>
          <c:dPt>
            <c:idx val="25"/>
            <c:invertIfNegative val="0"/>
            <c:bubble3D val="0"/>
            <c:extLst xmlns:c16r2="http://schemas.microsoft.com/office/drawing/2015/06/chart">
              <c:ext xmlns:c16="http://schemas.microsoft.com/office/drawing/2014/chart" uri="{C3380CC4-5D6E-409C-BE32-E72D297353CC}">
                <c16:uniqueId val="{00000019-E03D-4CA4-8B94-31F2BE6F3BF0}"/>
              </c:ext>
            </c:extLst>
          </c:dPt>
          <c:dPt>
            <c:idx val="26"/>
            <c:invertIfNegative val="0"/>
            <c:bubble3D val="0"/>
            <c:extLst xmlns:c16r2="http://schemas.microsoft.com/office/drawing/2015/06/chart">
              <c:ext xmlns:c16="http://schemas.microsoft.com/office/drawing/2014/chart" uri="{C3380CC4-5D6E-409C-BE32-E72D297353CC}">
                <c16:uniqueId val="{0000001A-E03D-4CA4-8B94-31F2BE6F3BF0}"/>
              </c:ext>
            </c:extLst>
          </c:dPt>
          <c:dPt>
            <c:idx val="27"/>
            <c:invertIfNegative val="0"/>
            <c:bubble3D val="0"/>
            <c:extLst xmlns:c16r2="http://schemas.microsoft.com/office/drawing/2015/06/chart">
              <c:ext xmlns:c16="http://schemas.microsoft.com/office/drawing/2014/chart" uri="{C3380CC4-5D6E-409C-BE32-E72D297353CC}">
                <c16:uniqueId val="{0000001B-E03D-4CA4-8B94-31F2BE6F3BF0}"/>
              </c:ext>
            </c:extLst>
          </c:dPt>
          <c:dPt>
            <c:idx val="28"/>
            <c:invertIfNegative val="0"/>
            <c:bubble3D val="0"/>
            <c:extLst xmlns:c16r2="http://schemas.microsoft.com/office/drawing/2015/06/chart">
              <c:ext xmlns:c16="http://schemas.microsoft.com/office/drawing/2014/chart" uri="{C3380CC4-5D6E-409C-BE32-E72D297353CC}">
                <c16:uniqueId val="{0000001C-E03D-4CA4-8B94-31F2BE6F3BF0}"/>
              </c:ext>
            </c:extLst>
          </c:dPt>
          <c:dPt>
            <c:idx val="29"/>
            <c:invertIfNegative val="0"/>
            <c:bubble3D val="0"/>
            <c:extLst xmlns:c16r2="http://schemas.microsoft.com/office/drawing/2015/06/chart">
              <c:ext xmlns:c16="http://schemas.microsoft.com/office/drawing/2014/chart" uri="{C3380CC4-5D6E-409C-BE32-E72D297353CC}">
                <c16:uniqueId val="{0000001D-E03D-4CA4-8B94-31F2BE6F3BF0}"/>
              </c:ext>
            </c:extLst>
          </c:dPt>
          <c:dPt>
            <c:idx val="30"/>
            <c:invertIfNegative val="0"/>
            <c:bubble3D val="0"/>
            <c:extLst xmlns:c16r2="http://schemas.microsoft.com/office/drawing/2015/06/chart">
              <c:ext xmlns:c16="http://schemas.microsoft.com/office/drawing/2014/chart" uri="{C3380CC4-5D6E-409C-BE32-E72D297353CC}">
                <c16:uniqueId val="{0000001E-E03D-4CA4-8B94-31F2BE6F3BF0}"/>
              </c:ext>
            </c:extLst>
          </c:dPt>
          <c:dPt>
            <c:idx val="31"/>
            <c:invertIfNegative val="0"/>
            <c:bubble3D val="0"/>
            <c:extLst xmlns:c16r2="http://schemas.microsoft.com/office/drawing/2015/06/chart">
              <c:ext xmlns:c16="http://schemas.microsoft.com/office/drawing/2014/chart" uri="{C3380CC4-5D6E-409C-BE32-E72D297353CC}">
                <c16:uniqueId val="{0000001F-E03D-4CA4-8B94-31F2BE6F3BF0}"/>
              </c:ext>
            </c:extLst>
          </c:dPt>
          <c:dPt>
            <c:idx val="32"/>
            <c:invertIfNegative val="0"/>
            <c:bubble3D val="0"/>
            <c:extLst xmlns:c16r2="http://schemas.microsoft.com/office/drawing/2015/06/chart">
              <c:ext xmlns:c16="http://schemas.microsoft.com/office/drawing/2014/chart" uri="{C3380CC4-5D6E-409C-BE32-E72D297353CC}">
                <c16:uniqueId val="{00000020-E03D-4CA4-8B94-31F2BE6F3BF0}"/>
              </c:ext>
            </c:extLst>
          </c:dPt>
          <c:dPt>
            <c:idx val="33"/>
            <c:invertIfNegative val="0"/>
            <c:bubble3D val="0"/>
            <c:extLst xmlns:c16r2="http://schemas.microsoft.com/office/drawing/2015/06/chart">
              <c:ext xmlns:c16="http://schemas.microsoft.com/office/drawing/2014/chart" uri="{C3380CC4-5D6E-409C-BE32-E72D297353CC}">
                <c16:uniqueId val="{00000021-E03D-4CA4-8B94-31F2BE6F3BF0}"/>
              </c:ext>
            </c:extLst>
          </c:dPt>
          <c:dPt>
            <c:idx val="34"/>
            <c:invertIfNegative val="0"/>
            <c:bubble3D val="0"/>
            <c:extLst xmlns:c16r2="http://schemas.microsoft.com/office/drawing/2015/06/chart">
              <c:ext xmlns:c16="http://schemas.microsoft.com/office/drawing/2014/chart" uri="{C3380CC4-5D6E-409C-BE32-E72D297353CC}">
                <c16:uniqueId val="{00000022-E03D-4CA4-8B94-31F2BE6F3BF0}"/>
              </c:ext>
            </c:extLst>
          </c:dPt>
          <c:dPt>
            <c:idx val="35"/>
            <c:invertIfNegative val="0"/>
            <c:bubble3D val="0"/>
            <c:extLst xmlns:c16r2="http://schemas.microsoft.com/office/drawing/2015/06/chart">
              <c:ext xmlns:c16="http://schemas.microsoft.com/office/drawing/2014/chart" uri="{C3380CC4-5D6E-409C-BE32-E72D297353CC}">
                <c16:uniqueId val="{00000023-E03D-4CA4-8B94-31F2BE6F3BF0}"/>
              </c:ext>
            </c:extLst>
          </c:dPt>
          <c:dPt>
            <c:idx val="36"/>
            <c:invertIfNegative val="0"/>
            <c:bubble3D val="0"/>
            <c:extLst xmlns:c16r2="http://schemas.microsoft.com/office/drawing/2015/06/chart">
              <c:ext xmlns:c16="http://schemas.microsoft.com/office/drawing/2014/chart" uri="{C3380CC4-5D6E-409C-BE32-E72D297353CC}">
                <c16:uniqueId val="{00000024-E03D-4CA4-8B94-31F2BE6F3BF0}"/>
              </c:ext>
            </c:extLst>
          </c:dPt>
          <c:dPt>
            <c:idx val="37"/>
            <c:invertIfNegative val="0"/>
            <c:bubble3D val="0"/>
            <c:extLst xmlns:c16r2="http://schemas.microsoft.com/office/drawing/2015/06/chart">
              <c:ext xmlns:c16="http://schemas.microsoft.com/office/drawing/2014/chart" uri="{C3380CC4-5D6E-409C-BE32-E72D297353CC}">
                <c16:uniqueId val="{00000025-E03D-4CA4-8B94-31F2BE6F3BF0}"/>
              </c:ext>
            </c:extLst>
          </c:dPt>
          <c:dPt>
            <c:idx val="38"/>
            <c:invertIfNegative val="0"/>
            <c:bubble3D val="0"/>
            <c:extLst xmlns:c16r2="http://schemas.microsoft.com/office/drawing/2015/06/chart">
              <c:ext xmlns:c16="http://schemas.microsoft.com/office/drawing/2014/chart" uri="{C3380CC4-5D6E-409C-BE32-E72D297353CC}">
                <c16:uniqueId val="{00000026-E03D-4CA4-8B94-31F2BE6F3BF0}"/>
              </c:ext>
            </c:extLst>
          </c:dPt>
          <c:dPt>
            <c:idx val="39"/>
            <c:invertIfNegative val="0"/>
            <c:bubble3D val="0"/>
            <c:extLst xmlns:c16r2="http://schemas.microsoft.com/office/drawing/2015/06/chart">
              <c:ext xmlns:c16="http://schemas.microsoft.com/office/drawing/2014/chart" uri="{C3380CC4-5D6E-409C-BE32-E72D297353CC}">
                <c16:uniqueId val="{00000027-E03D-4CA4-8B94-31F2BE6F3BF0}"/>
              </c:ext>
            </c:extLst>
          </c:dPt>
          <c:dLbls>
            <c:spPr>
              <a:noFill/>
              <a:ln>
                <a:noFill/>
              </a:ln>
              <a:effectLst/>
            </c:spPr>
            <c:txPr>
              <a:bodyPr rot="0" spcFirstLastPara="1" vertOverflow="ellipsis" vert="horz" wrap="square" anchor="ctr" anchorCtr="1"/>
              <a:lstStyle/>
              <a:p>
                <a:pPr>
                  <a:defRPr sz="1200" b="1" i="0" u="none" strike="noStrike" kern="1200" baseline="0">
                    <a:solidFill>
                      <a:schemeClr val="bg1"/>
                    </a:solidFill>
                    <a:latin typeface="Arial" panose="020B0604020202020204" pitchFamily="34" charset="0"/>
                    <a:ea typeface="Century Gothic" charset="0"/>
                    <a:cs typeface="Arial" panose="020B0604020202020204" pitchFamily="34" charset="0"/>
                  </a:defRPr>
                </a:pPr>
                <a:endParaRPr lang="en-US"/>
              </a:p>
            </c:txPr>
            <c:dLblPos val="ct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layout/>
                <c15:showLeaderLines val="1"/>
                <c15:leaderLines>
                  <c:spPr>
                    <a:ln w="9525" cap="flat" cmpd="sng" algn="ctr">
                      <a:solidFill>
                        <a:schemeClr val="tx1">
                          <a:lumMod val="35000"/>
                          <a:lumOff val="65000"/>
                        </a:schemeClr>
                      </a:solidFill>
                      <a:round/>
                    </a:ln>
                    <a:effectLst/>
                  </c:spPr>
                </c15:leaderLines>
              </c:ext>
            </c:extLst>
          </c:dLbls>
          <c:cat>
            <c:strRef>
              <c:f>Sheet1!$A$9</c:f>
              <c:strCache>
                <c:ptCount val="1"/>
                <c:pt idx="0">
                  <c:v>Norway</c:v>
                </c:pt>
              </c:strCache>
            </c:strRef>
          </c:cat>
          <c:val>
            <c:numRef>
              <c:f>Sheet1!$B$9</c:f>
              <c:numCache>
                <c:formatCode>0%</c:formatCode>
                <c:ptCount val="1"/>
                <c:pt idx="0">
                  <c:v>0.41899999999999998</c:v>
                </c:pt>
              </c:numCache>
            </c:numRef>
          </c:val>
          <c:extLst xmlns:c16r2="http://schemas.microsoft.com/office/drawing/2015/06/chart">
            <c:ext xmlns:c16="http://schemas.microsoft.com/office/drawing/2014/chart" uri="{C3380CC4-5D6E-409C-BE32-E72D297353CC}">
              <c16:uniqueId val="{00000028-E03D-4CA4-8B94-31F2BE6F3BF0}"/>
            </c:ext>
          </c:extLst>
        </c:ser>
        <c:ser>
          <c:idx val="1"/>
          <c:order val="1"/>
          <c:tx>
            <c:strRef>
              <c:f>Sheet1!$C$1</c:f>
              <c:strCache>
                <c:ptCount val="1"/>
                <c:pt idx="0">
                  <c:v>Actively considering</c:v>
                </c:pt>
              </c:strCache>
            </c:strRef>
          </c:tx>
          <c:spPr>
            <a:solidFill>
              <a:srgbClr val="92D050"/>
            </a:solidFill>
            <a:ln>
              <a:noFill/>
            </a:ln>
            <a:effectLst/>
          </c:spPr>
          <c:invertIfNegative val="0"/>
          <c:dLbls>
            <c:numFmt formatCode="0%" sourceLinked="0"/>
            <c:spPr>
              <a:noFill/>
              <a:ln>
                <a:noFill/>
              </a:ln>
              <a:effectLst/>
            </c:spPr>
            <c:txPr>
              <a:bodyPr rot="0" spcFirstLastPara="1" vertOverflow="ellipsis" vert="horz" wrap="square" lIns="38100" tIns="19050" rIns="38100" bIns="19050" anchor="b" anchorCtr="0">
                <a:spAutoFit/>
              </a:bodyPr>
              <a:lstStyle/>
              <a:p>
                <a:pPr algn="ctr">
                  <a:defRPr lang="en-GB" sz="1200" b="1" i="0" u="none" strike="noStrike" kern="1200" baseline="0">
                    <a:solidFill>
                      <a:schemeClr val="bg1"/>
                    </a:solidFill>
                    <a:latin typeface="Arial" panose="020B0604020202020204" pitchFamily="34" charset="0"/>
                    <a:ea typeface="Century Gothic" charset="0"/>
                    <a:cs typeface="Arial" panose="020B0604020202020204" pitchFamily="34" charset="0"/>
                  </a:defRPr>
                </a:pPr>
                <a:endParaRPr lang="en-US"/>
              </a:p>
            </c:txPr>
            <c:dLblPos val="ct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layout/>
                <c15:showLeaderLines val="1"/>
                <c15:leaderLines>
                  <c:spPr>
                    <a:ln w="9525" cap="flat" cmpd="sng" algn="ctr">
                      <a:solidFill>
                        <a:schemeClr val="tx1">
                          <a:lumMod val="35000"/>
                          <a:lumOff val="65000"/>
                        </a:schemeClr>
                      </a:solidFill>
                      <a:round/>
                    </a:ln>
                    <a:effectLst/>
                  </c:spPr>
                </c15:leaderLines>
              </c:ext>
            </c:extLst>
          </c:dLbls>
          <c:cat>
            <c:strRef>
              <c:f>Sheet1!$A$9</c:f>
              <c:strCache>
                <c:ptCount val="1"/>
                <c:pt idx="0">
                  <c:v>Norway</c:v>
                </c:pt>
              </c:strCache>
            </c:strRef>
          </c:cat>
          <c:val>
            <c:numRef>
              <c:f>Sheet1!$C$9</c:f>
              <c:numCache>
                <c:formatCode>0%</c:formatCode>
                <c:ptCount val="1"/>
                <c:pt idx="0">
                  <c:v>0.25900000000000001</c:v>
                </c:pt>
              </c:numCache>
            </c:numRef>
          </c:val>
          <c:extLst xmlns:c16r2="http://schemas.microsoft.com/office/drawing/2015/06/chart">
            <c:ext xmlns:c16="http://schemas.microsoft.com/office/drawing/2014/chart" uri="{C3380CC4-5D6E-409C-BE32-E72D297353CC}">
              <c16:uniqueId val="{00000029-E03D-4CA4-8B94-31F2BE6F3BF0}"/>
            </c:ext>
          </c:extLst>
        </c:ser>
        <c:ser>
          <c:idx val="2"/>
          <c:order val="2"/>
          <c:tx>
            <c:strRef>
              <c:f>Sheet1!$D$1</c:f>
              <c:strCache>
                <c:ptCount val="1"/>
                <c:pt idx="0">
                  <c:v>England holiday already booked</c:v>
                </c:pt>
              </c:strCache>
            </c:strRef>
          </c:tx>
          <c:spPr>
            <a:solidFill>
              <a:srgbClr val="00B050"/>
            </a:solidFill>
            <a:ln>
              <a:noFill/>
            </a:ln>
            <a:effectLst/>
          </c:spPr>
          <c:invertIfNegative val="0"/>
          <c:dLbls>
            <c:spPr>
              <a:noFill/>
              <a:ln>
                <a:noFill/>
              </a:ln>
              <a:effectLst/>
            </c:spPr>
            <c:txPr>
              <a:bodyPr wrap="square" lIns="38100" tIns="19050" rIns="38100" bIns="19050" anchor="ctr" anchorCtr="0">
                <a:spAutoFit/>
              </a:bodyPr>
              <a:lstStyle/>
              <a:p>
                <a:pPr algn="ctr">
                  <a:defRPr lang="en-GB" sz="1200" b="1" i="0" u="none" strike="noStrike" kern="1200" baseline="0">
                    <a:solidFill>
                      <a:schemeClr val="bg1"/>
                    </a:solidFill>
                    <a:latin typeface="Arial" panose="020B0604020202020204" pitchFamily="34" charset="0"/>
                    <a:ea typeface="Century Gothic" charset="0"/>
                    <a:cs typeface="Arial" panose="020B0604020202020204" pitchFamily="34" charset="0"/>
                  </a:defRPr>
                </a:pPr>
                <a:endParaRPr lang="en-US"/>
              </a:p>
            </c:txPr>
            <c:showLegendKey val="0"/>
            <c:showVal val="1"/>
            <c:showCatName val="0"/>
            <c:showSerName val="0"/>
            <c:showPercent val="0"/>
            <c:showBubbleSize val="0"/>
            <c:showLeaderLines val="0"/>
            <c:extLst xmlns:c16r2="http://schemas.microsoft.com/office/drawing/2015/06/chart">
              <c:ext xmlns:c15="http://schemas.microsoft.com/office/drawing/2012/chart" uri="{CE6537A1-D6FC-4f65-9D91-7224C49458BB}">
                <c15:layout/>
                <c15:showLeaderLines val="1"/>
              </c:ext>
            </c:extLst>
          </c:dLbls>
          <c:cat>
            <c:strRef>
              <c:f>Sheet1!$A$9</c:f>
              <c:strCache>
                <c:ptCount val="1"/>
                <c:pt idx="0">
                  <c:v>Norway</c:v>
                </c:pt>
              </c:strCache>
            </c:strRef>
          </c:cat>
          <c:val>
            <c:numRef>
              <c:f>Sheet1!$D$9</c:f>
              <c:numCache>
                <c:formatCode>0%</c:formatCode>
                <c:ptCount val="1"/>
                <c:pt idx="0">
                  <c:v>6.9000000000000006E-2</c:v>
                </c:pt>
              </c:numCache>
            </c:numRef>
          </c:val>
          <c:extLst xmlns:c16r2="http://schemas.microsoft.com/office/drawing/2015/06/chart">
            <c:ext xmlns:c16="http://schemas.microsoft.com/office/drawing/2014/chart" uri="{C3380CC4-5D6E-409C-BE32-E72D297353CC}">
              <c16:uniqueId val="{0000002A-E03D-4CA4-8B94-31F2BE6F3BF0}"/>
            </c:ext>
          </c:extLst>
        </c:ser>
        <c:dLbls>
          <c:showLegendKey val="0"/>
          <c:showVal val="0"/>
          <c:showCatName val="0"/>
          <c:showSerName val="0"/>
          <c:showPercent val="0"/>
          <c:showBubbleSize val="0"/>
        </c:dLbls>
        <c:gapWidth val="50"/>
        <c:overlap val="100"/>
        <c:axId val="358274280"/>
        <c:axId val="358280160"/>
      </c:barChart>
      <c:catAx>
        <c:axId val="358274280"/>
        <c:scaling>
          <c:orientation val="maxMin"/>
        </c:scaling>
        <c:delete val="1"/>
        <c:axPos val="l"/>
        <c:numFmt formatCode="General" sourceLinked="1"/>
        <c:majorTickMark val="none"/>
        <c:minorTickMark val="none"/>
        <c:tickLblPos val="nextTo"/>
        <c:crossAx val="358280160"/>
        <c:crosses val="autoZero"/>
        <c:auto val="1"/>
        <c:lblAlgn val="ctr"/>
        <c:lblOffset val="100"/>
        <c:noMultiLvlLbl val="0"/>
      </c:catAx>
      <c:valAx>
        <c:axId val="358280160"/>
        <c:scaling>
          <c:orientation val="minMax"/>
          <c:max val="1.1000000000000001"/>
          <c:min val="0"/>
        </c:scaling>
        <c:delete val="1"/>
        <c:axPos val="t"/>
        <c:majorGridlines>
          <c:spPr>
            <a:ln w="9525" cap="flat" cmpd="sng" algn="ctr">
              <a:noFill/>
              <a:round/>
            </a:ln>
            <a:effectLst/>
          </c:spPr>
        </c:majorGridlines>
        <c:numFmt formatCode="0%" sourceLinked="0"/>
        <c:majorTickMark val="out"/>
        <c:minorTickMark val="none"/>
        <c:tickLblPos val="nextTo"/>
        <c:crossAx val="358274280"/>
        <c:crosses val="autoZero"/>
        <c:crossBetween val="between"/>
      </c:valAx>
      <c:spPr>
        <a:noFill/>
        <a:ln>
          <a:noFill/>
        </a:ln>
        <a:effectLst/>
      </c:spPr>
    </c:plotArea>
    <c:plotVisOnly val="1"/>
    <c:dispBlanksAs val="gap"/>
    <c:showDLblsOverMax val="0"/>
  </c:chart>
  <c:spPr>
    <a:noFill/>
    <a:ln>
      <a:noFill/>
    </a:ln>
    <a:effectLst/>
  </c:spPr>
  <c:txPr>
    <a:bodyPr/>
    <a:lstStyle/>
    <a:p>
      <a:pPr>
        <a:defRPr sz="800">
          <a:solidFill>
            <a:srgbClr val="505050"/>
          </a:solidFill>
          <a:latin typeface="Arial" panose="020B0604020202020204" pitchFamily="34" charset="0"/>
          <a:cs typeface="Arial" panose="020B0604020202020204" pitchFamily="34" charset="0"/>
        </a:defRPr>
      </a:pPr>
      <a:endParaRPr lang="en-US"/>
    </a:p>
  </c:txPr>
  <c:externalData r:id="rId2">
    <c:autoUpdate val="0"/>
  </c:externalData>
</c:chartSpace>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atin typeface="Arial" panose="020B0604020202020204" pitchFamily="34" charset="0"/>
              </a:defRPr>
            </a:lvl1pPr>
          </a:lstStyle>
          <a:p>
            <a:endParaRPr lang="en-GB" dirty="0"/>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atin typeface="Arial" panose="020B0604020202020204" pitchFamily="34" charset="0"/>
              </a:defRPr>
            </a:lvl1pPr>
          </a:lstStyle>
          <a:p>
            <a:fld id="{21958A92-D4BF-4190-AED4-D146BA303FE3}" type="datetimeFigureOut">
              <a:rPr lang="en-GB" smtClean="0"/>
              <a:pPr/>
              <a:t>05/09/2017</a:t>
            </a:fld>
            <a:endParaRPr lang="en-GB" dirty="0"/>
          </a:p>
        </p:txBody>
      </p:sp>
      <p:sp>
        <p:nvSpPr>
          <p:cNvPr id="4" name="Slide Image Placeholder 3"/>
          <p:cNvSpPr>
            <a:spLocks noGrp="1" noRot="1" noChangeAspect="1"/>
          </p:cNvSpPr>
          <p:nvPr>
            <p:ph type="sldImg" idx="2"/>
          </p:nvPr>
        </p:nvSpPr>
        <p:spPr>
          <a:xfrm>
            <a:off x="1371600" y="1143000"/>
            <a:ext cx="4114800" cy="3086100"/>
          </a:xfrm>
          <a:prstGeom prst="rect">
            <a:avLst/>
          </a:prstGeom>
          <a:noFill/>
          <a:ln w="12700">
            <a:solidFill>
              <a:prstClr val="black"/>
            </a:solidFill>
          </a:ln>
        </p:spPr>
        <p:txBody>
          <a:bodyPr vert="horz" lIns="91440" tIns="45720" rIns="91440" bIns="45720" rtlCol="0" anchor="ctr"/>
          <a:lstStyle/>
          <a:p>
            <a:endParaRPr lang="en-GB" dirty="0"/>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GB" dirty="0"/>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atin typeface="Arial" panose="020B0604020202020204" pitchFamily="34" charset="0"/>
              </a:defRPr>
            </a:lvl1pPr>
          </a:lstStyle>
          <a:p>
            <a:endParaRPr lang="en-GB" dirty="0"/>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atin typeface="Arial" panose="020B0604020202020204" pitchFamily="34" charset="0"/>
              </a:defRPr>
            </a:lvl1pPr>
          </a:lstStyle>
          <a:p>
            <a:fld id="{78E5DEFC-BFAE-4186-88B9-06BA9B12B895}" type="slidenum">
              <a:rPr lang="en-GB" smtClean="0"/>
              <a:pPr/>
              <a:t>‹#›</a:t>
            </a:fld>
            <a:endParaRPr lang="en-GB" dirty="0"/>
          </a:p>
        </p:txBody>
      </p:sp>
    </p:spTree>
    <p:extLst>
      <p:ext uri="{BB962C8B-B14F-4D97-AF65-F5344CB8AC3E}">
        <p14:creationId xmlns:p14="http://schemas.microsoft.com/office/powerpoint/2010/main" val="1208295519"/>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Arial" panose="020B0604020202020204" pitchFamily="34" charset="0"/>
        <a:ea typeface="+mn-ea"/>
        <a:cs typeface="+mn-cs"/>
      </a:defRPr>
    </a:lvl1pPr>
    <a:lvl2pPr marL="457200" algn="l" defTabSz="914400" rtl="0" eaLnBrk="1" latinLnBrk="0" hangingPunct="1">
      <a:defRPr sz="1200" kern="1200">
        <a:solidFill>
          <a:schemeClr val="tx1"/>
        </a:solidFill>
        <a:latin typeface="Arial" panose="020B0604020202020204" pitchFamily="34" charset="0"/>
        <a:ea typeface="+mn-ea"/>
        <a:cs typeface="+mn-cs"/>
      </a:defRPr>
    </a:lvl2pPr>
    <a:lvl3pPr marL="914400" algn="l" defTabSz="914400" rtl="0" eaLnBrk="1" latinLnBrk="0" hangingPunct="1">
      <a:defRPr sz="1200" kern="1200">
        <a:solidFill>
          <a:schemeClr val="tx1"/>
        </a:solidFill>
        <a:latin typeface="Arial" panose="020B0604020202020204" pitchFamily="34" charset="0"/>
        <a:ea typeface="+mn-ea"/>
        <a:cs typeface="+mn-cs"/>
      </a:defRPr>
    </a:lvl3pPr>
    <a:lvl4pPr marL="1371600" algn="l" defTabSz="914400" rtl="0" eaLnBrk="1" latinLnBrk="0" hangingPunct="1">
      <a:defRPr sz="1200" kern="1200">
        <a:solidFill>
          <a:schemeClr val="tx1"/>
        </a:solidFill>
        <a:latin typeface="Arial" panose="020B0604020202020204" pitchFamily="34" charset="0"/>
        <a:ea typeface="+mn-ea"/>
        <a:cs typeface="+mn-cs"/>
      </a:defRPr>
    </a:lvl4pPr>
    <a:lvl5pPr marL="1828800" algn="l" defTabSz="914400" rtl="0" eaLnBrk="1" latinLnBrk="0" hangingPunct="1">
      <a:defRPr sz="1200" kern="1200">
        <a:solidFill>
          <a:schemeClr val="tx1"/>
        </a:solidFill>
        <a:latin typeface="Arial" panose="020B0604020202020204" pitchFamily="34" charset="0"/>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78E5DEFC-BFAE-4186-88B9-06BA9B12B895}" type="slidenum">
              <a:rPr lang="en-GB" smtClean="0"/>
              <a:pPr/>
              <a:t>2</a:t>
            </a:fld>
            <a:endParaRPr lang="en-GB" dirty="0"/>
          </a:p>
        </p:txBody>
      </p:sp>
    </p:spTree>
    <p:extLst>
      <p:ext uri="{BB962C8B-B14F-4D97-AF65-F5344CB8AC3E}">
        <p14:creationId xmlns:p14="http://schemas.microsoft.com/office/powerpoint/2010/main" val="1356918219"/>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78E5DEFC-BFAE-4186-88B9-06BA9B12B895}" type="slidenum">
              <a:rPr lang="en-GB" smtClean="0"/>
              <a:pPr/>
              <a:t>12</a:t>
            </a:fld>
            <a:endParaRPr lang="en-GB" dirty="0"/>
          </a:p>
        </p:txBody>
      </p:sp>
    </p:spTree>
    <p:extLst>
      <p:ext uri="{BB962C8B-B14F-4D97-AF65-F5344CB8AC3E}">
        <p14:creationId xmlns:p14="http://schemas.microsoft.com/office/powerpoint/2010/main" val="4257288912"/>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78E5DEFC-BFAE-4186-88B9-06BA9B12B895}" type="slidenum">
              <a:rPr lang="en-GB" smtClean="0"/>
              <a:pPr/>
              <a:t>13</a:t>
            </a:fld>
            <a:endParaRPr lang="en-GB" dirty="0"/>
          </a:p>
        </p:txBody>
      </p:sp>
    </p:spTree>
    <p:extLst>
      <p:ext uri="{BB962C8B-B14F-4D97-AF65-F5344CB8AC3E}">
        <p14:creationId xmlns:p14="http://schemas.microsoft.com/office/powerpoint/2010/main" val="2459703204"/>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78E5DEFC-BFAE-4186-88B9-06BA9B12B895}" type="slidenum">
              <a:rPr lang="en-GB" smtClean="0"/>
              <a:pPr/>
              <a:t>14</a:t>
            </a:fld>
            <a:endParaRPr lang="en-GB" dirty="0"/>
          </a:p>
        </p:txBody>
      </p:sp>
    </p:spTree>
    <p:extLst>
      <p:ext uri="{BB962C8B-B14F-4D97-AF65-F5344CB8AC3E}">
        <p14:creationId xmlns:p14="http://schemas.microsoft.com/office/powerpoint/2010/main" val="2914059754"/>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78E5DEFC-BFAE-4186-88B9-06BA9B12B895}" type="slidenum">
              <a:rPr lang="en-GB" smtClean="0"/>
              <a:pPr/>
              <a:t>15</a:t>
            </a:fld>
            <a:endParaRPr lang="en-GB" dirty="0"/>
          </a:p>
        </p:txBody>
      </p:sp>
    </p:spTree>
    <p:extLst>
      <p:ext uri="{BB962C8B-B14F-4D97-AF65-F5344CB8AC3E}">
        <p14:creationId xmlns:p14="http://schemas.microsoft.com/office/powerpoint/2010/main" val="2441659329"/>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78E5DEFC-BFAE-4186-88B9-06BA9B12B895}" type="slidenum">
              <a:rPr lang="en-GB" smtClean="0"/>
              <a:pPr/>
              <a:t>16</a:t>
            </a:fld>
            <a:endParaRPr lang="en-GB" dirty="0"/>
          </a:p>
        </p:txBody>
      </p:sp>
    </p:spTree>
    <p:extLst>
      <p:ext uri="{BB962C8B-B14F-4D97-AF65-F5344CB8AC3E}">
        <p14:creationId xmlns:p14="http://schemas.microsoft.com/office/powerpoint/2010/main" val="246592502"/>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78E5DEFC-BFAE-4186-88B9-06BA9B12B895}" type="slidenum">
              <a:rPr lang="en-GB" smtClean="0"/>
              <a:pPr/>
              <a:t>17</a:t>
            </a:fld>
            <a:endParaRPr lang="en-GB" dirty="0"/>
          </a:p>
        </p:txBody>
      </p:sp>
    </p:spTree>
    <p:extLst>
      <p:ext uri="{BB962C8B-B14F-4D97-AF65-F5344CB8AC3E}">
        <p14:creationId xmlns:p14="http://schemas.microsoft.com/office/powerpoint/2010/main" val="3649917906"/>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78E5DEFC-BFAE-4186-88B9-06BA9B12B895}" type="slidenum">
              <a:rPr lang="en-GB" smtClean="0"/>
              <a:pPr/>
              <a:t>18</a:t>
            </a:fld>
            <a:endParaRPr lang="en-GB" dirty="0"/>
          </a:p>
        </p:txBody>
      </p:sp>
    </p:spTree>
    <p:extLst>
      <p:ext uri="{BB962C8B-B14F-4D97-AF65-F5344CB8AC3E}">
        <p14:creationId xmlns:p14="http://schemas.microsoft.com/office/powerpoint/2010/main" val="3058340298"/>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78E5DEFC-BFAE-4186-88B9-06BA9B12B895}" type="slidenum">
              <a:rPr lang="en-GB" smtClean="0"/>
              <a:pPr/>
              <a:t>19</a:t>
            </a:fld>
            <a:endParaRPr lang="en-GB" dirty="0"/>
          </a:p>
        </p:txBody>
      </p:sp>
    </p:spTree>
    <p:extLst>
      <p:ext uri="{BB962C8B-B14F-4D97-AF65-F5344CB8AC3E}">
        <p14:creationId xmlns:p14="http://schemas.microsoft.com/office/powerpoint/2010/main" val="3329098748"/>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78E5DEFC-BFAE-4186-88B9-06BA9B12B895}" type="slidenum">
              <a:rPr lang="en-GB" smtClean="0"/>
              <a:pPr/>
              <a:t>20</a:t>
            </a:fld>
            <a:endParaRPr lang="en-GB" dirty="0"/>
          </a:p>
        </p:txBody>
      </p:sp>
    </p:spTree>
    <p:extLst>
      <p:ext uri="{BB962C8B-B14F-4D97-AF65-F5344CB8AC3E}">
        <p14:creationId xmlns:p14="http://schemas.microsoft.com/office/powerpoint/2010/main" val="3465610519"/>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78E5DEFC-BFAE-4186-88B9-06BA9B12B895}" type="slidenum">
              <a:rPr lang="en-GB" smtClean="0"/>
              <a:pPr/>
              <a:t>21</a:t>
            </a:fld>
            <a:endParaRPr lang="en-GB" dirty="0"/>
          </a:p>
        </p:txBody>
      </p:sp>
    </p:spTree>
    <p:extLst>
      <p:ext uri="{BB962C8B-B14F-4D97-AF65-F5344CB8AC3E}">
        <p14:creationId xmlns:p14="http://schemas.microsoft.com/office/powerpoint/2010/main" val="185965193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78E5DEFC-BFAE-4186-88B9-06BA9B12B895}" type="slidenum">
              <a:rPr lang="en-GB" smtClean="0"/>
              <a:pPr/>
              <a:t>3</a:t>
            </a:fld>
            <a:endParaRPr lang="en-GB" dirty="0"/>
          </a:p>
        </p:txBody>
      </p:sp>
    </p:spTree>
    <p:extLst>
      <p:ext uri="{BB962C8B-B14F-4D97-AF65-F5344CB8AC3E}">
        <p14:creationId xmlns:p14="http://schemas.microsoft.com/office/powerpoint/2010/main" val="3213313689"/>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78E5DEFC-BFAE-4186-88B9-06BA9B12B895}" type="slidenum">
              <a:rPr lang="en-GB" smtClean="0"/>
              <a:pPr/>
              <a:t>22</a:t>
            </a:fld>
            <a:endParaRPr lang="en-GB" dirty="0"/>
          </a:p>
        </p:txBody>
      </p:sp>
    </p:spTree>
    <p:extLst>
      <p:ext uri="{BB962C8B-B14F-4D97-AF65-F5344CB8AC3E}">
        <p14:creationId xmlns:p14="http://schemas.microsoft.com/office/powerpoint/2010/main" val="2007607729"/>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78E5DEFC-BFAE-4186-88B9-06BA9B12B895}" type="slidenum">
              <a:rPr lang="en-GB" smtClean="0"/>
              <a:pPr/>
              <a:t>23</a:t>
            </a:fld>
            <a:endParaRPr lang="en-GB" dirty="0"/>
          </a:p>
        </p:txBody>
      </p:sp>
    </p:spTree>
    <p:extLst>
      <p:ext uri="{BB962C8B-B14F-4D97-AF65-F5344CB8AC3E}">
        <p14:creationId xmlns:p14="http://schemas.microsoft.com/office/powerpoint/2010/main" val="3515844022"/>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78E5DEFC-BFAE-4186-88B9-06BA9B12B895}" type="slidenum">
              <a:rPr lang="en-GB" smtClean="0"/>
              <a:pPr/>
              <a:t>24</a:t>
            </a:fld>
            <a:endParaRPr lang="en-GB" dirty="0"/>
          </a:p>
        </p:txBody>
      </p:sp>
    </p:spTree>
    <p:extLst>
      <p:ext uri="{BB962C8B-B14F-4D97-AF65-F5344CB8AC3E}">
        <p14:creationId xmlns:p14="http://schemas.microsoft.com/office/powerpoint/2010/main" val="1133985281"/>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78E5DEFC-BFAE-4186-88B9-06BA9B12B895}" type="slidenum">
              <a:rPr lang="en-GB" smtClean="0"/>
              <a:pPr/>
              <a:t>25</a:t>
            </a:fld>
            <a:endParaRPr lang="en-GB" dirty="0"/>
          </a:p>
        </p:txBody>
      </p:sp>
    </p:spTree>
    <p:extLst>
      <p:ext uri="{BB962C8B-B14F-4D97-AF65-F5344CB8AC3E}">
        <p14:creationId xmlns:p14="http://schemas.microsoft.com/office/powerpoint/2010/main" val="4040228205"/>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78E5DEFC-BFAE-4186-88B9-06BA9B12B895}" type="slidenum">
              <a:rPr lang="en-GB" smtClean="0"/>
              <a:pPr/>
              <a:t>26</a:t>
            </a:fld>
            <a:endParaRPr lang="en-GB" dirty="0"/>
          </a:p>
        </p:txBody>
      </p:sp>
    </p:spTree>
    <p:extLst>
      <p:ext uri="{BB962C8B-B14F-4D97-AF65-F5344CB8AC3E}">
        <p14:creationId xmlns:p14="http://schemas.microsoft.com/office/powerpoint/2010/main" val="918730002"/>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78E5DEFC-BFAE-4186-88B9-06BA9B12B895}" type="slidenum">
              <a:rPr lang="en-GB" smtClean="0"/>
              <a:pPr/>
              <a:t>27</a:t>
            </a:fld>
            <a:endParaRPr lang="en-GB" dirty="0"/>
          </a:p>
        </p:txBody>
      </p:sp>
    </p:spTree>
    <p:extLst>
      <p:ext uri="{BB962C8B-B14F-4D97-AF65-F5344CB8AC3E}">
        <p14:creationId xmlns:p14="http://schemas.microsoft.com/office/powerpoint/2010/main" val="2654789063"/>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78E5DEFC-BFAE-4186-88B9-06BA9B12B895}" type="slidenum">
              <a:rPr lang="en-GB" smtClean="0"/>
              <a:pPr/>
              <a:t>28</a:t>
            </a:fld>
            <a:endParaRPr lang="en-GB" dirty="0"/>
          </a:p>
        </p:txBody>
      </p:sp>
    </p:spTree>
    <p:extLst>
      <p:ext uri="{BB962C8B-B14F-4D97-AF65-F5344CB8AC3E}">
        <p14:creationId xmlns:p14="http://schemas.microsoft.com/office/powerpoint/2010/main" val="1050445571"/>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78E5DEFC-BFAE-4186-88B9-06BA9B12B895}" type="slidenum">
              <a:rPr lang="en-GB" smtClean="0"/>
              <a:pPr/>
              <a:t>29</a:t>
            </a:fld>
            <a:endParaRPr lang="en-GB" dirty="0"/>
          </a:p>
        </p:txBody>
      </p:sp>
    </p:spTree>
    <p:extLst>
      <p:ext uri="{BB962C8B-B14F-4D97-AF65-F5344CB8AC3E}">
        <p14:creationId xmlns:p14="http://schemas.microsoft.com/office/powerpoint/2010/main" val="1422112204"/>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78E5DEFC-BFAE-4186-88B9-06BA9B12B895}" type="slidenum">
              <a:rPr lang="en-GB" smtClean="0"/>
              <a:pPr/>
              <a:t>31</a:t>
            </a:fld>
            <a:endParaRPr lang="en-GB" dirty="0"/>
          </a:p>
        </p:txBody>
      </p:sp>
    </p:spTree>
    <p:extLst>
      <p:ext uri="{BB962C8B-B14F-4D97-AF65-F5344CB8AC3E}">
        <p14:creationId xmlns:p14="http://schemas.microsoft.com/office/powerpoint/2010/main" val="2674868752"/>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78E5DEFC-BFAE-4186-88B9-06BA9B12B895}" type="slidenum">
              <a:rPr lang="en-GB" smtClean="0"/>
              <a:pPr/>
              <a:t>33</a:t>
            </a:fld>
            <a:endParaRPr lang="en-GB" dirty="0"/>
          </a:p>
        </p:txBody>
      </p:sp>
    </p:spTree>
    <p:extLst>
      <p:ext uri="{BB962C8B-B14F-4D97-AF65-F5344CB8AC3E}">
        <p14:creationId xmlns:p14="http://schemas.microsoft.com/office/powerpoint/2010/main" val="770937536"/>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78E5DEFC-BFAE-4186-88B9-06BA9B12B895}" type="slidenum">
              <a:rPr lang="en-GB" smtClean="0"/>
              <a:pPr/>
              <a:t>4</a:t>
            </a:fld>
            <a:endParaRPr lang="en-GB" dirty="0"/>
          </a:p>
        </p:txBody>
      </p:sp>
    </p:spTree>
    <p:extLst>
      <p:ext uri="{BB962C8B-B14F-4D97-AF65-F5344CB8AC3E}">
        <p14:creationId xmlns:p14="http://schemas.microsoft.com/office/powerpoint/2010/main" val="1487884082"/>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78E5DEFC-BFAE-4186-88B9-06BA9B12B895}" type="slidenum">
              <a:rPr lang="en-GB" smtClean="0"/>
              <a:pPr/>
              <a:t>34</a:t>
            </a:fld>
            <a:endParaRPr lang="en-GB" dirty="0"/>
          </a:p>
        </p:txBody>
      </p:sp>
    </p:spTree>
    <p:extLst>
      <p:ext uri="{BB962C8B-B14F-4D97-AF65-F5344CB8AC3E}">
        <p14:creationId xmlns:p14="http://schemas.microsoft.com/office/powerpoint/2010/main" val="3239408050"/>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78E5DEFC-BFAE-4186-88B9-06BA9B12B895}" type="slidenum">
              <a:rPr lang="en-GB" smtClean="0"/>
              <a:pPr/>
              <a:t>35</a:t>
            </a:fld>
            <a:endParaRPr lang="en-GB" dirty="0"/>
          </a:p>
        </p:txBody>
      </p:sp>
    </p:spTree>
    <p:extLst>
      <p:ext uri="{BB962C8B-B14F-4D97-AF65-F5344CB8AC3E}">
        <p14:creationId xmlns:p14="http://schemas.microsoft.com/office/powerpoint/2010/main" val="2764862604"/>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78E5DEFC-BFAE-4186-88B9-06BA9B12B895}" type="slidenum">
              <a:rPr lang="en-GB" smtClean="0"/>
              <a:pPr/>
              <a:t>36</a:t>
            </a:fld>
            <a:endParaRPr lang="en-GB" dirty="0"/>
          </a:p>
        </p:txBody>
      </p:sp>
    </p:spTree>
    <p:extLst>
      <p:ext uri="{BB962C8B-B14F-4D97-AF65-F5344CB8AC3E}">
        <p14:creationId xmlns:p14="http://schemas.microsoft.com/office/powerpoint/2010/main" val="3836900201"/>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78E5DEFC-BFAE-4186-88B9-06BA9B12B895}" type="slidenum">
              <a:rPr lang="en-GB" smtClean="0"/>
              <a:pPr/>
              <a:t>37</a:t>
            </a:fld>
            <a:endParaRPr lang="en-GB" dirty="0"/>
          </a:p>
        </p:txBody>
      </p:sp>
    </p:spTree>
    <p:extLst>
      <p:ext uri="{BB962C8B-B14F-4D97-AF65-F5344CB8AC3E}">
        <p14:creationId xmlns:p14="http://schemas.microsoft.com/office/powerpoint/2010/main" val="2460090937"/>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78E5DEFC-BFAE-4186-88B9-06BA9B12B895}" type="slidenum">
              <a:rPr lang="en-GB" smtClean="0"/>
              <a:pPr/>
              <a:t>38</a:t>
            </a:fld>
            <a:endParaRPr lang="en-GB" dirty="0"/>
          </a:p>
        </p:txBody>
      </p:sp>
    </p:spTree>
    <p:extLst>
      <p:ext uri="{BB962C8B-B14F-4D97-AF65-F5344CB8AC3E}">
        <p14:creationId xmlns:p14="http://schemas.microsoft.com/office/powerpoint/2010/main" val="3847323757"/>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78E5DEFC-BFAE-4186-88B9-06BA9B12B895}" type="slidenum">
              <a:rPr lang="en-GB" smtClean="0"/>
              <a:pPr/>
              <a:t>39</a:t>
            </a:fld>
            <a:endParaRPr lang="en-GB" dirty="0"/>
          </a:p>
        </p:txBody>
      </p:sp>
    </p:spTree>
    <p:extLst>
      <p:ext uri="{BB962C8B-B14F-4D97-AF65-F5344CB8AC3E}">
        <p14:creationId xmlns:p14="http://schemas.microsoft.com/office/powerpoint/2010/main" val="653051371"/>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78E5DEFC-BFAE-4186-88B9-06BA9B12B895}" type="slidenum">
              <a:rPr lang="en-GB" smtClean="0"/>
              <a:pPr/>
              <a:t>40</a:t>
            </a:fld>
            <a:endParaRPr lang="en-GB" dirty="0"/>
          </a:p>
        </p:txBody>
      </p:sp>
    </p:spTree>
    <p:extLst>
      <p:ext uri="{BB962C8B-B14F-4D97-AF65-F5344CB8AC3E}">
        <p14:creationId xmlns:p14="http://schemas.microsoft.com/office/powerpoint/2010/main" val="1123773598"/>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78E5DEFC-BFAE-4186-88B9-06BA9B12B895}" type="slidenum">
              <a:rPr lang="en-GB" smtClean="0"/>
              <a:pPr/>
              <a:t>41</a:t>
            </a:fld>
            <a:endParaRPr lang="en-GB" dirty="0"/>
          </a:p>
        </p:txBody>
      </p:sp>
    </p:spTree>
    <p:extLst>
      <p:ext uri="{BB962C8B-B14F-4D97-AF65-F5344CB8AC3E}">
        <p14:creationId xmlns:p14="http://schemas.microsoft.com/office/powerpoint/2010/main" val="7720437"/>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78E5DEFC-BFAE-4186-88B9-06BA9B12B895}" type="slidenum">
              <a:rPr lang="en-GB" smtClean="0"/>
              <a:pPr/>
              <a:t>42</a:t>
            </a:fld>
            <a:endParaRPr lang="en-GB" dirty="0"/>
          </a:p>
        </p:txBody>
      </p:sp>
    </p:spTree>
    <p:extLst>
      <p:ext uri="{BB962C8B-B14F-4D97-AF65-F5344CB8AC3E}">
        <p14:creationId xmlns:p14="http://schemas.microsoft.com/office/powerpoint/2010/main" val="2650585655"/>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78E5DEFC-BFAE-4186-88B9-06BA9B12B895}" type="slidenum">
              <a:rPr lang="en-GB" smtClean="0"/>
              <a:pPr/>
              <a:t>43</a:t>
            </a:fld>
            <a:endParaRPr lang="en-GB" dirty="0"/>
          </a:p>
        </p:txBody>
      </p:sp>
    </p:spTree>
    <p:extLst>
      <p:ext uri="{BB962C8B-B14F-4D97-AF65-F5344CB8AC3E}">
        <p14:creationId xmlns:p14="http://schemas.microsoft.com/office/powerpoint/2010/main" val="1178047014"/>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78E5DEFC-BFAE-4186-88B9-06BA9B12B895}" type="slidenum">
              <a:rPr lang="en-GB" smtClean="0"/>
              <a:pPr/>
              <a:t>6</a:t>
            </a:fld>
            <a:endParaRPr lang="en-GB" dirty="0"/>
          </a:p>
        </p:txBody>
      </p:sp>
    </p:spTree>
    <p:extLst>
      <p:ext uri="{BB962C8B-B14F-4D97-AF65-F5344CB8AC3E}">
        <p14:creationId xmlns:p14="http://schemas.microsoft.com/office/powerpoint/2010/main" val="2656506649"/>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78E5DEFC-BFAE-4186-88B9-06BA9B12B895}" type="slidenum">
              <a:rPr lang="en-GB" smtClean="0"/>
              <a:pPr/>
              <a:t>44</a:t>
            </a:fld>
            <a:endParaRPr lang="en-GB" dirty="0"/>
          </a:p>
        </p:txBody>
      </p:sp>
    </p:spTree>
    <p:extLst>
      <p:ext uri="{BB962C8B-B14F-4D97-AF65-F5344CB8AC3E}">
        <p14:creationId xmlns:p14="http://schemas.microsoft.com/office/powerpoint/2010/main" val="1592569302"/>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78E5DEFC-BFAE-4186-88B9-06BA9B12B895}" type="slidenum">
              <a:rPr lang="en-GB" smtClean="0"/>
              <a:pPr/>
              <a:t>45</a:t>
            </a:fld>
            <a:endParaRPr lang="en-GB" dirty="0"/>
          </a:p>
        </p:txBody>
      </p:sp>
    </p:spTree>
    <p:extLst>
      <p:ext uri="{BB962C8B-B14F-4D97-AF65-F5344CB8AC3E}">
        <p14:creationId xmlns:p14="http://schemas.microsoft.com/office/powerpoint/2010/main" val="1751551629"/>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78E5DEFC-BFAE-4186-88B9-06BA9B12B895}" type="slidenum">
              <a:rPr lang="en-GB" smtClean="0"/>
              <a:pPr/>
              <a:t>46</a:t>
            </a:fld>
            <a:endParaRPr lang="en-GB" dirty="0"/>
          </a:p>
        </p:txBody>
      </p:sp>
    </p:spTree>
    <p:extLst>
      <p:ext uri="{BB962C8B-B14F-4D97-AF65-F5344CB8AC3E}">
        <p14:creationId xmlns:p14="http://schemas.microsoft.com/office/powerpoint/2010/main" val="1258560629"/>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78E5DEFC-BFAE-4186-88B9-06BA9B12B895}" type="slidenum">
              <a:rPr lang="en-GB" smtClean="0"/>
              <a:pPr/>
              <a:t>47</a:t>
            </a:fld>
            <a:endParaRPr lang="en-GB" dirty="0"/>
          </a:p>
        </p:txBody>
      </p:sp>
    </p:spTree>
    <p:extLst>
      <p:ext uri="{BB962C8B-B14F-4D97-AF65-F5344CB8AC3E}">
        <p14:creationId xmlns:p14="http://schemas.microsoft.com/office/powerpoint/2010/main" val="1983934580"/>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78E5DEFC-BFAE-4186-88B9-06BA9B12B895}" type="slidenum">
              <a:rPr lang="en-GB" smtClean="0"/>
              <a:pPr/>
              <a:t>48</a:t>
            </a:fld>
            <a:endParaRPr lang="en-GB" dirty="0"/>
          </a:p>
        </p:txBody>
      </p:sp>
    </p:spTree>
    <p:extLst>
      <p:ext uri="{BB962C8B-B14F-4D97-AF65-F5344CB8AC3E}">
        <p14:creationId xmlns:p14="http://schemas.microsoft.com/office/powerpoint/2010/main" val="3854226623"/>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78E5DEFC-BFAE-4186-88B9-06BA9B12B895}" type="slidenum">
              <a:rPr lang="en-GB" smtClean="0"/>
              <a:pPr/>
              <a:t>49</a:t>
            </a:fld>
            <a:endParaRPr lang="en-GB" dirty="0"/>
          </a:p>
        </p:txBody>
      </p:sp>
    </p:spTree>
    <p:extLst>
      <p:ext uri="{BB962C8B-B14F-4D97-AF65-F5344CB8AC3E}">
        <p14:creationId xmlns:p14="http://schemas.microsoft.com/office/powerpoint/2010/main" val="3703395598"/>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78E5DEFC-BFAE-4186-88B9-06BA9B12B895}" type="slidenum">
              <a:rPr lang="en-GB" smtClean="0"/>
              <a:pPr/>
              <a:t>50</a:t>
            </a:fld>
            <a:endParaRPr lang="en-GB" dirty="0"/>
          </a:p>
        </p:txBody>
      </p:sp>
    </p:spTree>
    <p:extLst>
      <p:ext uri="{BB962C8B-B14F-4D97-AF65-F5344CB8AC3E}">
        <p14:creationId xmlns:p14="http://schemas.microsoft.com/office/powerpoint/2010/main" val="1847318894"/>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78E5DEFC-BFAE-4186-88B9-06BA9B12B895}" type="slidenum">
              <a:rPr lang="en-GB" smtClean="0"/>
              <a:pPr/>
              <a:t>51</a:t>
            </a:fld>
            <a:endParaRPr lang="en-GB" dirty="0"/>
          </a:p>
        </p:txBody>
      </p:sp>
    </p:spTree>
    <p:extLst>
      <p:ext uri="{BB962C8B-B14F-4D97-AF65-F5344CB8AC3E}">
        <p14:creationId xmlns:p14="http://schemas.microsoft.com/office/powerpoint/2010/main" val="905013653"/>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78E5DEFC-BFAE-4186-88B9-06BA9B12B895}" type="slidenum">
              <a:rPr lang="en-GB" smtClean="0"/>
              <a:pPr/>
              <a:t>52</a:t>
            </a:fld>
            <a:endParaRPr lang="en-GB" dirty="0"/>
          </a:p>
        </p:txBody>
      </p:sp>
    </p:spTree>
    <p:extLst>
      <p:ext uri="{BB962C8B-B14F-4D97-AF65-F5344CB8AC3E}">
        <p14:creationId xmlns:p14="http://schemas.microsoft.com/office/powerpoint/2010/main" val="1122043364"/>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78E5DEFC-BFAE-4186-88B9-06BA9B12B895}" type="slidenum">
              <a:rPr lang="en-GB" smtClean="0"/>
              <a:pPr/>
              <a:t>53</a:t>
            </a:fld>
            <a:endParaRPr lang="en-GB" dirty="0"/>
          </a:p>
        </p:txBody>
      </p:sp>
    </p:spTree>
    <p:extLst>
      <p:ext uri="{BB962C8B-B14F-4D97-AF65-F5344CB8AC3E}">
        <p14:creationId xmlns:p14="http://schemas.microsoft.com/office/powerpoint/2010/main" val="3838300012"/>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78E5DEFC-BFAE-4186-88B9-06BA9B12B895}" type="slidenum">
              <a:rPr lang="en-GB" smtClean="0"/>
              <a:pPr/>
              <a:t>7</a:t>
            </a:fld>
            <a:endParaRPr lang="en-GB" dirty="0"/>
          </a:p>
        </p:txBody>
      </p:sp>
    </p:spTree>
    <p:extLst>
      <p:ext uri="{BB962C8B-B14F-4D97-AF65-F5344CB8AC3E}">
        <p14:creationId xmlns:p14="http://schemas.microsoft.com/office/powerpoint/2010/main" val="1042522339"/>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78E5DEFC-BFAE-4186-88B9-06BA9B12B895}" type="slidenum">
              <a:rPr lang="en-GB" smtClean="0"/>
              <a:pPr/>
              <a:t>54</a:t>
            </a:fld>
            <a:endParaRPr lang="en-GB" dirty="0"/>
          </a:p>
        </p:txBody>
      </p:sp>
    </p:spTree>
    <p:extLst>
      <p:ext uri="{BB962C8B-B14F-4D97-AF65-F5344CB8AC3E}">
        <p14:creationId xmlns:p14="http://schemas.microsoft.com/office/powerpoint/2010/main" val="3679247080"/>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78E5DEFC-BFAE-4186-88B9-06BA9B12B895}" type="slidenum">
              <a:rPr lang="en-GB" smtClean="0"/>
              <a:pPr/>
              <a:t>55</a:t>
            </a:fld>
            <a:endParaRPr lang="en-GB" dirty="0"/>
          </a:p>
        </p:txBody>
      </p:sp>
    </p:spTree>
    <p:extLst>
      <p:ext uri="{BB962C8B-B14F-4D97-AF65-F5344CB8AC3E}">
        <p14:creationId xmlns:p14="http://schemas.microsoft.com/office/powerpoint/2010/main" val="3533850530"/>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78E5DEFC-BFAE-4186-88B9-06BA9B12B895}" type="slidenum">
              <a:rPr lang="en-GB" smtClean="0"/>
              <a:pPr/>
              <a:t>56</a:t>
            </a:fld>
            <a:endParaRPr lang="en-GB" dirty="0"/>
          </a:p>
        </p:txBody>
      </p:sp>
    </p:spTree>
    <p:extLst>
      <p:ext uri="{BB962C8B-B14F-4D97-AF65-F5344CB8AC3E}">
        <p14:creationId xmlns:p14="http://schemas.microsoft.com/office/powerpoint/2010/main" val="2860888734"/>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78E5DEFC-BFAE-4186-88B9-06BA9B12B895}" type="slidenum">
              <a:rPr lang="en-GB" smtClean="0"/>
              <a:pPr/>
              <a:t>57</a:t>
            </a:fld>
            <a:endParaRPr lang="en-GB" dirty="0"/>
          </a:p>
        </p:txBody>
      </p:sp>
    </p:spTree>
    <p:extLst>
      <p:ext uri="{BB962C8B-B14F-4D97-AF65-F5344CB8AC3E}">
        <p14:creationId xmlns:p14="http://schemas.microsoft.com/office/powerpoint/2010/main" val="601768649"/>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78E5DEFC-BFAE-4186-88B9-06BA9B12B895}" type="slidenum">
              <a:rPr lang="en-GB" smtClean="0"/>
              <a:pPr/>
              <a:t>58</a:t>
            </a:fld>
            <a:endParaRPr lang="en-GB" dirty="0"/>
          </a:p>
        </p:txBody>
      </p:sp>
    </p:spTree>
    <p:extLst>
      <p:ext uri="{BB962C8B-B14F-4D97-AF65-F5344CB8AC3E}">
        <p14:creationId xmlns:p14="http://schemas.microsoft.com/office/powerpoint/2010/main" val="3593176408"/>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78E5DEFC-BFAE-4186-88B9-06BA9B12B895}" type="slidenum">
              <a:rPr lang="en-GB" smtClean="0"/>
              <a:pPr/>
              <a:t>59</a:t>
            </a:fld>
            <a:endParaRPr lang="en-GB" dirty="0"/>
          </a:p>
        </p:txBody>
      </p:sp>
    </p:spTree>
    <p:extLst>
      <p:ext uri="{BB962C8B-B14F-4D97-AF65-F5344CB8AC3E}">
        <p14:creationId xmlns:p14="http://schemas.microsoft.com/office/powerpoint/2010/main" val="243050385"/>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78E5DEFC-BFAE-4186-88B9-06BA9B12B895}" type="slidenum">
              <a:rPr lang="en-GB" smtClean="0"/>
              <a:pPr/>
              <a:t>60</a:t>
            </a:fld>
            <a:endParaRPr lang="en-GB" dirty="0"/>
          </a:p>
        </p:txBody>
      </p:sp>
    </p:spTree>
    <p:extLst>
      <p:ext uri="{BB962C8B-B14F-4D97-AF65-F5344CB8AC3E}">
        <p14:creationId xmlns:p14="http://schemas.microsoft.com/office/powerpoint/2010/main" val="3272334019"/>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78E5DEFC-BFAE-4186-88B9-06BA9B12B895}" type="slidenum">
              <a:rPr lang="en-GB" smtClean="0"/>
              <a:pPr/>
              <a:t>61</a:t>
            </a:fld>
            <a:endParaRPr lang="en-GB" dirty="0"/>
          </a:p>
        </p:txBody>
      </p:sp>
    </p:spTree>
    <p:extLst>
      <p:ext uri="{BB962C8B-B14F-4D97-AF65-F5344CB8AC3E}">
        <p14:creationId xmlns:p14="http://schemas.microsoft.com/office/powerpoint/2010/main" val="2237101268"/>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78E5DEFC-BFAE-4186-88B9-06BA9B12B895}" type="slidenum">
              <a:rPr lang="en-GB" smtClean="0"/>
              <a:pPr/>
              <a:t>62</a:t>
            </a:fld>
            <a:endParaRPr lang="en-GB" dirty="0"/>
          </a:p>
        </p:txBody>
      </p:sp>
    </p:spTree>
    <p:extLst>
      <p:ext uri="{BB962C8B-B14F-4D97-AF65-F5344CB8AC3E}">
        <p14:creationId xmlns:p14="http://schemas.microsoft.com/office/powerpoint/2010/main" val="2789251999"/>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78E5DEFC-BFAE-4186-88B9-06BA9B12B895}" type="slidenum">
              <a:rPr lang="en-GB" smtClean="0"/>
              <a:pPr/>
              <a:t>63</a:t>
            </a:fld>
            <a:endParaRPr lang="en-GB" dirty="0"/>
          </a:p>
        </p:txBody>
      </p:sp>
    </p:spTree>
    <p:extLst>
      <p:ext uri="{BB962C8B-B14F-4D97-AF65-F5344CB8AC3E}">
        <p14:creationId xmlns:p14="http://schemas.microsoft.com/office/powerpoint/2010/main" val="2923620383"/>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78E5DEFC-BFAE-4186-88B9-06BA9B12B895}" type="slidenum">
              <a:rPr lang="en-GB" smtClean="0"/>
              <a:pPr/>
              <a:t>8</a:t>
            </a:fld>
            <a:endParaRPr lang="en-GB" dirty="0"/>
          </a:p>
        </p:txBody>
      </p:sp>
    </p:spTree>
    <p:extLst>
      <p:ext uri="{BB962C8B-B14F-4D97-AF65-F5344CB8AC3E}">
        <p14:creationId xmlns:p14="http://schemas.microsoft.com/office/powerpoint/2010/main" val="1176205573"/>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78E5DEFC-BFAE-4186-88B9-06BA9B12B895}" type="slidenum">
              <a:rPr lang="en-GB" smtClean="0"/>
              <a:pPr/>
              <a:t>64</a:t>
            </a:fld>
            <a:endParaRPr lang="en-GB" dirty="0"/>
          </a:p>
        </p:txBody>
      </p:sp>
    </p:spTree>
    <p:extLst>
      <p:ext uri="{BB962C8B-B14F-4D97-AF65-F5344CB8AC3E}">
        <p14:creationId xmlns:p14="http://schemas.microsoft.com/office/powerpoint/2010/main" val="1893348790"/>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78E5DEFC-BFAE-4186-88B9-06BA9B12B895}" type="slidenum">
              <a:rPr lang="en-GB" smtClean="0"/>
              <a:pPr/>
              <a:t>65</a:t>
            </a:fld>
            <a:endParaRPr lang="en-GB" dirty="0"/>
          </a:p>
        </p:txBody>
      </p:sp>
    </p:spTree>
    <p:extLst>
      <p:ext uri="{BB962C8B-B14F-4D97-AF65-F5344CB8AC3E}">
        <p14:creationId xmlns:p14="http://schemas.microsoft.com/office/powerpoint/2010/main" val="1622961557"/>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78E5DEFC-BFAE-4186-88B9-06BA9B12B895}" type="slidenum">
              <a:rPr lang="en-GB" smtClean="0"/>
              <a:pPr/>
              <a:t>66</a:t>
            </a:fld>
            <a:endParaRPr lang="en-GB" dirty="0"/>
          </a:p>
        </p:txBody>
      </p:sp>
    </p:spTree>
    <p:extLst>
      <p:ext uri="{BB962C8B-B14F-4D97-AF65-F5344CB8AC3E}">
        <p14:creationId xmlns:p14="http://schemas.microsoft.com/office/powerpoint/2010/main" val="639193978"/>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78E5DEFC-BFAE-4186-88B9-06BA9B12B895}" type="slidenum">
              <a:rPr lang="en-GB" smtClean="0"/>
              <a:pPr/>
              <a:t>67</a:t>
            </a:fld>
            <a:endParaRPr lang="en-GB" dirty="0"/>
          </a:p>
        </p:txBody>
      </p:sp>
    </p:spTree>
    <p:extLst>
      <p:ext uri="{BB962C8B-B14F-4D97-AF65-F5344CB8AC3E}">
        <p14:creationId xmlns:p14="http://schemas.microsoft.com/office/powerpoint/2010/main" val="3236778863"/>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78E5DEFC-BFAE-4186-88B9-06BA9B12B895}" type="slidenum">
              <a:rPr lang="en-GB" smtClean="0"/>
              <a:pPr/>
              <a:t>68</a:t>
            </a:fld>
            <a:endParaRPr lang="en-GB" dirty="0"/>
          </a:p>
        </p:txBody>
      </p:sp>
    </p:spTree>
    <p:extLst>
      <p:ext uri="{BB962C8B-B14F-4D97-AF65-F5344CB8AC3E}">
        <p14:creationId xmlns:p14="http://schemas.microsoft.com/office/powerpoint/2010/main" val="2041973179"/>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78E5DEFC-BFAE-4186-88B9-06BA9B12B895}" type="slidenum">
              <a:rPr lang="en-GB" smtClean="0"/>
              <a:pPr/>
              <a:t>69</a:t>
            </a:fld>
            <a:endParaRPr lang="en-GB" dirty="0"/>
          </a:p>
        </p:txBody>
      </p:sp>
    </p:spTree>
    <p:extLst>
      <p:ext uri="{BB962C8B-B14F-4D97-AF65-F5344CB8AC3E}">
        <p14:creationId xmlns:p14="http://schemas.microsoft.com/office/powerpoint/2010/main" val="2703320906"/>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78E5DEFC-BFAE-4186-88B9-06BA9B12B895}" type="slidenum">
              <a:rPr lang="en-GB" smtClean="0"/>
              <a:pPr/>
              <a:t>70</a:t>
            </a:fld>
            <a:endParaRPr lang="en-GB" dirty="0"/>
          </a:p>
        </p:txBody>
      </p:sp>
    </p:spTree>
    <p:extLst>
      <p:ext uri="{BB962C8B-B14F-4D97-AF65-F5344CB8AC3E}">
        <p14:creationId xmlns:p14="http://schemas.microsoft.com/office/powerpoint/2010/main" val="374588418"/>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78E5DEFC-BFAE-4186-88B9-06BA9B12B895}" type="slidenum">
              <a:rPr lang="en-GB" smtClean="0"/>
              <a:pPr/>
              <a:t>71</a:t>
            </a:fld>
            <a:endParaRPr lang="en-GB" dirty="0"/>
          </a:p>
        </p:txBody>
      </p:sp>
    </p:spTree>
    <p:extLst>
      <p:ext uri="{BB962C8B-B14F-4D97-AF65-F5344CB8AC3E}">
        <p14:creationId xmlns:p14="http://schemas.microsoft.com/office/powerpoint/2010/main" val="1685097394"/>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78E5DEFC-BFAE-4186-88B9-06BA9B12B895}" type="slidenum">
              <a:rPr lang="en-GB" smtClean="0"/>
              <a:pPr/>
              <a:t>72</a:t>
            </a:fld>
            <a:endParaRPr lang="en-GB" dirty="0"/>
          </a:p>
        </p:txBody>
      </p:sp>
    </p:spTree>
    <p:extLst>
      <p:ext uri="{BB962C8B-B14F-4D97-AF65-F5344CB8AC3E}">
        <p14:creationId xmlns:p14="http://schemas.microsoft.com/office/powerpoint/2010/main" val="1688961371"/>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78E5DEFC-BFAE-4186-88B9-06BA9B12B895}" type="slidenum">
              <a:rPr lang="en-GB" smtClean="0"/>
              <a:pPr/>
              <a:t>9</a:t>
            </a:fld>
            <a:endParaRPr lang="en-GB" dirty="0"/>
          </a:p>
        </p:txBody>
      </p:sp>
    </p:spTree>
    <p:extLst>
      <p:ext uri="{BB962C8B-B14F-4D97-AF65-F5344CB8AC3E}">
        <p14:creationId xmlns:p14="http://schemas.microsoft.com/office/powerpoint/2010/main" val="2426347822"/>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78E5DEFC-BFAE-4186-88B9-06BA9B12B895}" type="slidenum">
              <a:rPr lang="en-GB" smtClean="0"/>
              <a:pPr/>
              <a:t>10</a:t>
            </a:fld>
            <a:endParaRPr lang="en-GB" dirty="0"/>
          </a:p>
        </p:txBody>
      </p:sp>
    </p:spTree>
    <p:extLst>
      <p:ext uri="{BB962C8B-B14F-4D97-AF65-F5344CB8AC3E}">
        <p14:creationId xmlns:p14="http://schemas.microsoft.com/office/powerpoint/2010/main" val="1500972954"/>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78E5DEFC-BFAE-4186-88B9-06BA9B12B895}" type="slidenum">
              <a:rPr lang="en-GB" smtClean="0"/>
              <a:pPr/>
              <a:t>11</a:t>
            </a:fld>
            <a:endParaRPr lang="en-GB" dirty="0"/>
          </a:p>
        </p:txBody>
      </p:sp>
    </p:spTree>
    <p:extLst>
      <p:ext uri="{BB962C8B-B14F-4D97-AF65-F5344CB8AC3E}">
        <p14:creationId xmlns:p14="http://schemas.microsoft.com/office/powerpoint/2010/main" val="2016496729"/>
      </p:ext>
    </p:extLst>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VisitEngland Title Slide">
    <p:spTree>
      <p:nvGrpSpPr>
        <p:cNvPr id="1" name=""/>
        <p:cNvGrpSpPr/>
        <p:nvPr/>
      </p:nvGrpSpPr>
      <p:grpSpPr>
        <a:xfrm>
          <a:off x="0" y="0"/>
          <a:ext cx="0" cy="0"/>
          <a:chOff x="0" y="0"/>
          <a:chExt cx="0" cy="0"/>
        </a:xfrm>
      </p:grpSpPr>
      <p:sp>
        <p:nvSpPr>
          <p:cNvPr id="5" name="Rectangle 4"/>
          <p:cNvSpPr/>
          <p:nvPr userDrawn="1"/>
        </p:nvSpPr>
        <p:spPr>
          <a:xfrm rot="5400000">
            <a:off x="3978900" y="-1568103"/>
            <a:ext cx="1148948" cy="8740989"/>
          </a:xfrm>
          <a:prstGeom prst="rect">
            <a:avLst/>
          </a:prstGeom>
          <a:solidFill>
            <a:srgbClr val="120742"/>
          </a:solidFill>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Arial" panose="020B0604020202020204" pitchFamily="34" charset="0"/>
            </a:endParaRPr>
          </a:p>
        </p:txBody>
      </p:sp>
      <p:sp>
        <p:nvSpPr>
          <p:cNvPr id="12" name="Rectangle 11"/>
          <p:cNvSpPr/>
          <p:nvPr userDrawn="1"/>
        </p:nvSpPr>
        <p:spPr>
          <a:xfrm>
            <a:off x="182880" y="110067"/>
            <a:ext cx="8740988" cy="829733"/>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lnSpc>
                <a:spcPct val="80000"/>
              </a:lnSpc>
            </a:pPr>
            <a:endParaRPr lang="en-GB" sz="1400" dirty="0">
              <a:solidFill>
                <a:srgbClr val="505050"/>
              </a:solidFill>
              <a:latin typeface="Arial" panose="020B0604020202020204" pitchFamily="34" charset="0"/>
              <a:cs typeface="Arial" panose="020B0604020202020204" pitchFamily="34" charset="0"/>
            </a:endParaRPr>
          </a:p>
        </p:txBody>
      </p:sp>
      <p:sp>
        <p:nvSpPr>
          <p:cNvPr id="2" name="Title 1"/>
          <p:cNvSpPr>
            <a:spLocks noGrp="1"/>
          </p:cNvSpPr>
          <p:nvPr>
            <p:ph type="title" hasCustomPrompt="1"/>
          </p:nvPr>
        </p:nvSpPr>
        <p:spPr>
          <a:xfrm>
            <a:off x="520270" y="2315970"/>
            <a:ext cx="7937929" cy="1325563"/>
          </a:xfrm>
          <a:prstGeom prst="rect">
            <a:avLst/>
          </a:prstGeom>
        </p:spPr>
        <p:txBody>
          <a:bodyPr/>
          <a:lstStyle>
            <a:lvl1pPr marL="0" indent="0" algn="l" defTabSz="457200" rtl="0" eaLnBrk="1" latinLnBrk="0" hangingPunct="1">
              <a:spcBef>
                <a:spcPct val="20000"/>
              </a:spcBef>
              <a:buFont typeface="Arial"/>
              <a:buNone/>
              <a:defRPr lang="en-GB" sz="3000" kern="1200" dirty="0">
                <a:solidFill>
                  <a:schemeClr val="bg1"/>
                </a:solidFill>
                <a:latin typeface="Arial"/>
                <a:ea typeface="+mn-ea"/>
                <a:cs typeface="Arial"/>
              </a:defRPr>
            </a:lvl1pPr>
          </a:lstStyle>
          <a:p>
            <a:pPr marL="0" lvl="0" indent="0" algn="l" defTabSz="457200" rtl="0" eaLnBrk="1" latinLnBrk="0" hangingPunct="1">
              <a:spcBef>
                <a:spcPct val="20000"/>
              </a:spcBef>
              <a:buFont typeface="Arial"/>
              <a:buNone/>
            </a:pPr>
            <a:r>
              <a:rPr lang="en-GB" dirty="0"/>
              <a:t>Title of presentation and if it’s long it can run over two lines</a:t>
            </a:r>
          </a:p>
        </p:txBody>
      </p:sp>
      <p:sp>
        <p:nvSpPr>
          <p:cNvPr id="8" name="Text Placeholder 14"/>
          <p:cNvSpPr>
            <a:spLocks noGrp="1"/>
          </p:cNvSpPr>
          <p:nvPr>
            <p:ph type="body" sz="quarter" idx="11" hasCustomPrompt="1"/>
          </p:nvPr>
        </p:nvSpPr>
        <p:spPr>
          <a:xfrm>
            <a:off x="522173" y="3607204"/>
            <a:ext cx="7936025" cy="439091"/>
          </a:xfrm>
          <a:prstGeom prst="rect">
            <a:avLst/>
          </a:prstGeom>
        </p:spPr>
        <p:txBody>
          <a:bodyPr vert="horz"/>
          <a:lstStyle>
            <a:lvl1pPr marL="0" indent="0">
              <a:buNone/>
              <a:defRPr sz="2000">
                <a:solidFill>
                  <a:schemeClr val="accent2"/>
                </a:solidFill>
                <a:latin typeface="Arial"/>
                <a:cs typeface="Arial"/>
              </a:defRPr>
            </a:lvl1pPr>
            <a:lvl2pPr marL="457200" indent="0">
              <a:buNone/>
              <a:defRPr sz="2000">
                <a:latin typeface="Arial"/>
                <a:cs typeface="Arial"/>
              </a:defRPr>
            </a:lvl2pPr>
            <a:lvl3pPr marL="914400" indent="0">
              <a:buNone/>
              <a:defRPr sz="2000">
                <a:latin typeface="Arial"/>
                <a:cs typeface="Arial"/>
              </a:defRPr>
            </a:lvl3pPr>
            <a:lvl4pPr marL="1371600" indent="0">
              <a:buNone/>
              <a:defRPr sz="2000">
                <a:latin typeface="Arial"/>
                <a:cs typeface="Arial"/>
              </a:defRPr>
            </a:lvl4pPr>
            <a:lvl5pPr marL="1828800" indent="0">
              <a:buNone/>
              <a:defRPr sz="2000">
                <a:latin typeface="Arial"/>
                <a:cs typeface="Arial"/>
              </a:defRPr>
            </a:lvl5pPr>
          </a:lstStyle>
          <a:p>
            <a:pPr lvl="0"/>
            <a:r>
              <a:rPr lang="en-US" dirty="0"/>
              <a:t>Subtitle e.g. presenter’s name</a:t>
            </a:r>
          </a:p>
        </p:txBody>
      </p:sp>
      <p:sp>
        <p:nvSpPr>
          <p:cNvPr id="13" name="Isosceles Triangle 12"/>
          <p:cNvSpPr/>
          <p:nvPr userDrawn="1"/>
        </p:nvSpPr>
        <p:spPr>
          <a:xfrm rot="10800000">
            <a:off x="707302" y="3376865"/>
            <a:ext cx="241651" cy="135512"/>
          </a:xfrm>
          <a:prstGeom prst="triangle">
            <a:avLst/>
          </a:prstGeom>
          <a:solidFill>
            <a:srgbClr val="12074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IE" dirty="0"/>
          </a:p>
        </p:txBody>
      </p:sp>
      <p:sp>
        <p:nvSpPr>
          <p:cNvPr id="6" name="Rectangle 5"/>
          <p:cNvSpPr/>
          <p:nvPr userDrawn="1"/>
        </p:nvSpPr>
        <p:spPr>
          <a:xfrm>
            <a:off x="8442960" y="6263640"/>
            <a:ext cx="480909" cy="48768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GB" dirty="0"/>
          </a:p>
        </p:txBody>
      </p:sp>
      <p:sp>
        <p:nvSpPr>
          <p:cNvPr id="10" name="Picture Placeholder 8"/>
          <p:cNvSpPr>
            <a:spLocks noGrp="1"/>
          </p:cNvSpPr>
          <p:nvPr>
            <p:ph type="pic" sz="quarter" idx="12" hasCustomPrompt="1"/>
          </p:nvPr>
        </p:nvSpPr>
        <p:spPr>
          <a:xfrm>
            <a:off x="8061128" y="5729722"/>
            <a:ext cx="884827" cy="884956"/>
          </a:xfrm>
          <a:prstGeom prst="ellipse">
            <a:avLst/>
          </a:prstGeom>
          <a:solidFill>
            <a:srgbClr val="646363"/>
          </a:solidFill>
        </p:spPr>
        <p:txBody>
          <a:bodyPr lIns="0" tIns="0" rIns="0" bIns="0" anchor="ctr"/>
          <a:lstStyle>
            <a:lvl1pPr marL="0" indent="0" algn="ctr">
              <a:buNone/>
              <a:defRPr sz="1100">
                <a:solidFill>
                  <a:schemeClr val="bg1"/>
                </a:solidFill>
                <a:latin typeface="Arial" panose="020B0604020202020204" pitchFamily="34" charset="0"/>
                <a:cs typeface="Arial" panose="020B0604020202020204" pitchFamily="34" charset="0"/>
              </a:defRPr>
            </a:lvl1pPr>
          </a:lstStyle>
          <a:p>
            <a:r>
              <a:rPr lang="en-US" dirty="0"/>
              <a:t>partner logo</a:t>
            </a:r>
          </a:p>
        </p:txBody>
      </p:sp>
      <p:sp>
        <p:nvSpPr>
          <p:cNvPr id="14" name="Text Placeholder 14"/>
          <p:cNvSpPr>
            <a:spLocks noGrp="1"/>
          </p:cNvSpPr>
          <p:nvPr>
            <p:ph type="body" sz="quarter" idx="13" hasCustomPrompt="1"/>
          </p:nvPr>
        </p:nvSpPr>
        <p:spPr>
          <a:xfrm>
            <a:off x="522173" y="4011367"/>
            <a:ext cx="7936025" cy="439091"/>
          </a:xfrm>
          <a:prstGeom prst="rect">
            <a:avLst/>
          </a:prstGeom>
        </p:spPr>
        <p:txBody>
          <a:bodyPr vert="horz"/>
          <a:lstStyle>
            <a:lvl1pPr marL="0" indent="0">
              <a:buNone/>
              <a:defRPr sz="2000">
                <a:solidFill>
                  <a:schemeClr val="accent2"/>
                </a:solidFill>
                <a:latin typeface="Arial"/>
                <a:cs typeface="Arial"/>
              </a:defRPr>
            </a:lvl1pPr>
            <a:lvl2pPr marL="457200" indent="0">
              <a:buNone/>
              <a:defRPr sz="2000">
                <a:latin typeface="Arial"/>
                <a:cs typeface="Arial"/>
              </a:defRPr>
            </a:lvl2pPr>
            <a:lvl3pPr marL="914400" indent="0">
              <a:buNone/>
              <a:defRPr sz="2000">
                <a:latin typeface="Arial"/>
                <a:cs typeface="Arial"/>
              </a:defRPr>
            </a:lvl3pPr>
            <a:lvl4pPr marL="1371600" indent="0">
              <a:buNone/>
              <a:defRPr sz="2000">
                <a:latin typeface="Arial"/>
                <a:cs typeface="Arial"/>
              </a:defRPr>
            </a:lvl4pPr>
            <a:lvl5pPr marL="1828800" indent="0">
              <a:buNone/>
              <a:defRPr sz="2000">
                <a:latin typeface="Arial"/>
                <a:cs typeface="Arial"/>
              </a:defRPr>
            </a:lvl5pPr>
          </a:lstStyle>
          <a:p>
            <a:pPr lvl="0"/>
            <a:r>
              <a:rPr lang="en-US" dirty="0"/>
              <a:t>Date</a:t>
            </a:r>
          </a:p>
        </p:txBody>
      </p:sp>
      <p:pic>
        <p:nvPicPr>
          <p:cNvPr id="4" name="Picture 3"/>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7767521" y="13049"/>
            <a:ext cx="1365504" cy="1243584"/>
          </a:xfrm>
          <a:prstGeom prst="rect">
            <a:avLst/>
          </a:prstGeom>
        </p:spPr>
      </p:pic>
    </p:spTree>
    <p:extLst>
      <p:ext uri="{BB962C8B-B14F-4D97-AF65-F5344CB8AC3E}">
        <p14:creationId xmlns:p14="http://schemas.microsoft.com/office/powerpoint/2010/main" val="1236855469"/>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VisitEngland Comparison">
    <p:spTree>
      <p:nvGrpSpPr>
        <p:cNvPr id="1" name=""/>
        <p:cNvGrpSpPr/>
        <p:nvPr/>
      </p:nvGrpSpPr>
      <p:grpSpPr>
        <a:xfrm>
          <a:off x="0" y="0"/>
          <a:ext cx="0" cy="0"/>
          <a:chOff x="0" y="0"/>
          <a:chExt cx="0" cy="0"/>
        </a:xfrm>
      </p:grpSpPr>
      <p:sp>
        <p:nvSpPr>
          <p:cNvPr id="2" name="Title 1"/>
          <p:cNvSpPr>
            <a:spLocks noGrp="1"/>
          </p:cNvSpPr>
          <p:nvPr>
            <p:ph type="title"/>
          </p:nvPr>
        </p:nvSpPr>
        <p:spPr>
          <a:xfrm>
            <a:off x="654051" y="872066"/>
            <a:ext cx="8149762" cy="558801"/>
          </a:xfrm>
          <a:prstGeom prst="rect">
            <a:avLst/>
          </a:prstGeom>
        </p:spPr>
        <p:txBody>
          <a:bodyPr/>
          <a:lstStyle>
            <a:lvl1pPr algn="l">
              <a:defRPr lang="en-GB" sz="3000" kern="1200" dirty="0">
                <a:solidFill>
                  <a:schemeClr val="accent2"/>
                </a:solidFill>
                <a:latin typeface="Arial"/>
                <a:ea typeface="+mn-ea"/>
                <a:cs typeface="Arial"/>
              </a:defRPr>
            </a:lvl1pPr>
          </a:lstStyle>
          <a:p>
            <a:pPr marL="0" lvl="0" indent="0" algn="l" defTabSz="457200" rtl="0" eaLnBrk="1" latinLnBrk="0" hangingPunct="1">
              <a:spcBef>
                <a:spcPct val="20000"/>
              </a:spcBef>
              <a:buFont typeface="Arial"/>
              <a:buNone/>
            </a:pPr>
            <a:r>
              <a:rPr lang="en-US"/>
              <a:t>Click to edit Master title style</a:t>
            </a:r>
            <a:endParaRPr lang="en-GB" dirty="0"/>
          </a:p>
        </p:txBody>
      </p:sp>
      <p:sp>
        <p:nvSpPr>
          <p:cNvPr id="8" name="Text Placeholder 11"/>
          <p:cNvSpPr>
            <a:spLocks noGrp="1"/>
          </p:cNvSpPr>
          <p:nvPr>
            <p:ph type="body" sz="quarter" idx="12"/>
          </p:nvPr>
        </p:nvSpPr>
        <p:spPr>
          <a:xfrm>
            <a:off x="675424" y="1778525"/>
            <a:ext cx="3896576" cy="499008"/>
          </a:xfrm>
          <a:prstGeom prst="rect">
            <a:avLst/>
          </a:prstGeom>
        </p:spPr>
        <p:txBody>
          <a:bodyPr vert="horz"/>
          <a:lstStyle>
            <a:lvl1pPr marL="0" indent="0">
              <a:buClr>
                <a:schemeClr val="accent5"/>
              </a:buClr>
              <a:buNone/>
              <a:defRPr sz="1800" b="0">
                <a:solidFill>
                  <a:schemeClr val="accent2"/>
                </a:solidFill>
                <a:latin typeface="Arial"/>
                <a:cs typeface="Arial"/>
              </a:defRPr>
            </a:lvl1pPr>
            <a:lvl2pPr>
              <a:defRPr sz="1600">
                <a:latin typeface="Arial"/>
                <a:cs typeface="Arial"/>
              </a:defRPr>
            </a:lvl2pPr>
            <a:lvl3pPr>
              <a:defRPr sz="1400">
                <a:latin typeface="Arial"/>
                <a:cs typeface="Arial"/>
              </a:defRPr>
            </a:lvl3pPr>
            <a:lvl4pPr>
              <a:defRPr sz="1200">
                <a:latin typeface="Arial"/>
                <a:cs typeface="Arial"/>
              </a:defRPr>
            </a:lvl4pPr>
            <a:lvl5pPr>
              <a:defRPr sz="1200">
                <a:latin typeface="Arial"/>
                <a:cs typeface="Arial"/>
              </a:defRPr>
            </a:lvl5pPr>
          </a:lstStyle>
          <a:p>
            <a:pPr lvl="0"/>
            <a:r>
              <a:rPr lang="en-US"/>
              <a:t>Edit Master text styles</a:t>
            </a:r>
          </a:p>
        </p:txBody>
      </p:sp>
      <p:sp>
        <p:nvSpPr>
          <p:cNvPr id="10" name="Text Placeholder 11"/>
          <p:cNvSpPr>
            <a:spLocks noGrp="1"/>
          </p:cNvSpPr>
          <p:nvPr>
            <p:ph type="body" sz="quarter" idx="13"/>
          </p:nvPr>
        </p:nvSpPr>
        <p:spPr>
          <a:xfrm>
            <a:off x="4932040" y="1778525"/>
            <a:ext cx="3896576" cy="499008"/>
          </a:xfrm>
          <a:prstGeom prst="rect">
            <a:avLst/>
          </a:prstGeom>
        </p:spPr>
        <p:txBody>
          <a:bodyPr vert="horz"/>
          <a:lstStyle>
            <a:lvl1pPr marL="0" indent="0">
              <a:buClr>
                <a:schemeClr val="accent5"/>
              </a:buClr>
              <a:buNone/>
              <a:defRPr sz="1800" b="0">
                <a:solidFill>
                  <a:schemeClr val="accent2"/>
                </a:solidFill>
                <a:latin typeface="Arial"/>
                <a:cs typeface="Arial"/>
              </a:defRPr>
            </a:lvl1pPr>
            <a:lvl2pPr>
              <a:defRPr sz="1600">
                <a:latin typeface="Arial"/>
                <a:cs typeface="Arial"/>
              </a:defRPr>
            </a:lvl2pPr>
            <a:lvl3pPr>
              <a:defRPr sz="1400">
                <a:latin typeface="Arial"/>
                <a:cs typeface="Arial"/>
              </a:defRPr>
            </a:lvl3pPr>
            <a:lvl4pPr>
              <a:defRPr sz="1200">
                <a:latin typeface="Arial"/>
                <a:cs typeface="Arial"/>
              </a:defRPr>
            </a:lvl4pPr>
            <a:lvl5pPr>
              <a:defRPr sz="1200">
                <a:latin typeface="Arial"/>
                <a:cs typeface="Arial"/>
              </a:defRPr>
            </a:lvl5pPr>
          </a:lstStyle>
          <a:p>
            <a:pPr lvl="0"/>
            <a:r>
              <a:rPr lang="en-US"/>
              <a:t>Edit Master text styles</a:t>
            </a:r>
          </a:p>
        </p:txBody>
      </p:sp>
      <p:sp>
        <p:nvSpPr>
          <p:cNvPr id="15" name="Content Placeholder 11"/>
          <p:cNvSpPr>
            <a:spLocks noGrp="1"/>
          </p:cNvSpPr>
          <p:nvPr>
            <p:ph sz="quarter" idx="14" hasCustomPrompt="1"/>
          </p:nvPr>
        </p:nvSpPr>
        <p:spPr>
          <a:xfrm>
            <a:off x="5029200" y="2277533"/>
            <a:ext cx="3816424" cy="3979334"/>
          </a:xfrm>
          <a:prstGeom prst="rect">
            <a:avLst/>
          </a:prstGeom>
        </p:spPr>
        <p:txBody>
          <a:bodyPr/>
          <a:lstStyle>
            <a:lvl1pPr marL="0" indent="0" algn="l" defTabSz="457200" rtl="0" eaLnBrk="1" latinLnBrk="0" hangingPunct="1">
              <a:spcBef>
                <a:spcPct val="20000"/>
              </a:spcBef>
              <a:buFont typeface="Arial"/>
              <a:buNone/>
              <a:defRPr lang="en-US" sz="1800" kern="1200" baseline="0" dirty="0" smtClean="0">
                <a:solidFill>
                  <a:schemeClr val="tx1"/>
                </a:solidFill>
                <a:latin typeface="Arial"/>
                <a:ea typeface="+mn-ea"/>
                <a:cs typeface="Arial"/>
              </a:defRPr>
            </a:lvl1pPr>
            <a:lvl2pPr marL="0" indent="0" algn="l" defTabSz="457200" rtl="0" eaLnBrk="1" latinLnBrk="0" hangingPunct="1">
              <a:spcBef>
                <a:spcPct val="20000"/>
              </a:spcBef>
              <a:buFont typeface="Arial"/>
              <a:buNone/>
              <a:defRPr lang="en-US" sz="1800" kern="1200" dirty="0" smtClean="0">
                <a:solidFill>
                  <a:schemeClr val="tx1"/>
                </a:solidFill>
                <a:latin typeface="Arial"/>
                <a:ea typeface="+mn-ea"/>
                <a:cs typeface="Arial"/>
              </a:defRPr>
            </a:lvl2pPr>
            <a:lvl3pPr marL="0" indent="0" algn="l" defTabSz="457200" rtl="0" eaLnBrk="1" latinLnBrk="0" hangingPunct="1">
              <a:spcBef>
                <a:spcPct val="20000"/>
              </a:spcBef>
              <a:buFont typeface="Arial"/>
              <a:buNone/>
              <a:defRPr lang="en-US" sz="1800" kern="1200" dirty="0" smtClean="0">
                <a:solidFill>
                  <a:schemeClr val="tx1"/>
                </a:solidFill>
                <a:latin typeface="Arial"/>
                <a:ea typeface="+mn-ea"/>
                <a:cs typeface="Arial"/>
              </a:defRPr>
            </a:lvl3pPr>
            <a:lvl4pPr marL="0" indent="0" algn="l" defTabSz="457200" rtl="0" eaLnBrk="1" latinLnBrk="0" hangingPunct="1">
              <a:spcBef>
                <a:spcPct val="20000"/>
              </a:spcBef>
              <a:buFont typeface="Arial"/>
              <a:buNone/>
              <a:defRPr lang="en-US" sz="1800" kern="1200" dirty="0" smtClean="0">
                <a:solidFill>
                  <a:schemeClr val="tx1"/>
                </a:solidFill>
                <a:latin typeface="Arial"/>
                <a:ea typeface="+mn-ea"/>
                <a:cs typeface="Arial"/>
              </a:defRPr>
            </a:lvl4pPr>
            <a:lvl5pPr marL="0" indent="0" algn="l" defTabSz="457200" rtl="0" eaLnBrk="1" latinLnBrk="0" hangingPunct="1">
              <a:spcBef>
                <a:spcPct val="20000"/>
              </a:spcBef>
              <a:buFont typeface="Arial"/>
              <a:buNone/>
              <a:defRPr lang="en-GB" sz="1800" kern="1200" dirty="0">
                <a:solidFill>
                  <a:schemeClr val="tx1"/>
                </a:solidFill>
                <a:latin typeface="Arial"/>
                <a:ea typeface="+mn-ea"/>
                <a:cs typeface="Arial"/>
              </a:defRPr>
            </a:lvl5pPr>
          </a:lstStyle>
          <a:p>
            <a:pPr lvl="0"/>
            <a:r>
              <a:rPr lang="en-US" dirty="0"/>
              <a:t>Picture or other content</a:t>
            </a:r>
            <a:endParaRPr lang="en-GB" dirty="0"/>
          </a:p>
        </p:txBody>
      </p:sp>
      <p:sp>
        <p:nvSpPr>
          <p:cNvPr id="16" name="Content Placeholder 11"/>
          <p:cNvSpPr>
            <a:spLocks noGrp="1"/>
          </p:cNvSpPr>
          <p:nvPr>
            <p:ph sz="quarter" idx="15" hasCustomPrompt="1"/>
          </p:nvPr>
        </p:nvSpPr>
        <p:spPr>
          <a:xfrm>
            <a:off x="755576" y="2277533"/>
            <a:ext cx="3816424" cy="3979334"/>
          </a:xfrm>
          <a:prstGeom prst="rect">
            <a:avLst/>
          </a:prstGeom>
        </p:spPr>
        <p:txBody>
          <a:bodyPr/>
          <a:lstStyle>
            <a:lvl1pPr marL="0" indent="0" algn="l" defTabSz="457200" rtl="0" eaLnBrk="1" latinLnBrk="0" hangingPunct="1">
              <a:spcBef>
                <a:spcPct val="20000"/>
              </a:spcBef>
              <a:buFont typeface="Arial"/>
              <a:buNone/>
              <a:defRPr lang="en-US" sz="1800" kern="1200" baseline="0" dirty="0" smtClean="0">
                <a:solidFill>
                  <a:schemeClr val="tx1"/>
                </a:solidFill>
                <a:latin typeface="Arial"/>
                <a:ea typeface="+mn-ea"/>
                <a:cs typeface="Arial"/>
              </a:defRPr>
            </a:lvl1pPr>
            <a:lvl2pPr marL="0" indent="0" algn="l" defTabSz="457200" rtl="0" eaLnBrk="1" latinLnBrk="0" hangingPunct="1">
              <a:spcBef>
                <a:spcPct val="20000"/>
              </a:spcBef>
              <a:buFont typeface="Arial"/>
              <a:buNone/>
              <a:defRPr lang="en-US" sz="1800" kern="1200" dirty="0" smtClean="0">
                <a:solidFill>
                  <a:schemeClr val="tx1"/>
                </a:solidFill>
                <a:latin typeface="Arial"/>
                <a:ea typeface="+mn-ea"/>
                <a:cs typeface="Arial"/>
              </a:defRPr>
            </a:lvl2pPr>
            <a:lvl3pPr marL="0" indent="0" algn="l" defTabSz="457200" rtl="0" eaLnBrk="1" latinLnBrk="0" hangingPunct="1">
              <a:spcBef>
                <a:spcPct val="20000"/>
              </a:spcBef>
              <a:buFont typeface="Arial"/>
              <a:buNone/>
              <a:defRPr lang="en-US" sz="1800" kern="1200" dirty="0" smtClean="0">
                <a:solidFill>
                  <a:schemeClr val="tx1"/>
                </a:solidFill>
                <a:latin typeface="Arial"/>
                <a:ea typeface="+mn-ea"/>
                <a:cs typeface="Arial"/>
              </a:defRPr>
            </a:lvl3pPr>
            <a:lvl4pPr marL="0" indent="0" algn="l" defTabSz="457200" rtl="0" eaLnBrk="1" latinLnBrk="0" hangingPunct="1">
              <a:spcBef>
                <a:spcPct val="20000"/>
              </a:spcBef>
              <a:buFont typeface="Arial"/>
              <a:buNone/>
              <a:defRPr lang="en-US" sz="1800" kern="1200" dirty="0" smtClean="0">
                <a:solidFill>
                  <a:schemeClr val="tx1"/>
                </a:solidFill>
                <a:latin typeface="Arial"/>
                <a:ea typeface="+mn-ea"/>
                <a:cs typeface="Arial"/>
              </a:defRPr>
            </a:lvl4pPr>
            <a:lvl5pPr marL="0" indent="0" algn="l" defTabSz="457200" rtl="0" eaLnBrk="1" latinLnBrk="0" hangingPunct="1">
              <a:spcBef>
                <a:spcPct val="20000"/>
              </a:spcBef>
              <a:buFont typeface="Arial"/>
              <a:buNone/>
              <a:defRPr lang="en-GB" sz="1800" kern="1200" dirty="0">
                <a:solidFill>
                  <a:schemeClr val="tx1"/>
                </a:solidFill>
                <a:latin typeface="Arial"/>
                <a:ea typeface="+mn-ea"/>
                <a:cs typeface="Arial"/>
              </a:defRPr>
            </a:lvl5pPr>
          </a:lstStyle>
          <a:p>
            <a:pPr lvl="0"/>
            <a:r>
              <a:rPr lang="en-US" dirty="0"/>
              <a:t>Picture or other content</a:t>
            </a:r>
            <a:endParaRPr lang="en-GB" dirty="0"/>
          </a:p>
        </p:txBody>
      </p:sp>
      <p:sp>
        <p:nvSpPr>
          <p:cNvPr id="19" name="Text Placeholder 12"/>
          <p:cNvSpPr>
            <a:spLocks noGrp="1"/>
          </p:cNvSpPr>
          <p:nvPr>
            <p:ph type="body" sz="quarter" idx="19"/>
          </p:nvPr>
        </p:nvSpPr>
        <p:spPr>
          <a:xfrm>
            <a:off x="685796" y="6396162"/>
            <a:ext cx="2440301" cy="274638"/>
          </a:xfrm>
          <a:prstGeom prst="rect">
            <a:avLst/>
          </a:prstGeom>
        </p:spPr>
        <p:txBody>
          <a:bodyPr/>
          <a:lstStyle>
            <a:lvl1pPr marL="0" indent="0" algn="l" defTabSz="457200" rtl="0" eaLnBrk="1" latinLnBrk="0" hangingPunct="1">
              <a:buNone/>
              <a:defRPr lang="en-US" sz="1200" kern="1200" dirty="0">
                <a:solidFill>
                  <a:schemeClr val="tx1"/>
                </a:solidFill>
                <a:latin typeface="Arial" panose="020B0604020202020204" pitchFamily="34" charset="0"/>
                <a:ea typeface="+mn-ea"/>
                <a:cs typeface="Arial" panose="020B0604020202020204" pitchFamily="34" charset="0"/>
              </a:defRPr>
            </a:lvl1pPr>
          </a:lstStyle>
          <a:p>
            <a:pPr lvl="0"/>
            <a:r>
              <a:rPr lang="en-US"/>
              <a:t>Edit Master text styles</a:t>
            </a:r>
          </a:p>
        </p:txBody>
      </p:sp>
      <p:sp>
        <p:nvSpPr>
          <p:cNvPr id="20" name="Footer Placeholder 16"/>
          <p:cNvSpPr>
            <a:spLocks noGrp="1"/>
          </p:cNvSpPr>
          <p:nvPr>
            <p:ph type="ftr" sz="quarter" idx="3"/>
          </p:nvPr>
        </p:nvSpPr>
        <p:spPr>
          <a:xfrm>
            <a:off x="3126097" y="6394602"/>
            <a:ext cx="3267083" cy="274636"/>
          </a:xfrm>
          <a:prstGeom prst="rect">
            <a:avLst/>
          </a:prstGeom>
        </p:spPr>
        <p:txBody>
          <a:bodyPr/>
          <a:lstStyle>
            <a:lvl1pPr algn="ctr">
              <a:defRPr sz="1200">
                <a:latin typeface="Arial" panose="020B0604020202020204" pitchFamily="34" charset="0"/>
                <a:cs typeface="Arial" panose="020B0604020202020204" pitchFamily="34" charset="0"/>
              </a:defRPr>
            </a:lvl1pPr>
          </a:lstStyle>
          <a:p>
            <a:r>
              <a:rPr lang="en-US" dirty="0"/>
              <a:t>Footer</a:t>
            </a:r>
          </a:p>
        </p:txBody>
      </p:sp>
      <p:sp>
        <p:nvSpPr>
          <p:cNvPr id="21" name="Date Placeholder 5"/>
          <p:cNvSpPr>
            <a:spLocks noGrp="1"/>
          </p:cNvSpPr>
          <p:nvPr>
            <p:ph type="dt" sz="half" idx="2"/>
          </p:nvPr>
        </p:nvSpPr>
        <p:spPr>
          <a:xfrm>
            <a:off x="6413499" y="6399767"/>
            <a:ext cx="1968501" cy="271033"/>
          </a:xfrm>
          <a:prstGeom prst="rect">
            <a:avLst/>
          </a:prstGeom>
        </p:spPr>
        <p:txBody>
          <a:bodyPr/>
          <a:lstStyle>
            <a:lvl1pPr algn="ctr">
              <a:defRPr sz="1200">
                <a:latin typeface="Arial" panose="020B0604020202020204" pitchFamily="34" charset="0"/>
                <a:cs typeface="Arial" panose="020B0604020202020204" pitchFamily="34" charset="0"/>
              </a:defRPr>
            </a:lvl1pPr>
          </a:lstStyle>
          <a:p>
            <a:fld id="{1F45A050-A0E9-457C-B706-B9085DD59521}" type="datetime2">
              <a:rPr lang="en-US" smtClean="0"/>
              <a:t>Tuesday, September 5, 2017</a:t>
            </a:fld>
            <a:endParaRPr lang="en-US" dirty="0"/>
          </a:p>
        </p:txBody>
      </p:sp>
      <p:sp>
        <p:nvSpPr>
          <p:cNvPr id="11" name="Picture Placeholder 8"/>
          <p:cNvSpPr>
            <a:spLocks noGrp="1"/>
          </p:cNvSpPr>
          <p:nvPr>
            <p:ph type="pic" sz="quarter" idx="20" hasCustomPrompt="1"/>
          </p:nvPr>
        </p:nvSpPr>
        <p:spPr>
          <a:xfrm>
            <a:off x="1926843" y="261479"/>
            <a:ext cx="1597025" cy="331189"/>
          </a:xfrm>
          <a:prstGeom prst="rect">
            <a:avLst/>
          </a:prstGeom>
        </p:spPr>
        <p:txBody>
          <a:bodyPr anchor="ctr"/>
          <a:lstStyle>
            <a:lvl1pPr marL="0" indent="0" algn="ctr">
              <a:buNone/>
              <a:defRPr sz="1100">
                <a:solidFill>
                  <a:schemeClr val="bg1"/>
                </a:solidFill>
                <a:latin typeface="Arial" panose="020B0604020202020204" pitchFamily="34" charset="0"/>
                <a:cs typeface="Arial" panose="020B0604020202020204" pitchFamily="34" charset="0"/>
              </a:defRPr>
            </a:lvl1pPr>
          </a:lstStyle>
          <a:p>
            <a:r>
              <a:rPr lang="en-US" dirty="0"/>
              <a:t>Partner Logo</a:t>
            </a:r>
          </a:p>
        </p:txBody>
      </p:sp>
    </p:spTree>
    <p:extLst>
      <p:ext uri="{BB962C8B-B14F-4D97-AF65-F5344CB8AC3E}">
        <p14:creationId xmlns:p14="http://schemas.microsoft.com/office/powerpoint/2010/main" val="2355828332"/>
      </p:ext>
    </p:extLst>
  </p:cSld>
  <p:clrMapOvr>
    <a:masterClrMapping/>
  </p:clrMapOvr>
  <p:extLst mod="1">
    <p:ext uri="{DCECCB84-F9BA-43D5-87BE-67443E8EF086}">
      <p15:sldGuideLst xmlns:p15="http://schemas.microsoft.com/office/powerpoint/2012/main">
        <p15:guide id="1" orient="horz" pos="805">
          <p15:clr>
            <a:srgbClr val="FBAE40"/>
          </p15:clr>
        </p15:guide>
        <p15:guide id="2" pos="2880">
          <p15:clr>
            <a:srgbClr val="FBAE40"/>
          </p15:clr>
        </p15:guide>
        <p15:guide id="3" pos="480">
          <p15:clr>
            <a:srgbClr val="FBAE40"/>
          </p15:clr>
        </p15:guide>
        <p15:guide id="4" orient="horz" pos="1179">
          <p15:clr>
            <a:srgbClr val="FBAE40"/>
          </p15:clr>
        </p15:guide>
        <p15:guide id="5" orient="horz" pos="971">
          <p15:clr>
            <a:srgbClr val="FBAE40"/>
          </p15:clr>
        </p15:guide>
        <p15:guide id="0" pos="3168" userDrawn="1">
          <p15:clr>
            <a:srgbClr val="FBAE40"/>
          </p15:clr>
        </p15:guide>
      </p15:sldGuideLst>
    </p:ext>
  </p:extLst>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VisitEngland Divider Slide / End Slide">
    <p:spTree>
      <p:nvGrpSpPr>
        <p:cNvPr id="1" name=""/>
        <p:cNvGrpSpPr/>
        <p:nvPr/>
      </p:nvGrpSpPr>
      <p:grpSpPr>
        <a:xfrm>
          <a:off x="0" y="0"/>
          <a:ext cx="0" cy="0"/>
          <a:chOff x="0" y="0"/>
          <a:chExt cx="0" cy="0"/>
        </a:xfrm>
      </p:grpSpPr>
      <p:sp>
        <p:nvSpPr>
          <p:cNvPr id="7" name="Rectangle 6"/>
          <p:cNvSpPr/>
          <p:nvPr userDrawn="1"/>
        </p:nvSpPr>
        <p:spPr>
          <a:xfrm>
            <a:off x="0" y="0"/>
            <a:ext cx="9144000" cy="6858000"/>
          </a:xfrm>
          <a:prstGeom prst="rect">
            <a:avLst/>
          </a:prstGeom>
          <a:solidFill>
            <a:srgbClr val="120742"/>
          </a:solidFill>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Arial" panose="020B0604020202020204" pitchFamily="34" charset="0"/>
            </a:endParaRPr>
          </a:p>
        </p:txBody>
      </p:sp>
      <p:sp>
        <p:nvSpPr>
          <p:cNvPr id="12" name="Text Placeholder 11"/>
          <p:cNvSpPr>
            <a:spLocks noGrp="1"/>
          </p:cNvSpPr>
          <p:nvPr>
            <p:ph type="body" sz="quarter" idx="11"/>
          </p:nvPr>
        </p:nvSpPr>
        <p:spPr>
          <a:xfrm>
            <a:off x="3422650" y="3882347"/>
            <a:ext cx="5035550" cy="1095337"/>
          </a:xfrm>
          <a:prstGeom prst="rect">
            <a:avLst/>
          </a:prstGeom>
        </p:spPr>
        <p:txBody>
          <a:bodyPr vert="horz"/>
          <a:lstStyle>
            <a:lvl1pPr marL="0" indent="0">
              <a:spcBef>
                <a:spcPts val="700"/>
              </a:spcBef>
              <a:buNone/>
              <a:defRPr sz="1800">
                <a:solidFill>
                  <a:srgbClr val="FFFFFF"/>
                </a:solidFill>
                <a:latin typeface="Arial"/>
                <a:cs typeface="Aria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a:t>Edit Master text styles</a:t>
            </a:r>
          </a:p>
        </p:txBody>
      </p:sp>
      <p:sp>
        <p:nvSpPr>
          <p:cNvPr id="3" name="Text Placeholder 2"/>
          <p:cNvSpPr>
            <a:spLocks noGrp="1"/>
          </p:cNvSpPr>
          <p:nvPr>
            <p:ph type="body" sz="quarter" idx="14"/>
          </p:nvPr>
        </p:nvSpPr>
        <p:spPr>
          <a:xfrm>
            <a:off x="3422650" y="2563916"/>
            <a:ext cx="5035550" cy="1095375"/>
          </a:xfrm>
          <a:prstGeom prst="rect">
            <a:avLst/>
          </a:prstGeom>
        </p:spPr>
        <p:txBody>
          <a:bodyPr/>
          <a:lstStyle>
            <a:lvl1pPr marL="0" indent="0">
              <a:buFontTx/>
              <a:buNone/>
              <a:defRPr sz="3000">
                <a:solidFill>
                  <a:schemeClr val="bg1"/>
                </a:solidFill>
                <a:latin typeface="Arial" panose="020B0604020202020204" pitchFamily="34" charset="0"/>
                <a:cs typeface="Arial" panose="020B0604020202020204" pitchFamily="34" charset="0"/>
              </a:defRPr>
            </a:lvl1pPr>
            <a:lvl2pPr marL="457200" indent="0">
              <a:buNone/>
              <a:defRPr sz="3500">
                <a:solidFill>
                  <a:schemeClr val="bg1"/>
                </a:solidFill>
                <a:latin typeface="Arial" panose="020B0604020202020204" pitchFamily="34" charset="0"/>
                <a:cs typeface="Arial" panose="020B0604020202020204" pitchFamily="34" charset="0"/>
              </a:defRPr>
            </a:lvl2pPr>
            <a:lvl3pPr marL="914400" indent="0">
              <a:buNone/>
              <a:defRPr sz="3500">
                <a:solidFill>
                  <a:schemeClr val="bg1"/>
                </a:solidFill>
                <a:latin typeface="Arial" panose="020B0604020202020204" pitchFamily="34" charset="0"/>
                <a:cs typeface="Arial" panose="020B0604020202020204" pitchFamily="34" charset="0"/>
              </a:defRPr>
            </a:lvl3pPr>
            <a:lvl4pPr marL="1371600" indent="0">
              <a:buNone/>
              <a:defRPr sz="3500">
                <a:solidFill>
                  <a:schemeClr val="bg1"/>
                </a:solidFill>
                <a:latin typeface="Arial" panose="020B0604020202020204" pitchFamily="34" charset="0"/>
                <a:cs typeface="Arial" panose="020B0604020202020204" pitchFamily="34" charset="0"/>
              </a:defRPr>
            </a:lvl4pPr>
            <a:lvl5pPr marL="1828800" indent="0">
              <a:buNone/>
              <a:defRPr sz="3500">
                <a:solidFill>
                  <a:schemeClr val="bg1"/>
                </a:solidFill>
                <a:latin typeface="Arial" panose="020B0604020202020204" pitchFamily="34" charset="0"/>
                <a:cs typeface="Arial" panose="020B0604020202020204" pitchFamily="34" charset="0"/>
              </a:defRPr>
            </a:lvl5pPr>
          </a:lstStyle>
          <a:p>
            <a:pPr lvl="0"/>
            <a:r>
              <a:rPr lang="en-US"/>
              <a:t>Edit Master text styles</a:t>
            </a:r>
          </a:p>
        </p:txBody>
      </p:sp>
      <p:sp>
        <p:nvSpPr>
          <p:cNvPr id="8" name="Picture Placeholder 8"/>
          <p:cNvSpPr>
            <a:spLocks noGrp="1"/>
          </p:cNvSpPr>
          <p:nvPr>
            <p:ph type="pic" sz="quarter" idx="12" hasCustomPrompt="1"/>
          </p:nvPr>
        </p:nvSpPr>
        <p:spPr>
          <a:xfrm>
            <a:off x="1321567" y="424981"/>
            <a:ext cx="974160" cy="770512"/>
          </a:xfrm>
          <a:prstGeom prst="rect">
            <a:avLst/>
          </a:prstGeom>
        </p:spPr>
        <p:txBody>
          <a:bodyPr anchor="ctr"/>
          <a:lstStyle>
            <a:lvl1pPr marL="0" indent="0" algn="ctr">
              <a:buNone/>
              <a:defRPr sz="1100">
                <a:solidFill>
                  <a:schemeClr val="bg1"/>
                </a:solidFill>
                <a:latin typeface="Arial" panose="020B0604020202020204" pitchFamily="34" charset="0"/>
                <a:cs typeface="Arial" panose="020B0604020202020204" pitchFamily="34" charset="0"/>
              </a:defRPr>
            </a:lvl1pPr>
          </a:lstStyle>
          <a:p>
            <a:r>
              <a:rPr lang="en-US" dirty="0"/>
              <a:t>Partner Logo</a:t>
            </a:r>
          </a:p>
        </p:txBody>
      </p:sp>
      <p:pic>
        <p:nvPicPr>
          <p:cNvPr id="13" name="Picture 12" descr="VB_VE_Logos.png"/>
          <p:cNvPicPr>
            <a:picLocks noChangeAspect="1"/>
          </p:cNvPicPr>
          <p:nvPr userDrawn="1"/>
        </p:nvPicPr>
        <p:blipFill rotWithShape="1">
          <a:blip r:embed="rId2">
            <a:extLst>
              <a:ext uri="{28A0092B-C50C-407E-A947-70E740481C1C}">
                <a14:useLocalDpi xmlns:a14="http://schemas.microsoft.com/office/drawing/2010/main" val="0"/>
              </a:ext>
            </a:extLst>
          </a:blip>
          <a:srcRect l="51458" r="1349"/>
          <a:stretch/>
        </p:blipFill>
        <p:spPr>
          <a:xfrm>
            <a:off x="289880" y="455237"/>
            <a:ext cx="925972" cy="761630"/>
          </a:xfrm>
          <a:prstGeom prst="rect">
            <a:avLst/>
          </a:prstGeom>
        </p:spPr>
      </p:pic>
    </p:spTree>
    <p:extLst>
      <p:ext uri="{BB962C8B-B14F-4D97-AF65-F5344CB8AC3E}">
        <p14:creationId xmlns:p14="http://schemas.microsoft.com/office/powerpoint/2010/main" val="1423289971"/>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VisitEngland Title and Content ">
    <p:spTree>
      <p:nvGrpSpPr>
        <p:cNvPr id="1" name=""/>
        <p:cNvGrpSpPr/>
        <p:nvPr/>
      </p:nvGrpSpPr>
      <p:grpSpPr>
        <a:xfrm>
          <a:off x="0" y="0"/>
          <a:ext cx="0" cy="0"/>
          <a:chOff x="0" y="0"/>
          <a:chExt cx="0" cy="0"/>
        </a:xfrm>
      </p:grpSpPr>
      <p:sp>
        <p:nvSpPr>
          <p:cNvPr id="2" name="Title 1"/>
          <p:cNvSpPr>
            <a:spLocks noGrp="1"/>
          </p:cNvSpPr>
          <p:nvPr>
            <p:ph type="title"/>
          </p:nvPr>
        </p:nvSpPr>
        <p:spPr>
          <a:xfrm>
            <a:off x="654051" y="872066"/>
            <a:ext cx="8149762" cy="810155"/>
          </a:xfrm>
          <a:prstGeom prst="rect">
            <a:avLst/>
          </a:prstGeom>
        </p:spPr>
        <p:txBody>
          <a:bodyPr/>
          <a:lstStyle>
            <a:lvl1pPr algn="l">
              <a:defRPr lang="en-GB" sz="3000" kern="1200" dirty="0">
                <a:solidFill>
                  <a:schemeClr val="accent2"/>
                </a:solidFill>
                <a:latin typeface="Arial"/>
                <a:ea typeface="+mn-ea"/>
                <a:cs typeface="Arial"/>
              </a:defRPr>
            </a:lvl1pPr>
          </a:lstStyle>
          <a:p>
            <a:pPr marL="0" lvl="0" indent="0" algn="l" defTabSz="457200" rtl="0" eaLnBrk="1" latinLnBrk="0" hangingPunct="1">
              <a:spcBef>
                <a:spcPct val="20000"/>
              </a:spcBef>
              <a:buFont typeface="Arial"/>
              <a:buNone/>
            </a:pPr>
            <a:r>
              <a:rPr lang="en-US"/>
              <a:t>Click to edit Master title style</a:t>
            </a:r>
            <a:endParaRPr lang="en-GB" dirty="0"/>
          </a:p>
        </p:txBody>
      </p:sp>
      <p:sp>
        <p:nvSpPr>
          <p:cNvPr id="4" name="Text Placeholder 11"/>
          <p:cNvSpPr>
            <a:spLocks noGrp="1"/>
          </p:cNvSpPr>
          <p:nvPr>
            <p:ph type="body" sz="quarter" idx="11"/>
          </p:nvPr>
        </p:nvSpPr>
        <p:spPr>
          <a:xfrm>
            <a:off x="669924" y="1762655"/>
            <a:ext cx="8133889" cy="1385888"/>
          </a:xfrm>
          <a:prstGeom prst="rect">
            <a:avLst/>
          </a:prstGeom>
        </p:spPr>
        <p:txBody>
          <a:bodyPr vert="horz"/>
          <a:lstStyle>
            <a:lvl1pPr marL="261938" indent="-261938">
              <a:buClr>
                <a:schemeClr val="accent2"/>
              </a:buClr>
              <a:defRPr sz="1800">
                <a:solidFill>
                  <a:schemeClr val="tx1"/>
                </a:solidFill>
                <a:latin typeface="Arial"/>
                <a:cs typeface="Arial"/>
              </a:defRPr>
            </a:lvl1pPr>
            <a:lvl2pPr marL="652463" indent="-319088">
              <a:defRPr sz="1800">
                <a:latin typeface="Arial"/>
                <a:cs typeface="Arial"/>
              </a:defRPr>
            </a:lvl2pPr>
            <a:lvl3pPr>
              <a:defRPr sz="1400">
                <a:latin typeface="Arial"/>
                <a:cs typeface="Arial"/>
              </a:defRPr>
            </a:lvl3pPr>
            <a:lvl4pPr>
              <a:defRPr sz="1200">
                <a:latin typeface="Arial"/>
                <a:cs typeface="Arial"/>
              </a:defRPr>
            </a:lvl4pPr>
            <a:lvl5pPr>
              <a:defRPr sz="1200">
                <a:latin typeface="Arial"/>
                <a:cs typeface="Arial"/>
              </a:defRPr>
            </a:lvl5pPr>
          </a:lstStyle>
          <a:p>
            <a:pPr lvl="0"/>
            <a:r>
              <a:rPr lang="en-US"/>
              <a:t>Edit Master text styles</a:t>
            </a:r>
          </a:p>
          <a:p>
            <a:pPr lvl="1"/>
            <a:r>
              <a:rPr lang="en-US"/>
              <a:t>Second level</a:t>
            </a:r>
          </a:p>
        </p:txBody>
      </p:sp>
      <p:sp>
        <p:nvSpPr>
          <p:cNvPr id="14" name="Text Placeholder 12"/>
          <p:cNvSpPr>
            <a:spLocks noGrp="1"/>
          </p:cNvSpPr>
          <p:nvPr>
            <p:ph type="body" sz="quarter" idx="13"/>
          </p:nvPr>
        </p:nvSpPr>
        <p:spPr>
          <a:xfrm>
            <a:off x="685796" y="6396162"/>
            <a:ext cx="2440301" cy="274638"/>
          </a:xfrm>
          <a:prstGeom prst="rect">
            <a:avLst/>
          </a:prstGeom>
        </p:spPr>
        <p:txBody>
          <a:bodyPr/>
          <a:lstStyle>
            <a:lvl1pPr marL="0" indent="0" algn="l" defTabSz="457200" rtl="0" eaLnBrk="1" latinLnBrk="0" hangingPunct="1">
              <a:buNone/>
              <a:defRPr lang="en-US" sz="1200" kern="1200" dirty="0">
                <a:solidFill>
                  <a:schemeClr val="tx1"/>
                </a:solidFill>
                <a:latin typeface="Arial" panose="020B0604020202020204" pitchFamily="34" charset="0"/>
                <a:ea typeface="+mn-ea"/>
                <a:cs typeface="Arial" panose="020B0604020202020204" pitchFamily="34" charset="0"/>
              </a:defRPr>
            </a:lvl1pPr>
          </a:lstStyle>
          <a:p>
            <a:pPr lvl="0"/>
            <a:r>
              <a:rPr lang="en-US"/>
              <a:t>Edit Master text styles</a:t>
            </a:r>
          </a:p>
        </p:txBody>
      </p:sp>
      <p:sp>
        <p:nvSpPr>
          <p:cNvPr id="15" name="Footer Placeholder 16"/>
          <p:cNvSpPr>
            <a:spLocks noGrp="1"/>
          </p:cNvSpPr>
          <p:nvPr>
            <p:ph type="ftr" sz="quarter" idx="3"/>
          </p:nvPr>
        </p:nvSpPr>
        <p:spPr>
          <a:xfrm>
            <a:off x="3126097" y="6394602"/>
            <a:ext cx="3267083" cy="274636"/>
          </a:xfrm>
          <a:prstGeom prst="rect">
            <a:avLst/>
          </a:prstGeom>
        </p:spPr>
        <p:txBody>
          <a:bodyPr/>
          <a:lstStyle>
            <a:lvl1pPr algn="ctr">
              <a:defRPr sz="1200">
                <a:latin typeface="Arial" panose="020B0604020202020204" pitchFamily="34" charset="0"/>
                <a:cs typeface="Arial" panose="020B0604020202020204" pitchFamily="34" charset="0"/>
              </a:defRPr>
            </a:lvl1pPr>
          </a:lstStyle>
          <a:p>
            <a:r>
              <a:rPr lang="en-US" dirty="0"/>
              <a:t>Footer</a:t>
            </a:r>
          </a:p>
        </p:txBody>
      </p:sp>
      <p:sp>
        <p:nvSpPr>
          <p:cNvPr id="16" name="Date Placeholder 5"/>
          <p:cNvSpPr>
            <a:spLocks noGrp="1"/>
          </p:cNvSpPr>
          <p:nvPr>
            <p:ph type="dt" sz="half" idx="2"/>
          </p:nvPr>
        </p:nvSpPr>
        <p:spPr>
          <a:xfrm>
            <a:off x="6413499" y="6399767"/>
            <a:ext cx="1968501" cy="271033"/>
          </a:xfrm>
          <a:prstGeom prst="rect">
            <a:avLst/>
          </a:prstGeom>
        </p:spPr>
        <p:txBody>
          <a:bodyPr/>
          <a:lstStyle>
            <a:lvl1pPr algn="ctr">
              <a:defRPr sz="1200">
                <a:latin typeface="Arial" panose="020B0604020202020204" pitchFamily="34" charset="0"/>
                <a:cs typeface="Arial" panose="020B0604020202020204" pitchFamily="34" charset="0"/>
              </a:defRPr>
            </a:lvl1pPr>
          </a:lstStyle>
          <a:p>
            <a:fld id="{1F45A050-A0E9-457C-B706-B9085DD59521}" type="datetime2">
              <a:rPr lang="en-US" smtClean="0"/>
              <a:t>Tuesday, September 5, 2017</a:t>
            </a:fld>
            <a:endParaRPr lang="en-US" dirty="0"/>
          </a:p>
        </p:txBody>
      </p:sp>
      <p:sp>
        <p:nvSpPr>
          <p:cNvPr id="17" name="Picture Placeholder 8"/>
          <p:cNvSpPr>
            <a:spLocks noGrp="1"/>
          </p:cNvSpPr>
          <p:nvPr>
            <p:ph type="pic" sz="quarter" idx="14" hasCustomPrompt="1"/>
          </p:nvPr>
        </p:nvSpPr>
        <p:spPr>
          <a:xfrm>
            <a:off x="1926843" y="261479"/>
            <a:ext cx="1597025" cy="331189"/>
          </a:xfrm>
          <a:prstGeom prst="rect">
            <a:avLst/>
          </a:prstGeom>
        </p:spPr>
        <p:txBody>
          <a:bodyPr anchor="ctr"/>
          <a:lstStyle>
            <a:lvl1pPr marL="0" indent="0" algn="ctr">
              <a:buNone/>
              <a:defRPr sz="1100">
                <a:solidFill>
                  <a:schemeClr val="bg1"/>
                </a:solidFill>
                <a:latin typeface="Arial" panose="020B0604020202020204" pitchFamily="34" charset="0"/>
                <a:cs typeface="Arial" panose="020B0604020202020204" pitchFamily="34" charset="0"/>
              </a:defRPr>
            </a:lvl1pPr>
          </a:lstStyle>
          <a:p>
            <a:r>
              <a:rPr lang="en-US" dirty="0"/>
              <a:t>Partner Logo</a:t>
            </a:r>
          </a:p>
        </p:txBody>
      </p:sp>
    </p:spTree>
    <p:extLst>
      <p:ext uri="{BB962C8B-B14F-4D97-AF65-F5344CB8AC3E}">
        <p14:creationId xmlns:p14="http://schemas.microsoft.com/office/powerpoint/2010/main" val="447647456"/>
      </p:ext>
    </p:extLst>
  </p:cSld>
  <p:clrMapOvr>
    <a:masterClrMapping/>
  </p:clrMapOvr>
  <p:extLst mod="1">
    <p:ext uri="{DCECCB84-F9BA-43D5-87BE-67443E8EF086}">
      <p15:sldGuideLst xmlns:p15="http://schemas.microsoft.com/office/powerpoint/2012/main">
        <p15:guide id="1" orient="horz" pos="805" userDrawn="1">
          <p15:clr>
            <a:srgbClr val="FBAE40"/>
          </p15:clr>
        </p15:guide>
        <p15:guide id="2" pos="2880" userDrawn="1">
          <p15:clr>
            <a:srgbClr val="FBAE40"/>
          </p15:clr>
        </p15:guide>
        <p15:guide id="3" pos="480" userDrawn="1">
          <p15:clr>
            <a:srgbClr val="FBAE40"/>
          </p15:clr>
        </p15:guide>
        <p15:guide id="4" orient="horz" pos="1176" userDrawn="1">
          <p15:clr>
            <a:srgbClr val="FBAE40"/>
          </p15:clr>
        </p15:guide>
      </p15:sldGuideLst>
    </p:ext>
  </p:extLst>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VisitEngland Title and Content FULL HEIGHT">
    <p:spTree>
      <p:nvGrpSpPr>
        <p:cNvPr id="1" name=""/>
        <p:cNvGrpSpPr/>
        <p:nvPr/>
      </p:nvGrpSpPr>
      <p:grpSpPr>
        <a:xfrm>
          <a:off x="0" y="0"/>
          <a:ext cx="0" cy="0"/>
          <a:chOff x="0" y="0"/>
          <a:chExt cx="0" cy="0"/>
        </a:xfrm>
      </p:grpSpPr>
      <p:sp>
        <p:nvSpPr>
          <p:cNvPr id="2" name="Title 1"/>
          <p:cNvSpPr>
            <a:spLocks noGrp="1"/>
          </p:cNvSpPr>
          <p:nvPr>
            <p:ph type="title"/>
          </p:nvPr>
        </p:nvSpPr>
        <p:spPr>
          <a:xfrm>
            <a:off x="654051" y="872066"/>
            <a:ext cx="8149762" cy="558801"/>
          </a:xfrm>
          <a:prstGeom prst="rect">
            <a:avLst/>
          </a:prstGeom>
        </p:spPr>
        <p:txBody>
          <a:bodyPr/>
          <a:lstStyle>
            <a:lvl1pPr algn="l">
              <a:defRPr lang="en-GB" sz="3000" kern="1200" dirty="0">
                <a:solidFill>
                  <a:schemeClr val="accent2"/>
                </a:solidFill>
                <a:latin typeface="Arial"/>
                <a:ea typeface="+mn-ea"/>
                <a:cs typeface="Arial"/>
              </a:defRPr>
            </a:lvl1pPr>
          </a:lstStyle>
          <a:p>
            <a:pPr marL="0" lvl="0" indent="0" algn="l" defTabSz="457200" rtl="0" eaLnBrk="1" latinLnBrk="0" hangingPunct="1">
              <a:spcBef>
                <a:spcPct val="20000"/>
              </a:spcBef>
              <a:buFont typeface="Arial"/>
              <a:buNone/>
            </a:pPr>
            <a:r>
              <a:rPr lang="en-US"/>
              <a:t>Click to edit Master title style</a:t>
            </a:r>
            <a:endParaRPr lang="en-GB" dirty="0"/>
          </a:p>
        </p:txBody>
      </p:sp>
      <p:sp>
        <p:nvSpPr>
          <p:cNvPr id="4" name="Text Placeholder 11"/>
          <p:cNvSpPr>
            <a:spLocks noGrp="1"/>
          </p:cNvSpPr>
          <p:nvPr>
            <p:ph type="body" sz="quarter" idx="11"/>
          </p:nvPr>
        </p:nvSpPr>
        <p:spPr>
          <a:xfrm>
            <a:off x="669924" y="1449387"/>
            <a:ext cx="8133889" cy="1385888"/>
          </a:xfrm>
          <a:prstGeom prst="rect">
            <a:avLst/>
          </a:prstGeom>
        </p:spPr>
        <p:txBody>
          <a:bodyPr vert="horz"/>
          <a:lstStyle>
            <a:lvl1pPr marL="179388" indent="-179388">
              <a:buClr>
                <a:schemeClr val="accent2"/>
              </a:buClr>
              <a:defRPr lang="en-US" sz="1800" kern="1200" dirty="0" smtClean="0">
                <a:solidFill>
                  <a:schemeClr val="tx1"/>
                </a:solidFill>
                <a:latin typeface="Arial"/>
                <a:ea typeface="+mn-ea"/>
                <a:cs typeface="Arial"/>
              </a:defRPr>
            </a:lvl1pPr>
            <a:lvl2pPr>
              <a:defRPr lang="en-US" sz="1800" kern="1200" dirty="0" smtClean="0">
                <a:solidFill>
                  <a:schemeClr val="tx1"/>
                </a:solidFill>
                <a:latin typeface="Arial"/>
                <a:ea typeface="+mn-ea"/>
                <a:cs typeface="Arial"/>
              </a:defRPr>
            </a:lvl2pPr>
            <a:lvl3pPr>
              <a:defRPr sz="1400">
                <a:latin typeface="Arial"/>
                <a:cs typeface="Arial"/>
              </a:defRPr>
            </a:lvl3pPr>
            <a:lvl4pPr>
              <a:defRPr sz="1200">
                <a:latin typeface="Arial"/>
                <a:cs typeface="Arial"/>
              </a:defRPr>
            </a:lvl4pPr>
            <a:lvl5pPr>
              <a:defRPr sz="1200">
                <a:latin typeface="Arial"/>
                <a:cs typeface="Arial"/>
              </a:defRPr>
            </a:lvl5pPr>
          </a:lstStyle>
          <a:p>
            <a:pPr marL="261938" lvl="0" indent="-261938" algn="l" defTabSz="457200" rtl="0" eaLnBrk="1" latinLnBrk="0" hangingPunct="1">
              <a:spcBef>
                <a:spcPct val="20000"/>
              </a:spcBef>
              <a:buClr>
                <a:schemeClr val="accent2"/>
              </a:buClr>
              <a:buFont typeface="Arial"/>
              <a:buChar char="•"/>
            </a:pPr>
            <a:r>
              <a:rPr lang="en-US"/>
              <a:t>Edit Master text styles</a:t>
            </a:r>
          </a:p>
          <a:p>
            <a:pPr marL="261938" lvl="1" indent="-261938" algn="l" defTabSz="457200" rtl="0" eaLnBrk="1" latinLnBrk="0" hangingPunct="1">
              <a:spcBef>
                <a:spcPct val="20000"/>
              </a:spcBef>
              <a:buClr>
                <a:schemeClr val="accent2"/>
              </a:buClr>
              <a:buFont typeface="Arial"/>
              <a:buChar char="•"/>
            </a:pPr>
            <a:r>
              <a:rPr lang="en-US"/>
              <a:t>Second level</a:t>
            </a:r>
          </a:p>
        </p:txBody>
      </p:sp>
      <p:sp>
        <p:nvSpPr>
          <p:cNvPr id="13" name="Text Placeholder 12"/>
          <p:cNvSpPr>
            <a:spLocks noGrp="1"/>
          </p:cNvSpPr>
          <p:nvPr>
            <p:ph type="body" sz="quarter" idx="13"/>
          </p:nvPr>
        </p:nvSpPr>
        <p:spPr>
          <a:xfrm>
            <a:off x="685796" y="6396162"/>
            <a:ext cx="2440301" cy="274638"/>
          </a:xfrm>
          <a:prstGeom prst="rect">
            <a:avLst/>
          </a:prstGeom>
        </p:spPr>
        <p:txBody>
          <a:bodyPr/>
          <a:lstStyle>
            <a:lvl1pPr marL="0" indent="0" algn="l" defTabSz="457200" rtl="0" eaLnBrk="1" latinLnBrk="0" hangingPunct="1">
              <a:buNone/>
              <a:defRPr lang="en-US" sz="1200" kern="1200" dirty="0">
                <a:solidFill>
                  <a:schemeClr val="tx1"/>
                </a:solidFill>
                <a:latin typeface="Arial" panose="020B0604020202020204" pitchFamily="34" charset="0"/>
                <a:ea typeface="+mn-ea"/>
                <a:cs typeface="Arial" panose="020B0604020202020204" pitchFamily="34" charset="0"/>
              </a:defRPr>
            </a:lvl1pPr>
          </a:lstStyle>
          <a:p>
            <a:pPr lvl="0"/>
            <a:r>
              <a:rPr lang="en-US"/>
              <a:t>Edit Master text styles</a:t>
            </a:r>
          </a:p>
        </p:txBody>
      </p:sp>
      <p:sp>
        <p:nvSpPr>
          <p:cNvPr id="14" name="Footer Placeholder 16"/>
          <p:cNvSpPr>
            <a:spLocks noGrp="1"/>
          </p:cNvSpPr>
          <p:nvPr>
            <p:ph type="ftr" sz="quarter" idx="3"/>
          </p:nvPr>
        </p:nvSpPr>
        <p:spPr>
          <a:xfrm>
            <a:off x="3126097" y="6394602"/>
            <a:ext cx="3267083" cy="274636"/>
          </a:xfrm>
          <a:prstGeom prst="rect">
            <a:avLst/>
          </a:prstGeom>
        </p:spPr>
        <p:txBody>
          <a:bodyPr/>
          <a:lstStyle>
            <a:lvl1pPr algn="ctr">
              <a:defRPr sz="1200">
                <a:latin typeface="Arial" panose="020B0604020202020204" pitchFamily="34" charset="0"/>
                <a:cs typeface="Arial" panose="020B0604020202020204" pitchFamily="34" charset="0"/>
              </a:defRPr>
            </a:lvl1pPr>
          </a:lstStyle>
          <a:p>
            <a:r>
              <a:rPr lang="en-US" dirty="0"/>
              <a:t>Footer</a:t>
            </a:r>
          </a:p>
        </p:txBody>
      </p:sp>
      <p:sp>
        <p:nvSpPr>
          <p:cNvPr id="15" name="Date Placeholder 5"/>
          <p:cNvSpPr>
            <a:spLocks noGrp="1"/>
          </p:cNvSpPr>
          <p:nvPr>
            <p:ph type="dt" sz="half" idx="2"/>
          </p:nvPr>
        </p:nvSpPr>
        <p:spPr>
          <a:xfrm>
            <a:off x="6413499" y="6399767"/>
            <a:ext cx="1968501" cy="271033"/>
          </a:xfrm>
          <a:prstGeom prst="rect">
            <a:avLst/>
          </a:prstGeom>
        </p:spPr>
        <p:txBody>
          <a:bodyPr/>
          <a:lstStyle>
            <a:lvl1pPr algn="ctr">
              <a:defRPr sz="1200">
                <a:latin typeface="Arial" panose="020B0604020202020204" pitchFamily="34" charset="0"/>
                <a:cs typeface="Arial" panose="020B0604020202020204" pitchFamily="34" charset="0"/>
              </a:defRPr>
            </a:lvl1pPr>
          </a:lstStyle>
          <a:p>
            <a:fld id="{1F45A050-A0E9-457C-B706-B9085DD59521}" type="datetime2">
              <a:rPr lang="en-US" smtClean="0"/>
              <a:t>Tuesday, September 5, 2017</a:t>
            </a:fld>
            <a:endParaRPr lang="en-US" dirty="0"/>
          </a:p>
        </p:txBody>
      </p:sp>
      <p:sp>
        <p:nvSpPr>
          <p:cNvPr id="8" name="Picture Placeholder 8"/>
          <p:cNvSpPr>
            <a:spLocks noGrp="1"/>
          </p:cNvSpPr>
          <p:nvPr>
            <p:ph type="pic" sz="quarter" idx="14" hasCustomPrompt="1"/>
          </p:nvPr>
        </p:nvSpPr>
        <p:spPr>
          <a:xfrm>
            <a:off x="1926843" y="261479"/>
            <a:ext cx="1597025" cy="331189"/>
          </a:xfrm>
          <a:prstGeom prst="rect">
            <a:avLst/>
          </a:prstGeom>
        </p:spPr>
        <p:txBody>
          <a:bodyPr anchor="ctr"/>
          <a:lstStyle>
            <a:lvl1pPr marL="0" indent="0" algn="ctr">
              <a:buNone/>
              <a:defRPr sz="1100">
                <a:solidFill>
                  <a:schemeClr val="bg1"/>
                </a:solidFill>
                <a:latin typeface="Arial" panose="020B0604020202020204" pitchFamily="34" charset="0"/>
                <a:cs typeface="Arial" panose="020B0604020202020204" pitchFamily="34" charset="0"/>
              </a:defRPr>
            </a:lvl1pPr>
          </a:lstStyle>
          <a:p>
            <a:r>
              <a:rPr lang="en-US" dirty="0"/>
              <a:t>Partner Logo</a:t>
            </a:r>
          </a:p>
        </p:txBody>
      </p:sp>
    </p:spTree>
    <p:extLst>
      <p:ext uri="{BB962C8B-B14F-4D97-AF65-F5344CB8AC3E}">
        <p14:creationId xmlns:p14="http://schemas.microsoft.com/office/powerpoint/2010/main" val="3700690548"/>
      </p:ext>
    </p:extLst>
  </p:cSld>
  <p:clrMapOvr>
    <a:masterClrMapping/>
  </p:clrMapOvr>
  <p:extLst mod="1">
    <p:ext uri="{DCECCB84-F9BA-43D5-87BE-67443E8EF086}">
      <p15:sldGuideLst xmlns:p15="http://schemas.microsoft.com/office/powerpoint/2012/main">
        <p15:guide id="1" orient="horz" pos="805">
          <p15:clr>
            <a:srgbClr val="FBAE40"/>
          </p15:clr>
        </p15:guide>
        <p15:guide id="2" pos="2880">
          <p15:clr>
            <a:srgbClr val="FBAE40"/>
          </p15:clr>
        </p15:guide>
        <p15:guide id="3" pos="480">
          <p15:clr>
            <a:srgbClr val="FBAE40"/>
          </p15:clr>
        </p15:guide>
        <p15:guide id="4" orient="horz" pos="1179">
          <p15:clr>
            <a:srgbClr val="FBAE40"/>
          </p15:clr>
        </p15:guide>
        <p15:guide id="0" orient="horz" pos="971" userDrawn="1">
          <p15:clr>
            <a:srgbClr val="FBAE40"/>
          </p15:clr>
        </p15:guide>
      </p15:sldGuideLst>
    </p:ext>
  </p:extLst>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VisitEngland Title and 2 Content FULL HEIGHT">
    <p:spTree>
      <p:nvGrpSpPr>
        <p:cNvPr id="1" name=""/>
        <p:cNvGrpSpPr/>
        <p:nvPr/>
      </p:nvGrpSpPr>
      <p:grpSpPr>
        <a:xfrm>
          <a:off x="0" y="0"/>
          <a:ext cx="0" cy="0"/>
          <a:chOff x="0" y="0"/>
          <a:chExt cx="0" cy="0"/>
        </a:xfrm>
      </p:grpSpPr>
      <p:sp>
        <p:nvSpPr>
          <p:cNvPr id="2" name="Title 1"/>
          <p:cNvSpPr>
            <a:spLocks noGrp="1"/>
          </p:cNvSpPr>
          <p:nvPr>
            <p:ph type="title"/>
          </p:nvPr>
        </p:nvSpPr>
        <p:spPr>
          <a:xfrm>
            <a:off x="654051" y="872066"/>
            <a:ext cx="8149762" cy="558801"/>
          </a:xfrm>
          <a:prstGeom prst="rect">
            <a:avLst/>
          </a:prstGeom>
        </p:spPr>
        <p:txBody>
          <a:bodyPr/>
          <a:lstStyle>
            <a:lvl1pPr algn="l">
              <a:defRPr lang="en-GB" sz="3000" kern="1200" dirty="0">
                <a:solidFill>
                  <a:schemeClr val="accent2"/>
                </a:solidFill>
                <a:latin typeface="Arial"/>
                <a:ea typeface="+mn-ea"/>
                <a:cs typeface="Arial"/>
              </a:defRPr>
            </a:lvl1pPr>
          </a:lstStyle>
          <a:p>
            <a:pPr marL="0" lvl="0" indent="0" algn="l" defTabSz="457200" rtl="0" eaLnBrk="1" latinLnBrk="0" hangingPunct="1">
              <a:spcBef>
                <a:spcPct val="20000"/>
              </a:spcBef>
              <a:buFont typeface="Arial"/>
              <a:buNone/>
            </a:pPr>
            <a:r>
              <a:rPr lang="en-US"/>
              <a:t>Click to edit Master title style</a:t>
            </a:r>
            <a:endParaRPr lang="en-GB" dirty="0"/>
          </a:p>
        </p:txBody>
      </p:sp>
      <p:sp>
        <p:nvSpPr>
          <p:cNvPr id="4" name="Text Placeholder 11"/>
          <p:cNvSpPr>
            <a:spLocks noGrp="1"/>
          </p:cNvSpPr>
          <p:nvPr>
            <p:ph type="body" sz="quarter" idx="11"/>
          </p:nvPr>
        </p:nvSpPr>
        <p:spPr>
          <a:xfrm>
            <a:off x="669924" y="1449387"/>
            <a:ext cx="3871773" cy="1385888"/>
          </a:xfrm>
          <a:prstGeom prst="rect">
            <a:avLst/>
          </a:prstGeom>
        </p:spPr>
        <p:txBody>
          <a:bodyPr vert="horz"/>
          <a:lstStyle>
            <a:lvl1pPr marL="179388" indent="-179388">
              <a:buClr>
                <a:schemeClr val="accent2"/>
              </a:buClr>
              <a:defRPr lang="en-US" sz="1800" kern="1200" dirty="0" smtClean="0">
                <a:solidFill>
                  <a:schemeClr val="tx1"/>
                </a:solidFill>
                <a:latin typeface="Arial"/>
                <a:ea typeface="+mn-ea"/>
                <a:cs typeface="Arial"/>
              </a:defRPr>
            </a:lvl1pPr>
            <a:lvl2pPr>
              <a:defRPr lang="en-US" sz="1800" kern="1200" dirty="0" smtClean="0">
                <a:solidFill>
                  <a:schemeClr val="tx1"/>
                </a:solidFill>
                <a:latin typeface="Arial"/>
                <a:ea typeface="+mn-ea"/>
                <a:cs typeface="Arial"/>
              </a:defRPr>
            </a:lvl2pPr>
            <a:lvl3pPr>
              <a:defRPr sz="1800">
                <a:latin typeface="Arial"/>
                <a:cs typeface="Arial"/>
              </a:defRPr>
            </a:lvl3pPr>
            <a:lvl4pPr>
              <a:defRPr sz="1200">
                <a:latin typeface="Arial"/>
                <a:cs typeface="Arial"/>
              </a:defRPr>
            </a:lvl4pPr>
            <a:lvl5pPr>
              <a:defRPr sz="1200">
                <a:latin typeface="Arial"/>
                <a:cs typeface="Arial"/>
              </a:defRPr>
            </a:lvl5pPr>
          </a:lstStyle>
          <a:p>
            <a:pPr marL="261938" lvl="0" indent="-261938" algn="l" defTabSz="457200" rtl="0" eaLnBrk="1" latinLnBrk="0" hangingPunct="1">
              <a:spcBef>
                <a:spcPct val="20000"/>
              </a:spcBef>
              <a:buClr>
                <a:schemeClr val="accent2"/>
              </a:buClr>
              <a:buFont typeface="Arial"/>
              <a:buChar char="•"/>
            </a:pPr>
            <a:r>
              <a:rPr lang="en-US"/>
              <a:t>Edit Master text styles</a:t>
            </a:r>
          </a:p>
          <a:p>
            <a:pPr marL="261938" lvl="1" indent="-261938" algn="l" defTabSz="457200" rtl="0" eaLnBrk="1" latinLnBrk="0" hangingPunct="1">
              <a:spcBef>
                <a:spcPct val="20000"/>
              </a:spcBef>
              <a:buClr>
                <a:schemeClr val="accent2"/>
              </a:buClr>
              <a:buFont typeface="Arial"/>
              <a:buChar char="•"/>
            </a:pPr>
            <a:r>
              <a:rPr lang="en-US"/>
              <a:t>Second level</a:t>
            </a:r>
          </a:p>
          <a:p>
            <a:pPr marL="261938" lvl="2" indent="-261938" algn="l" defTabSz="457200" rtl="0" eaLnBrk="1" latinLnBrk="0" hangingPunct="1">
              <a:spcBef>
                <a:spcPct val="20000"/>
              </a:spcBef>
              <a:buClr>
                <a:schemeClr val="accent2"/>
              </a:buClr>
              <a:buFont typeface="Arial"/>
              <a:buChar char="•"/>
            </a:pPr>
            <a:r>
              <a:rPr lang="en-US"/>
              <a:t>Third level</a:t>
            </a:r>
          </a:p>
        </p:txBody>
      </p:sp>
      <p:sp>
        <p:nvSpPr>
          <p:cNvPr id="8" name="Text Placeholder 11"/>
          <p:cNvSpPr>
            <a:spLocks noGrp="1"/>
          </p:cNvSpPr>
          <p:nvPr>
            <p:ph type="body" sz="quarter" idx="12"/>
          </p:nvPr>
        </p:nvSpPr>
        <p:spPr>
          <a:xfrm>
            <a:off x="4932040" y="1449387"/>
            <a:ext cx="3871773" cy="1385888"/>
          </a:xfrm>
          <a:prstGeom prst="rect">
            <a:avLst/>
          </a:prstGeom>
        </p:spPr>
        <p:txBody>
          <a:bodyPr vert="horz"/>
          <a:lstStyle>
            <a:lvl1pPr marL="179388" indent="-179388">
              <a:buClr>
                <a:schemeClr val="accent2"/>
              </a:buClr>
              <a:defRPr lang="en-US" sz="1800" kern="1200" dirty="0" smtClean="0">
                <a:solidFill>
                  <a:schemeClr val="tx1"/>
                </a:solidFill>
                <a:latin typeface="Arial"/>
                <a:ea typeface="+mn-ea"/>
                <a:cs typeface="Arial"/>
              </a:defRPr>
            </a:lvl1pPr>
            <a:lvl2pPr>
              <a:defRPr lang="en-US" sz="1800" kern="1200" dirty="0" smtClean="0">
                <a:solidFill>
                  <a:schemeClr val="tx1"/>
                </a:solidFill>
                <a:latin typeface="Arial"/>
                <a:ea typeface="+mn-ea"/>
                <a:cs typeface="Arial"/>
              </a:defRPr>
            </a:lvl2pPr>
            <a:lvl3pPr>
              <a:defRPr sz="1400">
                <a:latin typeface="Arial"/>
                <a:cs typeface="Arial"/>
              </a:defRPr>
            </a:lvl3pPr>
            <a:lvl4pPr>
              <a:defRPr sz="1200">
                <a:latin typeface="Arial"/>
                <a:cs typeface="Arial"/>
              </a:defRPr>
            </a:lvl4pPr>
            <a:lvl5pPr>
              <a:defRPr sz="1200">
                <a:latin typeface="Arial"/>
                <a:cs typeface="Arial"/>
              </a:defRPr>
            </a:lvl5pPr>
          </a:lstStyle>
          <a:p>
            <a:pPr marL="261938" lvl="0" indent="-261938" algn="l" defTabSz="457200" rtl="0" eaLnBrk="1" latinLnBrk="0" hangingPunct="1">
              <a:spcBef>
                <a:spcPct val="20000"/>
              </a:spcBef>
              <a:buClr>
                <a:schemeClr val="accent2"/>
              </a:buClr>
              <a:buFont typeface="Arial"/>
              <a:buChar char="•"/>
            </a:pPr>
            <a:r>
              <a:rPr lang="en-US"/>
              <a:t>Edit Master text styles</a:t>
            </a:r>
          </a:p>
          <a:p>
            <a:pPr marL="261938" lvl="1" indent="-261938" algn="l" defTabSz="457200" rtl="0" eaLnBrk="1" latinLnBrk="0" hangingPunct="1">
              <a:spcBef>
                <a:spcPct val="20000"/>
              </a:spcBef>
              <a:buClr>
                <a:schemeClr val="accent2"/>
              </a:buClr>
              <a:buFont typeface="Arial"/>
              <a:buChar char="•"/>
            </a:pPr>
            <a:r>
              <a:rPr lang="en-US"/>
              <a:t>Second level</a:t>
            </a:r>
          </a:p>
        </p:txBody>
      </p:sp>
      <p:sp>
        <p:nvSpPr>
          <p:cNvPr id="14" name="Text Placeholder 12"/>
          <p:cNvSpPr>
            <a:spLocks noGrp="1"/>
          </p:cNvSpPr>
          <p:nvPr>
            <p:ph type="body" sz="quarter" idx="13"/>
          </p:nvPr>
        </p:nvSpPr>
        <p:spPr>
          <a:xfrm>
            <a:off x="685796" y="6396162"/>
            <a:ext cx="2440301" cy="274638"/>
          </a:xfrm>
          <a:prstGeom prst="rect">
            <a:avLst/>
          </a:prstGeom>
        </p:spPr>
        <p:txBody>
          <a:bodyPr/>
          <a:lstStyle>
            <a:lvl1pPr marL="0" indent="0" algn="l" defTabSz="457200" rtl="0" eaLnBrk="1" latinLnBrk="0" hangingPunct="1">
              <a:buNone/>
              <a:defRPr lang="en-US" sz="1200" kern="1200" dirty="0">
                <a:solidFill>
                  <a:schemeClr val="tx1"/>
                </a:solidFill>
                <a:latin typeface="Arial" panose="020B0604020202020204" pitchFamily="34" charset="0"/>
                <a:ea typeface="+mn-ea"/>
                <a:cs typeface="Arial" panose="020B0604020202020204" pitchFamily="34" charset="0"/>
              </a:defRPr>
            </a:lvl1pPr>
          </a:lstStyle>
          <a:p>
            <a:pPr lvl="0"/>
            <a:r>
              <a:rPr lang="en-US"/>
              <a:t>Edit Master text styles</a:t>
            </a:r>
          </a:p>
        </p:txBody>
      </p:sp>
      <p:sp>
        <p:nvSpPr>
          <p:cNvPr id="15" name="Footer Placeholder 16"/>
          <p:cNvSpPr>
            <a:spLocks noGrp="1"/>
          </p:cNvSpPr>
          <p:nvPr>
            <p:ph type="ftr" sz="quarter" idx="3"/>
          </p:nvPr>
        </p:nvSpPr>
        <p:spPr>
          <a:xfrm>
            <a:off x="3126097" y="6394602"/>
            <a:ext cx="3267083" cy="274636"/>
          </a:xfrm>
          <a:prstGeom prst="rect">
            <a:avLst/>
          </a:prstGeom>
        </p:spPr>
        <p:txBody>
          <a:bodyPr/>
          <a:lstStyle>
            <a:lvl1pPr algn="ctr">
              <a:defRPr sz="1200">
                <a:latin typeface="Arial" panose="020B0604020202020204" pitchFamily="34" charset="0"/>
                <a:cs typeface="Arial" panose="020B0604020202020204" pitchFamily="34" charset="0"/>
              </a:defRPr>
            </a:lvl1pPr>
          </a:lstStyle>
          <a:p>
            <a:r>
              <a:rPr lang="en-US" dirty="0"/>
              <a:t>Footer</a:t>
            </a:r>
          </a:p>
        </p:txBody>
      </p:sp>
      <p:sp>
        <p:nvSpPr>
          <p:cNvPr id="16" name="Date Placeholder 5"/>
          <p:cNvSpPr>
            <a:spLocks noGrp="1"/>
          </p:cNvSpPr>
          <p:nvPr>
            <p:ph type="dt" sz="half" idx="2"/>
          </p:nvPr>
        </p:nvSpPr>
        <p:spPr>
          <a:xfrm>
            <a:off x="6413499" y="6399767"/>
            <a:ext cx="1968501" cy="271033"/>
          </a:xfrm>
          <a:prstGeom prst="rect">
            <a:avLst/>
          </a:prstGeom>
        </p:spPr>
        <p:txBody>
          <a:bodyPr/>
          <a:lstStyle>
            <a:lvl1pPr algn="ctr">
              <a:defRPr sz="1200">
                <a:latin typeface="Arial" panose="020B0604020202020204" pitchFamily="34" charset="0"/>
                <a:cs typeface="Arial" panose="020B0604020202020204" pitchFamily="34" charset="0"/>
              </a:defRPr>
            </a:lvl1pPr>
          </a:lstStyle>
          <a:p>
            <a:fld id="{1F45A050-A0E9-457C-B706-B9085DD59521}" type="datetime2">
              <a:rPr lang="en-US" smtClean="0"/>
              <a:t>Tuesday, September 5, 2017</a:t>
            </a:fld>
            <a:endParaRPr lang="en-US" dirty="0"/>
          </a:p>
        </p:txBody>
      </p:sp>
      <p:sp>
        <p:nvSpPr>
          <p:cNvPr id="9" name="Picture Placeholder 8"/>
          <p:cNvSpPr>
            <a:spLocks noGrp="1"/>
          </p:cNvSpPr>
          <p:nvPr>
            <p:ph type="pic" sz="quarter" idx="14" hasCustomPrompt="1"/>
          </p:nvPr>
        </p:nvSpPr>
        <p:spPr>
          <a:xfrm>
            <a:off x="1926843" y="261479"/>
            <a:ext cx="1597025" cy="331189"/>
          </a:xfrm>
          <a:prstGeom prst="rect">
            <a:avLst/>
          </a:prstGeom>
        </p:spPr>
        <p:txBody>
          <a:bodyPr anchor="ctr"/>
          <a:lstStyle>
            <a:lvl1pPr marL="0" indent="0" algn="ctr">
              <a:buNone/>
              <a:defRPr sz="1100">
                <a:solidFill>
                  <a:schemeClr val="bg1"/>
                </a:solidFill>
                <a:latin typeface="Arial" panose="020B0604020202020204" pitchFamily="34" charset="0"/>
                <a:cs typeface="Arial" panose="020B0604020202020204" pitchFamily="34" charset="0"/>
              </a:defRPr>
            </a:lvl1pPr>
          </a:lstStyle>
          <a:p>
            <a:r>
              <a:rPr lang="en-US" dirty="0"/>
              <a:t>Partner Logo</a:t>
            </a:r>
          </a:p>
        </p:txBody>
      </p:sp>
    </p:spTree>
    <p:extLst>
      <p:ext uri="{BB962C8B-B14F-4D97-AF65-F5344CB8AC3E}">
        <p14:creationId xmlns:p14="http://schemas.microsoft.com/office/powerpoint/2010/main" val="789339792"/>
      </p:ext>
    </p:extLst>
  </p:cSld>
  <p:clrMapOvr>
    <a:masterClrMapping/>
  </p:clrMapOvr>
  <p:extLst mod="1">
    <p:ext uri="{DCECCB84-F9BA-43D5-87BE-67443E8EF086}">
      <p15:sldGuideLst xmlns:p15="http://schemas.microsoft.com/office/powerpoint/2012/main">
        <p15:guide id="1" orient="horz" pos="805">
          <p15:clr>
            <a:srgbClr val="FBAE40"/>
          </p15:clr>
        </p15:guide>
        <p15:guide id="2" pos="2864" userDrawn="1">
          <p15:clr>
            <a:srgbClr val="FBAE40"/>
          </p15:clr>
        </p15:guide>
        <p15:guide id="3" pos="480">
          <p15:clr>
            <a:srgbClr val="FBAE40"/>
          </p15:clr>
        </p15:guide>
        <p15:guide id="4" orient="horz" pos="1179">
          <p15:clr>
            <a:srgbClr val="FBAE40"/>
          </p15:clr>
        </p15:guide>
        <p15:guide id="5" orient="horz" pos="971">
          <p15:clr>
            <a:srgbClr val="FBAE40"/>
          </p15:clr>
        </p15:guide>
        <p15:guide id="0" pos="3163" userDrawn="1">
          <p15:clr>
            <a:srgbClr val="FBAE40"/>
          </p15:clr>
        </p15:guide>
      </p15:sldGuideLst>
    </p:ext>
  </p:extLst>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VisitEngland Chart Only">
    <p:spTree>
      <p:nvGrpSpPr>
        <p:cNvPr id="1" name=""/>
        <p:cNvGrpSpPr/>
        <p:nvPr/>
      </p:nvGrpSpPr>
      <p:grpSpPr>
        <a:xfrm>
          <a:off x="0" y="0"/>
          <a:ext cx="0" cy="0"/>
          <a:chOff x="0" y="0"/>
          <a:chExt cx="0" cy="0"/>
        </a:xfrm>
      </p:grpSpPr>
      <p:sp>
        <p:nvSpPr>
          <p:cNvPr id="2" name="Title 1"/>
          <p:cNvSpPr>
            <a:spLocks noGrp="1"/>
          </p:cNvSpPr>
          <p:nvPr>
            <p:ph type="title"/>
          </p:nvPr>
        </p:nvSpPr>
        <p:spPr>
          <a:xfrm>
            <a:off x="654051" y="872066"/>
            <a:ext cx="8149762" cy="558801"/>
          </a:xfrm>
          <a:prstGeom prst="rect">
            <a:avLst/>
          </a:prstGeom>
        </p:spPr>
        <p:txBody>
          <a:bodyPr/>
          <a:lstStyle>
            <a:lvl1pPr algn="l">
              <a:defRPr lang="en-GB" sz="3000" kern="1200" dirty="0">
                <a:solidFill>
                  <a:schemeClr val="accent2"/>
                </a:solidFill>
                <a:latin typeface="Arial"/>
                <a:ea typeface="+mn-ea"/>
                <a:cs typeface="Arial"/>
              </a:defRPr>
            </a:lvl1pPr>
          </a:lstStyle>
          <a:p>
            <a:pPr marL="0" lvl="0" indent="0" algn="l" defTabSz="457200" rtl="0" eaLnBrk="1" latinLnBrk="0" hangingPunct="1">
              <a:spcBef>
                <a:spcPct val="20000"/>
              </a:spcBef>
              <a:buFont typeface="Arial"/>
              <a:buNone/>
            </a:pPr>
            <a:r>
              <a:rPr lang="en-US"/>
              <a:t>Click to edit Master title style</a:t>
            </a:r>
            <a:endParaRPr lang="en-GB" dirty="0"/>
          </a:p>
        </p:txBody>
      </p:sp>
      <p:sp>
        <p:nvSpPr>
          <p:cNvPr id="10" name="Chart Placeholder 9"/>
          <p:cNvSpPr>
            <a:spLocks noGrp="1"/>
          </p:cNvSpPr>
          <p:nvPr>
            <p:ph type="chart" sz="quarter" idx="10"/>
          </p:nvPr>
        </p:nvSpPr>
        <p:spPr>
          <a:xfrm>
            <a:off x="666634" y="1778525"/>
            <a:ext cx="8137179" cy="4478342"/>
          </a:xfrm>
          <a:prstGeom prst="rect">
            <a:avLst/>
          </a:prstGeom>
        </p:spPr>
        <p:txBody>
          <a:bodyPr/>
          <a:lstStyle>
            <a:lvl1pPr marL="0" indent="0">
              <a:buNone/>
              <a:defRPr lang="en-GB" sz="1800" kern="1200" dirty="0">
                <a:solidFill>
                  <a:schemeClr val="tx1"/>
                </a:solidFill>
                <a:latin typeface="Arial"/>
                <a:ea typeface="+mn-ea"/>
                <a:cs typeface="Arial"/>
              </a:defRPr>
            </a:lvl1pPr>
          </a:lstStyle>
          <a:p>
            <a:r>
              <a:rPr lang="en-US" dirty="0"/>
              <a:t>Click icon to add chart</a:t>
            </a:r>
            <a:endParaRPr lang="en-GB" dirty="0"/>
          </a:p>
        </p:txBody>
      </p:sp>
      <p:sp>
        <p:nvSpPr>
          <p:cNvPr id="13" name="Text Placeholder 12"/>
          <p:cNvSpPr>
            <a:spLocks noGrp="1"/>
          </p:cNvSpPr>
          <p:nvPr>
            <p:ph type="body" sz="quarter" idx="13"/>
          </p:nvPr>
        </p:nvSpPr>
        <p:spPr>
          <a:xfrm>
            <a:off x="685796" y="6396162"/>
            <a:ext cx="2440301" cy="274638"/>
          </a:xfrm>
          <a:prstGeom prst="rect">
            <a:avLst/>
          </a:prstGeom>
        </p:spPr>
        <p:txBody>
          <a:bodyPr/>
          <a:lstStyle>
            <a:lvl1pPr marL="0" indent="0" algn="l" defTabSz="457200" rtl="0" eaLnBrk="1" latinLnBrk="0" hangingPunct="1">
              <a:buNone/>
              <a:defRPr lang="en-US" sz="1200" kern="1200" dirty="0">
                <a:solidFill>
                  <a:schemeClr val="tx1"/>
                </a:solidFill>
                <a:latin typeface="Arial" panose="020B0604020202020204" pitchFamily="34" charset="0"/>
                <a:ea typeface="+mn-ea"/>
                <a:cs typeface="Arial" panose="020B0604020202020204" pitchFamily="34" charset="0"/>
              </a:defRPr>
            </a:lvl1pPr>
          </a:lstStyle>
          <a:p>
            <a:pPr lvl="0"/>
            <a:r>
              <a:rPr lang="en-US"/>
              <a:t>Edit Master text styles</a:t>
            </a:r>
          </a:p>
        </p:txBody>
      </p:sp>
      <p:sp>
        <p:nvSpPr>
          <p:cNvPr id="14" name="Footer Placeholder 16"/>
          <p:cNvSpPr>
            <a:spLocks noGrp="1"/>
          </p:cNvSpPr>
          <p:nvPr>
            <p:ph type="ftr" sz="quarter" idx="3"/>
          </p:nvPr>
        </p:nvSpPr>
        <p:spPr>
          <a:xfrm>
            <a:off x="3126097" y="6394602"/>
            <a:ext cx="3267083" cy="274636"/>
          </a:xfrm>
          <a:prstGeom prst="rect">
            <a:avLst/>
          </a:prstGeom>
        </p:spPr>
        <p:txBody>
          <a:bodyPr/>
          <a:lstStyle>
            <a:lvl1pPr algn="ctr">
              <a:defRPr sz="1200">
                <a:latin typeface="Arial" panose="020B0604020202020204" pitchFamily="34" charset="0"/>
                <a:cs typeface="Arial" panose="020B0604020202020204" pitchFamily="34" charset="0"/>
              </a:defRPr>
            </a:lvl1pPr>
          </a:lstStyle>
          <a:p>
            <a:r>
              <a:rPr lang="en-US" dirty="0"/>
              <a:t>Footer</a:t>
            </a:r>
          </a:p>
        </p:txBody>
      </p:sp>
      <p:sp>
        <p:nvSpPr>
          <p:cNvPr id="15" name="Date Placeholder 5"/>
          <p:cNvSpPr>
            <a:spLocks noGrp="1"/>
          </p:cNvSpPr>
          <p:nvPr>
            <p:ph type="dt" sz="half" idx="2"/>
          </p:nvPr>
        </p:nvSpPr>
        <p:spPr>
          <a:xfrm>
            <a:off x="6413499" y="6399767"/>
            <a:ext cx="1968501" cy="271033"/>
          </a:xfrm>
          <a:prstGeom prst="rect">
            <a:avLst/>
          </a:prstGeom>
        </p:spPr>
        <p:txBody>
          <a:bodyPr/>
          <a:lstStyle>
            <a:lvl1pPr algn="ctr">
              <a:defRPr sz="1200">
                <a:latin typeface="Arial" panose="020B0604020202020204" pitchFamily="34" charset="0"/>
                <a:cs typeface="Arial" panose="020B0604020202020204" pitchFamily="34" charset="0"/>
              </a:defRPr>
            </a:lvl1pPr>
          </a:lstStyle>
          <a:p>
            <a:fld id="{1F45A050-A0E9-457C-B706-B9085DD59521}" type="datetime2">
              <a:rPr lang="en-US" smtClean="0"/>
              <a:t>Tuesday, September 5, 2017</a:t>
            </a:fld>
            <a:endParaRPr lang="en-US" dirty="0"/>
          </a:p>
        </p:txBody>
      </p:sp>
      <p:sp>
        <p:nvSpPr>
          <p:cNvPr id="8" name="Picture Placeholder 8"/>
          <p:cNvSpPr>
            <a:spLocks noGrp="1"/>
          </p:cNvSpPr>
          <p:nvPr>
            <p:ph type="pic" sz="quarter" idx="14" hasCustomPrompt="1"/>
          </p:nvPr>
        </p:nvSpPr>
        <p:spPr>
          <a:xfrm>
            <a:off x="1926843" y="261479"/>
            <a:ext cx="1597025" cy="331189"/>
          </a:xfrm>
          <a:prstGeom prst="rect">
            <a:avLst/>
          </a:prstGeom>
        </p:spPr>
        <p:txBody>
          <a:bodyPr anchor="ctr"/>
          <a:lstStyle>
            <a:lvl1pPr marL="0" indent="0" algn="ctr">
              <a:buNone/>
              <a:defRPr sz="1100">
                <a:solidFill>
                  <a:schemeClr val="bg1"/>
                </a:solidFill>
                <a:latin typeface="Arial" panose="020B0604020202020204" pitchFamily="34" charset="0"/>
                <a:cs typeface="Arial" panose="020B0604020202020204" pitchFamily="34" charset="0"/>
              </a:defRPr>
            </a:lvl1pPr>
          </a:lstStyle>
          <a:p>
            <a:r>
              <a:rPr lang="en-US" dirty="0"/>
              <a:t>Partner Logo</a:t>
            </a:r>
          </a:p>
        </p:txBody>
      </p:sp>
    </p:spTree>
    <p:extLst>
      <p:ext uri="{BB962C8B-B14F-4D97-AF65-F5344CB8AC3E}">
        <p14:creationId xmlns:p14="http://schemas.microsoft.com/office/powerpoint/2010/main" val="2674555454"/>
      </p:ext>
    </p:extLst>
  </p:cSld>
  <p:clrMapOvr>
    <a:masterClrMapping/>
  </p:clrMapOvr>
  <p:extLst mod="1">
    <p:ext uri="{DCECCB84-F9BA-43D5-87BE-67443E8EF086}">
      <p15:sldGuideLst xmlns:p15="http://schemas.microsoft.com/office/powerpoint/2012/main">
        <p15:guide id="1" orient="horz" pos="805">
          <p15:clr>
            <a:srgbClr val="FBAE40"/>
          </p15:clr>
        </p15:guide>
        <p15:guide id="2" pos="2880">
          <p15:clr>
            <a:srgbClr val="FBAE40"/>
          </p15:clr>
        </p15:guide>
        <p15:guide id="3" pos="480">
          <p15:clr>
            <a:srgbClr val="FBAE40"/>
          </p15:clr>
        </p15:guide>
        <p15:guide id="4" orient="horz" pos="1179">
          <p15:clr>
            <a:srgbClr val="FBAE40"/>
          </p15:clr>
        </p15:guide>
        <p15:guide id="5" orient="horz" pos="971">
          <p15:clr>
            <a:srgbClr val="FBAE40"/>
          </p15:clr>
        </p15:guide>
      </p15:sldGuideLst>
    </p:ext>
  </p:extLst>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VisitEngland Table Only">
    <p:spTree>
      <p:nvGrpSpPr>
        <p:cNvPr id="1" name=""/>
        <p:cNvGrpSpPr/>
        <p:nvPr/>
      </p:nvGrpSpPr>
      <p:grpSpPr>
        <a:xfrm>
          <a:off x="0" y="0"/>
          <a:ext cx="0" cy="0"/>
          <a:chOff x="0" y="0"/>
          <a:chExt cx="0" cy="0"/>
        </a:xfrm>
      </p:grpSpPr>
      <p:sp>
        <p:nvSpPr>
          <p:cNvPr id="2" name="Title 1"/>
          <p:cNvSpPr>
            <a:spLocks noGrp="1"/>
          </p:cNvSpPr>
          <p:nvPr>
            <p:ph type="title"/>
          </p:nvPr>
        </p:nvSpPr>
        <p:spPr>
          <a:xfrm>
            <a:off x="654051" y="872066"/>
            <a:ext cx="8149762" cy="558801"/>
          </a:xfrm>
          <a:prstGeom prst="rect">
            <a:avLst/>
          </a:prstGeom>
        </p:spPr>
        <p:txBody>
          <a:bodyPr/>
          <a:lstStyle>
            <a:lvl1pPr algn="l">
              <a:defRPr lang="en-GB" sz="3000" kern="1200" dirty="0">
                <a:solidFill>
                  <a:schemeClr val="accent2"/>
                </a:solidFill>
                <a:latin typeface="Arial"/>
                <a:ea typeface="+mn-ea"/>
                <a:cs typeface="Arial"/>
              </a:defRPr>
            </a:lvl1pPr>
          </a:lstStyle>
          <a:p>
            <a:pPr marL="0" lvl="0" indent="0" algn="l" defTabSz="457200" rtl="0" eaLnBrk="1" latinLnBrk="0" hangingPunct="1">
              <a:spcBef>
                <a:spcPct val="20000"/>
              </a:spcBef>
              <a:buFont typeface="Arial"/>
              <a:buNone/>
            </a:pPr>
            <a:r>
              <a:rPr lang="en-US"/>
              <a:t>Click to edit Master title style</a:t>
            </a:r>
            <a:endParaRPr lang="en-GB" dirty="0"/>
          </a:p>
        </p:txBody>
      </p:sp>
      <p:sp>
        <p:nvSpPr>
          <p:cNvPr id="4" name="Table Placeholder 3"/>
          <p:cNvSpPr>
            <a:spLocks noGrp="1"/>
          </p:cNvSpPr>
          <p:nvPr>
            <p:ph type="tbl" sz="quarter" idx="10"/>
          </p:nvPr>
        </p:nvSpPr>
        <p:spPr>
          <a:xfrm>
            <a:off x="762000" y="1871663"/>
            <a:ext cx="8041813" cy="3928004"/>
          </a:xfrm>
          <a:prstGeom prst="rect">
            <a:avLst/>
          </a:prstGeom>
        </p:spPr>
        <p:txBody>
          <a:bodyPr/>
          <a:lstStyle>
            <a:lvl1pPr marL="0" indent="0" algn="l" defTabSz="457200" rtl="0" eaLnBrk="1" latinLnBrk="0" hangingPunct="1">
              <a:spcBef>
                <a:spcPct val="20000"/>
              </a:spcBef>
              <a:buFont typeface="Arial"/>
              <a:buNone/>
              <a:defRPr lang="en-GB" sz="1800" kern="1200" dirty="0">
                <a:solidFill>
                  <a:schemeClr val="tx1"/>
                </a:solidFill>
                <a:latin typeface="Arial"/>
                <a:ea typeface="+mn-ea"/>
                <a:cs typeface="Arial"/>
              </a:defRPr>
            </a:lvl1pPr>
          </a:lstStyle>
          <a:p>
            <a:r>
              <a:rPr lang="en-US" dirty="0"/>
              <a:t>Click icon to add table</a:t>
            </a:r>
            <a:endParaRPr lang="en-GB" dirty="0"/>
          </a:p>
        </p:txBody>
      </p:sp>
      <p:sp>
        <p:nvSpPr>
          <p:cNvPr id="13" name="Text Placeholder 12"/>
          <p:cNvSpPr>
            <a:spLocks noGrp="1"/>
          </p:cNvSpPr>
          <p:nvPr>
            <p:ph type="body" sz="quarter" idx="13"/>
          </p:nvPr>
        </p:nvSpPr>
        <p:spPr>
          <a:xfrm>
            <a:off x="685796" y="6396162"/>
            <a:ext cx="2440301" cy="274638"/>
          </a:xfrm>
          <a:prstGeom prst="rect">
            <a:avLst/>
          </a:prstGeom>
        </p:spPr>
        <p:txBody>
          <a:bodyPr/>
          <a:lstStyle>
            <a:lvl1pPr marL="0" indent="0" algn="l" defTabSz="457200" rtl="0" eaLnBrk="1" latinLnBrk="0" hangingPunct="1">
              <a:buNone/>
              <a:defRPr lang="en-US" sz="1200" kern="1200" dirty="0">
                <a:solidFill>
                  <a:schemeClr val="tx1"/>
                </a:solidFill>
                <a:latin typeface="Arial" panose="020B0604020202020204" pitchFamily="34" charset="0"/>
                <a:ea typeface="+mn-ea"/>
                <a:cs typeface="Arial" panose="020B0604020202020204" pitchFamily="34" charset="0"/>
              </a:defRPr>
            </a:lvl1pPr>
          </a:lstStyle>
          <a:p>
            <a:pPr lvl="0"/>
            <a:r>
              <a:rPr lang="en-US"/>
              <a:t>Edit Master text styles</a:t>
            </a:r>
          </a:p>
        </p:txBody>
      </p:sp>
      <p:sp>
        <p:nvSpPr>
          <p:cNvPr id="14" name="Footer Placeholder 16"/>
          <p:cNvSpPr>
            <a:spLocks noGrp="1"/>
          </p:cNvSpPr>
          <p:nvPr>
            <p:ph type="ftr" sz="quarter" idx="3"/>
          </p:nvPr>
        </p:nvSpPr>
        <p:spPr>
          <a:xfrm>
            <a:off x="3126097" y="6394602"/>
            <a:ext cx="3267083" cy="274636"/>
          </a:xfrm>
          <a:prstGeom prst="rect">
            <a:avLst/>
          </a:prstGeom>
        </p:spPr>
        <p:txBody>
          <a:bodyPr/>
          <a:lstStyle>
            <a:lvl1pPr algn="ctr">
              <a:defRPr sz="1200">
                <a:latin typeface="Arial" panose="020B0604020202020204" pitchFamily="34" charset="0"/>
                <a:cs typeface="Arial" panose="020B0604020202020204" pitchFamily="34" charset="0"/>
              </a:defRPr>
            </a:lvl1pPr>
          </a:lstStyle>
          <a:p>
            <a:r>
              <a:rPr lang="en-US" dirty="0"/>
              <a:t>Footer</a:t>
            </a:r>
          </a:p>
        </p:txBody>
      </p:sp>
      <p:sp>
        <p:nvSpPr>
          <p:cNvPr id="15" name="Date Placeholder 5"/>
          <p:cNvSpPr>
            <a:spLocks noGrp="1"/>
          </p:cNvSpPr>
          <p:nvPr>
            <p:ph type="dt" sz="half" idx="2"/>
          </p:nvPr>
        </p:nvSpPr>
        <p:spPr>
          <a:xfrm>
            <a:off x="6413499" y="6399767"/>
            <a:ext cx="1968501" cy="271033"/>
          </a:xfrm>
          <a:prstGeom prst="rect">
            <a:avLst/>
          </a:prstGeom>
        </p:spPr>
        <p:txBody>
          <a:bodyPr/>
          <a:lstStyle>
            <a:lvl1pPr algn="ctr">
              <a:defRPr sz="1200">
                <a:latin typeface="Arial" panose="020B0604020202020204" pitchFamily="34" charset="0"/>
                <a:cs typeface="Arial" panose="020B0604020202020204" pitchFamily="34" charset="0"/>
              </a:defRPr>
            </a:lvl1pPr>
          </a:lstStyle>
          <a:p>
            <a:fld id="{1F45A050-A0E9-457C-B706-B9085DD59521}" type="datetime2">
              <a:rPr lang="en-US" smtClean="0"/>
              <a:t>Tuesday, September 5, 2017</a:t>
            </a:fld>
            <a:endParaRPr lang="en-US" dirty="0"/>
          </a:p>
        </p:txBody>
      </p:sp>
      <p:sp>
        <p:nvSpPr>
          <p:cNvPr id="8" name="Picture Placeholder 8"/>
          <p:cNvSpPr>
            <a:spLocks noGrp="1"/>
          </p:cNvSpPr>
          <p:nvPr>
            <p:ph type="pic" sz="quarter" idx="14" hasCustomPrompt="1"/>
          </p:nvPr>
        </p:nvSpPr>
        <p:spPr>
          <a:xfrm>
            <a:off x="1926843" y="261479"/>
            <a:ext cx="1597025" cy="331189"/>
          </a:xfrm>
          <a:prstGeom prst="rect">
            <a:avLst/>
          </a:prstGeom>
        </p:spPr>
        <p:txBody>
          <a:bodyPr anchor="ctr"/>
          <a:lstStyle>
            <a:lvl1pPr marL="0" indent="0" algn="ctr">
              <a:buNone/>
              <a:defRPr sz="1100">
                <a:solidFill>
                  <a:schemeClr val="bg1"/>
                </a:solidFill>
                <a:latin typeface="Arial" panose="020B0604020202020204" pitchFamily="34" charset="0"/>
                <a:cs typeface="Arial" panose="020B0604020202020204" pitchFamily="34" charset="0"/>
              </a:defRPr>
            </a:lvl1pPr>
          </a:lstStyle>
          <a:p>
            <a:r>
              <a:rPr lang="en-US" dirty="0"/>
              <a:t>Partner Logo</a:t>
            </a:r>
          </a:p>
        </p:txBody>
      </p:sp>
    </p:spTree>
    <p:extLst>
      <p:ext uri="{BB962C8B-B14F-4D97-AF65-F5344CB8AC3E}">
        <p14:creationId xmlns:p14="http://schemas.microsoft.com/office/powerpoint/2010/main" val="3480377641"/>
      </p:ext>
    </p:extLst>
  </p:cSld>
  <p:clrMapOvr>
    <a:masterClrMapping/>
  </p:clrMapOvr>
  <p:extLst mod="1">
    <p:ext uri="{DCECCB84-F9BA-43D5-87BE-67443E8EF086}">
      <p15:sldGuideLst xmlns:p15="http://schemas.microsoft.com/office/powerpoint/2012/main">
        <p15:guide id="1" orient="horz" pos="805">
          <p15:clr>
            <a:srgbClr val="FBAE40"/>
          </p15:clr>
        </p15:guide>
        <p15:guide id="2" pos="2880">
          <p15:clr>
            <a:srgbClr val="FBAE40"/>
          </p15:clr>
        </p15:guide>
        <p15:guide id="3" pos="480">
          <p15:clr>
            <a:srgbClr val="FBAE40"/>
          </p15:clr>
        </p15:guide>
        <p15:guide id="4" orient="horz" pos="1179">
          <p15:clr>
            <a:srgbClr val="FBAE40"/>
          </p15:clr>
        </p15:guide>
        <p15:guide id="5" orient="horz" pos="971">
          <p15:clr>
            <a:srgbClr val="FBAE40"/>
          </p15:clr>
        </p15:guide>
      </p15:sldGuideLst>
    </p:ext>
  </p:extLst>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VisitEngland Ch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654051" y="872066"/>
            <a:ext cx="8149762" cy="558801"/>
          </a:xfrm>
          <a:prstGeom prst="rect">
            <a:avLst/>
          </a:prstGeom>
        </p:spPr>
        <p:txBody>
          <a:bodyPr/>
          <a:lstStyle>
            <a:lvl1pPr algn="l">
              <a:defRPr lang="en-GB" sz="3000" kern="1200" dirty="0">
                <a:solidFill>
                  <a:schemeClr val="accent2"/>
                </a:solidFill>
                <a:latin typeface="Arial"/>
                <a:ea typeface="+mn-ea"/>
                <a:cs typeface="Arial"/>
              </a:defRPr>
            </a:lvl1pPr>
          </a:lstStyle>
          <a:p>
            <a:pPr marL="0" lvl="0" indent="0" algn="l" defTabSz="457200" rtl="0" eaLnBrk="1" latinLnBrk="0" hangingPunct="1">
              <a:spcBef>
                <a:spcPct val="20000"/>
              </a:spcBef>
              <a:buFont typeface="Arial"/>
              <a:buNone/>
            </a:pPr>
            <a:r>
              <a:rPr lang="en-US"/>
              <a:t>Click to edit Master title style</a:t>
            </a:r>
            <a:endParaRPr lang="en-GB" dirty="0"/>
          </a:p>
        </p:txBody>
      </p:sp>
      <p:sp>
        <p:nvSpPr>
          <p:cNvPr id="10" name="Chart Placeholder 9"/>
          <p:cNvSpPr>
            <a:spLocks noGrp="1"/>
          </p:cNvSpPr>
          <p:nvPr>
            <p:ph type="chart" sz="quarter" idx="10"/>
          </p:nvPr>
        </p:nvSpPr>
        <p:spPr>
          <a:xfrm>
            <a:off x="761999" y="1871663"/>
            <a:ext cx="3810001" cy="4385204"/>
          </a:xfrm>
          <a:prstGeom prst="rect">
            <a:avLst/>
          </a:prstGeom>
        </p:spPr>
        <p:txBody>
          <a:bodyPr/>
          <a:lstStyle>
            <a:lvl1pPr marL="0" indent="0">
              <a:buNone/>
              <a:defRPr lang="en-GB" sz="1800" kern="1200" dirty="0">
                <a:solidFill>
                  <a:schemeClr val="tx1"/>
                </a:solidFill>
                <a:latin typeface="Arial"/>
                <a:ea typeface="+mn-ea"/>
                <a:cs typeface="Arial"/>
              </a:defRPr>
            </a:lvl1pPr>
          </a:lstStyle>
          <a:p>
            <a:r>
              <a:rPr lang="en-US" dirty="0"/>
              <a:t>Click icon to add chart</a:t>
            </a:r>
            <a:endParaRPr lang="en-GB" dirty="0"/>
          </a:p>
        </p:txBody>
      </p:sp>
      <p:sp>
        <p:nvSpPr>
          <p:cNvPr id="8" name="Text Placeholder 11"/>
          <p:cNvSpPr>
            <a:spLocks noGrp="1"/>
          </p:cNvSpPr>
          <p:nvPr>
            <p:ph type="body" sz="quarter" idx="12"/>
          </p:nvPr>
        </p:nvSpPr>
        <p:spPr>
          <a:xfrm>
            <a:off x="4932040" y="1778525"/>
            <a:ext cx="3871773" cy="4478342"/>
          </a:xfrm>
          <a:prstGeom prst="rect">
            <a:avLst/>
          </a:prstGeom>
        </p:spPr>
        <p:txBody>
          <a:bodyPr vert="horz"/>
          <a:lstStyle>
            <a:lvl1pPr marL="179388" indent="-179388">
              <a:buClr>
                <a:schemeClr val="accent2"/>
              </a:buClr>
              <a:defRPr lang="en-US" sz="1800" kern="1200" dirty="0" smtClean="0">
                <a:solidFill>
                  <a:schemeClr val="tx1"/>
                </a:solidFill>
                <a:latin typeface="Arial"/>
                <a:ea typeface="+mn-ea"/>
                <a:cs typeface="Arial"/>
              </a:defRPr>
            </a:lvl1pPr>
            <a:lvl2pPr>
              <a:defRPr lang="en-US" sz="1800" kern="1200" dirty="0" smtClean="0">
                <a:solidFill>
                  <a:schemeClr val="tx1"/>
                </a:solidFill>
                <a:latin typeface="Arial"/>
                <a:ea typeface="+mn-ea"/>
                <a:cs typeface="Arial"/>
              </a:defRPr>
            </a:lvl2pPr>
            <a:lvl3pPr>
              <a:defRPr sz="1400">
                <a:latin typeface="Arial"/>
                <a:cs typeface="Arial"/>
              </a:defRPr>
            </a:lvl3pPr>
            <a:lvl4pPr>
              <a:defRPr sz="1200">
                <a:latin typeface="Arial"/>
                <a:cs typeface="Arial"/>
              </a:defRPr>
            </a:lvl4pPr>
            <a:lvl5pPr>
              <a:defRPr sz="1200">
                <a:latin typeface="Arial"/>
                <a:cs typeface="Arial"/>
              </a:defRPr>
            </a:lvl5pPr>
          </a:lstStyle>
          <a:p>
            <a:pPr marL="261938" lvl="0" indent="-261938" algn="l" defTabSz="457200" rtl="0" eaLnBrk="1" latinLnBrk="0" hangingPunct="1">
              <a:spcBef>
                <a:spcPct val="20000"/>
              </a:spcBef>
              <a:buClr>
                <a:schemeClr val="accent2"/>
              </a:buClr>
              <a:buFont typeface="Arial"/>
              <a:buChar char="•"/>
            </a:pPr>
            <a:r>
              <a:rPr lang="en-US"/>
              <a:t>Edit Master text styles</a:t>
            </a:r>
          </a:p>
          <a:p>
            <a:pPr marL="261938" lvl="1" indent="-261938" algn="l" defTabSz="457200" rtl="0" eaLnBrk="1" latinLnBrk="0" hangingPunct="1">
              <a:spcBef>
                <a:spcPct val="20000"/>
              </a:spcBef>
              <a:buClr>
                <a:schemeClr val="accent2"/>
              </a:buClr>
              <a:buFont typeface="Arial"/>
              <a:buChar char="•"/>
            </a:pPr>
            <a:r>
              <a:rPr lang="en-US"/>
              <a:t>Second level</a:t>
            </a:r>
          </a:p>
        </p:txBody>
      </p:sp>
      <p:sp>
        <p:nvSpPr>
          <p:cNvPr id="16" name="Text Placeholder 12"/>
          <p:cNvSpPr>
            <a:spLocks noGrp="1"/>
          </p:cNvSpPr>
          <p:nvPr>
            <p:ph type="body" sz="quarter" idx="13"/>
          </p:nvPr>
        </p:nvSpPr>
        <p:spPr>
          <a:xfrm>
            <a:off x="685796" y="6396162"/>
            <a:ext cx="2440301" cy="274638"/>
          </a:xfrm>
          <a:prstGeom prst="rect">
            <a:avLst/>
          </a:prstGeom>
        </p:spPr>
        <p:txBody>
          <a:bodyPr/>
          <a:lstStyle>
            <a:lvl1pPr marL="0" indent="0" algn="l" defTabSz="457200" rtl="0" eaLnBrk="1" latinLnBrk="0" hangingPunct="1">
              <a:buNone/>
              <a:defRPr lang="en-US" sz="1200" kern="1200" dirty="0">
                <a:solidFill>
                  <a:schemeClr val="tx1"/>
                </a:solidFill>
                <a:latin typeface="Arial" panose="020B0604020202020204" pitchFamily="34" charset="0"/>
                <a:ea typeface="+mn-ea"/>
                <a:cs typeface="Arial" panose="020B0604020202020204" pitchFamily="34" charset="0"/>
              </a:defRPr>
            </a:lvl1pPr>
          </a:lstStyle>
          <a:p>
            <a:pPr lvl="0"/>
            <a:r>
              <a:rPr lang="en-US"/>
              <a:t>Edit Master text styles</a:t>
            </a:r>
          </a:p>
        </p:txBody>
      </p:sp>
      <p:sp>
        <p:nvSpPr>
          <p:cNvPr id="17" name="Footer Placeholder 16"/>
          <p:cNvSpPr>
            <a:spLocks noGrp="1"/>
          </p:cNvSpPr>
          <p:nvPr>
            <p:ph type="ftr" sz="quarter" idx="3"/>
          </p:nvPr>
        </p:nvSpPr>
        <p:spPr>
          <a:xfrm>
            <a:off x="3126097" y="6394602"/>
            <a:ext cx="3267083" cy="274636"/>
          </a:xfrm>
          <a:prstGeom prst="rect">
            <a:avLst/>
          </a:prstGeom>
        </p:spPr>
        <p:txBody>
          <a:bodyPr/>
          <a:lstStyle>
            <a:lvl1pPr algn="ctr">
              <a:defRPr sz="1200">
                <a:latin typeface="Arial" panose="020B0604020202020204" pitchFamily="34" charset="0"/>
                <a:cs typeface="Arial" panose="020B0604020202020204" pitchFamily="34" charset="0"/>
              </a:defRPr>
            </a:lvl1pPr>
          </a:lstStyle>
          <a:p>
            <a:r>
              <a:rPr lang="en-US" dirty="0"/>
              <a:t>Footer</a:t>
            </a:r>
          </a:p>
        </p:txBody>
      </p:sp>
      <p:sp>
        <p:nvSpPr>
          <p:cNvPr id="18" name="Date Placeholder 5"/>
          <p:cNvSpPr>
            <a:spLocks noGrp="1"/>
          </p:cNvSpPr>
          <p:nvPr>
            <p:ph type="dt" sz="half" idx="2"/>
          </p:nvPr>
        </p:nvSpPr>
        <p:spPr>
          <a:xfrm>
            <a:off x="6413499" y="6399767"/>
            <a:ext cx="1968501" cy="271033"/>
          </a:xfrm>
          <a:prstGeom prst="rect">
            <a:avLst/>
          </a:prstGeom>
        </p:spPr>
        <p:txBody>
          <a:bodyPr/>
          <a:lstStyle>
            <a:lvl1pPr algn="ctr">
              <a:defRPr sz="1200">
                <a:latin typeface="Arial" panose="020B0604020202020204" pitchFamily="34" charset="0"/>
                <a:cs typeface="Arial" panose="020B0604020202020204" pitchFamily="34" charset="0"/>
              </a:defRPr>
            </a:lvl1pPr>
          </a:lstStyle>
          <a:p>
            <a:fld id="{1F45A050-A0E9-457C-B706-B9085DD59521}" type="datetime2">
              <a:rPr lang="en-US" smtClean="0"/>
              <a:t>Tuesday, September 5, 2017</a:t>
            </a:fld>
            <a:endParaRPr lang="en-US" dirty="0"/>
          </a:p>
        </p:txBody>
      </p:sp>
      <p:sp>
        <p:nvSpPr>
          <p:cNvPr id="9" name="Picture Placeholder 8"/>
          <p:cNvSpPr>
            <a:spLocks noGrp="1"/>
          </p:cNvSpPr>
          <p:nvPr>
            <p:ph type="pic" sz="quarter" idx="14" hasCustomPrompt="1"/>
          </p:nvPr>
        </p:nvSpPr>
        <p:spPr>
          <a:xfrm>
            <a:off x="1926843" y="261479"/>
            <a:ext cx="1597025" cy="331189"/>
          </a:xfrm>
          <a:prstGeom prst="rect">
            <a:avLst/>
          </a:prstGeom>
        </p:spPr>
        <p:txBody>
          <a:bodyPr anchor="ctr"/>
          <a:lstStyle>
            <a:lvl1pPr marL="0" indent="0" algn="ctr">
              <a:buNone/>
              <a:defRPr sz="1100">
                <a:solidFill>
                  <a:schemeClr val="bg1"/>
                </a:solidFill>
                <a:latin typeface="Arial" panose="020B0604020202020204" pitchFamily="34" charset="0"/>
                <a:cs typeface="Arial" panose="020B0604020202020204" pitchFamily="34" charset="0"/>
              </a:defRPr>
            </a:lvl1pPr>
          </a:lstStyle>
          <a:p>
            <a:r>
              <a:rPr lang="en-US" dirty="0"/>
              <a:t>Partner Logo</a:t>
            </a:r>
          </a:p>
        </p:txBody>
      </p:sp>
    </p:spTree>
    <p:extLst>
      <p:ext uri="{BB962C8B-B14F-4D97-AF65-F5344CB8AC3E}">
        <p14:creationId xmlns:p14="http://schemas.microsoft.com/office/powerpoint/2010/main" val="768477916"/>
      </p:ext>
    </p:extLst>
  </p:cSld>
  <p:clrMapOvr>
    <a:masterClrMapping/>
  </p:clrMapOvr>
  <p:extLst mod="1">
    <p:ext uri="{DCECCB84-F9BA-43D5-87BE-67443E8EF086}">
      <p15:sldGuideLst xmlns:p15="http://schemas.microsoft.com/office/powerpoint/2012/main">
        <p15:guide id="1" orient="horz" pos="805">
          <p15:clr>
            <a:srgbClr val="FBAE40"/>
          </p15:clr>
        </p15:guide>
        <p15:guide id="2" pos="2880">
          <p15:clr>
            <a:srgbClr val="FBAE40"/>
          </p15:clr>
        </p15:guide>
        <p15:guide id="3" pos="480">
          <p15:clr>
            <a:srgbClr val="FBAE40"/>
          </p15:clr>
        </p15:guide>
        <p15:guide id="4" orient="horz" pos="1179">
          <p15:clr>
            <a:srgbClr val="FBAE40"/>
          </p15:clr>
        </p15:guide>
        <p15:guide id="5" orient="horz" pos="971">
          <p15:clr>
            <a:srgbClr val="FBAE40"/>
          </p15:clr>
        </p15:guide>
      </p15:sldGuideLst>
    </p:ext>
  </p:extLst>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VisitEngland Summary with Image to Right">
    <p:spTree>
      <p:nvGrpSpPr>
        <p:cNvPr id="1" name=""/>
        <p:cNvGrpSpPr/>
        <p:nvPr/>
      </p:nvGrpSpPr>
      <p:grpSpPr>
        <a:xfrm>
          <a:off x="0" y="0"/>
          <a:ext cx="0" cy="0"/>
          <a:chOff x="0" y="0"/>
          <a:chExt cx="0" cy="0"/>
        </a:xfrm>
      </p:grpSpPr>
      <p:sp>
        <p:nvSpPr>
          <p:cNvPr id="2" name="Title 1"/>
          <p:cNvSpPr>
            <a:spLocks noGrp="1"/>
          </p:cNvSpPr>
          <p:nvPr>
            <p:ph type="title"/>
          </p:nvPr>
        </p:nvSpPr>
        <p:spPr>
          <a:xfrm>
            <a:off x="654051" y="872066"/>
            <a:ext cx="8149762" cy="558801"/>
          </a:xfrm>
          <a:prstGeom prst="rect">
            <a:avLst/>
          </a:prstGeom>
        </p:spPr>
        <p:txBody>
          <a:bodyPr/>
          <a:lstStyle>
            <a:lvl1pPr algn="l">
              <a:defRPr lang="en-GB" sz="3000" kern="1200" dirty="0">
                <a:solidFill>
                  <a:schemeClr val="accent2"/>
                </a:solidFill>
                <a:latin typeface="Arial"/>
                <a:ea typeface="+mn-ea"/>
                <a:cs typeface="Arial"/>
              </a:defRPr>
            </a:lvl1pPr>
          </a:lstStyle>
          <a:p>
            <a:pPr marL="0" lvl="0" indent="0" algn="l" defTabSz="457200" rtl="0" eaLnBrk="1" latinLnBrk="0" hangingPunct="1">
              <a:spcBef>
                <a:spcPct val="20000"/>
              </a:spcBef>
              <a:buFont typeface="Arial"/>
              <a:buNone/>
            </a:pPr>
            <a:r>
              <a:rPr lang="en-US"/>
              <a:t>Click to edit Master title style</a:t>
            </a:r>
            <a:endParaRPr lang="en-GB" dirty="0"/>
          </a:p>
        </p:txBody>
      </p:sp>
      <p:sp>
        <p:nvSpPr>
          <p:cNvPr id="5" name="Picture Placeholder 3"/>
          <p:cNvSpPr>
            <a:spLocks noGrp="1"/>
          </p:cNvSpPr>
          <p:nvPr>
            <p:ph type="pic" sz="quarter" idx="13"/>
          </p:nvPr>
        </p:nvSpPr>
        <p:spPr>
          <a:xfrm>
            <a:off x="4993813" y="1871663"/>
            <a:ext cx="3810000" cy="4385204"/>
          </a:xfrm>
          <a:prstGeom prst="rect">
            <a:avLst/>
          </a:prstGeom>
        </p:spPr>
        <p:txBody>
          <a:bodyPr/>
          <a:lstStyle>
            <a:lvl1pPr marL="0" indent="0" algn="l" defTabSz="457200" rtl="0" eaLnBrk="1" latinLnBrk="0" hangingPunct="1">
              <a:spcBef>
                <a:spcPct val="20000"/>
              </a:spcBef>
              <a:buFont typeface="Arial"/>
              <a:buNone/>
              <a:defRPr lang="en-GB" sz="1800" kern="1200" dirty="0">
                <a:solidFill>
                  <a:schemeClr val="tx1"/>
                </a:solidFill>
                <a:latin typeface="Arial"/>
                <a:ea typeface="+mn-ea"/>
                <a:cs typeface="Arial"/>
              </a:defRPr>
            </a:lvl1pPr>
          </a:lstStyle>
          <a:p>
            <a:r>
              <a:rPr lang="en-US" dirty="0"/>
              <a:t>Click icon to add picture</a:t>
            </a:r>
            <a:endParaRPr lang="en-GB" dirty="0"/>
          </a:p>
        </p:txBody>
      </p:sp>
      <p:sp>
        <p:nvSpPr>
          <p:cNvPr id="4" name="Text Placeholder 3"/>
          <p:cNvSpPr>
            <a:spLocks noGrp="1"/>
          </p:cNvSpPr>
          <p:nvPr>
            <p:ph type="body" sz="quarter" idx="17"/>
          </p:nvPr>
        </p:nvSpPr>
        <p:spPr>
          <a:xfrm>
            <a:off x="664936" y="1882123"/>
            <a:ext cx="3810000" cy="4374092"/>
          </a:xfrm>
          <a:prstGeom prst="rect">
            <a:avLst/>
          </a:prstGeom>
        </p:spPr>
        <p:txBody>
          <a:bodyPr/>
          <a:lstStyle>
            <a:lvl1pPr marL="342900" indent="-342900">
              <a:buClr>
                <a:srgbClr val="C00000"/>
              </a:buClr>
              <a:defRPr lang="en-US" sz="1800" kern="1200" dirty="0" smtClean="0">
                <a:solidFill>
                  <a:schemeClr val="tx1"/>
                </a:solidFill>
                <a:latin typeface="Arial"/>
                <a:ea typeface="+mn-ea"/>
                <a:cs typeface="Arial"/>
              </a:defRPr>
            </a:lvl1pPr>
            <a:lvl2pPr marL="457200" indent="0">
              <a:buNone/>
              <a:defRPr sz="1800">
                <a:latin typeface="Arial" panose="020B0604020202020204" pitchFamily="34" charset="0"/>
                <a:cs typeface="Arial" panose="020B0604020202020204" pitchFamily="34" charset="0"/>
              </a:defRPr>
            </a:lvl2pPr>
          </a:lstStyle>
          <a:p>
            <a:pPr marL="261938" lvl="0" indent="-261938" algn="l" defTabSz="457200" rtl="0" eaLnBrk="1" latinLnBrk="0" hangingPunct="1">
              <a:spcBef>
                <a:spcPct val="20000"/>
              </a:spcBef>
              <a:buClr>
                <a:schemeClr val="accent2"/>
              </a:buClr>
              <a:buFont typeface="Arial"/>
              <a:buChar char="•"/>
            </a:pPr>
            <a:r>
              <a:rPr lang="en-US"/>
              <a:t>Edit Master text styles</a:t>
            </a:r>
          </a:p>
        </p:txBody>
      </p:sp>
      <p:sp>
        <p:nvSpPr>
          <p:cNvPr id="15" name="Text Placeholder 12"/>
          <p:cNvSpPr>
            <a:spLocks noGrp="1"/>
          </p:cNvSpPr>
          <p:nvPr>
            <p:ph type="body" sz="quarter" idx="18"/>
          </p:nvPr>
        </p:nvSpPr>
        <p:spPr>
          <a:xfrm>
            <a:off x="685796" y="6396162"/>
            <a:ext cx="2440301" cy="274638"/>
          </a:xfrm>
          <a:prstGeom prst="rect">
            <a:avLst/>
          </a:prstGeom>
        </p:spPr>
        <p:txBody>
          <a:bodyPr/>
          <a:lstStyle>
            <a:lvl1pPr marL="0" indent="0" algn="l" defTabSz="457200" rtl="0" eaLnBrk="1" latinLnBrk="0" hangingPunct="1">
              <a:buNone/>
              <a:defRPr lang="en-US" sz="1200" kern="1200" dirty="0">
                <a:solidFill>
                  <a:schemeClr val="tx1"/>
                </a:solidFill>
                <a:latin typeface="Arial" panose="020B0604020202020204" pitchFamily="34" charset="0"/>
                <a:ea typeface="+mn-ea"/>
                <a:cs typeface="Arial" panose="020B0604020202020204" pitchFamily="34" charset="0"/>
              </a:defRPr>
            </a:lvl1pPr>
          </a:lstStyle>
          <a:p>
            <a:pPr lvl="0"/>
            <a:r>
              <a:rPr lang="en-US"/>
              <a:t>Edit Master text styles</a:t>
            </a:r>
          </a:p>
        </p:txBody>
      </p:sp>
      <p:sp>
        <p:nvSpPr>
          <p:cNvPr id="16" name="Footer Placeholder 16"/>
          <p:cNvSpPr>
            <a:spLocks noGrp="1"/>
          </p:cNvSpPr>
          <p:nvPr>
            <p:ph type="ftr" sz="quarter" idx="3"/>
          </p:nvPr>
        </p:nvSpPr>
        <p:spPr>
          <a:xfrm>
            <a:off x="3126097" y="6394602"/>
            <a:ext cx="3267083" cy="274636"/>
          </a:xfrm>
          <a:prstGeom prst="rect">
            <a:avLst/>
          </a:prstGeom>
        </p:spPr>
        <p:txBody>
          <a:bodyPr/>
          <a:lstStyle>
            <a:lvl1pPr algn="ctr">
              <a:defRPr sz="1200">
                <a:latin typeface="Arial" panose="020B0604020202020204" pitchFamily="34" charset="0"/>
                <a:cs typeface="Arial" panose="020B0604020202020204" pitchFamily="34" charset="0"/>
              </a:defRPr>
            </a:lvl1pPr>
          </a:lstStyle>
          <a:p>
            <a:r>
              <a:rPr lang="en-US" dirty="0"/>
              <a:t>Footer</a:t>
            </a:r>
          </a:p>
        </p:txBody>
      </p:sp>
      <p:sp>
        <p:nvSpPr>
          <p:cNvPr id="17" name="Date Placeholder 5"/>
          <p:cNvSpPr>
            <a:spLocks noGrp="1"/>
          </p:cNvSpPr>
          <p:nvPr>
            <p:ph type="dt" sz="half" idx="2"/>
          </p:nvPr>
        </p:nvSpPr>
        <p:spPr>
          <a:xfrm>
            <a:off x="6413499" y="6399767"/>
            <a:ext cx="1968501" cy="271033"/>
          </a:xfrm>
          <a:prstGeom prst="rect">
            <a:avLst/>
          </a:prstGeom>
        </p:spPr>
        <p:txBody>
          <a:bodyPr/>
          <a:lstStyle>
            <a:lvl1pPr algn="ctr">
              <a:defRPr sz="1200">
                <a:latin typeface="Arial" panose="020B0604020202020204" pitchFamily="34" charset="0"/>
                <a:cs typeface="Arial" panose="020B0604020202020204" pitchFamily="34" charset="0"/>
              </a:defRPr>
            </a:lvl1pPr>
          </a:lstStyle>
          <a:p>
            <a:fld id="{1F45A050-A0E9-457C-B706-B9085DD59521}" type="datetime2">
              <a:rPr lang="en-US" smtClean="0"/>
              <a:t>Tuesday, September 5, 2017</a:t>
            </a:fld>
            <a:endParaRPr lang="en-US" dirty="0"/>
          </a:p>
        </p:txBody>
      </p:sp>
      <p:sp>
        <p:nvSpPr>
          <p:cNvPr id="9" name="Picture Placeholder 8"/>
          <p:cNvSpPr>
            <a:spLocks noGrp="1"/>
          </p:cNvSpPr>
          <p:nvPr>
            <p:ph type="pic" sz="quarter" idx="14" hasCustomPrompt="1"/>
          </p:nvPr>
        </p:nvSpPr>
        <p:spPr>
          <a:xfrm>
            <a:off x="1926843" y="261479"/>
            <a:ext cx="1597025" cy="331189"/>
          </a:xfrm>
          <a:prstGeom prst="rect">
            <a:avLst/>
          </a:prstGeom>
        </p:spPr>
        <p:txBody>
          <a:bodyPr anchor="ctr"/>
          <a:lstStyle>
            <a:lvl1pPr marL="0" indent="0" algn="ctr">
              <a:buNone/>
              <a:defRPr sz="1100">
                <a:solidFill>
                  <a:schemeClr val="bg1"/>
                </a:solidFill>
                <a:latin typeface="Arial" panose="020B0604020202020204" pitchFamily="34" charset="0"/>
                <a:cs typeface="Arial" panose="020B0604020202020204" pitchFamily="34" charset="0"/>
              </a:defRPr>
            </a:lvl1pPr>
          </a:lstStyle>
          <a:p>
            <a:r>
              <a:rPr lang="en-US" dirty="0"/>
              <a:t>Partner Logo</a:t>
            </a:r>
          </a:p>
        </p:txBody>
      </p:sp>
    </p:spTree>
    <p:extLst>
      <p:ext uri="{BB962C8B-B14F-4D97-AF65-F5344CB8AC3E}">
        <p14:creationId xmlns:p14="http://schemas.microsoft.com/office/powerpoint/2010/main" val="697467845"/>
      </p:ext>
    </p:extLst>
  </p:cSld>
  <p:clrMapOvr>
    <a:masterClrMapping/>
  </p:clrMapOvr>
  <p:extLst mod="1">
    <p:ext uri="{DCECCB84-F9BA-43D5-87BE-67443E8EF086}">
      <p15:sldGuideLst xmlns:p15="http://schemas.microsoft.com/office/powerpoint/2012/main">
        <p15:guide id="1" orient="horz" pos="805">
          <p15:clr>
            <a:srgbClr val="FBAE40"/>
          </p15:clr>
        </p15:guide>
        <p15:guide id="2" pos="2880">
          <p15:clr>
            <a:srgbClr val="FBAE40"/>
          </p15:clr>
        </p15:guide>
        <p15:guide id="3" pos="480">
          <p15:clr>
            <a:srgbClr val="FBAE40"/>
          </p15:clr>
        </p15:guide>
        <p15:guide id="4" orient="horz" pos="1179">
          <p15:clr>
            <a:srgbClr val="FBAE40"/>
          </p15:clr>
        </p15:guide>
        <p15:guide id="5" orient="horz" pos="971">
          <p15:clr>
            <a:srgbClr val="FBAE40"/>
          </p15:clr>
        </p15:guide>
      </p15:sldGuideLst>
    </p:ext>
  </p:extLst>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VisitEngland Summary with Image to Left">
    <p:spTree>
      <p:nvGrpSpPr>
        <p:cNvPr id="1" name=""/>
        <p:cNvGrpSpPr/>
        <p:nvPr/>
      </p:nvGrpSpPr>
      <p:grpSpPr>
        <a:xfrm>
          <a:off x="0" y="0"/>
          <a:ext cx="0" cy="0"/>
          <a:chOff x="0" y="0"/>
          <a:chExt cx="0" cy="0"/>
        </a:xfrm>
      </p:grpSpPr>
      <p:sp>
        <p:nvSpPr>
          <p:cNvPr id="2" name="Title 1"/>
          <p:cNvSpPr>
            <a:spLocks noGrp="1"/>
          </p:cNvSpPr>
          <p:nvPr>
            <p:ph type="title"/>
          </p:nvPr>
        </p:nvSpPr>
        <p:spPr>
          <a:xfrm>
            <a:off x="654051" y="872066"/>
            <a:ext cx="8149762" cy="558801"/>
          </a:xfrm>
          <a:prstGeom prst="rect">
            <a:avLst/>
          </a:prstGeom>
        </p:spPr>
        <p:txBody>
          <a:bodyPr/>
          <a:lstStyle>
            <a:lvl1pPr algn="l">
              <a:defRPr lang="en-GB" sz="3000" kern="1200" dirty="0">
                <a:solidFill>
                  <a:schemeClr val="accent2"/>
                </a:solidFill>
                <a:latin typeface="Arial"/>
                <a:ea typeface="+mn-ea"/>
                <a:cs typeface="Arial"/>
              </a:defRPr>
            </a:lvl1pPr>
          </a:lstStyle>
          <a:p>
            <a:pPr marL="0" lvl="0" indent="0" algn="l" defTabSz="457200" rtl="0" eaLnBrk="1" latinLnBrk="0" hangingPunct="1">
              <a:spcBef>
                <a:spcPct val="20000"/>
              </a:spcBef>
              <a:buFont typeface="Arial"/>
              <a:buNone/>
            </a:pPr>
            <a:r>
              <a:rPr lang="en-US"/>
              <a:t>Click to edit Master title style</a:t>
            </a:r>
            <a:endParaRPr lang="en-GB" dirty="0"/>
          </a:p>
        </p:txBody>
      </p:sp>
      <p:sp>
        <p:nvSpPr>
          <p:cNvPr id="8" name="Text Placeholder 11"/>
          <p:cNvSpPr>
            <a:spLocks noGrp="1"/>
          </p:cNvSpPr>
          <p:nvPr>
            <p:ph type="body" sz="quarter" idx="12"/>
          </p:nvPr>
        </p:nvSpPr>
        <p:spPr>
          <a:xfrm>
            <a:off x="4932040" y="1778525"/>
            <a:ext cx="3871773" cy="4478342"/>
          </a:xfrm>
          <a:prstGeom prst="rect">
            <a:avLst/>
          </a:prstGeom>
        </p:spPr>
        <p:txBody>
          <a:bodyPr vert="horz"/>
          <a:lstStyle>
            <a:lvl1pPr marL="179388" indent="-179388">
              <a:buClr>
                <a:schemeClr val="accent2"/>
              </a:buClr>
              <a:defRPr lang="en-US" sz="1800" kern="1200" dirty="0" smtClean="0">
                <a:solidFill>
                  <a:schemeClr val="tx1"/>
                </a:solidFill>
                <a:latin typeface="Arial"/>
                <a:ea typeface="+mn-ea"/>
                <a:cs typeface="Arial"/>
              </a:defRPr>
            </a:lvl1pPr>
            <a:lvl2pPr>
              <a:defRPr lang="en-US" sz="1800" kern="1200" dirty="0" smtClean="0">
                <a:solidFill>
                  <a:schemeClr val="tx1"/>
                </a:solidFill>
                <a:latin typeface="Arial"/>
                <a:ea typeface="+mn-ea"/>
                <a:cs typeface="Arial"/>
              </a:defRPr>
            </a:lvl2pPr>
            <a:lvl3pPr>
              <a:defRPr sz="1400">
                <a:latin typeface="Arial"/>
                <a:cs typeface="Arial"/>
              </a:defRPr>
            </a:lvl3pPr>
            <a:lvl4pPr>
              <a:defRPr sz="1200">
                <a:latin typeface="Arial"/>
                <a:cs typeface="Arial"/>
              </a:defRPr>
            </a:lvl4pPr>
            <a:lvl5pPr>
              <a:defRPr sz="1200">
                <a:latin typeface="Arial"/>
                <a:cs typeface="Arial"/>
              </a:defRPr>
            </a:lvl5pPr>
          </a:lstStyle>
          <a:p>
            <a:pPr marL="261938" lvl="0" indent="-261938" algn="l" defTabSz="457200" rtl="0" eaLnBrk="1" latinLnBrk="0" hangingPunct="1">
              <a:spcBef>
                <a:spcPct val="20000"/>
              </a:spcBef>
              <a:buClr>
                <a:schemeClr val="accent2"/>
              </a:buClr>
              <a:buFont typeface="Arial"/>
              <a:buChar char="•"/>
            </a:pPr>
            <a:r>
              <a:rPr lang="en-US"/>
              <a:t>Edit Master text styles</a:t>
            </a:r>
          </a:p>
          <a:p>
            <a:pPr marL="261938" lvl="1" indent="-261938" algn="l" defTabSz="457200" rtl="0" eaLnBrk="1" latinLnBrk="0" hangingPunct="1">
              <a:spcBef>
                <a:spcPct val="20000"/>
              </a:spcBef>
              <a:buClr>
                <a:schemeClr val="accent2"/>
              </a:buClr>
              <a:buFont typeface="Arial"/>
              <a:buChar char="•"/>
            </a:pPr>
            <a:r>
              <a:rPr lang="en-US"/>
              <a:t>Second level</a:t>
            </a:r>
          </a:p>
        </p:txBody>
      </p:sp>
      <p:sp>
        <p:nvSpPr>
          <p:cNvPr id="4" name="Picture Placeholder 3"/>
          <p:cNvSpPr>
            <a:spLocks noGrp="1"/>
          </p:cNvSpPr>
          <p:nvPr>
            <p:ph type="pic" sz="quarter" idx="13"/>
          </p:nvPr>
        </p:nvSpPr>
        <p:spPr>
          <a:xfrm>
            <a:off x="762000" y="1871663"/>
            <a:ext cx="3810000" cy="4385204"/>
          </a:xfrm>
          <a:prstGeom prst="rect">
            <a:avLst/>
          </a:prstGeom>
        </p:spPr>
        <p:txBody>
          <a:bodyPr/>
          <a:lstStyle>
            <a:lvl1pPr marL="0" indent="0" algn="l" defTabSz="457200" rtl="0" eaLnBrk="1" latinLnBrk="0" hangingPunct="1">
              <a:spcBef>
                <a:spcPct val="20000"/>
              </a:spcBef>
              <a:buFont typeface="Arial"/>
              <a:buNone/>
              <a:defRPr lang="en-GB" sz="1800" kern="1200" dirty="0">
                <a:solidFill>
                  <a:schemeClr val="tx1"/>
                </a:solidFill>
                <a:latin typeface="Arial"/>
                <a:ea typeface="+mn-ea"/>
                <a:cs typeface="Arial"/>
              </a:defRPr>
            </a:lvl1pPr>
          </a:lstStyle>
          <a:p>
            <a:r>
              <a:rPr lang="en-US" dirty="0"/>
              <a:t>Click icon to add picture</a:t>
            </a:r>
            <a:endParaRPr lang="en-GB" dirty="0"/>
          </a:p>
        </p:txBody>
      </p:sp>
      <p:sp>
        <p:nvSpPr>
          <p:cNvPr id="14" name="Text Placeholder 12"/>
          <p:cNvSpPr>
            <a:spLocks noGrp="1"/>
          </p:cNvSpPr>
          <p:nvPr>
            <p:ph type="body" sz="quarter" idx="17"/>
          </p:nvPr>
        </p:nvSpPr>
        <p:spPr>
          <a:xfrm>
            <a:off x="685796" y="6396162"/>
            <a:ext cx="2440301" cy="274638"/>
          </a:xfrm>
          <a:prstGeom prst="rect">
            <a:avLst/>
          </a:prstGeom>
        </p:spPr>
        <p:txBody>
          <a:bodyPr/>
          <a:lstStyle>
            <a:lvl1pPr marL="0" indent="0" algn="l" defTabSz="457200" rtl="0" eaLnBrk="1" latinLnBrk="0" hangingPunct="1">
              <a:buNone/>
              <a:defRPr lang="en-US" sz="1200" kern="1200" dirty="0">
                <a:solidFill>
                  <a:schemeClr val="tx1"/>
                </a:solidFill>
                <a:latin typeface="Arial" panose="020B0604020202020204" pitchFamily="34" charset="0"/>
                <a:ea typeface="+mn-ea"/>
                <a:cs typeface="Arial" panose="020B0604020202020204" pitchFamily="34" charset="0"/>
              </a:defRPr>
            </a:lvl1pPr>
          </a:lstStyle>
          <a:p>
            <a:pPr lvl="0"/>
            <a:r>
              <a:rPr lang="en-US"/>
              <a:t>Edit Master text styles</a:t>
            </a:r>
          </a:p>
        </p:txBody>
      </p:sp>
      <p:sp>
        <p:nvSpPr>
          <p:cNvPr id="15" name="Footer Placeholder 16"/>
          <p:cNvSpPr>
            <a:spLocks noGrp="1"/>
          </p:cNvSpPr>
          <p:nvPr>
            <p:ph type="ftr" sz="quarter" idx="3"/>
          </p:nvPr>
        </p:nvSpPr>
        <p:spPr>
          <a:xfrm>
            <a:off x="3126097" y="6394602"/>
            <a:ext cx="3267083" cy="274636"/>
          </a:xfrm>
          <a:prstGeom prst="rect">
            <a:avLst/>
          </a:prstGeom>
        </p:spPr>
        <p:txBody>
          <a:bodyPr/>
          <a:lstStyle>
            <a:lvl1pPr algn="ctr">
              <a:defRPr sz="1200">
                <a:latin typeface="Arial" panose="020B0604020202020204" pitchFamily="34" charset="0"/>
                <a:cs typeface="Arial" panose="020B0604020202020204" pitchFamily="34" charset="0"/>
              </a:defRPr>
            </a:lvl1pPr>
          </a:lstStyle>
          <a:p>
            <a:r>
              <a:rPr lang="en-US" dirty="0"/>
              <a:t>Footer</a:t>
            </a:r>
          </a:p>
        </p:txBody>
      </p:sp>
      <p:sp>
        <p:nvSpPr>
          <p:cNvPr id="16" name="Date Placeholder 5"/>
          <p:cNvSpPr>
            <a:spLocks noGrp="1"/>
          </p:cNvSpPr>
          <p:nvPr>
            <p:ph type="dt" sz="half" idx="2"/>
          </p:nvPr>
        </p:nvSpPr>
        <p:spPr>
          <a:xfrm>
            <a:off x="6413499" y="6399767"/>
            <a:ext cx="1968501" cy="271033"/>
          </a:xfrm>
          <a:prstGeom prst="rect">
            <a:avLst/>
          </a:prstGeom>
        </p:spPr>
        <p:txBody>
          <a:bodyPr/>
          <a:lstStyle>
            <a:lvl1pPr algn="ctr">
              <a:defRPr sz="1200">
                <a:latin typeface="Arial" panose="020B0604020202020204" pitchFamily="34" charset="0"/>
                <a:cs typeface="Arial" panose="020B0604020202020204" pitchFamily="34" charset="0"/>
              </a:defRPr>
            </a:lvl1pPr>
          </a:lstStyle>
          <a:p>
            <a:fld id="{1F45A050-A0E9-457C-B706-B9085DD59521}" type="datetime2">
              <a:rPr lang="en-US" smtClean="0"/>
              <a:t>Tuesday, September 5, 2017</a:t>
            </a:fld>
            <a:endParaRPr lang="en-US" dirty="0"/>
          </a:p>
        </p:txBody>
      </p:sp>
      <p:sp>
        <p:nvSpPr>
          <p:cNvPr id="9" name="Picture Placeholder 8"/>
          <p:cNvSpPr>
            <a:spLocks noGrp="1"/>
          </p:cNvSpPr>
          <p:nvPr>
            <p:ph type="pic" sz="quarter" idx="14" hasCustomPrompt="1"/>
          </p:nvPr>
        </p:nvSpPr>
        <p:spPr>
          <a:xfrm>
            <a:off x="1926843" y="261479"/>
            <a:ext cx="1597025" cy="331189"/>
          </a:xfrm>
          <a:prstGeom prst="rect">
            <a:avLst/>
          </a:prstGeom>
        </p:spPr>
        <p:txBody>
          <a:bodyPr anchor="ctr"/>
          <a:lstStyle>
            <a:lvl1pPr marL="0" indent="0" algn="ctr">
              <a:buNone/>
              <a:defRPr sz="1100">
                <a:solidFill>
                  <a:schemeClr val="bg1"/>
                </a:solidFill>
                <a:latin typeface="Arial" panose="020B0604020202020204" pitchFamily="34" charset="0"/>
                <a:cs typeface="Arial" panose="020B0604020202020204" pitchFamily="34" charset="0"/>
              </a:defRPr>
            </a:lvl1pPr>
          </a:lstStyle>
          <a:p>
            <a:r>
              <a:rPr lang="en-US" dirty="0"/>
              <a:t>Partner Logo</a:t>
            </a:r>
          </a:p>
        </p:txBody>
      </p:sp>
    </p:spTree>
    <p:extLst>
      <p:ext uri="{BB962C8B-B14F-4D97-AF65-F5344CB8AC3E}">
        <p14:creationId xmlns:p14="http://schemas.microsoft.com/office/powerpoint/2010/main" val="1158416743"/>
      </p:ext>
    </p:extLst>
  </p:cSld>
  <p:clrMapOvr>
    <a:masterClrMapping/>
  </p:clrMapOvr>
  <p:extLst mod="1">
    <p:ext uri="{DCECCB84-F9BA-43D5-87BE-67443E8EF086}">
      <p15:sldGuideLst xmlns:p15="http://schemas.microsoft.com/office/powerpoint/2012/main">
        <p15:guide id="1" orient="horz" pos="805">
          <p15:clr>
            <a:srgbClr val="FBAE40"/>
          </p15:clr>
        </p15:guide>
        <p15:guide id="2" pos="2880">
          <p15:clr>
            <a:srgbClr val="FBAE40"/>
          </p15:clr>
        </p15:guide>
        <p15:guide id="3" pos="480">
          <p15:clr>
            <a:srgbClr val="FBAE40"/>
          </p15:clr>
        </p15:guide>
        <p15:guide id="4" orient="horz" pos="1179">
          <p15:clr>
            <a:srgbClr val="FBAE40"/>
          </p15:clr>
        </p15:guide>
        <p15:guide id="5" orient="horz" pos="971">
          <p15:clr>
            <a:srgbClr val="FBAE40"/>
          </p15:clr>
        </p15:guide>
      </p15:sldGuideLst>
    </p:ext>
  </p:extLst>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image" Target="../media/image1.png"/><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Slide Number Placeholder 5"/>
          <p:cNvSpPr txBox="1">
            <a:spLocks/>
          </p:cNvSpPr>
          <p:nvPr/>
        </p:nvSpPr>
        <p:spPr>
          <a:xfrm>
            <a:off x="7797800" y="6399769"/>
            <a:ext cx="1107043" cy="325304"/>
          </a:xfrm>
          <a:prstGeom prst="rect">
            <a:avLst/>
          </a:prstGeom>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fld id="{4D42EA9E-67C9-4C87-932C-8F489DA21F6E}" type="slidenum">
              <a:rPr lang="en-GB" sz="1200" smtClean="0">
                <a:solidFill>
                  <a:srgbClr val="120742"/>
                </a:solidFill>
                <a:latin typeface="Arial" panose="020B0604020202020204" pitchFamily="34" charset="0"/>
                <a:cs typeface="Arial" panose="020B0604020202020204" pitchFamily="34" charset="0"/>
              </a:rPr>
              <a:pPr algn="r"/>
              <a:t>‹#›</a:t>
            </a:fld>
            <a:endParaRPr lang="en-GB" sz="1200" dirty="0">
              <a:solidFill>
                <a:srgbClr val="120742"/>
              </a:solidFill>
              <a:latin typeface="Arial" panose="020B0604020202020204" pitchFamily="34" charset="0"/>
              <a:cs typeface="Arial" panose="020B0604020202020204" pitchFamily="34" charset="0"/>
            </a:endParaRPr>
          </a:p>
        </p:txBody>
      </p:sp>
      <p:grpSp>
        <p:nvGrpSpPr>
          <p:cNvPr id="8" name="Group 7"/>
          <p:cNvGrpSpPr/>
          <p:nvPr/>
        </p:nvGrpSpPr>
        <p:grpSpPr>
          <a:xfrm>
            <a:off x="336947" y="233280"/>
            <a:ext cx="8466866" cy="434860"/>
            <a:chOff x="336947" y="233280"/>
            <a:chExt cx="8466866" cy="434860"/>
          </a:xfrm>
        </p:grpSpPr>
        <p:sp>
          <p:nvSpPr>
            <p:cNvPr id="9" name="Rectangle 8"/>
            <p:cNvSpPr/>
            <p:nvPr userDrawn="1"/>
          </p:nvSpPr>
          <p:spPr>
            <a:xfrm>
              <a:off x="336947" y="233280"/>
              <a:ext cx="8466866" cy="388800"/>
            </a:xfrm>
            <a:prstGeom prst="rect">
              <a:avLst/>
            </a:prstGeom>
            <a:solidFill>
              <a:srgbClr val="12074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Arial" panose="020B0604020202020204" pitchFamily="34" charset="0"/>
              </a:endParaRPr>
            </a:p>
          </p:txBody>
        </p:sp>
        <p:sp>
          <p:nvSpPr>
            <p:cNvPr id="14" name="Rectangle 13"/>
            <p:cNvSpPr/>
            <p:nvPr userDrawn="1"/>
          </p:nvSpPr>
          <p:spPr>
            <a:xfrm rot="2700000">
              <a:off x="678985" y="305260"/>
              <a:ext cx="362880" cy="362880"/>
            </a:xfrm>
            <a:prstGeom prst="rect">
              <a:avLst/>
            </a:prstGeom>
            <a:solidFill>
              <a:srgbClr val="0E003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Arial" panose="020B0604020202020204" pitchFamily="34" charset="0"/>
              </a:endParaRPr>
            </a:p>
          </p:txBody>
        </p:sp>
      </p:grpSp>
      <p:pic>
        <p:nvPicPr>
          <p:cNvPr id="12" name="Picture 11"/>
          <p:cNvPicPr>
            <a:picLocks noChangeAspect="1"/>
          </p:cNvPicPr>
          <p:nvPr/>
        </p:nvPicPr>
        <p:blipFill rotWithShape="1">
          <a:blip r:embed="rId13">
            <a:extLst>
              <a:ext uri="{28A0092B-C50C-407E-A947-70E740481C1C}">
                <a14:useLocalDpi xmlns:a14="http://schemas.microsoft.com/office/drawing/2010/main" val="0"/>
              </a:ext>
            </a:extLst>
          </a:blip>
          <a:srcRect l="49497" t="2" r="-3868" b="-3481"/>
          <a:stretch/>
        </p:blipFill>
        <p:spPr>
          <a:xfrm>
            <a:off x="581203" y="343512"/>
            <a:ext cx="1485722" cy="199413"/>
          </a:xfrm>
          <a:prstGeom prst="rect">
            <a:avLst/>
          </a:prstGeom>
        </p:spPr>
      </p:pic>
    </p:spTree>
    <p:extLst>
      <p:ext uri="{BB962C8B-B14F-4D97-AF65-F5344CB8AC3E}">
        <p14:creationId xmlns:p14="http://schemas.microsoft.com/office/powerpoint/2010/main" val="3789782756"/>
      </p:ext>
    </p:extLst>
  </p:cSld>
  <p:clrMap bg1="lt1" tx1="dk1" bg2="lt2" tx2="dk2" accent1="accent1" accent2="accent2" accent3="accent3" accent4="accent4" accent5="accent5" accent6="accent6" hlink="hlink" folHlink="folHlink"/>
  <p:sldLayoutIdLst>
    <p:sldLayoutId id="2147483666" r:id="rId1"/>
    <p:sldLayoutId id="2147483653" r:id="rId2"/>
    <p:sldLayoutId id="2147483656" r:id="rId3"/>
    <p:sldLayoutId id="2147483657" r:id="rId4"/>
    <p:sldLayoutId id="2147483658" r:id="rId5"/>
    <p:sldLayoutId id="2147483659" r:id="rId6"/>
    <p:sldLayoutId id="2147483660" r:id="rId7"/>
    <p:sldLayoutId id="2147483665" r:id="rId8"/>
    <p:sldLayoutId id="2147483661" r:id="rId9"/>
    <p:sldLayoutId id="2147483664" r:id="rId10"/>
    <p:sldLayoutId id="2147483652" r:id="rId11"/>
  </p:sldLayoutIdLst>
  <p:hf hdr="0"/>
  <p:txStyles>
    <p:titleStyle>
      <a:lvl1pPr algn="ctr" defTabSz="4572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8.xml"/><Relationship Id="rId1" Type="http://schemas.openxmlformats.org/officeDocument/2006/relationships/slideLayout" Target="../slideLayouts/slideLayout2.xml"/><Relationship Id="rId5" Type="http://schemas.openxmlformats.org/officeDocument/2006/relationships/image" Target="../media/image7.png"/><Relationship Id="rId4" Type="http://schemas.openxmlformats.org/officeDocument/2006/relationships/image" Target="../media/image5.png"/></Relationships>
</file>

<file path=ppt/slides/_rels/slide11.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9.xml"/><Relationship Id="rId1" Type="http://schemas.openxmlformats.org/officeDocument/2006/relationships/slideLayout" Target="../slideLayouts/slideLayout2.xml"/><Relationship Id="rId5" Type="http://schemas.openxmlformats.org/officeDocument/2006/relationships/image" Target="../media/image7.png"/><Relationship Id="rId4" Type="http://schemas.openxmlformats.org/officeDocument/2006/relationships/image" Target="../media/image5.png"/></Relationships>
</file>

<file path=ppt/slides/_rels/slide12.xml.rels><?xml version="1.0" encoding="UTF-8" standalone="yes"?>
<Relationships xmlns="http://schemas.openxmlformats.org/package/2006/relationships"><Relationship Id="rId3" Type="http://schemas.openxmlformats.org/officeDocument/2006/relationships/chart" Target="../charts/chart4.xml"/><Relationship Id="rId2" Type="http://schemas.openxmlformats.org/officeDocument/2006/relationships/notesSlide" Target="../notesSlides/notesSlide10.xml"/><Relationship Id="rId1" Type="http://schemas.openxmlformats.org/officeDocument/2006/relationships/slideLayout" Target="../slideLayouts/slideLayout2.xml"/><Relationship Id="rId6" Type="http://schemas.openxmlformats.org/officeDocument/2006/relationships/image" Target="../media/image8.png"/><Relationship Id="rId5" Type="http://schemas.openxmlformats.org/officeDocument/2006/relationships/image" Target="../media/image5.png"/><Relationship Id="rId4" Type="http://schemas.openxmlformats.org/officeDocument/2006/relationships/image" Target="../media/image4.png"/></Relationships>
</file>

<file path=ppt/slides/_rels/slide13.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1.xml"/><Relationship Id="rId1" Type="http://schemas.openxmlformats.org/officeDocument/2006/relationships/slideLayout" Target="../slideLayouts/slideLayout2.xml"/><Relationship Id="rId5" Type="http://schemas.openxmlformats.org/officeDocument/2006/relationships/image" Target="../media/image8.png"/><Relationship Id="rId4" Type="http://schemas.openxmlformats.org/officeDocument/2006/relationships/image" Target="../media/image5.png"/></Relationships>
</file>

<file path=ppt/slides/_rels/slide14.xml.rels><?xml version="1.0" encoding="UTF-8" standalone="yes"?>
<Relationships xmlns="http://schemas.openxmlformats.org/package/2006/relationships"><Relationship Id="rId3" Type="http://schemas.openxmlformats.org/officeDocument/2006/relationships/chart" Target="../charts/chart5.xml"/><Relationship Id="rId2" Type="http://schemas.openxmlformats.org/officeDocument/2006/relationships/notesSlide" Target="../notesSlides/notesSlide12.xml"/><Relationship Id="rId1" Type="http://schemas.openxmlformats.org/officeDocument/2006/relationships/slideLayout" Target="../slideLayouts/slideLayout2.xml"/><Relationship Id="rId6" Type="http://schemas.openxmlformats.org/officeDocument/2006/relationships/image" Target="../media/image9.png"/><Relationship Id="rId5" Type="http://schemas.openxmlformats.org/officeDocument/2006/relationships/image" Target="../media/image5.png"/><Relationship Id="rId4" Type="http://schemas.openxmlformats.org/officeDocument/2006/relationships/image" Target="../media/image4.png"/></Relationships>
</file>

<file path=ppt/slides/_rels/slide15.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3.xml"/><Relationship Id="rId1" Type="http://schemas.openxmlformats.org/officeDocument/2006/relationships/slideLayout" Target="../slideLayouts/slideLayout2.xml"/><Relationship Id="rId5" Type="http://schemas.openxmlformats.org/officeDocument/2006/relationships/image" Target="../media/image9.png"/><Relationship Id="rId4" Type="http://schemas.openxmlformats.org/officeDocument/2006/relationships/image" Target="../media/image5.png"/></Relationships>
</file>

<file path=ppt/slides/_rels/slide16.xml.rels><?xml version="1.0" encoding="UTF-8" standalone="yes"?>
<Relationships xmlns="http://schemas.openxmlformats.org/package/2006/relationships"><Relationship Id="rId3" Type="http://schemas.openxmlformats.org/officeDocument/2006/relationships/chart" Target="../charts/chart6.xml"/><Relationship Id="rId2" Type="http://schemas.openxmlformats.org/officeDocument/2006/relationships/notesSlide" Target="../notesSlides/notesSlide14.xml"/><Relationship Id="rId1" Type="http://schemas.openxmlformats.org/officeDocument/2006/relationships/slideLayout" Target="../slideLayouts/slideLayout2.xml"/><Relationship Id="rId6" Type="http://schemas.openxmlformats.org/officeDocument/2006/relationships/image" Target="../media/image10.png"/><Relationship Id="rId5" Type="http://schemas.openxmlformats.org/officeDocument/2006/relationships/image" Target="../media/image5.png"/><Relationship Id="rId4" Type="http://schemas.openxmlformats.org/officeDocument/2006/relationships/image" Target="../media/image4.png"/></Relationships>
</file>

<file path=ppt/slides/_rels/slide17.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5.xml"/><Relationship Id="rId1" Type="http://schemas.openxmlformats.org/officeDocument/2006/relationships/slideLayout" Target="../slideLayouts/slideLayout2.xml"/><Relationship Id="rId5" Type="http://schemas.openxmlformats.org/officeDocument/2006/relationships/image" Target="../media/image10.png"/><Relationship Id="rId4" Type="http://schemas.openxmlformats.org/officeDocument/2006/relationships/image" Target="../media/image5.png"/></Relationships>
</file>

<file path=ppt/slides/_rels/slide18.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6.xml"/><Relationship Id="rId1" Type="http://schemas.openxmlformats.org/officeDocument/2006/relationships/slideLayout" Target="../slideLayouts/slideLayout2.xml"/><Relationship Id="rId5" Type="http://schemas.openxmlformats.org/officeDocument/2006/relationships/image" Target="../media/image10.png"/><Relationship Id="rId4" Type="http://schemas.openxmlformats.org/officeDocument/2006/relationships/image" Target="../media/image5.png"/></Relationships>
</file>

<file path=ppt/slides/_rels/slide19.xml.rels><?xml version="1.0" encoding="UTF-8" standalone="yes"?>
<Relationships xmlns="http://schemas.openxmlformats.org/package/2006/relationships"><Relationship Id="rId3" Type="http://schemas.openxmlformats.org/officeDocument/2006/relationships/chart" Target="../charts/chart7.xml"/><Relationship Id="rId2" Type="http://schemas.openxmlformats.org/officeDocument/2006/relationships/notesSlide" Target="../notesSlides/notesSlide17.xml"/><Relationship Id="rId1" Type="http://schemas.openxmlformats.org/officeDocument/2006/relationships/slideLayout" Target="../slideLayouts/slideLayout2.xml"/><Relationship Id="rId6" Type="http://schemas.openxmlformats.org/officeDocument/2006/relationships/image" Target="../media/image11.png"/><Relationship Id="rId5" Type="http://schemas.openxmlformats.org/officeDocument/2006/relationships/image" Target="../media/image5.png"/><Relationship Id="rId4" Type="http://schemas.openxmlformats.org/officeDocument/2006/relationships/image" Target="../media/image4.png"/></Relationships>
</file>

<file path=ppt/slides/_rels/slide2.xml.rels><?xml version="1.0" encoding="UTF-8" standalone="yes"?>
<Relationships xmlns="http://schemas.openxmlformats.org/package/2006/relationships"><Relationship Id="rId3" Type="http://schemas.openxmlformats.org/officeDocument/2006/relationships/chart" Target="../charts/chart1.xml"/><Relationship Id="rId2" Type="http://schemas.openxmlformats.org/officeDocument/2006/relationships/notesSlide" Target="../notesSlides/notesSlide1.xml"/><Relationship Id="rId1" Type="http://schemas.openxmlformats.org/officeDocument/2006/relationships/slideLayout" Target="../slideLayouts/slideLayout2.xml"/><Relationship Id="rId5" Type="http://schemas.openxmlformats.org/officeDocument/2006/relationships/image" Target="../media/image5.png"/><Relationship Id="rId4" Type="http://schemas.openxmlformats.org/officeDocument/2006/relationships/image" Target="../media/image4.png"/></Relationships>
</file>

<file path=ppt/slides/_rels/slide20.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8.xml"/><Relationship Id="rId1" Type="http://schemas.openxmlformats.org/officeDocument/2006/relationships/slideLayout" Target="../slideLayouts/slideLayout2.xml"/><Relationship Id="rId5" Type="http://schemas.openxmlformats.org/officeDocument/2006/relationships/image" Target="../media/image11.png"/><Relationship Id="rId4" Type="http://schemas.openxmlformats.org/officeDocument/2006/relationships/image" Target="../media/image5.png"/></Relationships>
</file>

<file path=ppt/slides/_rels/slide21.xml.rels><?xml version="1.0" encoding="UTF-8" standalone="yes"?>
<Relationships xmlns="http://schemas.openxmlformats.org/package/2006/relationships"><Relationship Id="rId3" Type="http://schemas.openxmlformats.org/officeDocument/2006/relationships/chart" Target="../charts/chart8.xml"/><Relationship Id="rId2" Type="http://schemas.openxmlformats.org/officeDocument/2006/relationships/notesSlide" Target="../notesSlides/notesSlide19.xml"/><Relationship Id="rId1" Type="http://schemas.openxmlformats.org/officeDocument/2006/relationships/slideLayout" Target="../slideLayouts/slideLayout2.xml"/><Relationship Id="rId6" Type="http://schemas.openxmlformats.org/officeDocument/2006/relationships/image" Target="../media/image12.png"/><Relationship Id="rId5" Type="http://schemas.openxmlformats.org/officeDocument/2006/relationships/image" Target="../media/image5.png"/><Relationship Id="rId4" Type="http://schemas.openxmlformats.org/officeDocument/2006/relationships/image" Target="../media/image4.png"/></Relationships>
</file>

<file path=ppt/slides/_rels/slide22.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20.xml"/><Relationship Id="rId1" Type="http://schemas.openxmlformats.org/officeDocument/2006/relationships/slideLayout" Target="../slideLayouts/slideLayout2.xml"/><Relationship Id="rId5" Type="http://schemas.openxmlformats.org/officeDocument/2006/relationships/image" Target="../media/image12.png"/><Relationship Id="rId4" Type="http://schemas.openxmlformats.org/officeDocument/2006/relationships/image" Target="../media/image5.png"/></Relationships>
</file>

<file path=ppt/slides/_rels/slide23.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21.xml"/><Relationship Id="rId1" Type="http://schemas.openxmlformats.org/officeDocument/2006/relationships/slideLayout" Target="../slideLayouts/slideLayout2.xml"/><Relationship Id="rId5" Type="http://schemas.openxmlformats.org/officeDocument/2006/relationships/image" Target="../media/image12.png"/><Relationship Id="rId4" Type="http://schemas.openxmlformats.org/officeDocument/2006/relationships/image" Target="../media/image5.png"/></Relationships>
</file>

<file path=ppt/slides/_rels/slide24.xml.rels><?xml version="1.0" encoding="UTF-8" standalone="yes"?>
<Relationships xmlns="http://schemas.openxmlformats.org/package/2006/relationships"><Relationship Id="rId3" Type="http://schemas.openxmlformats.org/officeDocument/2006/relationships/chart" Target="../charts/chart9.xml"/><Relationship Id="rId2" Type="http://schemas.openxmlformats.org/officeDocument/2006/relationships/notesSlide" Target="../notesSlides/notesSlide22.xml"/><Relationship Id="rId1" Type="http://schemas.openxmlformats.org/officeDocument/2006/relationships/slideLayout" Target="../slideLayouts/slideLayout2.xml"/><Relationship Id="rId6" Type="http://schemas.openxmlformats.org/officeDocument/2006/relationships/image" Target="../media/image13.png"/><Relationship Id="rId5" Type="http://schemas.openxmlformats.org/officeDocument/2006/relationships/image" Target="../media/image5.png"/><Relationship Id="rId4" Type="http://schemas.openxmlformats.org/officeDocument/2006/relationships/image" Target="../media/image4.png"/></Relationships>
</file>

<file path=ppt/slides/_rels/slide25.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23.xml"/><Relationship Id="rId1" Type="http://schemas.openxmlformats.org/officeDocument/2006/relationships/slideLayout" Target="../slideLayouts/slideLayout2.xml"/><Relationship Id="rId5" Type="http://schemas.openxmlformats.org/officeDocument/2006/relationships/image" Target="../media/image13.png"/><Relationship Id="rId4" Type="http://schemas.openxmlformats.org/officeDocument/2006/relationships/image" Target="../media/image5.png"/></Relationships>
</file>

<file path=ppt/slides/_rels/slide26.xml.rels><?xml version="1.0" encoding="UTF-8" standalone="yes"?>
<Relationships xmlns="http://schemas.openxmlformats.org/package/2006/relationships"><Relationship Id="rId3" Type="http://schemas.openxmlformats.org/officeDocument/2006/relationships/chart" Target="../charts/chart10.xml"/><Relationship Id="rId2" Type="http://schemas.openxmlformats.org/officeDocument/2006/relationships/notesSlide" Target="../notesSlides/notesSlide24.xml"/><Relationship Id="rId1" Type="http://schemas.openxmlformats.org/officeDocument/2006/relationships/slideLayout" Target="../slideLayouts/slideLayout2.xml"/><Relationship Id="rId6" Type="http://schemas.openxmlformats.org/officeDocument/2006/relationships/image" Target="../media/image14.png"/><Relationship Id="rId5" Type="http://schemas.openxmlformats.org/officeDocument/2006/relationships/image" Target="../media/image5.png"/><Relationship Id="rId4" Type="http://schemas.openxmlformats.org/officeDocument/2006/relationships/image" Target="../media/image4.png"/></Relationships>
</file>

<file path=ppt/slides/_rels/slide27.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25.xml"/><Relationship Id="rId1" Type="http://schemas.openxmlformats.org/officeDocument/2006/relationships/slideLayout" Target="../slideLayouts/slideLayout2.xml"/><Relationship Id="rId5" Type="http://schemas.openxmlformats.org/officeDocument/2006/relationships/image" Target="../media/image14.png"/><Relationship Id="rId4" Type="http://schemas.openxmlformats.org/officeDocument/2006/relationships/image" Target="../media/image5.png"/></Relationships>
</file>

<file path=ppt/slides/_rels/slide28.xml.rels><?xml version="1.0" encoding="UTF-8" standalone="yes"?>
<Relationships xmlns="http://schemas.openxmlformats.org/package/2006/relationships"><Relationship Id="rId3" Type="http://schemas.openxmlformats.org/officeDocument/2006/relationships/chart" Target="../charts/chart11.xml"/><Relationship Id="rId2" Type="http://schemas.openxmlformats.org/officeDocument/2006/relationships/notesSlide" Target="../notesSlides/notesSlide26.xml"/><Relationship Id="rId1" Type="http://schemas.openxmlformats.org/officeDocument/2006/relationships/slideLayout" Target="../slideLayouts/slideLayout2.xml"/><Relationship Id="rId6" Type="http://schemas.openxmlformats.org/officeDocument/2006/relationships/image" Target="../media/image15.png"/><Relationship Id="rId5" Type="http://schemas.openxmlformats.org/officeDocument/2006/relationships/image" Target="../media/image5.png"/><Relationship Id="rId4" Type="http://schemas.openxmlformats.org/officeDocument/2006/relationships/image" Target="../media/image4.png"/></Relationships>
</file>

<file path=ppt/slides/_rels/slide29.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27.xml"/><Relationship Id="rId1" Type="http://schemas.openxmlformats.org/officeDocument/2006/relationships/slideLayout" Target="../slideLayouts/slideLayout2.xml"/><Relationship Id="rId5" Type="http://schemas.openxmlformats.org/officeDocument/2006/relationships/image" Target="../media/image15.png"/><Relationship Id="rId4" Type="http://schemas.openxmlformats.org/officeDocument/2006/relationships/image" Target="../media/image5.png"/></Relationships>
</file>

<file path=ppt/slides/_rels/slide3.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2.xml"/><Relationship Id="rId1" Type="http://schemas.openxmlformats.org/officeDocument/2006/relationships/slideLayout" Target="../slideLayouts/slideLayout2.xml"/><Relationship Id="rId4" Type="http://schemas.openxmlformats.org/officeDocument/2006/relationships/image" Target="../media/image5.png"/></Relationships>
</file>

<file path=ppt/slides/_rels/slide30.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Layout" Target="../slideLayouts/slideLayout1.xml"/></Relationships>
</file>

<file path=ppt/slides/_rels/slide31.xml.rels><?xml version="1.0" encoding="UTF-8" standalone="yes"?>
<Relationships xmlns="http://schemas.openxmlformats.org/package/2006/relationships"><Relationship Id="rId8" Type="http://schemas.openxmlformats.org/officeDocument/2006/relationships/image" Target="../media/image19.png"/><Relationship Id="rId3" Type="http://schemas.openxmlformats.org/officeDocument/2006/relationships/image" Target="../media/image4.png"/><Relationship Id="rId7" Type="http://schemas.openxmlformats.org/officeDocument/2006/relationships/image" Target="../media/image18.png"/><Relationship Id="rId2" Type="http://schemas.openxmlformats.org/officeDocument/2006/relationships/notesSlide" Target="../notesSlides/notesSlide28.xml"/><Relationship Id="rId1" Type="http://schemas.openxmlformats.org/officeDocument/2006/relationships/slideLayout" Target="../slideLayouts/slideLayout2.xml"/><Relationship Id="rId6" Type="http://schemas.openxmlformats.org/officeDocument/2006/relationships/image" Target="../media/image17.png"/><Relationship Id="rId5" Type="http://schemas.openxmlformats.org/officeDocument/2006/relationships/image" Target="../media/image16.png"/><Relationship Id="rId4" Type="http://schemas.openxmlformats.org/officeDocument/2006/relationships/image" Target="../media/image5.png"/><Relationship Id="rId9" Type="http://schemas.openxmlformats.org/officeDocument/2006/relationships/chart" Target="../charts/chart12.xml"/></Relationships>
</file>

<file path=ppt/slides/_rels/slide32.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Layout" Target="../slideLayouts/slideLayout1.xml"/></Relationships>
</file>

<file path=ppt/slides/_rels/slide33.xml.rels><?xml version="1.0" encoding="UTF-8" standalone="yes"?>
<Relationships xmlns="http://schemas.openxmlformats.org/package/2006/relationships"><Relationship Id="rId8" Type="http://schemas.openxmlformats.org/officeDocument/2006/relationships/image" Target="../media/image19.png"/><Relationship Id="rId3" Type="http://schemas.openxmlformats.org/officeDocument/2006/relationships/image" Target="../media/image4.png"/><Relationship Id="rId7" Type="http://schemas.openxmlformats.org/officeDocument/2006/relationships/image" Target="../media/image18.png"/><Relationship Id="rId2" Type="http://schemas.openxmlformats.org/officeDocument/2006/relationships/notesSlide" Target="../notesSlides/notesSlide29.xml"/><Relationship Id="rId1" Type="http://schemas.openxmlformats.org/officeDocument/2006/relationships/slideLayout" Target="../slideLayouts/slideLayout2.xml"/><Relationship Id="rId6" Type="http://schemas.openxmlformats.org/officeDocument/2006/relationships/image" Target="../media/image17.png"/><Relationship Id="rId5" Type="http://schemas.openxmlformats.org/officeDocument/2006/relationships/image" Target="../media/image16.png"/><Relationship Id="rId4" Type="http://schemas.openxmlformats.org/officeDocument/2006/relationships/image" Target="../media/image5.png"/><Relationship Id="rId9" Type="http://schemas.openxmlformats.org/officeDocument/2006/relationships/chart" Target="../charts/chart13.xml"/></Relationships>
</file>

<file path=ppt/slides/_rels/slide34.xml.rels><?xml version="1.0" encoding="UTF-8" standalone="yes"?>
<Relationships xmlns="http://schemas.openxmlformats.org/package/2006/relationships"><Relationship Id="rId8" Type="http://schemas.openxmlformats.org/officeDocument/2006/relationships/image" Target="../media/image19.png"/><Relationship Id="rId3" Type="http://schemas.openxmlformats.org/officeDocument/2006/relationships/image" Target="../media/image4.png"/><Relationship Id="rId7" Type="http://schemas.openxmlformats.org/officeDocument/2006/relationships/image" Target="../media/image18.png"/><Relationship Id="rId2" Type="http://schemas.openxmlformats.org/officeDocument/2006/relationships/notesSlide" Target="../notesSlides/notesSlide30.xml"/><Relationship Id="rId1" Type="http://schemas.openxmlformats.org/officeDocument/2006/relationships/slideLayout" Target="../slideLayouts/slideLayout2.xml"/><Relationship Id="rId6" Type="http://schemas.openxmlformats.org/officeDocument/2006/relationships/image" Target="../media/image17.png"/><Relationship Id="rId5" Type="http://schemas.openxmlformats.org/officeDocument/2006/relationships/image" Target="../media/image16.png"/><Relationship Id="rId4" Type="http://schemas.openxmlformats.org/officeDocument/2006/relationships/image" Target="../media/image5.png"/><Relationship Id="rId9" Type="http://schemas.openxmlformats.org/officeDocument/2006/relationships/chart" Target="../charts/chart14.xml"/></Relationships>
</file>

<file path=ppt/slides/_rels/slide35.xml.rels><?xml version="1.0" encoding="UTF-8" standalone="yes"?>
<Relationships xmlns="http://schemas.openxmlformats.org/package/2006/relationships"><Relationship Id="rId8" Type="http://schemas.openxmlformats.org/officeDocument/2006/relationships/image" Target="../media/image19.png"/><Relationship Id="rId3" Type="http://schemas.openxmlformats.org/officeDocument/2006/relationships/image" Target="../media/image4.png"/><Relationship Id="rId7" Type="http://schemas.openxmlformats.org/officeDocument/2006/relationships/image" Target="../media/image18.png"/><Relationship Id="rId2" Type="http://schemas.openxmlformats.org/officeDocument/2006/relationships/notesSlide" Target="../notesSlides/notesSlide31.xml"/><Relationship Id="rId1" Type="http://schemas.openxmlformats.org/officeDocument/2006/relationships/slideLayout" Target="../slideLayouts/slideLayout2.xml"/><Relationship Id="rId6" Type="http://schemas.openxmlformats.org/officeDocument/2006/relationships/image" Target="../media/image17.png"/><Relationship Id="rId5" Type="http://schemas.openxmlformats.org/officeDocument/2006/relationships/image" Target="../media/image16.png"/><Relationship Id="rId4" Type="http://schemas.openxmlformats.org/officeDocument/2006/relationships/image" Target="../media/image5.png"/><Relationship Id="rId9" Type="http://schemas.openxmlformats.org/officeDocument/2006/relationships/chart" Target="../charts/chart15.xml"/></Relationships>
</file>

<file path=ppt/slides/_rels/slide36.xml.rels><?xml version="1.0" encoding="UTF-8" standalone="yes"?>
<Relationships xmlns="http://schemas.openxmlformats.org/package/2006/relationships"><Relationship Id="rId8" Type="http://schemas.openxmlformats.org/officeDocument/2006/relationships/image" Target="../media/image19.png"/><Relationship Id="rId3" Type="http://schemas.openxmlformats.org/officeDocument/2006/relationships/image" Target="../media/image4.png"/><Relationship Id="rId7" Type="http://schemas.openxmlformats.org/officeDocument/2006/relationships/image" Target="../media/image18.png"/><Relationship Id="rId2" Type="http://schemas.openxmlformats.org/officeDocument/2006/relationships/notesSlide" Target="../notesSlides/notesSlide32.xml"/><Relationship Id="rId1" Type="http://schemas.openxmlformats.org/officeDocument/2006/relationships/slideLayout" Target="../slideLayouts/slideLayout2.xml"/><Relationship Id="rId6" Type="http://schemas.openxmlformats.org/officeDocument/2006/relationships/image" Target="../media/image17.png"/><Relationship Id="rId5" Type="http://schemas.openxmlformats.org/officeDocument/2006/relationships/image" Target="../media/image16.png"/><Relationship Id="rId4" Type="http://schemas.openxmlformats.org/officeDocument/2006/relationships/image" Target="../media/image5.png"/><Relationship Id="rId9" Type="http://schemas.openxmlformats.org/officeDocument/2006/relationships/chart" Target="../charts/chart16.xml"/></Relationships>
</file>

<file path=ppt/slides/_rels/slide37.xml.rels><?xml version="1.0" encoding="UTF-8" standalone="yes"?>
<Relationships xmlns="http://schemas.openxmlformats.org/package/2006/relationships"><Relationship Id="rId8" Type="http://schemas.openxmlformats.org/officeDocument/2006/relationships/image" Target="../media/image19.png"/><Relationship Id="rId3" Type="http://schemas.openxmlformats.org/officeDocument/2006/relationships/image" Target="../media/image4.png"/><Relationship Id="rId7" Type="http://schemas.openxmlformats.org/officeDocument/2006/relationships/image" Target="../media/image18.png"/><Relationship Id="rId2" Type="http://schemas.openxmlformats.org/officeDocument/2006/relationships/notesSlide" Target="../notesSlides/notesSlide33.xml"/><Relationship Id="rId1" Type="http://schemas.openxmlformats.org/officeDocument/2006/relationships/slideLayout" Target="../slideLayouts/slideLayout2.xml"/><Relationship Id="rId6" Type="http://schemas.openxmlformats.org/officeDocument/2006/relationships/image" Target="../media/image17.png"/><Relationship Id="rId5" Type="http://schemas.openxmlformats.org/officeDocument/2006/relationships/image" Target="../media/image16.png"/><Relationship Id="rId4" Type="http://schemas.openxmlformats.org/officeDocument/2006/relationships/image" Target="../media/image5.png"/><Relationship Id="rId9" Type="http://schemas.openxmlformats.org/officeDocument/2006/relationships/chart" Target="../charts/chart17.xml"/></Relationships>
</file>

<file path=ppt/slides/_rels/slide38.xml.rels><?xml version="1.0" encoding="UTF-8" standalone="yes"?>
<Relationships xmlns="http://schemas.openxmlformats.org/package/2006/relationships"><Relationship Id="rId8" Type="http://schemas.openxmlformats.org/officeDocument/2006/relationships/image" Target="../media/image19.png"/><Relationship Id="rId3" Type="http://schemas.openxmlformats.org/officeDocument/2006/relationships/image" Target="../media/image4.png"/><Relationship Id="rId7" Type="http://schemas.openxmlformats.org/officeDocument/2006/relationships/image" Target="../media/image18.png"/><Relationship Id="rId2" Type="http://schemas.openxmlformats.org/officeDocument/2006/relationships/notesSlide" Target="../notesSlides/notesSlide34.xml"/><Relationship Id="rId1" Type="http://schemas.openxmlformats.org/officeDocument/2006/relationships/slideLayout" Target="../slideLayouts/slideLayout2.xml"/><Relationship Id="rId6" Type="http://schemas.openxmlformats.org/officeDocument/2006/relationships/image" Target="../media/image17.png"/><Relationship Id="rId5" Type="http://schemas.openxmlformats.org/officeDocument/2006/relationships/image" Target="../media/image16.png"/><Relationship Id="rId4" Type="http://schemas.openxmlformats.org/officeDocument/2006/relationships/image" Target="../media/image5.png"/><Relationship Id="rId9" Type="http://schemas.openxmlformats.org/officeDocument/2006/relationships/chart" Target="../charts/chart18.xml"/></Relationships>
</file>

<file path=ppt/slides/_rels/slide39.xml.rels><?xml version="1.0" encoding="UTF-8" standalone="yes"?>
<Relationships xmlns="http://schemas.openxmlformats.org/package/2006/relationships"><Relationship Id="rId8" Type="http://schemas.openxmlformats.org/officeDocument/2006/relationships/image" Target="../media/image19.png"/><Relationship Id="rId3" Type="http://schemas.openxmlformats.org/officeDocument/2006/relationships/image" Target="../media/image4.png"/><Relationship Id="rId7" Type="http://schemas.openxmlformats.org/officeDocument/2006/relationships/image" Target="../media/image18.png"/><Relationship Id="rId2" Type="http://schemas.openxmlformats.org/officeDocument/2006/relationships/notesSlide" Target="../notesSlides/notesSlide35.xml"/><Relationship Id="rId1" Type="http://schemas.openxmlformats.org/officeDocument/2006/relationships/slideLayout" Target="../slideLayouts/slideLayout2.xml"/><Relationship Id="rId6" Type="http://schemas.openxmlformats.org/officeDocument/2006/relationships/image" Target="../media/image17.png"/><Relationship Id="rId5" Type="http://schemas.openxmlformats.org/officeDocument/2006/relationships/image" Target="../media/image16.png"/><Relationship Id="rId4" Type="http://schemas.openxmlformats.org/officeDocument/2006/relationships/image" Target="../media/image5.png"/><Relationship Id="rId9" Type="http://schemas.openxmlformats.org/officeDocument/2006/relationships/chart" Target="../charts/chart19.xml"/></Relationships>
</file>

<file path=ppt/slides/_rels/slide4.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3.xml"/><Relationship Id="rId1" Type="http://schemas.openxmlformats.org/officeDocument/2006/relationships/slideLayout" Target="../slideLayouts/slideLayout2.xml"/><Relationship Id="rId4" Type="http://schemas.openxmlformats.org/officeDocument/2006/relationships/image" Target="../media/image5.png"/></Relationships>
</file>

<file path=ppt/slides/_rels/slide40.xml.rels><?xml version="1.0" encoding="UTF-8" standalone="yes"?>
<Relationships xmlns="http://schemas.openxmlformats.org/package/2006/relationships"><Relationship Id="rId8" Type="http://schemas.openxmlformats.org/officeDocument/2006/relationships/image" Target="../media/image19.png"/><Relationship Id="rId3" Type="http://schemas.openxmlformats.org/officeDocument/2006/relationships/image" Target="../media/image4.png"/><Relationship Id="rId7" Type="http://schemas.openxmlformats.org/officeDocument/2006/relationships/image" Target="../media/image18.png"/><Relationship Id="rId2" Type="http://schemas.openxmlformats.org/officeDocument/2006/relationships/notesSlide" Target="../notesSlides/notesSlide36.xml"/><Relationship Id="rId1" Type="http://schemas.openxmlformats.org/officeDocument/2006/relationships/slideLayout" Target="../slideLayouts/slideLayout2.xml"/><Relationship Id="rId6" Type="http://schemas.openxmlformats.org/officeDocument/2006/relationships/image" Target="../media/image17.png"/><Relationship Id="rId5" Type="http://schemas.openxmlformats.org/officeDocument/2006/relationships/image" Target="../media/image16.png"/><Relationship Id="rId4" Type="http://schemas.openxmlformats.org/officeDocument/2006/relationships/image" Target="../media/image5.png"/><Relationship Id="rId9" Type="http://schemas.openxmlformats.org/officeDocument/2006/relationships/chart" Target="../charts/chart20.xml"/></Relationships>
</file>

<file path=ppt/slides/_rels/slide41.xml.rels><?xml version="1.0" encoding="UTF-8" standalone="yes"?>
<Relationships xmlns="http://schemas.openxmlformats.org/package/2006/relationships"><Relationship Id="rId8" Type="http://schemas.openxmlformats.org/officeDocument/2006/relationships/image" Target="../media/image19.png"/><Relationship Id="rId3" Type="http://schemas.openxmlformats.org/officeDocument/2006/relationships/image" Target="../media/image4.png"/><Relationship Id="rId7" Type="http://schemas.openxmlformats.org/officeDocument/2006/relationships/image" Target="../media/image18.png"/><Relationship Id="rId2" Type="http://schemas.openxmlformats.org/officeDocument/2006/relationships/notesSlide" Target="../notesSlides/notesSlide37.xml"/><Relationship Id="rId1" Type="http://schemas.openxmlformats.org/officeDocument/2006/relationships/slideLayout" Target="../slideLayouts/slideLayout2.xml"/><Relationship Id="rId6" Type="http://schemas.openxmlformats.org/officeDocument/2006/relationships/image" Target="../media/image17.png"/><Relationship Id="rId5" Type="http://schemas.openxmlformats.org/officeDocument/2006/relationships/image" Target="../media/image16.png"/><Relationship Id="rId4" Type="http://schemas.openxmlformats.org/officeDocument/2006/relationships/image" Target="../media/image5.png"/><Relationship Id="rId9" Type="http://schemas.openxmlformats.org/officeDocument/2006/relationships/chart" Target="../charts/chart21.xml"/></Relationships>
</file>

<file path=ppt/slides/_rels/slide42.xml.rels><?xml version="1.0" encoding="UTF-8" standalone="yes"?>
<Relationships xmlns="http://schemas.openxmlformats.org/package/2006/relationships"><Relationship Id="rId8" Type="http://schemas.openxmlformats.org/officeDocument/2006/relationships/image" Target="../media/image19.png"/><Relationship Id="rId3" Type="http://schemas.openxmlformats.org/officeDocument/2006/relationships/image" Target="../media/image4.png"/><Relationship Id="rId7" Type="http://schemas.openxmlformats.org/officeDocument/2006/relationships/image" Target="../media/image18.png"/><Relationship Id="rId2" Type="http://schemas.openxmlformats.org/officeDocument/2006/relationships/notesSlide" Target="../notesSlides/notesSlide38.xml"/><Relationship Id="rId1" Type="http://schemas.openxmlformats.org/officeDocument/2006/relationships/slideLayout" Target="../slideLayouts/slideLayout2.xml"/><Relationship Id="rId6" Type="http://schemas.openxmlformats.org/officeDocument/2006/relationships/image" Target="../media/image17.png"/><Relationship Id="rId5" Type="http://schemas.openxmlformats.org/officeDocument/2006/relationships/image" Target="../media/image16.png"/><Relationship Id="rId4" Type="http://schemas.openxmlformats.org/officeDocument/2006/relationships/image" Target="../media/image5.png"/><Relationship Id="rId9" Type="http://schemas.openxmlformats.org/officeDocument/2006/relationships/chart" Target="../charts/chart22.xml"/></Relationships>
</file>

<file path=ppt/slides/_rels/slide43.xml.rels><?xml version="1.0" encoding="UTF-8" standalone="yes"?>
<Relationships xmlns="http://schemas.openxmlformats.org/package/2006/relationships"><Relationship Id="rId8" Type="http://schemas.openxmlformats.org/officeDocument/2006/relationships/image" Target="../media/image19.png"/><Relationship Id="rId3" Type="http://schemas.openxmlformats.org/officeDocument/2006/relationships/image" Target="../media/image4.png"/><Relationship Id="rId7" Type="http://schemas.openxmlformats.org/officeDocument/2006/relationships/image" Target="../media/image18.png"/><Relationship Id="rId2" Type="http://schemas.openxmlformats.org/officeDocument/2006/relationships/notesSlide" Target="../notesSlides/notesSlide39.xml"/><Relationship Id="rId1" Type="http://schemas.openxmlformats.org/officeDocument/2006/relationships/slideLayout" Target="../slideLayouts/slideLayout2.xml"/><Relationship Id="rId6" Type="http://schemas.openxmlformats.org/officeDocument/2006/relationships/image" Target="../media/image17.png"/><Relationship Id="rId5" Type="http://schemas.openxmlformats.org/officeDocument/2006/relationships/image" Target="../media/image16.png"/><Relationship Id="rId4" Type="http://schemas.openxmlformats.org/officeDocument/2006/relationships/image" Target="../media/image5.png"/><Relationship Id="rId9" Type="http://schemas.openxmlformats.org/officeDocument/2006/relationships/chart" Target="../charts/chart23.xml"/></Relationships>
</file>

<file path=ppt/slides/_rels/slide44.xml.rels><?xml version="1.0" encoding="UTF-8" standalone="yes"?>
<Relationships xmlns="http://schemas.openxmlformats.org/package/2006/relationships"><Relationship Id="rId8" Type="http://schemas.openxmlformats.org/officeDocument/2006/relationships/image" Target="../media/image19.png"/><Relationship Id="rId3" Type="http://schemas.openxmlformats.org/officeDocument/2006/relationships/image" Target="../media/image4.png"/><Relationship Id="rId7" Type="http://schemas.openxmlformats.org/officeDocument/2006/relationships/image" Target="../media/image18.png"/><Relationship Id="rId2" Type="http://schemas.openxmlformats.org/officeDocument/2006/relationships/notesSlide" Target="../notesSlides/notesSlide40.xml"/><Relationship Id="rId1" Type="http://schemas.openxmlformats.org/officeDocument/2006/relationships/slideLayout" Target="../slideLayouts/slideLayout2.xml"/><Relationship Id="rId6" Type="http://schemas.openxmlformats.org/officeDocument/2006/relationships/image" Target="../media/image17.png"/><Relationship Id="rId5" Type="http://schemas.openxmlformats.org/officeDocument/2006/relationships/image" Target="../media/image16.png"/><Relationship Id="rId4" Type="http://schemas.openxmlformats.org/officeDocument/2006/relationships/image" Target="../media/image5.png"/><Relationship Id="rId9" Type="http://schemas.openxmlformats.org/officeDocument/2006/relationships/chart" Target="../charts/chart24.xml"/></Relationships>
</file>

<file path=ppt/slides/_rels/slide45.xml.rels><?xml version="1.0" encoding="UTF-8" standalone="yes"?>
<Relationships xmlns="http://schemas.openxmlformats.org/package/2006/relationships"><Relationship Id="rId8" Type="http://schemas.openxmlformats.org/officeDocument/2006/relationships/image" Target="../media/image19.png"/><Relationship Id="rId3" Type="http://schemas.openxmlformats.org/officeDocument/2006/relationships/image" Target="../media/image4.png"/><Relationship Id="rId7" Type="http://schemas.openxmlformats.org/officeDocument/2006/relationships/image" Target="../media/image18.png"/><Relationship Id="rId2" Type="http://schemas.openxmlformats.org/officeDocument/2006/relationships/notesSlide" Target="../notesSlides/notesSlide41.xml"/><Relationship Id="rId1" Type="http://schemas.openxmlformats.org/officeDocument/2006/relationships/slideLayout" Target="../slideLayouts/slideLayout2.xml"/><Relationship Id="rId6" Type="http://schemas.openxmlformats.org/officeDocument/2006/relationships/image" Target="../media/image17.png"/><Relationship Id="rId5" Type="http://schemas.openxmlformats.org/officeDocument/2006/relationships/image" Target="../media/image16.png"/><Relationship Id="rId4" Type="http://schemas.openxmlformats.org/officeDocument/2006/relationships/image" Target="../media/image5.png"/><Relationship Id="rId9" Type="http://schemas.openxmlformats.org/officeDocument/2006/relationships/chart" Target="../charts/chart25.xml"/></Relationships>
</file>

<file path=ppt/slides/_rels/slide46.xml.rels><?xml version="1.0" encoding="UTF-8" standalone="yes"?>
<Relationships xmlns="http://schemas.openxmlformats.org/package/2006/relationships"><Relationship Id="rId8" Type="http://schemas.openxmlformats.org/officeDocument/2006/relationships/image" Target="../media/image19.png"/><Relationship Id="rId3" Type="http://schemas.openxmlformats.org/officeDocument/2006/relationships/image" Target="../media/image4.png"/><Relationship Id="rId7" Type="http://schemas.openxmlformats.org/officeDocument/2006/relationships/image" Target="../media/image18.png"/><Relationship Id="rId2" Type="http://schemas.openxmlformats.org/officeDocument/2006/relationships/notesSlide" Target="../notesSlides/notesSlide42.xml"/><Relationship Id="rId1" Type="http://schemas.openxmlformats.org/officeDocument/2006/relationships/slideLayout" Target="../slideLayouts/slideLayout2.xml"/><Relationship Id="rId6" Type="http://schemas.openxmlformats.org/officeDocument/2006/relationships/image" Target="../media/image17.png"/><Relationship Id="rId5" Type="http://schemas.openxmlformats.org/officeDocument/2006/relationships/image" Target="../media/image16.png"/><Relationship Id="rId4" Type="http://schemas.openxmlformats.org/officeDocument/2006/relationships/image" Target="../media/image5.png"/><Relationship Id="rId9" Type="http://schemas.openxmlformats.org/officeDocument/2006/relationships/chart" Target="../charts/chart26.xml"/></Relationships>
</file>

<file path=ppt/slides/_rels/slide47.xml.rels><?xml version="1.0" encoding="UTF-8" standalone="yes"?>
<Relationships xmlns="http://schemas.openxmlformats.org/package/2006/relationships"><Relationship Id="rId8" Type="http://schemas.openxmlformats.org/officeDocument/2006/relationships/image" Target="../media/image19.png"/><Relationship Id="rId3" Type="http://schemas.openxmlformats.org/officeDocument/2006/relationships/image" Target="../media/image4.png"/><Relationship Id="rId7" Type="http://schemas.openxmlformats.org/officeDocument/2006/relationships/image" Target="../media/image18.png"/><Relationship Id="rId2" Type="http://schemas.openxmlformats.org/officeDocument/2006/relationships/notesSlide" Target="../notesSlides/notesSlide43.xml"/><Relationship Id="rId1" Type="http://schemas.openxmlformats.org/officeDocument/2006/relationships/slideLayout" Target="../slideLayouts/slideLayout2.xml"/><Relationship Id="rId6" Type="http://schemas.openxmlformats.org/officeDocument/2006/relationships/image" Target="../media/image17.png"/><Relationship Id="rId5" Type="http://schemas.openxmlformats.org/officeDocument/2006/relationships/image" Target="../media/image16.png"/><Relationship Id="rId4" Type="http://schemas.openxmlformats.org/officeDocument/2006/relationships/image" Target="../media/image5.png"/><Relationship Id="rId9" Type="http://schemas.openxmlformats.org/officeDocument/2006/relationships/chart" Target="../charts/chart27.xml"/></Relationships>
</file>

<file path=ppt/slides/_rels/slide48.xml.rels><?xml version="1.0" encoding="UTF-8" standalone="yes"?>
<Relationships xmlns="http://schemas.openxmlformats.org/package/2006/relationships"><Relationship Id="rId8" Type="http://schemas.openxmlformats.org/officeDocument/2006/relationships/image" Target="../media/image19.png"/><Relationship Id="rId3" Type="http://schemas.openxmlformats.org/officeDocument/2006/relationships/image" Target="../media/image4.png"/><Relationship Id="rId7" Type="http://schemas.openxmlformats.org/officeDocument/2006/relationships/image" Target="../media/image18.png"/><Relationship Id="rId2" Type="http://schemas.openxmlformats.org/officeDocument/2006/relationships/notesSlide" Target="../notesSlides/notesSlide44.xml"/><Relationship Id="rId1" Type="http://schemas.openxmlformats.org/officeDocument/2006/relationships/slideLayout" Target="../slideLayouts/slideLayout2.xml"/><Relationship Id="rId6" Type="http://schemas.openxmlformats.org/officeDocument/2006/relationships/image" Target="../media/image17.png"/><Relationship Id="rId5" Type="http://schemas.openxmlformats.org/officeDocument/2006/relationships/image" Target="../media/image16.png"/><Relationship Id="rId4" Type="http://schemas.openxmlformats.org/officeDocument/2006/relationships/image" Target="../media/image5.png"/><Relationship Id="rId9" Type="http://schemas.openxmlformats.org/officeDocument/2006/relationships/chart" Target="../charts/chart28.xml"/></Relationships>
</file>

<file path=ppt/slides/_rels/slide49.xml.rels><?xml version="1.0" encoding="UTF-8" standalone="yes"?>
<Relationships xmlns="http://schemas.openxmlformats.org/package/2006/relationships"><Relationship Id="rId8" Type="http://schemas.openxmlformats.org/officeDocument/2006/relationships/image" Target="../media/image19.png"/><Relationship Id="rId3" Type="http://schemas.openxmlformats.org/officeDocument/2006/relationships/image" Target="../media/image4.png"/><Relationship Id="rId7" Type="http://schemas.openxmlformats.org/officeDocument/2006/relationships/image" Target="../media/image18.png"/><Relationship Id="rId2" Type="http://schemas.openxmlformats.org/officeDocument/2006/relationships/notesSlide" Target="../notesSlides/notesSlide45.xml"/><Relationship Id="rId1" Type="http://schemas.openxmlformats.org/officeDocument/2006/relationships/slideLayout" Target="../slideLayouts/slideLayout2.xml"/><Relationship Id="rId6" Type="http://schemas.openxmlformats.org/officeDocument/2006/relationships/image" Target="../media/image17.png"/><Relationship Id="rId5" Type="http://schemas.openxmlformats.org/officeDocument/2006/relationships/image" Target="../media/image16.png"/><Relationship Id="rId4" Type="http://schemas.openxmlformats.org/officeDocument/2006/relationships/image" Target="../media/image5.png"/><Relationship Id="rId9" Type="http://schemas.openxmlformats.org/officeDocument/2006/relationships/chart" Target="../charts/chart29.xml"/></Relationships>
</file>

<file path=ppt/slides/_rels/slide5.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Layout" Target="../slideLayouts/slideLayout1.xml"/></Relationships>
</file>

<file path=ppt/slides/_rels/slide50.xml.rels><?xml version="1.0" encoding="UTF-8" standalone="yes"?>
<Relationships xmlns="http://schemas.openxmlformats.org/package/2006/relationships"><Relationship Id="rId8" Type="http://schemas.openxmlformats.org/officeDocument/2006/relationships/image" Target="../media/image19.png"/><Relationship Id="rId3" Type="http://schemas.openxmlformats.org/officeDocument/2006/relationships/image" Target="../media/image4.png"/><Relationship Id="rId7" Type="http://schemas.openxmlformats.org/officeDocument/2006/relationships/image" Target="../media/image18.png"/><Relationship Id="rId2" Type="http://schemas.openxmlformats.org/officeDocument/2006/relationships/notesSlide" Target="../notesSlides/notesSlide46.xml"/><Relationship Id="rId1" Type="http://schemas.openxmlformats.org/officeDocument/2006/relationships/slideLayout" Target="../slideLayouts/slideLayout2.xml"/><Relationship Id="rId6" Type="http://schemas.openxmlformats.org/officeDocument/2006/relationships/image" Target="../media/image17.png"/><Relationship Id="rId5" Type="http://schemas.openxmlformats.org/officeDocument/2006/relationships/image" Target="../media/image16.png"/><Relationship Id="rId4" Type="http://schemas.openxmlformats.org/officeDocument/2006/relationships/image" Target="../media/image5.png"/><Relationship Id="rId9" Type="http://schemas.openxmlformats.org/officeDocument/2006/relationships/chart" Target="../charts/chart30.xml"/></Relationships>
</file>

<file path=ppt/slides/_rels/slide51.xml.rels><?xml version="1.0" encoding="UTF-8" standalone="yes"?>
<Relationships xmlns="http://schemas.openxmlformats.org/package/2006/relationships"><Relationship Id="rId8" Type="http://schemas.openxmlformats.org/officeDocument/2006/relationships/image" Target="../media/image19.png"/><Relationship Id="rId3" Type="http://schemas.openxmlformats.org/officeDocument/2006/relationships/image" Target="../media/image4.png"/><Relationship Id="rId7" Type="http://schemas.openxmlformats.org/officeDocument/2006/relationships/image" Target="../media/image18.png"/><Relationship Id="rId2" Type="http://schemas.openxmlformats.org/officeDocument/2006/relationships/notesSlide" Target="../notesSlides/notesSlide47.xml"/><Relationship Id="rId1" Type="http://schemas.openxmlformats.org/officeDocument/2006/relationships/slideLayout" Target="../slideLayouts/slideLayout2.xml"/><Relationship Id="rId6" Type="http://schemas.openxmlformats.org/officeDocument/2006/relationships/image" Target="../media/image17.png"/><Relationship Id="rId5" Type="http://schemas.openxmlformats.org/officeDocument/2006/relationships/image" Target="../media/image16.png"/><Relationship Id="rId4" Type="http://schemas.openxmlformats.org/officeDocument/2006/relationships/image" Target="../media/image5.png"/><Relationship Id="rId9" Type="http://schemas.openxmlformats.org/officeDocument/2006/relationships/chart" Target="../charts/chart31.xml"/></Relationships>
</file>

<file path=ppt/slides/_rels/slide52.xml.rels><?xml version="1.0" encoding="UTF-8" standalone="yes"?>
<Relationships xmlns="http://schemas.openxmlformats.org/package/2006/relationships"><Relationship Id="rId8" Type="http://schemas.openxmlformats.org/officeDocument/2006/relationships/image" Target="../media/image19.png"/><Relationship Id="rId3" Type="http://schemas.openxmlformats.org/officeDocument/2006/relationships/image" Target="../media/image4.png"/><Relationship Id="rId7" Type="http://schemas.openxmlformats.org/officeDocument/2006/relationships/image" Target="../media/image18.png"/><Relationship Id="rId2" Type="http://schemas.openxmlformats.org/officeDocument/2006/relationships/notesSlide" Target="../notesSlides/notesSlide48.xml"/><Relationship Id="rId1" Type="http://schemas.openxmlformats.org/officeDocument/2006/relationships/slideLayout" Target="../slideLayouts/slideLayout2.xml"/><Relationship Id="rId6" Type="http://schemas.openxmlformats.org/officeDocument/2006/relationships/image" Target="../media/image17.png"/><Relationship Id="rId5" Type="http://schemas.openxmlformats.org/officeDocument/2006/relationships/image" Target="../media/image16.png"/><Relationship Id="rId4" Type="http://schemas.openxmlformats.org/officeDocument/2006/relationships/image" Target="../media/image5.png"/><Relationship Id="rId9" Type="http://schemas.openxmlformats.org/officeDocument/2006/relationships/chart" Target="../charts/chart32.xml"/></Relationships>
</file>

<file path=ppt/slides/_rels/slide53.xml.rels><?xml version="1.0" encoding="UTF-8" standalone="yes"?>
<Relationships xmlns="http://schemas.openxmlformats.org/package/2006/relationships"><Relationship Id="rId8" Type="http://schemas.openxmlformats.org/officeDocument/2006/relationships/image" Target="../media/image19.png"/><Relationship Id="rId3" Type="http://schemas.openxmlformats.org/officeDocument/2006/relationships/image" Target="../media/image4.png"/><Relationship Id="rId7" Type="http://schemas.openxmlformats.org/officeDocument/2006/relationships/image" Target="../media/image18.png"/><Relationship Id="rId2" Type="http://schemas.openxmlformats.org/officeDocument/2006/relationships/notesSlide" Target="../notesSlides/notesSlide49.xml"/><Relationship Id="rId1" Type="http://schemas.openxmlformats.org/officeDocument/2006/relationships/slideLayout" Target="../slideLayouts/slideLayout2.xml"/><Relationship Id="rId6" Type="http://schemas.openxmlformats.org/officeDocument/2006/relationships/image" Target="../media/image17.png"/><Relationship Id="rId5" Type="http://schemas.openxmlformats.org/officeDocument/2006/relationships/image" Target="../media/image16.png"/><Relationship Id="rId4" Type="http://schemas.openxmlformats.org/officeDocument/2006/relationships/image" Target="../media/image5.png"/><Relationship Id="rId9" Type="http://schemas.openxmlformats.org/officeDocument/2006/relationships/chart" Target="../charts/chart33.xml"/></Relationships>
</file>

<file path=ppt/slides/_rels/slide54.xml.rels><?xml version="1.0" encoding="UTF-8" standalone="yes"?>
<Relationships xmlns="http://schemas.openxmlformats.org/package/2006/relationships"><Relationship Id="rId8" Type="http://schemas.openxmlformats.org/officeDocument/2006/relationships/image" Target="../media/image19.png"/><Relationship Id="rId3" Type="http://schemas.openxmlformats.org/officeDocument/2006/relationships/image" Target="../media/image4.png"/><Relationship Id="rId7" Type="http://schemas.openxmlformats.org/officeDocument/2006/relationships/image" Target="../media/image18.png"/><Relationship Id="rId2" Type="http://schemas.openxmlformats.org/officeDocument/2006/relationships/notesSlide" Target="../notesSlides/notesSlide50.xml"/><Relationship Id="rId1" Type="http://schemas.openxmlformats.org/officeDocument/2006/relationships/slideLayout" Target="../slideLayouts/slideLayout2.xml"/><Relationship Id="rId6" Type="http://schemas.openxmlformats.org/officeDocument/2006/relationships/image" Target="../media/image17.png"/><Relationship Id="rId5" Type="http://schemas.openxmlformats.org/officeDocument/2006/relationships/image" Target="../media/image16.png"/><Relationship Id="rId4" Type="http://schemas.openxmlformats.org/officeDocument/2006/relationships/image" Target="../media/image5.png"/><Relationship Id="rId9" Type="http://schemas.openxmlformats.org/officeDocument/2006/relationships/chart" Target="../charts/chart34.xml"/></Relationships>
</file>

<file path=ppt/slides/_rels/slide55.xml.rels><?xml version="1.0" encoding="UTF-8" standalone="yes"?>
<Relationships xmlns="http://schemas.openxmlformats.org/package/2006/relationships"><Relationship Id="rId8" Type="http://schemas.openxmlformats.org/officeDocument/2006/relationships/image" Target="../media/image19.png"/><Relationship Id="rId3" Type="http://schemas.openxmlformats.org/officeDocument/2006/relationships/image" Target="../media/image4.png"/><Relationship Id="rId7" Type="http://schemas.openxmlformats.org/officeDocument/2006/relationships/image" Target="../media/image18.png"/><Relationship Id="rId2" Type="http://schemas.openxmlformats.org/officeDocument/2006/relationships/notesSlide" Target="../notesSlides/notesSlide51.xml"/><Relationship Id="rId1" Type="http://schemas.openxmlformats.org/officeDocument/2006/relationships/slideLayout" Target="../slideLayouts/slideLayout2.xml"/><Relationship Id="rId6" Type="http://schemas.openxmlformats.org/officeDocument/2006/relationships/image" Target="../media/image17.png"/><Relationship Id="rId5" Type="http://schemas.openxmlformats.org/officeDocument/2006/relationships/image" Target="../media/image16.png"/><Relationship Id="rId4" Type="http://schemas.openxmlformats.org/officeDocument/2006/relationships/image" Target="../media/image5.png"/><Relationship Id="rId9" Type="http://schemas.openxmlformats.org/officeDocument/2006/relationships/chart" Target="../charts/chart35.xml"/></Relationships>
</file>

<file path=ppt/slides/_rels/slide56.xml.rels><?xml version="1.0" encoding="UTF-8" standalone="yes"?>
<Relationships xmlns="http://schemas.openxmlformats.org/package/2006/relationships"><Relationship Id="rId8" Type="http://schemas.openxmlformats.org/officeDocument/2006/relationships/image" Target="../media/image19.png"/><Relationship Id="rId3" Type="http://schemas.openxmlformats.org/officeDocument/2006/relationships/image" Target="../media/image4.png"/><Relationship Id="rId7" Type="http://schemas.openxmlformats.org/officeDocument/2006/relationships/image" Target="../media/image18.png"/><Relationship Id="rId2" Type="http://schemas.openxmlformats.org/officeDocument/2006/relationships/notesSlide" Target="../notesSlides/notesSlide52.xml"/><Relationship Id="rId1" Type="http://schemas.openxmlformats.org/officeDocument/2006/relationships/slideLayout" Target="../slideLayouts/slideLayout2.xml"/><Relationship Id="rId6" Type="http://schemas.openxmlformats.org/officeDocument/2006/relationships/image" Target="../media/image17.png"/><Relationship Id="rId5" Type="http://schemas.openxmlformats.org/officeDocument/2006/relationships/image" Target="../media/image16.png"/><Relationship Id="rId4" Type="http://schemas.openxmlformats.org/officeDocument/2006/relationships/image" Target="../media/image5.png"/><Relationship Id="rId9" Type="http://schemas.openxmlformats.org/officeDocument/2006/relationships/chart" Target="../charts/chart36.xml"/></Relationships>
</file>

<file path=ppt/slides/_rels/slide57.xml.rels><?xml version="1.0" encoding="UTF-8" standalone="yes"?>
<Relationships xmlns="http://schemas.openxmlformats.org/package/2006/relationships"><Relationship Id="rId8" Type="http://schemas.openxmlformats.org/officeDocument/2006/relationships/image" Target="../media/image19.png"/><Relationship Id="rId3" Type="http://schemas.openxmlformats.org/officeDocument/2006/relationships/image" Target="../media/image4.png"/><Relationship Id="rId7" Type="http://schemas.openxmlformats.org/officeDocument/2006/relationships/image" Target="../media/image18.png"/><Relationship Id="rId2" Type="http://schemas.openxmlformats.org/officeDocument/2006/relationships/notesSlide" Target="../notesSlides/notesSlide53.xml"/><Relationship Id="rId1" Type="http://schemas.openxmlformats.org/officeDocument/2006/relationships/slideLayout" Target="../slideLayouts/slideLayout2.xml"/><Relationship Id="rId6" Type="http://schemas.openxmlformats.org/officeDocument/2006/relationships/image" Target="../media/image17.png"/><Relationship Id="rId5" Type="http://schemas.openxmlformats.org/officeDocument/2006/relationships/image" Target="../media/image16.png"/><Relationship Id="rId4" Type="http://schemas.openxmlformats.org/officeDocument/2006/relationships/image" Target="../media/image5.png"/><Relationship Id="rId9" Type="http://schemas.openxmlformats.org/officeDocument/2006/relationships/chart" Target="../charts/chart37.xml"/></Relationships>
</file>

<file path=ppt/slides/_rels/slide58.xml.rels><?xml version="1.0" encoding="UTF-8" standalone="yes"?>
<Relationships xmlns="http://schemas.openxmlformats.org/package/2006/relationships"><Relationship Id="rId8" Type="http://schemas.openxmlformats.org/officeDocument/2006/relationships/image" Target="../media/image19.png"/><Relationship Id="rId3" Type="http://schemas.openxmlformats.org/officeDocument/2006/relationships/image" Target="../media/image4.png"/><Relationship Id="rId7" Type="http://schemas.openxmlformats.org/officeDocument/2006/relationships/image" Target="../media/image18.png"/><Relationship Id="rId2" Type="http://schemas.openxmlformats.org/officeDocument/2006/relationships/notesSlide" Target="../notesSlides/notesSlide54.xml"/><Relationship Id="rId1" Type="http://schemas.openxmlformats.org/officeDocument/2006/relationships/slideLayout" Target="../slideLayouts/slideLayout2.xml"/><Relationship Id="rId6" Type="http://schemas.openxmlformats.org/officeDocument/2006/relationships/image" Target="../media/image17.png"/><Relationship Id="rId5" Type="http://schemas.openxmlformats.org/officeDocument/2006/relationships/image" Target="../media/image16.png"/><Relationship Id="rId4" Type="http://schemas.openxmlformats.org/officeDocument/2006/relationships/image" Target="../media/image5.png"/><Relationship Id="rId9" Type="http://schemas.openxmlformats.org/officeDocument/2006/relationships/chart" Target="../charts/chart38.xml"/></Relationships>
</file>

<file path=ppt/slides/_rels/slide59.xml.rels><?xml version="1.0" encoding="UTF-8" standalone="yes"?>
<Relationships xmlns="http://schemas.openxmlformats.org/package/2006/relationships"><Relationship Id="rId8" Type="http://schemas.openxmlformats.org/officeDocument/2006/relationships/image" Target="../media/image19.png"/><Relationship Id="rId3" Type="http://schemas.openxmlformats.org/officeDocument/2006/relationships/image" Target="../media/image4.png"/><Relationship Id="rId7" Type="http://schemas.openxmlformats.org/officeDocument/2006/relationships/image" Target="../media/image18.png"/><Relationship Id="rId2" Type="http://schemas.openxmlformats.org/officeDocument/2006/relationships/notesSlide" Target="../notesSlides/notesSlide55.xml"/><Relationship Id="rId1" Type="http://schemas.openxmlformats.org/officeDocument/2006/relationships/slideLayout" Target="../slideLayouts/slideLayout2.xml"/><Relationship Id="rId6" Type="http://schemas.openxmlformats.org/officeDocument/2006/relationships/image" Target="../media/image17.png"/><Relationship Id="rId5" Type="http://schemas.openxmlformats.org/officeDocument/2006/relationships/image" Target="../media/image16.png"/><Relationship Id="rId4" Type="http://schemas.openxmlformats.org/officeDocument/2006/relationships/image" Target="../media/image5.png"/><Relationship Id="rId9" Type="http://schemas.openxmlformats.org/officeDocument/2006/relationships/chart" Target="../charts/chart39.xml"/></Relationships>
</file>

<file path=ppt/slides/_rels/slide6.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4.xml"/><Relationship Id="rId1" Type="http://schemas.openxmlformats.org/officeDocument/2006/relationships/slideLayout" Target="../slideLayouts/slideLayout2.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chart" Target="../charts/chart2.xml"/></Relationships>
</file>

<file path=ppt/slides/_rels/slide60.xml.rels><?xml version="1.0" encoding="UTF-8" standalone="yes"?>
<Relationships xmlns="http://schemas.openxmlformats.org/package/2006/relationships"><Relationship Id="rId8" Type="http://schemas.openxmlformats.org/officeDocument/2006/relationships/image" Target="../media/image19.png"/><Relationship Id="rId3" Type="http://schemas.openxmlformats.org/officeDocument/2006/relationships/image" Target="../media/image4.png"/><Relationship Id="rId7" Type="http://schemas.openxmlformats.org/officeDocument/2006/relationships/image" Target="../media/image18.png"/><Relationship Id="rId2" Type="http://schemas.openxmlformats.org/officeDocument/2006/relationships/notesSlide" Target="../notesSlides/notesSlide56.xml"/><Relationship Id="rId1" Type="http://schemas.openxmlformats.org/officeDocument/2006/relationships/slideLayout" Target="../slideLayouts/slideLayout2.xml"/><Relationship Id="rId6" Type="http://schemas.openxmlformats.org/officeDocument/2006/relationships/image" Target="../media/image17.png"/><Relationship Id="rId5" Type="http://schemas.openxmlformats.org/officeDocument/2006/relationships/image" Target="../media/image16.png"/><Relationship Id="rId4" Type="http://schemas.openxmlformats.org/officeDocument/2006/relationships/image" Target="../media/image5.png"/><Relationship Id="rId9" Type="http://schemas.openxmlformats.org/officeDocument/2006/relationships/chart" Target="../charts/chart40.xml"/></Relationships>
</file>

<file path=ppt/slides/_rels/slide61.xml.rels><?xml version="1.0" encoding="UTF-8" standalone="yes"?>
<Relationships xmlns="http://schemas.openxmlformats.org/package/2006/relationships"><Relationship Id="rId8" Type="http://schemas.openxmlformats.org/officeDocument/2006/relationships/image" Target="../media/image19.png"/><Relationship Id="rId3" Type="http://schemas.openxmlformats.org/officeDocument/2006/relationships/image" Target="../media/image4.png"/><Relationship Id="rId7" Type="http://schemas.openxmlformats.org/officeDocument/2006/relationships/image" Target="../media/image18.png"/><Relationship Id="rId2" Type="http://schemas.openxmlformats.org/officeDocument/2006/relationships/notesSlide" Target="../notesSlides/notesSlide57.xml"/><Relationship Id="rId1" Type="http://schemas.openxmlformats.org/officeDocument/2006/relationships/slideLayout" Target="../slideLayouts/slideLayout2.xml"/><Relationship Id="rId6" Type="http://schemas.openxmlformats.org/officeDocument/2006/relationships/image" Target="../media/image17.png"/><Relationship Id="rId5" Type="http://schemas.openxmlformats.org/officeDocument/2006/relationships/image" Target="../media/image16.png"/><Relationship Id="rId4" Type="http://schemas.openxmlformats.org/officeDocument/2006/relationships/image" Target="../media/image5.png"/><Relationship Id="rId9" Type="http://schemas.openxmlformats.org/officeDocument/2006/relationships/chart" Target="../charts/chart41.xml"/></Relationships>
</file>

<file path=ppt/slides/_rels/slide62.xml.rels><?xml version="1.0" encoding="UTF-8" standalone="yes"?>
<Relationships xmlns="http://schemas.openxmlformats.org/package/2006/relationships"><Relationship Id="rId8" Type="http://schemas.openxmlformats.org/officeDocument/2006/relationships/image" Target="../media/image19.png"/><Relationship Id="rId3" Type="http://schemas.openxmlformats.org/officeDocument/2006/relationships/image" Target="../media/image4.png"/><Relationship Id="rId7" Type="http://schemas.openxmlformats.org/officeDocument/2006/relationships/image" Target="../media/image18.png"/><Relationship Id="rId2" Type="http://schemas.openxmlformats.org/officeDocument/2006/relationships/notesSlide" Target="../notesSlides/notesSlide58.xml"/><Relationship Id="rId1" Type="http://schemas.openxmlformats.org/officeDocument/2006/relationships/slideLayout" Target="../slideLayouts/slideLayout2.xml"/><Relationship Id="rId6" Type="http://schemas.openxmlformats.org/officeDocument/2006/relationships/image" Target="../media/image17.png"/><Relationship Id="rId5" Type="http://schemas.openxmlformats.org/officeDocument/2006/relationships/image" Target="../media/image16.png"/><Relationship Id="rId4" Type="http://schemas.openxmlformats.org/officeDocument/2006/relationships/image" Target="../media/image5.png"/><Relationship Id="rId9" Type="http://schemas.openxmlformats.org/officeDocument/2006/relationships/chart" Target="../charts/chart42.xml"/></Relationships>
</file>

<file path=ppt/slides/_rels/slide63.xml.rels><?xml version="1.0" encoding="UTF-8" standalone="yes"?>
<Relationships xmlns="http://schemas.openxmlformats.org/package/2006/relationships"><Relationship Id="rId8" Type="http://schemas.openxmlformats.org/officeDocument/2006/relationships/image" Target="../media/image19.png"/><Relationship Id="rId3" Type="http://schemas.openxmlformats.org/officeDocument/2006/relationships/image" Target="../media/image4.png"/><Relationship Id="rId7" Type="http://schemas.openxmlformats.org/officeDocument/2006/relationships/image" Target="../media/image18.png"/><Relationship Id="rId2" Type="http://schemas.openxmlformats.org/officeDocument/2006/relationships/notesSlide" Target="../notesSlides/notesSlide59.xml"/><Relationship Id="rId1" Type="http://schemas.openxmlformats.org/officeDocument/2006/relationships/slideLayout" Target="../slideLayouts/slideLayout2.xml"/><Relationship Id="rId6" Type="http://schemas.openxmlformats.org/officeDocument/2006/relationships/image" Target="../media/image17.png"/><Relationship Id="rId5" Type="http://schemas.openxmlformats.org/officeDocument/2006/relationships/image" Target="../media/image16.png"/><Relationship Id="rId4" Type="http://schemas.openxmlformats.org/officeDocument/2006/relationships/image" Target="../media/image5.png"/><Relationship Id="rId9" Type="http://schemas.openxmlformats.org/officeDocument/2006/relationships/chart" Target="../charts/chart43.xml"/></Relationships>
</file>

<file path=ppt/slides/_rels/slide64.xml.rels><?xml version="1.0" encoding="UTF-8" standalone="yes"?>
<Relationships xmlns="http://schemas.openxmlformats.org/package/2006/relationships"><Relationship Id="rId8" Type="http://schemas.openxmlformats.org/officeDocument/2006/relationships/image" Target="../media/image19.png"/><Relationship Id="rId3" Type="http://schemas.openxmlformats.org/officeDocument/2006/relationships/image" Target="../media/image4.png"/><Relationship Id="rId7" Type="http://schemas.openxmlformats.org/officeDocument/2006/relationships/image" Target="../media/image18.png"/><Relationship Id="rId2" Type="http://schemas.openxmlformats.org/officeDocument/2006/relationships/notesSlide" Target="../notesSlides/notesSlide60.xml"/><Relationship Id="rId1" Type="http://schemas.openxmlformats.org/officeDocument/2006/relationships/slideLayout" Target="../slideLayouts/slideLayout2.xml"/><Relationship Id="rId6" Type="http://schemas.openxmlformats.org/officeDocument/2006/relationships/image" Target="../media/image17.png"/><Relationship Id="rId5" Type="http://schemas.openxmlformats.org/officeDocument/2006/relationships/image" Target="../media/image16.png"/><Relationship Id="rId4" Type="http://schemas.openxmlformats.org/officeDocument/2006/relationships/image" Target="../media/image5.png"/><Relationship Id="rId9" Type="http://schemas.openxmlformats.org/officeDocument/2006/relationships/chart" Target="../charts/chart44.xml"/></Relationships>
</file>

<file path=ppt/slides/_rels/slide65.xml.rels><?xml version="1.0" encoding="UTF-8" standalone="yes"?>
<Relationships xmlns="http://schemas.openxmlformats.org/package/2006/relationships"><Relationship Id="rId8" Type="http://schemas.openxmlformats.org/officeDocument/2006/relationships/image" Target="../media/image19.png"/><Relationship Id="rId3" Type="http://schemas.openxmlformats.org/officeDocument/2006/relationships/image" Target="../media/image4.png"/><Relationship Id="rId7" Type="http://schemas.openxmlformats.org/officeDocument/2006/relationships/image" Target="../media/image18.png"/><Relationship Id="rId2" Type="http://schemas.openxmlformats.org/officeDocument/2006/relationships/notesSlide" Target="../notesSlides/notesSlide61.xml"/><Relationship Id="rId1" Type="http://schemas.openxmlformats.org/officeDocument/2006/relationships/slideLayout" Target="../slideLayouts/slideLayout2.xml"/><Relationship Id="rId6" Type="http://schemas.openxmlformats.org/officeDocument/2006/relationships/image" Target="../media/image17.png"/><Relationship Id="rId5" Type="http://schemas.openxmlformats.org/officeDocument/2006/relationships/image" Target="../media/image16.png"/><Relationship Id="rId4" Type="http://schemas.openxmlformats.org/officeDocument/2006/relationships/image" Target="../media/image5.png"/><Relationship Id="rId9" Type="http://schemas.openxmlformats.org/officeDocument/2006/relationships/chart" Target="../charts/chart45.xml"/></Relationships>
</file>

<file path=ppt/slides/_rels/slide66.xml.rels><?xml version="1.0" encoding="UTF-8" standalone="yes"?>
<Relationships xmlns="http://schemas.openxmlformats.org/package/2006/relationships"><Relationship Id="rId8" Type="http://schemas.openxmlformats.org/officeDocument/2006/relationships/image" Target="../media/image19.png"/><Relationship Id="rId3" Type="http://schemas.openxmlformats.org/officeDocument/2006/relationships/image" Target="../media/image4.png"/><Relationship Id="rId7" Type="http://schemas.openxmlformats.org/officeDocument/2006/relationships/image" Target="../media/image18.png"/><Relationship Id="rId2" Type="http://schemas.openxmlformats.org/officeDocument/2006/relationships/notesSlide" Target="../notesSlides/notesSlide62.xml"/><Relationship Id="rId1" Type="http://schemas.openxmlformats.org/officeDocument/2006/relationships/slideLayout" Target="../slideLayouts/slideLayout2.xml"/><Relationship Id="rId6" Type="http://schemas.openxmlformats.org/officeDocument/2006/relationships/image" Target="../media/image17.png"/><Relationship Id="rId5" Type="http://schemas.openxmlformats.org/officeDocument/2006/relationships/image" Target="../media/image16.png"/><Relationship Id="rId4" Type="http://schemas.openxmlformats.org/officeDocument/2006/relationships/image" Target="../media/image5.png"/><Relationship Id="rId9" Type="http://schemas.openxmlformats.org/officeDocument/2006/relationships/chart" Target="../charts/chart46.xml"/></Relationships>
</file>

<file path=ppt/slides/_rels/slide67.xml.rels><?xml version="1.0" encoding="UTF-8" standalone="yes"?>
<Relationships xmlns="http://schemas.openxmlformats.org/package/2006/relationships"><Relationship Id="rId8" Type="http://schemas.openxmlformats.org/officeDocument/2006/relationships/image" Target="../media/image19.png"/><Relationship Id="rId3" Type="http://schemas.openxmlformats.org/officeDocument/2006/relationships/image" Target="../media/image4.png"/><Relationship Id="rId7" Type="http://schemas.openxmlformats.org/officeDocument/2006/relationships/image" Target="../media/image18.png"/><Relationship Id="rId2" Type="http://schemas.openxmlformats.org/officeDocument/2006/relationships/notesSlide" Target="../notesSlides/notesSlide63.xml"/><Relationship Id="rId1" Type="http://schemas.openxmlformats.org/officeDocument/2006/relationships/slideLayout" Target="../slideLayouts/slideLayout2.xml"/><Relationship Id="rId6" Type="http://schemas.openxmlformats.org/officeDocument/2006/relationships/image" Target="../media/image17.png"/><Relationship Id="rId5" Type="http://schemas.openxmlformats.org/officeDocument/2006/relationships/image" Target="../media/image16.png"/><Relationship Id="rId4" Type="http://schemas.openxmlformats.org/officeDocument/2006/relationships/image" Target="../media/image5.png"/><Relationship Id="rId9" Type="http://schemas.openxmlformats.org/officeDocument/2006/relationships/chart" Target="../charts/chart47.xml"/></Relationships>
</file>

<file path=ppt/slides/_rels/slide68.xml.rels><?xml version="1.0" encoding="UTF-8" standalone="yes"?>
<Relationships xmlns="http://schemas.openxmlformats.org/package/2006/relationships"><Relationship Id="rId8" Type="http://schemas.openxmlformats.org/officeDocument/2006/relationships/image" Target="../media/image19.png"/><Relationship Id="rId3" Type="http://schemas.openxmlformats.org/officeDocument/2006/relationships/image" Target="../media/image4.png"/><Relationship Id="rId7" Type="http://schemas.openxmlformats.org/officeDocument/2006/relationships/image" Target="../media/image18.png"/><Relationship Id="rId2" Type="http://schemas.openxmlformats.org/officeDocument/2006/relationships/notesSlide" Target="../notesSlides/notesSlide64.xml"/><Relationship Id="rId1" Type="http://schemas.openxmlformats.org/officeDocument/2006/relationships/slideLayout" Target="../slideLayouts/slideLayout2.xml"/><Relationship Id="rId6" Type="http://schemas.openxmlformats.org/officeDocument/2006/relationships/image" Target="../media/image17.png"/><Relationship Id="rId5" Type="http://schemas.openxmlformats.org/officeDocument/2006/relationships/image" Target="../media/image16.png"/><Relationship Id="rId4" Type="http://schemas.openxmlformats.org/officeDocument/2006/relationships/image" Target="../media/image5.png"/><Relationship Id="rId9" Type="http://schemas.openxmlformats.org/officeDocument/2006/relationships/chart" Target="../charts/chart48.xml"/></Relationships>
</file>

<file path=ppt/slides/_rels/slide69.xml.rels><?xml version="1.0" encoding="UTF-8" standalone="yes"?>
<Relationships xmlns="http://schemas.openxmlformats.org/package/2006/relationships"><Relationship Id="rId8" Type="http://schemas.openxmlformats.org/officeDocument/2006/relationships/image" Target="../media/image19.png"/><Relationship Id="rId3" Type="http://schemas.openxmlformats.org/officeDocument/2006/relationships/image" Target="../media/image4.png"/><Relationship Id="rId7" Type="http://schemas.openxmlformats.org/officeDocument/2006/relationships/image" Target="../media/image18.png"/><Relationship Id="rId2" Type="http://schemas.openxmlformats.org/officeDocument/2006/relationships/notesSlide" Target="../notesSlides/notesSlide65.xml"/><Relationship Id="rId1" Type="http://schemas.openxmlformats.org/officeDocument/2006/relationships/slideLayout" Target="../slideLayouts/slideLayout2.xml"/><Relationship Id="rId6" Type="http://schemas.openxmlformats.org/officeDocument/2006/relationships/image" Target="../media/image17.png"/><Relationship Id="rId5" Type="http://schemas.openxmlformats.org/officeDocument/2006/relationships/image" Target="../media/image16.png"/><Relationship Id="rId4" Type="http://schemas.openxmlformats.org/officeDocument/2006/relationships/image" Target="../media/image5.png"/><Relationship Id="rId9" Type="http://schemas.openxmlformats.org/officeDocument/2006/relationships/chart" Target="../charts/chart49.xml"/></Relationships>
</file>

<file path=ppt/slides/_rels/slide7.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5.xml"/><Relationship Id="rId1" Type="http://schemas.openxmlformats.org/officeDocument/2006/relationships/slideLayout" Target="../slideLayouts/slideLayout2.xml"/><Relationship Id="rId5" Type="http://schemas.openxmlformats.org/officeDocument/2006/relationships/image" Target="../media/image5.png"/><Relationship Id="rId4" Type="http://schemas.openxmlformats.org/officeDocument/2006/relationships/image" Target="../media/image4.png"/></Relationships>
</file>

<file path=ppt/slides/_rels/slide70.xml.rels><?xml version="1.0" encoding="UTF-8" standalone="yes"?>
<Relationships xmlns="http://schemas.openxmlformats.org/package/2006/relationships"><Relationship Id="rId8" Type="http://schemas.openxmlformats.org/officeDocument/2006/relationships/image" Target="../media/image19.png"/><Relationship Id="rId3" Type="http://schemas.openxmlformats.org/officeDocument/2006/relationships/image" Target="../media/image4.png"/><Relationship Id="rId7" Type="http://schemas.openxmlformats.org/officeDocument/2006/relationships/image" Target="../media/image18.png"/><Relationship Id="rId2" Type="http://schemas.openxmlformats.org/officeDocument/2006/relationships/notesSlide" Target="../notesSlides/notesSlide66.xml"/><Relationship Id="rId1" Type="http://schemas.openxmlformats.org/officeDocument/2006/relationships/slideLayout" Target="../slideLayouts/slideLayout2.xml"/><Relationship Id="rId6" Type="http://schemas.openxmlformats.org/officeDocument/2006/relationships/image" Target="../media/image17.png"/><Relationship Id="rId5" Type="http://schemas.openxmlformats.org/officeDocument/2006/relationships/image" Target="../media/image16.png"/><Relationship Id="rId4" Type="http://schemas.openxmlformats.org/officeDocument/2006/relationships/image" Target="../media/image5.png"/><Relationship Id="rId9" Type="http://schemas.openxmlformats.org/officeDocument/2006/relationships/chart" Target="../charts/chart50.xml"/></Relationships>
</file>

<file path=ppt/slides/_rels/slide71.xml.rels><?xml version="1.0" encoding="UTF-8" standalone="yes"?>
<Relationships xmlns="http://schemas.openxmlformats.org/package/2006/relationships"><Relationship Id="rId8" Type="http://schemas.openxmlformats.org/officeDocument/2006/relationships/image" Target="../media/image19.png"/><Relationship Id="rId3" Type="http://schemas.openxmlformats.org/officeDocument/2006/relationships/image" Target="../media/image4.png"/><Relationship Id="rId7" Type="http://schemas.openxmlformats.org/officeDocument/2006/relationships/image" Target="../media/image18.png"/><Relationship Id="rId2" Type="http://schemas.openxmlformats.org/officeDocument/2006/relationships/notesSlide" Target="../notesSlides/notesSlide67.xml"/><Relationship Id="rId1" Type="http://schemas.openxmlformats.org/officeDocument/2006/relationships/slideLayout" Target="../slideLayouts/slideLayout2.xml"/><Relationship Id="rId6" Type="http://schemas.openxmlformats.org/officeDocument/2006/relationships/image" Target="../media/image17.png"/><Relationship Id="rId5" Type="http://schemas.openxmlformats.org/officeDocument/2006/relationships/image" Target="../media/image16.png"/><Relationship Id="rId4" Type="http://schemas.openxmlformats.org/officeDocument/2006/relationships/image" Target="../media/image5.png"/><Relationship Id="rId9" Type="http://schemas.openxmlformats.org/officeDocument/2006/relationships/chart" Target="../charts/chart51.xml"/></Relationships>
</file>

<file path=ppt/slides/_rels/slide72.xml.rels><?xml version="1.0" encoding="UTF-8" standalone="yes"?>
<Relationships xmlns="http://schemas.openxmlformats.org/package/2006/relationships"><Relationship Id="rId8" Type="http://schemas.openxmlformats.org/officeDocument/2006/relationships/image" Target="../media/image19.png"/><Relationship Id="rId3" Type="http://schemas.openxmlformats.org/officeDocument/2006/relationships/image" Target="../media/image4.png"/><Relationship Id="rId7" Type="http://schemas.openxmlformats.org/officeDocument/2006/relationships/image" Target="../media/image18.png"/><Relationship Id="rId2" Type="http://schemas.openxmlformats.org/officeDocument/2006/relationships/notesSlide" Target="../notesSlides/notesSlide68.xml"/><Relationship Id="rId1" Type="http://schemas.openxmlformats.org/officeDocument/2006/relationships/slideLayout" Target="../slideLayouts/slideLayout2.xml"/><Relationship Id="rId6" Type="http://schemas.openxmlformats.org/officeDocument/2006/relationships/image" Target="../media/image17.png"/><Relationship Id="rId5" Type="http://schemas.openxmlformats.org/officeDocument/2006/relationships/image" Target="../media/image16.png"/><Relationship Id="rId4" Type="http://schemas.openxmlformats.org/officeDocument/2006/relationships/image" Target="../media/image5.png"/><Relationship Id="rId9" Type="http://schemas.openxmlformats.org/officeDocument/2006/relationships/chart" Target="../charts/chart52.xml"/></Relationships>
</file>

<file path=ppt/slides/_rels/slide8.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6.xml"/><Relationship Id="rId1" Type="http://schemas.openxmlformats.org/officeDocument/2006/relationships/slideLayout" Target="../slideLayouts/slideLayout2.xml"/><Relationship Id="rId5" Type="http://schemas.openxmlformats.org/officeDocument/2006/relationships/image" Target="../media/image5.png"/><Relationship Id="rId4" Type="http://schemas.openxmlformats.org/officeDocument/2006/relationships/image" Target="../media/image4.png"/></Relationships>
</file>

<file path=ppt/slides/_rels/slide9.xml.rels><?xml version="1.0" encoding="UTF-8" standalone="yes"?>
<Relationships xmlns="http://schemas.openxmlformats.org/package/2006/relationships"><Relationship Id="rId3" Type="http://schemas.openxmlformats.org/officeDocument/2006/relationships/chart" Target="../charts/chart3.xml"/><Relationship Id="rId2" Type="http://schemas.openxmlformats.org/officeDocument/2006/relationships/notesSlide" Target="../notesSlides/notesSlide7.xml"/><Relationship Id="rId1" Type="http://schemas.openxmlformats.org/officeDocument/2006/relationships/slideLayout" Target="../slideLayouts/slideLayout2.xml"/><Relationship Id="rId6" Type="http://schemas.openxmlformats.org/officeDocument/2006/relationships/image" Target="../media/image7.png"/><Relationship Id="rId5" Type="http://schemas.openxmlformats.org/officeDocument/2006/relationships/image" Target="../media/image5.png"/><Relationship Id="rId4" Type="http://schemas.openxmlformats.org/officeDocument/2006/relationships/image" Target="../media/image4.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a:t>‘At a glance’ summaries</a:t>
            </a:r>
          </a:p>
        </p:txBody>
      </p:sp>
      <p:sp>
        <p:nvSpPr>
          <p:cNvPr id="3" name="Text Placeholder 2"/>
          <p:cNvSpPr>
            <a:spLocks noGrp="1"/>
          </p:cNvSpPr>
          <p:nvPr>
            <p:ph type="body" sz="quarter" idx="11"/>
          </p:nvPr>
        </p:nvSpPr>
        <p:spPr/>
        <p:txBody>
          <a:bodyPr/>
          <a:lstStyle/>
          <a:p>
            <a:r>
              <a:rPr lang="en-GB" dirty="0"/>
              <a:t>How to interpret the results</a:t>
            </a:r>
          </a:p>
        </p:txBody>
      </p:sp>
      <p:sp>
        <p:nvSpPr>
          <p:cNvPr id="5" name="Text Placeholder 4"/>
          <p:cNvSpPr>
            <a:spLocks noGrp="1"/>
          </p:cNvSpPr>
          <p:nvPr>
            <p:ph type="body" sz="quarter" idx="13"/>
          </p:nvPr>
        </p:nvSpPr>
        <p:spPr/>
        <p:txBody>
          <a:bodyPr/>
          <a:lstStyle/>
          <a:p>
            <a:r>
              <a:rPr lang="en-GB" dirty="0"/>
              <a:t>August 2017</a:t>
            </a:r>
          </a:p>
        </p:txBody>
      </p:sp>
      <p:pic>
        <p:nvPicPr>
          <p:cNvPr id="6" name="Picture 5"/>
          <p:cNvPicPr>
            <a:picLocks noChangeAspect="1"/>
          </p:cNvPicPr>
          <p:nvPr/>
        </p:nvPicPr>
        <p:blipFill>
          <a:blip r:embed="rId2">
            <a:clrChange>
              <a:clrFrom>
                <a:srgbClr val="FFFFFF"/>
              </a:clrFrom>
              <a:clrTo>
                <a:srgbClr val="FFFFFF">
                  <a:alpha val="0"/>
                </a:srgbClr>
              </a:clrTo>
            </a:clrChange>
          </a:blip>
          <a:stretch>
            <a:fillRect/>
          </a:stretch>
        </p:blipFill>
        <p:spPr>
          <a:xfrm>
            <a:off x="7118198" y="6384361"/>
            <a:ext cx="947246" cy="257740"/>
          </a:xfrm>
          <a:prstGeom prst="rect">
            <a:avLst/>
          </a:prstGeom>
        </p:spPr>
      </p:pic>
      <p:pic>
        <p:nvPicPr>
          <p:cNvPr id="7" name="Picture 6"/>
          <p:cNvPicPr>
            <a:picLocks noChangeAspect="1"/>
          </p:cNvPicPr>
          <p:nvPr/>
        </p:nvPicPr>
        <p:blipFill rotWithShape="1">
          <a:blip r:embed="rId3"/>
          <a:srcRect l="17343" t="4419" r="12023" b="12561"/>
          <a:stretch/>
        </p:blipFill>
        <p:spPr>
          <a:xfrm>
            <a:off x="8172950" y="6341608"/>
            <a:ext cx="359990" cy="355944"/>
          </a:xfrm>
          <a:prstGeom prst="ellipse">
            <a:avLst/>
          </a:prstGeom>
        </p:spPr>
      </p:pic>
    </p:spTree>
    <p:extLst>
      <p:ext uri="{BB962C8B-B14F-4D97-AF65-F5344CB8AC3E}">
        <p14:creationId xmlns:p14="http://schemas.microsoft.com/office/powerpoint/2010/main" val="3584374819"/>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ext Placeholder 17"/>
          <p:cNvSpPr>
            <a:spLocks noGrp="1"/>
          </p:cNvSpPr>
          <p:nvPr>
            <p:ph type="body" sz="quarter" idx="13"/>
          </p:nvPr>
        </p:nvSpPr>
        <p:spPr>
          <a:xfrm>
            <a:off x="364445" y="6396162"/>
            <a:ext cx="4381504" cy="274638"/>
          </a:xfrm>
        </p:spPr>
        <p:txBody>
          <a:bodyPr lIns="0"/>
          <a:lstStyle/>
          <a:p>
            <a:r>
              <a:rPr lang="en-GB" dirty="0"/>
              <a:t>Discover England Fund – Activities &amp; Themes Research 2017</a:t>
            </a:r>
          </a:p>
        </p:txBody>
      </p:sp>
      <p:sp>
        <p:nvSpPr>
          <p:cNvPr id="12" name="Oval 11"/>
          <p:cNvSpPr/>
          <p:nvPr/>
        </p:nvSpPr>
        <p:spPr>
          <a:xfrm>
            <a:off x="8371260" y="169332"/>
            <a:ext cx="527544" cy="51909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t"/>
          <a:lstStyle/>
          <a:p>
            <a:pPr algn="ctr"/>
            <a:endParaRPr lang="en-US" sz="800" dirty="0">
              <a:solidFill>
                <a:schemeClr val="tx1"/>
              </a:solidFill>
              <a:latin typeface="Arial" panose="020B0604020202020204" pitchFamily="34" charset="0"/>
            </a:endParaRPr>
          </a:p>
        </p:txBody>
      </p:sp>
      <p:pic>
        <p:nvPicPr>
          <p:cNvPr id="6" name="Picture 5"/>
          <p:cNvPicPr>
            <a:picLocks noChangeAspect="1"/>
          </p:cNvPicPr>
          <p:nvPr/>
        </p:nvPicPr>
        <p:blipFill>
          <a:blip r:embed="rId3">
            <a:clrChange>
              <a:clrFrom>
                <a:srgbClr val="FFFFFF"/>
              </a:clrFrom>
              <a:clrTo>
                <a:srgbClr val="FFFFFF">
                  <a:alpha val="0"/>
                </a:srgbClr>
              </a:clrTo>
            </a:clrChange>
          </a:blip>
          <a:stretch>
            <a:fillRect/>
          </a:stretch>
        </p:blipFill>
        <p:spPr>
          <a:xfrm>
            <a:off x="7118198" y="6384361"/>
            <a:ext cx="947246" cy="257740"/>
          </a:xfrm>
          <a:prstGeom prst="rect">
            <a:avLst/>
          </a:prstGeom>
        </p:spPr>
      </p:pic>
      <p:pic>
        <p:nvPicPr>
          <p:cNvPr id="24" name="Picture 23"/>
          <p:cNvPicPr>
            <a:picLocks noChangeAspect="1"/>
          </p:cNvPicPr>
          <p:nvPr/>
        </p:nvPicPr>
        <p:blipFill rotWithShape="1">
          <a:blip r:embed="rId4"/>
          <a:srcRect l="17343" t="4419" r="12023" b="12561"/>
          <a:stretch/>
        </p:blipFill>
        <p:spPr>
          <a:xfrm>
            <a:off x="8172950" y="6341608"/>
            <a:ext cx="359990" cy="355944"/>
          </a:xfrm>
          <a:prstGeom prst="ellipse">
            <a:avLst/>
          </a:prstGeom>
        </p:spPr>
      </p:pic>
      <p:sp>
        <p:nvSpPr>
          <p:cNvPr id="38" name="TextBox 37"/>
          <p:cNvSpPr txBox="1"/>
          <p:nvPr/>
        </p:nvSpPr>
        <p:spPr>
          <a:xfrm>
            <a:off x="5303521" y="274989"/>
            <a:ext cx="3035630" cy="307777"/>
          </a:xfrm>
          <a:prstGeom prst="rect">
            <a:avLst/>
          </a:prstGeom>
          <a:noFill/>
        </p:spPr>
        <p:txBody>
          <a:bodyPr wrap="square" rtlCol="0">
            <a:spAutoFit/>
          </a:bodyPr>
          <a:lstStyle/>
          <a:p>
            <a:pPr algn="r"/>
            <a:r>
              <a:rPr lang="en-GB" sz="1400" b="1" dirty="0">
                <a:solidFill>
                  <a:schemeClr val="bg1"/>
                </a:solidFill>
                <a:latin typeface="Arial" panose="020B0604020202020204" pitchFamily="34" charset="0"/>
                <a:cs typeface="Arial" panose="020B0604020202020204" pitchFamily="34" charset="0"/>
              </a:rPr>
              <a:t>United States</a:t>
            </a:r>
          </a:p>
        </p:txBody>
      </p:sp>
      <p:pic>
        <p:nvPicPr>
          <p:cNvPr id="25" name="Picture 24"/>
          <p:cNvPicPr>
            <a:picLocks noChangeAspect="1"/>
          </p:cNvPicPr>
          <p:nvPr/>
        </p:nvPicPr>
        <p:blipFill>
          <a:blip r:embed="rId5">
            <a:clrChange>
              <a:clrFrom>
                <a:srgbClr val="000000">
                  <a:alpha val="0"/>
                </a:srgbClr>
              </a:clrFrom>
              <a:clrTo>
                <a:srgbClr val="000000">
                  <a:alpha val="0"/>
                </a:srgbClr>
              </a:clrTo>
            </a:clrChange>
            <a:extLst>
              <a:ext uri="{28A0092B-C50C-407E-A947-70E740481C1C}">
                <a14:useLocalDpi xmlns:a14="http://schemas.microsoft.com/office/drawing/2010/main" val="0"/>
              </a:ext>
            </a:extLst>
          </a:blip>
          <a:stretch>
            <a:fillRect/>
          </a:stretch>
        </p:blipFill>
        <p:spPr>
          <a:xfrm>
            <a:off x="8356244" y="224188"/>
            <a:ext cx="556800" cy="417600"/>
          </a:xfrm>
          <a:prstGeom prst="roundRect">
            <a:avLst>
              <a:gd name="adj" fmla="val 8594"/>
            </a:avLst>
          </a:prstGeom>
          <a:noFill/>
          <a:ln>
            <a:noFill/>
          </a:ln>
          <a:effectLst/>
        </p:spPr>
      </p:pic>
      <p:sp>
        <p:nvSpPr>
          <p:cNvPr id="31" name="Rectangle 30"/>
          <p:cNvSpPr/>
          <p:nvPr/>
        </p:nvSpPr>
        <p:spPr>
          <a:xfrm>
            <a:off x="4745949" y="1142498"/>
            <a:ext cx="4140001" cy="2283400"/>
          </a:xfrm>
          <a:prstGeom prst="rect">
            <a:avLst/>
          </a:prstGeom>
          <a:noFill/>
          <a:ln>
            <a:solidFill>
              <a:schemeClr val="bg1"/>
            </a:solidFill>
          </a:ln>
          <a:effectLst/>
        </p:spPr>
        <p:style>
          <a:lnRef idx="1">
            <a:schemeClr val="accent1"/>
          </a:lnRef>
          <a:fillRef idx="3">
            <a:schemeClr val="accent1"/>
          </a:fillRef>
          <a:effectRef idx="2">
            <a:schemeClr val="accent1"/>
          </a:effectRef>
          <a:fontRef idx="minor">
            <a:schemeClr val="lt1"/>
          </a:fontRef>
        </p:style>
        <p:txBody>
          <a:bodyPr rtlCol="0" anchor="t"/>
          <a:lstStyle/>
          <a:p>
            <a:pPr marL="180000" indent="-180000">
              <a:spcAft>
                <a:spcPts val="600"/>
              </a:spcAft>
              <a:buFont typeface="Arial" panose="020B0604020202020204" pitchFamily="34" charset="0"/>
              <a:buChar char="•"/>
            </a:pPr>
            <a:r>
              <a:rPr lang="en-GB" sz="1100" dirty="0">
                <a:solidFill>
                  <a:schemeClr val="tx1"/>
                </a:solidFill>
                <a:latin typeface="Arial" panose="020B0604020202020204" pitchFamily="34" charset="0"/>
                <a:cs typeface="Arial" panose="020B0604020202020204" pitchFamily="34" charset="0"/>
              </a:rPr>
              <a:t>No major activity cluster skews, though above average consideration of challenge / action </a:t>
            </a:r>
          </a:p>
          <a:p>
            <a:pPr marL="180000" indent="-180000">
              <a:spcAft>
                <a:spcPts val="600"/>
              </a:spcAft>
              <a:buClr>
                <a:schemeClr val="tx1"/>
              </a:buClr>
              <a:buFont typeface="Arial" panose="020B0604020202020204" pitchFamily="34" charset="0"/>
              <a:buChar char="•"/>
            </a:pPr>
            <a:r>
              <a:rPr lang="en-GB" sz="1100" dirty="0">
                <a:solidFill>
                  <a:schemeClr val="tx1"/>
                </a:solidFill>
                <a:latin typeface="Arial" panose="020B0604020202020204" pitchFamily="34" charset="0"/>
                <a:cs typeface="Arial" panose="020B0604020202020204" pitchFamily="34" charset="0"/>
              </a:rPr>
              <a:t>Local food/drink broadly on par with more traditional drivers, e.g. iconic places, buildings and historic monuments …</a:t>
            </a:r>
          </a:p>
          <a:p>
            <a:pPr marL="180000" indent="-180000">
              <a:spcAft>
                <a:spcPts val="600"/>
              </a:spcAft>
              <a:buClr>
                <a:schemeClr val="tx1"/>
              </a:buClr>
              <a:buFont typeface="Arial" panose="020B0604020202020204" pitchFamily="34" charset="0"/>
              <a:buChar char="•"/>
            </a:pPr>
            <a:r>
              <a:rPr lang="en-GB" sz="1100" dirty="0">
                <a:solidFill>
                  <a:schemeClr val="tx1"/>
                </a:solidFill>
                <a:latin typeface="Arial" panose="020B0604020202020204" pitchFamily="34" charset="0"/>
                <a:cs typeface="Arial" panose="020B0604020202020204" pitchFamily="34" charset="0"/>
              </a:rPr>
              <a:t>… but gourmet food and food/drink related tours more average drivers of consideration </a:t>
            </a:r>
          </a:p>
          <a:p>
            <a:pPr marL="180000" indent="-180000">
              <a:spcAft>
                <a:spcPts val="600"/>
              </a:spcAft>
              <a:buClr>
                <a:schemeClr val="tx1"/>
              </a:buClr>
              <a:buFont typeface="Arial" panose="020B0604020202020204" pitchFamily="34" charset="0"/>
              <a:buChar char="•"/>
            </a:pPr>
            <a:r>
              <a:rPr lang="en-GB" sz="1100" dirty="0">
                <a:solidFill>
                  <a:schemeClr val="tx1"/>
                </a:solidFill>
                <a:latin typeface="Arial" panose="020B0604020202020204" pitchFamily="34" charset="0"/>
                <a:cs typeface="Arial" panose="020B0604020202020204" pitchFamily="34" charset="0"/>
              </a:rPr>
              <a:t>Of the less widely considered activities, contemporary culture punches above its weight as a driver of consideration</a:t>
            </a:r>
          </a:p>
        </p:txBody>
      </p:sp>
      <p:sp>
        <p:nvSpPr>
          <p:cNvPr id="32" name="Rectangle 31"/>
          <p:cNvSpPr/>
          <p:nvPr/>
        </p:nvSpPr>
        <p:spPr>
          <a:xfrm>
            <a:off x="4745950" y="926035"/>
            <a:ext cx="4116478" cy="233397"/>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MARKET SUMMARY</a:t>
            </a:r>
          </a:p>
        </p:txBody>
      </p:sp>
      <p:graphicFrame>
        <p:nvGraphicFramePr>
          <p:cNvPr id="68" name="Table 67"/>
          <p:cNvGraphicFramePr>
            <a:graphicFrameLocks noGrp="1"/>
          </p:cNvGraphicFramePr>
          <p:nvPr>
            <p:extLst>
              <p:ext uri="{D42A27DB-BD31-4B8C-83A1-F6EECF244321}">
                <p14:modId xmlns:p14="http://schemas.microsoft.com/office/powerpoint/2010/main" val="2952622293"/>
              </p:ext>
            </p:extLst>
          </p:nvPr>
        </p:nvGraphicFramePr>
        <p:xfrm>
          <a:off x="326345" y="1289671"/>
          <a:ext cx="4140000" cy="3636000"/>
        </p:xfrm>
        <a:graphic>
          <a:graphicData uri="http://schemas.openxmlformats.org/drawingml/2006/table">
            <a:tbl>
              <a:tblPr>
                <a:tableStyleId>{5C22544A-7EE6-4342-B048-85BDC9FD1C3A}</a:tableStyleId>
              </a:tblPr>
              <a:tblGrid>
                <a:gridCol w="2440800">
                  <a:extLst>
                    <a:ext uri="{9D8B030D-6E8A-4147-A177-3AD203B41FA5}">
                      <a16:colId xmlns:a16="http://schemas.microsoft.com/office/drawing/2014/main" xmlns="" val="1103061090"/>
                    </a:ext>
                  </a:extLst>
                </a:gridCol>
                <a:gridCol w="849600">
                  <a:extLst>
                    <a:ext uri="{9D8B030D-6E8A-4147-A177-3AD203B41FA5}">
                      <a16:colId xmlns:a16="http://schemas.microsoft.com/office/drawing/2014/main" xmlns="" val="644159123"/>
                    </a:ext>
                  </a:extLst>
                </a:gridCol>
                <a:gridCol w="849600">
                  <a:extLst>
                    <a:ext uri="{9D8B030D-6E8A-4147-A177-3AD203B41FA5}">
                      <a16:colId xmlns:a16="http://schemas.microsoft.com/office/drawing/2014/main" xmlns="" val="3859757549"/>
                    </a:ext>
                  </a:extLst>
                </a:gridCol>
              </a:tblGrid>
              <a:tr h="396000">
                <a:tc>
                  <a:txBody>
                    <a:bodyPr/>
                    <a:lstStyle/>
                    <a:p>
                      <a:pPr marL="0" marR="0" lvl="0" indent="0" algn="l" defTabSz="457200" rtl="0" eaLnBrk="1" fontAlgn="b" latinLnBrk="0" hangingPunct="1">
                        <a:lnSpc>
                          <a:spcPct val="100000"/>
                        </a:lnSpc>
                        <a:spcBef>
                          <a:spcPts val="0"/>
                        </a:spcBef>
                        <a:spcAft>
                          <a:spcPts val="0"/>
                        </a:spcAft>
                        <a:buClrTx/>
                        <a:buSzTx/>
                        <a:buFontTx/>
                        <a:buNone/>
                        <a:tabLst/>
                        <a:defRPr/>
                      </a:pPr>
                      <a:r>
                        <a:rPr lang="en-GB" sz="1200" b="1" i="0" u="none" strike="noStrike" dirty="0">
                          <a:solidFill>
                            <a:schemeClr val="tx1"/>
                          </a:solidFill>
                          <a:effectLst/>
                          <a:latin typeface="Arial" panose="020B0604020202020204" pitchFamily="34" charset="0"/>
                          <a:cs typeface="Arial" panose="020B0604020202020204" pitchFamily="34" charset="0"/>
                        </a:rPr>
                        <a:t>ACTIVITY (11-20 of 40)</a:t>
                      </a:r>
                      <a:endParaRPr lang="en-GB" sz="1600" b="1"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nchor="ctr">
                    <a:lnL w="12700" cmpd="sng">
                      <a:noFill/>
                    </a:lnL>
                    <a:lnR w="3175" cap="flat" cmpd="sng" algn="ctr">
                      <a:solidFill>
                        <a:schemeClr val="bg1">
                          <a:lumMod val="75000"/>
                        </a:schemeClr>
                      </a:solidFill>
                      <a:prstDash val="solid"/>
                      <a:round/>
                      <a:headEnd type="none" w="med" len="med"/>
                      <a:tailEnd type="none" w="med" len="med"/>
                    </a:lnR>
                    <a:lnT w="12700" cmpd="sng">
                      <a:noFill/>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9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12700" cmpd="sng">
                      <a:noFill/>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200" b="1" i="0" u="none" strike="noStrike" dirty="0">
                          <a:solidFill>
                            <a:schemeClr val="tx1"/>
                          </a:solidFill>
                          <a:effectLst/>
                          <a:latin typeface="Arial" panose="020B0604020202020204" pitchFamily="34" charset="0"/>
                          <a:cs typeface="Arial" panose="020B0604020202020204" pitchFamily="34" charset="0"/>
                        </a:rPr>
                        <a:t>INDEX </a:t>
                      </a:r>
                    </a:p>
                    <a:p>
                      <a:pPr algn="ctr" fontAlgn="b"/>
                      <a:r>
                        <a:rPr lang="en-GB" sz="700" b="1" i="0" u="none" strike="noStrike" dirty="0">
                          <a:solidFill>
                            <a:schemeClr val="tx1"/>
                          </a:solidFill>
                          <a:effectLst/>
                          <a:latin typeface="Arial" panose="020B0604020202020204" pitchFamily="34" charset="0"/>
                          <a:cs typeface="Arial" panose="020B0604020202020204" pitchFamily="34" charset="0"/>
                        </a:rPr>
                        <a:t>IMPORTANCE </a:t>
                      </a:r>
                    </a:p>
                  </a:txBody>
                  <a:tcPr marL="9525" marR="9525" marT="9525" marB="0" anchor="ctr">
                    <a:lnL w="3175" cap="flat" cmpd="sng" algn="ctr">
                      <a:solidFill>
                        <a:schemeClr val="bg1">
                          <a:lumMod val="75000"/>
                        </a:schemeClr>
                      </a:solidFill>
                      <a:prstDash val="solid"/>
                      <a:round/>
                      <a:headEnd type="none" w="med" len="med"/>
                      <a:tailEnd type="none" w="med" len="med"/>
                    </a:lnL>
                    <a:lnR w="12700" cmpd="sng">
                      <a:noFill/>
                    </a:lnR>
                    <a:lnT w="12700" cmpd="sng">
                      <a:noFill/>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255244487"/>
                  </a:ext>
                </a:extLst>
              </a:tr>
              <a:tr h="324000">
                <a:tc>
                  <a:txBody>
                    <a:bodyPr/>
                    <a:lstStyle/>
                    <a:p>
                      <a:pPr algn="l" fontAlgn="b"/>
                      <a:r>
                        <a:rPr lang="en-GB" sz="1000" b="0" i="0" u="none" strike="noStrike" dirty="0">
                          <a:solidFill>
                            <a:srgbClr val="120742"/>
                          </a:solidFill>
                          <a:effectLst/>
                          <a:latin typeface="Arial" panose="020B0604020202020204" pitchFamily="34" charset="0"/>
                          <a:cs typeface="Arial" panose="020B0604020202020204" pitchFamily="34" charset="0"/>
                        </a:rPr>
                        <a:t>Exploring villages / rural areas</a:t>
                      </a:r>
                    </a:p>
                  </a:txBody>
                  <a:tcPr marL="9525" marR="9525" marT="9525"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solidFill>
                            <a:srgbClr val="120742"/>
                          </a:solidFill>
                          <a:effectLst/>
                          <a:latin typeface="Arial" panose="020B0604020202020204" pitchFamily="34" charset="0"/>
                          <a:cs typeface="Arial" panose="020B0604020202020204" pitchFamily="34" charset="0"/>
                        </a:rPr>
                        <a:t>60%</a:t>
                      </a:r>
                    </a:p>
                  </a:txBody>
                  <a:tcPr marL="9525" marR="9525" marT="9525"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rgbClr val="120742"/>
                          </a:solidFill>
                          <a:effectLst/>
                          <a:latin typeface="Arial" panose="020B0604020202020204" pitchFamily="34" charset="0"/>
                          <a:cs typeface="Arial" panose="020B0604020202020204" pitchFamily="34" charset="0"/>
                        </a:rPr>
                        <a:t> 109 </a:t>
                      </a:r>
                    </a:p>
                  </a:txBody>
                  <a:tcPr marL="9525" marR="9525" marT="9525" anchor="ctr">
                    <a:lnL w="3175" cap="flat" cmpd="sng" algn="ctr">
                      <a:solidFill>
                        <a:schemeClr val="bg1">
                          <a:lumMod val="75000"/>
                        </a:schemeClr>
                      </a:solidFill>
                      <a:prstDash val="solid"/>
                      <a:round/>
                      <a:headEnd type="none" w="med" len="med"/>
                      <a:tailEnd type="none" w="med" len="med"/>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005986910"/>
                  </a:ext>
                </a:extLst>
              </a:tr>
              <a:tr h="324000">
                <a:tc>
                  <a:txBody>
                    <a:bodyPr/>
                    <a:lstStyle/>
                    <a:p>
                      <a:pPr algn="l" fontAlgn="b"/>
                      <a:r>
                        <a:rPr lang="en-GB" sz="1000" b="0" i="0" u="none" strike="noStrike" dirty="0">
                          <a:solidFill>
                            <a:srgbClr val="120742"/>
                          </a:solidFill>
                          <a:effectLst/>
                          <a:latin typeface="Arial" panose="020B0604020202020204" pitchFamily="34" charset="0"/>
                          <a:cs typeface="Arial" panose="020B0604020202020204" pitchFamily="34" charset="0"/>
                        </a:rPr>
                        <a:t>Visiting a National Park</a:t>
                      </a:r>
                    </a:p>
                  </a:txBody>
                  <a:tcPr marL="9525" marR="9525" marT="9525"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solidFill>
                            <a:srgbClr val="120742"/>
                          </a:solidFill>
                          <a:effectLst/>
                          <a:latin typeface="Arial" panose="020B0604020202020204" pitchFamily="34" charset="0"/>
                          <a:cs typeface="Arial" panose="020B0604020202020204" pitchFamily="34" charset="0"/>
                        </a:rPr>
                        <a:t>60%</a:t>
                      </a:r>
                    </a:p>
                  </a:txBody>
                  <a:tcPr marL="9525" marR="9525" marT="9525"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rgbClr val="120742"/>
                          </a:solidFill>
                          <a:effectLst/>
                          <a:latin typeface="Arial" panose="020B0604020202020204" pitchFamily="34" charset="0"/>
                          <a:cs typeface="Arial" panose="020B0604020202020204" pitchFamily="34" charset="0"/>
                        </a:rPr>
                        <a:t> 97 </a:t>
                      </a:r>
                    </a:p>
                  </a:txBody>
                  <a:tcPr marL="9525" marR="9525" marT="9525" anchor="ctr">
                    <a:lnL w="3175" cap="flat" cmpd="sng" algn="ctr">
                      <a:solidFill>
                        <a:schemeClr val="bg1">
                          <a:lumMod val="75000"/>
                        </a:schemeClr>
                      </a:solidFill>
                      <a:prstDash val="solid"/>
                      <a:round/>
                      <a:headEnd type="none" w="med" len="med"/>
                      <a:tailEnd type="none" w="med" len="med"/>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4167075963"/>
                  </a:ext>
                </a:extLst>
              </a:tr>
              <a:tr h="324000">
                <a:tc>
                  <a:txBody>
                    <a:bodyPr/>
                    <a:lstStyle/>
                    <a:p>
                      <a:pPr algn="l" fontAlgn="b"/>
                      <a:r>
                        <a:rPr lang="en-GB" sz="1000" b="0" i="0" u="none" strike="noStrike" dirty="0">
                          <a:solidFill>
                            <a:srgbClr val="120742"/>
                          </a:solidFill>
                          <a:effectLst/>
                          <a:latin typeface="Arial" panose="020B0604020202020204" pitchFamily="34" charset="0"/>
                          <a:cs typeface="Arial" panose="020B0604020202020204" pitchFamily="34" charset="0"/>
                        </a:rPr>
                        <a:t>Shopping for locally made products/craft</a:t>
                      </a:r>
                    </a:p>
                  </a:txBody>
                  <a:tcPr marL="9525" marR="9525" marT="9525"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solidFill>
                            <a:srgbClr val="120742"/>
                          </a:solidFill>
                          <a:effectLst/>
                          <a:latin typeface="Arial" panose="020B0604020202020204" pitchFamily="34" charset="0"/>
                          <a:cs typeface="Arial" panose="020B0604020202020204" pitchFamily="34" charset="0"/>
                        </a:rPr>
                        <a:t>57%</a:t>
                      </a:r>
                    </a:p>
                  </a:txBody>
                  <a:tcPr marL="9525" marR="9525" marT="9525"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rgbClr val="120742"/>
                          </a:solidFill>
                          <a:effectLst/>
                          <a:latin typeface="Arial" panose="020B0604020202020204" pitchFamily="34" charset="0"/>
                          <a:cs typeface="Arial" panose="020B0604020202020204" pitchFamily="34" charset="0"/>
                        </a:rPr>
                        <a:t> 96 </a:t>
                      </a:r>
                    </a:p>
                  </a:txBody>
                  <a:tcPr marL="9525" marR="9525" marT="9525" anchor="ctr">
                    <a:lnL w="3175" cap="flat" cmpd="sng" algn="ctr">
                      <a:solidFill>
                        <a:schemeClr val="bg1">
                          <a:lumMod val="75000"/>
                        </a:schemeClr>
                      </a:solidFill>
                      <a:prstDash val="solid"/>
                      <a:round/>
                      <a:headEnd type="none" w="med" len="med"/>
                      <a:tailEnd type="none" w="med" len="med"/>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265351345"/>
                  </a:ext>
                </a:extLst>
              </a:tr>
              <a:tr h="324000">
                <a:tc>
                  <a:txBody>
                    <a:bodyPr/>
                    <a:lstStyle/>
                    <a:p>
                      <a:pPr algn="l" fontAlgn="b"/>
                      <a:r>
                        <a:rPr lang="en-GB" sz="1000" b="0" i="0" u="none" strike="noStrike" dirty="0">
                          <a:solidFill>
                            <a:srgbClr val="120742"/>
                          </a:solidFill>
                          <a:effectLst/>
                          <a:latin typeface="Arial" panose="020B0604020202020204" pitchFamily="34" charset="0"/>
                          <a:cs typeface="Arial" panose="020B0604020202020204" pitchFamily="34" charset="0"/>
                        </a:rPr>
                        <a:t>Visiting an art gallery</a:t>
                      </a:r>
                    </a:p>
                  </a:txBody>
                  <a:tcPr marL="9525" marR="9525" marT="9525"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solidFill>
                            <a:srgbClr val="120742"/>
                          </a:solidFill>
                          <a:effectLst/>
                          <a:latin typeface="Arial" panose="020B0604020202020204" pitchFamily="34" charset="0"/>
                          <a:cs typeface="Arial" panose="020B0604020202020204" pitchFamily="34" charset="0"/>
                        </a:rPr>
                        <a:t>53%</a:t>
                      </a:r>
                    </a:p>
                  </a:txBody>
                  <a:tcPr marL="9525" marR="9525" marT="9525"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1" i="0" u="none" strike="noStrike" dirty="0">
                          <a:solidFill>
                            <a:schemeClr val="bg1"/>
                          </a:solidFill>
                          <a:effectLst/>
                          <a:latin typeface="Arial" panose="020B0604020202020204" pitchFamily="34" charset="0"/>
                          <a:cs typeface="Arial" panose="020B0604020202020204" pitchFamily="34" charset="0"/>
                        </a:rPr>
                        <a:t> 86 </a:t>
                      </a:r>
                    </a:p>
                  </a:txBody>
                  <a:tcPr marL="9525" marR="9525" marT="9525" anchor="ctr">
                    <a:lnL w="3175" cap="flat" cmpd="sng" algn="ctr">
                      <a:solidFill>
                        <a:schemeClr val="bg1">
                          <a:lumMod val="75000"/>
                        </a:schemeClr>
                      </a:solidFill>
                      <a:prstDash val="solid"/>
                      <a:round/>
                      <a:headEnd type="none" w="med" len="med"/>
                      <a:tailEnd type="none" w="med" len="med"/>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FFC000"/>
                    </a:solidFill>
                  </a:tcPr>
                </a:tc>
                <a:extLst>
                  <a:ext uri="{0D108BD9-81ED-4DB2-BD59-A6C34878D82A}">
                    <a16:rowId xmlns:a16="http://schemas.microsoft.com/office/drawing/2014/main" xmlns="" val="2373551203"/>
                  </a:ext>
                </a:extLst>
              </a:tr>
              <a:tr h="324000">
                <a:tc>
                  <a:txBody>
                    <a:bodyPr/>
                    <a:lstStyle/>
                    <a:p>
                      <a:pPr algn="l" fontAlgn="b"/>
                      <a:r>
                        <a:rPr lang="en-GB" sz="1000" b="0" i="0" u="none" strike="noStrike" dirty="0">
                          <a:solidFill>
                            <a:srgbClr val="120742"/>
                          </a:solidFill>
                          <a:effectLst/>
                          <a:latin typeface="Arial" panose="020B0604020202020204" pitchFamily="34" charset="0"/>
                          <a:cs typeface="Arial" panose="020B0604020202020204" pitchFamily="34" charset="0"/>
                        </a:rPr>
                        <a:t>Visiting contemporary culture attraction</a:t>
                      </a:r>
                    </a:p>
                  </a:txBody>
                  <a:tcPr marL="9525" marR="9525" marT="9525"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solidFill>
                            <a:srgbClr val="120742"/>
                          </a:solidFill>
                          <a:effectLst/>
                          <a:latin typeface="Arial" panose="020B0604020202020204" pitchFamily="34" charset="0"/>
                          <a:cs typeface="Arial" panose="020B0604020202020204" pitchFamily="34" charset="0"/>
                        </a:rPr>
                        <a:t>53%</a:t>
                      </a:r>
                    </a:p>
                  </a:txBody>
                  <a:tcPr marL="9525" marR="9525" marT="9525"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1" i="0" u="none" strike="noStrike" dirty="0">
                          <a:solidFill>
                            <a:schemeClr val="bg1"/>
                          </a:solidFill>
                          <a:effectLst/>
                          <a:latin typeface="Arial" panose="020B0604020202020204" pitchFamily="34" charset="0"/>
                          <a:cs typeface="Arial" panose="020B0604020202020204" pitchFamily="34" charset="0"/>
                        </a:rPr>
                        <a:t> 112 </a:t>
                      </a:r>
                    </a:p>
                  </a:txBody>
                  <a:tcPr marL="9525" marR="9525" marT="9525" anchor="ctr">
                    <a:lnL w="3175" cap="flat" cmpd="sng" algn="ctr">
                      <a:solidFill>
                        <a:schemeClr val="bg1">
                          <a:lumMod val="75000"/>
                        </a:schemeClr>
                      </a:solidFill>
                      <a:prstDash val="solid"/>
                      <a:round/>
                      <a:headEnd type="none" w="med" len="med"/>
                      <a:tailEnd type="none" w="med" len="med"/>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92D050"/>
                    </a:solidFill>
                  </a:tcPr>
                </a:tc>
                <a:extLst>
                  <a:ext uri="{0D108BD9-81ED-4DB2-BD59-A6C34878D82A}">
                    <a16:rowId xmlns:a16="http://schemas.microsoft.com/office/drawing/2014/main" xmlns="" val="1189524845"/>
                  </a:ext>
                </a:extLst>
              </a:tr>
              <a:tr h="324000">
                <a:tc>
                  <a:txBody>
                    <a:bodyPr/>
                    <a:lstStyle/>
                    <a:p>
                      <a:pPr algn="l" fontAlgn="b"/>
                      <a:r>
                        <a:rPr lang="en-GB" sz="1000" b="0" i="0" u="none" strike="noStrike" dirty="0">
                          <a:solidFill>
                            <a:srgbClr val="120742"/>
                          </a:solidFill>
                          <a:effectLst/>
                          <a:latin typeface="Arial" panose="020B0604020202020204" pitchFamily="34" charset="0"/>
                          <a:cs typeface="Arial" panose="020B0604020202020204" pitchFamily="34" charset="0"/>
                        </a:rPr>
                        <a:t>Visiting a religious building</a:t>
                      </a:r>
                    </a:p>
                  </a:txBody>
                  <a:tcPr marL="9525" marR="9525" marT="9525"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solidFill>
                            <a:srgbClr val="120742"/>
                          </a:solidFill>
                          <a:effectLst/>
                          <a:latin typeface="Arial" panose="020B0604020202020204" pitchFamily="34" charset="0"/>
                          <a:cs typeface="Arial" panose="020B0604020202020204" pitchFamily="34" charset="0"/>
                        </a:rPr>
                        <a:t>52%</a:t>
                      </a:r>
                    </a:p>
                  </a:txBody>
                  <a:tcPr marL="9525" marR="9525" marT="9525"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1" i="0" u="none" strike="noStrike" dirty="0">
                          <a:solidFill>
                            <a:schemeClr val="bg1"/>
                          </a:solidFill>
                          <a:effectLst/>
                          <a:latin typeface="Arial" panose="020B0604020202020204" pitchFamily="34" charset="0"/>
                          <a:cs typeface="Arial" panose="020B0604020202020204" pitchFamily="34" charset="0"/>
                        </a:rPr>
                        <a:t> 89 </a:t>
                      </a:r>
                    </a:p>
                  </a:txBody>
                  <a:tcPr marL="9525" marR="9525" marT="9525" anchor="ctr">
                    <a:lnL w="3175" cap="flat" cmpd="sng" algn="ctr">
                      <a:solidFill>
                        <a:schemeClr val="bg1">
                          <a:lumMod val="75000"/>
                        </a:schemeClr>
                      </a:solidFill>
                      <a:prstDash val="solid"/>
                      <a:round/>
                      <a:headEnd type="none" w="med" len="med"/>
                      <a:tailEnd type="none" w="med" len="med"/>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FFC000"/>
                    </a:solidFill>
                  </a:tcPr>
                </a:tc>
                <a:extLst>
                  <a:ext uri="{0D108BD9-81ED-4DB2-BD59-A6C34878D82A}">
                    <a16:rowId xmlns:a16="http://schemas.microsoft.com/office/drawing/2014/main" xmlns="" val="2824507888"/>
                  </a:ext>
                </a:extLst>
              </a:tr>
              <a:tr h="324000">
                <a:tc>
                  <a:txBody>
                    <a:bodyPr/>
                    <a:lstStyle/>
                    <a:p>
                      <a:pPr algn="l" fontAlgn="b"/>
                      <a:r>
                        <a:rPr lang="en-GB" sz="1000" b="0" i="0" u="none" strike="noStrike" dirty="0">
                          <a:solidFill>
                            <a:srgbClr val="120742"/>
                          </a:solidFill>
                          <a:effectLst/>
                          <a:latin typeface="Arial" panose="020B0604020202020204" pitchFamily="34" charset="0"/>
                          <a:cs typeface="Arial" panose="020B0604020202020204" pitchFamily="34" charset="0"/>
                        </a:rPr>
                        <a:t>Watching a play / musical</a:t>
                      </a:r>
                    </a:p>
                  </a:txBody>
                  <a:tcPr marL="9525" marR="9525" marT="9525"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solidFill>
                            <a:srgbClr val="120742"/>
                          </a:solidFill>
                          <a:effectLst/>
                          <a:latin typeface="Arial" panose="020B0604020202020204" pitchFamily="34" charset="0"/>
                          <a:cs typeface="Arial" panose="020B0604020202020204" pitchFamily="34" charset="0"/>
                        </a:rPr>
                        <a:t>52%</a:t>
                      </a:r>
                    </a:p>
                  </a:txBody>
                  <a:tcPr marL="9525" marR="9525" marT="9525"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1" i="0" u="none" strike="noStrike" dirty="0">
                          <a:solidFill>
                            <a:schemeClr val="bg1"/>
                          </a:solidFill>
                          <a:effectLst/>
                          <a:latin typeface="Arial" panose="020B0604020202020204" pitchFamily="34" charset="0"/>
                          <a:cs typeface="Arial" panose="020B0604020202020204" pitchFamily="34" charset="0"/>
                        </a:rPr>
                        <a:t> 81 </a:t>
                      </a:r>
                    </a:p>
                  </a:txBody>
                  <a:tcPr marL="9525" marR="9525" marT="9525" anchor="ctr">
                    <a:lnL w="3175" cap="flat" cmpd="sng" algn="ctr">
                      <a:solidFill>
                        <a:schemeClr val="bg1">
                          <a:lumMod val="75000"/>
                        </a:schemeClr>
                      </a:solidFill>
                      <a:prstDash val="solid"/>
                      <a:round/>
                      <a:headEnd type="none" w="med" len="med"/>
                      <a:tailEnd type="none" w="med" len="med"/>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FFC000"/>
                    </a:solidFill>
                  </a:tcPr>
                </a:tc>
                <a:extLst>
                  <a:ext uri="{0D108BD9-81ED-4DB2-BD59-A6C34878D82A}">
                    <a16:rowId xmlns:a16="http://schemas.microsoft.com/office/drawing/2014/main" xmlns="" val="3463063126"/>
                  </a:ext>
                </a:extLst>
              </a:tr>
              <a:tr h="324000">
                <a:tc>
                  <a:txBody>
                    <a:bodyPr/>
                    <a:lstStyle/>
                    <a:p>
                      <a:pPr algn="l" fontAlgn="b"/>
                      <a:r>
                        <a:rPr lang="en-GB" sz="1000" b="0" i="0" u="none" strike="noStrike" dirty="0">
                          <a:solidFill>
                            <a:srgbClr val="120742"/>
                          </a:solidFill>
                          <a:effectLst/>
                          <a:latin typeface="Arial" panose="020B0604020202020204" pitchFamily="34" charset="0"/>
                          <a:cs typeface="Arial" panose="020B0604020202020204" pitchFamily="34" charset="0"/>
                        </a:rPr>
                        <a:t>Visiting places linked to family history</a:t>
                      </a:r>
                    </a:p>
                  </a:txBody>
                  <a:tcPr marL="9525" marR="9525" marT="9525"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solidFill>
                            <a:srgbClr val="120742"/>
                          </a:solidFill>
                          <a:effectLst/>
                          <a:latin typeface="Arial" panose="020B0604020202020204" pitchFamily="34" charset="0"/>
                          <a:cs typeface="Arial" panose="020B0604020202020204" pitchFamily="34" charset="0"/>
                        </a:rPr>
                        <a:t>51%</a:t>
                      </a:r>
                    </a:p>
                  </a:txBody>
                  <a:tcPr marL="9525" marR="9525" marT="9525"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rgbClr val="120742"/>
                          </a:solidFill>
                          <a:effectLst/>
                          <a:latin typeface="Arial" panose="020B0604020202020204" pitchFamily="34" charset="0"/>
                          <a:cs typeface="Arial" panose="020B0604020202020204" pitchFamily="34" charset="0"/>
                        </a:rPr>
                        <a:t> 100 </a:t>
                      </a:r>
                    </a:p>
                  </a:txBody>
                  <a:tcPr marL="9525" marR="9525" marT="9525" anchor="ctr">
                    <a:lnL w="3175" cap="flat" cmpd="sng" algn="ctr">
                      <a:solidFill>
                        <a:schemeClr val="bg1">
                          <a:lumMod val="75000"/>
                        </a:schemeClr>
                      </a:solidFill>
                      <a:prstDash val="solid"/>
                      <a:round/>
                      <a:headEnd type="none" w="med" len="med"/>
                      <a:tailEnd type="none" w="med" len="med"/>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89088986"/>
                  </a:ext>
                </a:extLst>
              </a:tr>
              <a:tr h="324000">
                <a:tc>
                  <a:txBody>
                    <a:bodyPr/>
                    <a:lstStyle/>
                    <a:p>
                      <a:pPr algn="l" fontAlgn="b"/>
                      <a:r>
                        <a:rPr lang="en-GB" sz="1000" b="0" i="0" u="none" strike="noStrike" dirty="0">
                          <a:solidFill>
                            <a:srgbClr val="120742"/>
                          </a:solidFill>
                          <a:effectLst/>
                          <a:latin typeface="Arial" panose="020B0604020202020204" pitchFamily="34" charset="0"/>
                          <a:cs typeface="Arial" panose="020B0604020202020204" pitchFamily="34" charset="0"/>
                        </a:rPr>
                        <a:t>Film/TV/Literature attraction</a:t>
                      </a:r>
                    </a:p>
                  </a:txBody>
                  <a:tcPr marL="9525" marR="9525" marT="9525"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solidFill>
                            <a:srgbClr val="120742"/>
                          </a:solidFill>
                          <a:effectLst/>
                          <a:latin typeface="Arial" panose="020B0604020202020204" pitchFamily="34" charset="0"/>
                          <a:cs typeface="Arial" panose="020B0604020202020204" pitchFamily="34" charset="0"/>
                        </a:rPr>
                        <a:t>51%</a:t>
                      </a:r>
                    </a:p>
                  </a:txBody>
                  <a:tcPr marL="9525" marR="9525" marT="9525"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rgbClr val="120742"/>
                          </a:solidFill>
                          <a:effectLst/>
                          <a:latin typeface="Arial" panose="020B0604020202020204" pitchFamily="34" charset="0"/>
                          <a:cs typeface="Arial" panose="020B0604020202020204" pitchFamily="34" charset="0"/>
                        </a:rPr>
                        <a:t> 97 </a:t>
                      </a:r>
                    </a:p>
                  </a:txBody>
                  <a:tcPr marL="9525" marR="9525" marT="9525" anchor="ctr">
                    <a:lnL w="3175" cap="flat" cmpd="sng" algn="ctr">
                      <a:solidFill>
                        <a:schemeClr val="bg1">
                          <a:lumMod val="75000"/>
                        </a:schemeClr>
                      </a:solidFill>
                      <a:prstDash val="solid"/>
                      <a:round/>
                      <a:headEnd type="none" w="med" len="med"/>
                      <a:tailEnd type="none" w="med" len="med"/>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214850825"/>
                  </a:ext>
                </a:extLst>
              </a:tr>
              <a:tr h="324000">
                <a:tc>
                  <a:txBody>
                    <a:bodyPr/>
                    <a:lstStyle/>
                    <a:p>
                      <a:pPr algn="l" fontAlgn="b"/>
                      <a:r>
                        <a:rPr lang="en-GB" sz="1000" b="0" i="0" u="none" strike="noStrike" dirty="0">
                          <a:solidFill>
                            <a:srgbClr val="120742"/>
                          </a:solidFill>
                          <a:effectLst/>
                          <a:latin typeface="Arial" panose="020B0604020202020204" pitchFamily="34" charset="0"/>
                          <a:cs typeface="Arial" panose="020B0604020202020204" pitchFamily="34" charset="0"/>
                        </a:rPr>
                        <a:t>Long (&gt; half day) country or coastal walk</a:t>
                      </a:r>
                    </a:p>
                  </a:txBody>
                  <a:tcPr marL="9525" marR="9525" marT="9525"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solidFill>
                            <a:srgbClr val="120742"/>
                          </a:solidFill>
                          <a:effectLst/>
                          <a:latin typeface="Arial" panose="020B0604020202020204" pitchFamily="34" charset="0"/>
                          <a:cs typeface="Arial" panose="020B0604020202020204" pitchFamily="34" charset="0"/>
                        </a:rPr>
                        <a:t>51%</a:t>
                      </a:r>
                    </a:p>
                  </a:txBody>
                  <a:tcPr marL="9525" marR="9525" marT="9525"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tc>
                  <a:txBody>
                    <a:bodyPr/>
                    <a:lstStyle/>
                    <a:p>
                      <a:pPr algn="ctr" fontAlgn="b"/>
                      <a:r>
                        <a:rPr lang="en-GB" sz="1000" b="1" i="0" u="none" strike="noStrike" dirty="0">
                          <a:solidFill>
                            <a:schemeClr val="bg1"/>
                          </a:solidFill>
                          <a:effectLst/>
                          <a:latin typeface="Arial" panose="020B0604020202020204" pitchFamily="34" charset="0"/>
                          <a:cs typeface="Arial" panose="020B0604020202020204" pitchFamily="34" charset="0"/>
                        </a:rPr>
                        <a:t> 83 </a:t>
                      </a:r>
                    </a:p>
                  </a:txBody>
                  <a:tcPr marL="9525" marR="9525" marT="9525" anchor="ctr">
                    <a:lnL w="3175" cap="flat" cmpd="sng" algn="ctr">
                      <a:solidFill>
                        <a:schemeClr val="bg1">
                          <a:lumMod val="75000"/>
                        </a:schemeClr>
                      </a:solidFill>
                      <a:prstDash val="solid"/>
                      <a:round/>
                      <a:headEnd type="none" w="med" len="med"/>
                      <a:tailEnd type="none" w="med" len="med"/>
                    </a:lnL>
                    <a:lnR w="12700" cmpd="sng">
                      <a:noFill/>
                    </a:lnR>
                    <a:lnT w="3175"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FFC000"/>
                    </a:solidFill>
                  </a:tcPr>
                </a:tc>
                <a:extLst>
                  <a:ext uri="{0D108BD9-81ED-4DB2-BD59-A6C34878D82A}">
                    <a16:rowId xmlns:a16="http://schemas.microsoft.com/office/drawing/2014/main" xmlns="" val="3781145162"/>
                  </a:ext>
                </a:extLst>
              </a:tr>
            </a:tbl>
          </a:graphicData>
        </a:graphic>
      </p:graphicFrame>
      <p:sp>
        <p:nvSpPr>
          <p:cNvPr id="69" name="Rectangle 68"/>
          <p:cNvSpPr/>
          <p:nvPr/>
        </p:nvSpPr>
        <p:spPr>
          <a:xfrm>
            <a:off x="352419" y="926035"/>
            <a:ext cx="4253286" cy="374461"/>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MOST CONSIDERED ACTIVITIES ON HOLIDAY TO ENGLAND AND IMPORTANCE VS. CHOOSING ENGLAND</a:t>
            </a:r>
          </a:p>
        </p:txBody>
      </p:sp>
      <p:sp>
        <p:nvSpPr>
          <p:cNvPr id="23" name="Rectangle 22"/>
          <p:cNvSpPr/>
          <p:nvPr/>
        </p:nvSpPr>
        <p:spPr>
          <a:xfrm>
            <a:off x="4748221" y="3301429"/>
            <a:ext cx="4114206" cy="2712788"/>
          </a:xfrm>
          <a:prstGeom prst="rect">
            <a:avLst/>
          </a:prstGeom>
          <a:noFill/>
          <a:ln w="6350">
            <a:solidFill>
              <a:schemeClr val="bg1">
                <a:lumMod val="50000"/>
              </a:schemeClr>
            </a:solidFill>
            <a:prstDash val="sysDash"/>
          </a:ln>
          <a:effectLst/>
        </p:spPr>
        <p:style>
          <a:lnRef idx="1">
            <a:schemeClr val="accent1"/>
          </a:lnRef>
          <a:fillRef idx="3">
            <a:schemeClr val="accent1"/>
          </a:fillRef>
          <a:effectRef idx="2">
            <a:schemeClr val="accent1"/>
          </a:effectRef>
          <a:fontRef idx="minor">
            <a:schemeClr val="lt1"/>
          </a:fontRef>
        </p:style>
        <p:txBody>
          <a:bodyPr lIns="36000" rIns="36000" rtlCol="0" anchor="t"/>
          <a:lstStyle/>
          <a:p>
            <a:r>
              <a:rPr lang="en-GB" sz="1200" b="1" dirty="0">
                <a:solidFill>
                  <a:schemeClr val="tx1"/>
                </a:solidFill>
                <a:latin typeface="Arial" panose="020B0604020202020204" pitchFamily="34" charset="0"/>
                <a:cs typeface="Arial" panose="020B0604020202020204" pitchFamily="34" charset="0"/>
              </a:rPr>
              <a:t>INDEXING </a:t>
            </a:r>
          </a:p>
          <a:p>
            <a:r>
              <a:rPr lang="en-GB" sz="1050" dirty="0">
                <a:solidFill>
                  <a:schemeClr val="tx1"/>
                </a:solidFill>
                <a:latin typeface="Arial" panose="020B0604020202020204" pitchFamily="34" charset="0"/>
                <a:cs typeface="Arial" panose="020B0604020202020204" pitchFamily="34" charset="0"/>
              </a:rPr>
              <a:t>Indexing shows relative differences, e.g. against the global average or the average importance of activities. An index score of 120 next to a 60% score indicates a global average of 50% as does an index score of 80 next to a 40% score. </a:t>
            </a:r>
          </a:p>
          <a:p>
            <a:endParaRPr lang="en-GB" sz="1100" b="1" dirty="0">
              <a:solidFill>
                <a:schemeClr val="tx1"/>
              </a:solidFill>
              <a:latin typeface="Arial" panose="020B0604020202020204" pitchFamily="34" charset="0"/>
              <a:cs typeface="Arial" panose="020B0604020202020204" pitchFamily="34" charset="0"/>
            </a:endParaRPr>
          </a:p>
          <a:p>
            <a:r>
              <a:rPr lang="en-GB" sz="1200" b="1" dirty="0">
                <a:solidFill>
                  <a:schemeClr val="tx1"/>
                </a:solidFill>
                <a:latin typeface="Arial" panose="020B0604020202020204" pitchFamily="34" charset="0"/>
                <a:cs typeface="Arial" panose="020B0604020202020204" pitchFamily="34" charset="0"/>
              </a:rPr>
              <a:t>COLOUR CODING OF INDEX SCORES </a:t>
            </a:r>
          </a:p>
          <a:p>
            <a:r>
              <a:rPr lang="en-GB" sz="1050" dirty="0">
                <a:solidFill>
                  <a:schemeClr val="tx1"/>
                </a:solidFill>
                <a:latin typeface="Arial" panose="020B0604020202020204" pitchFamily="34" charset="0"/>
                <a:cs typeface="Arial" panose="020B0604020202020204" pitchFamily="34" charset="0"/>
              </a:rPr>
              <a:t>Index scores have been colour coded to highlight smaller or greater differences. </a:t>
            </a:r>
            <a:r>
              <a:rPr lang="en-GB" sz="1050" dirty="0">
                <a:solidFill>
                  <a:srgbClr val="C00000"/>
                </a:solidFill>
                <a:latin typeface="Arial" panose="020B0604020202020204" pitchFamily="34" charset="0"/>
                <a:cs typeface="Arial" panose="020B0604020202020204" pitchFamily="34" charset="0"/>
                <a:sym typeface="Wingdings" panose="05000000000000000000" pitchFamily="2" charset="2"/>
              </a:rPr>
              <a:t></a:t>
            </a:r>
            <a:r>
              <a:rPr lang="en-GB" sz="1050" dirty="0">
                <a:solidFill>
                  <a:schemeClr val="tx1"/>
                </a:solidFill>
                <a:latin typeface="Arial" panose="020B0604020202020204" pitchFamily="34" charset="0"/>
                <a:cs typeface="Arial" panose="020B0604020202020204" pitchFamily="34" charset="0"/>
              </a:rPr>
              <a:t>=strong under-indexing (index &lt;80), </a:t>
            </a:r>
            <a:r>
              <a:rPr lang="en-GB" sz="1050" dirty="0">
                <a:solidFill>
                  <a:srgbClr val="FFC000"/>
                </a:solidFill>
                <a:latin typeface="Arial" panose="020B0604020202020204" pitchFamily="34" charset="0"/>
                <a:cs typeface="Arial" panose="020B0604020202020204" pitchFamily="34" charset="0"/>
                <a:sym typeface="Wingdings" panose="05000000000000000000" pitchFamily="2" charset="2"/>
              </a:rPr>
              <a:t></a:t>
            </a:r>
            <a:r>
              <a:rPr lang="en-GB" sz="1050" dirty="0">
                <a:solidFill>
                  <a:schemeClr val="tx1"/>
                </a:solidFill>
                <a:latin typeface="Arial" panose="020B0604020202020204" pitchFamily="34" charset="0"/>
                <a:cs typeface="Arial" panose="020B0604020202020204" pitchFamily="34" charset="0"/>
              </a:rPr>
              <a:t>=moderate under-indexing (index 80-89), </a:t>
            </a:r>
            <a:r>
              <a:rPr lang="en-GB" sz="1050" dirty="0">
                <a:solidFill>
                  <a:srgbClr val="92D050"/>
                </a:solidFill>
                <a:latin typeface="Arial" panose="020B0604020202020204" pitchFamily="34" charset="0"/>
                <a:cs typeface="Arial" panose="020B0604020202020204" pitchFamily="34" charset="0"/>
                <a:sym typeface="Wingdings" panose="05000000000000000000" pitchFamily="2" charset="2"/>
              </a:rPr>
              <a:t></a:t>
            </a:r>
            <a:r>
              <a:rPr lang="en-GB" sz="1050" dirty="0">
                <a:solidFill>
                  <a:schemeClr val="tx1"/>
                </a:solidFill>
                <a:latin typeface="Arial" panose="020B0604020202020204" pitchFamily="34" charset="0"/>
                <a:cs typeface="Arial" panose="020B0604020202020204" pitchFamily="34" charset="0"/>
              </a:rPr>
              <a:t>=moderate over-indexing (index 110-119) and </a:t>
            </a:r>
            <a:r>
              <a:rPr lang="en-GB" sz="1050" dirty="0">
                <a:solidFill>
                  <a:srgbClr val="00B050"/>
                </a:solidFill>
                <a:latin typeface="Arial" panose="020B0604020202020204" pitchFamily="34" charset="0"/>
                <a:cs typeface="Arial" panose="020B0604020202020204" pitchFamily="34" charset="0"/>
                <a:sym typeface="Wingdings" panose="05000000000000000000" pitchFamily="2" charset="2"/>
              </a:rPr>
              <a:t></a:t>
            </a:r>
            <a:r>
              <a:rPr lang="en-GB" sz="1050" dirty="0">
                <a:solidFill>
                  <a:schemeClr val="tx1"/>
                </a:solidFill>
                <a:latin typeface="Arial" panose="020B0604020202020204" pitchFamily="34" charset="0"/>
                <a:cs typeface="Arial" panose="020B0604020202020204" pitchFamily="34" charset="0"/>
              </a:rPr>
              <a:t>=strong over-indexing (index 120+)</a:t>
            </a:r>
            <a:endParaRPr lang="en-GB" sz="1050" b="1" dirty="0">
              <a:solidFill>
                <a:schemeClr val="tx1"/>
              </a:solidFill>
              <a:latin typeface="Arial" panose="020B0604020202020204" pitchFamily="34" charset="0"/>
              <a:cs typeface="Arial" panose="020B0604020202020204" pitchFamily="34" charset="0"/>
            </a:endParaRPr>
          </a:p>
          <a:p>
            <a:endParaRPr lang="en-GB" sz="1100" b="1" dirty="0">
              <a:solidFill>
                <a:schemeClr val="tx1"/>
              </a:solidFill>
              <a:latin typeface="Arial" panose="020B0604020202020204" pitchFamily="34" charset="0"/>
              <a:cs typeface="Arial" panose="020B0604020202020204" pitchFamily="34" charset="0"/>
            </a:endParaRPr>
          </a:p>
          <a:p>
            <a:pPr lvl="0"/>
            <a:r>
              <a:rPr lang="en-GB" sz="1200" b="1" dirty="0">
                <a:solidFill>
                  <a:srgbClr val="120742"/>
                </a:solidFill>
                <a:latin typeface="Arial" panose="020B0604020202020204" pitchFamily="34" charset="0"/>
                <a:cs typeface="Arial" panose="020B0604020202020204" pitchFamily="34" charset="0"/>
              </a:rPr>
              <a:t>SOURCE </a:t>
            </a:r>
          </a:p>
          <a:p>
            <a:pPr lvl="0"/>
            <a:r>
              <a:rPr lang="en-GB" sz="1050" dirty="0">
                <a:solidFill>
                  <a:srgbClr val="120742"/>
                </a:solidFill>
                <a:latin typeface="Arial" panose="020B0604020202020204" pitchFamily="34" charset="0"/>
                <a:cs typeface="Arial" panose="020B0604020202020204" pitchFamily="34" charset="0"/>
              </a:rPr>
              <a:t>Online survey of 1,541 respondents. Fieldwork carried out between </a:t>
            </a:r>
            <a:r>
              <a:rPr lang="en-GB" sz="1050" dirty="0">
                <a:solidFill>
                  <a:srgbClr val="120742"/>
                </a:solidFill>
                <a:latin typeface="Arial" panose="020B0604020202020204" pitchFamily="34" charset="0"/>
                <a:cs typeface="Arial" panose="020B0604020202020204" pitchFamily="34" charset="0"/>
              </a:rPr>
              <a:t>[02.17] and [03.17]</a:t>
            </a:r>
            <a:r>
              <a:rPr lang="en-GB" sz="1050" dirty="0">
                <a:solidFill>
                  <a:srgbClr val="120742"/>
                </a:solidFill>
                <a:latin typeface="Arial" panose="020B0604020202020204" pitchFamily="34" charset="0"/>
                <a:cs typeface="Arial" panose="020B0604020202020204" pitchFamily="34" charset="0"/>
              </a:rPr>
              <a:t>.</a:t>
            </a:r>
            <a:endParaRPr lang="en-GB" sz="1050" dirty="0">
              <a:solidFill>
                <a:srgbClr val="120742"/>
              </a:solidFill>
              <a:latin typeface="Arial" panose="020B0604020202020204" pitchFamily="34" charset="0"/>
              <a:cs typeface="Arial" panose="020B0604020202020204" pitchFamily="34" charset="0"/>
            </a:endParaRPr>
          </a:p>
        </p:txBody>
      </p:sp>
      <p:sp>
        <p:nvSpPr>
          <p:cNvPr id="33" name="Rectangle 32">
            <a:extLst>
              <a:ext uri="{FF2B5EF4-FFF2-40B4-BE49-F238E27FC236}">
                <a16:creationId xmlns:a16="http://schemas.microsoft.com/office/drawing/2014/main" xmlns="" id="{C11170F4-F597-4893-BA28-6D19A8D21683}"/>
              </a:ext>
            </a:extLst>
          </p:cNvPr>
          <p:cNvSpPr/>
          <p:nvPr/>
        </p:nvSpPr>
        <p:spPr>
          <a:xfrm>
            <a:off x="349371" y="5045547"/>
            <a:ext cx="4116478" cy="381728"/>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DEMOGRAPHICS SKEWS: % ALREADY BOOKED ENGLAND HOLIDAY INDEXED VS. MARKET TOTAL</a:t>
            </a:r>
          </a:p>
        </p:txBody>
      </p:sp>
      <p:graphicFrame>
        <p:nvGraphicFramePr>
          <p:cNvPr id="34" name="Table 33">
            <a:extLst>
              <a:ext uri="{FF2B5EF4-FFF2-40B4-BE49-F238E27FC236}">
                <a16:creationId xmlns:a16="http://schemas.microsoft.com/office/drawing/2014/main" xmlns="" id="{7A8B63BC-8512-4CD2-8E13-48F3CA9851D7}"/>
              </a:ext>
            </a:extLst>
          </p:cNvPr>
          <p:cNvGraphicFramePr>
            <a:graphicFrameLocks noGrp="1"/>
          </p:cNvGraphicFramePr>
          <p:nvPr>
            <p:extLst>
              <p:ext uri="{D42A27DB-BD31-4B8C-83A1-F6EECF244321}">
                <p14:modId xmlns:p14="http://schemas.microsoft.com/office/powerpoint/2010/main" val="242639667"/>
              </p:ext>
            </p:extLst>
          </p:nvPr>
        </p:nvGraphicFramePr>
        <p:xfrm>
          <a:off x="326345" y="5398527"/>
          <a:ext cx="4142552" cy="864000"/>
        </p:xfrm>
        <a:graphic>
          <a:graphicData uri="http://schemas.openxmlformats.org/drawingml/2006/table">
            <a:tbl>
              <a:tblPr>
                <a:tableStyleId>{5C22544A-7EE6-4342-B048-85BDC9FD1C3A}</a:tableStyleId>
              </a:tblPr>
              <a:tblGrid>
                <a:gridCol w="517819">
                  <a:extLst>
                    <a:ext uri="{9D8B030D-6E8A-4147-A177-3AD203B41FA5}">
                      <a16:colId xmlns:a16="http://schemas.microsoft.com/office/drawing/2014/main" xmlns="" val="379537023"/>
                    </a:ext>
                  </a:extLst>
                </a:gridCol>
                <a:gridCol w="517819">
                  <a:extLst>
                    <a:ext uri="{9D8B030D-6E8A-4147-A177-3AD203B41FA5}">
                      <a16:colId xmlns:a16="http://schemas.microsoft.com/office/drawing/2014/main" xmlns="" val="1083277144"/>
                    </a:ext>
                  </a:extLst>
                </a:gridCol>
                <a:gridCol w="517819">
                  <a:extLst>
                    <a:ext uri="{9D8B030D-6E8A-4147-A177-3AD203B41FA5}">
                      <a16:colId xmlns:a16="http://schemas.microsoft.com/office/drawing/2014/main" xmlns="" val="812582721"/>
                    </a:ext>
                  </a:extLst>
                </a:gridCol>
                <a:gridCol w="517819">
                  <a:extLst>
                    <a:ext uri="{9D8B030D-6E8A-4147-A177-3AD203B41FA5}">
                      <a16:colId xmlns:a16="http://schemas.microsoft.com/office/drawing/2014/main" xmlns="" val="1406986778"/>
                    </a:ext>
                  </a:extLst>
                </a:gridCol>
                <a:gridCol w="517819">
                  <a:extLst>
                    <a:ext uri="{9D8B030D-6E8A-4147-A177-3AD203B41FA5}">
                      <a16:colId xmlns:a16="http://schemas.microsoft.com/office/drawing/2014/main" xmlns="" val="2034199571"/>
                    </a:ext>
                  </a:extLst>
                </a:gridCol>
                <a:gridCol w="517819">
                  <a:extLst>
                    <a:ext uri="{9D8B030D-6E8A-4147-A177-3AD203B41FA5}">
                      <a16:colId xmlns:a16="http://schemas.microsoft.com/office/drawing/2014/main" xmlns="" val="2251176793"/>
                    </a:ext>
                  </a:extLst>
                </a:gridCol>
                <a:gridCol w="517819">
                  <a:extLst>
                    <a:ext uri="{9D8B030D-6E8A-4147-A177-3AD203B41FA5}">
                      <a16:colId xmlns:a16="http://schemas.microsoft.com/office/drawing/2014/main" xmlns="" val="105214153"/>
                    </a:ext>
                  </a:extLst>
                </a:gridCol>
                <a:gridCol w="517819">
                  <a:extLst>
                    <a:ext uri="{9D8B030D-6E8A-4147-A177-3AD203B41FA5}">
                      <a16:colId xmlns:a16="http://schemas.microsoft.com/office/drawing/2014/main" xmlns="" val="2567621665"/>
                    </a:ext>
                  </a:extLst>
                </a:gridCol>
              </a:tblGrid>
              <a:tr h="288000">
                <a:tc>
                  <a:txBody>
                    <a:bodyPr/>
                    <a:lstStyle/>
                    <a:p>
                      <a:pPr algn="ctr" fontAlgn="ctr"/>
                      <a:r>
                        <a:rPr lang="en-GB" sz="1050" b="1" u="none" strike="noStrike" dirty="0">
                          <a:effectLst/>
                          <a:latin typeface="Arial" panose="020B0604020202020204" pitchFamily="34" charset="0"/>
                          <a:cs typeface="Arial" panose="020B0604020202020204" pitchFamily="34" charset="0"/>
                        </a:rPr>
                        <a:t>18-34</a:t>
                      </a:r>
                      <a:endParaRPr lang="en-GB" sz="1050" b="1" i="0" u="none" strike="noStrike" dirty="0">
                        <a:solidFill>
                          <a:srgbClr val="000000"/>
                        </a:solidFill>
                        <a:effectLst/>
                        <a:latin typeface="Arial" panose="020B0604020202020204" pitchFamily="34" charset="0"/>
                        <a:cs typeface="Arial" panose="020B0604020202020204" pitchFamily="34" charset="0"/>
                      </a:endParaRP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50" b="1" u="none" strike="noStrike" dirty="0">
                          <a:effectLst/>
                          <a:latin typeface="Arial" panose="020B0604020202020204" pitchFamily="34" charset="0"/>
                          <a:cs typeface="Arial" panose="020B0604020202020204" pitchFamily="34" charset="0"/>
                        </a:rPr>
                        <a:t>35-54</a:t>
                      </a:r>
                      <a:endParaRPr lang="en-GB" sz="1050" b="1" i="0" u="none" strike="noStrike" dirty="0">
                        <a:solidFill>
                          <a:srgbClr val="000000"/>
                        </a:solidFill>
                        <a:effectLst/>
                        <a:latin typeface="Arial" panose="020B0604020202020204" pitchFamily="34" charset="0"/>
                        <a:cs typeface="Arial" panose="020B0604020202020204" pitchFamily="34" charset="0"/>
                      </a:endParaRP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50" b="1" u="none" strike="noStrike" dirty="0">
                          <a:effectLst/>
                          <a:latin typeface="Arial" panose="020B0604020202020204" pitchFamily="34" charset="0"/>
                          <a:cs typeface="Arial" panose="020B0604020202020204" pitchFamily="34" charset="0"/>
                        </a:rPr>
                        <a:t>55+</a:t>
                      </a:r>
                      <a:endParaRPr lang="en-GB" sz="1050" b="1" i="0" u="none" strike="noStrike" dirty="0">
                        <a:solidFill>
                          <a:srgbClr val="000000"/>
                        </a:solidFill>
                        <a:effectLst/>
                        <a:latin typeface="Arial" panose="020B0604020202020204" pitchFamily="34" charset="0"/>
                        <a:cs typeface="Arial" panose="020B0604020202020204" pitchFamily="34" charset="0"/>
                      </a:endParaRP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50" b="1" u="none" strike="noStrike" dirty="0">
                          <a:effectLst/>
                          <a:latin typeface="Arial" panose="020B0604020202020204" pitchFamily="34" charset="0"/>
                          <a:cs typeface="Arial" panose="020B0604020202020204" pitchFamily="34" charset="0"/>
                        </a:rPr>
                        <a:t>Male</a:t>
                      </a:r>
                      <a:endParaRPr lang="en-GB" sz="1050" b="1" i="0" u="none" strike="noStrike" dirty="0">
                        <a:solidFill>
                          <a:srgbClr val="000000"/>
                        </a:solidFill>
                        <a:effectLst/>
                        <a:latin typeface="Arial" panose="020B0604020202020204" pitchFamily="34" charset="0"/>
                        <a:cs typeface="Arial" panose="020B0604020202020204" pitchFamily="34" charset="0"/>
                      </a:endParaRP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50" b="1" u="none" strike="noStrike" dirty="0">
                          <a:effectLst/>
                          <a:latin typeface="Arial" panose="020B0604020202020204" pitchFamily="34" charset="0"/>
                          <a:cs typeface="Arial" panose="020B0604020202020204" pitchFamily="34" charset="0"/>
                        </a:rPr>
                        <a:t>Female</a:t>
                      </a:r>
                      <a:endParaRPr lang="en-GB" sz="1050" b="1" i="0" u="none" strike="noStrike" dirty="0">
                        <a:solidFill>
                          <a:srgbClr val="000000"/>
                        </a:solidFill>
                        <a:effectLst/>
                        <a:latin typeface="Arial" panose="020B0604020202020204" pitchFamily="34" charset="0"/>
                        <a:cs typeface="Arial" panose="020B0604020202020204" pitchFamily="34" charset="0"/>
                      </a:endParaRP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50" b="1" u="none" strike="noStrike" dirty="0">
                          <a:effectLst/>
                          <a:latin typeface="Arial" panose="020B0604020202020204" pitchFamily="34" charset="0"/>
                          <a:cs typeface="Arial" panose="020B0604020202020204" pitchFamily="34" charset="0"/>
                        </a:rPr>
                        <a:t>AB</a:t>
                      </a:r>
                      <a:endParaRPr lang="en-GB" sz="1050" b="1" i="0" u="none" strike="noStrike" dirty="0">
                        <a:solidFill>
                          <a:srgbClr val="000000"/>
                        </a:solidFill>
                        <a:effectLst/>
                        <a:latin typeface="Arial" panose="020B0604020202020204" pitchFamily="34" charset="0"/>
                        <a:cs typeface="Arial" panose="020B0604020202020204" pitchFamily="34" charset="0"/>
                      </a:endParaRP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50" b="1" u="none" strike="noStrike" dirty="0">
                          <a:effectLst/>
                          <a:latin typeface="Arial" panose="020B0604020202020204" pitchFamily="34" charset="0"/>
                          <a:cs typeface="Arial" panose="020B0604020202020204" pitchFamily="34" charset="0"/>
                        </a:rPr>
                        <a:t>C1</a:t>
                      </a:r>
                      <a:endParaRPr lang="en-GB" sz="1050" b="1" i="0" u="none" strike="noStrike" dirty="0">
                        <a:solidFill>
                          <a:srgbClr val="000000"/>
                        </a:solidFill>
                        <a:effectLst/>
                        <a:latin typeface="Arial" panose="020B0604020202020204" pitchFamily="34" charset="0"/>
                        <a:cs typeface="Arial" panose="020B0604020202020204" pitchFamily="34" charset="0"/>
                      </a:endParaRP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50" b="1" u="none" strike="noStrike" dirty="0">
                          <a:effectLst/>
                          <a:latin typeface="Arial" panose="020B0604020202020204" pitchFamily="34" charset="0"/>
                          <a:cs typeface="Arial" panose="020B0604020202020204" pitchFamily="34" charset="0"/>
                        </a:rPr>
                        <a:t>C2DE</a:t>
                      </a:r>
                      <a:endParaRPr lang="en-GB" sz="1050" b="1" i="0" u="none" strike="noStrike" dirty="0">
                        <a:solidFill>
                          <a:srgbClr val="000000"/>
                        </a:solidFill>
                        <a:effectLst/>
                        <a:latin typeface="Arial" panose="020B0604020202020204" pitchFamily="34" charset="0"/>
                        <a:cs typeface="Arial" panose="020B0604020202020204" pitchFamily="34" charset="0"/>
                      </a:endParaRPr>
                    </a:p>
                  </a:txBody>
                  <a:tcPr marL="9525" marR="9525" marT="0" marB="0" anchor="ctr">
                    <a:lnL w="6350" cap="flat" cmpd="sng" algn="ctr">
                      <a:solidFill>
                        <a:schemeClr val="bg1">
                          <a:lumMod val="75000"/>
                        </a:schemeClr>
                      </a:solidFill>
                      <a:prstDash val="solid"/>
                      <a:round/>
                      <a:headEnd type="none" w="med" len="med"/>
                      <a:tailEnd type="none" w="med" len="med"/>
                    </a:lnL>
                    <a:lnR w="12700" cmpd="sng">
                      <a:noFill/>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600413423"/>
                  </a:ext>
                </a:extLst>
              </a:tr>
              <a:tr h="288000">
                <a:tc>
                  <a:txBody>
                    <a:bodyPr/>
                    <a:lstStyle/>
                    <a:p>
                      <a:pPr algn="ctr" fontAlgn="ctr"/>
                      <a:r>
                        <a:rPr lang="en-GB" sz="1000" b="0" i="0" u="none" strike="noStrike" kern="1200" dirty="0">
                          <a:solidFill>
                            <a:srgbClr val="120742"/>
                          </a:solidFill>
                          <a:effectLst/>
                          <a:latin typeface="Arial" panose="020B0604020202020204" pitchFamily="34" charset="0"/>
                          <a:ea typeface="+mn-ea"/>
                          <a:cs typeface="Arial" panose="020B0604020202020204" pitchFamily="34" charset="0"/>
                        </a:rPr>
                        <a:t>22%</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00" b="0" i="0" u="none" strike="noStrike" kern="1200" dirty="0">
                          <a:solidFill>
                            <a:srgbClr val="120742"/>
                          </a:solidFill>
                          <a:effectLst/>
                          <a:latin typeface="Arial" panose="020B0604020202020204" pitchFamily="34" charset="0"/>
                          <a:ea typeface="+mn-ea"/>
                          <a:cs typeface="Arial" panose="020B0604020202020204" pitchFamily="34" charset="0"/>
                        </a:rPr>
                        <a:t>15%</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00" b="0" i="0" u="none" strike="noStrike" kern="1200" dirty="0">
                          <a:solidFill>
                            <a:srgbClr val="120742"/>
                          </a:solidFill>
                          <a:effectLst/>
                          <a:latin typeface="Arial" panose="020B0604020202020204" pitchFamily="34" charset="0"/>
                          <a:ea typeface="+mn-ea"/>
                          <a:cs typeface="Arial" panose="020B0604020202020204" pitchFamily="34" charset="0"/>
                        </a:rPr>
                        <a:t>3%</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00" b="0" i="0" u="none" strike="noStrike" kern="1200" dirty="0">
                          <a:solidFill>
                            <a:srgbClr val="120742"/>
                          </a:solidFill>
                          <a:effectLst/>
                          <a:latin typeface="Arial" panose="020B0604020202020204" pitchFamily="34" charset="0"/>
                          <a:ea typeface="+mn-ea"/>
                          <a:cs typeface="Arial" panose="020B0604020202020204" pitchFamily="34" charset="0"/>
                        </a:rPr>
                        <a:t>20%</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00" b="0" i="0" u="none" strike="noStrike" kern="1200" dirty="0">
                          <a:solidFill>
                            <a:srgbClr val="120742"/>
                          </a:solidFill>
                          <a:effectLst/>
                          <a:latin typeface="Arial" panose="020B0604020202020204" pitchFamily="34" charset="0"/>
                          <a:ea typeface="+mn-ea"/>
                          <a:cs typeface="Arial" panose="020B0604020202020204" pitchFamily="34" charset="0"/>
                        </a:rPr>
                        <a:t>11%</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00" b="0" i="0" u="none" strike="noStrike" kern="1200" dirty="0">
                          <a:solidFill>
                            <a:srgbClr val="120742"/>
                          </a:solidFill>
                          <a:effectLst/>
                          <a:latin typeface="Arial" panose="020B0604020202020204" pitchFamily="34" charset="0"/>
                          <a:ea typeface="+mn-ea"/>
                          <a:cs typeface="Arial" panose="020B0604020202020204" pitchFamily="34" charset="0"/>
                        </a:rPr>
                        <a:t>16%</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00" b="0" i="0" u="none" strike="noStrike" kern="1200" dirty="0">
                          <a:solidFill>
                            <a:srgbClr val="120742"/>
                          </a:solidFill>
                          <a:effectLst/>
                          <a:latin typeface="Arial" panose="020B0604020202020204" pitchFamily="34" charset="0"/>
                          <a:ea typeface="+mn-ea"/>
                          <a:cs typeface="Arial" panose="020B0604020202020204" pitchFamily="34" charset="0"/>
                        </a:rPr>
                        <a:t>14%</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00" b="0" i="0" u="none" strike="noStrike" kern="1200" dirty="0">
                          <a:solidFill>
                            <a:srgbClr val="120742"/>
                          </a:solidFill>
                          <a:effectLst/>
                          <a:latin typeface="Arial" panose="020B0604020202020204" pitchFamily="34" charset="0"/>
                          <a:ea typeface="+mn-ea"/>
                          <a:cs typeface="Arial" panose="020B0604020202020204" pitchFamily="34" charset="0"/>
                        </a:rPr>
                        <a:t>18%</a:t>
                      </a:r>
                    </a:p>
                  </a:txBody>
                  <a:tcPr marL="9525" marR="9525" marT="0" marB="0" anchor="ctr">
                    <a:lnL w="6350" cap="flat" cmpd="sng" algn="ctr">
                      <a:solidFill>
                        <a:schemeClr val="bg1">
                          <a:lumMod val="75000"/>
                        </a:schemeClr>
                      </a:solidFill>
                      <a:prstDash val="solid"/>
                      <a:round/>
                      <a:headEnd type="none" w="med" len="med"/>
                      <a:tailEnd type="none" w="med" len="med"/>
                    </a:lnL>
                    <a:lnR w="12700" cmpd="sng">
                      <a:noFill/>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347379791"/>
                  </a:ext>
                </a:extLst>
              </a:tr>
              <a:tr h="288000">
                <a:tc>
                  <a:txBody>
                    <a:bodyPr/>
                    <a:lstStyle/>
                    <a:p>
                      <a:pPr algn="ctr" fontAlgn="b"/>
                      <a:r>
                        <a:rPr lang="en-GB" sz="1000" b="0" i="0" u="none" strike="noStrike" kern="1200" dirty="0">
                          <a:solidFill>
                            <a:schemeClr val="bg1"/>
                          </a:solidFill>
                          <a:effectLst/>
                          <a:latin typeface="Arial" panose="020B0604020202020204" pitchFamily="34" charset="0"/>
                          <a:ea typeface="+mn-ea"/>
                          <a:cs typeface="Arial" panose="020B0604020202020204" pitchFamily="34" charset="0"/>
                        </a:rPr>
                        <a:t>141</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00B050"/>
                    </a:solidFill>
                  </a:tcPr>
                </a:tc>
                <a:tc>
                  <a:txBody>
                    <a:bodyPr/>
                    <a:lstStyle/>
                    <a:p>
                      <a:pPr algn="ctr" fontAlgn="b"/>
                      <a:r>
                        <a:rPr lang="en-GB" sz="1000" b="0" i="0" u="none" strike="noStrike" kern="1200" dirty="0">
                          <a:solidFill>
                            <a:srgbClr val="120742"/>
                          </a:solidFill>
                          <a:effectLst/>
                          <a:latin typeface="Arial" panose="020B0604020202020204" pitchFamily="34" charset="0"/>
                          <a:ea typeface="+mn-ea"/>
                          <a:cs typeface="Arial" panose="020B0604020202020204" pitchFamily="34" charset="0"/>
                        </a:rPr>
                        <a:t>97</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fontAlgn="b"/>
                      <a:r>
                        <a:rPr lang="en-GB" sz="1000" b="0" i="0" u="none" strike="noStrike" kern="1200" dirty="0">
                          <a:solidFill>
                            <a:schemeClr val="bg1"/>
                          </a:solidFill>
                          <a:effectLst/>
                          <a:latin typeface="Arial" panose="020B0604020202020204" pitchFamily="34" charset="0"/>
                          <a:ea typeface="+mn-ea"/>
                          <a:cs typeface="Arial" panose="020B0604020202020204" pitchFamily="34" charset="0"/>
                        </a:rPr>
                        <a:t>18</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C00000"/>
                    </a:solidFill>
                  </a:tcPr>
                </a:tc>
                <a:tc>
                  <a:txBody>
                    <a:bodyPr/>
                    <a:lstStyle/>
                    <a:p>
                      <a:pPr algn="ctr" fontAlgn="b"/>
                      <a:r>
                        <a:rPr lang="en-GB" sz="1000" b="0" i="0" u="none" strike="noStrike" kern="1200" dirty="0">
                          <a:solidFill>
                            <a:schemeClr val="bg1"/>
                          </a:solidFill>
                          <a:effectLst/>
                          <a:latin typeface="Arial" panose="020B0604020202020204" pitchFamily="34" charset="0"/>
                          <a:ea typeface="+mn-ea"/>
                          <a:cs typeface="Arial" panose="020B0604020202020204" pitchFamily="34" charset="0"/>
                        </a:rPr>
                        <a:t>126</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00B050"/>
                    </a:solidFill>
                  </a:tcPr>
                </a:tc>
                <a:tc>
                  <a:txBody>
                    <a:bodyPr/>
                    <a:lstStyle/>
                    <a:p>
                      <a:pPr algn="ctr" fontAlgn="b"/>
                      <a:r>
                        <a:rPr lang="en-GB" sz="1000" b="0" i="0" u="none" strike="noStrike" kern="1200" dirty="0">
                          <a:solidFill>
                            <a:schemeClr val="bg1"/>
                          </a:solidFill>
                          <a:effectLst/>
                          <a:latin typeface="Arial" panose="020B0604020202020204" pitchFamily="34" charset="0"/>
                          <a:ea typeface="+mn-ea"/>
                          <a:cs typeface="Arial" panose="020B0604020202020204" pitchFamily="34" charset="0"/>
                        </a:rPr>
                        <a:t>68</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C00000"/>
                    </a:solidFill>
                  </a:tcPr>
                </a:tc>
                <a:tc>
                  <a:txBody>
                    <a:bodyPr/>
                    <a:lstStyle/>
                    <a:p>
                      <a:pPr algn="ctr" fontAlgn="b"/>
                      <a:r>
                        <a:rPr lang="en-GB" sz="1000" b="0" i="0" u="none" strike="noStrike" kern="1200" dirty="0">
                          <a:solidFill>
                            <a:srgbClr val="120742"/>
                          </a:solidFill>
                          <a:effectLst/>
                          <a:latin typeface="Arial" panose="020B0604020202020204" pitchFamily="34" charset="0"/>
                          <a:ea typeface="+mn-ea"/>
                          <a:cs typeface="Arial" panose="020B0604020202020204" pitchFamily="34" charset="0"/>
                        </a:rPr>
                        <a:t>103</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fontAlgn="b"/>
                      <a:r>
                        <a:rPr lang="en-GB" sz="1000" b="0" i="0" u="none" strike="noStrike" kern="1200" dirty="0">
                          <a:solidFill>
                            <a:srgbClr val="120742"/>
                          </a:solidFill>
                          <a:effectLst/>
                          <a:latin typeface="Arial" panose="020B0604020202020204" pitchFamily="34" charset="0"/>
                          <a:ea typeface="+mn-ea"/>
                          <a:cs typeface="Arial" panose="020B0604020202020204" pitchFamily="34" charset="0"/>
                        </a:rPr>
                        <a:t>91</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fontAlgn="b"/>
                      <a:r>
                        <a:rPr lang="en-GB" sz="1000" b="0" i="0" u="none" strike="noStrike" kern="1200" dirty="0">
                          <a:solidFill>
                            <a:schemeClr val="bg1"/>
                          </a:solidFill>
                          <a:effectLst/>
                          <a:latin typeface="Arial" panose="020B0604020202020204" pitchFamily="34" charset="0"/>
                          <a:ea typeface="+mn-ea"/>
                          <a:cs typeface="Arial" panose="020B0604020202020204" pitchFamily="34" charset="0"/>
                        </a:rPr>
                        <a:t>119</a:t>
                      </a:r>
                    </a:p>
                  </a:txBody>
                  <a:tcPr marL="9525" marR="9525" marT="0" marB="0" anchor="ctr">
                    <a:lnL w="6350" cap="flat" cmpd="sng" algn="ctr">
                      <a:solidFill>
                        <a:schemeClr val="bg1">
                          <a:lumMod val="75000"/>
                        </a:schemeClr>
                      </a:solidFill>
                      <a:prstDash val="solid"/>
                      <a:round/>
                      <a:headEnd type="none" w="med" len="med"/>
                      <a:tailEnd type="none" w="med" len="med"/>
                    </a:lnL>
                    <a:lnR w="12700" cmpd="sng">
                      <a:noFill/>
                    </a:lnR>
                    <a:lnT w="635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92D050"/>
                    </a:solidFill>
                  </a:tcPr>
                </a:tc>
                <a:extLst>
                  <a:ext uri="{0D108BD9-81ED-4DB2-BD59-A6C34878D82A}">
                    <a16:rowId xmlns:a16="http://schemas.microsoft.com/office/drawing/2014/main" xmlns="" val="961132316"/>
                  </a:ext>
                </a:extLst>
              </a:tr>
            </a:tbl>
          </a:graphicData>
        </a:graphic>
      </p:graphicFrame>
      <p:sp>
        <p:nvSpPr>
          <p:cNvPr id="16" name="TextBox 15">
            <a:extLst>
              <a:ext uri="{FF2B5EF4-FFF2-40B4-BE49-F238E27FC236}">
                <a16:creationId xmlns:a16="http://schemas.microsoft.com/office/drawing/2014/main" xmlns="" id="{25A9B0F5-389E-4ECE-82D8-C0F599106EBF}"/>
              </a:ext>
            </a:extLst>
          </p:cNvPr>
          <p:cNvSpPr txBox="1"/>
          <p:nvPr/>
        </p:nvSpPr>
        <p:spPr>
          <a:xfrm>
            <a:off x="2286001" y="291920"/>
            <a:ext cx="4616112" cy="246221"/>
          </a:xfrm>
          <a:prstGeom prst="rect">
            <a:avLst/>
          </a:prstGeom>
          <a:noFill/>
        </p:spPr>
        <p:txBody>
          <a:bodyPr wrap="square" lIns="0" rIns="0" rtlCol="0">
            <a:spAutoFit/>
          </a:bodyPr>
          <a:lstStyle/>
          <a:p>
            <a:pPr algn="r"/>
            <a:r>
              <a:rPr lang="en-GB" sz="1000" u="sng" dirty="0">
                <a:solidFill>
                  <a:schemeClr val="bg1"/>
                </a:solidFill>
                <a:latin typeface="Arial" panose="020B0604020202020204" pitchFamily="34" charset="0"/>
                <a:cs typeface="Arial" panose="020B0604020202020204" pitchFamily="34" charset="0"/>
              </a:rPr>
              <a:t>3,087,000 trips to England</a:t>
            </a:r>
            <a:r>
              <a:rPr lang="en-GB" sz="1000" dirty="0">
                <a:solidFill>
                  <a:schemeClr val="bg1"/>
                </a:solidFill>
                <a:latin typeface="Arial" panose="020B0604020202020204" pitchFamily="34" charset="0"/>
                <a:cs typeface="Arial" panose="020B0604020202020204" pitchFamily="34" charset="0"/>
              </a:rPr>
              <a:t> in 2016 (rank 2) … </a:t>
            </a:r>
            <a:r>
              <a:rPr lang="en-GB" sz="1000" dirty="0" smtClean="0">
                <a:solidFill>
                  <a:schemeClr val="bg1"/>
                </a:solidFill>
                <a:latin typeface="Arial" panose="020B0604020202020204" pitchFamily="34" charset="0"/>
                <a:cs typeface="Arial" panose="020B0604020202020204" pitchFamily="34" charset="0"/>
              </a:rPr>
              <a:t>including </a:t>
            </a:r>
            <a:r>
              <a:rPr lang="en-GB" sz="1000" u="sng" dirty="0" smtClean="0">
                <a:solidFill>
                  <a:schemeClr val="bg1"/>
                </a:solidFill>
                <a:latin typeface="Arial" panose="020B0604020202020204" pitchFamily="34" charset="0"/>
                <a:cs typeface="Arial" panose="020B0604020202020204" pitchFamily="34" charset="0"/>
              </a:rPr>
              <a:t>37</a:t>
            </a:r>
            <a:r>
              <a:rPr lang="en-GB" sz="1000" u="sng" dirty="0">
                <a:solidFill>
                  <a:schemeClr val="bg1"/>
                </a:solidFill>
                <a:latin typeface="Arial" panose="020B0604020202020204" pitchFamily="34" charset="0"/>
                <a:cs typeface="Arial" panose="020B0604020202020204" pitchFamily="34" charset="0"/>
              </a:rPr>
              <a:t>% to rest of England </a:t>
            </a:r>
            <a:r>
              <a:rPr lang="en-GB" sz="1000" u="sng" dirty="0" smtClean="0">
                <a:solidFill>
                  <a:schemeClr val="bg1"/>
                </a:solidFill>
                <a:latin typeface="Arial" panose="020B0604020202020204" pitchFamily="34" charset="0"/>
                <a:cs typeface="Arial" panose="020B0604020202020204" pitchFamily="34" charset="0"/>
              </a:rPr>
              <a:t>*</a:t>
            </a:r>
            <a:endParaRPr lang="en-GB" sz="1000" u="sng" dirty="0">
              <a:solidFill>
                <a:schemeClr val="bg1"/>
              </a:solidFill>
              <a:latin typeface="Arial" panose="020B0604020202020204" pitchFamily="34" charset="0"/>
              <a:cs typeface="Arial" panose="020B0604020202020204" pitchFamily="34" charset="0"/>
            </a:endParaRPr>
          </a:p>
        </p:txBody>
      </p:sp>
      <p:sp>
        <p:nvSpPr>
          <p:cNvPr id="17" name="TextBox 16"/>
          <p:cNvSpPr txBox="1"/>
          <p:nvPr/>
        </p:nvSpPr>
        <p:spPr>
          <a:xfrm>
            <a:off x="318553" y="6611779"/>
            <a:ext cx="792108" cy="246221"/>
          </a:xfrm>
          <a:prstGeom prst="rect">
            <a:avLst/>
          </a:prstGeom>
          <a:noFill/>
        </p:spPr>
        <p:txBody>
          <a:bodyPr wrap="none" rtlCol="0">
            <a:spAutoFit/>
          </a:bodyPr>
          <a:lstStyle/>
          <a:p>
            <a:r>
              <a:rPr lang="en-GB" sz="1000" dirty="0" smtClean="0">
                <a:latin typeface="Arial" panose="020B0604020202020204" pitchFamily="34" charset="0"/>
                <a:cs typeface="Arial" panose="020B0604020202020204" pitchFamily="34" charset="0"/>
              </a:rPr>
              <a:t>*IPS 2016</a:t>
            </a:r>
            <a:endParaRPr lang="en-GB" sz="10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567212956"/>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ext Placeholder 17"/>
          <p:cNvSpPr>
            <a:spLocks noGrp="1"/>
          </p:cNvSpPr>
          <p:nvPr>
            <p:ph type="body" sz="quarter" idx="13"/>
          </p:nvPr>
        </p:nvSpPr>
        <p:spPr>
          <a:xfrm>
            <a:off x="364445" y="6396162"/>
            <a:ext cx="4381504" cy="274638"/>
          </a:xfrm>
        </p:spPr>
        <p:txBody>
          <a:bodyPr lIns="0"/>
          <a:lstStyle/>
          <a:p>
            <a:r>
              <a:rPr lang="en-GB" dirty="0"/>
              <a:t>Discover England Fund – Activities &amp; Themes Research 2017</a:t>
            </a:r>
          </a:p>
        </p:txBody>
      </p:sp>
      <p:sp>
        <p:nvSpPr>
          <p:cNvPr id="12" name="Oval 11"/>
          <p:cNvSpPr/>
          <p:nvPr/>
        </p:nvSpPr>
        <p:spPr>
          <a:xfrm>
            <a:off x="8371260" y="169332"/>
            <a:ext cx="527544" cy="51909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t"/>
          <a:lstStyle/>
          <a:p>
            <a:pPr algn="ctr"/>
            <a:endParaRPr lang="en-US" sz="800" dirty="0">
              <a:solidFill>
                <a:schemeClr val="tx1"/>
              </a:solidFill>
              <a:latin typeface="Arial" panose="020B0604020202020204" pitchFamily="34" charset="0"/>
            </a:endParaRPr>
          </a:p>
        </p:txBody>
      </p:sp>
      <p:pic>
        <p:nvPicPr>
          <p:cNvPr id="6" name="Picture 5"/>
          <p:cNvPicPr>
            <a:picLocks noChangeAspect="1"/>
          </p:cNvPicPr>
          <p:nvPr/>
        </p:nvPicPr>
        <p:blipFill>
          <a:blip r:embed="rId3">
            <a:clrChange>
              <a:clrFrom>
                <a:srgbClr val="FFFFFF"/>
              </a:clrFrom>
              <a:clrTo>
                <a:srgbClr val="FFFFFF">
                  <a:alpha val="0"/>
                </a:srgbClr>
              </a:clrTo>
            </a:clrChange>
          </a:blip>
          <a:stretch>
            <a:fillRect/>
          </a:stretch>
        </p:blipFill>
        <p:spPr>
          <a:xfrm>
            <a:off x="7118198" y="6384361"/>
            <a:ext cx="947246" cy="257740"/>
          </a:xfrm>
          <a:prstGeom prst="rect">
            <a:avLst/>
          </a:prstGeom>
        </p:spPr>
      </p:pic>
      <p:pic>
        <p:nvPicPr>
          <p:cNvPr id="24" name="Picture 23"/>
          <p:cNvPicPr>
            <a:picLocks noChangeAspect="1"/>
          </p:cNvPicPr>
          <p:nvPr/>
        </p:nvPicPr>
        <p:blipFill rotWithShape="1">
          <a:blip r:embed="rId4"/>
          <a:srcRect l="17343" t="4419" r="12023" b="12561"/>
          <a:stretch/>
        </p:blipFill>
        <p:spPr>
          <a:xfrm>
            <a:off x="8172950" y="6341608"/>
            <a:ext cx="359990" cy="355944"/>
          </a:xfrm>
          <a:prstGeom prst="ellipse">
            <a:avLst/>
          </a:prstGeom>
        </p:spPr>
      </p:pic>
      <p:sp>
        <p:nvSpPr>
          <p:cNvPr id="38" name="TextBox 37"/>
          <p:cNvSpPr txBox="1"/>
          <p:nvPr/>
        </p:nvSpPr>
        <p:spPr>
          <a:xfrm>
            <a:off x="5303521" y="274989"/>
            <a:ext cx="3035630" cy="307777"/>
          </a:xfrm>
          <a:prstGeom prst="rect">
            <a:avLst/>
          </a:prstGeom>
          <a:noFill/>
        </p:spPr>
        <p:txBody>
          <a:bodyPr wrap="square" rtlCol="0">
            <a:spAutoFit/>
          </a:bodyPr>
          <a:lstStyle/>
          <a:p>
            <a:pPr algn="r"/>
            <a:r>
              <a:rPr lang="en-GB" sz="1400" b="1" dirty="0">
                <a:solidFill>
                  <a:schemeClr val="bg1"/>
                </a:solidFill>
                <a:latin typeface="Arial" panose="020B0604020202020204" pitchFamily="34" charset="0"/>
                <a:cs typeface="Arial" panose="020B0604020202020204" pitchFamily="34" charset="0"/>
              </a:rPr>
              <a:t>United States</a:t>
            </a:r>
          </a:p>
        </p:txBody>
      </p:sp>
      <p:pic>
        <p:nvPicPr>
          <p:cNvPr id="25" name="Picture 24"/>
          <p:cNvPicPr>
            <a:picLocks noChangeAspect="1"/>
          </p:cNvPicPr>
          <p:nvPr/>
        </p:nvPicPr>
        <p:blipFill>
          <a:blip r:embed="rId5">
            <a:clrChange>
              <a:clrFrom>
                <a:srgbClr val="000000">
                  <a:alpha val="0"/>
                </a:srgbClr>
              </a:clrFrom>
              <a:clrTo>
                <a:srgbClr val="000000">
                  <a:alpha val="0"/>
                </a:srgbClr>
              </a:clrTo>
            </a:clrChange>
            <a:extLst>
              <a:ext uri="{28A0092B-C50C-407E-A947-70E740481C1C}">
                <a14:useLocalDpi xmlns:a14="http://schemas.microsoft.com/office/drawing/2010/main" val="0"/>
              </a:ext>
            </a:extLst>
          </a:blip>
          <a:stretch>
            <a:fillRect/>
          </a:stretch>
        </p:blipFill>
        <p:spPr>
          <a:xfrm>
            <a:off x="8356244" y="224188"/>
            <a:ext cx="556800" cy="417600"/>
          </a:xfrm>
          <a:prstGeom prst="roundRect">
            <a:avLst>
              <a:gd name="adj" fmla="val 8594"/>
            </a:avLst>
          </a:prstGeom>
          <a:noFill/>
          <a:ln>
            <a:noFill/>
          </a:ln>
          <a:effectLst/>
        </p:spPr>
      </p:pic>
      <p:graphicFrame>
        <p:nvGraphicFramePr>
          <p:cNvPr id="29" name="Table 28"/>
          <p:cNvGraphicFramePr>
            <a:graphicFrameLocks noGrp="1"/>
          </p:cNvGraphicFramePr>
          <p:nvPr>
            <p:extLst>
              <p:ext uri="{D42A27DB-BD31-4B8C-83A1-F6EECF244321}">
                <p14:modId xmlns:p14="http://schemas.microsoft.com/office/powerpoint/2010/main" val="3195998813"/>
              </p:ext>
            </p:extLst>
          </p:nvPr>
        </p:nvGraphicFramePr>
        <p:xfrm>
          <a:off x="337049" y="1663942"/>
          <a:ext cx="5038800" cy="4608000"/>
        </p:xfrm>
        <a:graphic>
          <a:graphicData uri="http://schemas.openxmlformats.org/drawingml/2006/table">
            <a:tbl>
              <a:tblPr>
                <a:tableStyleId>{5C22544A-7EE6-4342-B048-85BDC9FD1C3A}</a:tableStyleId>
              </a:tblPr>
              <a:tblGrid>
                <a:gridCol w="2590800">
                  <a:extLst>
                    <a:ext uri="{9D8B030D-6E8A-4147-A177-3AD203B41FA5}">
                      <a16:colId xmlns:a16="http://schemas.microsoft.com/office/drawing/2014/main" xmlns="" val="1103061090"/>
                    </a:ext>
                  </a:extLst>
                </a:gridCol>
                <a:gridCol w="612000">
                  <a:extLst>
                    <a:ext uri="{9D8B030D-6E8A-4147-A177-3AD203B41FA5}">
                      <a16:colId xmlns:a16="http://schemas.microsoft.com/office/drawing/2014/main" xmlns="" val="644159123"/>
                    </a:ext>
                  </a:extLst>
                </a:gridCol>
                <a:gridCol w="612000">
                  <a:extLst>
                    <a:ext uri="{9D8B030D-6E8A-4147-A177-3AD203B41FA5}">
                      <a16:colId xmlns:a16="http://schemas.microsoft.com/office/drawing/2014/main" xmlns="" val="2996424261"/>
                    </a:ext>
                  </a:extLst>
                </a:gridCol>
                <a:gridCol w="612000">
                  <a:extLst>
                    <a:ext uri="{9D8B030D-6E8A-4147-A177-3AD203B41FA5}">
                      <a16:colId xmlns:a16="http://schemas.microsoft.com/office/drawing/2014/main" xmlns="" val="1071325149"/>
                    </a:ext>
                  </a:extLst>
                </a:gridCol>
                <a:gridCol w="612000">
                  <a:extLst>
                    <a:ext uri="{9D8B030D-6E8A-4147-A177-3AD203B41FA5}">
                      <a16:colId xmlns:a16="http://schemas.microsoft.com/office/drawing/2014/main" xmlns="" val="3859757549"/>
                    </a:ext>
                  </a:extLst>
                </a:gridCol>
              </a:tblGrid>
              <a:tr h="396000">
                <a:tc>
                  <a:txBody>
                    <a:bodyPr/>
                    <a:lstStyle/>
                    <a:p>
                      <a:pPr algn="l" fontAlgn="b"/>
                      <a:r>
                        <a:rPr lang="en-GB" sz="1200" b="1" i="0" u="none" strike="noStrike" dirty="0">
                          <a:solidFill>
                            <a:schemeClr val="tx1"/>
                          </a:solidFill>
                          <a:effectLst/>
                          <a:latin typeface="Arial" panose="020B0604020202020204" pitchFamily="34" charset="0"/>
                          <a:cs typeface="Arial" panose="020B0604020202020204" pitchFamily="34" charset="0"/>
                        </a:rPr>
                        <a:t>IMPORTANT WHEN TAKING HOLS</a:t>
                      </a:r>
                      <a:endParaRPr lang="en-GB" sz="1600" b="1"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nchor="ctr">
                    <a:lnL w="12700" cmpd="sng">
                      <a:noFill/>
                    </a:lnL>
                    <a:lnR w="3175" cap="flat" cmpd="sng" algn="ctr">
                      <a:solidFill>
                        <a:schemeClr val="bg1">
                          <a:lumMod val="75000"/>
                        </a:schemeClr>
                      </a:solidFill>
                      <a:prstDash val="solid"/>
                      <a:round/>
                      <a:headEnd type="none" w="med" len="med"/>
                      <a:tailEnd type="none" w="med" len="med"/>
                    </a:lnR>
                    <a:lnT w="12700" cmpd="sng">
                      <a:noFill/>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6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a:t>
                      </a:r>
                      <a:endParaRPr lang="en-GB" sz="1200" b="1" i="0" u="none" strike="noStrike" dirty="0">
                        <a:solidFill>
                          <a:schemeClr val="tx1"/>
                        </a:solidFill>
                        <a:effectLst/>
                        <a:latin typeface="Arial" panose="020B0604020202020204" pitchFamily="34" charset="0"/>
                        <a:cs typeface="Arial" panose="020B0604020202020204" pitchFamily="34" charset="0"/>
                      </a:endParaRPr>
                    </a:p>
                    <a:p>
                      <a:pPr algn="ctr" fontAlgn="ctr"/>
                      <a:r>
                        <a:rPr lang="en-GB" sz="600" b="1" i="0" u="sng" strike="noStrike" dirty="0">
                          <a:solidFill>
                            <a:schemeClr val="tx1"/>
                          </a:solidFill>
                          <a:effectLst/>
                          <a:latin typeface="Arial" panose="020B0604020202020204" pitchFamily="34" charset="0"/>
                          <a:cs typeface="Arial" panose="020B0604020202020204" pitchFamily="34" charset="0"/>
                        </a:rPr>
                        <a:t>GENERALLY</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12700" cmpd="sng">
                      <a:noFill/>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6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VS GLOBAL</a:t>
                      </a:r>
                      <a:endParaRPr lang="en-GB" sz="1100" b="1"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12700" cmpd="sng">
                      <a:noFill/>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6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a:t>
                      </a:r>
                      <a:endParaRPr kumimoji="0" lang="en-GB" sz="12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endParaRPr>
                    </a:p>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600" b="1" i="0" u="sng"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ENGLAND</a:t>
                      </a:r>
                      <a:endParaRPr lang="en-GB" sz="600" b="1"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12700" cmpd="sng">
                      <a:noFill/>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200" b="1" i="0" u="none" strike="noStrike" dirty="0">
                          <a:solidFill>
                            <a:schemeClr val="tx1"/>
                          </a:solidFill>
                          <a:effectLst/>
                          <a:latin typeface="Arial" panose="020B0604020202020204" pitchFamily="34" charset="0"/>
                          <a:cs typeface="Arial" panose="020B0604020202020204" pitchFamily="34" charset="0"/>
                        </a:rPr>
                        <a:t>DIFF</a:t>
                      </a:r>
                    </a:p>
                    <a:p>
                      <a:pPr algn="ctr" fontAlgn="b"/>
                      <a:r>
                        <a:rPr lang="en-GB" sz="600" b="1" i="0" u="none" strike="noStrike" dirty="0">
                          <a:solidFill>
                            <a:schemeClr val="tx1"/>
                          </a:solidFill>
                          <a:effectLst/>
                          <a:latin typeface="Arial" panose="020B0604020202020204" pitchFamily="34" charset="0"/>
                          <a:cs typeface="Arial" panose="020B0604020202020204" pitchFamily="34" charset="0"/>
                        </a:rPr>
                        <a:t>VS GENERALLY</a:t>
                      </a:r>
                    </a:p>
                  </a:txBody>
                  <a:tcPr marL="9525" marR="9525" marT="9525" marB="0" anchor="ctr">
                    <a:lnL w="3175" cap="flat" cmpd="sng" algn="ctr">
                      <a:solidFill>
                        <a:schemeClr val="bg1">
                          <a:lumMod val="75000"/>
                        </a:schemeClr>
                      </a:solidFill>
                      <a:prstDash val="solid"/>
                      <a:round/>
                      <a:headEnd type="none" w="med" len="med"/>
                      <a:tailEnd type="none" w="med" len="med"/>
                    </a:lnL>
                    <a:lnR w="12700" cmpd="sng">
                      <a:noFill/>
                    </a:lnR>
                    <a:lnT w="12700" cmpd="sng">
                      <a:noFill/>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255244487"/>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Experiencing local culture</a:t>
                      </a:r>
                    </a:p>
                  </a:txBody>
                  <a:tcPr marL="9525" marR="9525" marT="9525" marB="0"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65%</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104 </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58%</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-7%</a:t>
                      </a:r>
                    </a:p>
                  </a:txBody>
                  <a:tcPr marL="9525" marR="9525" marT="9525" marB="0" anchor="ctr">
                    <a:lnL w="3175" cap="flat" cmpd="sng" algn="ctr">
                      <a:solidFill>
                        <a:schemeClr val="bg1">
                          <a:lumMod val="75000"/>
                        </a:schemeClr>
                      </a:solidFill>
                      <a:prstDash val="solid"/>
                      <a:round/>
                      <a:headEnd type="none" w="med" len="med"/>
                      <a:tailEnd type="none" w="med" len="med"/>
                    </a:lnL>
                    <a:lnR w="285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005986910"/>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Enjoying the natural world / scenery</a:t>
                      </a:r>
                    </a:p>
                  </a:txBody>
                  <a:tcPr marL="9525" marR="9525" marT="9525" marB="0"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64%</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90 </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52%</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1" i="0" u="none" strike="noStrike" dirty="0">
                          <a:solidFill>
                            <a:srgbClr val="C00000"/>
                          </a:solidFill>
                          <a:effectLst/>
                          <a:latin typeface="Arial" panose="020B0604020202020204" pitchFamily="34" charset="0"/>
                          <a:cs typeface="Arial" panose="020B0604020202020204" pitchFamily="34" charset="0"/>
                        </a:rPr>
                        <a:t>-12%</a:t>
                      </a:r>
                    </a:p>
                  </a:txBody>
                  <a:tcPr marL="9525" marR="9525" marT="9525" marB="0" anchor="ctr">
                    <a:lnL w="3175" cap="flat" cmpd="sng" algn="ctr">
                      <a:solidFill>
                        <a:schemeClr val="bg1">
                          <a:lumMod val="75000"/>
                        </a:schemeClr>
                      </a:solidFill>
                      <a:prstDash val="solid"/>
                      <a:round/>
                      <a:headEnd type="none" w="med" len="med"/>
                      <a:tailEnd type="none" w="med" len="med"/>
                    </a:lnL>
                    <a:lnR w="285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445093793"/>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Learning more about the destination / country</a:t>
                      </a:r>
                    </a:p>
                  </a:txBody>
                  <a:tcPr marL="9525" marR="9525" marT="9525" marB="0"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64%</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95 </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62%</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-2%</a:t>
                      </a:r>
                    </a:p>
                  </a:txBody>
                  <a:tcPr marL="9525" marR="9525" marT="9525" marB="0" anchor="ctr">
                    <a:lnL w="3175" cap="flat" cmpd="sng" algn="ctr">
                      <a:solidFill>
                        <a:schemeClr val="bg1">
                          <a:lumMod val="75000"/>
                        </a:schemeClr>
                      </a:solidFill>
                      <a:prstDash val="solid"/>
                      <a:round/>
                      <a:headEnd type="none" w="med" len="med"/>
                      <a:tailEnd type="none" w="med" len="med"/>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408950056"/>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Seeing the most famous sights …</a:t>
                      </a:r>
                    </a:p>
                  </a:txBody>
                  <a:tcPr marL="9525" marR="9525" marT="9525" marB="0"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63%</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94 </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66%</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+3%</a:t>
                      </a:r>
                    </a:p>
                  </a:txBody>
                  <a:tcPr marL="9525" marR="9525" marT="9525" marB="0" anchor="ctr">
                    <a:lnL w="3175" cap="flat" cmpd="sng" algn="ctr">
                      <a:solidFill>
                        <a:schemeClr val="bg1">
                          <a:lumMod val="75000"/>
                        </a:schemeClr>
                      </a:solidFill>
                      <a:prstDash val="solid"/>
                      <a:round/>
                      <a:headEnd type="none" w="med" len="med"/>
                      <a:tailEnd type="none" w="med" len="med"/>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457062866"/>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Learning about history and heritage</a:t>
                      </a:r>
                    </a:p>
                  </a:txBody>
                  <a:tcPr marL="9525" marR="9525" marT="9525" marB="0"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60%</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102 </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65%</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+5%</a:t>
                      </a:r>
                    </a:p>
                  </a:txBody>
                  <a:tcPr marL="9525" marR="9525" marT="9525" marB="0" anchor="ctr">
                    <a:lnL w="3175" cap="flat" cmpd="sng" algn="ctr">
                      <a:solidFill>
                        <a:schemeClr val="bg1">
                          <a:lumMod val="75000"/>
                        </a:schemeClr>
                      </a:solidFill>
                      <a:prstDash val="solid"/>
                      <a:round/>
                      <a:headEnd type="none" w="med" len="med"/>
                      <a:tailEnd type="none" w="med" len="med"/>
                    </a:lnL>
                    <a:lnR w="285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4167075963"/>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Rest and relaxation</a:t>
                      </a:r>
                    </a:p>
                  </a:txBody>
                  <a:tcPr marL="9525" marR="9525" marT="9525" marB="0"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55%</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bg1"/>
                          </a:solidFill>
                          <a:effectLst/>
                          <a:latin typeface="Arial" panose="020B0604020202020204" pitchFamily="34" charset="0"/>
                          <a:cs typeface="Arial" panose="020B0604020202020204" pitchFamily="34" charset="0"/>
                        </a:rPr>
                        <a:t>89 </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44%</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1" i="0" u="none" strike="noStrike" dirty="0">
                          <a:solidFill>
                            <a:srgbClr val="C00000"/>
                          </a:solidFill>
                          <a:effectLst/>
                          <a:latin typeface="Arial" panose="020B0604020202020204" pitchFamily="34" charset="0"/>
                          <a:cs typeface="Arial" panose="020B0604020202020204" pitchFamily="34" charset="0"/>
                        </a:rPr>
                        <a:t>-11%</a:t>
                      </a:r>
                    </a:p>
                  </a:txBody>
                  <a:tcPr marL="9525" marR="9525" marT="9525" marB="0" anchor="ctr">
                    <a:lnL w="3175" cap="flat" cmpd="sng" algn="ctr">
                      <a:solidFill>
                        <a:schemeClr val="bg1">
                          <a:lumMod val="75000"/>
                        </a:schemeClr>
                      </a:solidFill>
                      <a:prstDash val="solid"/>
                      <a:round/>
                      <a:headEnd type="none" w="med" len="med"/>
                      <a:tailEnd type="none" w="med" len="med"/>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265351345"/>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Fun for all the family</a:t>
                      </a:r>
                    </a:p>
                  </a:txBody>
                  <a:tcPr marL="9525" marR="9525" marT="9525" marB="0"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55%</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97 </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51%</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-4%</a:t>
                      </a:r>
                    </a:p>
                  </a:txBody>
                  <a:tcPr marL="9525" marR="9525" marT="9525" marB="0" anchor="ctr">
                    <a:lnL w="3175" cap="flat" cmpd="sng" algn="ctr">
                      <a:solidFill>
                        <a:schemeClr val="bg1">
                          <a:lumMod val="75000"/>
                        </a:schemeClr>
                      </a:solidFill>
                      <a:prstDash val="solid"/>
                      <a:round/>
                      <a:headEnd type="none" w="med" len="med"/>
                      <a:tailEnd type="none" w="med" len="med"/>
                    </a:lnL>
                    <a:lnR w="285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373551203"/>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Treating / spoiling yourself / others</a:t>
                      </a:r>
                    </a:p>
                  </a:txBody>
                  <a:tcPr marL="9525" marR="9525" marT="9525" marB="0"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50%</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bg1"/>
                          </a:solidFill>
                          <a:effectLst/>
                          <a:latin typeface="Arial" panose="020B0604020202020204" pitchFamily="34" charset="0"/>
                          <a:cs typeface="Arial" panose="020B0604020202020204" pitchFamily="34" charset="0"/>
                        </a:rPr>
                        <a:t>89 </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48%</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-2%</a:t>
                      </a:r>
                    </a:p>
                  </a:txBody>
                  <a:tcPr marL="9525" marR="9525" marT="9525" marB="0" anchor="ctr">
                    <a:lnL w="3175" cap="flat" cmpd="sng" algn="ctr">
                      <a:solidFill>
                        <a:schemeClr val="bg1">
                          <a:lumMod val="75000"/>
                        </a:schemeClr>
                      </a:solidFill>
                      <a:prstDash val="solid"/>
                      <a:round/>
                      <a:headEnd type="none" w="med" len="med"/>
                      <a:tailEnd type="none" w="med" len="med"/>
                    </a:lnL>
                    <a:lnR w="285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89524845"/>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Meeting new people</a:t>
                      </a:r>
                    </a:p>
                  </a:txBody>
                  <a:tcPr marL="9525" marR="9525" marT="9525" marB="0"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41%</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bg1"/>
                          </a:solidFill>
                          <a:effectLst/>
                          <a:latin typeface="Arial" panose="020B0604020202020204" pitchFamily="34" charset="0"/>
                          <a:cs typeface="Arial" panose="020B0604020202020204" pitchFamily="34" charset="0"/>
                        </a:rPr>
                        <a:t>114 </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50%</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+9%</a:t>
                      </a:r>
                    </a:p>
                  </a:txBody>
                  <a:tcPr marL="9525" marR="9525" marT="9525" marB="0" anchor="ctr">
                    <a:lnL w="3175" cap="flat" cmpd="sng" algn="ctr">
                      <a:solidFill>
                        <a:schemeClr val="bg1">
                          <a:lumMod val="75000"/>
                        </a:schemeClr>
                      </a:solidFill>
                      <a:prstDash val="solid"/>
                      <a:round/>
                      <a:headEnd type="none" w="med" len="med"/>
                      <a:tailEnd type="none" w="med" len="med"/>
                    </a:lnL>
                    <a:lnR w="285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824507888"/>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Thrill and excitement from activities / sports</a:t>
                      </a:r>
                    </a:p>
                  </a:txBody>
                  <a:tcPr marL="9525" marR="9525" marT="9525" marB="0"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37%</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bg1"/>
                          </a:solidFill>
                          <a:effectLst/>
                          <a:latin typeface="Arial" panose="020B0604020202020204" pitchFamily="34" charset="0"/>
                          <a:cs typeface="Arial" panose="020B0604020202020204" pitchFamily="34" charset="0"/>
                        </a:rPr>
                        <a:t>136 </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41%</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+4%</a:t>
                      </a:r>
                    </a:p>
                  </a:txBody>
                  <a:tcPr marL="9525" marR="9525" marT="9525" marB="0" anchor="ctr">
                    <a:lnL w="3175" cap="flat" cmpd="sng" algn="ctr">
                      <a:solidFill>
                        <a:schemeClr val="bg1">
                          <a:lumMod val="75000"/>
                        </a:schemeClr>
                      </a:solidFill>
                      <a:prstDash val="solid"/>
                      <a:round/>
                      <a:headEnd type="none" w="med" len="med"/>
                      <a:tailEnd type="none" w="med" len="med"/>
                    </a:lnL>
                    <a:lnR w="285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463063126"/>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Achieving something challenging</a:t>
                      </a:r>
                    </a:p>
                  </a:txBody>
                  <a:tcPr marL="9525" marR="9525" marT="9525" marB="0"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35%</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bg1"/>
                          </a:solidFill>
                          <a:effectLst/>
                          <a:latin typeface="Arial" panose="020B0604020202020204" pitchFamily="34" charset="0"/>
                          <a:cs typeface="Arial" panose="020B0604020202020204" pitchFamily="34" charset="0"/>
                        </a:rPr>
                        <a:t>142 </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43%</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+9%</a:t>
                      </a:r>
                    </a:p>
                  </a:txBody>
                  <a:tcPr marL="9525" marR="9525" marT="9525" marB="0" anchor="ctr">
                    <a:lnL w="3175" cap="flat" cmpd="sng" algn="ctr">
                      <a:solidFill>
                        <a:schemeClr val="bg1">
                          <a:lumMod val="75000"/>
                        </a:schemeClr>
                      </a:solidFill>
                      <a:prstDash val="solid"/>
                      <a:round/>
                      <a:headEnd type="none" w="med" len="med"/>
                      <a:tailEnd type="none" w="med" len="med"/>
                    </a:lnL>
                    <a:lnR w="285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89088986"/>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Helping the local community / environment</a:t>
                      </a:r>
                    </a:p>
                  </a:txBody>
                  <a:tcPr marL="9525" marR="9525" marT="9525" marB="0"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31%</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bg1"/>
                          </a:solidFill>
                          <a:effectLst/>
                          <a:latin typeface="Arial" panose="020B0604020202020204" pitchFamily="34" charset="0"/>
                          <a:cs typeface="Arial" panose="020B0604020202020204" pitchFamily="34" charset="0"/>
                        </a:rPr>
                        <a:t>128 </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41%</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1" i="0" u="none" strike="noStrike" dirty="0">
                          <a:solidFill>
                            <a:srgbClr val="00B050"/>
                          </a:solidFill>
                          <a:effectLst/>
                          <a:latin typeface="Arial" panose="020B0604020202020204" pitchFamily="34" charset="0"/>
                          <a:cs typeface="Arial" panose="020B0604020202020204" pitchFamily="34" charset="0"/>
                        </a:rPr>
                        <a:t>+10%</a:t>
                      </a:r>
                    </a:p>
                  </a:txBody>
                  <a:tcPr marL="9525" marR="9525" marT="9525" marB="0" anchor="ctr">
                    <a:lnL w="3175" cap="flat" cmpd="sng" algn="ctr">
                      <a:solidFill>
                        <a:schemeClr val="bg1">
                          <a:lumMod val="75000"/>
                        </a:schemeClr>
                      </a:solidFill>
                      <a:prstDash val="solid"/>
                      <a:round/>
                      <a:headEnd type="none" w="med" len="med"/>
                      <a:tailEnd type="none" w="med" len="med"/>
                    </a:lnL>
                    <a:lnR w="285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214850825"/>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Partying</a:t>
                      </a:r>
                    </a:p>
                  </a:txBody>
                  <a:tcPr marL="9525" marR="9525" marT="9525" marB="0"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26%</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bg1"/>
                          </a:solidFill>
                          <a:effectLst/>
                          <a:latin typeface="Arial" panose="020B0604020202020204" pitchFamily="34" charset="0"/>
                          <a:cs typeface="Arial" panose="020B0604020202020204" pitchFamily="34" charset="0"/>
                        </a:rPr>
                        <a:t>127 </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00B050"/>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48%</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tc>
                  <a:txBody>
                    <a:bodyPr/>
                    <a:lstStyle/>
                    <a:p>
                      <a:pPr algn="ctr" fontAlgn="ctr"/>
                      <a:r>
                        <a:rPr lang="en-GB" sz="1200" b="1" i="0" u="none" strike="noStrike" dirty="0">
                          <a:solidFill>
                            <a:srgbClr val="00B050"/>
                          </a:solidFill>
                          <a:effectLst/>
                          <a:latin typeface="Arial" panose="020B0604020202020204" pitchFamily="34" charset="0"/>
                          <a:cs typeface="Arial" panose="020B0604020202020204" pitchFamily="34" charset="0"/>
                        </a:rPr>
                        <a:t>+22%</a:t>
                      </a:r>
                    </a:p>
                  </a:txBody>
                  <a:tcPr marL="9525" marR="9525" marT="9525" marB="0" anchor="ctr">
                    <a:lnL w="3175" cap="flat" cmpd="sng" algn="ctr">
                      <a:solidFill>
                        <a:schemeClr val="bg1">
                          <a:lumMod val="75000"/>
                        </a:schemeClr>
                      </a:solidFill>
                      <a:prstDash val="solid"/>
                      <a:round/>
                      <a:headEnd type="none" w="med" len="med"/>
                      <a:tailEnd type="none" w="med" len="med"/>
                    </a:lnL>
                    <a:lnR w="285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781145162"/>
                  </a:ext>
                </a:extLst>
              </a:tr>
            </a:tbl>
          </a:graphicData>
        </a:graphic>
      </p:graphicFrame>
      <p:sp>
        <p:nvSpPr>
          <p:cNvPr id="33" name="Rectangle 32"/>
          <p:cNvSpPr/>
          <p:nvPr/>
        </p:nvSpPr>
        <p:spPr>
          <a:xfrm>
            <a:off x="361945" y="926035"/>
            <a:ext cx="4540255" cy="697627"/>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IMPORTANT FACTORS WHEN TAKING HOLIDAYS </a:t>
            </a:r>
          </a:p>
          <a:p>
            <a:pPr>
              <a:lnSpc>
                <a:spcPts val="1100"/>
              </a:lnSpc>
            </a:pPr>
            <a:r>
              <a:rPr lang="en-GB" sz="1200" b="1" dirty="0">
                <a:solidFill>
                  <a:srgbClr val="120742"/>
                </a:solidFill>
                <a:latin typeface="Arial" panose="020B0604020202020204" pitchFamily="34" charset="0"/>
                <a:cs typeface="Arial" panose="020B0604020202020204" pitchFamily="34" charset="0"/>
              </a:rPr>
              <a:t>GENERALLY &amp;  ENGLAND DELIVERY AGAINST THESE</a:t>
            </a:r>
          </a:p>
          <a:p>
            <a:r>
              <a:rPr lang="en-GB" sz="700" dirty="0">
                <a:latin typeface="Arial" panose="020B0604020202020204" pitchFamily="34" charset="0"/>
                <a:cs typeface="Arial" panose="020B0604020202020204" pitchFamily="34" charset="0"/>
              </a:rPr>
              <a:t>TOP 2 BOX IMPORTANCE (VERY IMPORTANT / EXTREMELY IMPORTANT) GENERALLY, AND INDEXED AGAINST GLOBAL IMPORTANCE, COMPARED TO TOP 2 BOX ENGLAND DELIVERY AGAINST THIS (SCORED 6 OR 7 WHERE 7 MEANS ENGLAND IS A REALLY GREAT PLACE FOR THIS)</a:t>
            </a:r>
          </a:p>
        </p:txBody>
      </p:sp>
      <p:sp>
        <p:nvSpPr>
          <p:cNvPr id="34" name="Oval 33"/>
          <p:cNvSpPr/>
          <p:nvPr/>
        </p:nvSpPr>
        <p:spPr>
          <a:xfrm>
            <a:off x="8371260" y="819359"/>
            <a:ext cx="527544" cy="519092"/>
          </a:xfrm>
          <a:prstGeom prst="ellipse">
            <a:avLst/>
          </a:prstGeom>
          <a:solidFill>
            <a:srgbClr val="120742"/>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algn="ctr"/>
            <a:r>
              <a:rPr lang="en-US" sz="1400" b="1" dirty="0">
                <a:solidFill>
                  <a:schemeClr val="bg1"/>
                </a:solidFill>
                <a:latin typeface="Arial" panose="020B0604020202020204" pitchFamily="34" charset="0"/>
                <a:cs typeface="Arial" panose="020B0604020202020204" pitchFamily="34" charset="0"/>
              </a:rPr>
              <a:t>40%</a:t>
            </a:r>
          </a:p>
          <a:p>
            <a:pPr lvl="0" algn="ctr"/>
            <a:r>
              <a:rPr lang="en-US" sz="700" b="1" dirty="0">
                <a:solidFill>
                  <a:prstClr val="white"/>
                </a:solidFill>
                <a:latin typeface="Arial" panose="020B0604020202020204" pitchFamily="34" charset="0"/>
                <a:cs typeface="Arial" panose="020B0604020202020204" pitchFamily="34" charset="0"/>
              </a:rPr>
              <a:t>Index 93</a:t>
            </a:r>
          </a:p>
        </p:txBody>
      </p:sp>
      <p:sp>
        <p:nvSpPr>
          <p:cNvPr id="35" name="Rectangle 34"/>
          <p:cNvSpPr/>
          <p:nvPr/>
        </p:nvSpPr>
        <p:spPr>
          <a:xfrm>
            <a:off x="5527583" y="926035"/>
            <a:ext cx="2828661" cy="374461"/>
          </a:xfrm>
          <a:prstGeom prst="rect">
            <a:avLst/>
          </a:prstGeom>
        </p:spPr>
        <p:txBody>
          <a:bodyPr wrap="square" lIns="0">
            <a:spAutoFit/>
          </a:bodyPr>
          <a:lstStyle/>
          <a:p>
            <a:pPr algn="r">
              <a:lnSpc>
                <a:spcPts val="1100"/>
              </a:lnSpc>
            </a:pPr>
            <a:r>
              <a:rPr lang="en-GB" sz="1200" b="1" dirty="0">
                <a:solidFill>
                  <a:srgbClr val="120742"/>
                </a:solidFill>
                <a:latin typeface="Arial" panose="020B0604020202020204" pitchFamily="34" charset="0"/>
                <a:cs typeface="Arial" panose="020B0604020202020204" pitchFamily="34" charset="0"/>
              </a:rPr>
              <a:t>BEEN TO ENGLAND IN PAST 3 YEARS INDEXED AGAINST GLOBAL</a:t>
            </a:r>
          </a:p>
        </p:txBody>
      </p:sp>
      <p:graphicFrame>
        <p:nvGraphicFramePr>
          <p:cNvPr id="36" name="Table 35"/>
          <p:cNvGraphicFramePr>
            <a:graphicFrameLocks noGrp="1"/>
          </p:cNvGraphicFramePr>
          <p:nvPr>
            <p:extLst>
              <p:ext uri="{D42A27DB-BD31-4B8C-83A1-F6EECF244321}">
                <p14:modId xmlns:p14="http://schemas.microsoft.com/office/powerpoint/2010/main" val="2138935312"/>
              </p:ext>
            </p:extLst>
          </p:nvPr>
        </p:nvGraphicFramePr>
        <p:xfrm>
          <a:off x="5653550" y="1663942"/>
          <a:ext cx="3230410" cy="2016000"/>
        </p:xfrm>
        <a:graphic>
          <a:graphicData uri="http://schemas.openxmlformats.org/drawingml/2006/table">
            <a:tbl>
              <a:tblPr>
                <a:tableStyleId>{5C22544A-7EE6-4342-B048-85BDC9FD1C3A}</a:tableStyleId>
              </a:tblPr>
              <a:tblGrid>
                <a:gridCol w="2006410">
                  <a:extLst>
                    <a:ext uri="{9D8B030D-6E8A-4147-A177-3AD203B41FA5}">
                      <a16:colId xmlns:a16="http://schemas.microsoft.com/office/drawing/2014/main" xmlns="" val="1103061090"/>
                    </a:ext>
                  </a:extLst>
                </a:gridCol>
                <a:gridCol w="612000">
                  <a:extLst>
                    <a:ext uri="{9D8B030D-6E8A-4147-A177-3AD203B41FA5}">
                      <a16:colId xmlns:a16="http://schemas.microsoft.com/office/drawing/2014/main" xmlns="" val="644159123"/>
                    </a:ext>
                  </a:extLst>
                </a:gridCol>
                <a:gridCol w="612000">
                  <a:extLst>
                    <a:ext uri="{9D8B030D-6E8A-4147-A177-3AD203B41FA5}">
                      <a16:colId xmlns:a16="http://schemas.microsoft.com/office/drawing/2014/main" xmlns="" val="2996424261"/>
                    </a:ext>
                  </a:extLst>
                </a:gridCol>
              </a:tblGrid>
              <a:tr h="396000">
                <a:tc>
                  <a:txBody>
                    <a:bodyPr/>
                    <a:lstStyle/>
                    <a:p>
                      <a:pPr marL="0" marR="0" lvl="0" indent="0" algn="l" defTabSz="457200" rtl="0" eaLnBrk="1" fontAlgn="b"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LOCATIONS CONSIDERED</a:t>
                      </a:r>
                    </a:p>
                    <a:p>
                      <a:pPr marL="0" marR="0" lvl="0" indent="0" algn="l" defTabSz="457200" rtl="0" eaLnBrk="1" fontAlgn="b"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 ENGLAND</a:t>
                      </a:r>
                    </a:p>
                  </a:txBody>
                  <a:tcPr marL="9525" marR="9525" marT="9525" marB="0" anchor="ctr">
                    <a:lnL w="12700" cmpd="sng">
                      <a:noFill/>
                    </a:lnL>
                    <a:lnR w="3175" cap="flat" cmpd="sng" algn="ctr">
                      <a:solidFill>
                        <a:schemeClr val="bg1">
                          <a:lumMod val="75000"/>
                        </a:schemeClr>
                      </a:solidFill>
                      <a:prstDash val="solid"/>
                      <a:round/>
                      <a:headEnd type="none" w="med" len="med"/>
                      <a:tailEnd type="none" w="med" len="med"/>
                    </a:lnR>
                    <a:lnT w="12700" cmpd="sng">
                      <a:noFill/>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endParaRPr lang="en-GB" sz="600" b="1"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12700" cmpd="sng">
                      <a:noFill/>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6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VS GLOBAL</a:t>
                      </a:r>
                      <a:endParaRPr lang="en-GB" sz="1100" b="1"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12700" cmpd="sng">
                      <a:noFill/>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xmlns="" val="2255244487"/>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London</a:t>
                      </a:r>
                    </a:p>
                  </a:txBody>
                  <a:tcPr marL="9525" marR="9525" marT="9525" marB="0"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83%</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200" b="0" i="0" u="none" strike="noStrike" dirty="0">
                          <a:solidFill>
                            <a:schemeClr val="tx1"/>
                          </a:solidFill>
                          <a:effectLst/>
                          <a:latin typeface="Arial" panose="020B0604020202020204" pitchFamily="34" charset="0"/>
                          <a:cs typeface="Arial" panose="020B0604020202020204" pitchFamily="34" charset="0"/>
                        </a:rPr>
                        <a:t>102 </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005986910"/>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Historic towns and cities</a:t>
                      </a:r>
                    </a:p>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(i.e. outside London)</a:t>
                      </a:r>
                    </a:p>
                  </a:txBody>
                  <a:tcPr marL="9525" marR="9525" marT="9525" marB="0"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74%</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200" b="0" i="0" u="none" strike="noStrike" dirty="0">
                          <a:solidFill>
                            <a:schemeClr val="tx1"/>
                          </a:solidFill>
                          <a:effectLst/>
                          <a:latin typeface="Arial" panose="020B0604020202020204" pitchFamily="34" charset="0"/>
                          <a:cs typeface="Arial" panose="020B0604020202020204" pitchFamily="34" charset="0"/>
                        </a:rPr>
                        <a:t>103 </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445093793"/>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Countryside / villages</a:t>
                      </a:r>
                    </a:p>
                  </a:txBody>
                  <a:tcPr marL="9525" marR="9525" marT="9525" marB="0"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67%</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200" b="0" i="0" u="none" strike="noStrike" dirty="0">
                          <a:solidFill>
                            <a:schemeClr val="bg1"/>
                          </a:solidFill>
                          <a:effectLst/>
                          <a:latin typeface="Arial" panose="020B0604020202020204" pitchFamily="34" charset="0"/>
                          <a:cs typeface="Arial" panose="020B0604020202020204" pitchFamily="34" charset="0"/>
                        </a:rPr>
                        <a:t>112 </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92D050"/>
                    </a:solidFill>
                  </a:tcPr>
                </a:tc>
                <a:extLst>
                  <a:ext uri="{0D108BD9-81ED-4DB2-BD59-A6C34878D82A}">
                    <a16:rowId xmlns:a16="http://schemas.microsoft.com/office/drawing/2014/main" xmlns="" val="1408950056"/>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Coastal or beach locations</a:t>
                      </a:r>
                    </a:p>
                  </a:txBody>
                  <a:tcPr marL="9525" marR="9525" marT="9525" marB="0"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62%</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200" b="0" i="0" u="none" strike="noStrike" dirty="0">
                          <a:solidFill>
                            <a:schemeClr val="tx1"/>
                          </a:solidFill>
                          <a:effectLst/>
                          <a:latin typeface="Arial" panose="020B0604020202020204" pitchFamily="34" charset="0"/>
                          <a:cs typeface="Arial" panose="020B0604020202020204" pitchFamily="34" charset="0"/>
                        </a:rPr>
                        <a:t>101 </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457062866"/>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Modern towns and cities</a:t>
                      </a:r>
                    </a:p>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(i.e. outside London)</a:t>
                      </a:r>
                    </a:p>
                  </a:txBody>
                  <a:tcPr marL="9525" marR="9525" marT="9525" marB="0"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59%</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200" b="0" i="0" u="none" strike="noStrike" dirty="0">
                          <a:solidFill>
                            <a:schemeClr val="bg1"/>
                          </a:solidFill>
                          <a:effectLst/>
                          <a:latin typeface="Arial" panose="020B0604020202020204" pitchFamily="34" charset="0"/>
                          <a:cs typeface="Arial" panose="020B0604020202020204" pitchFamily="34" charset="0"/>
                        </a:rPr>
                        <a:t>120 </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extLst>
                  <a:ext uri="{0D108BD9-81ED-4DB2-BD59-A6C34878D82A}">
                    <a16:rowId xmlns:a16="http://schemas.microsoft.com/office/drawing/2014/main" xmlns="" val="4167075963"/>
                  </a:ext>
                </a:extLst>
              </a:tr>
            </a:tbl>
          </a:graphicData>
        </a:graphic>
      </p:graphicFrame>
      <p:sp>
        <p:nvSpPr>
          <p:cNvPr id="37" name="Rectangle 36"/>
          <p:cNvSpPr/>
          <p:nvPr/>
        </p:nvSpPr>
        <p:spPr>
          <a:xfrm>
            <a:off x="5653550" y="3843130"/>
            <a:ext cx="3230410" cy="2428812"/>
          </a:xfrm>
          <a:prstGeom prst="rect">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lIns="0" rIns="0" rtlCol="0" anchor="t"/>
          <a:lstStyle/>
          <a:p>
            <a:pPr>
              <a:spcAft>
                <a:spcPts val="300"/>
              </a:spcAft>
            </a:pPr>
            <a:r>
              <a:rPr lang="en-GB" sz="1200" b="1" dirty="0">
                <a:solidFill>
                  <a:schemeClr val="tx1"/>
                </a:solidFill>
                <a:latin typeface="Arial" panose="020B0604020202020204" pitchFamily="34" charset="0"/>
                <a:cs typeface="Arial" panose="020B0604020202020204" pitchFamily="34" charset="0"/>
              </a:rPr>
              <a:t>QUAL SUMMARY</a:t>
            </a:r>
            <a:endParaRPr lang="en-GB" sz="1000" b="1" dirty="0">
              <a:solidFill>
                <a:schemeClr val="tx1"/>
              </a:solidFill>
              <a:latin typeface="Arial" panose="020B0604020202020204" pitchFamily="34" charset="0"/>
              <a:cs typeface="Arial" panose="020B0604020202020204" pitchFamily="34" charset="0"/>
            </a:endParaRPr>
          </a:p>
          <a:p>
            <a:pPr marL="171450" indent="-171450">
              <a:spcAft>
                <a:spcPts val="300"/>
              </a:spcAft>
              <a:buFont typeface="Arial"/>
              <a:buChar char="•"/>
            </a:pPr>
            <a:r>
              <a:rPr lang="en-GB" sz="1000" dirty="0">
                <a:solidFill>
                  <a:schemeClr val="tx1"/>
                </a:solidFill>
                <a:latin typeface="Arial" panose="020B0604020202020204" pitchFamily="34" charset="0"/>
                <a:cs typeface="Arial" panose="020B0604020202020204" pitchFamily="34" charset="0"/>
              </a:rPr>
              <a:t>Very into the history and heritage, and potentially culture (</a:t>
            </a:r>
            <a:r>
              <a:rPr lang="en-GB" sz="1000" dirty="0" smtClean="0">
                <a:solidFill>
                  <a:schemeClr val="tx1"/>
                </a:solidFill>
                <a:latin typeface="Arial" panose="020B0604020202020204" pitchFamily="34" charset="0"/>
                <a:cs typeface="Arial" panose="020B0604020202020204" pitchFamily="34" charset="0"/>
              </a:rPr>
              <a:t>especially </a:t>
            </a:r>
            <a:r>
              <a:rPr lang="en-GB" sz="1000" dirty="0">
                <a:solidFill>
                  <a:schemeClr val="tx1"/>
                </a:solidFill>
                <a:latin typeface="Arial" panose="020B0604020202020204" pitchFamily="34" charset="0"/>
                <a:cs typeface="Arial" panose="020B0604020202020204" pitchFamily="34" charset="0"/>
              </a:rPr>
              <a:t>Shakespeare</a:t>
            </a:r>
            <a:r>
              <a:rPr lang="en-GB" sz="1000" dirty="0" smtClean="0">
                <a:solidFill>
                  <a:schemeClr val="tx1"/>
                </a:solidFill>
                <a:latin typeface="Arial" panose="020B0604020202020204" pitchFamily="34" charset="0"/>
                <a:cs typeface="Arial" panose="020B0604020202020204" pitchFamily="34" charset="0"/>
              </a:rPr>
              <a:t>)</a:t>
            </a:r>
            <a:endParaRPr lang="en-GB" sz="1000" dirty="0">
              <a:solidFill>
                <a:schemeClr val="tx1"/>
              </a:solidFill>
              <a:latin typeface="Arial" panose="020B0604020202020204" pitchFamily="34" charset="0"/>
              <a:cs typeface="Arial" panose="020B0604020202020204" pitchFamily="34" charset="0"/>
            </a:endParaRPr>
          </a:p>
          <a:p>
            <a:pPr marL="171450" indent="-171450">
              <a:spcAft>
                <a:spcPts val="300"/>
              </a:spcAft>
              <a:buFont typeface="Arial"/>
              <a:buChar char="•"/>
            </a:pPr>
            <a:r>
              <a:rPr lang="en-GB" sz="1000" dirty="0">
                <a:solidFill>
                  <a:schemeClr val="tx1"/>
                </a:solidFill>
                <a:latin typeface="Arial" panose="020B0604020202020204" pitchFamily="34" charset="0"/>
                <a:cs typeface="Arial" panose="020B0604020202020204" pitchFamily="34" charset="0"/>
              </a:rPr>
              <a:t>Quite nervous travellers but feel calmer in </a:t>
            </a:r>
            <a:r>
              <a:rPr lang="en-GB" sz="1000" dirty="0" smtClean="0">
                <a:solidFill>
                  <a:schemeClr val="tx1"/>
                </a:solidFill>
                <a:latin typeface="Arial" panose="020B0604020202020204" pitchFamily="34" charset="0"/>
                <a:cs typeface="Arial" panose="020B0604020202020204" pitchFamily="34" charset="0"/>
              </a:rPr>
              <a:t>England</a:t>
            </a:r>
            <a:endParaRPr lang="en-GB" sz="1000" dirty="0">
              <a:solidFill>
                <a:schemeClr val="tx1"/>
              </a:solidFill>
              <a:latin typeface="Arial" panose="020B0604020202020204" pitchFamily="34" charset="0"/>
              <a:cs typeface="Arial" panose="020B0604020202020204" pitchFamily="34" charset="0"/>
            </a:endParaRPr>
          </a:p>
          <a:p>
            <a:pPr marL="171450" indent="-171450">
              <a:spcAft>
                <a:spcPts val="300"/>
              </a:spcAft>
              <a:buFont typeface="Arial"/>
              <a:buChar char="•"/>
            </a:pPr>
            <a:r>
              <a:rPr lang="en-GB" sz="1000" dirty="0" smtClean="0">
                <a:solidFill>
                  <a:schemeClr val="tx1"/>
                </a:solidFill>
                <a:latin typeface="Arial" panose="020B0604020202020204" pitchFamily="34" charset="0"/>
                <a:cs typeface="Arial" panose="020B0604020202020204" pitchFamily="34" charset="0"/>
              </a:rPr>
              <a:t>Love having their sense </a:t>
            </a:r>
            <a:r>
              <a:rPr lang="en-GB" sz="1000" dirty="0">
                <a:solidFill>
                  <a:schemeClr val="tx1"/>
                </a:solidFill>
                <a:latin typeface="Arial" panose="020B0604020202020204" pitchFamily="34" charset="0"/>
                <a:cs typeface="Arial" panose="020B0604020202020204" pitchFamily="34" charset="0"/>
              </a:rPr>
              <a:t>of fun and a bit of ‘adventure-</a:t>
            </a:r>
            <a:r>
              <a:rPr lang="en-GB" sz="1000" dirty="0" err="1">
                <a:solidFill>
                  <a:schemeClr val="tx1"/>
                </a:solidFill>
                <a:latin typeface="Arial" panose="020B0604020202020204" pitchFamily="34" charset="0"/>
                <a:cs typeface="Arial" panose="020B0604020202020204" pitchFamily="34" charset="0"/>
              </a:rPr>
              <a:t>lite</a:t>
            </a:r>
            <a:r>
              <a:rPr lang="en-GB" sz="1000" dirty="0" smtClean="0">
                <a:solidFill>
                  <a:schemeClr val="tx1"/>
                </a:solidFill>
                <a:latin typeface="Arial" panose="020B0604020202020204" pitchFamily="34" charset="0"/>
                <a:cs typeface="Arial" panose="020B0604020202020204" pitchFamily="34" charset="0"/>
              </a:rPr>
              <a:t>’  encouraged in the way things are described  – although actually quite middle of the road in terms of the actual activities and experience they take part in!</a:t>
            </a:r>
            <a:endParaRPr lang="en-GB" sz="1000" dirty="0">
              <a:solidFill>
                <a:schemeClr val="tx1"/>
              </a:solidFill>
              <a:latin typeface="Arial" panose="020B0604020202020204" pitchFamily="34" charset="0"/>
              <a:cs typeface="Arial" panose="020B0604020202020204" pitchFamily="34" charset="0"/>
            </a:endParaRPr>
          </a:p>
          <a:p>
            <a:pPr marL="171450" indent="-171450">
              <a:spcAft>
                <a:spcPts val="300"/>
              </a:spcAft>
              <a:buFont typeface="Arial"/>
              <a:buChar char="•"/>
            </a:pPr>
            <a:r>
              <a:rPr lang="en-GB" sz="1000" dirty="0">
                <a:solidFill>
                  <a:schemeClr val="tx1"/>
                </a:solidFill>
                <a:latin typeface="Arial" panose="020B0604020202020204" pitchFamily="34" charset="0"/>
                <a:cs typeface="Arial" panose="020B0604020202020204" pitchFamily="34" charset="0"/>
              </a:rPr>
              <a:t>Less comfortable </a:t>
            </a:r>
            <a:r>
              <a:rPr lang="en-GB" sz="1000" dirty="0" smtClean="0">
                <a:solidFill>
                  <a:schemeClr val="tx1"/>
                </a:solidFill>
                <a:latin typeface="Arial" panose="020B0604020202020204" pitchFamily="34" charset="0"/>
                <a:cs typeface="Arial" panose="020B0604020202020204" pitchFamily="34" charset="0"/>
              </a:rPr>
              <a:t>driving in the UK – to the extent they can feel it’s a risk to their life…</a:t>
            </a:r>
            <a:endParaRPr lang="en-GB" sz="1000" dirty="0">
              <a:solidFill>
                <a:schemeClr val="tx1"/>
              </a:solidFill>
              <a:latin typeface="Arial" panose="020B0604020202020204" pitchFamily="34" charset="0"/>
              <a:cs typeface="Arial" panose="020B0604020202020204" pitchFamily="34" charset="0"/>
            </a:endParaRPr>
          </a:p>
        </p:txBody>
      </p:sp>
      <p:sp>
        <p:nvSpPr>
          <p:cNvPr id="15" name="TextBox 14">
            <a:extLst>
              <a:ext uri="{FF2B5EF4-FFF2-40B4-BE49-F238E27FC236}">
                <a16:creationId xmlns:a16="http://schemas.microsoft.com/office/drawing/2014/main" xmlns="" id="{25A9B0F5-389E-4ECE-82D8-C0F599106EBF}"/>
              </a:ext>
            </a:extLst>
          </p:cNvPr>
          <p:cNvSpPr txBox="1"/>
          <p:nvPr/>
        </p:nvSpPr>
        <p:spPr>
          <a:xfrm>
            <a:off x="2286001" y="291920"/>
            <a:ext cx="4616112" cy="246221"/>
          </a:xfrm>
          <a:prstGeom prst="rect">
            <a:avLst/>
          </a:prstGeom>
          <a:noFill/>
        </p:spPr>
        <p:txBody>
          <a:bodyPr wrap="square" lIns="0" rIns="0" rtlCol="0">
            <a:spAutoFit/>
          </a:bodyPr>
          <a:lstStyle/>
          <a:p>
            <a:pPr algn="r"/>
            <a:r>
              <a:rPr lang="en-GB" sz="1000" u="sng" dirty="0">
                <a:solidFill>
                  <a:schemeClr val="bg1"/>
                </a:solidFill>
                <a:latin typeface="Arial" panose="020B0604020202020204" pitchFamily="34" charset="0"/>
                <a:cs typeface="Arial" panose="020B0604020202020204" pitchFamily="34" charset="0"/>
              </a:rPr>
              <a:t>3,087,000 trips to England</a:t>
            </a:r>
            <a:r>
              <a:rPr lang="en-GB" sz="1000" dirty="0">
                <a:solidFill>
                  <a:schemeClr val="bg1"/>
                </a:solidFill>
                <a:latin typeface="Arial" panose="020B0604020202020204" pitchFamily="34" charset="0"/>
                <a:cs typeface="Arial" panose="020B0604020202020204" pitchFamily="34" charset="0"/>
              </a:rPr>
              <a:t> in 2016 (rank 2) … </a:t>
            </a:r>
            <a:r>
              <a:rPr lang="en-GB" sz="1000" dirty="0" smtClean="0">
                <a:solidFill>
                  <a:schemeClr val="bg1"/>
                </a:solidFill>
                <a:latin typeface="Arial" panose="020B0604020202020204" pitchFamily="34" charset="0"/>
                <a:cs typeface="Arial" panose="020B0604020202020204" pitchFamily="34" charset="0"/>
              </a:rPr>
              <a:t>including </a:t>
            </a:r>
            <a:r>
              <a:rPr lang="en-GB" sz="1000" u="sng" dirty="0" smtClean="0">
                <a:solidFill>
                  <a:schemeClr val="bg1"/>
                </a:solidFill>
                <a:latin typeface="Arial" panose="020B0604020202020204" pitchFamily="34" charset="0"/>
                <a:cs typeface="Arial" panose="020B0604020202020204" pitchFamily="34" charset="0"/>
              </a:rPr>
              <a:t>37</a:t>
            </a:r>
            <a:r>
              <a:rPr lang="en-GB" sz="1000" u="sng" dirty="0">
                <a:solidFill>
                  <a:schemeClr val="bg1"/>
                </a:solidFill>
                <a:latin typeface="Arial" panose="020B0604020202020204" pitchFamily="34" charset="0"/>
                <a:cs typeface="Arial" panose="020B0604020202020204" pitchFamily="34" charset="0"/>
              </a:rPr>
              <a:t>% to rest of England </a:t>
            </a:r>
            <a:r>
              <a:rPr lang="en-GB" sz="1000" u="sng" dirty="0" smtClean="0">
                <a:solidFill>
                  <a:schemeClr val="bg1"/>
                </a:solidFill>
                <a:latin typeface="Arial" panose="020B0604020202020204" pitchFamily="34" charset="0"/>
                <a:cs typeface="Arial" panose="020B0604020202020204" pitchFamily="34" charset="0"/>
              </a:rPr>
              <a:t>*</a:t>
            </a:r>
            <a:endParaRPr lang="en-GB" sz="1000" u="sng" dirty="0">
              <a:solidFill>
                <a:schemeClr val="bg1"/>
              </a:solidFill>
              <a:latin typeface="Arial" panose="020B0604020202020204" pitchFamily="34" charset="0"/>
              <a:cs typeface="Arial" panose="020B0604020202020204" pitchFamily="34" charset="0"/>
            </a:endParaRPr>
          </a:p>
        </p:txBody>
      </p:sp>
      <p:sp>
        <p:nvSpPr>
          <p:cNvPr id="16" name="TextBox 15"/>
          <p:cNvSpPr txBox="1"/>
          <p:nvPr/>
        </p:nvSpPr>
        <p:spPr>
          <a:xfrm>
            <a:off x="318553" y="6611779"/>
            <a:ext cx="792108" cy="246221"/>
          </a:xfrm>
          <a:prstGeom prst="rect">
            <a:avLst/>
          </a:prstGeom>
          <a:noFill/>
        </p:spPr>
        <p:txBody>
          <a:bodyPr wrap="none" rtlCol="0">
            <a:spAutoFit/>
          </a:bodyPr>
          <a:lstStyle/>
          <a:p>
            <a:r>
              <a:rPr lang="en-GB" sz="1000" dirty="0" smtClean="0">
                <a:latin typeface="Arial" panose="020B0604020202020204" pitchFamily="34" charset="0"/>
                <a:cs typeface="Arial" panose="020B0604020202020204" pitchFamily="34" charset="0"/>
              </a:rPr>
              <a:t>*IPS 2016</a:t>
            </a:r>
            <a:endParaRPr lang="en-GB" sz="10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918622019"/>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ext Placeholder 17"/>
          <p:cNvSpPr>
            <a:spLocks noGrp="1"/>
          </p:cNvSpPr>
          <p:nvPr>
            <p:ph type="body" sz="quarter" idx="13"/>
          </p:nvPr>
        </p:nvSpPr>
        <p:spPr>
          <a:xfrm>
            <a:off x="364445" y="6396162"/>
            <a:ext cx="4381504" cy="274638"/>
          </a:xfrm>
        </p:spPr>
        <p:txBody>
          <a:bodyPr lIns="0"/>
          <a:lstStyle/>
          <a:p>
            <a:r>
              <a:rPr lang="en-GB" dirty="0"/>
              <a:t>Discover England Fund – Activities &amp; Themes Research 2017</a:t>
            </a:r>
          </a:p>
        </p:txBody>
      </p:sp>
      <p:graphicFrame>
        <p:nvGraphicFramePr>
          <p:cNvPr id="8" name="Table 7"/>
          <p:cNvGraphicFramePr>
            <a:graphicFrameLocks noGrp="1"/>
          </p:cNvGraphicFramePr>
          <p:nvPr>
            <p:extLst>
              <p:ext uri="{D42A27DB-BD31-4B8C-83A1-F6EECF244321}">
                <p14:modId xmlns:p14="http://schemas.microsoft.com/office/powerpoint/2010/main" val="4119633569"/>
              </p:ext>
            </p:extLst>
          </p:nvPr>
        </p:nvGraphicFramePr>
        <p:xfrm>
          <a:off x="352419" y="2590699"/>
          <a:ext cx="4140001" cy="2664000"/>
        </p:xfrm>
        <a:graphic>
          <a:graphicData uri="http://schemas.openxmlformats.org/drawingml/2006/table">
            <a:tbl>
              <a:tblPr>
                <a:tableStyleId>{5C22544A-7EE6-4342-B048-85BDC9FD1C3A}</a:tableStyleId>
              </a:tblPr>
              <a:tblGrid>
                <a:gridCol w="2441047">
                  <a:extLst>
                    <a:ext uri="{9D8B030D-6E8A-4147-A177-3AD203B41FA5}">
                      <a16:colId xmlns:a16="http://schemas.microsoft.com/office/drawing/2014/main" xmlns="" val="63228188"/>
                    </a:ext>
                  </a:extLst>
                </a:gridCol>
                <a:gridCol w="849477">
                  <a:extLst>
                    <a:ext uri="{9D8B030D-6E8A-4147-A177-3AD203B41FA5}">
                      <a16:colId xmlns:a16="http://schemas.microsoft.com/office/drawing/2014/main" xmlns="" val="541565902"/>
                    </a:ext>
                  </a:extLst>
                </a:gridCol>
                <a:gridCol w="849477">
                  <a:extLst>
                    <a:ext uri="{9D8B030D-6E8A-4147-A177-3AD203B41FA5}">
                      <a16:colId xmlns:a16="http://schemas.microsoft.com/office/drawing/2014/main" xmlns="" val="3094556263"/>
                    </a:ext>
                  </a:extLst>
                </a:gridCol>
              </a:tblGrid>
              <a:tr h="396000">
                <a:tc>
                  <a:txBody>
                    <a:bodyPr/>
                    <a:lstStyle/>
                    <a:p>
                      <a:pPr algn="l" fontAlgn="b"/>
                      <a:r>
                        <a:rPr lang="en-GB" sz="1200" b="1" i="0" u="none" strike="noStrike" dirty="0">
                          <a:solidFill>
                            <a:schemeClr val="tx1"/>
                          </a:solidFill>
                          <a:effectLst/>
                          <a:latin typeface="Arial" panose="020B0604020202020204" pitchFamily="34" charset="0"/>
                          <a:cs typeface="Arial" panose="020B0604020202020204" pitchFamily="34" charset="0"/>
                        </a:rPr>
                        <a:t>ACTIVITY CLUSTER</a:t>
                      </a:r>
                      <a:endParaRPr lang="en-GB" sz="1600" b="1"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nchor="ctr">
                    <a:lnR w="3175" cap="flat" cmpd="sng" algn="ctr">
                      <a:solidFill>
                        <a:schemeClr val="bg1">
                          <a:lumMod val="65000"/>
                        </a:schemeClr>
                      </a:solidFill>
                      <a:prstDash val="solid"/>
                      <a:round/>
                      <a:headEnd type="none" w="med" len="med"/>
                      <a:tailEnd type="none" w="med" len="med"/>
                    </a:lnR>
                    <a:lnB w="3175"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9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B w="3175"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fontAlgn="b"/>
                      <a:r>
                        <a:rPr lang="en-GB" sz="1200" b="1" i="0" u="none" strike="noStrike" dirty="0">
                          <a:solidFill>
                            <a:schemeClr val="tx1"/>
                          </a:solidFill>
                          <a:effectLst/>
                          <a:latin typeface="Arial" panose="020B0604020202020204" pitchFamily="34" charset="0"/>
                          <a:cs typeface="Arial" panose="020B0604020202020204" pitchFamily="34" charset="0"/>
                        </a:rPr>
                        <a:t>INDEX</a:t>
                      </a:r>
                    </a:p>
                    <a:p>
                      <a:pPr algn="ctr" fontAlgn="b"/>
                      <a:r>
                        <a:rPr lang="en-GB" sz="700" b="1" i="0" u="none" strike="noStrike" dirty="0">
                          <a:solidFill>
                            <a:schemeClr val="tx1"/>
                          </a:solidFill>
                          <a:effectLst/>
                          <a:latin typeface="Arial" panose="020B0604020202020204" pitchFamily="34" charset="0"/>
                          <a:cs typeface="Arial" panose="020B0604020202020204" pitchFamily="34" charset="0"/>
                        </a:rPr>
                        <a:t>CONSIDERATION</a:t>
                      </a:r>
                      <a:endParaRPr lang="en-GB" sz="600" b="1"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nchor="ctr">
                    <a:lnL w="3175" cap="flat" cmpd="sng" algn="ctr">
                      <a:solidFill>
                        <a:schemeClr val="bg1">
                          <a:lumMod val="65000"/>
                        </a:schemeClr>
                      </a:solidFill>
                      <a:prstDash val="solid"/>
                      <a:round/>
                      <a:headEnd type="none" w="med" len="med"/>
                      <a:tailEnd type="none" w="med" len="med"/>
                    </a:lnL>
                    <a:lnB w="3175" cap="flat" cmpd="sng" algn="ctr">
                      <a:solidFill>
                        <a:schemeClr val="bg1">
                          <a:lumMod val="65000"/>
                        </a:schemeClr>
                      </a:solidFill>
                      <a:prstDash val="solid"/>
                      <a:round/>
                      <a:headEnd type="none" w="med" len="med"/>
                      <a:tailEnd type="none" w="med" len="med"/>
                    </a:lnB>
                    <a:solidFill>
                      <a:schemeClr val="bg1"/>
                    </a:solidFill>
                  </a:tcPr>
                </a:tc>
                <a:extLst>
                  <a:ext uri="{0D108BD9-81ED-4DB2-BD59-A6C34878D82A}">
                    <a16:rowId xmlns:a16="http://schemas.microsoft.com/office/drawing/2014/main" xmlns="" val="3277885345"/>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Visiting famous / iconic attractions / places</a:t>
                      </a:r>
                    </a:p>
                  </a:txBody>
                  <a:tcPr marL="9525" marR="9525" marT="9525" marB="0" anchor="ctr">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fontAlgn="ctr"/>
                      <a:r>
                        <a:rPr lang="en-GB" sz="1000" b="0" i="0" u="none" strike="noStrike" dirty="0">
                          <a:solidFill>
                            <a:schemeClr val="tx1"/>
                          </a:solidFill>
                          <a:effectLst/>
                          <a:latin typeface="Arial" panose="020B0604020202020204" pitchFamily="34" charset="0"/>
                          <a:cs typeface="Arial" panose="020B0604020202020204" pitchFamily="34" charset="0"/>
                        </a:rPr>
                        <a:t>84%</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103 </a:t>
                      </a:r>
                    </a:p>
                  </a:txBody>
                  <a:tcPr marL="9525" marR="9525" marT="9525" marB="0" anchor="ctr">
                    <a:lnL w="3175" cap="flat" cmpd="sng" algn="ctr">
                      <a:solidFill>
                        <a:schemeClr val="bg1">
                          <a:lumMod val="65000"/>
                        </a:schemeClr>
                      </a:solidFill>
                      <a:prstDash val="solid"/>
                      <a:round/>
                      <a:headEnd type="none" w="med" len="med"/>
                      <a:tailEnd type="none" w="med" len="med"/>
                    </a:lnL>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1726463854"/>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Exploring history and heritage</a:t>
                      </a:r>
                    </a:p>
                  </a:txBody>
                  <a:tcPr marL="9525" marR="9525" marT="9525" marB="0" anchor="ctr">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fontAlgn="ctr"/>
                      <a:r>
                        <a:rPr lang="en-GB" sz="1000" b="0" i="0" u="none" strike="noStrike" dirty="0">
                          <a:solidFill>
                            <a:schemeClr val="tx1"/>
                          </a:solidFill>
                          <a:effectLst/>
                          <a:latin typeface="Arial" panose="020B0604020202020204" pitchFamily="34" charset="0"/>
                          <a:cs typeface="Arial" panose="020B0604020202020204" pitchFamily="34" charset="0"/>
                        </a:rPr>
                        <a:t>81%</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108 </a:t>
                      </a:r>
                    </a:p>
                  </a:txBody>
                  <a:tcPr marL="9525" marR="9525" marT="9525" marB="0" anchor="ctr">
                    <a:lnL w="3175" cap="flat" cmpd="sng" algn="ctr">
                      <a:solidFill>
                        <a:schemeClr val="bg1">
                          <a:lumMod val="65000"/>
                        </a:schemeClr>
                      </a:solidFill>
                      <a:prstDash val="solid"/>
                      <a:round/>
                      <a:headEnd type="none" w="med" len="med"/>
                      <a:tailEnd type="none" w="med" len="med"/>
                    </a:lnL>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1601167589"/>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Experiencing city life</a:t>
                      </a:r>
                    </a:p>
                  </a:txBody>
                  <a:tcPr marL="9525" marR="9525" marT="9525" marB="0" anchor="ctr">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fontAlgn="ctr"/>
                      <a:r>
                        <a:rPr lang="en-GB" sz="1000" b="0" i="0" u="none" strike="noStrike" dirty="0">
                          <a:solidFill>
                            <a:schemeClr val="tx1"/>
                          </a:solidFill>
                          <a:effectLst/>
                          <a:latin typeface="Arial" panose="020B0604020202020204" pitchFamily="34" charset="0"/>
                          <a:cs typeface="Arial" panose="020B0604020202020204" pitchFamily="34" charset="0"/>
                        </a:rPr>
                        <a:t>70%</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99 </a:t>
                      </a:r>
                    </a:p>
                  </a:txBody>
                  <a:tcPr marL="9525" marR="9525" marT="9525" marB="0" anchor="ctr">
                    <a:lnL w="3175" cap="flat" cmpd="sng" algn="ctr">
                      <a:solidFill>
                        <a:schemeClr val="bg1">
                          <a:lumMod val="65000"/>
                        </a:schemeClr>
                      </a:solidFill>
                      <a:prstDash val="solid"/>
                      <a:round/>
                      <a:headEnd type="none" w="med" len="med"/>
                      <a:tailEnd type="none" w="med" len="med"/>
                    </a:lnL>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3180650140"/>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Experiencing rural life &amp; scenery</a:t>
                      </a:r>
                    </a:p>
                  </a:txBody>
                  <a:tcPr marL="9525" marR="9525" marT="9525" marB="0" anchor="ctr">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fontAlgn="ctr"/>
                      <a:r>
                        <a:rPr lang="en-GB" sz="1000" b="0" i="0" u="none" strike="noStrike" dirty="0">
                          <a:solidFill>
                            <a:schemeClr val="tx1"/>
                          </a:solidFill>
                          <a:effectLst/>
                          <a:latin typeface="Arial" panose="020B0604020202020204" pitchFamily="34" charset="0"/>
                          <a:cs typeface="Arial" panose="020B0604020202020204" pitchFamily="34" charset="0"/>
                        </a:rPr>
                        <a:t>63%</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104 </a:t>
                      </a:r>
                    </a:p>
                  </a:txBody>
                  <a:tcPr marL="9525" marR="9525" marT="9525" marB="0" anchor="ctr">
                    <a:lnL w="3175" cap="flat" cmpd="sng" algn="ctr">
                      <a:solidFill>
                        <a:schemeClr val="bg1">
                          <a:lumMod val="65000"/>
                        </a:schemeClr>
                      </a:solidFill>
                      <a:prstDash val="solid"/>
                      <a:round/>
                      <a:headEnd type="none" w="med" len="med"/>
                      <a:tailEnd type="none" w="med" len="med"/>
                    </a:lnL>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542381253"/>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Outdoor leisure pursuits</a:t>
                      </a:r>
                    </a:p>
                  </a:txBody>
                  <a:tcPr marL="9525" marR="9525" marT="9525" marB="0" anchor="ctr">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fontAlgn="ctr"/>
                      <a:r>
                        <a:rPr lang="en-GB" sz="1000" b="0" i="0" u="none" strike="noStrike" dirty="0">
                          <a:solidFill>
                            <a:schemeClr val="tx1"/>
                          </a:solidFill>
                          <a:effectLst/>
                          <a:latin typeface="Arial" panose="020B0604020202020204" pitchFamily="34" charset="0"/>
                          <a:cs typeface="Arial" panose="020B0604020202020204" pitchFamily="34" charset="0"/>
                        </a:rPr>
                        <a:t>52%</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91 </a:t>
                      </a:r>
                    </a:p>
                  </a:txBody>
                  <a:tcPr marL="9525" marR="9525" marT="9525" marB="0" anchor="ctr">
                    <a:lnL w="3175" cap="flat" cmpd="sng" algn="ctr">
                      <a:solidFill>
                        <a:schemeClr val="bg1">
                          <a:lumMod val="65000"/>
                        </a:schemeClr>
                      </a:solidFill>
                      <a:prstDash val="solid"/>
                      <a:round/>
                      <a:headEnd type="none" w="med" len="med"/>
                      <a:tailEnd type="none" w="med" len="med"/>
                    </a:lnL>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3468587080"/>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Attending cultural / music / sports events</a:t>
                      </a:r>
                    </a:p>
                  </a:txBody>
                  <a:tcPr marL="9525" marR="9525" marT="9525" marB="0" anchor="ctr">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fontAlgn="ctr"/>
                      <a:r>
                        <a:rPr lang="en-GB" sz="1000" b="0" i="0" u="none" strike="noStrike" dirty="0">
                          <a:solidFill>
                            <a:schemeClr val="tx1"/>
                          </a:solidFill>
                          <a:effectLst/>
                          <a:latin typeface="Arial" panose="020B0604020202020204" pitchFamily="34" charset="0"/>
                          <a:cs typeface="Arial" panose="020B0604020202020204" pitchFamily="34" charset="0"/>
                        </a:rPr>
                        <a:t>50%</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92 </a:t>
                      </a:r>
                    </a:p>
                  </a:txBody>
                  <a:tcPr marL="9525" marR="9525" marT="9525" marB="0" anchor="ctr">
                    <a:lnL w="3175" cap="flat" cmpd="sng" algn="ctr">
                      <a:solidFill>
                        <a:schemeClr val="bg1">
                          <a:lumMod val="65000"/>
                        </a:schemeClr>
                      </a:solidFill>
                      <a:prstDash val="solid"/>
                      <a:round/>
                      <a:headEnd type="none" w="med" len="med"/>
                      <a:tailEnd type="none" w="med" len="med"/>
                    </a:lnL>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1289559496"/>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Challenge and / or action</a:t>
                      </a:r>
                    </a:p>
                  </a:txBody>
                  <a:tcPr marL="9525" marR="9525" marT="9525" marB="0" anchor="ctr">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solidFill>
                      <a:schemeClr val="bg1"/>
                    </a:solidFill>
                  </a:tcPr>
                </a:tc>
                <a:tc>
                  <a:txBody>
                    <a:bodyPr/>
                    <a:lstStyle/>
                    <a:p>
                      <a:pPr algn="ctr" fontAlgn="ctr"/>
                      <a:r>
                        <a:rPr lang="en-GB" sz="1000" b="0" i="0" u="none" strike="noStrike" dirty="0">
                          <a:solidFill>
                            <a:schemeClr val="tx1"/>
                          </a:solidFill>
                          <a:effectLst/>
                          <a:latin typeface="Arial" panose="020B0604020202020204" pitchFamily="34" charset="0"/>
                          <a:cs typeface="Arial" panose="020B0604020202020204" pitchFamily="34" charset="0"/>
                        </a:rPr>
                        <a:t>26%</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solidFill>
                      <a:schemeClr val="bg1"/>
                    </a:solid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83 </a:t>
                      </a:r>
                    </a:p>
                  </a:txBody>
                  <a:tcPr marL="9525" marR="9525" marT="9525" marB="0" anchor="ctr">
                    <a:lnL w="3175" cap="flat" cmpd="sng" algn="ctr">
                      <a:solidFill>
                        <a:schemeClr val="bg1">
                          <a:lumMod val="65000"/>
                        </a:schemeClr>
                      </a:solidFill>
                      <a:prstDash val="solid"/>
                      <a:round/>
                      <a:headEnd type="none" w="med" len="med"/>
                      <a:tailEnd type="none" w="med" len="med"/>
                    </a:lnL>
                    <a:lnT w="3175" cap="flat" cmpd="sng" algn="ctr">
                      <a:solidFill>
                        <a:schemeClr val="bg1">
                          <a:lumMod val="65000"/>
                        </a:schemeClr>
                      </a:solidFill>
                      <a:prstDash val="solid"/>
                      <a:round/>
                      <a:headEnd type="none" w="med" len="med"/>
                      <a:tailEnd type="none" w="med" len="med"/>
                    </a:lnT>
                    <a:solidFill>
                      <a:srgbClr val="FFC000"/>
                    </a:solidFill>
                  </a:tcPr>
                </a:tc>
                <a:extLst>
                  <a:ext uri="{0D108BD9-81ED-4DB2-BD59-A6C34878D82A}">
                    <a16:rowId xmlns:a16="http://schemas.microsoft.com/office/drawing/2014/main" xmlns="" val="1428051378"/>
                  </a:ext>
                </a:extLst>
              </a:tr>
            </a:tbl>
          </a:graphicData>
        </a:graphic>
      </p:graphicFrame>
      <p:sp>
        <p:nvSpPr>
          <p:cNvPr id="3" name="Rectangle 2"/>
          <p:cNvSpPr/>
          <p:nvPr/>
        </p:nvSpPr>
        <p:spPr>
          <a:xfrm>
            <a:off x="352419" y="1775959"/>
            <a:ext cx="4140001" cy="697627"/>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CONSIDERATION OF ACTIVITY </a:t>
            </a:r>
          </a:p>
          <a:p>
            <a:pPr>
              <a:lnSpc>
                <a:spcPts val="1100"/>
              </a:lnSpc>
            </a:pPr>
            <a:r>
              <a:rPr lang="en-GB" sz="1200" b="1" dirty="0">
                <a:solidFill>
                  <a:srgbClr val="120742"/>
                </a:solidFill>
                <a:latin typeface="Arial" panose="020B0604020202020204" pitchFamily="34" charset="0"/>
                <a:cs typeface="Arial" panose="020B0604020202020204" pitchFamily="34" charset="0"/>
              </a:rPr>
              <a:t>CLUSTERS ON HOLIDAY TO ENGLAND </a:t>
            </a:r>
          </a:p>
          <a:p>
            <a:r>
              <a:rPr lang="en-GB" sz="700" dirty="0">
                <a:latin typeface="Arial" panose="020B0604020202020204" pitchFamily="34" charset="0"/>
                <a:cs typeface="Arial" panose="020B0604020202020204" pitchFamily="34" charset="0"/>
              </a:rPr>
              <a:t>TOP 2 BOX (DEFINITELY WOULD OR VERY LIKELY TO) CONSIDERATION OF ACTIVITY CLUSTERS ON HOLIDAY TO ENGLAND AND INDEXING AGAINST “GLOBAL” TOP 2 BOX SCORES. BOTH COLUMNS SHOW / BASED ON NORMALISED DATA</a:t>
            </a:r>
          </a:p>
        </p:txBody>
      </p:sp>
      <p:sp>
        <p:nvSpPr>
          <p:cNvPr id="12" name="Oval 11"/>
          <p:cNvSpPr/>
          <p:nvPr/>
        </p:nvSpPr>
        <p:spPr>
          <a:xfrm>
            <a:off x="8371260" y="169332"/>
            <a:ext cx="527544" cy="51909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t"/>
          <a:lstStyle/>
          <a:p>
            <a:pPr algn="ctr"/>
            <a:endParaRPr lang="en-US" sz="800" dirty="0">
              <a:solidFill>
                <a:schemeClr val="tx1"/>
              </a:solidFill>
              <a:latin typeface="Arial" panose="020B0604020202020204" pitchFamily="34" charset="0"/>
            </a:endParaRPr>
          </a:p>
        </p:txBody>
      </p:sp>
      <p:graphicFrame>
        <p:nvGraphicFramePr>
          <p:cNvPr id="14" name="Chart Placeholder 7"/>
          <p:cNvGraphicFramePr>
            <a:graphicFrameLocks/>
          </p:cNvGraphicFramePr>
          <p:nvPr>
            <p:extLst>
              <p:ext uri="{D42A27DB-BD31-4B8C-83A1-F6EECF244321}">
                <p14:modId xmlns:p14="http://schemas.microsoft.com/office/powerpoint/2010/main" val="3966991991"/>
              </p:ext>
            </p:extLst>
          </p:nvPr>
        </p:nvGraphicFramePr>
        <p:xfrm>
          <a:off x="-180926" y="849138"/>
          <a:ext cx="9743207" cy="467610"/>
        </p:xfrm>
        <a:graphic>
          <a:graphicData uri="http://schemas.openxmlformats.org/drawingml/2006/chart">
            <c:chart xmlns:c="http://schemas.openxmlformats.org/drawingml/2006/chart" xmlns:r="http://schemas.openxmlformats.org/officeDocument/2006/relationships" r:id="rId3"/>
          </a:graphicData>
        </a:graphic>
      </p:graphicFrame>
      <p:sp>
        <p:nvSpPr>
          <p:cNvPr id="20" name="Rectangle 19"/>
          <p:cNvSpPr/>
          <p:nvPr/>
        </p:nvSpPr>
        <p:spPr>
          <a:xfrm>
            <a:off x="352419" y="932365"/>
            <a:ext cx="2633153" cy="318480"/>
          </a:xfrm>
          <a:prstGeom prst="rect">
            <a:avLst/>
          </a:prstGeom>
          <a:noFill/>
        </p:spPr>
        <p:txBody>
          <a:bodyPr wrap="square" lIns="0" tIns="36000" rIns="0" bIns="0" anchor="ctr">
            <a:spAutoFit/>
          </a:bodyPr>
          <a:lstStyle/>
          <a:p>
            <a:pPr algn="r">
              <a:lnSpc>
                <a:spcPts val="1100"/>
              </a:lnSpc>
            </a:pPr>
            <a:r>
              <a:rPr lang="en-GB" sz="1200" b="1" dirty="0">
                <a:latin typeface="Arial" panose="020B0604020202020204" pitchFamily="34" charset="0"/>
                <a:cs typeface="Arial" panose="020B0604020202020204" pitchFamily="34" charset="0"/>
              </a:rPr>
              <a:t>ATTITUDE TOWARDS TAKING A HOLIDAY TO ENGLAND IN FUTURE</a:t>
            </a:r>
            <a:endParaRPr lang="en-GB" sz="1200" b="1" dirty="0">
              <a:solidFill>
                <a:srgbClr val="00B050"/>
              </a:solidFill>
              <a:latin typeface="Arial" panose="020B0604020202020204" pitchFamily="34" charset="0"/>
              <a:cs typeface="Arial" panose="020B0604020202020204" pitchFamily="34" charset="0"/>
            </a:endParaRPr>
          </a:p>
        </p:txBody>
      </p:sp>
      <p:graphicFrame>
        <p:nvGraphicFramePr>
          <p:cNvPr id="22" name="Table 21"/>
          <p:cNvGraphicFramePr>
            <a:graphicFrameLocks noGrp="1"/>
          </p:cNvGraphicFramePr>
          <p:nvPr>
            <p:extLst>
              <p:ext uri="{D42A27DB-BD31-4B8C-83A1-F6EECF244321}">
                <p14:modId xmlns:p14="http://schemas.microsoft.com/office/powerpoint/2010/main" val="3795888492"/>
              </p:ext>
            </p:extLst>
          </p:nvPr>
        </p:nvGraphicFramePr>
        <p:xfrm>
          <a:off x="4745949" y="2590699"/>
          <a:ext cx="4140000" cy="3636000"/>
        </p:xfrm>
        <a:graphic>
          <a:graphicData uri="http://schemas.openxmlformats.org/drawingml/2006/table">
            <a:tbl>
              <a:tblPr>
                <a:tableStyleId>{5C22544A-7EE6-4342-B048-85BDC9FD1C3A}</a:tableStyleId>
              </a:tblPr>
              <a:tblGrid>
                <a:gridCol w="2440800">
                  <a:extLst>
                    <a:ext uri="{9D8B030D-6E8A-4147-A177-3AD203B41FA5}">
                      <a16:colId xmlns:a16="http://schemas.microsoft.com/office/drawing/2014/main" xmlns="" val="1103061090"/>
                    </a:ext>
                  </a:extLst>
                </a:gridCol>
                <a:gridCol w="849600">
                  <a:extLst>
                    <a:ext uri="{9D8B030D-6E8A-4147-A177-3AD203B41FA5}">
                      <a16:colId xmlns:a16="http://schemas.microsoft.com/office/drawing/2014/main" xmlns="" val="644159123"/>
                    </a:ext>
                  </a:extLst>
                </a:gridCol>
                <a:gridCol w="849600">
                  <a:extLst>
                    <a:ext uri="{9D8B030D-6E8A-4147-A177-3AD203B41FA5}">
                      <a16:colId xmlns:a16="http://schemas.microsoft.com/office/drawing/2014/main" xmlns="" val="3859757549"/>
                    </a:ext>
                  </a:extLst>
                </a:gridCol>
              </a:tblGrid>
              <a:tr h="396000">
                <a:tc>
                  <a:txBody>
                    <a:bodyPr/>
                    <a:lstStyle/>
                    <a:p>
                      <a:pPr algn="l" fontAlgn="b"/>
                      <a:r>
                        <a:rPr lang="en-GB" sz="1200" b="1" i="0" u="none" strike="noStrike" dirty="0">
                          <a:solidFill>
                            <a:schemeClr val="tx1"/>
                          </a:solidFill>
                          <a:effectLst/>
                          <a:latin typeface="Arial" panose="020B0604020202020204" pitchFamily="34" charset="0"/>
                          <a:cs typeface="Arial" panose="020B0604020202020204" pitchFamily="34" charset="0"/>
                        </a:rPr>
                        <a:t>ACTIVITY (1-10 of 40)</a:t>
                      </a:r>
                      <a:endParaRPr lang="en-GB" sz="1600" b="1"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12700" cmpd="sng">
                      <a:noFill/>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9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12700" cmpd="sng">
                      <a:noFill/>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200" b="1" i="0" u="none" strike="noStrike" dirty="0">
                          <a:solidFill>
                            <a:schemeClr val="tx1"/>
                          </a:solidFill>
                          <a:effectLst/>
                          <a:latin typeface="Arial" panose="020B0604020202020204" pitchFamily="34" charset="0"/>
                          <a:cs typeface="Arial" panose="020B0604020202020204" pitchFamily="34" charset="0"/>
                        </a:rPr>
                        <a:t>INDEX </a:t>
                      </a:r>
                    </a:p>
                    <a:p>
                      <a:pPr algn="ctr" fontAlgn="b"/>
                      <a:r>
                        <a:rPr lang="en-GB" sz="700" b="1" i="0" u="none" strike="noStrike" dirty="0">
                          <a:solidFill>
                            <a:schemeClr val="tx1"/>
                          </a:solidFill>
                          <a:effectLst/>
                          <a:latin typeface="Arial" panose="020B0604020202020204" pitchFamily="34" charset="0"/>
                          <a:cs typeface="Arial" panose="020B0604020202020204" pitchFamily="34" charset="0"/>
                        </a:rPr>
                        <a:t>IMPORTANCE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12700" cmpd="sng">
                      <a:noFill/>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255244487"/>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Seeing world famous or iconic places</a:t>
                      </a: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85%</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198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extLst>
                  <a:ext uri="{0D108BD9-81ED-4DB2-BD59-A6C34878D82A}">
                    <a16:rowId xmlns:a16="http://schemas.microsoft.com/office/drawing/2014/main" xmlns="" val="2005986910"/>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Visiting a castle/palace/historic house</a:t>
                      </a: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78%</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157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extLst>
                  <a:ext uri="{0D108BD9-81ED-4DB2-BD59-A6C34878D82A}">
                    <a16:rowId xmlns:a16="http://schemas.microsoft.com/office/drawing/2014/main" xmlns="" val="4167075963"/>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Visiting a historic monument</a:t>
                      </a: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77%</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156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extLst>
                  <a:ext uri="{0D108BD9-81ED-4DB2-BD59-A6C34878D82A}">
                    <a16:rowId xmlns:a16="http://schemas.microsoft.com/office/drawing/2014/main" xmlns="" val="2265351345"/>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Trying local food &amp; drink specialities</a:t>
                      </a: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74%</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132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extLst>
                  <a:ext uri="{0D108BD9-81ED-4DB2-BD59-A6C34878D82A}">
                    <a16:rowId xmlns:a16="http://schemas.microsoft.com/office/drawing/2014/main" xmlns="" val="2373551203"/>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Visiting a museum</a:t>
                      </a: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67%</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101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89524845"/>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Visiting a park/garden</a:t>
                      </a: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65%</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79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C00000"/>
                    </a:solidFill>
                  </a:tcPr>
                </a:tc>
                <a:extLst>
                  <a:ext uri="{0D108BD9-81ED-4DB2-BD59-A6C34878D82A}">
                    <a16:rowId xmlns:a16="http://schemas.microsoft.com/office/drawing/2014/main" xmlns="" val="2824507888"/>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Exploring villages / rural areas</a:t>
                      </a: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63%</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135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extLst>
                  <a:ext uri="{0D108BD9-81ED-4DB2-BD59-A6C34878D82A}">
                    <a16:rowId xmlns:a16="http://schemas.microsoft.com/office/drawing/2014/main" xmlns="" val="3463063126"/>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Having a gourmet meal</a:t>
                      </a: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60%</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82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FFC000"/>
                    </a:solidFill>
                  </a:tcPr>
                </a:tc>
                <a:extLst>
                  <a:ext uri="{0D108BD9-81ED-4DB2-BD59-A6C34878D82A}">
                    <a16:rowId xmlns:a16="http://schemas.microsoft.com/office/drawing/2014/main" xmlns="" val="1789088986"/>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Food &amp; drink tour or attraction</a:t>
                      </a: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54%</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86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FFC000"/>
                    </a:solidFill>
                  </a:tcPr>
                </a:tc>
                <a:extLst>
                  <a:ext uri="{0D108BD9-81ED-4DB2-BD59-A6C34878D82A}">
                    <a16:rowId xmlns:a16="http://schemas.microsoft.com/office/drawing/2014/main" xmlns="" val="2214850825"/>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Visiting a National Park</a:t>
                      </a: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53%</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93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xmlns="" val="3781145162"/>
                  </a:ext>
                </a:extLst>
              </a:tr>
            </a:tbl>
          </a:graphicData>
        </a:graphic>
      </p:graphicFrame>
      <p:pic>
        <p:nvPicPr>
          <p:cNvPr id="6" name="Picture 5"/>
          <p:cNvPicPr>
            <a:picLocks noChangeAspect="1"/>
          </p:cNvPicPr>
          <p:nvPr/>
        </p:nvPicPr>
        <p:blipFill>
          <a:blip r:embed="rId4">
            <a:clrChange>
              <a:clrFrom>
                <a:srgbClr val="FFFFFF"/>
              </a:clrFrom>
              <a:clrTo>
                <a:srgbClr val="FFFFFF">
                  <a:alpha val="0"/>
                </a:srgbClr>
              </a:clrTo>
            </a:clrChange>
          </a:blip>
          <a:stretch>
            <a:fillRect/>
          </a:stretch>
        </p:blipFill>
        <p:spPr>
          <a:xfrm>
            <a:off x="7118198" y="6384361"/>
            <a:ext cx="947246" cy="257740"/>
          </a:xfrm>
          <a:prstGeom prst="rect">
            <a:avLst/>
          </a:prstGeom>
        </p:spPr>
      </p:pic>
      <p:pic>
        <p:nvPicPr>
          <p:cNvPr id="24" name="Picture 23"/>
          <p:cNvPicPr>
            <a:picLocks noChangeAspect="1"/>
          </p:cNvPicPr>
          <p:nvPr/>
        </p:nvPicPr>
        <p:blipFill rotWithShape="1">
          <a:blip r:embed="rId5"/>
          <a:srcRect l="17343" t="4419" r="12023" b="12561"/>
          <a:stretch/>
        </p:blipFill>
        <p:spPr>
          <a:xfrm>
            <a:off x="8172950" y="6341608"/>
            <a:ext cx="359990" cy="355944"/>
          </a:xfrm>
          <a:prstGeom prst="ellipse">
            <a:avLst/>
          </a:prstGeom>
        </p:spPr>
      </p:pic>
      <p:sp>
        <p:nvSpPr>
          <p:cNvPr id="37" name="Rectangle 36"/>
          <p:cNvSpPr/>
          <p:nvPr/>
        </p:nvSpPr>
        <p:spPr>
          <a:xfrm>
            <a:off x="4745949" y="1775959"/>
            <a:ext cx="4312326" cy="697627"/>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MOST CONSIDERED ACTIVITIES ON HOLIDAY TO ENGLAND AND IMPORTANCE VS. CHOOSING ENGLAND</a:t>
            </a:r>
          </a:p>
          <a:p>
            <a:r>
              <a:rPr lang="en-GB" sz="700" dirty="0">
                <a:latin typeface="Arial" panose="020B0604020202020204" pitchFamily="34" charset="0"/>
                <a:cs typeface="Arial" panose="020B0604020202020204" pitchFamily="34" charset="0"/>
              </a:rPr>
              <a:t>TOP 2 BOX (DEFINITELY WOULD OR VERY LIKELY TO) CONSIDERATION OF ACTIVITY ON HOLIDAY TO ENGLAND) AND TOP 2 BOX (SOLE/VERY IMPORTANT REASON) IMPORTANCE OF ACTIVITY VS. CHOSING ENGLAND INDEXED AGAINST AVERAGE IMPORTANCE OF ACTIVITIES</a:t>
            </a:r>
          </a:p>
        </p:txBody>
      </p:sp>
      <p:sp>
        <p:nvSpPr>
          <p:cNvPr id="38" name="TextBox 37"/>
          <p:cNvSpPr txBox="1"/>
          <p:nvPr/>
        </p:nvSpPr>
        <p:spPr>
          <a:xfrm>
            <a:off x="5303521" y="274989"/>
            <a:ext cx="3035630" cy="307777"/>
          </a:xfrm>
          <a:prstGeom prst="rect">
            <a:avLst/>
          </a:prstGeom>
          <a:noFill/>
        </p:spPr>
        <p:txBody>
          <a:bodyPr wrap="square" rtlCol="0">
            <a:spAutoFit/>
          </a:bodyPr>
          <a:lstStyle/>
          <a:p>
            <a:pPr algn="r"/>
            <a:r>
              <a:rPr lang="en-GB" sz="1400" b="1" dirty="0">
                <a:solidFill>
                  <a:schemeClr val="bg1"/>
                </a:solidFill>
                <a:latin typeface="Arial" panose="020B0604020202020204" pitchFamily="34" charset="0"/>
                <a:cs typeface="Arial" panose="020B0604020202020204" pitchFamily="34" charset="0"/>
              </a:rPr>
              <a:t>Australia</a:t>
            </a:r>
          </a:p>
        </p:txBody>
      </p:sp>
      <p:sp>
        <p:nvSpPr>
          <p:cNvPr id="39" name="Rectangle 38"/>
          <p:cNvSpPr/>
          <p:nvPr/>
        </p:nvSpPr>
        <p:spPr>
          <a:xfrm>
            <a:off x="289556" y="5377777"/>
            <a:ext cx="4082554" cy="848922"/>
          </a:xfrm>
          <a:prstGeom prst="rect">
            <a:avLst/>
          </a:prstGeom>
          <a:solidFill>
            <a:schemeClr val="bg1"/>
          </a:solidFill>
          <a:ln>
            <a:solidFill>
              <a:schemeClr val="bg1"/>
            </a:solidFill>
          </a:ln>
          <a:effectLst/>
        </p:spPr>
        <p:style>
          <a:lnRef idx="1">
            <a:schemeClr val="accent1"/>
          </a:lnRef>
          <a:fillRef idx="3">
            <a:schemeClr val="accent1"/>
          </a:fillRef>
          <a:effectRef idx="2">
            <a:schemeClr val="accent1"/>
          </a:effectRef>
          <a:fontRef idx="minor">
            <a:schemeClr val="lt1"/>
          </a:fontRef>
        </p:style>
        <p:txBody>
          <a:bodyPr rtlCol="0" anchor="ctr"/>
          <a:lstStyle/>
          <a:p>
            <a:r>
              <a:rPr lang="en-GB" sz="1100" dirty="0">
                <a:solidFill>
                  <a:schemeClr val="tx1"/>
                </a:solidFill>
                <a:latin typeface="Arial" panose="020B0604020202020204" pitchFamily="34" charset="0"/>
                <a:cs typeface="Arial" panose="020B0604020202020204" pitchFamily="34" charset="0"/>
              </a:rPr>
              <a:t>Though widely considered, museums and parks/gardens are less potent drivers of visitation. Villages / rural areas conversely are punching above their weight here</a:t>
            </a:r>
          </a:p>
        </p:txBody>
      </p:sp>
      <p:sp>
        <p:nvSpPr>
          <p:cNvPr id="40" name="Isosceles Triangle 39"/>
          <p:cNvSpPr/>
          <p:nvPr/>
        </p:nvSpPr>
        <p:spPr>
          <a:xfrm rot="16200000">
            <a:off x="4287936" y="5744319"/>
            <a:ext cx="284188" cy="115839"/>
          </a:xfrm>
          <a:prstGeom prst="triangle">
            <a:avLst/>
          </a:prstGeom>
          <a:solidFill>
            <a:srgbClr val="12074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GB" dirty="0"/>
          </a:p>
        </p:txBody>
      </p:sp>
      <p:pic>
        <p:nvPicPr>
          <p:cNvPr id="23" name="Picture 22"/>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8356244" y="224188"/>
            <a:ext cx="556800" cy="417600"/>
          </a:xfrm>
          <a:prstGeom prst="roundRect">
            <a:avLst>
              <a:gd name="adj" fmla="val 8594"/>
            </a:avLst>
          </a:prstGeom>
          <a:noFill/>
          <a:ln>
            <a:noFill/>
          </a:ln>
          <a:effectLst/>
        </p:spPr>
      </p:pic>
      <p:sp>
        <p:nvSpPr>
          <p:cNvPr id="30" name="Oval 29"/>
          <p:cNvSpPr/>
          <p:nvPr/>
        </p:nvSpPr>
        <p:spPr>
          <a:xfrm>
            <a:off x="8384121" y="819359"/>
            <a:ext cx="527544" cy="519092"/>
          </a:xfrm>
          <a:prstGeom prst="ellipse">
            <a:avLst/>
          </a:prstGeom>
          <a:solidFill>
            <a:srgbClr val="120742"/>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algn="ctr"/>
            <a:r>
              <a:rPr lang="en-US" sz="1400" b="1" dirty="0">
                <a:solidFill>
                  <a:schemeClr val="bg1"/>
                </a:solidFill>
                <a:latin typeface="Arial" panose="020B0604020202020204" pitchFamily="34" charset="0"/>
                <a:cs typeface="Arial" panose="020B0604020202020204" pitchFamily="34" charset="0"/>
              </a:rPr>
              <a:t>81%</a:t>
            </a:r>
          </a:p>
        </p:txBody>
      </p:sp>
      <p:sp>
        <p:nvSpPr>
          <p:cNvPr id="31" name="TextBox 30"/>
          <p:cNvSpPr txBox="1"/>
          <p:nvPr/>
        </p:nvSpPr>
        <p:spPr>
          <a:xfrm>
            <a:off x="8071429" y="1339907"/>
            <a:ext cx="1152927" cy="400110"/>
          </a:xfrm>
          <a:prstGeom prst="rect">
            <a:avLst/>
          </a:prstGeom>
          <a:noFill/>
        </p:spPr>
        <p:txBody>
          <a:bodyPr wrap="square" lIns="0" rIns="0" rtlCol="0">
            <a:spAutoFit/>
          </a:bodyPr>
          <a:lstStyle/>
          <a:p>
            <a:pPr algn="ctr"/>
            <a:r>
              <a:rPr lang="en-GB" sz="1000" dirty="0"/>
              <a:t>NET England </a:t>
            </a:r>
          </a:p>
          <a:p>
            <a:pPr algn="ctr"/>
            <a:r>
              <a:rPr lang="en-GB" sz="1000" dirty="0"/>
              <a:t>consideration</a:t>
            </a:r>
          </a:p>
        </p:txBody>
      </p:sp>
      <p:sp>
        <p:nvSpPr>
          <p:cNvPr id="36" name="TextBox 35"/>
          <p:cNvSpPr txBox="1"/>
          <p:nvPr/>
        </p:nvSpPr>
        <p:spPr>
          <a:xfrm>
            <a:off x="4662249" y="6279242"/>
            <a:ext cx="1616148" cy="246221"/>
          </a:xfrm>
          <a:prstGeom prst="rect">
            <a:avLst/>
          </a:prstGeom>
          <a:noFill/>
        </p:spPr>
        <p:txBody>
          <a:bodyPr wrap="none" rtlCol="0">
            <a:spAutoFit/>
          </a:bodyPr>
          <a:lstStyle/>
          <a:p>
            <a:r>
              <a:rPr lang="en-GB" sz="1000" i="1" dirty="0">
                <a:latin typeface="Arial" panose="020B0604020202020204" pitchFamily="34" charset="0"/>
                <a:cs typeface="Arial" panose="020B0604020202020204" pitchFamily="34" charset="0"/>
              </a:rPr>
              <a:t>List continues overleaf …</a:t>
            </a:r>
          </a:p>
        </p:txBody>
      </p:sp>
      <p:sp>
        <p:nvSpPr>
          <p:cNvPr id="25" name="Rectangle 24">
            <a:extLst>
              <a:ext uri="{FF2B5EF4-FFF2-40B4-BE49-F238E27FC236}">
                <a16:creationId xmlns:a16="http://schemas.microsoft.com/office/drawing/2014/main" xmlns="" id="{D2A172DB-BEFF-485C-BCEA-35C25249E96F}"/>
              </a:ext>
            </a:extLst>
          </p:cNvPr>
          <p:cNvSpPr/>
          <p:nvPr/>
        </p:nvSpPr>
        <p:spPr>
          <a:xfrm>
            <a:off x="3010159" y="1245080"/>
            <a:ext cx="846386" cy="276999"/>
          </a:xfrm>
          <a:prstGeom prst="rect">
            <a:avLst/>
          </a:prstGeom>
          <a:solidFill>
            <a:schemeClr val="bg1"/>
          </a:solidFill>
        </p:spPr>
        <p:txBody>
          <a:bodyPr wrap="none" lIns="0" tIns="0" rIns="0" bIns="0">
            <a:spAutoFit/>
          </a:bodyPr>
          <a:lstStyle/>
          <a:p>
            <a:r>
              <a:rPr lang="en-GB" sz="900" dirty="0">
                <a:solidFill>
                  <a:srgbClr val="120742"/>
                </a:solidFill>
                <a:latin typeface="Arial" panose="020B0604020202020204" pitchFamily="34" charset="0"/>
                <a:cs typeface="Arial" panose="020B0604020202020204" pitchFamily="34" charset="0"/>
              </a:rPr>
              <a:t>Would definitely </a:t>
            </a:r>
          </a:p>
          <a:p>
            <a:r>
              <a:rPr lang="en-GB" sz="900" dirty="0">
                <a:solidFill>
                  <a:srgbClr val="120742"/>
                </a:solidFill>
                <a:latin typeface="Arial" panose="020B0604020202020204" pitchFamily="34" charset="0"/>
                <a:cs typeface="Arial" panose="020B0604020202020204" pitchFamily="34" charset="0"/>
              </a:rPr>
              <a:t>consider</a:t>
            </a:r>
          </a:p>
        </p:txBody>
      </p:sp>
      <p:sp>
        <p:nvSpPr>
          <p:cNvPr id="26" name="Rectangle 25">
            <a:extLst>
              <a:ext uri="{FF2B5EF4-FFF2-40B4-BE49-F238E27FC236}">
                <a16:creationId xmlns:a16="http://schemas.microsoft.com/office/drawing/2014/main" xmlns="" id="{68127EEE-35A1-40C1-8AB8-E7450C198AB2}"/>
              </a:ext>
            </a:extLst>
          </p:cNvPr>
          <p:cNvSpPr/>
          <p:nvPr/>
        </p:nvSpPr>
        <p:spPr>
          <a:xfrm>
            <a:off x="6592283" y="1245080"/>
            <a:ext cx="852798" cy="276999"/>
          </a:xfrm>
          <a:prstGeom prst="rect">
            <a:avLst/>
          </a:prstGeom>
          <a:solidFill>
            <a:schemeClr val="bg1"/>
          </a:solidFill>
        </p:spPr>
        <p:txBody>
          <a:bodyPr wrap="none" lIns="0" tIns="0" rIns="0" bIns="0">
            <a:spAutoFit/>
          </a:bodyPr>
          <a:lstStyle/>
          <a:p>
            <a:r>
              <a:rPr lang="en-GB" sz="900" dirty="0">
                <a:solidFill>
                  <a:srgbClr val="00B050"/>
                </a:solidFill>
                <a:latin typeface="Arial" panose="020B0604020202020204" pitchFamily="34" charset="0"/>
                <a:cs typeface="Arial" panose="020B0604020202020204" pitchFamily="34" charset="0"/>
              </a:rPr>
              <a:t>England holiday </a:t>
            </a:r>
          </a:p>
          <a:p>
            <a:r>
              <a:rPr lang="en-GB" sz="900" dirty="0">
                <a:solidFill>
                  <a:srgbClr val="00B050"/>
                </a:solidFill>
                <a:latin typeface="Arial" panose="020B0604020202020204" pitchFamily="34" charset="0"/>
                <a:cs typeface="Arial" panose="020B0604020202020204" pitchFamily="34" charset="0"/>
              </a:rPr>
              <a:t>already booked</a:t>
            </a:r>
          </a:p>
        </p:txBody>
      </p:sp>
      <p:sp>
        <p:nvSpPr>
          <p:cNvPr id="27" name="Rectangle 26">
            <a:extLst>
              <a:ext uri="{FF2B5EF4-FFF2-40B4-BE49-F238E27FC236}">
                <a16:creationId xmlns:a16="http://schemas.microsoft.com/office/drawing/2014/main" xmlns="" id="{6CAE627A-15A9-4089-A0AE-981E6DBEC55F}"/>
              </a:ext>
            </a:extLst>
          </p:cNvPr>
          <p:cNvSpPr/>
          <p:nvPr/>
        </p:nvSpPr>
        <p:spPr>
          <a:xfrm>
            <a:off x="5292053" y="1245080"/>
            <a:ext cx="621965" cy="276999"/>
          </a:xfrm>
          <a:prstGeom prst="rect">
            <a:avLst/>
          </a:prstGeom>
          <a:solidFill>
            <a:schemeClr val="bg1"/>
          </a:solidFill>
        </p:spPr>
        <p:txBody>
          <a:bodyPr wrap="none" lIns="0" tIns="0" rIns="0" bIns="0">
            <a:spAutoFit/>
          </a:bodyPr>
          <a:lstStyle/>
          <a:p>
            <a:r>
              <a:rPr lang="en-GB" sz="900" dirty="0">
                <a:solidFill>
                  <a:srgbClr val="92D050"/>
                </a:solidFill>
                <a:latin typeface="Arial" panose="020B0604020202020204" pitchFamily="34" charset="0"/>
                <a:cs typeface="Arial" panose="020B0604020202020204" pitchFamily="34" charset="0"/>
              </a:rPr>
              <a:t>Actively</a:t>
            </a:r>
          </a:p>
          <a:p>
            <a:r>
              <a:rPr lang="en-GB" sz="900" dirty="0">
                <a:solidFill>
                  <a:srgbClr val="92D050"/>
                </a:solidFill>
                <a:latin typeface="Arial" panose="020B0604020202020204" pitchFamily="34" charset="0"/>
                <a:cs typeface="Arial" panose="020B0604020202020204" pitchFamily="34" charset="0"/>
              </a:rPr>
              <a:t>considering </a:t>
            </a:r>
          </a:p>
        </p:txBody>
      </p:sp>
      <p:sp>
        <p:nvSpPr>
          <p:cNvPr id="28" name="TextBox 27">
            <a:extLst>
              <a:ext uri="{FF2B5EF4-FFF2-40B4-BE49-F238E27FC236}">
                <a16:creationId xmlns:a16="http://schemas.microsoft.com/office/drawing/2014/main" xmlns="" id="{DF469EE5-10B1-4C79-8C2E-9545C0F44398}"/>
              </a:ext>
            </a:extLst>
          </p:cNvPr>
          <p:cNvSpPr txBox="1"/>
          <p:nvPr/>
        </p:nvSpPr>
        <p:spPr>
          <a:xfrm>
            <a:off x="2387601" y="305766"/>
            <a:ext cx="4514512" cy="246221"/>
          </a:xfrm>
          <a:prstGeom prst="rect">
            <a:avLst/>
          </a:prstGeom>
          <a:noFill/>
        </p:spPr>
        <p:txBody>
          <a:bodyPr wrap="square" lIns="0" rIns="0" rtlCol="0">
            <a:spAutoFit/>
          </a:bodyPr>
          <a:lstStyle/>
          <a:p>
            <a:pPr algn="r"/>
            <a:r>
              <a:rPr lang="en-GB" sz="1000" u="sng" dirty="0">
                <a:solidFill>
                  <a:schemeClr val="bg1"/>
                </a:solidFill>
                <a:latin typeface="Arial" panose="020B0604020202020204" pitchFamily="34" charset="0"/>
                <a:cs typeface="Arial" panose="020B0604020202020204" pitchFamily="34" charset="0"/>
              </a:rPr>
              <a:t>924,000 trips to England</a:t>
            </a:r>
            <a:r>
              <a:rPr lang="en-GB" sz="1000" dirty="0">
                <a:solidFill>
                  <a:schemeClr val="bg1"/>
                </a:solidFill>
                <a:latin typeface="Arial" panose="020B0604020202020204" pitchFamily="34" charset="0"/>
                <a:cs typeface="Arial" panose="020B0604020202020204" pitchFamily="34" charset="0"/>
              </a:rPr>
              <a:t> in 2016 (rank 7) … </a:t>
            </a:r>
            <a:r>
              <a:rPr lang="en-GB" sz="1000" dirty="0" smtClean="0">
                <a:solidFill>
                  <a:schemeClr val="bg1"/>
                </a:solidFill>
                <a:latin typeface="Arial" panose="020B0604020202020204" pitchFamily="34" charset="0"/>
                <a:cs typeface="Arial" panose="020B0604020202020204" pitchFamily="34" charset="0"/>
              </a:rPr>
              <a:t>including </a:t>
            </a:r>
            <a:r>
              <a:rPr lang="en-GB" sz="1000" u="sng" dirty="0" smtClean="0">
                <a:solidFill>
                  <a:schemeClr val="bg1"/>
                </a:solidFill>
                <a:latin typeface="Arial" panose="020B0604020202020204" pitchFamily="34" charset="0"/>
                <a:cs typeface="Arial" panose="020B0604020202020204" pitchFamily="34" charset="0"/>
              </a:rPr>
              <a:t>56</a:t>
            </a:r>
            <a:r>
              <a:rPr lang="en-GB" sz="1000" u="sng" dirty="0">
                <a:solidFill>
                  <a:schemeClr val="bg1"/>
                </a:solidFill>
                <a:latin typeface="Arial" panose="020B0604020202020204" pitchFamily="34" charset="0"/>
                <a:cs typeface="Arial" panose="020B0604020202020204" pitchFamily="34" charset="0"/>
              </a:rPr>
              <a:t>% to rest of England </a:t>
            </a:r>
            <a:r>
              <a:rPr lang="en-GB" sz="1000" u="sng" dirty="0" smtClean="0">
                <a:solidFill>
                  <a:schemeClr val="bg1"/>
                </a:solidFill>
                <a:latin typeface="Arial" panose="020B0604020202020204" pitchFamily="34" charset="0"/>
                <a:cs typeface="Arial" panose="020B0604020202020204" pitchFamily="34" charset="0"/>
              </a:rPr>
              <a:t>*</a:t>
            </a:r>
            <a:endParaRPr lang="en-GB" sz="1000" u="sng" dirty="0">
              <a:solidFill>
                <a:schemeClr val="bg1"/>
              </a:solidFill>
              <a:latin typeface="Arial" panose="020B0604020202020204" pitchFamily="34" charset="0"/>
              <a:cs typeface="Arial" panose="020B0604020202020204" pitchFamily="34" charset="0"/>
            </a:endParaRPr>
          </a:p>
        </p:txBody>
      </p:sp>
      <p:sp>
        <p:nvSpPr>
          <p:cNvPr id="34" name="TextBox 33"/>
          <p:cNvSpPr txBox="1"/>
          <p:nvPr/>
        </p:nvSpPr>
        <p:spPr>
          <a:xfrm>
            <a:off x="318553" y="6611779"/>
            <a:ext cx="792108" cy="246221"/>
          </a:xfrm>
          <a:prstGeom prst="rect">
            <a:avLst/>
          </a:prstGeom>
          <a:noFill/>
        </p:spPr>
        <p:txBody>
          <a:bodyPr wrap="none" rtlCol="0">
            <a:spAutoFit/>
          </a:bodyPr>
          <a:lstStyle/>
          <a:p>
            <a:r>
              <a:rPr lang="en-GB" sz="1000" dirty="0" smtClean="0">
                <a:latin typeface="Arial" panose="020B0604020202020204" pitchFamily="34" charset="0"/>
                <a:cs typeface="Arial" panose="020B0604020202020204" pitchFamily="34" charset="0"/>
              </a:rPr>
              <a:t>*IPS 2016</a:t>
            </a:r>
            <a:endParaRPr lang="en-GB" sz="10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732625427"/>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ext Placeholder 17"/>
          <p:cNvSpPr>
            <a:spLocks noGrp="1"/>
          </p:cNvSpPr>
          <p:nvPr>
            <p:ph type="body" sz="quarter" idx="13"/>
          </p:nvPr>
        </p:nvSpPr>
        <p:spPr>
          <a:xfrm>
            <a:off x="364445" y="6396162"/>
            <a:ext cx="4381504" cy="274638"/>
          </a:xfrm>
        </p:spPr>
        <p:txBody>
          <a:bodyPr lIns="0"/>
          <a:lstStyle/>
          <a:p>
            <a:r>
              <a:rPr lang="en-GB" dirty="0"/>
              <a:t>Discover England Fund – Activities &amp; Themes Research 2017</a:t>
            </a:r>
          </a:p>
        </p:txBody>
      </p:sp>
      <p:sp>
        <p:nvSpPr>
          <p:cNvPr id="12" name="Oval 11"/>
          <p:cNvSpPr/>
          <p:nvPr/>
        </p:nvSpPr>
        <p:spPr>
          <a:xfrm>
            <a:off x="8371260" y="169332"/>
            <a:ext cx="527544" cy="51909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t"/>
          <a:lstStyle/>
          <a:p>
            <a:pPr algn="ctr"/>
            <a:endParaRPr lang="en-US" sz="800" dirty="0">
              <a:solidFill>
                <a:schemeClr val="tx1"/>
              </a:solidFill>
              <a:latin typeface="Arial" panose="020B0604020202020204" pitchFamily="34" charset="0"/>
            </a:endParaRPr>
          </a:p>
        </p:txBody>
      </p:sp>
      <p:pic>
        <p:nvPicPr>
          <p:cNvPr id="6" name="Picture 5"/>
          <p:cNvPicPr>
            <a:picLocks noChangeAspect="1"/>
          </p:cNvPicPr>
          <p:nvPr/>
        </p:nvPicPr>
        <p:blipFill>
          <a:blip r:embed="rId3">
            <a:clrChange>
              <a:clrFrom>
                <a:srgbClr val="FFFFFF"/>
              </a:clrFrom>
              <a:clrTo>
                <a:srgbClr val="FFFFFF">
                  <a:alpha val="0"/>
                </a:srgbClr>
              </a:clrTo>
            </a:clrChange>
          </a:blip>
          <a:stretch>
            <a:fillRect/>
          </a:stretch>
        </p:blipFill>
        <p:spPr>
          <a:xfrm>
            <a:off x="7118198" y="6384361"/>
            <a:ext cx="947246" cy="257740"/>
          </a:xfrm>
          <a:prstGeom prst="rect">
            <a:avLst/>
          </a:prstGeom>
        </p:spPr>
      </p:pic>
      <p:pic>
        <p:nvPicPr>
          <p:cNvPr id="24" name="Picture 23"/>
          <p:cNvPicPr>
            <a:picLocks noChangeAspect="1"/>
          </p:cNvPicPr>
          <p:nvPr/>
        </p:nvPicPr>
        <p:blipFill rotWithShape="1">
          <a:blip r:embed="rId4"/>
          <a:srcRect l="17343" t="4419" r="12023" b="12561"/>
          <a:stretch/>
        </p:blipFill>
        <p:spPr>
          <a:xfrm>
            <a:off x="8172950" y="6341608"/>
            <a:ext cx="359990" cy="355944"/>
          </a:xfrm>
          <a:prstGeom prst="ellipse">
            <a:avLst/>
          </a:prstGeom>
        </p:spPr>
      </p:pic>
      <p:sp>
        <p:nvSpPr>
          <p:cNvPr id="38" name="TextBox 37"/>
          <p:cNvSpPr txBox="1"/>
          <p:nvPr/>
        </p:nvSpPr>
        <p:spPr>
          <a:xfrm>
            <a:off x="5303521" y="274989"/>
            <a:ext cx="3035630" cy="307777"/>
          </a:xfrm>
          <a:prstGeom prst="rect">
            <a:avLst/>
          </a:prstGeom>
          <a:noFill/>
        </p:spPr>
        <p:txBody>
          <a:bodyPr wrap="square" rtlCol="0">
            <a:spAutoFit/>
          </a:bodyPr>
          <a:lstStyle/>
          <a:p>
            <a:pPr algn="r"/>
            <a:r>
              <a:rPr lang="en-GB" sz="1400" b="1" dirty="0">
                <a:solidFill>
                  <a:schemeClr val="bg1"/>
                </a:solidFill>
                <a:latin typeface="Arial" panose="020B0604020202020204" pitchFamily="34" charset="0"/>
                <a:cs typeface="Arial" panose="020B0604020202020204" pitchFamily="34" charset="0"/>
              </a:rPr>
              <a:t>Australia</a:t>
            </a:r>
          </a:p>
        </p:txBody>
      </p:sp>
      <p:pic>
        <p:nvPicPr>
          <p:cNvPr id="23" name="Picture 22"/>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356244" y="224188"/>
            <a:ext cx="556800" cy="417600"/>
          </a:xfrm>
          <a:prstGeom prst="roundRect">
            <a:avLst>
              <a:gd name="adj" fmla="val 8594"/>
            </a:avLst>
          </a:prstGeom>
          <a:noFill/>
          <a:ln>
            <a:noFill/>
          </a:ln>
          <a:effectLst/>
        </p:spPr>
      </p:pic>
      <p:sp>
        <p:nvSpPr>
          <p:cNvPr id="30" name="Rectangle 29"/>
          <p:cNvSpPr/>
          <p:nvPr/>
        </p:nvSpPr>
        <p:spPr>
          <a:xfrm>
            <a:off x="4722426" y="1142498"/>
            <a:ext cx="4140001" cy="2283400"/>
          </a:xfrm>
          <a:prstGeom prst="rect">
            <a:avLst/>
          </a:prstGeom>
          <a:noFill/>
          <a:ln>
            <a:solidFill>
              <a:schemeClr val="bg1"/>
            </a:solidFill>
          </a:ln>
          <a:effectLst/>
        </p:spPr>
        <p:style>
          <a:lnRef idx="1">
            <a:schemeClr val="accent1"/>
          </a:lnRef>
          <a:fillRef idx="3">
            <a:schemeClr val="accent1"/>
          </a:fillRef>
          <a:effectRef idx="2">
            <a:schemeClr val="accent1"/>
          </a:effectRef>
          <a:fontRef idx="minor">
            <a:schemeClr val="lt1"/>
          </a:fontRef>
        </p:style>
        <p:txBody>
          <a:bodyPr rtlCol="0" anchor="t"/>
          <a:lstStyle/>
          <a:p>
            <a:pPr marL="180000" lvl="0" indent="-180000">
              <a:spcAft>
                <a:spcPts val="600"/>
              </a:spcAft>
              <a:buFont typeface="Arial" panose="020B0604020202020204" pitchFamily="34" charset="0"/>
              <a:buChar char="•"/>
            </a:pPr>
            <a:r>
              <a:rPr lang="en-GB" sz="1100" dirty="0">
                <a:solidFill>
                  <a:schemeClr val="tx1"/>
                </a:solidFill>
                <a:latin typeface="Arial" panose="020B0604020202020204" pitchFamily="34" charset="0"/>
                <a:cs typeface="Arial" panose="020B0604020202020204" pitchFamily="34" charset="0"/>
              </a:rPr>
              <a:t>England not strongly considered for challenge / action activities, but all other clusters generally considered </a:t>
            </a:r>
          </a:p>
          <a:p>
            <a:pPr marL="180000" lvl="0" indent="-180000">
              <a:spcAft>
                <a:spcPts val="600"/>
              </a:spcAft>
              <a:buFont typeface="Arial" panose="020B0604020202020204" pitchFamily="34" charset="0"/>
              <a:buChar char="•"/>
            </a:pPr>
            <a:r>
              <a:rPr lang="en-GB" sz="1100" dirty="0">
                <a:solidFill>
                  <a:schemeClr val="tx1"/>
                </a:solidFill>
                <a:latin typeface="Arial" panose="020B0604020202020204" pitchFamily="34" charset="0"/>
                <a:cs typeface="Arial" panose="020B0604020202020204" pitchFamily="34" charset="0"/>
              </a:rPr>
              <a:t>Major drivers of consideration at an activity level are history and iconic destinations, but no exclusive skew to what the city has to offer …</a:t>
            </a:r>
          </a:p>
          <a:p>
            <a:pPr marL="180000" lvl="0" indent="-180000">
              <a:spcAft>
                <a:spcPts val="600"/>
              </a:spcAft>
              <a:buFont typeface="Arial" panose="020B0604020202020204" pitchFamily="34" charset="0"/>
              <a:buChar char="•"/>
            </a:pPr>
            <a:r>
              <a:rPr lang="en-GB" sz="1100" dirty="0">
                <a:solidFill>
                  <a:schemeClr val="tx1"/>
                </a:solidFill>
                <a:latin typeface="Arial" panose="020B0604020202020204" pitchFamily="34" charset="0"/>
                <a:cs typeface="Arial" panose="020B0604020202020204" pitchFamily="34" charset="0"/>
              </a:rPr>
              <a:t>… exploration of villages / rural areas is a key driver of consideration too </a:t>
            </a:r>
          </a:p>
          <a:p>
            <a:pPr marL="180000" lvl="0" indent="-180000">
              <a:spcAft>
                <a:spcPts val="600"/>
              </a:spcAft>
              <a:buFont typeface="Arial" panose="020B0604020202020204" pitchFamily="34" charset="0"/>
              <a:buChar char="•"/>
            </a:pPr>
            <a:r>
              <a:rPr lang="en-GB" sz="1100" dirty="0">
                <a:solidFill>
                  <a:schemeClr val="tx1"/>
                </a:solidFill>
                <a:latin typeface="Arial" panose="020B0604020202020204" pitchFamily="34" charset="0"/>
                <a:cs typeface="Arial" panose="020B0604020202020204" pitchFamily="34" charset="0"/>
              </a:rPr>
              <a:t>Contemporary culture perhaps not the most widely considered activity, but one that disproportionally drives consideration of England </a:t>
            </a:r>
          </a:p>
        </p:txBody>
      </p:sp>
      <p:sp>
        <p:nvSpPr>
          <p:cNvPr id="31" name="Rectangle 30"/>
          <p:cNvSpPr/>
          <p:nvPr/>
        </p:nvSpPr>
        <p:spPr>
          <a:xfrm>
            <a:off x="4722427" y="926035"/>
            <a:ext cx="4116478" cy="233397"/>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MARKET SUMMARY</a:t>
            </a:r>
          </a:p>
        </p:txBody>
      </p:sp>
      <p:sp>
        <p:nvSpPr>
          <p:cNvPr id="25" name="Rectangle 24"/>
          <p:cNvSpPr/>
          <p:nvPr/>
        </p:nvSpPr>
        <p:spPr>
          <a:xfrm>
            <a:off x="4748221" y="3581650"/>
            <a:ext cx="4114206" cy="2703662"/>
          </a:xfrm>
          <a:prstGeom prst="rect">
            <a:avLst/>
          </a:prstGeom>
          <a:noFill/>
          <a:ln w="6350">
            <a:solidFill>
              <a:schemeClr val="bg1">
                <a:lumMod val="50000"/>
              </a:schemeClr>
            </a:solidFill>
            <a:prstDash val="sysDash"/>
          </a:ln>
          <a:effectLst/>
        </p:spPr>
        <p:style>
          <a:lnRef idx="1">
            <a:schemeClr val="accent1"/>
          </a:lnRef>
          <a:fillRef idx="3">
            <a:schemeClr val="accent1"/>
          </a:fillRef>
          <a:effectRef idx="2">
            <a:schemeClr val="accent1"/>
          </a:effectRef>
          <a:fontRef idx="minor">
            <a:schemeClr val="lt1"/>
          </a:fontRef>
        </p:style>
        <p:txBody>
          <a:bodyPr lIns="36000" rIns="36000" rtlCol="0" anchor="t"/>
          <a:lstStyle/>
          <a:p>
            <a:r>
              <a:rPr lang="en-GB" sz="1200" b="1" dirty="0">
                <a:solidFill>
                  <a:schemeClr val="tx1"/>
                </a:solidFill>
                <a:latin typeface="Arial" panose="020B0604020202020204" pitchFamily="34" charset="0"/>
                <a:cs typeface="Arial" panose="020B0604020202020204" pitchFamily="34" charset="0"/>
              </a:rPr>
              <a:t>INDEXING </a:t>
            </a:r>
          </a:p>
          <a:p>
            <a:r>
              <a:rPr lang="en-GB" sz="1050" dirty="0">
                <a:solidFill>
                  <a:schemeClr val="tx1"/>
                </a:solidFill>
                <a:latin typeface="Arial" panose="020B0604020202020204" pitchFamily="34" charset="0"/>
                <a:cs typeface="Arial" panose="020B0604020202020204" pitchFamily="34" charset="0"/>
              </a:rPr>
              <a:t>Indexing shows relative differences, e.g. against the global average or the average importance of activities. An index score of 120 next to a 60% score indicates a global average of 50% as does an index score of 80 next to a 40% score. </a:t>
            </a:r>
          </a:p>
          <a:p>
            <a:endParaRPr lang="en-GB" sz="1100" b="1" dirty="0">
              <a:solidFill>
                <a:schemeClr val="tx1"/>
              </a:solidFill>
              <a:latin typeface="Arial" panose="020B0604020202020204" pitchFamily="34" charset="0"/>
              <a:cs typeface="Arial" panose="020B0604020202020204" pitchFamily="34" charset="0"/>
            </a:endParaRPr>
          </a:p>
          <a:p>
            <a:r>
              <a:rPr lang="en-GB" sz="1200" b="1" dirty="0">
                <a:solidFill>
                  <a:schemeClr val="tx1"/>
                </a:solidFill>
                <a:latin typeface="Arial" panose="020B0604020202020204" pitchFamily="34" charset="0"/>
                <a:cs typeface="Arial" panose="020B0604020202020204" pitchFamily="34" charset="0"/>
              </a:rPr>
              <a:t>COLOUR CODING OF INDEX SCORES </a:t>
            </a:r>
          </a:p>
          <a:p>
            <a:r>
              <a:rPr lang="en-GB" sz="1050" dirty="0">
                <a:solidFill>
                  <a:schemeClr val="tx1"/>
                </a:solidFill>
                <a:latin typeface="Arial" panose="020B0604020202020204" pitchFamily="34" charset="0"/>
                <a:cs typeface="Arial" panose="020B0604020202020204" pitchFamily="34" charset="0"/>
              </a:rPr>
              <a:t>Index scores have been colour coded to highlight smaller or greater differences. </a:t>
            </a:r>
            <a:r>
              <a:rPr lang="en-GB" sz="1050" dirty="0">
                <a:solidFill>
                  <a:srgbClr val="C00000"/>
                </a:solidFill>
                <a:latin typeface="Arial" panose="020B0604020202020204" pitchFamily="34" charset="0"/>
                <a:cs typeface="Arial" panose="020B0604020202020204" pitchFamily="34" charset="0"/>
                <a:sym typeface="Wingdings" panose="05000000000000000000" pitchFamily="2" charset="2"/>
              </a:rPr>
              <a:t></a:t>
            </a:r>
            <a:r>
              <a:rPr lang="en-GB" sz="1050" dirty="0">
                <a:solidFill>
                  <a:schemeClr val="tx1"/>
                </a:solidFill>
                <a:latin typeface="Arial" panose="020B0604020202020204" pitchFamily="34" charset="0"/>
                <a:cs typeface="Arial" panose="020B0604020202020204" pitchFamily="34" charset="0"/>
              </a:rPr>
              <a:t>=strong under-indexing (index &lt;80), </a:t>
            </a:r>
            <a:r>
              <a:rPr lang="en-GB" sz="1050" dirty="0">
                <a:solidFill>
                  <a:srgbClr val="FFC000"/>
                </a:solidFill>
                <a:latin typeface="Arial" panose="020B0604020202020204" pitchFamily="34" charset="0"/>
                <a:cs typeface="Arial" panose="020B0604020202020204" pitchFamily="34" charset="0"/>
                <a:sym typeface="Wingdings" panose="05000000000000000000" pitchFamily="2" charset="2"/>
              </a:rPr>
              <a:t></a:t>
            </a:r>
            <a:r>
              <a:rPr lang="en-GB" sz="1050" dirty="0">
                <a:solidFill>
                  <a:schemeClr val="tx1"/>
                </a:solidFill>
                <a:latin typeface="Arial" panose="020B0604020202020204" pitchFamily="34" charset="0"/>
                <a:cs typeface="Arial" panose="020B0604020202020204" pitchFamily="34" charset="0"/>
              </a:rPr>
              <a:t>=moderate under-indexing (index 80-89), </a:t>
            </a:r>
            <a:r>
              <a:rPr lang="en-GB" sz="1050" dirty="0">
                <a:solidFill>
                  <a:srgbClr val="92D050"/>
                </a:solidFill>
                <a:latin typeface="Arial" panose="020B0604020202020204" pitchFamily="34" charset="0"/>
                <a:cs typeface="Arial" panose="020B0604020202020204" pitchFamily="34" charset="0"/>
                <a:sym typeface="Wingdings" panose="05000000000000000000" pitchFamily="2" charset="2"/>
              </a:rPr>
              <a:t></a:t>
            </a:r>
            <a:r>
              <a:rPr lang="en-GB" sz="1050" dirty="0">
                <a:solidFill>
                  <a:schemeClr val="tx1"/>
                </a:solidFill>
                <a:latin typeface="Arial" panose="020B0604020202020204" pitchFamily="34" charset="0"/>
                <a:cs typeface="Arial" panose="020B0604020202020204" pitchFamily="34" charset="0"/>
              </a:rPr>
              <a:t>=moderate over-indexing (index 110-119) and </a:t>
            </a:r>
            <a:r>
              <a:rPr lang="en-GB" sz="1050" dirty="0">
                <a:solidFill>
                  <a:srgbClr val="00B050"/>
                </a:solidFill>
                <a:latin typeface="Arial" panose="020B0604020202020204" pitchFamily="34" charset="0"/>
                <a:cs typeface="Arial" panose="020B0604020202020204" pitchFamily="34" charset="0"/>
                <a:sym typeface="Wingdings" panose="05000000000000000000" pitchFamily="2" charset="2"/>
              </a:rPr>
              <a:t></a:t>
            </a:r>
            <a:r>
              <a:rPr lang="en-GB" sz="1050" dirty="0">
                <a:solidFill>
                  <a:schemeClr val="tx1"/>
                </a:solidFill>
                <a:latin typeface="Arial" panose="020B0604020202020204" pitchFamily="34" charset="0"/>
                <a:cs typeface="Arial" panose="020B0604020202020204" pitchFamily="34" charset="0"/>
              </a:rPr>
              <a:t>=strong over-indexing (index 120+)</a:t>
            </a:r>
            <a:endParaRPr lang="en-GB" sz="1050" b="1" dirty="0">
              <a:solidFill>
                <a:schemeClr val="tx1"/>
              </a:solidFill>
              <a:latin typeface="Arial" panose="020B0604020202020204" pitchFamily="34" charset="0"/>
              <a:cs typeface="Arial" panose="020B0604020202020204" pitchFamily="34" charset="0"/>
            </a:endParaRPr>
          </a:p>
          <a:p>
            <a:endParaRPr lang="en-GB" sz="1100" b="1" dirty="0">
              <a:solidFill>
                <a:schemeClr val="tx1"/>
              </a:solidFill>
              <a:latin typeface="Arial" panose="020B0604020202020204" pitchFamily="34" charset="0"/>
              <a:cs typeface="Arial" panose="020B0604020202020204" pitchFamily="34" charset="0"/>
            </a:endParaRPr>
          </a:p>
          <a:p>
            <a:pPr lvl="0"/>
            <a:r>
              <a:rPr lang="en-GB" sz="1200" b="1" dirty="0">
                <a:solidFill>
                  <a:srgbClr val="120742"/>
                </a:solidFill>
                <a:latin typeface="Arial" panose="020B0604020202020204" pitchFamily="34" charset="0"/>
                <a:cs typeface="Arial" panose="020B0604020202020204" pitchFamily="34" charset="0"/>
              </a:rPr>
              <a:t>SOURCE </a:t>
            </a:r>
          </a:p>
          <a:p>
            <a:pPr lvl="0"/>
            <a:r>
              <a:rPr lang="en-GB" sz="1050" dirty="0">
                <a:solidFill>
                  <a:srgbClr val="120742"/>
                </a:solidFill>
                <a:latin typeface="Arial" panose="020B0604020202020204" pitchFamily="34" charset="0"/>
                <a:cs typeface="Arial" panose="020B0604020202020204" pitchFamily="34" charset="0"/>
              </a:rPr>
              <a:t>Online survey of 1,521 respondents. Fieldwork carried out between </a:t>
            </a:r>
            <a:r>
              <a:rPr lang="en-GB" sz="1050" dirty="0">
                <a:solidFill>
                  <a:srgbClr val="120742"/>
                </a:solidFill>
                <a:latin typeface="Arial" panose="020B0604020202020204" pitchFamily="34" charset="0"/>
                <a:cs typeface="Arial" panose="020B0604020202020204" pitchFamily="34" charset="0"/>
              </a:rPr>
              <a:t>[02.17] and [03.17]</a:t>
            </a:r>
            <a:r>
              <a:rPr lang="en-GB" sz="1050" dirty="0">
                <a:solidFill>
                  <a:srgbClr val="120742"/>
                </a:solidFill>
                <a:latin typeface="Arial" panose="020B0604020202020204" pitchFamily="34" charset="0"/>
                <a:cs typeface="Arial" panose="020B0604020202020204" pitchFamily="34" charset="0"/>
              </a:rPr>
              <a:t>.</a:t>
            </a:r>
            <a:endParaRPr lang="en-GB" sz="1050" dirty="0">
              <a:solidFill>
                <a:srgbClr val="120742"/>
              </a:solidFill>
              <a:latin typeface="Arial" panose="020B0604020202020204" pitchFamily="34" charset="0"/>
              <a:cs typeface="Arial" panose="020B0604020202020204" pitchFamily="34" charset="0"/>
            </a:endParaRPr>
          </a:p>
        </p:txBody>
      </p:sp>
      <p:graphicFrame>
        <p:nvGraphicFramePr>
          <p:cNvPr id="69" name="Table 68"/>
          <p:cNvGraphicFramePr>
            <a:graphicFrameLocks noGrp="1"/>
          </p:cNvGraphicFramePr>
          <p:nvPr>
            <p:extLst>
              <p:ext uri="{D42A27DB-BD31-4B8C-83A1-F6EECF244321}">
                <p14:modId xmlns:p14="http://schemas.microsoft.com/office/powerpoint/2010/main" val="418866013"/>
              </p:ext>
            </p:extLst>
          </p:nvPr>
        </p:nvGraphicFramePr>
        <p:xfrm>
          <a:off x="326345" y="1289671"/>
          <a:ext cx="4140000" cy="3636000"/>
        </p:xfrm>
        <a:graphic>
          <a:graphicData uri="http://schemas.openxmlformats.org/drawingml/2006/table">
            <a:tbl>
              <a:tblPr>
                <a:tableStyleId>{5C22544A-7EE6-4342-B048-85BDC9FD1C3A}</a:tableStyleId>
              </a:tblPr>
              <a:tblGrid>
                <a:gridCol w="2440800">
                  <a:extLst>
                    <a:ext uri="{9D8B030D-6E8A-4147-A177-3AD203B41FA5}">
                      <a16:colId xmlns:a16="http://schemas.microsoft.com/office/drawing/2014/main" xmlns="" val="1103061090"/>
                    </a:ext>
                  </a:extLst>
                </a:gridCol>
                <a:gridCol w="849600">
                  <a:extLst>
                    <a:ext uri="{9D8B030D-6E8A-4147-A177-3AD203B41FA5}">
                      <a16:colId xmlns:a16="http://schemas.microsoft.com/office/drawing/2014/main" xmlns="" val="644159123"/>
                    </a:ext>
                  </a:extLst>
                </a:gridCol>
                <a:gridCol w="849600">
                  <a:extLst>
                    <a:ext uri="{9D8B030D-6E8A-4147-A177-3AD203B41FA5}">
                      <a16:colId xmlns:a16="http://schemas.microsoft.com/office/drawing/2014/main" xmlns="" val="3859757549"/>
                    </a:ext>
                  </a:extLst>
                </a:gridCol>
              </a:tblGrid>
              <a:tr h="396000">
                <a:tc>
                  <a:txBody>
                    <a:bodyPr/>
                    <a:lstStyle/>
                    <a:p>
                      <a:pPr marL="0" marR="0" lvl="0" indent="0" algn="l" defTabSz="457200" rtl="0" eaLnBrk="1" fontAlgn="b" latinLnBrk="0" hangingPunct="1">
                        <a:lnSpc>
                          <a:spcPct val="100000"/>
                        </a:lnSpc>
                        <a:spcBef>
                          <a:spcPts val="0"/>
                        </a:spcBef>
                        <a:spcAft>
                          <a:spcPts val="0"/>
                        </a:spcAft>
                        <a:buClrTx/>
                        <a:buSzTx/>
                        <a:buFontTx/>
                        <a:buNone/>
                        <a:tabLst/>
                        <a:defRPr/>
                      </a:pPr>
                      <a:r>
                        <a:rPr lang="en-GB" sz="1200" b="1" i="0" u="none" strike="noStrike" dirty="0">
                          <a:solidFill>
                            <a:schemeClr val="tx1"/>
                          </a:solidFill>
                          <a:effectLst/>
                          <a:latin typeface="Arial" panose="020B0604020202020204" pitchFamily="34" charset="0"/>
                          <a:cs typeface="Arial" panose="020B0604020202020204" pitchFamily="34" charset="0"/>
                        </a:rPr>
                        <a:t>ACTIVITY (11-20 of 40)</a:t>
                      </a:r>
                      <a:endParaRPr lang="en-GB" sz="1600" b="1"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12700" cmpd="sng">
                      <a:noFill/>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9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12700" cmpd="sng">
                      <a:noFill/>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200" b="1" i="0" u="none" strike="noStrike" dirty="0">
                          <a:solidFill>
                            <a:schemeClr val="tx1"/>
                          </a:solidFill>
                          <a:effectLst/>
                          <a:latin typeface="Arial" panose="020B0604020202020204" pitchFamily="34" charset="0"/>
                          <a:cs typeface="Arial" panose="020B0604020202020204" pitchFamily="34" charset="0"/>
                        </a:rPr>
                        <a:t>INDEX </a:t>
                      </a:r>
                    </a:p>
                    <a:p>
                      <a:pPr algn="ctr" fontAlgn="b"/>
                      <a:r>
                        <a:rPr lang="en-GB" sz="700" b="1" i="0" u="none" strike="noStrike" dirty="0">
                          <a:solidFill>
                            <a:schemeClr val="tx1"/>
                          </a:solidFill>
                          <a:effectLst/>
                          <a:latin typeface="Arial" panose="020B0604020202020204" pitchFamily="34" charset="0"/>
                          <a:cs typeface="Arial" panose="020B0604020202020204" pitchFamily="34" charset="0"/>
                        </a:rPr>
                        <a:t>IMPORTANCE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12700" cmpd="sng">
                      <a:noFill/>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255244487"/>
                  </a:ext>
                </a:extLst>
              </a:tr>
              <a:tr h="324000">
                <a:tc>
                  <a:txBody>
                    <a:bodyPr/>
                    <a:lstStyle/>
                    <a:p>
                      <a:pPr algn="l" fontAlgn="b"/>
                      <a:r>
                        <a:rPr lang="en-GB" sz="1000" b="0" i="0" u="none" strike="noStrike" dirty="0">
                          <a:solidFill>
                            <a:srgbClr val="120742"/>
                          </a:solidFill>
                          <a:effectLst/>
                          <a:latin typeface="Arial" panose="020B0604020202020204" pitchFamily="34" charset="0"/>
                          <a:cs typeface="Arial" panose="020B0604020202020204" pitchFamily="34" charset="0"/>
                        </a:rPr>
                        <a:t>Shopping for locally made products/craft</a:t>
                      </a:r>
                    </a:p>
                  </a:txBody>
                  <a:tcPr marL="9525" marR="9525" marT="36000" marB="3600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solidFill>
                            <a:srgbClr val="120742"/>
                          </a:solidFill>
                          <a:effectLst/>
                          <a:latin typeface="Arial" panose="020B0604020202020204" pitchFamily="34" charset="0"/>
                          <a:cs typeface="Arial" panose="020B0604020202020204" pitchFamily="34" charset="0"/>
                        </a:rPr>
                        <a:t>53%</a:t>
                      </a:r>
                    </a:p>
                  </a:txBody>
                  <a:tcPr marL="9525" marR="9525" marT="36000" marB="3600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rgbClr val="120742"/>
                          </a:solidFill>
                          <a:effectLst/>
                          <a:latin typeface="Arial" panose="020B0604020202020204" pitchFamily="34" charset="0"/>
                          <a:cs typeface="Arial" panose="020B0604020202020204" pitchFamily="34" charset="0"/>
                        </a:rPr>
                        <a:t> 91 </a:t>
                      </a:r>
                    </a:p>
                  </a:txBody>
                  <a:tcPr marL="9525" marR="9525" marT="36000" marB="3600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005986910"/>
                  </a:ext>
                </a:extLst>
              </a:tr>
              <a:tr h="324000">
                <a:tc>
                  <a:txBody>
                    <a:bodyPr/>
                    <a:lstStyle/>
                    <a:p>
                      <a:pPr algn="l" fontAlgn="b"/>
                      <a:r>
                        <a:rPr lang="en-GB" sz="1000" b="0" i="0" u="none" strike="noStrike" dirty="0">
                          <a:solidFill>
                            <a:srgbClr val="120742"/>
                          </a:solidFill>
                          <a:effectLst/>
                          <a:latin typeface="Arial" panose="020B0604020202020204" pitchFamily="34" charset="0"/>
                          <a:cs typeface="Arial" panose="020B0604020202020204" pitchFamily="34" charset="0"/>
                        </a:rPr>
                        <a:t>Short (&lt; 2hrs) country or coastal walk</a:t>
                      </a:r>
                    </a:p>
                  </a:txBody>
                  <a:tcPr marL="9525" marR="9525" marT="36000" marB="3600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solidFill>
                            <a:srgbClr val="120742"/>
                          </a:solidFill>
                          <a:effectLst/>
                          <a:latin typeface="Arial" panose="020B0604020202020204" pitchFamily="34" charset="0"/>
                          <a:cs typeface="Arial" panose="020B0604020202020204" pitchFamily="34" charset="0"/>
                        </a:rPr>
                        <a:t>53%</a:t>
                      </a:r>
                    </a:p>
                  </a:txBody>
                  <a:tcPr marL="9525" marR="9525" marT="36000" marB="3600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rgbClr val="120742"/>
                          </a:solidFill>
                          <a:effectLst/>
                          <a:latin typeface="Arial" panose="020B0604020202020204" pitchFamily="34" charset="0"/>
                          <a:cs typeface="Arial" panose="020B0604020202020204" pitchFamily="34" charset="0"/>
                        </a:rPr>
                        <a:t> </a:t>
                      </a:r>
                      <a:r>
                        <a:rPr lang="en-GB" sz="1000" b="1" i="0" u="none" strike="noStrike" dirty="0">
                          <a:solidFill>
                            <a:schemeClr val="bg1"/>
                          </a:solidFill>
                          <a:effectLst/>
                          <a:latin typeface="Arial" panose="020B0604020202020204" pitchFamily="34" charset="0"/>
                          <a:cs typeface="Arial" panose="020B0604020202020204" pitchFamily="34" charset="0"/>
                        </a:rPr>
                        <a:t>80</a:t>
                      </a:r>
                      <a:r>
                        <a:rPr lang="en-GB" sz="1000" b="0" i="0" u="none" strike="noStrike" dirty="0">
                          <a:solidFill>
                            <a:srgbClr val="120742"/>
                          </a:solidFill>
                          <a:effectLst/>
                          <a:latin typeface="Arial" panose="020B0604020202020204" pitchFamily="34" charset="0"/>
                          <a:cs typeface="Arial" panose="020B0604020202020204" pitchFamily="34" charset="0"/>
                        </a:rPr>
                        <a:t> </a:t>
                      </a:r>
                    </a:p>
                  </a:txBody>
                  <a:tcPr marL="9525" marR="9525" marT="36000" marB="3600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FFC000"/>
                    </a:solidFill>
                  </a:tcPr>
                </a:tc>
                <a:extLst>
                  <a:ext uri="{0D108BD9-81ED-4DB2-BD59-A6C34878D82A}">
                    <a16:rowId xmlns:a16="http://schemas.microsoft.com/office/drawing/2014/main" xmlns="" val="4167075963"/>
                  </a:ext>
                </a:extLst>
              </a:tr>
              <a:tr h="324000">
                <a:tc>
                  <a:txBody>
                    <a:bodyPr/>
                    <a:lstStyle/>
                    <a:p>
                      <a:pPr algn="l" fontAlgn="b"/>
                      <a:r>
                        <a:rPr lang="en-GB" sz="1000" b="0" i="0" u="none" strike="noStrike" dirty="0">
                          <a:solidFill>
                            <a:srgbClr val="120742"/>
                          </a:solidFill>
                          <a:effectLst/>
                          <a:latin typeface="Arial" panose="020B0604020202020204" pitchFamily="34" charset="0"/>
                          <a:cs typeface="Arial" panose="020B0604020202020204" pitchFamily="34" charset="0"/>
                        </a:rPr>
                        <a:t>Visiting places linked to family history</a:t>
                      </a:r>
                    </a:p>
                  </a:txBody>
                  <a:tcPr marL="9525" marR="9525" marT="36000" marB="3600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solidFill>
                            <a:srgbClr val="120742"/>
                          </a:solidFill>
                          <a:effectLst/>
                          <a:latin typeface="Arial" panose="020B0604020202020204" pitchFamily="34" charset="0"/>
                          <a:cs typeface="Arial" panose="020B0604020202020204" pitchFamily="34" charset="0"/>
                        </a:rPr>
                        <a:t>52%</a:t>
                      </a:r>
                    </a:p>
                  </a:txBody>
                  <a:tcPr marL="9525" marR="9525" marT="36000" marB="3600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rgbClr val="120742"/>
                          </a:solidFill>
                          <a:effectLst/>
                          <a:latin typeface="Arial" panose="020B0604020202020204" pitchFamily="34" charset="0"/>
                          <a:cs typeface="Arial" panose="020B0604020202020204" pitchFamily="34" charset="0"/>
                        </a:rPr>
                        <a:t> 104 </a:t>
                      </a:r>
                    </a:p>
                  </a:txBody>
                  <a:tcPr marL="9525" marR="9525" marT="36000" marB="3600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265351345"/>
                  </a:ext>
                </a:extLst>
              </a:tr>
              <a:tr h="324000">
                <a:tc>
                  <a:txBody>
                    <a:bodyPr/>
                    <a:lstStyle/>
                    <a:p>
                      <a:pPr algn="l" fontAlgn="b"/>
                      <a:r>
                        <a:rPr lang="en-GB" sz="1000" b="0" i="0" u="none" strike="noStrike" dirty="0">
                          <a:solidFill>
                            <a:srgbClr val="120742"/>
                          </a:solidFill>
                          <a:effectLst/>
                          <a:latin typeface="Arial" panose="020B0604020202020204" pitchFamily="34" charset="0"/>
                          <a:cs typeface="Arial" panose="020B0604020202020204" pitchFamily="34" charset="0"/>
                        </a:rPr>
                        <a:t>Visiting an art gallery</a:t>
                      </a:r>
                    </a:p>
                  </a:txBody>
                  <a:tcPr marL="9525" marR="9525" marT="36000" marB="3600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solidFill>
                            <a:srgbClr val="120742"/>
                          </a:solidFill>
                          <a:effectLst/>
                          <a:latin typeface="Arial" panose="020B0604020202020204" pitchFamily="34" charset="0"/>
                          <a:cs typeface="Arial" panose="020B0604020202020204" pitchFamily="34" charset="0"/>
                        </a:rPr>
                        <a:t>52%</a:t>
                      </a:r>
                    </a:p>
                  </a:txBody>
                  <a:tcPr marL="9525" marR="9525" marT="36000" marB="3600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1" i="0" u="none" strike="noStrike" dirty="0">
                          <a:solidFill>
                            <a:schemeClr val="bg1"/>
                          </a:solidFill>
                          <a:effectLst/>
                          <a:latin typeface="Arial" panose="020B0604020202020204" pitchFamily="34" charset="0"/>
                          <a:cs typeface="Arial" panose="020B0604020202020204" pitchFamily="34" charset="0"/>
                        </a:rPr>
                        <a:t> 83 </a:t>
                      </a:r>
                    </a:p>
                  </a:txBody>
                  <a:tcPr marL="9525" marR="9525" marT="36000" marB="3600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FFC000"/>
                    </a:solidFill>
                  </a:tcPr>
                </a:tc>
                <a:extLst>
                  <a:ext uri="{0D108BD9-81ED-4DB2-BD59-A6C34878D82A}">
                    <a16:rowId xmlns:a16="http://schemas.microsoft.com/office/drawing/2014/main" xmlns="" val="2373551203"/>
                  </a:ext>
                </a:extLst>
              </a:tr>
              <a:tr h="324000">
                <a:tc>
                  <a:txBody>
                    <a:bodyPr/>
                    <a:lstStyle/>
                    <a:p>
                      <a:pPr algn="l" fontAlgn="b"/>
                      <a:r>
                        <a:rPr lang="en-GB" sz="1000" b="0" i="0" u="none" strike="noStrike" dirty="0">
                          <a:solidFill>
                            <a:srgbClr val="120742"/>
                          </a:solidFill>
                          <a:effectLst/>
                          <a:latin typeface="Arial" panose="020B0604020202020204" pitchFamily="34" charset="0"/>
                          <a:cs typeface="Arial" panose="020B0604020202020204" pitchFamily="34" charset="0"/>
                        </a:rPr>
                        <a:t>Event associated with local traditions</a:t>
                      </a:r>
                    </a:p>
                  </a:txBody>
                  <a:tcPr marL="9525" marR="9525" marT="36000" marB="3600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solidFill>
                            <a:srgbClr val="120742"/>
                          </a:solidFill>
                          <a:effectLst/>
                          <a:latin typeface="Arial" panose="020B0604020202020204" pitchFamily="34" charset="0"/>
                          <a:cs typeface="Arial" panose="020B0604020202020204" pitchFamily="34" charset="0"/>
                        </a:rPr>
                        <a:t>50%</a:t>
                      </a:r>
                    </a:p>
                  </a:txBody>
                  <a:tcPr marL="9525" marR="9525" marT="36000" marB="3600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rgbClr val="120742"/>
                          </a:solidFill>
                          <a:effectLst/>
                          <a:latin typeface="Arial" panose="020B0604020202020204" pitchFamily="34" charset="0"/>
                          <a:cs typeface="Arial" panose="020B0604020202020204" pitchFamily="34" charset="0"/>
                        </a:rPr>
                        <a:t> 107 </a:t>
                      </a:r>
                    </a:p>
                  </a:txBody>
                  <a:tcPr marL="9525" marR="9525" marT="36000" marB="3600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89524845"/>
                  </a:ext>
                </a:extLst>
              </a:tr>
              <a:tr h="324000">
                <a:tc>
                  <a:txBody>
                    <a:bodyPr/>
                    <a:lstStyle/>
                    <a:p>
                      <a:pPr algn="l" fontAlgn="b"/>
                      <a:r>
                        <a:rPr lang="en-GB" sz="1000" b="0" i="0" u="none" strike="noStrike" dirty="0">
                          <a:solidFill>
                            <a:srgbClr val="120742"/>
                          </a:solidFill>
                          <a:effectLst/>
                          <a:latin typeface="Arial" panose="020B0604020202020204" pitchFamily="34" charset="0"/>
                          <a:cs typeface="Arial" panose="020B0604020202020204" pitchFamily="34" charset="0"/>
                        </a:rPr>
                        <a:t>Shopping for clothes</a:t>
                      </a:r>
                    </a:p>
                  </a:txBody>
                  <a:tcPr marL="9525" marR="9525" marT="36000" marB="3600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solidFill>
                            <a:srgbClr val="120742"/>
                          </a:solidFill>
                          <a:effectLst/>
                          <a:latin typeface="Arial" panose="020B0604020202020204" pitchFamily="34" charset="0"/>
                          <a:cs typeface="Arial" panose="020B0604020202020204" pitchFamily="34" charset="0"/>
                        </a:rPr>
                        <a:t>48%</a:t>
                      </a:r>
                    </a:p>
                  </a:txBody>
                  <a:tcPr marL="9525" marR="9525" marT="36000" marB="3600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1" i="0" u="none" strike="noStrike" dirty="0">
                          <a:solidFill>
                            <a:schemeClr val="bg1"/>
                          </a:solidFill>
                          <a:effectLst/>
                          <a:latin typeface="Arial" panose="020B0604020202020204" pitchFamily="34" charset="0"/>
                          <a:cs typeface="Arial" panose="020B0604020202020204" pitchFamily="34" charset="0"/>
                        </a:rPr>
                        <a:t> 87 </a:t>
                      </a:r>
                    </a:p>
                  </a:txBody>
                  <a:tcPr marL="9525" marR="9525" marT="36000" marB="3600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FFC000"/>
                    </a:solidFill>
                  </a:tcPr>
                </a:tc>
                <a:extLst>
                  <a:ext uri="{0D108BD9-81ED-4DB2-BD59-A6C34878D82A}">
                    <a16:rowId xmlns:a16="http://schemas.microsoft.com/office/drawing/2014/main" xmlns="" val="2824507888"/>
                  </a:ext>
                </a:extLst>
              </a:tr>
              <a:tr h="324000">
                <a:tc>
                  <a:txBody>
                    <a:bodyPr/>
                    <a:lstStyle/>
                    <a:p>
                      <a:pPr algn="l" fontAlgn="b"/>
                      <a:r>
                        <a:rPr lang="en-GB" sz="1000" b="0" i="0" u="none" strike="noStrike" dirty="0">
                          <a:solidFill>
                            <a:srgbClr val="120742"/>
                          </a:solidFill>
                          <a:effectLst/>
                          <a:latin typeface="Arial" panose="020B0604020202020204" pitchFamily="34" charset="0"/>
                          <a:cs typeface="Arial" panose="020B0604020202020204" pitchFamily="34" charset="0"/>
                        </a:rPr>
                        <a:t>Visiting contemporary culture attraction</a:t>
                      </a:r>
                    </a:p>
                  </a:txBody>
                  <a:tcPr marL="9525" marR="9525" marT="36000" marB="3600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solidFill>
                            <a:srgbClr val="120742"/>
                          </a:solidFill>
                          <a:effectLst/>
                          <a:latin typeface="Arial" panose="020B0604020202020204" pitchFamily="34" charset="0"/>
                          <a:cs typeface="Arial" panose="020B0604020202020204" pitchFamily="34" charset="0"/>
                        </a:rPr>
                        <a:t>47%</a:t>
                      </a:r>
                    </a:p>
                  </a:txBody>
                  <a:tcPr marL="9525" marR="9525" marT="36000" marB="3600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1" i="0" u="none" strike="noStrike" dirty="0">
                          <a:solidFill>
                            <a:schemeClr val="bg1"/>
                          </a:solidFill>
                          <a:effectLst/>
                          <a:latin typeface="Arial" panose="020B0604020202020204" pitchFamily="34" charset="0"/>
                          <a:cs typeface="Arial" panose="020B0604020202020204" pitchFamily="34" charset="0"/>
                        </a:rPr>
                        <a:t> 121 </a:t>
                      </a:r>
                    </a:p>
                  </a:txBody>
                  <a:tcPr marL="9525" marR="9525" marT="36000" marB="3600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extLst>
                  <a:ext uri="{0D108BD9-81ED-4DB2-BD59-A6C34878D82A}">
                    <a16:rowId xmlns:a16="http://schemas.microsoft.com/office/drawing/2014/main" xmlns="" val="3463063126"/>
                  </a:ext>
                </a:extLst>
              </a:tr>
              <a:tr h="324000">
                <a:tc>
                  <a:txBody>
                    <a:bodyPr/>
                    <a:lstStyle/>
                    <a:p>
                      <a:pPr algn="l" fontAlgn="b"/>
                      <a:r>
                        <a:rPr lang="en-GB" sz="1000" b="0" i="0" u="none" strike="noStrike" dirty="0">
                          <a:solidFill>
                            <a:srgbClr val="120742"/>
                          </a:solidFill>
                          <a:effectLst/>
                          <a:latin typeface="Arial" panose="020B0604020202020204" pitchFamily="34" charset="0"/>
                          <a:cs typeface="Arial" panose="020B0604020202020204" pitchFamily="34" charset="0"/>
                        </a:rPr>
                        <a:t>Visiting a religious building</a:t>
                      </a:r>
                    </a:p>
                  </a:txBody>
                  <a:tcPr marL="9525" marR="9525" marT="36000" marB="3600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solidFill>
                            <a:srgbClr val="120742"/>
                          </a:solidFill>
                          <a:effectLst/>
                          <a:latin typeface="Arial" panose="020B0604020202020204" pitchFamily="34" charset="0"/>
                          <a:cs typeface="Arial" panose="020B0604020202020204" pitchFamily="34" charset="0"/>
                        </a:rPr>
                        <a:t>44%</a:t>
                      </a:r>
                    </a:p>
                  </a:txBody>
                  <a:tcPr marL="9525" marR="9525" marT="36000" marB="3600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1" i="0" u="none" strike="noStrike" dirty="0">
                          <a:solidFill>
                            <a:schemeClr val="bg1"/>
                          </a:solidFill>
                          <a:effectLst/>
                          <a:latin typeface="Arial" panose="020B0604020202020204" pitchFamily="34" charset="0"/>
                          <a:cs typeface="Arial" panose="020B0604020202020204" pitchFamily="34" charset="0"/>
                        </a:rPr>
                        <a:t> 89 </a:t>
                      </a:r>
                    </a:p>
                  </a:txBody>
                  <a:tcPr marL="9525" marR="9525" marT="36000" marB="3600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FFC000"/>
                    </a:solidFill>
                  </a:tcPr>
                </a:tc>
                <a:extLst>
                  <a:ext uri="{0D108BD9-81ED-4DB2-BD59-A6C34878D82A}">
                    <a16:rowId xmlns:a16="http://schemas.microsoft.com/office/drawing/2014/main" xmlns="" val="1789088986"/>
                  </a:ext>
                </a:extLst>
              </a:tr>
              <a:tr h="324000">
                <a:tc>
                  <a:txBody>
                    <a:bodyPr/>
                    <a:lstStyle/>
                    <a:p>
                      <a:pPr algn="l" fontAlgn="b"/>
                      <a:r>
                        <a:rPr lang="en-GB" sz="1000" b="0" i="0" u="none" strike="noStrike" dirty="0">
                          <a:solidFill>
                            <a:srgbClr val="120742"/>
                          </a:solidFill>
                          <a:effectLst/>
                          <a:latin typeface="Arial" panose="020B0604020202020204" pitchFamily="34" charset="0"/>
                          <a:cs typeface="Arial" panose="020B0604020202020204" pitchFamily="34" charset="0"/>
                        </a:rPr>
                        <a:t>Film/TV/Literature attraction</a:t>
                      </a:r>
                    </a:p>
                  </a:txBody>
                  <a:tcPr marL="9525" marR="9525" marT="36000" marB="3600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solidFill>
                            <a:srgbClr val="120742"/>
                          </a:solidFill>
                          <a:effectLst/>
                          <a:latin typeface="Arial" panose="020B0604020202020204" pitchFamily="34" charset="0"/>
                          <a:cs typeface="Arial" panose="020B0604020202020204" pitchFamily="34" charset="0"/>
                        </a:rPr>
                        <a:t>43%</a:t>
                      </a:r>
                    </a:p>
                  </a:txBody>
                  <a:tcPr marL="9525" marR="9525" marT="36000" marB="3600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1" i="0" u="none" strike="noStrike" dirty="0">
                          <a:solidFill>
                            <a:schemeClr val="bg1"/>
                          </a:solidFill>
                          <a:effectLst/>
                          <a:latin typeface="Arial" panose="020B0604020202020204" pitchFamily="34" charset="0"/>
                          <a:cs typeface="Arial" panose="020B0604020202020204" pitchFamily="34" charset="0"/>
                        </a:rPr>
                        <a:t> 70 </a:t>
                      </a:r>
                    </a:p>
                  </a:txBody>
                  <a:tcPr marL="9525" marR="9525" marT="36000" marB="3600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C00000"/>
                    </a:solidFill>
                  </a:tcPr>
                </a:tc>
                <a:extLst>
                  <a:ext uri="{0D108BD9-81ED-4DB2-BD59-A6C34878D82A}">
                    <a16:rowId xmlns:a16="http://schemas.microsoft.com/office/drawing/2014/main" xmlns="" val="2214850825"/>
                  </a:ext>
                </a:extLst>
              </a:tr>
              <a:tr h="324000">
                <a:tc>
                  <a:txBody>
                    <a:bodyPr/>
                    <a:lstStyle/>
                    <a:p>
                      <a:pPr algn="l" fontAlgn="b"/>
                      <a:r>
                        <a:rPr lang="en-GB" sz="1000" b="0" i="0" u="none" strike="noStrike" dirty="0">
                          <a:solidFill>
                            <a:srgbClr val="120742"/>
                          </a:solidFill>
                          <a:effectLst/>
                          <a:latin typeface="Arial" panose="020B0604020202020204" pitchFamily="34" charset="0"/>
                          <a:cs typeface="Arial" panose="020B0604020202020204" pitchFamily="34" charset="0"/>
                        </a:rPr>
                        <a:t>Watching a play / musical</a:t>
                      </a:r>
                    </a:p>
                  </a:txBody>
                  <a:tcPr marL="9525" marR="9525" marT="36000" marB="3600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solidFill>
                            <a:srgbClr val="120742"/>
                          </a:solidFill>
                          <a:effectLst/>
                          <a:latin typeface="Arial" panose="020B0604020202020204" pitchFamily="34" charset="0"/>
                          <a:cs typeface="Arial" panose="020B0604020202020204" pitchFamily="34" charset="0"/>
                        </a:rPr>
                        <a:t>42%</a:t>
                      </a:r>
                    </a:p>
                  </a:txBody>
                  <a:tcPr marL="9525" marR="9525" marT="36000" marB="3600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tc>
                  <a:txBody>
                    <a:bodyPr/>
                    <a:lstStyle/>
                    <a:p>
                      <a:pPr algn="ctr" fontAlgn="b"/>
                      <a:r>
                        <a:rPr lang="en-GB" sz="1000" b="1" i="0" u="none" strike="noStrike" dirty="0">
                          <a:solidFill>
                            <a:schemeClr val="bg1"/>
                          </a:solidFill>
                          <a:effectLst/>
                          <a:latin typeface="Arial" panose="020B0604020202020204" pitchFamily="34" charset="0"/>
                          <a:cs typeface="Arial" panose="020B0604020202020204" pitchFamily="34" charset="0"/>
                        </a:rPr>
                        <a:t> 69 </a:t>
                      </a:r>
                    </a:p>
                  </a:txBody>
                  <a:tcPr marL="9525" marR="9525" marT="36000" marB="3600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C00000"/>
                    </a:solidFill>
                  </a:tcPr>
                </a:tc>
                <a:extLst>
                  <a:ext uri="{0D108BD9-81ED-4DB2-BD59-A6C34878D82A}">
                    <a16:rowId xmlns:a16="http://schemas.microsoft.com/office/drawing/2014/main" xmlns="" val="3781145162"/>
                  </a:ext>
                </a:extLst>
              </a:tr>
            </a:tbl>
          </a:graphicData>
        </a:graphic>
      </p:graphicFrame>
      <p:sp>
        <p:nvSpPr>
          <p:cNvPr id="70" name="Rectangle 69"/>
          <p:cNvSpPr/>
          <p:nvPr/>
        </p:nvSpPr>
        <p:spPr>
          <a:xfrm>
            <a:off x="352419" y="926035"/>
            <a:ext cx="4253286" cy="374461"/>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MOST CONSIDERED ACTIVITIES ON HOLIDAY TO ENGLAND AND IMPORTANCE VS. CHOOSING ENGLAND</a:t>
            </a:r>
          </a:p>
        </p:txBody>
      </p:sp>
      <p:sp>
        <p:nvSpPr>
          <p:cNvPr id="36" name="Rectangle 35">
            <a:extLst>
              <a:ext uri="{FF2B5EF4-FFF2-40B4-BE49-F238E27FC236}">
                <a16:creationId xmlns:a16="http://schemas.microsoft.com/office/drawing/2014/main" xmlns="" id="{03672834-13A1-4D81-B2B9-E4E039B660C7}"/>
              </a:ext>
            </a:extLst>
          </p:cNvPr>
          <p:cNvSpPr/>
          <p:nvPr/>
        </p:nvSpPr>
        <p:spPr>
          <a:xfrm>
            <a:off x="349371" y="5045547"/>
            <a:ext cx="4116478" cy="381728"/>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DEMOGRAPHICS SKEWS: % ALREADY BOOKED ENGLAND HOLIDAY INDEXED VS. MARKET TOTAL</a:t>
            </a:r>
          </a:p>
        </p:txBody>
      </p:sp>
      <p:graphicFrame>
        <p:nvGraphicFramePr>
          <p:cNvPr id="40" name="Table 39">
            <a:extLst>
              <a:ext uri="{FF2B5EF4-FFF2-40B4-BE49-F238E27FC236}">
                <a16:creationId xmlns:a16="http://schemas.microsoft.com/office/drawing/2014/main" xmlns="" id="{B3C7DD9A-C003-49BE-BC75-F1DC37C0EDC6}"/>
              </a:ext>
            </a:extLst>
          </p:cNvPr>
          <p:cNvGraphicFramePr>
            <a:graphicFrameLocks noGrp="1"/>
          </p:cNvGraphicFramePr>
          <p:nvPr>
            <p:extLst>
              <p:ext uri="{D42A27DB-BD31-4B8C-83A1-F6EECF244321}">
                <p14:modId xmlns:p14="http://schemas.microsoft.com/office/powerpoint/2010/main" val="663759942"/>
              </p:ext>
            </p:extLst>
          </p:nvPr>
        </p:nvGraphicFramePr>
        <p:xfrm>
          <a:off x="326345" y="5398527"/>
          <a:ext cx="4142552" cy="864000"/>
        </p:xfrm>
        <a:graphic>
          <a:graphicData uri="http://schemas.openxmlformats.org/drawingml/2006/table">
            <a:tbl>
              <a:tblPr>
                <a:tableStyleId>{5C22544A-7EE6-4342-B048-85BDC9FD1C3A}</a:tableStyleId>
              </a:tblPr>
              <a:tblGrid>
                <a:gridCol w="517819">
                  <a:extLst>
                    <a:ext uri="{9D8B030D-6E8A-4147-A177-3AD203B41FA5}">
                      <a16:colId xmlns:a16="http://schemas.microsoft.com/office/drawing/2014/main" xmlns="" val="379537023"/>
                    </a:ext>
                  </a:extLst>
                </a:gridCol>
                <a:gridCol w="517819">
                  <a:extLst>
                    <a:ext uri="{9D8B030D-6E8A-4147-A177-3AD203B41FA5}">
                      <a16:colId xmlns:a16="http://schemas.microsoft.com/office/drawing/2014/main" xmlns="" val="1083277144"/>
                    </a:ext>
                  </a:extLst>
                </a:gridCol>
                <a:gridCol w="517819">
                  <a:extLst>
                    <a:ext uri="{9D8B030D-6E8A-4147-A177-3AD203B41FA5}">
                      <a16:colId xmlns:a16="http://schemas.microsoft.com/office/drawing/2014/main" xmlns="" val="812582721"/>
                    </a:ext>
                  </a:extLst>
                </a:gridCol>
                <a:gridCol w="517819">
                  <a:extLst>
                    <a:ext uri="{9D8B030D-6E8A-4147-A177-3AD203B41FA5}">
                      <a16:colId xmlns:a16="http://schemas.microsoft.com/office/drawing/2014/main" xmlns="" val="1406986778"/>
                    </a:ext>
                  </a:extLst>
                </a:gridCol>
                <a:gridCol w="517819">
                  <a:extLst>
                    <a:ext uri="{9D8B030D-6E8A-4147-A177-3AD203B41FA5}">
                      <a16:colId xmlns:a16="http://schemas.microsoft.com/office/drawing/2014/main" xmlns="" val="2034199571"/>
                    </a:ext>
                  </a:extLst>
                </a:gridCol>
                <a:gridCol w="517819">
                  <a:extLst>
                    <a:ext uri="{9D8B030D-6E8A-4147-A177-3AD203B41FA5}">
                      <a16:colId xmlns:a16="http://schemas.microsoft.com/office/drawing/2014/main" xmlns="" val="2251176793"/>
                    </a:ext>
                  </a:extLst>
                </a:gridCol>
                <a:gridCol w="517819">
                  <a:extLst>
                    <a:ext uri="{9D8B030D-6E8A-4147-A177-3AD203B41FA5}">
                      <a16:colId xmlns:a16="http://schemas.microsoft.com/office/drawing/2014/main" xmlns="" val="105214153"/>
                    </a:ext>
                  </a:extLst>
                </a:gridCol>
                <a:gridCol w="517819">
                  <a:extLst>
                    <a:ext uri="{9D8B030D-6E8A-4147-A177-3AD203B41FA5}">
                      <a16:colId xmlns:a16="http://schemas.microsoft.com/office/drawing/2014/main" xmlns="" val="2567621665"/>
                    </a:ext>
                  </a:extLst>
                </a:gridCol>
              </a:tblGrid>
              <a:tr h="288000">
                <a:tc>
                  <a:txBody>
                    <a:bodyPr/>
                    <a:lstStyle/>
                    <a:p>
                      <a:pPr algn="ctr" fontAlgn="ctr"/>
                      <a:r>
                        <a:rPr lang="en-GB" sz="1050" b="1" u="none" strike="noStrike" dirty="0">
                          <a:effectLst/>
                          <a:latin typeface="Arial" panose="020B0604020202020204" pitchFamily="34" charset="0"/>
                          <a:cs typeface="Arial" panose="020B0604020202020204" pitchFamily="34" charset="0"/>
                        </a:rPr>
                        <a:t>18-34</a:t>
                      </a:r>
                      <a:endParaRPr lang="en-GB" sz="1050" b="1" i="0" u="none" strike="noStrike" dirty="0">
                        <a:solidFill>
                          <a:srgbClr val="000000"/>
                        </a:solidFill>
                        <a:effectLst/>
                        <a:latin typeface="Arial" panose="020B0604020202020204" pitchFamily="34" charset="0"/>
                        <a:cs typeface="Arial" panose="020B0604020202020204" pitchFamily="34" charset="0"/>
                      </a:endParaRPr>
                    </a:p>
                  </a:txBody>
                  <a:tcPr marL="9525" marR="9525" marT="36000" marB="36000" anchor="ctr">
                    <a:lnL w="12700" cmpd="sng">
                      <a:noFill/>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50" b="1" u="none" strike="noStrike" dirty="0">
                          <a:effectLst/>
                          <a:latin typeface="Arial" panose="020B0604020202020204" pitchFamily="34" charset="0"/>
                          <a:cs typeface="Arial" panose="020B0604020202020204" pitchFamily="34" charset="0"/>
                        </a:rPr>
                        <a:t>35-54</a:t>
                      </a:r>
                      <a:endParaRPr lang="en-GB" sz="1050" b="1" i="0" u="none" strike="noStrike" dirty="0">
                        <a:solidFill>
                          <a:srgbClr val="000000"/>
                        </a:solidFill>
                        <a:effectLst/>
                        <a:latin typeface="Arial" panose="020B0604020202020204" pitchFamily="34" charset="0"/>
                        <a:cs typeface="Arial" panose="020B0604020202020204" pitchFamily="34" charset="0"/>
                      </a:endParaRPr>
                    </a:p>
                  </a:txBody>
                  <a:tcPr marL="9525" marR="9525"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50" b="1" u="none" strike="noStrike" dirty="0">
                          <a:effectLst/>
                          <a:latin typeface="Arial" panose="020B0604020202020204" pitchFamily="34" charset="0"/>
                          <a:cs typeface="Arial" panose="020B0604020202020204" pitchFamily="34" charset="0"/>
                        </a:rPr>
                        <a:t>55+</a:t>
                      </a:r>
                      <a:endParaRPr lang="en-GB" sz="1050" b="1" i="0" u="none" strike="noStrike" dirty="0">
                        <a:solidFill>
                          <a:srgbClr val="000000"/>
                        </a:solidFill>
                        <a:effectLst/>
                        <a:latin typeface="Arial" panose="020B0604020202020204" pitchFamily="34" charset="0"/>
                        <a:cs typeface="Arial" panose="020B0604020202020204" pitchFamily="34" charset="0"/>
                      </a:endParaRPr>
                    </a:p>
                  </a:txBody>
                  <a:tcPr marL="9525" marR="9525"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50" b="1" u="none" strike="noStrike" dirty="0">
                          <a:effectLst/>
                          <a:latin typeface="Arial" panose="020B0604020202020204" pitchFamily="34" charset="0"/>
                          <a:cs typeface="Arial" panose="020B0604020202020204" pitchFamily="34" charset="0"/>
                        </a:rPr>
                        <a:t>Male</a:t>
                      </a:r>
                      <a:endParaRPr lang="en-GB" sz="1050" b="1" i="0" u="none" strike="noStrike" dirty="0">
                        <a:solidFill>
                          <a:srgbClr val="000000"/>
                        </a:solidFill>
                        <a:effectLst/>
                        <a:latin typeface="Arial" panose="020B0604020202020204" pitchFamily="34" charset="0"/>
                        <a:cs typeface="Arial" panose="020B0604020202020204" pitchFamily="34" charset="0"/>
                      </a:endParaRPr>
                    </a:p>
                  </a:txBody>
                  <a:tcPr marL="9525" marR="9525"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50" b="1" u="none" strike="noStrike" dirty="0">
                          <a:effectLst/>
                          <a:latin typeface="Arial" panose="020B0604020202020204" pitchFamily="34" charset="0"/>
                          <a:cs typeface="Arial" panose="020B0604020202020204" pitchFamily="34" charset="0"/>
                        </a:rPr>
                        <a:t>Female</a:t>
                      </a:r>
                      <a:endParaRPr lang="en-GB" sz="1050" b="1" i="0" u="none" strike="noStrike" dirty="0">
                        <a:solidFill>
                          <a:srgbClr val="000000"/>
                        </a:solidFill>
                        <a:effectLst/>
                        <a:latin typeface="Arial" panose="020B0604020202020204" pitchFamily="34" charset="0"/>
                        <a:cs typeface="Arial" panose="020B0604020202020204" pitchFamily="34" charset="0"/>
                      </a:endParaRPr>
                    </a:p>
                  </a:txBody>
                  <a:tcPr marL="9525" marR="9525"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50" b="1" u="none" strike="noStrike" dirty="0">
                          <a:effectLst/>
                          <a:latin typeface="Arial" panose="020B0604020202020204" pitchFamily="34" charset="0"/>
                          <a:cs typeface="Arial" panose="020B0604020202020204" pitchFamily="34" charset="0"/>
                        </a:rPr>
                        <a:t>AB</a:t>
                      </a:r>
                      <a:endParaRPr lang="en-GB" sz="1050" b="1" i="0" u="none" strike="noStrike" dirty="0">
                        <a:solidFill>
                          <a:srgbClr val="000000"/>
                        </a:solidFill>
                        <a:effectLst/>
                        <a:latin typeface="Arial" panose="020B0604020202020204" pitchFamily="34" charset="0"/>
                        <a:cs typeface="Arial" panose="020B0604020202020204" pitchFamily="34" charset="0"/>
                      </a:endParaRPr>
                    </a:p>
                  </a:txBody>
                  <a:tcPr marL="9525" marR="9525"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50" b="1" u="none" strike="noStrike" dirty="0">
                          <a:effectLst/>
                          <a:latin typeface="Arial" panose="020B0604020202020204" pitchFamily="34" charset="0"/>
                          <a:cs typeface="Arial" panose="020B0604020202020204" pitchFamily="34" charset="0"/>
                        </a:rPr>
                        <a:t>C1</a:t>
                      </a:r>
                      <a:endParaRPr lang="en-GB" sz="1050" b="1" i="0" u="none" strike="noStrike" dirty="0">
                        <a:solidFill>
                          <a:srgbClr val="000000"/>
                        </a:solidFill>
                        <a:effectLst/>
                        <a:latin typeface="Arial" panose="020B0604020202020204" pitchFamily="34" charset="0"/>
                        <a:cs typeface="Arial" panose="020B0604020202020204" pitchFamily="34" charset="0"/>
                      </a:endParaRPr>
                    </a:p>
                  </a:txBody>
                  <a:tcPr marL="9525" marR="9525"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50" b="1" u="none" strike="noStrike" dirty="0">
                          <a:effectLst/>
                          <a:latin typeface="Arial" panose="020B0604020202020204" pitchFamily="34" charset="0"/>
                          <a:cs typeface="Arial" panose="020B0604020202020204" pitchFamily="34" charset="0"/>
                        </a:rPr>
                        <a:t>C2DE</a:t>
                      </a:r>
                      <a:endParaRPr lang="en-GB" sz="1050" b="1" i="0" u="none" strike="noStrike" dirty="0">
                        <a:solidFill>
                          <a:srgbClr val="000000"/>
                        </a:solidFill>
                        <a:effectLst/>
                        <a:latin typeface="Arial" panose="020B0604020202020204" pitchFamily="34" charset="0"/>
                        <a:cs typeface="Arial" panose="020B0604020202020204" pitchFamily="34" charset="0"/>
                      </a:endParaRPr>
                    </a:p>
                  </a:txBody>
                  <a:tcPr marL="9525" marR="9525" marT="36000" marB="36000" anchor="ctr">
                    <a:lnL w="6350" cap="flat" cmpd="sng" algn="ctr">
                      <a:solidFill>
                        <a:schemeClr val="bg1">
                          <a:lumMod val="75000"/>
                        </a:schemeClr>
                      </a:solidFill>
                      <a:prstDash val="solid"/>
                      <a:round/>
                      <a:headEnd type="none" w="med" len="med"/>
                      <a:tailEnd type="none" w="med" len="med"/>
                    </a:lnL>
                    <a:lnR w="12700" cmpd="sng">
                      <a:noFill/>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600413423"/>
                  </a:ext>
                </a:extLst>
              </a:tr>
              <a:tr h="288000">
                <a:tc>
                  <a:txBody>
                    <a:bodyPr/>
                    <a:lstStyle/>
                    <a:p>
                      <a:pPr algn="ctr" fontAlgn="ctr"/>
                      <a:r>
                        <a:rPr lang="en-GB" sz="1000" u="none" strike="noStrike" dirty="0">
                          <a:effectLst/>
                          <a:latin typeface="Arial" panose="020B0604020202020204" pitchFamily="34" charset="0"/>
                          <a:cs typeface="Arial" panose="020B0604020202020204" pitchFamily="34" charset="0"/>
                        </a:rPr>
                        <a:t>7%</a:t>
                      </a:r>
                      <a:endParaRPr lang="en-GB" sz="1000" b="0" i="0" u="none" strike="noStrike" dirty="0">
                        <a:solidFill>
                          <a:srgbClr val="000000"/>
                        </a:solidFill>
                        <a:effectLst/>
                        <a:latin typeface="Arial" panose="020B0604020202020204" pitchFamily="34" charset="0"/>
                        <a:cs typeface="Arial" panose="020B0604020202020204" pitchFamily="34" charset="0"/>
                      </a:endParaRPr>
                    </a:p>
                  </a:txBody>
                  <a:tcPr marL="9525" marR="9525" marT="36000" marB="3600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00" u="none" strike="noStrike" dirty="0">
                          <a:effectLst/>
                          <a:latin typeface="Arial" panose="020B0604020202020204" pitchFamily="34" charset="0"/>
                          <a:cs typeface="Arial" panose="020B0604020202020204" pitchFamily="34" charset="0"/>
                        </a:rPr>
                        <a:t>4%</a:t>
                      </a:r>
                      <a:endParaRPr lang="en-GB" sz="1000" b="0" i="0" u="none" strike="noStrike" dirty="0">
                        <a:solidFill>
                          <a:srgbClr val="000000"/>
                        </a:solidFill>
                        <a:effectLst/>
                        <a:latin typeface="Arial" panose="020B0604020202020204" pitchFamily="34" charset="0"/>
                        <a:cs typeface="Arial" panose="020B0604020202020204" pitchFamily="34" charset="0"/>
                      </a:endParaRPr>
                    </a:p>
                  </a:txBody>
                  <a:tcPr marL="9525" marR="9525"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00" u="none" strike="noStrike" dirty="0">
                          <a:effectLst/>
                          <a:latin typeface="Arial" panose="020B0604020202020204" pitchFamily="34" charset="0"/>
                          <a:cs typeface="Arial" panose="020B0604020202020204" pitchFamily="34" charset="0"/>
                        </a:rPr>
                        <a:t>5%</a:t>
                      </a:r>
                      <a:endParaRPr lang="en-GB" sz="1000" b="0" i="0" u="none" strike="noStrike" dirty="0">
                        <a:solidFill>
                          <a:srgbClr val="000000"/>
                        </a:solidFill>
                        <a:effectLst/>
                        <a:latin typeface="Arial" panose="020B0604020202020204" pitchFamily="34" charset="0"/>
                        <a:cs typeface="Arial" panose="020B0604020202020204" pitchFamily="34" charset="0"/>
                      </a:endParaRPr>
                    </a:p>
                  </a:txBody>
                  <a:tcPr marL="9525" marR="9525"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00" u="none" strike="noStrike" dirty="0">
                          <a:effectLst/>
                          <a:latin typeface="Arial" panose="020B0604020202020204" pitchFamily="34" charset="0"/>
                          <a:cs typeface="Arial" panose="020B0604020202020204" pitchFamily="34" charset="0"/>
                        </a:rPr>
                        <a:t>7%</a:t>
                      </a:r>
                      <a:endParaRPr lang="en-GB" sz="1000" b="0" i="0" u="none" strike="noStrike" dirty="0">
                        <a:solidFill>
                          <a:srgbClr val="000000"/>
                        </a:solidFill>
                        <a:effectLst/>
                        <a:latin typeface="Arial" panose="020B0604020202020204" pitchFamily="34" charset="0"/>
                        <a:cs typeface="Arial" panose="020B0604020202020204" pitchFamily="34" charset="0"/>
                      </a:endParaRPr>
                    </a:p>
                  </a:txBody>
                  <a:tcPr marL="9525" marR="9525"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00" u="none" strike="noStrike" dirty="0">
                          <a:effectLst/>
                          <a:latin typeface="Arial" panose="020B0604020202020204" pitchFamily="34" charset="0"/>
                          <a:cs typeface="Arial" panose="020B0604020202020204" pitchFamily="34" charset="0"/>
                        </a:rPr>
                        <a:t>5%</a:t>
                      </a:r>
                      <a:endParaRPr lang="en-GB" sz="1000" b="0" i="0" u="none" strike="noStrike" dirty="0">
                        <a:solidFill>
                          <a:srgbClr val="000000"/>
                        </a:solidFill>
                        <a:effectLst/>
                        <a:latin typeface="Arial" panose="020B0604020202020204" pitchFamily="34" charset="0"/>
                        <a:cs typeface="Arial" panose="020B0604020202020204" pitchFamily="34" charset="0"/>
                      </a:endParaRPr>
                    </a:p>
                  </a:txBody>
                  <a:tcPr marL="9525" marR="9525"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00" u="none" strike="noStrike" dirty="0">
                          <a:effectLst/>
                          <a:latin typeface="Arial" panose="020B0604020202020204" pitchFamily="34" charset="0"/>
                          <a:cs typeface="Arial" panose="020B0604020202020204" pitchFamily="34" charset="0"/>
                        </a:rPr>
                        <a:t>6%</a:t>
                      </a:r>
                      <a:endParaRPr lang="en-GB" sz="1000" b="0" i="0" u="none" strike="noStrike" dirty="0">
                        <a:solidFill>
                          <a:srgbClr val="000000"/>
                        </a:solidFill>
                        <a:effectLst/>
                        <a:latin typeface="Arial" panose="020B0604020202020204" pitchFamily="34" charset="0"/>
                        <a:cs typeface="Arial" panose="020B0604020202020204" pitchFamily="34" charset="0"/>
                      </a:endParaRPr>
                    </a:p>
                  </a:txBody>
                  <a:tcPr marL="9525" marR="9525"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00" u="none" strike="noStrike" dirty="0">
                          <a:effectLst/>
                          <a:latin typeface="Arial" panose="020B0604020202020204" pitchFamily="34" charset="0"/>
                          <a:cs typeface="Arial" panose="020B0604020202020204" pitchFamily="34" charset="0"/>
                        </a:rPr>
                        <a:t>5%</a:t>
                      </a:r>
                      <a:endParaRPr lang="en-GB" sz="1000" b="0" i="0" u="none" strike="noStrike" dirty="0">
                        <a:solidFill>
                          <a:srgbClr val="000000"/>
                        </a:solidFill>
                        <a:effectLst/>
                        <a:latin typeface="Arial" panose="020B0604020202020204" pitchFamily="34" charset="0"/>
                        <a:cs typeface="Arial" panose="020B0604020202020204" pitchFamily="34" charset="0"/>
                      </a:endParaRPr>
                    </a:p>
                  </a:txBody>
                  <a:tcPr marL="9525" marR="9525"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00" u="none" strike="noStrike" dirty="0">
                          <a:effectLst/>
                          <a:latin typeface="Arial" panose="020B0604020202020204" pitchFamily="34" charset="0"/>
                          <a:cs typeface="Arial" panose="020B0604020202020204" pitchFamily="34" charset="0"/>
                        </a:rPr>
                        <a:t>6%</a:t>
                      </a:r>
                      <a:endParaRPr lang="en-GB" sz="1000" b="0" i="0" u="none" strike="noStrike" dirty="0">
                        <a:solidFill>
                          <a:srgbClr val="000000"/>
                        </a:solidFill>
                        <a:effectLst/>
                        <a:latin typeface="Arial" panose="020B0604020202020204" pitchFamily="34" charset="0"/>
                        <a:cs typeface="Arial" panose="020B0604020202020204" pitchFamily="34" charset="0"/>
                      </a:endParaRPr>
                    </a:p>
                  </a:txBody>
                  <a:tcPr marL="9525" marR="9525" marT="36000" marB="36000" anchor="ctr">
                    <a:lnL w="6350" cap="flat" cmpd="sng" algn="ctr">
                      <a:solidFill>
                        <a:schemeClr val="bg1">
                          <a:lumMod val="75000"/>
                        </a:schemeClr>
                      </a:solidFill>
                      <a:prstDash val="solid"/>
                      <a:round/>
                      <a:headEnd type="none" w="med" len="med"/>
                      <a:tailEnd type="none" w="med" len="med"/>
                    </a:lnL>
                    <a:lnR w="12700" cmpd="sng">
                      <a:noFill/>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347379791"/>
                  </a:ext>
                </a:extLst>
              </a:tr>
              <a:tr h="288000">
                <a:tc>
                  <a:txBody>
                    <a:bodyPr/>
                    <a:lstStyle/>
                    <a:p>
                      <a:pPr algn="ctr" fontAlgn="b"/>
                      <a:r>
                        <a:rPr lang="en-GB" sz="1000" u="none" strike="noStrike" dirty="0">
                          <a:solidFill>
                            <a:schemeClr val="bg1"/>
                          </a:solidFill>
                          <a:effectLst/>
                          <a:latin typeface="Arial" panose="020B0604020202020204" pitchFamily="34" charset="0"/>
                          <a:cs typeface="Arial" panose="020B0604020202020204" pitchFamily="34" charset="0"/>
                        </a:rPr>
                        <a:t>135</a:t>
                      </a:r>
                      <a:endParaRPr lang="en-GB" sz="1000" b="0" i="0" u="none" strike="noStrike" dirty="0">
                        <a:solidFill>
                          <a:schemeClr val="bg1"/>
                        </a:solidFill>
                        <a:effectLst/>
                        <a:latin typeface="Arial" panose="020B0604020202020204" pitchFamily="34" charset="0"/>
                        <a:cs typeface="Arial" panose="020B0604020202020204" pitchFamily="34" charset="0"/>
                      </a:endParaRPr>
                    </a:p>
                  </a:txBody>
                  <a:tcPr marL="9525" marR="9525" marT="36000" marB="3600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00B050"/>
                    </a:solidFill>
                  </a:tcPr>
                </a:tc>
                <a:tc>
                  <a:txBody>
                    <a:bodyPr/>
                    <a:lstStyle/>
                    <a:p>
                      <a:pPr algn="ctr" fontAlgn="b"/>
                      <a:r>
                        <a:rPr lang="en-GB" sz="1000" u="none" strike="noStrike" dirty="0">
                          <a:solidFill>
                            <a:schemeClr val="bg1"/>
                          </a:solidFill>
                          <a:effectLst/>
                          <a:latin typeface="Arial" panose="020B0604020202020204" pitchFamily="34" charset="0"/>
                          <a:cs typeface="Arial" panose="020B0604020202020204" pitchFamily="34" charset="0"/>
                        </a:rPr>
                        <a:t>69</a:t>
                      </a:r>
                      <a:endParaRPr lang="en-GB" sz="1000" b="0" i="0" u="none" strike="noStrike" dirty="0">
                        <a:solidFill>
                          <a:schemeClr val="bg1"/>
                        </a:solidFill>
                        <a:effectLst/>
                        <a:latin typeface="Arial" panose="020B0604020202020204" pitchFamily="34" charset="0"/>
                        <a:cs typeface="Arial" panose="020B0604020202020204" pitchFamily="34" charset="0"/>
                      </a:endParaRPr>
                    </a:p>
                  </a:txBody>
                  <a:tcPr marL="9525" marR="9525"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C00000"/>
                    </a:solidFill>
                  </a:tcPr>
                </a:tc>
                <a:tc>
                  <a:txBody>
                    <a:bodyPr/>
                    <a:lstStyle/>
                    <a:p>
                      <a:pPr algn="ctr" fontAlgn="b"/>
                      <a:r>
                        <a:rPr lang="en-GB" sz="1000" u="none" strike="noStrike" dirty="0">
                          <a:solidFill>
                            <a:schemeClr val="bg1"/>
                          </a:solidFill>
                          <a:effectLst/>
                          <a:latin typeface="Arial" panose="020B0604020202020204" pitchFamily="34" charset="0"/>
                          <a:cs typeface="Arial" panose="020B0604020202020204" pitchFamily="34" charset="0"/>
                        </a:rPr>
                        <a:t>85</a:t>
                      </a:r>
                      <a:endParaRPr lang="en-GB" sz="1000" b="0" i="0" u="none" strike="noStrike" dirty="0">
                        <a:solidFill>
                          <a:schemeClr val="bg1"/>
                        </a:solidFill>
                        <a:effectLst/>
                        <a:latin typeface="Arial" panose="020B0604020202020204" pitchFamily="34" charset="0"/>
                        <a:cs typeface="Arial" panose="020B0604020202020204" pitchFamily="34" charset="0"/>
                      </a:endParaRPr>
                    </a:p>
                  </a:txBody>
                  <a:tcPr marL="9525" marR="9525"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FFC000"/>
                    </a:solidFill>
                  </a:tcPr>
                </a:tc>
                <a:tc>
                  <a:txBody>
                    <a:bodyPr/>
                    <a:lstStyle/>
                    <a:p>
                      <a:pPr algn="ctr" fontAlgn="b"/>
                      <a:r>
                        <a:rPr lang="en-GB" sz="1000" u="none" strike="noStrike" dirty="0">
                          <a:solidFill>
                            <a:schemeClr val="bg1"/>
                          </a:solidFill>
                          <a:effectLst/>
                          <a:latin typeface="Arial" panose="020B0604020202020204" pitchFamily="34" charset="0"/>
                          <a:cs typeface="Arial" panose="020B0604020202020204" pitchFamily="34" charset="0"/>
                        </a:rPr>
                        <a:t>118</a:t>
                      </a:r>
                      <a:endParaRPr lang="en-GB" sz="1000" b="0" i="0" u="none" strike="noStrike" dirty="0">
                        <a:solidFill>
                          <a:schemeClr val="bg1"/>
                        </a:solidFill>
                        <a:effectLst/>
                        <a:latin typeface="Arial" panose="020B0604020202020204" pitchFamily="34" charset="0"/>
                        <a:cs typeface="Arial" panose="020B0604020202020204" pitchFamily="34" charset="0"/>
                      </a:endParaRPr>
                    </a:p>
                  </a:txBody>
                  <a:tcPr marL="9525" marR="9525"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92D050"/>
                    </a:solidFill>
                  </a:tcPr>
                </a:tc>
                <a:tc>
                  <a:txBody>
                    <a:bodyPr/>
                    <a:lstStyle/>
                    <a:p>
                      <a:pPr algn="ctr" fontAlgn="b"/>
                      <a:r>
                        <a:rPr lang="en-GB" sz="1000" u="none" strike="noStrike" dirty="0">
                          <a:solidFill>
                            <a:schemeClr val="bg1"/>
                          </a:solidFill>
                          <a:effectLst/>
                          <a:latin typeface="Arial" panose="020B0604020202020204" pitchFamily="34" charset="0"/>
                          <a:cs typeface="Arial" panose="020B0604020202020204" pitchFamily="34" charset="0"/>
                        </a:rPr>
                        <a:t>82</a:t>
                      </a:r>
                      <a:endParaRPr lang="en-GB" sz="1000" b="0" i="0" u="none" strike="noStrike" dirty="0">
                        <a:solidFill>
                          <a:schemeClr val="bg1"/>
                        </a:solidFill>
                        <a:effectLst/>
                        <a:latin typeface="Arial" panose="020B0604020202020204" pitchFamily="34" charset="0"/>
                        <a:cs typeface="Arial" panose="020B0604020202020204" pitchFamily="34" charset="0"/>
                      </a:endParaRPr>
                    </a:p>
                  </a:txBody>
                  <a:tcPr marL="9525" marR="9525"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FFC000"/>
                    </a:solidFill>
                  </a:tcPr>
                </a:tc>
                <a:tc>
                  <a:txBody>
                    <a:bodyPr/>
                    <a:lstStyle/>
                    <a:p>
                      <a:pPr algn="ctr" fontAlgn="b"/>
                      <a:r>
                        <a:rPr lang="en-GB" sz="1000" u="none" strike="noStrike" dirty="0">
                          <a:effectLst/>
                          <a:latin typeface="Arial" panose="020B0604020202020204" pitchFamily="34" charset="0"/>
                          <a:cs typeface="Arial" panose="020B0604020202020204" pitchFamily="34" charset="0"/>
                        </a:rPr>
                        <a:t>105</a:t>
                      </a:r>
                      <a:endParaRPr lang="en-GB" sz="1000" b="0" i="0" u="none" strike="noStrike" dirty="0">
                        <a:solidFill>
                          <a:srgbClr val="000000"/>
                        </a:solidFill>
                        <a:effectLst/>
                        <a:latin typeface="Arial" panose="020B0604020202020204" pitchFamily="34" charset="0"/>
                        <a:cs typeface="Arial" panose="020B0604020202020204" pitchFamily="34" charset="0"/>
                      </a:endParaRPr>
                    </a:p>
                  </a:txBody>
                  <a:tcPr marL="9525" marR="9525"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fontAlgn="b"/>
                      <a:r>
                        <a:rPr lang="en-GB" sz="1000" u="none" strike="noStrike" dirty="0">
                          <a:solidFill>
                            <a:schemeClr val="bg1"/>
                          </a:solidFill>
                          <a:effectLst/>
                          <a:latin typeface="Arial" panose="020B0604020202020204" pitchFamily="34" charset="0"/>
                          <a:cs typeface="Arial" panose="020B0604020202020204" pitchFamily="34" charset="0"/>
                        </a:rPr>
                        <a:t>84</a:t>
                      </a:r>
                      <a:endParaRPr lang="en-GB" sz="1000" b="0" i="0" u="none" strike="noStrike" dirty="0">
                        <a:solidFill>
                          <a:schemeClr val="bg1"/>
                        </a:solidFill>
                        <a:effectLst/>
                        <a:latin typeface="Arial" panose="020B0604020202020204" pitchFamily="34" charset="0"/>
                        <a:cs typeface="Arial" panose="020B0604020202020204" pitchFamily="34" charset="0"/>
                      </a:endParaRPr>
                    </a:p>
                  </a:txBody>
                  <a:tcPr marL="9525" marR="9525"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FFC000"/>
                    </a:solidFill>
                  </a:tcPr>
                </a:tc>
                <a:tc>
                  <a:txBody>
                    <a:bodyPr/>
                    <a:lstStyle/>
                    <a:p>
                      <a:pPr algn="ctr" fontAlgn="b"/>
                      <a:r>
                        <a:rPr lang="en-GB" sz="1000" u="none" strike="noStrike" dirty="0">
                          <a:solidFill>
                            <a:schemeClr val="bg1"/>
                          </a:solidFill>
                          <a:effectLst/>
                          <a:latin typeface="Arial" panose="020B0604020202020204" pitchFamily="34" charset="0"/>
                          <a:cs typeface="Arial" panose="020B0604020202020204" pitchFamily="34" charset="0"/>
                        </a:rPr>
                        <a:t>116</a:t>
                      </a:r>
                      <a:endParaRPr lang="en-GB" sz="1000" b="0" i="0" u="none" strike="noStrike" dirty="0">
                        <a:solidFill>
                          <a:schemeClr val="bg1"/>
                        </a:solidFill>
                        <a:effectLst/>
                        <a:latin typeface="Arial" panose="020B0604020202020204" pitchFamily="34" charset="0"/>
                        <a:cs typeface="Arial" panose="020B0604020202020204" pitchFamily="34" charset="0"/>
                      </a:endParaRPr>
                    </a:p>
                  </a:txBody>
                  <a:tcPr marL="9525" marR="9525" marT="36000" marB="36000" anchor="ctr">
                    <a:lnL w="6350" cap="flat" cmpd="sng" algn="ctr">
                      <a:solidFill>
                        <a:schemeClr val="bg1">
                          <a:lumMod val="75000"/>
                        </a:schemeClr>
                      </a:solidFill>
                      <a:prstDash val="solid"/>
                      <a:round/>
                      <a:headEnd type="none" w="med" len="med"/>
                      <a:tailEnd type="none" w="med" len="med"/>
                    </a:lnL>
                    <a:lnR w="12700" cmpd="sng">
                      <a:noFill/>
                    </a:lnR>
                    <a:lnT w="635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92D050"/>
                    </a:solidFill>
                  </a:tcPr>
                </a:tc>
                <a:extLst>
                  <a:ext uri="{0D108BD9-81ED-4DB2-BD59-A6C34878D82A}">
                    <a16:rowId xmlns:a16="http://schemas.microsoft.com/office/drawing/2014/main" xmlns="" val="961132316"/>
                  </a:ext>
                </a:extLst>
              </a:tr>
            </a:tbl>
          </a:graphicData>
        </a:graphic>
      </p:graphicFrame>
      <p:sp>
        <p:nvSpPr>
          <p:cNvPr id="16" name="TextBox 15">
            <a:extLst>
              <a:ext uri="{FF2B5EF4-FFF2-40B4-BE49-F238E27FC236}">
                <a16:creationId xmlns:a16="http://schemas.microsoft.com/office/drawing/2014/main" xmlns="" id="{DF469EE5-10B1-4C79-8C2E-9545C0F44398}"/>
              </a:ext>
            </a:extLst>
          </p:cNvPr>
          <p:cNvSpPr txBox="1"/>
          <p:nvPr/>
        </p:nvSpPr>
        <p:spPr>
          <a:xfrm>
            <a:off x="2387601" y="305766"/>
            <a:ext cx="4514512" cy="246221"/>
          </a:xfrm>
          <a:prstGeom prst="rect">
            <a:avLst/>
          </a:prstGeom>
          <a:noFill/>
        </p:spPr>
        <p:txBody>
          <a:bodyPr wrap="square" lIns="0" rIns="0" rtlCol="0">
            <a:spAutoFit/>
          </a:bodyPr>
          <a:lstStyle/>
          <a:p>
            <a:pPr algn="r"/>
            <a:r>
              <a:rPr lang="en-GB" sz="1000" u="sng" dirty="0">
                <a:solidFill>
                  <a:schemeClr val="bg1"/>
                </a:solidFill>
                <a:latin typeface="Arial" panose="020B0604020202020204" pitchFamily="34" charset="0"/>
                <a:cs typeface="Arial" panose="020B0604020202020204" pitchFamily="34" charset="0"/>
              </a:rPr>
              <a:t>924,000 trips to England</a:t>
            </a:r>
            <a:r>
              <a:rPr lang="en-GB" sz="1000" dirty="0">
                <a:solidFill>
                  <a:schemeClr val="bg1"/>
                </a:solidFill>
                <a:latin typeface="Arial" panose="020B0604020202020204" pitchFamily="34" charset="0"/>
                <a:cs typeface="Arial" panose="020B0604020202020204" pitchFamily="34" charset="0"/>
              </a:rPr>
              <a:t> in 2016 (rank 7) … </a:t>
            </a:r>
            <a:r>
              <a:rPr lang="en-GB" sz="1000" dirty="0" smtClean="0">
                <a:solidFill>
                  <a:schemeClr val="bg1"/>
                </a:solidFill>
                <a:latin typeface="Arial" panose="020B0604020202020204" pitchFamily="34" charset="0"/>
                <a:cs typeface="Arial" panose="020B0604020202020204" pitchFamily="34" charset="0"/>
              </a:rPr>
              <a:t>including </a:t>
            </a:r>
            <a:r>
              <a:rPr lang="en-GB" sz="1000" u="sng" dirty="0" smtClean="0">
                <a:solidFill>
                  <a:schemeClr val="bg1"/>
                </a:solidFill>
                <a:latin typeface="Arial" panose="020B0604020202020204" pitchFamily="34" charset="0"/>
                <a:cs typeface="Arial" panose="020B0604020202020204" pitchFamily="34" charset="0"/>
              </a:rPr>
              <a:t>56</a:t>
            </a:r>
            <a:r>
              <a:rPr lang="en-GB" sz="1000" u="sng" dirty="0">
                <a:solidFill>
                  <a:schemeClr val="bg1"/>
                </a:solidFill>
                <a:latin typeface="Arial" panose="020B0604020202020204" pitchFamily="34" charset="0"/>
                <a:cs typeface="Arial" panose="020B0604020202020204" pitchFamily="34" charset="0"/>
              </a:rPr>
              <a:t>% to rest of England </a:t>
            </a:r>
            <a:r>
              <a:rPr lang="en-GB" sz="1000" u="sng" dirty="0" smtClean="0">
                <a:solidFill>
                  <a:schemeClr val="bg1"/>
                </a:solidFill>
                <a:latin typeface="Arial" panose="020B0604020202020204" pitchFamily="34" charset="0"/>
                <a:cs typeface="Arial" panose="020B0604020202020204" pitchFamily="34" charset="0"/>
              </a:rPr>
              <a:t>*</a:t>
            </a:r>
            <a:endParaRPr lang="en-GB" sz="1000" u="sng" dirty="0">
              <a:solidFill>
                <a:schemeClr val="bg1"/>
              </a:solidFill>
              <a:latin typeface="Arial" panose="020B0604020202020204" pitchFamily="34" charset="0"/>
              <a:cs typeface="Arial" panose="020B0604020202020204" pitchFamily="34" charset="0"/>
            </a:endParaRPr>
          </a:p>
        </p:txBody>
      </p:sp>
      <p:sp>
        <p:nvSpPr>
          <p:cNvPr id="17" name="TextBox 16"/>
          <p:cNvSpPr txBox="1"/>
          <p:nvPr/>
        </p:nvSpPr>
        <p:spPr>
          <a:xfrm>
            <a:off x="318553" y="6611779"/>
            <a:ext cx="792108" cy="246221"/>
          </a:xfrm>
          <a:prstGeom prst="rect">
            <a:avLst/>
          </a:prstGeom>
          <a:noFill/>
        </p:spPr>
        <p:txBody>
          <a:bodyPr wrap="none" rtlCol="0">
            <a:spAutoFit/>
          </a:bodyPr>
          <a:lstStyle/>
          <a:p>
            <a:r>
              <a:rPr lang="en-GB" sz="1000" dirty="0" smtClean="0">
                <a:latin typeface="Arial" panose="020B0604020202020204" pitchFamily="34" charset="0"/>
                <a:cs typeface="Arial" panose="020B0604020202020204" pitchFamily="34" charset="0"/>
              </a:rPr>
              <a:t>*IPS 2016</a:t>
            </a:r>
            <a:endParaRPr lang="en-GB" sz="10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943087552"/>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ext Placeholder 17"/>
          <p:cNvSpPr>
            <a:spLocks noGrp="1"/>
          </p:cNvSpPr>
          <p:nvPr>
            <p:ph type="body" sz="quarter" idx="13"/>
          </p:nvPr>
        </p:nvSpPr>
        <p:spPr>
          <a:xfrm>
            <a:off x="364445" y="6396162"/>
            <a:ext cx="4381504" cy="274638"/>
          </a:xfrm>
        </p:spPr>
        <p:txBody>
          <a:bodyPr lIns="0"/>
          <a:lstStyle/>
          <a:p>
            <a:r>
              <a:rPr lang="en-GB" dirty="0"/>
              <a:t>Discover England Fund – Activities &amp; Themes Research 2017</a:t>
            </a:r>
          </a:p>
        </p:txBody>
      </p:sp>
      <p:graphicFrame>
        <p:nvGraphicFramePr>
          <p:cNvPr id="8" name="Table 7"/>
          <p:cNvGraphicFramePr>
            <a:graphicFrameLocks noGrp="1"/>
          </p:cNvGraphicFramePr>
          <p:nvPr>
            <p:extLst>
              <p:ext uri="{D42A27DB-BD31-4B8C-83A1-F6EECF244321}">
                <p14:modId xmlns:p14="http://schemas.microsoft.com/office/powerpoint/2010/main" val="3327519428"/>
              </p:ext>
            </p:extLst>
          </p:nvPr>
        </p:nvGraphicFramePr>
        <p:xfrm>
          <a:off x="352419" y="2590699"/>
          <a:ext cx="4140001" cy="2664000"/>
        </p:xfrm>
        <a:graphic>
          <a:graphicData uri="http://schemas.openxmlformats.org/drawingml/2006/table">
            <a:tbl>
              <a:tblPr>
                <a:tableStyleId>{5C22544A-7EE6-4342-B048-85BDC9FD1C3A}</a:tableStyleId>
              </a:tblPr>
              <a:tblGrid>
                <a:gridCol w="2441047">
                  <a:extLst>
                    <a:ext uri="{9D8B030D-6E8A-4147-A177-3AD203B41FA5}">
                      <a16:colId xmlns:a16="http://schemas.microsoft.com/office/drawing/2014/main" xmlns="" val="63228188"/>
                    </a:ext>
                  </a:extLst>
                </a:gridCol>
                <a:gridCol w="849477">
                  <a:extLst>
                    <a:ext uri="{9D8B030D-6E8A-4147-A177-3AD203B41FA5}">
                      <a16:colId xmlns:a16="http://schemas.microsoft.com/office/drawing/2014/main" xmlns="" val="541565902"/>
                    </a:ext>
                  </a:extLst>
                </a:gridCol>
                <a:gridCol w="849477">
                  <a:extLst>
                    <a:ext uri="{9D8B030D-6E8A-4147-A177-3AD203B41FA5}">
                      <a16:colId xmlns:a16="http://schemas.microsoft.com/office/drawing/2014/main" xmlns="" val="3094556263"/>
                    </a:ext>
                  </a:extLst>
                </a:gridCol>
              </a:tblGrid>
              <a:tr h="396000">
                <a:tc>
                  <a:txBody>
                    <a:bodyPr/>
                    <a:lstStyle/>
                    <a:p>
                      <a:pPr algn="l" fontAlgn="b"/>
                      <a:r>
                        <a:rPr lang="en-GB" sz="1200" b="1" i="0" u="none" strike="noStrike" dirty="0">
                          <a:solidFill>
                            <a:schemeClr val="tx1"/>
                          </a:solidFill>
                          <a:effectLst/>
                          <a:latin typeface="Arial" panose="020B0604020202020204" pitchFamily="34" charset="0"/>
                          <a:cs typeface="Arial" panose="020B0604020202020204" pitchFamily="34" charset="0"/>
                        </a:rPr>
                        <a:t>ACTIVITY CLUSTER</a:t>
                      </a:r>
                      <a:endParaRPr lang="en-GB" sz="1600" b="1"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nchor="ctr">
                    <a:lnR w="3175" cap="flat" cmpd="sng" algn="ctr">
                      <a:solidFill>
                        <a:schemeClr val="bg1">
                          <a:lumMod val="65000"/>
                        </a:schemeClr>
                      </a:solidFill>
                      <a:prstDash val="solid"/>
                      <a:round/>
                      <a:headEnd type="none" w="med" len="med"/>
                      <a:tailEnd type="none" w="med" len="med"/>
                    </a:lnR>
                    <a:lnB w="3175" cap="flat" cmpd="sng" algn="ctr">
                      <a:solidFill>
                        <a:schemeClr val="bg1">
                          <a:lumMod val="65000"/>
                        </a:schemeClr>
                      </a:solidFill>
                      <a:prstDash val="solid"/>
                      <a:round/>
                      <a:headEnd type="none" w="med" len="med"/>
                      <a:tailEnd type="none" w="med" len="med"/>
                    </a:lnB>
                    <a:noFill/>
                  </a:tcPr>
                </a:tc>
                <a:tc>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9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B w="3175" cap="flat" cmpd="sng" algn="ctr">
                      <a:solidFill>
                        <a:schemeClr val="bg1">
                          <a:lumMod val="65000"/>
                        </a:schemeClr>
                      </a:solidFill>
                      <a:prstDash val="solid"/>
                      <a:round/>
                      <a:headEnd type="none" w="med" len="med"/>
                      <a:tailEnd type="none" w="med" len="med"/>
                    </a:lnB>
                    <a:noFill/>
                  </a:tcPr>
                </a:tc>
                <a:tc>
                  <a:txBody>
                    <a:bodyPr/>
                    <a:lstStyle/>
                    <a:p>
                      <a:pPr algn="ctr" fontAlgn="b"/>
                      <a:r>
                        <a:rPr lang="en-GB" sz="1200" b="1" i="0" u="none" strike="noStrike" dirty="0">
                          <a:solidFill>
                            <a:schemeClr val="tx1"/>
                          </a:solidFill>
                          <a:effectLst/>
                          <a:latin typeface="Arial" panose="020B0604020202020204" pitchFamily="34" charset="0"/>
                          <a:cs typeface="Arial" panose="020B0604020202020204" pitchFamily="34" charset="0"/>
                        </a:rPr>
                        <a:t>INDEX</a:t>
                      </a:r>
                    </a:p>
                    <a:p>
                      <a:pPr algn="ctr" fontAlgn="b"/>
                      <a:r>
                        <a:rPr lang="en-GB" sz="700" b="1" i="0" u="none" strike="noStrike" dirty="0">
                          <a:solidFill>
                            <a:schemeClr val="tx1"/>
                          </a:solidFill>
                          <a:effectLst/>
                          <a:latin typeface="Arial" panose="020B0604020202020204" pitchFamily="34" charset="0"/>
                          <a:cs typeface="Arial" panose="020B0604020202020204" pitchFamily="34" charset="0"/>
                        </a:rPr>
                        <a:t>CONSIDERATION</a:t>
                      </a:r>
                      <a:endParaRPr lang="en-GB" sz="600" b="1"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nchor="ctr">
                    <a:lnL w="3175" cap="flat" cmpd="sng" algn="ctr">
                      <a:solidFill>
                        <a:schemeClr val="bg1">
                          <a:lumMod val="65000"/>
                        </a:schemeClr>
                      </a:solidFill>
                      <a:prstDash val="solid"/>
                      <a:round/>
                      <a:headEnd type="none" w="med" len="med"/>
                      <a:tailEnd type="none" w="med" len="med"/>
                    </a:lnL>
                    <a:lnB w="3175"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3277885345"/>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Visiting famous / iconic attractions / places</a:t>
                      </a:r>
                    </a:p>
                  </a:txBody>
                  <a:tcPr marL="9525" marR="9525" marT="9525" marB="0" anchor="ctr">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ctr" fontAlgn="ctr"/>
                      <a:r>
                        <a:rPr lang="en-GB" sz="1000" b="0" i="0" u="none" strike="noStrike" dirty="0">
                          <a:solidFill>
                            <a:schemeClr val="tx1"/>
                          </a:solidFill>
                          <a:effectLst/>
                          <a:latin typeface="Arial" panose="020B0604020202020204" pitchFamily="34" charset="0"/>
                          <a:cs typeface="Arial" panose="020B0604020202020204" pitchFamily="34" charset="0"/>
                        </a:rPr>
                        <a:t>82%</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101 </a:t>
                      </a:r>
                    </a:p>
                  </a:txBody>
                  <a:tcPr marL="9525" marR="9525" marT="9525" marB="0" anchor="ctr">
                    <a:lnL w="3175" cap="flat" cmpd="sng" algn="ctr">
                      <a:solidFill>
                        <a:schemeClr val="bg1">
                          <a:lumMod val="65000"/>
                        </a:schemeClr>
                      </a:solidFill>
                      <a:prstDash val="solid"/>
                      <a:round/>
                      <a:headEnd type="none" w="med" len="med"/>
                      <a:tailEnd type="none" w="med" len="med"/>
                    </a:lnL>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1726463854"/>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Exploring history and heritage</a:t>
                      </a:r>
                    </a:p>
                  </a:txBody>
                  <a:tcPr marL="9525" marR="9525" marT="9525" marB="0" anchor="ctr">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ctr" fontAlgn="ctr"/>
                      <a:r>
                        <a:rPr lang="en-GB" sz="1000" b="0" i="0" u="none" strike="noStrike" dirty="0">
                          <a:solidFill>
                            <a:schemeClr val="tx1"/>
                          </a:solidFill>
                          <a:effectLst/>
                          <a:latin typeface="Arial" panose="020B0604020202020204" pitchFamily="34" charset="0"/>
                          <a:cs typeface="Arial" panose="020B0604020202020204" pitchFamily="34" charset="0"/>
                        </a:rPr>
                        <a:t>78%</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104 </a:t>
                      </a:r>
                    </a:p>
                  </a:txBody>
                  <a:tcPr marL="9525" marR="9525" marT="9525" marB="0" anchor="ctr">
                    <a:lnL w="3175" cap="flat" cmpd="sng" algn="ctr">
                      <a:solidFill>
                        <a:schemeClr val="bg1">
                          <a:lumMod val="65000"/>
                        </a:schemeClr>
                      </a:solidFill>
                      <a:prstDash val="solid"/>
                      <a:round/>
                      <a:headEnd type="none" w="med" len="med"/>
                      <a:tailEnd type="none" w="med" len="med"/>
                    </a:lnL>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1601167589"/>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Experiencing city life</a:t>
                      </a:r>
                    </a:p>
                  </a:txBody>
                  <a:tcPr marL="9525" marR="9525" marT="9525" marB="0" anchor="ctr">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ctr" fontAlgn="ctr"/>
                      <a:r>
                        <a:rPr lang="en-GB" sz="1000" b="0" i="0" u="none" strike="noStrike" dirty="0">
                          <a:solidFill>
                            <a:schemeClr val="tx1"/>
                          </a:solidFill>
                          <a:effectLst/>
                          <a:latin typeface="Arial" panose="020B0604020202020204" pitchFamily="34" charset="0"/>
                          <a:cs typeface="Arial" panose="020B0604020202020204" pitchFamily="34" charset="0"/>
                        </a:rPr>
                        <a:t>67%</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95 </a:t>
                      </a:r>
                    </a:p>
                  </a:txBody>
                  <a:tcPr marL="9525" marR="9525" marT="9525" marB="0" anchor="ctr">
                    <a:lnL w="3175" cap="flat" cmpd="sng" algn="ctr">
                      <a:solidFill>
                        <a:schemeClr val="bg1">
                          <a:lumMod val="65000"/>
                        </a:schemeClr>
                      </a:solidFill>
                      <a:prstDash val="solid"/>
                      <a:round/>
                      <a:headEnd type="none" w="med" len="med"/>
                      <a:tailEnd type="none" w="med" len="med"/>
                    </a:lnL>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3180650140"/>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Outdoor leisure pursuits</a:t>
                      </a:r>
                    </a:p>
                  </a:txBody>
                  <a:tcPr marL="9525" marR="9525" marT="9525" marB="0" anchor="ctr">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ctr" fontAlgn="ctr"/>
                      <a:r>
                        <a:rPr lang="en-GB" sz="1000" b="0" i="0" u="none" strike="noStrike" dirty="0">
                          <a:solidFill>
                            <a:schemeClr val="tx1"/>
                          </a:solidFill>
                          <a:effectLst/>
                          <a:latin typeface="Arial" panose="020B0604020202020204" pitchFamily="34" charset="0"/>
                          <a:cs typeface="Arial" panose="020B0604020202020204" pitchFamily="34" charset="0"/>
                        </a:rPr>
                        <a:t>58%</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102 </a:t>
                      </a:r>
                    </a:p>
                  </a:txBody>
                  <a:tcPr marL="9525" marR="9525" marT="9525" marB="0" anchor="ctr">
                    <a:lnL w="3175" cap="flat" cmpd="sng" algn="ctr">
                      <a:solidFill>
                        <a:schemeClr val="bg1">
                          <a:lumMod val="65000"/>
                        </a:schemeClr>
                      </a:solidFill>
                      <a:prstDash val="solid"/>
                      <a:round/>
                      <a:headEnd type="none" w="med" len="med"/>
                      <a:tailEnd type="none" w="med" len="med"/>
                    </a:lnL>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542381253"/>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Attending cultural / music / sports events</a:t>
                      </a:r>
                    </a:p>
                  </a:txBody>
                  <a:tcPr marL="9525" marR="9525" marT="9525" marB="0" anchor="ctr">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ctr" fontAlgn="ctr"/>
                      <a:r>
                        <a:rPr lang="en-GB" sz="1000" b="0" i="0" u="none" strike="noStrike" dirty="0">
                          <a:solidFill>
                            <a:schemeClr val="tx1"/>
                          </a:solidFill>
                          <a:effectLst/>
                          <a:latin typeface="Arial" panose="020B0604020202020204" pitchFamily="34" charset="0"/>
                          <a:cs typeface="Arial" panose="020B0604020202020204" pitchFamily="34" charset="0"/>
                        </a:rPr>
                        <a:t>55%</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102 </a:t>
                      </a:r>
                    </a:p>
                  </a:txBody>
                  <a:tcPr marL="9525" marR="9525" marT="9525" marB="0" anchor="ctr">
                    <a:lnL w="3175" cap="flat" cmpd="sng" algn="ctr">
                      <a:solidFill>
                        <a:schemeClr val="bg1">
                          <a:lumMod val="65000"/>
                        </a:schemeClr>
                      </a:solidFill>
                      <a:prstDash val="solid"/>
                      <a:round/>
                      <a:headEnd type="none" w="med" len="med"/>
                      <a:tailEnd type="none" w="med" len="med"/>
                    </a:lnL>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3468587080"/>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Experiencing rural life &amp; scenery</a:t>
                      </a:r>
                    </a:p>
                  </a:txBody>
                  <a:tcPr marL="9525" marR="9525" marT="9525" marB="0" anchor="ctr">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ctr" fontAlgn="ctr"/>
                      <a:r>
                        <a:rPr lang="en-GB" sz="1000" b="0" i="0" u="none" strike="noStrike" dirty="0">
                          <a:solidFill>
                            <a:schemeClr val="tx1"/>
                          </a:solidFill>
                          <a:effectLst/>
                          <a:latin typeface="Arial" panose="020B0604020202020204" pitchFamily="34" charset="0"/>
                          <a:cs typeface="Arial" panose="020B0604020202020204" pitchFamily="34" charset="0"/>
                        </a:rPr>
                        <a:t>52%</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85 </a:t>
                      </a:r>
                    </a:p>
                  </a:txBody>
                  <a:tcPr marL="9525" marR="9525" marT="9525" marB="0" anchor="ctr">
                    <a:lnL w="3175" cap="flat" cmpd="sng" algn="ctr">
                      <a:solidFill>
                        <a:schemeClr val="bg1">
                          <a:lumMod val="65000"/>
                        </a:schemeClr>
                      </a:solidFill>
                      <a:prstDash val="solid"/>
                      <a:round/>
                      <a:headEnd type="none" w="med" len="med"/>
                      <a:tailEnd type="none" w="med" len="med"/>
                    </a:lnL>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rgbClr val="FFC000"/>
                    </a:solidFill>
                  </a:tcPr>
                </a:tc>
                <a:extLst>
                  <a:ext uri="{0D108BD9-81ED-4DB2-BD59-A6C34878D82A}">
                    <a16:rowId xmlns:a16="http://schemas.microsoft.com/office/drawing/2014/main" xmlns="" val="1289559496"/>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Challenge and / or action</a:t>
                      </a:r>
                    </a:p>
                  </a:txBody>
                  <a:tcPr marL="9525" marR="9525" marT="9525" marB="0" anchor="ctr">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noFill/>
                  </a:tcPr>
                </a:tc>
                <a:tc>
                  <a:txBody>
                    <a:bodyPr/>
                    <a:lstStyle/>
                    <a:p>
                      <a:pPr algn="ctr" fontAlgn="ctr"/>
                      <a:r>
                        <a:rPr lang="en-GB" sz="1000" b="0" i="0" u="none" strike="noStrike" dirty="0">
                          <a:solidFill>
                            <a:schemeClr val="tx1"/>
                          </a:solidFill>
                          <a:effectLst/>
                          <a:latin typeface="Arial" panose="020B0604020202020204" pitchFamily="34" charset="0"/>
                          <a:cs typeface="Arial" panose="020B0604020202020204" pitchFamily="34" charset="0"/>
                        </a:rPr>
                        <a:t>30%</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no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96 </a:t>
                      </a:r>
                    </a:p>
                  </a:txBody>
                  <a:tcPr marL="9525" marR="9525" marT="9525" marB="0" anchor="ctr">
                    <a:lnL w="3175" cap="flat" cmpd="sng" algn="ctr">
                      <a:solidFill>
                        <a:schemeClr val="bg1">
                          <a:lumMod val="65000"/>
                        </a:schemeClr>
                      </a:solidFill>
                      <a:prstDash val="solid"/>
                      <a:round/>
                      <a:headEnd type="none" w="med" len="med"/>
                      <a:tailEnd type="none" w="med" len="med"/>
                    </a:lnL>
                    <a:lnT w="3175" cap="flat" cmpd="sng" algn="ctr">
                      <a:solidFill>
                        <a:schemeClr val="bg1">
                          <a:lumMod val="65000"/>
                        </a:schemeClr>
                      </a:solidFill>
                      <a:prstDash val="solid"/>
                      <a:round/>
                      <a:headEnd type="none" w="med" len="med"/>
                      <a:tailEnd type="none" w="med" len="med"/>
                    </a:lnT>
                    <a:noFill/>
                  </a:tcPr>
                </a:tc>
                <a:extLst>
                  <a:ext uri="{0D108BD9-81ED-4DB2-BD59-A6C34878D82A}">
                    <a16:rowId xmlns:a16="http://schemas.microsoft.com/office/drawing/2014/main" xmlns="" val="1428051378"/>
                  </a:ext>
                </a:extLst>
              </a:tr>
            </a:tbl>
          </a:graphicData>
        </a:graphic>
      </p:graphicFrame>
      <p:sp>
        <p:nvSpPr>
          <p:cNvPr id="3" name="Rectangle 2"/>
          <p:cNvSpPr/>
          <p:nvPr/>
        </p:nvSpPr>
        <p:spPr>
          <a:xfrm>
            <a:off x="352419" y="1775959"/>
            <a:ext cx="4140001" cy="697627"/>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CONSIDERATION OF ACTIVITY </a:t>
            </a:r>
          </a:p>
          <a:p>
            <a:pPr>
              <a:lnSpc>
                <a:spcPts val="1100"/>
              </a:lnSpc>
            </a:pPr>
            <a:r>
              <a:rPr lang="en-GB" sz="1200" b="1" dirty="0">
                <a:solidFill>
                  <a:srgbClr val="120742"/>
                </a:solidFill>
                <a:latin typeface="Arial" panose="020B0604020202020204" pitchFamily="34" charset="0"/>
                <a:cs typeface="Arial" panose="020B0604020202020204" pitchFamily="34" charset="0"/>
              </a:rPr>
              <a:t>CLUSTERS ON HOLIDAY TO ENGLAND </a:t>
            </a:r>
          </a:p>
          <a:p>
            <a:r>
              <a:rPr lang="en-GB" sz="700" dirty="0">
                <a:latin typeface="Arial" panose="020B0604020202020204" pitchFamily="34" charset="0"/>
                <a:cs typeface="Arial" panose="020B0604020202020204" pitchFamily="34" charset="0"/>
              </a:rPr>
              <a:t>TOP 2 BOX (DEFINITELY WOULD OR VERY LIKELY TO) CONSIDERATION OF ACTIVITY CLUSTERS ON HOLIDAY TO ENGLAND AND INDEXING AGAINST “GLOBAL” TOP 2 BOX SCORES. BOTH COLUMNS SHOW / BASED ON NORMALISED DATA</a:t>
            </a:r>
          </a:p>
        </p:txBody>
      </p:sp>
      <p:sp>
        <p:nvSpPr>
          <p:cNvPr id="12" name="Oval 11"/>
          <p:cNvSpPr/>
          <p:nvPr/>
        </p:nvSpPr>
        <p:spPr>
          <a:xfrm>
            <a:off x="8371260" y="169332"/>
            <a:ext cx="527544" cy="51909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t"/>
          <a:lstStyle/>
          <a:p>
            <a:pPr algn="ctr"/>
            <a:endParaRPr lang="en-US" sz="800" dirty="0">
              <a:solidFill>
                <a:schemeClr val="tx1"/>
              </a:solidFill>
              <a:latin typeface="Arial" panose="020B0604020202020204" pitchFamily="34" charset="0"/>
            </a:endParaRPr>
          </a:p>
        </p:txBody>
      </p:sp>
      <p:graphicFrame>
        <p:nvGraphicFramePr>
          <p:cNvPr id="14" name="Chart Placeholder 7"/>
          <p:cNvGraphicFramePr>
            <a:graphicFrameLocks/>
          </p:cNvGraphicFramePr>
          <p:nvPr>
            <p:extLst>
              <p:ext uri="{D42A27DB-BD31-4B8C-83A1-F6EECF244321}">
                <p14:modId xmlns:p14="http://schemas.microsoft.com/office/powerpoint/2010/main" val="2312482981"/>
              </p:ext>
            </p:extLst>
          </p:nvPr>
        </p:nvGraphicFramePr>
        <p:xfrm>
          <a:off x="-180926" y="849138"/>
          <a:ext cx="9743207" cy="467610"/>
        </p:xfrm>
        <a:graphic>
          <a:graphicData uri="http://schemas.openxmlformats.org/drawingml/2006/chart">
            <c:chart xmlns:c="http://schemas.openxmlformats.org/drawingml/2006/chart" xmlns:r="http://schemas.openxmlformats.org/officeDocument/2006/relationships" r:id="rId3"/>
          </a:graphicData>
        </a:graphic>
      </p:graphicFrame>
      <p:sp>
        <p:nvSpPr>
          <p:cNvPr id="20" name="Rectangle 19"/>
          <p:cNvSpPr/>
          <p:nvPr/>
        </p:nvSpPr>
        <p:spPr>
          <a:xfrm>
            <a:off x="352419" y="932365"/>
            <a:ext cx="2633153" cy="318480"/>
          </a:xfrm>
          <a:prstGeom prst="rect">
            <a:avLst/>
          </a:prstGeom>
          <a:noFill/>
        </p:spPr>
        <p:txBody>
          <a:bodyPr wrap="square" lIns="0" tIns="36000" rIns="0" bIns="0" anchor="ctr">
            <a:spAutoFit/>
          </a:bodyPr>
          <a:lstStyle/>
          <a:p>
            <a:pPr algn="r">
              <a:lnSpc>
                <a:spcPts val="1100"/>
              </a:lnSpc>
            </a:pPr>
            <a:r>
              <a:rPr lang="en-GB" sz="1200" b="1" dirty="0">
                <a:latin typeface="Arial" panose="020B0604020202020204" pitchFamily="34" charset="0"/>
                <a:cs typeface="Arial" panose="020B0604020202020204" pitchFamily="34" charset="0"/>
              </a:rPr>
              <a:t>ATTITUDE TOWARDS TAKING A HOLIDAY TO ENGLAND IN FUTURE</a:t>
            </a:r>
            <a:endParaRPr lang="en-GB" sz="1200" b="1" dirty="0">
              <a:solidFill>
                <a:srgbClr val="00B050"/>
              </a:solidFill>
              <a:latin typeface="Arial" panose="020B0604020202020204" pitchFamily="34" charset="0"/>
              <a:cs typeface="Arial" panose="020B0604020202020204" pitchFamily="34" charset="0"/>
            </a:endParaRPr>
          </a:p>
        </p:txBody>
      </p:sp>
      <p:graphicFrame>
        <p:nvGraphicFramePr>
          <p:cNvPr id="22" name="Table 21"/>
          <p:cNvGraphicFramePr>
            <a:graphicFrameLocks noGrp="1"/>
          </p:cNvGraphicFramePr>
          <p:nvPr>
            <p:extLst>
              <p:ext uri="{D42A27DB-BD31-4B8C-83A1-F6EECF244321}">
                <p14:modId xmlns:p14="http://schemas.microsoft.com/office/powerpoint/2010/main" val="3850550015"/>
              </p:ext>
            </p:extLst>
          </p:nvPr>
        </p:nvGraphicFramePr>
        <p:xfrm>
          <a:off x="4745949" y="2590699"/>
          <a:ext cx="4140000" cy="3636000"/>
        </p:xfrm>
        <a:graphic>
          <a:graphicData uri="http://schemas.openxmlformats.org/drawingml/2006/table">
            <a:tbl>
              <a:tblPr>
                <a:tableStyleId>{5C22544A-7EE6-4342-B048-85BDC9FD1C3A}</a:tableStyleId>
              </a:tblPr>
              <a:tblGrid>
                <a:gridCol w="2440800">
                  <a:extLst>
                    <a:ext uri="{9D8B030D-6E8A-4147-A177-3AD203B41FA5}">
                      <a16:colId xmlns:a16="http://schemas.microsoft.com/office/drawing/2014/main" xmlns="" val="1103061090"/>
                    </a:ext>
                  </a:extLst>
                </a:gridCol>
                <a:gridCol w="849600">
                  <a:extLst>
                    <a:ext uri="{9D8B030D-6E8A-4147-A177-3AD203B41FA5}">
                      <a16:colId xmlns:a16="http://schemas.microsoft.com/office/drawing/2014/main" xmlns="" val="644159123"/>
                    </a:ext>
                  </a:extLst>
                </a:gridCol>
                <a:gridCol w="849600">
                  <a:extLst>
                    <a:ext uri="{9D8B030D-6E8A-4147-A177-3AD203B41FA5}">
                      <a16:colId xmlns:a16="http://schemas.microsoft.com/office/drawing/2014/main" xmlns="" val="3859757549"/>
                    </a:ext>
                  </a:extLst>
                </a:gridCol>
              </a:tblGrid>
              <a:tr h="396000">
                <a:tc>
                  <a:txBody>
                    <a:bodyPr/>
                    <a:lstStyle/>
                    <a:p>
                      <a:pPr algn="l" fontAlgn="b"/>
                      <a:r>
                        <a:rPr lang="en-GB" sz="1200" b="1" i="0" u="none" strike="noStrike" dirty="0">
                          <a:solidFill>
                            <a:schemeClr val="tx1"/>
                          </a:solidFill>
                          <a:effectLst/>
                          <a:latin typeface="Arial" panose="020B0604020202020204" pitchFamily="34" charset="0"/>
                          <a:cs typeface="Arial" panose="020B0604020202020204" pitchFamily="34" charset="0"/>
                        </a:rPr>
                        <a:t>ACTIVITY (1-10 of 40)</a:t>
                      </a:r>
                      <a:endParaRPr lang="en-GB" sz="1600" b="1"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12700" cmpd="sng">
                      <a:noFill/>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9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12700" cmpd="sng">
                      <a:noFill/>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200" b="1" i="0" u="none" strike="noStrike" dirty="0">
                          <a:solidFill>
                            <a:schemeClr val="tx1"/>
                          </a:solidFill>
                          <a:effectLst/>
                          <a:latin typeface="Arial" panose="020B0604020202020204" pitchFamily="34" charset="0"/>
                          <a:cs typeface="Arial" panose="020B0604020202020204" pitchFamily="34" charset="0"/>
                        </a:rPr>
                        <a:t>INDEX </a:t>
                      </a:r>
                    </a:p>
                    <a:p>
                      <a:pPr algn="ctr" fontAlgn="b"/>
                      <a:r>
                        <a:rPr lang="en-GB" sz="700" b="1" i="0" u="none" strike="noStrike" dirty="0">
                          <a:solidFill>
                            <a:schemeClr val="tx1"/>
                          </a:solidFill>
                          <a:effectLst/>
                          <a:latin typeface="Arial" panose="020B0604020202020204" pitchFamily="34" charset="0"/>
                          <a:cs typeface="Arial" panose="020B0604020202020204" pitchFamily="34" charset="0"/>
                        </a:rPr>
                        <a:t>IMPORTANCE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12700" cmpd="sng">
                      <a:noFill/>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255244487"/>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Seeing world famous or iconic places</a:t>
                      </a: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82%</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187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extLst>
                  <a:ext uri="{0D108BD9-81ED-4DB2-BD59-A6C34878D82A}">
                    <a16:rowId xmlns:a16="http://schemas.microsoft.com/office/drawing/2014/main" xmlns="" val="2005986910"/>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Visiting a historic monument</a:t>
                      </a: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81%</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176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extLst>
                  <a:ext uri="{0D108BD9-81ED-4DB2-BD59-A6C34878D82A}">
                    <a16:rowId xmlns:a16="http://schemas.microsoft.com/office/drawing/2014/main" xmlns="" val="4167075963"/>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Visiting a castle/palace/historic house</a:t>
                      </a: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78%</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141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extLst>
                  <a:ext uri="{0D108BD9-81ED-4DB2-BD59-A6C34878D82A}">
                    <a16:rowId xmlns:a16="http://schemas.microsoft.com/office/drawing/2014/main" xmlns="" val="2265351345"/>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Trying local food &amp; drink specialities</a:t>
                      </a: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76%</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143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extLst>
                  <a:ext uri="{0D108BD9-81ED-4DB2-BD59-A6C34878D82A}">
                    <a16:rowId xmlns:a16="http://schemas.microsoft.com/office/drawing/2014/main" xmlns="" val="2373551203"/>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Visiting a museum</a:t>
                      </a: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72%</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137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extLst>
                  <a:ext uri="{0D108BD9-81ED-4DB2-BD59-A6C34878D82A}">
                    <a16:rowId xmlns:a16="http://schemas.microsoft.com/office/drawing/2014/main" xmlns="" val="1189524845"/>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Visiting a park/garden</a:t>
                      </a: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65%</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95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824507888"/>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Short (&lt; 2hrs) country or coastal walk</a:t>
                      </a: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60%</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85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FFC000"/>
                    </a:solidFill>
                  </a:tcPr>
                </a:tc>
                <a:extLst>
                  <a:ext uri="{0D108BD9-81ED-4DB2-BD59-A6C34878D82A}">
                    <a16:rowId xmlns:a16="http://schemas.microsoft.com/office/drawing/2014/main" xmlns="" val="3463063126"/>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Shopping for locally made products/craft</a:t>
                      </a: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58%</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89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FFC000"/>
                    </a:solidFill>
                  </a:tcPr>
                </a:tc>
                <a:extLst>
                  <a:ext uri="{0D108BD9-81ED-4DB2-BD59-A6C34878D82A}">
                    <a16:rowId xmlns:a16="http://schemas.microsoft.com/office/drawing/2014/main" xmlns="" val="1789088986"/>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Visiting a National Park</a:t>
                      </a: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57%</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92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214850825"/>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Exploring villages / rural areas</a:t>
                      </a: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57%</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121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00B050"/>
                    </a:solidFill>
                  </a:tcPr>
                </a:tc>
                <a:extLst>
                  <a:ext uri="{0D108BD9-81ED-4DB2-BD59-A6C34878D82A}">
                    <a16:rowId xmlns:a16="http://schemas.microsoft.com/office/drawing/2014/main" xmlns="" val="3781145162"/>
                  </a:ext>
                </a:extLst>
              </a:tr>
            </a:tbl>
          </a:graphicData>
        </a:graphic>
      </p:graphicFrame>
      <p:pic>
        <p:nvPicPr>
          <p:cNvPr id="6" name="Picture 5"/>
          <p:cNvPicPr>
            <a:picLocks noChangeAspect="1"/>
          </p:cNvPicPr>
          <p:nvPr/>
        </p:nvPicPr>
        <p:blipFill>
          <a:blip r:embed="rId4">
            <a:clrChange>
              <a:clrFrom>
                <a:srgbClr val="FFFFFF"/>
              </a:clrFrom>
              <a:clrTo>
                <a:srgbClr val="FFFFFF">
                  <a:alpha val="0"/>
                </a:srgbClr>
              </a:clrTo>
            </a:clrChange>
          </a:blip>
          <a:stretch>
            <a:fillRect/>
          </a:stretch>
        </p:blipFill>
        <p:spPr>
          <a:xfrm>
            <a:off x="7118198" y="6384361"/>
            <a:ext cx="947246" cy="257740"/>
          </a:xfrm>
          <a:prstGeom prst="rect">
            <a:avLst/>
          </a:prstGeom>
        </p:spPr>
      </p:pic>
      <p:pic>
        <p:nvPicPr>
          <p:cNvPr id="24" name="Picture 23"/>
          <p:cNvPicPr>
            <a:picLocks noChangeAspect="1"/>
          </p:cNvPicPr>
          <p:nvPr/>
        </p:nvPicPr>
        <p:blipFill rotWithShape="1">
          <a:blip r:embed="rId5"/>
          <a:srcRect l="17343" t="4419" r="12023" b="12561"/>
          <a:stretch/>
        </p:blipFill>
        <p:spPr>
          <a:xfrm>
            <a:off x="8172950" y="6341608"/>
            <a:ext cx="359990" cy="355944"/>
          </a:xfrm>
          <a:prstGeom prst="ellipse">
            <a:avLst/>
          </a:prstGeom>
        </p:spPr>
      </p:pic>
      <p:sp>
        <p:nvSpPr>
          <p:cNvPr id="37" name="Rectangle 36"/>
          <p:cNvSpPr/>
          <p:nvPr/>
        </p:nvSpPr>
        <p:spPr>
          <a:xfrm>
            <a:off x="4745949" y="1775959"/>
            <a:ext cx="4312326" cy="697627"/>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MOST CONSIDERED ACTIVITIES ON HOLIDAY TO ENGLAND AND IMPORTANCE VS. CHOOSING ENGLAND</a:t>
            </a:r>
          </a:p>
          <a:p>
            <a:r>
              <a:rPr lang="en-GB" sz="700" dirty="0">
                <a:latin typeface="Arial" panose="020B0604020202020204" pitchFamily="34" charset="0"/>
                <a:cs typeface="Arial" panose="020B0604020202020204" pitchFamily="34" charset="0"/>
              </a:rPr>
              <a:t>TOP 2 BOX (DEFINITELY WOULD OR VERY LIKELY TO) CONSIDERATION OF ACTIVITY ON HOLIDAY TO ENGLAND) AND TOP 2 BOX (SOLE/VERY IMPORTANT REASON) IMPORTANCE OF ACTIVITY VS. CHOSING ENGLAND INDEXED AGAINST AVERAGE IMPORTANCE OF ACTIVITIES</a:t>
            </a:r>
          </a:p>
        </p:txBody>
      </p:sp>
      <p:sp>
        <p:nvSpPr>
          <p:cNvPr id="38" name="TextBox 37"/>
          <p:cNvSpPr txBox="1"/>
          <p:nvPr/>
        </p:nvSpPr>
        <p:spPr>
          <a:xfrm>
            <a:off x="5303521" y="274989"/>
            <a:ext cx="3035630" cy="307777"/>
          </a:xfrm>
          <a:prstGeom prst="rect">
            <a:avLst/>
          </a:prstGeom>
          <a:noFill/>
        </p:spPr>
        <p:txBody>
          <a:bodyPr wrap="square" rtlCol="0">
            <a:spAutoFit/>
          </a:bodyPr>
          <a:lstStyle/>
          <a:p>
            <a:pPr algn="r"/>
            <a:r>
              <a:rPr lang="en-GB" sz="1400" b="1" dirty="0">
                <a:solidFill>
                  <a:schemeClr val="bg1"/>
                </a:solidFill>
                <a:latin typeface="Arial" panose="020B0604020202020204" pitchFamily="34" charset="0"/>
                <a:cs typeface="Arial" panose="020B0604020202020204" pitchFamily="34" charset="0"/>
              </a:rPr>
              <a:t>Spain</a:t>
            </a:r>
          </a:p>
        </p:txBody>
      </p:sp>
      <p:sp>
        <p:nvSpPr>
          <p:cNvPr id="39" name="Rectangle 38"/>
          <p:cNvSpPr/>
          <p:nvPr/>
        </p:nvSpPr>
        <p:spPr>
          <a:xfrm>
            <a:off x="289556" y="5377777"/>
            <a:ext cx="4082554" cy="848922"/>
          </a:xfrm>
          <a:prstGeom prst="rect">
            <a:avLst/>
          </a:prstGeom>
          <a:solidFill>
            <a:schemeClr val="bg1"/>
          </a:solidFill>
          <a:ln>
            <a:solidFill>
              <a:schemeClr val="bg1"/>
            </a:solidFill>
          </a:ln>
          <a:effectLst/>
        </p:spPr>
        <p:style>
          <a:lnRef idx="1">
            <a:schemeClr val="accent1"/>
          </a:lnRef>
          <a:fillRef idx="3">
            <a:schemeClr val="accent1"/>
          </a:fillRef>
          <a:effectRef idx="2">
            <a:schemeClr val="accent1"/>
          </a:effectRef>
          <a:fontRef idx="minor">
            <a:schemeClr val="lt1"/>
          </a:fontRef>
        </p:style>
        <p:txBody>
          <a:bodyPr rtlCol="0" anchor="ctr"/>
          <a:lstStyle/>
          <a:p>
            <a:r>
              <a:rPr lang="en-GB" sz="1100" dirty="0">
                <a:solidFill>
                  <a:schemeClr val="tx1"/>
                </a:solidFill>
                <a:latin typeface="Arial" panose="020B0604020202020204" pitchFamily="34" charset="0"/>
                <a:cs typeface="Arial" panose="020B0604020202020204" pitchFamily="34" charset="0"/>
              </a:rPr>
              <a:t>Parks/gardens, National Parks and country walks are widely considered activities, but like locally made products and craft, they are only average drivers of visitation</a:t>
            </a:r>
          </a:p>
        </p:txBody>
      </p:sp>
      <p:sp>
        <p:nvSpPr>
          <p:cNvPr id="40" name="Isosceles Triangle 39"/>
          <p:cNvSpPr/>
          <p:nvPr/>
        </p:nvSpPr>
        <p:spPr>
          <a:xfrm rot="16200000">
            <a:off x="4287936" y="5744319"/>
            <a:ext cx="284188" cy="115839"/>
          </a:xfrm>
          <a:prstGeom prst="triangle">
            <a:avLst/>
          </a:prstGeom>
          <a:solidFill>
            <a:srgbClr val="12074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GB" dirty="0"/>
          </a:p>
        </p:txBody>
      </p:sp>
      <p:pic>
        <p:nvPicPr>
          <p:cNvPr id="25" name="Picture 24"/>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8356244" y="224188"/>
            <a:ext cx="556800" cy="417600"/>
          </a:xfrm>
          <a:prstGeom prst="roundRect">
            <a:avLst>
              <a:gd name="adj" fmla="val 8594"/>
            </a:avLst>
          </a:prstGeom>
          <a:noFill/>
          <a:ln>
            <a:noFill/>
          </a:ln>
          <a:effectLst/>
        </p:spPr>
      </p:pic>
      <p:sp>
        <p:nvSpPr>
          <p:cNvPr id="30" name="Oval 29"/>
          <p:cNvSpPr/>
          <p:nvPr/>
        </p:nvSpPr>
        <p:spPr>
          <a:xfrm>
            <a:off x="8339151" y="819359"/>
            <a:ext cx="527544" cy="519092"/>
          </a:xfrm>
          <a:prstGeom prst="ellipse">
            <a:avLst/>
          </a:prstGeom>
          <a:solidFill>
            <a:srgbClr val="120742"/>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algn="ctr"/>
            <a:r>
              <a:rPr lang="en-US" sz="1400" b="1" dirty="0">
                <a:solidFill>
                  <a:schemeClr val="bg1"/>
                </a:solidFill>
                <a:latin typeface="Arial" panose="020B0604020202020204" pitchFamily="34" charset="0"/>
                <a:cs typeface="Arial" panose="020B0604020202020204" pitchFamily="34" charset="0"/>
              </a:rPr>
              <a:t>85%</a:t>
            </a:r>
          </a:p>
        </p:txBody>
      </p:sp>
      <p:sp>
        <p:nvSpPr>
          <p:cNvPr id="31" name="TextBox 30"/>
          <p:cNvSpPr txBox="1"/>
          <p:nvPr/>
        </p:nvSpPr>
        <p:spPr>
          <a:xfrm>
            <a:off x="8026459" y="1339907"/>
            <a:ext cx="1152927" cy="400110"/>
          </a:xfrm>
          <a:prstGeom prst="rect">
            <a:avLst/>
          </a:prstGeom>
          <a:noFill/>
        </p:spPr>
        <p:txBody>
          <a:bodyPr wrap="square" lIns="0" rIns="0" rtlCol="0">
            <a:spAutoFit/>
          </a:bodyPr>
          <a:lstStyle/>
          <a:p>
            <a:pPr algn="ctr"/>
            <a:r>
              <a:rPr lang="en-GB" sz="1000" dirty="0"/>
              <a:t>NET England </a:t>
            </a:r>
          </a:p>
          <a:p>
            <a:pPr algn="ctr"/>
            <a:r>
              <a:rPr lang="en-GB" sz="1000" dirty="0"/>
              <a:t>consideration</a:t>
            </a:r>
          </a:p>
        </p:txBody>
      </p:sp>
      <p:sp>
        <p:nvSpPr>
          <p:cNvPr id="36" name="TextBox 35"/>
          <p:cNvSpPr txBox="1"/>
          <p:nvPr/>
        </p:nvSpPr>
        <p:spPr>
          <a:xfrm>
            <a:off x="4662249" y="6279242"/>
            <a:ext cx="1616148" cy="246221"/>
          </a:xfrm>
          <a:prstGeom prst="rect">
            <a:avLst/>
          </a:prstGeom>
          <a:noFill/>
        </p:spPr>
        <p:txBody>
          <a:bodyPr wrap="none" rtlCol="0">
            <a:spAutoFit/>
          </a:bodyPr>
          <a:lstStyle/>
          <a:p>
            <a:r>
              <a:rPr lang="en-GB" sz="1000" i="1" dirty="0">
                <a:latin typeface="Arial" panose="020B0604020202020204" pitchFamily="34" charset="0"/>
                <a:cs typeface="Arial" panose="020B0604020202020204" pitchFamily="34" charset="0"/>
              </a:rPr>
              <a:t>List continues overleaf …</a:t>
            </a:r>
          </a:p>
        </p:txBody>
      </p:sp>
      <p:sp>
        <p:nvSpPr>
          <p:cNvPr id="26" name="Rectangle 25">
            <a:extLst>
              <a:ext uri="{FF2B5EF4-FFF2-40B4-BE49-F238E27FC236}">
                <a16:creationId xmlns:a16="http://schemas.microsoft.com/office/drawing/2014/main" xmlns="" id="{909E09B8-AA1A-4C82-8891-FDAAB1F01240}"/>
              </a:ext>
            </a:extLst>
          </p:cNvPr>
          <p:cNvSpPr/>
          <p:nvPr/>
        </p:nvSpPr>
        <p:spPr>
          <a:xfrm>
            <a:off x="3010159" y="1245080"/>
            <a:ext cx="846386" cy="276999"/>
          </a:xfrm>
          <a:prstGeom prst="rect">
            <a:avLst/>
          </a:prstGeom>
          <a:solidFill>
            <a:schemeClr val="bg1"/>
          </a:solidFill>
        </p:spPr>
        <p:txBody>
          <a:bodyPr wrap="none" lIns="0" tIns="0" rIns="0" bIns="0">
            <a:spAutoFit/>
          </a:bodyPr>
          <a:lstStyle/>
          <a:p>
            <a:r>
              <a:rPr lang="en-GB" sz="900" dirty="0">
                <a:solidFill>
                  <a:srgbClr val="120742"/>
                </a:solidFill>
                <a:latin typeface="Arial" panose="020B0604020202020204" pitchFamily="34" charset="0"/>
                <a:cs typeface="Arial" panose="020B0604020202020204" pitchFamily="34" charset="0"/>
              </a:rPr>
              <a:t>Would definitely </a:t>
            </a:r>
          </a:p>
          <a:p>
            <a:r>
              <a:rPr lang="en-GB" sz="900" dirty="0">
                <a:solidFill>
                  <a:srgbClr val="120742"/>
                </a:solidFill>
                <a:latin typeface="Arial" panose="020B0604020202020204" pitchFamily="34" charset="0"/>
                <a:cs typeface="Arial" panose="020B0604020202020204" pitchFamily="34" charset="0"/>
              </a:rPr>
              <a:t>consider</a:t>
            </a:r>
          </a:p>
        </p:txBody>
      </p:sp>
      <p:sp>
        <p:nvSpPr>
          <p:cNvPr id="27" name="Rectangle 26">
            <a:extLst>
              <a:ext uri="{FF2B5EF4-FFF2-40B4-BE49-F238E27FC236}">
                <a16:creationId xmlns:a16="http://schemas.microsoft.com/office/drawing/2014/main" xmlns="" id="{84A669E0-EC39-438C-A2A5-FE60F1BC86C8}"/>
              </a:ext>
            </a:extLst>
          </p:cNvPr>
          <p:cNvSpPr/>
          <p:nvPr/>
        </p:nvSpPr>
        <p:spPr>
          <a:xfrm>
            <a:off x="6617683" y="1245080"/>
            <a:ext cx="852798" cy="276999"/>
          </a:xfrm>
          <a:prstGeom prst="rect">
            <a:avLst/>
          </a:prstGeom>
          <a:solidFill>
            <a:schemeClr val="bg1"/>
          </a:solidFill>
        </p:spPr>
        <p:txBody>
          <a:bodyPr wrap="none" lIns="0" tIns="0" rIns="0" bIns="0">
            <a:spAutoFit/>
          </a:bodyPr>
          <a:lstStyle/>
          <a:p>
            <a:r>
              <a:rPr lang="en-GB" sz="900" dirty="0">
                <a:solidFill>
                  <a:srgbClr val="00B050"/>
                </a:solidFill>
                <a:latin typeface="Arial" panose="020B0604020202020204" pitchFamily="34" charset="0"/>
                <a:cs typeface="Arial" panose="020B0604020202020204" pitchFamily="34" charset="0"/>
              </a:rPr>
              <a:t>England holiday </a:t>
            </a:r>
          </a:p>
          <a:p>
            <a:r>
              <a:rPr lang="en-GB" sz="900" dirty="0">
                <a:solidFill>
                  <a:srgbClr val="00B050"/>
                </a:solidFill>
                <a:latin typeface="Arial" panose="020B0604020202020204" pitchFamily="34" charset="0"/>
                <a:cs typeface="Arial" panose="020B0604020202020204" pitchFamily="34" charset="0"/>
              </a:rPr>
              <a:t>already booked</a:t>
            </a:r>
          </a:p>
        </p:txBody>
      </p:sp>
      <p:sp>
        <p:nvSpPr>
          <p:cNvPr id="28" name="Rectangle 27">
            <a:extLst>
              <a:ext uri="{FF2B5EF4-FFF2-40B4-BE49-F238E27FC236}">
                <a16:creationId xmlns:a16="http://schemas.microsoft.com/office/drawing/2014/main" xmlns="" id="{83F3A31C-AB83-43C5-88E8-45FE2C75BA24}"/>
              </a:ext>
            </a:extLst>
          </p:cNvPr>
          <p:cNvSpPr/>
          <p:nvPr/>
        </p:nvSpPr>
        <p:spPr>
          <a:xfrm>
            <a:off x="4701503" y="1245080"/>
            <a:ext cx="621965" cy="276999"/>
          </a:xfrm>
          <a:prstGeom prst="rect">
            <a:avLst/>
          </a:prstGeom>
          <a:solidFill>
            <a:schemeClr val="bg1"/>
          </a:solidFill>
        </p:spPr>
        <p:txBody>
          <a:bodyPr wrap="none" lIns="0" tIns="0" rIns="0" bIns="0">
            <a:spAutoFit/>
          </a:bodyPr>
          <a:lstStyle/>
          <a:p>
            <a:r>
              <a:rPr lang="en-GB" sz="900" dirty="0">
                <a:solidFill>
                  <a:srgbClr val="92D050"/>
                </a:solidFill>
                <a:latin typeface="Arial" panose="020B0604020202020204" pitchFamily="34" charset="0"/>
                <a:cs typeface="Arial" panose="020B0604020202020204" pitchFamily="34" charset="0"/>
              </a:rPr>
              <a:t>Actively</a:t>
            </a:r>
          </a:p>
          <a:p>
            <a:r>
              <a:rPr lang="en-GB" sz="900" dirty="0">
                <a:solidFill>
                  <a:srgbClr val="92D050"/>
                </a:solidFill>
                <a:latin typeface="Arial" panose="020B0604020202020204" pitchFamily="34" charset="0"/>
                <a:cs typeface="Arial" panose="020B0604020202020204" pitchFamily="34" charset="0"/>
              </a:rPr>
              <a:t>considering </a:t>
            </a:r>
          </a:p>
        </p:txBody>
      </p:sp>
      <p:sp>
        <p:nvSpPr>
          <p:cNvPr id="29" name="TextBox 28">
            <a:extLst>
              <a:ext uri="{FF2B5EF4-FFF2-40B4-BE49-F238E27FC236}">
                <a16:creationId xmlns:a16="http://schemas.microsoft.com/office/drawing/2014/main" xmlns="" id="{73AE5C7E-404C-4D6F-8CD3-6F98B27DBDFB}"/>
              </a:ext>
            </a:extLst>
          </p:cNvPr>
          <p:cNvSpPr txBox="1"/>
          <p:nvPr/>
        </p:nvSpPr>
        <p:spPr>
          <a:xfrm>
            <a:off x="2269067" y="305766"/>
            <a:ext cx="4633045" cy="246221"/>
          </a:xfrm>
          <a:prstGeom prst="rect">
            <a:avLst/>
          </a:prstGeom>
          <a:noFill/>
        </p:spPr>
        <p:txBody>
          <a:bodyPr wrap="square" lIns="0" rIns="0" rtlCol="0">
            <a:spAutoFit/>
          </a:bodyPr>
          <a:lstStyle/>
          <a:p>
            <a:pPr algn="r"/>
            <a:r>
              <a:rPr lang="en-GB" sz="1000" u="sng" dirty="0">
                <a:solidFill>
                  <a:schemeClr val="bg1"/>
                </a:solidFill>
                <a:latin typeface="Arial" panose="020B0604020202020204" pitchFamily="34" charset="0"/>
                <a:cs typeface="Arial" panose="020B0604020202020204" pitchFamily="34" charset="0"/>
              </a:rPr>
              <a:t>2,245,000 trips to England</a:t>
            </a:r>
            <a:r>
              <a:rPr lang="en-GB" sz="1000" dirty="0">
                <a:solidFill>
                  <a:schemeClr val="bg1"/>
                </a:solidFill>
                <a:latin typeface="Arial" panose="020B0604020202020204" pitchFamily="34" charset="0"/>
                <a:cs typeface="Arial" panose="020B0604020202020204" pitchFamily="34" charset="0"/>
              </a:rPr>
              <a:t> in 2016 (rank 4) … </a:t>
            </a:r>
            <a:r>
              <a:rPr lang="en-GB" sz="1000" dirty="0" smtClean="0">
                <a:solidFill>
                  <a:schemeClr val="bg1"/>
                </a:solidFill>
                <a:latin typeface="Arial" panose="020B0604020202020204" pitchFamily="34" charset="0"/>
                <a:cs typeface="Arial" panose="020B0604020202020204" pitchFamily="34" charset="0"/>
              </a:rPr>
              <a:t>including </a:t>
            </a:r>
            <a:r>
              <a:rPr lang="en-GB" sz="1000" u="sng" dirty="0" smtClean="0">
                <a:solidFill>
                  <a:schemeClr val="bg1"/>
                </a:solidFill>
                <a:latin typeface="Arial" panose="020B0604020202020204" pitchFamily="34" charset="0"/>
                <a:cs typeface="Arial" panose="020B0604020202020204" pitchFamily="34" charset="0"/>
              </a:rPr>
              <a:t>46</a:t>
            </a:r>
            <a:r>
              <a:rPr lang="en-GB" sz="1000" u="sng" dirty="0">
                <a:solidFill>
                  <a:schemeClr val="bg1"/>
                </a:solidFill>
                <a:latin typeface="Arial" panose="020B0604020202020204" pitchFamily="34" charset="0"/>
                <a:cs typeface="Arial" panose="020B0604020202020204" pitchFamily="34" charset="0"/>
              </a:rPr>
              <a:t>% to rest of England </a:t>
            </a:r>
            <a:r>
              <a:rPr lang="en-GB" sz="1000" u="sng" dirty="0" smtClean="0">
                <a:solidFill>
                  <a:schemeClr val="bg1"/>
                </a:solidFill>
                <a:latin typeface="Arial" panose="020B0604020202020204" pitchFamily="34" charset="0"/>
                <a:cs typeface="Arial" panose="020B0604020202020204" pitchFamily="34" charset="0"/>
              </a:rPr>
              <a:t>*</a:t>
            </a:r>
            <a:endParaRPr lang="en-GB" sz="1000" u="sng" dirty="0">
              <a:solidFill>
                <a:schemeClr val="bg1"/>
              </a:solidFill>
              <a:latin typeface="Arial" panose="020B0604020202020204" pitchFamily="34" charset="0"/>
              <a:cs typeface="Arial" panose="020B0604020202020204" pitchFamily="34" charset="0"/>
            </a:endParaRPr>
          </a:p>
        </p:txBody>
      </p:sp>
      <p:sp>
        <p:nvSpPr>
          <p:cNvPr id="32" name="TextBox 31"/>
          <p:cNvSpPr txBox="1"/>
          <p:nvPr/>
        </p:nvSpPr>
        <p:spPr>
          <a:xfrm>
            <a:off x="318553" y="6611779"/>
            <a:ext cx="792108" cy="246221"/>
          </a:xfrm>
          <a:prstGeom prst="rect">
            <a:avLst/>
          </a:prstGeom>
          <a:noFill/>
        </p:spPr>
        <p:txBody>
          <a:bodyPr wrap="none" rtlCol="0">
            <a:spAutoFit/>
          </a:bodyPr>
          <a:lstStyle/>
          <a:p>
            <a:r>
              <a:rPr lang="en-GB" sz="1000" dirty="0" smtClean="0">
                <a:latin typeface="Arial" panose="020B0604020202020204" pitchFamily="34" charset="0"/>
                <a:cs typeface="Arial" panose="020B0604020202020204" pitchFamily="34" charset="0"/>
              </a:rPr>
              <a:t>*IPS 2016</a:t>
            </a:r>
            <a:endParaRPr lang="en-GB" sz="10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534493354"/>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ext Placeholder 17"/>
          <p:cNvSpPr>
            <a:spLocks noGrp="1"/>
          </p:cNvSpPr>
          <p:nvPr>
            <p:ph type="body" sz="quarter" idx="13"/>
          </p:nvPr>
        </p:nvSpPr>
        <p:spPr>
          <a:xfrm>
            <a:off x="364445" y="6396162"/>
            <a:ext cx="4381504" cy="274638"/>
          </a:xfrm>
        </p:spPr>
        <p:txBody>
          <a:bodyPr lIns="0"/>
          <a:lstStyle/>
          <a:p>
            <a:r>
              <a:rPr lang="en-GB" dirty="0"/>
              <a:t>Discover England Fund – Activities &amp; Themes Research 2017</a:t>
            </a:r>
          </a:p>
        </p:txBody>
      </p:sp>
      <p:sp>
        <p:nvSpPr>
          <p:cNvPr id="12" name="Oval 11"/>
          <p:cNvSpPr/>
          <p:nvPr/>
        </p:nvSpPr>
        <p:spPr>
          <a:xfrm>
            <a:off x="8371260" y="169332"/>
            <a:ext cx="527544" cy="51909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t"/>
          <a:lstStyle/>
          <a:p>
            <a:pPr algn="ctr"/>
            <a:endParaRPr lang="en-US" sz="800" dirty="0">
              <a:solidFill>
                <a:schemeClr val="tx1"/>
              </a:solidFill>
              <a:latin typeface="Arial" panose="020B0604020202020204" pitchFamily="34" charset="0"/>
            </a:endParaRPr>
          </a:p>
        </p:txBody>
      </p:sp>
      <p:pic>
        <p:nvPicPr>
          <p:cNvPr id="6" name="Picture 5"/>
          <p:cNvPicPr>
            <a:picLocks noChangeAspect="1"/>
          </p:cNvPicPr>
          <p:nvPr/>
        </p:nvPicPr>
        <p:blipFill>
          <a:blip r:embed="rId3">
            <a:clrChange>
              <a:clrFrom>
                <a:srgbClr val="FFFFFF"/>
              </a:clrFrom>
              <a:clrTo>
                <a:srgbClr val="FFFFFF">
                  <a:alpha val="0"/>
                </a:srgbClr>
              </a:clrTo>
            </a:clrChange>
          </a:blip>
          <a:stretch>
            <a:fillRect/>
          </a:stretch>
        </p:blipFill>
        <p:spPr>
          <a:xfrm>
            <a:off x="7118198" y="6384361"/>
            <a:ext cx="947246" cy="257740"/>
          </a:xfrm>
          <a:prstGeom prst="rect">
            <a:avLst/>
          </a:prstGeom>
        </p:spPr>
      </p:pic>
      <p:pic>
        <p:nvPicPr>
          <p:cNvPr id="24" name="Picture 23"/>
          <p:cNvPicPr>
            <a:picLocks noChangeAspect="1"/>
          </p:cNvPicPr>
          <p:nvPr/>
        </p:nvPicPr>
        <p:blipFill rotWithShape="1">
          <a:blip r:embed="rId4"/>
          <a:srcRect l="17343" t="4419" r="12023" b="12561"/>
          <a:stretch/>
        </p:blipFill>
        <p:spPr>
          <a:xfrm>
            <a:off x="8172950" y="6341608"/>
            <a:ext cx="359990" cy="355944"/>
          </a:xfrm>
          <a:prstGeom prst="ellipse">
            <a:avLst/>
          </a:prstGeom>
        </p:spPr>
      </p:pic>
      <p:sp>
        <p:nvSpPr>
          <p:cNvPr id="38" name="TextBox 37"/>
          <p:cNvSpPr txBox="1"/>
          <p:nvPr/>
        </p:nvSpPr>
        <p:spPr>
          <a:xfrm>
            <a:off x="5303521" y="274989"/>
            <a:ext cx="3035630" cy="307777"/>
          </a:xfrm>
          <a:prstGeom prst="rect">
            <a:avLst/>
          </a:prstGeom>
          <a:noFill/>
        </p:spPr>
        <p:txBody>
          <a:bodyPr wrap="square" rtlCol="0">
            <a:spAutoFit/>
          </a:bodyPr>
          <a:lstStyle/>
          <a:p>
            <a:pPr algn="r"/>
            <a:r>
              <a:rPr lang="en-GB" sz="1400" b="1" dirty="0">
                <a:solidFill>
                  <a:schemeClr val="bg1"/>
                </a:solidFill>
                <a:latin typeface="Arial" panose="020B0604020202020204" pitchFamily="34" charset="0"/>
                <a:cs typeface="Arial" panose="020B0604020202020204" pitchFamily="34" charset="0"/>
              </a:rPr>
              <a:t>Spain</a:t>
            </a:r>
          </a:p>
        </p:txBody>
      </p:sp>
      <p:pic>
        <p:nvPicPr>
          <p:cNvPr id="25" name="Picture 24"/>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356244" y="224188"/>
            <a:ext cx="556800" cy="417600"/>
          </a:xfrm>
          <a:prstGeom prst="roundRect">
            <a:avLst>
              <a:gd name="adj" fmla="val 8594"/>
            </a:avLst>
          </a:prstGeom>
          <a:noFill/>
          <a:ln>
            <a:noFill/>
          </a:ln>
          <a:effectLst/>
        </p:spPr>
      </p:pic>
      <p:sp>
        <p:nvSpPr>
          <p:cNvPr id="30" name="Rectangle 29"/>
          <p:cNvSpPr/>
          <p:nvPr/>
        </p:nvSpPr>
        <p:spPr>
          <a:xfrm>
            <a:off x="4745948" y="1142498"/>
            <a:ext cx="4140001" cy="2283400"/>
          </a:xfrm>
          <a:prstGeom prst="rect">
            <a:avLst/>
          </a:prstGeom>
          <a:noFill/>
          <a:ln>
            <a:solidFill>
              <a:schemeClr val="bg1"/>
            </a:solidFill>
          </a:ln>
          <a:effectLst/>
        </p:spPr>
        <p:style>
          <a:lnRef idx="1">
            <a:schemeClr val="accent1"/>
          </a:lnRef>
          <a:fillRef idx="3">
            <a:schemeClr val="accent1"/>
          </a:fillRef>
          <a:effectRef idx="2">
            <a:schemeClr val="accent1"/>
          </a:effectRef>
          <a:fontRef idx="minor">
            <a:schemeClr val="lt1"/>
          </a:fontRef>
        </p:style>
        <p:txBody>
          <a:bodyPr rtlCol="0" anchor="t"/>
          <a:lstStyle/>
          <a:p>
            <a:pPr marL="180000" lvl="0" indent="-180000">
              <a:spcAft>
                <a:spcPts val="600"/>
              </a:spcAft>
              <a:buClr>
                <a:schemeClr val="tx1"/>
              </a:buClr>
              <a:buFont typeface="Arial" panose="020B0604020202020204" pitchFamily="34" charset="0"/>
              <a:buChar char="•"/>
            </a:pPr>
            <a:r>
              <a:rPr lang="en-GB" sz="1100" dirty="0">
                <a:solidFill>
                  <a:schemeClr val="tx1"/>
                </a:solidFill>
                <a:latin typeface="Arial" panose="020B0604020202020204" pitchFamily="34" charset="0"/>
                <a:cs typeface="Arial" panose="020B0604020202020204" pitchFamily="34" charset="0"/>
              </a:rPr>
              <a:t>At an activity </a:t>
            </a:r>
            <a:r>
              <a:rPr lang="en-GB" sz="1100" u="sng" dirty="0">
                <a:solidFill>
                  <a:schemeClr val="tx1"/>
                </a:solidFill>
                <a:latin typeface="Arial" panose="020B0604020202020204" pitchFamily="34" charset="0"/>
                <a:cs typeface="Arial" panose="020B0604020202020204" pitchFamily="34" charset="0"/>
              </a:rPr>
              <a:t>cluster</a:t>
            </a:r>
            <a:r>
              <a:rPr lang="en-GB" sz="1100" dirty="0">
                <a:solidFill>
                  <a:schemeClr val="tx1"/>
                </a:solidFill>
                <a:latin typeface="Arial" panose="020B0604020202020204" pitchFamily="34" charset="0"/>
                <a:cs typeface="Arial" panose="020B0604020202020204" pitchFamily="34" charset="0"/>
              </a:rPr>
              <a:t> level, consideration of rural life &amp; scenery is below average</a:t>
            </a:r>
          </a:p>
          <a:p>
            <a:pPr marL="180000" lvl="0" indent="-180000">
              <a:spcAft>
                <a:spcPts val="600"/>
              </a:spcAft>
              <a:buClr>
                <a:schemeClr val="tx1"/>
              </a:buClr>
              <a:buFont typeface="Arial" panose="020B0604020202020204" pitchFamily="34" charset="0"/>
              <a:buChar char="•"/>
            </a:pPr>
            <a:r>
              <a:rPr lang="en-GB" sz="1100" dirty="0">
                <a:solidFill>
                  <a:schemeClr val="tx1"/>
                </a:solidFill>
                <a:latin typeface="Arial" panose="020B0604020202020204" pitchFamily="34" charset="0"/>
                <a:cs typeface="Arial" panose="020B0604020202020204" pitchFamily="34" charset="0"/>
              </a:rPr>
              <a:t>However, as an activity, exploration of villages / rural areas is relatively widely considered and has an above average effect on consideration of England (as a driver)</a:t>
            </a:r>
          </a:p>
          <a:p>
            <a:pPr marL="180000" lvl="0" indent="-180000">
              <a:spcAft>
                <a:spcPts val="600"/>
              </a:spcAft>
              <a:buClr>
                <a:schemeClr val="tx1"/>
              </a:buClr>
              <a:buFont typeface="Arial" panose="020B0604020202020204" pitchFamily="34" charset="0"/>
              <a:buChar char="•"/>
            </a:pPr>
            <a:r>
              <a:rPr lang="en-GB" sz="1100" dirty="0">
                <a:solidFill>
                  <a:schemeClr val="tx1"/>
                </a:solidFill>
                <a:latin typeface="Arial" panose="020B0604020202020204" pitchFamily="34" charset="0"/>
                <a:cs typeface="Arial" panose="020B0604020202020204" pitchFamily="34" charset="0"/>
              </a:rPr>
              <a:t>Local food/drink also has a profound impact on consideration alongside the more common activities such as visiting iconic places and historical destinations</a:t>
            </a:r>
          </a:p>
          <a:p>
            <a:pPr marL="180000" lvl="0" indent="-180000">
              <a:spcAft>
                <a:spcPts val="600"/>
              </a:spcAft>
              <a:buClr>
                <a:schemeClr val="tx1"/>
              </a:buClr>
              <a:buFont typeface="Arial" panose="020B0604020202020204" pitchFamily="34" charset="0"/>
              <a:buChar char="•"/>
            </a:pPr>
            <a:r>
              <a:rPr lang="en-GB" sz="1100" dirty="0">
                <a:solidFill>
                  <a:schemeClr val="tx1"/>
                </a:solidFill>
                <a:latin typeface="Arial" panose="020B0604020202020204" pitchFamily="34" charset="0"/>
                <a:cs typeface="Arial" panose="020B0604020202020204" pitchFamily="34" charset="0"/>
              </a:rPr>
              <a:t>Also a fairly widely considered activity, visiting contemporary culture attractions strongly affects consideration of England whereas clothes shopping is a less potent driver</a:t>
            </a:r>
            <a:endParaRPr lang="en-GB" sz="1000" dirty="0">
              <a:solidFill>
                <a:schemeClr val="tx1"/>
              </a:solidFill>
              <a:latin typeface="Arial" panose="020B0604020202020204" pitchFamily="34" charset="0"/>
              <a:cs typeface="Arial" panose="020B0604020202020204" pitchFamily="34" charset="0"/>
            </a:endParaRPr>
          </a:p>
        </p:txBody>
      </p:sp>
      <p:sp>
        <p:nvSpPr>
          <p:cNvPr id="31" name="Rectangle 30"/>
          <p:cNvSpPr/>
          <p:nvPr/>
        </p:nvSpPr>
        <p:spPr>
          <a:xfrm>
            <a:off x="4745949" y="926035"/>
            <a:ext cx="4116478" cy="233397"/>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MARKET SUMMARY</a:t>
            </a:r>
          </a:p>
        </p:txBody>
      </p:sp>
      <p:sp>
        <p:nvSpPr>
          <p:cNvPr id="23" name="Rectangle 22"/>
          <p:cNvSpPr/>
          <p:nvPr/>
        </p:nvSpPr>
        <p:spPr>
          <a:xfrm>
            <a:off x="4748221" y="3428688"/>
            <a:ext cx="4114206" cy="2742555"/>
          </a:xfrm>
          <a:prstGeom prst="rect">
            <a:avLst/>
          </a:prstGeom>
          <a:noFill/>
          <a:ln w="6350">
            <a:solidFill>
              <a:schemeClr val="bg1">
                <a:lumMod val="50000"/>
              </a:schemeClr>
            </a:solidFill>
            <a:prstDash val="sysDash"/>
          </a:ln>
          <a:effectLst/>
        </p:spPr>
        <p:style>
          <a:lnRef idx="1">
            <a:schemeClr val="accent1"/>
          </a:lnRef>
          <a:fillRef idx="3">
            <a:schemeClr val="accent1"/>
          </a:fillRef>
          <a:effectRef idx="2">
            <a:schemeClr val="accent1"/>
          </a:effectRef>
          <a:fontRef idx="minor">
            <a:schemeClr val="lt1"/>
          </a:fontRef>
        </p:style>
        <p:txBody>
          <a:bodyPr lIns="36000" rIns="36000" rtlCol="0" anchor="t"/>
          <a:lstStyle/>
          <a:p>
            <a:r>
              <a:rPr lang="en-GB" sz="1200" b="1" dirty="0">
                <a:solidFill>
                  <a:schemeClr val="tx1"/>
                </a:solidFill>
                <a:latin typeface="Arial" panose="020B0604020202020204" pitchFamily="34" charset="0"/>
                <a:cs typeface="Arial" panose="020B0604020202020204" pitchFamily="34" charset="0"/>
              </a:rPr>
              <a:t>INDEXING </a:t>
            </a:r>
          </a:p>
          <a:p>
            <a:r>
              <a:rPr lang="en-GB" sz="1050" dirty="0">
                <a:solidFill>
                  <a:schemeClr val="tx1"/>
                </a:solidFill>
                <a:latin typeface="Arial" panose="020B0604020202020204" pitchFamily="34" charset="0"/>
                <a:cs typeface="Arial" panose="020B0604020202020204" pitchFamily="34" charset="0"/>
              </a:rPr>
              <a:t>Indexing shows relative differences, e.g. against the global average or the average importance of activities. An index score of 120 next to a 60% score indicates a global average of 50% as does an index score of 80 next to a 40% score. </a:t>
            </a:r>
          </a:p>
          <a:p>
            <a:endParaRPr lang="en-GB" sz="1100" b="1" dirty="0">
              <a:solidFill>
                <a:schemeClr val="tx1"/>
              </a:solidFill>
              <a:latin typeface="Arial" panose="020B0604020202020204" pitchFamily="34" charset="0"/>
              <a:cs typeface="Arial" panose="020B0604020202020204" pitchFamily="34" charset="0"/>
            </a:endParaRPr>
          </a:p>
          <a:p>
            <a:r>
              <a:rPr lang="en-GB" sz="1200" b="1" dirty="0">
                <a:solidFill>
                  <a:schemeClr val="tx1"/>
                </a:solidFill>
                <a:latin typeface="Arial" panose="020B0604020202020204" pitchFamily="34" charset="0"/>
                <a:cs typeface="Arial" panose="020B0604020202020204" pitchFamily="34" charset="0"/>
              </a:rPr>
              <a:t>COLOUR CODING OF INDEX SCORES </a:t>
            </a:r>
          </a:p>
          <a:p>
            <a:r>
              <a:rPr lang="en-GB" sz="1050" dirty="0">
                <a:solidFill>
                  <a:schemeClr val="tx1"/>
                </a:solidFill>
                <a:latin typeface="Arial" panose="020B0604020202020204" pitchFamily="34" charset="0"/>
                <a:cs typeface="Arial" panose="020B0604020202020204" pitchFamily="34" charset="0"/>
              </a:rPr>
              <a:t>Index scores have been colour coded to highlight smaller or greater differences. </a:t>
            </a:r>
            <a:r>
              <a:rPr lang="en-GB" sz="1050" dirty="0">
                <a:solidFill>
                  <a:srgbClr val="C00000"/>
                </a:solidFill>
                <a:latin typeface="Arial" panose="020B0604020202020204" pitchFamily="34" charset="0"/>
                <a:cs typeface="Arial" panose="020B0604020202020204" pitchFamily="34" charset="0"/>
                <a:sym typeface="Wingdings" panose="05000000000000000000" pitchFamily="2" charset="2"/>
              </a:rPr>
              <a:t></a:t>
            </a:r>
            <a:r>
              <a:rPr lang="en-GB" sz="1050" dirty="0">
                <a:solidFill>
                  <a:schemeClr val="tx1"/>
                </a:solidFill>
                <a:latin typeface="Arial" panose="020B0604020202020204" pitchFamily="34" charset="0"/>
                <a:cs typeface="Arial" panose="020B0604020202020204" pitchFamily="34" charset="0"/>
              </a:rPr>
              <a:t>=strong under-indexing (index &lt;80), </a:t>
            </a:r>
            <a:r>
              <a:rPr lang="en-GB" sz="1050" dirty="0">
                <a:solidFill>
                  <a:srgbClr val="FFC000"/>
                </a:solidFill>
                <a:latin typeface="Arial" panose="020B0604020202020204" pitchFamily="34" charset="0"/>
                <a:cs typeface="Arial" panose="020B0604020202020204" pitchFamily="34" charset="0"/>
                <a:sym typeface="Wingdings" panose="05000000000000000000" pitchFamily="2" charset="2"/>
              </a:rPr>
              <a:t></a:t>
            </a:r>
            <a:r>
              <a:rPr lang="en-GB" sz="1050" dirty="0">
                <a:solidFill>
                  <a:schemeClr val="tx1"/>
                </a:solidFill>
                <a:latin typeface="Arial" panose="020B0604020202020204" pitchFamily="34" charset="0"/>
                <a:cs typeface="Arial" panose="020B0604020202020204" pitchFamily="34" charset="0"/>
              </a:rPr>
              <a:t>=moderate under-indexing (index 80-89), </a:t>
            </a:r>
            <a:r>
              <a:rPr lang="en-GB" sz="1050" dirty="0">
                <a:solidFill>
                  <a:srgbClr val="92D050"/>
                </a:solidFill>
                <a:latin typeface="Arial" panose="020B0604020202020204" pitchFamily="34" charset="0"/>
                <a:cs typeface="Arial" panose="020B0604020202020204" pitchFamily="34" charset="0"/>
                <a:sym typeface="Wingdings" panose="05000000000000000000" pitchFamily="2" charset="2"/>
              </a:rPr>
              <a:t></a:t>
            </a:r>
            <a:r>
              <a:rPr lang="en-GB" sz="1050" dirty="0">
                <a:solidFill>
                  <a:schemeClr val="tx1"/>
                </a:solidFill>
                <a:latin typeface="Arial" panose="020B0604020202020204" pitchFamily="34" charset="0"/>
                <a:cs typeface="Arial" panose="020B0604020202020204" pitchFamily="34" charset="0"/>
              </a:rPr>
              <a:t>=moderate over-indexing (index 110-119) and </a:t>
            </a:r>
            <a:r>
              <a:rPr lang="en-GB" sz="1050" dirty="0">
                <a:solidFill>
                  <a:srgbClr val="00B050"/>
                </a:solidFill>
                <a:latin typeface="Arial" panose="020B0604020202020204" pitchFamily="34" charset="0"/>
                <a:cs typeface="Arial" panose="020B0604020202020204" pitchFamily="34" charset="0"/>
                <a:sym typeface="Wingdings" panose="05000000000000000000" pitchFamily="2" charset="2"/>
              </a:rPr>
              <a:t></a:t>
            </a:r>
            <a:r>
              <a:rPr lang="en-GB" sz="1050" dirty="0">
                <a:solidFill>
                  <a:schemeClr val="tx1"/>
                </a:solidFill>
                <a:latin typeface="Arial" panose="020B0604020202020204" pitchFamily="34" charset="0"/>
                <a:cs typeface="Arial" panose="020B0604020202020204" pitchFamily="34" charset="0"/>
              </a:rPr>
              <a:t>=strong over-indexing (index 120+)</a:t>
            </a:r>
            <a:endParaRPr lang="en-GB" sz="1050" b="1" dirty="0">
              <a:solidFill>
                <a:schemeClr val="tx1"/>
              </a:solidFill>
              <a:latin typeface="Arial" panose="020B0604020202020204" pitchFamily="34" charset="0"/>
              <a:cs typeface="Arial" panose="020B0604020202020204" pitchFamily="34" charset="0"/>
            </a:endParaRPr>
          </a:p>
          <a:p>
            <a:endParaRPr lang="en-GB" sz="1100" b="1" dirty="0">
              <a:solidFill>
                <a:schemeClr val="tx1"/>
              </a:solidFill>
              <a:latin typeface="Arial" panose="020B0604020202020204" pitchFamily="34" charset="0"/>
              <a:cs typeface="Arial" panose="020B0604020202020204" pitchFamily="34" charset="0"/>
            </a:endParaRPr>
          </a:p>
          <a:p>
            <a:pPr lvl="0"/>
            <a:r>
              <a:rPr lang="en-GB" sz="1200" b="1" dirty="0">
                <a:solidFill>
                  <a:srgbClr val="120742"/>
                </a:solidFill>
                <a:latin typeface="Arial" panose="020B0604020202020204" pitchFamily="34" charset="0"/>
                <a:cs typeface="Arial" panose="020B0604020202020204" pitchFamily="34" charset="0"/>
              </a:rPr>
              <a:t>SOURCE </a:t>
            </a:r>
          </a:p>
          <a:p>
            <a:pPr lvl="0"/>
            <a:r>
              <a:rPr lang="en-GB" sz="1050" dirty="0">
                <a:solidFill>
                  <a:srgbClr val="120742"/>
                </a:solidFill>
                <a:latin typeface="Arial" panose="020B0604020202020204" pitchFamily="34" charset="0"/>
                <a:cs typeface="Arial" panose="020B0604020202020204" pitchFamily="34" charset="0"/>
              </a:rPr>
              <a:t>Online survey of 1,509 respondents. Fieldwork carried out between </a:t>
            </a:r>
            <a:r>
              <a:rPr lang="en-GB" sz="1050" dirty="0">
                <a:solidFill>
                  <a:srgbClr val="120742"/>
                </a:solidFill>
                <a:latin typeface="Arial" panose="020B0604020202020204" pitchFamily="34" charset="0"/>
                <a:cs typeface="Arial" panose="020B0604020202020204" pitchFamily="34" charset="0"/>
              </a:rPr>
              <a:t>[02.17] and [03.17]</a:t>
            </a:r>
            <a:r>
              <a:rPr lang="en-GB" sz="1050" dirty="0">
                <a:solidFill>
                  <a:srgbClr val="120742"/>
                </a:solidFill>
                <a:latin typeface="Arial" panose="020B0604020202020204" pitchFamily="34" charset="0"/>
                <a:cs typeface="Arial" panose="020B0604020202020204" pitchFamily="34" charset="0"/>
              </a:rPr>
              <a:t>.</a:t>
            </a:r>
            <a:endParaRPr lang="en-GB" sz="1050" dirty="0">
              <a:solidFill>
                <a:srgbClr val="120742"/>
              </a:solidFill>
              <a:latin typeface="Arial" panose="020B0604020202020204" pitchFamily="34" charset="0"/>
              <a:cs typeface="Arial" panose="020B0604020202020204" pitchFamily="34" charset="0"/>
            </a:endParaRPr>
          </a:p>
        </p:txBody>
      </p:sp>
      <p:graphicFrame>
        <p:nvGraphicFramePr>
          <p:cNvPr id="69" name="Table 68"/>
          <p:cNvGraphicFramePr>
            <a:graphicFrameLocks noGrp="1"/>
          </p:cNvGraphicFramePr>
          <p:nvPr>
            <p:extLst>
              <p:ext uri="{D42A27DB-BD31-4B8C-83A1-F6EECF244321}">
                <p14:modId xmlns:p14="http://schemas.microsoft.com/office/powerpoint/2010/main" val="452158104"/>
              </p:ext>
            </p:extLst>
          </p:nvPr>
        </p:nvGraphicFramePr>
        <p:xfrm>
          <a:off x="326345" y="1289671"/>
          <a:ext cx="4140000" cy="3636000"/>
        </p:xfrm>
        <a:graphic>
          <a:graphicData uri="http://schemas.openxmlformats.org/drawingml/2006/table">
            <a:tbl>
              <a:tblPr>
                <a:tableStyleId>{5C22544A-7EE6-4342-B048-85BDC9FD1C3A}</a:tableStyleId>
              </a:tblPr>
              <a:tblGrid>
                <a:gridCol w="2440800">
                  <a:extLst>
                    <a:ext uri="{9D8B030D-6E8A-4147-A177-3AD203B41FA5}">
                      <a16:colId xmlns:a16="http://schemas.microsoft.com/office/drawing/2014/main" xmlns="" val="1103061090"/>
                    </a:ext>
                  </a:extLst>
                </a:gridCol>
                <a:gridCol w="849600">
                  <a:extLst>
                    <a:ext uri="{9D8B030D-6E8A-4147-A177-3AD203B41FA5}">
                      <a16:colId xmlns:a16="http://schemas.microsoft.com/office/drawing/2014/main" xmlns="" val="644159123"/>
                    </a:ext>
                  </a:extLst>
                </a:gridCol>
                <a:gridCol w="849600">
                  <a:extLst>
                    <a:ext uri="{9D8B030D-6E8A-4147-A177-3AD203B41FA5}">
                      <a16:colId xmlns:a16="http://schemas.microsoft.com/office/drawing/2014/main" xmlns="" val="3859757549"/>
                    </a:ext>
                  </a:extLst>
                </a:gridCol>
              </a:tblGrid>
              <a:tr h="396000">
                <a:tc>
                  <a:txBody>
                    <a:bodyPr/>
                    <a:lstStyle/>
                    <a:p>
                      <a:pPr marL="0" marR="0" lvl="0" indent="0" algn="l" defTabSz="457200" rtl="0" eaLnBrk="1" fontAlgn="b" latinLnBrk="0" hangingPunct="1">
                        <a:lnSpc>
                          <a:spcPct val="100000"/>
                        </a:lnSpc>
                        <a:spcBef>
                          <a:spcPts val="0"/>
                        </a:spcBef>
                        <a:spcAft>
                          <a:spcPts val="0"/>
                        </a:spcAft>
                        <a:buClrTx/>
                        <a:buSzTx/>
                        <a:buFontTx/>
                        <a:buNone/>
                        <a:tabLst/>
                        <a:defRPr/>
                      </a:pPr>
                      <a:r>
                        <a:rPr lang="en-GB" sz="1200" b="1" i="0" u="none" strike="noStrike" dirty="0">
                          <a:solidFill>
                            <a:schemeClr val="tx1"/>
                          </a:solidFill>
                          <a:effectLst/>
                          <a:latin typeface="Arial" panose="020B0604020202020204" pitchFamily="34" charset="0"/>
                          <a:cs typeface="Arial" panose="020B0604020202020204" pitchFamily="34" charset="0"/>
                        </a:rPr>
                        <a:t>ACTIVITY (11-20 of 40)</a:t>
                      </a:r>
                      <a:endParaRPr lang="en-GB" sz="1600" b="1"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nchor="ctr">
                    <a:lnL w="12700" cmpd="sng">
                      <a:noFill/>
                    </a:lnL>
                    <a:lnR w="3175" cap="flat" cmpd="sng" algn="ctr">
                      <a:solidFill>
                        <a:schemeClr val="bg1">
                          <a:lumMod val="75000"/>
                        </a:schemeClr>
                      </a:solidFill>
                      <a:prstDash val="solid"/>
                      <a:round/>
                      <a:headEnd type="none" w="med" len="med"/>
                      <a:tailEnd type="none" w="med" len="med"/>
                    </a:lnR>
                    <a:lnT w="12700" cmpd="sng">
                      <a:noFill/>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9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12700" cmpd="sng">
                      <a:noFill/>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200" b="1" i="0" u="none" strike="noStrike" dirty="0">
                          <a:solidFill>
                            <a:schemeClr val="tx1"/>
                          </a:solidFill>
                          <a:effectLst/>
                          <a:latin typeface="Arial" panose="020B0604020202020204" pitchFamily="34" charset="0"/>
                          <a:cs typeface="Arial" panose="020B0604020202020204" pitchFamily="34" charset="0"/>
                        </a:rPr>
                        <a:t>INDEX </a:t>
                      </a:r>
                    </a:p>
                    <a:p>
                      <a:pPr algn="ctr" fontAlgn="b"/>
                      <a:r>
                        <a:rPr lang="en-GB" sz="700" b="1" i="0" u="none" strike="noStrike" dirty="0">
                          <a:solidFill>
                            <a:schemeClr val="tx1"/>
                          </a:solidFill>
                          <a:effectLst/>
                          <a:latin typeface="Arial" panose="020B0604020202020204" pitchFamily="34" charset="0"/>
                          <a:cs typeface="Arial" panose="020B0604020202020204" pitchFamily="34" charset="0"/>
                        </a:rPr>
                        <a:t>IMPORTANCE </a:t>
                      </a:r>
                    </a:p>
                  </a:txBody>
                  <a:tcPr marL="9525" marR="9525" marT="9525" marB="0" anchor="ctr">
                    <a:lnL w="3175" cap="flat" cmpd="sng" algn="ctr">
                      <a:solidFill>
                        <a:schemeClr val="bg1">
                          <a:lumMod val="75000"/>
                        </a:schemeClr>
                      </a:solidFill>
                      <a:prstDash val="solid"/>
                      <a:round/>
                      <a:headEnd type="none" w="med" len="med"/>
                      <a:tailEnd type="none" w="med" len="med"/>
                    </a:lnL>
                    <a:lnR w="12700" cmpd="sng">
                      <a:noFill/>
                    </a:lnR>
                    <a:lnT w="12700" cmpd="sng">
                      <a:noFill/>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255244487"/>
                  </a:ext>
                </a:extLst>
              </a:tr>
              <a:tr h="324000">
                <a:tc>
                  <a:txBody>
                    <a:bodyPr/>
                    <a:lstStyle/>
                    <a:p>
                      <a:pPr algn="l" fontAlgn="b"/>
                      <a:r>
                        <a:rPr lang="en-GB" sz="1000" b="0" i="0" u="none" strike="noStrike" dirty="0">
                          <a:solidFill>
                            <a:srgbClr val="120742"/>
                          </a:solidFill>
                          <a:effectLst/>
                          <a:latin typeface="Arial" panose="020B0604020202020204" pitchFamily="34" charset="0"/>
                          <a:cs typeface="Arial" panose="020B0604020202020204" pitchFamily="34" charset="0"/>
                        </a:rPr>
                        <a:t>Long (&gt; half day) country or coastal walk</a:t>
                      </a:r>
                    </a:p>
                  </a:txBody>
                  <a:tcPr marL="9525" marR="9525" marT="36000" marB="36000"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solidFill>
                            <a:srgbClr val="120742"/>
                          </a:solidFill>
                          <a:effectLst/>
                          <a:latin typeface="Arial" panose="020B0604020202020204" pitchFamily="34" charset="0"/>
                          <a:cs typeface="Arial" panose="020B0604020202020204" pitchFamily="34" charset="0"/>
                        </a:rPr>
                        <a:t>56%</a:t>
                      </a:r>
                    </a:p>
                  </a:txBody>
                  <a:tcPr marL="9525" marR="9525" marT="36000" marB="3600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rgbClr val="120742"/>
                          </a:solidFill>
                          <a:effectLst/>
                          <a:latin typeface="Arial" panose="020B0604020202020204" pitchFamily="34" charset="0"/>
                          <a:cs typeface="Arial" panose="020B0604020202020204" pitchFamily="34" charset="0"/>
                        </a:rPr>
                        <a:t> 102 </a:t>
                      </a:r>
                    </a:p>
                  </a:txBody>
                  <a:tcPr marL="9525" marR="9525" marT="36000" marB="36000" anchor="ctr">
                    <a:lnL w="3175" cap="flat" cmpd="sng" algn="ctr">
                      <a:solidFill>
                        <a:schemeClr val="bg1">
                          <a:lumMod val="75000"/>
                        </a:schemeClr>
                      </a:solidFill>
                      <a:prstDash val="solid"/>
                      <a:round/>
                      <a:headEnd type="none" w="med" len="med"/>
                      <a:tailEnd type="none" w="med" len="med"/>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005986910"/>
                  </a:ext>
                </a:extLst>
              </a:tr>
              <a:tr h="324000">
                <a:tc>
                  <a:txBody>
                    <a:bodyPr/>
                    <a:lstStyle/>
                    <a:p>
                      <a:pPr algn="l" fontAlgn="b"/>
                      <a:r>
                        <a:rPr lang="en-GB" sz="1000" b="0" i="0" u="none" strike="noStrike" dirty="0">
                          <a:solidFill>
                            <a:srgbClr val="120742"/>
                          </a:solidFill>
                          <a:effectLst/>
                          <a:latin typeface="Arial" panose="020B0604020202020204" pitchFamily="34" charset="0"/>
                          <a:cs typeface="Arial" panose="020B0604020202020204" pitchFamily="34" charset="0"/>
                        </a:rPr>
                        <a:t>Visiting contemporary culture attraction</a:t>
                      </a:r>
                    </a:p>
                  </a:txBody>
                  <a:tcPr marL="9525" marR="9525" marT="36000" marB="36000"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solidFill>
                            <a:srgbClr val="120742"/>
                          </a:solidFill>
                          <a:effectLst/>
                          <a:latin typeface="Arial" panose="020B0604020202020204" pitchFamily="34" charset="0"/>
                          <a:cs typeface="Arial" panose="020B0604020202020204" pitchFamily="34" charset="0"/>
                        </a:rPr>
                        <a:t>56%</a:t>
                      </a:r>
                    </a:p>
                  </a:txBody>
                  <a:tcPr marL="9525" marR="9525" marT="36000" marB="3600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1" i="0" u="none" strike="noStrike" dirty="0">
                          <a:solidFill>
                            <a:schemeClr val="bg1"/>
                          </a:solidFill>
                          <a:effectLst/>
                          <a:latin typeface="Arial" panose="020B0604020202020204" pitchFamily="34" charset="0"/>
                          <a:cs typeface="Arial" panose="020B0604020202020204" pitchFamily="34" charset="0"/>
                        </a:rPr>
                        <a:t> 140 </a:t>
                      </a:r>
                    </a:p>
                  </a:txBody>
                  <a:tcPr marL="9525" marR="9525" marT="36000" marB="36000" anchor="ctr">
                    <a:lnL w="3175" cap="flat" cmpd="sng" algn="ctr">
                      <a:solidFill>
                        <a:schemeClr val="bg1">
                          <a:lumMod val="75000"/>
                        </a:schemeClr>
                      </a:solidFill>
                      <a:prstDash val="solid"/>
                      <a:round/>
                      <a:headEnd type="none" w="med" len="med"/>
                      <a:tailEnd type="none" w="med" len="med"/>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extLst>
                  <a:ext uri="{0D108BD9-81ED-4DB2-BD59-A6C34878D82A}">
                    <a16:rowId xmlns:a16="http://schemas.microsoft.com/office/drawing/2014/main" xmlns="" val="4167075963"/>
                  </a:ext>
                </a:extLst>
              </a:tr>
              <a:tr h="324000">
                <a:tc>
                  <a:txBody>
                    <a:bodyPr/>
                    <a:lstStyle/>
                    <a:p>
                      <a:pPr algn="l" fontAlgn="b"/>
                      <a:r>
                        <a:rPr lang="en-GB" sz="1000" b="0" i="0" u="none" strike="noStrike" dirty="0">
                          <a:solidFill>
                            <a:srgbClr val="120742"/>
                          </a:solidFill>
                          <a:effectLst/>
                          <a:latin typeface="Arial" panose="020B0604020202020204" pitchFamily="34" charset="0"/>
                          <a:cs typeface="Arial" panose="020B0604020202020204" pitchFamily="34" charset="0"/>
                        </a:rPr>
                        <a:t>Visiting an art gallery</a:t>
                      </a:r>
                    </a:p>
                  </a:txBody>
                  <a:tcPr marL="9525" marR="9525" marT="36000" marB="36000"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solidFill>
                            <a:srgbClr val="120742"/>
                          </a:solidFill>
                          <a:effectLst/>
                          <a:latin typeface="Arial" panose="020B0604020202020204" pitchFamily="34" charset="0"/>
                          <a:cs typeface="Arial" panose="020B0604020202020204" pitchFamily="34" charset="0"/>
                        </a:rPr>
                        <a:t>55%</a:t>
                      </a:r>
                    </a:p>
                  </a:txBody>
                  <a:tcPr marL="9525" marR="9525" marT="36000" marB="3600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1" i="0" u="none" strike="noStrike" dirty="0">
                          <a:solidFill>
                            <a:schemeClr val="bg1"/>
                          </a:solidFill>
                          <a:effectLst/>
                          <a:latin typeface="Arial" panose="020B0604020202020204" pitchFamily="34" charset="0"/>
                          <a:cs typeface="Arial" panose="020B0604020202020204" pitchFamily="34" charset="0"/>
                        </a:rPr>
                        <a:t> 110 </a:t>
                      </a:r>
                    </a:p>
                  </a:txBody>
                  <a:tcPr marL="9525" marR="9525" marT="36000" marB="36000" anchor="ctr">
                    <a:lnL w="3175" cap="flat" cmpd="sng" algn="ctr">
                      <a:solidFill>
                        <a:schemeClr val="bg1">
                          <a:lumMod val="75000"/>
                        </a:schemeClr>
                      </a:solidFill>
                      <a:prstDash val="solid"/>
                      <a:round/>
                      <a:headEnd type="none" w="med" len="med"/>
                      <a:tailEnd type="none" w="med" len="med"/>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92D050"/>
                    </a:solidFill>
                  </a:tcPr>
                </a:tc>
                <a:extLst>
                  <a:ext uri="{0D108BD9-81ED-4DB2-BD59-A6C34878D82A}">
                    <a16:rowId xmlns:a16="http://schemas.microsoft.com/office/drawing/2014/main" xmlns="" val="2265351345"/>
                  </a:ext>
                </a:extLst>
              </a:tr>
              <a:tr h="324000">
                <a:tc>
                  <a:txBody>
                    <a:bodyPr/>
                    <a:lstStyle/>
                    <a:p>
                      <a:pPr algn="l" fontAlgn="b"/>
                      <a:r>
                        <a:rPr lang="en-GB" sz="1000" b="0" i="0" u="none" strike="noStrike" dirty="0">
                          <a:solidFill>
                            <a:srgbClr val="120742"/>
                          </a:solidFill>
                          <a:effectLst/>
                          <a:latin typeface="Arial" panose="020B0604020202020204" pitchFamily="34" charset="0"/>
                          <a:cs typeface="Arial" panose="020B0604020202020204" pitchFamily="34" charset="0"/>
                        </a:rPr>
                        <a:t>Event associated with local traditions</a:t>
                      </a:r>
                    </a:p>
                  </a:txBody>
                  <a:tcPr marL="9525" marR="9525" marT="36000" marB="36000"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solidFill>
                            <a:srgbClr val="120742"/>
                          </a:solidFill>
                          <a:effectLst/>
                          <a:latin typeface="Arial" panose="020B0604020202020204" pitchFamily="34" charset="0"/>
                          <a:cs typeface="Arial" panose="020B0604020202020204" pitchFamily="34" charset="0"/>
                        </a:rPr>
                        <a:t>54%</a:t>
                      </a:r>
                    </a:p>
                  </a:txBody>
                  <a:tcPr marL="9525" marR="9525" marT="36000" marB="3600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rgbClr val="120742"/>
                          </a:solidFill>
                          <a:effectLst/>
                          <a:latin typeface="Arial" panose="020B0604020202020204" pitchFamily="34" charset="0"/>
                          <a:cs typeface="Arial" panose="020B0604020202020204" pitchFamily="34" charset="0"/>
                        </a:rPr>
                        <a:t> 108 </a:t>
                      </a:r>
                    </a:p>
                  </a:txBody>
                  <a:tcPr marL="9525" marR="9525" marT="36000" marB="36000" anchor="ctr">
                    <a:lnL w="3175" cap="flat" cmpd="sng" algn="ctr">
                      <a:solidFill>
                        <a:schemeClr val="bg1">
                          <a:lumMod val="75000"/>
                        </a:schemeClr>
                      </a:solidFill>
                      <a:prstDash val="solid"/>
                      <a:round/>
                      <a:headEnd type="none" w="med" len="med"/>
                      <a:tailEnd type="none" w="med" len="med"/>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xmlns="" val="2373551203"/>
                  </a:ext>
                </a:extLst>
              </a:tr>
              <a:tr h="324000">
                <a:tc>
                  <a:txBody>
                    <a:bodyPr/>
                    <a:lstStyle/>
                    <a:p>
                      <a:pPr algn="l" fontAlgn="b"/>
                      <a:r>
                        <a:rPr lang="en-GB" sz="1000" b="0" i="0" u="none" strike="noStrike" dirty="0">
                          <a:solidFill>
                            <a:srgbClr val="120742"/>
                          </a:solidFill>
                          <a:effectLst/>
                          <a:latin typeface="Arial" panose="020B0604020202020204" pitchFamily="34" charset="0"/>
                          <a:cs typeface="Arial" panose="020B0604020202020204" pitchFamily="34" charset="0"/>
                        </a:rPr>
                        <a:t>Film/TV/Literature attraction</a:t>
                      </a:r>
                    </a:p>
                  </a:txBody>
                  <a:tcPr marL="9525" marR="9525" marT="36000" marB="36000"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solidFill>
                            <a:srgbClr val="120742"/>
                          </a:solidFill>
                          <a:effectLst/>
                          <a:latin typeface="Arial" panose="020B0604020202020204" pitchFamily="34" charset="0"/>
                          <a:cs typeface="Arial" panose="020B0604020202020204" pitchFamily="34" charset="0"/>
                        </a:rPr>
                        <a:t>54%</a:t>
                      </a:r>
                    </a:p>
                  </a:txBody>
                  <a:tcPr marL="9525" marR="9525" marT="36000" marB="3600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rgbClr val="120742"/>
                          </a:solidFill>
                          <a:effectLst/>
                          <a:latin typeface="Arial" panose="020B0604020202020204" pitchFamily="34" charset="0"/>
                          <a:cs typeface="Arial" panose="020B0604020202020204" pitchFamily="34" charset="0"/>
                        </a:rPr>
                        <a:t> 97 </a:t>
                      </a:r>
                    </a:p>
                  </a:txBody>
                  <a:tcPr marL="9525" marR="9525" marT="36000" marB="36000" anchor="ctr">
                    <a:lnL w="3175" cap="flat" cmpd="sng" algn="ctr">
                      <a:solidFill>
                        <a:schemeClr val="bg1">
                          <a:lumMod val="75000"/>
                        </a:schemeClr>
                      </a:solidFill>
                      <a:prstDash val="solid"/>
                      <a:round/>
                      <a:headEnd type="none" w="med" len="med"/>
                      <a:tailEnd type="none" w="med" len="med"/>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89524845"/>
                  </a:ext>
                </a:extLst>
              </a:tr>
              <a:tr h="324000">
                <a:tc>
                  <a:txBody>
                    <a:bodyPr/>
                    <a:lstStyle/>
                    <a:p>
                      <a:pPr algn="l" fontAlgn="b"/>
                      <a:r>
                        <a:rPr lang="en-GB" sz="1000" b="0" i="0" u="none" strike="noStrike" dirty="0">
                          <a:solidFill>
                            <a:srgbClr val="120742"/>
                          </a:solidFill>
                          <a:effectLst/>
                          <a:latin typeface="Arial" panose="020B0604020202020204" pitchFamily="34" charset="0"/>
                          <a:cs typeface="Arial" panose="020B0604020202020204" pitchFamily="34" charset="0"/>
                        </a:rPr>
                        <a:t>Shopping for clothes</a:t>
                      </a:r>
                    </a:p>
                  </a:txBody>
                  <a:tcPr marL="9525" marR="9525" marT="36000" marB="36000"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solidFill>
                            <a:srgbClr val="120742"/>
                          </a:solidFill>
                          <a:effectLst/>
                          <a:latin typeface="Arial" panose="020B0604020202020204" pitchFamily="34" charset="0"/>
                          <a:cs typeface="Arial" panose="020B0604020202020204" pitchFamily="34" charset="0"/>
                        </a:rPr>
                        <a:t>51%</a:t>
                      </a:r>
                    </a:p>
                  </a:txBody>
                  <a:tcPr marL="9525" marR="9525" marT="36000" marB="3600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1" i="0" u="none" strike="noStrike" dirty="0">
                          <a:solidFill>
                            <a:schemeClr val="bg1"/>
                          </a:solidFill>
                          <a:effectLst/>
                          <a:latin typeface="Arial" panose="020B0604020202020204" pitchFamily="34" charset="0"/>
                          <a:cs typeface="Arial" panose="020B0604020202020204" pitchFamily="34" charset="0"/>
                        </a:rPr>
                        <a:t> 73 </a:t>
                      </a:r>
                    </a:p>
                  </a:txBody>
                  <a:tcPr marL="9525" marR="9525" marT="36000" marB="36000" anchor="ctr">
                    <a:lnL w="3175" cap="flat" cmpd="sng" algn="ctr">
                      <a:solidFill>
                        <a:schemeClr val="bg1">
                          <a:lumMod val="75000"/>
                        </a:schemeClr>
                      </a:solidFill>
                      <a:prstDash val="solid"/>
                      <a:round/>
                      <a:headEnd type="none" w="med" len="med"/>
                      <a:tailEnd type="none" w="med" len="med"/>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C00000"/>
                    </a:solidFill>
                  </a:tcPr>
                </a:tc>
                <a:extLst>
                  <a:ext uri="{0D108BD9-81ED-4DB2-BD59-A6C34878D82A}">
                    <a16:rowId xmlns:a16="http://schemas.microsoft.com/office/drawing/2014/main" xmlns="" val="2824507888"/>
                  </a:ext>
                </a:extLst>
              </a:tr>
              <a:tr h="324000">
                <a:tc>
                  <a:txBody>
                    <a:bodyPr/>
                    <a:lstStyle/>
                    <a:p>
                      <a:pPr algn="l" fontAlgn="b"/>
                      <a:r>
                        <a:rPr lang="en-GB" sz="1000" b="0" i="0" u="none" strike="noStrike" dirty="0">
                          <a:solidFill>
                            <a:srgbClr val="120742"/>
                          </a:solidFill>
                          <a:effectLst/>
                          <a:latin typeface="Arial" panose="020B0604020202020204" pitchFamily="34" charset="0"/>
                          <a:cs typeface="Arial" panose="020B0604020202020204" pitchFamily="34" charset="0"/>
                        </a:rPr>
                        <a:t>Food &amp; drink tour or attraction</a:t>
                      </a:r>
                    </a:p>
                  </a:txBody>
                  <a:tcPr marL="9525" marR="9525" marT="36000" marB="36000"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solidFill>
                            <a:srgbClr val="120742"/>
                          </a:solidFill>
                          <a:effectLst/>
                          <a:latin typeface="Arial" panose="020B0604020202020204" pitchFamily="34" charset="0"/>
                          <a:cs typeface="Arial" panose="020B0604020202020204" pitchFamily="34" charset="0"/>
                        </a:rPr>
                        <a:t>48%</a:t>
                      </a:r>
                    </a:p>
                  </a:txBody>
                  <a:tcPr marL="9525" marR="9525" marT="36000" marB="3600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1" i="0" u="none" strike="noStrike" dirty="0">
                          <a:solidFill>
                            <a:schemeClr val="bg1"/>
                          </a:solidFill>
                          <a:effectLst/>
                          <a:latin typeface="Arial" panose="020B0604020202020204" pitchFamily="34" charset="0"/>
                          <a:cs typeface="Arial" panose="020B0604020202020204" pitchFamily="34" charset="0"/>
                        </a:rPr>
                        <a:t> 114 </a:t>
                      </a:r>
                    </a:p>
                  </a:txBody>
                  <a:tcPr marL="9525" marR="9525" marT="36000" marB="36000" anchor="ctr">
                    <a:lnL w="3175" cap="flat" cmpd="sng" algn="ctr">
                      <a:solidFill>
                        <a:schemeClr val="bg1">
                          <a:lumMod val="75000"/>
                        </a:schemeClr>
                      </a:solidFill>
                      <a:prstDash val="solid"/>
                      <a:round/>
                      <a:headEnd type="none" w="med" len="med"/>
                      <a:tailEnd type="none" w="med" len="med"/>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92D050"/>
                    </a:solidFill>
                  </a:tcPr>
                </a:tc>
                <a:extLst>
                  <a:ext uri="{0D108BD9-81ED-4DB2-BD59-A6C34878D82A}">
                    <a16:rowId xmlns:a16="http://schemas.microsoft.com/office/drawing/2014/main" xmlns="" val="3463063126"/>
                  </a:ext>
                </a:extLst>
              </a:tr>
              <a:tr h="324000">
                <a:tc>
                  <a:txBody>
                    <a:bodyPr/>
                    <a:lstStyle/>
                    <a:p>
                      <a:pPr algn="l" fontAlgn="b"/>
                      <a:r>
                        <a:rPr lang="en-GB" sz="1000" b="0" i="0" u="none" strike="noStrike" dirty="0">
                          <a:solidFill>
                            <a:srgbClr val="120742"/>
                          </a:solidFill>
                          <a:effectLst/>
                          <a:latin typeface="Arial" panose="020B0604020202020204" pitchFamily="34" charset="0"/>
                          <a:cs typeface="Arial" panose="020B0604020202020204" pitchFamily="34" charset="0"/>
                        </a:rPr>
                        <a:t>Visiting a religious building</a:t>
                      </a:r>
                    </a:p>
                  </a:txBody>
                  <a:tcPr marL="9525" marR="9525" marT="36000" marB="36000"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solidFill>
                            <a:srgbClr val="120742"/>
                          </a:solidFill>
                          <a:effectLst/>
                          <a:latin typeface="Arial" panose="020B0604020202020204" pitchFamily="34" charset="0"/>
                          <a:cs typeface="Arial" panose="020B0604020202020204" pitchFamily="34" charset="0"/>
                        </a:rPr>
                        <a:t>46%</a:t>
                      </a:r>
                    </a:p>
                  </a:txBody>
                  <a:tcPr marL="9525" marR="9525" marT="36000" marB="3600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rgbClr val="120742"/>
                          </a:solidFill>
                          <a:effectLst/>
                          <a:latin typeface="Arial" panose="020B0604020202020204" pitchFamily="34" charset="0"/>
                          <a:cs typeface="Arial" panose="020B0604020202020204" pitchFamily="34" charset="0"/>
                        </a:rPr>
                        <a:t> 95 </a:t>
                      </a:r>
                    </a:p>
                  </a:txBody>
                  <a:tcPr marL="9525" marR="9525" marT="36000" marB="36000" anchor="ctr">
                    <a:lnL w="3175" cap="flat" cmpd="sng" algn="ctr">
                      <a:solidFill>
                        <a:schemeClr val="bg1">
                          <a:lumMod val="75000"/>
                        </a:schemeClr>
                      </a:solidFill>
                      <a:prstDash val="solid"/>
                      <a:round/>
                      <a:headEnd type="none" w="med" len="med"/>
                      <a:tailEnd type="none" w="med" len="med"/>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89088986"/>
                  </a:ext>
                </a:extLst>
              </a:tr>
              <a:tr h="324000">
                <a:tc>
                  <a:txBody>
                    <a:bodyPr/>
                    <a:lstStyle/>
                    <a:p>
                      <a:pPr algn="l" fontAlgn="b"/>
                      <a:r>
                        <a:rPr lang="en-GB" sz="1000" b="0" i="0" u="none" strike="noStrike" dirty="0">
                          <a:solidFill>
                            <a:srgbClr val="120742"/>
                          </a:solidFill>
                          <a:effectLst/>
                          <a:latin typeface="Arial" panose="020B0604020202020204" pitchFamily="34" charset="0"/>
                          <a:cs typeface="Arial" panose="020B0604020202020204" pitchFamily="34" charset="0"/>
                        </a:rPr>
                        <a:t>Experiencing local nightlife</a:t>
                      </a:r>
                    </a:p>
                  </a:txBody>
                  <a:tcPr marL="9525" marR="9525" marT="36000" marB="36000"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solidFill>
                            <a:srgbClr val="120742"/>
                          </a:solidFill>
                          <a:effectLst/>
                          <a:latin typeface="Arial" panose="020B0604020202020204" pitchFamily="34" charset="0"/>
                          <a:cs typeface="Arial" panose="020B0604020202020204" pitchFamily="34" charset="0"/>
                        </a:rPr>
                        <a:t>45%</a:t>
                      </a:r>
                    </a:p>
                  </a:txBody>
                  <a:tcPr marL="9525" marR="9525" marT="36000" marB="3600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1" i="0" u="none" strike="noStrike" dirty="0">
                          <a:solidFill>
                            <a:schemeClr val="bg1"/>
                          </a:solidFill>
                          <a:effectLst/>
                          <a:latin typeface="Arial" panose="020B0604020202020204" pitchFamily="34" charset="0"/>
                          <a:cs typeface="Arial" panose="020B0604020202020204" pitchFamily="34" charset="0"/>
                        </a:rPr>
                        <a:t> 112 </a:t>
                      </a:r>
                    </a:p>
                  </a:txBody>
                  <a:tcPr marL="9525" marR="9525" marT="36000" marB="36000" anchor="ctr">
                    <a:lnL w="3175" cap="flat" cmpd="sng" algn="ctr">
                      <a:solidFill>
                        <a:schemeClr val="bg1">
                          <a:lumMod val="75000"/>
                        </a:schemeClr>
                      </a:solidFill>
                      <a:prstDash val="solid"/>
                      <a:round/>
                      <a:headEnd type="none" w="med" len="med"/>
                      <a:tailEnd type="none" w="med" len="med"/>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92D050"/>
                    </a:solidFill>
                  </a:tcPr>
                </a:tc>
                <a:extLst>
                  <a:ext uri="{0D108BD9-81ED-4DB2-BD59-A6C34878D82A}">
                    <a16:rowId xmlns:a16="http://schemas.microsoft.com/office/drawing/2014/main" xmlns="" val="2214850825"/>
                  </a:ext>
                </a:extLst>
              </a:tr>
              <a:tr h="324000">
                <a:tc>
                  <a:txBody>
                    <a:bodyPr/>
                    <a:lstStyle/>
                    <a:p>
                      <a:pPr algn="l" fontAlgn="b"/>
                      <a:r>
                        <a:rPr lang="en-GB" sz="1000" b="0" i="0" u="none" strike="noStrike" dirty="0">
                          <a:solidFill>
                            <a:srgbClr val="120742"/>
                          </a:solidFill>
                          <a:effectLst/>
                          <a:latin typeface="Arial" panose="020B0604020202020204" pitchFamily="34" charset="0"/>
                          <a:cs typeface="Arial" panose="020B0604020202020204" pitchFamily="34" charset="0"/>
                        </a:rPr>
                        <a:t>Watching a play / musical</a:t>
                      </a:r>
                    </a:p>
                  </a:txBody>
                  <a:tcPr marL="9525" marR="9525" marT="36000" marB="36000"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solidFill>
                            <a:srgbClr val="120742"/>
                          </a:solidFill>
                          <a:effectLst/>
                          <a:latin typeface="Arial" panose="020B0604020202020204" pitchFamily="34" charset="0"/>
                          <a:cs typeface="Arial" panose="020B0604020202020204" pitchFamily="34" charset="0"/>
                        </a:rPr>
                        <a:t>45%</a:t>
                      </a:r>
                    </a:p>
                  </a:txBody>
                  <a:tcPr marL="9525" marR="9525" marT="36000" marB="3600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tc>
                  <a:txBody>
                    <a:bodyPr/>
                    <a:lstStyle/>
                    <a:p>
                      <a:pPr algn="ctr" fontAlgn="b"/>
                      <a:r>
                        <a:rPr lang="en-GB" sz="1000" b="1" i="0" u="none" strike="noStrike" dirty="0">
                          <a:solidFill>
                            <a:schemeClr val="bg1"/>
                          </a:solidFill>
                          <a:effectLst/>
                          <a:latin typeface="Arial" panose="020B0604020202020204" pitchFamily="34" charset="0"/>
                          <a:cs typeface="Arial" panose="020B0604020202020204" pitchFamily="34" charset="0"/>
                        </a:rPr>
                        <a:t> 86 </a:t>
                      </a:r>
                    </a:p>
                  </a:txBody>
                  <a:tcPr marL="9525" marR="9525" marT="36000" marB="36000" anchor="ctr">
                    <a:lnL w="3175" cap="flat" cmpd="sng" algn="ctr">
                      <a:solidFill>
                        <a:schemeClr val="bg1">
                          <a:lumMod val="75000"/>
                        </a:schemeClr>
                      </a:solidFill>
                      <a:prstDash val="solid"/>
                      <a:round/>
                      <a:headEnd type="none" w="med" len="med"/>
                      <a:tailEnd type="none" w="med" len="med"/>
                    </a:lnL>
                    <a:lnR w="12700" cmpd="sng">
                      <a:noFill/>
                    </a:lnR>
                    <a:lnT w="3175"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FFC000"/>
                    </a:solidFill>
                  </a:tcPr>
                </a:tc>
                <a:extLst>
                  <a:ext uri="{0D108BD9-81ED-4DB2-BD59-A6C34878D82A}">
                    <a16:rowId xmlns:a16="http://schemas.microsoft.com/office/drawing/2014/main" xmlns="" val="3781145162"/>
                  </a:ext>
                </a:extLst>
              </a:tr>
            </a:tbl>
          </a:graphicData>
        </a:graphic>
      </p:graphicFrame>
      <p:sp>
        <p:nvSpPr>
          <p:cNvPr id="70" name="Rectangle 69"/>
          <p:cNvSpPr/>
          <p:nvPr/>
        </p:nvSpPr>
        <p:spPr>
          <a:xfrm>
            <a:off x="352419" y="926035"/>
            <a:ext cx="4253286" cy="374461"/>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MOST CONSIDERED ACTIVITIES ON HOLIDAY TO ENGLAND AND IMPORTANCE VS. CHOOSING ENGLAND</a:t>
            </a:r>
          </a:p>
        </p:txBody>
      </p:sp>
      <p:sp>
        <p:nvSpPr>
          <p:cNvPr id="29" name="Rectangle 28">
            <a:extLst>
              <a:ext uri="{FF2B5EF4-FFF2-40B4-BE49-F238E27FC236}">
                <a16:creationId xmlns:a16="http://schemas.microsoft.com/office/drawing/2014/main" xmlns="" id="{69415FC3-DED7-47D2-B427-71C3ADA317CB}"/>
              </a:ext>
            </a:extLst>
          </p:cNvPr>
          <p:cNvSpPr/>
          <p:nvPr/>
        </p:nvSpPr>
        <p:spPr>
          <a:xfrm>
            <a:off x="349371" y="5045547"/>
            <a:ext cx="4116478" cy="381728"/>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DEMOGRAPHICS SKEWS: % ALREADY BOOKED ENGLAND HOLIDAY INDEXED VS. MARKET TOTAL</a:t>
            </a:r>
          </a:p>
        </p:txBody>
      </p:sp>
      <p:graphicFrame>
        <p:nvGraphicFramePr>
          <p:cNvPr id="33" name="Table 32">
            <a:extLst>
              <a:ext uri="{FF2B5EF4-FFF2-40B4-BE49-F238E27FC236}">
                <a16:creationId xmlns:a16="http://schemas.microsoft.com/office/drawing/2014/main" xmlns="" id="{0F593A50-A668-426F-9E9D-506A97878E17}"/>
              </a:ext>
            </a:extLst>
          </p:cNvPr>
          <p:cNvGraphicFramePr>
            <a:graphicFrameLocks noGrp="1"/>
          </p:cNvGraphicFramePr>
          <p:nvPr>
            <p:extLst>
              <p:ext uri="{D42A27DB-BD31-4B8C-83A1-F6EECF244321}">
                <p14:modId xmlns:p14="http://schemas.microsoft.com/office/powerpoint/2010/main" val="2797060699"/>
              </p:ext>
            </p:extLst>
          </p:nvPr>
        </p:nvGraphicFramePr>
        <p:xfrm>
          <a:off x="326345" y="5398527"/>
          <a:ext cx="4142552" cy="864000"/>
        </p:xfrm>
        <a:graphic>
          <a:graphicData uri="http://schemas.openxmlformats.org/drawingml/2006/table">
            <a:tbl>
              <a:tblPr>
                <a:tableStyleId>{5C22544A-7EE6-4342-B048-85BDC9FD1C3A}</a:tableStyleId>
              </a:tblPr>
              <a:tblGrid>
                <a:gridCol w="517819">
                  <a:extLst>
                    <a:ext uri="{9D8B030D-6E8A-4147-A177-3AD203B41FA5}">
                      <a16:colId xmlns:a16="http://schemas.microsoft.com/office/drawing/2014/main" xmlns="" val="379537023"/>
                    </a:ext>
                  </a:extLst>
                </a:gridCol>
                <a:gridCol w="517819">
                  <a:extLst>
                    <a:ext uri="{9D8B030D-6E8A-4147-A177-3AD203B41FA5}">
                      <a16:colId xmlns:a16="http://schemas.microsoft.com/office/drawing/2014/main" xmlns="" val="1083277144"/>
                    </a:ext>
                  </a:extLst>
                </a:gridCol>
                <a:gridCol w="517819">
                  <a:extLst>
                    <a:ext uri="{9D8B030D-6E8A-4147-A177-3AD203B41FA5}">
                      <a16:colId xmlns:a16="http://schemas.microsoft.com/office/drawing/2014/main" xmlns="" val="812582721"/>
                    </a:ext>
                  </a:extLst>
                </a:gridCol>
                <a:gridCol w="517819">
                  <a:extLst>
                    <a:ext uri="{9D8B030D-6E8A-4147-A177-3AD203B41FA5}">
                      <a16:colId xmlns:a16="http://schemas.microsoft.com/office/drawing/2014/main" xmlns="" val="1406986778"/>
                    </a:ext>
                  </a:extLst>
                </a:gridCol>
                <a:gridCol w="517819">
                  <a:extLst>
                    <a:ext uri="{9D8B030D-6E8A-4147-A177-3AD203B41FA5}">
                      <a16:colId xmlns:a16="http://schemas.microsoft.com/office/drawing/2014/main" xmlns="" val="2034199571"/>
                    </a:ext>
                  </a:extLst>
                </a:gridCol>
                <a:gridCol w="517819">
                  <a:extLst>
                    <a:ext uri="{9D8B030D-6E8A-4147-A177-3AD203B41FA5}">
                      <a16:colId xmlns:a16="http://schemas.microsoft.com/office/drawing/2014/main" xmlns="" val="2251176793"/>
                    </a:ext>
                  </a:extLst>
                </a:gridCol>
                <a:gridCol w="517819">
                  <a:extLst>
                    <a:ext uri="{9D8B030D-6E8A-4147-A177-3AD203B41FA5}">
                      <a16:colId xmlns:a16="http://schemas.microsoft.com/office/drawing/2014/main" xmlns="" val="105214153"/>
                    </a:ext>
                  </a:extLst>
                </a:gridCol>
                <a:gridCol w="517819">
                  <a:extLst>
                    <a:ext uri="{9D8B030D-6E8A-4147-A177-3AD203B41FA5}">
                      <a16:colId xmlns:a16="http://schemas.microsoft.com/office/drawing/2014/main" xmlns="" val="2567621665"/>
                    </a:ext>
                  </a:extLst>
                </a:gridCol>
              </a:tblGrid>
              <a:tr h="288000">
                <a:tc>
                  <a:txBody>
                    <a:bodyPr/>
                    <a:lstStyle/>
                    <a:p>
                      <a:pPr algn="ctr" fontAlgn="ctr"/>
                      <a:r>
                        <a:rPr lang="en-GB" sz="1050" b="1" u="none" strike="noStrike" dirty="0">
                          <a:effectLst/>
                          <a:latin typeface="Arial" panose="020B0604020202020204" pitchFamily="34" charset="0"/>
                          <a:cs typeface="Arial" panose="020B0604020202020204" pitchFamily="34" charset="0"/>
                        </a:rPr>
                        <a:t>18-34</a:t>
                      </a:r>
                      <a:endParaRPr lang="en-GB" sz="1050" b="1" i="0" u="none" strike="noStrike" dirty="0">
                        <a:solidFill>
                          <a:srgbClr val="000000"/>
                        </a:solidFill>
                        <a:effectLst/>
                        <a:latin typeface="Arial" panose="020B0604020202020204" pitchFamily="34" charset="0"/>
                        <a:cs typeface="Arial" panose="020B0604020202020204" pitchFamily="34" charset="0"/>
                      </a:endParaRPr>
                    </a:p>
                  </a:txBody>
                  <a:tcPr marL="9525" marR="9525" marT="36000" marB="36000" anchor="ctr">
                    <a:lnL w="12700" cmpd="sng">
                      <a:noFill/>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50" b="1" u="none" strike="noStrike" dirty="0">
                          <a:effectLst/>
                          <a:latin typeface="Arial" panose="020B0604020202020204" pitchFamily="34" charset="0"/>
                          <a:cs typeface="Arial" panose="020B0604020202020204" pitchFamily="34" charset="0"/>
                        </a:rPr>
                        <a:t>35-54</a:t>
                      </a:r>
                      <a:endParaRPr lang="en-GB" sz="1050" b="1" i="0" u="none" strike="noStrike" dirty="0">
                        <a:solidFill>
                          <a:srgbClr val="000000"/>
                        </a:solidFill>
                        <a:effectLst/>
                        <a:latin typeface="Arial" panose="020B0604020202020204" pitchFamily="34" charset="0"/>
                        <a:cs typeface="Arial" panose="020B0604020202020204" pitchFamily="34" charset="0"/>
                      </a:endParaRPr>
                    </a:p>
                  </a:txBody>
                  <a:tcPr marL="9525" marR="9525"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50" b="1" u="none" strike="noStrike" dirty="0">
                          <a:effectLst/>
                          <a:latin typeface="Arial" panose="020B0604020202020204" pitchFamily="34" charset="0"/>
                          <a:cs typeface="Arial" panose="020B0604020202020204" pitchFamily="34" charset="0"/>
                        </a:rPr>
                        <a:t>55+</a:t>
                      </a:r>
                      <a:endParaRPr lang="en-GB" sz="1050" b="1" i="0" u="none" strike="noStrike" dirty="0">
                        <a:solidFill>
                          <a:srgbClr val="000000"/>
                        </a:solidFill>
                        <a:effectLst/>
                        <a:latin typeface="Arial" panose="020B0604020202020204" pitchFamily="34" charset="0"/>
                        <a:cs typeface="Arial" panose="020B0604020202020204" pitchFamily="34" charset="0"/>
                      </a:endParaRPr>
                    </a:p>
                  </a:txBody>
                  <a:tcPr marL="9525" marR="9525"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50" b="1" u="none" strike="noStrike" dirty="0">
                          <a:effectLst/>
                          <a:latin typeface="Arial" panose="020B0604020202020204" pitchFamily="34" charset="0"/>
                          <a:cs typeface="Arial" panose="020B0604020202020204" pitchFamily="34" charset="0"/>
                        </a:rPr>
                        <a:t>Male</a:t>
                      </a:r>
                      <a:endParaRPr lang="en-GB" sz="1050" b="1" i="0" u="none" strike="noStrike" dirty="0">
                        <a:solidFill>
                          <a:srgbClr val="000000"/>
                        </a:solidFill>
                        <a:effectLst/>
                        <a:latin typeface="Arial" panose="020B0604020202020204" pitchFamily="34" charset="0"/>
                        <a:cs typeface="Arial" panose="020B0604020202020204" pitchFamily="34" charset="0"/>
                      </a:endParaRPr>
                    </a:p>
                  </a:txBody>
                  <a:tcPr marL="9525" marR="9525"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50" b="1" u="none" strike="noStrike" dirty="0">
                          <a:effectLst/>
                          <a:latin typeface="Arial" panose="020B0604020202020204" pitchFamily="34" charset="0"/>
                          <a:cs typeface="Arial" panose="020B0604020202020204" pitchFamily="34" charset="0"/>
                        </a:rPr>
                        <a:t>Female</a:t>
                      </a:r>
                      <a:endParaRPr lang="en-GB" sz="1050" b="1" i="0" u="none" strike="noStrike" dirty="0">
                        <a:solidFill>
                          <a:srgbClr val="000000"/>
                        </a:solidFill>
                        <a:effectLst/>
                        <a:latin typeface="Arial" panose="020B0604020202020204" pitchFamily="34" charset="0"/>
                        <a:cs typeface="Arial" panose="020B0604020202020204" pitchFamily="34" charset="0"/>
                      </a:endParaRPr>
                    </a:p>
                  </a:txBody>
                  <a:tcPr marL="9525" marR="9525"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50" b="1" u="none" strike="noStrike" dirty="0">
                          <a:effectLst/>
                          <a:latin typeface="Arial" panose="020B0604020202020204" pitchFamily="34" charset="0"/>
                          <a:cs typeface="Arial" panose="020B0604020202020204" pitchFamily="34" charset="0"/>
                        </a:rPr>
                        <a:t>AB</a:t>
                      </a:r>
                      <a:endParaRPr lang="en-GB" sz="1050" b="1" i="0" u="none" strike="noStrike" dirty="0">
                        <a:solidFill>
                          <a:srgbClr val="000000"/>
                        </a:solidFill>
                        <a:effectLst/>
                        <a:latin typeface="Arial" panose="020B0604020202020204" pitchFamily="34" charset="0"/>
                        <a:cs typeface="Arial" panose="020B0604020202020204" pitchFamily="34" charset="0"/>
                      </a:endParaRPr>
                    </a:p>
                  </a:txBody>
                  <a:tcPr marL="9525" marR="9525"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50" b="1" u="none" strike="noStrike" dirty="0">
                          <a:effectLst/>
                          <a:latin typeface="Arial" panose="020B0604020202020204" pitchFamily="34" charset="0"/>
                          <a:cs typeface="Arial" panose="020B0604020202020204" pitchFamily="34" charset="0"/>
                        </a:rPr>
                        <a:t>C1</a:t>
                      </a:r>
                      <a:endParaRPr lang="en-GB" sz="1050" b="1" i="0" u="none" strike="noStrike" dirty="0">
                        <a:solidFill>
                          <a:srgbClr val="000000"/>
                        </a:solidFill>
                        <a:effectLst/>
                        <a:latin typeface="Arial" panose="020B0604020202020204" pitchFamily="34" charset="0"/>
                        <a:cs typeface="Arial" panose="020B0604020202020204" pitchFamily="34" charset="0"/>
                      </a:endParaRPr>
                    </a:p>
                  </a:txBody>
                  <a:tcPr marL="9525" marR="9525"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50" b="1" u="none" strike="noStrike" dirty="0">
                          <a:effectLst/>
                          <a:latin typeface="Arial" panose="020B0604020202020204" pitchFamily="34" charset="0"/>
                          <a:cs typeface="Arial" panose="020B0604020202020204" pitchFamily="34" charset="0"/>
                        </a:rPr>
                        <a:t>C2DE</a:t>
                      </a:r>
                      <a:endParaRPr lang="en-GB" sz="1050" b="1" i="0" u="none" strike="noStrike" dirty="0">
                        <a:solidFill>
                          <a:srgbClr val="000000"/>
                        </a:solidFill>
                        <a:effectLst/>
                        <a:latin typeface="Arial" panose="020B0604020202020204" pitchFamily="34" charset="0"/>
                        <a:cs typeface="Arial" panose="020B0604020202020204" pitchFamily="34" charset="0"/>
                      </a:endParaRPr>
                    </a:p>
                  </a:txBody>
                  <a:tcPr marL="9525" marR="9525" marT="36000" marB="36000" anchor="ctr">
                    <a:lnL w="6350" cap="flat" cmpd="sng" algn="ctr">
                      <a:solidFill>
                        <a:schemeClr val="bg1">
                          <a:lumMod val="75000"/>
                        </a:schemeClr>
                      </a:solidFill>
                      <a:prstDash val="solid"/>
                      <a:round/>
                      <a:headEnd type="none" w="med" len="med"/>
                      <a:tailEnd type="none" w="med" len="med"/>
                    </a:lnL>
                    <a:lnR w="12700" cmpd="sng">
                      <a:noFill/>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600413423"/>
                  </a:ext>
                </a:extLst>
              </a:tr>
              <a:tr h="288000">
                <a:tc>
                  <a:txBody>
                    <a:bodyPr/>
                    <a:lstStyle/>
                    <a:p>
                      <a:pPr algn="ctr" fontAlgn="ctr"/>
                      <a:r>
                        <a:rPr lang="en-GB" sz="1000" b="0" i="0" u="none" strike="noStrike" dirty="0">
                          <a:solidFill>
                            <a:srgbClr val="000000"/>
                          </a:solidFill>
                          <a:effectLst/>
                          <a:latin typeface="Arial" panose="020B0604020202020204" pitchFamily="34" charset="0"/>
                          <a:cs typeface="Arial" panose="020B0604020202020204" pitchFamily="34" charset="0"/>
                        </a:rPr>
                        <a:t>12%</a:t>
                      </a:r>
                    </a:p>
                  </a:txBody>
                  <a:tcPr marL="9525" marR="9525" marT="36000" marB="3600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00" b="0" i="0" u="none" strike="noStrike" dirty="0">
                          <a:solidFill>
                            <a:srgbClr val="000000"/>
                          </a:solidFill>
                          <a:effectLst/>
                          <a:latin typeface="Arial" panose="020B0604020202020204" pitchFamily="34" charset="0"/>
                          <a:cs typeface="Arial" panose="020B0604020202020204" pitchFamily="34" charset="0"/>
                        </a:rPr>
                        <a:t>8%</a:t>
                      </a:r>
                    </a:p>
                  </a:txBody>
                  <a:tcPr marL="9525" marR="9525"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00" b="0" i="0" u="none" strike="noStrike" dirty="0">
                          <a:solidFill>
                            <a:srgbClr val="000000"/>
                          </a:solidFill>
                          <a:effectLst/>
                          <a:latin typeface="Arial" panose="020B0604020202020204" pitchFamily="34" charset="0"/>
                          <a:cs typeface="Arial" panose="020B0604020202020204" pitchFamily="34" charset="0"/>
                        </a:rPr>
                        <a:t>7%</a:t>
                      </a:r>
                    </a:p>
                  </a:txBody>
                  <a:tcPr marL="9525" marR="9525"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00" b="0" i="0" u="none" strike="noStrike" dirty="0">
                          <a:solidFill>
                            <a:srgbClr val="000000"/>
                          </a:solidFill>
                          <a:effectLst/>
                          <a:latin typeface="Arial" panose="020B0604020202020204" pitchFamily="34" charset="0"/>
                          <a:cs typeface="Arial" panose="020B0604020202020204" pitchFamily="34" charset="0"/>
                        </a:rPr>
                        <a:t>10%</a:t>
                      </a:r>
                    </a:p>
                  </a:txBody>
                  <a:tcPr marL="9525" marR="9525"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00" b="0" i="0" u="none" strike="noStrike" dirty="0">
                          <a:solidFill>
                            <a:srgbClr val="000000"/>
                          </a:solidFill>
                          <a:effectLst/>
                          <a:latin typeface="Arial" panose="020B0604020202020204" pitchFamily="34" charset="0"/>
                          <a:cs typeface="Arial" panose="020B0604020202020204" pitchFamily="34" charset="0"/>
                        </a:rPr>
                        <a:t>10%</a:t>
                      </a:r>
                    </a:p>
                  </a:txBody>
                  <a:tcPr marL="9525" marR="9525"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00" b="0" i="0" u="none" strike="noStrike" dirty="0">
                          <a:solidFill>
                            <a:srgbClr val="000000"/>
                          </a:solidFill>
                          <a:effectLst/>
                          <a:latin typeface="Arial" panose="020B0604020202020204" pitchFamily="34" charset="0"/>
                          <a:cs typeface="Arial" panose="020B0604020202020204" pitchFamily="34" charset="0"/>
                        </a:rPr>
                        <a:t>11%</a:t>
                      </a:r>
                    </a:p>
                  </a:txBody>
                  <a:tcPr marL="9525" marR="9525"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00" b="0" i="0" u="none" strike="noStrike" dirty="0">
                          <a:solidFill>
                            <a:srgbClr val="000000"/>
                          </a:solidFill>
                          <a:effectLst/>
                          <a:latin typeface="Arial" panose="020B0604020202020204" pitchFamily="34" charset="0"/>
                          <a:cs typeface="Arial" panose="020B0604020202020204" pitchFamily="34" charset="0"/>
                        </a:rPr>
                        <a:t>9%</a:t>
                      </a:r>
                    </a:p>
                  </a:txBody>
                  <a:tcPr marL="9525" marR="9525"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00" b="0" i="0" u="none" strike="noStrike" dirty="0">
                          <a:solidFill>
                            <a:srgbClr val="000000"/>
                          </a:solidFill>
                          <a:effectLst/>
                          <a:latin typeface="Arial" panose="020B0604020202020204" pitchFamily="34" charset="0"/>
                          <a:cs typeface="Arial" panose="020B0604020202020204" pitchFamily="34" charset="0"/>
                        </a:rPr>
                        <a:t>10%</a:t>
                      </a:r>
                    </a:p>
                  </a:txBody>
                  <a:tcPr marL="9525" marR="9525" marT="36000" marB="36000" anchor="ctr">
                    <a:lnL w="6350" cap="flat" cmpd="sng" algn="ctr">
                      <a:solidFill>
                        <a:schemeClr val="bg1">
                          <a:lumMod val="75000"/>
                        </a:schemeClr>
                      </a:solidFill>
                      <a:prstDash val="solid"/>
                      <a:round/>
                      <a:headEnd type="none" w="med" len="med"/>
                      <a:tailEnd type="none" w="med" len="med"/>
                    </a:lnL>
                    <a:lnR w="12700" cmpd="sng">
                      <a:noFill/>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347379791"/>
                  </a:ext>
                </a:extLst>
              </a:tr>
              <a:tr h="288000">
                <a:tc>
                  <a:txBody>
                    <a:bodyPr/>
                    <a:lstStyle/>
                    <a:p>
                      <a:pPr algn="ctr" fontAlgn="b"/>
                      <a:r>
                        <a:rPr lang="en-GB" sz="1100" b="0" i="0" u="none" strike="noStrike" dirty="0">
                          <a:solidFill>
                            <a:schemeClr val="bg1"/>
                          </a:solidFill>
                          <a:effectLst/>
                          <a:latin typeface="Calibri" panose="020F0502020204030204" pitchFamily="34" charset="0"/>
                        </a:rPr>
                        <a:t> 127 </a:t>
                      </a:r>
                    </a:p>
                  </a:txBody>
                  <a:tcPr marL="9525" marR="9525" marT="36000" marB="3600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00B050"/>
                    </a:solidFill>
                  </a:tcPr>
                </a:tc>
                <a:tc>
                  <a:txBody>
                    <a:bodyPr/>
                    <a:lstStyle/>
                    <a:p>
                      <a:pPr algn="ctr" fontAlgn="b"/>
                      <a:r>
                        <a:rPr lang="en-GB" sz="1100" b="0" i="0" u="none" strike="noStrike" dirty="0">
                          <a:solidFill>
                            <a:schemeClr val="bg1"/>
                          </a:solidFill>
                          <a:effectLst/>
                          <a:latin typeface="Calibri" panose="020F0502020204030204" pitchFamily="34" charset="0"/>
                        </a:rPr>
                        <a:t> </a:t>
                      </a:r>
                      <a:r>
                        <a:rPr lang="en-GB" sz="1000" b="0" i="0" u="none" strike="noStrike" kern="1200" dirty="0">
                          <a:solidFill>
                            <a:schemeClr val="bg1"/>
                          </a:solidFill>
                          <a:effectLst/>
                          <a:latin typeface="Arial" panose="020B0604020202020204" pitchFamily="34" charset="0"/>
                          <a:ea typeface="+mn-ea"/>
                          <a:cs typeface="Arial" panose="020B0604020202020204" pitchFamily="34" charset="0"/>
                        </a:rPr>
                        <a:t>84</a:t>
                      </a:r>
                      <a:r>
                        <a:rPr lang="en-GB" sz="1100" b="0" i="0" u="none" strike="noStrike" dirty="0">
                          <a:solidFill>
                            <a:schemeClr val="bg1"/>
                          </a:solidFill>
                          <a:effectLst/>
                          <a:latin typeface="Calibri" panose="020F0502020204030204" pitchFamily="34" charset="0"/>
                        </a:rPr>
                        <a:t> </a:t>
                      </a:r>
                    </a:p>
                  </a:txBody>
                  <a:tcPr marL="9525" marR="9525"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FFC000"/>
                    </a:solidFill>
                  </a:tcPr>
                </a:tc>
                <a:tc>
                  <a:txBody>
                    <a:bodyPr/>
                    <a:lstStyle/>
                    <a:p>
                      <a:pPr algn="ctr" fontAlgn="b"/>
                      <a:r>
                        <a:rPr lang="en-GB" sz="1100" b="0" i="0" u="none" strike="noStrike" dirty="0">
                          <a:solidFill>
                            <a:schemeClr val="bg1"/>
                          </a:solidFill>
                          <a:effectLst/>
                          <a:latin typeface="Calibri" panose="020F0502020204030204" pitchFamily="34" charset="0"/>
                        </a:rPr>
                        <a:t> 69 </a:t>
                      </a:r>
                    </a:p>
                  </a:txBody>
                  <a:tcPr marL="9525" marR="9525"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C00000"/>
                    </a:solidFill>
                  </a:tcPr>
                </a:tc>
                <a:tc>
                  <a:txBody>
                    <a:bodyPr/>
                    <a:lstStyle/>
                    <a:p>
                      <a:pPr marL="0" algn="ctr" defTabSz="457200" rtl="0" eaLnBrk="1" fontAlgn="ctr" latinLnBrk="0" hangingPunct="1"/>
                      <a:r>
                        <a:rPr lang="en-GB" sz="1000" b="0" i="0" u="none" strike="noStrike" kern="1200" dirty="0">
                          <a:solidFill>
                            <a:srgbClr val="120742"/>
                          </a:solidFill>
                          <a:effectLst/>
                          <a:latin typeface="Arial" panose="020B0604020202020204" pitchFamily="34" charset="0"/>
                          <a:ea typeface="+mn-ea"/>
                          <a:cs typeface="Arial" panose="020B0604020202020204" pitchFamily="34" charset="0"/>
                        </a:rPr>
                        <a:t> 101 </a:t>
                      </a:r>
                    </a:p>
                  </a:txBody>
                  <a:tcPr marL="9525" marR="9525"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000" b="0" i="0" u="none" strike="noStrike" kern="1200" dirty="0">
                          <a:solidFill>
                            <a:srgbClr val="120742"/>
                          </a:solidFill>
                          <a:effectLst/>
                          <a:latin typeface="Arial" panose="020B0604020202020204" pitchFamily="34" charset="0"/>
                          <a:ea typeface="+mn-ea"/>
                          <a:cs typeface="Arial" panose="020B0604020202020204" pitchFamily="34" charset="0"/>
                        </a:rPr>
                        <a:t> 99 </a:t>
                      </a:r>
                    </a:p>
                  </a:txBody>
                  <a:tcPr marL="9525" marR="9525"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fontAlgn="b"/>
                      <a:r>
                        <a:rPr lang="en-GB" sz="1100" b="0" i="0" u="none" strike="noStrike" dirty="0">
                          <a:solidFill>
                            <a:schemeClr val="bg1"/>
                          </a:solidFill>
                          <a:effectLst/>
                          <a:latin typeface="Calibri" panose="020F0502020204030204" pitchFamily="34" charset="0"/>
                        </a:rPr>
                        <a:t> 115 </a:t>
                      </a:r>
                    </a:p>
                  </a:txBody>
                  <a:tcPr marL="9525" marR="9525"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92D050"/>
                    </a:solidFill>
                  </a:tcPr>
                </a:tc>
                <a:tc>
                  <a:txBody>
                    <a:bodyPr/>
                    <a:lstStyle/>
                    <a:p>
                      <a:pPr marL="0" algn="ctr" defTabSz="457200" rtl="0" eaLnBrk="1" fontAlgn="ctr" latinLnBrk="0" hangingPunct="1"/>
                      <a:r>
                        <a:rPr lang="en-GB" sz="1000" b="0" i="0" u="none" strike="noStrike" kern="1200" dirty="0">
                          <a:solidFill>
                            <a:srgbClr val="120742"/>
                          </a:solidFill>
                          <a:effectLst/>
                          <a:latin typeface="Arial" panose="020B0604020202020204" pitchFamily="34" charset="0"/>
                          <a:ea typeface="+mn-ea"/>
                          <a:cs typeface="Arial" panose="020B0604020202020204" pitchFamily="34" charset="0"/>
                        </a:rPr>
                        <a:t> 95 </a:t>
                      </a:r>
                    </a:p>
                  </a:txBody>
                  <a:tcPr marL="9525" marR="9525"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000" b="0" i="0" u="none" strike="noStrike" kern="1200" dirty="0">
                          <a:solidFill>
                            <a:srgbClr val="120742"/>
                          </a:solidFill>
                          <a:effectLst/>
                          <a:latin typeface="Arial" panose="020B0604020202020204" pitchFamily="34" charset="0"/>
                          <a:ea typeface="+mn-ea"/>
                          <a:cs typeface="Arial" panose="020B0604020202020204" pitchFamily="34" charset="0"/>
                        </a:rPr>
                        <a:t> 104 </a:t>
                      </a:r>
                    </a:p>
                  </a:txBody>
                  <a:tcPr marL="9525" marR="9525" marT="36000" marB="36000" anchor="ctr">
                    <a:lnL w="6350" cap="flat" cmpd="sng" algn="ctr">
                      <a:solidFill>
                        <a:schemeClr val="bg1">
                          <a:lumMod val="75000"/>
                        </a:schemeClr>
                      </a:solidFill>
                      <a:prstDash val="solid"/>
                      <a:round/>
                      <a:headEnd type="none" w="med" len="med"/>
                      <a:tailEnd type="none" w="med" len="med"/>
                    </a:lnL>
                    <a:lnR w="12700" cmpd="sng">
                      <a:noFill/>
                    </a:lnR>
                    <a:lnT w="635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xmlns="" val="961132316"/>
                  </a:ext>
                </a:extLst>
              </a:tr>
            </a:tbl>
          </a:graphicData>
        </a:graphic>
      </p:graphicFrame>
      <p:sp>
        <p:nvSpPr>
          <p:cNvPr id="16" name="TextBox 15">
            <a:extLst>
              <a:ext uri="{FF2B5EF4-FFF2-40B4-BE49-F238E27FC236}">
                <a16:creationId xmlns:a16="http://schemas.microsoft.com/office/drawing/2014/main" xmlns="" id="{73AE5C7E-404C-4D6F-8CD3-6F98B27DBDFB}"/>
              </a:ext>
            </a:extLst>
          </p:cNvPr>
          <p:cNvSpPr txBox="1"/>
          <p:nvPr/>
        </p:nvSpPr>
        <p:spPr>
          <a:xfrm>
            <a:off x="2269067" y="305766"/>
            <a:ext cx="4633045" cy="246221"/>
          </a:xfrm>
          <a:prstGeom prst="rect">
            <a:avLst/>
          </a:prstGeom>
          <a:noFill/>
        </p:spPr>
        <p:txBody>
          <a:bodyPr wrap="square" lIns="0" rIns="0" rtlCol="0">
            <a:spAutoFit/>
          </a:bodyPr>
          <a:lstStyle/>
          <a:p>
            <a:pPr algn="r"/>
            <a:r>
              <a:rPr lang="en-GB" sz="1000" u="sng" dirty="0">
                <a:solidFill>
                  <a:schemeClr val="bg1"/>
                </a:solidFill>
                <a:latin typeface="Arial" panose="020B0604020202020204" pitchFamily="34" charset="0"/>
                <a:cs typeface="Arial" panose="020B0604020202020204" pitchFamily="34" charset="0"/>
              </a:rPr>
              <a:t>2,245,000 trips to England</a:t>
            </a:r>
            <a:r>
              <a:rPr lang="en-GB" sz="1000" dirty="0">
                <a:solidFill>
                  <a:schemeClr val="bg1"/>
                </a:solidFill>
                <a:latin typeface="Arial" panose="020B0604020202020204" pitchFamily="34" charset="0"/>
                <a:cs typeface="Arial" panose="020B0604020202020204" pitchFamily="34" charset="0"/>
              </a:rPr>
              <a:t> in 2016 (rank 4) … </a:t>
            </a:r>
            <a:r>
              <a:rPr lang="en-GB" sz="1000" dirty="0" smtClean="0">
                <a:solidFill>
                  <a:schemeClr val="bg1"/>
                </a:solidFill>
                <a:latin typeface="Arial" panose="020B0604020202020204" pitchFamily="34" charset="0"/>
                <a:cs typeface="Arial" panose="020B0604020202020204" pitchFamily="34" charset="0"/>
              </a:rPr>
              <a:t>including </a:t>
            </a:r>
            <a:r>
              <a:rPr lang="en-GB" sz="1000" u="sng" dirty="0" smtClean="0">
                <a:solidFill>
                  <a:schemeClr val="bg1"/>
                </a:solidFill>
                <a:latin typeface="Arial" panose="020B0604020202020204" pitchFamily="34" charset="0"/>
                <a:cs typeface="Arial" panose="020B0604020202020204" pitchFamily="34" charset="0"/>
              </a:rPr>
              <a:t>46</a:t>
            </a:r>
            <a:r>
              <a:rPr lang="en-GB" sz="1000" u="sng" dirty="0">
                <a:solidFill>
                  <a:schemeClr val="bg1"/>
                </a:solidFill>
                <a:latin typeface="Arial" panose="020B0604020202020204" pitchFamily="34" charset="0"/>
                <a:cs typeface="Arial" panose="020B0604020202020204" pitchFamily="34" charset="0"/>
              </a:rPr>
              <a:t>% to rest of England </a:t>
            </a:r>
            <a:r>
              <a:rPr lang="en-GB" sz="1000" u="sng" dirty="0" smtClean="0">
                <a:solidFill>
                  <a:schemeClr val="bg1"/>
                </a:solidFill>
                <a:latin typeface="Arial" panose="020B0604020202020204" pitchFamily="34" charset="0"/>
                <a:cs typeface="Arial" panose="020B0604020202020204" pitchFamily="34" charset="0"/>
              </a:rPr>
              <a:t>*</a:t>
            </a:r>
            <a:endParaRPr lang="en-GB" sz="1000" u="sng" dirty="0">
              <a:solidFill>
                <a:schemeClr val="bg1"/>
              </a:solidFill>
              <a:latin typeface="Arial" panose="020B0604020202020204" pitchFamily="34" charset="0"/>
              <a:cs typeface="Arial" panose="020B0604020202020204" pitchFamily="34" charset="0"/>
            </a:endParaRPr>
          </a:p>
        </p:txBody>
      </p:sp>
      <p:sp>
        <p:nvSpPr>
          <p:cNvPr id="17" name="TextBox 16"/>
          <p:cNvSpPr txBox="1"/>
          <p:nvPr/>
        </p:nvSpPr>
        <p:spPr>
          <a:xfrm>
            <a:off x="318553" y="6611779"/>
            <a:ext cx="792108" cy="246221"/>
          </a:xfrm>
          <a:prstGeom prst="rect">
            <a:avLst/>
          </a:prstGeom>
          <a:noFill/>
        </p:spPr>
        <p:txBody>
          <a:bodyPr wrap="none" rtlCol="0">
            <a:spAutoFit/>
          </a:bodyPr>
          <a:lstStyle/>
          <a:p>
            <a:r>
              <a:rPr lang="en-GB" sz="1000" dirty="0" smtClean="0">
                <a:latin typeface="Arial" panose="020B0604020202020204" pitchFamily="34" charset="0"/>
                <a:cs typeface="Arial" panose="020B0604020202020204" pitchFamily="34" charset="0"/>
              </a:rPr>
              <a:t>*IPS 2016</a:t>
            </a:r>
            <a:endParaRPr lang="en-GB" sz="10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337508121"/>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ext Placeholder 17"/>
          <p:cNvSpPr>
            <a:spLocks noGrp="1"/>
          </p:cNvSpPr>
          <p:nvPr>
            <p:ph type="body" sz="quarter" idx="13"/>
          </p:nvPr>
        </p:nvSpPr>
        <p:spPr>
          <a:xfrm>
            <a:off x="364445" y="6396162"/>
            <a:ext cx="4381504" cy="274638"/>
          </a:xfrm>
        </p:spPr>
        <p:txBody>
          <a:bodyPr lIns="0"/>
          <a:lstStyle/>
          <a:p>
            <a:r>
              <a:rPr lang="en-GB" dirty="0"/>
              <a:t>Discover England Fund – Activities &amp; Themes Research 2017</a:t>
            </a:r>
          </a:p>
        </p:txBody>
      </p:sp>
      <p:graphicFrame>
        <p:nvGraphicFramePr>
          <p:cNvPr id="8" name="Table 7"/>
          <p:cNvGraphicFramePr>
            <a:graphicFrameLocks noGrp="1"/>
          </p:cNvGraphicFramePr>
          <p:nvPr>
            <p:extLst>
              <p:ext uri="{D42A27DB-BD31-4B8C-83A1-F6EECF244321}">
                <p14:modId xmlns:p14="http://schemas.microsoft.com/office/powerpoint/2010/main" val="1775288492"/>
              </p:ext>
            </p:extLst>
          </p:nvPr>
        </p:nvGraphicFramePr>
        <p:xfrm>
          <a:off x="352419" y="2590699"/>
          <a:ext cx="4140001" cy="2664000"/>
        </p:xfrm>
        <a:graphic>
          <a:graphicData uri="http://schemas.openxmlformats.org/drawingml/2006/table">
            <a:tbl>
              <a:tblPr>
                <a:tableStyleId>{5C22544A-7EE6-4342-B048-85BDC9FD1C3A}</a:tableStyleId>
              </a:tblPr>
              <a:tblGrid>
                <a:gridCol w="2441047">
                  <a:extLst>
                    <a:ext uri="{9D8B030D-6E8A-4147-A177-3AD203B41FA5}">
                      <a16:colId xmlns:a16="http://schemas.microsoft.com/office/drawing/2014/main" xmlns="" val="63228188"/>
                    </a:ext>
                  </a:extLst>
                </a:gridCol>
                <a:gridCol w="849477">
                  <a:extLst>
                    <a:ext uri="{9D8B030D-6E8A-4147-A177-3AD203B41FA5}">
                      <a16:colId xmlns:a16="http://schemas.microsoft.com/office/drawing/2014/main" xmlns="" val="541565902"/>
                    </a:ext>
                  </a:extLst>
                </a:gridCol>
                <a:gridCol w="849477">
                  <a:extLst>
                    <a:ext uri="{9D8B030D-6E8A-4147-A177-3AD203B41FA5}">
                      <a16:colId xmlns:a16="http://schemas.microsoft.com/office/drawing/2014/main" xmlns="" val="3094556263"/>
                    </a:ext>
                  </a:extLst>
                </a:gridCol>
              </a:tblGrid>
              <a:tr h="396000">
                <a:tc>
                  <a:txBody>
                    <a:bodyPr/>
                    <a:lstStyle/>
                    <a:p>
                      <a:pPr algn="l" fontAlgn="b"/>
                      <a:r>
                        <a:rPr lang="en-GB" sz="1200" b="1" i="0" u="none" strike="noStrike" dirty="0">
                          <a:solidFill>
                            <a:schemeClr val="tx1"/>
                          </a:solidFill>
                          <a:effectLst/>
                          <a:latin typeface="Arial" panose="020B0604020202020204" pitchFamily="34" charset="0"/>
                          <a:cs typeface="Arial" panose="020B0604020202020204" pitchFamily="34" charset="0"/>
                        </a:rPr>
                        <a:t>ACTIVITY CLUSTER</a:t>
                      </a:r>
                      <a:endParaRPr lang="en-GB" sz="1600" b="1"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nchor="ctr">
                    <a:lnR w="3175" cap="flat" cmpd="sng" algn="ctr">
                      <a:solidFill>
                        <a:schemeClr val="bg1">
                          <a:lumMod val="65000"/>
                        </a:schemeClr>
                      </a:solidFill>
                      <a:prstDash val="solid"/>
                      <a:round/>
                      <a:headEnd type="none" w="med" len="med"/>
                      <a:tailEnd type="none" w="med" len="med"/>
                    </a:lnR>
                    <a:lnB w="3175" cap="flat" cmpd="sng" algn="ctr">
                      <a:solidFill>
                        <a:schemeClr val="bg1">
                          <a:lumMod val="65000"/>
                        </a:schemeClr>
                      </a:solidFill>
                      <a:prstDash val="solid"/>
                      <a:round/>
                      <a:headEnd type="none" w="med" len="med"/>
                      <a:tailEnd type="none" w="med" len="med"/>
                    </a:lnB>
                    <a:noFill/>
                  </a:tcPr>
                </a:tc>
                <a:tc>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9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B w="3175" cap="flat" cmpd="sng" algn="ctr">
                      <a:solidFill>
                        <a:schemeClr val="bg1">
                          <a:lumMod val="65000"/>
                        </a:schemeClr>
                      </a:solidFill>
                      <a:prstDash val="solid"/>
                      <a:round/>
                      <a:headEnd type="none" w="med" len="med"/>
                      <a:tailEnd type="none" w="med" len="med"/>
                    </a:lnB>
                    <a:noFill/>
                  </a:tcPr>
                </a:tc>
                <a:tc>
                  <a:txBody>
                    <a:bodyPr/>
                    <a:lstStyle/>
                    <a:p>
                      <a:pPr algn="ctr" fontAlgn="b"/>
                      <a:r>
                        <a:rPr lang="en-GB" sz="1200" b="1" i="0" u="none" strike="noStrike" dirty="0">
                          <a:solidFill>
                            <a:schemeClr val="tx1"/>
                          </a:solidFill>
                          <a:effectLst/>
                          <a:latin typeface="Arial" panose="020B0604020202020204" pitchFamily="34" charset="0"/>
                          <a:cs typeface="Arial" panose="020B0604020202020204" pitchFamily="34" charset="0"/>
                        </a:rPr>
                        <a:t>INDEX</a:t>
                      </a:r>
                    </a:p>
                    <a:p>
                      <a:pPr algn="ctr" fontAlgn="b"/>
                      <a:r>
                        <a:rPr lang="en-GB" sz="700" b="1" i="0" u="none" strike="noStrike" dirty="0">
                          <a:solidFill>
                            <a:schemeClr val="tx1"/>
                          </a:solidFill>
                          <a:effectLst/>
                          <a:latin typeface="Arial" panose="020B0604020202020204" pitchFamily="34" charset="0"/>
                          <a:cs typeface="Arial" panose="020B0604020202020204" pitchFamily="34" charset="0"/>
                        </a:rPr>
                        <a:t>CONSIDERATION</a:t>
                      </a:r>
                      <a:endParaRPr lang="en-GB" sz="600" b="1"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nchor="ctr">
                    <a:lnL w="3175" cap="flat" cmpd="sng" algn="ctr">
                      <a:solidFill>
                        <a:schemeClr val="bg1">
                          <a:lumMod val="65000"/>
                        </a:schemeClr>
                      </a:solidFill>
                      <a:prstDash val="solid"/>
                      <a:round/>
                      <a:headEnd type="none" w="med" len="med"/>
                      <a:tailEnd type="none" w="med" len="med"/>
                    </a:lnL>
                    <a:lnB w="3175"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3277885345"/>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Visiting famous / iconic attractions / places</a:t>
                      </a:r>
                    </a:p>
                  </a:txBody>
                  <a:tcPr marL="9525" marR="9525" marT="9525" marB="0" anchor="ctr">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ctr" fontAlgn="ctr"/>
                      <a:r>
                        <a:rPr lang="en-GB" sz="1000" b="0" i="0" u="none" strike="noStrike" dirty="0">
                          <a:solidFill>
                            <a:schemeClr val="tx1"/>
                          </a:solidFill>
                          <a:effectLst/>
                          <a:latin typeface="Arial" panose="020B0604020202020204" pitchFamily="34" charset="0"/>
                          <a:cs typeface="Arial" panose="020B0604020202020204" pitchFamily="34" charset="0"/>
                        </a:rPr>
                        <a:t>74%</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91 </a:t>
                      </a:r>
                    </a:p>
                  </a:txBody>
                  <a:tcPr marL="9525" marR="9525" marT="9525" marB="0" anchor="ctr">
                    <a:lnL w="3175" cap="flat" cmpd="sng" algn="ctr">
                      <a:solidFill>
                        <a:schemeClr val="bg1">
                          <a:lumMod val="65000"/>
                        </a:schemeClr>
                      </a:solidFill>
                      <a:prstDash val="solid"/>
                      <a:round/>
                      <a:headEnd type="none" w="med" len="med"/>
                      <a:tailEnd type="none" w="med" len="med"/>
                    </a:lnL>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1726463854"/>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Exploring history and heritage</a:t>
                      </a:r>
                    </a:p>
                  </a:txBody>
                  <a:tcPr marL="9525" marR="9525" marT="9525" marB="0" anchor="ctr">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ctr" fontAlgn="ctr"/>
                      <a:r>
                        <a:rPr lang="en-GB" sz="1000" b="0" i="0" u="none" strike="noStrike" dirty="0">
                          <a:solidFill>
                            <a:schemeClr val="tx1"/>
                          </a:solidFill>
                          <a:effectLst/>
                          <a:latin typeface="Arial" panose="020B0604020202020204" pitchFamily="34" charset="0"/>
                          <a:cs typeface="Arial" panose="020B0604020202020204" pitchFamily="34" charset="0"/>
                        </a:rPr>
                        <a:t>72%</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96 </a:t>
                      </a:r>
                    </a:p>
                  </a:txBody>
                  <a:tcPr marL="9525" marR="9525" marT="9525" marB="0" anchor="ctr">
                    <a:lnL w="3175" cap="flat" cmpd="sng" algn="ctr">
                      <a:solidFill>
                        <a:schemeClr val="bg1">
                          <a:lumMod val="65000"/>
                        </a:schemeClr>
                      </a:solidFill>
                      <a:prstDash val="solid"/>
                      <a:round/>
                      <a:headEnd type="none" w="med" len="med"/>
                      <a:tailEnd type="none" w="med" len="med"/>
                    </a:lnL>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1601167589"/>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Experiencing city life</a:t>
                      </a:r>
                    </a:p>
                  </a:txBody>
                  <a:tcPr marL="9525" marR="9525" marT="9525" marB="0" anchor="ctr">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ctr" fontAlgn="ctr"/>
                      <a:r>
                        <a:rPr lang="en-GB" sz="1000" b="0" i="0" u="none" strike="noStrike" dirty="0">
                          <a:solidFill>
                            <a:schemeClr val="tx1"/>
                          </a:solidFill>
                          <a:effectLst/>
                          <a:latin typeface="Arial" panose="020B0604020202020204" pitchFamily="34" charset="0"/>
                          <a:cs typeface="Arial" panose="020B0604020202020204" pitchFamily="34" charset="0"/>
                        </a:rPr>
                        <a:t>66%</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92 </a:t>
                      </a:r>
                    </a:p>
                  </a:txBody>
                  <a:tcPr marL="9525" marR="9525" marT="9525" marB="0" anchor="ctr">
                    <a:lnL w="3175" cap="flat" cmpd="sng" algn="ctr">
                      <a:solidFill>
                        <a:schemeClr val="bg1">
                          <a:lumMod val="65000"/>
                        </a:schemeClr>
                      </a:solidFill>
                      <a:prstDash val="solid"/>
                      <a:round/>
                      <a:headEnd type="none" w="med" len="med"/>
                      <a:tailEnd type="none" w="med" len="med"/>
                    </a:lnL>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3180650140"/>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Attending cultural / music / sports events</a:t>
                      </a:r>
                    </a:p>
                  </a:txBody>
                  <a:tcPr marL="9525" marR="9525" marT="9525" marB="0" anchor="ctr">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ctr" fontAlgn="ctr"/>
                      <a:r>
                        <a:rPr lang="en-GB" sz="1000" b="0" i="0" u="none" strike="noStrike" dirty="0">
                          <a:solidFill>
                            <a:schemeClr val="tx1"/>
                          </a:solidFill>
                          <a:effectLst/>
                          <a:latin typeface="Arial" panose="020B0604020202020204" pitchFamily="34" charset="0"/>
                          <a:cs typeface="Arial" panose="020B0604020202020204" pitchFamily="34" charset="0"/>
                        </a:rPr>
                        <a:t>55%</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102 </a:t>
                      </a:r>
                    </a:p>
                  </a:txBody>
                  <a:tcPr marL="9525" marR="9525" marT="9525" marB="0" anchor="ctr">
                    <a:lnL w="3175" cap="flat" cmpd="sng" algn="ctr">
                      <a:solidFill>
                        <a:schemeClr val="bg1">
                          <a:lumMod val="65000"/>
                        </a:schemeClr>
                      </a:solidFill>
                      <a:prstDash val="solid"/>
                      <a:round/>
                      <a:headEnd type="none" w="med" len="med"/>
                      <a:tailEnd type="none" w="med" len="med"/>
                    </a:lnL>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542381253"/>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Experiencing rural life &amp; scenery</a:t>
                      </a:r>
                    </a:p>
                  </a:txBody>
                  <a:tcPr marL="9525" marR="9525" marT="9525" marB="0" anchor="ctr">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ctr" fontAlgn="ctr"/>
                      <a:r>
                        <a:rPr lang="en-GB" sz="1000" b="0" i="0" u="none" strike="noStrike" dirty="0">
                          <a:solidFill>
                            <a:schemeClr val="tx1"/>
                          </a:solidFill>
                          <a:effectLst/>
                          <a:latin typeface="Arial" panose="020B0604020202020204" pitchFamily="34" charset="0"/>
                          <a:cs typeface="Arial" panose="020B0604020202020204" pitchFamily="34" charset="0"/>
                        </a:rPr>
                        <a:t>49%</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81 </a:t>
                      </a:r>
                    </a:p>
                  </a:txBody>
                  <a:tcPr marL="9525" marR="9525" marT="9525" marB="0" anchor="ctr">
                    <a:lnL w="3175" cap="flat" cmpd="sng" algn="ctr">
                      <a:solidFill>
                        <a:schemeClr val="bg1">
                          <a:lumMod val="65000"/>
                        </a:schemeClr>
                      </a:solidFill>
                      <a:prstDash val="solid"/>
                      <a:round/>
                      <a:headEnd type="none" w="med" len="med"/>
                      <a:tailEnd type="none" w="med" len="med"/>
                    </a:lnL>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rgbClr val="FFC000"/>
                    </a:solidFill>
                  </a:tcPr>
                </a:tc>
                <a:extLst>
                  <a:ext uri="{0D108BD9-81ED-4DB2-BD59-A6C34878D82A}">
                    <a16:rowId xmlns:a16="http://schemas.microsoft.com/office/drawing/2014/main" xmlns="" val="3468587080"/>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Outdoor leisure pursuits</a:t>
                      </a:r>
                    </a:p>
                  </a:txBody>
                  <a:tcPr marL="9525" marR="9525" marT="9525" marB="0" anchor="ctr">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ctr" fontAlgn="ctr"/>
                      <a:r>
                        <a:rPr lang="en-GB" sz="1000" b="0" i="0" u="none" strike="noStrike" dirty="0">
                          <a:solidFill>
                            <a:schemeClr val="tx1"/>
                          </a:solidFill>
                          <a:effectLst/>
                          <a:latin typeface="Arial" panose="020B0604020202020204" pitchFamily="34" charset="0"/>
                          <a:cs typeface="Arial" panose="020B0604020202020204" pitchFamily="34" charset="0"/>
                        </a:rPr>
                        <a:t>48%</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84 </a:t>
                      </a:r>
                    </a:p>
                  </a:txBody>
                  <a:tcPr marL="9525" marR="9525" marT="9525" marB="0" anchor="ctr">
                    <a:lnL w="3175" cap="flat" cmpd="sng" algn="ctr">
                      <a:solidFill>
                        <a:schemeClr val="bg1">
                          <a:lumMod val="65000"/>
                        </a:schemeClr>
                      </a:solidFill>
                      <a:prstDash val="solid"/>
                      <a:round/>
                      <a:headEnd type="none" w="med" len="med"/>
                      <a:tailEnd type="none" w="med" len="med"/>
                    </a:lnL>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rgbClr val="FFC000"/>
                    </a:solidFill>
                  </a:tcPr>
                </a:tc>
                <a:extLst>
                  <a:ext uri="{0D108BD9-81ED-4DB2-BD59-A6C34878D82A}">
                    <a16:rowId xmlns:a16="http://schemas.microsoft.com/office/drawing/2014/main" xmlns="" val="1289559496"/>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Challenge and / or action</a:t>
                      </a:r>
                    </a:p>
                  </a:txBody>
                  <a:tcPr marL="9525" marR="9525" marT="9525" marB="0" anchor="ctr">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noFill/>
                  </a:tcPr>
                </a:tc>
                <a:tc>
                  <a:txBody>
                    <a:bodyPr/>
                    <a:lstStyle/>
                    <a:p>
                      <a:pPr algn="ctr" fontAlgn="ctr"/>
                      <a:r>
                        <a:rPr lang="en-GB" sz="1000" b="0" i="0" u="none" strike="noStrike" dirty="0">
                          <a:solidFill>
                            <a:schemeClr val="tx1"/>
                          </a:solidFill>
                          <a:effectLst/>
                          <a:latin typeface="Arial" panose="020B0604020202020204" pitchFamily="34" charset="0"/>
                          <a:cs typeface="Arial" panose="020B0604020202020204" pitchFamily="34" charset="0"/>
                        </a:rPr>
                        <a:t>27%</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no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87 </a:t>
                      </a:r>
                    </a:p>
                  </a:txBody>
                  <a:tcPr marL="9525" marR="9525" marT="9525" marB="0" anchor="ctr">
                    <a:lnL w="3175" cap="flat" cmpd="sng" algn="ctr">
                      <a:solidFill>
                        <a:schemeClr val="bg1">
                          <a:lumMod val="65000"/>
                        </a:schemeClr>
                      </a:solidFill>
                      <a:prstDash val="solid"/>
                      <a:round/>
                      <a:headEnd type="none" w="med" len="med"/>
                      <a:tailEnd type="none" w="med" len="med"/>
                    </a:lnL>
                    <a:lnT w="3175" cap="flat" cmpd="sng" algn="ctr">
                      <a:solidFill>
                        <a:schemeClr val="bg1">
                          <a:lumMod val="65000"/>
                        </a:schemeClr>
                      </a:solidFill>
                      <a:prstDash val="solid"/>
                      <a:round/>
                      <a:headEnd type="none" w="med" len="med"/>
                      <a:tailEnd type="none" w="med" len="med"/>
                    </a:lnT>
                    <a:solidFill>
                      <a:srgbClr val="FFC000"/>
                    </a:solidFill>
                  </a:tcPr>
                </a:tc>
                <a:extLst>
                  <a:ext uri="{0D108BD9-81ED-4DB2-BD59-A6C34878D82A}">
                    <a16:rowId xmlns:a16="http://schemas.microsoft.com/office/drawing/2014/main" xmlns="" val="1428051378"/>
                  </a:ext>
                </a:extLst>
              </a:tr>
            </a:tbl>
          </a:graphicData>
        </a:graphic>
      </p:graphicFrame>
      <p:sp>
        <p:nvSpPr>
          <p:cNvPr id="3" name="Rectangle 2"/>
          <p:cNvSpPr/>
          <p:nvPr/>
        </p:nvSpPr>
        <p:spPr>
          <a:xfrm>
            <a:off x="352419" y="1775959"/>
            <a:ext cx="4140001" cy="697627"/>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CONSIDERATION OF ACTIVITY </a:t>
            </a:r>
          </a:p>
          <a:p>
            <a:pPr>
              <a:lnSpc>
                <a:spcPts val="1100"/>
              </a:lnSpc>
            </a:pPr>
            <a:r>
              <a:rPr lang="en-GB" sz="1200" b="1" dirty="0">
                <a:solidFill>
                  <a:srgbClr val="120742"/>
                </a:solidFill>
                <a:latin typeface="Arial" panose="020B0604020202020204" pitchFamily="34" charset="0"/>
                <a:cs typeface="Arial" panose="020B0604020202020204" pitchFamily="34" charset="0"/>
              </a:rPr>
              <a:t>CLUSTERS ON HOLIDAY TO ENGLAND </a:t>
            </a:r>
          </a:p>
          <a:p>
            <a:r>
              <a:rPr lang="en-GB" sz="700" dirty="0">
                <a:latin typeface="Arial" panose="020B0604020202020204" pitchFamily="34" charset="0"/>
                <a:cs typeface="Arial" panose="020B0604020202020204" pitchFamily="34" charset="0"/>
              </a:rPr>
              <a:t>TOP 2 BOX (DEFINITELY WOULD OR VERY LIKELY TO) CONSIDERATION OF ACTIVITY CLUSTERS ON HOLIDAY TO ENGLAND AND INDEXING AGAINST “GLOBAL” TOP 2 BOX SCORES. BOTH COLUMNS SHOW / BASED ON NORMALISED DATA</a:t>
            </a:r>
          </a:p>
        </p:txBody>
      </p:sp>
      <p:sp>
        <p:nvSpPr>
          <p:cNvPr id="12" name="Oval 11"/>
          <p:cNvSpPr/>
          <p:nvPr/>
        </p:nvSpPr>
        <p:spPr>
          <a:xfrm>
            <a:off x="8371260" y="169332"/>
            <a:ext cx="527544" cy="51909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t"/>
          <a:lstStyle/>
          <a:p>
            <a:pPr algn="ctr"/>
            <a:endParaRPr lang="en-US" sz="800" dirty="0">
              <a:solidFill>
                <a:schemeClr val="tx1"/>
              </a:solidFill>
              <a:latin typeface="Arial" panose="020B0604020202020204" pitchFamily="34" charset="0"/>
            </a:endParaRPr>
          </a:p>
        </p:txBody>
      </p:sp>
      <p:graphicFrame>
        <p:nvGraphicFramePr>
          <p:cNvPr id="14" name="Chart Placeholder 7"/>
          <p:cNvGraphicFramePr>
            <a:graphicFrameLocks/>
          </p:cNvGraphicFramePr>
          <p:nvPr>
            <p:extLst>
              <p:ext uri="{D42A27DB-BD31-4B8C-83A1-F6EECF244321}">
                <p14:modId xmlns:p14="http://schemas.microsoft.com/office/powerpoint/2010/main" val="3446266051"/>
              </p:ext>
            </p:extLst>
          </p:nvPr>
        </p:nvGraphicFramePr>
        <p:xfrm>
          <a:off x="-180926" y="849138"/>
          <a:ext cx="9743207" cy="467610"/>
        </p:xfrm>
        <a:graphic>
          <a:graphicData uri="http://schemas.openxmlformats.org/drawingml/2006/chart">
            <c:chart xmlns:c="http://schemas.openxmlformats.org/drawingml/2006/chart" xmlns:r="http://schemas.openxmlformats.org/officeDocument/2006/relationships" r:id="rId3"/>
          </a:graphicData>
        </a:graphic>
      </p:graphicFrame>
      <p:sp>
        <p:nvSpPr>
          <p:cNvPr id="20" name="Rectangle 19"/>
          <p:cNvSpPr/>
          <p:nvPr/>
        </p:nvSpPr>
        <p:spPr>
          <a:xfrm>
            <a:off x="352419" y="932365"/>
            <a:ext cx="2633153" cy="318480"/>
          </a:xfrm>
          <a:prstGeom prst="rect">
            <a:avLst/>
          </a:prstGeom>
          <a:noFill/>
        </p:spPr>
        <p:txBody>
          <a:bodyPr wrap="square" lIns="0" tIns="36000" rIns="0" bIns="0" anchor="ctr">
            <a:spAutoFit/>
          </a:bodyPr>
          <a:lstStyle/>
          <a:p>
            <a:pPr algn="r">
              <a:lnSpc>
                <a:spcPts val="1100"/>
              </a:lnSpc>
            </a:pPr>
            <a:r>
              <a:rPr lang="en-GB" sz="1200" b="1" dirty="0">
                <a:latin typeface="Arial" panose="020B0604020202020204" pitchFamily="34" charset="0"/>
                <a:cs typeface="Arial" panose="020B0604020202020204" pitchFamily="34" charset="0"/>
              </a:rPr>
              <a:t>ATTITUDE TOWARDS TAKING A HOLIDAY TO ENGLAND IN FUTURE</a:t>
            </a:r>
            <a:endParaRPr lang="en-GB" sz="1200" b="1" dirty="0">
              <a:solidFill>
                <a:srgbClr val="00B050"/>
              </a:solidFill>
              <a:latin typeface="Arial" panose="020B0604020202020204" pitchFamily="34" charset="0"/>
              <a:cs typeface="Arial" panose="020B0604020202020204" pitchFamily="34" charset="0"/>
            </a:endParaRPr>
          </a:p>
        </p:txBody>
      </p:sp>
      <p:graphicFrame>
        <p:nvGraphicFramePr>
          <p:cNvPr id="22" name="Table 21"/>
          <p:cNvGraphicFramePr>
            <a:graphicFrameLocks noGrp="1"/>
          </p:cNvGraphicFramePr>
          <p:nvPr>
            <p:extLst>
              <p:ext uri="{D42A27DB-BD31-4B8C-83A1-F6EECF244321}">
                <p14:modId xmlns:p14="http://schemas.microsoft.com/office/powerpoint/2010/main" val="2663537167"/>
              </p:ext>
            </p:extLst>
          </p:nvPr>
        </p:nvGraphicFramePr>
        <p:xfrm>
          <a:off x="4745949" y="2590699"/>
          <a:ext cx="4140000" cy="3636000"/>
        </p:xfrm>
        <a:graphic>
          <a:graphicData uri="http://schemas.openxmlformats.org/drawingml/2006/table">
            <a:tbl>
              <a:tblPr>
                <a:tableStyleId>{5C22544A-7EE6-4342-B048-85BDC9FD1C3A}</a:tableStyleId>
              </a:tblPr>
              <a:tblGrid>
                <a:gridCol w="2440800">
                  <a:extLst>
                    <a:ext uri="{9D8B030D-6E8A-4147-A177-3AD203B41FA5}">
                      <a16:colId xmlns:a16="http://schemas.microsoft.com/office/drawing/2014/main" xmlns="" val="1103061090"/>
                    </a:ext>
                  </a:extLst>
                </a:gridCol>
                <a:gridCol w="849600">
                  <a:extLst>
                    <a:ext uri="{9D8B030D-6E8A-4147-A177-3AD203B41FA5}">
                      <a16:colId xmlns:a16="http://schemas.microsoft.com/office/drawing/2014/main" xmlns="" val="644159123"/>
                    </a:ext>
                  </a:extLst>
                </a:gridCol>
                <a:gridCol w="849600">
                  <a:extLst>
                    <a:ext uri="{9D8B030D-6E8A-4147-A177-3AD203B41FA5}">
                      <a16:colId xmlns:a16="http://schemas.microsoft.com/office/drawing/2014/main" xmlns="" val="3859757549"/>
                    </a:ext>
                  </a:extLst>
                </a:gridCol>
              </a:tblGrid>
              <a:tr h="396000">
                <a:tc>
                  <a:txBody>
                    <a:bodyPr/>
                    <a:lstStyle/>
                    <a:p>
                      <a:pPr marL="0" marR="0" lvl="0" indent="0" algn="l" defTabSz="457200" rtl="0" eaLnBrk="1" fontAlgn="b" latinLnBrk="0" hangingPunct="1">
                        <a:lnSpc>
                          <a:spcPct val="100000"/>
                        </a:lnSpc>
                        <a:spcBef>
                          <a:spcPts val="0"/>
                        </a:spcBef>
                        <a:spcAft>
                          <a:spcPts val="0"/>
                        </a:spcAft>
                        <a:buClrTx/>
                        <a:buSzTx/>
                        <a:buFontTx/>
                        <a:buNone/>
                        <a:tabLst/>
                        <a:defRPr/>
                      </a:pPr>
                      <a:r>
                        <a:rPr lang="en-GB" sz="1200" b="1" i="0" u="none" strike="noStrike" dirty="0">
                          <a:solidFill>
                            <a:schemeClr val="tx1"/>
                          </a:solidFill>
                          <a:effectLst/>
                          <a:latin typeface="Arial" panose="020B0604020202020204" pitchFamily="34" charset="0"/>
                          <a:cs typeface="Arial" panose="020B0604020202020204" pitchFamily="34" charset="0"/>
                        </a:rPr>
                        <a:t>ACTIVITY (1-10 of 40)</a:t>
                      </a:r>
                      <a:endParaRPr lang="en-GB" sz="1600" b="1"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12700" cmpd="sng">
                      <a:noFill/>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9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12700" cmpd="sng">
                      <a:noFill/>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200" b="1" i="0" u="none" strike="noStrike" dirty="0">
                          <a:solidFill>
                            <a:schemeClr val="tx1"/>
                          </a:solidFill>
                          <a:effectLst/>
                          <a:latin typeface="Arial" panose="020B0604020202020204" pitchFamily="34" charset="0"/>
                          <a:cs typeface="Arial" panose="020B0604020202020204" pitchFamily="34" charset="0"/>
                        </a:rPr>
                        <a:t>INDEX </a:t>
                      </a:r>
                    </a:p>
                    <a:p>
                      <a:pPr algn="ctr" fontAlgn="b"/>
                      <a:r>
                        <a:rPr lang="en-GB" sz="700" b="1" i="0" u="none" strike="noStrike" dirty="0">
                          <a:solidFill>
                            <a:schemeClr val="tx1"/>
                          </a:solidFill>
                          <a:effectLst/>
                          <a:latin typeface="Arial" panose="020B0604020202020204" pitchFamily="34" charset="0"/>
                          <a:cs typeface="Arial" panose="020B0604020202020204" pitchFamily="34" charset="0"/>
                        </a:rPr>
                        <a:t>IMPORTANCE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12700" cmpd="sng">
                      <a:noFill/>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255244487"/>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Visiting a historic monument</a:t>
                      </a: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80%</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152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extLst>
                  <a:ext uri="{0D108BD9-81ED-4DB2-BD59-A6C34878D82A}">
                    <a16:rowId xmlns:a16="http://schemas.microsoft.com/office/drawing/2014/main" xmlns="" val="2005986910"/>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Seeing world famous or iconic places</a:t>
                      </a: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77%</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172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extLst>
                  <a:ext uri="{0D108BD9-81ED-4DB2-BD59-A6C34878D82A}">
                    <a16:rowId xmlns:a16="http://schemas.microsoft.com/office/drawing/2014/main" xmlns="" val="4167075963"/>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Visiting a castle/palace/historic house</a:t>
                      </a: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74%</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144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extLst>
                  <a:ext uri="{0D108BD9-81ED-4DB2-BD59-A6C34878D82A}">
                    <a16:rowId xmlns:a16="http://schemas.microsoft.com/office/drawing/2014/main" xmlns="" val="2265351345"/>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Visiting a museum</a:t>
                      </a: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68%</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112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92D050"/>
                    </a:solidFill>
                  </a:tcPr>
                </a:tc>
                <a:extLst>
                  <a:ext uri="{0D108BD9-81ED-4DB2-BD59-A6C34878D82A}">
                    <a16:rowId xmlns:a16="http://schemas.microsoft.com/office/drawing/2014/main" xmlns="" val="2373551203"/>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Trying local food &amp; drink specialities</a:t>
                      </a: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65%</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116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92D050"/>
                    </a:solidFill>
                  </a:tcPr>
                </a:tc>
                <a:extLst>
                  <a:ext uri="{0D108BD9-81ED-4DB2-BD59-A6C34878D82A}">
                    <a16:rowId xmlns:a16="http://schemas.microsoft.com/office/drawing/2014/main" xmlns="" val="1189524845"/>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Visiting a park/garden</a:t>
                      </a: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64%</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457200" rtl="0" eaLnBrk="1" fontAlgn="b" latinLnBrk="0" hangingPunct="1"/>
                      <a:r>
                        <a:rPr lang="en-GB" sz="1000" b="0" i="0" u="none" strike="noStrike" kern="1200" dirty="0">
                          <a:solidFill>
                            <a:schemeClr val="tx1"/>
                          </a:solidFill>
                          <a:effectLst/>
                          <a:latin typeface="Arial" panose="020B0604020202020204" pitchFamily="34" charset="0"/>
                          <a:ea typeface="+mn-ea"/>
                          <a:cs typeface="Arial" panose="020B0604020202020204" pitchFamily="34" charset="0"/>
                        </a:rPr>
                        <a:t>90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824507888"/>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Short (&lt; 2hrs) country or coastal walk</a:t>
                      </a: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60%</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457200" rtl="0" eaLnBrk="1" fontAlgn="b" latinLnBrk="0" hangingPunct="1"/>
                      <a:r>
                        <a:rPr lang="en-GB" sz="1000" b="0" i="0" u="none" strike="noStrike" kern="1200" dirty="0">
                          <a:solidFill>
                            <a:schemeClr val="tx1"/>
                          </a:solidFill>
                          <a:effectLst/>
                          <a:latin typeface="Arial" panose="020B0604020202020204" pitchFamily="34" charset="0"/>
                          <a:ea typeface="+mn-ea"/>
                          <a:cs typeface="Arial" panose="020B0604020202020204" pitchFamily="34" charset="0"/>
                        </a:rPr>
                        <a:t>106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463063126"/>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Event associated with local traditions</a:t>
                      </a: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60%</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457200" rtl="0" eaLnBrk="1" fontAlgn="b" latinLnBrk="0" hangingPunct="1"/>
                      <a:r>
                        <a:rPr lang="en-GB" sz="1000" b="0" i="0" u="none" strike="noStrike" kern="1200" dirty="0">
                          <a:solidFill>
                            <a:schemeClr val="tx1"/>
                          </a:solidFill>
                          <a:effectLst/>
                          <a:latin typeface="Arial" panose="020B0604020202020204" pitchFamily="34" charset="0"/>
                          <a:ea typeface="+mn-ea"/>
                          <a:cs typeface="Arial" panose="020B0604020202020204" pitchFamily="34" charset="0"/>
                        </a:rPr>
                        <a:t>105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89088986"/>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Exploring villages / rural areas</a:t>
                      </a: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59%</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457200" rtl="0" eaLnBrk="1" fontAlgn="b" latinLnBrk="0" hangingPunct="1"/>
                      <a:r>
                        <a:rPr lang="en-GB" sz="1000" b="0" i="0" u="none" strike="noStrike" kern="1200" dirty="0">
                          <a:solidFill>
                            <a:schemeClr val="bg1"/>
                          </a:solidFill>
                          <a:effectLst/>
                          <a:latin typeface="Arial" panose="020B0604020202020204" pitchFamily="34" charset="0"/>
                          <a:ea typeface="+mn-ea"/>
                          <a:cs typeface="Arial" panose="020B0604020202020204" pitchFamily="34" charset="0"/>
                        </a:rPr>
                        <a:t>128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extLst>
                  <a:ext uri="{0D108BD9-81ED-4DB2-BD59-A6C34878D82A}">
                    <a16:rowId xmlns:a16="http://schemas.microsoft.com/office/drawing/2014/main" xmlns="" val="2214850825"/>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Long (&gt; half day) country or coastal walk</a:t>
                      </a: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57%</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111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92D050"/>
                    </a:solidFill>
                  </a:tcPr>
                </a:tc>
                <a:extLst>
                  <a:ext uri="{0D108BD9-81ED-4DB2-BD59-A6C34878D82A}">
                    <a16:rowId xmlns:a16="http://schemas.microsoft.com/office/drawing/2014/main" xmlns="" val="3781145162"/>
                  </a:ext>
                </a:extLst>
              </a:tr>
            </a:tbl>
          </a:graphicData>
        </a:graphic>
      </p:graphicFrame>
      <p:pic>
        <p:nvPicPr>
          <p:cNvPr id="6" name="Picture 5"/>
          <p:cNvPicPr>
            <a:picLocks noChangeAspect="1"/>
          </p:cNvPicPr>
          <p:nvPr/>
        </p:nvPicPr>
        <p:blipFill>
          <a:blip r:embed="rId4">
            <a:clrChange>
              <a:clrFrom>
                <a:srgbClr val="FFFFFF"/>
              </a:clrFrom>
              <a:clrTo>
                <a:srgbClr val="FFFFFF">
                  <a:alpha val="0"/>
                </a:srgbClr>
              </a:clrTo>
            </a:clrChange>
          </a:blip>
          <a:stretch>
            <a:fillRect/>
          </a:stretch>
        </p:blipFill>
        <p:spPr>
          <a:xfrm>
            <a:off x="7118198" y="6384361"/>
            <a:ext cx="947246" cy="257740"/>
          </a:xfrm>
          <a:prstGeom prst="rect">
            <a:avLst/>
          </a:prstGeom>
        </p:spPr>
      </p:pic>
      <p:pic>
        <p:nvPicPr>
          <p:cNvPr id="24" name="Picture 23"/>
          <p:cNvPicPr>
            <a:picLocks noChangeAspect="1"/>
          </p:cNvPicPr>
          <p:nvPr/>
        </p:nvPicPr>
        <p:blipFill rotWithShape="1">
          <a:blip r:embed="rId5"/>
          <a:srcRect l="17343" t="4419" r="12023" b="12561"/>
          <a:stretch/>
        </p:blipFill>
        <p:spPr>
          <a:xfrm>
            <a:off x="8172950" y="6341608"/>
            <a:ext cx="359990" cy="355944"/>
          </a:xfrm>
          <a:prstGeom prst="ellipse">
            <a:avLst/>
          </a:prstGeom>
        </p:spPr>
      </p:pic>
      <p:sp>
        <p:nvSpPr>
          <p:cNvPr id="37" name="Rectangle 36"/>
          <p:cNvSpPr/>
          <p:nvPr/>
        </p:nvSpPr>
        <p:spPr>
          <a:xfrm>
            <a:off x="4745949" y="1775959"/>
            <a:ext cx="4312326" cy="697627"/>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MOST CONSIDERED ACTIVITIES ON HOLIDAY TO ENGLAND AND IMPORTANCE VS. CHOOSING ENGLAND</a:t>
            </a:r>
          </a:p>
          <a:p>
            <a:r>
              <a:rPr lang="en-GB" sz="700" dirty="0">
                <a:latin typeface="Arial" panose="020B0604020202020204" pitchFamily="34" charset="0"/>
                <a:cs typeface="Arial" panose="020B0604020202020204" pitchFamily="34" charset="0"/>
              </a:rPr>
              <a:t>TOP 2 BOX (DEFINITELY WOULD OR VERY LIKELY TO) CONSIDERATION OF ACTIVITY ON HOLIDAY TO ENGLAND) AND TOP 2 BOX (SOLE/VERY IMPORTANT REASON) IMPORTANCE OF ACTIVITY VS. CHOSING ENGLAND INDEXED AGAINST AVERAGE IMPORTANCE OF ACTIVITIES</a:t>
            </a:r>
          </a:p>
        </p:txBody>
      </p:sp>
      <p:sp>
        <p:nvSpPr>
          <p:cNvPr id="38" name="TextBox 37"/>
          <p:cNvSpPr txBox="1"/>
          <p:nvPr/>
        </p:nvSpPr>
        <p:spPr>
          <a:xfrm>
            <a:off x="5303521" y="274989"/>
            <a:ext cx="3035630" cy="307777"/>
          </a:xfrm>
          <a:prstGeom prst="rect">
            <a:avLst/>
          </a:prstGeom>
          <a:noFill/>
        </p:spPr>
        <p:txBody>
          <a:bodyPr wrap="square" rtlCol="0">
            <a:spAutoFit/>
          </a:bodyPr>
          <a:lstStyle/>
          <a:p>
            <a:pPr algn="r"/>
            <a:r>
              <a:rPr lang="en-GB" sz="1400" b="1" dirty="0">
                <a:solidFill>
                  <a:schemeClr val="bg1"/>
                </a:solidFill>
                <a:latin typeface="Arial" panose="020B0604020202020204" pitchFamily="34" charset="0"/>
                <a:cs typeface="Arial" panose="020B0604020202020204" pitchFamily="34" charset="0"/>
              </a:rPr>
              <a:t>France</a:t>
            </a:r>
          </a:p>
        </p:txBody>
      </p:sp>
      <p:sp>
        <p:nvSpPr>
          <p:cNvPr id="39" name="Rectangle 38"/>
          <p:cNvSpPr/>
          <p:nvPr/>
        </p:nvSpPr>
        <p:spPr>
          <a:xfrm>
            <a:off x="289556" y="5377777"/>
            <a:ext cx="4082554" cy="848922"/>
          </a:xfrm>
          <a:prstGeom prst="rect">
            <a:avLst/>
          </a:prstGeom>
          <a:solidFill>
            <a:schemeClr val="bg1"/>
          </a:solidFill>
          <a:ln>
            <a:solidFill>
              <a:schemeClr val="bg1"/>
            </a:solidFill>
          </a:ln>
          <a:effectLst/>
        </p:spPr>
        <p:style>
          <a:lnRef idx="1">
            <a:schemeClr val="accent1"/>
          </a:lnRef>
          <a:fillRef idx="3">
            <a:schemeClr val="accent1"/>
          </a:fillRef>
          <a:effectRef idx="2">
            <a:schemeClr val="accent1"/>
          </a:effectRef>
          <a:fontRef idx="minor">
            <a:schemeClr val="lt1"/>
          </a:fontRef>
        </p:style>
        <p:txBody>
          <a:bodyPr rtlCol="0" anchor="ctr"/>
          <a:lstStyle/>
          <a:p>
            <a:r>
              <a:rPr lang="en-GB" sz="1100" dirty="0">
                <a:solidFill>
                  <a:schemeClr val="tx1"/>
                </a:solidFill>
                <a:latin typeface="Arial" panose="020B0604020202020204" pitchFamily="34" charset="0"/>
                <a:cs typeface="Arial" panose="020B0604020202020204" pitchFamily="34" charset="0"/>
              </a:rPr>
              <a:t>Local food/drink only has a slightly above average impact on visitation, though broadly considered. Villages / rural areas punching above their weight here</a:t>
            </a:r>
          </a:p>
        </p:txBody>
      </p:sp>
      <p:sp>
        <p:nvSpPr>
          <p:cNvPr id="40" name="Isosceles Triangle 39"/>
          <p:cNvSpPr/>
          <p:nvPr/>
        </p:nvSpPr>
        <p:spPr>
          <a:xfrm rot="16200000">
            <a:off x="4287936" y="5744319"/>
            <a:ext cx="284188" cy="115839"/>
          </a:xfrm>
          <a:prstGeom prst="triangle">
            <a:avLst/>
          </a:prstGeom>
          <a:solidFill>
            <a:srgbClr val="12074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GB" dirty="0"/>
          </a:p>
        </p:txBody>
      </p:sp>
      <p:pic>
        <p:nvPicPr>
          <p:cNvPr id="23" name="Picture 22"/>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8356244" y="224188"/>
            <a:ext cx="556800" cy="417600"/>
          </a:xfrm>
          <a:prstGeom prst="roundRect">
            <a:avLst>
              <a:gd name="adj" fmla="val 8594"/>
            </a:avLst>
          </a:prstGeom>
          <a:noFill/>
          <a:ln>
            <a:noFill/>
          </a:ln>
          <a:effectLst/>
        </p:spPr>
      </p:pic>
      <p:sp>
        <p:nvSpPr>
          <p:cNvPr id="30" name="Oval 29"/>
          <p:cNvSpPr/>
          <p:nvPr/>
        </p:nvSpPr>
        <p:spPr>
          <a:xfrm>
            <a:off x="8356244" y="819359"/>
            <a:ext cx="527544" cy="519092"/>
          </a:xfrm>
          <a:prstGeom prst="ellipse">
            <a:avLst/>
          </a:prstGeom>
          <a:solidFill>
            <a:srgbClr val="120742"/>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algn="ctr"/>
            <a:r>
              <a:rPr lang="en-US" sz="1400" b="1" dirty="0">
                <a:solidFill>
                  <a:schemeClr val="bg1"/>
                </a:solidFill>
                <a:latin typeface="Arial" panose="020B0604020202020204" pitchFamily="34" charset="0"/>
                <a:cs typeface="Arial" panose="020B0604020202020204" pitchFamily="34" charset="0"/>
              </a:rPr>
              <a:t>68%</a:t>
            </a:r>
          </a:p>
        </p:txBody>
      </p:sp>
      <p:sp>
        <p:nvSpPr>
          <p:cNvPr id="31" name="TextBox 30"/>
          <p:cNvSpPr txBox="1"/>
          <p:nvPr/>
        </p:nvSpPr>
        <p:spPr>
          <a:xfrm>
            <a:off x="8043552" y="1339907"/>
            <a:ext cx="1152927" cy="400110"/>
          </a:xfrm>
          <a:prstGeom prst="rect">
            <a:avLst/>
          </a:prstGeom>
          <a:noFill/>
        </p:spPr>
        <p:txBody>
          <a:bodyPr wrap="square" lIns="0" rIns="0" rtlCol="0">
            <a:spAutoFit/>
          </a:bodyPr>
          <a:lstStyle/>
          <a:p>
            <a:pPr algn="ctr"/>
            <a:r>
              <a:rPr lang="en-GB" sz="1000" dirty="0"/>
              <a:t>NET England </a:t>
            </a:r>
          </a:p>
          <a:p>
            <a:pPr algn="ctr"/>
            <a:r>
              <a:rPr lang="en-GB" sz="1000" dirty="0"/>
              <a:t>consideration</a:t>
            </a:r>
          </a:p>
        </p:txBody>
      </p:sp>
      <p:sp>
        <p:nvSpPr>
          <p:cNvPr id="36" name="TextBox 35"/>
          <p:cNvSpPr txBox="1"/>
          <p:nvPr/>
        </p:nvSpPr>
        <p:spPr>
          <a:xfrm>
            <a:off x="4662249" y="6279242"/>
            <a:ext cx="1616148" cy="246221"/>
          </a:xfrm>
          <a:prstGeom prst="rect">
            <a:avLst/>
          </a:prstGeom>
          <a:noFill/>
        </p:spPr>
        <p:txBody>
          <a:bodyPr wrap="none" rtlCol="0">
            <a:spAutoFit/>
          </a:bodyPr>
          <a:lstStyle/>
          <a:p>
            <a:r>
              <a:rPr lang="en-GB" sz="1000" i="1" dirty="0">
                <a:latin typeface="Arial" panose="020B0604020202020204" pitchFamily="34" charset="0"/>
                <a:cs typeface="Arial" panose="020B0604020202020204" pitchFamily="34" charset="0"/>
              </a:rPr>
              <a:t>List continues overleaf …</a:t>
            </a:r>
          </a:p>
        </p:txBody>
      </p:sp>
      <p:sp>
        <p:nvSpPr>
          <p:cNvPr id="25" name="Rectangle 24">
            <a:extLst>
              <a:ext uri="{FF2B5EF4-FFF2-40B4-BE49-F238E27FC236}">
                <a16:creationId xmlns:a16="http://schemas.microsoft.com/office/drawing/2014/main" xmlns="" id="{18A470AA-05D1-48FA-9743-E235235E0686}"/>
              </a:ext>
            </a:extLst>
          </p:cNvPr>
          <p:cNvSpPr/>
          <p:nvPr/>
        </p:nvSpPr>
        <p:spPr>
          <a:xfrm>
            <a:off x="3010159" y="1245080"/>
            <a:ext cx="846386" cy="276999"/>
          </a:xfrm>
          <a:prstGeom prst="rect">
            <a:avLst/>
          </a:prstGeom>
          <a:solidFill>
            <a:schemeClr val="bg1"/>
          </a:solidFill>
        </p:spPr>
        <p:txBody>
          <a:bodyPr wrap="none" lIns="0" tIns="0" rIns="0" bIns="0">
            <a:spAutoFit/>
          </a:bodyPr>
          <a:lstStyle/>
          <a:p>
            <a:r>
              <a:rPr lang="en-GB" sz="900" dirty="0">
                <a:solidFill>
                  <a:srgbClr val="120742"/>
                </a:solidFill>
                <a:latin typeface="Arial" panose="020B0604020202020204" pitchFamily="34" charset="0"/>
                <a:cs typeface="Arial" panose="020B0604020202020204" pitchFamily="34" charset="0"/>
              </a:rPr>
              <a:t>Would definitely </a:t>
            </a:r>
          </a:p>
          <a:p>
            <a:r>
              <a:rPr lang="en-GB" sz="900" dirty="0">
                <a:solidFill>
                  <a:srgbClr val="120742"/>
                </a:solidFill>
                <a:latin typeface="Arial" panose="020B0604020202020204" pitchFamily="34" charset="0"/>
                <a:cs typeface="Arial" panose="020B0604020202020204" pitchFamily="34" charset="0"/>
              </a:rPr>
              <a:t>consider</a:t>
            </a:r>
          </a:p>
        </p:txBody>
      </p:sp>
      <p:sp>
        <p:nvSpPr>
          <p:cNvPr id="26" name="Rectangle 25">
            <a:extLst>
              <a:ext uri="{FF2B5EF4-FFF2-40B4-BE49-F238E27FC236}">
                <a16:creationId xmlns:a16="http://schemas.microsoft.com/office/drawing/2014/main" xmlns="" id="{B25567FC-82CF-477D-9E6A-F66D1AEE5B72}"/>
              </a:ext>
            </a:extLst>
          </p:cNvPr>
          <p:cNvSpPr/>
          <p:nvPr/>
        </p:nvSpPr>
        <p:spPr>
          <a:xfrm>
            <a:off x="5931883" y="1245080"/>
            <a:ext cx="852798" cy="276999"/>
          </a:xfrm>
          <a:prstGeom prst="rect">
            <a:avLst/>
          </a:prstGeom>
          <a:solidFill>
            <a:schemeClr val="bg1"/>
          </a:solidFill>
        </p:spPr>
        <p:txBody>
          <a:bodyPr wrap="none" lIns="0" tIns="0" rIns="0" bIns="0">
            <a:spAutoFit/>
          </a:bodyPr>
          <a:lstStyle/>
          <a:p>
            <a:r>
              <a:rPr lang="en-GB" sz="900" dirty="0">
                <a:solidFill>
                  <a:srgbClr val="00B050"/>
                </a:solidFill>
                <a:latin typeface="Arial" panose="020B0604020202020204" pitchFamily="34" charset="0"/>
                <a:cs typeface="Arial" panose="020B0604020202020204" pitchFamily="34" charset="0"/>
              </a:rPr>
              <a:t>England holiday </a:t>
            </a:r>
          </a:p>
          <a:p>
            <a:r>
              <a:rPr lang="en-GB" sz="900" dirty="0">
                <a:solidFill>
                  <a:srgbClr val="00B050"/>
                </a:solidFill>
                <a:latin typeface="Arial" panose="020B0604020202020204" pitchFamily="34" charset="0"/>
                <a:cs typeface="Arial" panose="020B0604020202020204" pitchFamily="34" charset="0"/>
              </a:rPr>
              <a:t>already booked</a:t>
            </a:r>
          </a:p>
        </p:txBody>
      </p:sp>
      <p:sp>
        <p:nvSpPr>
          <p:cNvPr id="27" name="Rectangle 26">
            <a:extLst>
              <a:ext uri="{FF2B5EF4-FFF2-40B4-BE49-F238E27FC236}">
                <a16:creationId xmlns:a16="http://schemas.microsoft.com/office/drawing/2014/main" xmlns="" id="{10DE39EA-6BA3-4BE8-95FB-3092123C62FF}"/>
              </a:ext>
            </a:extLst>
          </p:cNvPr>
          <p:cNvSpPr/>
          <p:nvPr/>
        </p:nvSpPr>
        <p:spPr>
          <a:xfrm>
            <a:off x="4390353" y="1245080"/>
            <a:ext cx="621965" cy="276999"/>
          </a:xfrm>
          <a:prstGeom prst="rect">
            <a:avLst/>
          </a:prstGeom>
          <a:solidFill>
            <a:schemeClr val="bg1"/>
          </a:solidFill>
        </p:spPr>
        <p:txBody>
          <a:bodyPr wrap="none" lIns="0" tIns="0" rIns="0" bIns="0">
            <a:spAutoFit/>
          </a:bodyPr>
          <a:lstStyle/>
          <a:p>
            <a:r>
              <a:rPr lang="en-GB" sz="900" dirty="0">
                <a:solidFill>
                  <a:srgbClr val="92D050"/>
                </a:solidFill>
                <a:latin typeface="Arial" panose="020B0604020202020204" pitchFamily="34" charset="0"/>
                <a:cs typeface="Arial" panose="020B0604020202020204" pitchFamily="34" charset="0"/>
              </a:rPr>
              <a:t>Actively</a:t>
            </a:r>
          </a:p>
          <a:p>
            <a:r>
              <a:rPr lang="en-GB" sz="900" dirty="0">
                <a:solidFill>
                  <a:srgbClr val="92D050"/>
                </a:solidFill>
                <a:latin typeface="Arial" panose="020B0604020202020204" pitchFamily="34" charset="0"/>
                <a:cs typeface="Arial" panose="020B0604020202020204" pitchFamily="34" charset="0"/>
              </a:rPr>
              <a:t>considering </a:t>
            </a:r>
          </a:p>
        </p:txBody>
      </p:sp>
      <p:sp>
        <p:nvSpPr>
          <p:cNvPr id="33" name="TextBox 32">
            <a:extLst>
              <a:ext uri="{FF2B5EF4-FFF2-40B4-BE49-F238E27FC236}">
                <a16:creationId xmlns:a16="http://schemas.microsoft.com/office/drawing/2014/main" xmlns="" id="{13B423A3-AD25-47CA-97EC-F1DF20B135D3}"/>
              </a:ext>
            </a:extLst>
          </p:cNvPr>
          <p:cNvSpPr txBox="1"/>
          <p:nvPr/>
        </p:nvSpPr>
        <p:spPr>
          <a:xfrm>
            <a:off x="2302933" y="274989"/>
            <a:ext cx="4599179" cy="246221"/>
          </a:xfrm>
          <a:prstGeom prst="rect">
            <a:avLst/>
          </a:prstGeom>
          <a:noFill/>
        </p:spPr>
        <p:txBody>
          <a:bodyPr wrap="square" lIns="0" rIns="0" rtlCol="0">
            <a:spAutoFit/>
          </a:bodyPr>
          <a:lstStyle/>
          <a:p>
            <a:pPr algn="r"/>
            <a:r>
              <a:rPr lang="en-GB" sz="1000" u="sng" dirty="0">
                <a:solidFill>
                  <a:schemeClr val="bg1"/>
                </a:solidFill>
                <a:latin typeface="Arial" panose="020B0604020202020204" pitchFamily="34" charset="0"/>
                <a:cs typeface="Arial" panose="020B0604020202020204" pitchFamily="34" charset="0"/>
              </a:rPr>
              <a:t>3,361,000 trips to England</a:t>
            </a:r>
            <a:r>
              <a:rPr lang="en-GB" sz="1000" dirty="0">
                <a:solidFill>
                  <a:schemeClr val="bg1"/>
                </a:solidFill>
                <a:latin typeface="Arial" panose="020B0604020202020204" pitchFamily="34" charset="0"/>
                <a:cs typeface="Arial" panose="020B0604020202020204" pitchFamily="34" charset="0"/>
              </a:rPr>
              <a:t> in 2016 (rank 1) … </a:t>
            </a:r>
            <a:r>
              <a:rPr lang="en-GB" sz="1000" dirty="0" smtClean="0">
                <a:solidFill>
                  <a:schemeClr val="bg1"/>
                </a:solidFill>
                <a:latin typeface="Arial" panose="020B0604020202020204" pitchFamily="34" charset="0"/>
                <a:cs typeface="Arial" panose="020B0604020202020204" pitchFamily="34" charset="0"/>
              </a:rPr>
              <a:t>including </a:t>
            </a:r>
            <a:r>
              <a:rPr lang="en-GB" sz="1000" u="sng" dirty="0" smtClean="0">
                <a:solidFill>
                  <a:schemeClr val="bg1"/>
                </a:solidFill>
                <a:latin typeface="Arial" panose="020B0604020202020204" pitchFamily="34" charset="0"/>
                <a:cs typeface="Arial" panose="020B0604020202020204" pitchFamily="34" charset="0"/>
              </a:rPr>
              <a:t>44</a:t>
            </a:r>
            <a:r>
              <a:rPr lang="en-GB" sz="1000" u="sng" dirty="0">
                <a:solidFill>
                  <a:schemeClr val="bg1"/>
                </a:solidFill>
                <a:latin typeface="Arial" panose="020B0604020202020204" pitchFamily="34" charset="0"/>
                <a:cs typeface="Arial" panose="020B0604020202020204" pitchFamily="34" charset="0"/>
              </a:rPr>
              <a:t>% to rest of England </a:t>
            </a:r>
            <a:r>
              <a:rPr lang="en-GB" sz="1000" u="sng" dirty="0" smtClean="0">
                <a:solidFill>
                  <a:schemeClr val="bg1"/>
                </a:solidFill>
                <a:latin typeface="Arial" panose="020B0604020202020204" pitchFamily="34" charset="0"/>
                <a:cs typeface="Arial" panose="020B0604020202020204" pitchFamily="34" charset="0"/>
              </a:rPr>
              <a:t>*</a:t>
            </a:r>
            <a:endParaRPr lang="en-GB" sz="1000" u="sng" dirty="0">
              <a:solidFill>
                <a:schemeClr val="bg1"/>
              </a:solidFill>
              <a:latin typeface="Arial" panose="020B0604020202020204" pitchFamily="34" charset="0"/>
              <a:cs typeface="Arial" panose="020B0604020202020204" pitchFamily="34" charset="0"/>
            </a:endParaRPr>
          </a:p>
        </p:txBody>
      </p:sp>
      <p:sp>
        <p:nvSpPr>
          <p:cNvPr id="29" name="TextBox 28"/>
          <p:cNvSpPr txBox="1"/>
          <p:nvPr/>
        </p:nvSpPr>
        <p:spPr>
          <a:xfrm>
            <a:off x="318553" y="6611779"/>
            <a:ext cx="792108" cy="246221"/>
          </a:xfrm>
          <a:prstGeom prst="rect">
            <a:avLst/>
          </a:prstGeom>
          <a:noFill/>
        </p:spPr>
        <p:txBody>
          <a:bodyPr wrap="none" rtlCol="0">
            <a:spAutoFit/>
          </a:bodyPr>
          <a:lstStyle/>
          <a:p>
            <a:r>
              <a:rPr lang="en-GB" sz="1000" dirty="0" smtClean="0">
                <a:latin typeface="Arial" panose="020B0604020202020204" pitchFamily="34" charset="0"/>
                <a:cs typeface="Arial" panose="020B0604020202020204" pitchFamily="34" charset="0"/>
              </a:rPr>
              <a:t>*IPS 2016</a:t>
            </a:r>
            <a:endParaRPr lang="en-GB" sz="10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415552019"/>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ext Placeholder 17"/>
          <p:cNvSpPr>
            <a:spLocks noGrp="1"/>
          </p:cNvSpPr>
          <p:nvPr>
            <p:ph type="body" sz="quarter" idx="13"/>
          </p:nvPr>
        </p:nvSpPr>
        <p:spPr>
          <a:xfrm>
            <a:off x="364445" y="6396162"/>
            <a:ext cx="4381504" cy="274638"/>
          </a:xfrm>
        </p:spPr>
        <p:txBody>
          <a:bodyPr lIns="0"/>
          <a:lstStyle/>
          <a:p>
            <a:r>
              <a:rPr lang="en-GB" dirty="0"/>
              <a:t>Discover England Fund – Activities &amp; Themes Research 2017</a:t>
            </a:r>
          </a:p>
        </p:txBody>
      </p:sp>
      <p:sp>
        <p:nvSpPr>
          <p:cNvPr id="12" name="Oval 11"/>
          <p:cNvSpPr/>
          <p:nvPr/>
        </p:nvSpPr>
        <p:spPr>
          <a:xfrm>
            <a:off x="8371260" y="169332"/>
            <a:ext cx="527544" cy="51909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t"/>
          <a:lstStyle/>
          <a:p>
            <a:pPr algn="ctr"/>
            <a:endParaRPr lang="en-US" sz="800" dirty="0">
              <a:solidFill>
                <a:schemeClr val="tx1"/>
              </a:solidFill>
              <a:latin typeface="Arial" panose="020B0604020202020204" pitchFamily="34" charset="0"/>
            </a:endParaRPr>
          </a:p>
        </p:txBody>
      </p:sp>
      <p:pic>
        <p:nvPicPr>
          <p:cNvPr id="6" name="Picture 5"/>
          <p:cNvPicPr>
            <a:picLocks noChangeAspect="1"/>
          </p:cNvPicPr>
          <p:nvPr/>
        </p:nvPicPr>
        <p:blipFill>
          <a:blip r:embed="rId3">
            <a:clrChange>
              <a:clrFrom>
                <a:srgbClr val="FFFFFF"/>
              </a:clrFrom>
              <a:clrTo>
                <a:srgbClr val="FFFFFF">
                  <a:alpha val="0"/>
                </a:srgbClr>
              </a:clrTo>
            </a:clrChange>
          </a:blip>
          <a:stretch>
            <a:fillRect/>
          </a:stretch>
        </p:blipFill>
        <p:spPr>
          <a:xfrm>
            <a:off x="7118198" y="6384361"/>
            <a:ext cx="947246" cy="257740"/>
          </a:xfrm>
          <a:prstGeom prst="rect">
            <a:avLst/>
          </a:prstGeom>
        </p:spPr>
      </p:pic>
      <p:pic>
        <p:nvPicPr>
          <p:cNvPr id="24" name="Picture 23"/>
          <p:cNvPicPr>
            <a:picLocks noChangeAspect="1"/>
          </p:cNvPicPr>
          <p:nvPr/>
        </p:nvPicPr>
        <p:blipFill rotWithShape="1">
          <a:blip r:embed="rId4"/>
          <a:srcRect l="17343" t="4419" r="12023" b="12561"/>
          <a:stretch/>
        </p:blipFill>
        <p:spPr>
          <a:xfrm>
            <a:off x="8172950" y="6341608"/>
            <a:ext cx="359990" cy="355944"/>
          </a:xfrm>
          <a:prstGeom prst="ellipse">
            <a:avLst/>
          </a:prstGeom>
        </p:spPr>
      </p:pic>
      <p:sp>
        <p:nvSpPr>
          <p:cNvPr id="38" name="TextBox 37"/>
          <p:cNvSpPr txBox="1"/>
          <p:nvPr/>
        </p:nvSpPr>
        <p:spPr>
          <a:xfrm>
            <a:off x="5303521" y="274989"/>
            <a:ext cx="3035630" cy="307777"/>
          </a:xfrm>
          <a:prstGeom prst="rect">
            <a:avLst/>
          </a:prstGeom>
          <a:noFill/>
        </p:spPr>
        <p:txBody>
          <a:bodyPr wrap="square" rtlCol="0">
            <a:spAutoFit/>
          </a:bodyPr>
          <a:lstStyle/>
          <a:p>
            <a:pPr algn="r"/>
            <a:r>
              <a:rPr lang="en-GB" sz="1400" b="1" dirty="0">
                <a:solidFill>
                  <a:schemeClr val="bg1"/>
                </a:solidFill>
                <a:latin typeface="Arial" panose="020B0604020202020204" pitchFamily="34" charset="0"/>
                <a:cs typeface="Arial" panose="020B0604020202020204" pitchFamily="34" charset="0"/>
              </a:rPr>
              <a:t>France</a:t>
            </a:r>
          </a:p>
        </p:txBody>
      </p:sp>
      <p:pic>
        <p:nvPicPr>
          <p:cNvPr id="23" name="Picture 22"/>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356244" y="224188"/>
            <a:ext cx="556800" cy="417600"/>
          </a:xfrm>
          <a:prstGeom prst="roundRect">
            <a:avLst>
              <a:gd name="adj" fmla="val 8594"/>
            </a:avLst>
          </a:prstGeom>
          <a:noFill/>
          <a:ln>
            <a:noFill/>
          </a:ln>
          <a:effectLst/>
        </p:spPr>
      </p:pic>
      <p:sp>
        <p:nvSpPr>
          <p:cNvPr id="25" name="Rectangle 24"/>
          <p:cNvSpPr/>
          <p:nvPr/>
        </p:nvSpPr>
        <p:spPr>
          <a:xfrm>
            <a:off x="4748221" y="3578722"/>
            <a:ext cx="4114206" cy="2623295"/>
          </a:xfrm>
          <a:prstGeom prst="rect">
            <a:avLst/>
          </a:prstGeom>
          <a:noFill/>
          <a:ln>
            <a:solidFill>
              <a:schemeClr val="bg1">
                <a:lumMod val="50000"/>
              </a:schemeClr>
            </a:solidFill>
            <a:prstDash val="sysDash"/>
          </a:ln>
          <a:effectLst/>
        </p:spPr>
        <p:style>
          <a:lnRef idx="1">
            <a:schemeClr val="accent1"/>
          </a:lnRef>
          <a:fillRef idx="3">
            <a:schemeClr val="accent1"/>
          </a:fillRef>
          <a:effectRef idx="2">
            <a:schemeClr val="accent1"/>
          </a:effectRef>
          <a:fontRef idx="minor">
            <a:schemeClr val="lt1"/>
          </a:fontRef>
        </p:style>
        <p:txBody>
          <a:bodyPr lIns="36000" rIns="36000" rtlCol="0" anchor="t"/>
          <a:lstStyle/>
          <a:p>
            <a:r>
              <a:rPr lang="en-GB" sz="1200" b="1" dirty="0">
                <a:solidFill>
                  <a:schemeClr val="tx1"/>
                </a:solidFill>
                <a:latin typeface="Arial" panose="020B0604020202020204" pitchFamily="34" charset="0"/>
                <a:cs typeface="Arial" panose="020B0604020202020204" pitchFamily="34" charset="0"/>
              </a:rPr>
              <a:t>INDEXING </a:t>
            </a:r>
          </a:p>
          <a:p>
            <a:r>
              <a:rPr lang="en-GB" sz="1050" dirty="0">
                <a:solidFill>
                  <a:schemeClr val="tx1"/>
                </a:solidFill>
                <a:latin typeface="Arial" panose="020B0604020202020204" pitchFamily="34" charset="0"/>
                <a:cs typeface="Arial" panose="020B0604020202020204" pitchFamily="34" charset="0"/>
              </a:rPr>
              <a:t>Indexing shows relative differences, e.g. against the global average or the average importance of activities. An index score of 120 next to a 60% score indicates a global average of 50% as does an index score of 80 next to a 40% score. </a:t>
            </a:r>
          </a:p>
          <a:p>
            <a:endParaRPr lang="en-GB" sz="1100" b="1" dirty="0">
              <a:solidFill>
                <a:schemeClr val="tx1"/>
              </a:solidFill>
              <a:latin typeface="Arial" panose="020B0604020202020204" pitchFamily="34" charset="0"/>
              <a:cs typeface="Arial" panose="020B0604020202020204" pitchFamily="34" charset="0"/>
            </a:endParaRPr>
          </a:p>
          <a:p>
            <a:r>
              <a:rPr lang="en-GB" sz="1200" b="1" dirty="0">
                <a:solidFill>
                  <a:schemeClr val="tx1"/>
                </a:solidFill>
                <a:latin typeface="Arial" panose="020B0604020202020204" pitchFamily="34" charset="0"/>
                <a:cs typeface="Arial" panose="020B0604020202020204" pitchFamily="34" charset="0"/>
              </a:rPr>
              <a:t>COLOUR CODING OF INDEX SCORES </a:t>
            </a:r>
          </a:p>
          <a:p>
            <a:r>
              <a:rPr lang="en-GB" sz="1050" dirty="0">
                <a:solidFill>
                  <a:schemeClr val="tx1"/>
                </a:solidFill>
                <a:latin typeface="Arial" panose="020B0604020202020204" pitchFamily="34" charset="0"/>
                <a:cs typeface="Arial" panose="020B0604020202020204" pitchFamily="34" charset="0"/>
              </a:rPr>
              <a:t>Index scores have been colour coded to highlight smaller or greater differences. </a:t>
            </a:r>
            <a:r>
              <a:rPr lang="en-GB" sz="1050" dirty="0">
                <a:solidFill>
                  <a:srgbClr val="C00000"/>
                </a:solidFill>
                <a:latin typeface="Arial" panose="020B0604020202020204" pitchFamily="34" charset="0"/>
                <a:cs typeface="Arial" panose="020B0604020202020204" pitchFamily="34" charset="0"/>
                <a:sym typeface="Wingdings" panose="05000000000000000000" pitchFamily="2" charset="2"/>
              </a:rPr>
              <a:t></a:t>
            </a:r>
            <a:r>
              <a:rPr lang="en-GB" sz="1050" dirty="0">
                <a:solidFill>
                  <a:schemeClr val="tx1"/>
                </a:solidFill>
                <a:latin typeface="Arial" panose="020B0604020202020204" pitchFamily="34" charset="0"/>
                <a:cs typeface="Arial" panose="020B0604020202020204" pitchFamily="34" charset="0"/>
              </a:rPr>
              <a:t>=strong under-indexing (index &lt;80), </a:t>
            </a:r>
            <a:r>
              <a:rPr lang="en-GB" sz="1050" dirty="0">
                <a:solidFill>
                  <a:srgbClr val="FFC000"/>
                </a:solidFill>
                <a:latin typeface="Arial" panose="020B0604020202020204" pitchFamily="34" charset="0"/>
                <a:cs typeface="Arial" panose="020B0604020202020204" pitchFamily="34" charset="0"/>
                <a:sym typeface="Wingdings" panose="05000000000000000000" pitchFamily="2" charset="2"/>
              </a:rPr>
              <a:t></a:t>
            </a:r>
            <a:r>
              <a:rPr lang="en-GB" sz="1050" dirty="0">
                <a:solidFill>
                  <a:schemeClr val="tx1"/>
                </a:solidFill>
                <a:latin typeface="Arial" panose="020B0604020202020204" pitchFamily="34" charset="0"/>
                <a:cs typeface="Arial" panose="020B0604020202020204" pitchFamily="34" charset="0"/>
              </a:rPr>
              <a:t>=moderate under-indexing (index 80-89), </a:t>
            </a:r>
            <a:r>
              <a:rPr lang="en-GB" sz="1050" dirty="0">
                <a:solidFill>
                  <a:srgbClr val="92D050"/>
                </a:solidFill>
                <a:latin typeface="Arial" panose="020B0604020202020204" pitchFamily="34" charset="0"/>
                <a:cs typeface="Arial" panose="020B0604020202020204" pitchFamily="34" charset="0"/>
                <a:sym typeface="Wingdings" panose="05000000000000000000" pitchFamily="2" charset="2"/>
              </a:rPr>
              <a:t></a:t>
            </a:r>
            <a:r>
              <a:rPr lang="en-GB" sz="1050" dirty="0">
                <a:solidFill>
                  <a:schemeClr val="tx1"/>
                </a:solidFill>
                <a:latin typeface="Arial" panose="020B0604020202020204" pitchFamily="34" charset="0"/>
                <a:cs typeface="Arial" panose="020B0604020202020204" pitchFamily="34" charset="0"/>
              </a:rPr>
              <a:t>=moderate over-indexing (index 110-119) and </a:t>
            </a:r>
            <a:r>
              <a:rPr lang="en-GB" sz="1050" dirty="0">
                <a:solidFill>
                  <a:srgbClr val="00B050"/>
                </a:solidFill>
                <a:latin typeface="Arial" panose="020B0604020202020204" pitchFamily="34" charset="0"/>
                <a:cs typeface="Arial" panose="020B0604020202020204" pitchFamily="34" charset="0"/>
                <a:sym typeface="Wingdings" panose="05000000000000000000" pitchFamily="2" charset="2"/>
              </a:rPr>
              <a:t></a:t>
            </a:r>
            <a:r>
              <a:rPr lang="en-GB" sz="1050" dirty="0">
                <a:solidFill>
                  <a:schemeClr val="tx1"/>
                </a:solidFill>
                <a:latin typeface="Arial" panose="020B0604020202020204" pitchFamily="34" charset="0"/>
                <a:cs typeface="Arial" panose="020B0604020202020204" pitchFamily="34" charset="0"/>
              </a:rPr>
              <a:t>=strong over-indexing (index 120+)</a:t>
            </a:r>
            <a:endParaRPr lang="en-GB" sz="1050" b="1" dirty="0">
              <a:solidFill>
                <a:schemeClr val="tx1"/>
              </a:solidFill>
              <a:latin typeface="Arial" panose="020B0604020202020204" pitchFamily="34" charset="0"/>
              <a:cs typeface="Arial" panose="020B0604020202020204" pitchFamily="34" charset="0"/>
            </a:endParaRPr>
          </a:p>
          <a:p>
            <a:endParaRPr lang="en-GB" sz="1100" b="1" dirty="0">
              <a:solidFill>
                <a:schemeClr val="tx1"/>
              </a:solidFill>
              <a:latin typeface="Arial" panose="020B0604020202020204" pitchFamily="34" charset="0"/>
              <a:cs typeface="Arial" panose="020B0604020202020204" pitchFamily="34" charset="0"/>
            </a:endParaRPr>
          </a:p>
          <a:p>
            <a:pPr lvl="0"/>
            <a:r>
              <a:rPr lang="en-GB" sz="1200" b="1" dirty="0">
                <a:solidFill>
                  <a:srgbClr val="120742"/>
                </a:solidFill>
                <a:latin typeface="Arial" panose="020B0604020202020204" pitchFamily="34" charset="0"/>
                <a:cs typeface="Arial" panose="020B0604020202020204" pitchFamily="34" charset="0"/>
              </a:rPr>
              <a:t>SOURCE </a:t>
            </a:r>
          </a:p>
          <a:p>
            <a:pPr lvl="0"/>
            <a:r>
              <a:rPr lang="en-GB" sz="1050" dirty="0">
                <a:solidFill>
                  <a:srgbClr val="120742"/>
                </a:solidFill>
                <a:latin typeface="Arial" panose="020B0604020202020204" pitchFamily="34" charset="0"/>
                <a:cs typeface="Arial" panose="020B0604020202020204" pitchFamily="34" charset="0"/>
              </a:rPr>
              <a:t>Online survey of 1,508 respondents. Fieldwork carried out between </a:t>
            </a:r>
            <a:r>
              <a:rPr lang="en-GB" sz="1050" dirty="0">
                <a:solidFill>
                  <a:srgbClr val="120742"/>
                </a:solidFill>
                <a:latin typeface="Arial" panose="020B0604020202020204" pitchFamily="34" charset="0"/>
                <a:cs typeface="Arial" panose="020B0604020202020204" pitchFamily="34" charset="0"/>
              </a:rPr>
              <a:t>[02.17] and [03.17]</a:t>
            </a:r>
            <a:r>
              <a:rPr lang="en-GB" sz="1050" dirty="0">
                <a:solidFill>
                  <a:srgbClr val="120742"/>
                </a:solidFill>
                <a:latin typeface="Arial" panose="020B0604020202020204" pitchFamily="34" charset="0"/>
                <a:cs typeface="Arial" panose="020B0604020202020204" pitchFamily="34" charset="0"/>
              </a:rPr>
              <a:t>.</a:t>
            </a:r>
            <a:endParaRPr lang="en-GB" sz="1050" dirty="0">
              <a:solidFill>
                <a:srgbClr val="120742"/>
              </a:solidFill>
              <a:latin typeface="Arial" panose="020B0604020202020204" pitchFamily="34" charset="0"/>
              <a:cs typeface="Arial" panose="020B0604020202020204" pitchFamily="34" charset="0"/>
            </a:endParaRPr>
          </a:p>
        </p:txBody>
      </p:sp>
      <p:sp>
        <p:nvSpPr>
          <p:cNvPr id="30" name="Rectangle 29"/>
          <p:cNvSpPr/>
          <p:nvPr/>
        </p:nvSpPr>
        <p:spPr>
          <a:xfrm>
            <a:off x="4748221" y="1137350"/>
            <a:ext cx="4140001" cy="2283400"/>
          </a:xfrm>
          <a:prstGeom prst="rect">
            <a:avLst/>
          </a:prstGeom>
          <a:noFill/>
          <a:ln>
            <a:solidFill>
              <a:schemeClr val="bg1"/>
            </a:solidFill>
          </a:ln>
          <a:effectLst/>
        </p:spPr>
        <p:style>
          <a:lnRef idx="1">
            <a:schemeClr val="accent1"/>
          </a:lnRef>
          <a:fillRef idx="3">
            <a:schemeClr val="accent1"/>
          </a:fillRef>
          <a:effectRef idx="2">
            <a:schemeClr val="accent1"/>
          </a:effectRef>
          <a:fontRef idx="minor">
            <a:schemeClr val="lt1"/>
          </a:fontRef>
        </p:style>
        <p:txBody>
          <a:bodyPr rtlCol="0" anchor="t"/>
          <a:lstStyle/>
          <a:p>
            <a:pPr marL="180000" lvl="0" indent="-180000">
              <a:spcAft>
                <a:spcPts val="600"/>
              </a:spcAft>
              <a:buFont typeface="Arial" panose="020B0604020202020204" pitchFamily="34" charset="0"/>
              <a:buChar char="•"/>
            </a:pPr>
            <a:r>
              <a:rPr lang="en-GB" sz="1100" dirty="0">
                <a:solidFill>
                  <a:schemeClr val="tx1"/>
                </a:solidFill>
                <a:latin typeface="Arial" panose="020B0604020202020204" pitchFamily="34" charset="0"/>
                <a:cs typeface="Arial" panose="020B0604020202020204" pitchFamily="34" charset="0"/>
              </a:rPr>
              <a:t>Activity clusters that aren’t widely considered tend to be based outdoors, e.g. challenge / action </a:t>
            </a:r>
          </a:p>
          <a:p>
            <a:pPr marL="180000" lvl="0" indent="-180000">
              <a:spcAft>
                <a:spcPts val="600"/>
              </a:spcAft>
              <a:buFont typeface="Arial" panose="020B0604020202020204" pitchFamily="34" charset="0"/>
              <a:buChar char="•"/>
            </a:pPr>
            <a:r>
              <a:rPr lang="en-GB" sz="1100" dirty="0">
                <a:solidFill>
                  <a:schemeClr val="tx1"/>
                </a:solidFill>
                <a:latin typeface="Arial" panose="020B0604020202020204" pitchFamily="34" charset="0"/>
                <a:cs typeface="Arial" panose="020B0604020202020204" pitchFamily="34" charset="0"/>
              </a:rPr>
              <a:t>Activities to do with iconic places and historic monuments work hardest to attract, but food clearly has a role to play too </a:t>
            </a:r>
          </a:p>
          <a:p>
            <a:pPr marL="180000" lvl="0" indent="-180000">
              <a:spcAft>
                <a:spcPts val="600"/>
              </a:spcAft>
              <a:buFont typeface="Arial" panose="020B0604020202020204" pitchFamily="34" charset="0"/>
              <a:buChar char="•"/>
            </a:pPr>
            <a:r>
              <a:rPr lang="en-GB" sz="1100" dirty="0">
                <a:solidFill>
                  <a:schemeClr val="tx1"/>
                </a:solidFill>
                <a:latin typeface="Arial" panose="020B0604020202020204" pitchFamily="34" charset="0"/>
                <a:cs typeface="Arial" panose="020B0604020202020204" pitchFamily="34" charset="0"/>
              </a:rPr>
              <a:t>Whilst not a key driver, local food/drink does affect consideration – further indication of the importance of food is the strength of food &amp; drink tours as a consideration driver</a:t>
            </a:r>
          </a:p>
          <a:p>
            <a:pPr marL="180000" lvl="0" indent="-180000">
              <a:spcAft>
                <a:spcPts val="600"/>
              </a:spcAft>
              <a:buFont typeface="Arial" panose="020B0604020202020204" pitchFamily="34" charset="0"/>
              <a:buChar char="•"/>
            </a:pPr>
            <a:r>
              <a:rPr lang="en-GB" sz="1100" dirty="0">
                <a:solidFill>
                  <a:schemeClr val="tx1"/>
                </a:solidFill>
                <a:latin typeface="Arial" panose="020B0604020202020204" pitchFamily="34" charset="0"/>
                <a:cs typeface="Arial" panose="020B0604020202020204" pitchFamily="34" charset="0"/>
              </a:rPr>
              <a:t>Key drivers mostly centre on the city (e.g. historic monuments), but exploration of villages / rural areas is punching above its weight</a:t>
            </a:r>
          </a:p>
          <a:p>
            <a:pPr marL="180000" lvl="0" indent="-180000">
              <a:spcAft>
                <a:spcPts val="600"/>
              </a:spcAft>
              <a:buFont typeface="Arial" panose="020B0604020202020204" pitchFamily="34" charset="0"/>
              <a:buChar char="•"/>
            </a:pPr>
            <a:r>
              <a:rPr lang="en-GB" sz="1100" dirty="0">
                <a:solidFill>
                  <a:schemeClr val="tx1"/>
                </a:solidFill>
                <a:latin typeface="Arial" panose="020B0604020202020204" pitchFamily="34" charset="0"/>
                <a:cs typeface="Arial" panose="020B0604020202020204" pitchFamily="34" charset="0"/>
              </a:rPr>
              <a:t>Local nightlife also a relatively motivating activity</a:t>
            </a:r>
          </a:p>
        </p:txBody>
      </p:sp>
      <p:sp>
        <p:nvSpPr>
          <p:cNvPr id="31" name="Rectangle 30"/>
          <p:cNvSpPr/>
          <p:nvPr/>
        </p:nvSpPr>
        <p:spPr>
          <a:xfrm>
            <a:off x="4748222" y="920887"/>
            <a:ext cx="4116478" cy="233397"/>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MARKET SUMMARY</a:t>
            </a:r>
          </a:p>
        </p:txBody>
      </p:sp>
      <p:graphicFrame>
        <p:nvGraphicFramePr>
          <p:cNvPr id="69" name="Table 68"/>
          <p:cNvGraphicFramePr>
            <a:graphicFrameLocks noGrp="1"/>
          </p:cNvGraphicFramePr>
          <p:nvPr>
            <p:extLst>
              <p:ext uri="{D42A27DB-BD31-4B8C-83A1-F6EECF244321}">
                <p14:modId xmlns:p14="http://schemas.microsoft.com/office/powerpoint/2010/main" val="2678155932"/>
              </p:ext>
            </p:extLst>
          </p:nvPr>
        </p:nvGraphicFramePr>
        <p:xfrm>
          <a:off x="326345" y="1289671"/>
          <a:ext cx="4140000" cy="3636000"/>
        </p:xfrm>
        <a:graphic>
          <a:graphicData uri="http://schemas.openxmlformats.org/drawingml/2006/table">
            <a:tbl>
              <a:tblPr>
                <a:tableStyleId>{5C22544A-7EE6-4342-B048-85BDC9FD1C3A}</a:tableStyleId>
              </a:tblPr>
              <a:tblGrid>
                <a:gridCol w="2440800">
                  <a:extLst>
                    <a:ext uri="{9D8B030D-6E8A-4147-A177-3AD203B41FA5}">
                      <a16:colId xmlns:a16="http://schemas.microsoft.com/office/drawing/2014/main" xmlns="" val="1103061090"/>
                    </a:ext>
                  </a:extLst>
                </a:gridCol>
                <a:gridCol w="849600">
                  <a:extLst>
                    <a:ext uri="{9D8B030D-6E8A-4147-A177-3AD203B41FA5}">
                      <a16:colId xmlns:a16="http://schemas.microsoft.com/office/drawing/2014/main" xmlns="" val="644159123"/>
                    </a:ext>
                  </a:extLst>
                </a:gridCol>
                <a:gridCol w="849600">
                  <a:extLst>
                    <a:ext uri="{9D8B030D-6E8A-4147-A177-3AD203B41FA5}">
                      <a16:colId xmlns:a16="http://schemas.microsoft.com/office/drawing/2014/main" xmlns="" val="3859757549"/>
                    </a:ext>
                  </a:extLst>
                </a:gridCol>
              </a:tblGrid>
              <a:tr h="396000">
                <a:tc>
                  <a:txBody>
                    <a:bodyPr/>
                    <a:lstStyle/>
                    <a:p>
                      <a:pPr marL="0" marR="0" lvl="0" indent="0" algn="l" defTabSz="457200" rtl="0" eaLnBrk="1" fontAlgn="b" latinLnBrk="0" hangingPunct="1">
                        <a:lnSpc>
                          <a:spcPct val="100000"/>
                        </a:lnSpc>
                        <a:spcBef>
                          <a:spcPts val="0"/>
                        </a:spcBef>
                        <a:spcAft>
                          <a:spcPts val="0"/>
                        </a:spcAft>
                        <a:buClrTx/>
                        <a:buSzTx/>
                        <a:buFontTx/>
                        <a:buNone/>
                        <a:tabLst/>
                        <a:defRPr/>
                      </a:pPr>
                      <a:r>
                        <a:rPr lang="en-GB" sz="1200" b="1" i="0" u="none" strike="noStrike" dirty="0">
                          <a:solidFill>
                            <a:schemeClr val="tx1"/>
                          </a:solidFill>
                          <a:effectLst/>
                          <a:latin typeface="Arial" panose="020B0604020202020204" pitchFamily="34" charset="0"/>
                          <a:cs typeface="Arial" panose="020B0604020202020204" pitchFamily="34" charset="0"/>
                        </a:rPr>
                        <a:t>ACTIVITY (11-20 of 40)</a:t>
                      </a:r>
                      <a:endParaRPr lang="en-GB" sz="1600" b="1"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12700" cmpd="sng">
                      <a:noFill/>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9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12700" cmpd="sng">
                      <a:noFill/>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200" b="1" i="0" u="none" strike="noStrike" dirty="0">
                          <a:solidFill>
                            <a:schemeClr val="tx1"/>
                          </a:solidFill>
                          <a:effectLst/>
                          <a:latin typeface="Arial" panose="020B0604020202020204" pitchFamily="34" charset="0"/>
                          <a:cs typeface="Arial" panose="020B0604020202020204" pitchFamily="34" charset="0"/>
                        </a:rPr>
                        <a:t>INDEX </a:t>
                      </a:r>
                    </a:p>
                    <a:p>
                      <a:pPr algn="ctr" fontAlgn="b"/>
                      <a:r>
                        <a:rPr lang="en-GB" sz="700" b="1" i="0" u="none" strike="noStrike" dirty="0">
                          <a:solidFill>
                            <a:schemeClr val="tx1"/>
                          </a:solidFill>
                          <a:effectLst/>
                          <a:latin typeface="Arial" panose="020B0604020202020204" pitchFamily="34" charset="0"/>
                          <a:cs typeface="Arial" panose="020B0604020202020204" pitchFamily="34" charset="0"/>
                        </a:rPr>
                        <a:t>IMPORTANCE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12700" cmpd="sng">
                      <a:noFill/>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255244487"/>
                  </a:ext>
                </a:extLst>
              </a:tr>
              <a:tr h="324000">
                <a:tc>
                  <a:txBody>
                    <a:bodyPr/>
                    <a:lstStyle/>
                    <a:p>
                      <a:pPr algn="l" fontAlgn="b"/>
                      <a:r>
                        <a:rPr lang="en-GB" sz="1000" b="0" i="0" u="none" strike="noStrike" dirty="0">
                          <a:solidFill>
                            <a:srgbClr val="120742"/>
                          </a:solidFill>
                          <a:effectLst/>
                          <a:latin typeface="Arial" panose="020B0604020202020204" pitchFamily="34" charset="0"/>
                          <a:cs typeface="Arial" panose="020B0604020202020204" pitchFamily="34" charset="0"/>
                        </a:rPr>
                        <a:t>Shopping for locally made products/craft</a:t>
                      </a:r>
                    </a:p>
                  </a:txBody>
                  <a:tcPr marL="9525" marR="9525" marT="36000" marB="3600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solidFill>
                            <a:srgbClr val="120742"/>
                          </a:solidFill>
                          <a:effectLst/>
                          <a:latin typeface="Arial" panose="020B0604020202020204" pitchFamily="34" charset="0"/>
                          <a:cs typeface="Arial" panose="020B0604020202020204" pitchFamily="34" charset="0"/>
                        </a:rPr>
                        <a:t>55%</a:t>
                      </a:r>
                    </a:p>
                  </a:txBody>
                  <a:tcPr marL="9525" marR="9525" marT="36000" marB="3600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rgbClr val="120742"/>
                          </a:solidFill>
                          <a:effectLst/>
                          <a:latin typeface="Arial" panose="020B0604020202020204" pitchFamily="34" charset="0"/>
                          <a:cs typeface="Arial" panose="020B0604020202020204" pitchFamily="34" charset="0"/>
                        </a:rPr>
                        <a:t> 98 </a:t>
                      </a:r>
                    </a:p>
                  </a:txBody>
                  <a:tcPr marL="9525" marR="9525" marT="36000" marB="3600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005986910"/>
                  </a:ext>
                </a:extLst>
              </a:tr>
              <a:tr h="324000">
                <a:tc>
                  <a:txBody>
                    <a:bodyPr/>
                    <a:lstStyle/>
                    <a:p>
                      <a:pPr algn="l" fontAlgn="b"/>
                      <a:r>
                        <a:rPr lang="en-GB" sz="1000" b="0" i="0" u="none" strike="noStrike" dirty="0">
                          <a:solidFill>
                            <a:srgbClr val="120742"/>
                          </a:solidFill>
                          <a:effectLst/>
                          <a:latin typeface="Arial" panose="020B0604020202020204" pitchFamily="34" charset="0"/>
                          <a:cs typeface="Arial" panose="020B0604020202020204" pitchFamily="34" charset="0"/>
                        </a:rPr>
                        <a:t>Visiting a religious building</a:t>
                      </a:r>
                    </a:p>
                  </a:txBody>
                  <a:tcPr marL="9525" marR="9525" marT="36000" marB="3600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solidFill>
                            <a:srgbClr val="120742"/>
                          </a:solidFill>
                          <a:effectLst/>
                          <a:latin typeface="Arial" panose="020B0604020202020204" pitchFamily="34" charset="0"/>
                          <a:cs typeface="Arial" panose="020B0604020202020204" pitchFamily="34" charset="0"/>
                        </a:rPr>
                        <a:t>55%</a:t>
                      </a:r>
                    </a:p>
                  </a:txBody>
                  <a:tcPr marL="9525" marR="9525" marT="36000" marB="3600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1" i="0" u="none" strike="noStrike" dirty="0">
                          <a:solidFill>
                            <a:schemeClr val="bg1"/>
                          </a:solidFill>
                          <a:effectLst/>
                          <a:latin typeface="Arial" panose="020B0604020202020204" pitchFamily="34" charset="0"/>
                          <a:cs typeface="Arial" panose="020B0604020202020204" pitchFamily="34" charset="0"/>
                        </a:rPr>
                        <a:t> 78 </a:t>
                      </a:r>
                    </a:p>
                  </a:txBody>
                  <a:tcPr marL="9525" marR="9525" marT="36000" marB="3600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C00000"/>
                    </a:solidFill>
                  </a:tcPr>
                </a:tc>
                <a:extLst>
                  <a:ext uri="{0D108BD9-81ED-4DB2-BD59-A6C34878D82A}">
                    <a16:rowId xmlns:a16="http://schemas.microsoft.com/office/drawing/2014/main" xmlns="" val="4167075963"/>
                  </a:ext>
                </a:extLst>
              </a:tr>
              <a:tr h="324000">
                <a:tc>
                  <a:txBody>
                    <a:bodyPr/>
                    <a:lstStyle/>
                    <a:p>
                      <a:pPr algn="l" fontAlgn="b"/>
                      <a:r>
                        <a:rPr lang="en-GB" sz="1000" b="0" i="0" u="none" strike="noStrike" dirty="0">
                          <a:solidFill>
                            <a:srgbClr val="120742"/>
                          </a:solidFill>
                          <a:effectLst/>
                          <a:latin typeface="Arial" panose="020B0604020202020204" pitchFamily="34" charset="0"/>
                          <a:cs typeface="Arial" panose="020B0604020202020204" pitchFamily="34" charset="0"/>
                        </a:rPr>
                        <a:t>Visiting a National Park</a:t>
                      </a:r>
                    </a:p>
                  </a:txBody>
                  <a:tcPr marL="9525" marR="9525" marT="36000" marB="3600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solidFill>
                            <a:srgbClr val="120742"/>
                          </a:solidFill>
                          <a:effectLst/>
                          <a:latin typeface="Arial" panose="020B0604020202020204" pitchFamily="34" charset="0"/>
                          <a:cs typeface="Arial" panose="020B0604020202020204" pitchFamily="34" charset="0"/>
                        </a:rPr>
                        <a:t>53%</a:t>
                      </a:r>
                    </a:p>
                  </a:txBody>
                  <a:tcPr marL="9525" marR="9525" marT="36000" marB="3600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rgbClr val="120742"/>
                          </a:solidFill>
                          <a:effectLst/>
                          <a:latin typeface="Arial" panose="020B0604020202020204" pitchFamily="34" charset="0"/>
                          <a:cs typeface="Arial" panose="020B0604020202020204" pitchFamily="34" charset="0"/>
                        </a:rPr>
                        <a:t> 102 </a:t>
                      </a:r>
                    </a:p>
                  </a:txBody>
                  <a:tcPr marL="9525" marR="9525" marT="36000" marB="3600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265351345"/>
                  </a:ext>
                </a:extLst>
              </a:tr>
              <a:tr h="324000">
                <a:tc>
                  <a:txBody>
                    <a:bodyPr/>
                    <a:lstStyle/>
                    <a:p>
                      <a:pPr algn="l" fontAlgn="b"/>
                      <a:r>
                        <a:rPr lang="en-GB" sz="1000" b="0" i="0" u="none" strike="noStrike" dirty="0">
                          <a:solidFill>
                            <a:srgbClr val="120742"/>
                          </a:solidFill>
                          <a:effectLst/>
                          <a:latin typeface="Arial" panose="020B0604020202020204" pitchFamily="34" charset="0"/>
                          <a:cs typeface="Arial" panose="020B0604020202020204" pitchFamily="34" charset="0"/>
                        </a:rPr>
                        <a:t>Experiencing local nightlife</a:t>
                      </a:r>
                    </a:p>
                  </a:txBody>
                  <a:tcPr marL="9525" marR="9525" marT="36000" marB="3600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solidFill>
                            <a:srgbClr val="120742"/>
                          </a:solidFill>
                          <a:effectLst/>
                          <a:latin typeface="Arial" panose="020B0604020202020204" pitchFamily="34" charset="0"/>
                          <a:cs typeface="Arial" panose="020B0604020202020204" pitchFamily="34" charset="0"/>
                        </a:rPr>
                        <a:t>52%</a:t>
                      </a:r>
                    </a:p>
                  </a:txBody>
                  <a:tcPr marL="9525" marR="9525" marT="36000" marB="3600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1" i="0" u="none" strike="noStrike" dirty="0">
                          <a:solidFill>
                            <a:schemeClr val="bg1"/>
                          </a:solidFill>
                          <a:effectLst/>
                          <a:latin typeface="Arial" panose="020B0604020202020204" pitchFamily="34" charset="0"/>
                          <a:cs typeface="Arial" panose="020B0604020202020204" pitchFamily="34" charset="0"/>
                        </a:rPr>
                        <a:t> 116 </a:t>
                      </a:r>
                    </a:p>
                  </a:txBody>
                  <a:tcPr marL="9525" marR="9525" marT="36000" marB="3600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92D050"/>
                    </a:solidFill>
                  </a:tcPr>
                </a:tc>
                <a:extLst>
                  <a:ext uri="{0D108BD9-81ED-4DB2-BD59-A6C34878D82A}">
                    <a16:rowId xmlns:a16="http://schemas.microsoft.com/office/drawing/2014/main" xmlns="" val="2373551203"/>
                  </a:ext>
                </a:extLst>
              </a:tr>
              <a:tr h="324000">
                <a:tc>
                  <a:txBody>
                    <a:bodyPr/>
                    <a:lstStyle/>
                    <a:p>
                      <a:pPr algn="l" fontAlgn="b"/>
                      <a:r>
                        <a:rPr lang="en-GB" sz="1000" b="0" i="0" u="none" strike="noStrike" dirty="0">
                          <a:solidFill>
                            <a:srgbClr val="120742"/>
                          </a:solidFill>
                          <a:effectLst/>
                          <a:latin typeface="Arial" panose="020B0604020202020204" pitchFamily="34" charset="0"/>
                          <a:cs typeface="Arial" panose="020B0604020202020204" pitchFamily="34" charset="0"/>
                        </a:rPr>
                        <a:t>Food &amp; drink tour or attraction</a:t>
                      </a:r>
                    </a:p>
                  </a:txBody>
                  <a:tcPr marL="9525" marR="9525" marT="36000" marB="3600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solidFill>
                            <a:srgbClr val="120742"/>
                          </a:solidFill>
                          <a:effectLst/>
                          <a:latin typeface="Arial" panose="020B0604020202020204" pitchFamily="34" charset="0"/>
                          <a:cs typeface="Arial" panose="020B0604020202020204" pitchFamily="34" charset="0"/>
                        </a:rPr>
                        <a:t>50%</a:t>
                      </a:r>
                    </a:p>
                  </a:txBody>
                  <a:tcPr marL="9525" marR="9525" marT="36000" marB="3600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1" i="0" u="none" strike="noStrike" dirty="0">
                          <a:solidFill>
                            <a:schemeClr val="bg1"/>
                          </a:solidFill>
                          <a:effectLst/>
                          <a:latin typeface="Arial" panose="020B0604020202020204" pitchFamily="34" charset="0"/>
                          <a:cs typeface="Arial" panose="020B0604020202020204" pitchFamily="34" charset="0"/>
                        </a:rPr>
                        <a:t> 126 </a:t>
                      </a:r>
                    </a:p>
                  </a:txBody>
                  <a:tcPr marL="9525" marR="9525" marT="36000" marB="3600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extLst>
                  <a:ext uri="{0D108BD9-81ED-4DB2-BD59-A6C34878D82A}">
                    <a16:rowId xmlns:a16="http://schemas.microsoft.com/office/drawing/2014/main" xmlns="" val="1189524845"/>
                  </a:ext>
                </a:extLst>
              </a:tr>
              <a:tr h="324000">
                <a:tc>
                  <a:txBody>
                    <a:bodyPr/>
                    <a:lstStyle/>
                    <a:p>
                      <a:pPr algn="l" fontAlgn="b"/>
                      <a:r>
                        <a:rPr lang="en-GB" sz="1000" b="0" i="0" u="none" strike="noStrike" dirty="0">
                          <a:solidFill>
                            <a:srgbClr val="120742"/>
                          </a:solidFill>
                          <a:effectLst/>
                          <a:latin typeface="Arial" panose="020B0604020202020204" pitchFamily="34" charset="0"/>
                          <a:cs typeface="Arial" panose="020B0604020202020204" pitchFamily="34" charset="0"/>
                        </a:rPr>
                        <a:t>Shopping for clothes</a:t>
                      </a:r>
                    </a:p>
                  </a:txBody>
                  <a:tcPr marL="9525" marR="9525" marT="36000" marB="3600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solidFill>
                            <a:srgbClr val="120742"/>
                          </a:solidFill>
                          <a:effectLst/>
                          <a:latin typeface="Arial" panose="020B0604020202020204" pitchFamily="34" charset="0"/>
                          <a:cs typeface="Arial" panose="020B0604020202020204" pitchFamily="34" charset="0"/>
                        </a:rPr>
                        <a:t>49%</a:t>
                      </a:r>
                    </a:p>
                  </a:txBody>
                  <a:tcPr marL="9525" marR="9525" marT="36000" marB="3600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1" i="0" u="none" strike="noStrike" dirty="0">
                          <a:solidFill>
                            <a:schemeClr val="bg1"/>
                          </a:solidFill>
                          <a:effectLst/>
                          <a:latin typeface="Arial" panose="020B0604020202020204" pitchFamily="34" charset="0"/>
                          <a:cs typeface="Arial" panose="020B0604020202020204" pitchFamily="34" charset="0"/>
                        </a:rPr>
                        <a:t> 77 </a:t>
                      </a:r>
                    </a:p>
                  </a:txBody>
                  <a:tcPr marL="9525" marR="9525" marT="36000" marB="3600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C00000"/>
                    </a:solidFill>
                  </a:tcPr>
                </a:tc>
                <a:extLst>
                  <a:ext uri="{0D108BD9-81ED-4DB2-BD59-A6C34878D82A}">
                    <a16:rowId xmlns:a16="http://schemas.microsoft.com/office/drawing/2014/main" xmlns="" val="2824507888"/>
                  </a:ext>
                </a:extLst>
              </a:tr>
              <a:tr h="324000">
                <a:tc>
                  <a:txBody>
                    <a:bodyPr/>
                    <a:lstStyle/>
                    <a:p>
                      <a:pPr algn="l" fontAlgn="b"/>
                      <a:r>
                        <a:rPr lang="en-GB" sz="1000" b="0" i="0" u="none" strike="noStrike" dirty="0">
                          <a:solidFill>
                            <a:srgbClr val="120742"/>
                          </a:solidFill>
                          <a:effectLst/>
                          <a:latin typeface="Arial" panose="020B0604020202020204" pitchFamily="34" charset="0"/>
                          <a:cs typeface="Arial" panose="020B0604020202020204" pitchFamily="34" charset="0"/>
                        </a:rPr>
                        <a:t>Visiting contemporary culture attraction</a:t>
                      </a:r>
                    </a:p>
                  </a:txBody>
                  <a:tcPr marL="9525" marR="9525" marT="36000" marB="3600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solidFill>
                            <a:srgbClr val="120742"/>
                          </a:solidFill>
                          <a:effectLst/>
                          <a:latin typeface="Arial" panose="020B0604020202020204" pitchFamily="34" charset="0"/>
                          <a:cs typeface="Arial" panose="020B0604020202020204" pitchFamily="34" charset="0"/>
                        </a:rPr>
                        <a:t>49%</a:t>
                      </a:r>
                    </a:p>
                  </a:txBody>
                  <a:tcPr marL="9525" marR="9525" marT="36000" marB="3600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rgbClr val="120742"/>
                          </a:solidFill>
                          <a:effectLst/>
                          <a:latin typeface="Arial" panose="020B0604020202020204" pitchFamily="34" charset="0"/>
                          <a:cs typeface="Arial" panose="020B0604020202020204" pitchFamily="34" charset="0"/>
                        </a:rPr>
                        <a:t> 104 </a:t>
                      </a:r>
                    </a:p>
                  </a:txBody>
                  <a:tcPr marL="9525" marR="9525" marT="36000" marB="3600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463063126"/>
                  </a:ext>
                </a:extLst>
              </a:tr>
              <a:tr h="324000">
                <a:tc>
                  <a:txBody>
                    <a:bodyPr/>
                    <a:lstStyle/>
                    <a:p>
                      <a:pPr algn="l" fontAlgn="b"/>
                      <a:r>
                        <a:rPr lang="en-GB" sz="1000" b="0" i="0" u="none" strike="noStrike" dirty="0">
                          <a:solidFill>
                            <a:srgbClr val="120742"/>
                          </a:solidFill>
                          <a:effectLst/>
                          <a:latin typeface="Arial" panose="020B0604020202020204" pitchFamily="34" charset="0"/>
                          <a:cs typeface="Arial" panose="020B0604020202020204" pitchFamily="34" charset="0"/>
                        </a:rPr>
                        <a:t>Visiting an art gallery</a:t>
                      </a:r>
                    </a:p>
                  </a:txBody>
                  <a:tcPr marL="9525" marR="9525" marT="36000" marB="3600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solidFill>
                            <a:srgbClr val="120742"/>
                          </a:solidFill>
                          <a:effectLst/>
                          <a:latin typeface="Arial" panose="020B0604020202020204" pitchFamily="34" charset="0"/>
                          <a:cs typeface="Arial" panose="020B0604020202020204" pitchFamily="34" charset="0"/>
                        </a:rPr>
                        <a:t>47%</a:t>
                      </a:r>
                    </a:p>
                  </a:txBody>
                  <a:tcPr marL="9525" marR="9525" marT="36000" marB="3600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1" i="0" u="none" strike="noStrike" dirty="0">
                          <a:solidFill>
                            <a:schemeClr val="bg1"/>
                          </a:solidFill>
                          <a:effectLst/>
                          <a:latin typeface="Arial" panose="020B0604020202020204" pitchFamily="34" charset="0"/>
                          <a:cs typeface="Arial" panose="020B0604020202020204" pitchFamily="34" charset="0"/>
                        </a:rPr>
                        <a:t> 77 </a:t>
                      </a:r>
                    </a:p>
                  </a:txBody>
                  <a:tcPr marL="9525" marR="9525" marT="36000" marB="3600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C00000"/>
                    </a:solidFill>
                  </a:tcPr>
                </a:tc>
                <a:extLst>
                  <a:ext uri="{0D108BD9-81ED-4DB2-BD59-A6C34878D82A}">
                    <a16:rowId xmlns:a16="http://schemas.microsoft.com/office/drawing/2014/main" xmlns="" val="1789088986"/>
                  </a:ext>
                </a:extLst>
              </a:tr>
              <a:tr h="324000">
                <a:tc>
                  <a:txBody>
                    <a:bodyPr/>
                    <a:lstStyle/>
                    <a:p>
                      <a:pPr algn="l" fontAlgn="b"/>
                      <a:r>
                        <a:rPr lang="en-GB" sz="1000" b="0" i="0" u="none" strike="noStrike" dirty="0">
                          <a:solidFill>
                            <a:srgbClr val="120742"/>
                          </a:solidFill>
                          <a:effectLst/>
                          <a:latin typeface="Arial" panose="020B0604020202020204" pitchFamily="34" charset="0"/>
                          <a:cs typeface="Arial" panose="020B0604020202020204" pitchFamily="34" charset="0"/>
                        </a:rPr>
                        <a:t>Having a gourmet meal</a:t>
                      </a:r>
                    </a:p>
                  </a:txBody>
                  <a:tcPr marL="9525" marR="9525" marT="36000" marB="3600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solidFill>
                            <a:srgbClr val="120742"/>
                          </a:solidFill>
                          <a:effectLst/>
                          <a:latin typeface="Arial" panose="020B0604020202020204" pitchFamily="34" charset="0"/>
                          <a:cs typeface="Arial" panose="020B0604020202020204" pitchFamily="34" charset="0"/>
                        </a:rPr>
                        <a:t>46%</a:t>
                      </a:r>
                    </a:p>
                  </a:txBody>
                  <a:tcPr marL="9525" marR="9525" marT="36000" marB="3600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rgbClr val="120742"/>
                          </a:solidFill>
                          <a:effectLst/>
                          <a:latin typeface="Arial" panose="020B0604020202020204" pitchFamily="34" charset="0"/>
                          <a:cs typeface="Arial" panose="020B0604020202020204" pitchFamily="34" charset="0"/>
                        </a:rPr>
                        <a:t> 98 </a:t>
                      </a:r>
                    </a:p>
                  </a:txBody>
                  <a:tcPr marL="9525" marR="9525" marT="36000" marB="3600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214850825"/>
                  </a:ext>
                </a:extLst>
              </a:tr>
              <a:tr h="324000">
                <a:tc>
                  <a:txBody>
                    <a:bodyPr/>
                    <a:lstStyle/>
                    <a:p>
                      <a:pPr algn="l" fontAlgn="b"/>
                      <a:r>
                        <a:rPr lang="en-GB" sz="1000" b="0" i="0" u="none" strike="noStrike" dirty="0">
                          <a:solidFill>
                            <a:srgbClr val="120742"/>
                          </a:solidFill>
                          <a:effectLst/>
                          <a:latin typeface="Arial" panose="020B0604020202020204" pitchFamily="34" charset="0"/>
                          <a:cs typeface="Arial" panose="020B0604020202020204" pitchFamily="34" charset="0"/>
                        </a:rPr>
                        <a:t>Boating (boat trips, canal boating)</a:t>
                      </a:r>
                    </a:p>
                  </a:txBody>
                  <a:tcPr marL="9525" marR="9525" marT="36000" marB="3600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solidFill>
                            <a:srgbClr val="120742"/>
                          </a:solidFill>
                          <a:effectLst/>
                          <a:latin typeface="Arial" panose="020B0604020202020204" pitchFamily="34" charset="0"/>
                          <a:cs typeface="Arial" panose="020B0604020202020204" pitchFamily="34" charset="0"/>
                        </a:rPr>
                        <a:t>44%</a:t>
                      </a:r>
                    </a:p>
                  </a:txBody>
                  <a:tcPr marL="9525" marR="9525" marT="36000" marB="3600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rgbClr val="120742"/>
                          </a:solidFill>
                          <a:effectLst/>
                          <a:latin typeface="Arial" panose="020B0604020202020204" pitchFamily="34" charset="0"/>
                          <a:cs typeface="Arial" panose="020B0604020202020204" pitchFamily="34" charset="0"/>
                        </a:rPr>
                        <a:t> 90 </a:t>
                      </a:r>
                    </a:p>
                  </a:txBody>
                  <a:tcPr marL="9525" marR="9525" marT="36000" marB="3600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xmlns="" val="3781145162"/>
                  </a:ext>
                </a:extLst>
              </a:tr>
            </a:tbl>
          </a:graphicData>
        </a:graphic>
      </p:graphicFrame>
      <p:sp>
        <p:nvSpPr>
          <p:cNvPr id="70" name="Rectangle 69"/>
          <p:cNvSpPr/>
          <p:nvPr/>
        </p:nvSpPr>
        <p:spPr>
          <a:xfrm>
            <a:off x="352419" y="926035"/>
            <a:ext cx="4253286" cy="374461"/>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MOST CONSIDERED ACTIVITIES ON HOLIDAY TO ENGLAND AND IMPORTANCE VS. CHOOSING ENGLAND</a:t>
            </a:r>
          </a:p>
        </p:txBody>
      </p:sp>
      <p:sp>
        <p:nvSpPr>
          <p:cNvPr id="29" name="Rectangle 28">
            <a:extLst>
              <a:ext uri="{FF2B5EF4-FFF2-40B4-BE49-F238E27FC236}">
                <a16:creationId xmlns:a16="http://schemas.microsoft.com/office/drawing/2014/main" xmlns="" id="{22CBA0FE-EB30-4BB0-A5AE-307DE9F04766}"/>
              </a:ext>
            </a:extLst>
          </p:cNvPr>
          <p:cNvSpPr/>
          <p:nvPr/>
        </p:nvSpPr>
        <p:spPr>
          <a:xfrm>
            <a:off x="349371" y="5045547"/>
            <a:ext cx="4116478" cy="381728"/>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DEMOGRAPHICS SKEWS: % ALREADY BOOKED ENGLAND HOLIDAY INDEXED VS. MARKET TOTAL</a:t>
            </a:r>
          </a:p>
        </p:txBody>
      </p:sp>
      <p:graphicFrame>
        <p:nvGraphicFramePr>
          <p:cNvPr id="33" name="Table 32">
            <a:extLst>
              <a:ext uri="{FF2B5EF4-FFF2-40B4-BE49-F238E27FC236}">
                <a16:creationId xmlns:a16="http://schemas.microsoft.com/office/drawing/2014/main" xmlns="" id="{A6BEF2B2-0DA0-48B0-8012-D8FEF059E720}"/>
              </a:ext>
            </a:extLst>
          </p:cNvPr>
          <p:cNvGraphicFramePr>
            <a:graphicFrameLocks noGrp="1"/>
          </p:cNvGraphicFramePr>
          <p:nvPr>
            <p:extLst>
              <p:ext uri="{D42A27DB-BD31-4B8C-83A1-F6EECF244321}">
                <p14:modId xmlns:p14="http://schemas.microsoft.com/office/powerpoint/2010/main" val="1279197429"/>
              </p:ext>
            </p:extLst>
          </p:nvPr>
        </p:nvGraphicFramePr>
        <p:xfrm>
          <a:off x="326345" y="5398527"/>
          <a:ext cx="4142552" cy="864000"/>
        </p:xfrm>
        <a:graphic>
          <a:graphicData uri="http://schemas.openxmlformats.org/drawingml/2006/table">
            <a:tbl>
              <a:tblPr>
                <a:tableStyleId>{5C22544A-7EE6-4342-B048-85BDC9FD1C3A}</a:tableStyleId>
              </a:tblPr>
              <a:tblGrid>
                <a:gridCol w="517819">
                  <a:extLst>
                    <a:ext uri="{9D8B030D-6E8A-4147-A177-3AD203B41FA5}">
                      <a16:colId xmlns:a16="http://schemas.microsoft.com/office/drawing/2014/main" xmlns="" val="379537023"/>
                    </a:ext>
                  </a:extLst>
                </a:gridCol>
                <a:gridCol w="517819">
                  <a:extLst>
                    <a:ext uri="{9D8B030D-6E8A-4147-A177-3AD203B41FA5}">
                      <a16:colId xmlns:a16="http://schemas.microsoft.com/office/drawing/2014/main" xmlns="" val="1083277144"/>
                    </a:ext>
                  </a:extLst>
                </a:gridCol>
                <a:gridCol w="517819">
                  <a:extLst>
                    <a:ext uri="{9D8B030D-6E8A-4147-A177-3AD203B41FA5}">
                      <a16:colId xmlns:a16="http://schemas.microsoft.com/office/drawing/2014/main" xmlns="" val="812582721"/>
                    </a:ext>
                  </a:extLst>
                </a:gridCol>
                <a:gridCol w="517819">
                  <a:extLst>
                    <a:ext uri="{9D8B030D-6E8A-4147-A177-3AD203B41FA5}">
                      <a16:colId xmlns:a16="http://schemas.microsoft.com/office/drawing/2014/main" xmlns="" val="1406986778"/>
                    </a:ext>
                  </a:extLst>
                </a:gridCol>
                <a:gridCol w="517819">
                  <a:extLst>
                    <a:ext uri="{9D8B030D-6E8A-4147-A177-3AD203B41FA5}">
                      <a16:colId xmlns:a16="http://schemas.microsoft.com/office/drawing/2014/main" xmlns="" val="2034199571"/>
                    </a:ext>
                  </a:extLst>
                </a:gridCol>
                <a:gridCol w="517819">
                  <a:extLst>
                    <a:ext uri="{9D8B030D-6E8A-4147-A177-3AD203B41FA5}">
                      <a16:colId xmlns:a16="http://schemas.microsoft.com/office/drawing/2014/main" xmlns="" val="2251176793"/>
                    </a:ext>
                  </a:extLst>
                </a:gridCol>
                <a:gridCol w="517819">
                  <a:extLst>
                    <a:ext uri="{9D8B030D-6E8A-4147-A177-3AD203B41FA5}">
                      <a16:colId xmlns:a16="http://schemas.microsoft.com/office/drawing/2014/main" xmlns="" val="105214153"/>
                    </a:ext>
                  </a:extLst>
                </a:gridCol>
                <a:gridCol w="517819">
                  <a:extLst>
                    <a:ext uri="{9D8B030D-6E8A-4147-A177-3AD203B41FA5}">
                      <a16:colId xmlns:a16="http://schemas.microsoft.com/office/drawing/2014/main" xmlns="" val="2567621665"/>
                    </a:ext>
                  </a:extLst>
                </a:gridCol>
              </a:tblGrid>
              <a:tr h="288000">
                <a:tc>
                  <a:txBody>
                    <a:bodyPr/>
                    <a:lstStyle/>
                    <a:p>
                      <a:pPr algn="ctr" fontAlgn="ctr"/>
                      <a:r>
                        <a:rPr lang="en-GB" sz="1050" b="1" u="none" strike="noStrike" dirty="0">
                          <a:effectLst/>
                          <a:latin typeface="Arial" panose="020B0604020202020204" pitchFamily="34" charset="0"/>
                          <a:cs typeface="Arial" panose="020B0604020202020204" pitchFamily="34" charset="0"/>
                        </a:rPr>
                        <a:t>18-34</a:t>
                      </a:r>
                      <a:endParaRPr lang="en-GB" sz="1050" b="1" i="0" u="none" strike="noStrike" dirty="0">
                        <a:solidFill>
                          <a:srgbClr val="000000"/>
                        </a:solidFill>
                        <a:effectLst/>
                        <a:latin typeface="Arial" panose="020B0604020202020204" pitchFamily="34" charset="0"/>
                        <a:cs typeface="Arial" panose="020B0604020202020204" pitchFamily="34" charset="0"/>
                      </a:endParaRPr>
                    </a:p>
                  </a:txBody>
                  <a:tcPr marL="9525" marR="9525" marT="36000" marB="36000" anchor="ctr">
                    <a:lnL w="12700" cmpd="sng">
                      <a:noFill/>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50" b="1" u="none" strike="noStrike" dirty="0">
                          <a:effectLst/>
                          <a:latin typeface="Arial" panose="020B0604020202020204" pitchFamily="34" charset="0"/>
                          <a:cs typeface="Arial" panose="020B0604020202020204" pitchFamily="34" charset="0"/>
                        </a:rPr>
                        <a:t>35-54</a:t>
                      </a:r>
                      <a:endParaRPr lang="en-GB" sz="1050" b="1" i="0" u="none" strike="noStrike" dirty="0">
                        <a:solidFill>
                          <a:srgbClr val="000000"/>
                        </a:solidFill>
                        <a:effectLst/>
                        <a:latin typeface="Arial" panose="020B0604020202020204" pitchFamily="34" charset="0"/>
                        <a:cs typeface="Arial" panose="020B0604020202020204" pitchFamily="34" charset="0"/>
                      </a:endParaRPr>
                    </a:p>
                  </a:txBody>
                  <a:tcPr marL="9525" marR="9525"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50" b="1" u="none" strike="noStrike" dirty="0">
                          <a:effectLst/>
                          <a:latin typeface="Arial" panose="020B0604020202020204" pitchFamily="34" charset="0"/>
                          <a:cs typeface="Arial" panose="020B0604020202020204" pitchFamily="34" charset="0"/>
                        </a:rPr>
                        <a:t>55+</a:t>
                      </a:r>
                      <a:endParaRPr lang="en-GB" sz="1050" b="1" i="0" u="none" strike="noStrike" dirty="0">
                        <a:solidFill>
                          <a:srgbClr val="000000"/>
                        </a:solidFill>
                        <a:effectLst/>
                        <a:latin typeface="Arial" panose="020B0604020202020204" pitchFamily="34" charset="0"/>
                        <a:cs typeface="Arial" panose="020B0604020202020204" pitchFamily="34" charset="0"/>
                      </a:endParaRPr>
                    </a:p>
                  </a:txBody>
                  <a:tcPr marL="9525" marR="9525"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50" b="1" u="none" strike="noStrike" dirty="0">
                          <a:effectLst/>
                          <a:latin typeface="Arial" panose="020B0604020202020204" pitchFamily="34" charset="0"/>
                          <a:cs typeface="Arial" panose="020B0604020202020204" pitchFamily="34" charset="0"/>
                        </a:rPr>
                        <a:t>Male</a:t>
                      </a:r>
                      <a:endParaRPr lang="en-GB" sz="1050" b="1" i="0" u="none" strike="noStrike" dirty="0">
                        <a:solidFill>
                          <a:srgbClr val="000000"/>
                        </a:solidFill>
                        <a:effectLst/>
                        <a:latin typeface="Arial" panose="020B0604020202020204" pitchFamily="34" charset="0"/>
                        <a:cs typeface="Arial" panose="020B0604020202020204" pitchFamily="34" charset="0"/>
                      </a:endParaRPr>
                    </a:p>
                  </a:txBody>
                  <a:tcPr marL="9525" marR="9525"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50" b="1" u="none" strike="noStrike" dirty="0">
                          <a:effectLst/>
                          <a:latin typeface="Arial" panose="020B0604020202020204" pitchFamily="34" charset="0"/>
                          <a:cs typeface="Arial" panose="020B0604020202020204" pitchFamily="34" charset="0"/>
                        </a:rPr>
                        <a:t>Female</a:t>
                      </a:r>
                      <a:endParaRPr lang="en-GB" sz="1050" b="1" i="0" u="none" strike="noStrike" dirty="0">
                        <a:solidFill>
                          <a:srgbClr val="000000"/>
                        </a:solidFill>
                        <a:effectLst/>
                        <a:latin typeface="Arial" panose="020B0604020202020204" pitchFamily="34" charset="0"/>
                        <a:cs typeface="Arial" panose="020B0604020202020204" pitchFamily="34" charset="0"/>
                      </a:endParaRPr>
                    </a:p>
                  </a:txBody>
                  <a:tcPr marL="9525" marR="9525"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50" b="1" u="none" strike="noStrike" dirty="0">
                          <a:effectLst/>
                          <a:latin typeface="Arial" panose="020B0604020202020204" pitchFamily="34" charset="0"/>
                          <a:cs typeface="Arial" panose="020B0604020202020204" pitchFamily="34" charset="0"/>
                        </a:rPr>
                        <a:t>AB</a:t>
                      </a:r>
                      <a:endParaRPr lang="en-GB" sz="1050" b="1" i="0" u="none" strike="noStrike" dirty="0">
                        <a:solidFill>
                          <a:srgbClr val="000000"/>
                        </a:solidFill>
                        <a:effectLst/>
                        <a:latin typeface="Arial" panose="020B0604020202020204" pitchFamily="34" charset="0"/>
                        <a:cs typeface="Arial" panose="020B0604020202020204" pitchFamily="34" charset="0"/>
                      </a:endParaRPr>
                    </a:p>
                  </a:txBody>
                  <a:tcPr marL="9525" marR="9525"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50" b="1" u="none" strike="noStrike" dirty="0">
                          <a:effectLst/>
                          <a:latin typeface="Arial" panose="020B0604020202020204" pitchFamily="34" charset="0"/>
                          <a:cs typeface="Arial" panose="020B0604020202020204" pitchFamily="34" charset="0"/>
                        </a:rPr>
                        <a:t>C1</a:t>
                      </a:r>
                      <a:endParaRPr lang="en-GB" sz="1050" b="1" i="0" u="none" strike="noStrike" dirty="0">
                        <a:solidFill>
                          <a:srgbClr val="000000"/>
                        </a:solidFill>
                        <a:effectLst/>
                        <a:latin typeface="Arial" panose="020B0604020202020204" pitchFamily="34" charset="0"/>
                        <a:cs typeface="Arial" panose="020B0604020202020204" pitchFamily="34" charset="0"/>
                      </a:endParaRPr>
                    </a:p>
                  </a:txBody>
                  <a:tcPr marL="9525" marR="9525"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50" b="1" u="none" strike="noStrike" dirty="0">
                          <a:effectLst/>
                          <a:latin typeface="Arial" panose="020B0604020202020204" pitchFamily="34" charset="0"/>
                          <a:cs typeface="Arial" panose="020B0604020202020204" pitchFamily="34" charset="0"/>
                        </a:rPr>
                        <a:t>C2DE</a:t>
                      </a:r>
                      <a:endParaRPr lang="en-GB" sz="1050" b="1" i="0" u="none" strike="noStrike" dirty="0">
                        <a:solidFill>
                          <a:srgbClr val="000000"/>
                        </a:solidFill>
                        <a:effectLst/>
                        <a:latin typeface="Arial" panose="020B0604020202020204" pitchFamily="34" charset="0"/>
                        <a:cs typeface="Arial" panose="020B0604020202020204" pitchFamily="34" charset="0"/>
                      </a:endParaRPr>
                    </a:p>
                  </a:txBody>
                  <a:tcPr marL="9525" marR="9525" marT="36000" marB="36000" anchor="ctr">
                    <a:lnL w="6350" cap="flat" cmpd="sng" algn="ctr">
                      <a:solidFill>
                        <a:schemeClr val="bg1">
                          <a:lumMod val="75000"/>
                        </a:schemeClr>
                      </a:solidFill>
                      <a:prstDash val="solid"/>
                      <a:round/>
                      <a:headEnd type="none" w="med" len="med"/>
                      <a:tailEnd type="none" w="med" len="med"/>
                    </a:lnL>
                    <a:lnR w="12700" cmpd="sng">
                      <a:noFill/>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600413423"/>
                  </a:ext>
                </a:extLst>
              </a:tr>
              <a:tr h="288000">
                <a:tc>
                  <a:txBody>
                    <a:bodyPr/>
                    <a:lstStyle/>
                    <a:p>
                      <a:pPr algn="ctr" fontAlgn="ctr"/>
                      <a:r>
                        <a:rPr lang="en-GB" sz="1000" b="0" i="0" u="none" strike="noStrike" dirty="0">
                          <a:solidFill>
                            <a:srgbClr val="000000"/>
                          </a:solidFill>
                          <a:effectLst/>
                          <a:latin typeface="Arial" panose="020B0604020202020204" pitchFamily="34" charset="0"/>
                          <a:cs typeface="Arial" panose="020B0604020202020204" pitchFamily="34" charset="0"/>
                        </a:rPr>
                        <a:t>11%</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00" b="0" i="0" u="none" strike="noStrike" dirty="0">
                          <a:solidFill>
                            <a:srgbClr val="000000"/>
                          </a:solidFill>
                          <a:effectLst/>
                          <a:latin typeface="Arial" panose="020B0604020202020204" pitchFamily="34" charset="0"/>
                          <a:cs typeface="Arial" panose="020B0604020202020204" pitchFamily="34" charset="0"/>
                        </a:rPr>
                        <a:t>5%</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00" b="0" i="0" u="none" strike="noStrike" dirty="0">
                          <a:solidFill>
                            <a:srgbClr val="000000"/>
                          </a:solidFill>
                          <a:effectLst/>
                          <a:latin typeface="Arial" panose="020B0604020202020204" pitchFamily="34" charset="0"/>
                          <a:cs typeface="Arial" panose="020B0604020202020204" pitchFamily="34" charset="0"/>
                        </a:rPr>
                        <a:t>3%</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00" b="0" i="0" u="none" strike="noStrike" dirty="0">
                          <a:solidFill>
                            <a:srgbClr val="000000"/>
                          </a:solidFill>
                          <a:effectLst/>
                          <a:latin typeface="Arial" panose="020B0604020202020204" pitchFamily="34" charset="0"/>
                          <a:cs typeface="Arial" panose="020B0604020202020204" pitchFamily="34" charset="0"/>
                        </a:rPr>
                        <a:t>7%</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00" b="0" i="0" u="none" strike="noStrike" dirty="0">
                          <a:solidFill>
                            <a:srgbClr val="000000"/>
                          </a:solidFill>
                          <a:effectLst/>
                          <a:latin typeface="Arial" panose="020B0604020202020204" pitchFamily="34" charset="0"/>
                          <a:cs typeface="Arial" panose="020B0604020202020204" pitchFamily="34" charset="0"/>
                        </a:rPr>
                        <a:t>5%</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00" b="0" i="0" u="none" strike="noStrike" dirty="0">
                          <a:solidFill>
                            <a:srgbClr val="000000"/>
                          </a:solidFill>
                          <a:effectLst/>
                          <a:latin typeface="Arial" panose="020B0604020202020204" pitchFamily="34" charset="0"/>
                          <a:cs typeface="Arial" panose="020B0604020202020204" pitchFamily="34" charset="0"/>
                        </a:rPr>
                        <a:t>7%</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00" b="0" i="0" u="none" strike="noStrike" dirty="0">
                          <a:solidFill>
                            <a:srgbClr val="000000"/>
                          </a:solidFill>
                          <a:effectLst/>
                          <a:latin typeface="Arial" panose="020B0604020202020204" pitchFamily="34" charset="0"/>
                          <a:cs typeface="Arial" panose="020B0604020202020204" pitchFamily="34" charset="0"/>
                        </a:rPr>
                        <a:t>5%</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00" b="0" i="0" u="none" strike="noStrike" dirty="0">
                          <a:solidFill>
                            <a:srgbClr val="000000"/>
                          </a:solidFill>
                          <a:effectLst/>
                          <a:latin typeface="Arial" panose="020B0604020202020204" pitchFamily="34" charset="0"/>
                          <a:cs typeface="Arial" panose="020B0604020202020204" pitchFamily="34" charset="0"/>
                        </a:rPr>
                        <a:t>9%</a:t>
                      </a:r>
                    </a:p>
                  </a:txBody>
                  <a:tcPr marL="9525" marR="9525" marT="0" marB="0" anchor="ctr">
                    <a:lnL w="6350" cap="flat" cmpd="sng" algn="ctr">
                      <a:solidFill>
                        <a:schemeClr val="bg1">
                          <a:lumMod val="75000"/>
                        </a:schemeClr>
                      </a:solidFill>
                      <a:prstDash val="solid"/>
                      <a:round/>
                      <a:headEnd type="none" w="med" len="med"/>
                      <a:tailEnd type="none" w="med" len="med"/>
                    </a:lnL>
                    <a:lnR w="12700" cmpd="sng">
                      <a:noFill/>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347379791"/>
                  </a:ext>
                </a:extLst>
              </a:tr>
              <a:tr h="288000">
                <a:tc>
                  <a:txBody>
                    <a:bodyPr/>
                    <a:lstStyle/>
                    <a:p>
                      <a:pPr algn="ctr" fontAlgn="b"/>
                      <a:r>
                        <a:rPr lang="en-GB" sz="1100" b="0" i="0" u="none" strike="noStrike" dirty="0">
                          <a:solidFill>
                            <a:schemeClr val="bg1"/>
                          </a:solidFill>
                          <a:effectLst/>
                          <a:latin typeface="Arial" panose="020B0604020202020204" pitchFamily="34" charset="0"/>
                          <a:cs typeface="Arial" panose="020B0604020202020204" pitchFamily="34" charset="0"/>
                        </a:rPr>
                        <a:t> 174 </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00B050"/>
                    </a:solidFill>
                  </a:tcPr>
                </a:tc>
                <a:tc>
                  <a:txBody>
                    <a:bodyPr/>
                    <a:lstStyle/>
                    <a:p>
                      <a:pPr algn="ctr" fontAlgn="b"/>
                      <a:r>
                        <a:rPr lang="en-GB" sz="1100" b="0" i="0" u="none" strike="noStrike" dirty="0">
                          <a:solidFill>
                            <a:schemeClr val="bg1"/>
                          </a:solidFill>
                          <a:effectLst/>
                          <a:latin typeface="Arial" panose="020B0604020202020204" pitchFamily="34" charset="0"/>
                          <a:cs typeface="Arial" panose="020B0604020202020204" pitchFamily="34" charset="0"/>
                        </a:rPr>
                        <a:t> 82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FFC000"/>
                    </a:solidFill>
                  </a:tcPr>
                </a:tc>
                <a:tc>
                  <a:txBody>
                    <a:bodyPr/>
                    <a:lstStyle/>
                    <a:p>
                      <a:pPr algn="ctr" fontAlgn="b"/>
                      <a:r>
                        <a:rPr lang="en-GB" sz="1100" b="0" i="0" u="none" strike="noStrike" dirty="0">
                          <a:solidFill>
                            <a:schemeClr val="bg1"/>
                          </a:solidFill>
                          <a:effectLst/>
                          <a:latin typeface="Arial" panose="020B0604020202020204" pitchFamily="34" charset="0"/>
                          <a:cs typeface="Arial" panose="020B0604020202020204" pitchFamily="34" charset="0"/>
                        </a:rPr>
                        <a:t> 43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C00000"/>
                    </a:solidFill>
                  </a:tcPr>
                </a:tc>
                <a:tc>
                  <a:txBody>
                    <a:bodyPr/>
                    <a:lstStyle/>
                    <a:p>
                      <a:pPr algn="ctr" fontAlgn="b"/>
                      <a:r>
                        <a:rPr lang="en-GB" sz="1100" b="0" i="0" u="none" strike="noStrike" dirty="0">
                          <a:solidFill>
                            <a:schemeClr val="bg1"/>
                          </a:solidFill>
                          <a:effectLst/>
                          <a:latin typeface="Arial" panose="020B0604020202020204" pitchFamily="34" charset="0"/>
                          <a:cs typeface="Arial" panose="020B0604020202020204" pitchFamily="34" charset="0"/>
                        </a:rPr>
                        <a:t> 113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92D050"/>
                    </a:solidFill>
                  </a:tcPr>
                </a:tc>
                <a:tc>
                  <a:txBody>
                    <a:bodyPr/>
                    <a:lstStyle/>
                    <a:p>
                      <a:pPr algn="ctr" fontAlgn="b"/>
                      <a:r>
                        <a:rPr lang="en-GB" sz="1100" b="0" i="0" u="none" strike="noStrike" dirty="0">
                          <a:solidFill>
                            <a:schemeClr val="bg1"/>
                          </a:solidFill>
                          <a:effectLst/>
                          <a:latin typeface="Arial" panose="020B0604020202020204" pitchFamily="34" charset="0"/>
                          <a:cs typeface="Arial" panose="020B0604020202020204" pitchFamily="34" charset="0"/>
                        </a:rPr>
                        <a:t> 87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FFC000"/>
                    </a:solidFill>
                  </a:tcPr>
                </a:tc>
                <a:tc>
                  <a:txBody>
                    <a:bodyPr/>
                    <a:lstStyle/>
                    <a:p>
                      <a:pPr algn="ctr" fontAlgn="b"/>
                      <a:r>
                        <a:rPr lang="en-GB" sz="1100" b="0" i="0" u="none" strike="noStrike" dirty="0">
                          <a:solidFill>
                            <a:schemeClr val="bg1"/>
                          </a:solidFill>
                          <a:effectLst/>
                          <a:latin typeface="Arial" panose="020B0604020202020204" pitchFamily="34" charset="0"/>
                          <a:cs typeface="Arial" panose="020B0604020202020204" pitchFamily="34" charset="0"/>
                        </a:rPr>
                        <a:t> 116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92D050"/>
                    </a:solidFill>
                  </a:tcPr>
                </a:tc>
                <a:tc>
                  <a:txBody>
                    <a:bodyPr/>
                    <a:lstStyle/>
                    <a:p>
                      <a:pPr algn="ctr" fontAlgn="b"/>
                      <a:r>
                        <a:rPr lang="en-GB" sz="1100" b="0" i="0" u="none" strike="noStrike" dirty="0">
                          <a:solidFill>
                            <a:schemeClr val="bg1"/>
                          </a:solidFill>
                          <a:effectLst/>
                          <a:latin typeface="Arial" panose="020B0604020202020204" pitchFamily="34" charset="0"/>
                          <a:cs typeface="Arial" panose="020B0604020202020204" pitchFamily="34" charset="0"/>
                        </a:rPr>
                        <a:t> 82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FFC000"/>
                    </a:solidFill>
                  </a:tcPr>
                </a:tc>
                <a:tc>
                  <a:txBody>
                    <a:bodyPr/>
                    <a:lstStyle/>
                    <a:p>
                      <a:pPr algn="ctr" fontAlgn="b"/>
                      <a:r>
                        <a:rPr lang="en-GB" sz="1100" b="0" i="0" u="none" strike="noStrike" dirty="0">
                          <a:solidFill>
                            <a:schemeClr val="bg1"/>
                          </a:solidFill>
                          <a:effectLst/>
                          <a:latin typeface="Arial" panose="020B0604020202020204" pitchFamily="34" charset="0"/>
                          <a:cs typeface="Arial" panose="020B0604020202020204" pitchFamily="34" charset="0"/>
                        </a:rPr>
                        <a:t> 143 </a:t>
                      </a:r>
                    </a:p>
                  </a:txBody>
                  <a:tcPr marL="9525" marR="9525" marT="0" marB="0" anchor="ctr">
                    <a:lnL w="6350" cap="flat" cmpd="sng" algn="ctr">
                      <a:solidFill>
                        <a:schemeClr val="bg1">
                          <a:lumMod val="75000"/>
                        </a:schemeClr>
                      </a:solidFill>
                      <a:prstDash val="solid"/>
                      <a:round/>
                      <a:headEnd type="none" w="med" len="med"/>
                      <a:tailEnd type="none" w="med" len="med"/>
                    </a:lnL>
                    <a:lnR w="12700" cmpd="sng">
                      <a:noFill/>
                    </a:lnR>
                    <a:lnT w="635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00B050"/>
                    </a:solidFill>
                  </a:tcPr>
                </a:tc>
                <a:extLst>
                  <a:ext uri="{0D108BD9-81ED-4DB2-BD59-A6C34878D82A}">
                    <a16:rowId xmlns:a16="http://schemas.microsoft.com/office/drawing/2014/main" xmlns="" val="961132316"/>
                  </a:ext>
                </a:extLst>
              </a:tr>
            </a:tbl>
          </a:graphicData>
        </a:graphic>
      </p:graphicFrame>
      <p:sp>
        <p:nvSpPr>
          <p:cNvPr id="16" name="TextBox 15">
            <a:extLst>
              <a:ext uri="{FF2B5EF4-FFF2-40B4-BE49-F238E27FC236}">
                <a16:creationId xmlns:a16="http://schemas.microsoft.com/office/drawing/2014/main" xmlns="" id="{13B423A3-AD25-47CA-97EC-F1DF20B135D3}"/>
              </a:ext>
            </a:extLst>
          </p:cNvPr>
          <p:cNvSpPr txBox="1"/>
          <p:nvPr/>
        </p:nvSpPr>
        <p:spPr>
          <a:xfrm>
            <a:off x="2302933" y="274989"/>
            <a:ext cx="4599179" cy="246221"/>
          </a:xfrm>
          <a:prstGeom prst="rect">
            <a:avLst/>
          </a:prstGeom>
          <a:noFill/>
        </p:spPr>
        <p:txBody>
          <a:bodyPr wrap="square" lIns="0" rIns="0" rtlCol="0">
            <a:spAutoFit/>
          </a:bodyPr>
          <a:lstStyle/>
          <a:p>
            <a:pPr algn="r"/>
            <a:r>
              <a:rPr lang="en-GB" sz="1000" u="sng" dirty="0">
                <a:solidFill>
                  <a:schemeClr val="bg1"/>
                </a:solidFill>
                <a:latin typeface="Arial" panose="020B0604020202020204" pitchFamily="34" charset="0"/>
                <a:cs typeface="Arial" panose="020B0604020202020204" pitchFamily="34" charset="0"/>
              </a:rPr>
              <a:t>3,361,000 trips to England</a:t>
            </a:r>
            <a:r>
              <a:rPr lang="en-GB" sz="1000" dirty="0">
                <a:solidFill>
                  <a:schemeClr val="bg1"/>
                </a:solidFill>
                <a:latin typeface="Arial" panose="020B0604020202020204" pitchFamily="34" charset="0"/>
                <a:cs typeface="Arial" panose="020B0604020202020204" pitchFamily="34" charset="0"/>
              </a:rPr>
              <a:t> in 2016 (rank 1) … </a:t>
            </a:r>
            <a:r>
              <a:rPr lang="en-GB" sz="1000" dirty="0" smtClean="0">
                <a:solidFill>
                  <a:schemeClr val="bg1"/>
                </a:solidFill>
                <a:latin typeface="Arial" panose="020B0604020202020204" pitchFamily="34" charset="0"/>
                <a:cs typeface="Arial" panose="020B0604020202020204" pitchFamily="34" charset="0"/>
              </a:rPr>
              <a:t>including </a:t>
            </a:r>
            <a:r>
              <a:rPr lang="en-GB" sz="1000" u="sng" dirty="0" smtClean="0">
                <a:solidFill>
                  <a:schemeClr val="bg1"/>
                </a:solidFill>
                <a:latin typeface="Arial" panose="020B0604020202020204" pitchFamily="34" charset="0"/>
                <a:cs typeface="Arial" panose="020B0604020202020204" pitchFamily="34" charset="0"/>
              </a:rPr>
              <a:t>44</a:t>
            </a:r>
            <a:r>
              <a:rPr lang="en-GB" sz="1000" u="sng" dirty="0">
                <a:solidFill>
                  <a:schemeClr val="bg1"/>
                </a:solidFill>
                <a:latin typeface="Arial" panose="020B0604020202020204" pitchFamily="34" charset="0"/>
                <a:cs typeface="Arial" panose="020B0604020202020204" pitchFamily="34" charset="0"/>
              </a:rPr>
              <a:t>% to rest of England </a:t>
            </a:r>
            <a:r>
              <a:rPr lang="en-GB" sz="1000" u="sng" dirty="0" smtClean="0">
                <a:solidFill>
                  <a:schemeClr val="bg1"/>
                </a:solidFill>
                <a:latin typeface="Arial" panose="020B0604020202020204" pitchFamily="34" charset="0"/>
                <a:cs typeface="Arial" panose="020B0604020202020204" pitchFamily="34" charset="0"/>
              </a:rPr>
              <a:t>*</a:t>
            </a:r>
            <a:endParaRPr lang="en-GB" sz="1000" u="sng" dirty="0">
              <a:solidFill>
                <a:schemeClr val="bg1"/>
              </a:solidFill>
              <a:latin typeface="Arial" panose="020B0604020202020204" pitchFamily="34" charset="0"/>
              <a:cs typeface="Arial" panose="020B0604020202020204" pitchFamily="34" charset="0"/>
            </a:endParaRPr>
          </a:p>
        </p:txBody>
      </p:sp>
      <p:sp>
        <p:nvSpPr>
          <p:cNvPr id="17" name="TextBox 16"/>
          <p:cNvSpPr txBox="1"/>
          <p:nvPr/>
        </p:nvSpPr>
        <p:spPr>
          <a:xfrm>
            <a:off x="318553" y="6611779"/>
            <a:ext cx="792108" cy="246221"/>
          </a:xfrm>
          <a:prstGeom prst="rect">
            <a:avLst/>
          </a:prstGeom>
          <a:noFill/>
        </p:spPr>
        <p:txBody>
          <a:bodyPr wrap="none" rtlCol="0">
            <a:spAutoFit/>
          </a:bodyPr>
          <a:lstStyle/>
          <a:p>
            <a:r>
              <a:rPr lang="en-GB" sz="1000" dirty="0" smtClean="0">
                <a:latin typeface="Arial" panose="020B0604020202020204" pitchFamily="34" charset="0"/>
                <a:cs typeface="Arial" panose="020B0604020202020204" pitchFamily="34" charset="0"/>
              </a:rPr>
              <a:t>*IPS 2016</a:t>
            </a:r>
            <a:endParaRPr lang="en-GB" sz="10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4054157632"/>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ext Placeholder 17"/>
          <p:cNvSpPr>
            <a:spLocks noGrp="1"/>
          </p:cNvSpPr>
          <p:nvPr>
            <p:ph type="body" sz="quarter" idx="13"/>
          </p:nvPr>
        </p:nvSpPr>
        <p:spPr>
          <a:xfrm>
            <a:off x="364445" y="6396162"/>
            <a:ext cx="4381504" cy="274638"/>
          </a:xfrm>
        </p:spPr>
        <p:txBody>
          <a:bodyPr lIns="0"/>
          <a:lstStyle/>
          <a:p>
            <a:r>
              <a:rPr lang="en-GB" dirty="0"/>
              <a:t>Discover England Fund – Activities &amp; Themes Research 2017</a:t>
            </a:r>
          </a:p>
        </p:txBody>
      </p:sp>
      <p:sp>
        <p:nvSpPr>
          <p:cNvPr id="12" name="Oval 11"/>
          <p:cNvSpPr/>
          <p:nvPr/>
        </p:nvSpPr>
        <p:spPr>
          <a:xfrm>
            <a:off x="8371260" y="169332"/>
            <a:ext cx="527544" cy="51909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t"/>
          <a:lstStyle/>
          <a:p>
            <a:pPr algn="ctr"/>
            <a:endParaRPr lang="en-US" sz="800" dirty="0">
              <a:solidFill>
                <a:schemeClr val="tx1"/>
              </a:solidFill>
              <a:latin typeface="Arial" panose="020B0604020202020204" pitchFamily="34" charset="0"/>
            </a:endParaRPr>
          </a:p>
        </p:txBody>
      </p:sp>
      <p:pic>
        <p:nvPicPr>
          <p:cNvPr id="6" name="Picture 5"/>
          <p:cNvPicPr>
            <a:picLocks noChangeAspect="1"/>
          </p:cNvPicPr>
          <p:nvPr/>
        </p:nvPicPr>
        <p:blipFill>
          <a:blip r:embed="rId3">
            <a:clrChange>
              <a:clrFrom>
                <a:srgbClr val="FFFFFF"/>
              </a:clrFrom>
              <a:clrTo>
                <a:srgbClr val="FFFFFF">
                  <a:alpha val="0"/>
                </a:srgbClr>
              </a:clrTo>
            </a:clrChange>
          </a:blip>
          <a:stretch>
            <a:fillRect/>
          </a:stretch>
        </p:blipFill>
        <p:spPr>
          <a:xfrm>
            <a:off x="7118198" y="6384361"/>
            <a:ext cx="947246" cy="257740"/>
          </a:xfrm>
          <a:prstGeom prst="rect">
            <a:avLst/>
          </a:prstGeom>
        </p:spPr>
      </p:pic>
      <p:pic>
        <p:nvPicPr>
          <p:cNvPr id="24" name="Picture 23"/>
          <p:cNvPicPr>
            <a:picLocks noChangeAspect="1"/>
          </p:cNvPicPr>
          <p:nvPr/>
        </p:nvPicPr>
        <p:blipFill rotWithShape="1">
          <a:blip r:embed="rId4"/>
          <a:srcRect l="17343" t="4419" r="12023" b="12561"/>
          <a:stretch/>
        </p:blipFill>
        <p:spPr>
          <a:xfrm>
            <a:off x="8172950" y="6341608"/>
            <a:ext cx="359990" cy="355944"/>
          </a:xfrm>
          <a:prstGeom prst="ellipse">
            <a:avLst/>
          </a:prstGeom>
        </p:spPr>
      </p:pic>
      <p:sp>
        <p:nvSpPr>
          <p:cNvPr id="38" name="TextBox 37"/>
          <p:cNvSpPr txBox="1"/>
          <p:nvPr/>
        </p:nvSpPr>
        <p:spPr>
          <a:xfrm>
            <a:off x="5303521" y="274989"/>
            <a:ext cx="3035630" cy="307777"/>
          </a:xfrm>
          <a:prstGeom prst="rect">
            <a:avLst/>
          </a:prstGeom>
          <a:noFill/>
        </p:spPr>
        <p:txBody>
          <a:bodyPr wrap="square" rtlCol="0">
            <a:spAutoFit/>
          </a:bodyPr>
          <a:lstStyle/>
          <a:p>
            <a:pPr algn="r"/>
            <a:r>
              <a:rPr lang="en-GB" sz="1400" b="1" dirty="0">
                <a:solidFill>
                  <a:schemeClr val="bg1"/>
                </a:solidFill>
                <a:latin typeface="Arial" panose="020B0604020202020204" pitchFamily="34" charset="0"/>
                <a:cs typeface="Arial" panose="020B0604020202020204" pitchFamily="34" charset="0"/>
              </a:rPr>
              <a:t>France</a:t>
            </a:r>
          </a:p>
        </p:txBody>
      </p:sp>
      <p:pic>
        <p:nvPicPr>
          <p:cNvPr id="23" name="Picture 22"/>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356244" y="224188"/>
            <a:ext cx="556800" cy="417600"/>
          </a:xfrm>
          <a:prstGeom prst="roundRect">
            <a:avLst>
              <a:gd name="adj" fmla="val 8594"/>
            </a:avLst>
          </a:prstGeom>
          <a:noFill/>
          <a:ln>
            <a:noFill/>
          </a:ln>
          <a:effectLst/>
        </p:spPr>
      </p:pic>
      <p:graphicFrame>
        <p:nvGraphicFramePr>
          <p:cNvPr id="32" name="Table 31"/>
          <p:cNvGraphicFramePr>
            <a:graphicFrameLocks noGrp="1"/>
          </p:cNvGraphicFramePr>
          <p:nvPr>
            <p:extLst>
              <p:ext uri="{D42A27DB-BD31-4B8C-83A1-F6EECF244321}">
                <p14:modId xmlns:p14="http://schemas.microsoft.com/office/powerpoint/2010/main" val="3194050380"/>
              </p:ext>
            </p:extLst>
          </p:nvPr>
        </p:nvGraphicFramePr>
        <p:xfrm>
          <a:off x="337049" y="1663942"/>
          <a:ext cx="5038800" cy="4608000"/>
        </p:xfrm>
        <a:graphic>
          <a:graphicData uri="http://schemas.openxmlformats.org/drawingml/2006/table">
            <a:tbl>
              <a:tblPr>
                <a:tableStyleId>{5C22544A-7EE6-4342-B048-85BDC9FD1C3A}</a:tableStyleId>
              </a:tblPr>
              <a:tblGrid>
                <a:gridCol w="2590800">
                  <a:extLst>
                    <a:ext uri="{9D8B030D-6E8A-4147-A177-3AD203B41FA5}">
                      <a16:colId xmlns:a16="http://schemas.microsoft.com/office/drawing/2014/main" xmlns="" val="1103061090"/>
                    </a:ext>
                  </a:extLst>
                </a:gridCol>
                <a:gridCol w="612000">
                  <a:extLst>
                    <a:ext uri="{9D8B030D-6E8A-4147-A177-3AD203B41FA5}">
                      <a16:colId xmlns:a16="http://schemas.microsoft.com/office/drawing/2014/main" xmlns="" val="644159123"/>
                    </a:ext>
                  </a:extLst>
                </a:gridCol>
                <a:gridCol w="612000">
                  <a:extLst>
                    <a:ext uri="{9D8B030D-6E8A-4147-A177-3AD203B41FA5}">
                      <a16:colId xmlns:a16="http://schemas.microsoft.com/office/drawing/2014/main" xmlns="" val="2996424261"/>
                    </a:ext>
                  </a:extLst>
                </a:gridCol>
                <a:gridCol w="612000">
                  <a:extLst>
                    <a:ext uri="{9D8B030D-6E8A-4147-A177-3AD203B41FA5}">
                      <a16:colId xmlns:a16="http://schemas.microsoft.com/office/drawing/2014/main" xmlns="" val="1071325149"/>
                    </a:ext>
                  </a:extLst>
                </a:gridCol>
                <a:gridCol w="612000">
                  <a:extLst>
                    <a:ext uri="{9D8B030D-6E8A-4147-A177-3AD203B41FA5}">
                      <a16:colId xmlns:a16="http://schemas.microsoft.com/office/drawing/2014/main" xmlns="" val="3859757549"/>
                    </a:ext>
                  </a:extLst>
                </a:gridCol>
              </a:tblGrid>
              <a:tr h="396000">
                <a:tc>
                  <a:txBody>
                    <a:bodyPr/>
                    <a:lstStyle/>
                    <a:p>
                      <a:pPr algn="l" fontAlgn="b"/>
                      <a:r>
                        <a:rPr lang="en-GB" sz="1200" b="1" i="0" u="none" strike="noStrike" dirty="0">
                          <a:solidFill>
                            <a:schemeClr val="tx1"/>
                          </a:solidFill>
                          <a:effectLst/>
                          <a:latin typeface="Arial" panose="020B0604020202020204" pitchFamily="34" charset="0"/>
                          <a:cs typeface="Arial" panose="020B0604020202020204" pitchFamily="34" charset="0"/>
                        </a:rPr>
                        <a:t>IMPORTANT WHEN TAKING HOLS</a:t>
                      </a:r>
                      <a:endParaRPr lang="en-GB" sz="1600" b="1"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nchor="ctr">
                    <a:lnL w="12700" cmpd="sng">
                      <a:noFill/>
                    </a:lnL>
                    <a:lnR w="3175" cap="flat" cmpd="sng" algn="ctr">
                      <a:solidFill>
                        <a:schemeClr val="bg1">
                          <a:lumMod val="75000"/>
                        </a:schemeClr>
                      </a:solidFill>
                      <a:prstDash val="solid"/>
                      <a:round/>
                      <a:headEnd type="none" w="med" len="med"/>
                      <a:tailEnd type="none" w="med" len="med"/>
                    </a:lnR>
                    <a:lnT w="12700" cmpd="sng">
                      <a:noFill/>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6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a:t>
                      </a:r>
                      <a:endParaRPr lang="en-GB" sz="1200" b="1" i="0" u="none" strike="noStrike" dirty="0">
                        <a:solidFill>
                          <a:schemeClr val="tx1"/>
                        </a:solidFill>
                        <a:effectLst/>
                        <a:latin typeface="Arial" panose="020B0604020202020204" pitchFamily="34" charset="0"/>
                        <a:cs typeface="Arial" panose="020B0604020202020204" pitchFamily="34" charset="0"/>
                      </a:endParaRPr>
                    </a:p>
                    <a:p>
                      <a:pPr algn="ctr" fontAlgn="ctr"/>
                      <a:r>
                        <a:rPr lang="en-GB" sz="600" b="1" i="0" u="sng" strike="noStrike" dirty="0">
                          <a:solidFill>
                            <a:schemeClr val="tx1"/>
                          </a:solidFill>
                          <a:effectLst/>
                          <a:latin typeface="Arial" panose="020B0604020202020204" pitchFamily="34" charset="0"/>
                          <a:cs typeface="Arial" panose="020B0604020202020204" pitchFamily="34" charset="0"/>
                        </a:rPr>
                        <a:t>GENERALLY</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12700" cmpd="sng">
                      <a:noFill/>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6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VS GLOBAL</a:t>
                      </a:r>
                      <a:endParaRPr lang="en-GB" sz="1100" b="1"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12700" cmpd="sng">
                      <a:noFill/>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6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a:t>
                      </a:r>
                      <a:endParaRPr kumimoji="0" lang="en-GB" sz="12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endParaRPr>
                    </a:p>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600" b="1" i="0" u="sng"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ENGLAND</a:t>
                      </a:r>
                      <a:endParaRPr lang="en-GB" sz="600" b="1"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12700" cmpd="sng">
                      <a:noFill/>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200" b="1" i="0" u="none" strike="noStrike" dirty="0">
                          <a:solidFill>
                            <a:schemeClr val="tx1"/>
                          </a:solidFill>
                          <a:effectLst/>
                          <a:latin typeface="Arial" panose="020B0604020202020204" pitchFamily="34" charset="0"/>
                          <a:cs typeface="Arial" panose="020B0604020202020204" pitchFamily="34" charset="0"/>
                        </a:rPr>
                        <a:t>DIFF</a:t>
                      </a:r>
                    </a:p>
                    <a:p>
                      <a:pPr algn="ctr" fontAlgn="b"/>
                      <a:r>
                        <a:rPr lang="en-GB" sz="600" b="1" i="0" u="none" strike="noStrike" dirty="0">
                          <a:solidFill>
                            <a:schemeClr val="tx1"/>
                          </a:solidFill>
                          <a:effectLst/>
                          <a:latin typeface="Arial" panose="020B0604020202020204" pitchFamily="34" charset="0"/>
                          <a:cs typeface="Arial" panose="020B0604020202020204" pitchFamily="34" charset="0"/>
                        </a:rPr>
                        <a:t>VS GENERALLY</a:t>
                      </a:r>
                    </a:p>
                  </a:txBody>
                  <a:tcPr marL="9525" marR="9525" marT="9525" marB="0" anchor="ctr">
                    <a:lnL w="3175" cap="flat" cmpd="sng" algn="ctr">
                      <a:solidFill>
                        <a:schemeClr val="bg1">
                          <a:lumMod val="75000"/>
                        </a:schemeClr>
                      </a:solidFill>
                      <a:prstDash val="solid"/>
                      <a:round/>
                      <a:headEnd type="none" w="med" len="med"/>
                      <a:tailEnd type="none" w="med" len="med"/>
                    </a:lnL>
                    <a:lnR w="12700" cmpd="sng">
                      <a:noFill/>
                    </a:lnR>
                    <a:lnT w="12700" cmpd="sng">
                      <a:noFill/>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255244487"/>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Enjoying the natural world / scenery</a:t>
                      </a:r>
                    </a:p>
                  </a:txBody>
                  <a:tcPr marL="9525" marR="9525" marT="9525" marB="0"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75%</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105 </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39%</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1" i="0" u="none" strike="noStrike" dirty="0">
                          <a:solidFill>
                            <a:srgbClr val="C00000"/>
                          </a:solidFill>
                          <a:effectLst/>
                          <a:latin typeface="Arial" panose="020B0604020202020204" pitchFamily="34" charset="0"/>
                          <a:cs typeface="Arial" panose="020B0604020202020204" pitchFamily="34" charset="0"/>
                        </a:rPr>
                        <a:t>-36%</a:t>
                      </a:r>
                    </a:p>
                  </a:txBody>
                  <a:tcPr marL="9525" marR="9525" marT="9525" marB="0" anchor="ctr">
                    <a:lnL w="3175" cap="flat" cmpd="sng" algn="ctr">
                      <a:solidFill>
                        <a:schemeClr val="bg1">
                          <a:lumMod val="75000"/>
                        </a:schemeClr>
                      </a:solidFill>
                      <a:prstDash val="solid"/>
                      <a:round/>
                      <a:headEnd type="none" w="med" len="med"/>
                      <a:tailEnd type="none" w="med" len="med"/>
                    </a:lnL>
                    <a:lnR w="285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005986910"/>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Learning more about the destination / country</a:t>
                      </a:r>
                    </a:p>
                  </a:txBody>
                  <a:tcPr marL="9525" marR="9525" marT="9525" marB="0"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69%</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104 </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51%</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1" i="0" u="none" strike="noStrike" dirty="0">
                          <a:solidFill>
                            <a:srgbClr val="C00000"/>
                          </a:solidFill>
                          <a:effectLst/>
                          <a:latin typeface="Arial" panose="020B0604020202020204" pitchFamily="34" charset="0"/>
                          <a:cs typeface="Arial" panose="020B0604020202020204" pitchFamily="34" charset="0"/>
                        </a:rPr>
                        <a:t>-18%</a:t>
                      </a:r>
                    </a:p>
                  </a:txBody>
                  <a:tcPr marL="9525" marR="9525" marT="9525" marB="0" anchor="ctr">
                    <a:lnL w="3175" cap="flat" cmpd="sng" algn="ctr">
                      <a:solidFill>
                        <a:schemeClr val="bg1">
                          <a:lumMod val="75000"/>
                        </a:schemeClr>
                      </a:solidFill>
                      <a:prstDash val="solid"/>
                      <a:round/>
                      <a:headEnd type="none" w="med" len="med"/>
                      <a:tailEnd type="none" w="med" len="med"/>
                    </a:lnL>
                    <a:lnR w="285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445093793"/>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Seeing the most famous sights …</a:t>
                      </a:r>
                    </a:p>
                  </a:txBody>
                  <a:tcPr marL="9525" marR="9525" marT="9525" marB="0"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69%</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103 </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55%</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1" i="0" u="none" strike="noStrike" dirty="0">
                          <a:solidFill>
                            <a:srgbClr val="C00000"/>
                          </a:solidFill>
                          <a:effectLst/>
                          <a:latin typeface="Arial" panose="020B0604020202020204" pitchFamily="34" charset="0"/>
                          <a:cs typeface="Arial" panose="020B0604020202020204" pitchFamily="34" charset="0"/>
                        </a:rPr>
                        <a:t>-14%</a:t>
                      </a:r>
                    </a:p>
                  </a:txBody>
                  <a:tcPr marL="9525" marR="9525" marT="9525" marB="0" anchor="ctr">
                    <a:lnL w="3175" cap="flat" cmpd="sng" algn="ctr">
                      <a:solidFill>
                        <a:schemeClr val="bg1">
                          <a:lumMod val="75000"/>
                        </a:schemeClr>
                      </a:solidFill>
                      <a:prstDash val="solid"/>
                      <a:round/>
                      <a:headEnd type="none" w="med" len="med"/>
                      <a:tailEnd type="none" w="med" len="med"/>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408950056"/>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Experiencing local culture</a:t>
                      </a:r>
                    </a:p>
                  </a:txBody>
                  <a:tcPr marL="9525" marR="9525" marT="9525" marB="0"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68%</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108 </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47%</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1" i="0" u="none" strike="noStrike" dirty="0">
                          <a:solidFill>
                            <a:srgbClr val="C00000"/>
                          </a:solidFill>
                          <a:effectLst/>
                          <a:latin typeface="Arial" panose="020B0604020202020204" pitchFamily="34" charset="0"/>
                          <a:cs typeface="Arial" panose="020B0604020202020204" pitchFamily="34" charset="0"/>
                        </a:rPr>
                        <a:t>-21%</a:t>
                      </a:r>
                    </a:p>
                  </a:txBody>
                  <a:tcPr marL="9525" marR="9525" marT="9525" marB="0" anchor="ctr">
                    <a:lnL w="3175" cap="flat" cmpd="sng" algn="ctr">
                      <a:solidFill>
                        <a:schemeClr val="bg1">
                          <a:lumMod val="75000"/>
                        </a:schemeClr>
                      </a:solidFill>
                      <a:prstDash val="solid"/>
                      <a:round/>
                      <a:headEnd type="none" w="med" len="med"/>
                      <a:tailEnd type="none" w="med" len="med"/>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457062866"/>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Learning about history and heritage</a:t>
                      </a:r>
                    </a:p>
                  </a:txBody>
                  <a:tcPr marL="9525" marR="9525" marT="9525" marB="0"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66%</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bg1"/>
                          </a:solidFill>
                          <a:effectLst/>
                          <a:latin typeface="Arial" panose="020B0604020202020204" pitchFamily="34" charset="0"/>
                          <a:cs typeface="Arial" panose="020B0604020202020204" pitchFamily="34" charset="0"/>
                        </a:rPr>
                        <a:t>112 </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92D050"/>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55%</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1" i="0" u="none" strike="noStrike" dirty="0">
                          <a:solidFill>
                            <a:srgbClr val="C00000"/>
                          </a:solidFill>
                          <a:effectLst/>
                          <a:latin typeface="Arial" panose="020B0604020202020204" pitchFamily="34" charset="0"/>
                          <a:cs typeface="Arial" panose="020B0604020202020204" pitchFamily="34" charset="0"/>
                        </a:rPr>
                        <a:t>-11%</a:t>
                      </a:r>
                    </a:p>
                  </a:txBody>
                  <a:tcPr marL="9525" marR="9525" marT="9525" marB="0" anchor="ctr">
                    <a:lnL w="3175" cap="flat" cmpd="sng" algn="ctr">
                      <a:solidFill>
                        <a:schemeClr val="bg1">
                          <a:lumMod val="75000"/>
                        </a:schemeClr>
                      </a:solidFill>
                      <a:prstDash val="solid"/>
                      <a:round/>
                      <a:headEnd type="none" w="med" len="med"/>
                      <a:tailEnd type="none" w="med" len="med"/>
                    </a:lnL>
                    <a:lnR w="285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4167075963"/>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Treating / spoiling yourself / others</a:t>
                      </a:r>
                    </a:p>
                  </a:txBody>
                  <a:tcPr marL="9525" marR="9525" marT="9525" marB="0"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62%</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109 </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30%</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1" i="0" u="none" strike="noStrike" dirty="0">
                          <a:solidFill>
                            <a:srgbClr val="C00000"/>
                          </a:solidFill>
                          <a:effectLst/>
                          <a:latin typeface="Arial" panose="020B0604020202020204" pitchFamily="34" charset="0"/>
                          <a:cs typeface="Arial" panose="020B0604020202020204" pitchFamily="34" charset="0"/>
                        </a:rPr>
                        <a:t>-31%</a:t>
                      </a:r>
                    </a:p>
                  </a:txBody>
                  <a:tcPr marL="9525" marR="9525" marT="9525" marB="0" anchor="ctr">
                    <a:lnL w="3175" cap="flat" cmpd="sng" algn="ctr">
                      <a:solidFill>
                        <a:schemeClr val="bg1">
                          <a:lumMod val="75000"/>
                        </a:schemeClr>
                      </a:solidFill>
                      <a:prstDash val="solid"/>
                      <a:round/>
                      <a:headEnd type="none" w="med" len="med"/>
                      <a:tailEnd type="none" w="med" len="med"/>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265351345"/>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Rest and relaxation</a:t>
                      </a:r>
                    </a:p>
                  </a:txBody>
                  <a:tcPr marL="9525" marR="9525" marT="9525" marB="0"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51%</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bg1"/>
                          </a:solidFill>
                          <a:effectLst/>
                          <a:latin typeface="Arial" panose="020B0604020202020204" pitchFamily="34" charset="0"/>
                          <a:cs typeface="Arial" panose="020B0604020202020204" pitchFamily="34" charset="0"/>
                        </a:rPr>
                        <a:t>83 </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26%</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1" i="0" u="none" strike="noStrike" dirty="0">
                          <a:solidFill>
                            <a:srgbClr val="C00000"/>
                          </a:solidFill>
                          <a:effectLst/>
                          <a:latin typeface="Arial" panose="020B0604020202020204" pitchFamily="34" charset="0"/>
                          <a:cs typeface="Arial" panose="020B0604020202020204" pitchFamily="34" charset="0"/>
                        </a:rPr>
                        <a:t>-25%</a:t>
                      </a:r>
                    </a:p>
                  </a:txBody>
                  <a:tcPr marL="9525" marR="9525" marT="9525" marB="0" anchor="ctr">
                    <a:lnL w="3175" cap="flat" cmpd="sng" algn="ctr">
                      <a:solidFill>
                        <a:schemeClr val="bg1">
                          <a:lumMod val="75000"/>
                        </a:schemeClr>
                      </a:solidFill>
                      <a:prstDash val="solid"/>
                      <a:round/>
                      <a:headEnd type="none" w="med" len="med"/>
                      <a:tailEnd type="none" w="med" len="med"/>
                    </a:lnL>
                    <a:lnR w="285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373551203"/>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Fun for all the family</a:t>
                      </a:r>
                    </a:p>
                  </a:txBody>
                  <a:tcPr marL="9525" marR="9525" marT="9525" marB="0"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46%</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bg1"/>
                          </a:solidFill>
                          <a:effectLst/>
                          <a:latin typeface="Arial" panose="020B0604020202020204" pitchFamily="34" charset="0"/>
                          <a:cs typeface="Arial" panose="020B0604020202020204" pitchFamily="34" charset="0"/>
                        </a:rPr>
                        <a:t>80 </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32%</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1" i="0" u="none" strike="noStrike" dirty="0">
                          <a:solidFill>
                            <a:srgbClr val="C00000"/>
                          </a:solidFill>
                          <a:effectLst/>
                          <a:latin typeface="Arial" panose="020B0604020202020204" pitchFamily="34" charset="0"/>
                          <a:cs typeface="Arial" panose="020B0604020202020204" pitchFamily="34" charset="0"/>
                        </a:rPr>
                        <a:t>-13%</a:t>
                      </a:r>
                    </a:p>
                  </a:txBody>
                  <a:tcPr marL="9525" marR="9525" marT="9525" marB="0" anchor="ctr">
                    <a:lnL w="3175" cap="flat" cmpd="sng" algn="ctr">
                      <a:solidFill>
                        <a:schemeClr val="bg1">
                          <a:lumMod val="75000"/>
                        </a:schemeClr>
                      </a:solidFill>
                      <a:prstDash val="solid"/>
                      <a:round/>
                      <a:headEnd type="none" w="med" len="med"/>
                      <a:tailEnd type="none" w="med" len="med"/>
                    </a:lnL>
                    <a:lnR w="285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89524845"/>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Meeting new people</a:t>
                      </a:r>
                    </a:p>
                  </a:txBody>
                  <a:tcPr marL="9525" marR="9525" marT="9525" marB="0"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44%</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bg1"/>
                          </a:solidFill>
                          <a:effectLst/>
                          <a:latin typeface="Arial" panose="020B0604020202020204" pitchFamily="34" charset="0"/>
                          <a:cs typeface="Arial" panose="020B0604020202020204" pitchFamily="34" charset="0"/>
                        </a:rPr>
                        <a:t>124 </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42%</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-3%</a:t>
                      </a:r>
                    </a:p>
                  </a:txBody>
                  <a:tcPr marL="9525" marR="9525" marT="9525" marB="0" anchor="ctr">
                    <a:lnL w="3175" cap="flat" cmpd="sng" algn="ctr">
                      <a:solidFill>
                        <a:schemeClr val="bg1">
                          <a:lumMod val="75000"/>
                        </a:schemeClr>
                      </a:solidFill>
                      <a:prstDash val="solid"/>
                      <a:round/>
                      <a:headEnd type="none" w="med" len="med"/>
                      <a:tailEnd type="none" w="med" len="med"/>
                    </a:lnL>
                    <a:lnR w="285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824507888"/>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Thrill and excitement from activities / sports</a:t>
                      </a:r>
                    </a:p>
                  </a:txBody>
                  <a:tcPr marL="9525" marR="9525" marT="9525" marB="0"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30%</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bg1"/>
                          </a:solidFill>
                          <a:effectLst/>
                          <a:latin typeface="Arial" panose="020B0604020202020204" pitchFamily="34" charset="0"/>
                          <a:cs typeface="Arial" panose="020B0604020202020204" pitchFamily="34" charset="0"/>
                        </a:rPr>
                        <a:t>110 </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92D050"/>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35%</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+5%</a:t>
                      </a:r>
                    </a:p>
                  </a:txBody>
                  <a:tcPr marL="9525" marR="9525" marT="9525" marB="0" anchor="ctr">
                    <a:lnL w="3175" cap="flat" cmpd="sng" algn="ctr">
                      <a:solidFill>
                        <a:schemeClr val="bg1">
                          <a:lumMod val="75000"/>
                        </a:schemeClr>
                      </a:solidFill>
                      <a:prstDash val="solid"/>
                      <a:round/>
                      <a:headEnd type="none" w="med" len="med"/>
                      <a:tailEnd type="none" w="med" len="med"/>
                    </a:lnL>
                    <a:lnR w="285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463063126"/>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Helping the local community / environment</a:t>
                      </a:r>
                    </a:p>
                  </a:txBody>
                  <a:tcPr marL="9525" marR="9525" marT="9525" marB="0"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25%</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101 </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28%</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+3%</a:t>
                      </a:r>
                    </a:p>
                  </a:txBody>
                  <a:tcPr marL="9525" marR="9525" marT="9525" marB="0" anchor="ctr">
                    <a:lnL w="3175" cap="flat" cmpd="sng" algn="ctr">
                      <a:solidFill>
                        <a:schemeClr val="bg1">
                          <a:lumMod val="75000"/>
                        </a:schemeClr>
                      </a:solidFill>
                      <a:prstDash val="solid"/>
                      <a:round/>
                      <a:headEnd type="none" w="med" len="med"/>
                      <a:tailEnd type="none" w="med" len="med"/>
                    </a:lnL>
                    <a:lnR w="285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89088986"/>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Partying</a:t>
                      </a:r>
                    </a:p>
                  </a:txBody>
                  <a:tcPr marL="9525" marR="9525" marT="9525" marB="0"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23%</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bg1"/>
                          </a:solidFill>
                          <a:effectLst/>
                          <a:latin typeface="Arial" panose="020B0604020202020204" pitchFamily="34" charset="0"/>
                          <a:cs typeface="Arial" panose="020B0604020202020204" pitchFamily="34" charset="0"/>
                        </a:rPr>
                        <a:t>113 </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92D050"/>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45%</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1" i="0" u="none" strike="noStrike" dirty="0">
                          <a:solidFill>
                            <a:srgbClr val="00B050"/>
                          </a:solidFill>
                          <a:effectLst/>
                          <a:latin typeface="Arial" panose="020B0604020202020204" pitchFamily="34" charset="0"/>
                          <a:cs typeface="Arial" panose="020B0604020202020204" pitchFamily="34" charset="0"/>
                        </a:rPr>
                        <a:t>+23%</a:t>
                      </a:r>
                    </a:p>
                  </a:txBody>
                  <a:tcPr marL="9525" marR="9525" marT="9525" marB="0" anchor="ctr">
                    <a:lnL w="3175" cap="flat" cmpd="sng" algn="ctr">
                      <a:solidFill>
                        <a:schemeClr val="bg1">
                          <a:lumMod val="75000"/>
                        </a:schemeClr>
                      </a:solidFill>
                      <a:prstDash val="solid"/>
                      <a:round/>
                      <a:headEnd type="none" w="med" len="med"/>
                      <a:tailEnd type="none" w="med" len="med"/>
                    </a:lnL>
                    <a:lnR w="285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214850825"/>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Achieving something challenging</a:t>
                      </a:r>
                    </a:p>
                  </a:txBody>
                  <a:tcPr marL="9525" marR="9525" marT="9525" marB="0"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22%</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91 </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35%</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tc>
                  <a:txBody>
                    <a:bodyPr/>
                    <a:lstStyle/>
                    <a:p>
                      <a:pPr algn="ctr" fontAlgn="ctr"/>
                      <a:r>
                        <a:rPr lang="en-GB" sz="1200" b="1" i="0" u="none" strike="noStrike" dirty="0">
                          <a:solidFill>
                            <a:srgbClr val="00B050"/>
                          </a:solidFill>
                          <a:effectLst/>
                          <a:latin typeface="Arial" panose="020B0604020202020204" pitchFamily="34" charset="0"/>
                          <a:cs typeface="Arial" panose="020B0604020202020204" pitchFamily="34" charset="0"/>
                        </a:rPr>
                        <a:t>+13%</a:t>
                      </a:r>
                    </a:p>
                  </a:txBody>
                  <a:tcPr marL="9525" marR="9525" marT="9525" marB="0" anchor="ctr">
                    <a:lnL w="3175" cap="flat" cmpd="sng" algn="ctr">
                      <a:solidFill>
                        <a:schemeClr val="bg1">
                          <a:lumMod val="75000"/>
                        </a:schemeClr>
                      </a:solidFill>
                      <a:prstDash val="solid"/>
                      <a:round/>
                      <a:headEnd type="none" w="med" len="med"/>
                      <a:tailEnd type="none" w="med" len="med"/>
                    </a:lnL>
                    <a:lnR w="285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781145162"/>
                  </a:ext>
                </a:extLst>
              </a:tr>
            </a:tbl>
          </a:graphicData>
        </a:graphic>
      </p:graphicFrame>
      <p:sp>
        <p:nvSpPr>
          <p:cNvPr id="33" name="Rectangle 32"/>
          <p:cNvSpPr/>
          <p:nvPr/>
        </p:nvSpPr>
        <p:spPr>
          <a:xfrm>
            <a:off x="361945" y="926035"/>
            <a:ext cx="4540255" cy="697627"/>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IMPORTANT FACTORS WHEN TAKING HOLIDAYS </a:t>
            </a:r>
          </a:p>
          <a:p>
            <a:pPr>
              <a:lnSpc>
                <a:spcPts val="1100"/>
              </a:lnSpc>
            </a:pPr>
            <a:r>
              <a:rPr lang="en-GB" sz="1200" b="1" dirty="0">
                <a:solidFill>
                  <a:srgbClr val="120742"/>
                </a:solidFill>
                <a:latin typeface="Arial" panose="020B0604020202020204" pitchFamily="34" charset="0"/>
                <a:cs typeface="Arial" panose="020B0604020202020204" pitchFamily="34" charset="0"/>
              </a:rPr>
              <a:t>GENERALLY &amp;  ENGLAND DELIVERY AGAINST THESE</a:t>
            </a:r>
          </a:p>
          <a:p>
            <a:r>
              <a:rPr lang="en-GB" sz="700" dirty="0">
                <a:latin typeface="Arial" panose="020B0604020202020204" pitchFamily="34" charset="0"/>
                <a:cs typeface="Arial" panose="020B0604020202020204" pitchFamily="34" charset="0"/>
              </a:rPr>
              <a:t>TOP 2 BOX IMPORTANCE (VERY IMPORTANT / EXTREMELY IMPORTANT) GENERALLY, AND INDEXED AGAINST GLOBAL IMPORTANCE, COMPARED TO TOP 2 BOX ENGLAND DELIVERY AGAINST THIS (SCORED 6 OR 7 WHERE 7 MEANS ENGLAND IS A REALLY GREAT PLACE FOR THIS)</a:t>
            </a:r>
          </a:p>
        </p:txBody>
      </p:sp>
      <p:sp>
        <p:nvSpPr>
          <p:cNvPr id="34" name="Oval 33"/>
          <p:cNvSpPr/>
          <p:nvPr/>
        </p:nvSpPr>
        <p:spPr>
          <a:xfrm>
            <a:off x="8371260" y="819359"/>
            <a:ext cx="527544" cy="519092"/>
          </a:xfrm>
          <a:prstGeom prst="ellipse">
            <a:avLst/>
          </a:prstGeom>
          <a:solidFill>
            <a:srgbClr val="120742"/>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algn="ctr"/>
            <a:r>
              <a:rPr lang="en-US" sz="1400" b="1" dirty="0">
                <a:solidFill>
                  <a:schemeClr val="bg1"/>
                </a:solidFill>
                <a:latin typeface="Arial" panose="020B0604020202020204" pitchFamily="34" charset="0"/>
                <a:cs typeface="Arial" panose="020B0604020202020204" pitchFamily="34" charset="0"/>
              </a:rPr>
              <a:t>37%</a:t>
            </a:r>
          </a:p>
          <a:p>
            <a:pPr lvl="0" algn="ctr"/>
            <a:r>
              <a:rPr lang="en-US" sz="700" b="1" dirty="0">
                <a:solidFill>
                  <a:prstClr val="white"/>
                </a:solidFill>
                <a:latin typeface="Arial" panose="020B0604020202020204" pitchFamily="34" charset="0"/>
                <a:cs typeface="Arial" panose="020B0604020202020204" pitchFamily="34" charset="0"/>
              </a:rPr>
              <a:t>Index 86</a:t>
            </a:r>
          </a:p>
        </p:txBody>
      </p:sp>
      <p:sp>
        <p:nvSpPr>
          <p:cNvPr id="36" name="Rectangle 35"/>
          <p:cNvSpPr/>
          <p:nvPr/>
        </p:nvSpPr>
        <p:spPr>
          <a:xfrm>
            <a:off x="5527583" y="926035"/>
            <a:ext cx="2828661" cy="374461"/>
          </a:xfrm>
          <a:prstGeom prst="rect">
            <a:avLst/>
          </a:prstGeom>
        </p:spPr>
        <p:txBody>
          <a:bodyPr wrap="square" lIns="0">
            <a:spAutoFit/>
          </a:bodyPr>
          <a:lstStyle/>
          <a:p>
            <a:pPr algn="r">
              <a:lnSpc>
                <a:spcPts val="1100"/>
              </a:lnSpc>
            </a:pPr>
            <a:r>
              <a:rPr lang="en-GB" sz="1200" b="1" dirty="0">
                <a:solidFill>
                  <a:srgbClr val="120742"/>
                </a:solidFill>
                <a:latin typeface="Arial" panose="020B0604020202020204" pitchFamily="34" charset="0"/>
                <a:cs typeface="Arial" panose="020B0604020202020204" pitchFamily="34" charset="0"/>
              </a:rPr>
              <a:t>BEEN TO ENGLAND IN PAST 3 YEARS INDEXED AGAINST GLOBAL</a:t>
            </a:r>
          </a:p>
        </p:txBody>
      </p:sp>
      <p:graphicFrame>
        <p:nvGraphicFramePr>
          <p:cNvPr id="37" name="Table 36"/>
          <p:cNvGraphicFramePr>
            <a:graphicFrameLocks noGrp="1"/>
          </p:cNvGraphicFramePr>
          <p:nvPr>
            <p:extLst>
              <p:ext uri="{D42A27DB-BD31-4B8C-83A1-F6EECF244321}">
                <p14:modId xmlns:p14="http://schemas.microsoft.com/office/powerpoint/2010/main" val="3036223396"/>
              </p:ext>
            </p:extLst>
          </p:nvPr>
        </p:nvGraphicFramePr>
        <p:xfrm>
          <a:off x="5653550" y="1663942"/>
          <a:ext cx="3230410" cy="2016000"/>
        </p:xfrm>
        <a:graphic>
          <a:graphicData uri="http://schemas.openxmlformats.org/drawingml/2006/table">
            <a:tbl>
              <a:tblPr>
                <a:tableStyleId>{5C22544A-7EE6-4342-B048-85BDC9FD1C3A}</a:tableStyleId>
              </a:tblPr>
              <a:tblGrid>
                <a:gridCol w="2006410">
                  <a:extLst>
                    <a:ext uri="{9D8B030D-6E8A-4147-A177-3AD203B41FA5}">
                      <a16:colId xmlns:a16="http://schemas.microsoft.com/office/drawing/2014/main" xmlns="" val="1103061090"/>
                    </a:ext>
                  </a:extLst>
                </a:gridCol>
                <a:gridCol w="612000">
                  <a:extLst>
                    <a:ext uri="{9D8B030D-6E8A-4147-A177-3AD203B41FA5}">
                      <a16:colId xmlns:a16="http://schemas.microsoft.com/office/drawing/2014/main" xmlns="" val="644159123"/>
                    </a:ext>
                  </a:extLst>
                </a:gridCol>
                <a:gridCol w="612000">
                  <a:extLst>
                    <a:ext uri="{9D8B030D-6E8A-4147-A177-3AD203B41FA5}">
                      <a16:colId xmlns:a16="http://schemas.microsoft.com/office/drawing/2014/main" xmlns="" val="2996424261"/>
                    </a:ext>
                  </a:extLst>
                </a:gridCol>
              </a:tblGrid>
              <a:tr h="396000">
                <a:tc>
                  <a:txBody>
                    <a:bodyPr/>
                    <a:lstStyle/>
                    <a:p>
                      <a:pPr marL="0" marR="0" lvl="0" indent="0" algn="l" defTabSz="457200" rtl="0" eaLnBrk="1" fontAlgn="b"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LOCATIONS CONSIDERED</a:t>
                      </a:r>
                    </a:p>
                    <a:p>
                      <a:pPr marL="0" marR="0" lvl="0" indent="0" algn="l" defTabSz="457200" rtl="0" eaLnBrk="1" fontAlgn="b"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 ENGLAND</a:t>
                      </a:r>
                    </a:p>
                  </a:txBody>
                  <a:tcPr marL="9525" marR="9525" marT="9525" marB="0" anchor="ctr">
                    <a:lnL w="12700" cmpd="sng">
                      <a:noFill/>
                    </a:lnL>
                    <a:lnR w="3175" cap="flat" cmpd="sng" algn="ctr">
                      <a:solidFill>
                        <a:schemeClr val="bg1">
                          <a:lumMod val="75000"/>
                        </a:schemeClr>
                      </a:solidFill>
                      <a:prstDash val="solid"/>
                      <a:round/>
                      <a:headEnd type="none" w="med" len="med"/>
                      <a:tailEnd type="none" w="med" len="med"/>
                    </a:lnR>
                    <a:lnT w="12700" cmpd="sng">
                      <a:noFill/>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endParaRPr lang="en-GB" sz="600" b="1"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12700" cmpd="sng">
                      <a:noFill/>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6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VS GLOBAL</a:t>
                      </a:r>
                      <a:endParaRPr lang="en-GB" sz="1100" b="1"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12700" cmpd="sng">
                      <a:noFill/>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xmlns="" val="2255244487"/>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London</a:t>
                      </a:r>
                    </a:p>
                  </a:txBody>
                  <a:tcPr marL="9525" marR="9525" marT="9525" marB="0"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84%</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200" b="0" i="0" u="none" strike="noStrike" dirty="0">
                          <a:solidFill>
                            <a:schemeClr val="tx1"/>
                          </a:solidFill>
                          <a:effectLst/>
                          <a:latin typeface="Arial" panose="020B0604020202020204" pitchFamily="34" charset="0"/>
                          <a:cs typeface="Arial" panose="020B0604020202020204" pitchFamily="34" charset="0"/>
                        </a:rPr>
                        <a:t>103 </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005986910"/>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Historic towns and cities</a:t>
                      </a:r>
                    </a:p>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(i.e. outside London)</a:t>
                      </a:r>
                    </a:p>
                  </a:txBody>
                  <a:tcPr marL="9525" marR="9525" marT="9525" marB="0"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64%</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200" b="0" i="0" u="none" strike="noStrike" dirty="0">
                          <a:solidFill>
                            <a:schemeClr val="bg1"/>
                          </a:solidFill>
                          <a:effectLst/>
                          <a:latin typeface="Arial" panose="020B0604020202020204" pitchFamily="34" charset="0"/>
                          <a:cs typeface="Arial" panose="020B0604020202020204" pitchFamily="34" charset="0"/>
                        </a:rPr>
                        <a:t>89 </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FFC000"/>
                    </a:solidFill>
                  </a:tcPr>
                </a:tc>
                <a:extLst>
                  <a:ext uri="{0D108BD9-81ED-4DB2-BD59-A6C34878D82A}">
                    <a16:rowId xmlns:a16="http://schemas.microsoft.com/office/drawing/2014/main" xmlns="" val="445093793"/>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Countryside / villages</a:t>
                      </a:r>
                    </a:p>
                  </a:txBody>
                  <a:tcPr marL="9525" marR="9525" marT="9525" marB="0"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46%</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200" b="0" i="0" u="none" strike="noStrike" dirty="0">
                          <a:solidFill>
                            <a:schemeClr val="bg1"/>
                          </a:solidFill>
                          <a:effectLst/>
                          <a:latin typeface="Arial" panose="020B0604020202020204" pitchFamily="34" charset="0"/>
                          <a:cs typeface="Arial" panose="020B0604020202020204" pitchFamily="34" charset="0"/>
                        </a:rPr>
                        <a:t>77 </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C00000"/>
                    </a:solidFill>
                  </a:tcPr>
                </a:tc>
                <a:extLst>
                  <a:ext uri="{0D108BD9-81ED-4DB2-BD59-A6C34878D82A}">
                    <a16:rowId xmlns:a16="http://schemas.microsoft.com/office/drawing/2014/main" xmlns="" val="1408950056"/>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Coastal or beach locations</a:t>
                      </a:r>
                    </a:p>
                  </a:txBody>
                  <a:tcPr marL="9525" marR="9525" marT="9525" marB="0"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45%</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200" b="0" i="0" u="none" strike="noStrike" dirty="0">
                          <a:solidFill>
                            <a:schemeClr val="bg1"/>
                          </a:solidFill>
                          <a:effectLst/>
                          <a:latin typeface="Arial" panose="020B0604020202020204" pitchFamily="34" charset="0"/>
                          <a:cs typeface="Arial" panose="020B0604020202020204" pitchFamily="34" charset="0"/>
                        </a:rPr>
                        <a:t>73 </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C00000"/>
                    </a:solidFill>
                  </a:tcPr>
                </a:tc>
                <a:extLst>
                  <a:ext uri="{0D108BD9-81ED-4DB2-BD59-A6C34878D82A}">
                    <a16:rowId xmlns:a16="http://schemas.microsoft.com/office/drawing/2014/main" xmlns="" val="457062866"/>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Modern towns and cities</a:t>
                      </a:r>
                    </a:p>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(i.e. outside London)</a:t>
                      </a:r>
                    </a:p>
                  </a:txBody>
                  <a:tcPr marL="9525" marR="9525" marT="9525" marB="0"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39%</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200" b="0" i="0" u="none" strike="noStrike" dirty="0">
                          <a:solidFill>
                            <a:schemeClr val="bg1"/>
                          </a:solidFill>
                          <a:effectLst/>
                          <a:latin typeface="Arial" panose="020B0604020202020204" pitchFamily="34" charset="0"/>
                          <a:cs typeface="Arial" panose="020B0604020202020204" pitchFamily="34" charset="0"/>
                        </a:rPr>
                        <a:t>78 </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C00000"/>
                    </a:solidFill>
                  </a:tcPr>
                </a:tc>
                <a:extLst>
                  <a:ext uri="{0D108BD9-81ED-4DB2-BD59-A6C34878D82A}">
                    <a16:rowId xmlns:a16="http://schemas.microsoft.com/office/drawing/2014/main" xmlns="" val="4167075963"/>
                  </a:ext>
                </a:extLst>
              </a:tr>
            </a:tbl>
          </a:graphicData>
        </a:graphic>
      </p:graphicFrame>
      <p:sp>
        <p:nvSpPr>
          <p:cNvPr id="15" name="TextBox 14">
            <a:extLst>
              <a:ext uri="{FF2B5EF4-FFF2-40B4-BE49-F238E27FC236}">
                <a16:creationId xmlns:a16="http://schemas.microsoft.com/office/drawing/2014/main" xmlns="" id="{13B423A3-AD25-47CA-97EC-F1DF20B135D3}"/>
              </a:ext>
            </a:extLst>
          </p:cNvPr>
          <p:cNvSpPr txBox="1"/>
          <p:nvPr/>
        </p:nvSpPr>
        <p:spPr>
          <a:xfrm>
            <a:off x="2302933" y="274989"/>
            <a:ext cx="4599179" cy="246221"/>
          </a:xfrm>
          <a:prstGeom prst="rect">
            <a:avLst/>
          </a:prstGeom>
          <a:noFill/>
        </p:spPr>
        <p:txBody>
          <a:bodyPr wrap="square" lIns="0" rIns="0" rtlCol="0">
            <a:spAutoFit/>
          </a:bodyPr>
          <a:lstStyle/>
          <a:p>
            <a:pPr algn="r"/>
            <a:r>
              <a:rPr lang="en-GB" sz="1000" u="sng" dirty="0">
                <a:solidFill>
                  <a:schemeClr val="bg1"/>
                </a:solidFill>
                <a:latin typeface="Arial" panose="020B0604020202020204" pitchFamily="34" charset="0"/>
                <a:cs typeface="Arial" panose="020B0604020202020204" pitchFamily="34" charset="0"/>
              </a:rPr>
              <a:t>3,361,000 trips to England</a:t>
            </a:r>
            <a:r>
              <a:rPr lang="en-GB" sz="1000" dirty="0">
                <a:solidFill>
                  <a:schemeClr val="bg1"/>
                </a:solidFill>
                <a:latin typeface="Arial" panose="020B0604020202020204" pitchFamily="34" charset="0"/>
                <a:cs typeface="Arial" panose="020B0604020202020204" pitchFamily="34" charset="0"/>
              </a:rPr>
              <a:t> in 2016 (rank 1) … </a:t>
            </a:r>
            <a:r>
              <a:rPr lang="en-GB" sz="1000" dirty="0" smtClean="0">
                <a:solidFill>
                  <a:schemeClr val="bg1"/>
                </a:solidFill>
                <a:latin typeface="Arial" panose="020B0604020202020204" pitchFamily="34" charset="0"/>
                <a:cs typeface="Arial" panose="020B0604020202020204" pitchFamily="34" charset="0"/>
              </a:rPr>
              <a:t>including </a:t>
            </a:r>
            <a:r>
              <a:rPr lang="en-GB" sz="1000" u="sng" dirty="0" smtClean="0">
                <a:solidFill>
                  <a:schemeClr val="bg1"/>
                </a:solidFill>
                <a:latin typeface="Arial" panose="020B0604020202020204" pitchFamily="34" charset="0"/>
                <a:cs typeface="Arial" panose="020B0604020202020204" pitchFamily="34" charset="0"/>
              </a:rPr>
              <a:t>44</a:t>
            </a:r>
            <a:r>
              <a:rPr lang="en-GB" sz="1000" u="sng" dirty="0">
                <a:solidFill>
                  <a:schemeClr val="bg1"/>
                </a:solidFill>
                <a:latin typeface="Arial" panose="020B0604020202020204" pitchFamily="34" charset="0"/>
                <a:cs typeface="Arial" panose="020B0604020202020204" pitchFamily="34" charset="0"/>
              </a:rPr>
              <a:t>% to rest of England </a:t>
            </a:r>
            <a:r>
              <a:rPr lang="en-GB" sz="1000" u="sng" dirty="0" smtClean="0">
                <a:solidFill>
                  <a:schemeClr val="bg1"/>
                </a:solidFill>
                <a:latin typeface="Arial" panose="020B0604020202020204" pitchFamily="34" charset="0"/>
                <a:cs typeface="Arial" panose="020B0604020202020204" pitchFamily="34" charset="0"/>
              </a:rPr>
              <a:t>*</a:t>
            </a:r>
            <a:endParaRPr lang="en-GB" sz="1000" u="sng" dirty="0">
              <a:solidFill>
                <a:schemeClr val="bg1"/>
              </a:solidFill>
              <a:latin typeface="Arial" panose="020B0604020202020204" pitchFamily="34" charset="0"/>
              <a:cs typeface="Arial" panose="020B0604020202020204" pitchFamily="34" charset="0"/>
            </a:endParaRPr>
          </a:p>
        </p:txBody>
      </p:sp>
      <p:sp>
        <p:nvSpPr>
          <p:cNvPr id="16" name="TextBox 15"/>
          <p:cNvSpPr txBox="1"/>
          <p:nvPr/>
        </p:nvSpPr>
        <p:spPr>
          <a:xfrm>
            <a:off x="318553" y="6611779"/>
            <a:ext cx="792108" cy="246221"/>
          </a:xfrm>
          <a:prstGeom prst="rect">
            <a:avLst/>
          </a:prstGeom>
          <a:noFill/>
        </p:spPr>
        <p:txBody>
          <a:bodyPr wrap="none" rtlCol="0">
            <a:spAutoFit/>
          </a:bodyPr>
          <a:lstStyle/>
          <a:p>
            <a:r>
              <a:rPr lang="en-GB" sz="1000" dirty="0" smtClean="0">
                <a:latin typeface="Arial" panose="020B0604020202020204" pitchFamily="34" charset="0"/>
                <a:cs typeface="Arial" panose="020B0604020202020204" pitchFamily="34" charset="0"/>
              </a:rPr>
              <a:t>*IPS 2016</a:t>
            </a:r>
            <a:endParaRPr lang="en-GB" sz="10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385918839"/>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ext Placeholder 17"/>
          <p:cNvSpPr>
            <a:spLocks noGrp="1"/>
          </p:cNvSpPr>
          <p:nvPr>
            <p:ph type="body" sz="quarter" idx="13"/>
          </p:nvPr>
        </p:nvSpPr>
        <p:spPr>
          <a:xfrm>
            <a:off x="364445" y="6396162"/>
            <a:ext cx="4381504" cy="274638"/>
          </a:xfrm>
        </p:spPr>
        <p:txBody>
          <a:bodyPr lIns="0"/>
          <a:lstStyle/>
          <a:p>
            <a:r>
              <a:rPr lang="en-GB" dirty="0"/>
              <a:t>Discover England Fund – Activities &amp; Themes Research 2017</a:t>
            </a:r>
          </a:p>
        </p:txBody>
      </p:sp>
      <p:graphicFrame>
        <p:nvGraphicFramePr>
          <p:cNvPr id="8" name="Table 7"/>
          <p:cNvGraphicFramePr>
            <a:graphicFrameLocks noGrp="1"/>
          </p:cNvGraphicFramePr>
          <p:nvPr>
            <p:extLst>
              <p:ext uri="{D42A27DB-BD31-4B8C-83A1-F6EECF244321}">
                <p14:modId xmlns:p14="http://schemas.microsoft.com/office/powerpoint/2010/main" val="4197973856"/>
              </p:ext>
            </p:extLst>
          </p:nvPr>
        </p:nvGraphicFramePr>
        <p:xfrm>
          <a:off x="352419" y="2590699"/>
          <a:ext cx="4140001" cy="2664000"/>
        </p:xfrm>
        <a:graphic>
          <a:graphicData uri="http://schemas.openxmlformats.org/drawingml/2006/table">
            <a:tbl>
              <a:tblPr>
                <a:tableStyleId>{5C22544A-7EE6-4342-B048-85BDC9FD1C3A}</a:tableStyleId>
              </a:tblPr>
              <a:tblGrid>
                <a:gridCol w="2441047">
                  <a:extLst>
                    <a:ext uri="{9D8B030D-6E8A-4147-A177-3AD203B41FA5}">
                      <a16:colId xmlns:a16="http://schemas.microsoft.com/office/drawing/2014/main" xmlns="" val="63228188"/>
                    </a:ext>
                  </a:extLst>
                </a:gridCol>
                <a:gridCol w="849477">
                  <a:extLst>
                    <a:ext uri="{9D8B030D-6E8A-4147-A177-3AD203B41FA5}">
                      <a16:colId xmlns:a16="http://schemas.microsoft.com/office/drawing/2014/main" xmlns="" val="541565902"/>
                    </a:ext>
                  </a:extLst>
                </a:gridCol>
                <a:gridCol w="849477">
                  <a:extLst>
                    <a:ext uri="{9D8B030D-6E8A-4147-A177-3AD203B41FA5}">
                      <a16:colId xmlns:a16="http://schemas.microsoft.com/office/drawing/2014/main" xmlns="" val="3094556263"/>
                    </a:ext>
                  </a:extLst>
                </a:gridCol>
              </a:tblGrid>
              <a:tr h="396000">
                <a:tc>
                  <a:txBody>
                    <a:bodyPr/>
                    <a:lstStyle/>
                    <a:p>
                      <a:pPr algn="l" fontAlgn="b"/>
                      <a:r>
                        <a:rPr lang="en-GB" sz="1200" b="1" i="0" u="none" strike="noStrike" dirty="0">
                          <a:solidFill>
                            <a:schemeClr val="tx1"/>
                          </a:solidFill>
                          <a:effectLst/>
                          <a:latin typeface="Arial" panose="020B0604020202020204" pitchFamily="34" charset="0"/>
                          <a:cs typeface="Arial" panose="020B0604020202020204" pitchFamily="34" charset="0"/>
                        </a:rPr>
                        <a:t>ACTIVITY CLUSTER</a:t>
                      </a:r>
                      <a:endParaRPr lang="en-GB" sz="1600" b="1"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nchor="ctr">
                    <a:lnR w="3175" cap="flat" cmpd="sng" algn="ctr">
                      <a:solidFill>
                        <a:schemeClr val="bg1">
                          <a:lumMod val="65000"/>
                        </a:schemeClr>
                      </a:solidFill>
                      <a:prstDash val="solid"/>
                      <a:round/>
                      <a:headEnd type="none" w="med" len="med"/>
                      <a:tailEnd type="none" w="med" len="med"/>
                    </a:lnR>
                    <a:lnB w="3175" cap="flat" cmpd="sng" algn="ctr">
                      <a:solidFill>
                        <a:schemeClr val="bg1">
                          <a:lumMod val="65000"/>
                        </a:schemeClr>
                      </a:solidFill>
                      <a:prstDash val="solid"/>
                      <a:round/>
                      <a:headEnd type="none" w="med" len="med"/>
                      <a:tailEnd type="none" w="med" len="med"/>
                    </a:lnB>
                    <a:noFill/>
                  </a:tcPr>
                </a:tc>
                <a:tc>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9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B w="3175" cap="flat" cmpd="sng" algn="ctr">
                      <a:solidFill>
                        <a:schemeClr val="bg1">
                          <a:lumMod val="65000"/>
                        </a:schemeClr>
                      </a:solidFill>
                      <a:prstDash val="solid"/>
                      <a:round/>
                      <a:headEnd type="none" w="med" len="med"/>
                      <a:tailEnd type="none" w="med" len="med"/>
                    </a:lnB>
                    <a:noFill/>
                  </a:tcPr>
                </a:tc>
                <a:tc>
                  <a:txBody>
                    <a:bodyPr/>
                    <a:lstStyle/>
                    <a:p>
                      <a:pPr algn="ctr" fontAlgn="b"/>
                      <a:r>
                        <a:rPr lang="en-GB" sz="1200" b="1" i="0" u="none" strike="noStrike" dirty="0">
                          <a:solidFill>
                            <a:schemeClr val="tx1"/>
                          </a:solidFill>
                          <a:effectLst/>
                          <a:latin typeface="Arial" panose="020B0604020202020204" pitchFamily="34" charset="0"/>
                          <a:cs typeface="Arial" panose="020B0604020202020204" pitchFamily="34" charset="0"/>
                        </a:rPr>
                        <a:t>INDEX</a:t>
                      </a:r>
                    </a:p>
                    <a:p>
                      <a:pPr algn="ctr" fontAlgn="b"/>
                      <a:r>
                        <a:rPr lang="en-GB" sz="700" b="1" i="0" u="none" strike="noStrike" dirty="0">
                          <a:solidFill>
                            <a:schemeClr val="tx1"/>
                          </a:solidFill>
                          <a:effectLst/>
                          <a:latin typeface="Arial" panose="020B0604020202020204" pitchFamily="34" charset="0"/>
                          <a:cs typeface="Arial" panose="020B0604020202020204" pitchFamily="34" charset="0"/>
                        </a:rPr>
                        <a:t>CONSIDERATION</a:t>
                      </a:r>
                      <a:endParaRPr lang="en-GB" sz="600" b="1"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nchor="ctr">
                    <a:lnL w="3175" cap="flat" cmpd="sng" algn="ctr">
                      <a:solidFill>
                        <a:schemeClr val="bg1">
                          <a:lumMod val="65000"/>
                        </a:schemeClr>
                      </a:solidFill>
                      <a:prstDash val="solid"/>
                      <a:round/>
                      <a:headEnd type="none" w="med" len="med"/>
                      <a:tailEnd type="none" w="med" len="med"/>
                    </a:lnL>
                    <a:lnB w="3175"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3277885345"/>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Visiting famous / iconic attractions / places</a:t>
                      </a:r>
                    </a:p>
                  </a:txBody>
                  <a:tcPr marL="9525" marR="9525" marT="9525" marB="0" anchor="ctr">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ctr" fontAlgn="ctr"/>
                      <a:r>
                        <a:rPr lang="en-GB" sz="1000" b="0" i="0" u="none" strike="noStrike" dirty="0">
                          <a:solidFill>
                            <a:schemeClr val="tx1"/>
                          </a:solidFill>
                          <a:effectLst/>
                          <a:latin typeface="Arial" panose="020B0604020202020204" pitchFamily="34" charset="0"/>
                          <a:cs typeface="Arial" panose="020B0604020202020204" pitchFamily="34" charset="0"/>
                        </a:rPr>
                        <a:t>80%</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98 </a:t>
                      </a:r>
                    </a:p>
                  </a:txBody>
                  <a:tcPr marL="9525" marR="9525" marT="9525" marB="0" anchor="ctr">
                    <a:lnL w="3175" cap="flat" cmpd="sng" algn="ctr">
                      <a:solidFill>
                        <a:schemeClr val="bg1">
                          <a:lumMod val="65000"/>
                        </a:schemeClr>
                      </a:solidFill>
                      <a:prstDash val="solid"/>
                      <a:round/>
                      <a:headEnd type="none" w="med" len="med"/>
                      <a:tailEnd type="none" w="med" len="med"/>
                    </a:lnL>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1726463854"/>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Exploring history and heritage</a:t>
                      </a:r>
                    </a:p>
                  </a:txBody>
                  <a:tcPr marL="9525" marR="9525" marT="9525" marB="0" anchor="ctr">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ctr" fontAlgn="ctr"/>
                      <a:r>
                        <a:rPr lang="en-GB" sz="1000" b="0" i="0" u="none" strike="noStrike" dirty="0">
                          <a:solidFill>
                            <a:schemeClr val="tx1"/>
                          </a:solidFill>
                          <a:effectLst/>
                          <a:latin typeface="Arial" panose="020B0604020202020204" pitchFamily="34" charset="0"/>
                          <a:cs typeface="Arial" panose="020B0604020202020204" pitchFamily="34" charset="0"/>
                        </a:rPr>
                        <a:t>76%</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102 </a:t>
                      </a:r>
                    </a:p>
                  </a:txBody>
                  <a:tcPr marL="9525" marR="9525" marT="9525" marB="0" anchor="ctr">
                    <a:lnL w="3175" cap="flat" cmpd="sng" algn="ctr">
                      <a:solidFill>
                        <a:schemeClr val="bg1">
                          <a:lumMod val="65000"/>
                        </a:schemeClr>
                      </a:solidFill>
                      <a:prstDash val="solid"/>
                      <a:round/>
                      <a:headEnd type="none" w="med" len="med"/>
                      <a:tailEnd type="none" w="med" len="med"/>
                    </a:lnL>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1601167589"/>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Experiencing city life</a:t>
                      </a:r>
                    </a:p>
                  </a:txBody>
                  <a:tcPr marL="9525" marR="9525" marT="9525" marB="0" anchor="ctr">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ctr" fontAlgn="ctr"/>
                      <a:r>
                        <a:rPr lang="en-GB" sz="1000" b="0" i="0" u="none" strike="noStrike" dirty="0">
                          <a:solidFill>
                            <a:schemeClr val="tx1"/>
                          </a:solidFill>
                          <a:effectLst/>
                          <a:latin typeface="Arial" panose="020B0604020202020204" pitchFamily="34" charset="0"/>
                          <a:cs typeface="Arial" panose="020B0604020202020204" pitchFamily="34" charset="0"/>
                        </a:rPr>
                        <a:t>71%</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100 </a:t>
                      </a:r>
                    </a:p>
                  </a:txBody>
                  <a:tcPr marL="9525" marR="9525" marT="9525" marB="0" anchor="ctr">
                    <a:lnL w="3175" cap="flat" cmpd="sng" algn="ctr">
                      <a:solidFill>
                        <a:schemeClr val="bg1">
                          <a:lumMod val="65000"/>
                        </a:schemeClr>
                      </a:solidFill>
                      <a:prstDash val="solid"/>
                      <a:round/>
                      <a:headEnd type="none" w="med" len="med"/>
                      <a:tailEnd type="none" w="med" len="med"/>
                    </a:lnL>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3180650140"/>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Attending cultural / music / sports events</a:t>
                      </a:r>
                    </a:p>
                  </a:txBody>
                  <a:tcPr marL="9525" marR="9525" marT="9525" marB="0" anchor="ctr">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ctr" fontAlgn="ctr"/>
                      <a:r>
                        <a:rPr lang="en-GB" sz="1000" b="0" i="0" u="none" strike="noStrike" dirty="0">
                          <a:solidFill>
                            <a:schemeClr val="tx1"/>
                          </a:solidFill>
                          <a:effectLst/>
                          <a:latin typeface="Arial" panose="020B0604020202020204" pitchFamily="34" charset="0"/>
                          <a:cs typeface="Arial" panose="020B0604020202020204" pitchFamily="34" charset="0"/>
                        </a:rPr>
                        <a:t>56%</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104 </a:t>
                      </a:r>
                    </a:p>
                  </a:txBody>
                  <a:tcPr marL="9525" marR="9525" marT="9525" marB="0" anchor="ctr">
                    <a:lnL w="3175" cap="flat" cmpd="sng" algn="ctr">
                      <a:solidFill>
                        <a:schemeClr val="bg1">
                          <a:lumMod val="65000"/>
                        </a:schemeClr>
                      </a:solidFill>
                      <a:prstDash val="solid"/>
                      <a:round/>
                      <a:headEnd type="none" w="med" len="med"/>
                      <a:tailEnd type="none" w="med" len="med"/>
                    </a:lnL>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542381253"/>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Experiencing rural life &amp; scenery</a:t>
                      </a:r>
                    </a:p>
                  </a:txBody>
                  <a:tcPr marL="9525" marR="9525" marT="9525" marB="0" anchor="ctr">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ctr" fontAlgn="ctr"/>
                      <a:r>
                        <a:rPr lang="en-GB" sz="1000" b="0" i="0" u="none" strike="noStrike" dirty="0">
                          <a:solidFill>
                            <a:schemeClr val="tx1"/>
                          </a:solidFill>
                          <a:effectLst/>
                          <a:latin typeface="Arial" panose="020B0604020202020204" pitchFamily="34" charset="0"/>
                          <a:cs typeface="Arial" panose="020B0604020202020204" pitchFamily="34" charset="0"/>
                        </a:rPr>
                        <a:t>51%</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83 </a:t>
                      </a:r>
                    </a:p>
                  </a:txBody>
                  <a:tcPr marL="9525" marR="9525" marT="9525" marB="0" anchor="ctr">
                    <a:lnL w="3175" cap="flat" cmpd="sng" algn="ctr">
                      <a:solidFill>
                        <a:schemeClr val="bg1">
                          <a:lumMod val="65000"/>
                        </a:schemeClr>
                      </a:solidFill>
                      <a:prstDash val="solid"/>
                      <a:round/>
                      <a:headEnd type="none" w="med" len="med"/>
                      <a:tailEnd type="none" w="med" len="med"/>
                    </a:lnL>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rgbClr val="FFC000"/>
                    </a:solidFill>
                  </a:tcPr>
                </a:tc>
                <a:extLst>
                  <a:ext uri="{0D108BD9-81ED-4DB2-BD59-A6C34878D82A}">
                    <a16:rowId xmlns:a16="http://schemas.microsoft.com/office/drawing/2014/main" xmlns="" val="3468587080"/>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Outdoor leisure pursuits</a:t>
                      </a:r>
                    </a:p>
                  </a:txBody>
                  <a:tcPr marL="9525" marR="9525" marT="9525" marB="0" anchor="ctr">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ctr" fontAlgn="ctr"/>
                      <a:r>
                        <a:rPr lang="en-GB" sz="1000" b="0" i="0" u="none" strike="noStrike" dirty="0">
                          <a:solidFill>
                            <a:schemeClr val="tx1"/>
                          </a:solidFill>
                          <a:effectLst/>
                          <a:latin typeface="Arial" panose="020B0604020202020204" pitchFamily="34" charset="0"/>
                          <a:cs typeface="Arial" panose="020B0604020202020204" pitchFamily="34" charset="0"/>
                        </a:rPr>
                        <a:t>50%</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89 </a:t>
                      </a:r>
                    </a:p>
                  </a:txBody>
                  <a:tcPr marL="9525" marR="9525" marT="9525" marB="0" anchor="ctr">
                    <a:lnL w="3175" cap="flat" cmpd="sng" algn="ctr">
                      <a:solidFill>
                        <a:schemeClr val="bg1">
                          <a:lumMod val="65000"/>
                        </a:schemeClr>
                      </a:solidFill>
                      <a:prstDash val="solid"/>
                      <a:round/>
                      <a:headEnd type="none" w="med" len="med"/>
                      <a:tailEnd type="none" w="med" len="med"/>
                    </a:lnL>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rgbClr val="FFC000"/>
                    </a:solidFill>
                  </a:tcPr>
                </a:tc>
                <a:extLst>
                  <a:ext uri="{0D108BD9-81ED-4DB2-BD59-A6C34878D82A}">
                    <a16:rowId xmlns:a16="http://schemas.microsoft.com/office/drawing/2014/main" xmlns="" val="1289559496"/>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Challenge and / or action</a:t>
                      </a:r>
                    </a:p>
                  </a:txBody>
                  <a:tcPr marL="9525" marR="9525" marT="9525" marB="0" anchor="ctr">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noFill/>
                  </a:tcPr>
                </a:tc>
                <a:tc>
                  <a:txBody>
                    <a:bodyPr/>
                    <a:lstStyle/>
                    <a:p>
                      <a:pPr algn="ctr" fontAlgn="ctr"/>
                      <a:r>
                        <a:rPr lang="en-GB" sz="1000" b="0" i="0" u="none" strike="noStrike" dirty="0">
                          <a:solidFill>
                            <a:schemeClr val="tx1"/>
                          </a:solidFill>
                          <a:effectLst/>
                          <a:latin typeface="Arial" panose="020B0604020202020204" pitchFamily="34" charset="0"/>
                          <a:cs typeface="Arial" panose="020B0604020202020204" pitchFamily="34" charset="0"/>
                        </a:rPr>
                        <a:t>35%</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no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112 </a:t>
                      </a:r>
                    </a:p>
                  </a:txBody>
                  <a:tcPr marL="9525" marR="9525" marT="9525" marB="0" anchor="ctr">
                    <a:lnL w="3175" cap="flat" cmpd="sng" algn="ctr">
                      <a:solidFill>
                        <a:schemeClr val="bg1">
                          <a:lumMod val="65000"/>
                        </a:schemeClr>
                      </a:solidFill>
                      <a:prstDash val="solid"/>
                      <a:round/>
                      <a:headEnd type="none" w="med" len="med"/>
                      <a:tailEnd type="none" w="med" len="med"/>
                    </a:lnL>
                    <a:lnT w="3175" cap="flat" cmpd="sng" algn="ctr">
                      <a:solidFill>
                        <a:schemeClr val="bg1">
                          <a:lumMod val="65000"/>
                        </a:schemeClr>
                      </a:solidFill>
                      <a:prstDash val="solid"/>
                      <a:round/>
                      <a:headEnd type="none" w="med" len="med"/>
                      <a:tailEnd type="none" w="med" len="med"/>
                    </a:lnT>
                    <a:solidFill>
                      <a:srgbClr val="92D050"/>
                    </a:solidFill>
                  </a:tcPr>
                </a:tc>
                <a:extLst>
                  <a:ext uri="{0D108BD9-81ED-4DB2-BD59-A6C34878D82A}">
                    <a16:rowId xmlns:a16="http://schemas.microsoft.com/office/drawing/2014/main" xmlns="" val="1428051378"/>
                  </a:ext>
                </a:extLst>
              </a:tr>
            </a:tbl>
          </a:graphicData>
        </a:graphic>
      </p:graphicFrame>
      <p:sp>
        <p:nvSpPr>
          <p:cNvPr id="3" name="Rectangle 2"/>
          <p:cNvSpPr/>
          <p:nvPr/>
        </p:nvSpPr>
        <p:spPr>
          <a:xfrm>
            <a:off x="352419" y="1775959"/>
            <a:ext cx="4140001" cy="697627"/>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CONSIDERATION OF ACTIVITY </a:t>
            </a:r>
          </a:p>
          <a:p>
            <a:pPr>
              <a:lnSpc>
                <a:spcPts val="1100"/>
              </a:lnSpc>
            </a:pPr>
            <a:r>
              <a:rPr lang="en-GB" sz="1200" b="1" dirty="0">
                <a:solidFill>
                  <a:srgbClr val="120742"/>
                </a:solidFill>
                <a:latin typeface="Arial" panose="020B0604020202020204" pitchFamily="34" charset="0"/>
                <a:cs typeface="Arial" panose="020B0604020202020204" pitchFamily="34" charset="0"/>
              </a:rPr>
              <a:t>CLUSTERS ON HOLIDAY TO ENGLAND </a:t>
            </a:r>
          </a:p>
          <a:p>
            <a:r>
              <a:rPr lang="en-GB" sz="700" dirty="0">
                <a:latin typeface="Arial" panose="020B0604020202020204" pitchFamily="34" charset="0"/>
                <a:cs typeface="Arial" panose="020B0604020202020204" pitchFamily="34" charset="0"/>
              </a:rPr>
              <a:t>TOP 2 BOX (DEFINITELY WOULD OR VERY LIKELY TO) CONSIDERATION OF ACTIVITY CLUSTERS ON HOLIDAY TO ENGLAND AND INDEXING AGAINST “GLOBAL” TOP 2 BOX SCORES. BOTH COLUMNS SHOW / BASED ON NORMALISED DATA</a:t>
            </a:r>
          </a:p>
        </p:txBody>
      </p:sp>
      <p:sp>
        <p:nvSpPr>
          <p:cNvPr id="12" name="Oval 11"/>
          <p:cNvSpPr/>
          <p:nvPr/>
        </p:nvSpPr>
        <p:spPr>
          <a:xfrm>
            <a:off x="8371260" y="169332"/>
            <a:ext cx="527544" cy="51909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t"/>
          <a:lstStyle/>
          <a:p>
            <a:pPr algn="ctr"/>
            <a:endParaRPr lang="en-US" sz="800" dirty="0">
              <a:solidFill>
                <a:schemeClr val="tx1"/>
              </a:solidFill>
              <a:latin typeface="Arial" panose="020B0604020202020204" pitchFamily="34" charset="0"/>
            </a:endParaRPr>
          </a:p>
        </p:txBody>
      </p:sp>
      <p:graphicFrame>
        <p:nvGraphicFramePr>
          <p:cNvPr id="14" name="Chart Placeholder 7"/>
          <p:cNvGraphicFramePr>
            <a:graphicFrameLocks/>
          </p:cNvGraphicFramePr>
          <p:nvPr>
            <p:extLst>
              <p:ext uri="{D42A27DB-BD31-4B8C-83A1-F6EECF244321}">
                <p14:modId xmlns:p14="http://schemas.microsoft.com/office/powerpoint/2010/main" val="2733771815"/>
              </p:ext>
            </p:extLst>
          </p:nvPr>
        </p:nvGraphicFramePr>
        <p:xfrm>
          <a:off x="-180926" y="849138"/>
          <a:ext cx="9743207" cy="467610"/>
        </p:xfrm>
        <a:graphic>
          <a:graphicData uri="http://schemas.openxmlformats.org/drawingml/2006/chart">
            <c:chart xmlns:c="http://schemas.openxmlformats.org/drawingml/2006/chart" xmlns:r="http://schemas.openxmlformats.org/officeDocument/2006/relationships" r:id="rId3"/>
          </a:graphicData>
        </a:graphic>
      </p:graphicFrame>
      <p:sp>
        <p:nvSpPr>
          <p:cNvPr id="20" name="Rectangle 19"/>
          <p:cNvSpPr/>
          <p:nvPr/>
        </p:nvSpPr>
        <p:spPr>
          <a:xfrm>
            <a:off x="352419" y="932365"/>
            <a:ext cx="2633153" cy="318480"/>
          </a:xfrm>
          <a:prstGeom prst="rect">
            <a:avLst/>
          </a:prstGeom>
          <a:noFill/>
        </p:spPr>
        <p:txBody>
          <a:bodyPr wrap="square" lIns="0" tIns="36000" rIns="0" bIns="0" anchor="ctr">
            <a:spAutoFit/>
          </a:bodyPr>
          <a:lstStyle/>
          <a:p>
            <a:pPr algn="r">
              <a:lnSpc>
                <a:spcPts val="1100"/>
              </a:lnSpc>
            </a:pPr>
            <a:r>
              <a:rPr lang="en-GB" sz="1200" b="1" dirty="0">
                <a:latin typeface="Arial" panose="020B0604020202020204" pitchFamily="34" charset="0"/>
                <a:cs typeface="Arial" panose="020B0604020202020204" pitchFamily="34" charset="0"/>
              </a:rPr>
              <a:t>ATTITUDE TOWARDS TAKING A HOLIDAY TO ENGLAND IN FUTURE</a:t>
            </a:r>
            <a:endParaRPr lang="en-GB" sz="1200" b="1" dirty="0">
              <a:solidFill>
                <a:srgbClr val="00B050"/>
              </a:solidFill>
              <a:latin typeface="Arial" panose="020B0604020202020204" pitchFamily="34" charset="0"/>
              <a:cs typeface="Arial" panose="020B0604020202020204" pitchFamily="34" charset="0"/>
            </a:endParaRPr>
          </a:p>
        </p:txBody>
      </p:sp>
      <p:graphicFrame>
        <p:nvGraphicFramePr>
          <p:cNvPr id="22" name="Table 21"/>
          <p:cNvGraphicFramePr>
            <a:graphicFrameLocks noGrp="1"/>
          </p:cNvGraphicFramePr>
          <p:nvPr>
            <p:extLst>
              <p:ext uri="{D42A27DB-BD31-4B8C-83A1-F6EECF244321}">
                <p14:modId xmlns:p14="http://schemas.microsoft.com/office/powerpoint/2010/main" val="523956709"/>
              </p:ext>
            </p:extLst>
          </p:nvPr>
        </p:nvGraphicFramePr>
        <p:xfrm>
          <a:off x="4745949" y="2590699"/>
          <a:ext cx="4140000" cy="3636000"/>
        </p:xfrm>
        <a:graphic>
          <a:graphicData uri="http://schemas.openxmlformats.org/drawingml/2006/table">
            <a:tbl>
              <a:tblPr>
                <a:tableStyleId>{5C22544A-7EE6-4342-B048-85BDC9FD1C3A}</a:tableStyleId>
              </a:tblPr>
              <a:tblGrid>
                <a:gridCol w="2440800">
                  <a:extLst>
                    <a:ext uri="{9D8B030D-6E8A-4147-A177-3AD203B41FA5}">
                      <a16:colId xmlns:a16="http://schemas.microsoft.com/office/drawing/2014/main" xmlns="" val="1103061090"/>
                    </a:ext>
                  </a:extLst>
                </a:gridCol>
                <a:gridCol w="849600">
                  <a:extLst>
                    <a:ext uri="{9D8B030D-6E8A-4147-A177-3AD203B41FA5}">
                      <a16:colId xmlns:a16="http://schemas.microsoft.com/office/drawing/2014/main" xmlns="" val="644159123"/>
                    </a:ext>
                  </a:extLst>
                </a:gridCol>
                <a:gridCol w="849600">
                  <a:extLst>
                    <a:ext uri="{9D8B030D-6E8A-4147-A177-3AD203B41FA5}">
                      <a16:colId xmlns:a16="http://schemas.microsoft.com/office/drawing/2014/main" xmlns="" val="3859757549"/>
                    </a:ext>
                  </a:extLst>
                </a:gridCol>
              </a:tblGrid>
              <a:tr h="396000">
                <a:tc>
                  <a:txBody>
                    <a:bodyPr/>
                    <a:lstStyle/>
                    <a:p>
                      <a:pPr algn="l" fontAlgn="b"/>
                      <a:r>
                        <a:rPr lang="en-GB" sz="1200" b="1" i="0" u="none" strike="noStrike" dirty="0">
                          <a:solidFill>
                            <a:schemeClr val="tx1"/>
                          </a:solidFill>
                          <a:effectLst/>
                          <a:latin typeface="Arial" panose="020B0604020202020204" pitchFamily="34" charset="0"/>
                          <a:cs typeface="Arial" panose="020B0604020202020204" pitchFamily="34" charset="0"/>
                        </a:rPr>
                        <a:t>ACTIVITY (1-10 of 40)</a:t>
                      </a:r>
                      <a:endParaRPr lang="en-GB" sz="1600" b="1"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12700" cmpd="sng">
                      <a:noFill/>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9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12700" cmpd="sng">
                      <a:noFill/>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200" b="1" i="0" u="none" strike="noStrike" dirty="0">
                          <a:solidFill>
                            <a:schemeClr val="tx1"/>
                          </a:solidFill>
                          <a:effectLst/>
                          <a:latin typeface="Arial" panose="020B0604020202020204" pitchFamily="34" charset="0"/>
                          <a:cs typeface="Arial" panose="020B0604020202020204" pitchFamily="34" charset="0"/>
                        </a:rPr>
                        <a:t>INDEX </a:t>
                      </a:r>
                    </a:p>
                    <a:p>
                      <a:pPr algn="ctr" fontAlgn="b"/>
                      <a:r>
                        <a:rPr lang="en-GB" sz="700" b="1" i="0" u="none" strike="noStrike" dirty="0">
                          <a:solidFill>
                            <a:schemeClr val="tx1"/>
                          </a:solidFill>
                          <a:effectLst/>
                          <a:latin typeface="Arial" panose="020B0604020202020204" pitchFamily="34" charset="0"/>
                          <a:cs typeface="Arial" panose="020B0604020202020204" pitchFamily="34" charset="0"/>
                        </a:rPr>
                        <a:t>IMPORTANCE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12700" cmpd="sng">
                      <a:noFill/>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255244487"/>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Visiting a historic monument</a:t>
                      </a: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81%</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168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extLst>
                  <a:ext uri="{0D108BD9-81ED-4DB2-BD59-A6C34878D82A}">
                    <a16:rowId xmlns:a16="http://schemas.microsoft.com/office/drawing/2014/main" xmlns="" val="2005986910"/>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Seeing world famous or iconic places</a:t>
                      </a: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80%</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177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extLst>
                  <a:ext uri="{0D108BD9-81ED-4DB2-BD59-A6C34878D82A}">
                    <a16:rowId xmlns:a16="http://schemas.microsoft.com/office/drawing/2014/main" xmlns="" val="4167075963"/>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Visiting a castle/palace/historic house</a:t>
                      </a: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78%</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158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extLst>
                  <a:ext uri="{0D108BD9-81ED-4DB2-BD59-A6C34878D82A}">
                    <a16:rowId xmlns:a16="http://schemas.microsoft.com/office/drawing/2014/main" xmlns="" val="2265351345"/>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Visiting a museum</a:t>
                      </a: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77%</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152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92D050"/>
                    </a:solidFill>
                  </a:tcPr>
                </a:tc>
                <a:extLst>
                  <a:ext uri="{0D108BD9-81ED-4DB2-BD59-A6C34878D82A}">
                    <a16:rowId xmlns:a16="http://schemas.microsoft.com/office/drawing/2014/main" xmlns="" val="2373551203"/>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Visiting a park/garden</a:t>
                      </a: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68%</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97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89524845"/>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Visiting an art gallery</a:t>
                      </a: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65%</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119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92D050"/>
                    </a:solidFill>
                  </a:tcPr>
                </a:tc>
                <a:extLst>
                  <a:ext uri="{0D108BD9-81ED-4DB2-BD59-A6C34878D82A}">
                    <a16:rowId xmlns:a16="http://schemas.microsoft.com/office/drawing/2014/main" xmlns="" val="2824507888"/>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Trying local food &amp; drink specialities</a:t>
                      </a: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63%</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125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extLst>
                  <a:ext uri="{0D108BD9-81ED-4DB2-BD59-A6C34878D82A}">
                    <a16:rowId xmlns:a16="http://schemas.microsoft.com/office/drawing/2014/main" xmlns="" val="3463063126"/>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Visiting a National Park</a:t>
                      </a: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62%</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111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92D050"/>
                    </a:solidFill>
                  </a:tcPr>
                </a:tc>
                <a:extLst>
                  <a:ext uri="{0D108BD9-81ED-4DB2-BD59-A6C34878D82A}">
                    <a16:rowId xmlns:a16="http://schemas.microsoft.com/office/drawing/2014/main" xmlns="" val="1789088986"/>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Shopping for locally made products/craft</a:t>
                      </a: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62%</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103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214850825"/>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Event associated with local traditions</a:t>
                      </a: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59%</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108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xmlns="" val="3781145162"/>
                  </a:ext>
                </a:extLst>
              </a:tr>
            </a:tbl>
          </a:graphicData>
        </a:graphic>
      </p:graphicFrame>
      <p:pic>
        <p:nvPicPr>
          <p:cNvPr id="6" name="Picture 5"/>
          <p:cNvPicPr>
            <a:picLocks noChangeAspect="1"/>
          </p:cNvPicPr>
          <p:nvPr/>
        </p:nvPicPr>
        <p:blipFill>
          <a:blip r:embed="rId4">
            <a:clrChange>
              <a:clrFrom>
                <a:srgbClr val="FFFFFF"/>
              </a:clrFrom>
              <a:clrTo>
                <a:srgbClr val="FFFFFF">
                  <a:alpha val="0"/>
                </a:srgbClr>
              </a:clrTo>
            </a:clrChange>
          </a:blip>
          <a:stretch>
            <a:fillRect/>
          </a:stretch>
        </p:blipFill>
        <p:spPr>
          <a:xfrm>
            <a:off x="7118198" y="6384361"/>
            <a:ext cx="947246" cy="257740"/>
          </a:xfrm>
          <a:prstGeom prst="rect">
            <a:avLst/>
          </a:prstGeom>
        </p:spPr>
      </p:pic>
      <p:pic>
        <p:nvPicPr>
          <p:cNvPr id="24" name="Picture 23"/>
          <p:cNvPicPr>
            <a:picLocks noChangeAspect="1"/>
          </p:cNvPicPr>
          <p:nvPr/>
        </p:nvPicPr>
        <p:blipFill rotWithShape="1">
          <a:blip r:embed="rId5"/>
          <a:srcRect l="17343" t="4419" r="12023" b="12561"/>
          <a:stretch/>
        </p:blipFill>
        <p:spPr>
          <a:xfrm>
            <a:off x="8172950" y="6341608"/>
            <a:ext cx="359990" cy="355944"/>
          </a:xfrm>
          <a:prstGeom prst="ellipse">
            <a:avLst/>
          </a:prstGeom>
        </p:spPr>
      </p:pic>
      <p:sp>
        <p:nvSpPr>
          <p:cNvPr id="37" name="Rectangle 36"/>
          <p:cNvSpPr/>
          <p:nvPr/>
        </p:nvSpPr>
        <p:spPr>
          <a:xfrm>
            <a:off x="4745949" y="1775959"/>
            <a:ext cx="4312326" cy="697627"/>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MOST CONSIDERED ACTIVITIES ON HOLIDAY TO ENGLAND AND IMPORTANCE VS. CHOOSING ENGLAND</a:t>
            </a:r>
          </a:p>
          <a:p>
            <a:r>
              <a:rPr lang="en-GB" sz="700" dirty="0">
                <a:latin typeface="Arial" panose="020B0604020202020204" pitchFamily="34" charset="0"/>
                <a:cs typeface="Arial" panose="020B0604020202020204" pitchFamily="34" charset="0"/>
              </a:rPr>
              <a:t>TOP 2 BOX (DEFINITELY WOULD OR VERY LIKELY TO) CONSIDERATION OF ACTIVITY ON HOLIDAY TO ENGLAND) AND TOP 2 BOX (SOLE/VERY IMPORTANT REASON) IMPORTANCE OF ACTIVITY VS. CHOSING ENGLAND INDEXED AGAINST AVERAGE IMPORTANCE OF ACTIVITIES</a:t>
            </a:r>
          </a:p>
        </p:txBody>
      </p:sp>
      <p:sp>
        <p:nvSpPr>
          <p:cNvPr id="38" name="TextBox 37"/>
          <p:cNvSpPr txBox="1"/>
          <p:nvPr/>
        </p:nvSpPr>
        <p:spPr>
          <a:xfrm>
            <a:off x="5303521" y="274989"/>
            <a:ext cx="3035630" cy="307777"/>
          </a:xfrm>
          <a:prstGeom prst="rect">
            <a:avLst/>
          </a:prstGeom>
          <a:noFill/>
        </p:spPr>
        <p:txBody>
          <a:bodyPr wrap="square" rtlCol="0">
            <a:spAutoFit/>
          </a:bodyPr>
          <a:lstStyle/>
          <a:p>
            <a:pPr algn="r"/>
            <a:r>
              <a:rPr lang="en-GB" sz="1400" b="1" dirty="0">
                <a:solidFill>
                  <a:schemeClr val="bg1"/>
                </a:solidFill>
                <a:latin typeface="Arial" panose="020B0604020202020204" pitchFamily="34" charset="0"/>
                <a:cs typeface="Arial" panose="020B0604020202020204" pitchFamily="34" charset="0"/>
              </a:rPr>
              <a:t>Italy</a:t>
            </a:r>
          </a:p>
        </p:txBody>
      </p:sp>
      <p:sp>
        <p:nvSpPr>
          <p:cNvPr id="39" name="Rectangle 38"/>
          <p:cNvSpPr/>
          <p:nvPr/>
        </p:nvSpPr>
        <p:spPr>
          <a:xfrm>
            <a:off x="289556" y="5377777"/>
            <a:ext cx="4082554" cy="848922"/>
          </a:xfrm>
          <a:prstGeom prst="rect">
            <a:avLst/>
          </a:prstGeom>
          <a:solidFill>
            <a:schemeClr val="bg1"/>
          </a:solidFill>
          <a:ln>
            <a:solidFill>
              <a:schemeClr val="bg1"/>
            </a:solidFill>
          </a:ln>
          <a:effectLst/>
        </p:spPr>
        <p:style>
          <a:lnRef idx="1">
            <a:schemeClr val="accent1"/>
          </a:lnRef>
          <a:fillRef idx="3">
            <a:schemeClr val="accent1"/>
          </a:fillRef>
          <a:effectRef idx="2">
            <a:schemeClr val="accent1"/>
          </a:effectRef>
          <a:fontRef idx="minor">
            <a:schemeClr val="lt1"/>
          </a:fontRef>
        </p:style>
        <p:txBody>
          <a:bodyPr rtlCol="0" anchor="ctr"/>
          <a:lstStyle/>
          <a:p>
            <a:r>
              <a:rPr lang="en-GB" sz="1100" dirty="0">
                <a:solidFill>
                  <a:schemeClr val="tx1"/>
                </a:solidFill>
                <a:latin typeface="Arial" panose="020B0604020202020204" pitchFamily="34" charset="0"/>
                <a:cs typeface="Arial" panose="020B0604020202020204" pitchFamily="34" charset="0"/>
              </a:rPr>
              <a:t>Local activities split between those with great impact on visitation (food and drink related) and those that are widely considered without greatly impacting visitation</a:t>
            </a:r>
          </a:p>
        </p:txBody>
      </p:sp>
      <p:sp>
        <p:nvSpPr>
          <p:cNvPr id="40" name="Isosceles Triangle 39"/>
          <p:cNvSpPr/>
          <p:nvPr/>
        </p:nvSpPr>
        <p:spPr>
          <a:xfrm rot="16200000">
            <a:off x="4287936" y="5744319"/>
            <a:ext cx="284188" cy="115839"/>
          </a:xfrm>
          <a:prstGeom prst="triangle">
            <a:avLst/>
          </a:prstGeom>
          <a:solidFill>
            <a:srgbClr val="12074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GB" dirty="0"/>
          </a:p>
        </p:txBody>
      </p:sp>
      <p:pic>
        <p:nvPicPr>
          <p:cNvPr id="25" name="Picture 24"/>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8356244" y="224188"/>
            <a:ext cx="556800" cy="417600"/>
          </a:xfrm>
          <a:prstGeom prst="roundRect">
            <a:avLst>
              <a:gd name="adj" fmla="val 8594"/>
            </a:avLst>
          </a:prstGeom>
          <a:noFill/>
          <a:ln>
            <a:noFill/>
          </a:ln>
          <a:effectLst/>
        </p:spPr>
      </p:pic>
      <p:sp>
        <p:nvSpPr>
          <p:cNvPr id="30" name="Oval 29"/>
          <p:cNvSpPr/>
          <p:nvPr/>
        </p:nvSpPr>
        <p:spPr>
          <a:xfrm>
            <a:off x="8373924" y="819359"/>
            <a:ext cx="527544" cy="519092"/>
          </a:xfrm>
          <a:prstGeom prst="ellipse">
            <a:avLst/>
          </a:prstGeom>
          <a:solidFill>
            <a:srgbClr val="120742"/>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algn="ctr"/>
            <a:r>
              <a:rPr lang="en-US" sz="1400" b="1" dirty="0">
                <a:solidFill>
                  <a:schemeClr val="bg1"/>
                </a:solidFill>
                <a:latin typeface="Arial" panose="020B0604020202020204" pitchFamily="34" charset="0"/>
                <a:cs typeface="Arial" panose="020B0604020202020204" pitchFamily="34" charset="0"/>
              </a:rPr>
              <a:t>83%</a:t>
            </a:r>
          </a:p>
        </p:txBody>
      </p:sp>
      <p:sp>
        <p:nvSpPr>
          <p:cNvPr id="31" name="TextBox 30"/>
          <p:cNvSpPr txBox="1"/>
          <p:nvPr/>
        </p:nvSpPr>
        <p:spPr>
          <a:xfrm>
            <a:off x="8061232" y="1339907"/>
            <a:ext cx="1152927" cy="400110"/>
          </a:xfrm>
          <a:prstGeom prst="rect">
            <a:avLst/>
          </a:prstGeom>
          <a:noFill/>
        </p:spPr>
        <p:txBody>
          <a:bodyPr wrap="square" lIns="0" rIns="0" rtlCol="0">
            <a:spAutoFit/>
          </a:bodyPr>
          <a:lstStyle/>
          <a:p>
            <a:pPr algn="ctr"/>
            <a:r>
              <a:rPr lang="en-GB" sz="1000" dirty="0"/>
              <a:t>NET England </a:t>
            </a:r>
          </a:p>
          <a:p>
            <a:pPr algn="ctr"/>
            <a:r>
              <a:rPr lang="en-GB" sz="1000" dirty="0"/>
              <a:t>consideration</a:t>
            </a:r>
          </a:p>
        </p:txBody>
      </p:sp>
      <p:sp>
        <p:nvSpPr>
          <p:cNvPr id="36" name="TextBox 35"/>
          <p:cNvSpPr txBox="1"/>
          <p:nvPr/>
        </p:nvSpPr>
        <p:spPr>
          <a:xfrm>
            <a:off x="4662249" y="6279242"/>
            <a:ext cx="1616148" cy="246221"/>
          </a:xfrm>
          <a:prstGeom prst="rect">
            <a:avLst/>
          </a:prstGeom>
          <a:noFill/>
        </p:spPr>
        <p:txBody>
          <a:bodyPr wrap="none" rtlCol="0">
            <a:spAutoFit/>
          </a:bodyPr>
          <a:lstStyle/>
          <a:p>
            <a:r>
              <a:rPr lang="en-GB" sz="1000" i="1" dirty="0">
                <a:latin typeface="Arial" panose="020B0604020202020204" pitchFamily="34" charset="0"/>
                <a:cs typeface="Arial" panose="020B0604020202020204" pitchFamily="34" charset="0"/>
              </a:rPr>
              <a:t>List continues overleaf …</a:t>
            </a:r>
          </a:p>
        </p:txBody>
      </p:sp>
      <p:sp>
        <p:nvSpPr>
          <p:cNvPr id="26" name="Rectangle 25">
            <a:extLst>
              <a:ext uri="{FF2B5EF4-FFF2-40B4-BE49-F238E27FC236}">
                <a16:creationId xmlns:a16="http://schemas.microsoft.com/office/drawing/2014/main" xmlns="" id="{317D79FC-8E24-440D-8829-46217412840A}"/>
              </a:ext>
            </a:extLst>
          </p:cNvPr>
          <p:cNvSpPr/>
          <p:nvPr/>
        </p:nvSpPr>
        <p:spPr>
          <a:xfrm>
            <a:off x="3010159" y="1245080"/>
            <a:ext cx="846386" cy="276999"/>
          </a:xfrm>
          <a:prstGeom prst="rect">
            <a:avLst/>
          </a:prstGeom>
          <a:solidFill>
            <a:schemeClr val="bg1"/>
          </a:solidFill>
        </p:spPr>
        <p:txBody>
          <a:bodyPr wrap="none" lIns="0" tIns="0" rIns="0" bIns="0">
            <a:spAutoFit/>
          </a:bodyPr>
          <a:lstStyle/>
          <a:p>
            <a:r>
              <a:rPr lang="en-GB" sz="900" dirty="0">
                <a:solidFill>
                  <a:srgbClr val="120742"/>
                </a:solidFill>
                <a:latin typeface="Arial" panose="020B0604020202020204" pitchFamily="34" charset="0"/>
                <a:cs typeface="Arial" panose="020B0604020202020204" pitchFamily="34" charset="0"/>
              </a:rPr>
              <a:t>Would definitely </a:t>
            </a:r>
          </a:p>
          <a:p>
            <a:r>
              <a:rPr lang="en-GB" sz="900" dirty="0">
                <a:solidFill>
                  <a:srgbClr val="120742"/>
                </a:solidFill>
                <a:latin typeface="Arial" panose="020B0604020202020204" pitchFamily="34" charset="0"/>
                <a:cs typeface="Arial" panose="020B0604020202020204" pitchFamily="34" charset="0"/>
              </a:rPr>
              <a:t>consider</a:t>
            </a:r>
          </a:p>
        </p:txBody>
      </p:sp>
      <p:sp>
        <p:nvSpPr>
          <p:cNvPr id="27" name="Rectangle 26">
            <a:extLst>
              <a:ext uri="{FF2B5EF4-FFF2-40B4-BE49-F238E27FC236}">
                <a16:creationId xmlns:a16="http://schemas.microsoft.com/office/drawing/2014/main" xmlns="" id="{905D3900-D81E-49C1-834F-A43BAFC338C6}"/>
              </a:ext>
            </a:extLst>
          </p:cNvPr>
          <p:cNvSpPr/>
          <p:nvPr/>
        </p:nvSpPr>
        <p:spPr>
          <a:xfrm>
            <a:off x="6414483" y="1245080"/>
            <a:ext cx="852798" cy="276999"/>
          </a:xfrm>
          <a:prstGeom prst="rect">
            <a:avLst/>
          </a:prstGeom>
          <a:solidFill>
            <a:schemeClr val="bg1"/>
          </a:solidFill>
        </p:spPr>
        <p:txBody>
          <a:bodyPr wrap="none" lIns="0" tIns="0" rIns="0" bIns="0">
            <a:spAutoFit/>
          </a:bodyPr>
          <a:lstStyle/>
          <a:p>
            <a:r>
              <a:rPr lang="en-GB" sz="900" dirty="0">
                <a:solidFill>
                  <a:srgbClr val="00B050"/>
                </a:solidFill>
                <a:latin typeface="Arial" panose="020B0604020202020204" pitchFamily="34" charset="0"/>
                <a:cs typeface="Arial" panose="020B0604020202020204" pitchFamily="34" charset="0"/>
              </a:rPr>
              <a:t>England holiday </a:t>
            </a:r>
          </a:p>
          <a:p>
            <a:r>
              <a:rPr lang="en-GB" sz="900" dirty="0">
                <a:solidFill>
                  <a:srgbClr val="00B050"/>
                </a:solidFill>
                <a:latin typeface="Arial" panose="020B0604020202020204" pitchFamily="34" charset="0"/>
                <a:cs typeface="Arial" panose="020B0604020202020204" pitchFamily="34" charset="0"/>
              </a:rPr>
              <a:t>already booked</a:t>
            </a:r>
          </a:p>
        </p:txBody>
      </p:sp>
      <p:sp>
        <p:nvSpPr>
          <p:cNvPr id="28" name="Rectangle 27">
            <a:extLst>
              <a:ext uri="{FF2B5EF4-FFF2-40B4-BE49-F238E27FC236}">
                <a16:creationId xmlns:a16="http://schemas.microsoft.com/office/drawing/2014/main" xmlns="" id="{BEA63F6E-374C-46A4-BA2C-FC65F3C1A90C}"/>
              </a:ext>
            </a:extLst>
          </p:cNvPr>
          <p:cNvSpPr/>
          <p:nvPr/>
        </p:nvSpPr>
        <p:spPr>
          <a:xfrm>
            <a:off x="4422103" y="1245080"/>
            <a:ext cx="621965" cy="276999"/>
          </a:xfrm>
          <a:prstGeom prst="rect">
            <a:avLst/>
          </a:prstGeom>
          <a:solidFill>
            <a:schemeClr val="bg1"/>
          </a:solidFill>
        </p:spPr>
        <p:txBody>
          <a:bodyPr wrap="none" lIns="0" tIns="0" rIns="0" bIns="0">
            <a:spAutoFit/>
          </a:bodyPr>
          <a:lstStyle/>
          <a:p>
            <a:r>
              <a:rPr lang="en-GB" sz="900" dirty="0">
                <a:solidFill>
                  <a:srgbClr val="92D050"/>
                </a:solidFill>
                <a:latin typeface="Arial" panose="020B0604020202020204" pitchFamily="34" charset="0"/>
                <a:cs typeface="Arial" panose="020B0604020202020204" pitchFamily="34" charset="0"/>
              </a:rPr>
              <a:t>Actively</a:t>
            </a:r>
          </a:p>
          <a:p>
            <a:r>
              <a:rPr lang="en-GB" sz="900" dirty="0">
                <a:solidFill>
                  <a:srgbClr val="92D050"/>
                </a:solidFill>
                <a:latin typeface="Arial" panose="020B0604020202020204" pitchFamily="34" charset="0"/>
                <a:cs typeface="Arial" panose="020B0604020202020204" pitchFamily="34" charset="0"/>
              </a:rPr>
              <a:t>considering </a:t>
            </a:r>
          </a:p>
        </p:txBody>
      </p:sp>
      <p:sp>
        <p:nvSpPr>
          <p:cNvPr id="29" name="TextBox 28">
            <a:extLst>
              <a:ext uri="{FF2B5EF4-FFF2-40B4-BE49-F238E27FC236}">
                <a16:creationId xmlns:a16="http://schemas.microsoft.com/office/drawing/2014/main" xmlns="" id="{55AF8016-1659-4BEB-BCD9-11712CA9E73F}"/>
              </a:ext>
            </a:extLst>
          </p:cNvPr>
          <p:cNvSpPr txBox="1"/>
          <p:nvPr/>
        </p:nvSpPr>
        <p:spPr>
          <a:xfrm>
            <a:off x="2286000" y="296498"/>
            <a:ext cx="4616113" cy="246221"/>
          </a:xfrm>
          <a:prstGeom prst="rect">
            <a:avLst/>
          </a:prstGeom>
          <a:noFill/>
        </p:spPr>
        <p:txBody>
          <a:bodyPr wrap="square" lIns="0" rIns="0" rtlCol="0">
            <a:spAutoFit/>
          </a:bodyPr>
          <a:lstStyle/>
          <a:p>
            <a:pPr algn="r"/>
            <a:r>
              <a:rPr lang="en-GB" sz="1000" u="sng" dirty="0">
                <a:solidFill>
                  <a:schemeClr val="bg1"/>
                </a:solidFill>
                <a:latin typeface="Arial" panose="020B0604020202020204" pitchFamily="34" charset="0"/>
                <a:cs typeface="Arial" panose="020B0604020202020204" pitchFamily="34" charset="0"/>
              </a:rPr>
              <a:t>1,799,000 trips to England</a:t>
            </a:r>
            <a:r>
              <a:rPr lang="en-GB" sz="1000" dirty="0">
                <a:solidFill>
                  <a:schemeClr val="bg1"/>
                </a:solidFill>
                <a:latin typeface="Arial" panose="020B0604020202020204" pitchFamily="34" charset="0"/>
                <a:cs typeface="Arial" panose="020B0604020202020204" pitchFamily="34" charset="0"/>
              </a:rPr>
              <a:t> in 2016 (rank 5) … </a:t>
            </a:r>
            <a:r>
              <a:rPr lang="en-GB" sz="1000" dirty="0" smtClean="0">
                <a:solidFill>
                  <a:schemeClr val="bg1"/>
                </a:solidFill>
                <a:latin typeface="Arial" panose="020B0604020202020204" pitchFamily="34" charset="0"/>
                <a:cs typeface="Arial" panose="020B0604020202020204" pitchFamily="34" charset="0"/>
              </a:rPr>
              <a:t>including </a:t>
            </a:r>
            <a:r>
              <a:rPr lang="en-GB" sz="1000" u="sng" dirty="0" smtClean="0">
                <a:solidFill>
                  <a:schemeClr val="bg1"/>
                </a:solidFill>
                <a:latin typeface="Arial" panose="020B0604020202020204" pitchFamily="34" charset="0"/>
                <a:cs typeface="Arial" panose="020B0604020202020204" pitchFamily="34" charset="0"/>
              </a:rPr>
              <a:t>33</a:t>
            </a:r>
            <a:r>
              <a:rPr lang="en-GB" sz="1000" u="sng" dirty="0">
                <a:solidFill>
                  <a:schemeClr val="bg1"/>
                </a:solidFill>
                <a:latin typeface="Arial" panose="020B0604020202020204" pitchFamily="34" charset="0"/>
                <a:cs typeface="Arial" panose="020B0604020202020204" pitchFamily="34" charset="0"/>
              </a:rPr>
              <a:t>% to rest of England </a:t>
            </a:r>
            <a:r>
              <a:rPr lang="en-GB" sz="1000" u="sng" dirty="0" smtClean="0">
                <a:solidFill>
                  <a:schemeClr val="bg1"/>
                </a:solidFill>
                <a:latin typeface="Arial" panose="020B0604020202020204" pitchFamily="34" charset="0"/>
                <a:cs typeface="Arial" panose="020B0604020202020204" pitchFamily="34" charset="0"/>
              </a:rPr>
              <a:t>*</a:t>
            </a:r>
            <a:endParaRPr lang="en-GB" sz="1000" u="sng" dirty="0">
              <a:solidFill>
                <a:schemeClr val="bg1"/>
              </a:solidFill>
              <a:latin typeface="Arial" panose="020B0604020202020204" pitchFamily="34" charset="0"/>
              <a:cs typeface="Arial" panose="020B0604020202020204" pitchFamily="34" charset="0"/>
            </a:endParaRPr>
          </a:p>
        </p:txBody>
      </p:sp>
      <p:sp>
        <p:nvSpPr>
          <p:cNvPr id="32" name="TextBox 31"/>
          <p:cNvSpPr txBox="1"/>
          <p:nvPr/>
        </p:nvSpPr>
        <p:spPr>
          <a:xfrm>
            <a:off x="318553" y="6611779"/>
            <a:ext cx="792108" cy="246221"/>
          </a:xfrm>
          <a:prstGeom prst="rect">
            <a:avLst/>
          </a:prstGeom>
          <a:noFill/>
        </p:spPr>
        <p:txBody>
          <a:bodyPr wrap="none" rtlCol="0">
            <a:spAutoFit/>
          </a:bodyPr>
          <a:lstStyle/>
          <a:p>
            <a:r>
              <a:rPr lang="en-GB" sz="1000" dirty="0" smtClean="0">
                <a:latin typeface="Arial" panose="020B0604020202020204" pitchFamily="34" charset="0"/>
                <a:cs typeface="Arial" panose="020B0604020202020204" pitchFamily="34" charset="0"/>
              </a:rPr>
              <a:t>*IPS 2016</a:t>
            </a:r>
            <a:endParaRPr lang="en-GB" sz="10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3725850"/>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ext Placeholder 17"/>
          <p:cNvSpPr>
            <a:spLocks noGrp="1"/>
          </p:cNvSpPr>
          <p:nvPr>
            <p:ph type="body" sz="quarter" idx="13"/>
          </p:nvPr>
        </p:nvSpPr>
        <p:spPr>
          <a:xfrm>
            <a:off x="364445" y="6396162"/>
            <a:ext cx="4381504" cy="274638"/>
          </a:xfrm>
        </p:spPr>
        <p:txBody>
          <a:bodyPr lIns="0"/>
          <a:lstStyle/>
          <a:p>
            <a:r>
              <a:rPr lang="en-GB" dirty="0"/>
              <a:t>Discover England Fund – Activities &amp; Themes Research 2017</a:t>
            </a:r>
          </a:p>
        </p:txBody>
      </p:sp>
      <p:graphicFrame>
        <p:nvGraphicFramePr>
          <p:cNvPr id="8" name="Table 7"/>
          <p:cNvGraphicFramePr>
            <a:graphicFrameLocks noGrp="1"/>
          </p:cNvGraphicFramePr>
          <p:nvPr>
            <p:extLst>
              <p:ext uri="{D42A27DB-BD31-4B8C-83A1-F6EECF244321}">
                <p14:modId xmlns:p14="http://schemas.microsoft.com/office/powerpoint/2010/main" val="4254112388"/>
              </p:ext>
            </p:extLst>
          </p:nvPr>
        </p:nvGraphicFramePr>
        <p:xfrm>
          <a:off x="352419" y="2590699"/>
          <a:ext cx="4140001" cy="2664000"/>
        </p:xfrm>
        <a:graphic>
          <a:graphicData uri="http://schemas.openxmlformats.org/drawingml/2006/table">
            <a:tbl>
              <a:tblPr>
                <a:tableStyleId>{5C22544A-7EE6-4342-B048-85BDC9FD1C3A}</a:tableStyleId>
              </a:tblPr>
              <a:tblGrid>
                <a:gridCol w="2441047">
                  <a:extLst>
                    <a:ext uri="{9D8B030D-6E8A-4147-A177-3AD203B41FA5}">
                      <a16:colId xmlns:a16="http://schemas.microsoft.com/office/drawing/2014/main" xmlns="" val="63228188"/>
                    </a:ext>
                  </a:extLst>
                </a:gridCol>
                <a:gridCol w="849477">
                  <a:extLst>
                    <a:ext uri="{9D8B030D-6E8A-4147-A177-3AD203B41FA5}">
                      <a16:colId xmlns:a16="http://schemas.microsoft.com/office/drawing/2014/main" xmlns="" val="541565902"/>
                    </a:ext>
                  </a:extLst>
                </a:gridCol>
                <a:gridCol w="849477">
                  <a:extLst>
                    <a:ext uri="{9D8B030D-6E8A-4147-A177-3AD203B41FA5}">
                      <a16:colId xmlns:a16="http://schemas.microsoft.com/office/drawing/2014/main" xmlns="" val="3094556263"/>
                    </a:ext>
                  </a:extLst>
                </a:gridCol>
              </a:tblGrid>
              <a:tr h="396000">
                <a:tc>
                  <a:txBody>
                    <a:bodyPr/>
                    <a:lstStyle/>
                    <a:p>
                      <a:pPr algn="l" fontAlgn="b"/>
                      <a:r>
                        <a:rPr lang="en-GB" sz="1200" b="1" i="0" u="none" strike="noStrike" dirty="0">
                          <a:solidFill>
                            <a:schemeClr val="tx1"/>
                          </a:solidFill>
                          <a:effectLst/>
                          <a:latin typeface="Arial" panose="020B0604020202020204" pitchFamily="34" charset="0"/>
                          <a:cs typeface="Arial" panose="020B0604020202020204" pitchFamily="34" charset="0"/>
                        </a:rPr>
                        <a:t>ACTIVITY CLUSTER</a:t>
                      </a:r>
                      <a:endParaRPr lang="en-GB" sz="1600" b="1"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nchor="ctr">
                    <a:lnR w="3175" cap="flat" cmpd="sng" algn="ctr">
                      <a:solidFill>
                        <a:schemeClr val="bg1">
                          <a:lumMod val="65000"/>
                        </a:schemeClr>
                      </a:solidFill>
                      <a:prstDash val="solid"/>
                      <a:round/>
                      <a:headEnd type="none" w="med" len="med"/>
                      <a:tailEnd type="none" w="med" len="med"/>
                    </a:lnR>
                    <a:lnB w="3175"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fontAlgn="ctr"/>
                      <a:r>
                        <a:rPr lang="en-GB" sz="900" b="1" i="0" u="none" strike="noStrike" dirty="0">
                          <a:solidFill>
                            <a:schemeClr val="tx1"/>
                          </a:solidFill>
                          <a:effectLst/>
                          <a:latin typeface="Arial" panose="020B0604020202020204" pitchFamily="34" charset="0"/>
                          <a:cs typeface="Arial" panose="020B0604020202020204" pitchFamily="34" charset="0"/>
                        </a:rPr>
                        <a:t>DEFINITELY / VERY LIKELY</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B w="3175"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fontAlgn="b"/>
                      <a:r>
                        <a:rPr lang="en-GB" sz="1200" b="1" i="0" u="none" strike="noStrike" dirty="0">
                          <a:solidFill>
                            <a:schemeClr val="tx1"/>
                          </a:solidFill>
                          <a:effectLst/>
                          <a:latin typeface="Arial" panose="020B0604020202020204" pitchFamily="34" charset="0"/>
                          <a:cs typeface="Arial" panose="020B0604020202020204" pitchFamily="34" charset="0"/>
                        </a:rPr>
                        <a:t>INDEX</a:t>
                      </a:r>
                    </a:p>
                    <a:p>
                      <a:pPr algn="ctr" fontAlgn="b"/>
                      <a:r>
                        <a:rPr lang="en-GB" sz="700" b="1" i="0" u="none" strike="noStrike" dirty="0">
                          <a:solidFill>
                            <a:schemeClr val="tx1"/>
                          </a:solidFill>
                          <a:effectLst/>
                          <a:latin typeface="Arial" panose="020B0604020202020204" pitchFamily="34" charset="0"/>
                          <a:cs typeface="Arial" panose="020B0604020202020204" pitchFamily="34" charset="0"/>
                        </a:rPr>
                        <a:t>CONSIDERATION</a:t>
                      </a:r>
                      <a:endParaRPr lang="en-GB" sz="600" b="1"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nchor="ctr">
                    <a:lnL w="3175" cap="flat" cmpd="sng" algn="ctr">
                      <a:solidFill>
                        <a:schemeClr val="bg1">
                          <a:lumMod val="65000"/>
                        </a:schemeClr>
                      </a:solidFill>
                      <a:prstDash val="solid"/>
                      <a:round/>
                      <a:headEnd type="none" w="med" len="med"/>
                      <a:tailEnd type="none" w="med" len="med"/>
                    </a:lnL>
                    <a:lnB w="3175" cap="flat" cmpd="sng" algn="ctr">
                      <a:solidFill>
                        <a:schemeClr val="bg1">
                          <a:lumMod val="65000"/>
                        </a:schemeClr>
                      </a:solidFill>
                      <a:prstDash val="solid"/>
                      <a:round/>
                      <a:headEnd type="none" w="med" len="med"/>
                      <a:tailEnd type="none" w="med" len="med"/>
                    </a:lnB>
                    <a:solidFill>
                      <a:schemeClr val="bg1"/>
                    </a:solidFill>
                  </a:tcPr>
                </a:tc>
                <a:extLst>
                  <a:ext uri="{0D108BD9-81ED-4DB2-BD59-A6C34878D82A}">
                    <a16:rowId xmlns:a16="http://schemas.microsoft.com/office/drawing/2014/main" xmlns="" val="3277885345"/>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Visiting famous / iconic attractions / places</a:t>
                      </a:r>
                    </a:p>
                  </a:txBody>
                  <a:tcPr marL="9525" marR="9525" marT="9525" marB="0" anchor="ctr">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fontAlgn="ctr"/>
                      <a:r>
                        <a:rPr lang="en-GB" sz="1000" b="0" i="0" u="none" strike="noStrike" dirty="0">
                          <a:solidFill>
                            <a:schemeClr val="tx1"/>
                          </a:solidFill>
                          <a:effectLst/>
                          <a:latin typeface="Arial" panose="020B0604020202020204" pitchFamily="34" charset="0"/>
                          <a:cs typeface="Arial" panose="020B0604020202020204" pitchFamily="34" charset="0"/>
                        </a:rPr>
                        <a:t>88%</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108 </a:t>
                      </a:r>
                    </a:p>
                  </a:txBody>
                  <a:tcPr marL="9525" marR="9525" marT="9525" marB="0" anchor="ctr">
                    <a:lnL w="3175" cap="flat" cmpd="sng" algn="ctr">
                      <a:solidFill>
                        <a:schemeClr val="bg1">
                          <a:lumMod val="65000"/>
                        </a:schemeClr>
                      </a:solidFill>
                      <a:prstDash val="solid"/>
                      <a:round/>
                      <a:headEnd type="none" w="med" len="med"/>
                      <a:tailEnd type="none" w="med" len="med"/>
                    </a:lnL>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chemeClr val="bg1"/>
                    </a:solidFill>
                  </a:tcPr>
                </a:tc>
                <a:extLst>
                  <a:ext uri="{0D108BD9-81ED-4DB2-BD59-A6C34878D82A}">
                    <a16:rowId xmlns:a16="http://schemas.microsoft.com/office/drawing/2014/main" xmlns="" val="1726463854"/>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Experiencing city life</a:t>
                      </a:r>
                    </a:p>
                  </a:txBody>
                  <a:tcPr marL="9525" marR="9525" marT="9525" marB="0" anchor="ctr">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fontAlgn="ctr"/>
                      <a:r>
                        <a:rPr lang="en-GB" sz="1000" b="0" i="0" u="none" strike="noStrike" dirty="0">
                          <a:solidFill>
                            <a:schemeClr val="tx1"/>
                          </a:solidFill>
                          <a:effectLst/>
                          <a:latin typeface="Arial" panose="020B0604020202020204" pitchFamily="34" charset="0"/>
                          <a:cs typeface="Arial" panose="020B0604020202020204" pitchFamily="34" charset="0"/>
                        </a:rPr>
                        <a:t>76%</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107 </a:t>
                      </a:r>
                    </a:p>
                  </a:txBody>
                  <a:tcPr marL="9525" marR="9525" marT="9525" marB="0" anchor="ctr">
                    <a:lnL w="3175" cap="flat" cmpd="sng" algn="ctr">
                      <a:solidFill>
                        <a:schemeClr val="bg1">
                          <a:lumMod val="65000"/>
                        </a:schemeClr>
                      </a:solidFill>
                      <a:prstDash val="solid"/>
                      <a:round/>
                      <a:headEnd type="none" w="med" len="med"/>
                      <a:tailEnd type="none" w="med" len="med"/>
                    </a:lnL>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chemeClr val="bg1"/>
                    </a:solidFill>
                  </a:tcPr>
                </a:tc>
                <a:extLst>
                  <a:ext uri="{0D108BD9-81ED-4DB2-BD59-A6C34878D82A}">
                    <a16:rowId xmlns:a16="http://schemas.microsoft.com/office/drawing/2014/main" xmlns="" val="1601167589"/>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Exploring history and heritage</a:t>
                      </a:r>
                    </a:p>
                  </a:txBody>
                  <a:tcPr marL="9525" marR="9525" marT="9525" marB="0" anchor="ctr">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fontAlgn="ctr"/>
                      <a:r>
                        <a:rPr lang="en-GB" sz="1000" b="0" i="0" u="none" strike="noStrike" dirty="0">
                          <a:solidFill>
                            <a:schemeClr val="tx1"/>
                          </a:solidFill>
                          <a:effectLst/>
                          <a:latin typeface="Arial" panose="020B0604020202020204" pitchFamily="34" charset="0"/>
                          <a:cs typeface="Arial" panose="020B0604020202020204" pitchFamily="34" charset="0"/>
                        </a:rPr>
                        <a:t>75%</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100 </a:t>
                      </a:r>
                    </a:p>
                  </a:txBody>
                  <a:tcPr marL="9525" marR="9525" marT="9525" marB="0" anchor="ctr">
                    <a:lnL w="3175" cap="flat" cmpd="sng" algn="ctr">
                      <a:solidFill>
                        <a:schemeClr val="bg1">
                          <a:lumMod val="65000"/>
                        </a:schemeClr>
                      </a:solidFill>
                      <a:prstDash val="solid"/>
                      <a:round/>
                      <a:headEnd type="none" w="med" len="med"/>
                      <a:tailEnd type="none" w="med" len="med"/>
                    </a:lnL>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chemeClr val="bg1"/>
                    </a:solidFill>
                  </a:tcPr>
                </a:tc>
                <a:extLst>
                  <a:ext uri="{0D108BD9-81ED-4DB2-BD59-A6C34878D82A}">
                    <a16:rowId xmlns:a16="http://schemas.microsoft.com/office/drawing/2014/main" xmlns="" val="3180650140"/>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Experiencing rural life &amp; scenery</a:t>
                      </a:r>
                    </a:p>
                  </a:txBody>
                  <a:tcPr marL="9525" marR="9525" marT="9525" marB="0" anchor="ctr">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fontAlgn="ctr"/>
                      <a:r>
                        <a:rPr lang="en-GB" sz="1000" b="0" i="0" u="none" strike="noStrike" dirty="0">
                          <a:solidFill>
                            <a:schemeClr val="tx1"/>
                          </a:solidFill>
                          <a:effectLst/>
                          <a:latin typeface="Arial" panose="020B0604020202020204" pitchFamily="34" charset="0"/>
                          <a:cs typeface="Arial" panose="020B0604020202020204" pitchFamily="34" charset="0"/>
                        </a:rPr>
                        <a:t>67%</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110 </a:t>
                      </a:r>
                    </a:p>
                  </a:txBody>
                  <a:tcPr marL="9525" marR="9525" marT="9525" marB="0" anchor="ctr">
                    <a:lnL w="3175" cap="flat" cmpd="sng" algn="ctr">
                      <a:solidFill>
                        <a:schemeClr val="bg1">
                          <a:lumMod val="65000"/>
                        </a:schemeClr>
                      </a:solidFill>
                      <a:prstDash val="solid"/>
                      <a:round/>
                      <a:headEnd type="none" w="med" len="med"/>
                      <a:tailEnd type="none" w="med" len="med"/>
                    </a:lnL>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rgbClr val="92D050"/>
                    </a:solidFill>
                  </a:tcPr>
                </a:tc>
                <a:extLst>
                  <a:ext uri="{0D108BD9-81ED-4DB2-BD59-A6C34878D82A}">
                    <a16:rowId xmlns:a16="http://schemas.microsoft.com/office/drawing/2014/main" xmlns="" val="542381253"/>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Attending cultural / music / sports events</a:t>
                      </a:r>
                    </a:p>
                  </a:txBody>
                  <a:tcPr marL="9525" marR="9525" marT="9525" marB="0" anchor="ctr">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fontAlgn="ctr"/>
                      <a:r>
                        <a:rPr lang="en-GB" sz="1000" b="0" i="0" u="none" strike="noStrike" dirty="0">
                          <a:solidFill>
                            <a:schemeClr val="tx1"/>
                          </a:solidFill>
                          <a:effectLst/>
                          <a:latin typeface="Arial" panose="020B0604020202020204" pitchFamily="34" charset="0"/>
                          <a:cs typeface="Arial" panose="020B0604020202020204" pitchFamily="34" charset="0"/>
                        </a:rPr>
                        <a:t>44%</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82 </a:t>
                      </a:r>
                    </a:p>
                  </a:txBody>
                  <a:tcPr marL="9525" marR="9525" marT="9525" marB="0" anchor="ctr">
                    <a:lnL w="3175" cap="flat" cmpd="sng" algn="ctr">
                      <a:solidFill>
                        <a:schemeClr val="bg1">
                          <a:lumMod val="65000"/>
                        </a:schemeClr>
                      </a:solidFill>
                      <a:prstDash val="solid"/>
                      <a:round/>
                      <a:headEnd type="none" w="med" len="med"/>
                      <a:tailEnd type="none" w="med" len="med"/>
                    </a:lnL>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rgbClr val="FFC000"/>
                    </a:solidFill>
                  </a:tcPr>
                </a:tc>
                <a:extLst>
                  <a:ext uri="{0D108BD9-81ED-4DB2-BD59-A6C34878D82A}">
                    <a16:rowId xmlns:a16="http://schemas.microsoft.com/office/drawing/2014/main" xmlns="" val="3468587080"/>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Outdoor leisure pursuits</a:t>
                      </a:r>
                    </a:p>
                  </a:txBody>
                  <a:tcPr marL="9525" marR="9525" marT="9525" marB="0" anchor="ctr">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fontAlgn="ctr"/>
                      <a:r>
                        <a:rPr lang="en-GB" sz="1000" b="0" i="0" u="none" strike="noStrike" dirty="0">
                          <a:solidFill>
                            <a:schemeClr val="tx1"/>
                          </a:solidFill>
                          <a:effectLst/>
                          <a:latin typeface="Arial" panose="020B0604020202020204" pitchFamily="34" charset="0"/>
                          <a:cs typeface="Arial" panose="020B0604020202020204" pitchFamily="34" charset="0"/>
                        </a:rPr>
                        <a:t>41%</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72 </a:t>
                      </a:r>
                    </a:p>
                  </a:txBody>
                  <a:tcPr marL="9525" marR="9525" marT="9525" marB="0" anchor="ctr">
                    <a:lnL w="3175" cap="flat" cmpd="sng" algn="ctr">
                      <a:solidFill>
                        <a:schemeClr val="bg1">
                          <a:lumMod val="65000"/>
                        </a:schemeClr>
                      </a:solidFill>
                      <a:prstDash val="solid"/>
                      <a:round/>
                      <a:headEnd type="none" w="med" len="med"/>
                      <a:tailEnd type="none" w="med" len="med"/>
                    </a:lnL>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rgbClr val="C00000"/>
                    </a:solidFill>
                  </a:tcPr>
                </a:tc>
                <a:extLst>
                  <a:ext uri="{0D108BD9-81ED-4DB2-BD59-A6C34878D82A}">
                    <a16:rowId xmlns:a16="http://schemas.microsoft.com/office/drawing/2014/main" xmlns="" val="1289559496"/>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Challenge and / or action</a:t>
                      </a:r>
                    </a:p>
                  </a:txBody>
                  <a:tcPr marL="9525" marR="9525" marT="9525" marB="0" anchor="ctr">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solidFill>
                      <a:schemeClr val="bg1"/>
                    </a:solidFill>
                  </a:tcPr>
                </a:tc>
                <a:tc>
                  <a:txBody>
                    <a:bodyPr/>
                    <a:lstStyle/>
                    <a:p>
                      <a:pPr algn="ctr" fontAlgn="ctr"/>
                      <a:r>
                        <a:rPr lang="en-GB" sz="1000" b="0" i="0" u="none" strike="noStrike" dirty="0">
                          <a:solidFill>
                            <a:schemeClr val="tx1"/>
                          </a:solidFill>
                          <a:effectLst/>
                          <a:latin typeface="Arial" panose="020B0604020202020204" pitchFamily="34" charset="0"/>
                          <a:cs typeface="Arial" panose="020B0604020202020204" pitchFamily="34" charset="0"/>
                        </a:rPr>
                        <a:t>21%</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solidFill>
                      <a:schemeClr val="bg1"/>
                    </a:solid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67 </a:t>
                      </a:r>
                    </a:p>
                  </a:txBody>
                  <a:tcPr marL="9525" marR="9525" marT="9525" marB="0" anchor="ctr">
                    <a:lnL w="3175" cap="flat" cmpd="sng" algn="ctr">
                      <a:solidFill>
                        <a:schemeClr val="bg1">
                          <a:lumMod val="65000"/>
                        </a:schemeClr>
                      </a:solidFill>
                      <a:prstDash val="solid"/>
                      <a:round/>
                      <a:headEnd type="none" w="med" len="med"/>
                      <a:tailEnd type="none" w="med" len="med"/>
                    </a:lnL>
                    <a:lnT w="3175" cap="flat" cmpd="sng" algn="ctr">
                      <a:solidFill>
                        <a:schemeClr val="bg1">
                          <a:lumMod val="65000"/>
                        </a:schemeClr>
                      </a:solidFill>
                      <a:prstDash val="solid"/>
                      <a:round/>
                      <a:headEnd type="none" w="med" len="med"/>
                      <a:tailEnd type="none" w="med" len="med"/>
                    </a:lnT>
                    <a:solidFill>
                      <a:srgbClr val="C00000"/>
                    </a:solidFill>
                  </a:tcPr>
                </a:tc>
                <a:extLst>
                  <a:ext uri="{0D108BD9-81ED-4DB2-BD59-A6C34878D82A}">
                    <a16:rowId xmlns:a16="http://schemas.microsoft.com/office/drawing/2014/main" xmlns="" val="1428051378"/>
                  </a:ext>
                </a:extLst>
              </a:tr>
            </a:tbl>
          </a:graphicData>
        </a:graphic>
      </p:graphicFrame>
      <p:sp>
        <p:nvSpPr>
          <p:cNvPr id="3" name="Rectangle 2"/>
          <p:cNvSpPr/>
          <p:nvPr/>
        </p:nvSpPr>
        <p:spPr>
          <a:xfrm>
            <a:off x="352419" y="1775959"/>
            <a:ext cx="4140001" cy="697627"/>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CONSIDERATION OF ACTIVITY </a:t>
            </a:r>
          </a:p>
          <a:p>
            <a:pPr>
              <a:lnSpc>
                <a:spcPts val="1100"/>
              </a:lnSpc>
            </a:pPr>
            <a:r>
              <a:rPr lang="en-GB" sz="1200" b="1" dirty="0">
                <a:solidFill>
                  <a:srgbClr val="120742"/>
                </a:solidFill>
                <a:latin typeface="Arial" panose="020B0604020202020204" pitchFamily="34" charset="0"/>
                <a:cs typeface="Arial" panose="020B0604020202020204" pitchFamily="34" charset="0"/>
              </a:rPr>
              <a:t>CLUSTERS ON HOLIDAY TO ENGLAND </a:t>
            </a:r>
          </a:p>
          <a:p>
            <a:r>
              <a:rPr lang="en-GB" sz="700" dirty="0">
                <a:latin typeface="Arial" panose="020B0604020202020204" pitchFamily="34" charset="0"/>
                <a:cs typeface="Arial" panose="020B0604020202020204" pitchFamily="34" charset="0"/>
              </a:rPr>
              <a:t>TOP 2 BOX (DEFINITELY WOULD OR VERY LIKELY TO) CONSIDERATION OF ACTIVITY CLUSTERS ON HOLIDAY TO ENGLAND AND INDEXING AGAINST “GLOBAL” TOP 2 BOX SCORES. BOTH COLUMNS SHOW / BASED ON NORMALISED DATA</a:t>
            </a:r>
          </a:p>
        </p:txBody>
      </p:sp>
      <p:graphicFrame>
        <p:nvGraphicFramePr>
          <p:cNvPr id="14" name="Chart Placeholder 7"/>
          <p:cNvGraphicFramePr>
            <a:graphicFrameLocks/>
          </p:cNvGraphicFramePr>
          <p:nvPr>
            <p:extLst>
              <p:ext uri="{D42A27DB-BD31-4B8C-83A1-F6EECF244321}">
                <p14:modId xmlns:p14="http://schemas.microsoft.com/office/powerpoint/2010/main" val="1602019980"/>
              </p:ext>
            </p:extLst>
          </p:nvPr>
        </p:nvGraphicFramePr>
        <p:xfrm>
          <a:off x="-180926" y="849138"/>
          <a:ext cx="9743207" cy="467610"/>
        </p:xfrm>
        <a:graphic>
          <a:graphicData uri="http://schemas.openxmlformats.org/drawingml/2006/chart">
            <c:chart xmlns:c="http://schemas.openxmlformats.org/drawingml/2006/chart" xmlns:r="http://schemas.openxmlformats.org/officeDocument/2006/relationships" r:id="rId3"/>
          </a:graphicData>
        </a:graphic>
      </p:graphicFrame>
      <p:sp>
        <p:nvSpPr>
          <p:cNvPr id="15" name="Rectangle 14"/>
          <p:cNvSpPr/>
          <p:nvPr/>
        </p:nvSpPr>
        <p:spPr>
          <a:xfrm>
            <a:off x="3010159" y="1245080"/>
            <a:ext cx="807913" cy="138499"/>
          </a:xfrm>
          <a:prstGeom prst="rect">
            <a:avLst/>
          </a:prstGeom>
          <a:solidFill>
            <a:schemeClr val="bg1"/>
          </a:solidFill>
        </p:spPr>
        <p:txBody>
          <a:bodyPr wrap="none" lIns="0" tIns="0" rIns="0" bIns="0">
            <a:spAutoFit/>
          </a:bodyPr>
          <a:lstStyle/>
          <a:p>
            <a:r>
              <a:rPr lang="en-GB" sz="900" dirty="0">
                <a:solidFill>
                  <a:srgbClr val="120742"/>
                </a:solidFill>
                <a:latin typeface="Arial" panose="020B0604020202020204" pitchFamily="34" charset="0"/>
                <a:cs typeface="Arial" panose="020B0604020202020204" pitchFamily="34" charset="0"/>
              </a:rPr>
              <a:t>Definitely would</a:t>
            </a:r>
          </a:p>
        </p:txBody>
      </p:sp>
      <p:sp>
        <p:nvSpPr>
          <p:cNvPr id="16" name="Rectangle 15"/>
          <p:cNvSpPr/>
          <p:nvPr/>
        </p:nvSpPr>
        <p:spPr>
          <a:xfrm>
            <a:off x="5525483" y="1245080"/>
            <a:ext cx="801501" cy="138499"/>
          </a:xfrm>
          <a:prstGeom prst="rect">
            <a:avLst/>
          </a:prstGeom>
          <a:solidFill>
            <a:schemeClr val="bg1"/>
          </a:solidFill>
        </p:spPr>
        <p:txBody>
          <a:bodyPr wrap="none" lIns="0" tIns="0" rIns="0" bIns="0">
            <a:spAutoFit/>
          </a:bodyPr>
          <a:lstStyle/>
          <a:p>
            <a:r>
              <a:rPr lang="en-GB" sz="900" dirty="0">
                <a:solidFill>
                  <a:srgbClr val="010101"/>
                </a:solidFill>
                <a:latin typeface="Arial" panose="020B0604020202020204" pitchFamily="34" charset="0"/>
                <a:cs typeface="Arial" panose="020B0604020202020204" pitchFamily="34" charset="0"/>
              </a:rPr>
              <a:t>Booked already</a:t>
            </a:r>
          </a:p>
        </p:txBody>
      </p:sp>
      <p:sp>
        <p:nvSpPr>
          <p:cNvPr id="21" name="Rectangle 20"/>
          <p:cNvSpPr/>
          <p:nvPr/>
        </p:nvSpPr>
        <p:spPr>
          <a:xfrm>
            <a:off x="4631653" y="1245080"/>
            <a:ext cx="615553" cy="138499"/>
          </a:xfrm>
          <a:prstGeom prst="rect">
            <a:avLst/>
          </a:prstGeom>
          <a:solidFill>
            <a:schemeClr val="bg1"/>
          </a:solidFill>
        </p:spPr>
        <p:txBody>
          <a:bodyPr wrap="none" lIns="0" tIns="0" rIns="0" bIns="0">
            <a:spAutoFit/>
          </a:bodyPr>
          <a:lstStyle/>
          <a:p>
            <a:r>
              <a:rPr lang="en-GB" sz="900" dirty="0">
                <a:solidFill>
                  <a:srgbClr val="92D050"/>
                </a:solidFill>
                <a:latin typeface="Arial" panose="020B0604020202020204" pitchFamily="34" charset="0"/>
                <a:cs typeface="Arial" panose="020B0604020202020204" pitchFamily="34" charset="0"/>
              </a:rPr>
              <a:t>Considering</a:t>
            </a:r>
          </a:p>
        </p:txBody>
      </p:sp>
      <p:graphicFrame>
        <p:nvGraphicFramePr>
          <p:cNvPr id="22" name="Table 21"/>
          <p:cNvGraphicFramePr>
            <a:graphicFrameLocks noGrp="1"/>
          </p:cNvGraphicFramePr>
          <p:nvPr>
            <p:extLst>
              <p:ext uri="{D42A27DB-BD31-4B8C-83A1-F6EECF244321}">
                <p14:modId xmlns:p14="http://schemas.microsoft.com/office/powerpoint/2010/main" val="1018029007"/>
              </p:ext>
            </p:extLst>
          </p:nvPr>
        </p:nvGraphicFramePr>
        <p:xfrm>
          <a:off x="4745949" y="2590699"/>
          <a:ext cx="4140000" cy="3636000"/>
        </p:xfrm>
        <a:graphic>
          <a:graphicData uri="http://schemas.openxmlformats.org/drawingml/2006/table">
            <a:tbl>
              <a:tblPr>
                <a:tableStyleId>{5C22544A-7EE6-4342-B048-85BDC9FD1C3A}</a:tableStyleId>
              </a:tblPr>
              <a:tblGrid>
                <a:gridCol w="2440800">
                  <a:extLst>
                    <a:ext uri="{9D8B030D-6E8A-4147-A177-3AD203B41FA5}">
                      <a16:colId xmlns:a16="http://schemas.microsoft.com/office/drawing/2014/main" xmlns="" val="1103061090"/>
                    </a:ext>
                  </a:extLst>
                </a:gridCol>
                <a:gridCol w="849600">
                  <a:extLst>
                    <a:ext uri="{9D8B030D-6E8A-4147-A177-3AD203B41FA5}">
                      <a16:colId xmlns:a16="http://schemas.microsoft.com/office/drawing/2014/main" xmlns="" val="644159123"/>
                    </a:ext>
                  </a:extLst>
                </a:gridCol>
                <a:gridCol w="849600">
                  <a:extLst>
                    <a:ext uri="{9D8B030D-6E8A-4147-A177-3AD203B41FA5}">
                      <a16:colId xmlns:a16="http://schemas.microsoft.com/office/drawing/2014/main" xmlns="" val="3859757549"/>
                    </a:ext>
                  </a:extLst>
                </a:gridCol>
              </a:tblGrid>
              <a:tr h="396000">
                <a:tc>
                  <a:txBody>
                    <a:bodyPr/>
                    <a:lstStyle/>
                    <a:p>
                      <a:pPr algn="l" fontAlgn="b"/>
                      <a:r>
                        <a:rPr lang="en-GB" sz="1200" b="1" i="0" u="none" strike="noStrike" dirty="0">
                          <a:solidFill>
                            <a:schemeClr val="tx1"/>
                          </a:solidFill>
                          <a:effectLst/>
                          <a:latin typeface="Arial" panose="020B0604020202020204" pitchFamily="34" charset="0"/>
                          <a:cs typeface="Arial" panose="020B0604020202020204" pitchFamily="34" charset="0"/>
                        </a:rPr>
                        <a:t>ACTIVITY</a:t>
                      </a:r>
                      <a:endParaRPr lang="en-GB" sz="1600" b="1"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12700" cmpd="sng">
                      <a:noFill/>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9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12700" cmpd="sng">
                      <a:noFill/>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200" b="1" i="0" u="none" strike="noStrike" dirty="0">
                          <a:solidFill>
                            <a:schemeClr val="tx1"/>
                          </a:solidFill>
                          <a:effectLst/>
                          <a:latin typeface="Arial" panose="020B0604020202020204" pitchFamily="34" charset="0"/>
                          <a:cs typeface="Arial" panose="020B0604020202020204" pitchFamily="34" charset="0"/>
                        </a:rPr>
                        <a:t>INDEX </a:t>
                      </a:r>
                    </a:p>
                    <a:p>
                      <a:pPr algn="ctr" fontAlgn="b"/>
                      <a:r>
                        <a:rPr lang="en-GB" sz="700" b="1" i="0" u="none" strike="noStrike" dirty="0">
                          <a:solidFill>
                            <a:schemeClr val="tx1"/>
                          </a:solidFill>
                          <a:effectLst/>
                          <a:latin typeface="Arial" panose="020B0604020202020204" pitchFamily="34" charset="0"/>
                          <a:cs typeface="Arial" panose="020B0604020202020204" pitchFamily="34" charset="0"/>
                        </a:rPr>
                        <a:t>IMPORTANCE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12700" cmpd="sng">
                      <a:noFill/>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255244487"/>
                  </a:ext>
                </a:extLst>
              </a:tr>
              <a:tr h="324000">
                <a:tc>
                  <a:txBody>
                    <a:bodyPr/>
                    <a:lstStyle/>
                    <a:p>
                      <a:pPr algn="l" fontAlgn="b"/>
                      <a:r>
                        <a:rPr lang="en-GB" sz="1000" b="0" i="0" u="none" strike="noStrike" dirty="0">
                          <a:effectLst/>
                          <a:latin typeface="Arial" panose="020B0604020202020204" pitchFamily="34" charset="0"/>
                          <a:cs typeface="Arial" panose="020B0604020202020204" pitchFamily="34" charset="0"/>
                        </a:rPr>
                        <a:t>Seeing world famous or iconic places</a:t>
                      </a:r>
                      <a:endParaRPr lang="en-GB" sz="1000" b="0" i="0" u="none" strike="noStrike" dirty="0">
                        <a:solidFill>
                          <a:srgbClr val="000000"/>
                        </a:solidFill>
                        <a:effectLst/>
                        <a:latin typeface="Arial" panose="020B0604020202020204" pitchFamily="34" charset="0"/>
                        <a:cs typeface="Arial" panose="020B0604020202020204" pitchFamily="34" charset="0"/>
                      </a:endParaRP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effectLst/>
                          <a:latin typeface="Arial" panose="020B0604020202020204" pitchFamily="34" charset="0"/>
                          <a:cs typeface="Arial" panose="020B0604020202020204" pitchFamily="34" charset="0"/>
                        </a:rPr>
                        <a:t>82%</a:t>
                      </a:r>
                      <a:endParaRPr lang="en-GB" sz="1000" b="0" i="0" u="none" strike="noStrike" dirty="0">
                        <a:solidFill>
                          <a:srgbClr val="006100"/>
                        </a:solidFill>
                        <a:effectLst/>
                        <a:latin typeface="Arial" panose="020B0604020202020204" pitchFamily="34" charset="0"/>
                        <a:cs typeface="Arial" panose="020B0604020202020204" pitchFamily="34" charset="0"/>
                      </a:endParaRP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197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extLst>
                  <a:ext uri="{0D108BD9-81ED-4DB2-BD59-A6C34878D82A}">
                    <a16:rowId xmlns:a16="http://schemas.microsoft.com/office/drawing/2014/main" xmlns="" val="2005986910"/>
                  </a:ext>
                </a:extLst>
              </a:tr>
              <a:tr h="324000">
                <a:tc>
                  <a:txBody>
                    <a:bodyPr/>
                    <a:lstStyle/>
                    <a:p>
                      <a:pPr algn="l" fontAlgn="b"/>
                      <a:r>
                        <a:rPr lang="en-GB" sz="1000" b="0" i="0" u="none" strike="noStrike" dirty="0">
                          <a:effectLst/>
                          <a:latin typeface="Arial" panose="020B0604020202020204" pitchFamily="34" charset="0"/>
                          <a:cs typeface="Arial" panose="020B0604020202020204" pitchFamily="34" charset="0"/>
                        </a:rPr>
                        <a:t>Visiting a castle/palace/historic house</a:t>
                      </a:r>
                      <a:endParaRPr lang="en-GB" sz="1000" b="0" i="0" u="none" strike="noStrike" dirty="0">
                        <a:solidFill>
                          <a:srgbClr val="000000"/>
                        </a:solidFill>
                        <a:effectLst/>
                        <a:latin typeface="Arial" panose="020B0604020202020204" pitchFamily="34" charset="0"/>
                        <a:cs typeface="Arial" panose="020B0604020202020204" pitchFamily="34" charset="0"/>
                      </a:endParaRP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effectLst/>
                          <a:latin typeface="Arial" panose="020B0604020202020204" pitchFamily="34" charset="0"/>
                          <a:cs typeface="Arial" panose="020B0604020202020204" pitchFamily="34" charset="0"/>
                        </a:rPr>
                        <a:t>79%</a:t>
                      </a:r>
                      <a:endParaRPr lang="en-GB" sz="1000" b="0" i="0" u="none" strike="noStrike" dirty="0">
                        <a:solidFill>
                          <a:srgbClr val="006100"/>
                        </a:solidFill>
                        <a:effectLst/>
                        <a:latin typeface="Arial" panose="020B0604020202020204" pitchFamily="34" charset="0"/>
                        <a:cs typeface="Arial" panose="020B0604020202020204" pitchFamily="34" charset="0"/>
                      </a:endParaRP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149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extLst>
                  <a:ext uri="{0D108BD9-81ED-4DB2-BD59-A6C34878D82A}">
                    <a16:rowId xmlns:a16="http://schemas.microsoft.com/office/drawing/2014/main" xmlns="" val="4167075963"/>
                  </a:ext>
                </a:extLst>
              </a:tr>
              <a:tr h="324000">
                <a:tc>
                  <a:txBody>
                    <a:bodyPr/>
                    <a:lstStyle/>
                    <a:p>
                      <a:pPr algn="l" fontAlgn="b"/>
                      <a:r>
                        <a:rPr lang="en-GB" sz="1000" b="0" i="0" u="none" strike="noStrike" dirty="0">
                          <a:effectLst/>
                          <a:latin typeface="Arial" panose="020B0604020202020204" pitchFamily="34" charset="0"/>
                          <a:cs typeface="Arial" panose="020B0604020202020204" pitchFamily="34" charset="0"/>
                        </a:rPr>
                        <a:t>Visiting a historic monument</a:t>
                      </a:r>
                      <a:endParaRPr lang="en-GB" sz="1000" b="0" i="0" u="none" strike="noStrike" dirty="0">
                        <a:solidFill>
                          <a:srgbClr val="000000"/>
                        </a:solidFill>
                        <a:effectLst/>
                        <a:latin typeface="Arial" panose="020B0604020202020204" pitchFamily="34" charset="0"/>
                        <a:cs typeface="Arial" panose="020B0604020202020204" pitchFamily="34" charset="0"/>
                      </a:endParaRP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effectLst/>
                          <a:latin typeface="Arial" panose="020B0604020202020204" pitchFamily="34" charset="0"/>
                          <a:cs typeface="Arial" panose="020B0604020202020204" pitchFamily="34" charset="0"/>
                        </a:rPr>
                        <a:t>75%</a:t>
                      </a:r>
                      <a:endParaRPr lang="en-GB" sz="1000" b="0" i="0" u="none" strike="noStrike" dirty="0">
                        <a:solidFill>
                          <a:srgbClr val="006100"/>
                        </a:solidFill>
                        <a:effectLst/>
                        <a:latin typeface="Arial" panose="020B0604020202020204" pitchFamily="34" charset="0"/>
                        <a:cs typeface="Arial" panose="020B0604020202020204" pitchFamily="34" charset="0"/>
                      </a:endParaRP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137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extLst>
                  <a:ext uri="{0D108BD9-81ED-4DB2-BD59-A6C34878D82A}">
                    <a16:rowId xmlns:a16="http://schemas.microsoft.com/office/drawing/2014/main" xmlns="" val="2265351345"/>
                  </a:ext>
                </a:extLst>
              </a:tr>
              <a:tr h="324000">
                <a:tc>
                  <a:txBody>
                    <a:bodyPr/>
                    <a:lstStyle/>
                    <a:p>
                      <a:pPr algn="l" fontAlgn="b"/>
                      <a:r>
                        <a:rPr lang="en-GB" sz="1000" b="0" i="0" u="none" strike="noStrike" dirty="0">
                          <a:effectLst/>
                          <a:latin typeface="Arial" panose="020B0604020202020204" pitchFamily="34" charset="0"/>
                          <a:cs typeface="Arial" panose="020B0604020202020204" pitchFamily="34" charset="0"/>
                        </a:rPr>
                        <a:t>Visiting a park/garden</a:t>
                      </a:r>
                      <a:endParaRPr lang="en-GB" sz="1000" b="0" i="0" u="none" strike="noStrike" dirty="0">
                        <a:solidFill>
                          <a:srgbClr val="000000"/>
                        </a:solidFill>
                        <a:effectLst/>
                        <a:latin typeface="Arial" panose="020B0604020202020204" pitchFamily="34" charset="0"/>
                        <a:cs typeface="Arial" panose="020B0604020202020204" pitchFamily="34" charset="0"/>
                      </a:endParaRP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effectLst/>
                          <a:latin typeface="Arial" panose="020B0604020202020204" pitchFamily="34" charset="0"/>
                          <a:cs typeface="Arial" panose="020B0604020202020204" pitchFamily="34" charset="0"/>
                        </a:rPr>
                        <a:t>74%</a:t>
                      </a:r>
                      <a:endParaRPr lang="en-GB" sz="1000" b="0" i="0" u="none" strike="noStrike" dirty="0">
                        <a:solidFill>
                          <a:srgbClr val="006100"/>
                        </a:solidFill>
                        <a:effectLst/>
                        <a:latin typeface="Arial" panose="020B0604020202020204" pitchFamily="34" charset="0"/>
                        <a:cs typeface="Arial" panose="020B0604020202020204" pitchFamily="34" charset="0"/>
                      </a:endParaRP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105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xmlns="" val="2373551203"/>
                  </a:ext>
                </a:extLst>
              </a:tr>
              <a:tr h="324000">
                <a:tc>
                  <a:txBody>
                    <a:bodyPr/>
                    <a:lstStyle/>
                    <a:p>
                      <a:pPr algn="l" fontAlgn="b"/>
                      <a:r>
                        <a:rPr lang="en-GB" sz="1000" b="0" i="0" u="none" strike="noStrike" dirty="0">
                          <a:effectLst/>
                          <a:latin typeface="Arial" panose="020B0604020202020204" pitchFamily="34" charset="0"/>
                          <a:cs typeface="Arial" panose="020B0604020202020204" pitchFamily="34" charset="0"/>
                        </a:rPr>
                        <a:t>Trying local food &amp; drink specialities</a:t>
                      </a:r>
                      <a:endParaRPr lang="en-GB" sz="1000" b="0" i="0" u="none" strike="noStrike" dirty="0">
                        <a:solidFill>
                          <a:srgbClr val="000000"/>
                        </a:solidFill>
                        <a:effectLst/>
                        <a:latin typeface="Arial" panose="020B0604020202020204" pitchFamily="34" charset="0"/>
                        <a:cs typeface="Arial" panose="020B0604020202020204" pitchFamily="34" charset="0"/>
                      </a:endParaRP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effectLst/>
                          <a:latin typeface="Arial" panose="020B0604020202020204" pitchFamily="34" charset="0"/>
                          <a:cs typeface="Arial" panose="020B0604020202020204" pitchFamily="34" charset="0"/>
                        </a:rPr>
                        <a:t>70%</a:t>
                      </a:r>
                      <a:endParaRPr lang="en-GB" sz="1000" b="0" i="0" u="none" strike="noStrike" dirty="0">
                        <a:solidFill>
                          <a:srgbClr val="006100"/>
                        </a:solidFill>
                        <a:effectLst/>
                        <a:latin typeface="Arial" panose="020B0604020202020204" pitchFamily="34" charset="0"/>
                        <a:cs typeface="Arial" panose="020B0604020202020204" pitchFamily="34" charset="0"/>
                      </a:endParaRP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137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extLst>
                  <a:ext uri="{0D108BD9-81ED-4DB2-BD59-A6C34878D82A}">
                    <a16:rowId xmlns:a16="http://schemas.microsoft.com/office/drawing/2014/main" xmlns="" val="1189524845"/>
                  </a:ext>
                </a:extLst>
              </a:tr>
              <a:tr h="324000">
                <a:tc>
                  <a:txBody>
                    <a:bodyPr/>
                    <a:lstStyle/>
                    <a:p>
                      <a:pPr algn="l" fontAlgn="b"/>
                      <a:r>
                        <a:rPr lang="en-GB" sz="1000" b="0" i="0" u="none" strike="noStrike" dirty="0">
                          <a:effectLst/>
                          <a:latin typeface="Arial" panose="020B0604020202020204" pitchFamily="34" charset="0"/>
                          <a:cs typeface="Arial" panose="020B0604020202020204" pitchFamily="34" charset="0"/>
                        </a:rPr>
                        <a:t>Short (&lt; 2hrs) country or coastal walk</a:t>
                      </a:r>
                      <a:endParaRPr lang="en-GB" sz="1000" b="0" i="0" u="none" strike="noStrike" dirty="0">
                        <a:solidFill>
                          <a:srgbClr val="000000"/>
                        </a:solidFill>
                        <a:effectLst/>
                        <a:latin typeface="Arial" panose="020B0604020202020204" pitchFamily="34" charset="0"/>
                        <a:cs typeface="Arial" panose="020B0604020202020204" pitchFamily="34" charset="0"/>
                      </a:endParaRP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effectLst/>
                          <a:latin typeface="Arial" panose="020B0604020202020204" pitchFamily="34" charset="0"/>
                          <a:cs typeface="Arial" panose="020B0604020202020204" pitchFamily="34" charset="0"/>
                        </a:rPr>
                        <a:t>69%</a:t>
                      </a:r>
                      <a:endParaRPr lang="en-GB" sz="1000" b="0" i="0" u="none" strike="noStrike" dirty="0">
                        <a:solidFill>
                          <a:srgbClr val="006100"/>
                        </a:solidFill>
                        <a:effectLst/>
                        <a:latin typeface="Arial" panose="020B0604020202020204" pitchFamily="34" charset="0"/>
                        <a:cs typeface="Arial" panose="020B0604020202020204" pitchFamily="34" charset="0"/>
                      </a:endParaRP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104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xmlns="" val="2824507888"/>
                  </a:ext>
                </a:extLst>
              </a:tr>
              <a:tr h="324000">
                <a:tc>
                  <a:txBody>
                    <a:bodyPr/>
                    <a:lstStyle/>
                    <a:p>
                      <a:pPr algn="l" fontAlgn="b"/>
                      <a:r>
                        <a:rPr lang="en-GB" sz="1000" b="0" i="0" u="none" strike="noStrike" dirty="0">
                          <a:effectLst/>
                          <a:latin typeface="Arial" panose="020B0604020202020204" pitchFamily="34" charset="0"/>
                          <a:cs typeface="Arial" panose="020B0604020202020204" pitchFamily="34" charset="0"/>
                        </a:rPr>
                        <a:t>Visiting a museum</a:t>
                      </a:r>
                      <a:endParaRPr lang="en-GB" sz="1000" b="0" i="0" u="none" strike="noStrike" dirty="0">
                        <a:solidFill>
                          <a:srgbClr val="000000"/>
                        </a:solidFill>
                        <a:effectLst/>
                        <a:latin typeface="Arial" panose="020B0604020202020204" pitchFamily="34" charset="0"/>
                        <a:cs typeface="Arial" panose="020B0604020202020204" pitchFamily="34" charset="0"/>
                      </a:endParaRP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effectLst/>
                          <a:latin typeface="Arial" panose="020B0604020202020204" pitchFamily="34" charset="0"/>
                          <a:cs typeface="Arial" panose="020B0604020202020204" pitchFamily="34" charset="0"/>
                        </a:rPr>
                        <a:t>56%</a:t>
                      </a:r>
                      <a:endParaRPr lang="en-GB" sz="1000" b="0" i="0" u="none" strike="noStrike" dirty="0">
                        <a:solidFill>
                          <a:srgbClr val="006100"/>
                        </a:solidFill>
                        <a:effectLst/>
                        <a:latin typeface="Arial" panose="020B0604020202020204" pitchFamily="34" charset="0"/>
                        <a:cs typeface="Arial" panose="020B0604020202020204" pitchFamily="34" charset="0"/>
                      </a:endParaRP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106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xmlns="" val="3463063126"/>
                  </a:ext>
                </a:extLst>
              </a:tr>
              <a:tr h="324000">
                <a:tc>
                  <a:txBody>
                    <a:bodyPr/>
                    <a:lstStyle/>
                    <a:p>
                      <a:pPr algn="l" fontAlgn="b"/>
                      <a:r>
                        <a:rPr lang="en-GB" sz="1000" b="0" i="0" u="none" strike="noStrike" dirty="0">
                          <a:effectLst/>
                          <a:latin typeface="Arial" panose="020B0604020202020204" pitchFamily="34" charset="0"/>
                          <a:cs typeface="Arial" panose="020B0604020202020204" pitchFamily="34" charset="0"/>
                        </a:rPr>
                        <a:t>Exploring villages / rural areas</a:t>
                      </a:r>
                      <a:endParaRPr lang="en-GB" sz="1000" b="0" i="0" u="none" strike="noStrike" dirty="0">
                        <a:solidFill>
                          <a:srgbClr val="000000"/>
                        </a:solidFill>
                        <a:effectLst/>
                        <a:latin typeface="Arial" panose="020B0604020202020204" pitchFamily="34" charset="0"/>
                        <a:cs typeface="Arial" panose="020B0604020202020204" pitchFamily="34" charset="0"/>
                      </a:endParaRP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effectLst/>
                          <a:latin typeface="Arial" panose="020B0604020202020204" pitchFamily="34" charset="0"/>
                          <a:cs typeface="Arial" panose="020B0604020202020204" pitchFamily="34" charset="0"/>
                        </a:rPr>
                        <a:t>54%</a:t>
                      </a:r>
                      <a:endParaRPr lang="en-GB" sz="1000" b="0" i="0" u="none" strike="noStrike" dirty="0">
                        <a:solidFill>
                          <a:srgbClr val="006100"/>
                        </a:solidFill>
                        <a:effectLst/>
                        <a:latin typeface="Arial" panose="020B0604020202020204" pitchFamily="34" charset="0"/>
                        <a:cs typeface="Arial" panose="020B0604020202020204" pitchFamily="34" charset="0"/>
                      </a:endParaRP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131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extLst>
                  <a:ext uri="{0D108BD9-81ED-4DB2-BD59-A6C34878D82A}">
                    <a16:rowId xmlns:a16="http://schemas.microsoft.com/office/drawing/2014/main" xmlns="" val="1789088986"/>
                  </a:ext>
                </a:extLst>
              </a:tr>
              <a:tr h="324000">
                <a:tc>
                  <a:txBody>
                    <a:bodyPr/>
                    <a:lstStyle/>
                    <a:p>
                      <a:pPr algn="l" fontAlgn="b"/>
                      <a:r>
                        <a:rPr lang="en-GB" sz="1000" b="0" i="0" u="none" strike="noStrike" dirty="0">
                          <a:effectLst/>
                          <a:latin typeface="Arial" panose="020B0604020202020204" pitchFamily="34" charset="0"/>
                          <a:cs typeface="Arial" panose="020B0604020202020204" pitchFamily="34" charset="0"/>
                        </a:rPr>
                        <a:t>Visiting a National Park</a:t>
                      </a:r>
                      <a:endParaRPr lang="en-GB" sz="1000" b="0" i="0" u="none" strike="noStrike" dirty="0">
                        <a:solidFill>
                          <a:srgbClr val="000000"/>
                        </a:solidFill>
                        <a:effectLst/>
                        <a:latin typeface="Arial" panose="020B0604020202020204" pitchFamily="34" charset="0"/>
                        <a:cs typeface="Arial" panose="020B0604020202020204" pitchFamily="34" charset="0"/>
                      </a:endParaRP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effectLst/>
                          <a:latin typeface="Arial" panose="020B0604020202020204" pitchFamily="34" charset="0"/>
                          <a:cs typeface="Arial" panose="020B0604020202020204" pitchFamily="34" charset="0"/>
                        </a:rPr>
                        <a:t>52%</a:t>
                      </a:r>
                      <a:endParaRPr lang="en-GB" sz="1000" b="0" i="0" u="none" strike="noStrike" dirty="0">
                        <a:solidFill>
                          <a:srgbClr val="006100"/>
                        </a:solidFill>
                        <a:effectLst/>
                        <a:latin typeface="Arial" panose="020B0604020202020204" pitchFamily="34" charset="0"/>
                        <a:cs typeface="Arial" panose="020B0604020202020204" pitchFamily="34" charset="0"/>
                      </a:endParaRP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85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FFC000"/>
                    </a:solidFill>
                  </a:tcPr>
                </a:tc>
                <a:extLst>
                  <a:ext uri="{0D108BD9-81ED-4DB2-BD59-A6C34878D82A}">
                    <a16:rowId xmlns:a16="http://schemas.microsoft.com/office/drawing/2014/main" xmlns="" val="2214850825"/>
                  </a:ext>
                </a:extLst>
              </a:tr>
              <a:tr h="324000">
                <a:tc>
                  <a:txBody>
                    <a:bodyPr/>
                    <a:lstStyle/>
                    <a:p>
                      <a:pPr algn="l" fontAlgn="b"/>
                      <a:r>
                        <a:rPr lang="en-GB" sz="1000" b="0" i="0" u="none" strike="noStrike" dirty="0">
                          <a:effectLst/>
                          <a:latin typeface="Arial" panose="020B0604020202020204" pitchFamily="34" charset="0"/>
                          <a:cs typeface="Arial" panose="020B0604020202020204" pitchFamily="34" charset="0"/>
                        </a:rPr>
                        <a:t>Event associated with local traditions</a:t>
                      </a:r>
                      <a:endParaRPr lang="en-GB" sz="1000" b="0" i="0" u="none" strike="noStrike" dirty="0">
                        <a:solidFill>
                          <a:srgbClr val="000000"/>
                        </a:solidFill>
                        <a:effectLst/>
                        <a:latin typeface="Arial" panose="020B0604020202020204" pitchFamily="34" charset="0"/>
                        <a:cs typeface="Arial" panose="020B0604020202020204" pitchFamily="34" charset="0"/>
                      </a:endParaRP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effectLst/>
                          <a:latin typeface="Arial" panose="020B0604020202020204" pitchFamily="34" charset="0"/>
                          <a:cs typeface="Arial" panose="020B0604020202020204" pitchFamily="34" charset="0"/>
                        </a:rPr>
                        <a:t>52%</a:t>
                      </a:r>
                      <a:endParaRPr lang="en-GB" sz="1000" b="0" i="0" u="none" strike="noStrike" dirty="0">
                        <a:solidFill>
                          <a:srgbClr val="006100"/>
                        </a:solidFill>
                        <a:effectLst/>
                        <a:latin typeface="Arial" panose="020B0604020202020204" pitchFamily="34" charset="0"/>
                        <a:cs typeface="Arial" panose="020B0604020202020204" pitchFamily="34" charset="0"/>
                      </a:endParaRP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101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xmlns="" val="3781145162"/>
                  </a:ext>
                </a:extLst>
              </a:tr>
            </a:tbl>
          </a:graphicData>
        </a:graphic>
      </p:graphicFrame>
      <p:pic>
        <p:nvPicPr>
          <p:cNvPr id="6" name="Picture 5"/>
          <p:cNvPicPr>
            <a:picLocks noChangeAspect="1"/>
          </p:cNvPicPr>
          <p:nvPr/>
        </p:nvPicPr>
        <p:blipFill>
          <a:blip r:embed="rId4">
            <a:clrChange>
              <a:clrFrom>
                <a:srgbClr val="FFFFFF"/>
              </a:clrFrom>
              <a:clrTo>
                <a:srgbClr val="FFFFFF">
                  <a:alpha val="0"/>
                </a:srgbClr>
              </a:clrTo>
            </a:clrChange>
          </a:blip>
          <a:stretch>
            <a:fillRect/>
          </a:stretch>
        </p:blipFill>
        <p:spPr>
          <a:xfrm>
            <a:off x="7118198" y="6384361"/>
            <a:ext cx="947246" cy="257740"/>
          </a:xfrm>
          <a:prstGeom prst="rect">
            <a:avLst/>
          </a:prstGeom>
        </p:spPr>
      </p:pic>
      <p:pic>
        <p:nvPicPr>
          <p:cNvPr id="24" name="Picture 23"/>
          <p:cNvPicPr>
            <a:picLocks noChangeAspect="1"/>
          </p:cNvPicPr>
          <p:nvPr/>
        </p:nvPicPr>
        <p:blipFill rotWithShape="1">
          <a:blip r:embed="rId5"/>
          <a:srcRect l="17343" t="4419" r="12023" b="12561"/>
          <a:stretch/>
        </p:blipFill>
        <p:spPr>
          <a:xfrm>
            <a:off x="8172950" y="6341608"/>
            <a:ext cx="359990" cy="355944"/>
          </a:xfrm>
          <a:prstGeom prst="ellipse">
            <a:avLst/>
          </a:prstGeom>
        </p:spPr>
      </p:pic>
      <p:sp>
        <p:nvSpPr>
          <p:cNvPr id="34" name="TextBox 33"/>
          <p:cNvSpPr txBox="1"/>
          <p:nvPr/>
        </p:nvSpPr>
        <p:spPr>
          <a:xfrm>
            <a:off x="7395091" y="1339907"/>
            <a:ext cx="1152927" cy="400110"/>
          </a:xfrm>
          <a:prstGeom prst="rect">
            <a:avLst/>
          </a:prstGeom>
          <a:noFill/>
        </p:spPr>
        <p:txBody>
          <a:bodyPr wrap="square" lIns="0" rIns="0" rtlCol="0">
            <a:spAutoFit/>
          </a:bodyPr>
          <a:lstStyle/>
          <a:p>
            <a:pPr algn="ctr"/>
            <a:r>
              <a:rPr lang="en-GB" sz="1000" dirty="0"/>
              <a:t>NET England </a:t>
            </a:r>
          </a:p>
          <a:p>
            <a:pPr algn="ctr"/>
            <a:r>
              <a:rPr lang="en-GB" sz="1000" dirty="0"/>
              <a:t>consideration</a:t>
            </a:r>
          </a:p>
        </p:txBody>
      </p:sp>
      <p:sp>
        <p:nvSpPr>
          <p:cNvPr id="37" name="Rectangle 36"/>
          <p:cNvSpPr/>
          <p:nvPr/>
        </p:nvSpPr>
        <p:spPr>
          <a:xfrm>
            <a:off x="4745949" y="1775959"/>
            <a:ext cx="4312326" cy="697627"/>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MOST CONSIDERED ACTIVITIES ON HOLIDAY TO ENGLAND AND IMPORTANCE VS. CHOOSING ENGLAND</a:t>
            </a:r>
          </a:p>
          <a:p>
            <a:r>
              <a:rPr lang="en-GB" sz="700" dirty="0">
                <a:latin typeface="Arial" panose="020B0604020202020204" pitchFamily="34" charset="0"/>
                <a:cs typeface="Arial" panose="020B0604020202020204" pitchFamily="34" charset="0"/>
              </a:rPr>
              <a:t>TOP 2 BOX (DEFINITELY WOULD OR VERY LIKELY TO) CONSIDERATION OF ACTIVITY ON HOLIDAY TO ENGLAND) AND TOP 2 BOX (SOLE/VERY IMPORTANT REASON) IMPORTANCE OF ACTIVITY VS. CHOSING ENGLAND INDEXED AGAINST AVERAGE IMPORTANCE OF ACTIVITIES</a:t>
            </a:r>
          </a:p>
        </p:txBody>
      </p:sp>
      <p:sp>
        <p:nvSpPr>
          <p:cNvPr id="41" name="Rectangle 40"/>
          <p:cNvSpPr/>
          <p:nvPr/>
        </p:nvSpPr>
        <p:spPr>
          <a:xfrm>
            <a:off x="352419" y="932365"/>
            <a:ext cx="2633153" cy="318480"/>
          </a:xfrm>
          <a:prstGeom prst="rect">
            <a:avLst/>
          </a:prstGeom>
          <a:noFill/>
        </p:spPr>
        <p:txBody>
          <a:bodyPr wrap="square" lIns="0" tIns="36000" rIns="0" bIns="0" anchor="ctr">
            <a:spAutoFit/>
          </a:bodyPr>
          <a:lstStyle/>
          <a:p>
            <a:pPr algn="r">
              <a:lnSpc>
                <a:spcPts val="1100"/>
              </a:lnSpc>
            </a:pPr>
            <a:r>
              <a:rPr lang="en-GB" sz="1200" b="1" dirty="0">
                <a:latin typeface="Arial" panose="020B0604020202020204" pitchFamily="34" charset="0"/>
                <a:cs typeface="Arial" panose="020B0604020202020204" pitchFamily="34" charset="0"/>
              </a:rPr>
              <a:t>ATTITUDE TOWARDS TAKING A HOLIDAY TO ENGLAND IN FUTURE</a:t>
            </a:r>
            <a:endParaRPr lang="en-GB" sz="1200" b="1" dirty="0">
              <a:solidFill>
                <a:srgbClr val="00B050"/>
              </a:solidFill>
              <a:latin typeface="Arial" panose="020B0604020202020204" pitchFamily="34" charset="0"/>
              <a:cs typeface="Arial" panose="020B0604020202020204" pitchFamily="34" charset="0"/>
            </a:endParaRPr>
          </a:p>
        </p:txBody>
      </p:sp>
      <p:sp>
        <p:nvSpPr>
          <p:cNvPr id="25" name="TextBox 24"/>
          <p:cNvSpPr txBox="1"/>
          <p:nvPr/>
        </p:nvSpPr>
        <p:spPr>
          <a:xfrm>
            <a:off x="8055766" y="1339907"/>
            <a:ext cx="1152927" cy="400110"/>
          </a:xfrm>
          <a:prstGeom prst="rect">
            <a:avLst/>
          </a:prstGeom>
          <a:noFill/>
        </p:spPr>
        <p:txBody>
          <a:bodyPr wrap="square" lIns="0" rIns="0" rtlCol="0">
            <a:spAutoFit/>
          </a:bodyPr>
          <a:lstStyle/>
          <a:p>
            <a:pPr algn="ctr"/>
            <a:r>
              <a:rPr lang="en-GB" sz="1000" dirty="0"/>
              <a:t># trips to</a:t>
            </a:r>
          </a:p>
          <a:p>
            <a:pPr algn="ctr"/>
            <a:r>
              <a:rPr lang="en-GB" sz="1000" dirty="0"/>
              <a:t>England</a:t>
            </a:r>
          </a:p>
        </p:txBody>
      </p:sp>
      <p:sp>
        <p:nvSpPr>
          <p:cNvPr id="7" name="TextBox 6"/>
          <p:cNvSpPr txBox="1"/>
          <p:nvPr/>
        </p:nvSpPr>
        <p:spPr>
          <a:xfrm>
            <a:off x="4662249" y="6279242"/>
            <a:ext cx="1616148" cy="246221"/>
          </a:xfrm>
          <a:prstGeom prst="rect">
            <a:avLst/>
          </a:prstGeom>
          <a:noFill/>
        </p:spPr>
        <p:txBody>
          <a:bodyPr wrap="none" rtlCol="0">
            <a:spAutoFit/>
          </a:bodyPr>
          <a:lstStyle/>
          <a:p>
            <a:r>
              <a:rPr lang="en-GB" sz="1000" i="1" dirty="0">
                <a:latin typeface="Arial" panose="020B0604020202020204" pitchFamily="34" charset="0"/>
                <a:cs typeface="Arial" panose="020B0604020202020204" pitchFamily="34" charset="0"/>
              </a:rPr>
              <a:t>List continues overleaf …</a:t>
            </a:r>
          </a:p>
        </p:txBody>
      </p:sp>
      <p:sp>
        <p:nvSpPr>
          <p:cNvPr id="26" name="TextBox 25"/>
          <p:cNvSpPr txBox="1"/>
          <p:nvPr/>
        </p:nvSpPr>
        <p:spPr>
          <a:xfrm>
            <a:off x="5684521" y="274989"/>
            <a:ext cx="3035630" cy="307777"/>
          </a:xfrm>
          <a:prstGeom prst="rect">
            <a:avLst/>
          </a:prstGeom>
          <a:noFill/>
        </p:spPr>
        <p:txBody>
          <a:bodyPr wrap="square" rtlCol="0">
            <a:spAutoFit/>
          </a:bodyPr>
          <a:lstStyle/>
          <a:p>
            <a:pPr algn="r"/>
            <a:r>
              <a:rPr lang="en-GB" sz="1400" b="1" dirty="0">
                <a:solidFill>
                  <a:schemeClr val="bg1"/>
                </a:solidFill>
                <a:latin typeface="Arial" panose="020B0604020202020204" pitchFamily="34" charset="0"/>
                <a:cs typeface="Arial" panose="020B0604020202020204" pitchFamily="34" charset="0"/>
              </a:rPr>
              <a:t>How to interpret the results</a:t>
            </a:r>
          </a:p>
        </p:txBody>
      </p:sp>
      <p:sp>
        <p:nvSpPr>
          <p:cNvPr id="2" name="Rectangle 1"/>
          <p:cNvSpPr/>
          <p:nvPr/>
        </p:nvSpPr>
        <p:spPr>
          <a:xfrm>
            <a:off x="352419" y="2991175"/>
            <a:ext cx="4140001" cy="971225"/>
          </a:xfrm>
          <a:prstGeom prst="rect">
            <a:avLst/>
          </a:prstGeom>
          <a:solidFill>
            <a:srgbClr val="CBC4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r>
              <a:rPr lang="en-GB" sz="1000" b="1" i="1" dirty="0">
                <a:solidFill>
                  <a:srgbClr val="C00000"/>
                </a:solidFill>
                <a:latin typeface="Arial" panose="020B0604020202020204" pitchFamily="34" charset="0"/>
                <a:cs typeface="Arial" panose="020B0604020202020204" pitchFamily="34" charset="0"/>
              </a:rPr>
              <a:t>Consideration of </a:t>
            </a:r>
            <a:r>
              <a:rPr lang="en-GB" sz="1000" b="1" i="1" u="sng" dirty="0">
                <a:solidFill>
                  <a:srgbClr val="C00000"/>
                </a:solidFill>
                <a:latin typeface="Arial" panose="020B0604020202020204" pitchFamily="34" charset="0"/>
                <a:cs typeface="Arial" panose="020B0604020202020204" pitchFamily="34" charset="0"/>
              </a:rPr>
              <a:t>activity clusters</a:t>
            </a:r>
            <a:r>
              <a:rPr lang="en-GB" sz="1000" b="1" i="1" dirty="0">
                <a:solidFill>
                  <a:srgbClr val="C00000"/>
                </a:solidFill>
                <a:latin typeface="Arial" panose="020B0604020202020204" pitchFamily="34" charset="0"/>
                <a:cs typeface="Arial" panose="020B0604020202020204" pitchFamily="34" charset="0"/>
              </a:rPr>
              <a:t> ranked on definitely would or very likely to consider</a:t>
            </a:r>
            <a:r>
              <a:rPr lang="en-GB" sz="1000" i="1" dirty="0">
                <a:solidFill>
                  <a:srgbClr val="C00000"/>
                </a:solidFill>
                <a:latin typeface="Arial" panose="020B0604020202020204" pitchFamily="34" charset="0"/>
                <a:cs typeface="Arial" panose="020B0604020202020204" pitchFamily="34" charset="0"/>
              </a:rPr>
              <a:t>. Indexing highlights differences vs. the 10-market average. An index score of 100 means the market is on par with this average, an index score above 100 indicates that the cluster is considered more within the market in question …</a:t>
            </a:r>
          </a:p>
        </p:txBody>
      </p:sp>
      <p:sp>
        <p:nvSpPr>
          <p:cNvPr id="27" name="Rectangle 26"/>
          <p:cNvSpPr/>
          <p:nvPr/>
        </p:nvSpPr>
        <p:spPr>
          <a:xfrm>
            <a:off x="352419" y="4610423"/>
            <a:ext cx="4140001" cy="647377"/>
          </a:xfrm>
          <a:prstGeom prst="rect">
            <a:avLst/>
          </a:prstGeom>
          <a:solidFill>
            <a:srgbClr val="CBC4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r>
              <a:rPr lang="en-GB" sz="1000" i="1" dirty="0">
                <a:solidFill>
                  <a:srgbClr val="C00000"/>
                </a:solidFill>
                <a:latin typeface="Arial" panose="020B0604020202020204" pitchFamily="34" charset="0"/>
                <a:cs typeface="Arial" panose="020B0604020202020204" pitchFamily="34" charset="0"/>
              </a:rPr>
              <a:t>… whereas an index score below 100 indicates that the cluster is considered less within the market relative to the “global”  average. </a:t>
            </a:r>
          </a:p>
        </p:txBody>
      </p:sp>
      <p:sp>
        <p:nvSpPr>
          <p:cNvPr id="28" name="Rectangle 27"/>
          <p:cNvSpPr/>
          <p:nvPr/>
        </p:nvSpPr>
        <p:spPr>
          <a:xfrm>
            <a:off x="4631653" y="2991176"/>
            <a:ext cx="4254296" cy="1282374"/>
          </a:xfrm>
          <a:prstGeom prst="rect">
            <a:avLst/>
          </a:prstGeom>
          <a:solidFill>
            <a:srgbClr val="CBC4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lvl="0"/>
            <a:r>
              <a:rPr lang="en-GB" sz="1000" b="1" i="1" dirty="0">
                <a:solidFill>
                  <a:srgbClr val="C00000"/>
                </a:solidFill>
                <a:latin typeface="Arial" panose="020B0604020202020204" pitchFamily="34" charset="0"/>
                <a:cs typeface="Arial" panose="020B0604020202020204" pitchFamily="34" charset="0"/>
              </a:rPr>
              <a:t>Consideration of </a:t>
            </a:r>
            <a:r>
              <a:rPr lang="en-GB" sz="1000" b="1" i="1" u="sng" dirty="0">
                <a:solidFill>
                  <a:srgbClr val="C00000"/>
                </a:solidFill>
                <a:latin typeface="Arial" panose="020B0604020202020204" pitchFamily="34" charset="0"/>
                <a:cs typeface="Arial" panose="020B0604020202020204" pitchFamily="34" charset="0"/>
              </a:rPr>
              <a:t>activities</a:t>
            </a:r>
            <a:r>
              <a:rPr lang="en-GB" sz="1000" b="1" i="1" dirty="0">
                <a:solidFill>
                  <a:srgbClr val="C00000"/>
                </a:solidFill>
                <a:latin typeface="Arial" panose="020B0604020202020204" pitchFamily="34" charset="0"/>
                <a:cs typeface="Arial" panose="020B0604020202020204" pitchFamily="34" charset="0"/>
              </a:rPr>
              <a:t> ranked on definitely would or very likely to consider</a:t>
            </a:r>
            <a:r>
              <a:rPr lang="en-GB" sz="1000" i="1" dirty="0">
                <a:solidFill>
                  <a:srgbClr val="C00000"/>
                </a:solidFill>
                <a:latin typeface="Arial" panose="020B0604020202020204" pitchFamily="34" charset="0"/>
                <a:cs typeface="Arial" panose="020B0604020202020204" pitchFamily="34" charset="0"/>
              </a:rPr>
              <a:t>. The indexing of importance indicates whether a given activity is more or less important as a consideration driver. Here an index score of 100 indicates that the activity is of average importance as a driver of consideration vs. the importance of all activities within the market. Conversely, an index score above 100 indicates that the activity is of above average importance …</a:t>
            </a:r>
          </a:p>
        </p:txBody>
      </p:sp>
      <p:sp>
        <p:nvSpPr>
          <p:cNvPr id="29" name="Rectangle 28"/>
          <p:cNvSpPr/>
          <p:nvPr/>
        </p:nvSpPr>
        <p:spPr>
          <a:xfrm>
            <a:off x="4690677" y="4621678"/>
            <a:ext cx="4195272" cy="967321"/>
          </a:xfrm>
          <a:prstGeom prst="rect">
            <a:avLst/>
          </a:prstGeom>
          <a:solidFill>
            <a:srgbClr val="CBC4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r>
              <a:rPr lang="en-GB" sz="1000" i="1" dirty="0">
                <a:solidFill>
                  <a:srgbClr val="C00000"/>
                </a:solidFill>
                <a:latin typeface="Arial" panose="020B0604020202020204" pitchFamily="34" charset="0"/>
                <a:cs typeface="Arial" panose="020B0604020202020204" pitchFamily="34" charset="0"/>
              </a:rPr>
              <a:t>… and an index score below 100 indicates that the importance of the activity in question is average relative to all activities within the market.</a:t>
            </a:r>
          </a:p>
        </p:txBody>
      </p:sp>
      <p:sp>
        <p:nvSpPr>
          <p:cNvPr id="30" name="Rectangle 29"/>
          <p:cNvSpPr/>
          <p:nvPr/>
        </p:nvSpPr>
        <p:spPr>
          <a:xfrm>
            <a:off x="4690678" y="5900701"/>
            <a:ext cx="4195272" cy="284200"/>
          </a:xfrm>
          <a:prstGeom prst="rect">
            <a:avLst/>
          </a:prstGeom>
          <a:solidFill>
            <a:srgbClr val="CBC4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GB" dirty="0"/>
          </a:p>
        </p:txBody>
      </p:sp>
      <p:sp>
        <p:nvSpPr>
          <p:cNvPr id="31" name="Rectangle 30"/>
          <p:cNvSpPr/>
          <p:nvPr/>
        </p:nvSpPr>
        <p:spPr>
          <a:xfrm>
            <a:off x="364445" y="774701"/>
            <a:ext cx="8521505" cy="914400"/>
          </a:xfrm>
          <a:prstGeom prst="rect">
            <a:avLst/>
          </a:prstGeom>
          <a:solidFill>
            <a:srgbClr val="CBC4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GB" dirty="0"/>
          </a:p>
        </p:txBody>
      </p:sp>
      <p:sp>
        <p:nvSpPr>
          <p:cNvPr id="32" name="Isosceles Triangle 31"/>
          <p:cNvSpPr/>
          <p:nvPr/>
        </p:nvSpPr>
        <p:spPr>
          <a:xfrm rot="10800000">
            <a:off x="3920538" y="3911167"/>
            <a:ext cx="284188" cy="115839"/>
          </a:xfrm>
          <a:prstGeom prst="triangle">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GB" dirty="0"/>
          </a:p>
        </p:txBody>
      </p:sp>
      <p:sp>
        <p:nvSpPr>
          <p:cNvPr id="35" name="Isosceles Triangle 34"/>
          <p:cNvSpPr/>
          <p:nvPr/>
        </p:nvSpPr>
        <p:spPr>
          <a:xfrm>
            <a:off x="3920538" y="4552513"/>
            <a:ext cx="284188" cy="115839"/>
          </a:xfrm>
          <a:prstGeom prst="triangle">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GB" dirty="0"/>
          </a:p>
        </p:txBody>
      </p:sp>
      <p:sp>
        <p:nvSpPr>
          <p:cNvPr id="36" name="Isosceles Triangle 35"/>
          <p:cNvSpPr/>
          <p:nvPr/>
        </p:nvSpPr>
        <p:spPr>
          <a:xfrm rot="10800000">
            <a:off x="8316327" y="4220727"/>
            <a:ext cx="284188" cy="115839"/>
          </a:xfrm>
          <a:prstGeom prst="triangle">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GB" dirty="0"/>
          </a:p>
        </p:txBody>
      </p:sp>
      <p:sp>
        <p:nvSpPr>
          <p:cNvPr id="42" name="Isosceles Triangle 41"/>
          <p:cNvSpPr/>
          <p:nvPr/>
        </p:nvSpPr>
        <p:spPr>
          <a:xfrm rot="10800000">
            <a:off x="8316327" y="5531367"/>
            <a:ext cx="284188" cy="115839"/>
          </a:xfrm>
          <a:prstGeom prst="triangle">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GB" dirty="0"/>
          </a:p>
        </p:txBody>
      </p:sp>
      <p:sp>
        <p:nvSpPr>
          <p:cNvPr id="43" name="Rectangle 42"/>
          <p:cNvSpPr/>
          <p:nvPr/>
        </p:nvSpPr>
        <p:spPr>
          <a:xfrm>
            <a:off x="364445" y="5181600"/>
            <a:ext cx="4123505" cy="1012911"/>
          </a:xfrm>
          <a:prstGeom prst="rect">
            <a:avLst/>
          </a:prstGeom>
          <a:solidFill>
            <a:srgbClr val="CBC4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GB" dirty="0"/>
          </a:p>
        </p:txBody>
      </p:sp>
      <p:sp>
        <p:nvSpPr>
          <p:cNvPr id="44" name="Rectangle 43"/>
          <p:cNvSpPr/>
          <p:nvPr/>
        </p:nvSpPr>
        <p:spPr>
          <a:xfrm>
            <a:off x="352418" y="5171990"/>
            <a:ext cx="4108097" cy="1012911"/>
          </a:xfrm>
          <a:prstGeom prst="rect">
            <a:avLst/>
          </a:prstGeom>
          <a:solidFill>
            <a:srgbClr val="CBC4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GB" dirty="0"/>
          </a:p>
        </p:txBody>
      </p:sp>
    </p:spTree>
    <p:extLst>
      <p:ext uri="{BB962C8B-B14F-4D97-AF65-F5344CB8AC3E}">
        <p14:creationId xmlns:p14="http://schemas.microsoft.com/office/powerpoint/2010/main" val="3183492620"/>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Rectangle 29"/>
          <p:cNvSpPr/>
          <p:nvPr/>
        </p:nvSpPr>
        <p:spPr>
          <a:xfrm>
            <a:off x="4745948" y="1138925"/>
            <a:ext cx="4140001" cy="2283400"/>
          </a:xfrm>
          <a:prstGeom prst="rect">
            <a:avLst/>
          </a:prstGeom>
          <a:noFill/>
          <a:ln>
            <a:solidFill>
              <a:schemeClr val="bg1"/>
            </a:solidFill>
          </a:ln>
          <a:effectLst/>
        </p:spPr>
        <p:style>
          <a:lnRef idx="1">
            <a:schemeClr val="accent1"/>
          </a:lnRef>
          <a:fillRef idx="3">
            <a:schemeClr val="accent1"/>
          </a:fillRef>
          <a:effectRef idx="2">
            <a:schemeClr val="accent1"/>
          </a:effectRef>
          <a:fontRef idx="minor">
            <a:schemeClr val="lt1"/>
          </a:fontRef>
        </p:style>
        <p:txBody>
          <a:bodyPr rtlCol="0" anchor="t"/>
          <a:lstStyle/>
          <a:p>
            <a:pPr marL="180000" lvl="0" indent="-180000">
              <a:spcAft>
                <a:spcPts val="600"/>
              </a:spcAft>
              <a:buFont typeface="Arial" panose="020B0604020202020204" pitchFamily="34" charset="0"/>
              <a:buChar char="•"/>
            </a:pPr>
            <a:r>
              <a:rPr lang="en-GB" sz="1100" dirty="0">
                <a:solidFill>
                  <a:schemeClr val="tx1"/>
                </a:solidFill>
                <a:latin typeface="Arial" panose="020B0604020202020204" pitchFamily="34" charset="0"/>
                <a:cs typeface="Arial" panose="020B0604020202020204" pitchFamily="34" charset="0"/>
              </a:rPr>
              <a:t>At an activity cluster level, rural life and outdoor pursuits are considered less widely, whereas challenge / action is considered slightly more relatively to the global picture  </a:t>
            </a:r>
          </a:p>
          <a:p>
            <a:pPr marL="180000" lvl="0" indent="-180000">
              <a:spcAft>
                <a:spcPts val="600"/>
              </a:spcAft>
              <a:buFont typeface="Arial" panose="020B0604020202020204" pitchFamily="34" charset="0"/>
              <a:buChar char="•"/>
            </a:pPr>
            <a:r>
              <a:rPr lang="en-GB" sz="1100" dirty="0">
                <a:solidFill>
                  <a:schemeClr val="tx1"/>
                </a:solidFill>
                <a:latin typeface="Arial" panose="020B0604020202020204" pitchFamily="34" charset="0"/>
                <a:cs typeface="Arial" panose="020B0604020202020204" pitchFamily="34" charset="0"/>
              </a:rPr>
              <a:t>Drivers of consideration are generally skewed towards city-based activities, e.g. museums, galleries, “sights” …</a:t>
            </a:r>
          </a:p>
          <a:p>
            <a:pPr marL="180000" lvl="0" indent="-180000">
              <a:spcAft>
                <a:spcPts val="600"/>
              </a:spcAft>
              <a:buFont typeface="Arial" panose="020B0604020202020204" pitchFamily="34" charset="0"/>
              <a:buChar char="•"/>
            </a:pPr>
            <a:r>
              <a:rPr lang="en-GB" sz="1100" dirty="0">
                <a:solidFill>
                  <a:schemeClr val="tx1"/>
                </a:solidFill>
                <a:latin typeface="Arial" panose="020B0604020202020204" pitchFamily="34" charset="0"/>
                <a:cs typeface="Arial" panose="020B0604020202020204" pitchFamily="34" charset="0"/>
              </a:rPr>
              <a:t>… but local food/drink punches above its weight here – not the most widely considered activity, but one that strongly impacts consideration of England</a:t>
            </a:r>
          </a:p>
          <a:p>
            <a:pPr marL="180000" lvl="0" indent="-180000">
              <a:spcAft>
                <a:spcPts val="600"/>
              </a:spcAft>
              <a:buFont typeface="Arial" panose="020B0604020202020204" pitchFamily="34" charset="0"/>
              <a:buChar char="•"/>
            </a:pPr>
            <a:r>
              <a:rPr lang="en-GB" sz="1100" dirty="0">
                <a:solidFill>
                  <a:schemeClr val="tx1"/>
                </a:solidFill>
                <a:latin typeface="Arial" panose="020B0604020202020204" pitchFamily="34" charset="0"/>
                <a:cs typeface="Arial" panose="020B0604020202020204" pitchFamily="34" charset="0"/>
              </a:rPr>
              <a:t>Similar case with contemporary culture, which is widely if not universally considered, but its impact on consideration of England is considerable </a:t>
            </a:r>
          </a:p>
        </p:txBody>
      </p:sp>
      <p:sp>
        <p:nvSpPr>
          <p:cNvPr id="18" name="Text Placeholder 17"/>
          <p:cNvSpPr>
            <a:spLocks noGrp="1"/>
          </p:cNvSpPr>
          <p:nvPr>
            <p:ph type="body" sz="quarter" idx="13"/>
          </p:nvPr>
        </p:nvSpPr>
        <p:spPr>
          <a:xfrm>
            <a:off x="364445" y="6396162"/>
            <a:ext cx="4381504" cy="274638"/>
          </a:xfrm>
        </p:spPr>
        <p:txBody>
          <a:bodyPr lIns="0"/>
          <a:lstStyle/>
          <a:p>
            <a:r>
              <a:rPr lang="en-GB" dirty="0"/>
              <a:t>Discover England Fund – Activities &amp; Themes Research 2017</a:t>
            </a:r>
          </a:p>
        </p:txBody>
      </p:sp>
      <p:sp>
        <p:nvSpPr>
          <p:cNvPr id="12" name="Oval 11"/>
          <p:cNvSpPr/>
          <p:nvPr/>
        </p:nvSpPr>
        <p:spPr>
          <a:xfrm>
            <a:off x="8371260" y="169332"/>
            <a:ext cx="527544" cy="51909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t"/>
          <a:lstStyle/>
          <a:p>
            <a:pPr algn="ctr"/>
            <a:endParaRPr lang="en-US" sz="800" dirty="0">
              <a:solidFill>
                <a:schemeClr val="tx1"/>
              </a:solidFill>
              <a:latin typeface="Arial" panose="020B0604020202020204" pitchFamily="34" charset="0"/>
            </a:endParaRPr>
          </a:p>
        </p:txBody>
      </p:sp>
      <p:pic>
        <p:nvPicPr>
          <p:cNvPr id="6" name="Picture 5"/>
          <p:cNvPicPr>
            <a:picLocks noChangeAspect="1"/>
          </p:cNvPicPr>
          <p:nvPr/>
        </p:nvPicPr>
        <p:blipFill>
          <a:blip r:embed="rId3">
            <a:clrChange>
              <a:clrFrom>
                <a:srgbClr val="FFFFFF"/>
              </a:clrFrom>
              <a:clrTo>
                <a:srgbClr val="FFFFFF">
                  <a:alpha val="0"/>
                </a:srgbClr>
              </a:clrTo>
            </a:clrChange>
          </a:blip>
          <a:stretch>
            <a:fillRect/>
          </a:stretch>
        </p:blipFill>
        <p:spPr>
          <a:xfrm>
            <a:off x="7118198" y="6384361"/>
            <a:ext cx="947246" cy="257740"/>
          </a:xfrm>
          <a:prstGeom prst="rect">
            <a:avLst/>
          </a:prstGeom>
        </p:spPr>
      </p:pic>
      <p:pic>
        <p:nvPicPr>
          <p:cNvPr id="24" name="Picture 23"/>
          <p:cNvPicPr>
            <a:picLocks noChangeAspect="1"/>
          </p:cNvPicPr>
          <p:nvPr/>
        </p:nvPicPr>
        <p:blipFill rotWithShape="1">
          <a:blip r:embed="rId4"/>
          <a:srcRect l="17343" t="4419" r="12023" b="12561"/>
          <a:stretch/>
        </p:blipFill>
        <p:spPr>
          <a:xfrm>
            <a:off x="8172950" y="6341608"/>
            <a:ext cx="359990" cy="355944"/>
          </a:xfrm>
          <a:prstGeom prst="ellipse">
            <a:avLst/>
          </a:prstGeom>
        </p:spPr>
      </p:pic>
      <p:sp>
        <p:nvSpPr>
          <p:cNvPr id="38" name="TextBox 37"/>
          <p:cNvSpPr txBox="1"/>
          <p:nvPr/>
        </p:nvSpPr>
        <p:spPr>
          <a:xfrm>
            <a:off x="5303521" y="274989"/>
            <a:ext cx="3035630" cy="307777"/>
          </a:xfrm>
          <a:prstGeom prst="rect">
            <a:avLst/>
          </a:prstGeom>
          <a:noFill/>
        </p:spPr>
        <p:txBody>
          <a:bodyPr wrap="square" rtlCol="0">
            <a:spAutoFit/>
          </a:bodyPr>
          <a:lstStyle/>
          <a:p>
            <a:pPr algn="r"/>
            <a:r>
              <a:rPr lang="en-GB" sz="1400" b="1" dirty="0">
                <a:solidFill>
                  <a:schemeClr val="bg1"/>
                </a:solidFill>
                <a:latin typeface="Arial" panose="020B0604020202020204" pitchFamily="34" charset="0"/>
                <a:cs typeface="Arial" panose="020B0604020202020204" pitchFamily="34" charset="0"/>
              </a:rPr>
              <a:t>Italy</a:t>
            </a:r>
          </a:p>
        </p:txBody>
      </p:sp>
      <p:pic>
        <p:nvPicPr>
          <p:cNvPr id="25" name="Picture 24"/>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356244" y="224188"/>
            <a:ext cx="556800" cy="417600"/>
          </a:xfrm>
          <a:prstGeom prst="roundRect">
            <a:avLst>
              <a:gd name="adj" fmla="val 8594"/>
            </a:avLst>
          </a:prstGeom>
          <a:noFill/>
          <a:ln>
            <a:noFill/>
          </a:ln>
          <a:effectLst/>
        </p:spPr>
      </p:pic>
      <p:sp>
        <p:nvSpPr>
          <p:cNvPr id="23" name="Rectangle 22"/>
          <p:cNvSpPr/>
          <p:nvPr/>
        </p:nvSpPr>
        <p:spPr>
          <a:xfrm>
            <a:off x="4748221" y="3385874"/>
            <a:ext cx="4114206" cy="2753669"/>
          </a:xfrm>
          <a:prstGeom prst="rect">
            <a:avLst/>
          </a:prstGeom>
          <a:noFill/>
          <a:ln w="6350">
            <a:solidFill>
              <a:schemeClr val="bg1">
                <a:lumMod val="50000"/>
              </a:schemeClr>
            </a:solidFill>
            <a:prstDash val="sysDash"/>
          </a:ln>
          <a:effectLst/>
        </p:spPr>
        <p:style>
          <a:lnRef idx="1">
            <a:schemeClr val="accent1"/>
          </a:lnRef>
          <a:fillRef idx="3">
            <a:schemeClr val="accent1"/>
          </a:fillRef>
          <a:effectRef idx="2">
            <a:schemeClr val="accent1"/>
          </a:effectRef>
          <a:fontRef idx="minor">
            <a:schemeClr val="lt1"/>
          </a:fontRef>
        </p:style>
        <p:txBody>
          <a:bodyPr lIns="36000" rIns="36000" rtlCol="0" anchor="t"/>
          <a:lstStyle/>
          <a:p>
            <a:r>
              <a:rPr lang="en-GB" sz="1200" b="1" dirty="0">
                <a:solidFill>
                  <a:schemeClr val="tx1"/>
                </a:solidFill>
                <a:latin typeface="Arial" panose="020B0604020202020204" pitchFamily="34" charset="0"/>
                <a:cs typeface="Arial" panose="020B0604020202020204" pitchFamily="34" charset="0"/>
              </a:rPr>
              <a:t>INDEXING </a:t>
            </a:r>
          </a:p>
          <a:p>
            <a:r>
              <a:rPr lang="en-GB" sz="1050" dirty="0">
                <a:solidFill>
                  <a:schemeClr val="tx1"/>
                </a:solidFill>
                <a:latin typeface="Arial" panose="020B0604020202020204" pitchFamily="34" charset="0"/>
                <a:cs typeface="Arial" panose="020B0604020202020204" pitchFamily="34" charset="0"/>
              </a:rPr>
              <a:t>Indexing shows relative differences, e.g. against the global average or the average importance of activities. An index score of 120 next to a 60% score indicates a global average of 50% as does an index score of 80 next to a 40% score. </a:t>
            </a:r>
          </a:p>
          <a:p>
            <a:endParaRPr lang="en-GB" sz="1100" b="1" dirty="0">
              <a:solidFill>
                <a:schemeClr val="tx1"/>
              </a:solidFill>
              <a:latin typeface="Arial" panose="020B0604020202020204" pitchFamily="34" charset="0"/>
              <a:cs typeface="Arial" panose="020B0604020202020204" pitchFamily="34" charset="0"/>
            </a:endParaRPr>
          </a:p>
          <a:p>
            <a:r>
              <a:rPr lang="en-GB" sz="1200" b="1" dirty="0">
                <a:solidFill>
                  <a:schemeClr val="tx1"/>
                </a:solidFill>
                <a:latin typeface="Arial" panose="020B0604020202020204" pitchFamily="34" charset="0"/>
                <a:cs typeface="Arial" panose="020B0604020202020204" pitchFamily="34" charset="0"/>
              </a:rPr>
              <a:t>COLOUR CODING OF INDEX SCORES </a:t>
            </a:r>
          </a:p>
          <a:p>
            <a:r>
              <a:rPr lang="en-GB" sz="1050" dirty="0">
                <a:solidFill>
                  <a:schemeClr val="tx1"/>
                </a:solidFill>
                <a:latin typeface="Arial" panose="020B0604020202020204" pitchFamily="34" charset="0"/>
                <a:cs typeface="Arial" panose="020B0604020202020204" pitchFamily="34" charset="0"/>
              </a:rPr>
              <a:t>Index scores have been colour coded to highlight smaller or greater differences. </a:t>
            </a:r>
            <a:r>
              <a:rPr lang="en-GB" sz="1050" dirty="0">
                <a:solidFill>
                  <a:srgbClr val="C00000"/>
                </a:solidFill>
                <a:latin typeface="Arial" panose="020B0604020202020204" pitchFamily="34" charset="0"/>
                <a:cs typeface="Arial" panose="020B0604020202020204" pitchFamily="34" charset="0"/>
                <a:sym typeface="Wingdings" panose="05000000000000000000" pitchFamily="2" charset="2"/>
              </a:rPr>
              <a:t></a:t>
            </a:r>
            <a:r>
              <a:rPr lang="en-GB" sz="1050" dirty="0">
                <a:solidFill>
                  <a:schemeClr val="tx1"/>
                </a:solidFill>
                <a:latin typeface="Arial" panose="020B0604020202020204" pitchFamily="34" charset="0"/>
                <a:cs typeface="Arial" panose="020B0604020202020204" pitchFamily="34" charset="0"/>
              </a:rPr>
              <a:t>=strong under-indexing (index &lt;80), </a:t>
            </a:r>
            <a:r>
              <a:rPr lang="en-GB" sz="1050" dirty="0">
                <a:solidFill>
                  <a:srgbClr val="FFC000"/>
                </a:solidFill>
                <a:latin typeface="Arial" panose="020B0604020202020204" pitchFamily="34" charset="0"/>
                <a:cs typeface="Arial" panose="020B0604020202020204" pitchFamily="34" charset="0"/>
                <a:sym typeface="Wingdings" panose="05000000000000000000" pitchFamily="2" charset="2"/>
              </a:rPr>
              <a:t></a:t>
            </a:r>
            <a:r>
              <a:rPr lang="en-GB" sz="1050" dirty="0">
                <a:solidFill>
                  <a:schemeClr val="tx1"/>
                </a:solidFill>
                <a:latin typeface="Arial" panose="020B0604020202020204" pitchFamily="34" charset="0"/>
                <a:cs typeface="Arial" panose="020B0604020202020204" pitchFamily="34" charset="0"/>
              </a:rPr>
              <a:t>=moderate under-indexing (index 80-89), </a:t>
            </a:r>
            <a:r>
              <a:rPr lang="en-GB" sz="1050" dirty="0">
                <a:solidFill>
                  <a:srgbClr val="92D050"/>
                </a:solidFill>
                <a:latin typeface="Arial" panose="020B0604020202020204" pitchFamily="34" charset="0"/>
                <a:cs typeface="Arial" panose="020B0604020202020204" pitchFamily="34" charset="0"/>
                <a:sym typeface="Wingdings" panose="05000000000000000000" pitchFamily="2" charset="2"/>
              </a:rPr>
              <a:t></a:t>
            </a:r>
            <a:r>
              <a:rPr lang="en-GB" sz="1050" dirty="0">
                <a:solidFill>
                  <a:schemeClr val="tx1"/>
                </a:solidFill>
                <a:latin typeface="Arial" panose="020B0604020202020204" pitchFamily="34" charset="0"/>
                <a:cs typeface="Arial" panose="020B0604020202020204" pitchFamily="34" charset="0"/>
              </a:rPr>
              <a:t>=moderate over-indexing (index 110-119) and </a:t>
            </a:r>
            <a:r>
              <a:rPr lang="en-GB" sz="1050" dirty="0">
                <a:solidFill>
                  <a:srgbClr val="00B050"/>
                </a:solidFill>
                <a:latin typeface="Arial" panose="020B0604020202020204" pitchFamily="34" charset="0"/>
                <a:cs typeface="Arial" panose="020B0604020202020204" pitchFamily="34" charset="0"/>
                <a:sym typeface="Wingdings" panose="05000000000000000000" pitchFamily="2" charset="2"/>
              </a:rPr>
              <a:t></a:t>
            </a:r>
            <a:r>
              <a:rPr lang="en-GB" sz="1050" dirty="0">
                <a:solidFill>
                  <a:schemeClr val="tx1"/>
                </a:solidFill>
                <a:latin typeface="Arial" panose="020B0604020202020204" pitchFamily="34" charset="0"/>
                <a:cs typeface="Arial" panose="020B0604020202020204" pitchFamily="34" charset="0"/>
              </a:rPr>
              <a:t>=strong over-indexing (index 120+)</a:t>
            </a:r>
            <a:endParaRPr lang="en-GB" sz="1050" b="1" dirty="0">
              <a:solidFill>
                <a:schemeClr val="tx1"/>
              </a:solidFill>
              <a:latin typeface="Arial" panose="020B0604020202020204" pitchFamily="34" charset="0"/>
              <a:cs typeface="Arial" panose="020B0604020202020204" pitchFamily="34" charset="0"/>
            </a:endParaRPr>
          </a:p>
          <a:p>
            <a:endParaRPr lang="en-GB" sz="1100" b="1" dirty="0">
              <a:solidFill>
                <a:schemeClr val="tx1"/>
              </a:solidFill>
              <a:latin typeface="Arial" panose="020B0604020202020204" pitchFamily="34" charset="0"/>
              <a:cs typeface="Arial" panose="020B0604020202020204" pitchFamily="34" charset="0"/>
            </a:endParaRPr>
          </a:p>
          <a:p>
            <a:pPr lvl="0"/>
            <a:r>
              <a:rPr lang="en-GB" sz="1200" b="1" dirty="0">
                <a:solidFill>
                  <a:srgbClr val="120742"/>
                </a:solidFill>
                <a:latin typeface="Arial" panose="020B0604020202020204" pitchFamily="34" charset="0"/>
                <a:cs typeface="Arial" panose="020B0604020202020204" pitchFamily="34" charset="0"/>
              </a:rPr>
              <a:t>SOURCE </a:t>
            </a:r>
          </a:p>
          <a:p>
            <a:pPr lvl="0"/>
            <a:r>
              <a:rPr lang="en-GB" sz="1050" dirty="0">
                <a:solidFill>
                  <a:srgbClr val="120742"/>
                </a:solidFill>
                <a:latin typeface="Arial" panose="020B0604020202020204" pitchFamily="34" charset="0"/>
                <a:cs typeface="Arial" panose="020B0604020202020204" pitchFamily="34" charset="0"/>
              </a:rPr>
              <a:t>Online survey of 1,504 respondents. Fieldwork carried out between </a:t>
            </a:r>
            <a:r>
              <a:rPr lang="en-GB" sz="1050" dirty="0">
                <a:solidFill>
                  <a:srgbClr val="120742"/>
                </a:solidFill>
                <a:latin typeface="Arial" panose="020B0604020202020204" pitchFamily="34" charset="0"/>
                <a:cs typeface="Arial" panose="020B0604020202020204" pitchFamily="34" charset="0"/>
              </a:rPr>
              <a:t>[02.17] and [03.17]</a:t>
            </a:r>
            <a:r>
              <a:rPr lang="en-GB" sz="1050" dirty="0">
                <a:solidFill>
                  <a:srgbClr val="120742"/>
                </a:solidFill>
                <a:latin typeface="Arial" panose="020B0604020202020204" pitchFamily="34" charset="0"/>
                <a:cs typeface="Arial" panose="020B0604020202020204" pitchFamily="34" charset="0"/>
              </a:rPr>
              <a:t>.</a:t>
            </a:r>
            <a:endParaRPr lang="en-GB" sz="1050" dirty="0">
              <a:solidFill>
                <a:srgbClr val="120742"/>
              </a:solidFill>
              <a:latin typeface="Arial" panose="020B0604020202020204" pitchFamily="34" charset="0"/>
              <a:cs typeface="Arial" panose="020B0604020202020204" pitchFamily="34" charset="0"/>
            </a:endParaRPr>
          </a:p>
        </p:txBody>
      </p:sp>
      <p:sp>
        <p:nvSpPr>
          <p:cNvPr id="31" name="Rectangle 30"/>
          <p:cNvSpPr/>
          <p:nvPr/>
        </p:nvSpPr>
        <p:spPr>
          <a:xfrm>
            <a:off x="4745949" y="922462"/>
            <a:ext cx="4116478" cy="233397"/>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MARKET SUMMARY</a:t>
            </a:r>
          </a:p>
        </p:txBody>
      </p:sp>
      <p:graphicFrame>
        <p:nvGraphicFramePr>
          <p:cNvPr id="69" name="Table 68"/>
          <p:cNvGraphicFramePr>
            <a:graphicFrameLocks noGrp="1"/>
          </p:cNvGraphicFramePr>
          <p:nvPr>
            <p:extLst>
              <p:ext uri="{D42A27DB-BD31-4B8C-83A1-F6EECF244321}">
                <p14:modId xmlns:p14="http://schemas.microsoft.com/office/powerpoint/2010/main" val="3828153335"/>
              </p:ext>
            </p:extLst>
          </p:nvPr>
        </p:nvGraphicFramePr>
        <p:xfrm>
          <a:off x="326345" y="1289671"/>
          <a:ext cx="4140000" cy="3636000"/>
        </p:xfrm>
        <a:graphic>
          <a:graphicData uri="http://schemas.openxmlformats.org/drawingml/2006/table">
            <a:tbl>
              <a:tblPr>
                <a:tableStyleId>{5C22544A-7EE6-4342-B048-85BDC9FD1C3A}</a:tableStyleId>
              </a:tblPr>
              <a:tblGrid>
                <a:gridCol w="2440800">
                  <a:extLst>
                    <a:ext uri="{9D8B030D-6E8A-4147-A177-3AD203B41FA5}">
                      <a16:colId xmlns:a16="http://schemas.microsoft.com/office/drawing/2014/main" xmlns="" val="1103061090"/>
                    </a:ext>
                  </a:extLst>
                </a:gridCol>
                <a:gridCol w="849600">
                  <a:extLst>
                    <a:ext uri="{9D8B030D-6E8A-4147-A177-3AD203B41FA5}">
                      <a16:colId xmlns:a16="http://schemas.microsoft.com/office/drawing/2014/main" xmlns="" val="644159123"/>
                    </a:ext>
                  </a:extLst>
                </a:gridCol>
                <a:gridCol w="849600">
                  <a:extLst>
                    <a:ext uri="{9D8B030D-6E8A-4147-A177-3AD203B41FA5}">
                      <a16:colId xmlns:a16="http://schemas.microsoft.com/office/drawing/2014/main" xmlns="" val="3859757549"/>
                    </a:ext>
                  </a:extLst>
                </a:gridCol>
              </a:tblGrid>
              <a:tr h="396000">
                <a:tc>
                  <a:txBody>
                    <a:bodyPr/>
                    <a:lstStyle/>
                    <a:p>
                      <a:pPr marL="0" marR="0" lvl="0" indent="0" algn="l" defTabSz="457200" rtl="0" eaLnBrk="1" fontAlgn="b" latinLnBrk="0" hangingPunct="1">
                        <a:lnSpc>
                          <a:spcPct val="100000"/>
                        </a:lnSpc>
                        <a:spcBef>
                          <a:spcPts val="0"/>
                        </a:spcBef>
                        <a:spcAft>
                          <a:spcPts val="0"/>
                        </a:spcAft>
                        <a:buClrTx/>
                        <a:buSzTx/>
                        <a:buFontTx/>
                        <a:buNone/>
                        <a:tabLst/>
                        <a:defRPr/>
                      </a:pPr>
                      <a:r>
                        <a:rPr lang="en-GB" sz="1200" b="1" i="0" u="none" strike="noStrike" dirty="0">
                          <a:solidFill>
                            <a:schemeClr val="tx1"/>
                          </a:solidFill>
                          <a:effectLst/>
                          <a:latin typeface="Arial" panose="020B0604020202020204" pitchFamily="34" charset="0"/>
                          <a:cs typeface="Arial" panose="020B0604020202020204" pitchFamily="34" charset="0"/>
                        </a:rPr>
                        <a:t>ACTIVITY (11-20 of 40)</a:t>
                      </a:r>
                      <a:endParaRPr lang="en-GB" sz="1600" b="1"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12700" cmpd="sng">
                      <a:noFill/>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9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12700" cmpd="sng">
                      <a:noFill/>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200" b="1" i="0" u="none" strike="noStrike" dirty="0">
                          <a:solidFill>
                            <a:schemeClr val="tx1"/>
                          </a:solidFill>
                          <a:effectLst/>
                          <a:latin typeface="Arial" panose="020B0604020202020204" pitchFamily="34" charset="0"/>
                          <a:cs typeface="Arial" panose="020B0604020202020204" pitchFamily="34" charset="0"/>
                        </a:rPr>
                        <a:t>INDEX </a:t>
                      </a:r>
                    </a:p>
                    <a:p>
                      <a:pPr algn="ctr" fontAlgn="b"/>
                      <a:r>
                        <a:rPr lang="en-GB" sz="700" b="1" i="0" u="none" strike="noStrike" dirty="0">
                          <a:solidFill>
                            <a:schemeClr val="tx1"/>
                          </a:solidFill>
                          <a:effectLst/>
                          <a:latin typeface="Arial" panose="020B0604020202020204" pitchFamily="34" charset="0"/>
                          <a:cs typeface="Arial" panose="020B0604020202020204" pitchFamily="34" charset="0"/>
                        </a:rPr>
                        <a:t>IMPORTANCE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12700" cmpd="sng">
                      <a:noFill/>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255244487"/>
                  </a:ext>
                </a:extLst>
              </a:tr>
              <a:tr h="324000">
                <a:tc>
                  <a:txBody>
                    <a:bodyPr/>
                    <a:lstStyle/>
                    <a:p>
                      <a:pPr algn="l" fontAlgn="b"/>
                      <a:r>
                        <a:rPr lang="en-GB" sz="1000" b="0" i="0" u="none" strike="noStrike" dirty="0">
                          <a:solidFill>
                            <a:srgbClr val="120742"/>
                          </a:solidFill>
                          <a:effectLst/>
                          <a:latin typeface="Arial" panose="020B0604020202020204" pitchFamily="34" charset="0"/>
                          <a:cs typeface="Arial" panose="020B0604020202020204" pitchFamily="34" charset="0"/>
                        </a:rPr>
                        <a:t>Visiting contemporary culture attraction</a:t>
                      </a:r>
                    </a:p>
                  </a:txBody>
                  <a:tcPr marL="9525" marR="9525" marT="36000" marB="3600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solidFill>
                            <a:srgbClr val="120742"/>
                          </a:solidFill>
                          <a:effectLst/>
                          <a:latin typeface="Arial" panose="020B0604020202020204" pitchFamily="34" charset="0"/>
                          <a:cs typeface="Arial" panose="020B0604020202020204" pitchFamily="34" charset="0"/>
                        </a:rPr>
                        <a:t>57%</a:t>
                      </a:r>
                    </a:p>
                  </a:txBody>
                  <a:tcPr marL="9525" marR="9525" marT="36000" marB="3600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1" i="0" u="none" strike="noStrike" dirty="0">
                          <a:solidFill>
                            <a:srgbClr val="120742"/>
                          </a:solidFill>
                          <a:effectLst/>
                          <a:latin typeface="Arial" panose="020B0604020202020204" pitchFamily="34" charset="0"/>
                          <a:cs typeface="Arial" panose="020B0604020202020204" pitchFamily="34" charset="0"/>
                        </a:rPr>
                        <a:t> </a:t>
                      </a:r>
                      <a:r>
                        <a:rPr lang="en-GB" sz="1000" b="1" i="0" u="none" strike="noStrike" dirty="0">
                          <a:solidFill>
                            <a:schemeClr val="bg1"/>
                          </a:solidFill>
                          <a:effectLst/>
                          <a:latin typeface="Arial" panose="020B0604020202020204" pitchFamily="34" charset="0"/>
                          <a:cs typeface="Arial" panose="020B0604020202020204" pitchFamily="34" charset="0"/>
                        </a:rPr>
                        <a:t>139</a:t>
                      </a:r>
                      <a:r>
                        <a:rPr lang="en-GB" sz="1000" b="1" i="0" u="none" strike="noStrike" dirty="0">
                          <a:solidFill>
                            <a:srgbClr val="120742"/>
                          </a:solidFill>
                          <a:effectLst/>
                          <a:latin typeface="Arial" panose="020B0604020202020204" pitchFamily="34" charset="0"/>
                          <a:cs typeface="Arial" panose="020B0604020202020204" pitchFamily="34" charset="0"/>
                        </a:rPr>
                        <a:t> </a:t>
                      </a:r>
                    </a:p>
                  </a:txBody>
                  <a:tcPr marL="9525" marR="9525" marT="36000" marB="3600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extLst>
                  <a:ext uri="{0D108BD9-81ED-4DB2-BD59-A6C34878D82A}">
                    <a16:rowId xmlns:a16="http://schemas.microsoft.com/office/drawing/2014/main" xmlns="" val="2005986910"/>
                  </a:ext>
                </a:extLst>
              </a:tr>
              <a:tr h="324000">
                <a:tc>
                  <a:txBody>
                    <a:bodyPr/>
                    <a:lstStyle/>
                    <a:p>
                      <a:pPr algn="l" fontAlgn="b"/>
                      <a:r>
                        <a:rPr lang="en-GB" sz="1000" b="0" i="0" u="none" strike="noStrike" dirty="0">
                          <a:solidFill>
                            <a:srgbClr val="120742"/>
                          </a:solidFill>
                          <a:effectLst/>
                          <a:latin typeface="Arial" panose="020B0604020202020204" pitchFamily="34" charset="0"/>
                          <a:cs typeface="Arial" panose="020B0604020202020204" pitchFamily="34" charset="0"/>
                        </a:rPr>
                        <a:t>Visiting a religious building</a:t>
                      </a:r>
                    </a:p>
                  </a:txBody>
                  <a:tcPr marL="9525" marR="9525" marT="36000" marB="3600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solidFill>
                            <a:srgbClr val="120742"/>
                          </a:solidFill>
                          <a:effectLst/>
                          <a:latin typeface="Arial" panose="020B0604020202020204" pitchFamily="34" charset="0"/>
                          <a:cs typeface="Arial" panose="020B0604020202020204" pitchFamily="34" charset="0"/>
                        </a:rPr>
                        <a:t>55%</a:t>
                      </a:r>
                    </a:p>
                  </a:txBody>
                  <a:tcPr marL="9525" marR="9525" marT="36000" marB="3600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rgbClr val="120742"/>
                          </a:solidFill>
                          <a:effectLst/>
                          <a:latin typeface="Arial" panose="020B0604020202020204" pitchFamily="34" charset="0"/>
                          <a:cs typeface="Arial" panose="020B0604020202020204" pitchFamily="34" charset="0"/>
                        </a:rPr>
                        <a:t> 97 </a:t>
                      </a:r>
                    </a:p>
                  </a:txBody>
                  <a:tcPr marL="9525" marR="9525" marT="36000" marB="3600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4167075963"/>
                  </a:ext>
                </a:extLst>
              </a:tr>
              <a:tr h="324000">
                <a:tc>
                  <a:txBody>
                    <a:bodyPr/>
                    <a:lstStyle/>
                    <a:p>
                      <a:pPr algn="l" fontAlgn="b"/>
                      <a:r>
                        <a:rPr lang="en-GB" sz="1000" b="0" i="0" u="none" strike="noStrike" dirty="0">
                          <a:solidFill>
                            <a:srgbClr val="120742"/>
                          </a:solidFill>
                          <a:effectLst/>
                          <a:latin typeface="Arial" panose="020B0604020202020204" pitchFamily="34" charset="0"/>
                          <a:cs typeface="Arial" panose="020B0604020202020204" pitchFamily="34" charset="0"/>
                        </a:rPr>
                        <a:t>Exploring villages / rural areas</a:t>
                      </a:r>
                    </a:p>
                  </a:txBody>
                  <a:tcPr marL="9525" marR="9525" marT="36000" marB="3600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solidFill>
                            <a:srgbClr val="120742"/>
                          </a:solidFill>
                          <a:effectLst/>
                          <a:latin typeface="Arial" panose="020B0604020202020204" pitchFamily="34" charset="0"/>
                          <a:cs typeface="Arial" panose="020B0604020202020204" pitchFamily="34" charset="0"/>
                        </a:rPr>
                        <a:t>53%</a:t>
                      </a:r>
                    </a:p>
                  </a:txBody>
                  <a:tcPr marL="9525" marR="9525" marT="36000" marB="3600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1" i="0" u="none" strike="noStrike" dirty="0">
                          <a:solidFill>
                            <a:schemeClr val="bg1"/>
                          </a:solidFill>
                          <a:effectLst/>
                          <a:latin typeface="Arial" panose="020B0604020202020204" pitchFamily="34" charset="0"/>
                          <a:cs typeface="Arial" panose="020B0604020202020204" pitchFamily="34" charset="0"/>
                        </a:rPr>
                        <a:t> 113 </a:t>
                      </a:r>
                    </a:p>
                  </a:txBody>
                  <a:tcPr marL="9525" marR="9525" marT="36000" marB="3600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92D050"/>
                    </a:solidFill>
                  </a:tcPr>
                </a:tc>
                <a:extLst>
                  <a:ext uri="{0D108BD9-81ED-4DB2-BD59-A6C34878D82A}">
                    <a16:rowId xmlns:a16="http://schemas.microsoft.com/office/drawing/2014/main" xmlns="" val="2265351345"/>
                  </a:ext>
                </a:extLst>
              </a:tr>
              <a:tr h="324000">
                <a:tc>
                  <a:txBody>
                    <a:bodyPr/>
                    <a:lstStyle/>
                    <a:p>
                      <a:pPr algn="l" fontAlgn="b"/>
                      <a:r>
                        <a:rPr lang="en-GB" sz="1000" b="0" i="0" u="none" strike="noStrike" dirty="0">
                          <a:solidFill>
                            <a:srgbClr val="120742"/>
                          </a:solidFill>
                          <a:effectLst/>
                          <a:latin typeface="Arial" panose="020B0604020202020204" pitchFamily="34" charset="0"/>
                          <a:cs typeface="Arial" panose="020B0604020202020204" pitchFamily="34" charset="0"/>
                        </a:rPr>
                        <a:t>Long (&gt; half day) country or coastal walk</a:t>
                      </a:r>
                    </a:p>
                  </a:txBody>
                  <a:tcPr marL="9525" marR="9525" marT="36000" marB="3600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solidFill>
                            <a:srgbClr val="120742"/>
                          </a:solidFill>
                          <a:effectLst/>
                          <a:latin typeface="Arial" panose="020B0604020202020204" pitchFamily="34" charset="0"/>
                          <a:cs typeface="Arial" panose="020B0604020202020204" pitchFamily="34" charset="0"/>
                        </a:rPr>
                        <a:t>53%</a:t>
                      </a:r>
                    </a:p>
                  </a:txBody>
                  <a:tcPr marL="9525" marR="9525" marT="36000" marB="3600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rgbClr val="120742"/>
                          </a:solidFill>
                          <a:effectLst/>
                          <a:latin typeface="Arial" panose="020B0604020202020204" pitchFamily="34" charset="0"/>
                          <a:cs typeface="Arial" panose="020B0604020202020204" pitchFamily="34" charset="0"/>
                        </a:rPr>
                        <a:t> 96 </a:t>
                      </a:r>
                    </a:p>
                  </a:txBody>
                  <a:tcPr marL="9525" marR="9525" marT="36000" marB="3600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xmlns="" val="2373551203"/>
                  </a:ext>
                </a:extLst>
              </a:tr>
              <a:tr h="324000">
                <a:tc>
                  <a:txBody>
                    <a:bodyPr/>
                    <a:lstStyle/>
                    <a:p>
                      <a:pPr algn="l" fontAlgn="b"/>
                      <a:r>
                        <a:rPr lang="en-GB" sz="1000" b="0" i="0" u="none" strike="noStrike" dirty="0">
                          <a:solidFill>
                            <a:srgbClr val="120742"/>
                          </a:solidFill>
                          <a:effectLst/>
                          <a:latin typeface="Arial" panose="020B0604020202020204" pitchFamily="34" charset="0"/>
                          <a:cs typeface="Arial" panose="020B0604020202020204" pitchFamily="34" charset="0"/>
                        </a:rPr>
                        <a:t>Short (&lt; 2hrs) country or coastal walk</a:t>
                      </a:r>
                    </a:p>
                  </a:txBody>
                  <a:tcPr marL="9525" marR="9525" marT="36000" marB="3600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solidFill>
                            <a:srgbClr val="120742"/>
                          </a:solidFill>
                          <a:effectLst/>
                          <a:latin typeface="Arial" panose="020B0604020202020204" pitchFamily="34" charset="0"/>
                          <a:cs typeface="Arial" panose="020B0604020202020204" pitchFamily="34" charset="0"/>
                        </a:rPr>
                        <a:t>50%</a:t>
                      </a:r>
                    </a:p>
                  </a:txBody>
                  <a:tcPr marL="9525" marR="9525" marT="36000" marB="3600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1" i="0" u="none" strike="noStrike" dirty="0">
                          <a:solidFill>
                            <a:schemeClr val="bg1"/>
                          </a:solidFill>
                          <a:effectLst/>
                          <a:latin typeface="Arial" panose="020B0604020202020204" pitchFamily="34" charset="0"/>
                          <a:cs typeface="Arial" panose="020B0604020202020204" pitchFamily="34" charset="0"/>
                        </a:rPr>
                        <a:t> 85 </a:t>
                      </a:r>
                    </a:p>
                  </a:txBody>
                  <a:tcPr marL="9525" marR="9525" marT="36000" marB="3600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FFC000"/>
                    </a:solidFill>
                  </a:tcPr>
                </a:tc>
                <a:extLst>
                  <a:ext uri="{0D108BD9-81ED-4DB2-BD59-A6C34878D82A}">
                    <a16:rowId xmlns:a16="http://schemas.microsoft.com/office/drawing/2014/main" xmlns="" val="1189524845"/>
                  </a:ext>
                </a:extLst>
              </a:tr>
              <a:tr h="324000">
                <a:tc>
                  <a:txBody>
                    <a:bodyPr/>
                    <a:lstStyle/>
                    <a:p>
                      <a:pPr algn="l" fontAlgn="b"/>
                      <a:r>
                        <a:rPr lang="en-GB" sz="1000" b="0" i="0" u="none" strike="noStrike" dirty="0">
                          <a:solidFill>
                            <a:srgbClr val="120742"/>
                          </a:solidFill>
                          <a:effectLst/>
                          <a:latin typeface="Arial" panose="020B0604020202020204" pitchFamily="34" charset="0"/>
                          <a:cs typeface="Arial" panose="020B0604020202020204" pitchFamily="34" charset="0"/>
                        </a:rPr>
                        <a:t>Experiencing local nightlife</a:t>
                      </a:r>
                    </a:p>
                  </a:txBody>
                  <a:tcPr marL="9525" marR="9525" marT="36000" marB="3600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solidFill>
                            <a:srgbClr val="120742"/>
                          </a:solidFill>
                          <a:effectLst/>
                          <a:latin typeface="Arial" panose="020B0604020202020204" pitchFamily="34" charset="0"/>
                          <a:cs typeface="Arial" panose="020B0604020202020204" pitchFamily="34" charset="0"/>
                        </a:rPr>
                        <a:t>50%</a:t>
                      </a:r>
                    </a:p>
                  </a:txBody>
                  <a:tcPr marL="9525" marR="9525" marT="36000" marB="3600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rgbClr val="120742"/>
                          </a:solidFill>
                          <a:effectLst/>
                          <a:latin typeface="Arial" panose="020B0604020202020204" pitchFamily="34" charset="0"/>
                          <a:cs typeface="Arial" panose="020B0604020202020204" pitchFamily="34" charset="0"/>
                        </a:rPr>
                        <a:t> 103 </a:t>
                      </a:r>
                    </a:p>
                  </a:txBody>
                  <a:tcPr marL="9525" marR="9525" marT="36000" marB="3600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xmlns="" val="2824507888"/>
                  </a:ext>
                </a:extLst>
              </a:tr>
              <a:tr h="324000">
                <a:tc>
                  <a:txBody>
                    <a:bodyPr/>
                    <a:lstStyle/>
                    <a:p>
                      <a:pPr algn="l" fontAlgn="b"/>
                      <a:r>
                        <a:rPr lang="en-GB" sz="1000" b="0" i="0" u="none" strike="noStrike" dirty="0">
                          <a:solidFill>
                            <a:srgbClr val="120742"/>
                          </a:solidFill>
                          <a:effectLst/>
                          <a:latin typeface="Arial" panose="020B0604020202020204" pitchFamily="34" charset="0"/>
                          <a:cs typeface="Arial" panose="020B0604020202020204" pitchFamily="34" charset="0"/>
                        </a:rPr>
                        <a:t>Food &amp; drink tour or attraction</a:t>
                      </a:r>
                    </a:p>
                  </a:txBody>
                  <a:tcPr marL="9525" marR="9525" marT="36000" marB="3600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solidFill>
                            <a:srgbClr val="120742"/>
                          </a:solidFill>
                          <a:effectLst/>
                          <a:latin typeface="Arial" panose="020B0604020202020204" pitchFamily="34" charset="0"/>
                          <a:cs typeface="Arial" panose="020B0604020202020204" pitchFamily="34" charset="0"/>
                        </a:rPr>
                        <a:t>49%</a:t>
                      </a:r>
                    </a:p>
                  </a:txBody>
                  <a:tcPr marL="9525" marR="9525" marT="36000" marB="3600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1" i="0" u="none" strike="noStrike" dirty="0">
                          <a:solidFill>
                            <a:schemeClr val="bg1"/>
                          </a:solidFill>
                          <a:effectLst/>
                          <a:latin typeface="Arial" panose="020B0604020202020204" pitchFamily="34" charset="0"/>
                          <a:cs typeface="Arial" panose="020B0604020202020204" pitchFamily="34" charset="0"/>
                        </a:rPr>
                        <a:t> 111 </a:t>
                      </a:r>
                    </a:p>
                  </a:txBody>
                  <a:tcPr marL="9525" marR="9525" marT="36000" marB="3600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92D050"/>
                    </a:solidFill>
                  </a:tcPr>
                </a:tc>
                <a:extLst>
                  <a:ext uri="{0D108BD9-81ED-4DB2-BD59-A6C34878D82A}">
                    <a16:rowId xmlns:a16="http://schemas.microsoft.com/office/drawing/2014/main" xmlns="" val="3463063126"/>
                  </a:ext>
                </a:extLst>
              </a:tr>
              <a:tr h="324000">
                <a:tc>
                  <a:txBody>
                    <a:bodyPr/>
                    <a:lstStyle/>
                    <a:p>
                      <a:pPr algn="l" fontAlgn="b"/>
                      <a:r>
                        <a:rPr lang="en-GB" sz="1000" b="0" i="0" u="none" strike="noStrike" dirty="0">
                          <a:solidFill>
                            <a:srgbClr val="120742"/>
                          </a:solidFill>
                          <a:effectLst/>
                          <a:latin typeface="Arial" panose="020B0604020202020204" pitchFamily="34" charset="0"/>
                          <a:cs typeface="Arial" panose="020B0604020202020204" pitchFamily="34" charset="0"/>
                        </a:rPr>
                        <a:t>Having a gourmet meal</a:t>
                      </a:r>
                    </a:p>
                  </a:txBody>
                  <a:tcPr marL="9525" marR="9525" marT="36000" marB="3600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solidFill>
                            <a:srgbClr val="120742"/>
                          </a:solidFill>
                          <a:effectLst/>
                          <a:latin typeface="Arial" panose="020B0604020202020204" pitchFamily="34" charset="0"/>
                          <a:cs typeface="Arial" panose="020B0604020202020204" pitchFamily="34" charset="0"/>
                        </a:rPr>
                        <a:t>49%</a:t>
                      </a:r>
                    </a:p>
                  </a:txBody>
                  <a:tcPr marL="9525" marR="9525" marT="36000" marB="3600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rgbClr val="120742"/>
                          </a:solidFill>
                          <a:effectLst/>
                          <a:latin typeface="Arial" panose="020B0604020202020204" pitchFamily="34" charset="0"/>
                          <a:cs typeface="Arial" panose="020B0604020202020204" pitchFamily="34" charset="0"/>
                        </a:rPr>
                        <a:t> 93 </a:t>
                      </a:r>
                    </a:p>
                  </a:txBody>
                  <a:tcPr marL="9525" marR="9525" marT="36000" marB="3600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89088986"/>
                  </a:ext>
                </a:extLst>
              </a:tr>
              <a:tr h="324000">
                <a:tc>
                  <a:txBody>
                    <a:bodyPr/>
                    <a:lstStyle/>
                    <a:p>
                      <a:pPr algn="l" fontAlgn="b"/>
                      <a:r>
                        <a:rPr lang="en-GB" sz="1000" b="0" i="0" u="none" strike="noStrike" dirty="0">
                          <a:solidFill>
                            <a:srgbClr val="120742"/>
                          </a:solidFill>
                          <a:effectLst/>
                          <a:latin typeface="Arial" panose="020B0604020202020204" pitchFamily="34" charset="0"/>
                          <a:cs typeface="Arial" panose="020B0604020202020204" pitchFamily="34" charset="0"/>
                        </a:rPr>
                        <a:t>Film/TV/Literature attraction</a:t>
                      </a:r>
                    </a:p>
                  </a:txBody>
                  <a:tcPr marL="9525" marR="9525" marT="36000" marB="3600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solidFill>
                            <a:srgbClr val="120742"/>
                          </a:solidFill>
                          <a:effectLst/>
                          <a:latin typeface="Arial" panose="020B0604020202020204" pitchFamily="34" charset="0"/>
                          <a:cs typeface="Arial" panose="020B0604020202020204" pitchFamily="34" charset="0"/>
                        </a:rPr>
                        <a:t>47%</a:t>
                      </a:r>
                    </a:p>
                  </a:txBody>
                  <a:tcPr marL="9525" marR="9525" marT="36000" marB="3600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rgbClr val="120742"/>
                          </a:solidFill>
                          <a:effectLst/>
                          <a:latin typeface="Arial" panose="020B0604020202020204" pitchFamily="34" charset="0"/>
                          <a:cs typeface="Arial" panose="020B0604020202020204" pitchFamily="34" charset="0"/>
                        </a:rPr>
                        <a:t> 91 </a:t>
                      </a:r>
                    </a:p>
                  </a:txBody>
                  <a:tcPr marL="9525" marR="9525" marT="36000" marB="3600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214850825"/>
                  </a:ext>
                </a:extLst>
              </a:tr>
              <a:tr h="324000">
                <a:tc>
                  <a:txBody>
                    <a:bodyPr/>
                    <a:lstStyle/>
                    <a:p>
                      <a:pPr algn="l" fontAlgn="b"/>
                      <a:r>
                        <a:rPr lang="en-GB" sz="1000" b="0" i="0" u="none" strike="noStrike" dirty="0">
                          <a:solidFill>
                            <a:srgbClr val="120742"/>
                          </a:solidFill>
                          <a:effectLst/>
                          <a:latin typeface="Arial" panose="020B0604020202020204" pitchFamily="34" charset="0"/>
                          <a:cs typeface="Arial" panose="020B0604020202020204" pitchFamily="34" charset="0"/>
                        </a:rPr>
                        <a:t>Watching a play / musical</a:t>
                      </a:r>
                    </a:p>
                  </a:txBody>
                  <a:tcPr marL="9525" marR="9525" marT="36000" marB="3600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solidFill>
                            <a:srgbClr val="120742"/>
                          </a:solidFill>
                          <a:effectLst/>
                          <a:latin typeface="Arial" panose="020B0604020202020204" pitchFamily="34" charset="0"/>
                          <a:cs typeface="Arial" panose="020B0604020202020204" pitchFamily="34" charset="0"/>
                        </a:rPr>
                        <a:t>45%</a:t>
                      </a:r>
                    </a:p>
                  </a:txBody>
                  <a:tcPr marL="9525" marR="9525" marT="36000" marB="3600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tc>
                  <a:txBody>
                    <a:bodyPr/>
                    <a:lstStyle/>
                    <a:p>
                      <a:pPr algn="ctr" fontAlgn="b"/>
                      <a:r>
                        <a:rPr lang="en-GB" sz="1000" b="1" i="0" u="none" strike="noStrike" dirty="0">
                          <a:solidFill>
                            <a:schemeClr val="bg1"/>
                          </a:solidFill>
                          <a:effectLst/>
                          <a:latin typeface="Arial" panose="020B0604020202020204" pitchFamily="34" charset="0"/>
                          <a:cs typeface="Arial" panose="020B0604020202020204" pitchFamily="34" charset="0"/>
                        </a:rPr>
                        <a:t> 83 </a:t>
                      </a:r>
                    </a:p>
                  </a:txBody>
                  <a:tcPr marL="9525" marR="9525" marT="36000" marB="3600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FFC000"/>
                    </a:solidFill>
                  </a:tcPr>
                </a:tc>
                <a:extLst>
                  <a:ext uri="{0D108BD9-81ED-4DB2-BD59-A6C34878D82A}">
                    <a16:rowId xmlns:a16="http://schemas.microsoft.com/office/drawing/2014/main" xmlns="" val="3781145162"/>
                  </a:ext>
                </a:extLst>
              </a:tr>
            </a:tbl>
          </a:graphicData>
        </a:graphic>
      </p:graphicFrame>
      <p:sp>
        <p:nvSpPr>
          <p:cNvPr id="70" name="Rectangle 69"/>
          <p:cNvSpPr/>
          <p:nvPr/>
        </p:nvSpPr>
        <p:spPr>
          <a:xfrm>
            <a:off x="352419" y="926035"/>
            <a:ext cx="4253286" cy="374461"/>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MOST CONSIDERED ACTIVITIES ON HOLIDAY TO ENGLAND AND IMPORTANCE VS. CHOOSING ENGLAND</a:t>
            </a:r>
          </a:p>
        </p:txBody>
      </p:sp>
      <p:sp>
        <p:nvSpPr>
          <p:cNvPr id="29" name="Rectangle 28">
            <a:extLst>
              <a:ext uri="{FF2B5EF4-FFF2-40B4-BE49-F238E27FC236}">
                <a16:creationId xmlns:a16="http://schemas.microsoft.com/office/drawing/2014/main" xmlns="" id="{B0A62528-1904-4250-802F-1D71F514CEDD}"/>
              </a:ext>
            </a:extLst>
          </p:cNvPr>
          <p:cNvSpPr/>
          <p:nvPr/>
        </p:nvSpPr>
        <p:spPr>
          <a:xfrm>
            <a:off x="349371" y="5045547"/>
            <a:ext cx="4116478" cy="381728"/>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DEMOGRAPHICS SKEWS: % ALREADY BOOKED ENGLAND HOLIDAY INDEXED VS. MARKET TOTAL</a:t>
            </a:r>
          </a:p>
        </p:txBody>
      </p:sp>
      <p:graphicFrame>
        <p:nvGraphicFramePr>
          <p:cNvPr id="33" name="Table 32">
            <a:extLst>
              <a:ext uri="{FF2B5EF4-FFF2-40B4-BE49-F238E27FC236}">
                <a16:creationId xmlns:a16="http://schemas.microsoft.com/office/drawing/2014/main" xmlns="" id="{0C3DE4EB-85A1-45AB-958A-C2B4B68098DC}"/>
              </a:ext>
            </a:extLst>
          </p:cNvPr>
          <p:cNvGraphicFramePr>
            <a:graphicFrameLocks noGrp="1"/>
          </p:cNvGraphicFramePr>
          <p:nvPr>
            <p:extLst>
              <p:ext uri="{D42A27DB-BD31-4B8C-83A1-F6EECF244321}">
                <p14:modId xmlns:p14="http://schemas.microsoft.com/office/powerpoint/2010/main" val="3824046434"/>
              </p:ext>
            </p:extLst>
          </p:nvPr>
        </p:nvGraphicFramePr>
        <p:xfrm>
          <a:off x="326345" y="5398527"/>
          <a:ext cx="4142552" cy="864000"/>
        </p:xfrm>
        <a:graphic>
          <a:graphicData uri="http://schemas.openxmlformats.org/drawingml/2006/table">
            <a:tbl>
              <a:tblPr>
                <a:tableStyleId>{5C22544A-7EE6-4342-B048-85BDC9FD1C3A}</a:tableStyleId>
              </a:tblPr>
              <a:tblGrid>
                <a:gridCol w="517819">
                  <a:extLst>
                    <a:ext uri="{9D8B030D-6E8A-4147-A177-3AD203B41FA5}">
                      <a16:colId xmlns:a16="http://schemas.microsoft.com/office/drawing/2014/main" xmlns="" val="379537023"/>
                    </a:ext>
                  </a:extLst>
                </a:gridCol>
                <a:gridCol w="517819">
                  <a:extLst>
                    <a:ext uri="{9D8B030D-6E8A-4147-A177-3AD203B41FA5}">
                      <a16:colId xmlns:a16="http://schemas.microsoft.com/office/drawing/2014/main" xmlns="" val="1083277144"/>
                    </a:ext>
                  </a:extLst>
                </a:gridCol>
                <a:gridCol w="517819">
                  <a:extLst>
                    <a:ext uri="{9D8B030D-6E8A-4147-A177-3AD203B41FA5}">
                      <a16:colId xmlns:a16="http://schemas.microsoft.com/office/drawing/2014/main" xmlns="" val="812582721"/>
                    </a:ext>
                  </a:extLst>
                </a:gridCol>
                <a:gridCol w="517819">
                  <a:extLst>
                    <a:ext uri="{9D8B030D-6E8A-4147-A177-3AD203B41FA5}">
                      <a16:colId xmlns:a16="http://schemas.microsoft.com/office/drawing/2014/main" xmlns="" val="1406986778"/>
                    </a:ext>
                  </a:extLst>
                </a:gridCol>
                <a:gridCol w="517819">
                  <a:extLst>
                    <a:ext uri="{9D8B030D-6E8A-4147-A177-3AD203B41FA5}">
                      <a16:colId xmlns:a16="http://schemas.microsoft.com/office/drawing/2014/main" xmlns="" val="2034199571"/>
                    </a:ext>
                  </a:extLst>
                </a:gridCol>
                <a:gridCol w="517819">
                  <a:extLst>
                    <a:ext uri="{9D8B030D-6E8A-4147-A177-3AD203B41FA5}">
                      <a16:colId xmlns:a16="http://schemas.microsoft.com/office/drawing/2014/main" xmlns="" val="2251176793"/>
                    </a:ext>
                  </a:extLst>
                </a:gridCol>
                <a:gridCol w="517819">
                  <a:extLst>
                    <a:ext uri="{9D8B030D-6E8A-4147-A177-3AD203B41FA5}">
                      <a16:colId xmlns:a16="http://schemas.microsoft.com/office/drawing/2014/main" xmlns="" val="105214153"/>
                    </a:ext>
                  </a:extLst>
                </a:gridCol>
                <a:gridCol w="517819">
                  <a:extLst>
                    <a:ext uri="{9D8B030D-6E8A-4147-A177-3AD203B41FA5}">
                      <a16:colId xmlns:a16="http://schemas.microsoft.com/office/drawing/2014/main" xmlns="" val="2567621665"/>
                    </a:ext>
                  </a:extLst>
                </a:gridCol>
              </a:tblGrid>
              <a:tr h="288000">
                <a:tc>
                  <a:txBody>
                    <a:bodyPr/>
                    <a:lstStyle/>
                    <a:p>
                      <a:pPr algn="ctr" fontAlgn="ctr"/>
                      <a:r>
                        <a:rPr lang="en-GB" sz="1000" b="1" u="none" strike="noStrike" dirty="0">
                          <a:effectLst/>
                          <a:latin typeface="Arial" panose="020B0604020202020204" pitchFamily="34" charset="0"/>
                          <a:cs typeface="Arial" panose="020B0604020202020204" pitchFamily="34" charset="0"/>
                        </a:rPr>
                        <a:t>18-34</a:t>
                      </a:r>
                      <a:endParaRPr lang="en-GB" sz="1000" b="1" i="0" u="none" strike="noStrike" dirty="0">
                        <a:solidFill>
                          <a:srgbClr val="000000"/>
                        </a:solidFill>
                        <a:effectLst/>
                        <a:latin typeface="Arial" panose="020B0604020202020204" pitchFamily="34" charset="0"/>
                        <a:cs typeface="Arial" panose="020B0604020202020204" pitchFamily="34" charset="0"/>
                      </a:endParaRPr>
                    </a:p>
                  </a:txBody>
                  <a:tcPr marL="9525" marR="9525" marT="36000" marB="36000" anchor="ctr">
                    <a:lnL w="12700" cmpd="sng">
                      <a:noFill/>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00" b="1" u="none" strike="noStrike" dirty="0">
                          <a:effectLst/>
                          <a:latin typeface="Arial" panose="020B0604020202020204" pitchFamily="34" charset="0"/>
                          <a:cs typeface="Arial" panose="020B0604020202020204" pitchFamily="34" charset="0"/>
                        </a:rPr>
                        <a:t>35-54</a:t>
                      </a:r>
                      <a:endParaRPr lang="en-GB" sz="1000" b="1" i="0" u="none" strike="noStrike" dirty="0">
                        <a:solidFill>
                          <a:srgbClr val="000000"/>
                        </a:solidFill>
                        <a:effectLst/>
                        <a:latin typeface="Arial" panose="020B0604020202020204" pitchFamily="34" charset="0"/>
                        <a:cs typeface="Arial" panose="020B0604020202020204" pitchFamily="34" charset="0"/>
                      </a:endParaRPr>
                    </a:p>
                  </a:txBody>
                  <a:tcPr marL="9525" marR="9525"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00" b="1" u="none" strike="noStrike" dirty="0">
                          <a:effectLst/>
                          <a:latin typeface="Arial" panose="020B0604020202020204" pitchFamily="34" charset="0"/>
                          <a:cs typeface="Arial" panose="020B0604020202020204" pitchFamily="34" charset="0"/>
                        </a:rPr>
                        <a:t>55+</a:t>
                      </a:r>
                      <a:endParaRPr lang="en-GB" sz="1000" b="1" i="0" u="none" strike="noStrike" dirty="0">
                        <a:solidFill>
                          <a:srgbClr val="000000"/>
                        </a:solidFill>
                        <a:effectLst/>
                        <a:latin typeface="Arial" panose="020B0604020202020204" pitchFamily="34" charset="0"/>
                        <a:cs typeface="Arial" panose="020B0604020202020204" pitchFamily="34" charset="0"/>
                      </a:endParaRPr>
                    </a:p>
                  </a:txBody>
                  <a:tcPr marL="9525" marR="9525"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00" b="1" u="none" strike="noStrike" dirty="0">
                          <a:effectLst/>
                          <a:latin typeface="Arial" panose="020B0604020202020204" pitchFamily="34" charset="0"/>
                          <a:cs typeface="Arial" panose="020B0604020202020204" pitchFamily="34" charset="0"/>
                        </a:rPr>
                        <a:t>Male</a:t>
                      </a:r>
                      <a:endParaRPr lang="en-GB" sz="1000" b="1" i="0" u="none" strike="noStrike" dirty="0">
                        <a:solidFill>
                          <a:srgbClr val="000000"/>
                        </a:solidFill>
                        <a:effectLst/>
                        <a:latin typeface="Arial" panose="020B0604020202020204" pitchFamily="34" charset="0"/>
                        <a:cs typeface="Arial" panose="020B0604020202020204" pitchFamily="34" charset="0"/>
                      </a:endParaRPr>
                    </a:p>
                  </a:txBody>
                  <a:tcPr marL="9525" marR="9525"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00" b="1" u="none" strike="noStrike" dirty="0">
                          <a:effectLst/>
                          <a:latin typeface="Arial" panose="020B0604020202020204" pitchFamily="34" charset="0"/>
                          <a:cs typeface="Arial" panose="020B0604020202020204" pitchFamily="34" charset="0"/>
                        </a:rPr>
                        <a:t>Female</a:t>
                      </a:r>
                      <a:endParaRPr lang="en-GB" sz="1000" b="1" i="0" u="none" strike="noStrike" dirty="0">
                        <a:solidFill>
                          <a:srgbClr val="000000"/>
                        </a:solidFill>
                        <a:effectLst/>
                        <a:latin typeface="Arial" panose="020B0604020202020204" pitchFamily="34" charset="0"/>
                        <a:cs typeface="Arial" panose="020B0604020202020204" pitchFamily="34" charset="0"/>
                      </a:endParaRPr>
                    </a:p>
                  </a:txBody>
                  <a:tcPr marL="9525" marR="9525"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00" b="1" u="none" strike="noStrike" dirty="0">
                          <a:effectLst/>
                          <a:latin typeface="Arial" panose="020B0604020202020204" pitchFamily="34" charset="0"/>
                          <a:cs typeface="Arial" panose="020B0604020202020204" pitchFamily="34" charset="0"/>
                        </a:rPr>
                        <a:t>AB</a:t>
                      </a:r>
                      <a:endParaRPr lang="en-GB" sz="1000" b="1" i="0" u="none" strike="noStrike" dirty="0">
                        <a:solidFill>
                          <a:srgbClr val="000000"/>
                        </a:solidFill>
                        <a:effectLst/>
                        <a:latin typeface="Arial" panose="020B0604020202020204" pitchFamily="34" charset="0"/>
                        <a:cs typeface="Arial" panose="020B0604020202020204" pitchFamily="34" charset="0"/>
                      </a:endParaRPr>
                    </a:p>
                  </a:txBody>
                  <a:tcPr marL="9525" marR="9525"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00" b="1" u="none" strike="noStrike" dirty="0">
                          <a:effectLst/>
                          <a:latin typeface="Arial" panose="020B0604020202020204" pitchFamily="34" charset="0"/>
                          <a:cs typeface="Arial" panose="020B0604020202020204" pitchFamily="34" charset="0"/>
                        </a:rPr>
                        <a:t>C1</a:t>
                      </a:r>
                      <a:endParaRPr lang="en-GB" sz="1000" b="1" i="0" u="none" strike="noStrike" dirty="0">
                        <a:solidFill>
                          <a:srgbClr val="000000"/>
                        </a:solidFill>
                        <a:effectLst/>
                        <a:latin typeface="Arial" panose="020B0604020202020204" pitchFamily="34" charset="0"/>
                        <a:cs typeface="Arial" panose="020B0604020202020204" pitchFamily="34" charset="0"/>
                      </a:endParaRPr>
                    </a:p>
                  </a:txBody>
                  <a:tcPr marL="9525" marR="9525"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00" b="1" u="none" strike="noStrike" dirty="0">
                          <a:effectLst/>
                          <a:latin typeface="Arial" panose="020B0604020202020204" pitchFamily="34" charset="0"/>
                          <a:cs typeface="Arial" panose="020B0604020202020204" pitchFamily="34" charset="0"/>
                        </a:rPr>
                        <a:t>C2DE</a:t>
                      </a:r>
                      <a:endParaRPr lang="en-GB" sz="1000" b="1" i="0" u="none" strike="noStrike" dirty="0">
                        <a:solidFill>
                          <a:srgbClr val="000000"/>
                        </a:solidFill>
                        <a:effectLst/>
                        <a:latin typeface="Arial" panose="020B0604020202020204" pitchFamily="34" charset="0"/>
                        <a:cs typeface="Arial" panose="020B0604020202020204" pitchFamily="34" charset="0"/>
                      </a:endParaRPr>
                    </a:p>
                  </a:txBody>
                  <a:tcPr marL="9525" marR="9525" marT="36000" marB="36000" anchor="ctr">
                    <a:lnL w="6350" cap="flat" cmpd="sng" algn="ctr">
                      <a:solidFill>
                        <a:schemeClr val="bg1">
                          <a:lumMod val="75000"/>
                        </a:schemeClr>
                      </a:solidFill>
                      <a:prstDash val="solid"/>
                      <a:round/>
                      <a:headEnd type="none" w="med" len="med"/>
                      <a:tailEnd type="none" w="med" len="med"/>
                    </a:lnL>
                    <a:lnR w="12700" cmpd="sng">
                      <a:noFill/>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600413423"/>
                  </a:ext>
                </a:extLst>
              </a:tr>
              <a:tr h="288000">
                <a:tc>
                  <a:txBody>
                    <a:bodyPr/>
                    <a:lstStyle/>
                    <a:p>
                      <a:pPr algn="ctr" fontAlgn="ctr"/>
                      <a:r>
                        <a:rPr lang="en-GB" sz="1000" b="0" i="0" u="none" strike="noStrike" dirty="0">
                          <a:solidFill>
                            <a:schemeClr val="tx1"/>
                          </a:solidFill>
                          <a:effectLst/>
                          <a:latin typeface="Arial" panose="020B0604020202020204" pitchFamily="34" charset="0"/>
                          <a:cs typeface="Arial" panose="020B0604020202020204" pitchFamily="34" charset="0"/>
                        </a:rPr>
                        <a:t>16%</a:t>
                      </a:r>
                    </a:p>
                  </a:txBody>
                  <a:tcPr marL="9525" marR="9525" marT="9525"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00" b="0" i="0" u="none" strike="noStrike" dirty="0">
                          <a:solidFill>
                            <a:schemeClr val="tx1"/>
                          </a:solidFill>
                          <a:effectLst/>
                          <a:latin typeface="Arial" panose="020B0604020202020204" pitchFamily="34" charset="0"/>
                          <a:cs typeface="Arial" panose="020B0604020202020204" pitchFamily="34" charset="0"/>
                        </a:rPr>
                        <a:t>11%</a:t>
                      </a:r>
                    </a:p>
                  </a:txBody>
                  <a:tcPr marL="9525" marR="9525" marT="9525"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00" b="0" i="0" u="none" strike="noStrike" dirty="0">
                          <a:solidFill>
                            <a:schemeClr val="tx1"/>
                          </a:solidFill>
                          <a:effectLst/>
                          <a:latin typeface="Arial" panose="020B0604020202020204" pitchFamily="34" charset="0"/>
                          <a:cs typeface="Arial" panose="020B0604020202020204" pitchFamily="34" charset="0"/>
                        </a:rPr>
                        <a:t>6%</a:t>
                      </a:r>
                    </a:p>
                  </a:txBody>
                  <a:tcPr marL="9525" marR="9525" marT="9525"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00" b="0" i="0" u="none" strike="noStrike" dirty="0">
                          <a:solidFill>
                            <a:schemeClr val="tx1"/>
                          </a:solidFill>
                          <a:effectLst/>
                          <a:latin typeface="Arial" panose="020B0604020202020204" pitchFamily="34" charset="0"/>
                          <a:cs typeface="Arial" panose="020B0604020202020204" pitchFamily="34" charset="0"/>
                        </a:rPr>
                        <a:t>10%</a:t>
                      </a:r>
                    </a:p>
                  </a:txBody>
                  <a:tcPr marL="9525" marR="9525" marT="9525"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00" b="0" i="0" u="none" strike="noStrike" dirty="0">
                          <a:solidFill>
                            <a:schemeClr val="tx1"/>
                          </a:solidFill>
                          <a:effectLst/>
                          <a:latin typeface="Arial" panose="020B0604020202020204" pitchFamily="34" charset="0"/>
                          <a:cs typeface="Arial" panose="020B0604020202020204" pitchFamily="34" charset="0"/>
                        </a:rPr>
                        <a:t>13%</a:t>
                      </a:r>
                    </a:p>
                  </a:txBody>
                  <a:tcPr marL="9525" marR="9525" marT="9525"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00" b="0" i="0" u="none" strike="noStrike" dirty="0">
                          <a:solidFill>
                            <a:schemeClr val="tx1"/>
                          </a:solidFill>
                          <a:effectLst/>
                          <a:latin typeface="Arial" panose="020B0604020202020204" pitchFamily="34" charset="0"/>
                          <a:cs typeface="Arial" panose="020B0604020202020204" pitchFamily="34" charset="0"/>
                        </a:rPr>
                        <a:t>14%</a:t>
                      </a:r>
                    </a:p>
                  </a:txBody>
                  <a:tcPr marL="9525" marR="9525" marT="9525"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00" b="0" i="0" u="none" strike="noStrike" dirty="0">
                          <a:solidFill>
                            <a:schemeClr val="tx1"/>
                          </a:solidFill>
                          <a:effectLst/>
                          <a:latin typeface="Arial" panose="020B0604020202020204" pitchFamily="34" charset="0"/>
                          <a:cs typeface="Arial" panose="020B0604020202020204" pitchFamily="34" charset="0"/>
                        </a:rPr>
                        <a:t>11%</a:t>
                      </a:r>
                    </a:p>
                  </a:txBody>
                  <a:tcPr marL="9525" marR="9525" marT="9525"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00" b="0" i="0" u="none" strike="noStrike" dirty="0">
                          <a:solidFill>
                            <a:schemeClr val="tx1"/>
                          </a:solidFill>
                          <a:effectLst/>
                          <a:latin typeface="Arial" panose="020B0604020202020204" pitchFamily="34" charset="0"/>
                          <a:cs typeface="Arial" panose="020B0604020202020204" pitchFamily="34" charset="0"/>
                        </a:rPr>
                        <a:t>13%</a:t>
                      </a:r>
                    </a:p>
                  </a:txBody>
                  <a:tcPr marL="9525" marR="9525" marT="9525" anchor="ctr">
                    <a:lnL w="6350" cap="flat" cmpd="sng" algn="ctr">
                      <a:solidFill>
                        <a:schemeClr val="bg1">
                          <a:lumMod val="75000"/>
                        </a:schemeClr>
                      </a:solidFill>
                      <a:prstDash val="solid"/>
                      <a:round/>
                      <a:headEnd type="none" w="med" len="med"/>
                      <a:tailEnd type="none" w="med" len="med"/>
                    </a:lnL>
                    <a:lnR w="12700" cmpd="sng">
                      <a:noFill/>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347379791"/>
                  </a:ext>
                </a:extLst>
              </a:tr>
              <a:tr h="288000">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136</a:t>
                      </a:r>
                      <a:endParaRPr lang="en-GB" sz="10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00B050"/>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100</a:t>
                      </a:r>
                    </a:p>
                  </a:txBody>
                  <a:tcPr marL="9525" marR="9525" marT="9525"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52</a:t>
                      </a:r>
                    </a:p>
                  </a:txBody>
                  <a:tcPr marL="9525" marR="9525" marT="9525"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C00000"/>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91</a:t>
                      </a:r>
                    </a:p>
                  </a:txBody>
                  <a:tcPr marL="9525" marR="9525" marT="9525"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110</a:t>
                      </a:r>
                    </a:p>
                  </a:txBody>
                  <a:tcPr marL="9525" marR="9525" marT="9525"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92D050"/>
                    </a:solid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118</a:t>
                      </a:r>
                    </a:p>
                  </a:txBody>
                  <a:tcPr marL="9525" marR="9525" marT="9525"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92D050"/>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92</a:t>
                      </a:r>
                    </a:p>
                  </a:txBody>
                  <a:tcPr marL="9525" marR="9525" marT="9525"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112</a:t>
                      </a:r>
                    </a:p>
                  </a:txBody>
                  <a:tcPr marL="9525" marR="9525" marT="9525" anchor="ctr">
                    <a:lnL w="6350" cap="flat" cmpd="sng" algn="ctr">
                      <a:solidFill>
                        <a:schemeClr val="bg1">
                          <a:lumMod val="75000"/>
                        </a:schemeClr>
                      </a:solidFill>
                      <a:prstDash val="solid"/>
                      <a:round/>
                      <a:headEnd type="none" w="med" len="med"/>
                      <a:tailEnd type="none" w="med" len="med"/>
                    </a:lnL>
                    <a:lnR w="12700" cmpd="sng">
                      <a:noFill/>
                    </a:lnR>
                    <a:lnT w="635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92D050"/>
                    </a:solidFill>
                  </a:tcPr>
                </a:tc>
                <a:extLst>
                  <a:ext uri="{0D108BD9-81ED-4DB2-BD59-A6C34878D82A}">
                    <a16:rowId xmlns:a16="http://schemas.microsoft.com/office/drawing/2014/main" xmlns="" val="961132316"/>
                  </a:ext>
                </a:extLst>
              </a:tr>
            </a:tbl>
          </a:graphicData>
        </a:graphic>
      </p:graphicFrame>
      <p:sp>
        <p:nvSpPr>
          <p:cNvPr id="16" name="TextBox 15">
            <a:extLst>
              <a:ext uri="{FF2B5EF4-FFF2-40B4-BE49-F238E27FC236}">
                <a16:creationId xmlns:a16="http://schemas.microsoft.com/office/drawing/2014/main" xmlns="" id="{55AF8016-1659-4BEB-BCD9-11712CA9E73F}"/>
              </a:ext>
            </a:extLst>
          </p:cNvPr>
          <p:cNvSpPr txBox="1"/>
          <p:nvPr/>
        </p:nvSpPr>
        <p:spPr>
          <a:xfrm>
            <a:off x="2286000" y="296498"/>
            <a:ext cx="4616113" cy="246221"/>
          </a:xfrm>
          <a:prstGeom prst="rect">
            <a:avLst/>
          </a:prstGeom>
          <a:noFill/>
        </p:spPr>
        <p:txBody>
          <a:bodyPr wrap="square" lIns="0" rIns="0" rtlCol="0">
            <a:spAutoFit/>
          </a:bodyPr>
          <a:lstStyle/>
          <a:p>
            <a:pPr algn="r"/>
            <a:r>
              <a:rPr lang="en-GB" sz="1000" u="sng" dirty="0">
                <a:solidFill>
                  <a:schemeClr val="bg1"/>
                </a:solidFill>
                <a:latin typeface="Arial" panose="020B0604020202020204" pitchFamily="34" charset="0"/>
                <a:cs typeface="Arial" panose="020B0604020202020204" pitchFamily="34" charset="0"/>
              </a:rPr>
              <a:t>1,799,000 trips to England</a:t>
            </a:r>
            <a:r>
              <a:rPr lang="en-GB" sz="1000" dirty="0">
                <a:solidFill>
                  <a:schemeClr val="bg1"/>
                </a:solidFill>
                <a:latin typeface="Arial" panose="020B0604020202020204" pitchFamily="34" charset="0"/>
                <a:cs typeface="Arial" panose="020B0604020202020204" pitchFamily="34" charset="0"/>
              </a:rPr>
              <a:t> in 2016 (rank 5) … </a:t>
            </a:r>
            <a:r>
              <a:rPr lang="en-GB" sz="1000" dirty="0" smtClean="0">
                <a:solidFill>
                  <a:schemeClr val="bg1"/>
                </a:solidFill>
                <a:latin typeface="Arial" panose="020B0604020202020204" pitchFamily="34" charset="0"/>
                <a:cs typeface="Arial" panose="020B0604020202020204" pitchFamily="34" charset="0"/>
              </a:rPr>
              <a:t>including </a:t>
            </a:r>
            <a:r>
              <a:rPr lang="en-GB" sz="1000" u="sng" dirty="0" smtClean="0">
                <a:solidFill>
                  <a:schemeClr val="bg1"/>
                </a:solidFill>
                <a:latin typeface="Arial" panose="020B0604020202020204" pitchFamily="34" charset="0"/>
                <a:cs typeface="Arial" panose="020B0604020202020204" pitchFamily="34" charset="0"/>
              </a:rPr>
              <a:t>33</a:t>
            </a:r>
            <a:r>
              <a:rPr lang="en-GB" sz="1000" u="sng" dirty="0">
                <a:solidFill>
                  <a:schemeClr val="bg1"/>
                </a:solidFill>
                <a:latin typeface="Arial" panose="020B0604020202020204" pitchFamily="34" charset="0"/>
                <a:cs typeface="Arial" panose="020B0604020202020204" pitchFamily="34" charset="0"/>
              </a:rPr>
              <a:t>% to rest of England </a:t>
            </a:r>
            <a:r>
              <a:rPr lang="en-GB" sz="1000" u="sng" dirty="0" smtClean="0">
                <a:solidFill>
                  <a:schemeClr val="bg1"/>
                </a:solidFill>
                <a:latin typeface="Arial" panose="020B0604020202020204" pitchFamily="34" charset="0"/>
                <a:cs typeface="Arial" panose="020B0604020202020204" pitchFamily="34" charset="0"/>
              </a:rPr>
              <a:t>*</a:t>
            </a:r>
            <a:endParaRPr lang="en-GB" sz="1000" u="sng" dirty="0">
              <a:solidFill>
                <a:schemeClr val="bg1"/>
              </a:solidFill>
              <a:latin typeface="Arial" panose="020B0604020202020204" pitchFamily="34" charset="0"/>
              <a:cs typeface="Arial" panose="020B0604020202020204" pitchFamily="34" charset="0"/>
            </a:endParaRPr>
          </a:p>
        </p:txBody>
      </p:sp>
      <p:sp>
        <p:nvSpPr>
          <p:cNvPr id="17" name="TextBox 16"/>
          <p:cNvSpPr txBox="1"/>
          <p:nvPr/>
        </p:nvSpPr>
        <p:spPr>
          <a:xfrm>
            <a:off x="318553" y="6611779"/>
            <a:ext cx="792108" cy="246221"/>
          </a:xfrm>
          <a:prstGeom prst="rect">
            <a:avLst/>
          </a:prstGeom>
          <a:noFill/>
        </p:spPr>
        <p:txBody>
          <a:bodyPr wrap="none" rtlCol="0">
            <a:spAutoFit/>
          </a:bodyPr>
          <a:lstStyle/>
          <a:p>
            <a:r>
              <a:rPr lang="en-GB" sz="1000" dirty="0" smtClean="0">
                <a:latin typeface="Arial" panose="020B0604020202020204" pitchFamily="34" charset="0"/>
                <a:cs typeface="Arial" panose="020B0604020202020204" pitchFamily="34" charset="0"/>
              </a:rPr>
              <a:t>*IPS 2016</a:t>
            </a:r>
            <a:endParaRPr lang="en-GB" sz="10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972524313"/>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ext Placeholder 17"/>
          <p:cNvSpPr>
            <a:spLocks noGrp="1"/>
          </p:cNvSpPr>
          <p:nvPr>
            <p:ph type="body" sz="quarter" idx="13"/>
          </p:nvPr>
        </p:nvSpPr>
        <p:spPr>
          <a:xfrm>
            <a:off x="364445" y="6396162"/>
            <a:ext cx="4381504" cy="274638"/>
          </a:xfrm>
        </p:spPr>
        <p:txBody>
          <a:bodyPr lIns="0"/>
          <a:lstStyle/>
          <a:p>
            <a:r>
              <a:rPr lang="en-GB" dirty="0"/>
              <a:t>Discover England Fund – Activities &amp; Themes Research 2017</a:t>
            </a:r>
          </a:p>
        </p:txBody>
      </p:sp>
      <p:graphicFrame>
        <p:nvGraphicFramePr>
          <p:cNvPr id="8" name="Table 7"/>
          <p:cNvGraphicFramePr>
            <a:graphicFrameLocks noGrp="1"/>
          </p:cNvGraphicFramePr>
          <p:nvPr>
            <p:extLst>
              <p:ext uri="{D42A27DB-BD31-4B8C-83A1-F6EECF244321}">
                <p14:modId xmlns:p14="http://schemas.microsoft.com/office/powerpoint/2010/main" val="2038369983"/>
              </p:ext>
            </p:extLst>
          </p:nvPr>
        </p:nvGraphicFramePr>
        <p:xfrm>
          <a:off x="352419" y="2590699"/>
          <a:ext cx="4140001" cy="2664000"/>
        </p:xfrm>
        <a:graphic>
          <a:graphicData uri="http://schemas.openxmlformats.org/drawingml/2006/table">
            <a:tbl>
              <a:tblPr>
                <a:tableStyleId>{5C22544A-7EE6-4342-B048-85BDC9FD1C3A}</a:tableStyleId>
              </a:tblPr>
              <a:tblGrid>
                <a:gridCol w="2441047">
                  <a:extLst>
                    <a:ext uri="{9D8B030D-6E8A-4147-A177-3AD203B41FA5}">
                      <a16:colId xmlns:a16="http://schemas.microsoft.com/office/drawing/2014/main" xmlns="" val="63228188"/>
                    </a:ext>
                  </a:extLst>
                </a:gridCol>
                <a:gridCol w="849477">
                  <a:extLst>
                    <a:ext uri="{9D8B030D-6E8A-4147-A177-3AD203B41FA5}">
                      <a16:colId xmlns:a16="http://schemas.microsoft.com/office/drawing/2014/main" xmlns="" val="541565902"/>
                    </a:ext>
                  </a:extLst>
                </a:gridCol>
                <a:gridCol w="849477">
                  <a:extLst>
                    <a:ext uri="{9D8B030D-6E8A-4147-A177-3AD203B41FA5}">
                      <a16:colId xmlns:a16="http://schemas.microsoft.com/office/drawing/2014/main" xmlns="" val="3094556263"/>
                    </a:ext>
                  </a:extLst>
                </a:gridCol>
              </a:tblGrid>
              <a:tr h="396000">
                <a:tc>
                  <a:txBody>
                    <a:bodyPr/>
                    <a:lstStyle/>
                    <a:p>
                      <a:pPr algn="l" fontAlgn="b"/>
                      <a:r>
                        <a:rPr lang="en-GB" sz="1200" b="1" i="0" u="none" strike="noStrike" dirty="0">
                          <a:solidFill>
                            <a:schemeClr val="tx1"/>
                          </a:solidFill>
                          <a:effectLst/>
                          <a:latin typeface="Arial" panose="020B0604020202020204" pitchFamily="34" charset="0"/>
                          <a:cs typeface="Arial" panose="020B0604020202020204" pitchFamily="34" charset="0"/>
                        </a:rPr>
                        <a:t>ACTIVITY CLUSTER</a:t>
                      </a:r>
                      <a:endParaRPr lang="en-GB" sz="1600" b="1"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nchor="ctr">
                    <a:lnR w="3175" cap="flat" cmpd="sng" algn="ctr">
                      <a:solidFill>
                        <a:schemeClr val="bg1">
                          <a:lumMod val="65000"/>
                        </a:schemeClr>
                      </a:solidFill>
                      <a:prstDash val="solid"/>
                      <a:round/>
                      <a:headEnd type="none" w="med" len="med"/>
                      <a:tailEnd type="none" w="med" len="med"/>
                    </a:lnR>
                    <a:lnB w="3175" cap="flat" cmpd="sng" algn="ctr">
                      <a:solidFill>
                        <a:schemeClr val="bg1">
                          <a:lumMod val="65000"/>
                        </a:schemeClr>
                      </a:solidFill>
                      <a:prstDash val="solid"/>
                      <a:round/>
                      <a:headEnd type="none" w="med" len="med"/>
                      <a:tailEnd type="none" w="med" len="med"/>
                    </a:lnB>
                    <a:noFill/>
                  </a:tcPr>
                </a:tc>
                <a:tc>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9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B w="3175" cap="flat" cmpd="sng" algn="ctr">
                      <a:solidFill>
                        <a:schemeClr val="bg1">
                          <a:lumMod val="65000"/>
                        </a:schemeClr>
                      </a:solidFill>
                      <a:prstDash val="solid"/>
                      <a:round/>
                      <a:headEnd type="none" w="med" len="med"/>
                      <a:tailEnd type="none" w="med" len="med"/>
                    </a:lnB>
                    <a:noFill/>
                  </a:tcPr>
                </a:tc>
                <a:tc>
                  <a:txBody>
                    <a:bodyPr/>
                    <a:lstStyle/>
                    <a:p>
                      <a:pPr algn="ctr" fontAlgn="b"/>
                      <a:r>
                        <a:rPr lang="en-GB" sz="1200" b="1" i="0" u="none" strike="noStrike" dirty="0">
                          <a:solidFill>
                            <a:schemeClr val="tx1"/>
                          </a:solidFill>
                          <a:effectLst/>
                          <a:latin typeface="Arial" panose="020B0604020202020204" pitchFamily="34" charset="0"/>
                          <a:cs typeface="Arial" panose="020B0604020202020204" pitchFamily="34" charset="0"/>
                        </a:rPr>
                        <a:t>INDEX</a:t>
                      </a:r>
                    </a:p>
                    <a:p>
                      <a:pPr algn="ctr" fontAlgn="b"/>
                      <a:r>
                        <a:rPr lang="en-GB" sz="700" b="1" i="0" u="none" strike="noStrike" dirty="0">
                          <a:solidFill>
                            <a:schemeClr val="tx1"/>
                          </a:solidFill>
                          <a:effectLst/>
                          <a:latin typeface="Arial" panose="020B0604020202020204" pitchFamily="34" charset="0"/>
                          <a:cs typeface="Arial" panose="020B0604020202020204" pitchFamily="34" charset="0"/>
                        </a:rPr>
                        <a:t>CONSIDERATION</a:t>
                      </a:r>
                      <a:endParaRPr lang="en-GB" sz="600" b="1"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nchor="ctr">
                    <a:lnL w="3175" cap="flat" cmpd="sng" algn="ctr">
                      <a:solidFill>
                        <a:schemeClr val="bg1">
                          <a:lumMod val="65000"/>
                        </a:schemeClr>
                      </a:solidFill>
                      <a:prstDash val="solid"/>
                      <a:round/>
                      <a:headEnd type="none" w="med" len="med"/>
                      <a:tailEnd type="none" w="med" len="med"/>
                    </a:lnL>
                    <a:lnB w="3175"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3277885345"/>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Visiting famous / iconic attractions / places</a:t>
                      </a:r>
                    </a:p>
                  </a:txBody>
                  <a:tcPr marL="9525" marR="9525" marT="9525" marB="0" anchor="ctr">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ctr" fontAlgn="ctr"/>
                      <a:r>
                        <a:rPr lang="en-GB" sz="1000" b="0" i="0" u="none" strike="noStrike" dirty="0">
                          <a:solidFill>
                            <a:schemeClr val="tx1"/>
                          </a:solidFill>
                          <a:effectLst/>
                          <a:latin typeface="Arial" panose="020B0604020202020204" pitchFamily="34" charset="0"/>
                          <a:cs typeface="Arial" panose="020B0604020202020204" pitchFamily="34" charset="0"/>
                        </a:rPr>
                        <a:t>88%</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107 </a:t>
                      </a:r>
                    </a:p>
                  </a:txBody>
                  <a:tcPr marL="9525" marR="9525" marT="9525" marB="0" anchor="ctr">
                    <a:lnL w="3175" cap="flat" cmpd="sng" algn="ctr">
                      <a:solidFill>
                        <a:schemeClr val="bg1">
                          <a:lumMod val="65000"/>
                        </a:schemeClr>
                      </a:solidFill>
                      <a:prstDash val="solid"/>
                      <a:round/>
                      <a:headEnd type="none" w="med" len="med"/>
                      <a:tailEnd type="none" w="med" len="med"/>
                    </a:lnL>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1726463854"/>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Experiencing city life</a:t>
                      </a:r>
                    </a:p>
                  </a:txBody>
                  <a:tcPr marL="9525" marR="9525" marT="9525" marB="0" anchor="ctr">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ctr" fontAlgn="ctr"/>
                      <a:r>
                        <a:rPr lang="en-GB" sz="1000" b="0" i="0" u="none" strike="noStrike" dirty="0">
                          <a:solidFill>
                            <a:schemeClr val="tx1"/>
                          </a:solidFill>
                          <a:effectLst/>
                          <a:latin typeface="Arial" panose="020B0604020202020204" pitchFamily="34" charset="0"/>
                          <a:cs typeface="Arial" panose="020B0604020202020204" pitchFamily="34" charset="0"/>
                        </a:rPr>
                        <a:t>71%</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100 </a:t>
                      </a:r>
                    </a:p>
                  </a:txBody>
                  <a:tcPr marL="9525" marR="9525" marT="9525" marB="0" anchor="ctr">
                    <a:lnL w="3175" cap="flat" cmpd="sng" algn="ctr">
                      <a:solidFill>
                        <a:schemeClr val="bg1">
                          <a:lumMod val="65000"/>
                        </a:schemeClr>
                      </a:solidFill>
                      <a:prstDash val="solid"/>
                      <a:round/>
                      <a:headEnd type="none" w="med" len="med"/>
                      <a:tailEnd type="none" w="med" len="med"/>
                    </a:lnL>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1601167589"/>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Exploring history and heritage</a:t>
                      </a:r>
                    </a:p>
                  </a:txBody>
                  <a:tcPr marL="9525" marR="9525" marT="9525" marB="0" anchor="ctr">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ctr" fontAlgn="ctr"/>
                      <a:r>
                        <a:rPr lang="en-GB" sz="1000" b="0" i="0" u="none" strike="noStrike" dirty="0">
                          <a:solidFill>
                            <a:schemeClr val="tx1"/>
                          </a:solidFill>
                          <a:effectLst/>
                          <a:latin typeface="Arial" panose="020B0604020202020204" pitchFamily="34" charset="0"/>
                          <a:cs typeface="Arial" panose="020B0604020202020204" pitchFamily="34" charset="0"/>
                        </a:rPr>
                        <a:t>70%</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94 </a:t>
                      </a:r>
                    </a:p>
                  </a:txBody>
                  <a:tcPr marL="9525" marR="9525" marT="9525" marB="0" anchor="ctr">
                    <a:lnL w="3175" cap="flat" cmpd="sng" algn="ctr">
                      <a:solidFill>
                        <a:schemeClr val="bg1">
                          <a:lumMod val="65000"/>
                        </a:schemeClr>
                      </a:solidFill>
                      <a:prstDash val="solid"/>
                      <a:round/>
                      <a:headEnd type="none" w="med" len="med"/>
                      <a:tailEnd type="none" w="med" len="med"/>
                    </a:lnL>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3180650140"/>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Outdoor leisure pursuits</a:t>
                      </a:r>
                    </a:p>
                  </a:txBody>
                  <a:tcPr marL="9525" marR="9525" marT="9525" marB="0" anchor="ctr">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ctr" fontAlgn="ctr"/>
                      <a:r>
                        <a:rPr lang="en-GB" sz="1000" b="0" i="0" u="none" strike="noStrike" dirty="0">
                          <a:solidFill>
                            <a:schemeClr val="tx1"/>
                          </a:solidFill>
                          <a:effectLst/>
                          <a:latin typeface="Arial" panose="020B0604020202020204" pitchFamily="34" charset="0"/>
                          <a:cs typeface="Arial" panose="020B0604020202020204" pitchFamily="34" charset="0"/>
                        </a:rPr>
                        <a:t>68%</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120 </a:t>
                      </a:r>
                    </a:p>
                  </a:txBody>
                  <a:tcPr marL="9525" marR="9525" marT="9525" marB="0" anchor="ctr">
                    <a:lnL w="3175" cap="flat" cmpd="sng" algn="ctr">
                      <a:solidFill>
                        <a:schemeClr val="bg1">
                          <a:lumMod val="65000"/>
                        </a:schemeClr>
                      </a:solidFill>
                      <a:prstDash val="solid"/>
                      <a:round/>
                      <a:headEnd type="none" w="med" len="med"/>
                      <a:tailEnd type="none" w="med" len="med"/>
                    </a:lnL>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rgbClr val="00B050"/>
                    </a:solidFill>
                  </a:tcPr>
                </a:tc>
                <a:extLst>
                  <a:ext uri="{0D108BD9-81ED-4DB2-BD59-A6C34878D82A}">
                    <a16:rowId xmlns:a16="http://schemas.microsoft.com/office/drawing/2014/main" xmlns="" val="542381253"/>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Experiencing rural life &amp; scenery</a:t>
                      </a:r>
                    </a:p>
                  </a:txBody>
                  <a:tcPr marL="9525" marR="9525" marT="9525" marB="0" anchor="ctr">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ctr" fontAlgn="ctr"/>
                      <a:r>
                        <a:rPr lang="en-GB" sz="1000" b="0" i="0" u="none" strike="noStrike" dirty="0">
                          <a:solidFill>
                            <a:schemeClr val="tx1"/>
                          </a:solidFill>
                          <a:effectLst/>
                          <a:latin typeface="Arial" panose="020B0604020202020204" pitchFamily="34" charset="0"/>
                          <a:cs typeface="Arial" panose="020B0604020202020204" pitchFamily="34" charset="0"/>
                        </a:rPr>
                        <a:t>61%</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100 </a:t>
                      </a:r>
                    </a:p>
                  </a:txBody>
                  <a:tcPr marL="9525" marR="9525" marT="9525" marB="0" anchor="ctr">
                    <a:lnL w="3175" cap="flat" cmpd="sng" algn="ctr">
                      <a:solidFill>
                        <a:schemeClr val="bg1">
                          <a:lumMod val="65000"/>
                        </a:schemeClr>
                      </a:solidFill>
                      <a:prstDash val="solid"/>
                      <a:round/>
                      <a:headEnd type="none" w="med" len="med"/>
                      <a:tailEnd type="none" w="med" len="med"/>
                    </a:lnL>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3468587080"/>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Attending cultural / music / sports events</a:t>
                      </a:r>
                    </a:p>
                  </a:txBody>
                  <a:tcPr marL="9525" marR="9525" marT="9525" marB="0" anchor="ctr">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ctr" fontAlgn="ctr"/>
                      <a:r>
                        <a:rPr lang="en-GB" sz="1000" b="0" i="0" u="none" strike="noStrike" dirty="0">
                          <a:solidFill>
                            <a:schemeClr val="tx1"/>
                          </a:solidFill>
                          <a:effectLst/>
                          <a:latin typeface="Arial" panose="020B0604020202020204" pitchFamily="34" charset="0"/>
                          <a:cs typeface="Arial" panose="020B0604020202020204" pitchFamily="34" charset="0"/>
                        </a:rPr>
                        <a:t>37%</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69 </a:t>
                      </a:r>
                    </a:p>
                  </a:txBody>
                  <a:tcPr marL="9525" marR="9525" marT="9525" marB="0" anchor="ctr">
                    <a:lnL w="3175" cap="flat" cmpd="sng" algn="ctr">
                      <a:solidFill>
                        <a:schemeClr val="bg1">
                          <a:lumMod val="65000"/>
                        </a:schemeClr>
                      </a:solidFill>
                      <a:prstDash val="solid"/>
                      <a:round/>
                      <a:headEnd type="none" w="med" len="med"/>
                      <a:tailEnd type="none" w="med" len="med"/>
                    </a:lnL>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rgbClr val="C00000"/>
                    </a:solidFill>
                  </a:tcPr>
                </a:tc>
                <a:extLst>
                  <a:ext uri="{0D108BD9-81ED-4DB2-BD59-A6C34878D82A}">
                    <a16:rowId xmlns:a16="http://schemas.microsoft.com/office/drawing/2014/main" xmlns="" val="1289559496"/>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Challenge and / or action</a:t>
                      </a:r>
                    </a:p>
                  </a:txBody>
                  <a:tcPr marL="9525" marR="9525" marT="9525" marB="0" anchor="ctr">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noFill/>
                  </a:tcPr>
                </a:tc>
                <a:tc>
                  <a:txBody>
                    <a:bodyPr/>
                    <a:lstStyle/>
                    <a:p>
                      <a:pPr algn="ctr" fontAlgn="ctr"/>
                      <a:r>
                        <a:rPr lang="en-GB" sz="1000" b="0" i="0" u="none" strike="noStrike" dirty="0">
                          <a:solidFill>
                            <a:schemeClr val="tx1"/>
                          </a:solidFill>
                          <a:effectLst/>
                          <a:latin typeface="Arial" panose="020B0604020202020204" pitchFamily="34" charset="0"/>
                          <a:cs typeface="Arial" panose="020B0604020202020204" pitchFamily="34" charset="0"/>
                        </a:rPr>
                        <a:t>25%</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no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80 </a:t>
                      </a:r>
                    </a:p>
                  </a:txBody>
                  <a:tcPr marL="9525" marR="9525" marT="9525" marB="0" anchor="ctr">
                    <a:lnL w="3175" cap="flat" cmpd="sng" algn="ctr">
                      <a:solidFill>
                        <a:schemeClr val="bg1">
                          <a:lumMod val="65000"/>
                        </a:schemeClr>
                      </a:solidFill>
                      <a:prstDash val="solid"/>
                      <a:round/>
                      <a:headEnd type="none" w="med" len="med"/>
                      <a:tailEnd type="none" w="med" len="med"/>
                    </a:lnL>
                    <a:lnT w="3175" cap="flat" cmpd="sng" algn="ctr">
                      <a:solidFill>
                        <a:schemeClr val="bg1">
                          <a:lumMod val="65000"/>
                        </a:schemeClr>
                      </a:solidFill>
                      <a:prstDash val="solid"/>
                      <a:round/>
                      <a:headEnd type="none" w="med" len="med"/>
                      <a:tailEnd type="none" w="med" len="med"/>
                    </a:lnT>
                    <a:solidFill>
                      <a:srgbClr val="C00000"/>
                    </a:solidFill>
                  </a:tcPr>
                </a:tc>
                <a:extLst>
                  <a:ext uri="{0D108BD9-81ED-4DB2-BD59-A6C34878D82A}">
                    <a16:rowId xmlns:a16="http://schemas.microsoft.com/office/drawing/2014/main" xmlns="" val="1428051378"/>
                  </a:ext>
                </a:extLst>
              </a:tr>
            </a:tbl>
          </a:graphicData>
        </a:graphic>
      </p:graphicFrame>
      <p:sp>
        <p:nvSpPr>
          <p:cNvPr id="3" name="Rectangle 2"/>
          <p:cNvSpPr/>
          <p:nvPr/>
        </p:nvSpPr>
        <p:spPr>
          <a:xfrm>
            <a:off x="352419" y="1775959"/>
            <a:ext cx="4140001" cy="697627"/>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CONSIDERATION OF ACTIVITY </a:t>
            </a:r>
          </a:p>
          <a:p>
            <a:pPr>
              <a:lnSpc>
                <a:spcPts val="1100"/>
              </a:lnSpc>
            </a:pPr>
            <a:r>
              <a:rPr lang="en-GB" sz="1200" b="1" dirty="0">
                <a:solidFill>
                  <a:srgbClr val="120742"/>
                </a:solidFill>
                <a:latin typeface="Arial" panose="020B0604020202020204" pitchFamily="34" charset="0"/>
                <a:cs typeface="Arial" panose="020B0604020202020204" pitchFamily="34" charset="0"/>
              </a:rPr>
              <a:t>CLUSTERS ON HOLIDAY TO ENGLAND </a:t>
            </a:r>
          </a:p>
          <a:p>
            <a:r>
              <a:rPr lang="en-GB" sz="700" dirty="0">
                <a:latin typeface="Arial" panose="020B0604020202020204" pitchFamily="34" charset="0"/>
                <a:cs typeface="Arial" panose="020B0604020202020204" pitchFamily="34" charset="0"/>
              </a:rPr>
              <a:t>TOP 2 BOX (DEFINITELY WOULD OR VERY LIKELY TO) CONSIDERATION OF ACTIVITY CLUSTERS ON HOLIDAY TO ENGLAND AND INDEXING AGAINST “GLOBAL” TOP 2 BOX SCORES. BOTH COLUMNS SHOW / BASED ON NORMALISED DATA</a:t>
            </a:r>
          </a:p>
        </p:txBody>
      </p:sp>
      <p:sp>
        <p:nvSpPr>
          <p:cNvPr id="12" name="Oval 11"/>
          <p:cNvSpPr/>
          <p:nvPr/>
        </p:nvSpPr>
        <p:spPr>
          <a:xfrm>
            <a:off x="8371260" y="169332"/>
            <a:ext cx="527544" cy="51909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t"/>
          <a:lstStyle/>
          <a:p>
            <a:pPr algn="ctr"/>
            <a:endParaRPr lang="en-US" sz="800" dirty="0">
              <a:solidFill>
                <a:schemeClr val="tx1"/>
              </a:solidFill>
              <a:latin typeface="Arial" panose="020B0604020202020204" pitchFamily="34" charset="0"/>
            </a:endParaRPr>
          </a:p>
        </p:txBody>
      </p:sp>
      <p:graphicFrame>
        <p:nvGraphicFramePr>
          <p:cNvPr id="14" name="Chart Placeholder 7"/>
          <p:cNvGraphicFramePr>
            <a:graphicFrameLocks/>
          </p:cNvGraphicFramePr>
          <p:nvPr>
            <p:extLst>
              <p:ext uri="{D42A27DB-BD31-4B8C-83A1-F6EECF244321}">
                <p14:modId xmlns:p14="http://schemas.microsoft.com/office/powerpoint/2010/main" val="1112956362"/>
              </p:ext>
            </p:extLst>
          </p:nvPr>
        </p:nvGraphicFramePr>
        <p:xfrm>
          <a:off x="-180926" y="849138"/>
          <a:ext cx="9743207" cy="467610"/>
        </p:xfrm>
        <a:graphic>
          <a:graphicData uri="http://schemas.openxmlformats.org/drawingml/2006/chart">
            <c:chart xmlns:c="http://schemas.openxmlformats.org/drawingml/2006/chart" xmlns:r="http://schemas.openxmlformats.org/officeDocument/2006/relationships" r:id="rId3"/>
          </a:graphicData>
        </a:graphic>
      </p:graphicFrame>
      <p:sp>
        <p:nvSpPr>
          <p:cNvPr id="20" name="Rectangle 19"/>
          <p:cNvSpPr/>
          <p:nvPr/>
        </p:nvSpPr>
        <p:spPr>
          <a:xfrm>
            <a:off x="352419" y="932365"/>
            <a:ext cx="2633153" cy="318480"/>
          </a:xfrm>
          <a:prstGeom prst="rect">
            <a:avLst/>
          </a:prstGeom>
          <a:noFill/>
        </p:spPr>
        <p:txBody>
          <a:bodyPr wrap="square" lIns="0" tIns="36000" rIns="0" bIns="0" anchor="ctr">
            <a:spAutoFit/>
          </a:bodyPr>
          <a:lstStyle/>
          <a:p>
            <a:pPr algn="r">
              <a:lnSpc>
                <a:spcPts val="1100"/>
              </a:lnSpc>
            </a:pPr>
            <a:r>
              <a:rPr lang="en-GB" sz="1200" b="1" dirty="0">
                <a:latin typeface="Arial" panose="020B0604020202020204" pitchFamily="34" charset="0"/>
                <a:cs typeface="Arial" panose="020B0604020202020204" pitchFamily="34" charset="0"/>
              </a:rPr>
              <a:t>ATTITUDE TOWARDS TAKING A HOLIDAY TO ENGLAND IN FUTURE</a:t>
            </a:r>
            <a:endParaRPr lang="en-GB" sz="1200" b="1" dirty="0">
              <a:solidFill>
                <a:srgbClr val="00B050"/>
              </a:solidFill>
              <a:latin typeface="Arial" panose="020B0604020202020204" pitchFamily="34" charset="0"/>
              <a:cs typeface="Arial" panose="020B0604020202020204" pitchFamily="34" charset="0"/>
            </a:endParaRPr>
          </a:p>
        </p:txBody>
      </p:sp>
      <p:graphicFrame>
        <p:nvGraphicFramePr>
          <p:cNvPr id="22" name="Table 21"/>
          <p:cNvGraphicFramePr>
            <a:graphicFrameLocks noGrp="1"/>
          </p:cNvGraphicFramePr>
          <p:nvPr>
            <p:extLst>
              <p:ext uri="{D42A27DB-BD31-4B8C-83A1-F6EECF244321}">
                <p14:modId xmlns:p14="http://schemas.microsoft.com/office/powerpoint/2010/main" val="4065476974"/>
              </p:ext>
            </p:extLst>
          </p:nvPr>
        </p:nvGraphicFramePr>
        <p:xfrm>
          <a:off x="4745949" y="2590699"/>
          <a:ext cx="4140000" cy="3636000"/>
        </p:xfrm>
        <a:graphic>
          <a:graphicData uri="http://schemas.openxmlformats.org/drawingml/2006/table">
            <a:tbl>
              <a:tblPr>
                <a:tableStyleId>{5C22544A-7EE6-4342-B048-85BDC9FD1C3A}</a:tableStyleId>
              </a:tblPr>
              <a:tblGrid>
                <a:gridCol w="2440800">
                  <a:extLst>
                    <a:ext uri="{9D8B030D-6E8A-4147-A177-3AD203B41FA5}">
                      <a16:colId xmlns:a16="http://schemas.microsoft.com/office/drawing/2014/main" xmlns="" val="1103061090"/>
                    </a:ext>
                  </a:extLst>
                </a:gridCol>
                <a:gridCol w="849600">
                  <a:extLst>
                    <a:ext uri="{9D8B030D-6E8A-4147-A177-3AD203B41FA5}">
                      <a16:colId xmlns:a16="http://schemas.microsoft.com/office/drawing/2014/main" xmlns="" val="644159123"/>
                    </a:ext>
                  </a:extLst>
                </a:gridCol>
                <a:gridCol w="849600">
                  <a:extLst>
                    <a:ext uri="{9D8B030D-6E8A-4147-A177-3AD203B41FA5}">
                      <a16:colId xmlns:a16="http://schemas.microsoft.com/office/drawing/2014/main" xmlns="" val="3859757549"/>
                    </a:ext>
                  </a:extLst>
                </a:gridCol>
              </a:tblGrid>
              <a:tr h="396000">
                <a:tc>
                  <a:txBody>
                    <a:bodyPr/>
                    <a:lstStyle/>
                    <a:p>
                      <a:pPr marL="0" marR="0" lvl="0" indent="0" algn="l" defTabSz="457200" rtl="0" eaLnBrk="1" fontAlgn="b" latinLnBrk="0" hangingPunct="1">
                        <a:lnSpc>
                          <a:spcPct val="100000"/>
                        </a:lnSpc>
                        <a:spcBef>
                          <a:spcPts val="0"/>
                        </a:spcBef>
                        <a:spcAft>
                          <a:spcPts val="0"/>
                        </a:spcAft>
                        <a:buClrTx/>
                        <a:buSzTx/>
                        <a:buFontTx/>
                        <a:buNone/>
                        <a:tabLst/>
                        <a:defRPr/>
                      </a:pPr>
                      <a:r>
                        <a:rPr lang="en-GB" sz="1200" b="1" i="0" u="none" strike="noStrike" dirty="0">
                          <a:solidFill>
                            <a:schemeClr val="tx1"/>
                          </a:solidFill>
                          <a:effectLst/>
                          <a:latin typeface="Arial" panose="020B0604020202020204" pitchFamily="34" charset="0"/>
                          <a:cs typeface="Arial" panose="020B0604020202020204" pitchFamily="34" charset="0"/>
                        </a:rPr>
                        <a:t>ACTIVITY (1-10 of 40)</a:t>
                      </a:r>
                      <a:endParaRPr lang="en-GB" sz="1600" b="1"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12700" cmpd="sng">
                      <a:noFill/>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9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12700" cmpd="sng">
                      <a:noFill/>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200" b="1" i="0" u="none" strike="noStrike" dirty="0">
                          <a:solidFill>
                            <a:schemeClr val="tx1"/>
                          </a:solidFill>
                          <a:effectLst/>
                          <a:latin typeface="Arial" panose="020B0604020202020204" pitchFamily="34" charset="0"/>
                          <a:cs typeface="Arial" panose="020B0604020202020204" pitchFamily="34" charset="0"/>
                        </a:rPr>
                        <a:t>INDEX </a:t>
                      </a:r>
                    </a:p>
                    <a:p>
                      <a:pPr algn="ctr" fontAlgn="b"/>
                      <a:r>
                        <a:rPr lang="en-GB" sz="700" b="1" i="0" u="none" strike="noStrike" dirty="0">
                          <a:solidFill>
                            <a:schemeClr val="tx1"/>
                          </a:solidFill>
                          <a:effectLst/>
                          <a:latin typeface="Arial" panose="020B0604020202020204" pitchFamily="34" charset="0"/>
                          <a:cs typeface="Arial" panose="020B0604020202020204" pitchFamily="34" charset="0"/>
                        </a:rPr>
                        <a:t>IMPORTANCE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12700" cmpd="sng">
                      <a:noFill/>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255244487"/>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Visiting a castle/palace/historic house</a:t>
                      </a: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81%</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125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extLst>
                  <a:ext uri="{0D108BD9-81ED-4DB2-BD59-A6C34878D82A}">
                    <a16:rowId xmlns:a16="http://schemas.microsoft.com/office/drawing/2014/main" xmlns="" val="2005986910"/>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Seeing world famous or iconic places</a:t>
                      </a: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80%</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164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extLst>
                  <a:ext uri="{0D108BD9-81ED-4DB2-BD59-A6C34878D82A}">
                    <a16:rowId xmlns:a16="http://schemas.microsoft.com/office/drawing/2014/main" xmlns="" val="4167075963"/>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Trying local food &amp; drink specialities</a:t>
                      </a: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76%</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120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extLst>
                  <a:ext uri="{0D108BD9-81ED-4DB2-BD59-A6C34878D82A}">
                    <a16:rowId xmlns:a16="http://schemas.microsoft.com/office/drawing/2014/main" xmlns="" val="2265351345"/>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Visiting a historic monument</a:t>
                      </a: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72%</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120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extLst>
                  <a:ext uri="{0D108BD9-81ED-4DB2-BD59-A6C34878D82A}">
                    <a16:rowId xmlns:a16="http://schemas.microsoft.com/office/drawing/2014/main" xmlns="" val="2373551203"/>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Short (&lt; 2hrs) country or coastal walk</a:t>
                      </a: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65%</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114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92D050"/>
                    </a:solidFill>
                  </a:tcPr>
                </a:tc>
                <a:extLst>
                  <a:ext uri="{0D108BD9-81ED-4DB2-BD59-A6C34878D82A}">
                    <a16:rowId xmlns:a16="http://schemas.microsoft.com/office/drawing/2014/main" xmlns="" val="1189524845"/>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Exploring villages / rural areas</a:t>
                      </a: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63%</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116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92D050"/>
                    </a:solidFill>
                  </a:tcPr>
                </a:tc>
                <a:extLst>
                  <a:ext uri="{0D108BD9-81ED-4DB2-BD59-A6C34878D82A}">
                    <a16:rowId xmlns:a16="http://schemas.microsoft.com/office/drawing/2014/main" xmlns="" val="2824507888"/>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Having a gourmet meal</a:t>
                      </a: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60%</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99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463063126"/>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Visiting a park/garden</a:t>
                      </a: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56%</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79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C00000"/>
                    </a:solidFill>
                  </a:tcPr>
                </a:tc>
                <a:extLst>
                  <a:ext uri="{0D108BD9-81ED-4DB2-BD59-A6C34878D82A}">
                    <a16:rowId xmlns:a16="http://schemas.microsoft.com/office/drawing/2014/main" xmlns="" val="1789088986"/>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Visiting a museum</a:t>
                      </a: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55%</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80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FFC000"/>
                    </a:solidFill>
                  </a:tcPr>
                </a:tc>
                <a:extLst>
                  <a:ext uri="{0D108BD9-81ED-4DB2-BD59-A6C34878D82A}">
                    <a16:rowId xmlns:a16="http://schemas.microsoft.com/office/drawing/2014/main" xmlns="" val="2214850825"/>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Visiting a National Park</a:t>
                      </a: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52%</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89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FFC000"/>
                    </a:solidFill>
                  </a:tcPr>
                </a:tc>
                <a:extLst>
                  <a:ext uri="{0D108BD9-81ED-4DB2-BD59-A6C34878D82A}">
                    <a16:rowId xmlns:a16="http://schemas.microsoft.com/office/drawing/2014/main" xmlns="" val="3781145162"/>
                  </a:ext>
                </a:extLst>
              </a:tr>
            </a:tbl>
          </a:graphicData>
        </a:graphic>
      </p:graphicFrame>
      <p:pic>
        <p:nvPicPr>
          <p:cNvPr id="6" name="Picture 5"/>
          <p:cNvPicPr>
            <a:picLocks noChangeAspect="1"/>
          </p:cNvPicPr>
          <p:nvPr/>
        </p:nvPicPr>
        <p:blipFill>
          <a:blip r:embed="rId4">
            <a:clrChange>
              <a:clrFrom>
                <a:srgbClr val="FFFFFF"/>
              </a:clrFrom>
              <a:clrTo>
                <a:srgbClr val="FFFFFF">
                  <a:alpha val="0"/>
                </a:srgbClr>
              </a:clrTo>
            </a:clrChange>
          </a:blip>
          <a:stretch>
            <a:fillRect/>
          </a:stretch>
        </p:blipFill>
        <p:spPr>
          <a:xfrm>
            <a:off x="7118198" y="6384361"/>
            <a:ext cx="947246" cy="257740"/>
          </a:xfrm>
          <a:prstGeom prst="rect">
            <a:avLst/>
          </a:prstGeom>
        </p:spPr>
      </p:pic>
      <p:pic>
        <p:nvPicPr>
          <p:cNvPr id="24" name="Picture 23"/>
          <p:cNvPicPr>
            <a:picLocks noChangeAspect="1"/>
          </p:cNvPicPr>
          <p:nvPr/>
        </p:nvPicPr>
        <p:blipFill rotWithShape="1">
          <a:blip r:embed="rId5"/>
          <a:srcRect l="17343" t="4419" r="12023" b="12561"/>
          <a:stretch/>
        </p:blipFill>
        <p:spPr>
          <a:xfrm>
            <a:off x="8172950" y="6341608"/>
            <a:ext cx="359990" cy="355944"/>
          </a:xfrm>
          <a:prstGeom prst="ellipse">
            <a:avLst/>
          </a:prstGeom>
        </p:spPr>
      </p:pic>
      <p:sp>
        <p:nvSpPr>
          <p:cNvPr id="37" name="Rectangle 36"/>
          <p:cNvSpPr/>
          <p:nvPr/>
        </p:nvSpPr>
        <p:spPr>
          <a:xfrm>
            <a:off x="4745949" y="1775959"/>
            <a:ext cx="4312326" cy="697627"/>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MOST CONSIDERED ACTIVITIES ON HOLIDAY TO ENGLAND AND IMPORTANCE VS. CHOOSING ENGLAND</a:t>
            </a:r>
          </a:p>
          <a:p>
            <a:r>
              <a:rPr lang="en-GB" sz="700" dirty="0">
                <a:latin typeface="Arial" panose="020B0604020202020204" pitchFamily="34" charset="0"/>
                <a:cs typeface="Arial" panose="020B0604020202020204" pitchFamily="34" charset="0"/>
              </a:rPr>
              <a:t>TOP 2 BOX (DEFINITELY WOULD OR VERY LIKELY TO) CONSIDERATION OF ACTIVITY ON HOLIDAY TO ENGLAND) AND TOP 2 BOX (SOLE/VERY IMPORTANT REASON) IMPORTANCE OF ACTIVITY VS. CHOSING ENGLAND INDEXED AGAINST AVERAGE IMPORTANCE OF ACTIVITIES</a:t>
            </a:r>
          </a:p>
        </p:txBody>
      </p:sp>
      <p:sp>
        <p:nvSpPr>
          <p:cNvPr id="38" name="TextBox 37"/>
          <p:cNvSpPr txBox="1"/>
          <p:nvPr/>
        </p:nvSpPr>
        <p:spPr>
          <a:xfrm>
            <a:off x="5303521" y="274989"/>
            <a:ext cx="3035630" cy="307777"/>
          </a:xfrm>
          <a:prstGeom prst="rect">
            <a:avLst/>
          </a:prstGeom>
          <a:noFill/>
        </p:spPr>
        <p:txBody>
          <a:bodyPr wrap="square" rtlCol="0">
            <a:spAutoFit/>
          </a:bodyPr>
          <a:lstStyle/>
          <a:p>
            <a:pPr algn="r"/>
            <a:r>
              <a:rPr lang="en-GB" sz="1400" b="1" dirty="0">
                <a:solidFill>
                  <a:schemeClr val="bg1"/>
                </a:solidFill>
                <a:latin typeface="Arial" panose="020B0604020202020204" pitchFamily="34" charset="0"/>
                <a:cs typeface="Arial" panose="020B0604020202020204" pitchFamily="34" charset="0"/>
              </a:rPr>
              <a:t>Netherlands</a:t>
            </a:r>
          </a:p>
        </p:txBody>
      </p:sp>
      <p:sp>
        <p:nvSpPr>
          <p:cNvPr id="39" name="Rectangle 38"/>
          <p:cNvSpPr/>
          <p:nvPr/>
        </p:nvSpPr>
        <p:spPr>
          <a:xfrm>
            <a:off x="289556" y="5377777"/>
            <a:ext cx="4082554" cy="848922"/>
          </a:xfrm>
          <a:prstGeom prst="rect">
            <a:avLst/>
          </a:prstGeom>
          <a:solidFill>
            <a:schemeClr val="bg1"/>
          </a:solidFill>
          <a:ln>
            <a:solidFill>
              <a:schemeClr val="bg1"/>
            </a:solidFill>
          </a:ln>
          <a:effectLst/>
        </p:spPr>
        <p:style>
          <a:lnRef idx="1">
            <a:schemeClr val="accent1"/>
          </a:lnRef>
          <a:fillRef idx="3">
            <a:schemeClr val="accent1"/>
          </a:fillRef>
          <a:effectRef idx="2">
            <a:schemeClr val="accent1"/>
          </a:effectRef>
          <a:fontRef idx="minor">
            <a:schemeClr val="lt1"/>
          </a:fontRef>
        </p:style>
        <p:txBody>
          <a:bodyPr rtlCol="0" anchor="ctr"/>
          <a:lstStyle/>
          <a:p>
            <a:r>
              <a:rPr lang="en-GB" sz="1100" dirty="0">
                <a:solidFill>
                  <a:schemeClr val="tx1"/>
                </a:solidFill>
                <a:latin typeface="Arial" panose="020B0604020202020204" pitchFamily="34" charset="0"/>
                <a:cs typeface="Arial" panose="020B0604020202020204" pitchFamily="34" charset="0"/>
              </a:rPr>
              <a:t>Iconic places are by far the greatest driver of visitation, whereas parks, gardens, museums and gourmet food have average or below impact on the decision to visit England</a:t>
            </a:r>
          </a:p>
        </p:txBody>
      </p:sp>
      <p:sp>
        <p:nvSpPr>
          <p:cNvPr id="40" name="Isosceles Triangle 39"/>
          <p:cNvSpPr/>
          <p:nvPr/>
        </p:nvSpPr>
        <p:spPr>
          <a:xfrm rot="16200000">
            <a:off x="4287936" y="5744319"/>
            <a:ext cx="284188" cy="115839"/>
          </a:xfrm>
          <a:prstGeom prst="triangle">
            <a:avLst/>
          </a:prstGeom>
          <a:solidFill>
            <a:srgbClr val="12074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GB" dirty="0"/>
          </a:p>
        </p:txBody>
      </p:sp>
      <p:pic>
        <p:nvPicPr>
          <p:cNvPr id="23" name="Picture 22"/>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8356244" y="224188"/>
            <a:ext cx="556800" cy="417600"/>
          </a:xfrm>
          <a:prstGeom prst="roundRect">
            <a:avLst>
              <a:gd name="adj" fmla="val 8594"/>
            </a:avLst>
          </a:prstGeom>
          <a:noFill/>
          <a:ln>
            <a:noFill/>
          </a:ln>
          <a:effectLst/>
        </p:spPr>
      </p:pic>
      <p:sp>
        <p:nvSpPr>
          <p:cNvPr id="30" name="Oval 29"/>
          <p:cNvSpPr/>
          <p:nvPr/>
        </p:nvSpPr>
        <p:spPr>
          <a:xfrm>
            <a:off x="8356244" y="819359"/>
            <a:ext cx="527544" cy="519092"/>
          </a:xfrm>
          <a:prstGeom prst="ellipse">
            <a:avLst/>
          </a:prstGeom>
          <a:solidFill>
            <a:srgbClr val="120742"/>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algn="ctr"/>
            <a:r>
              <a:rPr lang="en-US" sz="1400" b="1" dirty="0">
                <a:solidFill>
                  <a:schemeClr val="bg1"/>
                </a:solidFill>
                <a:latin typeface="Arial" panose="020B0604020202020204" pitchFamily="34" charset="0"/>
                <a:cs typeface="Arial" panose="020B0604020202020204" pitchFamily="34" charset="0"/>
              </a:rPr>
              <a:t>72%</a:t>
            </a:r>
          </a:p>
        </p:txBody>
      </p:sp>
      <p:sp>
        <p:nvSpPr>
          <p:cNvPr id="31" name="TextBox 30"/>
          <p:cNvSpPr txBox="1"/>
          <p:nvPr/>
        </p:nvSpPr>
        <p:spPr>
          <a:xfrm>
            <a:off x="8043552" y="1339907"/>
            <a:ext cx="1152927" cy="400110"/>
          </a:xfrm>
          <a:prstGeom prst="rect">
            <a:avLst/>
          </a:prstGeom>
          <a:noFill/>
        </p:spPr>
        <p:txBody>
          <a:bodyPr wrap="square" lIns="0" rIns="0" rtlCol="0">
            <a:spAutoFit/>
          </a:bodyPr>
          <a:lstStyle/>
          <a:p>
            <a:pPr algn="ctr"/>
            <a:r>
              <a:rPr lang="en-GB" sz="1000" dirty="0"/>
              <a:t>NET England </a:t>
            </a:r>
          </a:p>
          <a:p>
            <a:pPr algn="ctr"/>
            <a:r>
              <a:rPr lang="en-GB" sz="1000" dirty="0"/>
              <a:t>consideration</a:t>
            </a:r>
          </a:p>
        </p:txBody>
      </p:sp>
      <p:sp>
        <p:nvSpPr>
          <p:cNvPr id="36" name="TextBox 35"/>
          <p:cNvSpPr txBox="1"/>
          <p:nvPr/>
        </p:nvSpPr>
        <p:spPr>
          <a:xfrm>
            <a:off x="4662249" y="6279242"/>
            <a:ext cx="1616148" cy="246221"/>
          </a:xfrm>
          <a:prstGeom prst="rect">
            <a:avLst/>
          </a:prstGeom>
          <a:noFill/>
        </p:spPr>
        <p:txBody>
          <a:bodyPr wrap="none" rtlCol="0">
            <a:spAutoFit/>
          </a:bodyPr>
          <a:lstStyle/>
          <a:p>
            <a:r>
              <a:rPr lang="en-GB" sz="1000" i="1" dirty="0">
                <a:latin typeface="Arial" panose="020B0604020202020204" pitchFamily="34" charset="0"/>
                <a:cs typeface="Arial" panose="020B0604020202020204" pitchFamily="34" charset="0"/>
              </a:rPr>
              <a:t>List continues overleaf …</a:t>
            </a:r>
          </a:p>
        </p:txBody>
      </p:sp>
      <p:sp>
        <p:nvSpPr>
          <p:cNvPr id="25" name="Rectangle 24">
            <a:extLst>
              <a:ext uri="{FF2B5EF4-FFF2-40B4-BE49-F238E27FC236}">
                <a16:creationId xmlns:a16="http://schemas.microsoft.com/office/drawing/2014/main" xmlns="" id="{15B135B7-5594-40F1-BA90-8D910C902B64}"/>
              </a:ext>
            </a:extLst>
          </p:cNvPr>
          <p:cNvSpPr/>
          <p:nvPr/>
        </p:nvSpPr>
        <p:spPr>
          <a:xfrm>
            <a:off x="3010159" y="1245080"/>
            <a:ext cx="846386" cy="276999"/>
          </a:xfrm>
          <a:prstGeom prst="rect">
            <a:avLst/>
          </a:prstGeom>
          <a:solidFill>
            <a:schemeClr val="bg1"/>
          </a:solidFill>
        </p:spPr>
        <p:txBody>
          <a:bodyPr wrap="none" lIns="0" tIns="0" rIns="0" bIns="0">
            <a:spAutoFit/>
          </a:bodyPr>
          <a:lstStyle/>
          <a:p>
            <a:r>
              <a:rPr lang="en-GB" sz="900" dirty="0">
                <a:solidFill>
                  <a:srgbClr val="120742"/>
                </a:solidFill>
                <a:latin typeface="Arial" panose="020B0604020202020204" pitchFamily="34" charset="0"/>
                <a:cs typeface="Arial" panose="020B0604020202020204" pitchFamily="34" charset="0"/>
              </a:rPr>
              <a:t>Would definitely </a:t>
            </a:r>
          </a:p>
          <a:p>
            <a:r>
              <a:rPr lang="en-GB" sz="900" dirty="0">
                <a:solidFill>
                  <a:srgbClr val="120742"/>
                </a:solidFill>
                <a:latin typeface="Arial" panose="020B0604020202020204" pitchFamily="34" charset="0"/>
                <a:cs typeface="Arial" panose="020B0604020202020204" pitchFamily="34" charset="0"/>
              </a:rPr>
              <a:t>consider</a:t>
            </a:r>
          </a:p>
        </p:txBody>
      </p:sp>
      <p:sp>
        <p:nvSpPr>
          <p:cNvPr id="26" name="Rectangle 25">
            <a:extLst>
              <a:ext uri="{FF2B5EF4-FFF2-40B4-BE49-F238E27FC236}">
                <a16:creationId xmlns:a16="http://schemas.microsoft.com/office/drawing/2014/main" xmlns="" id="{9A40FED0-A472-4856-8DFA-D1CB29E3DBF7}"/>
              </a:ext>
            </a:extLst>
          </p:cNvPr>
          <p:cNvSpPr/>
          <p:nvPr/>
        </p:nvSpPr>
        <p:spPr>
          <a:xfrm>
            <a:off x="5995383" y="1245080"/>
            <a:ext cx="852798" cy="276999"/>
          </a:xfrm>
          <a:prstGeom prst="rect">
            <a:avLst/>
          </a:prstGeom>
          <a:solidFill>
            <a:schemeClr val="bg1"/>
          </a:solidFill>
        </p:spPr>
        <p:txBody>
          <a:bodyPr wrap="none" lIns="0" tIns="0" rIns="0" bIns="0">
            <a:spAutoFit/>
          </a:bodyPr>
          <a:lstStyle/>
          <a:p>
            <a:r>
              <a:rPr lang="en-GB" sz="900" dirty="0">
                <a:solidFill>
                  <a:srgbClr val="00B050"/>
                </a:solidFill>
                <a:latin typeface="Arial" panose="020B0604020202020204" pitchFamily="34" charset="0"/>
                <a:cs typeface="Arial" panose="020B0604020202020204" pitchFamily="34" charset="0"/>
              </a:rPr>
              <a:t>England holiday </a:t>
            </a:r>
          </a:p>
          <a:p>
            <a:r>
              <a:rPr lang="en-GB" sz="900" dirty="0">
                <a:solidFill>
                  <a:srgbClr val="00B050"/>
                </a:solidFill>
                <a:latin typeface="Arial" panose="020B0604020202020204" pitchFamily="34" charset="0"/>
                <a:cs typeface="Arial" panose="020B0604020202020204" pitchFamily="34" charset="0"/>
              </a:rPr>
              <a:t>already booked</a:t>
            </a:r>
          </a:p>
        </p:txBody>
      </p:sp>
      <p:sp>
        <p:nvSpPr>
          <p:cNvPr id="27" name="Rectangle 26">
            <a:extLst>
              <a:ext uri="{FF2B5EF4-FFF2-40B4-BE49-F238E27FC236}">
                <a16:creationId xmlns:a16="http://schemas.microsoft.com/office/drawing/2014/main" xmlns="" id="{3C99DCA1-F052-45EA-9B88-B13FB396E620}"/>
              </a:ext>
            </a:extLst>
          </p:cNvPr>
          <p:cNvSpPr/>
          <p:nvPr/>
        </p:nvSpPr>
        <p:spPr>
          <a:xfrm>
            <a:off x="5050753" y="1245080"/>
            <a:ext cx="621965" cy="276999"/>
          </a:xfrm>
          <a:prstGeom prst="rect">
            <a:avLst/>
          </a:prstGeom>
          <a:solidFill>
            <a:schemeClr val="bg1"/>
          </a:solidFill>
        </p:spPr>
        <p:txBody>
          <a:bodyPr wrap="none" lIns="0" tIns="0" rIns="0" bIns="0">
            <a:spAutoFit/>
          </a:bodyPr>
          <a:lstStyle/>
          <a:p>
            <a:r>
              <a:rPr lang="en-GB" sz="900" dirty="0">
                <a:solidFill>
                  <a:srgbClr val="92D050"/>
                </a:solidFill>
                <a:latin typeface="Arial" panose="020B0604020202020204" pitchFamily="34" charset="0"/>
                <a:cs typeface="Arial" panose="020B0604020202020204" pitchFamily="34" charset="0"/>
              </a:rPr>
              <a:t>Actively</a:t>
            </a:r>
          </a:p>
          <a:p>
            <a:r>
              <a:rPr lang="en-GB" sz="900" dirty="0">
                <a:solidFill>
                  <a:srgbClr val="92D050"/>
                </a:solidFill>
                <a:latin typeface="Arial" panose="020B0604020202020204" pitchFamily="34" charset="0"/>
                <a:cs typeface="Arial" panose="020B0604020202020204" pitchFamily="34" charset="0"/>
              </a:rPr>
              <a:t>considering </a:t>
            </a:r>
          </a:p>
        </p:txBody>
      </p:sp>
      <p:sp>
        <p:nvSpPr>
          <p:cNvPr id="28" name="TextBox 27">
            <a:extLst>
              <a:ext uri="{FF2B5EF4-FFF2-40B4-BE49-F238E27FC236}">
                <a16:creationId xmlns:a16="http://schemas.microsoft.com/office/drawing/2014/main" xmlns="" id="{3D17C171-4CBB-414B-8DAE-BD536EFA2F2C}"/>
              </a:ext>
            </a:extLst>
          </p:cNvPr>
          <p:cNvSpPr txBox="1"/>
          <p:nvPr/>
        </p:nvSpPr>
        <p:spPr>
          <a:xfrm>
            <a:off x="2269067" y="328243"/>
            <a:ext cx="4633045" cy="246221"/>
          </a:xfrm>
          <a:prstGeom prst="rect">
            <a:avLst/>
          </a:prstGeom>
          <a:noFill/>
        </p:spPr>
        <p:txBody>
          <a:bodyPr wrap="square" lIns="0" rIns="0" rtlCol="0">
            <a:spAutoFit/>
          </a:bodyPr>
          <a:lstStyle/>
          <a:p>
            <a:pPr algn="r"/>
            <a:r>
              <a:rPr lang="en-GB" sz="1000" u="sng" dirty="0">
                <a:solidFill>
                  <a:schemeClr val="bg1"/>
                </a:solidFill>
                <a:latin typeface="Arial" panose="020B0604020202020204" pitchFamily="34" charset="0"/>
                <a:cs typeface="Arial" panose="020B0604020202020204" pitchFamily="34" charset="0"/>
              </a:rPr>
              <a:t>1,709,000 trips to England</a:t>
            </a:r>
            <a:r>
              <a:rPr lang="en-GB" sz="1000" dirty="0">
                <a:solidFill>
                  <a:schemeClr val="bg1"/>
                </a:solidFill>
                <a:latin typeface="Arial" panose="020B0604020202020204" pitchFamily="34" charset="0"/>
                <a:cs typeface="Arial" panose="020B0604020202020204" pitchFamily="34" charset="0"/>
              </a:rPr>
              <a:t> in 2016 (rank 6) </a:t>
            </a:r>
            <a:r>
              <a:rPr lang="en-GB" sz="1000" dirty="0" smtClean="0">
                <a:solidFill>
                  <a:schemeClr val="bg1"/>
                </a:solidFill>
                <a:latin typeface="Arial" panose="020B0604020202020204" pitchFamily="34" charset="0"/>
                <a:cs typeface="Arial" panose="020B0604020202020204" pitchFamily="34" charset="0"/>
              </a:rPr>
              <a:t>… including </a:t>
            </a:r>
            <a:r>
              <a:rPr lang="en-GB" sz="1000" u="sng" dirty="0">
                <a:solidFill>
                  <a:schemeClr val="bg1"/>
                </a:solidFill>
                <a:latin typeface="Arial" panose="020B0604020202020204" pitchFamily="34" charset="0"/>
                <a:cs typeface="Arial" panose="020B0604020202020204" pitchFamily="34" charset="0"/>
              </a:rPr>
              <a:t>56% to rest of England </a:t>
            </a:r>
            <a:r>
              <a:rPr lang="en-GB" sz="1000" u="sng" dirty="0" smtClean="0">
                <a:solidFill>
                  <a:schemeClr val="bg1"/>
                </a:solidFill>
                <a:latin typeface="Arial" panose="020B0604020202020204" pitchFamily="34" charset="0"/>
                <a:cs typeface="Arial" panose="020B0604020202020204" pitchFamily="34" charset="0"/>
              </a:rPr>
              <a:t>*</a:t>
            </a:r>
            <a:endParaRPr lang="en-GB" sz="1000" u="sng" dirty="0">
              <a:solidFill>
                <a:schemeClr val="bg1"/>
              </a:solidFill>
              <a:latin typeface="Arial" panose="020B0604020202020204" pitchFamily="34" charset="0"/>
              <a:cs typeface="Arial" panose="020B0604020202020204" pitchFamily="34" charset="0"/>
            </a:endParaRPr>
          </a:p>
        </p:txBody>
      </p:sp>
      <p:sp>
        <p:nvSpPr>
          <p:cNvPr id="32" name="TextBox 31"/>
          <p:cNvSpPr txBox="1"/>
          <p:nvPr/>
        </p:nvSpPr>
        <p:spPr>
          <a:xfrm>
            <a:off x="318553" y="6611779"/>
            <a:ext cx="792108" cy="246221"/>
          </a:xfrm>
          <a:prstGeom prst="rect">
            <a:avLst/>
          </a:prstGeom>
          <a:noFill/>
        </p:spPr>
        <p:txBody>
          <a:bodyPr wrap="none" rtlCol="0">
            <a:spAutoFit/>
          </a:bodyPr>
          <a:lstStyle/>
          <a:p>
            <a:r>
              <a:rPr lang="en-GB" sz="1000" dirty="0" smtClean="0">
                <a:latin typeface="Arial" panose="020B0604020202020204" pitchFamily="34" charset="0"/>
                <a:cs typeface="Arial" panose="020B0604020202020204" pitchFamily="34" charset="0"/>
              </a:rPr>
              <a:t>*IPS 2016</a:t>
            </a:r>
            <a:endParaRPr lang="en-GB" sz="10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702262264"/>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ext Placeholder 17"/>
          <p:cNvSpPr>
            <a:spLocks noGrp="1"/>
          </p:cNvSpPr>
          <p:nvPr>
            <p:ph type="body" sz="quarter" idx="13"/>
          </p:nvPr>
        </p:nvSpPr>
        <p:spPr>
          <a:xfrm>
            <a:off x="364445" y="6396162"/>
            <a:ext cx="4381504" cy="274638"/>
          </a:xfrm>
        </p:spPr>
        <p:txBody>
          <a:bodyPr lIns="0"/>
          <a:lstStyle/>
          <a:p>
            <a:r>
              <a:rPr lang="en-GB" dirty="0"/>
              <a:t>Discover England Fund – Activities &amp; Themes Research 2017</a:t>
            </a:r>
          </a:p>
        </p:txBody>
      </p:sp>
      <p:sp>
        <p:nvSpPr>
          <p:cNvPr id="12" name="Oval 11"/>
          <p:cNvSpPr/>
          <p:nvPr/>
        </p:nvSpPr>
        <p:spPr>
          <a:xfrm>
            <a:off x="8371260" y="169332"/>
            <a:ext cx="527544" cy="51909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t"/>
          <a:lstStyle/>
          <a:p>
            <a:pPr algn="ctr"/>
            <a:endParaRPr lang="en-US" sz="800" dirty="0">
              <a:solidFill>
                <a:schemeClr val="tx1"/>
              </a:solidFill>
              <a:latin typeface="Arial" panose="020B0604020202020204" pitchFamily="34" charset="0"/>
            </a:endParaRPr>
          </a:p>
        </p:txBody>
      </p:sp>
      <p:pic>
        <p:nvPicPr>
          <p:cNvPr id="6" name="Picture 5"/>
          <p:cNvPicPr>
            <a:picLocks noChangeAspect="1"/>
          </p:cNvPicPr>
          <p:nvPr/>
        </p:nvPicPr>
        <p:blipFill>
          <a:blip r:embed="rId3">
            <a:clrChange>
              <a:clrFrom>
                <a:srgbClr val="FFFFFF"/>
              </a:clrFrom>
              <a:clrTo>
                <a:srgbClr val="FFFFFF">
                  <a:alpha val="0"/>
                </a:srgbClr>
              </a:clrTo>
            </a:clrChange>
          </a:blip>
          <a:stretch>
            <a:fillRect/>
          </a:stretch>
        </p:blipFill>
        <p:spPr>
          <a:xfrm>
            <a:off x="7118198" y="6384361"/>
            <a:ext cx="947246" cy="257740"/>
          </a:xfrm>
          <a:prstGeom prst="rect">
            <a:avLst/>
          </a:prstGeom>
        </p:spPr>
      </p:pic>
      <p:pic>
        <p:nvPicPr>
          <p:cNvPr id="24" name="Picture 23"/>
          <p:cNvPicPr>
            <a:picLocks noChangeAspect="1"/>
          </p:cNvPicPr>
          <p:nvPr/>
        </p:nvPicPr>
        <p:blipFill rotWithShape="1">
          <a:blip r:embed="rId4"/>
          <a:srcRect l="17343" t="4419" r="12023" b="12561"/>
          <a:stretch/>
        </p:blipFill>
        <p:spPr>
          <a:xfrm>
            <a:off x="8172950" y="6341608"/>
            <a:ext cx="359990" cy="355944"/>
          </a:xfrm>
          <a:prstGeom prst="ellipse">
            <a:avLst/>
          </a:prstGeom>
        </p:spPr>
      </p:pic>
      <p:sp>
        <p:nvSpPr>
          <p:cNvPr id="38" name="TextBox 37"/>
          <p:cNvSpPr txBox="1"/>
          <p:nvPr/>
        </p:nvSpPr>
        <p:spPr>
          <a:xfrm>
            <a:off x="5303521" y="274989"/>
            <a:ext cx="3035630" cy="307777"/>
          </a:xfrm>
          <a:prstGeom prst="rect">
            <a:avLst/>
          </a:prstGeom>
          <a:noFill/>
        </p:spPr>
        <p:txBody>
          <a:bodyPr wrap="square" rtlCol="0">
            <a:spAutoFit/>
          </a:bodyPr>
          <a:lstStyle/>
          <a:p>
            <a:pPr algn="r"/>
            <a:r>
              <a:rPr lang="en-GB" sz="1400" b="1" dirty="0">
                <a:solidFill>
                  <a:schemeClr val="bg1"/>
                </a:solidFill>
                <a:latin typeface="Arial" panose="020B0604020202020204" pitchFamily="34" charset="0"/>
                <a:cs typeface="Arial" panose="020B0604020202020204" pitchFamily="34" charset="0"/>
              </a:rPr>
              <a:t>Netherlands</a:t>
            </a:r>
          </a:p>
        </p:txBody>
      </p:sp>
      <p:pic>
        <p:nvPicPr>
          <p:cNvPr id="23" name="Picture 22"/>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356244" y="224188"/>
            <a:ext cx="556800" cy="417600"/>
          </a:xfrm>
          <a:prstGeom prst="roundRect">
            <a:avLst>
              <a:gd name="adj" fmla="val 8594"/>
            </a:avLst>
          </a:prstGeom>
          <a:noFill/>
          <a:ln>
            <a:noFill/>
          </a:ln>
          <a:effectLst/>
        </p:spPr>
      </p:pic>
      <p:sp>
        <p:nvSpPr>
          <p:cNvPr id="30" name="Rectangle 29"/>
          <p:cNvSpPr/>
          <p:nvPr/>
        </p:nvSpPr>
        <p:spPr>
          <a:xfrm>
            <a:off x="4745948" y="1136813"/>
            <a:ext cx="4140001" cy="2283400"/>
          </a:xfrm>
          <a:prstGeom prst="rect">
            <a:avLst/>
          </a:prstGeom>
          <a:noFill/>
          <a:ln>
            <a:solidFill>
              <a:schemeClr val="bg1"/>
            </a:solidFill>
          </a:ln>
          <a:effectLst/>
        </p:spPr>
        <p:style>
          <a:lnRef idx="1">
            <a:schemeClr val="accent1"/>
          </a:lnRef>
          <a:fillRef idx="3">
            <a:schemeClr val="accent1"/>
          </a:fillRef>
          <a:effectRef idx="2">
            <a:schemeClr val="accent1"/>
          </a:effectRef>
          <a:fontRef idx="minor">
            <a:schemeClr val="lt1"/>
          </a:fontRef>
        </p:style>
        <p:txBody>
          <a:bodyPr rtlCol="0" anchor="t"/>
          <a:lstStyle/>
          <a:p>
            <a:pPr marL="180000" lvl="0" indent="-180000">
              <a:spcAft>
                <a:spcPts val="600"/>
              </a:spcAft>
              <a:buClr>
                <a:schemeClr val="tx1"/>
              </a:buClr>
              <a:buFont typeface="Arial" panose="020B0604020202020204" pitchFamily="34" charset="0"/>
              <a:buChar char="•"/>
            </a:pPr>
            <a:r>
              <a:rPr lang="en-GB" sz="1100" dirty="0">
                <a:solidFill>
                  <a:schemeClr val="tx1"/>
                </a:solidFill>
                <a:latin typeface="Arial" panose="020B0604020202020204" pitchFamily="34" charset="0"/>
                <a:cs typeface="Arial" panose="020B0604020202020204" pitchFamily="34" charset="0"/>
              </a:rPr>
              <a:t>At the level of activity clusters, outdoor leisure pursuits are considered much more widely than cultural events and challenge / action</a:t>
            </a:r>
          </a:p>
          <a:p>
            <a:pPr marL="180000" lvl="0" indent="-180000">
              <a:spcAft>
                <a:spcPts val="600"/>
              </a:spcAft>
              <a:buClr>
                <a:schemeClr val="tx1"/>
              </a:buClr>
              <a:buFont typeface="Arial" panose="020B0604020202020204" pitchFamily="34" charset="0"/>
              <a:buChar char="•"/>
            </a:pPr>
            <a:r>
              <a:rPr lang="en-GB" sz="1100" dirty="0">
                <a:solidFill>
                  <a:schemeClr val="tx1"/>
                </a:solidFill>
                <a:latin typeface="Arial" panose="020B0604020202020204" pitchFamily="34" charset="0"/>
                <a:cs typeface="Arial" panose="020B0604020202020204" pitchFamily="34" charset="0"/>
              </a:rPr>
              <a:t>However, when it comes to actual activities, it is classic tourist attractions, history and heritage that are most widely considered and that most impact consideration of England </a:t>
            </a:r>
          </a:p>
          <a:p>
            <a:pPr marL="180000" lvl="0" indent="-180000">
              <a:spcAft>
                <a:spcPts val="600"/>
              </a:spcAft>
              <a:buClr>
                <a:schemeClr val="tx1"/>
              </a:buClr>
              <a:buFont typeface="Arial" panose="020B0604020202020204" pitchFamily="34" charset="0"/>
              <a:buChar char="•"/>
            </a:pPr>
            <a:r>
              <a:rPr lang="en-GB" sz="1100" dirty="0">
                <a:solidFill>
                  <a:schemeClr val="tx1"/>
                </a:solidFill>
                <a:latin typeface="Arial" panose="020B0604020202020204" pitchFamily="34" charset="0"/>
                <a:cs typeface="Arial" panose="020B0604020202020204" pitchFamily="34" charset="0"/>
              </a:rPr>
              <a:t>Walks are quite widely considered and also have a relatively strong effect on consideration, but a pull factor more relevant to younger audiences is local nightlife, which is considered less widely but has a major impact on consideration</a:t>
            </a:r>
          </a:p>
        </p:txBody>
      </p:sp>
      <p:sp>
        <p:nvSpPr>
          <p:cNvPr id="31" name="Rectangle 30"/>
          <p:cNvSpPr/>
          <p:nvPr/>
        </p:nvSpPr>
        <p:spPr>
          <a:xfrm>
            <a:off x="4745949" y="920350"/>
            <a:ext cx="4116478" cy="233397"/>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MARKET SUMMARY</a:t>
            </a:r>
          </a:p>
        </p:txBody>
      </p:sp>
      <p:sp>
        <p:nvSpPr>
          <p:cNvPr id="25" name="Rectangle 24"/>
          <p:cNvSpPr/>
          <p:nvPr/>
        </p:nvSpPr>
        <p:spPr>
          <a:xfrm>
            <a:off x="4748221" y="3182431"/>
            <a:ext cx="4114206" cy="2748403"/>
          </a:xfrm>
          <a:prstGeom prst="rect">
            <a:avLst/>
          </a:prstGeom>
          <a:noFill/>
          <a:ln w="6350">
            <a:solidFill>
              <a:schemeClr val="bg1">
                <a:lumMod val="50000"/>
              </a:schemeClr>
            </a:solidFill>
            <a:prstDash val="sysDash"/>
          </a:ln>
          <a:effectLst/>
        </p:spPr>
        <p:style>
          <a:lnRef idx="1">
            <a:schemeClr val="accent1"/>
          </a:lnRef>
          <a:fillRef idx="3">
            <a:schemeClr val="accent1"/>
          </a:fillRef>
          <a:effectRef idx="2">
            <a:schemeClr val="accent1"/>
          </a:effectRef>
          <a:fontRef idx="minor">
            <a:schemeClr val="lt1"/>
          </a:fontRef>
        </p:style>
        <p:txBody>
          <a:bodyPr lIns="36000" rIns="36000" rtlCol="0" anchor="t"/>
          <a:lstStyle/>
          <a:p>
            <a:r>
              <a:rPr lang="en-GB" sz="1200" b="1" dirty="0">
                <a:solidFill>
                  <a:schemeClr val="tx1"/>
                </a:solidFill>
                <a:latin typeface="Arial" panose="020B0604020202020204" pitchFamily="34" charset="0"/>
                <a:cs typeface="Arial" panose="020B0604020202020204" pitchFamily="34" charset="0"/>
              </a:rPr>
              <a:t>INDEXING </a:t>
            </a:r>
          </a:p>
          <a:p>
            <a:r>
              <a:rPr lang="en-GB" sz="1050" dirty="0">
                <a:solidFill>
                  <a:schemeClr val="tx1"/>
                </a:solidFill>
                <a:latin typeface="Arial" panose="020B0604020202020204" pitchFamily="34" charset="0"/>
                <a:cs typeface="Arial" panose="020B0604020202020204" pitchFamily="34" charset="0"/>
              </a:rPr>
              <a:t>Indexing shows relative differences, e.g. against the global average or the average importance of activities. An index score of 120 next to a 60% score indicates a global average of 50% as does an index score of 80 next to a 40% score. </a:t>
            </a:r>
          </a:p>
          <a:p>
            <a:endParaRPr lang="en-GB" sz="1100" b="1" dirty="0">
              <a:solidFill>
                <a:schemeClr val="tx1"/>
              </a:solidFill>
              <a:latin typeface="Arial" panose="020B0604020202020204" pitchFamily="34" charset="0"/>
              <a:cs typeface="Arial" panose="020B0604020202020204" pitchFamily="34" charset="0"/>
            </a:endParaRPr>
          </a:p>
          <a:p>
            <a:r>
              <a:rPr lang="en-GB" sz="1200" b="1" dirty="0">
                <a:solidFill>
                  <a:schemeClr val="tx1"/>
                </a:solidFill>
                <a:latin typeface="Arial" panose="020B0604020202020204" pitchFamily="34" charset="0"/>
                <a:cs typeface="Arial" panose="020B0604020202020204" pitchFamily="34" charset="0"/>
              </a:rPr>
              <a:t>COLOUR CODING OF INDEX SCORES </a:t>
            </a:r>
          </a:p>
          <a:p>
            <a:r>
              <a:rPr lang="en-GB" sz="1050" dirty="0">
                <a:solidFill>
                  <a:schemeClr val="tx1"/>
                </a:solidFill>
                <a:latin typeface="Arial" panose="020B0604020202020204" pitchFamily="34" charset="0"/>
                <a:cs typeface="Arial" panose="020B0604020202020204" pitchFamily="34" charset="0"/>
              </a:rPr>
              <a:t>Index scores have been colour coded to highlight smaller or greater differences. </a:t>
            </a:r>
            <a:r>
              <a:rPr lang="en-GB" sz="1050" dirty="0">
                <a:solidFill>
                  <a:srgbClr val="C00000"/>
                </a:solidFill>
                <a:latin typeface="Arial" panose="020B0604020202020204" pitchFamily="34" charset="0"/>
                <a:cs typeface="Arial" panose="020B0604020202020204" pitchFamily="34" charset="0"/>
                <a:sym typeface="Wingdings" panose="05000000000000000000" pitchFamily="2" charset="2"/>
              </a:rPr>
              <a:t></a:t>
            </a:r>
            <a:r>
              <a:rPr lang="en-GB" sz="1050" dirty="0">
                <a:solidFill>
                  <a:schemeClr val="tx1"/>
                </a:solidFill>
                <a:latin typeface="Arial" panose="020B0604020202020204" pitchFamily="34" charset="0"/>
                <a:cs typeface="Arial" panose="020B0604020202020204" pitchFamily="34" charset="0"/>
              </a:rPr>
              <a:t>=strong under-indexing (index &lt;80), </a:t>
            </a:r>
            <a:r>
              <a:rPr lang="en-GB" sz="1050" dirty="0">
                <a:solidFill>
                  <a:srgbClr val="FFC000"/>
                </a:solidFill>
                <a:latin typeface="Arial" panose="020B0604020202020204" pitchFamily="34" charset="0"/>
                <a:cs typeface="Arial" panose="020B0604020202020204" pitchFamily="34" charset="0"/>
                <a:sym typeface="Wingdings" panose="05000000000000000000" pitchFamily="2" charset="2"/>
              </a:rPr>
              <a:t></a:t>
            </a:r>
            <a:r>
              <a:rPr lang="en-GB" sz="1050" dirty="0">
                <a:solidFill>
                  <a:schemeClr val="tx1"/>
                </a:solidFill>
                <a:latin typeface="Arial" panose="020B0604020202020204" pitchFamily="34" charset="0"/>
                <a:cs typeface="Arial" panose="020B0604020202020204" pitchFamily="34" charset="0"/>
              </a:rPr>
              <a:t>=moderate under-indexing (index 80-89), </a:t>
            </a:r>
            <a:r>
              <a:rPr lang="en-GB" sz="1050" dirty="0">
                <a:solidFill>
                  <a:srgbClr val="92D050"/>
                </a:solidFill>
                <a:latin typeface="Arial" panose="020B0604020202020204" pitchFamily="34" charset="0"/>
                <a:cs typeface="Arial" panose="020B0604020202020204" pitchFamily="34" charset="0"/>
                <a:sym typeface="Wingdings" panose="05000000000000000000" pitchFamily="2" charset="2"/>
              </a:rPr>
              <a:t></a:t>
            </a:r>
            <a:r>
              <a:rPr lang="en-GB" sz="1050" dirty="0">
                <a:solidFill>
                  <a:schemeClr val="tx1"/>
                </a:solidFill>
                <a:latin typeface="Arial" panose="020B0604020202020204" pitchFamily="34" charset="0"/>
                <a:cs typeface="Arial" panose="020B0604020202020204" pitchFamily="34" charset="0"/>
              </a:rPr>
              <a:t>=moderate over-indexing (index 110-119) and </a:t>
            </a:r>
            <a:r>
              <a:rPr lang="en-GB" sz="1050" dirty="0">
                <a:solidFill>
                  <a:srgbClr val="00B050"/>
                </a:solidFill>
                <a:latin typeface="Arial" panose="020B0604020202020204" pitchFamily="34" charset="0"/>
                <a:cs typeface="Arial" panose="020B0604020202020204" pitchFamily="34" charset="0"/>
                <a:sym typeface="Wingdings" panose="05000000000000000000" pitchFamily="2" charset="2"/>
              </a:rPr>
              <a:t></a:t>
            </a:r>
            <a:r>
              <a:rPr lang="en-GB" sz="1050" dirty="0">
                <a:solidFill>
                  <a:schemeClr val="tx1"/>
                </a:solidFill>
                <a:latin typeface="Arial" panose="020B0604020202020204" pitchFamily="34" charset="0"/>
                <a:cs typeface="Arial" panose="020B0604020202020204" pitchFamily="34" charset="0"/>
              </a:rPr>
              <a:t>=strong over-indexing (index 120+)</a:t>
            </a:r>
            <a:endParaRPr lang="en-GB" sz="1050" b="1" dirty="0">
              <a:solidFill>
                <a:schemeClr val="tx1"/>
              </a:solidFill>
              <a:latin typeface="Arial" panose="020B0604020202020204" pitchFamily="34" charset="0"/>
              <a:cs typeface="Arial" panose="020B0604020202020204" pitchFamily="34" charset="0"/>
            </a:endParaRPr>
          </a:p>
          <a:p>
            <a:endParaRPr lang="en-GB" sz="1100" b="1" dirty="0">
              <a:solidFill>
                <a:schemeClr val="tx1"/>
              </a:solidFill>
              <a:latin typeface="Arial" panose="020B0604020202020204" pitchFamily="34" charset="0"/>
              <a:cs typeface="Arial" panose="020B0604020202020204" pitchFamily="34" charset="0"/>
            </a:endParaRPr>
          </a:p>
          <a:p>
            <a:pPr lvl="0"/>
            <a:r>
              <a:rPr lang="en-GB" sz="1200" b="1" dirty="0">
                <a:solidFill>
                  <a:srgbClr val="120742"/>
                </a:solidFill>
                <a:latin typeface="Arial" panose="020B0604020202020204" pitchFamily="34" charset="0"/>
                <a:cs typeface="Arial" panose="020B0604020202020204" pitchFamily="34" charset="0"/>
              </a:rPr>
              <a:t>SOURCE </a:t>
            </a:r>
          </a:p>
          <a:p>
            <a:pPr lvl="0"/>
            <a:r>
              <a:rPr lang="en-GB" sz="1050" dirty="0">
                <a:solidFill>
                  <a:srgbClr val="120742"/>
                </a:solidFill>
                <a:latin typeface="Arial" panose="020B0604020202020204" pitchFamily="34" charset="0"/>
                <a:cs typeface="Arial" panose="020B0604020202020204" pitchFamily="34" charset="0"/>
              </a:rPr>
              <a:t>Online survey of 1,517 respondents. Fieldwork carried out </a:t>
            </a:r>
            <a:r>
              <a:rPr lang="en-GB" sz="1050" dirty="0" smtClean="0">
                <a:solidFill>
                  <a:srgbClr val="120742"/>
                </a:solidFill>
                <a:latin typeface="Arial" panose="020B0604020202020204" pitchFamily="34" charset="0"/>
                <a:cs typeface="Arial" panose="020B0604020202020204" pitchFamily="34" charset="0"/>
              </a:rPr>
              <a:t>between </a:t>
            </a:r>
            <a:r>
              <a:rPr lang="en-GB" sz="1050" dirty="0" smtClean="0">
                <a:solidFill>
                  <a:srgbClr val="120742"/>
                </a:solidFill>
                <a:highlight>
                  <a:srgbClr val="FFFF00"/>
                </a:highlight>
                <a:latin typeface="Arial" panose="020B0604020202020204" pitchFamily="34" charset="0"/>
                <a:cs typeface="Arial" panose="020B0604020202020204" pitchFamily="34" charset="0"/>
              </a:rPr>
              <a:t>[</a:t>
            </a:r>
            <a:r>
              <a:rPr lang="en-GB" sz="1050" dirty="0">
                <a:solidFill>
                  <a:srgbClr val="120742"/>
                </a:solidFill>
                <a:latin typeface="Arial" panose="020B0604020202020204" pitchFamily="34" charset="0"/>
                <a:cs typeface="Arial" panose="020B0604020202020204" pitchFamily="34" charset="0"/>
              </a:rPr>
              <a:t>02.17] and [03.17]</a:t>
            </a:r>
            <a:r>
              <a:rPr lang="en-GB" sz="1050" dirty="0">
                <a:solidFill>
                  <a:srgbClr val="120742"/>
                </a:solidFill>
                <a:latin typeface="Arial" panose="020B0604020202020204" pitchFamily="34" charset="0"/>
                <a:cs typeface="Arial" panose="020B0604020202020204" pitchFamily="34" charset="0"/>
              </a:rPr>
              <a:t>.</a:t>
            </a:r>
            <a:endParaRPr lang="en-GB" sz="1050" dirty="0">
              <a:solidFill>
                <a:srgbClr val="120742"/>
              </a:solidFill>
              <a:latin typeface="Arial" panose="020B0604020202020204" pitchFamily="34" charset="0"/>
              <a:cs typeface="Arial" panose="020B0604020202020204" pitchFamily="34" charset="0"/>
            </a:endParaRPr>
          </a:p>
        </p:txBody>
      </p:sp>
      <p:graphicFrame>
        <p:nvGraphicFramePr>
          <p:cNvPr id="58" name="Table 57"/>
          <p:cNvGraphicFramePr>
            <a:graphicFrameLocks noGrp="1"/>
          </p:cNvGraphicFramePr>
          <p:nvPr>
            <p:extLst>
              <p:ext uri="{D42A27DB-BD31-4B8C-83A1-F6EECF244321}">
                <p14:modId xmlns:p14="http://schemas.microsoft.com/office/powerpoint/2010/main" val="1119789427"/>
              </p:ext>
            </p:extLst>
          </p:nvPr>
        </p:nvGraphicFramePr>
        <p:xfrm>
          <a:off x="326345" y="1289671"/>
          <a:ext cx="4140000" cy="3636000"/>
        </p:xfrm>
        <a:graphic>
          <a:graphicData uri="http://schemas.openxmlformats.org/drawingml/2006/table">
            <a:tbl>
              <a:tblPr>
                <a:tableStyleId>{5C22544A-7EE6-4342-B048-85BDC9FD1C3A}</a:tableStyleId>
              </a:tblPr>
              <a:tblGrid>
                <a:gridCol w="2440800">
                  <a:extLst>
                    <a:ext uri="{9D8B030D-6E8A-4147-A177-3AD203B41FA5}">
                      <a16:colId xmlns:a16="http://schemas.microsoft.com/office/drawing/2014/main" xmlns="" val="1103061090"/>
                    </a:ext>
                  </a:extLst>
                </a:gridCol>
                <a:gridCol w="849600">
                  <a:extLst>
                    <a:ext uri="{9D8B030D-6E8A-4147-A177-3AD203B41FA5}">
                      <a16:colId xmlns:a16="http://schemas.microsoft.com/office/drawing/2014/main" xmlns="" val="644159123"/>
                    </a:ext>
                  </a:extLst>
                </a:gridCol>
                <a:gridCol w="849600">
                  <a:extLst>
                    <a:ext uri="{9D8B030D-6E8A-4147-A177-3AD203B41FA5}">
                      <a16:colId xmlns:a16="http://schemas.microsoft.com/office/drawing/2014/main" xmlns="" val="3859757549"/>
                    </a:ext>
                  </a:extLst>
                </a:gridCol>
              </a:tblGrid>
              <a:tr h="396000">
                <a:tc>
                  <a:txBody>
                    <a:bodyPr/>
                    <a:lstStyle/>
                    <a:p>
                      <a:pPr algn="l" fontAlgn="b"/>
                      <a:r>
                        <a:rPr lang="en-GB" sz="1200" b="1" i="0" u="none" strike="noStrike" dirty="0">
                          <a:solidFill>
                            <a:schemeClr val="tx1"/>
                          </a:solidFill>
                          <a:effectLst/>
                          <a:latin typeface="Arial" panose="020B0604020202020204" pitchFamily="34" charset="0"/>
                          <a:cs typeface="Arial" panose="020B0604020202020204" pitchFamily="34" charset="0"/>
                        </a:rPr>
                        <a:t>ACTIVITY (11-20 of 40)</a:t>
                      </a:r>
                      <a:endParaRPr lang="en-GB" sz="1600" b="1"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nchor="ctr">
                    <a:lnL w="12700" cmpd="sng">
                      <a:noFill/>
                    </a:lnL>
                    <a:lnR w="3175" cap="flat" cmpd="sng" algn="ctr">
                      <a:solidFill>
                        <a:schemeClr val="bg1">
                          <a:lumMod val="75000"/>
                        </a:schemeClr>
                      </a:solidFill>
                      <a:prstDash val="solid"/>
                      <a:round/>
                      <a:headEnd type="none" w="med" len="med"/>
                      <a:tailEnd type="none" w="med" len="med"/>
                    </a:lnR>
                    <a:lnT w="12700" cmpd="sng">
                      <a:noFill/>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9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12700" cmpd="sng">
                      <a:noFill/>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200" b="1" i="0" u="none" strike="noStrike" dirty="0">
                          <a:solidFill>
                            <a:schemeClr val="tx1"/>
                          </a:solidFill>
                          <a:effectLst/>
                          <a:latin typeface="Arial" panose="020B0604020202020204" pitchFamily="34" charset="0"/>
                          <a:cs typeface="Arial" panose="020B0604020202020204" pitchFamily="34" charset="0"/>
                        </a:rPr>
                        <a:t>INDEX </a:t>
                      </a:r>
                    </a:p>
                    <a:p>
                      <a:pPr algn="ctr" fontAlgn="b"/>
                      <a:r>
                        <a:rPr lang="en-GB" sz="700" b="1" i="0" u="none" strike="noStrike" dirty="0">
                          <a:solidFill>
                            <a:schemeClr val="tx1"/>
                          </a:solidFill>
                          <a:effectLst/>
                          <a:latin typeface="Arial" panose="020B0604020202020204" pitchFamily="34" charset="0"/>
                          <a:cs typeface="Arial" panose="020B0604020202020204" pitchFamily="34" charset="0"/>
                        </a:rPr>
                        <a:t>IMPORTANCE </a:t>
                      </a:r>
                    </a:p>
                  </a:txBody>
                  <a:tcPr marL="9525" marR="9525" marT="9525" marB="0" anchor="ctr">
                    <a:lnL w="3175" cap="flat" cmpd="sng" algn="ctr">
                      <a:solidFill>
                        <a:schemeClr val="bg1">
                          <a:lumMod val="75000"/>
                        </a:schemeClr>
                      </a:solidFill>
                      <a:prstDash val="solid"/>
                      <a:round/>
                      <a:headEnd type="none" w="med" len="med"/>
                      <a:tailEnd type="none" w="med" len="med"/>
                    </a:lnL>
                    <a:lnR w="12700" cmpd="sng">
                      <a:noFill/>
                    </a:lnR>
                    <a:lnT w="12700" cmpd="sng">
                      <a:noFill/>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255244487"/>
                  </a:ext>
                </a:extLst>
              </a:tr>
              <a:tr h="324000">
                <a:tc>
                  <a:txBody>
                    <a:bodyPr/>
                    <a:lstStyle/>
                    <a:p>
                      <a:pPr algn="l" fontAlgn="b"/>
                      <a:r>
                        <a:rPr lang="en-GB" sz="1000" b="0" i="0" u="none" strike="noStrike" dirty="0">
                          <a:solidFill>
                            <a:srgbClr val="120742"/>
                          </a:solidFill>
                          <a:effectLst/>
                          <a:latin typeface="Arial" panose="020B0604020202020204" pitchFamily="34" charset="0"/>
                          <a:cs typeface="Arial" panose="020B0604020202020204" pitchFamily="34" charset="0"/>
                        </a:rPr>
                        <a:t>Long (&gt; half day) country or coastal walk</a:t>
                      </a:r>
                    </a:p>
                  </a:txBody>
                  <a:tcPr marL="9525" marR="9525" marT="36000" marB="36000" anchor="b">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solidFill>
                            <a:srgbClr val="120742"/>
                          </a:solidFill>
                          <a:effectLst/>
                          <a:latin typeface="Arial" panose="020B0604020202020204" pitchFamily="34" charset="0"/>
                          <a:cs typeface="Arial" panose="020B0604020202020204" pitchFamily="34" charset="0"/>
                        </a:rPr>
                        <a:t>49%</a:t>
                      </a:r>
                    </a:p>
                  </a:txBody>
                  <a:tcPr marL="9525" marR="9525" marT="36000" marB="3600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1" i="0" u="none" strike="noStrike" dirty="0">
                          <a:solidFill>
                            <a:schemeClr val="bg1"/>
                          </a:solidFill>
                          <a:effectLst/>
                          <a:latin typeface="Arial" panose="020B0604020202020204" pitchFamily="34" charset="0"/>
                          <a:cs typeface="Arial" panose="020B0604020202020204" pitchFamily="34" charset="0"/>
                        </a:rPr>
                        <a:t> 133 </a:t>
                      </a:r>
                    </a:p>
                  </a:txBody>
                  <a:tcPr marL="9525" marR="9525" marT="36000" marB="36000" anchor="ctr">
                    <a:lnL w="3175" cap="flat" cmpd="sng" algn="ctr">
                      <a:solidFill>
                        <a:schemeClr val="bg1">
                          <a:lumMod val="75000"/>
                        </a:schemeClr>
                      </a:solidFill>
                      <a:prstDash val="solid"/>
                      <a:round/>
                      <a:headEnd type="none" w="med" len="med"/>
                      <a:tailEnd type="none" w="med" len="med"/>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extLst>
                  <a:ext uri="{0D108BD9-81ED-4DB2-BD59-A6C34878D82A}">
                    <a16:rowId xmlns:a16="http://schemas.microsoft.com/office/drawing/2014/main" xmlns="" val="2005986910"/>
                  </a:ext>
                </a:extLst>
              </a:tr>
              <a:tr h="324000">
                <a:tc>
                  <a:txBody>
                    <a:bodyPr/>
                    <a:lstStyle/>
                    <a:p>
                      <a:pPr algn="l" fontAlgn="b"/>
                      <a:r>
                        <a:rPr lang="en-GB" sz="1000" b="0" i="0" u="none" strike="noStrike" dirty="0">
                          <a:solidFill>
                            <a:srgbClr val="120742"/>
                          </a:solidFill>
                          <a:effectLst/>
                          <a:latin typeface="Arial" panose="020B0604020202020204" pitchFamily="34" charset="0"/>
                          <a:cs typeface="Arial" panose="020B0604020202020204" pitchFamily="34" charset="0"/>
                        </a:rPr>
                        <a:t>Shopping for clothes</a:t>
                      </a:r>
                    </a:p>
                  </a:txBody>
                  <a:tcPr marL="9525" marR="9525" marT="36000" marB="36000" anchor="b">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solidFill>
                            <a:srgbClr val="120742"/>
                          </a:solidFill>
                          <a:effectLst/>
                          <a:latin typeface="Arial" panose="020B0604020202020204" pitchFamily="34" charset="0"/>
                          <a:cs typeface="Arial" panose="020B0604020202020204" pitchFamily="34" charset="0"/>
                        </a:rPr>
                        <a:t>46%</a:t>
                      </a:r>
                    </a:p>
                  </a:txBody>
                  <a:tcPr marL="9525" marR="9525" marT="36000" marB="3600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1" i="0" u="none" strike="noStrike" dirty="0">
                          <a:solidFill>
                            <a:schemeClr val="bg1"/>
                          </a:solidFill>
                          <a:effectLst/>
                          <a:latin typeface="Arial" panose="020B0604020202020204" pitchFamily="34" charset="0"/>
                          <a:cs typeface="Arial" panose="020B0604020202020204" pitchFamily="34" charset="0"/>
                        </a:rPr>
                        <a:t> 75 </a:t>
                      </a:r>
                    </a:p>
                  </a:txBody>
                  <a:tcPr marL="9525" marR="9525" marT="36000" marB="36000" anchor="ctr">
                    <a:lnL w="3175" cap="flat" cmpd="sng" algn="ctr">
                      <a:solidFill>
                        <a:schemeClr val="bg1">
                          <a:lumMod val="75000"/>
                        </a:schemeClr>
                      </a:solidFill>
                      <a:prstDash val="solid"/>
                      <a:round/>
                      <a:headEnd type="none" w="med" len="med"/>
                      <a:tailEnd type="none" w="med" len="med"/>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C00000"/>
                    </a:solidFill>
                  </a:tcPr>
                </a:tc>
                <a:extLst>
                  <a:ext uri="{0D108BD9-81ED-4DB2-BD59-A6C34878D82A}">
                    <a16:rowId xmlns:a16="http://schemas.microsoft.com/office/drawing/2014/main" xmlns="" val="4167075963"/>
                  </a:ext>
                </a:extLst>
              </a:tr>
              <a:tr h="324000">
                <a:tc>
                  <a:txBody>
                    <a:bodyPr/>
                    <a:lstStyle/>
                    <a:p>
                      <a:pPr algn="l" fontAlgn="b"/>
                      <a:r>
                        <a:rPr lang="en-GB" sz="1000" b="0" i="0" u="none" strike="noStrike" dirty="0">
                          <a:solidFill>
                            <a:srgbClr val="120742"/>
                          </a:solidFill>
                          <a:effectLst/>
                          <a:latin typeface="Arial" panose="020B0604020202020204" pitchFamily="34" charset="0"/>
                          <a:cs typeface="Arial" panose="020B0604020202020204" pitchFamily="34" charset="0"/>
                        </a:rPr>
                        <a:t>Experiencing local nightlife</a:t>
                      </a:r>
                    </a:p>
                  </a:txBody>
                  <a:tcPr marL="9525" marR="9525" marT="36000" marB="36000" anchor="b">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solidFill>
                            <a:srgbClr val="120742"/>
                          </a:solidFill>
                          <a:effectLst/>
                          <a:latin typeface="Arial" panose="020B0604020202020204" pitchFamily="34" charset="0"/>
                          <a:cs typeface="Arial" panose="020B0604020202020204" pitchFamily="34" charset="0"/>
                        </a:rPr>
                        <a:t>45%</a:t>
                      </a:r>
                    </a:p>
                  </a:txBody>
                  <a:tcPr marL="9525" marR="9525" marT="36000" marB="3600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1" i="0" u="none" strike="noStrike" dirty="0">
                          <a:solidFill>
                            <a:schemeClr val="bg1"/>
                          </a:solidFill>
                          <a:effectLst/>
                          <a:latin typeface="Arial" panose="020B0604020202020204" pitchFamily="34" charset="0"/>
                          <a:cs typeface="Arial" panose="020B0604020202020204" pitchFamily="34" charset="0"/>
                        </a:rPr>
                        <a:t> 132 </a:t>
                      </a:r>
                    </a:p>
                  </a:txBody>
                  <a:tcPr marL="9525" marR="9525" marT="36000" marB="36000" anchor="ctr">
                    <a:lnL w="3175" cap="flat" cmpd="sng" algn="ctr">
                      <a:solidFill>
                        <a:schemeClr val="bg1">
                          <a:lumMod val="75000"/>
                        </a:schemeClr>
                      </a:solidFill>
                      <a:prstDash val="solid"/>
                      <a:round/>
                      <a:headEnd type="none" w="med" len="med"/>
                      <a:tailEnd type="none" w="med" len="med"/>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extLst>
                  <a:ext uri="{0D108BD9-81ED-4DB2-BD59-A6C34878D82A}">
                    <a16:rowId xmlns:a16="http://schemas.microsoft.com/office/drawing/2014/main" xmlns="" val="2265351345"/>
                  </a:ext>
                </a:extLst>
              </a:tr>
              <a:tr h="324000">
                <a:tc>
                  <a:txBody>
                    <a:bodyPr/>
                    <a:lstStyle/>
                    <a:p>
                      <a:pPr algn="l" fontAlgn="b"/>
                      <a:r>
                        <a:rPr lang="en-GB" sz="1000" b="0" i="0" u="none" strike="noStrike" dirty="0">
                          <a:solidFill>
                            <a:srgbClr val="120742"/>
                          </a:solidFill>
                          <a:effectLst/>
                          <a:latin typeface="Arial" panose="020B0604020202020204" pitchFamily="34" charset="0"/>
                          <a:cs typeface="Arial" panose="020B0604020202020204" pitchFamily="34" charset="0"/>
                        </a:rPr>
                        <a:t>Food &amp; drink tour or attraction</a:t>
                      </a:r>
                    </a:p>
                  </a:txBody>
                  <a:tcPr marL="9525" marR="9525" marT="36000" marB="36000" anchor="b">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solidFill>
                            <a:srgbClr val="120742"/>
                          </a:solidFill>
                          <a:effectLst/>
                          <a:latin typeface="Arial" panose="020B0604020202020204" pitchFamily="34" charset="0"/>
                          <a:cs typeface="Arial" panose="020B0604020202020204" pitchFamily="34" charset="0"/>
                        </a:rPr>
                        <a:t>45%</a:t>
                      </a:r>
                    </a:p>
                  </a:txBody>
                  <a:tcPr marL="9525" marR="9525" marT="36000" marB="3600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rgbClr val="120742"/>
                          </a:solidFill>
                          <a:effectLst/>
                          <a:latin typeface="Arial" panose="020B0604020202020204" pitchFamily="34" charset="0"/>
                          <a:cs typeface="Arial" panose="020B0604020202020204" pitchFamily="34" charset="0"/>
                        </a:rPr>
                        <a:t> 95 </a:t>
                      </a:r>
                    </a:p>
                  </a:txBody>
                  <a:tcPr marL="9525" marR="9525" marT="36000" marB="36000" anchor="ctr">
                    <a:lnL w="3175" cap="flat" cmpd="sng" algn="ctr">
                      <a:solidFill>
                        <a:schemeClr val="bg1">
                          <a:lumMod val="75000"/>
                        </a:schemeClr>
                      </a:solidFill>
                      <a:prstDash val="solid"/>
                      <a:round/>
                      <a:headEnd type="none" w="med" len="med"/>
                      <a:tailEnd type="none" w="med" len="med"/>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xmlns="" val="2373551203"/>
                  </a:ext>
                </a:extLst>
              </a:tr>
              <a:tr h="324000">
                <a:tc>
                  <a:txBody>
                    <a:bodyPr/>
                    <a:lstStyle/>
                    <a:p>
                      <a:pPr algn="l" fontAlgn="b"/>
                      <a:r>
                        <a:rPr lang="en-GB" sz="1000" b="0" i="0" u="none" strike="noStrike" dirty="0">
                          <a:solidFill>
                            <a:srgbClr val="120742"/>
                          </a:solidFill>
                          <a:effectLst/>
                          <a:latin typeface="Arial" panose="020B0604020202020204" pitchFamily="34" charset="0"/>
                          <a:cs typeface="Arial" panose="020B0604020202020204" pitchFamily="34" charset="0"/>
                        </a:rPr>
                        <a:t>Visiting a religious building</a:t>
                      </a:r>
                    </a:p>
                  </a:txBody>
                  <a:tcPr marL="9525" marR="9525" marT="36000" marB="36000" anchor="b">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solidFill>
                            <a:srgbClr val="120742"/>
                          </a:solidFill>
                          <a:effectLst/>
                          <a:latin typeface="Arial" panose="020B0604020202020204" pitchFamily="34" charset="0"/>
                          <a:cs typeface="Arial" panose="020B0604020202020204" pitchFamily="34" charset="0"/>
                        </a:rPr>
                        <a:t>45%</a:t>
                      </a:r>
                    </a:p>
                  </a:txBody>
                  <a:tcPr marL="9525" marR="9525" marT="36000" marB="3600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1" i="0" u="none" strike="noStrike" dirty="0">
                          <a:solidFill>
                            <a:schemeClr val="bg1"/>
                          </a:solidFill>
                          <a:effectLst/>
                          <a:latin typeface="Arial" panose="020B0604020202020204" pitchFamily="34" charset="0"/>
                          <a:cs typeface="Arial" panose="020B0604020202020204" pitchFamily="34" charset="0"/>
                        </a:rPr>
                        <a:t> 61 </a:t>
                      </a:r>
                    </a:p>
                  </a:txBody>
                  <a:tcPr marL="9525" marR="9525" marT="36000" marB="36000" anchor="ctr">
                    <a:lnL w="3175" cap="flat" cmpd="sng" algn="ctr">
                      <a:solidFill>
                        <a:schemeClr val="bg1">
                          <a:lumMod val="75000"/>
                        </a:schemeClr>
                      </a:solidFill>
                      <a:prstDash val="solid"/>
                      <a:round/>
                      <a:headEnd type="none" w="med" len="med"/>
                      <a:tailEnd type="none" w="med" len="med"/>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C00000"/>
                    </a:solidFill>
                  </a:tcPr>
                </a:tc>
                <a:extLst>
                  <a:ext uri="{0D108BD9-81ED-4DB2-BD59-A6C34878D82A}">
                    <a16:rowId xmlns:a16="http://schemas.microsoft.com/office/drawing/2014/main" xmlns="" val="1189524845"/>
                  </a:ext>
                </a:extLst>
              </a:tr>
              <a:tr h="324000">
                <a:tc>
                  <a:txBody>
                    <a:bodyPr/>
                    <a:lstStyle/>
                    <a:p>
                      <a:pPr algn="l" fontAlgn="b"/>
                      <a:r>
                        <a:rPr lang="en-GB" sz="1000" b="0" i="0" u="none" strike="noStrike" dirty="0">
                          <a:solidFill>
                            <a:srgbClr val="120742"/>
                          </a:solidFill>
                          <a:effectLst/>
                          <a:latin typeface="Arial" panose="020B0604020202020204" pitchFamily="34" charset="0"/>
                          <a:cs typeface="Arial" panose="020B0604020202020204" pitchFamily="34" charset="0"/>
                        </a:rPr>
                        <a:t>Boating (boat trips, canal boating)</a:t>
                      </a:r>
                    </a:p>
                  </a:txBody>
                  <a:tcPr marL="9525" marR="9525" marT="36000" marB="36000" anchor="b">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solidFill>
                            <a:srgbClr val="120742"/>
                          </a:solidFill>
                          <a:effectLst/>
                          <a:latin typeface="Arial" panose="020B0604020202020204" pitchFamily="34" charset="0"/>
                          <a:cs typeface="Arial" panose="020B0604020202020204" pitchFamily="34" charset="0"/>
                        </a:rPr>
                        <a:t>40%</a:t>
                      </a:r>
                    </a:p>
                  </a:txBody>
                  <a:tcPr marL="9525" marR="9525" marT="36000" marB="3600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1" i="0" u="none" strike="noStrike" dirty="0">
                          <a:solidFill>
                            <a:schemeClr val="bg1"/>
                          </a:solidFill>
                          <a:effectLst/>
                          <a:latin typeface="Arial" panose="020B0604020202020204" pitchFamily="34" charset="0"/>
                          <a:cs typeface="Arial" panose="020B0604020202020204" pitchFamily="34" charset="0"/>
                        </a:rPr>
                        <a:t> 70 </a:t>
                      </a:r>
                    </a:p>
                  </a:txBody>
                  <a:tcPr marL="9525" marR="9525" marT="36000" marB="36000" anchor="ctr">
                    <a:lnL w="3175" cap="flat" cmpd="sng" algn="ctr">
                      <a:solidFill>
                        <a:schemeClr val="bg1">
                          <a:lumMod val="75000"/>
                        </a:schemeClr>
                      </a:solidFill>
                      <a:prstDash val="solid"/>
                      <a:round/>
                      <a:headEnd type="none" w="med" len="med"/>
                      <a:tailEnd type="none" w="med" len="med"/>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C00000"/>
                    </a:solidFill>
                  </a:tcPr>
                </a:tc>
                <a:extLst>
                  <a:ext uri="{0D108BD9-81ED-4DB2-BD59-A6C34878D82A}">
                    <a16:rowId xmlns:a16="http://schemas.microsoft.com/office/drawing/2014/main" xmlns="" val="2824507888"/>
                  </a:ext>
                </a:extLst>
              </a:tr>
              <a:tr h="324000">
                <a:tc>
                  <a:txBody>
                    <a:bodyPr/>
                    <a:lstStyle/>
                    <a:p>
                      <a:pPr algn="l" fontAlgn="b"/>
                      <a:r>
                        <a:rPr lang="en-GB" sz="1000" b="0" i="0" u="none" strike="noStrike" dirty="0">
                          <a:solidFill>
                            <a:srgbClr val="120742"/>
                          </a:solidFill>
                          <a:effectLst/>
                          <a:latin typeface="Arial" panose="020B0604020202020204" pitchFamily="34" charset="0"/>
                          <a:cs typeface="Arial" panose="020B0604020202020204" pitchFamily="34" charset="0"/>
                        </a:rPr>
                        <a:t>Event associated with local traditions</a:t>
                      </a:r>
                    </a:p>
                  </a:txBody>
                  <a:tcPr marL="9525" marR="9525" marT="36000" marB="36000" anchor="b">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solidFill>
                            <a:srgbClr val="120742"/>
                          </a:solidFill>
                          <a:effectLst/>
                          <a:latin typeface="Arial" panose="020B0604020202020204" pitchFamily="34" charset="0"/>
                          <a:cs typeface="Arial" panose="020B0604020202020204" pitchFamily="34" charset="0"/>
                        </a:rPr>
                        <a:t>40%</a:t>
                      </a:r>
                    </a:p>
                  </a:txBody>
                  <a:tcPr marL="9525" marR="9525" marT="36000" marB="3600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1" i="0" u="none" strike="noStrike" dirty="0">
                          <a:solidFill>
                            <a:schemeClr val="bg1"/>
                          </a:solidFill>
                          <a:effectLst/>
                          <a:latin typeface="Arial" panose="020B0604020202020204" pitchFamily="34" charset="0"/>
                          <a:cs typeface="Arial" panose="020B0604020202020204" pitchFamily="34" charset="0"/>
                        </a:rPr>
                        <a:t> 62 </a:t>
                      </a:r>
                    </a:p>
                  </a:txBody>
                  <a:tcPr marL="9525" marR="9525" marT="36000" marB="36000" anchor="ctr">
                    <a:lnL w="3175" cap="flat" cmpd="sng" algn="ctr">
                      <a:solidFill>
                        <a:schemeClr val="bg1">
                          <a:lumMod val="75000"/>
                        </a:schemeClr>
                      </a:solidFill>
                      <a:prstDash val="solid"/>
                      <a:round/>
                      <a:headEnd type="none" w="med" len="med"/>
                      <a:tailEnd type="none" w="med" len="med"/>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C00000"/>
                    </a:solidFill>
                  </a:tcPr>
                </a:tc>
                <a:extLst>
                  <a:ext uri="{0D108BD9-81ED-4DB2-BD59-A6C34878D82A}">
                    <a16:rowId xmlns:a16="http://schemas.microsoft.com/office/drawing/2014/main" xmlns="" val="3463063126"/>
                  </a:ext>
                </a:extLst>
              </a:tr>
              <a:tr h="324000">
                <a:tc>
                  <a:txBody>
                    <a:bodyPr/>
                    <a:lstStyle/>
                    <a:p>
                      <a:pPr algn="l" fontAlgn="b"/>
                      <a:r>
                        <a:rPr lang="en-GB" sz="1000" b="0" i="0" u="none" strike="noStrike" dirty="0">
                          <a:solidFill>
                            <a:srgbClr val="120742"/>
                          </a:solidFill>
                          <a:effectLst/>
                          <a:latin typeface="Arial" panose="020B0604020202020204" pitchFamily="34" charset="0"/>
                          <a:cs typeface="Arial" panose="020B0604020202020204" pitchFamily="34" charset="0"/>
                        </a:rPr>
                        <a:t>Shopping for locally made products/craft</a:t>
                      </a:r>
                    </a:p>
                  </a:txBody>
                  <a:tcPr marL="9525" marR="9525" marT="36000" marB="36000" anchor="b">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solidFill>
                            <a:srgbClr val="120742"/>
                          </a:solidFill>
                          <a:effectLst/>
                          <a:latin typeface="Arial" panose="020B0604020202020204" pitchFamily="34" charset="0"/>
                          <a:cs typeface="Arial" panose="020B0604020202020204" pitchFamily="34" charset="0"/>
                        </a:rPr>
                        <a:t>38%</a:t>
                      </a:r>
                    </a:p>
                  </a:txBody>
                  <a:tcPr marL="9525" marR="9525" marT="36000" marB="3600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1" i="0" u="none" strike="noStrike" dirty="0">
                          <a:solidFill>
                            <a:schemeClr val="bg1"/>
                          </a:solidFill>
                          <a:effectLst/>
                          <a:latin typeface="Arial" panose="020B0604020202020204" pitchFamily="34" charset="0"/>
                          <a:cs typeface="Arial" panose="020B0604020202020204" pitchFamily="34" charset="0"/>
                        </a:rPr>
                        <a:t> 87 </a:t>
                      </a:r>
                    </a:p>
                  </a:txBody>
                  <a:tcPr marL="9525" marR="9525" marT="36000" marB="36000" anchor="ctr">
                    <a:lnL w="3175" cap="flat" cmpd="sng" algn="ctr">
                      <a:solidFill>
                        <a:schemeClr val="bg1">
                          <a:lumMod val="75000"/>
                        </a:schemeClr>
                      </a:solidFill>
                      <a:prstDash val="solid"/>
                      <a:round/>
                      <a:headEnd type="none" w="med" len="med"/>
                      <a:tailEnd type="none" w="med" len="med"/>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FFC000"/>
                    </a:solidFill>
                  </a:tcPr>
                </a:tc>
                <a:extLst>
                  <a:ext uri="{0D108BD9-81ED-4DB2-BD59-A6C34878D82A}">
                    <a16:rowId xmlns:a16="http://schemas.microsoft.com/office/drawing/2014/main" xmlns="" val="1789088986"/>
                  </a:ext>
                </a:extLst>
              </a:tr>
              <a:tr h="324000">
                <a:tc>
                  <a:txBody>
                    <a:bodyPr/>
                    <a:lstStyle/>
                    <a:p>
                      <a:pPr algn="l" fontAlgn="b"/>
                      <a:r>
                        <a:rPr lang="en-GB" sz="1000" b="0" i="0" u="none" strike="noStrike" dirty="0">
                          <a:solidFill>
                            <a:srgbClr val="120742"/>
                          </a:solidFill>
                          <a:effectLst/>
                          <a:latin typeface="Arial" panose="020B0604020202020204" pitchFamily="34" charset="0"/>
                          <a:cs typeface="Arial" panose="020B0604020202020204" pitchFamily="34" charset="0"/>
                        </a:rPr>
                        <a:t>Visiting contemporary culture attraction</a:t>
                      </a:r>
                    </a:p>
                  </a:txBody>
                  <a:tcPr marL="9525" marR="9525" marT="36000" marB="36000" anchor="b">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solidFill>
                            <a:srgbClr val="120742"/>
                          </a:solidFill>
                          <a:effectLst/>
                          <a:latin typeface="Arial" panose="020B0604020202020204" pitchFamily="34" charset="0"/>
                          <a:cs typeface="Arial" panose="020B0604020202020204" pitchFamily="34" charset="0"/>
                        </a:rPr>
                        <a:t>37%</a:t>
                      </a:r>
                    </a:p>
                  </a:txBody>
                  <a:tcPr marL="9525" marR="9525" marT="36000" marB="3600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1" i="0" u="none" strike="noStrike" dirty="0">
                          <a:solidFill>
                            <a:schemeClr val="bg1"/>
                          </a:solidFill>
                          <a:effectLst/>
                          <a:latin typeface="Arial" panose="020B0604020202020204" pitchFamily="34" charset="0"/>
                          <a:cs typeface="Arial" panose="020B0604020202020204" pitchFamily="34" charset="0"/>
                        </a:rPr>
                        <a:t> 115 </a:t>
                      </a:r>
                    </a:p>
                  </a:txBody>
                  <a:tcPr marL="9525" marR="9525" marT="36000" marB="36000" anchor="ctr">
                    <a:lnL w="3175" cap="flat" cmpd="sng" algn="ctr">
                      <a:solidFill>
                        <a:schemeClr val="bg1">
                          <a:lumMod val="75000"/>
                        </a:schemeClr>
                      </a:solidFill>
                      <a:prstDash val="solid"/>
                      <a:round/>
                      <a:headEnd type="none" w="med" len="med"/>
                      <a:tailEnd type="none" w="med" len="med"/>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92D050"/>
                    </a:solidFill>
                  </a:tcPr>
                </a:tc>
                <a:extLst>
                  <a:ext uri="{0D108BD9-81ED-4DB2-BD59-A6C34878D82A}">
                    <a16:rowId xmlns:a16="http://schemas.microsoft.com/office/drawing/2014/main" xmlns="" val="2214850825"/>
                  </a:ext>
                </a:extLst>
              </a:tr>
              <a:tr h="324000">
                <a:tc>
                  <a:txBody>
                    <a:bodyPr/>
                    <a:lstStyle/>
                    <a:p>
                      <a:pPr algn="l" fontAlgn="b"/>
                      <a:r>
                        <a:rPr lang="en-GB" sz="1000" b="0" i="0" u="none" strike="noStrike" dirty="0">
                          <a:solidFill>
                            <a:srgbClr val="120742"/>
                          </a:solidFill>
                          <a:effectLst/>
                          <a:latin typeface="Arial" panose="020B0604020202020204" pitchFamily="34" charset="0"/>
                          <a:cs typeface="Arial" panose="020B0604020202020204" pitchFamily="34" charset="0"/>
                        </a:rPr>
                        <a:t>Sunbathing on the beach/by a pool</a:t>
                      </a:r>
                    </a:p>
                  </a:txBody>
                  <a:tcPr marL="9525" marR="9525" marT="36000" marB="36000" anchor="b">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solidFill>
                            <a:srgbClr val="120742"/>
                          </a:solidFill>
                          <a:effectLst/>
                          <a:latin typeface="Arial" panose="020B0604020202020204" pitchFamily="34" charset="0"/>
                          <a:cs typeface="Arial" panose="020B0604020202020204" pitchFamily="34" charset="0"/>
                        </a:rPr>
                        <a:t>34%</a:t>
                      </a:r>
                    </a:p>
                  </a:txBody>
                  <a:tcPr marL="9525" marR="9525" marT="36000" marB="3600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tc>
                  <a:txBody>
                    <a:bodyPr/>
                    <a:lstStyle/>
                    <a:p>
                      <a:pPr algn="ctr" fontAlgn="b"/>
                      <a:r>
                        <a:rPr lang="en-GB" sz="1000" b="1" i="0" u="none" strike="noStrike" dirty="0">
                          <a:solidFill>
                            <a:schemeClr val="bg1"/>
                          </a:solidFill>
                          <a:effectLst/>
                          <a:latin typeface="Arial" panose="020B0604020202020204" pitchFamily="34" charset="0"/>
                          <a:cs typeface="Arial" panose="020B0604020202020204" pitchFamily="34" charset="0"/>
                        </a:rPr>
                        <a:t> 135 </a:t>
                      </a:r>
                    </a:p>
                  </a:txBody>
                  <a:tcPr marL="9525" marR="9525" marT="36000" marB="36000" anchor="ctr">
                    <a:lnL w="3175" cap="flat" cmpd="sng" algn="ctr">
                      <a:solidFill>
                        <a:schemeClr val="bg1">
                          <a:lumMod val="75000"/>
                        </a:schemeClr>
                      </a:solidFill>
                      <a:prstDash val="solid"/>
                      <a:round/>
                      <a:headEnd type="none" w="med" len="med"/>
                      <a:tailEnd type="none" w="med" len="med"/>
                    </a:lnL>
                    <a:lnR w="12700" cmpd="sng">
                      <a:noFill/>
                    </a:lnR>
                    <a:lnT w="3175"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00B050"/>
                    </a:solidFill>
                  </a:tcPr>
                </a:tc>
                <a:extLst>
                  <a:ext uri="{0D108BD9-81ED-4DB2-BD59-A6C34878D82A}">
                    <a16:rowId xmlns:a16="http://schemas.microsoft.com/office/drawing/2014/main" xmlns="" val="3781145162"/>
                  </a:ext>
                </a:extLst>
              </a:tr>
            </a:tbl>
          </a:graphicData>
        </a:graphic>
      </p:graphicFrame>
      <p:sp>
        <p:nvSpPr>
          <p:cNvPr id="59" name="Rectangle 58"/>
          <p:cNvSpPr/>
          <p:nvPr/>
        </p:nvSpPr>
        <p:spPr>
          <a:xfrm>
            <a:off x="352419" y="926035"/>
            <a:ext cx="4253286" cy="374461"/>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MOST CONSIDERED ACTIVITIES ON HOLIDAY TO ENGLAND AND IMPORTANCE VS. CHOOSING ENGLAND</a:t>
            </a:r>
          </a:p>
        </p:txBody>
      </p:sp>
      <p:sp>
        <p:nvSpPr>
          <p:cNvPr id="29" name="Rectangle 28">
            <a:extLst>
              <a:ext uri="{FF2B5EF4-FFF2-40B4-BE49-F238E27FC236}">
                <a16:creationId xmlns:a16="http://schemas.microsoft.com/office/drawing/2014/main" xmlns="" id="{A5AE2B2C-B574-4790-887A-FE9176F056F6}"/>
              </a:ext>
            </a:extLst>
          </p:cNvPr>
          <p:cNvSpPr/>
          <p:nvPr/>
        </p:nvSpPr>
        <p:spPr>
          <a:xfrm>
            <a:off x="349371" y="5045547"/>
            <a:ext cx="4116478" cy="381728"/>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DEMOGRAPHICS SKEWS: % ALREADY BOOKED ENGLAND HOLIDAY INDEXED VS. MARKET TOTAL</a:t>
            </a:r>
          </a:p>
        </p:txBody>
      </p:sp>
      <p:graphicFrame>
        <p:nvGraphicFramePr>
          <p:cNvPr id="33" name="Table 32">
            <a:extLst>
              <a:ext uri="{FF2B5EF4-FFF2-40B4-BE49-F238E27FC236}">
                <a16:creationId xmlns:a16="http://schemas.microsoft.com/office/drawing/2014/main" xmlns="" id="{5556AA05-C608-4519-8A15-79CB11907CDE}"/>
              </a:ext>
            </a:extLst>
          </p:cNvPr>
          <p:cNvGraphicFramePr>
            <a:graphicFrameLocks noGrp="1"/>
          </p:cNvGraphicFramePr>
          <p:nvPr>
            <p:extLst>
              <p:ext uri="{D42A27DB-BD31-4B8C-83A1-F6EECF244321}">
                <p14:modId xmlns:p14="http://schemas.microsoft.com/office/powerpoint/2010/main" val="3921334417"/>
              </p:ext>
            </p:extLst>
          </p:nvPr>
        </p:nvGraphicFramePr>
        <p:xfrm>
          <a:off x="326345" y="5398527"/>
          <a:ext cx="4142552" cy="864000"/>
        </p:xfrm>
        <a:graphic>
          <a:graphicData uri="http://schemas.openxmlformats.org/drawingml/2006/table">
            <a:tbl>
              <a:tblPr>
                <a:tableStyleId>{5C22544A-7EE6-4342-B048-85BDC9FD1C3A}</a:tableStyleId>
              </a:tblPr>
              <a:tblGrid>
                <a:gridCol w="517819">
                  <a:extLst>
                    <a:ext uri="{9D8B030D-6E8A-4147-A177-3AD203B41FA5}">
                      <a16:colId xmlns:a16="http://schemas.microsoft.com/office/drawing/2014/main" xmlns="" val="379537023"/>
                    </a:ext>
                  </a:extLst>
                </a:gridCol>
                <a:gridCol w="517819">
                  <a:extLst>
                    <a:ext uri="{9D8B030D-6E8A-4147-A177-3AD203B41FA5}">
                      <a16:colId xmlns:a16="http://schemas.microsoft.com/office/drawing/2014/main" xmlns="" val="1083277144"/>
                    </a:ext>
                  </a:extLst>
                </a:gridCol>
                <a:gridCol w="517819">
                  <a:extLst>
                    <a:ext uri="{9D8B030D-6E8A-4147-A177-3AD203B41FA5}">
                      <a16:colId xmlns:a16="http://schemas.microsoft.com/office/drawing/2014/main" xmlns="" val="812582721"/>
                    </a:ext>
                  </a:extLst>
                </a:gridCol>
                <a:gridCol w="517819">
                  <a:extLst>
                    <a:ext uri="{9D8B030D-6E8A-4147-A177-3AD203B41FA5}">
                      <a16:colId xmlns:a16="http://schemas.microsoft.com/office/drawing/2014/main" xmlns="" val="1406986778"/>
                    </a:ext>
                  </a:extLst>
                </a:gridCol>
                <a:gridCol w="517819">
                  <a:extLst>
                    <a:ext uri="{9D8B030D-6E8A-4147-A177-3AD203B41FA5}">
                      <a16:colId xmlns:a16="http://schemas.microsoft.com/office/drawing/2014/main" xmlns="" val="2034199571"/>
                    </a:ext>
                  </a:extLst>
                </a:gridCol>
                <a:gridCol w="517819">
                  <a:extLst>
                    <a:ext uri="{9D8B030D-6E8A-4147-A177-3AD203B41FA5}">
                      <a16:colId xmlns:a16="http://schemas.microsoft.com/office/drawing/2014/main" xmlns="" val="2251176793"/>
                    </a:ext>
                  </a:extLst>
                </a:gridCol>
                <a:gridCol w="517819">
                  <a:extLst>
                    <a:ext uri="{9D8B030D-6E8A-4147-A177-3AD203B41FA5}">
                      <a16:colId xmlns:a16="http://schemas.microsoft.com/office/drawing/2014/main" xmlns="" val="105214153"/>
                    </a:ext>
                  </a:extLst>
                </a:gridCol>
                <a:gridCol w="517819">
                  <a:extLst>
                    <a:ext uri="{9D8B030D-6E8A-4147-A177-3AD203B41FA5}">
                      <a16:colId xmlns:a16="http://schemas.microsoft.com/office/drawing/2014/main" xmlns="" val="2567621665"/>
                    </a:ext>
                  </a:extLst>
                </a:gridCol>
              </a:tblGrid>
              <a:tr h="288000">
                <a:tc>
                  <a:txBody>
                    <a:bodyPr/>
                    <a:lstStyle/>
                    <a:p>
                      <a:pPr algn="ctr" fontAlgn="ctr"/>
                      <a:r>
                        <a:rPr lang="en-GB" sz="1000" b="1" u="none" strike="noStrike" dirty="0">
                          <a:effectLst/>
                          <a:latin typeface="Arial" panose="020B0604020202020204" pitchFamily="34" charset="0"/>
                          <a:cs typeface="Arial" panose="020B0604020202020204" pitchFamily="34" charset="0"/>
                        </a:rPr>
                        <a:t>18-34</a:t>
                      </a:r>
                      <a:endParaRPr lang="en-GB" sz="1000" b="1" i="0" u="none" strike="noStrike" dirty="0">
                        <a:solidFill>
                          <a:srgbClr val="000000"/>
                        </a:solidFill>
                        <a:effectLst/>
                        <a:latin typeface="Arial" panose="020B0604020202020204" pitchFamily="34" charset="0"/>
                        <a:cs typeface="Arial" panose="020B0604020202020204" pitchFamily="34" charset="0"/>
                      </a:endParaRPr>
                    </a:p>
                  </a:txBody>
                  <a:tcPr marL="9525" marR="9525" marT="36000" marB="36000" anchor="ctr">
                    <a:lnL w="12700" cmpd="sng">
                      <a:noFill/>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00" b="1" u="none" strike="noStrike" dirty="0">
                          <a:effectLst/>
                          <a:latin typeface="Arial" panose="020B0604020202020204" pitchFamily="34" charset="0"/>
                          <a:cs typeface="Arial" panose="020B0604020202020204" pitchFamily="34" charset="0"/>
                        </a:rPr>
                        <a:t>35-54</a:t>
                      </a:r>
                      <a:endParaRPr lang="en-GB" sz="1000" b="1" i="0" u="none" strike="noStrike" dirty="0">
                        <a:solidFill>
                          <a:srgbClr val="000000"/>
                        </a:solidFill>
                        <a:effectLst/>
                        <a:latin typeface="Arial" panose="020B0604020202020204" pitchFamily="34" charset="0"/>
                        <a:cs typeface="Arial" panose="020B0604020202020204" pitchFamily="34" charset="0"/>
                      </a:endParaRPr>
                    </a:p>
                  </a:txBody>
                  <a:tcPr marL="9525" marR="9525"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00" b="1" u="none" strike="noStrike" dirty="0">
                          <a:effectLst/>
                          <a:latin typeface="Arial" panose="020B0604020202020204" pitchFamily="34" charset="0"/>
                          <a:cs typeface="Arial" panose="020B0604020202020204" pitchFamily="34" charset="0"/>
                        </a:rPr>
                        <a:t>55+</a:t>
                      </a:r>
                      <a:endParaRPr lang="en-GB" sz="1000" b="1" i="0" u="none" strike="noStrike" dirty="0">
                        <a:solidFill>
                          <a:srgbClr val="000000"/>
                        </a:solidFill>
                        <a:effectLst/>
                        <a:latin typeface="Arial" panose="020B0604020202020204" pitchFamily="34" charset="0"/>
                        <a:cs typeface="Arial" panose="020B0604020202020204" pitchFamily="34" charset="0"/>
                      </a:endParaRPr>
                    </a:p>
                  </a:txBody>
                  <a:tcPr marL="9525" marR="9525"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00" b="1" u="none" strike="noStrike" dirty="0">
                          <a:effectLst/>
                          <a:latin typeface="Arial" panose="020B0604020202020204" pitchFamily="34" charset="0"/>
                          <a:cs typeface="Arial" panose="020B0604020202020204" pitchFamily="34" charset="0"/>
                        </a:rPr>
                        <a:t>Male</a:t>
                      </a:r>
                      <a:endParaRPr lang="en-GB" sz="1000" b="1" i="0" u="none" strike="noStrike" dirty="0">
                        <a:solidFill>
                          <a:srgbClr val="000000"/>
                        </a:solidFill>
                        <a:effectLst/>
                        <a:latin typeface="Arial" panose="020B0604020202020204" pitchFamily="34" charset="0"/>
                        <a:cs typeface="Arial" panose="020B0604020202020204" pitchFamily="34" charset="0"/>
                      </a:endParaRPr>
                    </a:p>
                  </a:txBody>
                  <a:tcPr marL="9525" marR="9525"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00" b="1" u="none" strike="noStrike" dirty="0">
                          <a:effectLst/>
                          <a:latin typeface="Arial" panose="020B0604020202020204" pitchFamily="34" charset="0"/>
                          <a:cs typeface="Arial" panose="020B0604020202020204" pitchFamily="34" charset="0"/>
                        </a:rPr>
                        <a:t>Female</a:t>
                      </a:r>
                      <a:endParaRPr lang="en-GB" sz="1000" b="1" i="0" u="none" strike="noStrike" dirty="0">
                        <a:solidFill>
                          <a:srgbClr val="000000"/>
                        </a:solidFill>
                        <a:effectLst/>
                        <a:latin typeface="Arial" panose="020B0604020202020204" pitchFamily="34" charset="0"/>
                        <a:cs typeface="Arial" panose="020B0604020202020204" pitchFamily="34" charset="0"/>
                      </a:endParaRPr>
                    </a:p>
                  </a:txBody>
                  <a:tcPr marL="9525" marR="9525"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00" b="1" u="none" strike="noStrike" dirty="0">
                          <a:effectLst/>
                          <a:latin typeface="Arial" panose="020B0604020202020204" pitchFamily="34" charset="0"/>
                          <a:cs typeface="Arial" panose="020B0604020202020204" pitchFamily="34" charset="0"/>
                        </a:rPr>
                        <a:t>AB</a:t>
                      </a:r>
                      <a:endParaRPr lang="en-GB" sz="1000" b="1" i="0" u="none" strike="noStrike" dirty="0">
                        <a:solidFill>
                          <a:srgbClr val="000000"/>
                        </a:solidFill>
                        <a:effectLst/>
                        <a:latin typeface="Arial" panose="020B0604020202020204" pitchFamily="34" charset="0"/>
                        <a:cs typeface="Arial" panose="020B0604020202020204" pitchFamily="34" charset="0"/>
                      </a:endParaRPr>
                    </a:p>
                  </a:txBody>
                  <a:tcPr marL="9525" marR="9525"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00" b="1" u="none" strike="noStrike" dirty="0">
                          <a:effectLst/>
                          <a:latin typeface="Arial" panose="020B0604020202020204" pitchFamily="34" charset="0"/>
                          <a:cs typeface="Arial" panose="020B0604020202020204" pitchFamily="34" charset="0"/>
                        </a:rPr>
                        <a:t>C1</a:t>
                      </a:r>
                      <a:endParaRPr lang="en-GB" sz="1000" b="1" i="0" u="none" strike="noStrike" dirty="0">
                        <a:solidFill>
                          <a:srgbClr val="000000"/>
                        </a:solidFill>
                        <a:effectLst/>
                        <a:latin typeface="Arial" panose="020B0604020202020204" pitchFamily="34" charset="0"/>
                        <a:cs typeface="Arial" panose="020B0604020202020204" pitchFamily="34" charset="0"/>
                      </a:endParaRPr>
                    </a:p>
                  </a:txBody>
                  <a:tcPr marL="9525" marR="9525"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00" b="1" u="none" strike="noStrike" dirty="0">
                          <a:effectLst/>
                          <a:latin typeface="Arial" panose="020B0604020202020204" pitchFamily="34" charset="0"/>
                          <a:cs typeface="Arial" panose="020B0604020202020204" pitchFamily="34" charset="0"/>
                        </a:rPr>
                        <a:t>C2DE</a:t>
                      </a:r>
                      <a:endParaRPr lang="en-GB" sz="1000" b="1" i="0" u="none" strike="noStrike" dirty="0">
                        <a:solidFill>
                          <a:srgbClr val="000000"/>
                        </a:solidFill>
                        <a:effectLst/>
                        <a:latin typeface="Arial" panose="020B0604020202020204" pitchFamily="34" charset="0"/>
                        <a:cs typeface="Arial" panose="020B0604020202020204" pitchFamily="34" charset="0"/>
                      </a:endParaRPr>
                    </a:p>
                  </a:txBody>
                  <a:tcPr marL="9525" marR="9525" marT="36000" marB="36000" anchor="ctr">
                    <a:lnL w="6350" cap="flat" cmpd="sng" algn="ctr">
                      <a:solidFill>
                        <a:schemeClr val="bg1">
                          <a:lumMod val="75000"/>
                        </a:schemeClr>
                      </a:solidFill>
                      <a:prstDash val="solid"/>
                      <a:round/>
                      <a:headEnd type="none" w="med" len="med"/>
                      <a:tailEnd type="none" w="med" len="med"/>
                    </a:lnL>
                    <a:lnR w="12700" cmpd="sng">
                      <a:noFill/>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600413423"/>
                  </a:ext>
                </a:extLst>
              </a:tr>
              <a:tr h="288000">
                <a:tc>
                  <a:txBody>
                    <a:bodyPr/>
                    <a:lstStyle/>
                    <a:p>
                      <a:pPr algn="ctr" fontAlgn="ctr"/>
                      <a:r>
                        <a:rPr lang="en-GB" sz="1000" b="0" i="0" u="none" strike="noStrike" dirty="0">
                          <a:solidFill>
                            <a:srgbClr val="000000"/>
                          </a:solidFill>
                          <a:effectLst/>
                          <a:latin typeface="Arial" panose="020B0604020202020204" pitchFamily="34" charset="0"/>
                          <a:cs typeface="Arial" panose="020B0604020202020204" pitchFamily="34" charset="0"/>
                        </a:rPr>
                        <a:t>14%</a:t>
                      </a:r>
                    </a:p>
                  </a:txBody>
                  <a:tcPr marL="9525" marR="9525" marT="36000" marB="3600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00" b="0" i="0" u="none" strike="noStrike" dirty="0">
                          <a:solidFill>
                            <a:srgbClr val="000000"/>
                          </a:solidFill>
                          <a:effectLst/>
                          <a:latin typeface="Arial" panose="020B0604020202020204" pitchFamily="34" charset="0"/>
                          <a:cs typeface="Arial" panose="020B0604020202020204" pitchFamily="34" charset="0"/>
                        </a:rPr>
                        <a:t>8%</a:t>
                      </a:r>
                    </a:p>
                  </a:txBody>
                  <a:tcPr marL="9525" marR="9525"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00" b="0" i="0" u="none" strike="noStrike" dirty="0">
                          <a:solidFill>
                            <a:srgbClr val="000000"/>
                          </a:solidFill>
                          <a:effectLst/>
                          <a:latin typeface="Arial" panose="020B0604020202020204" pitchFamily="34" charset="0"/>
                          <a:cs typeface="Arial" panose="020B0604020202020204" pitchFamily="34" charset="0"/>
                        </a:rPr>
                        <a:t>2%</a:t>
                      </a:r>
                    </a:p>
                  </a:txBody>
                  <a:tcPr marL="9525" marR="9525"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00" b="0" i="0" u="none" strike="noStrike" dirty="0">
                          <a:solidFill>
                            <a:srgbClr val="000000"/>
                          </a:solidFill>
                          <a:effectLst/>
                          <a:latin typeface="Arial" panose="020B0604020202020204" pitchFamily="34" charset="0"/>
                          <a:cs typeface="Arial" panose="020B0604020202020204" pitchFamily="34" charset="0"/>
                        </a:rPr>
                        <a:t>11%</a:t>
                      </a:r>
                    </a:p>
                  </a:txBody>
                  <a:tcPr marL="9525" marR="9525"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00" b="0" i="0" u="none" strike="noStrike" dirty="0">
                          <a:solidFill>
                            <a:srgbClr val="000000"/>
                          </a:solidFill>
                          <a:effectLst/>
                          <a:latin typeface="Arial" panose="020B0604020202020204" pitchFamily="34" charset="0"/>
                          <a:cs typeface="Arial" panose="020B0604020202020204" pitchFamily="34" charset="0"/>
                        </a:rPr>
                        <a:t>7%</a:t>
                      </a:r>
                    </a:p>
                  </a:txBody>
                  <a:tcPr marL="9525" marR="9525"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00" b="0" i="0" u="none" strike="noStrike" dirty="0">
                          <a:solidFill>
                            <a:srgbClr val="000000"/>
                          </a:solidFill>
                          <a:effectLst/>
                          <a:latin typeface="Arial" panose="020B0604020202020204" pitchFamily="34" charset="0"/>
                          <a:cs typeface="Arial" panose="020B0604020202020204" pitchFamily="34" charset="0"/>
                        </a:rPr>
                        <a:t>10%</a:t>
                      </a:r>
                    </a:p>
                  </a:txBody>
                  <a:tcPr marL="9525" marR="9525"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00" b="0" i="0" u="none" strike="noStrike" dirty="0">
                          <a:solidFill>
                            <a:srgbClr val="000000"/>
                          </a:solidFill>
                          <a:effectLst/>
                          <a:latin typeface="Arial" panose="020B0604020202020204" pitchFamily="34" charset="0"/>
                          <a:cs typeface="Arial" panose="020B0604020202020204" pitchFamily="34" charset="0"/>
                        </a:rPr>
                        <a:t>11%</a:t>
                      </a:r>
                    </a:p>
                  </a:txBody>
                  <a:tcPr marL="9525" marR="9525"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00" b="0" i="0" u="none" strike="noStrike" dirty="0">
                          <a:solidFill>
                            <a:srgbClr val="000000"/>
                          </a:solidFill>
                          <a:effectLst/>
                          <a:latin typeface="Arial" panose="020B0604020202020204" pitchFamily="34" charset="0"/>
                          <a:cs typeface="Arial" panose="020B0604020202020204" pitchFamily="34" charset="0"/>
                        </a:rPr>
                        <a:t>9%</a:t>
                      </a:r>
                    </a:p>
                  </a:txBody>
                  <a:tcPr marL="9525" marR="9525" marT="36000" marB="36000" anchor="ctr">
                    <a:lnL w="6350" cap="flat" cmpd="sng" algn="ctr">
                      <a:solidFill>
                        <a:schemeClr val="bg1">
                          <a:lumMod val="75000"/>
                        </a:schemeClr>
                      </a:solidFill>
                      <a:prstDash val="solid"/>
                      <a:round/>
                      <a:headEnd type="none" w="med" len="med"/>
                      <a:tailEnd type="none" w="med" len="med"/>
                    </a:lnL>
                    <a:lnR w="12700" cmpd="sng">
                      <a:noFill/>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347379791"/>
                  </a:ext>
                </a:extLst>
              </a:tr>
              <a:tr h="288000">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152</a:t>
                      </a:r>
                    </a:p>
                  </a:txBody>
                  <a:tcPr marL="9525" marR="9525" marT="36000" marB="3600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00B050"/>
                    </a:solid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87</a:t>
                      </a:r>
                    </a:p>
                  </a:txBody>
                  <a:tcPr marL="9525" marR="9525"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FFC000"/>
                    </a:solid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25</a:t>
                      </a:r>
                    </a:p>
                  </a:txBody>
                  <a:tcPr marL="9525" marR="9525"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C00000"/>
                    </a:solid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117</a:t>
                      </a:r>
                    </a:p>
                  </a:txBody>
                  <a:tcPr marL="9525" marR="9525"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92D050"/>
                    </a:solid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79</a:t>
                      </a:r>
                    </a:p>
                  </a:txBody>
                  <a:tcPr marL="9525" marR="9525"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C00000"/>
                    </a:solidFill>
                  </a:tcPr>
                </a:tc>
                <a:tc>
                  <a:txBody>
                    <a:bodyPr/>
                    <a:lstStyle/>
                    <a:p>
                      <a:pPr algn="ctr" fontAlgn="b"/>
                      <a:r>
                        <a:rPr lang="en-GB" sz="1000" b="0" i="0" u="none" strike="noStrike" dirty="0">
                          <a:solidFill>
                            <a:srgbClr val="000000"/>
                          </a:solidFill>
                          <a:effectLst/>
                          <a:latin typeface="Arial" panose="020B0604020202020204" pitchFamily="34" charset="0"/>
                          <a:cs typeface="Arial" panose="020B0604020202020204" pitchFamily="34" charset="0"/>
                        </a:rPr>
                        <a:t>105</a:t>
                      </a:r>
                    </a:p>
                  </a:txBody>
                  <a:tcPr marL="9525" marR="9525"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114</a:t>
                      </a:r>
                    </a:p>
                  </a:txBody>
                  <a:tcPr marL="9525" marR="9525"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92D050"/>
                    </a:solidFill>
                  </a:tcPr>
                </a:tc>
                <a:tc>
                  <a:txBody>
                    <a:bodyPr/>
                    <a:lstStyle/>
                    <a:p>
                      <a:pPr algn="ctr" fontAlgn="b"/>
                      <a:r>
                        <a:rPr lang="en-GB" sz="1000" b="0" i="0" u="none" strike="noStrike" dirty="0">
                          <a:solidFill>
                            <a:srgbClr val="000000"/>
                          </a:solidFill>
                          <a:effectLst/>
                          <a:latin typeface="Arial" panose="020B0604020202020204" pitchFamily="34" charset="0"/>
                          <a:cs typeface="Arial" panose="020B0604020202020204" pitchFamily="34" charset="0"/>
                        </a:rPr>
                        <a:t>102</a:t>
                      </a:r>
                    </a:p>
                  </a:txBody>
                  <a:tcPr marL="9525" marR="9525" marT="36000" marB="36000" anchor="ctr">
                    <a:lnL w="6350" cap="flat" cmpd="sng" algn="ctr">
                      <a:solidFill>
                        <a:schemeClr val="bg1">
                          <a:lumMod val="75000"/>
                        </a:schemeClr>
                      </a:solidFill>
                      <a:prstDash val="solid"/>
                      <a:round/>
                      <a:headEnd type="none" w="med" len="med"/>
                      <a:tailEnd type="none" w="med" len="med"/>
                    </a:lnL>
                    <a:lnR w="12700" cmpd="sng">
                      <a:noFill/>
                    </a:lnR>
                    <a:lnT w="635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xmlns="" val="961132316"/>
                  </a:ext>
                </a:extLst>
              </a:tr>
            </a:tbl>
          </a:graphicData>
        </a:graphic>
      </p:graphicFrame>
      <p:sp>
        <p:nvSpPr>
          <p:cNvPr id="19" name="TextBox 18">
            <a:extLst>
              <a:ext uri="{FF2B5EF4-FFF2-40B4-BE49-F238E27FC236}">
                <a16:creationId xmlns:a16="http://schemas.microsoft.com/office/drawing/2014/main" xmlns="" id="{3D17C171-4CBB-414B-8DAE-BD536EFA2F2C}"/>
              </a:ext>
            </a:extLst>
          </p:cNvPr>
          <p:cNvSpPr txBox="1"/>
          <p:nvPr/>
        </p:nvSpPr>
        <p:spPr>
          <a:xfrm>
            <a:off x="2269067" y="328243"/>
            <a:ext cx="4633045" cy="246221"/>
          </a:xfrm>
          <a:prstGeom prst="rect">
            <a:avLst/>
          </a:prstGeom>
          <a:noFill/>
        </p:spPr>
        <p:txBody>
          <a:bodyPr wrap="square" lIns="0" rIns="0" rtlCol="0">
            <a:spAutoFit/>
          </a:bodyPr>
          <a:lstStyle/>
          <a:p>
            <a:pPr algn="r"/>
            <a:r>
              <a:rPr lang="en-GB" sz="1000" u="sng" dirty="0">
                <a:solidFill>
                  <a:schemeClr val="bg1"/>
                </a:solidFill>
                <a:latin typeface="Arial" panose="020B0604020202020204" pitchFamily="34" charset="0"/>
                <a:cs typeface="Arial" panose="020B0604020202020204" pitchFamily="34" charset="0"/>
              </a:rPr>
              <a:t>1,709,000 trips to England</a:t>
            </a:r>
            <a:r>
              <a:rPr lang="en-GB" sz="1000" dirty="0">
                <a:solidFill>
                  <a:schemeClr val="bg1"/>
                </a:solidFill>
                <a:latin typeface="Arial" panose="020B0604020202020204" pitchFamily="34" charset="0"/>
                <a:cs typeface="Arial" panose="020B0604020202020204" pitchFamily="34" charset="0"/>
              </a:rPr>
              <a:t> in 2016 (rank 6) </a:t>
            </a:r>
            <a:r>
              <a:rPr lang="en-GB" sz="1000" dirty="0" smtClean="0">
                <a:solidFill>
                  <a:schemeClr val="bg1"/>
                </a:solidFill>
                <a:latin typeface="Arial" panose="020B0604020202020204" pitchFamily="34" charset="0"/>
                <a:cs typeface="Arial" panose="020B0604020202020204" pitchFamily="34" charset="0"/>
              </a:rPr>
              <a:t>… including </a:t>
            </a:r>
            <a:r>
              <a:rPr lang="en-GB" sz="1000" u="sng" dirty="0">
                <a:solidFill>
                  <a:schemeClr val="bg1"/>
                </a:solidFill>
                <a:latin typeface="Arial" panose="020B0604020202020204" pitchFamily="34" charset="0"/>
                <a:cs typeface="Arial" panose="020B0604020202020204" pitchFamily="34" charset="0"/>
              </a:rPr>
              <a:t>56% to rest of England </a:t>
            </a:r>
            <a:r>
              <a:rPr lang="en-GB" sz="1000" u="sng" dirty="0" smtClean="0">
                <a:solidFill>
                  <a:schemeClr val="bg1"/>
                </a:solidFill>
                <a:latin typeface="Arial" panose="020B0604020202020204" pitchFamily="34" charset="0"/>
                <a:cs typeface="Arial" panose="020B0604020202020204" pitchFamily="34" charset="0"/>
              </a:rPr>
              <a:t>*</a:t>
            </a:r>
            <a:endParaRPr lang="en-GB" sz="1000" u="sng" dirty="0">
              <a:solidFill>
                <a:schemeClr val="bg1"/>
              </a:solidFill>
              <a:latin typeface="Arial" panose="020B0604020202020204" pitchFamily="34" charset="0"/>
              <a:cs typeface="Arial" panose="020B0604020202020204" pitchFamily="34" charset="0"/>
            </a:endParaRPr>
          </a:p>
        </p:txBody>
      </p:sp>
      <p:sp>
        <p:nvSpPr>
          <p:cNvPr id="20" name="TextBox 19"/>
          <p:cNvSpPr txBox="1"/>
          <p:nvPr/>
        </p:nvSpPr>
        <p:spPr>
          <a:xfrm>
            <a:off x="318553" y="6611779"/>
            <a:ext cx="792108" cy="246221"/>
          </a:xfrm>
          <a:prstGeom prst="rect">
            <a:avLst/>
          </a:prstGeom>
          <a:noFill/>
        </p:spPr>
        <p:txBody>
          <a:bodyPr wrap="none" rtlCol="0">
            <a:spAutoFit/>
          </a:bodyPr>
          <a:lstStyle/>
          <a:p>
            <a:r>
              <a:rPr lang="en-GB" sz="1000" dirty="0" smtClean="0">
                <a:latin typeface="Arial" panose="020B0604020202020204" pitchFamily="34" charset="0"/>
                <a:cs typeface="Arial" panose="020B0604020202020204" pitchFamily="34" charset="0"/>
              </a:rPr>
              <a:t>*IPS 2016</a:t>
            </a:r>
            <a:endParaRPr lang="en-GB" sz="10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949948727"/>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ext Placeholder 17"/>
          <p:cNvSpPr>
            <a:spLocks noGrp="1"/>
          </p:cNvSpPr>
          <p:nvPr>
            <p:ph type="body" sz="quarter" idx="13"/>
          </p:nvPr>
        </p:nvSpPr>
        <p:spPr>
          <a:xfrm>
            <a:off x="364445" y="6396162"/>
            <a:ext cx="4381504" cy="274638"/>
          </a:xfrm>
        </p:spPr>
        <p:txBody>
          <a:bodyPr lIns="0"/>
          <a:lstStyle/>
          <a:p>
            <a:r>
              <a:rPr lang="en-GB" dirty="0"/>
              <a:t>Discover England Fund – Activities &amp; Themes Research 2017</a:t>
            </a:r>
          </a:p>
        </p:txBody>
      </p:sp>
      <p:sp>
        <p:nvSpPr>
          <p:cNvPr id="12" name="Oval 11"/>
          <p:cNvSpPr/>
          <p:nvPr/>
        </p:nvSpPr>
        <p:spPr>
          <a:xfrm>
            <a:off x="8371260" y="169332"/>
            <a:ext cx="527544" cy="51909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t"/>
          <a:lstStyle/>
          <a:p>
            <a:pPr algn="ctr"/>
            <a:endParaRPr lang="en-US" sz="800" dirty="0">
              <a:solidFill>
                <a:schemeClr val="tx1"/>
              </a:solidFill>
              <a:latin typeface="Arial" panose="020B0604020202020204" pitchFamily="34" charset="0"/>
            </a:endParaRPr>
          </a:p>
        </p:txBody>
      </p:sp>
      <p:pic>
        <p:nvPicPr>
          <p:cNvPr id="6" name="Picture 5"/>
          <p:cNvPicPr>
            <a:picLocks noChangeAspect="1"/>
          </p:cNvPicPr>
          <p:nvPr/>
        </p:nvPicPr>
        <p:blipFill>
          <a:blip r:embed="rId3">
            <a:clrChange>
              <a:clrFrom>
                <a:srgbClr val="FFFFFF"/>
              </a:clrFrom>
              <a:clrTo>
                <a:srgbClr val="FFFFFF">
                  <a:alpha val="0"/>
                </a:srgbClr>
              </a:clrTo>
            </a:clrChange>
          </a:blip>
          <a:stretch>
            <a:fillRect/>
          </a:stretch>
        </p:blipFill>
        <p:spPr>
          <a:xfrm>
            <a:off x="7118198" y="6384361"/>
            <a:ext cx="947246" cy="257740"/>
          </a:xfrm>
          <a:prstGeom prst="rect">
            <a:avLst/>
          </a:prstGeom>
        </p:spPr>
      </p:pic>
      <p:pic>
        <p:nvPicPr>
          <p:cNvPr id="24" name="Picture 23"/>
          <p:cNvPicPr>
            <a:picLocks noChangeAspect="1"/>
          </p:cNvPicPr>
          <p:nvPr/>
        </p:nvPicPr>
        <p:blipFill rotWithShape="1">
          <a:blip r:embed="rId4"/>
          <a:srcRect l="17343" t="4419" r="12023" b="12561"/>
          <a:stretch/>
        </p:blipFill>
        <p:spPr>
          <a:xfrm>
            <a:off x="8172950" y="6341608"/>
            <a:ext cx="359990" cy="355944"/>
          </a:xfrm>
          <a:prstGeom prst="ellipse">
            <a:avLst/>
          </a:prstGeom>
        </p:spPr>
      </p:pic>
      <p:sp>
        <p:nvSpPr>
          <p:cNvPr id="38" name="TextBox 37"/>
          <p:cNvSpPr txBox="1"/>
          <p:nvPr/>
        </p:nvSpPr>
        <p:spPr>
          <a:xfrm>
            <a:off x="5303521" y="274989"/>
            <a:ext cx="3035630" cy="307777"/>
          </a:xfrm>
          <a:prstGeom prst="rect">
            <a:avLst/>
          </a:prstGeom>
          <a:noFill/>
        </p:spPr>
        <p:txBody>
          <a:bodyPr wrap="square" rtlCol="0">
            <a:spAutoFit/>
          </a:bodyPr>
          <a:lstStyle/>
          <a:p>
            <a:pPr algn="r"/>
            <a:r>
              <a:rPr lang="en-GB" sz="1400" b="1" dirty="0">
                <a:solidFill>
                  <a:schemeClr val="bg1"/>
                </a:solidFill>
                <a:latin typeface="Arial" panose="020B0604020202020204" pitchFamily="34" charset="0"/>
                <a:cs typeface="Arial" panose="020B0604020202020204" pitchFamily="34" charset="0"/>
              </a:rPr>
              <a:t>Netherlands</a:t>
            </a:r>
          </a:p>
        </p:txBody>
      </p:sp>
      <p:pic>
        <p:nvPicPr>
          <p:cNvPr id="23" name="Picture 22"/>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356244" y="224188"/>
            <a:ext cx="556800" cy="417600"/>
          </a:xfrm>
          <a:prstGeom prst="roundRect">
            <a:avLst>
              <a:gd name="adj" fmla="val 8594"/>
            </a:avLst>
          </a:prstGeom>
          <a:noFill/>
          <a:ln>
            <a:noFill/>
          </a:ln>
          <a:effectLst/>
        </p:spPr>
      </p:pic>
      <p:graphicFrame>
        <p:nvGraphicFramePr>
          <p:cNvPr id="29" name="Table 28"/>
          <p:cNvGraphicFramePr>
            <a:graphicFrameLocks noGrp="1"/>
          </p:cNvGraphicFramePr>
          <p:nvPr>
            <p:extLst>
              <p:ext uri="{D42A27DB-BD31-4B8C-83A1-F6EECF244321}">
                <p14:modId xmlns:p14="http://schemas.microsoft.com/office/powerpoint/2010/main" val="963214480"/>
              </p:ext>
            </p:extLst>
          </p:nvPr>
        </p:nvGraphicFramePr>
        <p:xfrm>
          <a:off x="337049" y="1663942"/>
          <a:ext cx="5038800" cy="4608000"/>
        </p:xfrm>
        <a:graphic>
          <a:graphicData uri="http://schemas.openxmlformats.org/drawingml/2006/table">
            <a:tbl>
              <a:tblPr>
                <a:tableStyleId>{5C22544A-7EE6-4342-B048-85BDC9FD1C3A}</a:tableStyleId>
              </a:tblPr>
              <a:tblGrid>
                <a:gridCol w="2590800">
                  <a:extLst>
                    <a:ext uri="{9D8B030D-6E8A-4147-A177-3AD203B41FA5}">
                      <a16:colId xmlns:a16="http://schemas.microsoft.com/office/drawing/2014/main" xmlns="" val="1103061090"/>
                    </a:ext>
                  </a:extLst>
                </a:gridCol>
                <a:gridCol w="612000">
                  <a:extLst>
                    <a:ext uri="{9D8B030D-6E8A-4147-A177-3AD203B41FA5}">
                      <a16:colId xmlns:a16="http://schemas.microsoft.com/office/drawing/2014/main" xmlns="" val="644159123"/>
                    </a:ext>
                  </a:extLst>
                </a:gridCol>
                <a:gridCol w="612000">
                  <a:extLst>
                    <a:ext uri="{9D8B030D-6E8A-4147-A177-3AD203B41FA5}">
                      <a16:colId xmlns:a16="http://schemas.microsoft.com/office/drawing/2014/main" xmlns="" val="2996424261"/>
                    </a:ext>
                  </a:extLst>
                </a:gridCol>
                <a:gridCol w="612000">
                  <a:extLst>
                    <a:ext uri="{9D8B030D-6E8A-4147-A177-3AD203B41FA5}">
                      <a16:colId xmlns:a16="http://schemas.microsoft.com/office/drawing/2014/main" xmlns="" val="1071325149"/>
                    </a:ext>
                  </a:extLst>
                </a:gridCol>
                <a:gridCol w="612000">
                  <a:extLst>
                    <a:ext uri="{9D8B030D-6E8A-4147-A177-3AD203B41FA5}">
                      <a16:colId xmlns:a16="http://schemas.microsoft.com/office/drawing/2014/main" xmlns="" val="3859757549"/>
                    </a:ext>
                  </a:extLst>
                </a:gridCol>
              </a:tblGrid>
              <a:tr h="396000">
                <a:tc>
                  <a:txBody>
                    <a:bodyPr/>
                    <a:lstStyle/>
                    <a:p>
                      <a:pPr algn="l" fontAlgn="b"/>
                      <a:r>
                        <a:rPr lang="en-GB" sz="1200" b="1" i="0" u="none" strike="noStrike" dirty="0">
                          <a:solidFill>
                            <a:schemeClr val="tx1"/>
                          </a:solidFill>
                          <a:effectLst/>
                          <a:latin typeface="Arial" panose="020B0604020202020204" pitchFamily="34" charset="0"/>
                          <a:cs typeface="Arial" panose="020B0604020202020204" pitchFamily="34" charset="0"/>
                        </a:rPr>
                        <a:t>IMPORTANT WHEN TAKING HOLS</a:t>
                      </a:r>
                      <a:endParaRPr lang="en-GB" sz="1600" b="1"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nchor="ctr">
                    <a:lnL w="12700" cmpd="sng">
                      <a:noFill/>
                    </a:lnL>
                    <a:lnR w="3175" cap="flat" cmpd="sng" algn="ctr">
                      <a:solidFill>
                        <a:schemeClr val="bg1">
                          <a:lumMod val="75000"/>
                        </a:schemeClr>
                      </a:solidFill>
                      <a:prstDash val="solid"/>
                      <a:round/>
                      <a:headEnd type="none" w="med" len="med"/>
                      <a:tailEnd type="none" w="med" len="med"/>
                    </a:lnR>
                    <a:lnT w="12700" cmpd="sng">
                      <a:noFill/>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6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a:t>
                      </a:r>
                      <a:endParaRPr lang="en-GB" sz="1200" b="1" i="0" u="none" strike="noStrike" dirty="0">
                        <a:solidFill>
                          <a:schemeClr val="tx1"/>
                        </a:solidFill>
                        <a:effectLst/>
                        <a:latin typeface="Arial" panose="020B0604020202020204" pitchFamily="34" charset="0"/>
                        <a:cs typeface="Arial" panose="020B0604020202020204" pitchFamily="34" charset="0"/>
                      </a:endParaRPr>
                    </a:p>
                    <a:p>
                      <a:pPr algn="ctr" fontAlgn="ctr"/>
                      <a:r>
                        <a:rPr lang="en-GB" sz="600" b="1" i="0" u="sng" strike="noStrike" dirty="0">
                          <a:solidFill>
                            <a:schemeClr val="tx1"/>
                          </a:solidFill>
                          <a:effectLst/>
                          <a:latin typeface="Arial" panose="020B0604020202020204" pitchFamily="34" charset="0"/>
                          <a:cs typeface="Arial" panose="020B0604020202020204" pitchFamily="34" charset="0"/>
                        </a:rPr>
                        <a:t>GENERALLY</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12700" cmpd="sng">
                      <a:noFill/>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6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VS GLOBAL</a:t>
                      </a:r>
                      <a:endParaRPr lang="en-GB" sz="1100" b="1"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12700" cmpd="sng">
                      <a:noFill/>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6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a:t>
                      </a:r>
                      <a:endParaRPr kumimoji="0" lang="en-GB" sz="12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endParaRPr>
                    </a:p>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600" b="1" i="0" u="sng"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ENGLAND</a:t>
                      </a:r>
                      <a:endParaRPr lang="en-GB" sz="600" b="1"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12700" cmpd="sng">
                      <a:noFill/>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200" b="1" i="0" u="none" strike="noStrike" dirty="0">
                          <a:solidFill>
                            <a:schemeClr val="tx1"/>
                          </a:solidFill>
                          <a:effectLst/>
                          <a:latin typeface="Arial" panose="020B0604020202020204" pitchFamily="34" charset="0"/>
                          <a:cs typeface="Arial" panose="020B0604020202020204" pitchFamily="34" charset="0"/>
                        </a:rPr>
                        <a:t>DIFF</a:t>
                      </a:r>
                    </a:p>
                    <a:p>
                      <a:pPr algn="ctr" fontAlgn="b"/>
                      <a:r>
                        <a:rPr lang="en-GB" sz="600" b="1" i="0" u="none" strike="noStrike" dirty="0">
                          <a:solidFill>
                            <a:schemeClr val="tx1"/>
                          </a:solidFill>
                          <a:effectLst/>
                          <a:latin typeface="Arial" panose="020B0604020202020204" pitchFamily="34" charset="0"/>
                          <a:cs typeface="Arial" panose="020B0604020202020204" pitchFamily="34" charset="0"/>
                        </a:rPr>
                        <a:t>VS GENERALLY</a:t>
                      </a:r>
                    </a:p>
                  </a:txBody>
                  <a:tcPr marL="9525" marR="9525" marT="9525" marB="0" anchor="ctr">
                    <a:lnL w="3175" cap="flat" cmpd="sng" algn="ctr">
                      <a:solidFill>
                        <a:schemeClr val="bg1">
                          <a:lumMod val="75000"/>
                        </a:schemeClr>
                      </a:solidFill>
                      <a:prstDash val="solid"/>
                      <a:round/>
                      <a:headEnd type="none" w="med" len="med"/>
                      <a:tailEnd type="none" w="med" len="med"/>
                    </a:lnL>
                    <a:lnR w="12700" cmpd="sng">
                      <a:noFill/>
                    </a:lnR>
                    <a:lnT w="12700" cmpd="sng">
                      <a:noFill/>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255244487"/>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Rest and relaxation</a:t>
                      </a:r>
                    </a:p>
                  </a:txBody>
                  <a:tcPr marL="9525" marR="9525" marT="9525" marB="0"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80%</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bg1"/>
                          </a:solidFill>
                          <a:effectLst/>
                          <a:latin typeface="Arial" panose="020B0604020202020204" pitchFamily="34" charset="0"/>
                          <a:cs typeface="Arial" panose="020B0604020202020204" pitchFamily="34" charset="0"/>
                        </a:rPr>
                        <a:t>130 </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53%</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1" i="0" u="none" strike="noStrike" dirty="0">
                          <a:solidFill>
                            <a:srgbClr val="C00000"/>
                          </a:solidFill>
                          <a:effectLst/>
                          <a:latin typeface="Arial" panose="020B0604020202020204" pitchFamily="34" charset="0"/>
                          <a:cs typeface="Arial" panose="020B0604020202020204" pitchFamily="34" charset="0"/>
                        </a:rPr>
                        <a:t>-28%</a:t>
                      </a:r>
                    </a:p>
                  </a:txBody>
                  <a:tcPr marL="9525" marR="9525" marT="9525" marB="0" anchor="ctr">
                    <a:lnL w="3175" cap="flat" cmpd="sng" algn="ctr">
                      <a:solidFill>
                        <a:schemeClr val="bg1">
                          <a:lumMod val="75000"/>
                        </a:schemeClr>
                      </a:solidFill>
                      <a:prstDash val="solid"/>
                      <a:round/>
                      <a:headEnd type="none" w="med" len="med"/>
                      <a:tailEnd type="none" w="med" len="med"/>
                    </a:lnL>
                    <a:lnR w="285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005986910"/>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Enjoying the natural world / scenery</a:t>
                      </a:r>
                    </a:p>
                  </a:txBody>
                  <a:tcPr marL="9525" marR="9525" marT="9525" marB="0"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73%</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103 </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70%</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-3%</a:t>
                      </a:r>
                    </a:p>
                  </a:txBody>
                  <a:tcPr marL="9525" marR="9525" marT="9525" marB="0" anchor="ctr">
                    <a:lnL w="3175" cap="flat" cmpd="sng" algn="ctr">
                      <a:solidFill>
                        <a:schemeClr val="bg1">
                          <a:lumMod val="75000"/>
                        </a:schemeClr>
                      </a:solidFill>
                      <a:prstDash val="solid"/>
                      <a:round/>
                      <a:headEnd type="none" w="med" len="med"/>
                      <a:tailEnd type="none" w="med" len="med"/>
                    </a:lnL>
                    <a:lnR w="285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445093793"/>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Learning more about the destination / country</a:t>
                      </a:r>
                    </a:p>
                  </a:txBody>
                  <a:tcPr marL="9525" marR="9525" marT="9525" marB="0"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72%</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108 </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71%</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-1%</a:t>
                      </a:r>
                    </a:p>
                  </a:txBody>
                  <a:tcPr marL="9525" marR="9525" marT="9525" marB="0" anchor="ctr">
                    <a:lnL w="3175" cap="flat" cmpd="sng" algn="ctr">
                      <a:solidFill>
                        <a:schemeClr val="bg1">
                          <a:lumMod val="75000"/>
                        </a:schemeClr>
                      </a:solidFill>
                      <a:prstDash val="solid"/>
                      <a:round/>
                      <a:headEnd type="none" w="med" len="med"/>
                      <a:tailEnd type="none" w="med" len="med"/>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408950056"/>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Treating / spoiling yourself / others</a:t>
                      </a:r>
                    </a:p>
                  </a:txBody>
                  <a:tcPr marL="9525" marR="9525" marT="9525" marB="0"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71%</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bg1"/>
                          </a:solidFill>
                          <a:effectLst/>
                          <a:latin typeface="Arial" panose="020B0604020202020204" pitchFamily="34" charset="0"/>
                          <a:cs typeface="Arial" panose="020B0604020202020204" pitchFamily="34" charset="0"/>
                        </a:rPr>
                        <a:t>127 </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51%</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1" i="0" u="none" strike="noStrike" dirty="0">
                          <a:solidFill>
                            <a:srgbClr val="C00000"/>
                          </a:solidFill>
                          <a:effectLst/>
                          <a:latin typeface="Arial" panose="020B0604020202020204" pitchFamily="34" charset="0"/>
                          <a:cs typeface="Arial" panose="020B0604020202020204" pitchFamily="34" charset="0"/>
                        </a:rPr>
                        <a:t>-20%</a:t>
                      </a:r>
                    </a:p>
                  </a:txBody>
                  <a:tcPr marL="9525" marR="9525" marT="9525" marB="0" anchor="ctr">
                    <a:lnL w="3175" cap="flat" cmpd="sng" algn="ctr">
                      <a:solidFill>
                        <a:schemeClr val="bg1">
                          <a:lumMod val="75000"/>
                        </a:schemeClr>
                      </a:solidFill>
                      <a:prstDash val="solid"/>
                      <a:round/>
                      <a:headEnd type="none" w="med" len="med"/>
                      <a:tailEnd type="none" w="med" len="med"/>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457062866"/>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Fun for all the family</a:t>
                      </a:r>
                    </a:p>
                  </a:txBody>
                  <a:tcPr marL="9525" marR="9525" marT="9525" marB="0"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68%</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bg1"/>
                          </a:solidFill>
                          <a:effectLst/>
                          <a:latin typeface="Arial" panose="020B0604020202020204" pitchFamily="34" charset="0"/>
                          <a:cs typeface="Arial" panose="020B0604020202020204" pitchFamily="34" charset="0"/>
                        </a:rPr>
                        <a:t>119 </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92D050"/>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52%</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1" i="0" u="none" strike="noStrike" dirty="0">
                          <a:solidFill>
                            <a:srgbClr val="C00000"/>
                          </a:solidFill>
                          <a:effectLst/>
                          <a:latin typeface="Arial" panose="020B0604020202020204" pitchFamily="34" charset="0"/>
                          <a:cs typeface="Arial" panose="020B0604020202020204" pitchFamily="34" charset="0"/>
                        </a:rPr>
                        <a:t>-16%</a:t>
                      </a:r>
                    </a:p>
                  </a:txBody>
                  <a:tcPr marL="9525" marR="9525" marT="9525" marB="0" anchor="ctr">
                    <a:lnL w="3175" cap="flat" cmpd="sng" algn="ctr">
                      <a:solidFill>
                        <a:schemeClr val="bg1">
                          <a:lumMod val="75000"/>
                        </a:schemeClr>
                      </a:solidFill>
                      <a:prstDash val="solid"/>
                      <a:round/>
                      <a:headEnd type="none" w="med" len="med"/>
                      <a:tailEnd type="none" w="med" len="med"/>
                    </a:lnL>
                    <a:lnR w="285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4167075963"/>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Seeing the most famous sights …</a:t>
                      </a:r>
                    </a:p>
                  </a:txBody>
                  <a:tcPr marL="9525" marR="9525" marT="9525" marB="0"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59%</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bg1"/>
                          </a:solidFill>
                          <a:effectLst/>
                          <a:latin typeface="Arial" panose="020B0604020202020204" pitchFamily="34" charset="0"/>
                          <a:cs typeface="Arial" panose="020B0604020202020204" pitchFamily="34" charset="0"/>
                        </a:rPr>
                        <a:t>88 </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83%</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1" i="0" u="none" strike="noStrike" dirty="0">
                          <a:solidFill>
                            <a:srgbClr val="00B050"/>
                          </a:solidFill>
                          <a:effectLst/>
                          <a:latin typeface="Arial" panose="020B0604020202020204" pitchFamily="34" charset="0"/>
                          <a:cs typeface="Arial" panose="020B0604020202020204" pitchFamily="34" charset="0"/>
                        </a:rPr>
                        <a:t>+24%</a:t>
                      </a:r>
                    </a:p>
                  </a:txBody>
                  <a:tcPr marL="9525" marR="9525" marT="9525" marB="0" anchor="ctr">
                    <a:lnL w="3175" cap="flat" cmpd="sng" algn="ctr">
                      <a:solidFill>
                        <a:schemeClr val="bg1">
                          <a:lumMod val="75000"/>
                        </a:schemeClr>
                      </a:solidFill>
                      <a:prstDash val="solid"/>
                      <a:round/>
                      <a:headEnd type="none" w="med" len="med"/>
                      <a:tailEnd type="none" w="med" len="med"/>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265351345"/>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Experiencing local culture</a:t>
                      </a:r>
                    </a:p>
                  </a:txBody>
                  <a:tcPr marL="9525" marR="9525" marT="9525" marB="0"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53%</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bg1"/>
                          </a:solidFill>
                          <a:effectLst/>
                          <a:latin typeface="Arial" panose="020B0604020202020204" pitchFamily="34" charset="0"/>
                          <a:cs typeface="Arial" panose="020B0604020202020204" pitchFamily="34" charset="0"/>
                        </a:rPr>
                        <a:t>85 </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62%</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+9%</a:t>
                      </a:r>
                    </a:p>
                  </a:txBody>
                  <a:tcPr marL="9525" marR="9525" marT="9525" marB="0" anchor="ctr">
                    <a:lnL w="3175" cap="flat" cmpd="sng" algn="ctr">
                      <a:solidFill>
                        <a:schemeClr val="bg1">
                          <a:lumMod val="75000"/>
                        </a:schemeClr>
                      </a:solidFill>
                      <a:prstDash val="solid"/>
                      <a:round/>
                      <a:headEnd type="none" w="med" len="med"/>
                      <a:tailEnd type="none" w="med" len="med"/>
                    </a:lnL>
                    <a:lnR w="285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373551203"/>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Learning about history and heritage</a:t>
                      </a:r>
                    </a:p>
                  </a:txBody>
                  <a:tcPr marL="9525" marR="9525" marT="9525" marB="0"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40%</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bg1"/>
                          </a:solidFill>
                          <a:effectLst/>
                          <a:latin typeface="Arial" panose="020B0604020202020204" pitchFamily="34" charset="0"/>
                          <a:cs typeface="Arial" panose="020B0604020202020204" pitchFamily="34" charset="0"/>
                        </a:rPr>
                        <a:t>69 </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C00000"/>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78%</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1" i="0" u="none" strike="noStrike" dirty="0">
                          <a:solidFill>
                            <a:srgbClr val="00B050"/>
                          </a:solidFill>
                          <a:effectLst/>
                          <a:latin typeface="Arial" panose="020B0604020202020204" pitchFamily="34" charset="0"/>
                          <a:cs typeface="Arial" panose="020B0604020202020204" pitchFamily="34" charset="0"/>
                        </a:rPr>
                        <a:t>+37%</a:t>
                      </a:r>
                    </a:p>
                  </a:txBody>
                  <a:tcPr marL="9525" marR="9525" marT="9525" marB="0" anchor="ctr">
                    <a:lnL w="3175" cap="flat" cmpd="sng" algn="ctr">
                      <a:solidFill>
                        <a:schemeClr val="bg1">
                          <a:lumMod val="75000"/>
                        </a:schemeClr>
                      </a:solidFill>
                      <a:prstDash val="solid"/>
                      <a:round/>
                      <a:headEnd type="none" w="med" len="med"/>
                      <a:tailEnd type="none" w="med" len="med"/>
                    </a:lnL>
                    <a:lnR w="285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89524845"/>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Thrill and excitement from activities / sports</a:t>
                      </a:r>
                    </a:p>
                  </a:txBody>
                  <a:tcPr marL="9525" marR="9525" marT="9525" marB="0"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27%</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98 </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45%</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1" i="0" u="none" strike="noStrike" dirty="0">
                          <a:solidFill>
                            <a:srgbClr val="00B050"/>
                          </a:solidFill>
                          <a:effectLst/>
                          <a:latin typeface="Arial" panose="020B0604020202020204" pitchFamily="34" charset="0"/>
                          <a:cs typeface="Arial" panose="020B0604020202020204" pitchFamily="34" charset="0"/>
                        </a:rPr>
                        <a:t>+19%</a:t>
                      </a:r>
                    </a:p>
                  </a:txBody>
                  <a:tcPr marL="9525" marR="9525" marT="9525" marB="0" anchor="ctr">
                    <a:lnL w="3175" cap="flat" cmpd="sng" algn="ctr">
                      <a:solidFill>
                        <a:schemeClr val="bg1">
                          <a:lumMod val="75000"/>
                        </a:schemeClr>
                      </a:solidFill>
                      <a:prstDash val="solid"/>
                      <a:round/>
                      <a:headEnd type="none" w="med" len="med"/>
                      <a:tailEnd type="none" w="med" len="med"/>
                    </a:lnL>
                    <a:lnR w="285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824507888"/>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Meeting new people</a:t>
                      </a:r>
                    </a:p>
                  </a:txBody>
                  <a:tcPr marL="9525" marR="9525" marT="9525" marB="0"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25%</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bg1"/>
                          </a:solidFill>
                          <a:effectLst/>
                          <a:latin typeface="Arial" panose="020B0604020202020204" pitchFamily="34" charset="0"/>
                          <a:cs typeface="Arial" panose="020B0604020202020204" pitchFamily="34" charset="0"/>
                        </a:rPr>
                        <a:t>69 </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C00000"/>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56%</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1" i="0" u="none" strike="noStrike" dirty="0">
                          <a:solidFill>
                            <a:srgbClr val="00B050"/>
                          </a:solidFill>
                          <a:effectLst/>
                          <a:latin typeface="Arial" panose="020B0604020202020204" pitchFamily="34" charset="0"/>
                          <a:cs typeface="Arial" panose="020B0604020202020204" pitchFamily="34" charset="0"/>
                        </a:rPr>
                        <a:t>+32%</a:t>
                      </a:r>
                    </a:p>
                  </a:txBody>
                  <a:tcPr marL="9525" marR="9525" marT="9525" marB="0" anchor="ctr">
                    <a:lnL w="3175" cap="flat" cmpd="sng" algn="ctr">
                      <a:solidFill>
                        <a:schemeClr val="bg1">
                          <a:lumMod val="75000"/>
                        </a:schemeClr>
                      </a:solidFill>
                      <a:prstDash val="solid"/>
                      <a:round/>
                      <a:headEnd type="none" w="med" len="med"/>
                      <a:tailEnd type="none" w="med" len="med"/>
                    </a:lnL>
                    <a:lnR w="285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463063126"/>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Achieving something challenging</a:t>
                      </a:r>
                    </a:p>
                  </a:txBody>
                  <a:tcPr marL="9525" marR="9525" marT="9525" marB="0"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24%</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100 </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45%</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1" i="0" u="none" strike="noStrike" dirty="0">
                          <a:solidFill>
                            <a:srgbClr val="00B050"/>
                          </a:solidFill>
                          <a:effectLst/>
                          <a:latin typeface="Arial" panose="020B0604020202020204" pitchFamily="34" charset="0"/>
                          <a:cs typeface="Arial" panose="020B0604020202020204" pitchFamily="34" charset="0"/>
                        </a:rPr>
                        <a:t>+20%</a:t>
                      </a:r>
                    </a:p>
                  </a:txBody>
                  <a:tcPr marL="9525" marR="9525" marT="9525" marB="0" anchor="ctr">
                    <a:lnL w="3175" cap="flat" cmpd="sng" algn="ctr">
                      <a:solidFill>
                        <a:schemeClr val="bg1">
                          <a:lumMod val="75000"/>
                        </a:schemeClr>
                      </a:solidFill>
                      <a:prstDash val="solid"/>
                      <a:round/>
                      <a:headEnd type="none" w="med" len="med"/>
                      <a:tailEnd type="none" w="med" len="med"/>
                    </a:lnL>
                    <a:lnR w="285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89088986"/>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Partying</a:t>
                      </a:r>
                    </a:p>
                  </a:txBody>
                  <a:tcPr marL="9525" marR="9525" marT="9525" marB="0"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15%</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bg1"/>
                          </a:solidFill>
                          <a:effectLst/>
                          <a:latin typeface="Arial" panose="020B0604020202020204" pitchFamily="34" charset="0"/>
                          <a:cs typeface="Arial" panose="020B0604020202020204" pitchFamily="34" charset="0"/>
                        </a:rPr>
                        <a:t>73 </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C00000"/>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51%</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1" i="0" u="none" strike="noStrike" dirty="0">
                          <a:solidFill>
                            <a:srgbClr val="00B050"/>
                          </a:solidFill>
                          <a:effectLst/>
                          <a:latin typeface="Arial" panose="020B0604020202020204" pitchFamily="34" charset="0"/>
                          <a:cs typeface="Arial" panose="020B0604020202020204" pitchFamily="34" charset="0"/>
                        </a:rPr>
                        <a:t>+36%</a:t>
                      </a:r>
                    </a:p>
                  </a:txBody>
                  <a:tcPr marL="9525" marR="9525" marT="9525" marB="0" anchor="ctr">
                    <a:lnL w="3175" cap="flat" cmpd="sng" algn="ctr">
                      <a:solidFill>
                        <a:schemeClr val="bg1">
                          <a:lumMod val="75000"/>
                        </a:schemeClr>
                      </a:solidFill>
                      <a:prstDash val="solid"/>
                      <a:round/>
                      <a:headEnd type="none" w="med" len="med"/>
                      <a:tailEnd type="none" w="med" len="med"/>
                    </a:lnL>
                    <a:lnR w="285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214850825"/>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Helping the local community / environment</a:t>
                      </a:r>
                    </a:p>
                  </a:txBody>
                  <a:tcPr marL="9525" marR="9525" marT="9525" marB="0"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14%</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bg1"/>
                          </a:solidFill>
                          <a:effectLst/>
                          <a:latin typeface="Arial" panose="020B0604020202020204" pitchFamily="34" charset="0"/>
                          <a:cs typeface="Arial" panose="020B0604020202020204" pitchFamily="34" charset="0"/>
                        </a:rPr>
                        <a:t>59 </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C00000"/>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42%</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tc>
                  <a:txBody>
                    <a:bodyPr/>
                    <a:lstStyle/>
                    <a:p>
                      <a:pPr algn="ctr" fontAlgn="ctr"/>
                      <a:r>
                        <a:rPr lang="en-GB" sz="1200" b="1" i="0" u="none" strike="noStrike" dirty="0">
                          <a:solidFill>
                            <a:srgbClr val="00B050"/>
                          </a:solidFill>
                          <a:effectLst/>
                          <a:latin typeface="Arial" panose="020B0604020202020204" pitchFamily="34" charset="0"/>
                          <a:cs typeface="Arial" panose="020B0604020202020204" pitchFamily="34" charset="0"/>
                        </a:rPr>
                        <a:t>+27%</a:t>
                      </a:r>
                    </a:p>
                  </a:txBody>
                  <a:tcPr marL="9525" marR="9525" marT="9525" marB="0" anchor="ctr">
                    <a:lnL w="3175" cap="flat" cmpd="sng" algn="ctr">
                      <a:solidFill>
                        <a:schemeClr val="bg1">
                          <a:lumMod val="75000"/>
                        </a:schemeClr>
                      </a:solidFill>
                      <a:prstDash val="solid"/>
                      <a:round/>
                      <a:headEnd type="none" w="med" len="med"/>
                      <a:tailEnd type="none" w="med" len="med"/>
                    </a:lnL>
                    <a:lnR w="285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781145162"/>
                  </a:ext>
                </a:extLst>
              </a:tr>
            </a:tbl>
          </a:graphicData>
        </a:graphic>
      </p:graphicFrame>
      <p:sp>
        <p:nvSpPr>
          <p:cNvPr id="32" name="Rectangle 31"/>
          <p:cNvSpPr/>
          <p:nvPr/>
        </p:nvSpPr>
        <p:spPr>
          <a:xfrm>
            <a:off x="361945" y="926035"/>
            <a:ext cx="4540255" cy="697627"/>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IMPORTANT FACTORS WHEN TAKING HOLIDAYS </a:t>
            </a:r>
          </a:p>
          <a:p>
            <a:pPr>
              <a:lnSpc>
                <a:spcPts val="1100"/>
              </a:lnSpc>
            </a:pPr>
            <a:r>
              <a:rPr lang="en-GB" sz="1200" b="1" dirty="0">
                <a:solidFill>
                  <a:srgbClr val="120742"/>
                </a:solidFill>
                <a:latin typeface="Arial" panose="020B0604020202020204" pitchFamily="34" charset="0"/>
                <a:cs typeface="Arial" panose="020B0604020202020204" pitchFamily="34" charset="0"/>
              </a:rPr>
              <a:t>GENERALLY &amp;  ENGLAND DELIVERY AGAINST THESE</a:t>
            </a:r>
          </a:p>
          <a:p>
            <a:r>
              <a:rPr lang="en-GB" sz="700" dirty="0">
                <a:latin typeface="Arial" panose="020B0604020202020204" pitchFamily="34" charset="0"/>
                <a:cs typeface="Arial" panose="020B0604020202020204" pitchFamily="34" charset="0"/>
              </a:rPr>
              <a:t>TOP 2 BOX IMPORTANCE (VERY IMPORTANT / EXTREMELY IMPORTANT) GENERALLY, AND INDEXED AGAINST GLOBAL IMPORTANCE, COMPARED TO TOP 2 BOX ENGLAND DELIVERY AGAINST THIS (SCORED 6 OR 7 WHERE 7 MEANS ENGLAND IS A REALLY GREAT PLACE FOR THIS)</a:t>
            </a:r>
          </a:p>
        </p:txBody>
      </p:sp>
      <p:sp>
        <p:nvSpPr>
          <p:cNvPr id="33" name="Oval 32"/>
          <p:cNvSpPr/>
          <p:nvPr/>
        </p:nvSpPr>
        <p:spPr>
          <a:xfrm>
            <a:off x="8371260" y="819359"/>
            <a:ext cx="527544" cy="519092"/>
          </a:xfrm>
          <a:prstGeom prst="ellipse">
            <a:avLst/>
          </a:prstGeom>
          <a:solidFill>
            <a:srgbClr val="120742"/>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algn="ctr"/>
            <a:r>
              <a:rPr lang="en-US" sz="1400" b="1" dirty="0">
                <a:solidFill>
                  <a:schemeClr val="bg1"/>
                </a:solidFill>
                <a:latin typeface="Arial" panose="020B0604020202020204" pitchFamily="34" charset="0"/>
                <a:cs typeface="Arial" panose="020B0604020202020204" pitchFamily="34" charset="0"/>
              </a:rPr>
              <a:t>32%</a:t>
            </a:r>
          </a:p>
          <a:p>
            <a:pPr lvl="0" algn="ctr"/>
            <a:r>
              <a:rPr lang="en-US" sz="700" b="1" dirty="0">
                <a:solidFill>
                  <a:prstClr val="white"/>
                </a:solidFill>
                <a:latin typeface="Arial" panose="020B0604020202020204" pitchFamily="34" charset="0"/>
                <a:cs typeface="Arial" panose="020B0604020202020204" pitchFamily="34" charset="0"/>
              </a:rPr>
              <a:t>Index 84</a:t>
            </a:r>
          </a:p>
        </p:txBody>
      </p:sp>
      <p:sp>
        <p:nvSpPr>
          <p:cNvPr id="34" name="Rectangle 33"/>
          <p:cNvSpPr/>
          <p:nvPr/>
        </p:nvSpPr>
        <p:spPr>
          <a:xfrm>
            <a:off x="5527583" y="926035"/>
            <a:ext cx="2828661" cy="374461"/>
          </a:xfrm>
          <a:prstGeom prst="rect">
            <a:avLst/>
          </a:prstGeom>
        </p:spPr>
        <p:txBody>
          <a:bodyPr wrap="square" lIns="0">
            <a:spAutoFit/>
          </a:bodyPr>
          <a:lstStyle/>
          <a:p>
            <a:pPr algn="r">
              <a:lnSpc>
                <a:spcPts val="1100"/>
              </a:lnSpc>
            </a:pPr>
            <a:r>
              <a:rPr lang="en-GB" sz="1200" b="1" dirty="0">
                <a:solidFill>
                  <a:srgbClr val="120742"/>
                </a:solidFill>
                <a:latin typeface="Arial" panose="020B0604020202020204" pitchFamily="34" charset="0"/>
                <a:cs typeface="Arial" panose="020B0604020202020204" pitchFamily="34" charset="0"/>
              </a:rPr>
              <a:t>BEEN TO ENGLAND IN PAST 3 YEARS INDEXED AGAINST GLOBAL</a:t>
            </a:r>
          </a:p>
        </p:txBody>
      </p:sp>
      <p:graphicFrame>
        <p:nvGraphicFramePr>
          <p:cNvPr id="35" name="Table 34"/>
          <p:cNvGraphicFramePr>
            <a:graphicFrameLocks noGrp="1"/>
          </p:cNvGraphicFramePr>
          <p:nvPr>
            <p:extLst>
              <p:ext uri="{D42A27DB-BD31-4B8C-83A1-F6EECF244321}">
                <p14:modId xmlns:p14="http://schemas.microsoft.com/office/powerpoint/2010/main" val="3253137323"/>
              </p:ext>
            </p:extLst>
          </p:nvPr>
        </p:nvGraphicFramePr>
        <p:xfrm>
          <a:off x="5653550" y="1663942"/>
          <a:ext cx="3230410" cy="2016000"/>
        </p:xfrm>
        <a:graphic>
          <a:graphicData uri="http://schemas.openxmlformats.org/drawingml/2006/table">
            <a:tbl>
              <a:tblPr>
                <a:tableStyleId>{5C22544A-7EE6-4342-B048-85BDC9FD1C3A}</a:tableStyleId>
              </a:tblPr>
              <a:tblGrid>
                <a:gridCol w="2006410">
                  <a:extLst>
                    <a:ext uri="{9D8B030D-6E8A-4147-A177-3AD203B41FA5}">
                      <a16:colId xmlns:a16="http://schemas.microsoft.com/office/drawing/2014/main" xmlns="" val="1103061090"/>
                    </a:ext>
                  </a:extLst>
                </a:gridCol>
                <a:gridCol w="612000">
                  <a:extLst>
                    <a:ext uri="{9D8B030D-6E8A-4147-A177-3AD203B41FA5}">
                      <a16:colId xmlns:a16="http://schemas.microsoft.com/office/drawing/2014/main" xmlns="" val="644159123"/>
                    </a:ext>
                  </a:extLst>
                </a:gridCol>
                <a:gridCol w="612000">
                  <a:extLst>
                    <a:ext uri="{9D8B030D-6E8A-4147-A177-3AD203B41FA5}">
                      <a16:colId xmlns:a16="http://schemas.microsoft.com/office/drawing/2014/main" xmlns="" val="2996424261"/>
                    </a:ext>
                  </a:extLst>
                </a:gridCol>
              </a:tblGrid>
              <a:tr h="396000">
                <a:tc>
                  <a:txBody>
                    <a:bodyPr/>
                    <a:lstStyle/>
                    <a:p>
                      <a:pPr marL="0" marR="0" lvl="0" indent="0" algn="l" defTabSz="457200" rtl="0" eaLnBrk="1" fontAlgn="b"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LOCATIONS CONSIDERED</a:t>
                      </a:r>
                    </a:p>
                    <a:p>
                      <a:pPr marL="0" marR="0" lvl="0" indent="0" algn="l" defTabSz="457200" rtl="0" eaLnBrk="1" fontAlgn="b"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 ENGLAND</a:t>
                      </a:r>
                    </a:p>
                  </a:txBody>
                  <a:tcPr marL="9525" marR="9525" marT="9525" marB="0" anchor="ctr">
                    <a:lnL w="12700" cmpd="sng">
                      <a:noFill/>
                    </a:lnL>
                    <a:lnR w="3175" cap="flat" cmpd="sng" algn="ctr">
                      <a:solidFill>
                        <a:schemeClr val="bg1">
                          <a:lumMod val="75000"/>
                        </a:schemeClr>
                      </a:solidFill>
                      <a:prstDash val="solid"/>
                      <a:round/>
                      <a:headEnd type="none" w="med" len="med"/>
                      <a:tailEnd type="none" w="med" len="med"/>
                    </a:lnR>
                    <a:lnT w="12700" cmpd="sng">
                      <a:noFill/>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endParaRPr lang="en-GB" sz="600" b="1"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12700" cmpd="sng">
                      <a:noFill/>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6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VS GLOBAL</a:t>
                      </a:r>
                      <a:endParaRPr lang="en-GB" sz="1100" b="1"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12700" cmpd="sng">
                      <a:noFill/>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xmlns="" val="2255244487"/>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London</a:t>
                      </a:r>
                    </a:p>
                  </a:txBody>
                  <a:tcPr marL="9525" marR="9525" marT="9525" marB="0"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80%</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200" b="0" i="0" u="none" strike="noStrike" dirty="0">
                          <a:solidFill>
                            <a:schemeClr val="tx1"/>
                          </a:solidFill>
                          <a:effectLst/>
                          <a:latin typeface="Arial" panose="020B0604020202020204" pitchFamily="34" charset="0"/>
                          <a:cs typeface="Arial" panose="020B0604020202020204" pitchFamily="34" charset="0"/>
                        </a:rPr>
                        <a:t>97 </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005986910"/>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Historic towns and cities</a:t>
                      </a:r>
                    </a:p>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(i.e. outside London)</a:t>
                      </a:r>
                    </a:p>
                  </a:txBody>
                  <a:tcPr marL="9525" marR="9525" marT="9525" marB="0"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67%</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200" b="0" i="0" u="none" strike="noStrike" dirty="0">
                          <a:solidFill>
                            <a:schemeClr val="tx1"/>
                          </a:solidFill>
                          <a:effectLst/>
                          <a:latin typeface="Arial" panose="020B0604020202020204" pitchFamily="34" charset="0"/>
                          <a:cs typeface="Arial" panose="020B0604020202020204" pitchFamily="34" charset="0"/>
                        </a:rPr>
                        <a:t>93 </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445093793"/>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Coastal or beach locations</a:t>
                      </a:r>
                    </a:p>
                  </a:txBody>
                  <a:tcPr marL="9525" marR="9525" marT="9525" marB="0"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61%</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200" b="0" i="0" u="none" strike="noStrike" dirty="0">
                          <a:solidFill>
                            <a:schemeClr val="tx1"/>
                          </a:solidFill>
                          <a:effectLst/>
                          <a:latin typeface="Arial" panose="020B0604020202020204" pitchFamily="34" charset="0"/>
                          <a:cs typeface="Arial" panose="020B0604020202020204" pitchFamily="34" charset="0"/>
                        </a:rPr>
                        <a:t>99 </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408950056"/>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Countryside / villages</a:t>
                      </a:r>
                    </a:p>
                  </a:txBody>
                  <a:tcPr marL="9525" marR="9525" marT="9525" marB="0"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53%</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200" b="0" i="0" u="none" strike="noStrike" dirty="0">
                          <a:solidFill>
                            <a:schemeClr val="tx1"/>
                          </a:solidFill>
                          <a:effectLst/>
                          <a:latin typeface="Arial" panose="020B0604020202020204" pitchFamily="34" charset="0"/>
                          <a:cs typeface="Arial" panose="020B0604020202020204" pitchFamily="34" charset="0"/>
                        </a:rPr>
                        <a:t>90 </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457062866"/>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Modern towns and cities</a:t>
                      </a:r>
                    </a:p>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(i.e. outside London)</a:t>
                      </a:r>
                    </a:p>
                  </a:txBody>
                  <a:tcPr marL="9525" marR="9525" marT="9525" marB="0"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45%</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200" b="0" i="0" u="none" strike="noStrike" dirty="0">
                          <a:solidFill>
                            <a:schemeClr val="tx1"/>
                          </a:solidFill>
                          <a:effectLst/>
                          <a:latin typeface="Arial" panose="020B0604020202020204" pitchFamily="34" charset="0"/>
                          <a:cs typeface="Arial" panose="020B0604020202020204" pitchFamily="34" charset="0"/>
                        </a:rPr>
                        <a:t>90 </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4167075963"/>
                  </a:ext>
                </a:extLst>
              </a:tr>
            </a:tbl>
          </a:graphicData>
        </a:graphic>
      </p:graphicFrame>
      <p:sp>
        <p:nvSpPr>
          <p:cNvPr id="5" name="Rectangle 4"/>
          <p:cNvSpPr/>
          <p:nvPr/>
        </p:nvSpPr>
        <p:spPr>
          <a:xfrm>
            <a:off x="5653550" y="3843130"/>
            <a:ext cx="3230410" cy="2428812"/>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lIns="0" rIns="0" rtlCol="0" anchor="t"/>
          <a:lstStyle/>
          <a:p>
            <a:pPr>
              <a:spcAft>
                <a:spcPts val="300"/>
              </a:spcAft>
            </a:pPr>
            <a:r>
              <a:rPr lang="en-GB" sz="1200" b="1" dirty="0">
                <a:solidFill>
                  <a:schemeClr val="tx1"/>
                </a:solidFill>
                <a:latin typeface="Arial" panose="020B0604020202020204" pitchFamily="34" charset="0"/>
                <a:cs typeface="Arial" panose="020B0604020202020204" pitchFamily="34" charset="0"/>
              </a:rPr>
              <a:t>QUAL SUMMARY</a:t>
            </a:r>
            <a:endParaRPr lang="en-GB" sz="1000" b="1" dirty="0">
              <a:solidFill>
                <a:schemeClr val="tx1"/>
              </a:solidFill>
              <a:latin typeface="Arial" panose="020B0604020202020204" pitchFamily="34" charset="0"/>
              <a:cs typeface="Arial" panose="020B0604020202020204" pitchFamily="34" charset="0"/>
            </a:endParaRPr>
          </a:p>
          <a:p>
            <a:pPr marL="171450" indent="-171450">
              <a:spcAft>
                <a:spcPts val="300"/>
              </a:spcAft>
              <a:buFont typeface="Arial"/>
              <a:buChar char="•"/>
            </a:pPr>
            <a:r>
              <a:rPr lang="en-GB" sz="1000" dirty="0">
                <a:solidFill>
                  <a:srgbClr val="010101"/>
                </a:solidFill>
                <a:latin typeface="Arial" panose="020B0604020202020204" pitchFamily="34" charset="0"/>
                <a:cs typeface="Arial" panose="020B0604020202020204" pitchFamily="34" charset="0"/>
              </a:rPr>
              <a:t>Typically reserved and </a:t>
            </a:r>
            <a:r>
              <a:rPr lang="en-GB" sz="1000" dirty="0" smtClean="0">
                <a:solidFill>
                  <a:srgbClr val="010101"/>
                </a:solidFill>
                <a:latin typeface="Arial" panose="020B0604020202020204" pitchFamily="34" charset="0"/>
                <a:cs typeface="Arial" panose="020B0604020202020204" pitchFamily="34" charset="0"/>
              </a:rPr>
              <a:t>on (on the surface) harder </a:t>
            </a:r>
            <a:r>
              <a:rPr lang="en-GB" sz="1000" dirty="0">
                <a:solidFill>
                  <a:srgbClr val="010101"/>
                </a:solidFill>
                <a:latin typeface="Arial" panose="020B0604020202020204" pitchFamily="34" charset="0"/>
                <a:cs typeface="Arial" panose="020B0604020202020204" pitchFamily="34" charset="0"/>
              </a:rPr>
              <a:t>to </a:t>
            </a:r>
            <a:r>
              <a:rPr lang="en-GB" sz="1000" dirty="0" smtClean="0">
                <a:solidFill>
                  <a:srgbClr val="010101"/>
                </a:solidFill>
                <a:latin typeface="Arial" panose="020B0604020202020204" pitchFamily="34" charset="0"/>
                <a:cs typeface="Arial" panose="020B0604020202020204" pitchFamily="34" charset="0"/>
              </a:rPr>
              <a:t>impress, but often with a genuine curiosity about English life, politics, and the economy</a:t>
            </a:r>
            <a:endParaRPr lang="en-GB" sz="1000" dirty="0">
              <a:solidFill>
                <a:srgbClr val="010101"/>
              </a:solidFill>
              <a:latin typeface="Arial" panose="020B0604020202020204" pitchFamily="34" charset="0"/>
              <a:cs typeface="Arial" panose="020B0604020202020204" pitchFamily="34" charset="0"/>
            </a:endParaRPr>
          </a:p>
          <a:p>
            <a:pPr marL="171450" indent="-171450">
              <a:spcAft>
                <a:spcPts val="300"/>
              </a:spcAft>
              <a:buFont typeface="Arial"/>
              <a:buChar char="•"/>
            </a:pPr>
            <a:r>
              <a:rPr lang="en-GB" sz="1000" dirty="0" smtClean="0">
                <a:solidFill>
                  <a:srgbClr val="010101"/>
                </a:solidFill>
                <a:latin typeface="Arial" panose="020B0604020202020204" pitchFamily="34" charset="0"/>
                <a:cs typeface="Arial" panose="020B0604020202020204" pitchFamily="34" charset="0"/>
              </a:rPr>
              <a:t>They feel they lack geographical interest at home (generally flat and uniform) so they seek it abroad in cliffs, mountains, and anything that feels ‘rugged’ </a:t>
            </a:r>
          </a:p>
          <a:p>
            <a:pPr marL="171450" indent="-171450">
              <a:spcAft>
                <a:spcPts val="300"/>
              </a:spcAft>
              <a:buFont typeface="Arial"/>
              <a:buChar char="•"/>
            </a:pPr>
            <a:r>
              <a:rPr lang="en-GB" sz="1000" dirty="0" smtClean="0">
                <a:solidFill>
                  <a:srgbClr val="010101"/>
                </a:solidFill>
                <a:latin typeface="Arial" panose="020B0604020202020204" pitchFamily="34" charset="0"/>
                <a:cs typeface="Arial" panose="020B0604020202020204" pitchFamily="34" charset="0"/>
              </a:rPr>
              <a:t>They get excited about the outdoors and active experiences more than many markets, but aren’t automatically impressed by England(e.g. they assume there are better/higher mountains elsewhere) so these activities need to show something special and unique about England too</a:t>
            </a:r>
            <a:endParaRPr lang="en-GB" sz="1000" dirty="0">
              <a:solidFill>
                <a:srgbClr val="010101"/>
              </a:solidFill>
              <a:latin typeface="Arial" panose="020B0604020202020204" pitchFamily="34" charset="0"/>
              <a:cs typeface="Arial" panose="020B0604020202020204" pitchFamily="34" charset="0"/>
            </a:endParaRPr>
          </a:p>
        </p:txBody>
      </p:sp>
      <p:sp>
        <p:nvSpPr>
          <p:cNvPr id="15" name="TextBox 14">
            <a:extLst>
              <a:ext uri="{FF2B5EF4-FFF2-40B4-BE49-F238E27FC236}">
                <a16:creationId xmlns:a16="http://schemas.microsoft.com/office/drawing/2014/main" xmlns="" id="{3D17C171-4CBB-414B-8DAE-BD536EFA2F2C}"/>
              </a:ext>
            </a:extLst>
          </p:cNvPr>
          <p:cNvSpPr txBox="1"/>
          <p:nvPr/>
        </p:nvSpPr>
        <p:spPr>
          <a:xfrm>
            <a:off x="2269067" y="328243"/>
            <a:ext cx="4633045" cy="246221"/>
          </a:xfrm>
          <a:prstGeom prst="rect">
            <a:avLst/>
          </a:prstGeom>
          <a:noFill/>
        </p:spPr>
        <p:txBody>
          <a:bodyPr wrap="square" lIns="0" rIns="0" rtlCol="0">
            <a:spAutoFit/>
          </a:bodyPr>
          <a:lstStyle/>
          <a:p>
            <a:pPr algn="r"/>
            <a:r>
              <a:rPr lang="en-GB" sz="1000" u="sng" dirty="0">
                <a:solidFill>
                  <a:schemeClr val="bg1"/>
                </a:solidFill>
                <a:latin typeface="Arial" panose="020B0604020202020204" pitchFamily="34" charset="0"/>
                <a:cs typeface="Arial" panose="020B0604020202020204" pitchFamily="34" charset="0"/>
              </a:rPr>
              <a:t>1,709,000 trips to England</a:t>
            </a:r>
            <a:r>
              <a:rPr lang="en-GB" sz="1000" dirty="0">
                <a:solidFill>
                  <a:schemeClr val="bg1"/>
                </a:solidFill>
                <a:latin typeface="Arial" panose="020B0604020202020204" pitchFamily="34" charset="0"/>
                <a:cs typeface="Arial" panose="020B0604020202020204" pitchFamily="34" charset="0"/>
              </a:rPr>
              <a:t> in 2016 (rank 6) </a:t>
            </a:r>
            <a:r>
              <a:rPr lang="en-GB" sz="1000" dirty="0" smtClean="0">
                <a:solidFill>
                  <a:schemeClr val="bg1"/>
                </a:solidFill>
                <a:latin typeface="Arial" panose="020B0604020202020204" pitchFamily="34" charset="0"/>
                <a:cs typeface="Arial" panose="020B0604020202020204" pitchFamily="34" charset="0"/>
              </a:rPr>
              <a:t>… including </a:t>
            </a:r>
            <a:r>
              <a:rPr lang="en-GB" sz="1000" u="sng" dirty="0">
                <a:solidFill>
                  <a:schemeClr val="bg1"/>
                </a:solidFill>
                <a:latin typeface="Arial" panose="020B0604020202020204" pitchFamily="34" charset="0"/>
                <a:cs typeface="Arial" panose="020B0604020202020204" pitchFamily="34" charset="0"/>
              </a:rPr>
              <a:t>56% to rest of England </a:t>
            </a:r>
            <a:r>
              <a:rPr lang="en-GB" sz="1000" u="sng" dirty="0" smtClean="0">
                <a:solidFill>
                  <a:schemeClr val="bg1"/>
                </a:solidFill>
                <a:latin typeface="Arial" panose="020B0604020202020204" pitchFamily="34" charset="0"/>
                <a:cs typeface="Arial" panose="020B0604020202020204" pitchFamily="34" charset="0"/>
              </a:rPr>
              <a:t>*</a:t>
            </a:r>
            <a:endParaRPr lang="en-GB" sz="1000" u="sng" dirty="0">
              <a:solidFill>
                <a:schemeClr val="bg1"/>
              </a:solidFill>
              <a:latin typeface="Arial" panose="020B0604020202020204" pitchFamily="34" charset="0"/>
              <a:cs typeface="Arial" panose="020B0604020202020204" pitchFamily="34" charset="0"/>
            </a:endParaRPr>
          </a:p>
        </p:txBody>
      </p:sp>
      <p:sp>
        <p:nvSpPr>
          <p:cNvPr id="16" name="TextBox 15"/>
          <p:cNvSpPr txBox="1"/>
          <p:nvPr/>
        </p:nvSpPr>
        <p:spPr>
          <a:xfrm>
            <a:off x="318553" y="6611779"/>
            <a:ext cx="792108" cy="246221"/>
          </a:xfrm>
          <a:prstGeom prst="rect">
            <a:avLst/>
          </a:prstGeom>
          <a:noFill/>
        </p:spPr>
        <p:txBody>
          <a:bodyPr wrap="none" rtlCol="0">
            <a:spAutoFit/>
          </a:bodyPr>
          <a:lstStyle/>
          <a:p>
            <a:r>
              <a:rPr lang="en-GB" sz="1000" dirty="0" smtClean="0">
                <a:latin typeface="Arial" panose="020B0604020202020204" pitchFamily="34" charset="0"/>
                <a:cs typeface="Arial" panose="020B0604020202020204" pitchFamily="34" charset="0"/>
              </a:rPr>
              <a:t>*IPS 2016</a:t>
            </a:r>
            <a:endParaRPr lang="en-GB" sz="10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549587094"/>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ext Placeholder 17"/>
          <p:cNvSpPr>
            <a:spLocks noGrp="1"/>
          </p:cNvSpPr>
          <p:nvPr>
            <p:ph type="body" sz="quarter" idx="13"/>
          </p:nvPr>
        </p:nvSpPr>
        <p:spPr>
          <a:xfrm>
            <a:off x="364445" y="6396162"/>
            <a:ext cx="4381504" cy="274638"/>
          </a:xfrm>
        </p:spPr>
        <p:txBody>
          <a:bodyPr lIns="0"/>
          <a:lstStyle/>
          <a:p>
            <a:r>
              <a:rPr lang="en-GB" dirty="0"/>
              <a:t>Discover England Fund – Activities &amp; Themes Research 2017</a:t>
            </a:r>
          </a:p>
        </p:txBody>
      </p:sp>
      <p:graphicFrame>
        <p:nvGraphicFramePr>
          <p:cNvPr id="8" name="Table 7"/>
          <p:cNvGraphicFramePr>
            <a:graphicFrameLocks noGrp="1"/>
          </p:cNvGraphicFramePr>
          <p:nvPr>
            <p:extLst>
              <p:ext uri="{D42A27DB-BD31-4B8C-83A1-F6EECF244321}">
                <p14:modId xmlns:p14="http://schemas.microsoft.com/office/powerpoint/2010/main" val="2174164535"/>
              </p:ext>
            </p:extLst>
          </p:nvPr>
        </p:nvGraphicFramePr>
        <p:xfrm>
          <a:off x="352419" y="2590699"/>
          <a:ext cx="4140001" cy="2664000"/>
        </p:xfrm>
        <a:graphic>
          <a:graphicData uri="http://schemas.openxmlformats.org/drawingml/2006/table">
            <a:tbl>
              <a:tblPr>
                <a:tableStyleId>{5C22544A-7EE6-4342-B048-85BDC9FD1C3A}</a:tableStyleId>
              </a:tblPr>
              <a:tblGrid>
                <a:gridCol w="2441047">
                  <a:extLst>
                    <a:ext uri="{9D8B030D-6E8A-4147-A177-3AD203B41FA5}">
                      <a16:colId xmlns:a16="http://schemas.microsoft.com/office/drawing/2014/main" xmlns="" val="63228188"/>
                    </a:ext>
                  </a:extLst>
                </a:gridCol>
                <a:gridCol w="849477">
                  <a:extLst>
                    <a:ext uri="{9D8B030D-6E8A-4147-A177-3AD203B41FA5}">
                      <a16:colId xmlns:a16="http://schemas.microsoft.com/office/drawing/2014/main" xmlns="" val="541565902"/>
                    </a:ext>
                  </a:extLst>
                </a:gridCol>
                <a:gridCol w="849477">
                  <a:extLst>
                    <a:ext uri="{9D8B030D-6E8A-4147-A177-3AD203B41FA5}">
                      <a16:colId xmlns:a16="http://schemas.microsoft.com/office/drawing/2014/main" xmlns="" val="3094556263"/>
                    </a:ext>
                  </a:extLst>
                </a:gridCol>
              </a:tblGrid>
              <a:tr h="396000">
                <a:tc>
                  <a:txBody>
                    <a:bodyPr/>
                    <a:lstStyle/>
                    <a:p>
                      <a:pPr algn="l" fontAlgn="b"/>
                      <a:r>
                        <a:rPr lang="en-GB" sz="1200" b="1" i="0" u="none" strike="noStrike" dirty="0">
                          <a:solidFill>
                            <a:schemeClr val="tx1"/>
                          </a:solidFill>
                          <a:effectLst/>
                          <a:latin typeface="Arial" panose="020B0604020202020204" pitchFamily="34" charset="0"/>
                          <a:cs typeface="Arial" panose="020B0604020202020204" pitchFamily="34" charset="0"/>
                        </a:rPr>
                        <a:t>ACTIVITY CLUSTER</a:t>
                      </a:r>
                      <a:endParaRPr lang="en-GB" sz="1600" b="1"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nchor="ctr">
                    <a:lnR w="3175" cap="flat" cmpd="sng" algn="ctr">
                      <a:solidFill>
                        <a:schemeClr val="bg1">
                          <a:lumMod val="65000"/>
                        </a:schemeClr>
                      </a:solidFill>
                      <a:prstDash val="solid"/>
                      <a:round/>
                      <a:headEnd type="none" w="med" len="med"/>
                      <a:tailEnd type="none" w="med" len="med"/>
                    </a:lnR>
                    <a:lnB w="3175" cap="flat" cmpd="sng" algn="ctr">
                      <a:solidFill>
                        <a:schemeClr val="bg1">
                          <a:lumMod val="65000"/>
                        </a:schemeClr>
                      </a:solidFill>
                      <a:prstDash val="solid"/>
                      <a:round/>
                      <a:headEnd type="none" w="med" len="med"/>
                      <a:tailEnd type="none" w="med" len="med"/>
                    </a:lnB>
                    <a:noFill/>
                  </a:tcPr>
                </a:tc>
                <a:tc>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9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B w="3175" cap="flat" cmpd="sng" algn="ctr">
                      <a:solidFill>
                        <a:schemeClr val="bg1">
                          <a:lumMod val="65000"/>
                        </a:schemeClr>
                      </a:solidFill>
                      <a:prstDash val="solid"/>
                      <a:round/>
                      <a:headEnd type="none" w="med" len="med"/>
                      <a:tailEnd type="none" w="med" len="med"/>
                    </a:lnB>
                    <a:noFill/>
                  </a:tcPr>
                </a:tc>
                <a:tc>
                  <a:txBody>
                    <a:bodyPr/>
                    <a:lstStyle/>
                    <a:p>
                      <a:pPr algn="ctr" fontAlgn="b"/>
                      <a:r>
                        <a:rPr lang="en-GB" sz="1200" b="1" i="0" u="none" strike="noStrike" dirty="0">
                          <a:solidFill>
                            <a:schemeClr val="tx1"/>
                          </a:solidFill>
                          <a:effectLst/>
                          <a:latin typeface="Arial" panose="020B0604020202020204" pitchFamily="34" charset="0"/>
                          <a:cs typeface="Arial" panose="020B0604020202020204" pitchFamily="34" charset="0"/>
                        </a:rPr>
                        <a:t>INDEX</a:t>
                      </a:r>
                    </a:p>
                    <a:p>
                      <a:pPr algn="ctr" fontAlgn="b"/>
                      <a:r>
                        <a:rPr lang="en-GB" sz="700" b="1" i="0" u="none" strike="noStrike" dirty="0">
                          <a:solidFill>
                            <a:schemeClr val="tx1"/>
                          </a:solidFill>
                          <a:effectLst/>
                          <a:latin typeface="Arial" panose="020B0604020202020204" pitchFamily="34" charset="0"/>
                          <a:cs typeface="Arial" panose="020B0604020202020204" pitchFamily="34" charset="0"/>
                        </a:rPr>
                        <a:t>CONSIDERATION</a:t>
                      </a:r>
                      <a:endParaRPr lang="en-GB" sz="600" b="1"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nchor="ctr">
                    <a:lnL w="3175" cap="flat" cmpd="sng" algn="ctr">
                      <a:solidFill>
                        <a:schemeClr val="bg1">
                          <a:lumMod val="65000"/>
                        </a:schemeClr>
                      </a:solidFill>
                      <a:prstDash val="solid"/>
                      <a:round/>
                      <a:headEnd type="none" w="med" len="med"/>
                      <a:tailEnd type="none" w="med" len="med"/>
                    </a:lnL>
                    <a:lnB w="3175"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3277885345"/>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Experiencing city life</a:t>
                      </a:r>
                    </a:p>
                  </a:txBody>
                  <a:tcPr marL="9525" marR="9525" marT="9525" marB="0" anchor="ctr">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ctr" fontAlgn="ctr"/>
                      <a:r>
                        <a:rPr lang="en-GB" sz="1000" b="0" i="0" u="none" strike="noStrike" dirty="0">
                          <a:solidFill>
                            <a:schemeClr val="tx1"/>
                          </a:solidFill>
                          <a:effectLst/>
                          <a:latin typeface="Arial" panose="020B0604020202020204" pitchFamily="34" charset="0"/>
                          <a:cs typeface="Arial" panose="020B0604020202020204" pitchFamily="34" charset="0"/>
                        </a:rPr>
                        <a:t>85%</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119 </a:t>
                      </a:r>
                    </a:p>
                  </a:txBody>
                  <a:tcPr marL="9525" marR="9525" marT="9525" marB="0" anchor="ctr">
                    <a:lnL w="3175" cap="flat" cmpd="sng" algn="ctr">
                      <a:solidFill>
                        <a:schemeClr val="bg1">
                          <a:lumMod val="65000"/>
                        </a:schemeClr>
                      </a:solidFill>
                      <a:prstDash val="solid"/>
                      <a:round/>
                      <a:headEnd type="none" w="med" len="med"/>
                      <a:tailEnd type="none" w="med" len="med"/>
                    </a:lnL>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rgbClr val="92D050"/>
                    </a:solidFill>
                  </a:tcPr>
                </a:tc>
                <a:extLst>
                  <a:ext uri="{0D108BD9-81ED-4DB2-BD59-A6C34878D82A}">
                    <a16:rowId xmlns:a16="http://schemas.microsoft.com/office/drawing/2014/main" xmlns="" val="1726463854"/>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Visiting famous / iconic attractions / places</a:t>
                      </a:r>
                    </a:p>
                  </a:txBody>
                  <a:tcPr marL="9525" marR="9525" marT="9525" marB="0" anchor="ctr">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ctr" fontAlgn="ctr"/>
                      <a:r>
                        <a:rPr lang="en-GB" sz="1000" b="0" i="0" u="none" strike="noStrike" dirty="0">
                          <a:solidFill>
                            <a:schemeClr val="tx1"/>
                          </a:solidFill>
                          <a:effectLst/>
                          <a:latin typeface="Arial" panose="020B0604020202020204" pitchFamily="34" charset="0"/>
                          <a:cs typeface="Arial" panose="020B0604020202020204" pitchFamily="34" charset="0"/>
                        </a:rPr>
                        <a:t>84%</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102 </a:t>
                      </a:r>
                    </a:p>
                  </a:txBody>
                  <a:tcPr marL="9525" marR="9525" marT="9525" marB="0" anchor="ctr">
                    <a:lnL w="3175" cap="flat" cmpd="sng" algn="ctr">
                      <a:solidFill>
                        <a:schemeClr val="bg1">
                          <a:lumMod val="65000"/>
                        </a:schemeClr>
                      </a:solidFill>
                      <a:prstDash val="solid"/>
                      <a:round/>
                      <a:headEnd type="none" w="med" len="med"/>
                      <a:tailEnd type="none" w="med" len="med"/>
                    </a:lnL>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1601167589"/>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Exploring history and heritage</a:t>
                      </a:r>
                    </a:p>
                  </a:txBody>
                  <a:tcPr marL="9525" marR="9525" marT="9525" marB="0" anchor="ctr">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ctr" fontAlgn="ctr"/>
                      <a:r>
                        <a:rPr lang="en-GB" sz="1000" b="0" i="0" u="none" strike="noStrike" dirty="0">
                          <a:solidFill>
                            <a:schemeClr val="tx1"/>
                          </a:solidFill>
                          <a:effectLst/>
                          <a:latin typeface="Arial" panose="020B0604020202020204" pitchFamily="34" charset="0"/>
                          <a:cs typeface="Arial" panose="020B0604020202020204" pitchFamily="34" charset="0"/>
                        </a:rPr>
                        <a:t>64%</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86 </a:t>
                      </a:r>
                    </a:p>
                  </a:txBody>
                  <a:tcPr marL="9525" marR="9525" marT="9525" marB="0" anchor="ctr">
                    <a:lnL w="3175" cap="flat" cmpd="sng" algn="ctr">
                      <a:solidFill>
                        <a:schemeClr val="bg1">
                          <a:lumMod val="65000"/>
                        </a:schemeClr>
                      </a:solidFill>
                      <a:prstDash val="solid"/>
                      <a:round/>
                      <a:headEnd type="none" w="med" len="med"/>
                      <a:tailEnd type="none" w="med" len="med"/>
                    </a:lnL>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rgbClr val="FFC000"/>
                    </a:solidFill>
                  </a:tcPr>
                </a:tc>
                <a:extLst>
                  <a:ext uri="{0D108BD9-81ED-4DB2-BD59-A6C34878D82A}">
                    <a16:rowId xmlns:a16="http://schemas.microsoft.com/office/drawing/2014/main" xmlns="" val="3180650140"/>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Attending cultural / music / sports events</a:t>
                      </a:r>
                    </a:p>
                  </a:txBody>
                  <a:tcPr marL="9525" marR="9525" marT="9525" marB="0" anchor="ctr">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ctr" fontAlgn="ctr"/>
                      <a:r>
                        <a:rPr lang="en-GB" sz="1000" b="0" i="0" u="none" strike="noStrike" dirty="0">
                          <a:solidFill>
                            <a:schemeClr val="tx1"/>
                          </a:solidFill>
                          <a:effectLst/>
                          <a:latin typeface="Arial" panose="020B0604020202020204" pitchFamily="34" charset="0"/>
                          <a:cs typeface="Arial" panose="020B0604020202020204" pitchFamily="34" charset="0"/>
                        </a:rPr>
                        <a:t>60%</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112 </a:t>
                      </a:r>
                    </a:p>
                  </a:txBody>
                  <a:tcPr marL="9525" marR="9525" marT="9525" marB="0" anchor="ctr">
                    <a:lnL w="3175" cap="flat" cmpd="sng" algn="ctr">
                      <a:solidFill>
                        <a:schemeClr val="bg1">
                          <a:lumMod val="65000"/>
                        </a:schemeClr>
                      </a:solidFill>
                      <a:prstDash val="solid"/>
                      <a:round/>
                      <a:headEnd type="none" w="med" len="med"/>
                      <a:tailEnd type="none" w="med" len="med"/>
                    </a:lnL>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rgbClr val="92D050"/>
                    </a:solidFill>
                  </a:tcPr>
                </a:tc>
                <a:extLst>
                  <a:ext uri="{0D108BD9-81ED-4DB2-BD59-A6C34878D82A}">
                    <a16:rowId xmlns:a16="http://schemas.microsoft.com/office/drawing/2014/main" xmlns="" val="542381253"/>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Outdoor leisure pursuits</a:t>
                      </a:r>
                    </a:p>
                  </a:txBody>
                  <a:tcPr marL="9525" marR="9525" marT="9525" marB="0" anchor="ctr">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ctr" fontAlgn="ctr"/>
                      <a:r>
                        <a:rPr lang="en-GB" sz="1000" b="0" i="0" u="none" strike="noStrike" dirty="0">
                          <a:solidFill>
                            <a:schemeClr val="tx1"/>
                          </a:solidFill>
                          <a:effectLst/>
                          <a:latin typeface="Arial" panose="020B0604020202020204" pitchFamily="34" charset="0"/>
                          <a:cs typeface="Arial" panose="020B0604020202020204" pitchFamily="34" charset="0"/>
                        </a:rPr>
                        <a:t>53%</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94 </a:t>
                      </a:r>
                    </a:p>
                  </a:txBody>
                  <a:tcPr marL="9525" marR="9525" marT="9525" marB="0" anchor="ctr">
                    <a:lnL w="3175" cap="flat" cmpd="sng" algn="ctr">
                      <a:solidFill>
                        <a:schemeClr val="bg1">
                          <a:lumMod val="65000"/>
                        </a:schemeClr>
                      </a:solidFill>
                      <a:prstDash val="solid"/>
                      <a:round/>
                      <a:headEnd type="none" w="med" len="med"/>
                      <a:tailEnd type="none" w="med" len="med"/>
                    </a:lnL>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3468587080"/>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Experiencing rural life &amp; scenery</a:t>
                      </a:r>
                    </a:p>
                  </a:txBody>
                  <a:tcPr marL="9525" marR="9525" marT="9525" marB="0" anchor="ctr">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ctr" fontAlgn="ctr"/>
                      <a:r>
                        <a:rPr lang="en-GB" sz="1000" b="0" i="0" u="none" strike="noStrike" dirty="0">
                          <a:solidFill>
                            <a:schemeClr val="tx1"/>
                          </a:solidFill>
                          <a:effectLst/>
                          <a:latin typeface="Arial" panose="020B0604020202020204" pitchFamily="34" charset="0"/>
                          <a:cs typeface="Arial" panose="020B0604020202020204" pitchFamily="34" charset="0"/>
                        </a:rPr>
                        <a:t>43%</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71 </a:t>
                      </a:r>
                    </a:p>
                  </a:txBody>
                  <a:tcPr marL="9525" marR="9525" marT="9525" marB="0" anchor="ctr">
                    <a:lnL w="3175" cap="flat" cmpd="sng" algn="ctr">
                      <a:solidFill>
                        <a:schemeClr val="bg1">
                          <a:lumMod val="65000"/>
                        </a:schemeClr>
                      </a:solidFill>
                      <a:prstDash val="solid"/>
                      <a:round/>
                      <a:headEnd type="none" w="med" len="med"/>
                      <a:tailEnd type="none" w="med" len="med"/>
                    </a:lnL>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rgbClr val="C00000"/>
                    </a:solidFill>
                  </a:tcPr>
                </a:tc>
                <a:extLst>
                  <a:ext uri="{0D108BD9-81ED-4DB2-BD59-A6C34878D82A}">
                    <a16:rowId xmlns:a16="http://schemas.microsoft.com/office/drawing/2014/main" xmlns="" val="1289559496"/>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Challenge and / or action</a:t>
                      </a:r>
                    </a:p>
                  </a:txBody>
                  <a:tcPr marL="9525" marR="9525" marT="9525" marB="0" anchor="ctr">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noFill/>
                  </a:tcPr>
                </a:tc>
                <a:tc>
                  <a:txBody>
                    <a:bodyPr/>
                    <a:lstStyle/>
                    <a:p>
                      <a:pPr algn="ctr" fontAlgn="ctr"/>
                      <a:r>
                        <a:rPr lang="en-GB" sz="1000" b="0" i="0" u="none" strike="noStrike" dirty="0">
                          <a:solidFill>
                            <a:schemeClr val="tx1"/>
                          </a:solidFill>
                          <a:effectLst/>
                          <a:latin typeface="Arial" panose="020B0604020202020204" pitchFamily="34" charset="0"/>
                          <a:cs typeface="Arial" panose="020B0604020202020204" pitchFamily="34" charset="0"/>
                        </a:rPr>
                        <a:t>18%</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no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59 </a:t>
                      </a:r>
                    </a:p>
                  </a:txBody>
                  <a:tcPr marL="9525" marR="9525" marT="9525" marB="0" anchor="ctr">
                    <a:lnL w="3175" cap="flat" cmpd="sng" algn="ctr">
                      <a:solidFill>
                        <a:schemeClr val="bg1">
                          <a:lumMod val="65000"/>
                        </a:schemeClr>
                      </a:solidFill>
                      <a:prstDash val="solid"/>
                      <a:round/>
                      <a:headEnd type="none" w="med" len="med"/>
                      <a:tailEnd type="none" w="med" len="med"/>
                    </a:lnL>
                    <a:lnT w="3175" cap="flat" cmpd="sng" algn="ctr">
                      <a:solidFill>
                        <a:schemeClr val="bg1">
                          <a:lumMod val="65000"/>
                        </a:schemeClr>
                      </a:solidFill>
                      <a:prstDash val="solid"/>
                      <a:round/>
                      <a:headEnd type="none" w="med" len="med"/>
                      <a:tailEnd type="none" w="med" len="med"/>
                    </a:lnT>
                    <a:solidFill>
                      <a:srgbClr val="C00000"/>
                    </a:solidFill>
                  </a:tcPr>
                </a:tc>
                <a:extLst>
                  <a:ext uri="{0D108BD9-81ED-4DB2-BD59-A6C34878D82A}">
                    <a16:rowId xmlns:a16="http://schemas.microsoft.com/office/drawing/2014/main" xmlns="" val="1428051378"/>
                  </a:ext>
                </a:extLst>
              </a:tr>
            </a:tbl>
          </a:graphicData>
        </a:graphic>
      </p:graphicFrame>
      <p:sp>
        <p:nvSpPr>
          <p:cNvPr id="3" name="Rectangle 2"/>
          <p:cNvSpPr/>
          <p:nvPr/>
        </p:nvSpPr>
        <p:spPr>
          <a:xfrm>
            <a:off x="352419" y="1775959"/>
            <a:ext cx="4140001" cy="697627"/>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CONSIDERATION OF ACTIVITY </a:t>
            </a:r>
          </a:p>
          <a:p>
            <a:pPr>
              <a:lnSpc>
                <a:spcPts val="1100"/>
              </a:lnSpc>
            </a:pPr>
            <a:r>
              <a:rPr lang="en-GB" sz="1200" b="1" dirty="0">
                <a:solidFill>
                  <a:srgbClr val="120742"/>
                </a:solidFill>
                <a:latin typeface="Arial" panose="020B0604020202020204" pitchFamily="34" charset="0"/>
                <a:cs typeface="Arial" panose="020B0604020202020204" pitchFamily="34" charset="0"/>
              </a:rPr>
              <a:t>CLUSTERS ON HOLIDAY TO ENGLAND </a:t>
            </a:r>
          </a:p>
          <a:p>
            <a:r>
              <a:rPr lang="en-GB" sz="700" dirty="0">
                <a:latin typeface="Arial" panose="020B0604020202020204" pitchFamily="34" charset="0"/>
                <a:cs typeface="Arial" panose="020B0604020202020204" pitchFamily="34" charset="0"/>
              </a:rPr>
              <a:t>TOP 2 BOX (DEFINITELY WOULD OR VERY LIKELY TO) CONSIDERATION OF ACTIVITY CLUSTERS ON HOLIDAY TO ENGLAND AND INDEXING AGAINST “GLOBAL” TOP 2 BOX SCORES. BOTH COLUMNS SHOW / BASED ON NORMALISED DATA</a:t>
            </a:r>
          </a:p>
        </p:txBody>
      </p:sp>
      <p:sp>
        <p:nvSpPr>
          <p:cNvPr id="12" name="Oval 11"/>
          <p:cNvSpPr/>
          <p:nvPr/>
        </p:nvSpPr>
        <p:spPr>
          <a:xfrm>
            <a:off x="8371260" y="169332"/>
            <a:ext cx="527544" cy="51909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t"/>
          <a:lstStyle/>
          <a:p>
            <a:pPr algn="ctr"/>
            <a:endParaRPr lang="en-US" sz="800" dirty="0">
              <a:solidFill>
                <a:schemeClr val="tx1"/>
              </a:solidFill>
              <a:latin typeface="Arial" panose="020B0604020202020204" pitchFamily="34" charset="0"/>
            </a:endParaRPr>
          </a:p>
        </p:txBody>
      </p:sp>
      <p:graphicFrame>
        <p:nvGraphicFramePr>
          <p:cNvPr id="14" name="Chart Placeholder 7"/>
          <p:cNvGraphicFramePr>
            <a:graphicFrameLocks/>
          </p:cNvGraphicFramePr>
          <p:nvPr>
            <p:extLst>
              <p:ext uri="{D42A27DB-BD31-4B8C-83A1-F6EECF244321}">
                <p14:modId xmlns:p14="http://schemas.microsoft.com/office/powerpoint/2010/main" val="403516609"/>
              </p:ext>
            </p:extLst>
          </p:nvPr>
        </p:nvGraphicFramePr>
        <p:xfrm>
          <a:off x="-180926" y="849138"/>
          <a:ext cx="9743207" cy="467610"/>
        </p:xfrm>
        <a:graphic>
          <a:graphicData uri="http://schemas.openxmlformats.org/drawingml/2006/chart">
            <c:chart xmlns:c="http://schemas.openxmlformats.org/drawingml/2006/chart" xmlns:r="http://schemas.openxmlformats.org/officeDocument/2006/relationships" r:id="rId3"/>
          </a:graphicData>
        </a:graphic>
      </p:graphicFrame>
      <p:sp>
        <p:nvSpPr>
          <p:cNvPr id="20" name="Rectangle 19"/>
          <p:cNvSpPr/>
          <p:nvPr/>
        </p:nvSpPr>
        <p:spPr>
          <a:xfrm>
            <a:off x="352419" y="932365"/>
            <a:ext cx="2633153" cy="318480"/>
          </a:xfrm>
          <a:prstGeom prst="rect">
            <a:avLst/>
          </a:prstGeom>
          <a:noFill/>
        </p:spPr>
        <p:txBody>
          <a:bodyPr wrap="square" lIns="0" tIns="36000" rIns="0" bIns="0" anchor="ctr">
            <a:spAutoFit/>
          </a:bodyPr>
          <a:lstStyle/>
          <a:p>
            <a:pPr algn="r">
              <a:lnSpc>
                <a:spcPts val="1100"/>
              </a:lnSpc>
            </a:pPr>
            <a:r>
              <a:rPr lang="en-GB" sz="1200" b="1" dirty="0">
                <a:latin typeface="Arial" panose="020B0604020202020204" pitchFamily="34" charset="0"/>
                <a:cs typeface="Arial" panose="020B0604020202020204" pitchFamily="34" charset="0"/>
              </a:rPr>
              <a:t>ATTITUDE TOWARDS TAKING A HOLIDAY TO ENGLAND IN FUTURE</a:t>
            </a:r>
            <a:endParaRPr lang="en-GB" sz="1200" b="1" dirty="0">
              <a:solidFill>
                <a:srgbClr val="00B050"/>
              </a:solidFill>
              <a:latin typeface="Arial" panose="020B0604020202020204" pitchFamily="34" charset="0"/>
              <a:cs typeface="Arial" panose="020B0604020202020204" pitchFamily="34" charset="0"/>
            </a:endParaRPr>
          </a:p>
        </p:txBody>
      </p:sp>
      <p:graphicFrame>
        <p:nvGraphicFramePr>
          <p:cNvPr id="22" name="Table 21"/>
          <p:cNvGraphicFramePr>
            <a:graphicFrameLocks noGrp="1"/>
          </p:cNvGraphicFramePr>
          <p:nvPr>
            <p:extLst>
              <p:ext uri="{D42A27DB-BD31-4B8C-83A1-F6EECF244321}">
                <p14:modId xmlns:p14="http://schemas.microsoft.com/office/powerpoint/2010/main" val="2251824227"/>
              </p:ext>
            </p:extLst>
          </p:nvPr>
        </p:nvGraphicFramePr>
        <p:xfrm>
          <a:off x="4745949" y="2590699"/>
          <a:ext cx="4140000" cy="3636000"/>
        </p:xfrm>
        <a:graphic>
          <a:graphicData uri="http://schemas.openxmlformats.org/drawingml/2006/table">
            <a:tbl>
              <a:tblPr>
                <a:tableStyleId>{5C22544A-7EE6-4342-B048-85BDC9FD1C3A}</a:tableStyleId>
              </a:tblPr>
              <a:tblGrid>
                <a:gridCol w="2440800">
                  <a:extLst>
                    <a:ext uri="{9D8B030D-6E8A-4147-A177-3AD203B41FA5}">
                      <a16:colId xmlns:a16="http://schemas.microsoft.com/office/drawing/2014/main" xmlns="" val="1103061090"/>
                    </a:ext>
                  </a:extLst>
                </a:gridCol>
                <a:gridCol w="849600">
                  <a:extLst>
                    <a:ext uri="{9D8B030D-6E8A-4147-A177-3AD203B41FA5}">
                      <a16:colId xmlns:a16="http://schemas.microsoft.com/office/drawing/2014/main" xmlns="" val="644159123"/>
                    </a:ext>
                  </a:extLst>
                </a:gridCol>
                <a:gridCol w="849600">
                  <a:extLst>
                    <a:ext uri="{9D8B030D-6E8A-4147-A177-3AD203B41FA5}">
                      <a16:colId xmlns:a16="http://schemas.microsoft.com/office/drawing/2014/main" xmlns="" val="3859757549"/>
                    </a:ext>
                  </a:extLst>
                </a:gridCol>
              </a:tblGrid>
              <a:tr h="396000">
                <a:tc>
                  <a:txBody>
                    <a:bodyPr/>
                    <a:lstStyle/>
                    <a:p>
                      <a:pPr marL="0" marR="0" lvl="0" indent="0" algn="l" defTabSz="457200" rtl="0" eaLnBrk="1" fontAlgn="b" latinLnBrk="0" hangingPunct="1">
                        <a:lnSpc>
                          <a:spcPct val="100000"/>
                        </a:lnSpc>
                        <a:spcBef>
                          <a:spcPts val="0"/>
                        </a:spcBef>
                        <a:spcAft>
                          <a:spcPts val="0"/>
                        </a:spcAft>
                        <a:buClrTx/>
                        <a:buSzTx/>
                        <a:buFontTx/>
                        <a:buNone/>
                        <a:tabLst/>
                        <a:defRPr/>
                      </a:pPr>
                      <a:r>
                        <a:rPr lang="en-GB" sz="1200" b="1" i="0" u="none" strike="noStrike" dirty="0">
                          <a:solidFill>
                            <a:schemeClr val="tx1"/>
                          </a:solidFill>
                          <a:effectLst/>
                          <a:latin typeface="Arial" panose="020B0604020202020204" pitchFamily="34" charset="0"/>
                          <a:cs typeface="Arial" panose="020B0604020202020204" pitchFamily="34" charset="0"/>
                        </a:rPr>
                        <a:t>ACTIVITY (1-10 of 40)</a:t>
                      </a:r>
                      <a:endParaRPr lang="en-GB" sz="1600" b="1"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12700" cmpd="sng">
                      <a:noFill/>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9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12700" cmpd="sng">
                      <a:noFill/>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200" b="1" i="0" u="none" strike="noStrike" dirty="0">
                          <a:solidFill>
                            <a:schemeClr val="tx1"/>
                          </a:solidFill>
                          <a:effectLst/>
                          <a:latin typeface="Arial" panose="020B0604020202020204" pitchFamily="34" charset="0"/>
                          <a:cs typeface="Arial" panose="020B0604020202020204" pitchFamily="34" charset="0"/>
                        </a:rPr>
                        <a:t>INDEX </a:t>
                      </a:r>
                    </a:p>
                    <a:p>
                      <a:pPr algn="ctr" fontAlgn="b"/>
                      <a:r>
                        <a:rPr lang="en-GB" sz="700" b="1" i="0" u="none" strike="noStrike" dirty="0">
                          <a:solidFill>
                            <a:schemeClr val="tx1"/>
                          </a:solidFill>
                          <a:effectLst/>
                          <a:latin typeface="Arial" panose="020B0604020202020204" pitchFamily="34" charset="0"/>
                          <a:cs typeface="Arial" panose="020B0604020202020204" pitchFamily="34" charset="0"/>
                        </a:rPr>
                        <a:t>IMPORTANCE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12700" cmpd="sng">
                      <a:noFill/>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255244487"/>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Trying local food &amp; drink specialities</a:t>
                      </a: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81%</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140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extLst>
                  <a:ext uri="{0D108BD9-81ED-4DB2-BD59-A6C34878D82A}">
                    <a16:rowId xmlns:a16="http://schemas.microsoft.com/office/drawing/2014/main" xmlns="" val="2005986910"/>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Seeing world famous or iconic places</a:t>
                      </a: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77%</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156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extLst>
                  <a:ext uri="{0D108BD9-81ED-4DB2-BD59-A6C34878D82A}">
                    <a16:rowId xmlns:a16="http://schemas.microsoft.com/office/drawing/2014/main" xmlns="" val="4167075963"/>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Visiting a historic monument</a:t>
                      </a: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71%</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112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92D050"/>
                    </a:solidFill>
                  </a:tcPr>
                </a:tc>
                <a:extLst>
                  <a:ext uri="{0D108BD9-81ED-4DB2-BD59-A6C34878D82A}">
                    <a16:rowId xmlns:a16="http://schemas.microsoft.com/office/drawing/2014/main" xmlns="" val="2265351345"/>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Experiencing local nightlife</a:t>
                      </a: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71%</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151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extLst>
                  <a:ext uri="{0D108BD9-81ED-4DB2-BD59-A6C34878D82A}">
                    <a16:rowId xmlns:a16="http://schemas.microsoft.com/office/drawing/2014/main" xmlns="" val="2373551203"/>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Visiting a castle/palace/historic house</a:t>
                      </a: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69%</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98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89524845"/>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Visiting a museum</a:t>
                      </a: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68%</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93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824507888"/>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Having a gourmet meal</a:t>
                      </a: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64%</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108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463063126"/>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Visiting a park/garden</a:t>
                      </a: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62%</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65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C00000"/>
                    </a:solidFill>
                  </a:tcPr>
                </a:tc>
                <a:extLst>
                  <a:ext uri="{0D108BD9-81ED-4DB2-BD59-A6C34878D82A}">
                    <a16:rowId xmlns:a16="http://schemas.microsoft.com/office/drawing/2014/main" xmlns="" val="1789088986"/>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Shopping for clothes</a:t>
                      </a: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59%</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130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extLst>
                  <a:ext uri="{0D108BD9-81ED-4DB2-BD59-A6C34878D82A}">
                    <a16:rowId xmlns:a16="http://schemas.microsoft.com/office/drawing/2014/main" xmlns="" val="2214850825"/>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Watching a play / musical</a:t>
                      </a: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58%</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112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92D050"/>
                    </a:solidFill>
                  </a:tcPr>
                </a:tc>
                <a:extLst>
                  <a:ext uri="{0D108BD9-81ED-4DB2-BD59-A6C34878D82A}">
                    <a16:rowId xmlns:a16="http://schemas.microsoft.com/office/drawing/2014/main" xmlns="" val="3781145162"/>
                  </a:ext>
                </a:extLst>
              </a:tr>
            </a:tbl>
          </a:graphicData>
        </a:graphic>
      </p:graphicFrame>
      <p:pic>
        <p:nvPicPr>
          <p:cNvPr id="6" name="Picture 5"/>
          <p:cNvPicPr>
            <a:picLocks noChangeAspect="1"/>
          </p:cNvPicPr>
          <p:nvPr/>
        </p:nvPicPr>
        <p:blipFill>
          <a:blip r:embed="rId4">
            <a:clrChange>
              <a:clrFrom>
                <a:srgbClr val="FFFFFF"/>
              </a:clrFrom>
              <a:clrTo>
                <a:srgbClr val="FFFFFF">
                  <a:alpha val="0"/>
                </a:srgbClr>
              </a:clrTo>
            </a:clrChange>
          </a:blip>
          <a:stretch>
            <a:fillRect/>
          </a:stretch>
        </p:blipFill>
        <p:spPr>
          <a:xfrm>
            <a:off x="7118198" y="6384361"/>
            <a:ext cx="947246" cy="257740"/>
          </a:xfrm>
          <a:prstGeom prst="rect">
            <a:avLst/>
          </a:prstGeom>
        </p:spPr>
      </p:pic>
      <p:pic>
        <p:nvPicPr>
          <p:cNvPr id="24" name="Picture 23"/>
          <p:cNvPicPr>
            <a:picLocks noChangeAspect="1"/>
          </p:cNvPicPr>
          <p:nvPr/>
        </p:nvPicPr>
        <p:blipFill rotWithShape="1">
          <a:blip r:embed="rId5"/>
          <a:srcRect l="17343" t="4419" r="12023" b="12561"/>
          <a:stretch/>
        </p:blipFill>
        <p:spPr>
          <a:xfrm>
            <a:off x="8172950" y="6341608"/>
            <a:ext cx="359990" cy="355944"/>
          </a:xfrm>
          <a:prstGeom prst="ellipse">
            <a:avLst/>
          </a:prstGeom>
        </p:spPr>
      </p:pic>
      <p:sp>
        <p:nvSpPr>
          <p:cNvPr id="37" name="Rectangle 36"/>
          <p:cNvSpPr/>
          <p:nvPr/>
        </p:nvSpPr>
        <p:spPr>
          <a:xfrm>
            <a:off x="4745949" y="1775959"/>
            <a:ext cx="4312326" cy="697627"/>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MOST CONSIDERED ACTIVITIES ON HOLIDAY TO ENGLAND AND IMPORTANCE VS. CHOOSING ENGLAND</a:t>
            </a:r>
          </a:p>
          <a:p>
            <a:r>
              <a:rPr lang="en-GB" sz="700" dirty="0">
                <a:latin typeface="Arial" panose="020B0604020202020204" pitchFamily="34" charset="0"/>
                <a:cs typeface="Arial" panose="020B0604020202020204" pitchFamily="34" charset="0"/>
              </a:rPr>
              <a:t>TOP 2 BOX (DEFINITELY WOULD OR VERY LIKELY TO) CONSIDERATION OF ACTIVITY ON HOLIDAY TO ENGLAND) AND TOP 2 BOX (SOLE/VERY IMPORTANT REASON) IMPORTANCE OF ACTIVITY VS. CHOSING ENGLAND INDEXED AGAINST AVERAGE IMPORTANCE OF ACTIVITIES</a:t>
            </a:r>
          </a:p>
        </p:txBody>
      </p:sp>
      <p:sp>
        <p:nvSpPr>
          <p:cNvPr id="38" name="TextBox 37"/>
          <p:cNvSpPr txBox="1"/>
          <p:nvPr/>
        </p:nvSpPr>
        <p:spPr>
          <a:xfrm>
            <a:off x="5303521" y="274989"/>
            <a:ext cx="3035630" cy="307777"/>
          </a:xfrm>
          <a:prstGeom prst="rect">
            <a:avLst/>
          </a:prstGeom>
          <a:noFill/>
        </p:spPr>
        <p:txBody>
          <a:bodyPr wrap="square" rtlCol="0">
            <a:spAutoFit/>
          </a:bodyPr>
          <a:lstStyle/>
          <a:p>
            <a:pPr algn="r"/>
            <a:r>
              <a:rPr lang="en-GB" sz="1400" b="1" dirty="0">
                <a:solidFill>
                  <a:schemeClr val="bg1"/>
                </a:solidFill>
                <a:latin typeface="Arial" panose="020B0604020202020204" pitchFamily="34" charset="0"/>
                <a:cs typeface="Arial" panose="020B0604020202020204" pitchFamily="34" charset="0"/>
              </a:rPr>
              <a:t>Norway</a:t>
            </a:r>
          </a:p>
        </p:txBody>
      </p:sp>
      <p:sp>
        <p:nvSpPr>
          <p:cNvPr id="39" name="Rectangle 38"/>
          <p:cNvSpPr/>
          <p:nvPr/>
        </p:nvSpPr>
        <p:spPr>
          <a:xfrm>
            <a:off x="289556" y="5377777"/>
            <a:ext cx="3964944" cy="848922"/>
          </a:xfrm>
          <a:prstGeom prst="rect">
            <a:avLst/>
          </a:prstGeom>
          <a:solidFill>
            <a:schemeClr val="bg1"/>
          </a:solidFill>
          <a:ln>
            <a:solidFill>
              <a:schemeClr val="bg1"/>
            </a:solidFill>
          </a:ln>
          <a:effectLst/>
        </p:spPr>
        <p:style>
          <a:lnRef idx="1">
            <a:schemeClr val="accent1"/>
          </a:lnRef>
          <a:fillRef idx="3">
            <a:schemeClr val="accent1"/>
          </a:fillRef>
          <a:effectRef idx="2">
            <a:schemeClr val="accent1"/>
          </a:effectRef>
          <a:fontRef idx="minor">
            <a:schemeClr val="lt1"/>
          </a:fontRef>
        </p:style>
        <p:txBody>
          <a:bodyPr rtlCol="0" anchor="ctr"/>
          <a:lstStyle/>
          <a:p>
            <a:r>
              <a:rPr lang="en-GB" sz="1100" dirty="0">
                <a:solidFill>
                  <a:schemeClr val="tx1"/>
                </a:solidFill>
                <a:latin typeface="Arial" panose="020B0604020202020204" pitchFamily="34" charset="0"/>
                <a:cs typeface="Arial" panose="020B0604020202020204" pitchFamily="34" charset="0"/>
              </a:rPr>
              <a:t>Local nightlife and shopping for clothes relatively weighty drivers of visitation (alongside plays / musicals). Though widely considered, parks/gardens have little actual impact</a:t>
            </a:r>
          </a:p>
        </p:txBody>
      </p:sp>
      <p:sp>
        <p:nvSpPr>
          <p:cNvPr id="40" name="Isosceles Triangle 39"/>
          <p:cNvSpPr/>
          <p:nvPr/>
        </p:nvSpPr>
        <p:spPr>
          <a:xfrm rot="16200000">
            <a:off x="4287936" y="5744319"/>
            <a:ext cx="284188" cy="115839"/>
          </a:xfrm>
          <a:prstGeom prst="triangle">
            <a:avLst/>
          </a:prstGeom>
          <a:solidFill>
            <a:srgbClr val="12074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GB" dirty="0"/>
          </a:p>
        </p:txBody>
      </p:sp>
      <p:pic>
        <p:nvPicPr>
          <p:cNvPr id="25" name="Picture 24"/>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8356244" y="224188"/>
            <a:ext cx="556800" cy="417600"/>
          </a:xfrm>
          <a:prstGeom prst="roundRect">
            <a:avLst>
              <a:gd name="adj" fmla="val 8594"/>
            </a:avLst>
          </a:prstGeom>
          <a:noFill/>
          <a:ln>
            <a:noFill/>
          </a:ln>
          <a:effectLst/>
        </p:spPr>
      </p:pic>
      <p:sp>
        <p:nvSpPr>
          <p:cNvPr id="30" name="Oval 29"/>
          <p:cNvSpPr/>
          <p:nvPr/>
        </p:nvSpPr>
        <p:spPr>
          <a:xfrm>
            <a:off x="8378136" y="819359"/>
            <a:ext cx="527544" cy="519092"/>
          </a:xfrm>
          <a:prstGeom prst="ellipse">
            <a:avLst/>
          </a:prstGeom>
          <a:solidFill>
            <a:srgbClr val="120742"/>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algn="ctr"/>
            <a:r>
              <a:rPr lang="en-US" sz="1400" b="1" dirty="0">
                <a:solidFill>
                  <a:schemeClr val="bg1"/>
                </a:solidFill>
                <a:latin typeface="Arial" panose="020B0604020202020204" pitchFamily="34" charset="0"/>
                <a:cs typeface="Arial" panose="020B0604020202020204" pitchFamily="34" charset="0"/>
              </a:rPr>
              <a:t>75%</a:t>
            </a:r>
          </a:p>
        </p:txBody>
      </p:sp>
      <p:sp>
        <p:nvSpPr>
          <p:cNvPr id="31" name="TextBox 30"/>
          <p:cNvSpPr txBox="1"/>
          <p:nvPr/>
        </p:nvSpPr>
        <p:spPr>
          <a:xfrm>
            <a:off x="8065444" y="1339907"/>
            <a:ext cx="1152927" cy="400110"/>
          </a:xfrm>
          <a:prstGeom prst="rect">
            <a:avLst/>
          </a:prstGeom>
          <a:noFill/>
        </p:spPr>
        <p:txBody>
          <a:bodyPr wrap="square" lIns="0" rIns="0" rtlCol="0">
            <a:spAutoFit/>
          </a:bodyPr>
          <a:lstStyle/>
          <a:p>
            <a:pPr algn="ctr"/>
            <a:r>
              <a:rPr lang="en-GB" sz="1000" dirty="0"/>
              <a:t>NET England </a:t>
            </a:r>
          </a:p>
          <a:p>
            <a:pPr algn="ctr"/>
            <a:r>
              <a:rPr lang="en-GB" sz="1000" dirty="0"/>
              <a:t>consideration</a:t>
            </a:r>
          </a:p>
        </p:txBody>
      </p:sp>
      <p:sp>
        <p:nvSpPr>
          <p:cNvPr id="36" name="TextBox 35"/>
          <p:cNvSpPr txBox="1"/>
          <p:nvPr/>
        </p:nvSpPr>
        <p:spPr>
          <a:xfrm>
            <a:off x="4662249" y="6279242"/>
            <a:ext cx="1616148" cy="246221"/>
          </a:xfrm>
          <a:prstGeom prst="rect">
            <a:avLst/>
          </a:prstGeom>
          <a:noFill/>
        </p:spPr>
        <p:txBody>
          <a:bodyPr wrap="none" rtlCol="0">
            <a:spAutoFit/>
          </a:bodyPr>
          <a:lstStyle/>
          <a:p>
            <a:r>
              <a:rPr lang="en-GB" sz="1000" i="1" dirty="0">
                <a:latin typeface="Arial" panose="020B0604020202020204" pitchFamily="34" charset="0"/>
                <a:cs typeface="Arial" panose="020B0604020202020204" pitchFamily="34" charset="0"/>
              </a:rPr>
              <a:t>List continues overleaf …</a:t>
            </a:r>
          </a:p>
        </p:txBody>
      </p:sp>
      <p:sp>
        <p:nvSpPr>
          <p:cNvPr id="26" name="Rectangle 25">
            <a:extLst>
              <a:ext uri="{FF2B5EF4-FFF2-40B4-BE49-F238E27FC236}">
                <a16:creationId xmlns:a16="http://schemas.microsoft.com/office/drawing/2014/main" xmlns="" id="{A3BF2E85-A814-4E83-AA89-99F7212BBE2E}"/>
              </a:ext>
            </a:extLst>
          </p:cNvPr>
          <p:cNvSpPr/>
          <p:nvPr/>
        </p:nvSpPr>
        <p:spPr>
          <a:xfrm>
            <a:off x="3010159" y="1245080"/>
            <a:ext cx="846386" cy="276999"/>
          </a:xfrm>
          <a:prstGeom prst="rect">
            <a:avLst/>
          </a:prstGeom>
          <a:solidFill>
            <a:schemeClr val="bg1"/>
          </a:solidFill>
        </p:spPr>
        <p:txBody>
          <a:bodyPr wrap="none" lIns="0" tIns="0" rIns="0" bIns="0">
            <a:spAutoFit/>
          </a:bodyPr>
          <a:lstStyle/>
          <a:p>
            <a:r>
              <a:rPr lang="en-GB" sz="900" dirty="0">
                <a:solidFill>
                  <a:srgbClr val="120742"/>
                </a:solidFill>
                <a:latin typeface="Arial" panose="020B0604020202020204" pitchFamily="34" charset="0"/>
                <a:cs typeface="Arial" panose="020B0604020202020204" pitchFamily="34" charset="0"/>
              </a:rPr>
              <a:t>Would definitely </a:t>
            </a:r>
          </a:p>
          <a:p>
            <a:r>
              <a:rPr lang="en-GB" sz="900" dirty="0">
                <a:solidFill>
                  <a:srgbClr val="120742"/>
                </a:solidFill>
                <a:latin typeface="Arial" panose="020B0604020202020204" pitchFamily="34" charset="0"/>
                <a:cs typeface="Arial" panose="020B0604020202020204" pitchFamily="34" charset="0"/>
              </a:rPr>
              <a:t>consider</a:t>
            </a:r>
          </a:p>
        </p:txBody>
      </p:sp>
      <p:sp>
        <p:nvSpPr>
          <p:cNvPr id="27" name="Rectangle 26">
            <a:extLst>
              <a:ext uri="{FF2B5EF4-FFF2-40B4-BE49-F238E27FC236}">
                <a16:creationId xmlns:a16="http://schemas.microsoft.com/office/drawing/2014/main" xmlns="" id="{C108375D-7E32-42EB-85B1-5EF71EBED1F6}"/>
              </a:ext>
            </a:extLst>
          </p:cNvPr>
          <p:cNvSpPr/>
          <p:nvPr/>
        </p:nvSpPr>
        <p:spPr>
          <a:xfrm>
            <a:off x="6255733" y="1245080"/>
            <a:ext cx="852798" cy="276999"/>
          </a:xfrm>
          <a:prstGeom prst="rect">
            <a:avLst/>
          </a:prstGeom>
          <a:solidFill>
            <a:schemeClr val="bg1"/>
          </a:solidFill>
        </p:spPr>
        <p:txBody>
          <a:bodyPr wrap="none" lIns="0" tIns="0" rIns="0" bIns="0">
            <a:spAutoFit/>
          </a:bodyPr>
          <a:lstStyle/>
          <a:p>
            <a:r>
              <a:rPr lang="en-GB" sz="900" dirty="0">
                <a:solidFill>
                  <a:srgbClr val="00B050"/>
                </a:solidFill>
                <a:latin typeface="Arial" panose="020B0604020202020204" pitchFamily="34" charset="0"/>
                <a:cs typeface="Arial" panose="020B0604020202020204" pitchFamily="34" charset="0"/>
              </a:rPr>
              <a:t>England holiday </a:t>
            </a:r>
          </a:p>
          <a:p>
            <a:r>
              <a:rPr lang="en-GB" sz="900" dirty="0">
                <a:solidFill>
                  <a:srgbClr val="00B050"/>
                </a:solidFill>
                <a:latin typeface="Arial" panose="020B0604020202020204" pitchFamily="34" charset="0"/>
                <a:cs typeface="Arial" panose="020B0604020202020204" pitchFamily="34" charset="0"/>
              </a:rPr>
              <a:t>already booked</a:t>
            </a:r>
          </a:p>
        </p:txBody>
      </p:sp>
      <p:sp>
        <p:nvSpPr>
          <p:cNvPr id="28" name="Rectangle 27">
            <a:extLst>
              <a:ext uri="{FF2B5EF4-FFF2-40B4-BE49-F238E27FC236}">
                <a16:creationId xmlns:a16="http://schemas.microsoft.com/office/drawing/2014/main" xmlns="" id="{2514900B-97EA-4DE9-9281-27364C1C54B0}"/>
              </a:ext>
            </a:extLst>
          </p:cNvPr>
          <p:cNvSpPr/>
          <p:nvPr/>
        </p:nvSpPr>
        <p:spPr>
          <a:xfrm>
            <a:off x="5006303" y="1245080"/>
            <a:ext cx="621965" cy="276999"/>
          </a:xfrm>
          <a:prstGeom prst="rect">
            <a:avLst/>
          </a:prstGeom>
          <a:solidFill>
            <a:schemeClr val="bg1"/>
          </a:solidFill>
        </p:spPr>
        <p:txBody>
          <a:bodyPr wrap="none" lIns="0" tIns="0" rIns="0" bIns="0">
            <a:spAutoFit/>
          </a:bodyPr>
          <a:lstStyle/>
          <a:p>
            <a:r>
              <a:rPr lang="en-GB" sz="900" dirty="0">
                <a:solidFill>
                  <a:srgbClr val="92D050"/>
                </a:solidFill>
                <a:latin typeface="Arial" panose="020B0604020202020204" pitchFamily="34" charset="0"/>
                <a:cs typeface="Arial" panose="020B0604020202020204" pitchFamily="34" charset="0"/>
              </a:rPr>
              <a:t>Actively</a:t>
            </a:r>
          </a:p>
          <a:p>
            <a:r>
              <a:rPr lang="en-GB" sz="900" dirty="0">
                <a:solidFill>
                  <a:srgbClr val="92D050"/>
                </a:solidFill>
                <a:latin typeface="Arial" panose="020B0604020202020204" pitchFamily="34" charset="0"/>
                <a:cs typeface="Arial" panose="020B0604020202020204" pitchFamily="34" charset="0"/>
              </a:rPr>
              <a:t>considering </a:t>
            </a:r>
          </a:p>
        </p:txBody>
      </p:sp>
      <p:sp>
        <p:nvSpPr>
          <p:cNvPr id="29" name="TextBox 28">
            <a:extLst>
              <a:ext uri="{FF2B5EF4-FFF2-40B4-BE49-F238E27FC236}">
                <a16:creationId xmlns:a16="http://schemas.microsoft.com/office/drawing/2014/main" xmlns="" id="{E27D0065-28E5-4A19-9158-EF2C850CFBDC}"/>
              </a:ext>
            </a:extLst>
          </p:cNvPr>
          <p:cNvSpPr txBox="1"/>
          <p:nvPr/>
        </p:nvSpPr>
        <p:spPr>
          <a:xfrm>
            <a:off x="2573867" y="305766"/>
            <a:ext cx="4534664" cy="246221"/>
          </a:xfrm>
          <a:prstGeom prst="rect">
            <a:avLst/>
          </a:prstGeom>
          <a:noFill/>
        </p:spPr>
        <p:txBody>
          <a:bodyPr wrap="square" lIns="0" rIns="0" rtlCol="0">
            <a:spAutoFit/>
          </a:bodyPr>
          <a:lstStyle/>
          <a:p>
            <a:pPr algn="r"/>
            <a:r>
              <a:rPr lang="en-GB" sz="1000" u="sng" dirty="0">
                <a:solidFill>
                  <a:schemeClr val="bg1"/>
                </a:solidFill>
                <a:latin typeface="Arial" panose="020B0604020202020204" pitchFamily="34" charset="0"/>
                <a:cs typeface="Arial" panose="020B0604020202020204" pitchFamily="34" charset="0"/>
              </a:rPr>
              <a:t>606,000 trips to England</a:t>
            </a:r>
            <a:r>
              <a:rPr lang="en-GB" sz="1000" dirty="0">
                <a:solidFill>
                  <a:schemeClr val="bg1"/>
                </a:solidFill>
                <a:latin typeface="Arial" panose="020B0604020202020204" pitchFamily="34" charset="0"/>
                <a:cs typeface="Arial" panose="020B0604020202020204" pitchFamily="34" charset="0"/>
              </a:rPr>
              <a:t> in 2016 (rank 8) … </a:t>
            </a:r>
            <a:r>
              <a:rPr lang="en-GB" sz="1000" dirty="0" smtClean="0">
                <a:solidFill>
                  <a:schemeClr val="bg1"/>
                </a:solidFill>
                <a:latin typeface="Arial" panose="020B0604020202020204" pitchFamily="34" charset="0"/>
                <a:cs typeface="Arial" panose="020B0604020202020204" pitchFamily="34" charset="0"/>
              </a:rPr>
              <a:t>including </a:t>
            </a:r>
            <a:r>
              <a:rPr lang="en-GB" sz="1000" u="sng" dirty="0" smtClean="0">
                <a:solidFill>
                  <a:schemeClr val="bg1"/>
                </a:solidFill>
                <a:latin typeface="Arial" panose="020B0604020202020204" pitchFamily="34" charset="0"/>
                <a:cs typeface="Arial" panose="020B0604020202020204" pitchFamily="34" charset="0"/>
              </a:rPr>
              <a:t>41</a:t>
            </a:r>
            <a:r>
              <a:rPr lang="en-GB" sz="1000" u="sng" dirty="0">
                <a:solidFill>
                  <a:schemeClr val="bg1"/>
                </a:solidFill>
                <a:latin typeface="Arial" panose="020B0604020202020204" pitchFamily="34" charset="0"/>
                <a:cs typeface="Arial" panose="020B0604020202020204" pitchFamily="34" charset="0"/>
              </a:rPr>
              <a:t>% to rest of England *</a:t>
            </a:r>
          </a:p>
        </p:txBody>
      </p:sp>
      <p:sp>
        <p:nvSpPr>
          <p:cNvPr id="32" name="TextBox 31"/>
          <p:cNvSpPr txBox="1"/>
          <p:nvPr/>
        </p:nvSpPr>
        <p:spPr>
          <a:xfrm>
            <a:off x="318553" y="6611779"/>
            <a:ext cx="792108" cy="246221"/>
          </a:xfrm>
          <a:prstGeom prst="rect">
            <a:avLst/>
          </a:prstGeom>
          <a:noFill/>
        </p:spPr>
        <p:txBody>
          <a:bodyPr wrap="none" rtlCol="0">
            <a:spAutoFit/>
          </a:bodyPr>
          <a:lstStyle/>
          <a:p>
            <a:r>
              <a:rPr lang="en-GB" sz="1000" dirty="0" smtClean="0">
                <a:latin typeface="Arial" panose="020B0604020202020204" pitchFamily="34" charset="0"/>
                <a:cs typeface="Arial" panose="020B0604020202020204" pitchFamily="34" charset="0"/>
              </a:rPr>
              <a:t>*IPS 2016</a:t>
            </a:r>
            <a:endParaRPr lang="en-GB" sz="10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836442604"/>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Rectangle 29"/>
          <p:cNvSpPr/>
          <p:nvPr/>
        </p:nvSpPr>
        <p:spPr>
          <a:xfrm>
            <a:off x="4748220" y="1142498"/>
            <a:ext cx="4140001" cy="2283400"/>
          </a:xfrm>
          <a:prstGeom prst="rect">
            <a:avLst/>
          </a:prstGeom>
          <a:noFill/>
          <a:ln>
            <a:solidFill>
              <a:schemeClr val="bg1"/>
            </a:solidFill>
          </a:ln>
          <a:effectLst/>
        </p:spPr>
        <p:style>
          <a:lnRef idx="1">
            <a:schemeClr val="accent1"/>
          </a:lnRef>
          <a:fillRef idx="3">
            <a:schemeClr val="accent1"/>
          </a:fillRef>
          <a:effectRef idx="2">
            <a:schemeClr val="accent1"/>
          </a:effectRef>
          <a:fontRef idx="minor">
            <a:schemeClr val="lt1"/>
          </a:fontRef>
        </p:style>
        <p:txBody>
          <a:bodyPr rtlCol="0" anchor="t"/>
          <a:lstStyle/>
          <a:p>
            <a:pPr marL="180000" lvl="0" indent="-180000">
              <a:spcAft>
                <a:spcPts val="600"/>
              </a:spcAft>
              <a:buClr>
                <a:srgbClr val="120742"/>
              </a:buClr>
              <a:buFont typeface="Arial" panose="020B0604020202020204" pitchFamily="34" charset="0"/>
              <a:buChar char="•"/>
            </a:pPr>
            <a:r>
              <a:rPr lang="en-GB" sz="1100" dirty="0">
                <a:solidFill>
                  <a:schemeClr val="tx1"/>
                </a:solidFill>
                <a:latin typeface="Arial" panose="020B0604020202020204" pitchFamily="34" charset="0"/>
                <a:cs typeface="Arial" panose="020B0604020202020204" pitchFamily="34" charset="0"/>
              </a:rPr>
              <a:t>Rural life and challenge/action clusters are not widely considered – city life and cultural pursuits are key to prospective visitors </a:t>
            </a:r>
          </a:p>
          <a:p>
            <a:pPr marL="180000" lvl="0" indent="-180000">
              <a:spcAft>
                <a:spcPts val="600"/>
              </a:spcAft>
              <a:buClr>
                <a:srgbClr val="120742"/>
              </a:buClr>
              <a:buFont typeface="Arial" panose="020B0604020202020204" pitchFamily="34" charset="0"/>
              <a:buChar char="•"/>
            </a:pPr>
            <a:r>
              <a:rPr lang="en-GB" sz="1100" dirty="0">
                <a:solidFill>
                  <a:schemeClr val="tx1"/>
                </a:solidFill>
                <a:latin typeface="Arial" panose="020B0604020202020204" pitchFamily="34" charset="0"/>
                <a:cs typeface="Arial" panose="020B0604020202020204" pitchFamily="34" charset="0"/>
              </a:rPr>
              <a:t>Local food/drink ranks highly alongside local night life – both as activities considered and drivers of England consideration </a:t>
            </a:r>
          </a:p>
          <a:p>
            <a:pPr marL="180000" lvl="0" indent="-180000">
              <a:spcAft>
                <a:spcPts val="600"/>
              </a:spcAft>
              <a:buClr>
                <a:schemeClr val="tx1"/>
              </a:buClr>
              <a:buFont typeface="Arial" panose="020B0604020202020204" pitchFamily="34" charset="0"/>
              <a:buChar char="•"/>
            </a:pPr>
            <a:r>
              <a:rPr lang="en-GB" sz="1100" dirty="0">
                <a:solidFill>
                  <a:schemeClr val="tx1"/>
                </a:solidFill>
                <a:latin typeface="Arial" panose="020B0604020202020204" pitchFamily="34" charset="0"/>
                <a:cs typeface="Arial" panose="020B0604020202020204" pitchFamily="34" charset="0"/>
              </a:rPr>
              <a:t>Clothes and plays/musicals relatively key too </a:t>
            </a:r>
          </a:p>
          <a:p>
            <a:pPr marL="180000" lvl="0" indent="-180000">
              <a:spcAft>
                <a:spcPts val="600"/>
              </a:spcAft>
              <a:buClr>
                <a:schemeClr val="tx1"/>
              </a:buClr>
              <a:buFont typeface="Arial" panose="020B0604020202020204" pitchFamily="34" charset="0"/>
              <a:buChar char="•"/>
            </a:pPr>
            <a:r>
              <a:rPr lang="en-GB" sz="1100" dirty="0">
                <a:solidFill>
                  <a:schemeClr val="tx1"/>
                </a:solidFill>
                <a:latin typeface="Arial" panose="020B0604020202020204" pitchFamily="34" charset="0"/>
                <a:cs typeface="Arial" panose="020B0604020202020204" pitchFamily="34" charset="0"/>
              </a:rPr>
              <a:t>Of the less widely considered activities, contemporary culture punches slightly above its weight as a driver </a:t>
            </a:r>
          </a:p>
        </p:txBody>
      </p:sp>
      <p:sp>
        <p:nvSpPr>
          <p:cNvPr id="18" name="Text Placeholder 17"/>
          <p:cNvSpPr>
            <a:spLocks noGrp="1"/>
          </p:cNvSpPr>
          <p:nvPr>
            <p:ph type="body" sz="quarter" idx="13"/>
          </p:nvPr>
        </p:nvSpPr>
        <p:spPr>
          <a:xfrm>
            <a:off x="364445" y="6396162"/>
            <a:ext cx="4381504" cy="274638"/>
          </a:xfrm>
        </p:spPr>
        <p:txBody>
          <a:bodyPr lIns="0"/>
          <a:lstStyle/>
          <a:p>
            <a:r>
              <a:rPr lang="en-GB" dirty="0"/>
              <a:t>Discover England Fund – Activities &amp; Themes Research 2017</a:t>
            </a:r>
          </a:p>
        </p:txBody>
      </p:sp>
      <p:sp>
        <p:nvSpPr>
          <p:cNvPr id="12" name="Oval 11"/>
          <p:cNvSpPr/>
          <p:nvPr/>
        </p:nvSpPr>
        <p:spPr>
          <a:xfrm>
            <a:off x="8371260" y="169332"/>
            <a:ext cx="527544" cy="51909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t"/>
          <a:lstStyle/>
          <a:p>
            <a:pPr algn="ctr"/>
            <a:endParaRPr lang="en-US" sz="800" dirty="0">
              <a:solidFill>
                <a:schemeClr val="tx1"/>
              </a:solidFill>
              <a:latin typeface="Arial" panose="020B0604020202020204" pitchFamily="34" charset="0"/>
            </a:endParaRPr>
          </a:p>
        </p:txBody>
      </p:sp>
      <p:pic>
        <p:nvPicPr>
          <p:cNvPr id="6" name="Picture 5"/>
          <p:cNvPicPr>
            <a:picLocks noChangeAspect="1"/>
          </p:cNvPicPr>
          <p:nvPr/>
        </p:nvPicPr>
        <p:blipFill>
          <a:blip r:embed="rId3">
            <a:clrChange>
              <a:clrFrom>
                <a:srgbClr val="FFFFFF"/>
              </a:clrFrom>
              <a:clrTo>
                <a:srgbClr val="FFFFFF">
                  <a:alpha val="0"/>
                </a:srgbClr>
              </a:clrTo>
            </a:clrChange>
          </a:blip>
          <a:stretch>
            <a:fillRect/>
          </a:stretch>
        </p:blipFill>
        <p:spPr>
          <a:xfrm>
            <a:off x="7118198" y="6384361"/>
            <a:ext cx="947246" cy="257740"/>
          </a:xfrm>
          <a:prstGeom prst="rect">
            <a:avLst/>
          </a:prstGeom>
        </p:spPr>
      </p:pic>
      <p:pic>
        <p:nvPicPr>
          <p:cNvPr id="24" name="Picture 23"/>
          <p:cNvPicPr>
            <a:picLocks noChangeAspect="1"/>
          </p:cNvPicPr>
          <p:nvPr/>
        </p:nvPicPr>
        <p:blipFill rotWithShape="1">
          <a:blip r:embed="rId4"/>
          <a:srcRect l="17343" t="4419" r="12023" b="12561"/>
          <a:stretch/>
        </p:blipFill>
        <p:spPr>
          <a:xfrm>
            <a:off x="8172950" y="6341608"/>
            <a:ext cx="359990" cy="355944"/>
          </a:xfrm>
          <a:prstGeom prst="ellipse">
            <a:avLst/>
          </a:prstGeom>
        </p:spPr>
      </p:pic>
      <p:sp>
        <p:nvSpPr>
          <p:cNvPr id="38" name="TextBox 37"/>
          <p:cNvSpPr txBox="1"/>
          <p:nvPr/>
        </p:nvSpPr>
        <p:spPr>
          <a:xfrm>
            <a:off x="5303521" y="274989"/>
            <a:ext cx="3035630" cy="307777"/>
          </a:xfrm>
          <a:prstGeom prst="rect">
            <a:avLst/>
          </a:prstGeom>
          <a:noFill/>
        </p:spPr>
        <p:txBody>
          <a:bodyPr wrap="square" rtlCol="0">
            <a:spAutoFit/>
          </a:bodyPr>
          <a:lstStyle/>
          <a:p>
            <a:pPr algn="r"/>
            <a:r>
              <a:rPr lang="en-GB" sz="1400" b="1" dirty="0">
                <a:solidFill>
                  <a:schemeClr val="bg1"/>
                </a:solidFill>
                <a:latin typeface="Arial" panose="020B0604020202020204" pitchFamily="34" charset="0"/>
                <a:cs typeface="Arial" panose="020B0604020202020204" pitchFamily="34" charset="0"/>
              </a:rPr>
              <a:t>Norway</a:t>
            </a:r>
          </a:p>
        </p:txBody>
      </p:sp>
      <p:pic>
        <p:nvPicPr>
          <p:cNvPr id="25" name="Picture 24"/>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356244" y="224188"/>
            <a:ext cx="556800" cy="417600"/>
          </a:xfrm>
          <a:prstGeom prst="roundRect">
            <a:avLst>
              <a:gd name="adj" fmla="val 8594"/>
            </a:avLst>
          </a:prstGeom>
          <a:noFill/>
          <a:ln>
            <a:noFill/>
          </a:ln>
          <a:effectLst/>
        </p:spPr>
      </p:pic>
      <p:sp>
        <p:nvSpPr>
          <p:cNvPr id="23" name="Rectangle 22"/>
          <p:cNvSpPr/>
          <p:nvPr/>
        </p:nvSpPr>
        <p:spPr>
          <a:xfrm>
            <a:off x="4748221" y="2935044"/>
            <a:ext cx="4114206" cy="2712173"/>
          </a:xfrm>
          <a:prstGeom prst="rect">
            <a:avLst/>
          </a:prstGeom>
          <a:noFill/>
          <a:ln w="6350">
            <a:solidFill>
              <a:schemeClr val="bg1">
                <a:lumMod val="50000"/>
              </a:schemeClr>
            </a:solidFill>
            <a:prstDash val="sysDash"/>
          </a:ln>
          <a:effectLst/>
        </p:spPr>
        <p:style>
          <a:lnRef idx="1">
            <a:schemeClr val="accent1"/>
          </a:lnRef>
          <a:fillRef idx="3">
            <a:schemeClr val="accent1"/>
          </a:fillRef>
          <a:effectRef idx="2">
            <a:schemeClr val="accent1"/>
          </a:effectRef>
          <a:fontRef idx="minor">
            <a:schemeClr val="lt1"/>
          </a:fontRef>
        </p:style>
        <p:txBody>
          <a:bodyPr lIns="36000" rIns="36000" rtlCol="0" anchor="t"/>
          <a:lstStyle/>
          <a:p>
            <a:r>
              <a:rPr lang="en-GB" sz="1200" b="1" dirty="0">
                <a:solidFill>
                  <a:schemeClr val="tx1"/>
                </a:solidFill>
                <a:latin typeface="Arial" panose="020B0604020202020204" pitchFamily="34" charset="0"/>
                <a:cs typeface="Arial" panose="020B0604020202020204" pitchFamily="34" charset="0"/>
              </a:rPr>
              <a:t>INDEXING </a:t>
            </a:r>
          </a:p>
          <a:p>
            <a:r>
              <a:rPr lang="en-GB" sz="1050" dirty="0">
                <a:solidFill>
                  <a:schemeClr val="tx1"/>
                </a:solidFill>
                <a:latin typeface="Arial" panose="020B0604020202020204" pitchFamily="34" charset="0"/>
                <a:cs typeface="Arial" panose="020B0604020202020204" pitchFamily="34" charset="0"/>
              </a:rPr>
              <a:t>Indexing shows relative differences, e.g. against the global average or the average importance of activities. An index score of 120 next to a 60% score indicates a global average of 50% as does an index score of 80 next to a 40% score. </a:t>
            </a:r>
          </a:p>
          <a:p>
            <a:endParaRPr lang="en-GB" sz="1100" b="1" dirty="0">
              <a:solidFill>
                <a:schemeClr val="tx1"/>
              </a:solidFill>
              <a:latin typeface="Arial" panose="020B0604020202020204" pitchFamily="34" charset="0"/>
              <a:cs typeface="Arial" panose="020B0604020202020204" pitchFamily="34" charset="0"/>
            </a:endParaRPr>
          </a:p>
          <a:p>
            <a:r>
              <a:rPr lang="en-GB" sz="1200" b="1" dirty="0">
                <a:solidFill>
                  <a:schemeClr val="tx1"/>
                </a:solidFill>
                <a:latin typeface="Arial" panose="020B0604020202020204" pitchFamily="34" charset="0"/>
                <a:cs typeface="Arial" panose="020B0604020202020204" pitchFamily="34" charset="0"/>
              </a:rPr>
              <a:t>COLOUR CODING OF INDEX SCORES </a:t>
            </a:r>
          </a:p>
          <a:p>
            <a:r>
              <a:rPr lang="en-GB" sz="1050" dirty="0">
                <a:solidFill>
                  <a:schemeClr val="tx1"/>
                </a:solidFill>
                <a:latin typeface="Arial" panose="020B0604020202020204" pitchFamily="34" charset="0"/>
                <a:cs typeface="Arial" panose="020B0604020202020204" pitchFamily="34" charset="0"/>
              </a:rPr>
              <a:t>Index scores have been colour coded to highlight smaller or greater differences. </a:t>
            </a:r>
            <a:r>
              <a:rPr lang="en-GB" sz="1050" dirty="0">
                <a:solidFill>
                  <a:srgbClr val="C00000"/>
                </a:solidFill>
                <a:latin typeface="Arial" panose="020B0604020202020204" pitchFamily="34" charset="0"/>
                <a:cs typeface="Arial" panose="020B0604020202020204" pitchFamily="34" charset="0"/>
                <a:sym typeface="Wingdings" panose="05000000000000000000" pitchFamily="2" charset="2"/>
              </a:rPr>
              <a:t></a:t>
            </a:r>
            <a:r>
              <a:rPr lang="en-GB" sz="1050" dirty="0">
                <a:solidFill>
                  <a:schemeClr val="tx1"/>
                </a:solidFill>
                <a:latin typeface="Arial" panose="020B0604020202020204" pitchFamily="34" charset="0"/>
                <a:cs typeface="Arial" panose="020B0604020202020204" pitchFamily="34" charset="0"/>
              </a:rPr>
              <a:t>=strong under-indexing (index &lt;80), </a:t>
            </a:r>
            <a:r>
              <a:rPr lang="en-GB" sz="1050" dirty="0">
                <a:solidFill>
                  <a:srgbClr val="FFC000"/>
                </a:solidFill>
                <a:latin typeface="Arial" panose="020B0604020202020204" pitchFamily="34" charset="0"/>
                <a:cs typeface="Arial" panose="020B0604020202020204" pitchFamily="34" charset="0"/>
                <a:sym typeface="Wingdings" panose="05000000000000000000" pitchFamily="2" charset="2"/>
              </a:rPr>
              <a:t></a:t>
            </a:r>
            <a:r>
              <a:rPr lang="en-GB" sz="1050" dirty="0">
                <a:solidFill>
                  <a:schemeClr val="tx1"/>
                </a:solidFill>
                <a:latin typeface="Arial" panose="020B0604020202020204" pitchFamily="34" charset="0"/>
                <a:cs typeface="Arial" panose="020B0604020202020204" pitchFamily="34" charset="0"/>
              </a:rPr>
              <a:t>=moderate under-indexing (index 80-89), </a:t>
            </a:r>
            <a:r>
              <a:rPr lang="en-GB" sz="1050" dirty="0">
                <a:solidFill>
                  <a:srgbClr val="92D050"/>
                </a:solidFill>
                <a:latin typeface="Arial" panose="020B0604020202020204" pitchFamily="34" charset="0"/>
                <a:cs typeface="Arial" panose="020B0604020202020204" pitchFamily="34" charset="0"/>
                <a:sym typeface="Wingdings" panose="05000000000000000000" pitchFamily="2" charset="2"/>
              </a:rPr>
              <a:t></a:t>
            </a:r>
            <a:r>
              <a:rPr lang="en-GB" sz="1050" dirty="0">
                <a:solidFill>
                  <a:schemeClr val="tx1"/>
                </a:solidFill>
                <a:latin typeface="Arial" panose="020B0604020202020204" pitchFamily="34" charset="0"/>
                <a:cs typeface="Arial" panose="020B0604020202020204" pitchFamily="34" charset="0"/>
              </a:rPr>
              <a:t>=moderate over-indexing (index 110-119) and </a:t>
            </a:r>
            <a:r>
              <a:rPr lang="en-GB" sz="1050" dirty="0">
                <a:solidFill>
                  <a:srgbClr val="00B050"/>
                </a:solidFill>
                <a:latin typeface="Arial" panose="020B0604020202020204" pitchFamily="34" charset="0"/>
                <a:cs typeface="Arial" panose="020B0604020202020204" pitchFamily="34" charset="0"/>
                <a:sym typeface="Wingdings" panose="05000000000000000000" pitchFamily="2" charset="2"/>
              </a:rPr>
              <a:t></a:t>
            </a:r>
            <a:r>
              <a:rPr lang="en-GB" sz="1050" dirty="0">
                <a:solidFill>
                  <a:schemeClr val="tx1"/>
                </a:solidFill>
                <a:latin typeface="Arial" panose="020B0604020202020204" pitchFamily="34" charset="0"/>
                <a:cs typeface="Arial" panose="020B0604020202020204" pitchFamily="34" charset="0"/>
              </a:rPr>
              <a:t>=strong over-indexing (index 120+)</a:t>
            </a:r>
            <a:endParaRPr lang="en-GB" sz="1050" b="1" dirty="0">
              <a:solidFill>
                <a:schemeClr val="tx1"/>
              </a:solidFill>
              <a:latin typeface="Arial" panose="020B0604020202020204" pitchFamily="34" charset="0"/>
              <a:cs typeface="Arial" panose="020B0604020202020204" pitchFamily="34" charset="0"/>
            </a:endParaRPr>
          </a:p>
          <a:p>
            <a:endParaRPr lang="en-GB" sz="1100" b="1" dirty="0">
              <a:solidFill>
                <a:schemeClr val="tx1"/>
              </a:solidFill>
              <a:latin typeface="Arial" panose="020B0604020202020204" pitchFamily="34" charset="0"/>
              <a:cs typeface="Arial" panose="020B0604020202020204" pitchFamily="34" charset="0"/>
            </a:endParaRPr>
          </a:p>
          <a:p>
            <a:pPr lvl="0"/>
            <a:r>
              <a:rPr lang="en-GB" sz="1200" b="1" dirty="0">
                <a:solidFill>
                  <a:srgbClr val="120742"/>
                </a:solidFill>
                <a:latin typeface="Arial" panose="020B0604020202020204" pitchFamily="34" charset="0"/>
                <a:cs typeface="Arial" panose="020B0604020202020204" pitchFamily="34" charset="0"/>
              </a:rPr>
              <a:t>SOURCE </a:t>
            </a:r>
          </a:p>
          <a:p>
            <a:pPr lvl="0"/>
            <a:r>
              <a:rPr lang="en-GB" sz="1050" dirty="0">
                <a:solidFill>
                  <a:srgbClr val="120742"/>
                </a:solidFill>
                <a:latin typeface="Arial" panose="020B0604020202020204" pitchFamily="34" charset="0"/>
                <a:cs typeface="Arial" panose="020B0604020202020204" pitchFamily="34" charset="0"/>
              </a:rPr>
              <a:t>Online survey of 1,516 respondents. Fieldwork carried out between </a:t>
            </a:r>
            <a:r>
              <a:rPr lang="en-GB" sz="1050" dirty="0">
                <a:solidFill>
                  <a:srgbClr val="120742"/>
                </a:solidFill>
                <a:latin typeface="Arial" panose="020B0604020202020204" pitchFamily="34" charset="0"/>
                <a:cs typeface="Arial" panose="020B0604020202020204" pitchFamily="34" charset="0"/>
              </a:rPr>
              <a:t>[02.17] and [03.17]</a:t>
            </a:r>
            <a:r>
              <a:rPr lang="en-GB" sz="1050" dirty="0">
                <a:solidFill>
                  <a:srgbClr val="120742"/>
                </a:solidFill>
                <a:latin typeface="Arial" panose="020B0604020202020204" pitchFamily="34" charset="0"/>
                <a:cs typeface="Arial" panose="020B0604020202020204" pitchFamily="34" charset="0"/>
              </a:rPr>
              <a:t>.</a:t>
            </a:r>
            <a:endParaRPr lang="en-GB" sz="1050" dirty="0">
              <a:solidFill>
                <a:srgbClr val="120742"/>
              </a:solidFill>
              <a:latin typeface="Arial" panose="020B0604020202020204" pitchFamily="34" charset="0"/>
              <a:cs typeface="Arial" panose="020B0604020202020204" pitchFamily="34" charset="0"/>
            </a:endParaRPr>
          </a:p>
        </p:txBody>
      </p:sp>
      <p:sp>
        <p:nvSpPr>
          <p:cNvPr id="31" name="Rectangle 30"/>
          <p:cNvSpPr/>
          <p:nvPr/>
        </p:nvSpPr>
        <p:spPr>
          <a:xfrm>
            <a:off x="4748221" y="926035"/>
            <a:ext cx="4116478" cy="233397"/>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MARKET SUMMARY</a:t>
            </a:r>
          </a:p>
        </p:txBody>
      </p:sp>
      <p:graphicFrame>
        <p:nvGraphicFramePr>
          <p:cNvPr id="69" name="Table 68"/>
          <p:cNvGraphicFramePr>
            <a:graphicFrameLocks noGrp="1"/>
          </p:cNvGraphicFramePr>
          <p:nvPr>
            <p:extLst>
              <p:ext uri="{D42A27DB-BD31-4B8C-83A1-F6EECF244321}">
                <p14:modId xmlns:p14="http://schemas.microsoft.com/office/powerpoint/2010/main" val="2598953142"/>
              </p:ext>
            </p:extLst>
          </p:nvPr>
        </p:nvGraphicFramePr>
        <p:xfrm>
          <a:off x="326345" y="1289671"/>
          <a:ext cx="4140000" cy="3636000"/>
        </p:xfrm>
        <a:graphic>
          <a:graphicData uri="http://schemas.openxmlformats.org/drawingml/2006/table">
            <a:tbl>
              <a:tblPr>
                <a:tableStyleId>{5C22544A-7EE6-4342-B048-85BDC9FD1C3A}</a:tableStyleId>
              </a:tblPr>
              <a:tblGrid>
                <a:gridCol w="2440800">
                  <a:extLst>
                    <a:ext uri="{9D8B030D-6E8A-4147-A177-3AD203B41FA5}">
                      <a16:colId xmlns:a16="http://schemas.microsoft.com/office/drawing/2014/main" xmlns="" val="1103061090"/>
                    </a:ext>
                  </a:extLst>
                </a:gridCol>
                <a:gridCol w="849600">
                  <a:extLst>
                    <a:ext uri="{9D8B030D-6E8A-4147-A177-3AD203B41FA5}">
                      <a16:colId xmlns:a16="http://schemas.microsoft.com/office/drawing/2014/main" xmlns="" val="644159123"/>
                    </a:ext>
                  </a:extLst>
                </a:gridCol>
                <a:gridCol w="849600">
                  <a:extLst>
                    <a:ext uri="{9D8B030D-6E8A-4147-A177-3AD203B41FA5}">
                      <a16:colId xmlns:a16="http://schemas.microsoft.com/office/drawing/2014/main" xmlns="" val="3859757549"/>
                    </a:ext>
                  </a:extLst>
                </a:gridCol>
              </a:tblGrid>
              <a:tr h="396000">
                <a:tc>
                  <a:txBody>
                    <a:bodyPr/>
                    <a:lstStyle/>
                    <a:p>
                      <a:pPr marL="0" marR="0" lvl="0" indent="0" algn="l" defTabSz="457200" rtl="0" eaLnBrk="1" fontAlgn="b" latinLnBrk="0" hangingPunct="1">
                        <a:lnSpc>
                          <a:spcPct val="100000"/>
                        </a:lnSpc>
                        <a:spcBef>
                          <a:spcPts val="0"/>
                        </a:spcBef>
                        <a:spcAft>
                          <a:spcPts val="0"/>
                        </a:spcAft>
                        <a:buClrTx/>
                        <a:buSzTx/>
                        <a:buFontTx/>
                        <a:buNone/>
                        <a:tabLst/>
                        <a:defRPr/>
                      </a:pPr>
                      <a:r>
                        <a:rPr lang="en-GB" sz="1200" b="1" i="0" u="none" strike="noStrike" dirty="0">
                          <a:solidFill>
                            <a:schemeClr val="tx1"/>
                          </a:solidFill>
                          <a:effectLst/>
                          <a:latin typeface="Arial" panose="020B0604020202020204" pitchFamily="34" charset="0"/>
                          <a:cs typeface="Arial" panose="020B0604020202020204" pitchFamily="34" charset="0"/>
                        </a:rPr>
                        <a:t>ACTIVITY (11-20 of 40)</a:t>
                      </a:r>
                      <a:endParaRPr lang="en-GB" sz="1600" b="1"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12700" cmpd="sng">
                      <a:noFill/>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9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12700" cmpd="sng">
                      <a:noFill/>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200" b="1" i="0" u="none" strike="noStrike" dirty="0">
                          <a:solidFill>
                            <a:schemeClr val="tx1"/>
                          </a:solidFill>
                          <a:effectLst/>
                          <a:latin typeface="Arial" panose="020B0604020202020204" pitchFamily="34" charset="0"/>
                          <a:cs typeface="Arial" panose="020B0604020202020204" pitchFamily="34" charset="0"/>
                        </a:rPr>
                        <a:t>INDEX </a:t>
                      </a:r>
                    </a:p>
                    <a:p>
                      <a:pPr algn="ctr" fontAlgn="b"/>
                      <a:r>
                        <a:rPr lang="en-GB" sz="700" b="1" i="0" u="none" strike="noStrike" dirty="0">
                          <a:solidFill>
                            <a:schemeClr val="tx1"/>
                          </a:solidFill>
                          <a:effectLst/>
                          <a:latin typeface="Arial" panose="020B0604020202020204" pitchFamily="34" charset="0"/>
                          <a:cs typeface="Arial" panose="020B0604020202020204" pitchFamily="34" charset="0"/>
                        </a:rPr>
                        <a:t>IMPORTANCE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12700" cmpd="sng">
                      <a:noFill/>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255244487"/>
                  </a:ext>
                </a:extLst>
              </a:tr>
              <a:tr h="324000">
                <a:tc>
                  <a:txBody>
                    <a:bodyPr/>
                    <a:lstStyle/>
                    <a:p>
                      <a:pPr algn="l" fontAlgn="b"/>
                      <a:r>
                        <a:rPr lang="en-GB" sz="1000" b="0" i="0" u="none" strike="noStrike" dirty="0">
                          <a:solidFill>
                            <a:srgbClr val="120742"/>
                          </a:solidFill>
                          <a:effectLst/>
                          <a:latin typeface="Arial" panose="020B0604020202020204" pitchFamily="34" charset="0"/>
                          <a:cs typeface="Arial" panose="020B0604020202020204" pitchFamily="34" charset="0"/>
                        </a:rPr>
                        <a:t>Exploring villages / rural areas</a:t>
                      </a:r>
                    </a:p>
                  </a:txBody>
                  <a:tcPr marL="9525" marR="9525" marT="36000" marB="3600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solidFill>
                            <a:srgbClr val="120742"/>
                          </a:solidFill>
                          <a:effectLst/>
                          <a:latin typeface="Arial" panose="020B0604020202020204" pitchFamily="34" charset="0"/>
                          <a:cs typeface="Arial" panose="020B0604020202020204" pitchFamily="34" charset="0"/>
                        </a:rPr>
                        <a:t>53%</a:t>
                      </a:r>
                    </a:p>
                  </a:txBody>
                  <a:tcPr marL="9525" marR="9525" marT="36000" marB="3600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rgbClr val="120742"/>
                          </a:solidFill>
                          <a:effectLst/>
                          <a:latin typeface="Arial" panose="020B0604020202020204" pitchFamily="34" charset="0"/>
                          <a:cs typeface="Arial" panose="020B0604020202020204" pitchFamily="34" charset="0"/>
                        </a:rPr>
                        <a:t> 99 </a:t>
                      </a:r>
                    </a:p>
                  </a:txBody>
                  <a:tcPr marL="9525" marR="9525" marT="36000" marB="3600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005986910"/>
                  </a:ext>
                </a:extLst>
              </a:tr>
              <a:tr h="324000">
                <a:tc>
                  <a:txBody>
                    <a:bodyPr/>
                    <a:lstStyle/>
                    <a:p>
                      <a:pPr algn="l" fontAlgn="b"/>
                      <a:r>
                        <a:rPr lang="en-GB" sz="1000" b="0" i="0" u="none" strike="noStrike" dirty="0">
                          <a:solidFill>
                            <a:srgbClr val="120742"/>
                          </a:solidFill>
                          <a:effectLst/>
                          <a:latin typeface="Arial" panose="020B0604020202020204" pitchFamily="34" charset="0"/>
                          <a:cs typeface="Arial" panose="020B0604020202020204" pitchFamily="34" charset="0"/>
                        </a:rPr>
                        <a:t>Short (&lt; 2hrs) country or coastal walk</a:t>
                      </a:r>
                    </a:p>
                  </a:txBody>
                  <a:tcPr marL="9525" marR="9525" marT="36000" marB="3600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solidFill>
                            <a:srgbClr val="120742"/>
                          </a:solidFill>
                          <a:effectLst/>
                          <a:latin typeface="Arial" panose="020B0604020202020204" pitchFamily="34" charset="0"/>
                          <a:cs typeface="Arial" panose="020B0604020202020204" pitchFamily="34" charset="0"/>
                        </a:rPr>
                        <a:t>52%</a:t>
                      </a:r>
                    </a:p>
                  </a:txBody>
                  <a:tcPr marL="9525" marR="9525" marT="36000" marB="3600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1" i="0" u="none" strike="noStrike" dirty="0">
                          <a:solidFill>
                            <a:schemeClr val="bg1"/>
                          </a:solidFill>
                          <a:effectLst/>
                          <a:latin typeface="Arial" panose="020B0604020202020204" pitchFamily="34" charset="0"/>
                          <a:cs typeface="Arial" panose="020B0604020202020204" pitchFamily="34" charset="0"/>
                        </a:rPr>
                        <a:t> 82 </a:t>
                      </a:r>
                    </a:p>
                  </a:txBody>
                  <a:tcPr marL="9525" marR="9525" marT="36000" marB="3600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FFC000"/>
                    </a:solidFill>
                  </a:tcPr>
                </a:tc>
                <a:extLst>
                  <a:ext uri="{0D108BD9-81ED-4DB2-BD59-A6C34878D82A}">
                    <a16:rowId xmlns:a16="http://schemas.microsoft.com/office/drawing/2014/main" xmlns="" val="4167075963"/>
                  </a:ext>
                </a:extLst>
              </a:tr>
              <a:tr h="324000">
                <a:tc>
                  <a:txBody>
                    <a:bodyPr/>
                    <a:lstStyle/>
                    <a:p>
                      <a:pPr algn="l" fontAlgn="b"/>
                      <a:r>
                        <a:rPr lang="en-GB" sz="1000" b="0" i="0" u="none" strike="noStrike" dirty="0">
                          <a:solidFill>
                            <a:srgbClr val="120742"/>
                          </a:solidFill>
                          <a:effectLst/>
                          <a:latin typeface="Arial" panose="020B0604020202020204" pitchFamily="34" charset="0"/>
                          <a:cs typeface="Arial" panose="020B0604020202020204" pitchFamily="34" charset="0"/>
                        </a:rPr>
                        <a:t>Food &amp; drink tour or attraction</a:t>
                      </a:r>
                    </a:p>
                  </a:txBody>
                  <a:tcPr marL="9525" marR="9525" marT="36000" marB="3600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solidFill>
                            <a:srgbClr val="120742"/>
                          </a:solidFill>
                          <a:effectLst/>
                          <a:latin typeface="Arial" panose="020B0604020202020204" pitchFamily="34" charset="0"/>
                          <a:cs typeface="Arial" panose="020B0604020202020204" pitchFamily="34" charset="0"/>
                        </a:rPr>
                        <a:t>50%</a:t>
                      </a:r>
                    </a:p>
                  </a:txBody>
                  <a:tcPr marL="9525" marR="9525" marT="36000" marB="3600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rgbClr val="120742"/>
                          </a:solidFill>
                          <a:effectLst/>
                          <a:latin typeface="Arial" panose="020B0604020202020204" pitchFamily="34" charset="0"/>
                          <a:cs typeface="Arial" panose="020B0604020202020204" pitchFamily="34" charset="0"/>
                        </a:rPr>
                        <a:t> 92 </a:t>
                      </a:r>
                    </a:p>
                  </a:txBody>
                  <a:tcPr marL="9525" marR="9525" marT="36000" marB="3600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265351345"/>
                  </a:ext>
                </a:extLst>
              </a:tr>
              <a:tr h="324000">
                <a:tc>
                  <a:txBody>
                    <a:bodyPr/>
                    <a:lstStyle/>
                    <a:p>
                      <a:pPr algn="l" fontAlgn="b"/>
                      <a:r>
                        <a:rPr lang="en-GB" sz="1000" b="0" i="0" u="none" strike="noStrike" dirty="0">
                          <a:solidFill>
                            <a:srgbClr val="120742"/>
                          </a:solidFill>
                          <a:effectLst/>
                          <a:latin typeface="Arial" panose="020B0604020202020204" pitchFamily="34" charset="0"/>
                          <a:cs typeface="Arial" panose="020B0604020202020204" pitchFamily="34" charset="0"/>
                        </a:rPr>
                        <a:t>Shopping for locally made products/craft</a:t>
                      </a:r>
                    </a:p>
                  </a:txBody>
                  <a:tcPr marL="9525" marR="9525" marT="36000" marB="3600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solidFill>
                            <a:srgbClr val="120742"/>
                          </a:solidFill>
                          <a:effectLst/>
                          <a:latin typeface="Arial" panose="020B0604020202020204" pitchFamily="34" charset="0"/>
                          <a:cs typeface="Arial" panose="020B0604020202020204" pitchFamily="34" charset="0"/>
                        </a:rPr>
                        <a:t>47%</a:t>
                      </a:r>
                    </a:p>
                  </a:txBody>
                  <a:tcPr marL="9525" marR="9525" marT="36000" marB="3600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1" i="0" u="none" strike="noStrike" dirty="0">
                          <a:solidFill>
                            <a:schemeClr val="bg1"/>
                          </a:solidFill>
                          <a:effectLst/>
                          <a:latin typeface="Arial" panose="020B0604020202020204" pitchFamily="34" charset="0"/>
                          <a:cs typeface="Arial" panose="020B0604020202020204" pitchFamily="34" charset="0"/>
                        </a:rPr>
                        <a:t> 74 </a:t>
                      </a:r>
                    </a:p>
                  </a:txBody>
                  <a:tcPr marL="9525" marR="9525" marT="36000" marB="3600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C00000"/>
                    </a:solidFill>
                  </a:tcPr>
                </a:tc>
                <a:extLst>
                  <a:ext uri="{0D108BD9-81ED-4DB2-BD59-A6C34878D82A}">
                    <a16:rowId xmlns:a16="http://schemas.microsoft.com/office/drawing/2014/main" xmlns="" val="2373551203"/>
                  </a:ext>
                </a:extLst>
              </a:tr>
              <a:tr h="324000">
                <a:tc>
                  <a:txBody>
                    <a:bodyPr/>
                    <a:lstStyle/>
                    <a:p>
                      <a:pPr algn="l" fontAlgn="b"/>
                      <a:r>
                        <a:rPr lang="en-GB" sz="1000" b="0" i="0" u="none" strike="noStrike" dirty="0">
                          <a:solidFill>
                            <a:srgbClr val="120742"/>
                          </a:solidFill>
                          <a:effectLst/>
                          <a:latin typeface="Arial" panose="020B0604020202020204" pitchFamily="34" charset="0"/>
                          <a:cs typeface="Arial" panose="020B0604020202020204" pitchFamily="34" charset="0"/>
                        </a:rPr>
                        <a:t>Visiting contemporary culture attraction</a:t>
                      </a:r>
                    </a:p>
                  </a:txBody>
                  <a:tcPr marL="9525" marR="9525" marT="36000" marB="3600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solidFill>
                            <a:srgbClr val="120742"/>
                          </a:solidFill>
                          <a:effectLst/>
                          <a:latin typeface="Arial" panose="020B0604020202020204" pitchFamily="34" charset="0"/>
                          <a:cs typeface="Arial" panose="020B0604020202020204" pitchFamily="34" charset="0"/>
                        </a:rPr>
                        <a:t>47%</a:t>
                      </a:r>
                    </a:p>
                  </a:txBody>
                  <a:tcPr marL="9525" marR="9525" marT="36000" marB="3600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1" i="0" u="none" strike="noStrike" dirty="0">
                          <a:solidFill>
                            <a:schemeClr val="bg1"/>
                          </a:solidFill>
                          <a:effectLst/>
                          <a:latin typeface="Arial" panose="020B0604020202020204" pitchFamily="34" charset="0"/>
                          <a:cs typeface="Arial" panose="020B0604020202020204" pitchFamily="34" charset="0"/>
                        </a:rPr>
                        <a:t> 114 </a:t>
                      </a:r>
                    </a:p>
                  </a:txBody>
                  <a:tcPr marL="9525" marR="9525" marT="36000" marB="3600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92D050"/>
                    </a:solidFill>
                  </a:tcPr>
                </a:tc>
                <a:extLst>
                  <a:ext uri="{0D108BD9-81ED-4DB2-BD59-A6C34878D82A}">
                    <a16:rowId xmlns:a16="http://schemas.microsoft.com/office/drawing/2014/main" xmlns="" val="1189524845"/>
                  </a:ext>
                </a:extLst>
              </a:tr>
              <a:tr h="324000">
                <a:tc>
                  <a:txBody>
                    <a:bodyPr/>
                    <a:lstStyle/>
                    <a:p>
                      <a:pPr algn="l" fontAlgn="b"/>
                      <a:r>
                        <a:rPr lang="en-GB" sz="1000" b="0" i="0" u="none" strike="noStrike" dirty="0">
                          <a:solidFill>
                            <a:srgbClr val="120742"/>
                          </a:solidFill>
                          <a:effectLst/>
                          <a:latin typeface="Arial" panose="020B0604020202020204" pitchFamily="34" charset="0"/>
                          <a:cs typeface="Arial" panose="020B0604020202020204" pitchFamily="34" charset="0"/>
                        </a:rPr>
                        <a:t>Attending a live pop concert / gig</a:t>
                      </a:r>
                    </a:p>
                  </a:txBody>
                  <a:tcPr marL="9525" marR="9525" marT="36000" marB="3600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solidFill>
                            <a:srgbClr val="120742"/>
                          </a:solidFill>
                          <a:effectLst/>
                          <a:latin typeface="Arial" panose="020B0604020202020204" pitchFamily="34" charset="0"/>
                          <a:cs typeface="Arial" panose="020B0604020202020204" pitchFamily="34" charset="0"/>
                        </a:rPr>
                        <a:t>46%</a:t>
                      </a:r>
                    </a:p>
                  </a:txBody>
                  <a:tcPr marL="9525" marR="9525" marT="36000" marB="3600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rgbClr val="120742"/>
                          </a:solidFill>
                          <a:effectLst/>
                          <a:latin typeface="Arial" panose="020B0604020202020204" pitchFamily="34" charset="0"/>
                          <a:cs typeface="Arial" panose="020B0604020202020204" pitchFamily="34" charset="0"/>
                        </a:rPr>
                        <a:t> 93 </a:t>
                      </a:r>
                    </a:p>
                  </a:txBody>
                  <a:tcPr marL="9525" marR="9525" marT="36000" marB="3600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824507888"/>
                  </a:ext>
                </a:extLst>
              </a:tr>
              <a:tr h="324000">
                <a:tc>
                  <a:txBody>
                    <a:bodyPr/>
                    <a:lstStyle/>
                    <a:p>
                      <a:pPr algn="l" fontAlgn="b"/>
                      <a:r>
                        <a:rPr lang="en-GB" sz="1000" b="0" i="0" u="none" strike="noStrike" dirty="0">
                          <a:solidFill>
                            <a:srgbClr val="120742"/>
                          </a:solidFill>
                          <a:effectLst/>
                          <a:latin typeface="Arial" panose="020B0604020202020204" pitchFamily="34" charset="0"/>
                          <a:cs typeface="Arial" panose="020B0604020202020204" pitchFamily="34" charset="0"/>
                        </a:rPr>
                        <a:t>Boating (boat trips, canal boating)</a:t>
                      </a:r>
                    </a:p>
                  </a:txBody>
                  <a:tcPr marL="9525" marR="9525" marT="36000" marB="3600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solidFill>
                            <a:srgbClr val="120742"/>
                          </a:solidFill>
                          <a:effectLst/>
                          <a:latin typeface="Arial" panose="020B0604020202020204" pitchFamily="34" charset="0"/>
                          <a:cs typeface="Arial" panose="020B0604020202020204" pitchFamily="34" charset="0"/>
                        </a:rPr>
                        <a:t>41%</a:t>
                      </a:r>
                    </a:p>
                  </a:txBody>
                  <a:tcPr marL="9525" marR="9525" marT="36000" marB="3600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1" i="0" u="none" strike="noStrike" dirty="0">
                          <a:solidFill>
                            <a:schemeClr val="bg1"/>
                          </a:solidFill>
                          <a:effectLst/>
                          <a:latin typeface="Arial" panose="020B0604020202020204" pitchFamily="34" charset="0"/>
                          <a:cs typeface="Arial" panose="020B0604020202020204" pitchFamily="34" charset="0"/>
                        </a:rPr>
                        <a:t> 60 </a:t>
                      </a:r>
                    </a:p>
                  </a:txBody>
                  <a:tcPr marL="9525" marR="9525" marT="36000" marB="3600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C00000"/>
                    </a:solidFill>
                  </a:tcPr>
                </a:tc>
                <a:extLst>
                  <a:ext uri="{0D108BD9-81ED-4DB2-BD59-A6C34878D82A}">
                    <a16:rowId xmlns:a16="http://schemas.microsoft.com/office/drawing/2014/main" xmlns="" val="3463063126"/>
                  </a:ext>
                </a:extLst>
              </a:tr>
              <a:tr h="324000">
                <a:tc>
                  <a:txBody>
                    <a:bodyPr/>
                    <a:lstStyle/>
                    <a:p>
                      <a:pPr algn="l" fontAlgn="b"/>
                      <a:r>
                        <a:rPr lang="en-GB" sz="1000" b="0" i="0" u="none" strike="noStrike" dirty="0">
                          <a:solidFill>
                            <a:srgbClr val="120742"/>
                          </a:solidFill>
                          <a:effectLst/>
                          <a:latin typeface="Arial" panose="020B0604020202020204" pitchFamily="34" charset="0"/>
                          <a:cs typeface="Arial" panose="020B0604020202020204" pitchFamily="34" charset="0"/>
                        </a:rPr>
                        <a:t>Event associated with local traditions</a:t>
                      </a:r>
                    </a:p>
                  </a:txBody>
                  <a:tcPr marL="9525" marR="9525" marT="36000" marB="3600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solidFill>
                            <a:srgbClr val="120742"/>
                          </a:solidFill>
                          <a:effectLst/>
                          <a:latin typeface="Arial" panose="020B0604020202020204" pitchFamily="34" charset="0"/>
                          <a:cs typeface="Arial" panose="020B0604020202020204" pitchFamily="34" charset="0"/>
                        </a:rPr>
                        <a:t>41%</a:t>
                      </a:r>
                    </a:p>
                  </a:txBody>
                  <a:tcPr marL="9525" marR="9525" marT="36000" marB="3600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rgbClr val="120742"/>
                          </a:solidFill>
                          <a:effectLst/>
                          <a:latin typeface="Arial" panose="020B0604020202020204" pitchFamily="34" charset="0"/>
                          <a:cs typeface="Arial" panose="020B0604020202020204" pitchFamily="34" charset="0"/>
                        </a:rPr>
                        <a:t> 91 </a:t>
                      </a:r>
                    </a:p>
                  </a:txBody>
                  <a:tcPr marL="9525" marR="9525" marT="36000" marB="3600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89088986"/>
                  </a:ext>
                </a:extLst>
              </a:tr>
              <a:tr h="324000">
                <a:tc>
                  <a:txBody>
                    <a:bodyPr/>
                    <a:lstStyle/>
                    <a:p>
                      <a:pPr algn="l" fontAlgn="b"/>
                      <a:r>
                        <a:rPr lang="en-GB" sz="1000" b="0" i="0" u="none" strike="noStrike" dirty="0">
                          <a:solidFill>
                            <a:srgbClr val="120742"/>
                          </a:solidFill>
                          <a:effectLst/>
                          <a:latin typeface="Arial" panose="020B0604020202020204" pitchFamily="34" charset="0"/>
                          <a:cs typeface="Arial" panose="020B0604020202020204" pitchFamily="34" charset="0"/>
                        </a:rPr>
                        <a:t>Visiting a religious building</a:t>
                      </a:r>
                    </a:p>
                  </a:txBody>
                  <a:tcPr marL="9525" marR="9525" marT="36000" marB="3600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solidFill>
                            <a:srgbClr val="120742"/>
                          </a:solidFill>
                          <a:effectLst/>
                          <a:latin typeface="Arial" panose="020B0604020202020204" pitchFamily="34" charset="0"/>
                          <a:cs typeface="Arial" panose="020B0604020202020204" pitchFamily="34" charset="0"/>
                        </a:rPr>
                        <a:t>39%</a:t>
                      </a:r>
                    </a:p>
                  </a:txBody>
                  <a:tcPr marL="9525" marR="9525" marT="36000" marB="3600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1" i="0" u="none" strike="noStrike" dirty="0">
                          <a:solidFill>
                            <a:schemeClr val="bg1"/>
                          </a:solidFill>
                          <a:effectLst/>
                          <a:latin typeface="Arial" panose="020B0604020202020204" pitchFamily="34" charset="0"/>
                          <a:cs typeface="Arial" panose="020B0604020202020204" pitchFamily="34" charset="0"/>
                        </a:rPr>
                        <a:t> 69 </a:t>
                      </a:r>
                    </a:p>
                  </a:txBody>
                  <a:tcPr marL="9525" marR="9525" marT="36000" marB="3600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C00000"/>
                    </a:solidFill>
                  </a:tcPr>
                </a:tc>
                <a:extLst>
                  <a:ext uri="{0D108BD9-81ED-4DB2-BD59-A6C34878D82A}">
                    <a16:rowId xmlns:a16="http://schemas.microsoft.com/office/drawing/2014/main" xmlns="" val="2214850825"/>
                  </a:ext>
                </a:extLst>
              </a:tr>
              <a:tr h="324000">
                <a:tc>
                  <a:txBody>
                    <a:bodyPr/>
                    <a:lstStyle/>
                    <a:p>
                      <a:pPr algn="l" fontAlgn="b"/>
                      <a:r>
                        <a:rPr lang="en-GB" sz="1000" b="0" i="0" u="none" strike="noStrike" dirty="0">
                          <a:solidFill>
                            <a:srgbClr val="120742"/>
                          </a:solidFill>
                          <a:effectLst/>
                          <a:latin typeface="Arial" panose="020B0604020202020204" pitchFamily="34" charset="0"/>
                          <a:cs typeface="Arial" panose="020B0604020202020204" pitchFamily="34" charset="0"/>
                        </a:rPr>
                        <a:t>Visiting places linked to family history</a:t>
                      </a:r>
                    </a:p>
                  </a:txBody>
                  <a:tcPr marL="9525" marR="9525" marT="36000" marB="3600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solidFill>
                            <a:srgbClr val="120742"/>
                          </a:solidFill>
                          <a:effectLst/>
                          <a:latin typeface="Arial" panose="020B0604020202020204" pitchFamily="34" charset="0"/>
                          <a:cs typeface="Arial" panose="020B0604020202020204" pitchFamily="34" charset="0"/>
                        </a:rPr>
                        <a:t>38%</a:t>
                      </a:r>
                    </a:p>
                  </a:txBody>
                  <a:tcPr marL="9525" marR="9525" marT="36000" marB="3600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rgbClr val="120742"/>
                          </a:solidFill>
                          <a:effectLst/>
                          <a:latin typeface="Arial" panose="020B0604020202020204" pitchFamily="34" charset="0"/>
                          <a:cs typeface="Arial" panose="020B0604020202020204" pitchFamily="34" charset="0"/>
                        </a:rPr>
                        <a:t> 105 </a:t>
                      </a:r>
                    </a:p>
                  </a:txBody>
                  <a:tcPr marL="9525" marR="9525" marT="36000" marB="3600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xmlns="" val="3781145162"/>
                  </a:ext>
                </a:extLst>
              </a:tr>
            </a:tbl>
          </a:graphicData>
        </a:graphic>
      </p:graphicFrame>
      <p:sp>
        <p:nvSpPr>
          <p:cNvPr id="70" name="Rectangle 69"/>
          <p:cNvSpPr/>
          <p:nvPr/>
        </p:nvSpPr>
        <p:spPr>
          <a:xfrm>
            <a:off x="352419" y="926035"/>
            <a:ext cx="4253286" cy="374461"/>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MOST CONSIDERED ACTIVITIES ON HOLIDAY TO ENGLAND AND IMPORTANCE VS. CHOOSING ENGLAND</a:t>
            </a:r>
          </a:p>
        </p:txBody>
      </p:sp>
      <p:sp>
        <p:nvSpPr>
          <p:cNvPr id="29" name="Rectangle 28">
            <a:extLst>
              <a:ext uri="{FF2B5EF4-FFF2-40B4-BE49-F238E27FC236}">
                <a16:creationId xmlns:a16="http://schemas.microsoft.com/office/drawing/2014/main" xmlns="" id="{E0465681-E8D7-40AB-A70D-499644B6B3D6}"/>
              </a:ext>
            </a:extLst>
          </p:cNvPr>
          <p:cNvSpPr/>
          <p:nvPr/>
        </p:nvSpPr>
        <p:spPr>
          <a:xfrm>
            <a:off x="349371" y="5045547"/>
            <a:ext cx="4116478" cy="381728"/>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DEMOGRAPHICS SKEWS: % ALREADY BOOKED ENGLAND HOLIDAY INDEXED VS. MARKET TOTAL</a:t>
            </a:r>
          </a:p>
        </p:txBody>
      </p:sp>
      <p:graphicFrame>
        <p:nvGraphicFramePr>
          <p:cNvPr id="33" name="Table 32">
            <a:extLst>
              <a:ext uri="{FF2B5EF4-FFF2-40B4-BE49-F238E27FC236}">
                <a16:creationId xmlns:a16="http://schemas.microsoft.com/office/drawing/2014/main" xmlns="" id="{83633C42-879C-48D6-809C-2A75950FBDC5}"/>
              </a:ext>
            </a:extLst>
          </p:cNvPr>
          <p:cNvGraphicFramePr>
            <a:graphicFrameLocks noGrp="1"/>
          </p:cNvGraphicFramePr>
          <p:nvPr>
            <p:extLst>
              <p:ext uri="{D42A27DB-BD31-4B8C-83A1-F6EECF244321}">
                <p14:modId xmlns:p14="http://schemas.microsoft.com/office/powerpoint/2010/main" val="2771841094"/>
              </p:ext>
            </p:extLst>
          </p:nvPr>
        </p:nvGraphicFramePr>
        <p:xfrm>
          <a:off x="326345" y="5398527"/>
          <a:ext cx="4142552" cy="864000"/>
        </p:xfrm>
        <a:graphic>
          <a:graphicData uri="http://schemas.openxmlformats.org/drawingml/2006/table">
            <a:tbl>
              <a:tblPr>
                <a:tableStyleId>{5C22544A-7EE6-4342-B048-85BDC9FD1C3A}</a:tableStyleId>
              </a:tblPr>
              <a:tblGrid>
                <a:gridCol w="517819">
                  <a:extLst>
                    <a:ext uri="{9D8B030D-6E8A-4147-A177-3AD203B41FA5}">
                      <a16:colId xmlns:a16="http://schemas.microsoft.com/office/drawing/2014/main" xmlns="" val="379537023"/>
                    </a:ext>
                  </a:extLst>
                </a:gridCol>
                <a:gridCol w="517819">
                  <a:extLst>
                    <a:ext uri="{9D8B030D-6E8A-4147-A177-3AD203B41FA5}">
                      <a16:colId xmlns:a16="http://schemas.microsoft.com/office/drawing/2014/main" xmlns="" val="1083277144"/>
                    </a:ext>
                  </a:extLst>
                </a:gridCol>
                <a:gridCol w="517819">
                  <a:extLst>
                    <a:ext uri="{9D8B030D-6E8A-4147-A177-3AD203B41FA5}">
                      <a16:colId xmlns:a16="http://schemas.microsoft.com/office/drawing/2014/main" xmlns="" val="812582721"/>
                    </a:ext>
                  </a:extLst>
                </a:gridCol>
                <a:gridCol w="517819">
                  <a:extLst>
                    <a:ext uri="{9D8B030D-6E8A-4147-A177-3AD203B41FA5}">
                      <a16:colId xmlns:a16="http://schemas.microsoft.com/office/drawing/2014/main" xmlns="" val="1406986778"/>
                    </a:ext>
                  </a:extLst>
                </a:gridCol>
                <a:gridCol w="517819">
                  <a:extLst>
                    <a:ext uri="{9D8B030D-6E8A-4147-A177-3AD203B41FA5}">
                      <a16:colId xmlns:a16="http://schemas.microsoft.com/office/drawing/2014/main" xmlns="" val="2034199571"/>
                    </a:ext>
                  </a:extLst>
                </a:gridCol>
                <a:gridCol w="517819">
                  <a:extLst>
                    <a:ext uri="{9D8B030D-6E8A-4147-A177-3AD203B41FA5}">
                      <a16:colId xmlns:a16="http://schemas.microsoft.com/office/drawing/2014/main" xmlns="" val="2251176793"/>
                    </a:ext>
                  </a:extLst>
                </a:gridCol>
                <a:gridCol w="517819">
                  <a:extLst>
                    <a:ext uri="{9D8B030D-6E8A-4147-A177-3AD203B41FA5}">
                      <a16:colId xmlns:a16="http://schemas.microsoft.com/office/drawing/2014/main" xmlns="" val="105214153"/>
                    </a:ext>
                  </a:extLst>
                </a:gridCol>
                <a:gridCol w="517819">
                  <a:extLst>
                    <a:ext uri="{9D8B030D-6E8A-4147-A177-3AD203B41FA5}">
                      <a16:colId xmlns:a16="http://schemas.microsoft.com/office/drawing/2014/main" xmlns="" val="2567621665"/>
                    </a:ext>
                  </a:extLst>
                </a:gridCol>
              </a:tblGrid>
              <a:tr h="288000">
                <a:tc>
                  <a:txBody>
                    <a:bodyPr/>
                    <a:lstStyle/>
                    <a:p>
                      <a:pPr algn="ctr" fontAlgn="ctr"/>
                      <a:r>
                        <a:rPr lang="en-GB" sz="1000" b="1" u="none" strike="noStrike" dirty="0">
                          <a:effectLst/>
                          <a:latin typeface="Arial" panose="020B0604020202020204" pitchFamily="34" charset="0"/>
                          <a:cs typeface="Arial" panose="020B0604020202020204" pitchFamily="34" charset="0"/>
                        </a:rPr>
                        <a:t>18-34</a:t>
                      </a:r>
                      <a:endParaRPr lang="en-GB" sz="1000" b="1" i="0" u="none" strike="noStrike" dirty="0">
                        <a:solidFill>
                          <a:srgbClr val="000000"/>
                        </a:solidFill>
                        <a:effectLst/>
                        <a:latin typeface="Arial" panose="020B0604020202020204" pitchFamily="34" charset="0"/>
                        <a:cs typeface="Arial" panose="020B0604020202020204" pitchFamily="34" charset="0"/>
                      </a:endParaRP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00" b="1" u="none" strike="noStrike" dirty="0">
                          <a:effectLst/>
                          <a:latin typeface="Arial" panose="020B0604020202020204" pitchFamily="34" charset="0"/>
                          <a:cs typeface="Arial" panose="020B0604020202020204" pitchFamily="34" charset="0"/>
                        </a:rPr>
                        <a:t>35-54</a:t>
                      </a:r>
                      <a:endParaRPr lang="en-GB" sz="1000" b="1" i="0" u="none" strike="noStrike" dirty="0">
                        <a:solidFill>
                          <a:srgbClr val="000000"/>
                        </a:solidFill>
                        <a:effectLst/>
                        <a:latin typeface="Arial" panose="020B0604020202020204" pitchFamily="34" charset="0"/>
                        <a:cs typeface="Arial" panose="020B0604020202020204" pitchFamily="34" charset="0"/>
                      </a:endParaRP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00" b="1" u="none" strike="noStrike" dirty="0">
                          <a:effectLst/>
                          <a:latin typeface="Arial" panose="020B0604020202020204" pitchFamily="34" charset="0"/>
                          <a:cs typeface="Arial" panose="020B0604020202020204" pitchFamily="34" charset="0"/>
                        </a:rPr>
                        <a:t>55+</a:t>
                      </a:r>
                      <a:endParaRPr lang="en-GB" sz="1000" b="1" i="0" u="none" strike="noStrike" dirty="0">
                        <a:solidFill>
                          <a:srgbClr val="000000"/>
                        </a:solidFill>
                        <a:effectLst/>
                        <a:latin typeface="Arial" panose="020B0604020202020204" pitchFamily="34" charset="0"/>
                        <a:cs typeface="Arial" panose="020B0604020202020204" pitchFamily="34" charset="0"/>
                      </a:endParaRP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00" b="1" u="none" strike="noStrike" dirty="0">
                          <a:effectLst/>
                          <a:latin typeface="Arial" panose="020B0604020202020204" pitchFamily="34" charset="0"/>
                          <a:cs typeface="Arial" panose="020B0604020202020204" pitchFamily="34" charset="0"/>
                        </a:rPr>
                        <a:t>Male</a:t>
                      </a:r>
                      <a:endParaRPr lang="en-GB" sz="1000" b="1" i="0" u="none" strike="noStrike" dirty="0">
                        <a:solidFill>
                          <a:srgbClr val="000000"/>
                        </a:solidFill>
                        <a:effectLst/>
                        <a:latin typeface="Arial" panose="020B0604020202020204" pitchFamily="34" charset="0"/>
                        <a:cs typeface="Arial" panose="020B0604020202020204" pitchFamily="34" charset="0"/>
                      </a:endParaRP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00" b="1" u="none" strike="noStrike" dirty="0">
                          <a:effectLst/>
                          <a:latin typeface="Arial" panose="020B0604020202020204" pitchFamily="34" charset="0"/>
                          <a:cs typeface="Arial" panose="020B0604020202020204" pitchFamily="34" charset="0"/>
                        </a:rPr>
                        <a:t>Female</a:t>
                      </a:r>
                      <a:endParaRPr lang="en-GB" sz="1000" b="1" i="0" u="none" strike="noStrike" dirty="0">
                        <a:solidFill>
                          <a:srgbClr val="000000"/>
                        </a:solidFill>
                        <a:effectLst/>
                        <a:latin typeface="Arial" panose="020B0604020202020204" pitchFamily="34" charset="0"/>
                        <a:cs typeface="Arial" panose="020B0604020202020204" pitchFamily="34" charset="0"/>
                      </a:endParaRP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00" b="1" u="none" strike="noStrike" dirty="0">
                          <a:effectLst/>
                          <a:latin typeface="Arial" panose="020B0604020202020204" pitchFamily="34" charset="0"/>
                          <a:cs typeface="Arial" panose="020B0604020202020204" pitchFamily="34" charset="0"/>
                        </a:rPr>
                        <a:t>AB</a:t>
                      </a:r>
                      <a:endParaRPr lang="en-GB" sz="1000" b="1" i="0" u="none" strike="noStrike" dirty="0">
                        <a:solidFill>
                          <a:srgbClr val="000000"/>
                        </a:solidFill>
                        <a:effectLst/>
                        <a:latin typeface="Arial" panose="020B0604020202020204" pitchFamily="34" charset="0"/>
                        <a:cs typeface="Arial" panose="020B0604020202020204" pitchFamily="34" charset="0"/>
                      </a:endParaRP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00" b="1" u="none" strike="noStrike" dirty="0">
                          <a:effectLst/>
                          <a:latin typeface="Arial" panose="020B0604020202020204" pitchFamily="34" charset="0"/>
                          <a:cs typeface="Arial" panose="020B0604020202020204" pitchFamily="34" charset="0"/>
                        </a:rPr>
                        <a:t>C1</a:t>
                      </a:r>
                      <a:endParaRPr lang="en-GB" sz="1000" b="1" i="0" u="none" strike="noStrike" dirty="0">
                        <a:solidFill>
                          <a:srgbClr val="000000"/>
                        </a:solidFill>
                        <a:effectLst/>
                        <a:latin typeface="Arial" panose="020B0604020202020204" pitchFamily="34" charset="0"/>
                        <a:cs typeface="Arial" panose="020B0604020202020204" pitchFamily="34" charset="0"/>
                      </a:endParaRP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00" b="1" u="none" strike="noStrike" dirty="0">
                          <a:effectLst/>
                          <a:latin typeface="Arial" panose="020B0604020202020204" pitchFamily="34" charset="0"/>
                          <a:cs typeface="Arial" panose="020B0604020202020204" pitchFamily="34" charset="0"/>
                        </a:rPr>
                        <a:t>C2DE</a:t>
                      </a:r>
                      <a:endParaRPr lang="en-GB" sz="1000" b="1" i="0" u="none" strike="noStrike" dirty="0">
                        <a:solidFill>
                          <a:srgbClr val="000000"/>
                        </a:solidFill>
                        <a:effectLst/>
                        <a:latin typeface="Arial" panose="020B0604020202020204" pitchFamily="34" charset="0"/>
                        <a:cs typeface="Arial" panose="020B0604020202020204" pitchFamily="34" charset="0"/>
                      </a:endParaRPr>
                    </a:p>
                  </a:txBody>
                  <a:tcPr marL="9525" marR="9525" marT="0" marB="0" anchor="ctr">
                    <a:lnL w="6350" cap="flat" cmpd="sng" algn="ctr">
                      <a:solidFill>
                        <a:schemeClr val="bg1">
                          <a:lumMod val="75000"/>
                        </a:schemeClr>
                      </a:solidFill>
                      <a:prstDash val="solid"/>
                      <a:round/>
                      <a:headEnd type="none" w="med" len="med"/>
                      <a:tailEnd type="none" w="med" len="med"/>
                    </a:lnL>
                    <a:lnR w="12700" cmpd="sng">
                      <a:noFill/>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600413423"/>
                  </a:ext>
                </a:extLst>
              </a:tr>
              <a:tr h="288000">
                <a:tc>
                  <a:txBody>
                    <a:bodyPr/>
                    <a:lstStyle/>
                    <a:p>
                      <a:pPr algn="ctr" fontAlgn="ctr"/>
                      <a:r>
                        <a:rPr lang="en-GB" sz="1000" b="0" i="0" u="none" strike="noStrike" dirty="0">
                          <a:solidFill>
                            <a:schemeClr val="tx1"/>
                          </a:solidFill>
                          <a:effectLst/>
                          <a:latin typeface="Arial" panose="020B0604020202020204" pitchFamily="34" charset="0"/>
                          <a:cs typeface="Arial" panose="020B0604020202020204" pitchFamily="34" charset="0"/>
                        </a:rPr>
                        <a:t>10%</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00" b="0" i="0" u="none" strike="noStrike" dirty="0">
                          <a:solidFill>
                            <a:schemeClr val="tx1"/>
                          </a:solidFill>
                          <a:effectLst/>
                          <a:latin typeface="Arial" panose="020B0604020202020204" pitchFamily="34" charset="0"/>
                          <a:cs typeface="Arial" panose="020B0604020202020204" pitchFamily="34" charset="0"/>
                        </a:rPr>
                        <a:t>7%</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00" b="0" i="0" u="none" strike="noStrike" dirty="0">
                          <a:solidFill>
                            <a:schemeClr val="tx1"/>
                          </a:solidFill>
                          <a:effectLst/>
                          <a:latin typeface="Arial" panose="020B0604020202020204" pitchFamily="34" charset="0"/>
                          <a:cs typeface="Arial" panose="020B0604020202020204" pitchFamily="34" charset="0"/>
                        </a:rPr>
                        <a:t>5%</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00" b="0" i="0" u="none" strike="noStrike" dirty="0">
                          <a:solidFill>
                            <a:schemeClr val="tx1"/>
                          </a:solidFill>
                          <a:effectLst/>
                          <a:latin typeface="Arial" panose="020B0604020202020204" pitchFamily="34" charset="0"/>
                          <a:cs typeface="Arial" panose="020B0604020202020204" pitchFamily="34" charset="0"/>
                        </a:rPr>
                        <a:t>7%</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00" b="0" i="0" u="none" strike="noStrike" dirty="0">
                          <a:solidFill>
                            <a:schemeClr val="tx1"/>
                          </a:solidFill>
                          <a:effectLst/>
                          <a:latin typeface="Arial" panose="020B0604020202020204" pitchFamily="34" charset="0"/>
                          <a:cs typeface="Arial" panose="020B0604020202020204" pitchFamily="34" charset="0"/>
                        </a:rPr>
                        <a:t>6%</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00" b="0" i="0" u="none" strike="noStrike" dirty="0">
                          <a:solidFill>
                            <a:schemeClr val="tx1"/>
                          </a:solidFill>
                          <a:effectLst/>
                          <a:latin typeface="Arial" panose="020B0604020202020204" pitchFamily="34" charset="0"/>
                          <a:cs typeface="Arial" panose="020B0604020202020204" pitchFamily="34" charset="0"/>
                        </a:rPr>
                        <a:t>7%</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00" b="0" i="0" u="none" strike="noStrike" dirty="0">
                          <a:solidFill>
                            <a:schemeClr val="tx1"/>
                          </a:solidFill>
                          <a:effectLst/>
                          <a:latin typeface="Arial" panose="020B0604020202020204" pitchFamily="34" charset="0"/>
                          <a:cs typeface="Arial" panose="020B0604020202020204" pitchFamily="34" charset="0"/>
                        </a:rPr>
                        <a:t>7%</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00" b="0" i="0" u="none" strike="noStrike" dirty="0">
                          <a:solidFill>
                            <a:schemeClr val="tx1"/>
                          </a:solidFill>
                          <a:effectLst/>
                          <a:latin typeface="Arial" panose="020B0604020202020204" pitchFamily="34" charset="0"/>
                          <a:cs typeface="Arial" panose="020B0604020202020204" pitchFamily="34" charset="0"/>
                        </a:rPr>
                        <a:t>8%</a:t>
                      </a:r>
                    </a:p>
                  </a:txBody>
                  <a:tcPr marL="9525" marR="9525" marT="0" marB="0" anchor="ctr">
                    <a:lnL w="6350" cap="flat" cmpd="sng" algn="ctr">
                      <a:solidFill>
                        <a:schemeClr val="bg1">
                          <a:lumMod val="75000"/>
                        </a:schemeClr>
                      </a:solidFill>
                      <a:prstDash val="solid"/>
                      <a:round/>
                      <a:headEnd type="none" w="med" len="med"/>
                      <a:tailEnd type="none" w="med" len="med"/>
                    </a:lnL>
                    <a:lnR w="12700" cmpd="sng">
                      <a:noFill/>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347379791"/>
                  </a:ext>
                </a:extLst>
              </a:tr>
              <a:tr h="288000">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146</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00B050"/>
                    </a:solidFill>
                  </a:tcPr>
                </a:tc>
                <a:tc>
                  <a:txBody>
                    <a:bodyPr/>
                    <a:lstStyle/>
                    <a:p>
                      <a:pPr algn="ctr" fontAlgn="b"/>
                      <a:r>
                        <a:rPr lang="en-GB" sz="1000" b="0" i="0" u="none" strike="noStrike" dirty="0">
                          <a:solidFill>
                            <a:srgbClr val="000000"/>
                          </a:solidFill>
                          <a:effectLst/>
                          <a:latin typeface="Arial" panose="020B0604020202020204" pitchFamily="34" charset="0"/>
                          <a:cs typeface="Arial" panose="020B0604020202020204" pitchFamily="34" charset="0"/>
                        </a:rPr>
                        <a:t>101</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68</a:t>
                      </a:r>
                      <a:endParaRPr lang="en-GB" sz="1000" b="0" i="0" u="none" strike="noStrike" dirty="0">
                        <a:solidFill>
                          <a:srgbClr val="000000"/>
                        </a:solidFill>
                        <a:effectLst/>
                        <a:latin typeface="Arial" panose="020B0604020202020204" pitchFamily="34" charset="0"/>
                        <a:cs typeface="Arial" panose="020B0604020202020204" pitchFamily="34" charset="0"/>
                      </a:endParaRP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C00000"/>
                    </a:solidFill>
                  </a:tcPr>
                </a:tc>
                <a:tc>
                  <a:txBody>
                    <a:bodyPr/>
                    <a:lstStyle/>
                    <a:p>
                      <a:pPr algn="ctr" fontAlgn="b"/>
                      <a:r>
                        <a:rPr lang="en-GB" sz="1000" b="0" i="0" u="none" strike="noStrike" dirty="0">
                          <a:solidFill>
                            <a:srgbClr val="000000"/>
                          </a:solidFill>
                          <a:effectLst/>
                          <a:latin typeface="Arial" panose="020B0604020202020204" pitchFamily="34" charset="0"/>
                          <a:cs typeface="Arial" panose="020B0604020202020204" pitchFamily="34" charset="0"/>
                        </a:rPr>
                        <a:t>106</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fontAlgn="b"/>
                      <a:r>
                        <a:rPr lang="en-GB" sz="1000" b="0" i="0" u="none" strike="noStrike" dirty="0">
                          <a:solidFill>
                            <a:srgbClr val="000000"/>
                          </a:solidFill>
                          <a:effectLst/>
                          <a:latin typeface="Arial" panose="020B0604020202020204" pitchFamily="34" charset="0"/>
                          <a:cs typeface="Arial" panose="020B0604020202020204" pitchFamily="34" charset="0"/>
                        </a:rPr>
                        <a:t>93</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fontAlgn="b"/>
                      <a:r>
                        <a:rPr lang="en-GB" sz="1000" b="0" i="0" u="none" strike="noStrike" dirty="0">
                          <a:solidFill>
                            <a:srgbClr val="000000"/>
                          </a:solidFill>
                          <a:effectLst/>
                          <a:latin typeface="Arial" panose="020B0604020202020204" pitchFamily="34" charset="0"/>
                          <a:cs typeface="Arial" panose="020B0604020202020204" pitchFamily="34" charset="0"/>
                        </a:rPr>
                        <a:t>99</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fontAlgn="b"/>
                      <a:r>
                        <a:rPr lang="en-GB" sz="1000" b="0" i="0" u="none" strike="noStrike" dirty="0">
                          <a:solidFill>
                            <a:srgbClr val="000000"/>
                          </a:solidFill>
                          <a:effectLst/>
                          <a:latin typeface="Arial" panose="020B0604020202020204" pitchFamily="34" charset="0"/>
                          <a:cs typeface="Arial" panose="020B0604020202020204" pitchFamily="34" charset="0"/>
                        </a:rPr>
                        <a:t>100</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116</a:t>
                      </a:r>
                      <a:endParaRPr lang="en-GB" sz="1000" b="0" i="0" u="none" strike="noStrike" dirty="0">
                        <a:solidFill>
                          <a:srgbClr val="000000"/>
                        </a:solidFill>
                        <a:effectLst/>
                        <a:latin typeface="Arial" panose="020B0604020202020204" pitchFamily="34" charset="0"/>
                        <a:cs typeface="Arial" panose="020B0604020202020204" pitchFamily="34" charset="0"/>
                      </a:endParaRPr>
                    </a:p>
                  </a:txBody>
                  <a:tcPr marL="9525" marR="9525" marT="0" marB="0" anchor="ctr">
                    <a:lnL w="6350" cap="flat" cmpd="sng" algn="ctr">
                      <a:solidFill>
                        <a:schemeClr val="bg1">
                          <a:lumMod val="75000"/>
                        </a:schemeClr>
                      </a:solidFill>
                      <a:prstDash val="solid"/>
                      <a:round/>
                      <a:headEnd type="none" w="med" len="med"/>
                      <a:tailEnd type="none" w="med" len="med"/>
                    </a:lnL>
                    <a:lnR w="12700" cmpd="sng">
                      <a:noFill/>
                    </a:lnR>
                    <a:lnT w="635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92D050"/>
                    </a:solidFill>
                  </a:tcPr>
                </a:tc>
                <a:extLst>
                  <a:ext uri="{0D108BD9-81ED-4DB2-BD59-A6C34878D82A}">
                    <a16:rowId xmlns:a16="http://schemas.microsoft.com/office/drawing/2014/main" xmlns="" val="961132316"/>
                  </a:ext>
                </a:extLst>
              </a:tr>
            </a:tbl>
          </a:graphicData>
        </a:graphic>
      </p:graphicFrame>
      <p:sp>
        <p:nvSpPr>
          <p:cNvPr id="16" name="TextBox 15">
            <a:extLst>
              <a:ext uri="{FF2B5EF4-FFF2-40B4-BE49-F238E27FC236}">
                <a16:creationId xmlns:a16="http://schemas.microsoft.com/office/drawing/2014/main" xmlns="" id="{E27D0065-28E5-4A19-9158-EF2C850CFBDC}"/>
              </a:ext>
            </a:extLst>
          </p:cNvPr>
          <p:cNvSpPr txBox="1"/>
          <p:nvPr/>
        </p:nvSpPr>
        <p:spPr>
          <a:xfrm>
            <a:off x="2573867" y="305766"/>
            <a:ext cx="4534664" cy="246221"/>
          </a:xfrm>
          <a:prstGeom prst="rect">
            <a:avLst/>
          </a:prstGeom>
          <a:noFill/>
        </p:spPr>
        <p:txBody>
          <a:bodyPr wrap="square" lIns="0" rIns="0" rtlCol="0">
            <a:spAutoFit/>
          </a:bodyPr>
          <a:lstStyle/>
          <a:p>
            <a:pPr algn="r"/>
            <a:r>
              <a:rPr lang="en-GB" sz="1000" u="sng" dirty="0">
                <a:solidFill>
                  <a:schemeClr val="bg1"/>
                </a:solidFill>
                <a:latin typeface="Arial" panose="020B0604020202020204" pitchFamily="34" charset="0"/>
                <a:cs typeface="Arial" panose="020B0604020202020204" pitchFamily="34" charset="0"/>
              </a:rPr>
              <a:t>606,000 trips to England</a:t>
            </a:r>
            <a:r>
              <a:rPr lang="en-GB" sz="1000" dirty="0">
                <a:solidFill>
                  <a:schemeClr val="bg1"/>
                </a:solidFill>
                <a:latin typeface="Arial" panose="020B0604020202020204" pitchFamily="34" charset="0"/>
                <a:cs typeface="Arial" panose="020B0604020202020204" pitchFamily="34" charset="0"/>
              </a:rPr>
              <a:t> in 2016 (rank 8) … </a:t>
            </a:r>
            <a:r>
              <a:rPr lang="en-GB" sz="1000" dirty="0" smtClean="0">
                <a:solidFill>
                  <a:schemeClr val="bg1"/>
                </a:solidFill>
                <a:latin typeface="Arial" panose="020B0604020202020204" pitchFamily="34" charset="0"/>
                <a:cs typeface="Arial" panose="020B0604020202020204" pitchFamily="34" charset="0"/>
              </a:rPr>
              <a:t>including </a:t>
            </a:r>
            <a:r>
              <a:rPr lang="en-GB" sz="1000" u="sng" dirty="0" smtClean="0">
                <a:solidFill>
                  <a:schemeClr val="bg1"/>
                </a:solidFill>
                <a:latin typeface="Arial" panose="020B0604020202020204" pitchFamily="34" charset="0"/>
                <a:cs typeface="Arial" panose="020B0604020202020204" pitchFamily="34" charset="0"/>
              </a:rPr>
              <a:t>41</a:t>
            </a:r>
            <a:r>
              <a:rPr lang="en-GB" sz="1000" u="sng" dirty="0">
                <a:solidFill>
                  <a:schemeClr val="bg1"/>
                </a:solidFill>
                <a:latin typeface="Arial" panose="020B0604020202020204" pitchFamily="34" charset="0"/>
                <a:cs typeface="Arial" panose="020B0604020202020204" pitchFamily="34" charset="0"/>
              </a:rPr>
              <a:t>% to rest of England *</a:t>
            </a:r>
          </a:p>
        </p:txBody>
      </p:sp>
      <p:sp>
        <p:nvSpPr>
          <p:cNvPr id="17" name="TextBox 16"/>
          <p:cNvSpPr txBox="1"/>
          <p:nvPr/>
        </p:nvSpPr>
        <p:spPr>
          <a:xfrm>
            <a:off x="318553" y="6611779"/>
            <a:ext cx="792108" cy="246221"/>
          </a:xfrm>
          <a:prstGeom prst="rect">
            <a:avLst/>
          </a:prstGeom>
          <a:noFill/>
        </p:spPr>
        <p:txBody>
          <a:bodyPr wrap="none" rtlCol="0">
            <a:spAutoFit/>
          </a:bodyPr>
          <a:lstStyle/>
          <a:p>
            <a:r>
              <a:rPr lang="en-GB" sz="1000" dirty="0" smtClean="0">
                <a:latin typeface="Arial" panose="020B0604020202020204" pitchFamily="34" charset="0"/>
                <a:cs typeface="Arial" panose="020B0604020202020204" pitchFamily="34" charset="0"/>
              </a:rPr>
              <a:t>*IPS 2016</a:t>
            </a:r>
            <a:endParaRPr lang="en-GB" sz="10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49954003"/>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ext Placeholder 17"/>
          <p:cNvSpPr>
            <a:spLocks noGrp="1"/>
          </p:cNvSpPr>
          <p:nvPr>
            <p:ph type="body" sz="quarter" idx="13"/>
          </p:nvPr>
        </p:nvSpPr>
        <p:spPr>
          <a:xfrm>
            <a:off x="364445" y="6396162"/>
            <a:ext cx="4381504" cy="274638"/>
          </a:xfrm>
        </p:spPr>
        <p:txBody>
          <a:bodyPr lIns="0"/>
          <a:lstStyle/>
          <a:p>
            <a:r>
              <a:rPr lang="en-GB" dirty="0"/>
              <a:t>Discover England Fund – Activities &amp; Themes Research 2017</a:t>
            </a:r>
          </a:p>
        </p:txBody>
      </p:sp>
      <p:graphicFrame>
        <p:nvGraphicFramePr>
          <p:cNvPr id="8" name="Table 7"/>
          <p:cNvGraphicFramePr>
            <a:graphicFrameLocks noGrp="1"/>
          </p:cNvGraphicFramePr>
          <p:nvPr>
            <p:extLst>
              <p:ext uri="{D42A27DB-BD31-4B8C-83A1-F6EECF244321}">
                <p14:modId xmlns:p14="http://schemas.microsoft.com/office/powerpoint/2010/main" val="3756383785"/>
              </p:ext>
            </p:extLst>
          </p:nvPr>
        </p:nvGraphicFramePr>
        <p:xfrm>
          <a:off x="352419" y="2590699"/>
          <a:ext cx="4140001" cy="2664000"/>
        </p:xfrm>
        <a:graphic>
          <a:graphicData uri="http://schemas.openxmlformats.org/drawingml/2006/table">
            <a:tbl>
              <a:tblPr>
                <a:tableStyleId>{5C22544A-7EE6-4342-B048-85BDC9FD1C3A}</a:tableStyleId>
              </a:tblPr>
              <a:tblGrid>
                <a:gridCol w="2441047">
                  <a:extLst>
                    <a:ext uri="{9D8B030D-6E8A-4147-A177-3AD203B41FA5}">
                      <a16:colId xmlns:a16="http://schemas.microsoft.com/office/drawing/2014/main" xmlns="" val="63228188"/>
                    </a:ext>
                  </a:extLst>
                </a:gridCol>
                <a:gridCol w="849477">
                  <a:extLst>
                    <a:ext uri="{9D8B030D-6E8A-4147-A177-3AD203B41FA5}">
                      <a16:colId xmlns:a16="http://schemas.microsoft.com/office/drawing/2014/main" xmlns="" val="541565902"/>
                    </a:ext>
                  </a:extLst>
                </a:gridCol>
                <a:gridCol w="849477">
                  <a:extLst>
                    <a:ext uri="{9D8B030D-6E8A-4147-A177-3AD203B41FA5}">
                      <a16:colId xmlns:a16="http://schemas.microsoft.com/office/drawing/2014/main" xmlns="" val="3094556263"/>
                    </a:ext>
                  </a:extLst>
                </a:gridCol>
              </a:tblGrid>
              <a:tr h="396000">
                <a:tc>
                  <a:txBody>
                    <a:bodyPr/>
                    <a:lstStyle/>
                    <a:p>
                      <a:pPr algn="l" fontAlgn="b"/>
                      <a:r>
                        <a:rPr lang="en-GB" sz="1200" b="1" i="0" u="none" strike="noStrike" dirty="0">
                          <a:solidFill>
                            <a:schemeClr val="tx1"/>
                          </a:solidFill>
                          <a:effectLst/>
                          <a:latin typeface="Arial" panose="020B0604020202020204" pitchFamily="34" charset="0"/>
                          <a:cs typeface="Arial" panose="020B0604020202020204" pitchFamily="34" charset="0"/>
                        </a:rPr>
                        <a:t>ACTIVITY CLUSTER</a:t>
                      </a:r>
                      <a:endParaRPr lang="en-GB" sz="1600" b="1"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nchor="ctr">
                    <a:lnR w="3175" cap="flat" cmpd="sng" algn="ctr">
                      <a:solidFill>
                        <a:schemeClr val="bg1">
                          <a:lumMod val="65000"/>
                        </a:schemeClr>
                      </a:solidFill>
                      <a:prstDash val="solid"/>
                      <a:round/>
                      <a:headEnd type="none" w="med" len="med"/>
                      <a:tailEnd type="none" w="med" len="med"/>
                    </a:lnR>
                    <a:lnB w="3175" cap="flat" cmpd="sng" algn="ctr">
                      <a:solidFill>
                        <a:schemeClr val="bg1">
                          <a:lumMod val="65000"/>
                        </a:schemeClr>
                      </a:solidFill>
                      <a:prstDash val="solid"/>
                      <a:round/>
                      <a:headEnd type="none" w="med" len="med"/>
                      <a:tailEnd type="none" w="med" len="med"/>
                    </a:lnB>
                    <a:noFill/>
                  </a:tcPr>
                </a:tc>
                <a:tc>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9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B w="3175" cap="flat" cmpd="sng" algn="ctr">
                      <a:solidFill>
                        <a:schemeClr val="bg1">
                          <a:lumMod val="65000"/>
                        </a:schemeClr>
                      </a:solidFill>
                      <a:prstDash val="solid"/>
                      <a:round/>
                      <a:headEnd type="none" w="med" len="med"/>
                      <a:tailEnd type="none" w="med" len="med"/>
                    </a:lnB>
                    <a:noFill/>
                  </a:tcPr>
                </a:tc>
                <a:tc>
                  <a:txBody>
                    <a:bodyPr/>
                    <a:lstStyle/>
                    <a:p>
                      <a:pPr algn="ctr" fontAlgn="b"/>
                      <a:r>
                        <a:rPr lang="en-GB" sz="1200" b="1" i="0" u="none" strike="noStrike" dirty="0">
                          <a:solidFill>
                            <a:schemeClr val="tx1"/>
                          </a:solidFill>
                          <a:effectLst/>
                          <a:latin typeface="Arial" panose="020B0604020202020204" pitchFamily="34" charset="0"/>
                          <a:cs typeface="Arial" panose="020B0604020202020204" pitchFamily="34" charset="0"/>
                        </a:rPr>
                        <a:t>INDEX</a:t>
                      </a:r>
                    </a:p>
                    <a:p>
                      <a:pPr algn="ctr" fontAlgn="b"/>
                      <a:r>
                        <a:rPr lang="en-GB" sz="700" b="1" i="0" u="none" strike="noStrike" dirty="0">
                          <a:solidFill>
                            <a:schemeClr val="tx1"/>
                          </a:solidFill>
                          <a:effectLst/>
                          <a:latin typeface="Arial" panose="020B0604020202020204" pitchFamily="34" charset="0"/>
                          <a:cs typeface="Arial" panose="020B0604020202020204" pitchFamily="34" charset="0"/>
                        </a:rPr>
                        <a:t>CONSIDERATION</a:t>
                      </a:r>
                      <a:endParaRPr lang="en-GB" sz="600" b="1"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nchor="ctr">
                    <a:lnL w="3175" cap="flat" cmpd="sng" algn="ctr">
                      <a:solidFill>
                        <a:schemeClr val="bg1">
                          <a:lumMod val="65000"/>
                        </a:schemeClr>
                      </a:solidFill>
                      <a:prstDash val="solid"/>
                      <a:round/>
                      <a:headEnd type="none" w="med" len="med"/>
                      <a:tailEnd type="none" w="med" len="med"/>
                    </a:lnL>
                    <a:lnB w="3175"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3277885345"/>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Visiting famous / iconic attractions / places</a:t>
                      </a:r>
                    </a:p>
                  </a:txBody>
                  <a:tcPr marL="9525" marR="9525" marT="9525" marB="0" anchor="ctr">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ctr" fontAlgn="ctr"/>
                      <a:r>
                        <a:rPr lang="en-GB" sz="1000" b="0" i="0" u="none" strike="noStrike" dirty="0">
                          <a:solidFill>
                            <a:schemeClr val="tx1"/>
                          </a:solidFill>
                          <a:effectLst/>
                          <a:latin typeface="Arial" panose="020B0604020202020204" pitchFamily="34" charset="0"/>
                          <a:cs typeface="Arial" panose="020B0604020202020204" pitchFamily="34" charset="0"/>
                        </a:rPr>
                        <a:t>79%</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92 </a:t>
                      </a:r>
                    </a:p>
                  </a:txBody>
                  <a:tcPr marL="9525" marR="9525" marT="9525" marB="0" anchor="ctr">
                    <a:lnL w="3175" cap="flat" cmpd="sng" algn="ctr">
                      <a:solidFill>
                        <a:schemeClr val="bg1">
                          <a:lumMod val="65000"/>
                        </a:schemeClr>
                      </a:solidFill>
                      <a:prstDash val="solid"/>
                      <a:round/>
                      <a:headEnd type="none" w="med" len="med"/>
                      <a:tailEnd type="none" w="med" len="med"/>
                    </a:lnL>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1726463854"/>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Exploring history and heritage</a:t>
                      </a:r>
                    </a:p>
                  </a:txBody>
                  <a:tcPr marL="9525" marR="9525" marT="9525" marB="0" anchor="ctr">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ctr" fontAlgn="ctr"/>
                      <a:r>
                        <a:rPr lang="en-GB" sz="1000" b="0" i="0" u="none" strike="noStrike" dirty="0">
                          <a:solidFill>
                            <a:schemeClr val="tx1"/>
                          </a:solidFill>
                          <a:effectLst/>
                          <a:latin typeface="Arial" panose="020B0604020202020204" pitchFamily="34" charset="0"/>
                          <a:cs typeface="Arial" panose="020B0604020202020204" pitchFamily="34" charset="0"/>
                        </a:rPr>
                        <a:t>73%</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95 </a:t>
                      </a:r>
                    </a:p>
                  </a:txBody>
                  <a:tcPr marL="9525" marR="9525" marT="9525" marB="0" anchor="ctr">
                    <a:lnL w="3175" cap="flat" cmpd="sng" algn="ctr">
                      <a:solidFill>
                        <a:schemeClr val="bg1">
                          <a:lumMod val="65000"/>
                        </a:schemeClr>
                      </a:solidFill>
                      <a:prstDash val="solid"/>
                      <a:round/>
                      <a:headEnd type="none" w="med" len="med"/>
                      <a:tailEnd type="none" w="med" len="med"/>
                    </a:lnL>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1601167589"/>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Experiencing rural life &amp; scenery</a:t>
                      </a:r>
                    </a:p>
                  </a:txBody>
                  <a:tcPr marL="9525" marR="9525" marT="9525" marB="0" anchor="ctr">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ctr" fontAlgn="ctr"/>
                      <a:r>
                        <a:rPr lang="en-GB" sz="1000" b="0" i="0" u="none" strike="noStrike" dirty="0">
                          <a:solidFill>
                            <a:schemeClr val="tx1"/>
                          </a:solidFill>
                          <a:effectLst/>
                          <a:latin typeface="Arial" panose="020B0604020202020204" pitchFamily="34" charset="0"/>
                          <a:cs typeface="Arial" panose="020B0604020202020204" pitchFamily="34" charset="0"/>
                        </a:rPr>
                        <a:t>71%</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122 </a:t>
                      </a:r>
                    </a:p>
                  </a:txBody>
                  <a:tcPr marL="9525" marR="9525" marT="9525" marB="0" anchor="ctr">
                    <a:lnL w="3175" cap="flat" cmpd="sng" algn="ctr">
                      <a:solidFill>
                        <a:schemeClr val="bg1">
                          <a:lumMod val="65000"/>
                        </a:schemeClr>
                      </a:solidFill>
                      <a:prstDash val="solid"/>
                      <a:round/>
                      <a:headEnd type="none" w="med" len="med"/>
                      <a:tailEnd type="none" w="med" len="med"/>
                    </a:lnL>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rgbClr val="00B050"/>
                    </a:solidFill>
                  </a:tcPr>
                </a:tc>
                <a:extLst>
                  <a:ext uri="{0D108BD9-81ED-4DB2-BD59-A6C34878D82A}">
                    <a16:rowId xmlns:a16="http://schemas.microsoft.com/office/drawing/2014/main" xmlns="" val="3180650140"/>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Experiencing city life</a:t>
                      </a:r>
                    </a:p>
                  </a:txBody>
                  <a:tcPr marL="9525" marR="9525" marT="9525" marB="0" anchor="ctr">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ctr" fontAlgn="ctr"/>
                      <a:r>
                        <a:rPr lang="en-GB" sz="1000" b="0" i="0" u="none" strike="noStrike" dirty="0">
                          <a:solidFill>
                            <a:schemeClr val="tx1"/>
                          </a:solidFill>
                          <a:effectLst/>
                          <a:latin typeface="Arial" panose="020B0604020202020204" pitchFamily="34" charset="0"/>
                          <a:cs typeface="Arial" panose="020B0604020202020204" pitchFamily="34" charset="0"/>
                        </a:rPr>
                        <a:t>69%</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84 </a:t>
                      </a:r>
                    </a:p>
                  </a:txBody>
                  <a:tcPr marL="9525" marR="9525" marT="9525" marB="0" anchor="ctr">
                    <a:lnL w="3175" cap="flat" cmpd="sng" algn="ctr">
                      <a:solidFill>
                        <a:schemeClr val="bg1">
                          <a:lumMod val="65000"/>
                        </a:schemeClr>
                      </a:solidFill>
                      <a:prstDash val="solid"/>
                      <a:round/>
                      <a:headEnd type="none" w="med" len="med"/>
                      <a:tailEnd type="none" w="med" len="med"/>
                    </a:lnL>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rgbClr val="FFC000"/>
                    </a:solidFill>
                  </a:tcPr>
                </a:tc>
                <a:extLst>
                  <a:ext uri="{0D108BD9-81ED-4DB2-BD59-A6C34878D82A}">
                    <a16:rowId xmlns:a16="http://schemas.microsoft.com/office/drawing/2014/main" xmlns="" val="542381253"/>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Outdoor leisure pursuits</a:t>
                      </a:r>
                    </a:p>
                  </a:txBody>
                  <a:tcPr marL="9525" marR="9525" marT="9525" marB="0" anchor="ctr">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ctr" fontAlgn="ctr"/>
                      <a:r>
                        <a:rPr lang="en-GB" sz="1000" b="0" i="0" u="none" strike="noStrike" dirty="0">
                          <a:solidFill>
                            <a:schemeClr val="tx1"/>
                          </a:solidFill>
                          <a:effectLst/>
                          <a:latin typeface="Arial" panose="020B0604020202020204" pitchFamily="34" charset="0"/>
                          <a:cs typeface="Arial" panose="020B0604020202020204" pitchFamily="34" charset="0"/>
                        </a:rPr>
                        <a:t>63%</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112 </a:t>
                      </a:r>
                    </a:p>
                  </a:txBody>
                  <a:tcPr marL="9525" marR="9525" marT="9525" marB="0" anchor="ctr">
                    <a:lnL w="3175" cap="flat" cmpd="sng" algn="ctr">
                      <a:solidFill>
                        <a:schemeClr val="bg1">
                          <a:lumMod val="65000"/>
                        </a:schemeClr>
                      </a:solidFill>
                      <a:prstDash val="solid"/>
                      <a:round/>
                      <a:headEnd type="none" w="med" len="med"/>
                      <a:tailEnd type="none" w="med" len="med"/>
                    </a:lnL>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rgbClr val="92D050"/>
                    </a:solidFill>
                  </a:tcPr>
                </a:tc>
                <a:extLst>
                  <a:ext uri="{0D108BD9-81ED-4DB2-BD59-A6C34878D82A}">
                    <a16:rowId xmlns:a16="http://schemas.microsoft.com/office/drawing/2014/main" xmlns="" val="3468587080"/>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Attending cultural / music / sports events</a:t>
                      </a:r>
                    </a:p>
                  </a:txBody>
                  <a:tcPr marL="9525" marR="9525" marT="9525" marB="0" anchor="ctr">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ctr" fontAlgn="ctr"/>
                      <a:r>
                        <a:rPr lang="en-GB" sz="1000" b="0" i="0" u="none" strike="noStrike" dirty="0">
                          <a:solidFill>
                            <a:schemeClr val="tx1"/>
                          </a:solidFill>
                          <a:effectLst/>
                          <a:latin typeface="Arial" panose="020B0604020202020204" pitchFamily="34" charset="0"/>
                          <a:cs typeface="Arial" panose="020B0604020202020204" pitchFamily="34" charset="0"/>
                        </a:rPr>
                        <a:t>60%</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92 </a:t>
                      </a:r>
                    </a:p>
                  </a:txBody>
                  <a:tcPr marL="9525" marR="9525" marT="9525" marB="0" anchor="ctr">
                    <a:lnL w="3175" cap="flat" cmpd="sng" algn="ctr">
                      <a:solidFill>
                        <a:schemeClr val="bg1">
                          <a:lumMod val="65000"/>
                        </a:schemeClr>
                      </a:solidFill>
                      <a:prstDash val="solid"/>
                      <a:round/>
                      <a:headEnd type="none" w="med" len="med"/>
                      <a:tailEnd type="none" w="med" len="med"/>
                    </a:lnL>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1289559496"/>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Challenge and / or action</a:t>
                      </a:r>
                    </a:p>
                  </a:txBody>
                  <a:tcPr marL="9525" marR="9525" marT="9525" marB="0" anchor="ctr">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noFill/>
                  </a:tcPr>
                </a:tc>
                <a:tc>
                  <a:txBody>
                    <a:bodyPr/>
                    <a:lstStyle/>
                    <a:p>
                      <a:pPr algn="ctr" fontAlgn="ctr"/>
                      <a:r>
                        <a:rPr lang="en-GB" sz="1000" b="0" i="0" u="none" strike="noStrike" dirty="0">
                          <a:solidFill>
                            <a:schemeClr val="tx1"/>
                          </a:solidFill>
                          <a:effectLst/>
                          <a:latin typeface="Arial" panose="020B0604020202020204" pitchFamily="34" charset="0"/>
                          <a:cs typeface="Arial" panose="020B0604020202020204" pitchFamily="34" charset="0"/>
                        </a:rPr>
                        <a:t>47%</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no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99 </a:t>
                      </a:r>
                    </a:p>
                  </a:txBody>
                  <a:tcPr marL="9525" marR="9525" marT="9525" marB="0" anchor="ctr">
                    <a:lnL w="3175" cap="flat" cmpd="sng" algn="ctr">
                      <a:solidFill>
                        <a:schemeClr val="bg1">
                          <a:lumMod val="65000"/>
                        </a:schemeClr>
                      </a:solidFill>
                      <a:prstDash val="solid"/>
                      <a:round/>
                      <a:headEnd type="none" w="med" len="med"/>
                      <a:tailEnd type="none" w="med" len="med"/>
                    </a:lnL>
                    <a:lnT w="3175" cap="flat" cmpd="sng" algn="ctr">
                      <a:solidFill>
                        <a:schemeClr val="bg1">
                          <a:lumMod val="65000"/>
                        </a:schemeClr>
                      </a:solidFill>
                      <a:prstDash val="solid"/>
                      <a:round/>
                      <a:headEnd type="none" w="med" len="med"/>
                      <a:tailEnd type="none" w="med" len="med"/>
                    </a:lnT>
                    <a:noFill/>
                  </a:tcPr>
                </a:tc>
                <a:extLst>
                  <a:ext uri="{0D108BD9-81ED-4DB2-BD59-A6C34878D82A}">
                    <a16:rowId xmlns:a16="http://schemas.microsoft.com/office/drawing/2014/main" xmlns="" val="1428051378"/>
                  </a:ext>
                </a:extLst>
              </a:tr>
            </a:tbl>
          </a:graphicData>
        </a:graphic>
      </p:graphicFrame>
      <p:sp>
        <p:nvSpPr>
          <p:cNvPr id="3" name="Rectangle 2"/>
          <p:cNvSpPr/>
          <p:nvPr/>
        </p:nvSpPr>
        <p:spPr>
          <a:xfrm>
            <a:off x="352419" y="1775959"/>
            <a:ext cx="4140001" cy="697627"/>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CONSIDERATION OF ACTIVITY </a:t>
            </a:r>
          </a:p>
          <a:p>
            <a:pPr>
              <a:lnSpc>
                <a:spcPts val="1100"/>
              </a:lnSpc>
            </a:pPr>
            <a:r>
              <a:rPr lang="en-GB" sz="1200" b="1" dirty="0">
                <a:solidFill>
                  <a:srgbClr val="120742"/>
                </a:solidFill>
                <a:latin typeface="Arial" panose="020B0604020202020204" pitchFamily="34" charset="0"/>
                <a:cs typeface="Arial" panose="020B0604020202020204" pitchFamily="34" charset="0"/>
              </a:rPr>
              <a:t>CLUSTERS ON HOLIDAY TO ENGLAND </a:t>
            </a:r>
          </a:p>
          <a:p>
            <a:r>
              <a:rPr lang="en-GB" sz="700" dirty="0">
                <a:latin typeface="Arial" panose="020B0604020202020204" pitchFamily="34" charset="0"/>
                <a:cs typeface="Arial" panose="020B0604020202020204" pitchFamily="34" charset="0"/>
              </a:rPr>
              <a:t>TOP 2 BOX (DEFINITELY WOULD OR VERY LIKELY TO) CONSIDERATION OF ACTIVITY CLUSTERS ON HOLIDAY TO ENGLAND AND INDEXING AGAINST “GLOBAL” TOP 2 BOX SCORES. BOTH COLUMNS SHOW / BASED ON NORMALISED DATA</a:t>
            </a:r>
          </a:p>
        </p:txBody>
      </p:sp>
      <p:sp>
        <p:nvSpPr>
          <p:cNvPr id="12" name="Oval 11"/>
          <p:cNvSpPr/>
          <p:nvPr/>
        </p:nvSpPr>
        <p:spPr>
          <a:xfrm>
            <a:off x="8371260" y="169332"/>
            <a:ext cx="527544" cy="51909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t"/>
          <a:lstStyle/>
          <a:p>
            <a:pPr algn="ctr"/>
            <a:endParaRPr lang="en-US" sz="800" dirty="0">
              <a:solidFill>
                <a:schemeClr val="tx1"/>
              </a:solidFill>
              <a:latin typeface="Arial" panose="020B0604020202020204" pitchFamily="34" charset="0"/>
            </a:endParaRPr>
          </a:p>
        </p:txBody>
      </p:sp>
      <p:graphicFrame>
        <p:nvGraphicFramePr>
          <p:cNvPr id="14" name="Chart Placeholder 7"/>
          <p:cNvGraphicFramePr>
            <a:graphicFrameLocks/>
          </p:cNvGraphicFramePr>
          <p:nvPr>
            <p:extLst>
              <p:ext uri="{D42A27DB-BD31-4B8C-83A1-F6EECF244321}">
                <p14:modId xmlns:p14="http://schemas.microsoft.com/office/powerpoint/2010/main" val="1142868534"/>
              </p:ext>
            </p:extLst>
          </p:nvPr>
        </p:nvGraphicFramePr>
        <p:xfrm>
          <a:off x="-180926" y="849138"/>
          <a:ext cx="9743207" cy="467610"/>
        </p:xfrm>
        <a:graphic>
          <a:graphicData uri="http://schemas.openxmlformats.org/drawingml/2006/chart">
            <c:chart xmlns:c="http://schemas.openxmlformats.org/drawingml/2006/chart" xmlns:r="http://schemas.openxmlformats.org/officeDocument/2006/relationships" r:id="rId3"/>
          </a:graphicData>
        </a:graphic>
      </p:graphicFrame>
      <p:sp>
        <p:nvSpPr>
          <p:cNvPr id="20" name="Rectangle 19"/>
          <p:cNvSpPr/>
          <p:nvPr/>
        </p:nvSpPr>
        <p:spPr>
          <a:xfrm>
            <a:off x="352419" y="932365"/>
            <a:ext cx="2633153" cy="318480"/>
          </a:xfrm>
          <a:prstGeom prst="rect">
            <a:avLst/>
          </a:prstGeom>
          <a:noFill/>
        </p:spPr>
        <p:txBody>
          <a:bodyPr wrap="square" lIns="0" tIns="36000" rIns="0" bIns="0" anchor="ctr">
            <a:spAutoFit/>
          </a:bodyPr>
          <a:lstStyle/>
          <a:p>
            <a:pPr algn="r">
              <a:lnSpc>
                <a:spcPts val="1100"/>
              </a:lnSpc>
            </a:pPr>
            <a:r>
              <a:rPr lang="en-GB" sz="1200" b="1" dirty="0">
                <a:latin typeface="Arial" panose="020B0604020202020204" pitchFamily="34" charset="0"/>
                <a:cs typeface="Arial" panose="020B0604020202020204" pitchFamily="34" charset="0"/>
              </a:rPr>
              <a:t>ATTITUDE TOWARDS TAKING A HOLIDAY TO ENGLAND IN FUTURE</a:t>
            </a:r>
            <a:endParaRPr lang="en-GB" sz="1200" b="1" dirty="0">
              <a:solidFill>
                <a:srgbClr val="00B050"/>
              </a:solidFill>
              <a:latin typeface="Arial" panose="020B0604020202020204" pitchFamily="34" charset="0"/>
              <a:cs typeface="Arial" panose="020B0604020202020204" pitchFamily="34" charset="0"/>
            </a:endParaRPr>
          </a:p>
        </p:txBody>
      </p:sp>
      <p:graphicFrame>
        <p:nvGraphicFramePr>
          <p:cNvPr id="22" name="Table 21"/>
          <p:cNvGraphicFramePr>
            <a:graphicFrameLocks noGrp="1"/>
          </p:cNvGraphicFramePr>
          <p:nvPr>
            <p:extLst>
              <p:ext uri="{D42A27DB-BD31-4B8C-83A1-F6EECF244321}">
                <p14:modId xmlns:p14="http://schemas.microsoft.com/office/powerpoint/2010/main" val="1810984093"/>
              </p:ext>
            </p:extLst>
          </p:nvPr>
        </p:nvGraphicFramePr>
        <p:xfrm>
          <a:off x="4745949" y="2590699"/>
          <a:ext cx="4140000" cy="3636000"/>
        </p:xfrm>
        <a:graphic>
          <a:graphicData uri="http://schemas.openxmlformats.org/drawingml/2006/table">
            <a:tbl>
              <a:tblPr>
                <a:tableStyleId>{5C22544A-7EE6-4342-B048-85BDC9FD1C3A}</a:tableStyleId>
              </a:tblPr>
              <a:tblGrid>
                <a:gridCol w="2440800">
                  <a:extLst>
                    <a:ext uri="{9D8B030D-6E8A-4147-A177-3AD203B41FA5}">
                      <a16:colId xmlns:a16="http://schemas.microsoft.com/office/drawing/2014/main" xmlns="" val="1103061090"/>
                    </a:ext>
                  </a:extLst>
                </a:gridCol>
                <a:gridCol w="849600">
                  <a:extLst>
                    <a:ext uri="{9D8B030D-6E8A-4147-A177-3AD203B41FA5}">
                      <a16:colId xmlns:a16="http://schemas.microsoft.com/office/drawing/2014/main" xmlns="" val="644159123"/>
                    </a:ext>
                  </a:extLst>
                </a:gridCol>
                <a:gridCol w="849600">
                  <a:extLst>
                    <a:ext uri="{9D8B030D-6E8A-4147-A177-3AD203B41FA5}">
                      <a16:colId xmlns:a16="http://schemas.microsoft.com/office/drawing/2014/main" xmlns="" val="3859757549"/>
                    </a:ext>
                  </a:extLst>
                </a:gridCol>
              </a:tblGrid>
              <a:tr h="396000">
                <a:tc>
                  <a:txBody>
                    <a:bodyPr/>
                    <a:lstStyle/>
                    <a:p>
                      <a:pPr marL="0" marR="0" lvl="0" indent="0" algn="l" defTabSz="457200" rtl="0" eaLnBrk="1" fontAlgn="b" latinLnBrk="0" hangingPunct="1">
                        <a:lnSpc>
                          <a:spcPct val="100000"/>
                        </a:lnSpc>
                        <a:spcBef>
                          <a:spcPts val="0"/>
                        </a:spcBef>
                        <a:spcAft>
                          <a:spcPts val="0"/>
                        </a:spcAft>
                        <a:buClrTx/>
                        <a:buSzTx/>
                        <a:buFontTx/>
                        <a:buNone/>
                        <a:tabLst/>
                        <a:defRPr/>
                      </a:pPr>
                      <a:r>
                        <a:rPr lang="en-GB" sz="1200" b="1" i="0" u="none" strike="noStrike" dirty="0">
                          <a:solidFill>
                            <a:schemeClr val="tx1"/>
                          </a:solidFill>
                          <a:effectLst/>
                          <a:latin typeface="Arial" panose="020B0604020202020204" pitchFamily="34" charset="0"/>
                          <a:cs typeface="Arial" panose="020B0604020202020204" pitchFamily="34" charset="0"/>
                        </a:rPr>
                        <a:t>ACTIVITY (1-10 of 40)</a:t>
                      </a:r>
                      <a:endParaRPr lang="en-GB" sz="1600" b="1"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12700" cmpd="sng">
                      <a:noFill/>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9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12700" cmpd="sng">
                      <a:noFill/>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200" b="1" i="0" u="none" strike="noStrike" dirty="0">
                          <a:solidFill>
                            <a:schemeClr val="tx1"/>
                          </a:solidFill>
                          <a:effectLst/>
                          <a:latin typeface="Arial" panose="020B0604020202020204" pitchFamily="34" charset="0"/>
                          <a:cs typeface="Arial" panose="020B0604020202020204" pitchFamily="34" charset="0"/>
                        </a:rPr>
                        <a:t>INDEX </a:t>
                      </a:r>
                    </a:p>
                    <a:p>
                      <a:pPr algn="ctr" fontAlgn="b"/>
                      <a:r>
                        <a:rPr lang="en-GB" sz="700" b="1" i="0" u="none" strike="noStrike" dirty="0">
                          <a:solidFill>
                            <a:schemeClr val="tx1"/>
                          </a:solidFill>
                          <a:effectLst/>
                          <a:latin typeface="Arial" panose="020B0604020202020204" pitchFamily="34" charset="0"/>
                          <a:cs typeface="Arial" panose="020B0604020202020204" pitchFamily="34" charset="0"/>
                        </a:rPr>
                        <a:t>IMPORTANCE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12700" cmpd="sng">
                      <a:noFill/>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255244487"/>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Seeing world famous or iconic places</a:t>
                      </a: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78%</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160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extLst>
                  <a:ext uri="{0D108BD9-81ED-4DB2-BD59-A6C34878D82A}">
                    <a16:rowId xmlns:a16="http://schemas.microsoft.com/office/drawing/2014/main" xmlns="" val="2005986910"/>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Visiting a castle/palace/historic house</a:t>
                      </a: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75%</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127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extLst>
                  <a:ext uri="{0D108BD9-81ED-4DB2-BD59-A6C34878D82A}">
                    <a16:rowId xmlns:a16="http://schemas.microsoft.com/office/drawing/2014/main" xmlns="" val="4167075963"/>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Trying local food &amp; drink specialities</a:t>
                      </a: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75%</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146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extLst>
                  <a:ext uri="{0D108BD9-81ED-4DB2-BD59-A6C34878D82A}">
                    <a16:rowId xmlns:a16="http://schemas.microsoft.com/office/drawing/2014/main" xmlns="" val="2265351345"/>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Visiting a historic monument</a:t>
                      </a: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73%</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152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extLst>
                  <a:ext uri="{0D108BD9-81ED-4DB2-BD59-A6C34878D82A}">
                    <a16:rowId xmlns:a16="http://schemas.microsoft.com/office/drawing/2014/main" xmlns="" val="2373551203"/>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Having a gourmet meal</a:t>
                      </a: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72%</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140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extLst>
                  <a:ext uri="{0D108BD9-81ED-4DB2-BD59-A6C34878D82A}">
                    <a16:rowId xmlns:a16="http://schemas.microsoft.com/office/drawing/2014/main" xmlns="" val="1189524845"/>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Short (&lt; 2hrs) country or coastal walk</a:t>
                      </a: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71%</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91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824507888"/>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Food &amp; drink tour or attraction</a:t>
                      </a: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70%</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118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92D050"/>
                    </a:solidFill>
                  </a:tcPr>
                </a:tc>
                <a:extLst>
                  <a:ext uri="{0D108BD9-81ED-4DB2-BD59-A6C34878D82A}">
                    <a16:rowId xmlns:a16="http://schemas.microsoft.com/office/drawing/2014/main" xmlns="" val="3463063126"/>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Visiting a National Park</a:t>
                      </a: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68%</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118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92D050"/>
                    </a:solidFill>
                  </a:tcPr>
                </a:tc>
                <a:extLst>
                  <a:ext uri="{0D108BD9-81ED-4DB2-BD59-A6C34878D82A}">
                    <a16:rowId xmlns:a16="http://schemas.microsoft.com/office/drawing/2014/main" xmlns="" val="1789088986"/>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Visiting a museum</a:t>
                      </a: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68%</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118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92D050"/>
                    </a:solidFill>
                  </a:tcPr>
                </a:tc>
                <a:extLst>
                  <a:ext uri="{0D108BD9-81ED-4DB2-BD59-A6C34878D82A}">
                    <a16:rowId xmlns:a16="http://schemas.microsoft.com/office/drawing/2014/main" xmlns="" val="2214850825"/>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Event associated with local traditions</a:t>
                      </a: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68%</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114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92D050"/>
                    </a:solidFill>
                  </a:tcPr>
                </a:tc>
                <a:extLst>
                  <a:ext uri="{0D108BD9-81ED-4DB2-BD59-A6C34878D82A}">
                    <a16:rowId xmlns:a16="http://schemas.microsoft.com/office/drawing/2014/main" xmlns="" val="3781145162"/>
                  </a:ext>
                </a:extLst>
              </a:tr>
            </a:tbl>
          </a:graphicData>
        </a:graphic>
      </p:graphicFrame>
      <p:pic>
        <p:nvPicPr>
          <p:cNvPr id="6" name="Picture 5"/>
          <p:cNvPicPr>
            <a:picLocks noChangeAspect="1"/>
          </p:cNvPicPr>
          <p:nvPr/>
        </p:nvPicPr>
        <p:blipFill>
          <a:blip r:embed="rId4">
            <a:clrChange>
              <a:clrFrom>
                <a:srgbClr val="FFFFFF"/>
              </a:clrFrom>
              <a:clrTo>
                <a:srgbClr val="FFFFFF">
                  <a:alpha val="0"/>
                </a:srgbClr>
              </a:clrTo>
            </a:clrChange>
          </a:blip>
          <a:stretch>
            <a:fillRect/>
          </a:stretch>
        </p:blipFill>
        <p:spPr>
          <a:xfrm>
            <a:off x="7118198" y="6384361"/>
            <a:ext cx="947246" cy="257740"/>
          </a:xfrm>
          <a:prstGeom prst="rect">
            <a:avLst/>
          </a:prstGeom>
        </p:spPr>
      </p:pic>
      <p:pic>
        <p:nvPicPr>
          <p:cNvPr id="24" name="Picture 23"/>
          <p:cNvPicPr>
            <a:picLocks noChangeAspect="1"/>
          </p:cNvPicPr>
          <p:nvPr/>
        </p:nvPicPr>
        <p:blipFill rotWithShape="1">
          <a:blip r:embed="rId5"/>
          <a:srcRect l="17343" t="4419" r="12023" b="12561"/>
          <a:stretch/>
        </p:blipFill>
        <p:spPr>
          <a:xfrm>
            <a:off x="8172950" y="6341608"/>
            <a:ext cx="359990" cy="355944"/>
          </a:xfrm>
          <a:prstGeom prst="ellipse">
            <a:avLst/>
          </a:prstGeom>
        </p:spPr>
      </p:pic>
      <p:sp>
        <p:nvSpPr>
          <p:cNvPr id="37" name="Rectangle 36"/>
          <p:cNvSpPr/>
          <p:nvPr/>
        </p:nvSpPr>
        <p:spPr>
          <a:xfrm>
            <a:off x="4745949" y="1775959"/>
            <a:ext cx="4312326" cy="697627"/>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MOST CONSIDERED ACTIVITIES ON HOLIDAY TO ENGLAND AND IMPORTANCE VS. CHOOSING ENGLAND</a:t>
            </a:r>
          </a:p>
          <a:p>
            <a:r>
              <a:rPr lang="en-GB" sz="700" dirty="0">
                <a:latin typeface="Arial" panose="020B0604020202020204" pitchFamily="34" charset="0"/>
                <a:cs typeface="Arial" panose="020B0604020202020204" pitchFamily="34" charset="0"/>
              </a:rPr>
              <a:t>TOP 2 BOX (DEFINITELY WOULD OR VERY LIKELY TO) CONSIDERATION OF ACTIVITY ON HOLIDAY TO ENGLAND) AND TOP 2 BOX (SOLE/VERY IMPORTANT REASON) IMPORTANCE OF ACTIVITY VS. CHOSING ENGLAND INDEXED AGAINST AVERAGE IMPORTANCE OF ACTIVITIES</a:t>
            </a:r>
          </a:p>
        </p:txBody>
      </p:sp>
      <p:sp>
        <p:nvSpPr>
          <p:cNvPr id="38" name="TextBox 37"/>
          <p:cNvSpPr txBox="1"/>
          <p:nvPr/>
        </p:nvSpPr>
        <p:spPr>
          <a:xfrm>
            <a:off x="5303521" y="274989"/>
            <a:ext cx="3035630" cy="307777"/>
          </a:xfrm>
          <a:prstGeom prst="rect">
            <a:avLst/>
          </a:prstGeom>
          <a:noFill/>
        </p:spPr>
        <p:txBody>
          <a:bodyPr wrap="square" rtlCol="0">
            <a:spAutoFit/>
          </a:bodyPr>
          <a:lstStyle/>
          <a:p>
            <a:pPr algn="r"/>
            <a:r>
              <a:rPr lang="en-GB" sz="1400" b="1" dirty="0">
                <a:solidFill>
                  <a:schemeClr val="bg1"/>
                </a:solidFill>
                <a:latin typeface="Arial" panose="020B0604020202020204" pitchFamily="34" charset="0"/>
                <a:cs typeface="Arial" panose="020B0604020202020204" pitchFamily="34" charset="0"/>
              </a:rPr>
              <a:t>China</a:t>
            </a:r>
          </a:p>
        </p:txBody>
      </p:sp>
      <p:sp>
        <p:nvSpPr>
          <p:cNvPr id="39" name="Rectangle 38"/>
          <p:cNvSpPr/>
          <p:nvPr/>
        </p:nvSpPr>
        <p:spPr>
          <a:xfrm>
            <a:off x="289556" y="5377777"/>
            <a:ext cx="3964944" cy="848922"/>
          </a:xfrm>
          <a:prstGeom prst="rect">
            <a:avLst/>
          </a:prstGeom>
          <a:solidFill>
            <a:schemeClr val="bg1"/>
          </a:solidFill>
          <a:ln>
            <a:solidFill>
              <a:schemeClr val="bg1"/>
            </a:solidFill>
          </a:ln>
          <a:effectLst/>
        </p:spPr>
        <p:style>
          <a:lnRef idx="1">
            <a:schemeClr val="accent1"/>
          </a:lnRef>
          <a:fillRef idx="3">
            <a:schemeClr val="accent1"/>
          </a:fillRef>
          <a:effectRef idx="2">
            <a:schemeClr val="accent1"/>
          </a:effectRef>
          <a:fontRef idx="minor">
            <a:schemeClr val="lt1"/>
          </a:fontRef>
        </p:style>
        <p:txBody>
          <a:bodyPr rtlCol="0" anchor="ctr"/>
          <a:lstStyle/>
          <a:p>
            <a:r>
              <a:rPr lang="en-GB" sz="1100" dirty="0">
                <a:solidFill>
                  <a:schemeClr val="tx1"/>
                </a:solidFill>
                <a:latin typeface="Arial" panose="020B0604020202020204" pitchFamily="34" charset="0"/>
                <a:cs typeface="Arial" panose="020B0604020202020204" pitchFamily="34" charset="0"/>
              </a:rPr>
              <a:t>Famous and iconic places / historic monuments are key, but food in a broad sense (local through to gourmet) is another driver that significantly impacts consideration</a:t>
            </a:r>
          </a:p>
        </p:txBody>
      </p:sp>
      <p:sp>
        <p:nvSpPr>
          <p:cNvPr id="40" name="Isosceles Triangle 39"/>
          <p:cNvSpPr/>
          <p:nvPr/>
        </p:nvSpPr>
        <p:spPr>
          <a:xfrm rot="16200000">
            <a:off x="4287936" y="5744319"/>
            <a:ext cx="284188" cy="115839"/>
          </a:xfrm>
          <a:prstGeom prst="triangle">
            <a:avLst/>
          </a:prstGeom>
          <a:solidFill>
            <a:srgbClr val="12074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GB" dirty="0"/>
          </a:p>
        </p:txBody>
      </p:sp>
      <p:pic>
        <p:nvPicPr>
          <p:cNvPr id="23" name="Picture 22"/>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8356244" y="224188"/>
            <a:ext cx="556800" cy="417600"/>
          </a:xfrm>
          <a:prstGeom prst="roundRect">
            <a:avLst>
              <a:gd name="adj" fmla="val 8594"/>
            </a:avLst>
          </a:prstGeom>
          <a:noFill/>
          <a:ln>
            <a:noFill/>
          </a:ln>
          <a:effectLst/>
        </p:spPr>
      </p:pic>
      <p:sp>
        <p:nvSpPr>
          <p:cNvPr id="30" name="Oval 29"/>
          <p:cNvSpPr/>
          <p:nvPr/>
        </p:nvSpPr>
        <p:spPr>
          <a:xfrm>
            <a:off x="8371260" y="819359"/>
            <a:ext cx="527544" cy="519092"/>
          </a:xfrm>
          <a:prstGeom prst="ellipse">
            <a:avLst/>
          </a:prstGeom>
          <a:solidFill>
            <a:srgbClr val="120742"/>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algn="ctr"/>
            <a:r>
              <a:rPr lang="en-US" sz="1400" b="1" dirty="0">
                <a:solidFill>
                  <a:schemeClr val="bg1"/>
                </a:solidFill>
                <a:latin typeface="Arial" panose="020B0604020202020204" pitchFamily="34" charset="0"/>
                <a:cs typeface="Arial" panose="020B0604020202020204" pitchFamily="34" charset="0"/>
              </a:rPr>
              <a:t>95%</a:t>
            </a:r>
          </a:p>
        </p:txBody>
      </p:sp>
      <p:sp>
        <p:nvSpPr>
          <p:cNvPr id="31" name="TextBox 30"/>
          <p:cNvSpPr txBox="1"/>
          <p:nvPr/>
        </p:nvSpPr>
        <p:spPr>
          <a:xfrm>
            <a:off x="8058568" y="1339907"/>
            <a:ext cx="1152927" cy="400110"/>
          </a:xfrm>
          <a:prstGeom prst="rect">
            <a:avLst/>
          </a:prstGeom>
          <a:noFill/>
        </p:spPr>
        <p:txBody>
          <a:bodyPr wrap="square" lIns="0" rIns="0" rtlCol="0">
            <a:spAutoFit/>
          </a:bodyPr>
          <a:lstStyle/>
          <a:p>
            <a:pPr algn="ctr"/>
            <a:r>
              <a:rPr lang="en-GB" sz="1000" dirty="0"/>
              <a:t>NET England </a:t>
            </a:r>
          </a:p>
          <a:p>
            <a:pPr algn="ctr"/>
            <a:r>
              <a:rPr lang="en-GB" sz="1000" dirty="0"/>
              <a:t>consideration</a:t>
            </a:r>
          </a:p>
        </p:txBody>
      </p:sp>
      <p:sp>
        <p:nvSpPr>
          <p:cNvPr id="36" name="TextBox 35"/>
          <p:cNvSpPr txBox="1"/>
          <p:nvPr/>
        </p:nvSpPr>
        <p:spPr>
          <a:xfrm>
            <a:off x="4662249" y="6279242"/>
            <a:ext cx="1616148" cy="246221"/>
          </a:xfrm>
          <a:prstGeom prst="rect">
            <a:avLst/>
          </a:prstGeom>
          <a:noFill/>
        </p:spPr>
        <p:txBody>
          <a:bodyPr wrap="none" rtlCol="0">
            <a:spAutoFit/>
          </a:bodyPr>
          <a:lstStyle/>
          <a:p>
            <a:r>
              <a:rPr lang="en-GB" sz="1000" i="1" dirty="0">
                <a:latin typeface="Arial" panose="020B0604020202020204" pitchFamily="34" charset="0"/>
                <a:cs typeface="Arial" panose="020B0604020202020204" pitchFamily="34" charset="0"/>
              </a:rPr>
              <a:t>List continues overleaf …</a:t>
            </a:r>
          </a:p>
        </p:txBody>
      </p:sp>
      <p:sp>
        <p:nvSpPr>
          <p:cNvPr id="25" name="Rectangle 24">
            <a:extLst>
              <a:ext uri="{FF2B5EF4-FFF2-40B4-BE49-F238E27FC236}">
                <a16:creationId xmlns:a16="http://schemas.microsoft.com/office/drawing/2014/main" xmlns="" id="{C48EFFBE-0C04-45B1-9AF8-287A8D77C71B}"/>
              </a:ext>
            </a:extLst>
          </p:cNvPr>
          <p:cNvSpPr/>
          <p:nvPr/>
        </p:nvSpPr>
        <p:spPr>
          <a:xfrm>
            <a:off x="3010159" y="1245080"/>
            <a:ext cx="846386" cy="276999"/>
          </a:xfrm>
          <a:prstGeom prst="rect">
            <a:avLst/>
          </a:prstGeom>
          <a:solidFill>
            <a:schemeClr val="bg1"/>
          </a:solidFill>
        </p:spPr>
        <p:txBody>
          <a:bodyPr wrap="none" lIns="0" tIns="0" rIns="0" bIns="0">
            <a:spAutoFit/>
          </a:bodyPr>
          <a:lstStyle/>
          <a:p>
            <a:r>
              <a:rPr lang="en-GB" sz="900" dirty="0">
                <a:solidFill>
                  <a:srgbClr val="120742"/>
                </a:solidFill>
                <a:latin typeface="Arial" panose="020B0604020202020204" pitchFamily="34" charset="0"/>
                <a:cs typeface="Arial" panose="020B0604020202020204" pitchFamily="34" charset="0"/>
              </a:rPr>
              <a:t>Would definitely </a:t>
            </a:r>
          </a:p>
          <a:p>
            <a:r>
              <a:rPr lang="en-GB" sz="900" dirty="0">
                <a:solidFill>
                  <a:srgbClr val="120742"/>
                </a:solidFill>
                <a:latin typeface="Arial" panose="020B0604020202020204" pitchFamily="34" charset="0"/>
                <a:cs typeface="Arial" panose="020B0604020202020204" pitchFamily="34" charset="0"/>
              </a:rPr>
              <a:t>consider</a:t>
            </a:r>
          </a:p>
        </p:txBody>
      </p:sp>
      <p:sp>
        <p:nvSpPr>
          <p:cNvPr id="26" name="Rectangle 25">
            <a:extLst>
              <a:ext uri="{FF2B5EF4-FFF2-40B4-BE49-F238E27FC236}">
                <a16:creationId xmlns:a16="http://schemas.microsoft.com/office/drawing/2014/main" xmlns="" id="{B9613EE2-AB1A-4302-A844-A1497EA39906}"/>
              </a:ext>
            </a:extLst>
          </p:cNvPr>
          <p:cNvSpPr/>
          <p:nvPr/>
        </p:nvSpPr>
        <p:spPr>
          <a:xfrm>
            <a:off x="6667213" y="1245080"/>
            <a:ext cx="852798" cy="276999"/>
          </a:xfrm>
          <a:prstGeom prst="rect">
            <a:avLst/>
          </a:prstGeom>
          <a:solidFill>
            <a:schemeClr val="bg1"/>
          </a:solidFill>
        </p:spPr>
        <p:txBody>
          <a:bodyPr wrap="none" lIns="0" tIns="0" rIns="0" bIns="0">
            <a:spAutoFit/>
          </a:bodyPr>
          <a:lstStyle/>
          <a:p>
            <a:r>
              <a:rPr lang="en-GB" sz="900" dirty="0">
                <a:solidFill>
                  <a:srgbClr val="00B050"/>
                </a:solidFill>
                <a:latin typeface="Arial" panose="020B0604020202020204" pitchFamily="34" charset="0"/>
                <a:cs typeface="Arial" panose="020B0604020202020204" pitchFamily="34" charset="0"/>
              </a:rPr>
              <a:t>England holiday </a:t>
            </a:r>
          </a:p>
          <a:p>
            <a:r>
              <a:rPr lang="en-GB" sz="900" dirty="0">
                <a:solidFill>
                  <a:srgbClr val="00B050"/>
                </a:solidFill>
                <a:latin typeface="Arial" panose="020B0604020202020204" pitchFamily="34" charset="0"/>
                <a:cs typeface="Arial" panose="020B0604020202020204" pitchFamily="34" charset="0"/>
              </a:rPr>
              <a:t>already booked</a:t>
            </a:r>
          </a:p>
        </p:txBody>
      </p:sp>
      <p:sp>
        <p:nvSpPr>
          <p:cNvPr id="27" name="Rectangle 26">
            <a:extLst>
              <a:ext uri="{FF2B5EF4-FFF2-40B4-BE49-F238E27FC236}">
                <a16:creationId xmlns:a16="http://schemas.microsoft.com/office/drawing/2014/main" xmlns="" id="{B27DE78B-F26B-4E38-A51C-5EE8D7343794}"/>
              </a:ext>
            </a:extLst>
          </p:cNvPr>
          <p:cNvSpPr/>
          <p:nvPr/>
        </p:nvSpPr>
        <p:spPr>
          <a:xfrm>
            <a:off x="3980143" y="1245080"/>
            <a:ext cx="621965" cy="276999"/>
          </a:xfrm>
          <a:prstGeom prst="rect">
            <a:avLst/>
          </a:prstGeom>
          <a:solidFill>
            <a:schemeClr val="bg1"/>
          </a:solidFill>
        </p:spPr>
        <p:txBody>
          <a:bodyPr wrap="none" lIns="0" tIns="0" rIns="0" bIns="0">
            <a:spAutoFit/>
          </a:bodyPr>
          <a:lstStyle/>
          <a:p>
            <a:r>
              <a:rPr lang="en-GB" sz="900" dirty="0">
                <a:solidFill>
                  <a:srgbClr val="92D050"/>
                </a:solidFill>
                <a:latin typeface="Arial" panose="020B0604020202020204" pitchFamily="34" charset="0"/>
                <a:cs typeface="Arial" panose="020B0604020202020204" pitchFamily="34" charset="0"/>
              </a:rPr>
              <a:t>Actively</a:t>
            </a:r>
          </a:p>
          <a:p>
            <a:r>
              <a:rPr lang="en-GB" sz="900" dirty="0">
                <a:solidFill>
                  <a:srgbClr val="92D050"/>
                </a:solidFill>
                <a:latin typeface="Arial" panose="020B0604020202020204" pitchFamily="34" charset="0"/>
                <a:cs typeface="Arial" panose="020B0604020202020204" pitchFamily="34" charset="0"/>
              </a:rPr>
              <a:t>considering </a:t>
            </a:r>
          </a:p>
        </p:txBody>
      </p:sp>
      <p:sp>
        <p:nvSpPr>
          <p:cNvPr id="28" name="TextBox 27">
            <a:extLst>
              <a:ext uri="{FF2B5EF4-FFF2-40B4-BE49-F238E27FC236}">
                <a16:creationId xmlns:a16="http://schemas.microsoft.com/office/drawing/2014/main" xmlns="" id="{0F852C3D-7B99-4A0A-8313-6ECF961BB155}"/>
              </a:ext>
            </a:extLst>
          </p:cNvPr>
          <p:cNvSpPr txBox="1"/>
          <p:nvPr/>
        </p:nvSpPr>
        <p:spPr>
          <a:xfrm>
            <a:off x="2235201" y="274989"/>
            <a:ext cx="4666912" cy="246221"/>
          </a:xfrm>
          <a:prstGeom prst="rect">
            <a:avLst/>
          </a:prstGeom>
          <a:noFill/>
        </p:spPr>
        <p:txBody>
          <a:bodyPr wrap="square" lIns="0" rIns="0" rtlCol="0">
            <a:spAutoFit/>
          </a:bodyPr>
          <a:lstStyle/>
          <a:p>
            <a:pPr algn="r"/>
            <a:r>
              <a:rPr lang="en-GB" sz="1000" u="sng" dirty="0">
                <a:solidFill>
                  <a:schemeClr val="bg1"/>
                </a:solidFill>
                <a:latin typeface="Arial" panose="020B0604020202020204" pitchFamily="34" charset="0"/>
                <a:cs typeface="Arial" panose="020B0604020202020204" pitchFamily="34" charset="0"/>
              </a:rPr>
              <a:t>251,000 trips to England</a:t>
            </a:r>
            <a:r>
              <a:rPr lang="en-GB" sz="1000" dirty="0">
                <a:solidFill>
                  <a:schemeClr val="bg1"/>
                </a:solidFill>
                <a:latin typeface="Arial" panose="020B0604020202020204" pitchFamily="34" charset="0"/>
                <a:cs typeface="Arial" panose="020B0604020202020204" pitchFamily="34" charset="0"/>
              </a:rPr>
              <a:t> in 2016 (rank 9) … </a:t>
            </a:r>
            <a:r>
              <a:rPr lang="en-GB" sz="1000" dirty="0" smtClean="0">
                <a:solidFill>
                  <a:schemeClr val="bg1"/>
                </a:solidFill>
                <a:latin typeface="Arial" panose="020B0604020202020204" pitchFamily="34" charset="0"/>
                <a:cs typeface="Arial" panose="020B0604020202020204" pitchFamily="34" charset="0"/>
              </a:rPr>
              <a:t>including </a:t>
            </a:r>
            <a:r>
              <a:rPr lang="en-GB" sz="1000" u="sng" dirty="0" smtClean="0">
                <a:solidFill>
                  <a:schemeClr val="bg1"/>
                </a:solidFill>
                <a:latin typeface="Arial" panose="020B0604020202020204" pitchFamily="34" charset="0"/>
                <a:cs typeface="Arial" panose="020B0604020202020204" pitchFamily="34" charset="0"/>
              </a:rPr>
              <a:t>55</a:t>
            </a:r>
            <a:r>
              <a:rPr lang="en-GB" sz="1000" u="sng" dirty="0">
                <a:solidFill>
                  <a:schemeClr val="bg1"/>
                </a:solidFill>
                <a:latin typeface="Arial" panose="020B0604020202020204" pitchFamily="34" charset="0"/>
                <a:cs typeface="Arial" panose="020B0604020202020204" pitchFamily="34" charset="0"/>
              </a:rPr>
              <a:t>% to rest of England </a:t>
            </a:r>
            <a:r>
              <a:rPr lang="en-GB" sz="1000" u="sng" dirty="0" smtClean="0">
                <a:solidFill>
                  <a:schemeClr val="bg1"/>
                </a:solidFill>
                <a:latin typeface="Arial" panose="020B0604020202020204" pitchFamily="34" charset="0"/>
                <a:cs typeface="Arial" panose="020B0604020202020204" pitchFamily="34" charset="0"/>
              </a:rPr>
              <a:t>*</a:t>
            </a:r>
            <a:endParaRPr lang="en-GB" sz="1000" u="sng" dirty="0">
              <a:solidFill>
                <a:schemeClr val="bg1"/>
              </a:solidFill>
              <a:latin typeface="Arial" panose="020B0604020202020204" pitchFamily="34" charset="0"/>
              <a:cs typeface="Arial" panose="020B0604020202020204" pitchFamily="34" charset="0"/>
            </a:endParaRPr>
          </a:p>
        </p:txBody>
      </p:sp>
      <p:sp>
        <p:nvSpPr>
          <p:cNvPr id="32" name="TextBox 31"/>
          <p:cNvSpPr txBox="1"/>
          <p:nvPr/>
        </p:nvSpPr>
        <p:spPr>
          <a:xfrm>
            <a:off x="318553" y="6611779"/>
            <a:ext cx="792108" cy="246221"/>
          </a:xfrm>
          <a:prstGeom prst="rect">
            <a:avLst/>
          </a:prstGeom>
          <a:noFill/>
        </p:spPr>
        <p:txBody>
          <a:bodyPr wrap="none" rtlCol="0">
            <a:spAutoFit/>
          </a:bodyPr>
          <a:lstStyle/>
          <a:p>
            <a:r>
              <a:rPr lang="en-GB" sz="1000" dirty="0" smtClean="0">
                <a:latin typeface="Arial" panose="020B0604020202020204" pitchFamily="34" charset="0"/>
                <a:cs typeface="Arial" panose="020B0604020202020204" pitchFamily="34" charset="0"/>
              </a:rPr>
              <a:t>*IPS 2016</a:t>
            </a:r>
            <a:endParaRPr lang="en-GB" sz="10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691730260"/>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ext Placeholder 17"/>
          <p:cNvSpPr>
            <a:spLocks noGrp="1"/>
          </p:cNvSpPr>
          <p:nvPr>
            <p:ph type="body" sz="quarter" idx="13"/>
          </p:nvPr>
        </p:nvSpPr>
        <p:spPr>
          <a:xfrm>
            <a:off x="364445" y="6396162"/>
            <a:ext cx="4381504" cy="274638"/>
          </a:xfrm>
        </p:spPr>
        <p:txBody>
          <a:bodyPr lIns="0"/>
          <a:lstStyle/>
          <a:p>
            <a:r>
              <a:rPr lang="en-GB" dirty="0"/>
              <a:t>Discover England Fund – Activities &amp; Themes Research 2017</a:t>
            </a:r>
          </a:p>
        </p:txBody>
      </p:sp>
      <p:sp>
        <p:nvSpPr>
          <p:cNvPr id="12" name="Oval 11"/>
          <p:cNvSpPr/>
          <p:nvPr/>
        </p:nvSpPr>
        <p:spPr>
          <a:xfrm>
            <a:off x="8371260" y="169332"/>
            <a:ext cx="527544" cy="51909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t"/>
          <a:lstStyle/>
          <a:p>
            <a:pPr algn="ctr"/>
            <a:endParaRPr lang="en-US" sz="800" dirty="0">
              <a:solidFill>
                <a:schemeClr val="tx1"/>
              </a:solidFill>
              <a:latin typeface="Arial" panose="020B0604020202020204" pitchFamily="34" charset="0"/>
            </a:endParaRPr>
          </a:p>
        </p:txBody>
      </p:sp>
      <p:pic>
        <p:nvPicPr>
          <p:cNvPr id="6" name="Picture 5"/>
          <p:cNvPicPr>
            <a:picLocks noChangeAspect="1"/>
          </p:cNvPicPr>
          <p:nvPr/>
        </p:nvPicPr>
        <p:blipFill>
          <a:blip r:embed="rId3">
            <a:clrChange>
              <a:clrFrom>
                <a:srgbClr val="FFFFFF"/>
              </a:clrFrom>
              <a:clrTo>
                <a:srgbClr val="FFFFFF">
                  <a:alpha val="0"/>
                </a:srgbClr>
              </a:clrTo>
            </a:clrChange>
          </a:blip>
          <a:stretch>
            <a:fillRect/>
          </a:stretch>
        </p:blipFill>
        <p:spPr>
          <a:xfrm>
            <a:off x="7118198" y="6384361"/>
            <a:ext cx="947246" cy="257740"/>
          </a:xfrm>
          <a:prstGeom prst="rect">
            <a:avLst/>
          </a:prstGeom>
        </p:spPr>
      </p:pic>
      <p:pic>
        <p:nvPicPr>
          <p:cNvPr id="24" name="Picture 23"/>
          <p:cNvPicPr>
            <a:picLocks noChangeAspect="1"/>
          </p:cNvPicPr>
          <p:nvPr/>
        </p:nvPicPr>
        <p:blipFill rotWithShape="1">
          <a:blip r:embed="rId4"/>
          <a:srcRect l="17343" t="4419" r="12023" b="12561"/>
          <a:stretch/>
        </p:blipFill>
        <p:spPr>
          <a:xfrm>
            <a:off x="8172950" y="6341608"/>
            <a:ext cx="359990" cy="355944"/>
          </a:xfrm>
          <a:prstGeom prst="ellipse">
            <a:avLst/>
          </a:prstGeom>
        </p:spPr>
      </p:pic>
      <p:sp>
        <p:nvSpPr>
          <p:cNvPr id="38" name="TextBox 37"/>
          <p:cNvSpPr txBox="1"/>
          <p:nvPr/>
        </p:nvSpPr>
        <p:spPr>
          <a:xfrm>
            <a:off x="5303521" y="274989"/>
            <a:ext cx="3035630" cy="307777"/>
          </a:xfrm>
          <a:prstGeom prst="rect">
            <a:avLst/>
          </a:prstGeom>
          <a:noFill/>
        </p:spPr>
        <p:txBody>
          <a:bodyPr wrap="square" rtlCol="0">
            <a:spAutoFit/>
          </a:bodyPr>
          <a:lstStyle/>
          <a:p>
            <a:pPr algn="r"/>
            <a:r>
              <a:rPr lang="en-GB" sz="1400" b="1" dirty="0">
                <a:solidFill>
                  <a:schemeClr val="bg1"/>
                </a:solidFill>
                <a:latin typeface="Arial" panose="020B0604020202020204" pitchFamily="34" charset="0"/>
                <a:cs typeface="Arial" panose="020B0604020202020204" pitchFamily="34" charset="0"/>
              </a:rPr>
              <a:t>China</a:t>
            </a:r>
          </a:p>
        </p:txBody>
      </p:sp>
      <p:pic>
        <p:nvPicPr>
          <p:cNvPr id="23" name="Picture 22"/>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356244" y="224188"/>
            <a:ext cx="556800" cy="417600"/>
          </a:xfrm>
          <a:prstGeom prst="roundRect">
            <a:avLst>
              <a:gd name="adj" fmla="val 8594"/>
            </a:avLst>
          </a:prstGeom>
          <a:noFill/>
          <a:ln>
            <a:noFill/>
          </a:ln>
          <a:effectLst/>
        </p:spPr>
      </p:pic>
      <p:sp>
        <p:nvSpPr>
          <p:cNvPr id="30" name="Rectangle 29"/>
          <p:cNvSpPr/>
          <p:nvPr/>
        </p:nvSpPr>
        <p:spPr>
          <a:xfrm>
            <a:off x="4745949" y="1142498"/>
            <a:ext cx="4140001" cy="2283400"/>
          </a:xfrm>
          <a:prstGeom prst="rect">
            <a:avLst/>
          </a:prstGeom>
          <a:noFill/>
          <a:ln>
            <a:solidFill>
              <a:schemeClr val="bg1"/>
            </a:solidFill>
          </a:ln>
          <a:effectLst/>
        </p:spPr>
        <p:style>
          <a:lnRef idx="1">
            <a:schemeClr val="accent1"/>
          </a:lnRef>
          <a:fillRef idx="3">
            <a:schemeClr val="accent1"/>
          </a:fillRef>
          <a:effectRef idx="2">
            <a:schemeClr val="accent1"/>
          </a:effectRef>
          <a:fontRef idx="minor">
            <a:schemeClr val="lt1"/>
          </a:fontRef>
        </p:style>
        <p:txBody>
          <a:bodyPr rtlCol="0" anchor="t"/>
          <a:lstStyle/>
          <a:p>
            <a:pPr marL="180000" lvl="0" indent="-180000">
              <a:spcAft>
                <a:spcPts val="600"/>
              </a:spcAft>
              <a:buClr>
                <a:schemeClr val="tx1"/>
              </a:buClr>
              <a:buFont typeface="Arial" panose="020B0604020202020204" pitchFamily="34" charset="0"/>
              <a:buChar char="•"/>
            </a:pPr>
            <a:r>
              <a:rPr lang="en-GB" sz="1100" dirty="0">
                <a:solidFill>
                  <a:schemeClr val="tx1"/>
                </a:solidFill>
                <a:latin typeface="Arial" panose="020B0604020202020204" pitchFamily="34" charset="0"/>
                <a:cs typeface="Arial" panose="020B0604020202020204" pitchFamily="34" charset="0"/>
              </a:rPr>
              <a:t>Although the city and what it offers is widely considered, the strongest skew relative to the cross market average is on consideration of rural life / scenery </a:t>
            </a:r>
          </a:p>
          <a:p>
            <a:pPr marL="180000" lvl="0" indent="-180000">
              <a:spcAft>
                <a:spcPts val="600"/>
              </a:spcAft>
              <a:buClr>
                <a:schemeClr val="tx1"/>
              </a:buClr>
              <a:buFont typeface="Arial" panose="020B0604020202020204" pitchFamily="34" charset="0"/>
              <a:buChar char="•"/>
            </a:pPr>
            <a:r>
              <a:rPr lang="en-GB" sz="1100" dirty="0">
                <a:solidFill>
                  <a:schemeClr val="tx1"/>
                </a:solidFill>
                <a:latin typeface="Arial" panose="020B0604020202020204" pitchFamily="34" charset="0"/>
                <a:cs typeface="Arial" panose="020B0604020202020204" pitchFamily="34" charset="0"/>
              </a:rPr>
              <a:t>Aside from classic drivers – famous places / buildings and historic monuments – local food / drink and gourmet meals are key drivers when it comes more specific activities </a:t>
            </a:r>
          </a:p>
        </p:txBody>
      </p:sp>
      <p:sp>
        <p:nvSpPr>
          <p:cNvPr id="31" name="Rectangle 30"/>
          <p:cNvSpPr/>
          <p:nvPr/>
        </p:nvSpPr>
        <p:spPr>
          <a:xfrm>
            <a:off x="4745950" y="926035"/>
            <a:ext cx="4116478" cy="233397"/>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MARKET SUMMARY</a:t>
            </a:r>
          </a:p>
        </p:txBody>
      </p:sp>
      <p:graphicFrame>
        <p:nvGraphicFramePr>
          <p:cNvPr id="68" name="Table 67"/>
          <p:cNvGraphicFramePr>
            <a:graphicFrameLocks noGrp="1"/>
          </p:cNvGraphicFramePr>
          <p:nvPr>
            <p:extLst>
              <p:ext uri="{D42A27DB-BD31-4B8C-83A1-F6EECF244321}">
                <p14:modId xmlns:p14="http://schemas.microsoft.com/office/powerpoint/2010/main" val="2349963035"/>
              </p:ext>
            </p:extLst>
          </p:nvPr>
        </p:nvGraphicFramePr>
        <p:xfrm>
          <a:off x="326345" y="1289671"/>
          <a:ext cx="4140000" cy="3636000"/>
        </p:xfrm>
        <a:graphic>
          <a:graphicData uri="http://schemas.openxmlformats.org/drawingml/2006/table">
            <a:tbl>
              <a:tblPr>
                <a:tableStyleId>{5C22544A-7EE6-4342-B048-85BDC9FD1C3A}</a:tableStyleId>
              </a:tblPr>
              <a:tblGrid>
                <a:gridCol w="2440800">
                  <a:extLst>
                    <a:ext uri="{9D8B030D-6E8A-4147-A177-3AD203B41FA5}">
                      <a16:colId xmlns:a16="http://schemas.microsoft.com/office/drawing/2014/main" xmlns="" val="1103061090"/>
                    </a:ext>
                  </a:extLst>
                </a:gridCol>
                <a:gridCol w="849600">
                  <a:extLst>
                    <a:ext uri="{9D8B030D-6E8A-4147-A177-3AD203B41FA5}">
                      <a16:colId xmlns:a16="http://schemas.microsoft.com/office/drawing/2014/main" xmlns="" val="644159123"/>
                    </a:ext>
                  </a:extLst>
                </a:gridCol>
                <a:gridCol w="849600">
                  <a:extLst>
                    <a:ext uri="{9D8B030D-6E8A-4147-A177-3AD203B41FA5}">
                      <a16:colId xmlns:a16="http://schemas.microsoft.com/office/drawing/2014/main" xmlns="" val="3859757549"/>
                    </a:ext>
                  </a:extLst>
                </a:gridCol>
              </a:tblGrid>
              <a:tr h="396000">
                <a:tc>
                  <a:txBody>
                    <a:bodyPr/>
                    <a:lstStyle/>
                    <a:p>
                      <a:pPr marL="0" marR="0" lvl="0" indent="0" algn="l" defTabSz="457200" rtl="0" eaLnBrk="1" fontAlgn="b" latinLnBrk="0" hangingPunct="1">
                        <a:lnSpc>
                          <a:spcPct val="100000"/>
                        </a:lnSpc>
                        <a:spcBef>
                          <a:spcPts val="0"/>
                        </a:spcBef>
                        <a:spcAft>
                          <a:spcPts val="0"/>
                        </a:spcAft>
                        <a:buClrTx/>
                        <a:buSzTx/>
                        <a:buFontTx/>
                        <a:buNone/>
                        <a:tabLst/>
                        <a:defRPr/>
                      </a:pPr>
                      <a:r>
                        <a:rPr lang="en-GB" sz="1200" b="1" i="0" u="none" strike="noStrike" dirty="0">
                          <a:solidFill>
                            <a:schemeClr val="tx1"/>
                          </a:solidFill>
                          <a:effectLst/>
                          <a:latin typeface="Arial" panose="020B0604020202020204" pitchFamily="34" charset="0"/>
                          <a:cs typeface="Arial" panose="020B0604020202020204" pitchFamily="34" charset="0"/>
                        </a:rPr>
                        <a:t>ACTIVITY (11-20 of 40)</a:t>
                      </a:r>
                      <a:endParaRPr lang="en-GB" sz="1600" b="1"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12700" cmpd="sng">
                      <a:noFill/>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9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12700" cmpd="sng">
                      <a:noFill/>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200" b="1" i="0" u="none" strike="noStrike" dirty="0">
                          <a:solidFill>
                            <a:schemeClr val="tx1"/>
                          </a:solidFill>
                          <a:effectLst/>
                          <a:latin typeface="Arial" panose="020B0604020202020204" pitchFamily="34" charset="0"/>
                          <a:cs typeface="Arial" panose="020B0604020202020204" pitchFamily="34" charset="0"/>
                        </a:rPr>
                        <a:t>INDEX </a:t>
                      </a:r>
                    </a:p>
                    <a:p>
                      <a:pPr algn="ctr" fontAlgn="b"/>
                      <a:r>
                        <a:rPr lang="en-GB" sz="700" b="1" i="0" u="none" strike="noStrike" dirty="0">
                          <a:solidFill>
                            <a:schemeClr val="tx1"/>
                          </a:solidFill>
                          <a:effectLst/>
                          <a:latin typeface="Arial" panose="020B0604020202020204" pitchFamily="34" charset="0"/>
                          <a:cs typeface="Arial" panose="020B0604020202020204" pitchFamily="34" charset="0"/>
                        </a:rPr>
                        <a:t>IMPORTANCE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12700" cmpd="sng">
                      <a:noFill/>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255244487"/>
                  </a:ext>
                </a:extLst>
              </a:tr>
              <a:tr h="324000">
                <a:tc>
                  <a:txBody>
                    <a:bodyPr/>
                    <a:lstStyle/>
                    <a:p>
                      <a:pPr algn="l" fontAlgn="b"/>
                      <a:r>
                        <a:rPr lang="en-GB" sz="1000" b="0" i="0" u="none" strike="noStrike" dirty="0">
                          <a:solidFill>
                            <a:srgbClr val="120742"/>
                          </a:solidFill>
                          <a:effectLst/>
                          <a:latin typeface="Arial" panose="020B0604020202020204" pitchFamily="34" charset="0"/>
                          <a:cs typeface="Arial" panose="020B0604020202020204" pitchFamily="34" charset="0"/>
                        </a:rPr>
                        <a:t>Long (&gt; half day) country or coastal walk</a:t>
                      </a:r>
                    </a:p>
                  </a:txBody>
                  <a:tcPr marL="9525" marR="9525" marT="9525"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solidFill>
                            <a:srgbClr val="120742"/>
                          </a:solidFill>
                          <a:effectLst/>
                          <a:latin typeface="Arial" panose="020B0604020202020204" pitchFamily="34" charset="0"/>
                          <a:cs typeface="Arial" panose="020B0604020202020204" pitchFamily="34" charset="0"/>
                        </a:rPr>
                        <a:t>67%</a:t>
                      </a:r>
                    </a:p>
                  </a:txBody>
                  <a:tcPr marL="9525" marR="9525" marT="9525"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rgbClr val="120742"/>
                          </a:solidFill>
                          <a:effectLst/>
                          <a:latin typeface="Arial" panose="020B0604020202020204" pitchFamily="34" charset="0"/>
                          <a:cs typeface="Arial" panose="020B0604020202020204" pitchFamily="34" charset="0"/>
                        </a:rPr>
                        <a:t> 106 </a:t>
                      </a:r>
                    </a:p>
                  </a:txBody>
                  <a:tcPr marL="9525" marR="9525" marT="9525"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005986910"/>
                  </a:ext>
                </a:extLst>
              </a:tr>
              <a:tr h="324000">
                <a:tc>
                  <a:txBody>
                    <a:bodyPr/>
                    <a:lstStyle/>
                    <a:p>
                      <a:pPr algn="l" fontAlgn="b"/>
                      <a:r>
                        <a:rPr lang="en-GB" sz="1000" b="0" i="0" u="none" strike="noStrike" dirty="0">
                          <a:solidFill>
                            <a:srgbClr val="120742"/>
                          </a:solidFill>
                          <a:effectLst/>
                          <a:latin typeface="Arial" panose="020B0604020202020204" pitchFamily="34" charset="0"/>
                          <a:cs typeface="Arial" panose="020B0604020202020204" pitchFamily="34" charset="0"/>
                        </a:rPr>
                        <a:t>Shopping for locally made products/craft</a:t>
                      </a:r>
                    </a:p>
                  </a:txBody>
                  <a:tcPr marL="9525" marR="9525" marT="9525"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solidFill>
                            <a:srgbClr val="120742"/>
                          </a:solidFill>
                          <a:effectLst/>
                          <a:latin typeface="Arial" panose="020B0604020202020204" pitchFamily="34" charset="0"/>
                          <a:cs typeface="Arial" panose="020B0604020202020204" pitchFamily="34" charset="0"/>
                        </a:rPr>
                        <a:t>66%</a:t>
                      </a:r>
                    </a:p>
                  </a:txBody>
                  <a:tcPr marL="9525" marR="9525" marT="9525"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rgbClr val="120742"/>
                          </a:solidFill>
                          <a:effectLst/>
                          <a:latin typeface="Arial" panose="020B0604020202020204" pitchFamily="34" charset="0"/>
                          <a:cs typeface="Arial" panose="020B0604020202020204" pitchFamily="34" charset="0"/>
                        </a:rPr>
                        <a:t> 101 </a:t>
                      </a:r>
                    </a:p>
                  </a:txBody>
                  <a:tcPr marL="9525" marR="9525" marT="9525"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4167075963"/>
                  </a:ext>
                </a:extLst>
              </a:tr>
              <a:tr h="324000">
                <a:tc>
                  <a:txBody>
                    <a:bodyPr/>
                    <a:lstStyle/>
                    <a:p>
                      <a:pPr algn="l" fontAlgn="b"/>
                      <a:r>
                        <a:rPr lang="en-GB" sz="1000" b="0" i="0" u="none" strike="noStrike" dirty="0">
                          <a:solidFill>
                            <a:srgbClr val="120742"/>
                          </a:solidFill>
                          <a:effectLst/>
                          <a:latin typeface="Arial" panose="020B0604020202020204" pitchFamily="34" charset="0"/>
                          <a:cs typeface="Arial" panose="020B0604020202020204" pitchFamily="34" charset="0"/>
                        </a:rPr>
                        <a:t>Exploring villages / rural areas</a:t>
                      </a:r>
                    </a:p>
                  </a:txBody>
                  <a:tcPr marL="9525" marR="9525" marT="9525"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solidFill>
                            <a:srgbClr val="120742"/>
                          </a:solidFill>
                          <a:effectLst/>
                          <a:latin typeface="Arial" panose="020B0604020202020204" pitchFamily="34" charset="0"/>
                          <a:cs typeface="Arial" panose="020B0604020202020204" pitchFamily="34" charset="0"/>
                        </a:rPr>
                        <a:t>65%</a:t>
                      </a:r>
                    </a:p>
                  </a:txBody>
                  <a:tcPr marL="9525" marR="9525" marT="9525"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rgbClr val="120742"/>
                          </a:solidFill>
                          <a:effectLst/>
                          <a:latin typeface="Arial" panose="020B0604020202020204" pitchFamily="34" charset="0"/>
                          <a:cs typeface="Arial" panose="020B0604020202020204" pitchFamily="34" charset="0"/>
                        </a:rPr>
                        <a:t> 106 </a:t>
                      </a:r>
                    </a:p>
                  </a:txBody>
                  <a:tcPr marL="9525" marR="9525" marT="9525"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265351345"/>
                  </a:ext>
                </a:extLst>
              </a:tr>
              <a:tr h="324000">
                <a:tc>
                  <a:txBody>
                    <a:bodyPr/>
                    <a:lstStyle/>
                    <a:p>
                      <a:pPr algn="l" fontAlgn="b"/>
                      <a:r>
                        <a:rPr lang="en-GB" sz="1000" b="0" i="0" u="none" strike="noStrike" dirty="0">
                          <a:solidFill>
                            <a:srgbClr val="120742"/>
                          </a:solidFill>
                          <a:effectLst/>
                          <a:latin typeface="Arial" panose="020B0604020202020204" pitchFamily="34" charset="0"/>
                          <a:cs typeface="Arial" panose="020B0604020202020204" pitchFamily="34" charset="0"/>
                        </a:rPr>
                        <a:t>Visiting a theme park</a:t>
                      </a:r>
                    </a:p>
                  </a:txBody>
                  <a:tcPr marL="9525" marR="9525" marT="9525"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solidFill>
                            <a:srgbClr val="120742"/>
                          </a:solidFill>
                          <a:effectLst/>
                          <a:latin typeface="Arial" panose="020B0604020202020204" pitchFamily="34" charset="0"/>
                          <a:cs typeface="Arial" panose="020B0604020202020204" pitchFamily="34" charset="0"/>
                        </a:rPr>
                        <a:t>64%</a:t>
                      </a:r>
                    </a:p>
                  </a:txBody>
                  <a:tcPr marL="9525" marR="9525" marT="9525"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1" i="0" u="none" strike="noStrike" dirty="0">
                          <a:solidFill>
                            <a:schemeClr val="bg1"/>
                          </a:solidFill>
                          <a:effectLst/>
                          <a:latin typeface="Arial" panose="020B0604020202020204" pitchFamily="34" charset="0"/>
                          <a:cs typeface="Arial" panose="020B0604020202020204" pitchFamily="34" charset="0"/>
                        </a:rPr>
                        <a:t> 120 </a:t>
                      </a:r>
                    </a:p>
                  </a:txBody>
                  <a:tcPr marL="9525" marR="9525" marT="9525"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extLst>
                  <a:ext uri="{0D108BD9-81ED-4DB2-BD59-A6C34878D82A}">
                    <a16:rowId xmlns:a16="http://schemas.microsoft.com/office/drawing/2014/main" xmlns="" val="2373551203"/>
                  </a:ext>
                </a:extLst>
              </a:tr>
              <a:tr h="324000">
                <a:tc>
                  <a:txBody>
                    <a:bodyPr/>
                    <a:lstStyle/>
                    <a:p>
                      <a:pPr algn="l" fontAlgn="b"/>
                      <a:r>
                        <a:rPr lang="en-GB" sz="1000" b="0" i="0" u="none" strike="noStrike" dirty="0">
                          <a:solidFill>
                            <a:srgbClr val="120742"/>
                          </a:solidFill>
                          <a:effectLst/>
                          <a:latin typeface="Arial" panose="020B0604020202020204" pitchFamily="34" charset="0"/>
                          <a:cs typeface="Arial" panose="020B0604020202020204" pitchFamily="34" charset="0"/>
                        </a:rPr>
                        <a:t>Visiting contemporary culture attraction</a:t>
                      </a:r>
                    </a:p>
                  </a:txBody>
                  <a:tcPr marL="9525" marR="9525" marT="9525"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solidFill>
                            <a:srgbClr val="120742"/>
                          </a:solidFill>
                          <a:effectLst/>
                          <a:latin typeface="Arial" panose="020B0604020202020204" pitchFamily="34" charset="0"/>
                          <a:cs typeface="Arial" panose="020B0604020202020204" pitchFamily="34" charset="0"/>
                        </a:rPr>
                        <a:t>63%</a:t>
                      </a:r>
                    </a:p>
                  </a:txBody>
                  <a:tcPr marL="9525" marR="9525" marT="9525"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1" i="0" u="none" strike="noStrike" dirty="0">
                          <a:solidFill>
                            <a:schemeClr val="bg1"/>
                          </a:solidFill>
                          <a:effectLst/>
                          <a:latin typeface="Arial" panose="020B0604020202020204" pitchFamily="34" charset="0"/>
                          <a:cs typeface="Arial" panose="020B0604020202020204" pitchFamily="34" charset="0"/>
                        </a:rPr>
                        <a:t> 113 </a:t>
                      </a:r>
                    </a:p>
                  </a:txBody>
                  <a:tcPr marL="9525" marR="9525" marT="9525"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92D050"/>
                    </a:solidFill>
                  </a:tcPr>
                </a:tc>
                <a:extLst>
                  <a:ext uri="{0D108BD9-81ED-4DB2-BD59-A6C34878D82A}">
                    <a16:rowId xmlns:a16="http://schemas.microsoft.com/office/drawing/2014/main" xmlns="" val="1189524845"/>
                  </a:ext>
                </a:extLst>
              </a:tr>
              <a:tr h="324000">
                <a:tc>
                  <a:txBody>
                    <a:bodyPr/>
                    <a:lstStyle/>
                    <a:p>
                      <a:pPr algn="l" fontAlgn="b"/>
                      <a:r>
                        <a:rPr lang="en-GB" sz="1000" b="0" i="0" u="none" strike="noStrike" dirty="0">
                          <a:solidFill>
                            <a:srgbClr val="120742"/>
                          </a:solidFill>
                          <a:effectLst/>
                          <a:latin typeface="Arial" panose="020B0604020202020204" pitchFamily="34" charset="0"/>
                          <a:cs typeface="Arial" panose="020B0604020202020204" pitchFamily="34" charset="0"/>
                        </a:rPr>
                        <a:t>Visiting a park/garden</a:t>
                      </a:r>
                    </a:p>
                  </a:txBody>
                  <a:tcPr marL="9525" marR="9525" marT="9525"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solidFill>
                            <a:srgbClr val="120742"/>
                          </a:solidFill>
                          <a:effectLst/>
                          <a:latin typeface="Arial" panose="020B0604020202020204" pitchFamily="34" charset="0"/>
                          <a:cs typeface="Arial" panose="020B0604020202020204" pitchFamily="34" charset="0"/>
                        </a:rPr>
                        <a:t>62%</a:t>
                      </a:r>
                    </a:p>
                  </a:txBody>
                  <a:tcPr marL="9525" marR="9525" marT="9525"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rgbClr val="120742"/>
                          </a:solidFill>
                          <a:effectLst/>
                          <a:latin typeface="Arial" panose="020B0604020202020204" pitchFamily="34" charset="0"/>
                          <a:cs typeface="Arial" panose="020B0604020202020204" pitchFamily="34" charset="0"/>
                        </a:rPr>
                        <a:t> 100 </a:t>
                      </a:r>
                    </a:p>
                  </a:txBody>
                  <a:tcPr marL="9525" marR="9525" marT="9525"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824507888"/>
                  </a:ext>
                </a:extLst>
              </a:tr>
              <a:tr h="324000">
                <a:tc>
                  <a:txBody>
                    <a:bodyPr/>
                    <a:lstStyle/>
                    <a:p>
                      <a:pPr algn="l" fontAlgn="b"/>
                      <a:r>
                        <a:rPr lang="en-GB" sz="1000" b="0" i="0" u="none" strike="noStrike" dirty="0">
                          <a:solidFill>
                            <a:srgbClr val="120742"/>
                          </a:solidFill>
                          <a:effectLst/>
                          <a:latin typeface="Arial" panose="020B0604020202020204" pitchFamily="34" charset="0"/>
                          <a:cs typeface="Arial" panose="020B0604020202020204" pitchFamily="34" charset="0"/>
                        </a:rPr>
                        <a:t>Visiting an art gallery</a:t>
                      </a:r>
                    </a:p>
                  </a:txBody>
                  <a:tcPr marL="9525" marR="9525" marT="9525"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solidFill>
                            <a:srgbClr val="120742"/>
                          </a:solidFill>
                          <a:effectLst/>
                          <a:latin typeface="Arial" panose="020B0604020202020204" pitchFamily="34" charset="0"/>
                          <a:cs typeface="Arial" panose="020B0604020202020204" pitchFamily="34" charset="0"/>
                        </a:rPr>
                        <a:t>59%</a:t>
                      </a:r>
                    </a:p>
                  </a:txBody>
                  <a:tcPr marL="9525" marR="9525" marT="9525"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1" i="0" u="none" strike="noStrike" dirty="0">
                          <a:solidFill>
                            <a:schemeClr val="bg1"/>
                          </a:solidFill>
                          <a:effectLst/>
                          <a:latin typeface="Arial" panose="020B0604020202020204" pitchFamily="34" charset="0"/>
                          <a:cs typeface="Arial" panose="020B0604020202020204" pitchFamily="34" charset="0"/>
                        </a:rPr>
                        <a:t> 89 </a:t>
                      </a:r>
                    </a:p>
                  </a:txBody>
                  <a:tcPr marL="9525" marR="9525" marT="9525"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FFC000"/>
                    </a:solidFill>
                  </a:tcPr>
                </a:tc>
                <a:extLst>
                  <a:ext uri="{0D108BD9-81ED-4DB2-BD59-A6C34878D82A}">
                    <a16:rowId xmlns:a16="http://schemas.microsoft.com/office/drawing/2014/main" xmlns="" val="3463063126"/>
                  </a:ext>
                </a:extLst>
              </a:tr>
              <a:tr h="324000">
                <a:tc>
                  <a:txBody>
                    <a:bodyPr/>
                    <a:lstStyle/>
                    <a:p>
                      <a:pPr algn="l" fontAlgn="b"/>
                      <a:r>
                        <a:rPr lang="en-GB" sz="1000" b="0" i="0" u="none" strike="noStrike" dirty="0">
                          <a:solidFill>
                            <a:srgbClr val="120742"/>
                          </a:solidFill>
                          <a:effectLst/>
                          <a:latin typeface="Arial" panose="020B0604020202020204" pitchFamily="34" charset="0"/>
                          <a:cs typeface="Arial" panose="020B0604020202020204" pitchFamily="34" charset="0"/>
                        </a:rPr>
                        <a:t>Visiting a religious building</a:t>
                      </a:r>
                    </a:p>
                  </a:txBody>
                  <a:tcPr marL="9525" marR="9525" marT="9525"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solidFill>
                            <a:srgbClr val="120742"/>
                          </a:solidFill>
                          <a:effectLst/>
                          <a:latin typeface="Arial" panose="020B0604020202020204" pitchFamily="34" charset="0"/>
                          <a:cs typeface="Arial" panose="020B0604020202020204" pitchFamily="34" charset="0"/>
                        </a:rPr>
                        <a:t>59%</a:t>
                      </a:r>
                    </a:p>
                  </a:txBody>
                  <a:tcPr marL="9525" marR="9525" marT="9525"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rgbClr val="120742"/>
                          </a:solidFill>
                          <a:effectLst/>
                          <a:latin typeface="Arial" panose="020B0604020202020204" pitchFamily="34" charset="0"/>
                          <a:cs typeface="Arial" panose="020B0604020202020204" pitchFamily="34" charset="0"/>
                        </a:rPr>
                        <a:t> 104 </a:t>
                      </a:r>
                    </a:p>
                  </a:txBody>
                  <a:tcPr marL="9525" marR="9525" marT="9525"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89088986"/>
                  </a:ext>
                </a:extLst>
              </a:tr>
              <a:tr h="324000">
                <a:tc>
                  <a:txBody>
                    <a:bodyPr/>
                    <a:lstStyle/>
                    <a:p>
                      <a:pPr algn="l" fontAlgn="b"/>
                      <a:r>
                        <a:rPr lang="en-GB" sz="1000" b="0" i="0" u="none" strike="noStrike" dirty="0">
                          <a:solidFill>
                            <a:srgbClr val="120742"/>
                          </a:solidFill>
                          <a:effectLst/>
                          <a:latin typeface="Arial" panose="020B0604020202020204" pitchFamily="34" charset="0"/>
                          <a:cs typeface="Arial" panose="020B0604020202020204" pitchFamily="34" charset="0"/>
                        </a:rPr>
                        <a:t>Watching wildlife in natural environment</a:t>
                      </a:r>
                    </a:p>
                  </a:txBody>
                  <a:tcPr marL="9525" marR="9525" marT="9525"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solidFill>
                            <a:srgbClr val="120742"/>
                          </a:solidFill>
                          <a:effectLst/>
                          <a:latin typeface="Arial" panose="020B0604020202020204" pitchFamily="34" charset="0"/>
                          <a:cs typeface="Arial" panose="020B0604020202020204" pitchFamily="34" charset="0"/>
                        </a:rPr>
                        <a:t>59%</a:t>
                      </a:r>
                    </a:p>
                  </a:txBody>
                  <a:tcPr marL="9525" marR="9525" marT="9525"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rgbClr val="120742"/>
                          </a:solidFill>
                          <a:effectLst/>
                          <a:latin typeface="Arial" panose="020B0604020202020204" pitchFamily="34" charset="0"/>
                          <a:cs typeface="Arial" panose="020B0604020202020204" pitchFamily="34" charset="0"/>
                        </a:rPr>
                        <a:t> 109 </a:t>
                      </a:r>
                    </a:p>
                  </a:txBody>
                  <a:tcPr marL="9525" marR="9525" marT="9525"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214850825"/>
                  </a:ext>
                </a:extLst>
              </a:tr>
              <a:tr h="324000">
                <a:tc>
                  <a:txBody>
                    <a:bodyPr/>
                    <a:lstStyle/>
                    <a:p>
                      <a:pPr algn="l" fontAlgn="b"/>
                      <a:r>
                        <a:rPr lang="en-GB" sz="1000" b="0" i="0" u="none" strike="noStrike" dirty="0">
                          <a:solidFill>
                            <a:srgbClr val="120742"/>
                          </a:solidFill>
                          <a:effectLst/>
                          <a:latin typeface="Arial" panose="020B0604020202020204" pitchFamily="34" charset="0"/>
                          <a:cs typeface="Arial" panose="020B0604020202020204" pitchFamily="34" charset="0"/>
                        </a:rPr>
                        <a:t>Shopping for luxury or designer products</a:t>
                      </a:r>
                    </a:p>
                  </a:txBody>
                  <a:tcPr marL="9525" marR="9525" marT="9525"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solidFill>
                            <a:srgbClr val="120742"/>
                          </a:solidFill>
                          <a:effectLst/>
                          <a:latin typeface="Arial" panose="020B0604020202020204" pitchFamily="34" charset="0"/>
                          <a:cs typeface="Arial" panose="020B0604020202020204" pitchFamily="34" charset="0"/>
                        </a:rPr>
                        <a:t>58%</a:t>
                      </a:r>
                    </a:p>
                  </a:txBody>
                  <a:tcPr marL="9525" marR="9525" marT="9525"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rgbClr val="120742"/>
                          </a:solidFill>
                          <a:effectLst/>
                          <a:latin typeface="Arial" panose="020B0604020202020204" pitchFamily="34" charset="0"/>
                          <a:cs typeface="Arial" panose="020B0604020202020204" pitchFamily="34" charset="0"/>
                        </a:rPr>
                        <a:t> 100 </a:t>
                      </a:r>
                    </a:p>
                  </a:txBody>
                  <a:tcPr marL="9525" marR="9525" marT="9525"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xmlns="" val="3781145162"/>
                  </a:ext>
                </a:extLst>
              </a:tr>
            </a:tbl>
          </a:graphicData>
        </a:graphic>
      </p:graphicFrame>
      <p:sp>
        <p:nvSpPr>
          <p:cNvPr id="69" name="Rectangle 68"/>
          <p:cNvSpPr/>
          <p:nvPr/>
        </p:nvSpPr>
        <p:spPr>
          <a:xfrm>
            <a:off x="352419" y="926035"/>
            <a:ext cx="4253286" cy="374461"/>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MOST CONSIDERED ACTIVITIES ON HOLIDAY TO ENGLAND AND IMPORTANCE VS. CHOOSING ENGLAND</a:t>
            </a:r>
          </a:p>
        </p:txBody>
      </p:sp>
      <p:sp>
        <p:nvSpPr>
          <p:cNvPr id="25" name="Rectangle 24"/>
          <p:cNvSpPr/>
          <p:nvPr/>
        </p:nvSpPr>
        <p:spPr>
          <a:xfrm>
            <a:off x="4748221" y="3041298"/>
            <a:ext cx="4114206" cy="2692752"/>
          </a:xfrm>
          <a:prstGeom prst="rect">
            <a:avLst/>
          </a:prstGeom>
          <a:noFill/>
          <a:ln w="6350">
            <a:solidFill>
              <a:schemeClr val="bg1">
                <a:lumMod val="50000"/>
              </a:schemeClr>
            </a:solidFill>
            <a:prstDash val="sysDash"/>
          </a:ln>
          <a:effectLst/>
        </p:spPr>
        <p:style>
          <a:lnRef idx="1">
            <a:schemeClr val="accent1"/>
          </a:lnRef>
          <a:fillRef idx="3">
            <a:schemeClr val="accent1"/>
          </a:fillRef>
          <a:effectRef idx="2">
            <a:schemeClr val="accent1"/>
          </a:effectRef>
          <a:fontRef idx="minor">
            <a:schemeClr val="lt1"/>
          </a:fontRef>
        </p:style>
        <p:txBody>
          <a:bodyPr lIns="36000" rIns="36000" rtlCol="0" anchor="t"/>
          <a:lstStyle/>
          <a:p>
            <a:r>
              <a:rPr lang="en-GB" sz="1200" b="1" dirty="0">
                <a:solidFill>
                  <a:schemeClr val="tx1"/>
                </a:solidFill>
                <a:latin typeface="Arial" panose="020B0604020202020204" pitchFamily="34" charset="0"/>
                <a:cs typeface="Arial" panose="020B0604020202020204" pitchFamily="34" charset="0"/>
              </a:rPr>
              <a:t>INDEXING </a:t>
            </a:r>
          </a:p>
          <a:p>
            <a:r>
              <a:rPr lang="en-GB" sz="1050" dirty="0">
                <a:solidFill>
                  <a:schemeClr val="tx1"/>
                </a:solidFill>
                <a:latin typeface="Arial" panose="020B0604020202020204" pitchFamily="34" charset="0"/>
                <a:cs typeface="Arial" panose="020B0604020202020204" pitchFamily="34" charset="0"/>
              </a:rPr>
              <a:t>Indexing shows relative differences, e.g. against the global average or the average importance of activities. An index score of 120 next to a 60% score indicates a global average of 50% as does an index score of 80 next to a 40% score. </a:t>
            </a:r>
          </a:p>
          <a:p>
            <a:endParaRPr lang="en-GB" sz="1100" b="1" dirty="0">
              <a:solidFill>
                <a:schemeClr val="tx1"/>
              </a:solidFill>
              <a:latin typeface="Arial" panose="020B0604020202020204" pitchFamily="34" charset="0"/>
              <a:cs typeface="Arial" panose="020B0604020202020204" pitchFamily="34" charset="0"/>
            </a:endParaRPr>
          </a:p>
          <a:p>
            <a:r>
              <a:rPr lang="en-GB" sz="1200" b="1" dirty="0">
                <a:solidFill>
                  <a:schemeClr val="tx1"/>
                </a:solidFill>
                <a:latin typeface="Arial" panose="020B0604020202020204" pitchFamily="34" charset="0"/>
                <a:cs typeface="Arial" panose="020B0604020202020204" pitchFamily="34" charset="0"/>
              </a:rPr>
              <a:t>COLOUR CODING OF INDEX SCORES </a:t>
            </a:r>
          </a:p>
          <a:p>
            <a:r>
              <a:rPr lang="en-GB" sz="1050" dirty="0">
                <a:solidFill>
                  <a:schemeClr val="tx1"/>
                </a:solidFill>
                <a:latin typeface="Arial" panose="020B0604020202020204" pitchFamily="34" charset="0"/>
                <a:cs typeface="Arial" panose="020B0604020202020204" pitchFamily="34" charset="0"/>
              </a:rPr>
              <a:t>Index scores have been colour coded to highlight smaller or greater differences. </a:t>
            </a:r>
            <a:r>
              <a:rPr lang="en-GB" sz="1050" dirty="0">
                <a:solidFill>
                  <a:srgbClr val="C00000"/>
                </a:solidFill>
                <a:latin typeface="Arial" panose="020B0604020202020204" pitchFamily="34" charset="0"/>
                <a:cs typeface="Arial" panose="020B0604020202020204" pitchFamily="34" charset="0"/>
                <a:sym typeface="Wingdings" panose="05000000000000000000" pitchFamily="2" charset="2"/>
              </a:rPr>
              <a:t></a:t>
            </a:r>
            <a:r>
              <a:rPr lang="en-GB" sz="1050" dirty="0">
                <a:solidFill>
                  <a:schemeClr val="tx1"/>
                </a:solidFill>
                <a:latin typeface="Arial" panose="020B0604020202020204" pitchFamily="34" charset="0"/>
                <a:cs typeface="Arial" panose="020B0604020202020204" pitchFamily="34" charset="0"/>
              </a:rPr>
              <a:t>=strong under-indexing (index &lt;80), </a:t>
            </a:r>
            <a:r>
              <a:rPr lang="en-GB" sz="1050" dirty="0">
                <a:solidFill>
                  <a:srgbClr val="FFC000"/>
                </a:solidFill>
                <a:latin typeface="Arial" panose="020B0604020202020204" pitchFamily="34" charset="0"/>
                <a:cs typeface="Arial" panose="020B0604020202020204" pitchFamily="34" charset="0"/>
                <a:sym typeface="Wingdings" panose="05000000000000000000" pitchFamily="2" charset="2"/>
              </a:rPr>
              <a:t></a:t>
            </a:r>
            <a:r>
              <a:rPr lang="en-GB" sz="1050" dirty="0">
                <a:solidFill>
                  <a:schemeClr val="tx1"/>
                </a:solidFill>
                <a:latin typeface="Arial" panose="020B0604020202020204" pitchFamily="34" charset="0"/>
                <a:cs typeface="Arial" panose="020B0604020202020204" pitchFamily="34" charset="0"/>
              </a:rPr>
              <a:t>=moderate under-indexing (index 80-89), </a:t>
            </a:r>
            <a:r>
              <a:rPr lang="en-GB" sz="1050" dirty="0">
                <a:solidFill>
                  <a:srgbClr val="92D050"/>
                </a:solidFill>
                <a:latin typeface="Arial" panose="020B0604020202020204" pitchFamily="34" charset="0"/>
                <a:cs typeface="Arial" panose="020B0604020202020204" pitchFamily="34" charset="0"/>
                <a:sym typeface="Wingdings" panose="05000000000000000000" pitchFamily="2" charset="2"/>
              </a:rPr>
              <a:t></a:t>
            </a:r>
            <a:r>
              <a:rPr lang="en-GB" sz="1050" dirty="0">
                <a:solidFill>
                  <a:schemeClr val="tx1"/>
                </a:solidFill>
                <a:latin typeface="Arial" panose="020B0604020202020204" pitchFamily="34" charset="0"/>
                <a:cs typeface="Arial" panose="020B0604020202020204" pitchFamily="34" charset="0"/>
              </a:rPr>
              <a:t>=moderate over-indexing (index 110-119) and </a:t>
            </a:r>
            <a:r>
              <a:rPr lang="en-GB" sz="1050" dirty="0">
                <a:solidFill>
                  <a:srgbClr val="00B050"/>
                </a:solidFill>
                <a:latin typeface="Arial" panose="020B0604020202020204" pitchFamily="34" charset="0"/>
                <a:cs typeface="Arial" panose="020B0604020202020204" pitchFamily="34" charset="0"/>
                <a:sym typeface="Wingdings" panose="05000000000000000000" pitchFamily="2" charset="2"/>
              </a:rPr>
              <a:t></a:t>
            </a:r>
            <a:r>
              <a:rPr lang="en-GB" sz="1050" dirty="0">
                <a:solidFill>
                  <a:schemeClr val="tx1"/>
                </a:solidFill>
                <a:latin typeface="Arial" panose="020B0604020202020204" pitchFamily="34" charset="0"/>
                <a:cs typeface="Arial" panose="020B0604020202020204" pitchFamily="34" charset="0"/>
              </a:rPr>
              <a:t>=strong over-indexing (index 120+)</a:t>
            </a:r>
            <a:endParaRPr lang="en-GB" sz="1050" b="1" dirty="0">
              <a:solidFill>
                <a:schemeClr val="tx1"/>
              </a:solidFill>
              <a:latin typeface="Arial" panose="020B0604020202020204" pitchFamily="34" charset="0"/>
              <a:cs typeface="Arial" panose="020B0604020202020204" pitchFamily="34" charset="0"/>
            </a:endParaRPr>
          </a:p>
          <a:p>
            <a:endParaRPr lang="en-GB" sz="1100" b="1" dirty="0">
              <a:solidFill>
                <a:schemeClr val="tx1"/>
              </a:solidFill>
              <a:latin typeface="Arial" panose="020B0604020202020204" pitchFamily="34" charset="0"/>
              <a:cs typeface="Arial" panose="020B0604020202020204" pitchFamily="34" charset="0"/>
            </a:endParaRPr>
          </a:p>
          <a:p>
            <a:pPr lvl="0"/>
            <a:r>
              <a:rPr lang="en-GB" sz="1200" b="1" dirty="0">
                <a:solidFill>
                  <a:srgbClr val="120742"/>
                </a:solidFill>
                <a:latin typeface="Arial" panose="020B0604020202020204" pitchFamily="34" charset="0"/>
                <a:cs typeface="Arial" panose="020B0604020202020204" pitchFamily="34" charset="0"/>
              </a:rPr>
              <a:t>SOURCE </a:t>
            </a:r>
          </a:p>
          <a:p>
            <a:pPr lvl="0"/>
            <a:r>
              <a:rPr lang="en-GB" sz="1050" dirty="0">
                <a:solidFill>
                  <a:srgbClr val="120742"/>
                </a:solidFill>
                <a:latin typeface="Arial" panose="020B0604020202020204" pitchFamily="34" charset="0"/>
                <a:cs typeface="Arial" panose="020B0604020202020204" pitchFamily="34" charset="0"/>
              </a:rPr>
              <a:t>Online survey of 1,541 respondents. Fieldwork carried out </a:t>
            </a:r>
            <a:r>
              <a:rPr lang="en-GB" sz="1050" dirty="0" smtClean="0">
                <a:solidFill>
                  <a:srgbClr val="120742"/>
                </a:solidFill>
                <a:latin typeface="Arial" panose="020B0604020202020204" pitchFamily="34" charset="0"/>
                <a:cs typeface="Arial" panose="020B0604020202020204" pitchFamily="34" charset="0"/>
              </a:rPr>
              <a:t>between</a:t>
            </a:r>
            <a:endParaRPr lang="en-GB" sz="1050" dirty="0">
              <a:solidFill>
                <a:srgbClr val="120742"/>
              </a:solidFill>
              <a:highlight>
                <a:srgbClr val="FFFF00"/>
              </a:highlight>
              <a:latin typeface="Arial" panose="020B0604020202020204" pitchFamily="34" charset="0"/>
              <a:cs typeface="Arial" panose="020B0604020202020204" pitchFamily="34" charset="0"/>
            </a:endParaRPr>
          </a:p>
          <a:p>
            <a:pPr lvl="0"/>
            <a:r>
              <a:rPr lang="en-GB" sz="1050" dirty="0">
                <a:solidFill>
                  <a:srgbClr val="120742"/>
                </a:solidFill>
                <a:latin typeface="Arial" panose="020B0604020202020204" pitchFamily="34" charset="0"/>
                <a:cs typeface="Arial" panose="020B0604020202020204" pitchFamily="34" charset="0"/>
              </a:rPr>
              <a:t>[02.17] and [03.17]</a:t>
            </a:r>
            <a:r>
              <a:rPr lang="en-GB" sz="1050" dirty="0">
                <a:solidFill>
                  <a:srgbClr val="120742"/>
                </a:solidFill>
                <a:latin typeface="Arial" panose="020B0604020202020204" pitchFamily="34" charset="0"/>
                <a:cs typeface="Arial" panose="020B0604020202020204" pitchFamily="34" charset="0"/>
              </a:rPr>
              <a:t>.</a:t>
            </a:r>
            <a:endParaRPr lang="en-GB" sz="1050" dirty="0">
              <a:solidFill>
                <a:srgbClr val="120742"/>
              </a:solidFill>
              <a:latin typeface="Arial" panose="020B0604020202020204" pitchFamily="34" charset="0"/>
              <a:cs typeface="Arial" panose="020B0604020202020204" pitchFamily="34" charset="0"/>
            </a:endParaRPr>
          </a:p>
        </p:txBody>
      </p:sp>
      <p:sp>
        <p:nvSpPr>
          <p:cNvPr id="29" name="Rectangle 28">
            <a:extLst>
              <a:ext uri="{FF2B5EF4-FFF2-40B4-BE49-F238E27FC236}">
                <a16:creationId xmlns:a16="http://schemas.microsoft.com/office/drawing/2014/main" xmlns="" id="{30457232-9DD4-4E09-8861-F1910C5158B2}"/>
              </a:ext>
            </a:extLst>
          </p:cNvPr>
          <p:cNvSpPr/>
          <p:nvPr/>
        </p:nvSpPr>
        <p:spPr>
          <a:xfrm>
            <a:off x="349371" y="5045547"/>
            <a:ext cx="4116478" cy="381728"/>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DEMOGRAPHICS SKEWS: % ALREADY BOOKED ENGLAND HOLIDAY INDEXED VS. MARKET TOTAL</a:t>
            </a:r>
          </a:p>
        </p:txBody>
      </p:sp>
      <p:graphicFrame>
        <p:nvGraphicFramePr>
          <p:cNvPr id="33" name="Table 32">
            <a:extLst>
              <a:ext uri="{FF2B5EF4-FFF2-40B4-BE49-F238E27FC236}">
                <a16:creationId xmlns:a16="http://schemas.microsoft.com/office/drawing/2014/main" xmlns="" id="{4F8B1455-304D-47E5-978B-2E08B594B75E}"/>
              </a:ext>
            </a:extLst>
          </p:cNvPr>
          <p:cNvGraphicFramePr>
            <a:graphicFrameLocks noGrp="1"/>
          </p:cNvGraphicFramePr>
          <p:nvPr>
            <p:extLst>
              <p:ext uri="{D42A27DB-BD31-4B8C-83A1-F6EECF244321}">
                <p14:modId xmlns:p14="http://schemas.microsoft.com/office/powerpoint/2010/main" val="388330079"/>
              </p:ext>
            </p:extLst>
          </p:nvPr>
        </p:nvGraphicFramePr>
        <p:xfrm>
          <a:off x="326345" y="5398527"/>
          <a:ext cx="4142552" cy="864000"/>
        </p:xfrm>
        <a:graphic>
          <a:graphicData uri="http://schemas.openxmlformats.org/drawingml/2006/table">
            <a:tbl>
              <a:tblPr>
                <a:tableStyleId>{5C22544A-7EE6-4342-B048-85BDC9FD1C3A}</a:tableStyleId>
              </a:tblPr>
              <a:tblGrid>
                <a:gridCol w="517819">
                  <a:extLst>
                    <a:ext uri="{9D8B030D-6E8A-4147-A177-3AD203B41FA5}">
                      <a16:colId xmlns:a16="http://schemas.microsoft.com/office/drawing/2014/main" xmlns="" val="379537023"/>
                    </a:ext>
                  </a:extLst>
                </a:gridCol>
                <a:gridCol w="517819">
                  <a:extLst>
                    <a:ext uri="{9D8B030D-6E8A-4147-A177-3AD203B41FA5}">
                      <a16:colId xmlns:a16="http://schemas.microsoft.com/office/drawing/2014/main" xmlns="" val="1083277144"/>
                    </a:ext>
                  </a:extLst>
                </a:gridCol>
                <a:gridCol w="517819">
                  <a:extLst>
                    <a:ext uri="{9D8B030D-6E8A-4147-A177-3AD203B41FA5}">
                      <a16:colId xmlns:a16="http://schemas.microsoft.com/office/drawing/2014/main" xmlns="" val="812582721"/>
                    </a:ext>
                  </a:extLst>
                </a:gridCol>
                <a:gridCol w="517819">
                  <a:extLst>
                    <a:ext uri="{9D8B030D-6E8A-4147-A177-3AD203B41FA5}">
                      <a16:colId xmlns:a16="http://schemas.microsoft.com/office/drawing/2014/main" xmlns="" val="1406986778"/>
                    </a:ext>
                  </a:extLst>
                </a:gridCol>
                <a:gridCol w="517819">
                  <a:extLst>
                    <a:ext uri="{9D8B030D-6E8A-4147-A177-3AD203B41FA5}">
                      <a16:colId xmlns:a16="http://schemas.microsoft.com/office/drawing/2014/main" xmlns="" val="2034199571"/>
                    </a:ext>
                  </a:extLst>
                </a:gridCol>
                <a:gridCol w="517819">
                  <a:extLst>
                    <a:ext uri="{9D8B030D-6E8A-4147-A177-3AD203B41FA5}">
                      <a16:colId xmlns:a16="http://schemas.microsoft.com/office/drawing/2014/main" xmlns="" val="2251176793"/>
                    </a:ext>
                  </a:extLst>
                </a:gridCol>
                <a:gridCol w="517819">
                  <a:extLst>
                    <a:ext uri="{9D8B030D-6E8A-4147-A177-3AD203B41FA5}">
                      <a16:colId xmlns:a16="http://schemas.microsoft.com/office/drawing/2014/main" xmlns="" val="105214153"/>
                    </a:ext>
                  </a:extLst>
                </a:gridCol>
                <a:gridCol w="517819">
                  <a:extLst>
                    <a:ext uri="{9D8B030D-6E8A-4147-A177-3AD203B41FA5}">
                      <a16:colId xmlns:a16="http://schemas.microsoft.com/office/drawing/2014/main" xmlns="" val="2567621665"/>
                    </a:ext>
                  </a:extLst>
                </a:gridCol>
              </a:tblGrid>
              <a:tr h="288000">
                <a:tc>
                  <a:txBody>
                    <a:bodyPr/>
                    <a:lstStyle/>
                    <a:p>
                      <a:pPr algn="ctr" fontAlgn="ctr"/>
                      <a:r>
                        <a:rPr lang="en-GB" sz="1000" b="1" u="none" strike="noStrike" dirty="0">
                          <a:effectLst/>
                          <a:latin typeface="Arial" panose="020B0604020202020204" pitchFamily="34" charset="0"/>
                          <a:cs typeface="Arial" panose="020B0604020202020204" pitchFamily="34" charset="0"/>
                        </a:rPr>
                        <a:t>18-34</a:t>
                      </a:r>
                      <a:endParaRPr lang="en-GB" sz="1000" b="1" i="0" u="none" strike="noStrike" dirty="0">
                        <a:solidFill>
                          <a:srgbClr val="000000"/>
                        </a:solidFill>
                        <a:effectLst/>
                        <a:latin typeface="Arial" panose="020B0604020202020204" pitchFamily="34" charset="0"/>
                        <a:cs typeface="Arial" panose="020B0604020202020204" pitchFamily="34" charset="0"/>
                      </a:endParaRP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00" b="1" u="none" strike="noStrike" dirty="0">
                          <a:effectLst/>
                          <a:latin typeface="Arial" panose="020B0604020202020204" pitchFamily="34" charset="0"/>
                          <a:cs typeface="Arial" panose="020B0604020202020204" pitchFamily="34" charset="0"/>
                        </a:rPr>
                        <a:t>35-54</a:t>
                      </a:r>
                      <a:endParaRPr lang="en-GB" sz="1000" b="1" i="0" u="none" strike="noStrike" dirty="0">
                        <a:solidFill>
                          <a:srgbClr val="000000"/>
                        </a:solidFill>
                        <a:effectLst/>
                        <a:latin typeface="Arial" panose="020B0604020202020204" pitchFamily="34" charset="0"/>
                        <a:cs typeface="Arial" panose="020B0604020202020204" pitchFamily="34" charset="0"/>
                      </a:endParaRP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00" b="1" u="none" strike="noStrike" dirty="0">
                          <a:effectLst/>
                          <a:latin typeface="Arial" panose="020B0604020202020204" pitchFamily="34" charset="0"/>
                          <a:cs typeface="Arial" panose="020B0604020202020204" pitchFamily="34" charset="0"/>
                        </a:rPr>
                        <a:t>55+</a:t>
                      </a:r>
                      <a:endParaRPr lang="en-GB" sz="1000" b="1" i="0" u="none" strike="noStrike" dirty="0">
                        <a:solidFill>
                          <a:srgbClr val="000000"/>
                        </a:solidFill>
                        <a:effectLst/>
                        <a:latin typeface="Arial" panose="020B0604020202020204" pitchFamily="34" charset="0"/>
                        <a:cs typeface="Arial" panose="020B0604020202020204" pitchFamily="34" charset="0"/>
                      </a:endParaRP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00" b="1" u="none" strike="noStrike" dirty="0">
                          <a:effectLst/>
                          <a:latin typeface="Arial" panose="020B0604020202020204" pitchFamily="34" charset="0"/>
                          <a:cs typeface="Arial" panose="020B0604020202020204" pitchFamily="34" charset="0"/>
                        </a:rPr>
                        <a:t>Male</a:t>
                      </a:r>
                      <a:endParaRPr lang="en-GB" sz="1000" b="1" i="0" u="none" strike="noStrike" dirty="0">
                        <a:solidFill>
                          <a:srgbClr val="000000"/>
                        </a:solidFill>
                        <a:effectLst/>
                        <a:latin typeface="Arial" panose="020B0604020202020204" pitchFamily="34" charset="0"/>
                        <a:cs typeface="Arial" panose="020B0604020202020204" pitchFamily="34" charset="0"/>
                      </a:endParaRP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00" b="1" u="none" strike="noStrike" dirty="0">
                          <a:effectLst/>
                          <a:latin typeface="Arial" panose="020B0604020202020204" pitchFamily="34" charset="0"/>
                          <a:cs typeface="Arial" panose="020B0604020202020204" pitchFamily="34" charset="0"/>
                        </a:rPr>
                        <a:t>Female</a:t>
                      </a:r>
                      <a:endParaRPr lang="en-GB" sz="1000" b="1" i="0" u="none" strike="noStrike" dirty="0">
                        <a:solidFill>
                          <a:srgbClr val="000000"/>
                        </a:solidFill>
                        <a:effectLst/>
                        <a:latin typeface="Arial" panose="020B0604020202020204" pitchFamily="34" charset="0"/>
                        <a:cs typeface="Arial" panose="020B0604020202020204" pitchFamily="34" charset="0"/>
                      </a:endParaRP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00" b="1" u="none" strike="noStrike" dirty="0">
                          <a:effectLst/>
                          <a:latin typeface="Arial" panose="020B0604020202020204" pitchFamily="34" charset="0"/>
                          <a:cs typeface="Arial" panose="020B0604020202020204" pitchFamily="34" charset="0"/>
                        </a:rPr>
                        <a:t>AB</a:t>
                      </a:r>
                      <a:endParaRPr lang="en-GB" sz="1000" b="1" i="0" u="none" strike="noStrike" dirty="0">
                        <a:solidFill>
                          <a:srgbClr val="000000"/>
                        </a:solidFill>
                        <a:effectLst/>
                        <a:latin typeface="Arial" panose="020B0604020202020204" pitchFamily="34" charset="0"/>
                        <a:cs typeface="Arial" panose="020B0604020202020204" pitchFamily="34" charset="0"/>
                      </a:endParaRP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00" b="1" u="none" strike="noStrike" dirty="0">
                          <a:effectLst/>
                          <a:latin typeface="Arial" panose="020B0604020202020204" pitchFamily="34" charset="0"/>
                          <a:cs typeface="Arial" panose="020B0604020202020204" pitchFamily="34" charset="0"/>
                        </a:rPr>
                        <a:t>C1</a:t>
                      </a:r>
                      <a:endParaRPr lang="en-GB" sz="1000" b="1" i="0" u="none" strike="noStrike" dirty="0">
                        <a:solidFill>
                          <a:srgbClr val="000000"/>
                        </a:solidFill>
                        <a:effectLst/>
                        <a:latin typeface="Arial" panose="020B0604020202020204" pitchFamily="34" charset="0"/>
                        <a:cs typeface="Arial" panose="020B0604020202020204" pitchFamily="34" charset="0"/>
                      </a:endParaRP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00" b="1" u="none" strike="noStrike" dirty="0">
                          <a:effectLst/>
                          <a:latin typeface="Arial" panose="020B0604020202020204" pitchFamily="34" charset="0"/>
                          <a:cs typeface="Arial" panose="020B0604020202020204" pitchFamily="34" charset="0"/>
                        </a:rPr>
                        <a:t>C2DE</a:t>
                      </a:r>
                      <a:endParaRPr lang="en-GB" sz="1000" b="1" i="0" u="none" strike="noStrike" dirty="0">
                        <a:solidFill>
                          <a:srgbClr val="000000"/>
                        </a:solidFill>
                        <a:effectLst/>
                        <a:latin typeface="Arial" panose="020B0604020202020204" pitchFamily="34" charset="0"/>
                        <a:cs typeface="Arial" panose="020B0604020202020204" pitchFamily="34" charset="0"/>
                      </a:endParaRPr>
                    </a:p>
                  </a:txBody>
                  <a:tcPr marL="9525" marR="9525" marT="0" marB="0" anchor="ctr">
                    <a:lnL w="6350" cap="flat" cmpd="sng" algn="ctr">
                      <a:solidFill>
                        <a:schemeClr val="bg1">
                          <a:lumMod val="75000"/>
                        </a:schemeClr>
                      </a:solidFill>
                      <a:prstDash val="solid"/>
                      <a:round/>
                      <a:headEnd type="none" w="med" len="med"/>
                      <a:tailEnd type="none" w="med" len="med"/>
                    </a:lnL>
                    <a:lnR w="12700" cmpd="sng">
                      <a:noFill/>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600413423"/>
                  </a:ext>
                </a:extLst>
              </a:tr>
              <a:tr h="288000">
                <a:tc>
                  <a:txBody>
                    <a:bodyPr/>
                    <a:lstStyle/>
                    <a:p>
                      <a:pPr algn="ctr" fontAlgn="ctr"/>
                      <a:r>
                        <a:rPr lang="en-GB" sz="1000" b="0" i="0" u="none" strike="noStrike" dirty="0">
                          <a:solidFill>
                            <a:schemeClr val="tx1"/>
                          </a:solidFill>
                          <a:effectLst/>
                          <a:latin typeface="Arial" panose="020B0604020202020204" pitchFamily="34" charset="0"/>
                          <a:cs typeface="Arial" panose="020B0604020202020204" pitchFamily="34" charset="0"/>
                        </a:rPr>
                        <a:t>20%</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00" b="0" i="0" u="none" strike="noStrike" dirty="0">
                          <a:solidFill>
                            <a:schemeClr val="tx1"/>
                          </a:solidFill>
                          <a:effectLst/>
                          <a:latin typeface="Arial" panose="020B0604020202020204" pitchFamily="34" charset="0"/>
                          <a:cs typeface="Arial" panose="020B0604020202020204" pitchFamily="34" charset="0"/>
                        </a:rPr>
                        <a:t>16%</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00" b="0" i="0" u="none" strike="noStrike" dirty="0">
                          <a:solidFill>
                            <a:schemeClr val="tx1"/>
                          </a:solidFill>
                          <a:effectLst/>
                          <a:latin typeface="Arial" panose="020B0604020202020204" pitchFamily="34" charset="0"/>
                          <a:cs typeface="Arial" panose="020B0604020202020204" pitchFamily="34" charset="0"/>
                        </a:rPr>
                        <a:t>14%</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00" b="0" i="0" u="none" strike="noStrike" dirty="0">
                          <a:solidFill>
                            <a:schemeClr val="tx1"/>
                          </a:solidFill>
                          <a:effectLst/>
                          <a:latin typeface="Arial" panose="020B0604020202020204" pitchFamily="34" charset="0"/>
                          <a:cs typeface="Arial" panose="020B0604020202020204" pitchFamily="34" charset="0"/>
                        </a:rPr>
                        <a:t>16%</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00" b="0" i="0" u="none" strike="noStrike" dirty="0">
                          <a:solidFill>
                            <a:schemeClr val="tx1"/>
                          </a:solidFill>
                          <a:effectLst/>
                          <a:latin typeface="Arial" panose="020B0604020202020204" pitchFamily="34" charset="0"/>
                          <a:cs typeface="Arial" panose="020B0604020202020204" pitchFamily="34" charset="0"/>
                        </a:rPr>
                        <a:t>18%</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00" b="0" i="0" u="none" strike="noStrike" dirty="0">
                          <a:solidFill>
                            <a:schemeClr val="tx1"/>
                          </a:solidFill>
                          <a:effectLst/>
                          <a:latin typeface="Arial" panose="020B0604020202020204" pitchFamily="34" charset="0"/>
                          <a:cs typeface="Arial" panose="020B0604020202020204" pitchFamily="34" charset="0"/>
                        </a:rPr>
                        <a:t>19%</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00" b="0" i="0" u="none" strike="noStrike" dirty="0">
                          <a:solidFill>
                            <a:schemeClr val="tx1"/>
                          </a:solidFill>
                          <a:effectLst/>
                          <a:latin typeface="Arial" panose="020B0604020202020204" pitchFamily="34" charset="0"/>
                          <a:cs typeface="Arial" panose="020B0604020202020204" pitchFamily="34" charset="0"/>
                        </a:rPr>
                        <a:t>16%</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00" b="0" i="0" u="none" strike="noStrike" dirty="0">
                          <a:solidFill>
                            <a:schemeClr val="tx1"/>
                          </a:solidFill>
                          <a:effectLst/>
                          <a:latin typeface="Arial" panose="020B0604020202020204" pitchFamily="34" charset="0"/>
                          <a:cs typeface="Arial" panose="020B0604020202020204" pitchFamily="34" charset="0"/>
                        </a:rPr>
                        <a:t>14%</a:t>
                      </a:r>
                    </a:p>
                  </a:txBody>
                  <a:tcPr marL="9525" marR="9525" marT="0" marB="0" anchor="ctr">
                    <a:lnL w="6350" cap="flat" cmpd="sng" algn="ctr">
                      <a:solidFill>
                        <a:schemeClr val="bg1">
                          <a:lumMod val="75000"/>
                        </a:schemeClr>
                      </a:solidFill>
                      <a:prstDash val="solid"/>
                      <a:round/>
                      <a:headEnd type="none" w="med" len="med"/>
                      <a:tailEnd type="none" w="med" len="med"/>
                    </a:lnL>
                    <a:lnR w="12700" cmpd="sng">
                      <a:noFill/>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347379791"/>
                  </a:ext>
                </a:extLst>
              </a:tr>
              <a:tr h="288000">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116</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92D050"/>
                    </a:solidFill>
                  </a:tcPr>
                </a:tc>
                <a:tc>
                  <a:txBody>
                    <a:bodyPr/>
                    <a:lstStyle/>
                    <a:p>
                      <a:pPr algn="ctr" fontAlgn="b"/>
                      <a:r>
                        <a:rPr lang="en-GB" sz="1000" b="0" i="0" u="none" strike="noStrike" dirty="0">
                          <a:solidFill>
                            <a:srgbClr val="000000"/>
                          </a:solidFill>
                          <a:effectLst/>
                          <a:latin typeface="Arial" panose="020B0604020202020204" pitchFamily="34" charset="0"/>
                          <a:cs typeface="Arial" panose="020B0604020202020204" pitchFamily="34" charset="0"/>
                        </a:rPr>
                        <a:t>96</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81</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FFC000"/>
                    </a:solidFill>
                  </a:tcPr>
                </a:tc>
                <a:tc>
                  <a:txBody>
                    <a:bodyPr/>
                    <a:lstStyle/>
                    <a:p>
                      <a:pPr algn="ctr" fontAlgn="b"/>
                      <a:r>
                        <a:rPr lang="en-GB" sz="1000" b="0" i="0" u="none" strike="noStrike" dirty="0">
                          <a:solidFill>
                            <a:srgbClr val="000000"/>
                          </a:solidFill>
                          <a:effectLst/>
                          <a:latin typeface="Arial" panose="020B0604020202020204" pitchFamily="34" charset="0"/>
                          <a:cs typeface="Arial" panose="020B0604020202020204" pitchFamily="34" charset="0"/>
                        </a:rPr>
                        <a:t>96</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fontAlgn="b"/>
                      <a:r>
                        <a:rPr lang="en-GB" sz="1000" b="0" i="0" u="none" strike="noStrike" dirty="0">
                          <a:solidFill>
                            <a:srgbClr val="000000"/>
                          </a:solidFill>
                          <a:effectLst/>
                          <a:latin typeface="Arial" panose="020B0604020202020204" pitchFamily="34" charset="0"/>
                          <a:cs typeface="Arial" panose="020B0604020202020204" pitchFamily="34" charset="0"/>
                        </a:rPr>
                        <a:t>104</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112</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92D050"/>
                    </a:solidFill>
                  </a:tcPr>
                </a:tc>
                <a:tc>
                  <a:txBody>
                    <a:bodyPr/>
                    <a:lstStyle/>
                    <a:p>
                      <a:pPr algn="ctr" fontAlgn="b"/>
                      <a:r>
                        <a:rPr lang="en-GB" sz="1000" b="0" i="0" u="none" strike="noStrike" dirty="0">
                          <a:solidFill>
                            <a:srgbClr val="000000"/>
                          </a:solidFill>
                          <a:effectLst/>
                          <a:latin typeface="Arial" panose="020B0604020202020204" pitchFamily="34" charset="0"/>
                          <a:cs typeface="Arial" panose="020B0604020202020204" pitchFamily="34" charset="0"/>
                        </a:rPr>
                        <a:t>95</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79</a:t>
                      </a:r>
                    </a:p>
                  </a:txBody>
                  <a:tcPr marL="9525" marR="9525" marT="0" marB="0" anchor="ctr">
                    <a:lnL w="6350" cap="flat" cmpd="sng" algn="ctr">
                      <a:solidFill>
                        <a:schemeClr val="bg1">
                          <a:lumMod val="75000"/>
                        </a:schemeClr>
                      </a:solidFill>
                      <a:prstDash val="solid"/>
                      <a:round/>
                      <a:headEnd type="none" w="med" len="med"/>
                      <a:tailEnd type="none" w="med" len="med"/>
                    </a:lnL>
                    <a:lnR w="12700" cmpd="sng">
                      <a:noFill/>
                    </a:lnR>
                    <a:lnT w="635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C00000"/>
                    </a:solidFill>
                  </a:tcPr>
                </a:tc>
                <a:extLst>
                  <a:ext uri="{0D108BD9-81ED-4DB2-BD59-A6C34878D82A}">
                    <a16:rowId xmlns:a16="http://schemas.microsoft.com/office/drawing/2014/main" xmlns="" val="961132316"/>
                  </a:ext>
                </a:extLst>
              </a:tr>
            </a:tbl>
          </a:graphicData>
        </a:graphic>
      </p:graphicFrame>
      <p:sp>
        <p:nvSpPr>
          <p:cNvPr id="16" name="TextBox 15">
            <a:extLst>
              <a:ext uri="{FF2B5EF4-FFF2-40B4-BE49-F238E27FC236}">
                <a16:creationId xmlns:a16="http://schemas.microsoft.com/office/drawing/2014/main" xmlns="" id="{0F852C3D-7B99-4A0A-8313-6ECF961BB155}"/>
              </a:ext>
            </a:extLst>
          </p:cNvPr>
          <p:cNvSpPr txBox="1"/>
          <p:nvPr/>
        </p:nvSpPr>
        <p:spPr>
          <a:xfrm>
            <a:off x="2235201" y="274989"/>
            <a:ext cx="4666912" cy="246221"/>
          </a:xfrm>
          <a:prstGeom prst="rect">
            <a:avLst/>
          </a:prstGeom>
          <a:noFill/>
        </p:spPr>
        <p:txBody>
          <a:bodyPr wrap="square" lIns="0" rIns="0" rtlCol="0">
            <a:spAutoFit/>
          </a:bodyPr>
          <a:lstStyle/>
          <a:p>
            <a:pPr algn="r"/>
            <a:r>
              <a:rPr lang="en-GB" sz="1000" u="sng" dirty="0">
                <a:solidFill>
                  <a:schemeClr val="bg1"/>
                </a:solidFill>
                <a:latin typeface="Arial" panose="020B0604020202020204" pitchFamily="34" charset="0"/>
                <a:cs typeface="Arial" panose="020B0604020202020204" pitchFamily="34" charset="0"/>
              </a:rPr>
              <a:t>251,000 trips to England</a:t>
            </a:r>
            <a:r>
              <a:rPr lang="en-GB" sz="1000" dirty="0">
                <a:solidFill>
                  <a:schemeClr val="bg1"/>
                </a:solidFill>
                <a:latin typeface="Arial" panose="020B0604020202020204" pitchFamily="34" charset="0"/>
                <a:cs typeface="Arial" panose="020B0604020202020204" pitchFamily="34" charset="0"/>
              </a:rPr>
              <a:t> in 2016 (rank 9) … </a:t>
            </a:r>
            <a:r>
              <a:rPr lang="en-GB" sz="1000" dirty="0" smtClean="0">
                <a:solidFill>
                  <a:schemeClr val="bg1"/>
                </a:solidFill>
                <a:latin typeface="Arial" panose="020B0604020202020204" pitchFamily="34" charset="0"/>
                <a:cs typeface="Arial" panose="020B0604020202020204" pitchFamily="34" charset="0"/>
              </a:rPr>
              <a:t>including </a:t>
            </a:r>
            <a:r>
              <a:rPr lang="en-GB" sz="1000" u="sng" dirty="0" smtClean="0">
                <a:solidFill>
                  <a:schemeClr val="bg1"/>
                </a:solidFill>
                <a:latin typeface="Arial" panose="020B0604020202020204" pitchFamily="34" charset="0"/>
                <a:cs typeface="Arial" panose="020B0604020202020204" pitchFamily="34" charset="0"/>
              </a:rPr>
              <a:t>55</a:t>
            </a:r>
            <a:r>
              <a:rPr lang="en-GB" sz="1000" u="sng" dirty="0">
                <a:solidFill>
                  <a:schemeClr val="bg1"/>
                </a:solidFill>
                <a:latin typeface="Arial" panose="020B0604020202020204" pitchFamily="34" charset="0"/>
                <a:cs typeface="Arial" panose="020B0604020202020204" pitchFamily="34" charset="0"/>
              </a:rPr>
              <a:t>% to rest of England </a:t>
            </a:r>
            <a:r>
              <a:rPr lang="en-GB" sz="1000" u="sng" dirty="0" smtClean="0">
                <a:solidFill>
                  <a:schemeClr val="bg1"/>
                </a:solidFill>
                <a:latin typeface="Arial" panose="020B0604020202020204" pitchFamily="34" charset="0"/>
                <a:cs typeface="Arial" panose="020B0604020202020204" pitchFamily="34" charset="0"/>
              </a:rPr>
              <a:t>*</a:t>
            </a:r>
            <a:endParaRPr lang="en-GB" sz="1000" u="sng" dirty="0">
              <a:solidFill>
                <a:schemeClr val="bg1"/>
              </a:solidFill>
              <a:latin typeface="Arial" panose="020B0604020202020204" pitchFamily="34" charset="0"/>
              <a:cs typeface="Arial" panose="020B0604020202020204" pitchFamily="34" charset="0"/>
            </a:endParaRPr>
          </a:p>
        </p:txBody>
      </p:sp>
      <p:sp>
        <p:nvSpPr>
          <p:cNvPr id="17" name="TextBox 16"/>
          <p:cNvSpPr txBox="1"/>
          <p:nvPr/>
        </p:nvSpPr>
        <p:spPr>
          <a:xfrm>
            <a:off x="318553" y="6611779"/>
            <a:ext cx="792108" cy="246221"/>
          </a:xfrm>
          <a:prstGeom prst="rect">
            <a:avLst/>
          </a:prstGeom>
          <a:noFill/>
        </p:spPr>
        <p:txBody>
          <a:bodyPr wrap="none" rtlCol="0">
            <a:spAutoFit/>
          </a:bodyPr>
          <a:lstStyle/>
          <a:p>
            <a:r>
              <a:rPr lang="en-GB" sz="1000" dirty="0" smtClean="0">
                <a:latin typeface="Arial" panose="020B0604020202020204" pitchFamily="34" charset="0"/>
                <a:cs typeface="Arial" panose="020B0604020202020204" pitchFamily="34" charset="0"/>
              </a:rPr>
              <a:t>*IPS 2016</a:t>
            </a:r>
            <a:endParaRPr lang="en-GB" sz="10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318883693"/>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ext Placeholder 17"/>
          <p:cNvSpPr>
            <a:spLocks noGrp="1"/>
          </p:cNvSpPr>
          <p:nvPr>
            <p:ph type="body" sz="quarter" idx="13"/>
          </p:nvPr>
        </p:nvSpPr>
        <p:spPr>
          <a:xfrm>
            <a:off x="364445" y="6396162"/>
            <a:ext cx="4381504" cy="274638"/>
          </a:xfrm>
        </p:spPr>
        <p:txBody>
          <a:bodyPr lIns="0"/>
          <a:lstStyle/>
          <a:p>
            <a:r>
              <a:rPr lang="en-GB" dirty="0"/>
              <a:t>Discover England Fund – Activities &amp; Themes Research 2017</a:t>
            </a:r>
          </a:p>
        </p:txBody>
      </p:sp>
      <p:graphicFrame>
        <p:nvGraphicFramePr>
          <p:cNvPr id="8" name="Table 7"/>
          <p:cNvGraphicFramePr>
            <a:graphicFrameLocks noGrp="1"/>
          </p:cNvGraphicFramePr>
          <p:nvPr>
            <p:extLst>
              <p:ext uri="{D42A27DB-BD31-4B8C-83A1-F6EECF244321}">
                <p14:modId xmlns:p14="http://schemas.microsoft.com/office/powerpoint/2010/main" val="2544350501"/>
              </p:ext>
            </p:extLst>
          </p:nvPr>
        </p:nvGraphicFramePr>
        <p:xfrm>
          <a:off x="352419" y="2590699"/>
          <a:ext cx="4140001" cy="2664000"/>
        </p:xfrm>
        <a:graphic>
          <a:graphicData uri="http://schemas.openxmlformats.org/drawingml/2006/table">
            <a:tbl>
              <a:tblPr>
                <a:tableStyleId>{5C22544A-7EE6-4342-B048-85BDC9FD1C3A}</a:tableStyleId>
              </a:tblPr>
              <a:tblGrid>
                <a:gridCol w="2441047">
                  <a:extLst>
                    <a:ext uri="{9D8B030D-6E8A-4147-A177-3AD203B41FA5}">
                      <a16:colId xmlns:a16="http://schemas.microsoft.com/office/drawing/2014/main" xmlns="" val="63228188"/>
                    </a:ext>
                  </a:extLst>
                </a:gridCol>
                <a:gridCol w="849477">
                  <a:extLst>
                    <a:ext uri="{9D8B030D-6E8A-4147-A177-3AD203B41FA5}">
                      <a16:colId xmlns:a16="http://schemas.microsoft.com/office/drawing/2014/main" xmlns="" val="541565902"/>
                    </a:ext>
                  </a:extLst>
                </a:gridCol>
                <a:gridCol w="849477">
                  <a:extLst>
                    <a:ext uri="{9D8B030D-6E8A-4147-A177-3AD203B41FA5}">
                      <a16:colId xmlns:a16="http://schemas.microsoft.com/office/drawing/2014/main" xmlns="" val="3094556263"/>
                    </a:ext>
                  </a:extLst>
                </a:gridCol>
              </a:tblGrid>
              <a:tr h="396000">
                <a:tc>
                  <a:txBody>
                    <a:bodyPr/>
                    <a:lstStyle/>
                    <a:p>
                      <a:pPr algn="l" fontAlgn="b"/>
                      <a:r>
                        <a:rPr lang="en-GB" sz="1200" b="1" i="0" u="none" strike="noStrike" dirty="0">
                          <a:solidFill>
                            <a:schemeClr val="tx1"/>
                          </a:solidFill>
                          <a:effectLst/>
                          <a:latin typeface="Arial" panose="020B0604020202020204" pitchFamily="34" charset="0"/>
                          <a:cs typeface="Arial" panose="020B0604020202020204" pitchFamily="34" charset="0"/>
                        </a:rPr>
                        <a:t>ACTIVITY CLUSTER</a:t>
                      </a:r>
                      <a:endParaRPr lang="en-GB" sz="1600" b="1"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nchor="ctr">
                    <a:lnR w="3175" cap="flat" cmpd="sng" algn="ctr">
                      <a:solidFill>
                        <a:schemeClr val="bg1">
                          <a:lumMod val="65000"/>
                        </a:schemeClr>
                      </a:solidFill>
                      <a:prstDash val="solid"/>
                      <a:round/>
                      <a:headEnd type="none" w="med" len="med"/>
                      <a:tailEnd type="none" w="med" len="med"/>
                    </a:lnR>
                    <a:lnB w="3175" cap="flat" cmpd="sng" algn="ctr">
                      <a:solidFill>
                        <a:schemeClr val="bg1">
                          <a:lumMod val="65000"/>
                        </a:schemeClr>
                      </a:solidFill>
                      <a:prstDash val="solid"/>
                      <a:round/>
                      <a:headEnd type="none" w="med" len="med"/>
                      <a:tailEnd type="none" w="med" len="med"/>
                    </a:lnB>
                    <a:noFill/>
                  </a:tcPr>
                </a:tc>
                <a:tc>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9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B w="3175" cap="flat" cmpd="sng" algn="ctr">
                      <a:solidFill>
                        <a:schemeClr val="bg1">
                          <a:lumMod val="65000"/>
                        </a:schemeClr>
                      </a:solidFill>
                      <a:prstDash val="solid"/>
                      <a:round/>
                      <a:headEnd type="none" w="med" len="med"/>
                      <a:tailEnd type="none" w="med" len="med"/>
                    </a:lnB>
                    <a:noFill/>
                  </a:tcPr>
                </a:tc>
                <a:tc>
                  <a:txBody>
                    <a:bodyPr/>
                    <a:lstStyle/>
                    <a:p>
                      <a:pPr algn="ctr" fontAlgn="b"/>
                      <a:r>
                        <a:rPr lang="en-GB" sz="1200" b="1" i="0" u="none" strike="noStrike" dirty="0">
                          <a:solidFill>
                            <a:schemeClr val="tx1"/>
                          </a:solidFill>
                          <a:effectLst/>
                          <a:latin typeface="Arial" panose="020B0604020202020204" pitchFamily="34" charset="0"/>
                          <a:cs typeface="Arial" panose="020B0604020202020204" pitchFamily="34" charset="0"/>
                        </a:rPr>
                        <a:t>INDEX</a:t>
                      </a:r>
                    </a:p>
                    <a:p>
                      <a:pPr algn="ctr" fontAlgn="b"/>
                      <a:r>
                        <a:rPr lang="en-GB" sz="700" b="1" i="0" u="none" strike="noStrike" dirty="0">
                          <a:solidFill>
                            <a:schemeClr val="tx1"/>
                          </a:solidFill>
                          <a:effectLst/>
                          <a:latin typeface="Arial" panose="020B0604020202020204" pitchFamily="34" charset="0"/>
                          <a:cs typeface="Arial" panose="020B0604020202020204" pitchFamily="34" charset="0"/>
                        </a:rPr>
                        <a:t>CONSIDERATION</a:t>
                      </a:r>
                      <a:endParaRPr lang="en-GB" sz="600" b="1"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nchor="ctr">
                    <a:lnL w="3175" cap="flat" cmpd="sng" algn="ctr">
                      <a:solidFill>
                        <a:schemeClr val="bg1">
                          <a:lumMod val="65000"/>
                        </a:schemeClr>
                      </a:solidFill>
                      <a:prstDash val="solid"/>
                      <a:round/>
                      <a:headEnd type="none" w="med" len="med"/>
                      <a:tailEnd type="none" w="med" len="med"/>
                    </a:lnL>
                    <a:lnB w="3175"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3277885345"/>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Visiting famous / iconic attractions / places</a:t>
                      </a:r>
                    </a:p>
                  </a:txBody>
                  <a:tcPr marL="9525" marR="9525" marT="9525" marB="0" anchor="ctr">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ctr" fontAlgn="ctr"/>
                      <a:r>
                        <a:rPr lang="en-GB" sz="1000" b="0" i="0" u="none" strike="noStrike" dirty="0">
                          <a:solidFill>
                            <a:schemeClr val="tx1"/>
                          </a:solidFill>
                          <a:effectLst/>
                          <a:latin typeface="Arial" panose="020B0604020202020204" pitchFamily="34" charset="0"/>
                          <a:cs typeface="Arial" panose="020B0604020202020204" pitchFamily="34" charset="0"/>
                        </a:rPr>
                        <a:t>75%</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92 </a:t>
                      </a:r>
                    </a:p>
                  </a:txBody>
                  <a:tcPr marL="9525" marR="9525" marT="9525" marB="0" anchor="ctr">
                    <a:lnL w="3175" cap="flat" cmpd="sng" algn="ctr">
                      <a:solidFill>
                        <a:schemeClr val="bg1">
                          <a:lumMod val="65000"/>
                        </a:schemeClr>
                      </a:solidFill>
                      <a:prstDash val="solid"/>
                      <a:round/>
                      <a:headEnd type="none" w="med" len="med"/>
                      <a:tailEnd type="none" w="med" len="med"/>
                    </a:lnL>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1726463854"/>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Experiencing rural life &amp; scenery</a:t>
                      </a:r>
                    </a:p>
                  </a:txBody>
                  <a:tcPr marL="9525" marR="9525" marT="9525" marB="0" anchor="ctr">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ctr" fontAlgn="ctr"/>
                      <a:r>
                        <a:rPr lang="en-GB" sz="1000" b="0" i="0" u="none" strike="noStrike" dirty="0">
                          <a:solidFill>
                            <a:schemeClr val="tx1"/>
                          </a:solidFill>
                          <a:effectLst/>
                          <a:latin typeface="Arial" panose="020B0604020202020204" pitchFamily="34" charset="0"/>
                          <a:cs typeface="Arial" panose="020B0604020202020204" pitchFamily="34" charset="0"/>
                        </a:rPr>
                        <a:t>74%</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122 </a:t>
                      </a:r>
                    </a:p>
                  </a:txBody>
                  <a:tcPr marL="9525" marR="9525" marT="9525" marB="0" anchor="ctr">
                    <a:lnL w="3175" cap="flat" cmpd="sng" algn="ctr">
                      <a:solidFill>
                        <a:schemeClr val="bg1">
                          <a:lumMod val="65000"/>
                        </a:schemeClr>
                      </a:solidFill>
                      <a:prstDash val="solid"/>
                      <a:round/>
                      <a:headEnd type="none" w="med" len="med"/>
                      <a:tailEnd type="none" w="med" len="med"/>
                    </a:lnL>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rgbClr val="00B050"/>
                    </a:solidFill>
                  </a:tcPr>
                </a:tc>
                <a:extLst>
                  <a:ext uri="{0D108BD9-81ED-4DB2-BD59-A6C34878D82A}">
                    <a16:rowId xmlns:a16="http://schemas.microsoft.com/office/drawing/2014/main" xmlns="" val="1601167589"/>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Exploring history and heritage</a:t>
                      </a:r>
                    </a:p>
                  </a:txBody>
                  <a:tcPr marL="9525" marR="9525" marT="9525" marB="0" anchor="ctr">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ctr" fontAlgn="ctr"/>
                      <a:r>
                        <a:rPr lang="en-GB" sz="1000" b="0" i="0" u="none" strike="noStrike" dirty="0">
                          <a:solidFill>
                            <a:schemeClr val="tx1"/>
                          </a:solidFill>
                          <a:effectLst/>
                          <a:latin typeface="Arial" panose="020B0604020202020204" pitchFamily="34" charset="0"/>
                          <a:cs typeface="Arial" panose="020B0604020202020204" pitchFamily="34" charset="0"/>
                        </a:rPr>
                        <a:t>71%</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95 </a:t>
                      </a:r>
                    </a:p>
                  </a:txBody>
                  <a:tcPr marL="9525" marR="9525" marT="9525" marB="0" anchor="ctr">
                    <a:lnL w="3175" cap="flat" cmpd="sng" algn="ctr">
                      <a:solidFill>
                        <a:schemeClr val="bg1">
                          <a:lumMod val="65000"/>
                        </a:schemeClr>
                      </a:solidFill>
                      <a:prstDash val="solid"/>
                      <a:round/>
                      <a:headEnd type="none" w="med" len="med"/>
                      <a:tailEnd type="none" w="med" len="med"/>
                    </a:lnL>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3180650140"/>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Outdoor leisure pursuits</a:t>
                      </a:r>
                    </a:p>
                  </a:txBody>
                  <a:tcPr marL="9525" marR="9525" marT="9525" marB="0" anchor="ctr">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ctr" fontAlgn="ctr"/>
                      <a:r>
                        <a:rPr lang="en-GB" sz="1000" b="0" i="0" u="none" strike="noStrike" dirty="0">
                          <a:solidFill>
                            <a:schemeClr val="tx1"/>
                          </a:solidFill>
                          <a:effectLst/>
                          <a:latin typeface="Arial" panose="020B0604020202020204" pitchFamily="34" charset="0"/>
                          <a:cs typeface="Arial" panose="020B0604020202020204" pitchFamily="34" charset="0"/>
                        </a:rPr>
                        <a:t>64%</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112 </a:t>
                      </a:r>
                    </a:p>
                  </a:txBody>
                  <a:tcPr marL="9525" marR="9525" marT="9525" marB="0" anchor="ctr">
                    <a:lnL w="3175" cap="flat" cmpd="sng" algn="ctr">
                      <a:solidFill>
                        <a:schemeClr val="bg1">
                          <a:lumMod val="65000"/>
                        </a:schemeClr>
                      </a:solidFill>
                      <a:prstDash val="solid"/>
                      <a:round/>
                      <a:headEnd type="none" w="med" len="med"/>
                      <a:tailEnd type="none" w="med" len="med"/>
                    </a:lnL>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rgbClr val="92D050"/>
                    </a:solidFill>
                  </a:tcPr>
                </a:tc>
                <a:extLst>
                  <a:ext uri="{0D108BD9-81ED-4DB2-BD59-A6C34878D82A}">
                    <a16:rowId xmlns:a16="http://schemas.microsoft.com/office/drawing/2014/main" xmlns="" val="542381253"/>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Experiencing city life</a:t>
                      </a:r>
                    </a:p>
                  </a:txBody>
                  <a:tcPr marL="9525" marR="9525" marT="9525" marB="0" anchor="ctr">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ctr" fontAlgn="ctr"/>
                      <a:r>
                        <a:rPr lang="en-GB" sz="1000" b="0" i="0" u="none" strike="noStrike" dirty="0">
                          <a:solidFill>
                            <a:schemeClr val="tx1"/>
                          </a:solidFill>
                          <a:effectLst/>
                          <a:latin typeface="Arial" panose="020B0604020202020204" pitchFamily="34" charset="0"/>
                          <a:cs typeface="Arial" panose="020B0604020202020204" pitchFamily="34" charset="0"/>
                        </a:rPr>
                        <a:t>60%</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84 </a:t>
                      </a:r>
                    </a:p>
                  </a:txBody>
                  <a:tcPr marL="9525" marR="9525" marT="9525" marB="0" anchor="ctr">
                    <a:lnL w="3175" cap="flat" cmpd="sng" algn="ctr">
                      <a:solidFill>
                        <a:schemeClr val="bg1">
                          <a:lumMod val="65000"/>
                        </a:schemeClr>
                      </a:solidFill>
                      <a:prstDash val="solid"/>
                      <a:round/>
                      <a:headEnd type="none" w="med" len="med"/>
                      <a:tailEnd type="none" w="med" len="med"/>
                    </a:lnL>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rgbClr val="FFC000"/>
                    </a:solidFill>
                  </a:tcPr>
                </a:tc>
                <a:extLst>
                  <a:ext uri="{0D108BD9-81ED-4DB2-BD59-A6C34878D82A}">
                    <a16:rowId xmlns:a16="http://schemas.microsoft.com/office/drawing/2014/main" xmlns="" val="3468587080"/>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Attending cultural / music / sports events</a:t>
                      </a:r>
                    </a:p>
                  </a:txBody>
                  <a:tcPr marL="9525" marR="9525" marT="9525" marB="0" anchor="ctr">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ctr" fontAlgn="ctr"/>
                      <a:r>
                        <a:rPr lang="en-GB" sz="1000" b="0" i="0" u="none" strike="noStrike" dirty="0">
                          <a:solidFill>
                            <a:schemeClr val="tx1"/>
                          </a:solidFill>
                          <a:effectLst/>
                          <a:latin typeface="Arial" panose="020B0604020202020204" pitchFamily="34" charset="0"/>
                          <a:cs typeface="Arial" panose="020B0604020202020204" pitchFamily="34" charset="0"/>
                        </a:rPr>
                        <a:t>50%</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92 </a:t>
                      </a:r>
                    </a:p>
                  </a:txBody>
                  <a:tcPr marL="9525" marR="9525" marT="9525" marB="0" anchor="ctr">
                    <a:lnL w="3175" cap="flat" cmpd="sng" algn="ctr">
                      <a:solidFill>
                        <a:schemeClr val="bg1">
                          <a:lumMod val="65000"/>
                        </a:schemeClr>
                      </a:solidFill>
                      <a:prstDash val="solid"/>
                      <a:round/>
                      <a:headEnd type="none" w="med" len="med"/>
                      <a:tailEnd type="none" w="med" len="med"/>
                    </a:lnL>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1289559496"/>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Challenge and / or action</a:t>
                      </a:r>
                    </a:p>
                  </a:txBody>
                  <a:tcPr marL="9525" marR="9525" marT="9525" marB="0" anchor="ctr">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noFill/>
                  </a:tcPr>
                </a:tc>
                <a:tc>
                  <a:txBody>
                    <a:bodyPr/>
                    <a:lstStyle/>
                    <a:p>
                      <a:pPr algn="ctr" fontAlgn="ctr"/>
                      <a:r>
                        <a:rPr lang="en-GB" sz="1000" b="0" i="0" u="none" strike="noStrike" dirty="0">
                          <a:solidFill>
                            <a:schemeClr val="tx1"/>
                          </a:solidFill>
                          <a:effectLst/>
                          <a:latin typeface="Arial" panose="020B0604020202020204" pitchFamily="34" charset="0"/>
                          <a:cs typeface="Arial" panose="020B0604020202020204" pitchFamily="34" charset="0"/>
                        </a:rPr>
                        <a:t>31%</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no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99 </a:t>
                      </a:r>
                    </a:p>
                  </a:txBody>
                  <a:tcPr marL="9525" marR="9525" marT="9525" marB="0" anchor="ctr">
                    <a:lnL w="3175" cap="flat" cmpd="sng" algn="ctr">
                      <a:solidFill>
                        <a:schemeClr val="bg1">
                          <a:lumMod val="65000"/>
                        </a:schemeClr>
                      </a:solidFill>
                      <a:prstDash val="solid"/>
                      <a:round/>
                      <a:headEnd type="none" w="med" len="med"/>
                      <a:tailEnd type="none" w="med" len="med"/>
                    </a:lnL>
                    <a:lnT w="3175" cap="flat" cmpd="sng" algn="ctr">
                      <a:solidFill>
                        <a:schemeClr val="bg1">
                          <a:lumMod val="65000"/>
                        </a:schemeClr>
                      </a:solidFill>
                      <a:prstDash val="solid"/>
                      <a:round/>
                      <a:headEnd type="none" w="med" len="med"/>
                      <a:tailEnd type="none" w="med" len="med"/>
                    </a:lnT>
                    <a:noFill/>
                  </a:tcPr>
                </a:tc>
                <a:extLst>
                  <a:ext uri="{0D108BD9-81ED-4DB2-BD59-A6C34878D82A}">
                    <a16:rowId xmlns:a16="http://schemas.microsoft.com/office/drawing/2014/main" xmlns="" val="1428051378"/>
                  </a:ext>
                </a:extLst>
              </a:tr>
            </a:tbl>
          </a:graphicData>
        </a:graphic>
      </p:graphicFrame>
      <p:sp>
        <p:nvSpPr>
          <p:cNvPr id="3" name="Rectangle 2"/>
          <p:cNvSpPr/>
          <p:nvPr/>
        </p:nvSpPr>
        <p:spPr>
          <a:xfrm>
            <a:off x="352419" y="1775959"/>
            <a:ext cx="4140001" cy="697627"/>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CONSIDERATION OF ACTIVITY </a:t>
            </a:r>
          </a:p>
          <a:p>
            <a:pPr>
              <a:lnSpc>
                <a:spcPts val="1100"/>
              </a:lnSpc>
            </a:pPr>
            <a:r>
              <a:rPr lang="en-GB" sz="1200" b="1" dirty="0">
                <a:solidFill>
                  <a:srgbClr val="120742"/>
                </a:solidFill>
                <a:latin typeface="Arial" panose="020B0604020202020204" pitchFamily="34" charset="0"/>
                <a:cs typeface="Arial" panose="020B0604020202020204" pitchFamily="34" charset="0"/>
              </a:rPr>
              <a:t>CLUSTERS ON HOLIDAY TO ENGLAND </a:t>
            </a:r>
          </a:p>
          <a:p>
            <a:r>
              <a:rPr lang="en-GB" sz="700" dirty="0">
                <a:latin typeface="Arial" panose="020B0604020202020204" pitchFamily="34" charset="0"/>
                <a:cs typeface="Arial" panose="020B0604020202020204" pitchFamily="34" charset="0"/>
              </a:rPr>
              <a:t>TOP 2 BOX (DEFINITELY WOULD OR VERY LIKELY TO) CONSIDERATION OF ACTIVITY CLUSTERS ON HOLIDAY TO ENGLAND AND INDEXING AGAINST “GLOBAL” TOP 2 BOX SCORES. BOTH COLUMNS SHOW / BASED ON NORMALISED DATA</a:t>
            </a:r>
          </a:p>
        </p:txBody>
      </p:sp>
      <p:sp>
        <p:nvSpPr>
          <p:cNvPr id="12" name="Oval 11"/>
          <p:cNvSpPr/>
          <p:nvPr/>
        </p:nvSpPr>
        <p:spPr>
          <a:xfrm>
            <a:off x="8371260" y="169332"/>
            <a:ext cx="527544" cy="51909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t"/>
          <a:lstStyle/>
          <a:p>
            <a:pPr algn="ctr"/>
            <a:endParaRPr lang="en-US" sz="800" dirty="0">
              <a:solidFill>
                <a:schemeClr val="tx1"/>
              </a:solidFill>
              <a:latin typeface="Arial" panose="020B0604020202020204" pitchFamily="34" charset="0"/>
            </a:endParaRPr>
          </a:p>
        </p:txBody>
      </p:sp>
      <p:graphicFrame>
        <p:nvGraphicFramePr>
          <p:cNvPr id="14" name="Chart Placeholder 7"/>
          <p:cNvGraphicFramePr>
            <a:graphicFrameLocks/>
          </p:cNvGraphicFramePr>
          <p:nvPr>
            <p:extLst>
              <p:ext uri="{D42A27DB-BD31-4B8C-83A1-F6EECF244321}">
                <p14:modId xmlns:p14="http://schemas.microsoft.com/office/powerpoint/2010/main" val="887340062"/>
              </p:ext>
            </p:extLst>
          </p:nvPr>
        </p:nvGraphicFramePr>
        <p:xfrm>
          <a:off x="-180926" y="849138"/>
          <a:ext cx="9743207" cy="467610"/>
        </p:xfrm>
        <a:graphic>
          <a:graphicData uri="http://schemas.openxmlformats.org/drawingml/2006/chart">
            <c:chart xmlns:c="http://schemas.openxmlformats.org/drawingml/2006/chart" xmlns:r="http://schemas.openxmlformats.org/officeDocument/2006/relationships" r:id="rId3"/>
          </a:graphicData>
        </a:graphic>
      </p:graphicFrame>
      <p:sp>
        <p:nvSpPr>
          <p:cNvPr id="20" name="Rectangle 19"/>
          <p:cNvSpPr/>
          <p:nvPr/>
        </p:nvSpPr>
        <p:spPr>
          <a:xfrm>
            <a:off x="352419" y="932365"/>
            <a:ext cx="2633153" cy="318480"/>
          </a:xfrm>
          <a:prstGeom prst="rect">
            <a:avLst/>
          </a:prstGeom>
          <a:noFill/>
        </p:spPr>
        <p:txBody>
          <a:bodyPr wrap="square" lIns="0" tIns="36000" rIns="0" bIns="0" anchor="ctr">
            <a:spAutoFit/>
          </a:bodyPr>
          <a:lstStyle/>
          <a:p>
            <a:pPr algn="r">
              <a:lnSpc>
                <a:spcPts val="1100"/>
              </a:lnSpc>
            </a:pPr>
            <a:r>
              <a:rPr lang="en-GB" sz="1200" b="1" dirty="0">
                <a:latin typeface="Arial" panose="020B0604020202020204" pitchFamily="34" charset="0"/>
                <a:cs typeface="Arial" panose="020B0604020202020204" pitchFamily="34" charset="0"/>
              </a:rPr>
              <a:t>ATTITUDE TOWARDS TAKING A HOLIDAY TO ENGLAND IN FUTURE</a:t>
            </a:r>
            <a:endParaRPr lang="en-GB" sz="1200" b="1" dirty="0">
              <a:solidFill>
                <a:srgbClr val="00B050"/>
              </a:solidFill>
              <a:latin typeface="Arial" panose="020B0604020202020204" pitchFamily="34" charset="0"/>
              <a:cs typeface="Arial" panose="020B0604020202020204" pitchFamily="34" charset="0"/>
            </a:endParaRPr>
          </a:p>
        </p:txBody>
      </p:sp>
      <p:graphicFrame>
        <p:nvGraphicFramePr>
          <p:cNvPr id="22" name="Table 21"/>
          <p:cNvGraphicFramePr>
            <a:graphicFrameLocks noGrp="1"/>
          </p:cNvGraphicFramePr>
          <p:nvPr>
            <p:extLst>
              <p:ext uri="{D42A27DB-BD31-4B8C-83A1-F6EECF244321}">
                <p14:modId xmlns:p14="http://schemas.microsoft.com/office/powerpoint/2010/main" val="2176299367"/>
              </p:ext>
            </p:extLst>
          </p:nvPr>
        </p:nvGraphicFramePr>
        <p:xfrm>
          <a:off x="4745949" y="2590699"/>
          <a:ext cx="4140000" cy="3636000"/>
        </p:xfrm>
        <a:graphic>
          <a:graphicData uri="http://schemas.openxmlformats.org/drawingml/2006/table">
            <a:tbl>
              <a:tblPr>
                <a:tableStyleId>{5C22544A-7EE6-4342-B048-85BDC9FD1C3A}</a:tableStyleId>
              </a:tblPr>
              <a:tblGrid>
                <a:gridCol w="2440800">
                  <a:extLst>
                    <a:ext uri="{9D8B030D-6E8A-4147-A177-3AD203B41FA5}">
                      <a16:colId xmlns:a16="http://schemas.microsoft.com/office/drawing/2014/main" xmlns="" val="1103061090"/>
                    </a:ext>
                  </a:extLst>
                </a:gridCol>
                <a:gridCol w="849600">
                  <a:extLst>
                    <a:ext uri="{9D8B030D-6E8A-4147-A177-3AD203B41FA5}">
                      <a16:colId xmlns:a16="http://schemas.microsoft.com/office/drawing/2014/main" xmlns="" val="644159123"/>
                    </a:ext>
                  </a:extLst>
                </a:gridCol>
                <a:gridCol w="849600">
                  <a:extLst>
                    <a:ext uri="{9D8B030D-6E8A-4147-A177-3AD203B41FA5}">
                      <a16:colId xmlns:a16="http://schemas.microsoft.com/office/drawing/2014/main" xmlns="" val="3859757549"/>
                    </a:ext>
                  </a:extLst>
                </a:gridCol>
              </a:tblGrid>
              <a:tr h="396000">
                <a:tc>
                  <a:txBody>
                    <a:bodyPr/>
                    <a:lstStyle/>
                    <a:p>
                      <a:pPr marL="0" marR="0" lvl="0" indent="0" algn="l" defTabSz="457200" rtl="0" eaLnBrk="1" fontAlgn="b" latinLnBrk="0" hangingPunct="1">
                        <a:lnSpc>
                          <a:spcPct val="100000"/>
                        </a:lnSpc>
                        <a:spcBef>
                          <a:spcPts val="0"/>
                        </a:spcBef>
                        <a:spcAft>
                          <a:spcPts val="0"/>
                        </a:spcAft>
                        <a:buClrTx/>
                        <a:buSzTx/>
                        <a:buFontTx/>
                        <a:buNone/>
                        <a:tabLst/>
                        <a:defRPr/>
                      </a:pPr>
                      <a:r>
                        <a:rPr lang="en-GB" sz="1200" b="1" i="0" u="none" strike="noStrike" dirty="0">
                          <a:solidFill>
                            <a:schemeClr val="tx1"/>
                          </a:solidFill>
                          <a:effectLst/>
                          <a:latin typeface="Arial" panose="020B0604020202020204" pitchFamily="34" charset="0"/>
                          <a:cs typeface="Arial" panose="020B0604020202020204" pitchFamily="34" charset="0"/>
                        </a:rPr>
                        <a:t>ACTIVITY (1-10 of 40)</a:t>
                      </a:r>
                      <a:endParaRPr lang="en-GB" sz="1600" b="1"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12700" cmpd="sng">
                      <a:noFill/>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9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12700" cmpd="sng">
                      <a:noFill/>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200" b="1" i="0" u="none" strike="noStrike" dirty="0">
                          <a:solidFill>
                            <a:schemeClr val="tx1"/>
                          </a:solidFill>
                          <a:effectLst/>
                          <a:latin typeface="Arial" panose="020B0604020202020204" pitchFamily="34" charset="0"/>
                          <a:cs typeface="Arial" panose="020B0604020202020204" pitchFamily="34" charset="0"/>
                        </a:rPr>
                        <a:t>INDEX </a:t>
                      </a:r>
                    </a:p>
                    <a:p>
                      <a:pPr algn="ctr" fontAlgn="b"/>
                      <a:r>
                        <a:rPr lang="en-GB" sz="700" b="1" i="0" u="none" strike="noStrike" dirty="0">
                          <a:solidFill>
                            <a:schemeClr val="tx1"/>
                          </a:solidFill>
                          <a:effectLst/>
                          <a:latin typeface="Arial" panose="020B0604020202020204" pitchFamily="34" charset="0"/>
                          <a:cs typeface="Arial" panose="020B0604020202020204" pitchFamily="34" charset="0"/>
                        </a:rPr>
                        <a:t>IMPORTANCE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12700" cmpd="sng">
                      <a:noFill/>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255244487"/>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Seeing world famous or iconic places</a:t>
                      </a: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72%</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158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extLst>
                  <a:ext uri="{0D108BD9-81ED-4DB2-BD59-A6C34878D82A}">
                    <a16:rowId xmlns:a16="http://schemas.microsoft.com/office/drawing/2014/main" xmlns="" val="2005986910"/>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Visiting a castle/palace/historic house</a:t>
                      </a: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72%</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122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extLst>
                  <a:ext uri="{0D108BD9-81ED-4DB2-BD59-A6C34878D82A}">
                    <a16:rowId xmlns:a16="http://schemas.microsoft.com/office/drawing/2014/main" xmlns="" val="4167075963"/>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Exploring villages / rural areas</a:t>
                      </a: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68%</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128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extLst>
                  <a:ext uri="{0D108BD9-81ED-4DB2-BD59-A6C34878D82A}">
                    <a16:rowId xmlns:a16="http://schemas.microsoft.com/office/drawing/2014/main" xmlns="" val="2265351345"/>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Short (&lt; 2hrs) country or coastal walk</a:t>
                      </a: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68%</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115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92D050"/>
                    </a:solidFill>
                  </a:tcPr>
                </a:tc>
                <a:extLst>
                  <a:ext uri="{0D108BD9-81ED-4DB2-BD59-A6C34878D82A}">
                    <a16:rowId xmlns:a16="http://schemas.microsoft.com/office/drawing/2014/main" xmlns="" val="2373551203"/>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Visiting a historic monument</a:t>
                      </a: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68%</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114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92D050"/>
                    </a:solidFill>
                  </a:tcPr>
                </a:tc>
                <a:extLst>
                  <a:ext uri="{0D108BD9-81ED-4DB2-BD59-A6C34878D82A}">
                    <a16:rowId xmlns:a16="http://schemas.microsoft.com/office/drawing/2014/main" xmlns="" val="1189524845"/>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Trying local food &amp; drink specialities</a:t>
                      </a: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68%</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126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extLst>
                  <a:ext uri="{0D108BD9-81ED-4DB2-BD59-A6C34878D82A}">
                    <a16:rowId xmlns:a16="http://schemas.microsoft.com/office/drawing/2014/main" xmlns="" val="2824507888"/>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Visiting a National Park</a:t>
                      </a: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66%</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98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463063126"/>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Visiting a park/garden</a:t>
                      </a: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65%</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86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FFC000"/>
                    </a:solidFill>
                  </a:tcPr>
                </a:tc>
                <a:extLst>
                  <a:ext uri="{0D108BD9-81ED-4DB2-BD59-A6C34878D82A}">
                    <a16:rowId xmlns:a16="http://schemas.microsoft.com/office/drawing/2014/main" xmlns="" val="1789088986"/>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Having a gourmet meal</a:t>
                      </a: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58%</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88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FFC000"/>
                    </a:solidFill>
                  </a:tcPr>
                </a:tc>
                <a:extLst>
                  <a:ext uri="{0D108BD9-81ED-4DB2-BD59-A6C34878D82A}">
                    <a16:rowId xmlns:a16="http://schemas.microsoft.com/office/drawing/2014/main" xmlns="" val="2214850825"/>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Long (&gt; half day) country or coastal walk</a:t>
                      </a: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58%</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137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00B050"/>
                    </a:solidFill>
                  </a:tcPr>
                </a:tc>
                <a:extLst>
                  <a:ext uri="{0D108BD9-81ED-4DB2-BD59-A6C34878D82A}">
                    <a16:rowId xmlns:a16="http://schemas.microsoft.com/office/drawing/2014/main" xmlns="" val="3781145162"/>
                  </a:ext>
                </a:extLst>
              </a:tr>
            </a:tbl>
          </a:graphicData>
        </a:graphic>
      </p:graphicFrame>
      <p:pic>
        <p:nvPicPr>
          <p:cNvPr id="6" name="Picture 5"/>
          <p:cNvPicPr>
            <a:picLocks noChangeAspect="1"/>
          </p:cNvPicPr>
          <p:nvPr/>
        </p:nvPicPr>
        <p:blipFill>
          <a:blip r:embed="rId4">
            <a:clrChange>
              <a:clrFrom>
                <a:srgbClr val="FFFFFF"/>
              </a:clrFrom>
              <a:clrTo>
                <a:srgbClr val="FFFFFF">
                  <a:alpha val="0"/>
                </a:srgbClr>
              </a:clrTo>
            </a:clrChange>
          </a:blip>
          <a:stretch>
            <a:fillRect/>
          </a:stretch>
        </p:blipFill>
        <p:spPr>
          <a:xfrm>
            <a:off x="7118198" y="6384361"/>
            <a:ext cx="947246" cy="257740"/>
          </a:xfrm>
          <a:prstGeom prst="rect">
            <a:avLst/>
          </a:prstGeom>
        </p:spPr>
      </p:pic>
      <p:pic>
        <p:nvPicPr>
          <p:cNvPr id="24" name="Picture 23"/>
          <p:cNvPicPr>
            <a:picLocks noChangeAspect="1"/>
          </p:cNvPicPr>
          <p:nvPr/>
        </p:nvPicPr>
        <p:blipFill rotWithShape="1">
          <a:blip r:embed="rId5"/>
          <a:srcRect l="17343" t="4419" r="12023" b="12561"/>
          <a:stretch/>
        </p:blipFill>
        <p:spPr>
          <a:xfrm>
            <a:off x="8172950" y="6341608"/>
            <a:ext cx="359990" cy="355944"/>
          </a:xfrm>
          <a:prstGeom prst="ellipse">
            <a:avLst/>
          </a:prstGeom>
        </p:spPr>
      </p:pic>
      <p:sp>
        <p:nvSpPr>
          <p:cNvPr id="37" name="Rectangle 36"/>
          <p:cNvSpPr/>
          <p:nvPr/>
        </p:nvSpPr>
        <p:spPr>
          <a:xfrm>
            <a:off x="4745949" y="1775959"/>
            <a:ext cx="4312326" cy="697627"/>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MOST CONSIDERED ACTIVITIES ON HOLIDAY TO ENGLAND AND IMPORTANCE VS. CHOOSING ENGLAND</a:t>
            </a:r>
          </a:p>
          <a:p>
            <a:r>
              <a:rPr lang="en-GB" sz="700" dirty="0">
                <a:latin typeface="Arial" panose="020B0604020202020204" pitchFamily="34" charset="0"/>
                <a:cs typeface="Arial" panose="020B0604020202020204" pitchFamily="34" charset="0"/>
              </a:rPr>
              <a:t>TOP 2 BOX (DEFINITELY WOULD OR VERY LIKELY TO) CONSIDERATION OF ACTIVITY ON HOLIDAY TO ENGLAND) AND TOP 2 BOX (SOLE/VERY IMPORTANT REASON) IMPORTANCE OF ACTIVITY VS. CHOSING ENGLAND INDEXED AGAINST AVERAGE IMPORTANCE OF ACTIVITIES</a:t>
            </a:r>
          </a:p>
        </p:txBody>
      </p:sp>
      <p:sp>
        <p:nvSpPr>
          <p:cNvPr id="38" name="TextBox 37"/>
          <p:cNvSpPr txBox="1"/>
          <p:nvPr/>
        </p:nvSpPr>
        <p:spPr>
          <a:xfrm>
            <a:off x="5303521" y="274989"/>
            <a:ext cx="3035630" cy="307777"/>
          </a:xfrm>
          <a:prstGeom prst="rect">
            <a:avLst/>
          </a:prstGeom>
          <a:noFill/>
        </p:spPr>
        <p:txBody>
          <a:bodyPr wrap="square" rtlCol="0">
            <a:spAutoFit/>
          </a:bodyPr>
          <a:lstStyle/>
          <a:p>
            <a:pPr algn="r"/>
            <a:r>
              <a:rPr lang="en-GB" sz="1400" b="1" dirty="0">
                <a:solidFill>
                  <a:schemeClr val="bg1"/>
                </a:solidFill>
                <a:latin typeface="Arial" panose="020B0604020202020204" pitchFamily="34" charset="0"/>
                <a:cs typeface="Arial" panose="020B0604020202020204" pitchFamily="34" charset="0"/>
              </a:rPr>
              <a:t>UK</a:t>
            </a:r>
          </a:p>
        </p:txBody>
      </p:sp>
      <p:sp>
        <p:nvSpPr>
          <p:cNvPr id="39" name="Rectangle 38"/>
          <p:cNvSpPr/>
          <p:nvPr/>
        </p:nvSpPr>
        <p:spPr>
          <a:xfrm>
            <a:off x="289556" y="5377777"/>
            <a:ext cx="3964944" cy="848922"/>
          </a:xfrm>
          <a:prstGeom prst="rect">
            <a:avLst/>
          </a:prstGeom>
          <a:solidFill>
            <a:schemeClr val="bg1"/>
          </a:solidFill>
          <a:ln>
            <a:solidFill>
              <a:schemeClr val="bg1"/>
            </a:solidFill>
          </a:ln>
          <a:effectLst/>
        </p:spPr>
        <p:style>
          <a:lnRef idx="1">
            <a:schemeClr val="accent1"/>
          </a:lnRef>
          <a:fillRef idx="3">
            <a:schemeClr val="accent1"/>
          </a:fillRef>
          <a:effectRef idx="2">
            <a:schemeClr val="accent1"/>
          </a:effectRef>
          <a:fontRef idx="minor">
            <a:schemeClr val="lt1"/>
          </a:fontRef>
        </p:style>
        <p:txBody>
          <a:bodyPr rtlCol="0" anchor="ctr"/>
          <a:lstStyle/>
          <a:p>
            <a:r>
              <a:rPr lang="en-GB" sz="1100" dirty="0">
                <a:solidFill>
                  <a:schemeClr val="tx1"/>
                </a:solidFill>
                <a:latin typeface="Arial" panose="020B0604020202020204" pitchFamily="34" charset="0"/>
                <a:cs typeface="Arial" panose="020B0604020202020204" pitchFamily="34" charset="0"/>
              </a:rPr>
              <a:t>Gourmet meals (like parks/garden visits) play lesser roles in driving visitation, whereas long country or coastal walks are punching above their weight in this sense</a:t>
            </a:r>
          </a:p>
        </p:txBody>
      </p:sp>
      <p:sp>
        <p:nvSpPr>
          <p:cNvPr id="40" name="Isosceles Triangle 39"/>
          <p:cNvSpPr/>
          <p:nvPr/>
        </p:nvSpPr>
        <p:spPr>
          <a:xfrm rot="16200000">
            <a:off x="4287936" y="5744319"/>
            <a:ext cx="284188" cy="115839"/>
          </a:xfrm>
          <a:prstGeom prst="triangle">
            <a:avLst/>
          </a:prstGeom>
          <a:solidFill>
            <a:srgbClr val="12074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GB" dirty="0"/>
          </a:p>
        </p:txBody>
      </p:sp>
      <p:pic>
        <p:nvPicPr>
          <p:cNvPr id="25" name="Picture 24"/>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8356244" y="224188"/>
            <a:ext cx="556800" cy="417600"/>
          </a:xfrm>
          <a:prstGeom prst="roundRect">
            <a:avLst>
              <a:gd name="adj" fmla="val 8594"/>
            </a:avLst>
          </a:prstGeom>
          <a:noFill/>
          <a:ln>
            <a:noFill/>
          </a:ln>
          <a:effectLst/>
        </p:spPr>
      </p:pic>
      <p:sp>
        <p:nvSpPr>
          <p:cNvPr id="30" name="Oval 29"/>
          <p:cNvSpPr/>
          <p:nvPr/>
        </p:nvSpPr>
        <p:spPr>
          <a:xfrm>
            <a:off x="8371260" y="819359"/>
            <a:ext cx="527544" cy="519092"/>
          </a:xfrm>
          <a:prstGeom prst="ellipse">
            <a:avLst/>
          </a:prstGeom>
          <a:solidFill>
            <a:srgbClr val="120742"/>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algn="ctr"/>
            <a:r>
              <a:rPr lang="en-US" sz="1400" b="1" dirty="0">
                <a:solidFill>
                  <a:schemeClr val="bg1"/>
                </a:solidFill>
                <a:latin typeface="Arial" panose="020B0604020202020204" pitchFamily="34" charset="0"/>
                <a:cs typeface="Arial" panose="020B0604020202020204" pitchFamily="34" charset="0"/>
              </a:rPr>
              <a:t>96%</a:t>
            </a:r>
          </a:p>
        </p:txBody>
      </p:sp>
      <p:sp>
        <p:nvSpPr>
          <p:cNvPr id="31" name="TextBox 30"/>
          <p:cNvSpPr txBox="1"/>
          <p:nvPr/>
        </p:nvSpPr>
        <p:spPr>
          <a:xfrm>
            <a:off x="8058568" y="1339907"/>
            <a:ext cx="1152927" cy="400110"/>
          </a:xfrm>
          <a:prstGeom prst="rect">
            <a:avLst/>
          </a:prstGeom>
          <a:noFill/>
        </p:spPr>
        <p:txBody>
          <a:bodyPr wrap="square" lIns="0" rIns="0" rtlCol="0">
            <a:spAutoFit/>
          </a:bodyPr>
          <a:lstStyle/>
          <a:p>
            <a:pPr algn="ctr"/>
            <a:r>
              <a:rPr lang="en-GB" sz="1000" dirty="0"/>
              <a:t>NET England </a:t>
            </a:r>
          </a:p>
          <a:p>
            <a:pPr algn="ctr"/>
            <a:r>
              <a:rPr lang="en-GB" sz="1000" dirty="0"/>
              <a:t>consideration</a:t>
            </a:r>
          </a:p>
        </p:txBody>
      </p:sp>
      <p:sp>
        <p:nvSpPr>
          <p:cNvPr id="36" name="TextBox 35"/>
          <p:cNvSpPr txBox="1"/>
          <p:nvPr/>
        </p:nvSpPr>
        <p:spPr>
          <a:xfrm>
            <a:off x="4662249" y="6279242"/>
            <a:ext cx="1616148" cy="246221"/>
          </a:xfrm>
          <a:prstGeom prst="rect">
            <a:avLst/>
          </a:prstGeom>
          <a:noFill/>
        </p:spPr>
        <p:txBody>
          <a:bodyPr wrap="none" rtlCol="0">
            <a:spAutoFit/>
          </a:bodyPr>
          <a:lstStyle/>
          <a:p>
            <a:r>
              <a:rPr lang="en-GB" sz="1000" i="1" dirty="0">
                <a:latin typeface="Arial" panose="020B0604020202020204" pitchFamily="34" charset="0"/>
                <a:cs typeface="Arial" panose="020B0604020202020204" pitchFamily="34" charset="0"/>
              </a:rPr>
              <a:t>List continues overleaf …</a:t>
            </a:r>
          </a:p>
        </p:txBody>
      </p:sp>
      <p:sp>
        <p:nvSpPr>
          <p:cNvPr id="26" name="Rectangle 25">
            <a:extLst>
              <a:ext uri="{FF2B5EF4-FFF2-40B4-BE49-F238E27FC236}">
                <a16:creationId xmlns:a16="http://schemas.microsoft.com/office/drawing/2014/main" xmlns="" id="{DCD4327E-7C23-42B7-8517-8A2AB774FFE8}"/>
              </a:ext>
            </a:extLst>
          </p:cNvPr>
          <p:cNvSpPr/>
          <p:nvPr/>
        </p:nvSpPr>
        <p:spPr>
          <a:xfrm>
            <a:off x="3010159" y="1245080"/>
            <a:ext cx="487313" cy="415498"/>
          </a:xfrm>
          <a:prstGeom prst="rect">
            <a:avLst/>
          </a:prstGeom>
          <a:solidFill>
            <a:schemeClr val="bg1"/>
          </a:solidFill>
        </p:spPr>
        <p:txBody>
          <a:bodyPr wrap="none" lIns="0" tIns="0" rIns="0" bIns="0">
            <a:spAutoFit/>
          </a:bodyPr>
          <a:lstStyle/>
          <a:p>
            <a:r>
              <a:rPr lang="en-GB" sz="900" dirty="0">
                <a:solidFill>
                  <a:srgbClr val="120742"/>
                </a:solidFill>
                <a:latin typeface="Arial" panose="020B0604020202020204" pitchFamily="34" charset="0"/>
                <a:cs typeface="Arial" panose="020B0604020202020204" pitchFamily="34" charset="0"/>
              </a:rPr>
              <a:t>Would </a:t>
            </a:r>
          </a:p>
          <a:p>
            <a:r>
              <a:rPr lang="en-GB" sz="900" dirty="0">
                <a:solidFill>
                  <a:srgbClr val="120742"/>
                </a:solidFill>
                <a:latin typeface="Arial" panose="020B0604020202020204" pitchFamily="34" charset="0"/>
                <a:cs typeface="Arial" panose="020B0604020202020204" pitchFamily="34" charset="0"/>
              </a:rPr>
              <a:t>definitely </a:t>
            </a:r>
          </a:p>
          <a:p>
            <a:r>
              <a:rPr lang="en-GB" sz="900" dirty="0">
                <a:solidFill>
                  <a:srgbClr val="120742"/>
                </a:solidFill>
                <a:latin typeface="Arial" panose="020B0604020202020204" pitchFamily="34" charset="0"/>
                <a:cs typeface="Arial" panose="020B0604020202020204" pitchFamily="34" charset="0"/>
              </a:rPr>
              <a:t>consider</a:t>
            </a:r>
          </a:p>
        </p:txBody>
      </p:sp>
      <p:sp>
        <p:nvSpPr>
          <p:cNvPr id="27" name="Rectangle 26">
            <a:extLst>
              <a:ext uri="{FF2B5EF4-FFF2-40B4-BE49-F238E27FC236}">
                <a16:creationId xmlns:a16="http://schemas.microsoft.com/office/drawing/2014/main" xmlns="" id="{C90D6B0E-DCDF-4785-A803-90A69ED2FEFA}"/>
              </a:ext>
            </a:extLst>
          </p:cNvPr>
          <p:cNvSpPr/>
          <p:nvPr/>
        </p:nvSpPr>
        <p:spPr>
          <a:xfrm>
            <a:off x="6042373" y="1245080"/>
            <a:ext cx="852798" cy="276999"/>
          </a:xfrm>
          <a:prstGeom prst="rect">
            <a:avLst/>
          </a:prstGeom>
          <a:solidFill>
            <a:schemeClr val="bg1"/>
          </a:solidFill>
        </p:spPr>
        <p:txBody>
          <a:bodyPr wrap="none" lIns="0" tIns="0" rIns="0" bIns="0">
            <a:spAutoFit/>
          </a:bodyPr>
          <a:lstStyle/>
          <a:p>
            <a:r>
              <a:rPr lang="en-GB" sz="900" dirty="0">
                <a:solidFill>
                  <a:srgbClr val="00B050"/>
                </a:solidFill>
                <a:latin typeface="Arial" panose="020B0604020202020204" pitchFamily="34" charset="0"/>
                <a:cs typeface="Arial" panose="020B0604020202020204" pitchFamily="34" charset="0"/>
              </a:rPr>
              <a:t>England holiday </a:t>
            </a:r>
          </a:p>
          <a:p>
            <a:r>
              <a:rPr lang="en-GB" sz="900" dirty="0">
                <a:solidFill>
                  <a:srgbClr val="00B050"/>
                </a:solidFill>
                <a:latin typeface="Arial" panose="020B0604020202020204" pitchFamily="34" charset="0"/>
                <a:cs typeface="Arial" panose="020B0604020202020204" pitchFamily="34" charset="0"/>
              </a:rPr>
              <a:t>already booked</a:t>
            </a:r>
          </a:p>
        </p:txBody>
      </p:sp>
      <p:sp>
        <p:nvSpPr>
          <p:cNvPr id="28" name="Rectangle 27">
            <a:extLst>
              <a:ext uri="{FF2B5EF4-FFF2-40B4-BE49-F238E27FC236}">
                <a16:creationId xmlns:a16="http://schemas.microsoft.com/office/drawing/2014/main" xmlns="" id="{35BEC08B-DE8D-49BB-BC87-2D1FD38803C7}"/>
              </a:ext>
            </a:extLst>
          </p:cNvPr>
          <p:cNvSpPr/>
          <p:nvPr/>
        </p:nvSpPr>
        <p:spPr>
          <a:xfrm>
            <a:off x="3774403" y="1245080"/>
            <a:ext cx="621965" cy="276999"/>
          </a:xfrm>
          <a:prstGeom prst="rect">
            <a:avLst/>
          </a:prstGeom>
          <a:solidFill>
            <a:schemeClr val="bg1"/>
          </a:solidFill>
        </p:spPr>
        <p:txBody>
          <a:bodyPr wrap="none" lIns="0" tIns="0" rIns="0" bIns="0">
            <a:spAutoFit/>
          </a:bodyPr>
          <a:lstStyle/>
          <a:p>
            <a:r>
              <a:rPr lang="en-GB" sz="900" dirty="0">
                <a:solidFill>
                  <a:srgbClr val="92D050"/>
                </a:solidFill>
                <a:latin typeface="Arial" panose="020B0604020202020204" pitchFamily="34" charset="0"/>
                <a:cs typeface="Arial" panose="020B0604020202020204" pitchFamily="34" charset="0"/>
              </a:rPr>
              <a:t>Actively</a:t>
            </a:r>
          </a:p>
          <a:p>
            <a:r>
              <a:rPr lang="en-GB" sz="900" dirty="0">
                <a:solidFill>
                  <a:srgbClr val="92D050"/>
                </a:solidFill>
                <a:latin typeface="Arial" panose="020B0604020202020204" pitchFamily="34" charset="0"/>
                <a:cs typeface="Arial" panose="020B0604020202020204" pitchFamily="34" charset="0"/>
              </a:rPr>
              <a:t>considering </a:t>
            </a:r>
          </a:p>
        </p:txBody>
      </p:sp>
    </p:spTree>
    <p:extLst>
      <p:ext uri="{BB962C8B-B14F-4D97-AF65-F5344CB8AC3E}">
        <p14:creationId xmlns:p14="http://schemas.microsoft.com/office/powerpoint/2010/main" val="4233572305"/>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Rectangle 29"/>
          <p:cNvSpPr/>
          <p:nvPr/>
        </p:nvSpPr>
        <p:spPr>
          <a:xfrm>
            <a:off x="4745949" y="1142498"/>
            <a:ext cx="4140001" cy="2283400"/>
          </a:xfrm>
          <a:prstGeom prst="rect">
            <a:avLst/>
          </a:prstGeom>
          <a:noFill/>
          <a:ln>
            <a:solidFill>
              <a:schemeClr val="bg1"/>
            </a:solidFill>
          </a:ln>
          <a:effectLst/>
        </p:spPr>
        <p:style>
          <a:lnRef idx="1">
            <a:schemeClr val="accent1"/>
          </a:lnRef>
          <a:fillRef idx="3">
            <a:schemeClr val="accent1"/>
          </a:fillRef>
          <a:effectRef idx="2">
            <a:schemeClr val="accent1"/>
          </a:effectRef>
          <a:fontRef idx="minor">
            <a:schemeClr val="lt1"/>
          </a:fontRef>
        </p:style>
        <p:txBody>
          <a:bodyPr rtlCol="0" anchor="t"/>
          <a:lstStyle/>
          <a:p>
            <a:pPr marL="180000" lvl="0" indent="-180000">
              <a:spcAft>
                <a:spcPts val="600"/>
              </a:spcAft>
              <a:buClr>
                <a:schemeClr val="tx1"/>
              </a:buClr>
              <a:buFont typeface="Arial" panose="020B0604020202020204" pitchFamily="34" charset="0"/>
              <a:buChar char="•"/>
            </a:pPr>
            <a:r>
              <a:rPr lang="en-GB" sz="1100" dirty="0">
                <a:solidFill>
                  <a:schemeClr val="tx1"/>
                </a:solidFill>
                <a:latin typeface="Arial" panose="020B0604020202020204" pitchFamily="34" charset="0"/>
                <a:cs typeface="Arial" panose="020B0604020202020204" pitchFamily="34" charset="0"/>
              </a:rPr>
              <a:t>Lower appeal of the city life activity cluster, whereas rural life &amp; scenery is widely considered and exploration of villages / rural areas is an above average driver of consideration at an activity level </a:t>
            </a:r>
          </a:p>
          <a:p>
            <a:pPr marL="180000" lvl="0" indent="-180000">
              <a:spcAft>
                <a:spcPts val="600"/>
              </a:spcAft>
              <a:buClr>
                <a:schemeClr val="tx1"/>
              </a:buClr>
              <a:buFont typeface="Arial" panose="020B0604020202020204" pitchFamily="34" charset="0"/>
              <a:buChar char="•"/>
            </a:pPr>
            <a:r>
              <a:rPr lang="en-GB" sz="1100" dirty="0">
                <a:solidFill>
                  <a:schemeClr val="tx1"/>
                </a:solidFill>
                <a:latin typeface="Arial" panose="020B0604020202020204" pitchFamily="34" charset="0"/>
                <a:cs typeface="Arial" panose="020B0604020202020204" pitchFamily="34" charset="0"/>
              </a:rPr>
              <a:t>Gourmet meals not a particularly key driver, although local food and drink is clearly important (and widely considered)</a:t>
            </a:r>
          </a:p>
          <a:p>
            <a:pPr marL="180000" lvl="0" indent="-180000">
              <a:spcAft>
                <a:spcPts val="600"/>
              </a:spcAft>
              <a:buClr>
                <a:schemeClr val="tx1"/>
              </a:buClr>
              <a:buFont typeface="Arial" panose="020B0604020202020204" pitchFamily="34" charset="0"/>
              <a:buChar char="•"/>
            </a:pPr>
            <a:r>
              <a:rPr lang="en-GB" sz="1100" dirty="0">
                <a:solidFill>
                  <a:schemeClr val="tx1"/>
                </a:solidFill>
                <a:latin typeface="Arial" panose="020B0604020202020204" pitchFamily="34" charset="0"/>
                <a:cs typeface="Arial" panose="020B0604020202020204" pitchFamily="34" charset="0"/>
              </a:rPr>
              <a:t>Whilst certainly more niche in terms of consideration, contemporary culture has a relatively profound impact on consideration of England </a:t>
            </a:r>
          </a:p>
        </p:txBody>
      </p:sp>
      <p:sp>
        <p:nvSpPr>
          <p:cNvPr id="18" name="Text Placeholder 17"/>
          <p:cNvSpPr>
            <a:spLocks noGrp="1"/>
          </p:cNvSpPr>
          <p:nvPr>
            <p:ph type="body" sz="quarter" idx="13"/>
          </p:nvPr>
        </p:nvSpPr>
        <p:spPr>
          <a:xfrm>
            <a:off x="364445" y="6396162"/>
            <a:ext cx="4381504" cy="274638"/>
          </a:xfrm>
        </p:spPr>
        <p:txBody>
          <a:bodyPr lIns="0"/>
          <a:lstStyle/>
          <a:p>
            <a:r>
              <a:rPr lang="en-GB" dirty="0"/>
              <a:t>Discover England Fund – Activities &amp; Themes Research 2017</a:t>
            </a:r>
          </a:p>
        </p:txBody>
      </p:sp>
      <p:sp>
        <p:nvSpPr>
          <p:cNvPr id="12" name="Oval 11"/>
          <p:cNvSpPr/>
          <p:nvPr/>
        </p:nvSpPr>
        <p:spPr>
          <a:xfrm>
            <a:off x="8371260" y="169332"/>
            <a:ext cx="527544" cy="51909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t"/>
          <a:lstStyle/>
          <a:p>
            <a:pPr algn="ctr"/>
            <a:endParaRPr lang="en-US" sz="800" dirty="0">
              <a:solidFill>
                <a:schemeClr val="tx1"/>
              </a:solidFill>
              <a:latin typeface="Arial" panose="020B0604020202020204" pitchFamily="34" charset="0"/>
            </a:endParaRPr>
          </a:p>
        </p:txBody>
      </p:sp>
      <p:pic>
        <p:nvPicPr>
          <p:cNvPr id="6" name="Picture 5"/>
          <p:cNvPicPr>
            <a:picLocks noChangeAspect="1"/>
          </p:cNvPicPr>
          <p:nvPr/>
        </p:nvPicPr>
        <p:blipFill>
          <a:blip r:embed="rId3">
            <a:clrChange>
              <a:clrFrom>
                <a:srgbClr val="FFFFFF"/>
              </a:clrFrom>
              <a:clrTo>
                <a:srgbClr val="FFFFFF">
                  <a:alpha val="0"/>
                </a:srgbClr>
              </a:clrTo>
            </a:clrChange>
          </a:blip>
          <a:stretch>
            <a:fillRect/>
          </a:stretch>
        </p:blipFill>
        <p:spPr>
          <a:xfrm>
            <a:off x="7118198" y="6384361"/>
            <a:ext cx="947246" cy="257740"/>
          </a:xfrm>
          <a:prstGeom prst="rect">
            <a:avLst/>
          </a:prstGeom>
        </p:spPr>
      </p:pic>
      <p:pic>
        <p:nvPicPr>
          <p:cNvPr id="24" name="Picture 23"/>
          <p:cNvPicPr>
            <a:picLocks noChangeAspect="1"/>
          </p:cNvPicPr>
          <p:nvPr/>
        </p:nvPicPr>
        <p:blipFill rotWithShape="1">
          <a:blip r:embed="rId4"/>
          <a:srcRect l="17343" t="4419" r="12023" b="12561"/>
          <a:stretch/>
        </p:blipFill>
        <p:spPr>
          <a:xfrm>
            <a:off x="8172950" y="6341608"/>
            <a:ext cx="359990" cy="355944"/>
          </a:xfrm>
          <a:prstGeom prst="ellipse">
            <a:avLst/>
          </a:prstGeom>
        </p:spPr>
      </p:pic>
      <p:sp>
        <p:nvSpPr>
          <p:cNvPr id="38" name="TextBox 37"/>
          <p:cNvSpPr txBox="1"/>
          <p:nvPr/>
        </p:nvSpPr>
        <p:spPr>
          <a:xfrm>
            <a:off x="5303521" y="274989"/>
            <a:ext cx="3035630" cy="307777"/>
          </a:xfrm>
          <a:prstGeom prst="rect">
            <a:avLst/>
          </a:prstGeom>
          <a:noFill/>
        </p:spPr>
        <p:txBody>
          <a:bodyPr wrap="square" rtlCol="0">
            <a:spAutoFit/>
          </a:bodyPr>
          <a:lstStyle/>
          <a:p>
            <a:pPr algn="r"/>
            <a:r>
              <a:rPr lang="en-GB" sz="1400" b="1" dirty="0">
                <a:solidFill>
                  <a:schemeClr val="bg1"/>
                </a:solidFill>
                <a:latin typeface="Arial" panose="020B0604020202020204" pitchFamily="34" charset="0"/>
                <a:cs typeface="Arial" panose="020B0604020202020204" pitchFamily="34" charset="0"/>
              </a:rPr>
              <a:t>UK</a:t>
            </a:r>
          </a:p>
        </p:txBody>
      </p:sp>
      <p:pic>
        <p:nvPicPr>
          <p:cNvPr id="25" name="Picture 24"/>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356244" y="224188"/>
            <a:ext cx="556800" cy="417600"/>
          </a:xfrm>
          <a:prstGeom prst="roundRect">
            <a:avLst>
              <a:gd name="adj" fmla="val 8594"/>
            </a:avLst>
          </a:prstGeom>
          <a:noFill/>
          <a:ln>
            <a:noFill/>
          </a:ln>
          <a:effectLst/>
        </p:spPr>
      </p:pic>
      <p:sp>
        <p:nvSpPr>
          <p:cNvPr id="23" name="Rectangle 22"/>
          <p:cNvSpPr/>
          <p:nvPr/>
        </p:nvSpPr>
        <p:spPr>
          <a:xfrm>
            <a:off x="4748221" y="3400972"/>
            <a:ext cx="4114206" cy="2777904"/>
          </a:xfrm>
          <a:prstGeom prst="rect">
            <a:avLst/>
          </a:prstGeom>
          <a:noFill/>
          <a:ln w="6350">
            <a:solidFill>
              <a:schemeClr val="bg1">
                <a:lumMod val="50000"/>
              </a:schemeClr>
            </a:solidFill>
            <a:prstDash val="sysDash"/>
          </a:ln>
          <a:effectLst/>
        </p:spPr>
        <p:style>
          <a:lnRef idx="1">
            <a:schemeClr val="accent1"/>
          </a:lnRef>
          <a:fillRef idx="3">
            <a:schemeClr val="accent1"/>
          </a:fillRef>
          <a:effectRef idx="2">
            <a:schemeClr val="accent1"/>
          </a:effectRef>
          <a:fontRef idx="minor">
            <a:schemeClr val="lt1"/>
          </a:fontRef>
        </p:style>
        <p:txBody>
          <a:bodyPr lIns="36000" rIns="36000" rtlCol="0" anchor="t"/>
          <a:lstStyle/>
          <a:p>
            <a:r>
              <a:rPr lang="en-GB" sz="1200" b="1" dirty="0">
                <a:solidFill>
                  <a:schemeClr val="tx1"/>
                </a:solidFill>
                <a:latin typeface="Arial" panose="020B0604020202020204" pitchFamily="34" charset="0"/>
                <a:cs typeface="Arial" panose="020B0604020202020204" pitchFamily="34" charset="0"/>
              </a:rPr>
              <a:t>INDEXING </a:t>
            </a:r>
          </a:p>
          <a:p>
            <a:r>
              <a:rPr lang="en-GB" sz="1050" dirty="0">
                <a:solidFill>
                  <a:schemeClr val="tx1"/>
                </a:solidFill>
                <a:latin typeface="Arial" panose="020B0604020202020204" pitchFamily="34" charset="0"/>
                <a:cs typeface="Arial" panose="020B0604020202020204" pitchFamily="34" charset="0"/>
              </a:rPr>
              <a:t>Indexing shows relative differences, e.g. against the global average or the average importance of activities. An index score of 120 next to a 60% score indicates a global average of 50% as does an index score of 80 next to a 40% score. </a:t>
            </a:r>
          </a:p>
          <a:p>
            <a:endParaRPr lang="en-GB" sz="1100" b="1" dirty="0">
              <a:solidFill>
                <a:schemeClr val="tx1"/>
              </a:solidFill>
              <a:latin typeface="Arial" panose="020B0604020202020204" pitchFamily="34" charset="0"/>
              <a:cs typeface="Arial" panose="020B0604020202020204" pitchFamily="34" charset="0"/>
            </a:endParaRPr>
          </a:p>
          <a:p>
            <a:r>
              <a:rPr lang="en-GB" sz="1200" b="1" dirty="0">
                <a:solidFill>
                  <a:schemeClr val="tx1"/>
                </a:solidFill>
                <a:latin typeface="Arial" panose="020B0604020202020204" pitchFamily="34" charset="0"/>
                <a:cs typeface="Arial" panose="020B0604020202020204" pitchFamily="34" charset="0"/>
              </a:rPr>
              <a:t>COLOUR CODING OF INDEX SCORES </a:t>
            </a:r>
          </a:p>
          <a:p>
            <a:r>
              <a:rPr lang="en-GB" sz="1050" dirty="0">
                <a:solidFill>
                  <a:schemeClr val="tx1"/>
                </a:solidFill>
                <a:latin typeface="Arial" panose="020B0604020202020204" pitchFamily="34" charset="0"/>
                <a:cs typeface="Arial" panose="020B0604020202020204" pitchFamily="34" charset="0"/>
              </a:rPr>
              <a:t>Index scores have been colour coded to highlight smaller or greater differences. </a:t>
            </a:r>
            <a:r>
              <a:rPr lang="en-GB" sz="1050" dirty="0">
                <a:solidFill>
                  <a:srgbClr val="C00000"/>
                </a:solidFill>
                <a:latin typeface="Arial" panose="020B0604020202020204" pitchFamily="34" charset="0"/>
                <a:cs typeface="Arial" panose="020B0604020202020204" pitchFamily="34" charset="0"/>
                <a:sym typeface="Wingdings" panose="05000000000000000000" pitchFamily="2" charset="2"/>
              </a:rPr>
              <a:t></a:t>
            </a:r>
            <a:r>
              <a:rPr lang="en-GB" sz="1050" dirty="0">
                <a:solidFill>
                  <a:schemeClr val="tx1"/>
                </a:solidFill>
                <a:latin typeface="Arial" panose="020B0604020202020204" pitchFamily="34" charset="0"/>
                <a:cs typeface="Arial" panose="020B0604020202020204" pitchFamily="34" charset="0"/>
              </a:rPr>
              <a:t>=strong under-indexing (index &lt;80), </a:t>
            </a:r>
            <a:r>
              <a:rPr lang="en-GB" sz="1050" dirty="0">
                <a:solidFill>
                  <a:srgbClr val="FFC000"/>
                </a:solidFill>
                <a:latin typeface="Arial" panose="020B0604020202020204" pitchFamily="34" charset="0"/>
                <a:cs typeface="Arial" panose="020B0604020202020204" pitchFamily="34" charset="0"/>
                <a:sym typeface="Wingdings" panose="05000000000000000000" pitchFamily="2" charset="2"/>
              </a:rPr>
              <a:t></a:t>
            </a:r>
            <a:r>
              <a:rPr lang="en-GB" sz="1050" dirty="0">
                <a:solidFill>
                  <a:schemeClr val="tx1"/>
                </a:solidFill>
                <a:latin typeface="Arial" panose="020B0604020202020204" pitchFamily="34" charset="0"/>
                <a:cs typeface="Arial" panose="020B0604020202020204" pitchFamily="34" charset="0"/>
              </a:rPr>
              <a:t>=moderate under-indexing (index 80-89), </a:t>
            </a:r>
            <a:r>
              <a:rPr lang="en-GB" sz="1050" dirty="0">
                <a:solidFill>
                  <a:srgbClr val="92D050"/>
                </a:solidFill>
                <a:latin typeface="Arial" panose="020B0604020202020204" pitchFamily="34" charset="0"/>
                <a:cs typeface="Arial" panose="020B0604020202020204" pitchFamily="34" charset="0"/>
                <a:sym typeface="Wingdings" panose="05000000000000000000" pitchFamily="2" charset="2"/>
              </a:rPr>
              <a:t></a:t>
            </a:r>
            <a:r>
              <a:rPr lang="en-GB" sz="1050" dirty="0">
                <a:solidFill>
                  <a:schemeClr val="tx1"/>
                </a:solidFill>
                <a:latin typeface="Arial" panose="020B0604020202020204" pitchFamily="34" charset="0"/>
                <a:cs typeface="Arial" panose="020B0604020202020204" pitchFamily="34" charset="0"/>
              </a:rPr>
              <a:t>=moderate over-indexing (index 110-119) and </a:t>
            </a:r>
            <a:r>
              <a:rPr lang="en-GB" sz="1050" dirty="0">
                <a:solidFill>
                  <a:srgbClr val="00B050"/>
                </a:solidFill>
                <a:latin typeface="Arial" panose="020B0604020202020204" pitchFamily="34" charset="0"/>
                <a:cs typeface="Arial" panose="020B0604020202020204" pitchFamily="34" charset="0"/>
                <a:sym typeface="Wingdings" panose="05000000000000000000" pitchFamily="2" charset="2"/>
              </a:rPr>
              <a:t></a:t>
            </a:r>
            <a:r>
              <a:rPr lang="en-GB" sz="1050" dirty="0">
                <a:solidFill>
                  <a:schemeClr val="tx1"/>
                </a:solidFill>
                <a:latin typeface="Arial" panose="020B0604020202020204" pitchFamily="34" charset="0"/>
                <a:cs typeface="Arial" panose="020B0604020202020204" pitchFamily="34" charset="0"/>
              </a:rPr>
              <a:t>=strong over-indexing (index 120+)</a:t>
            </a:r>
            <a:endParaRPr lang="en-GB" sz="1050" b="1" dirty="0">
              <a:solidFill>
                <a:schemeClr val="tx1"/>
              </a:solidFill>
              <a:latin typeface="Arial" panose="020B0604020202020204" pitchFamily="34" charset="0"/>
              <a:cs typeface="Arial" panose="020B0604020202020204" pitchFamily="34" charset="0"/>
            </a:endParaRPr>
          </a:p>
          <a:p>
            <a:endParaRPr lang="en-GB" sz="1100" b="1" dirty="0">
              <a:solidFill>
                <a:schemeClr val="tx1"/>
              </a:solidFill>
              <a:latin typeface="Arial" panose="020B0604020202020204" pitchFamily="34" charset="0"/>
              <a:cs typeface="Arial" panose="020B0604020202020204" pitchFamily="34" charset="0"/>
            </a:endParaRPr>
          </a:p>
          <a:p>
            <a:pPr lvl="0"/>
            <a:r>
              <a:rPr lang="en-GB" sz="1200" b="1" dirty="0">
                <a:solidFill>
                  <a:srgbClr val="120742"/>
                </a:solidFill>
                <a:latin typeface="Arial" panose="020B0604020202020204" pitchFamily="34" charset="0"/>
                <a:cs typeface="Arial" panose="020B0604020202020204" pitchFamily="34" charset="0"/>
              </a:rPr>
              <a:t>SOURCE </a:t>
            </a:r>
          </a:p>
          <a:p>
            <a:pPr lvl="0"/>
            <a:r>
              <a:rPr lang="en-GB" sz="1050" dirty="0">
                <a:solidFill>
                  <a:srgbClr val="120742"/>
                </a:solidFill>
                <a:latin typeface="Arial" panose="020B0604020202020204" pitchFamily="34" charset="0"/>
                <a:cs typeface="Arial" panose="020B0604020202020204" pitchFamily="34" charset="0"/>
              </a:rPr>
              <a:t>Online survey of 1,520 respondents. Fieldwork carried out </a:t>
            </a:r>
            <a:r>
              <a:rPr lang="en-GB" sz="1050" dirty="0" smtClean="0">
                <a:solidFill>
                  <a:srgbClr val="120742"/>
                </a:solidFill>
                <a:latin typeface="Arial" panose="020B0604020202020204" pitchFamily="34" charset="0"/>
                <a:cs typeface="Arial" panose="020B0604020202020204" pitchFamily="34" charset="0"/>
              </a:rPr>
              <a:t>between </a:t>
            </a:r>
            <a:r>
              <a:rPr lang="en-GB" sz="1050" dirty="0">
                <a:solidFill>
                  <a:srgbClr val="120742"/>
                </a:solidFill>
                <a:latin typeface="Arial" panose="020B0604020202020204" pitchFamily="34" charset="0"/>
                <a:cs typeface="Arial" panose="020B0604020202020204" pitchFamily="34" charset="0"/>
              </a:rPr>
              <a:t>[</a:t>
            </a:r>
            <a:r>
              <a:rPr lang="en-GB" sz="1050" dirty="0">
                <a:solidFill>
                  <a:srgbClr val="120742"/>
                </a:solidFill>
                <a:latin typeface="Arial" panose="020B0604020202020204" pitchFamily="34" charset="0"/>
                <a:cs typeface="Arial" panose="020B0604020202020204" pitchFamily="34" charset="0"/>
              </a:rPr>
              <a:t>02.17] and [03.17]</a:t>
            </a:r>
            <a:r>
              <a:rPr lang="en-GB" sz="1050" dirty="0">
                <a:solidFill>
                  <a:srgbClr val="120742"/>
                </a:solidFill>
                <a:latin typeface="Arial" panose="020B0604020202020204" pitchFamily="34" charset="0"/>
                <a:cs typeface="Arial" panose="020B0604020202020204" pitchFamily="34" charset="0"/>
              </a:rPr>
              <a:t>.</a:t>
            </a:r>
            <a:endParaRPr lang="en-GB" sz="1050" dirty="0">
              <a:solidFill>
                <a:srgbClr val="120742"/>
              </a:solidFill>
              <a:latin typeface="Arial" panose="020B0604020202020204" pitchFamily="34" charset="0"/>
              <a:cs typeface="Arial" panose="020B0604020202020204" pitchFamily="34" charset="0"/>
            </a:endParaRPr>
          </a:p>
        </p:txBody>
      </p:sp>
      <p:sp>
        <p:nvSpPr>
          <p:cNvPr id="31" name="Rectangle 30"/>
          <p:cNvSpPr/>
          <p:nvPr/>
        </p:nvSpPr>
        <p:spPr>
          <a:xfrm>
            <a:off x="4745950" y="926035"/>
            <a:ext cx="4116478" cy="233397"/>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MARKET SUMMARY</a:t>
            </a:r>
          </a:p>
        </p:txBody>
      </p:sp>
      <p:graphicFrame>
        <p:nvGraphicFramePr>
          <p:cNvPr id="69" name="Table 68"/>
          <p:cNvGraphicFramePr>
            <a:graphicFrameLocks noGrp="1"/>
          </p:cNvGraphicFramePr>
          <p:nvPr>
            <p:extLst>
              <p:ext uri="{D42A27DB-BD31-4B8C-83A1-F6EECF244321}">
                <p14:modId xmlns:p14="http://schemas.microsoft.com/office/powerpoint/2010/main" val="1744755768"/>
              </p:ext>
            </p:extLst>
          </p:nvPr>
        </p:nvGraphicFramePr>
        <p:xfrm>
          <a:off x="326345" y="1289671"/>
          <a:ext cx="4140000" cy="3636000"/>
        </p:xfrm>
        <a:graphic>
          <a:graphicData uri="http://schemas.openxmlformats.org/drawingml/2006/table">
            <a:tbl>
              <a:tblPr>
                <a:tableStyleId>{5C22544A-7EE6-4342-B048-85BDC9FD1C3A}</a:tableStyleId>
              </a:tblPr>
              <a:tblGrid>
                <a:gridCol w="2440800">
                  <a:extLst>
                    <a:ext uri="{9D8B030D-6E8A-4147-A177-3AD203B41FA5}">
                      <a16:colId xmlns:a16="http://schemas.microsoft.com/office/drawing/2014/main" xmlns="" val="1103061090"/>
                    </a:ext>
                  </a:extLst>
                </a:gridCol>
                <a:gridCol w="849600">
                  <a:extLst>
                    <a:ext uri="{9D8B030D-6E8A-4147-A177-3AD203B41FA5}">
                      <a16:colId xmlns:a16="http://schemas.microsoft.com/office/drawing/2014/main" xmlns="" val="644159123"/>
                    </a:ext>
                  </a:extLst>
                </a:gridCol>
                <a:gridCol w="849600">
                  <a:extLst>
                    <a:ext uri="{9D8B030D-6E8A-4147-A177-3AD203B41FA5}">
                      <a16:colId xmlns:a16="http://schemas.microsoft.com/office/drawing/2014/main" xmlns="" val="3859757549"/>
                    </a:ext>
                  </a:extLst>
                </a:gridCol>
              </a:tblGrid>
              <a:tr h="396000">
                <a:tc>
                  <a:txBody>
                    <a:bodyPr/>
                    <a:lstStyle/>
                    <a:p>
                      <a:pPr marL="0" marR="0" lvl="0" indent="0" algn="l" defTabSz="457200" rtl="0" eaLnBrk="1" fontAlgn="b" latinLnBrk="0" hangingPunct="1">
                        <a:lnSpc>
                          <a:spcPct val="100000"/>
                        </a:lnSpc>
                        <a:spcBef>
                          <a:spcPts val="0"/>
                        </a:spcBef>
                        <a:spcAft>
                          <a:spcPts val="0"/>
                        </a:spcAft>
                        <a:buClrTx/>
                        <a:buSzTx/>
                        <a:buFontTx/>
                        <a:buNone/>
                        <a:tabLst/>
                        <a:defRPr/>
                      </a:pPr>
                      <a:r>
                        <a:rPr lang="en-GB" sz="1200" b="1" i="0" u="none" strike="noStrike" dirty="0">
                          <a:solidFill>
                            <a:schemeClr val="tx1"/>
                          </a:solidFill>
                          <a:effectLst/>
                          <a:latin typeface="Arial" panose="020B0604020202020204" pitchFamily="34" charset="0"/>
                          <a:cs typeface="Arial" panose="020B0604020202020204" pitchFamily="34" charset="0"/>
                        </a:rPr>
                        <a:t>ACTIVITY (11-20 of 40)</a:t>
                      </a:r>
                      <a:endParaRPr lang="en-GB" sz="1600" b="1"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12700" cmpd="sng">
                      <a:noFill/>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9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12700" cmpd="sng">
                      <a:noFill/>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200" b="1" i="0" u="none" strike="noStrike" dirty="0">
                          <a:solidFill>
                            <a:schemeClr val="tx1"/>
                          </a:solidFill>
                          <a:effectLst/>
                          <a:latin typeface="Arial" panose="020B0604020202020204" pitchFamily="34" charset="0"/>
                          <a:cs typeface="Arial" panose="020B0604020202020204" pitchFamily="34" charset="0"/>
                        </a:rPr>
                        <a:t>INDEX </a:t>
                      </a:r>
                    </a:p>
                    <a:p>
                      <a:pPr algn="ctr" fontAlgn="b"/>
                      <a:r>
                        <a:rPr lang="en-GB" sz="700" b="1" i="0" u="none" strike="noStrike" dirty="0">
                          <a:solidFill>
                            <a:schemeClr val="tx1"/>
                          </a:solidFill>
                          <a:effectLst/>
                          <a:latin typeface="Arial" panose="020B0604020202020204" pitchFamily="34" charset="0"/>
                          <a:cs typeface="Arial" panose="020B0604020202020204" pitchFamily="34" charset="0"/>
                        </a:rPr>
                        <a:t>IMPORTANCE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12700" cmpd="sng">
                      <a:noFill/>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255244487"/>
                  </a:ext>
                </a:extLst>
              </a:tr>
              <a:tr h="324000">
                <a:tc>
                  <a:txBody>
                    <a:bodyPr/>
                    <a:lstStyle/>
                    <a:p>
                      <a:pPr algn="l" fontAlgn="b"/>
                      <a:r>
                        <a:rPr lang="en-GB" sz="1000" b="0" i="0" u="none" strike="noStrike" dirty="0">
                          <a:solidFill>
                            <a:srgbClr val="120742"/>
                          </a:solidFill>
                          <a:effectLst/>
                          <a:latin typeface="Arial" panose="020B0604020202020204" pitchFamily="34" charset="0"/>
                          <a:cs typeface="Arial" panose="020B0604020202020204" pitchFamily="34" charset="0"/>
                        </a:rPr>
                        <a:t>Visiting a museum</a:t>
                      </a:r>
                    </a:p>
                  </a:txBody>
                  <a:tcPr marL="9525" marR="9525" marT="36000" marB="3600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solidFill>
                            <a:srgbClr val="120742"/>
                          </a:solidFill>
                          <a:effectLst/>
                          <a:latin typeface="Arial" panose="020B0604020202020204" pitchFamily="34" charset="0"/>
                          <a:cs typeface="Arial" panose="020B0604020202020204" pitchFamily="34" charset="0"/>
                        </a:rPr>
                        <a:t>57%</a:t>
                      </a:r>
                    </a:p>
                  </a:txBody>
                  <a:tcPr marL="9525" marR="9525" marT="36000" marB="3600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1" i="0" u="none" strike="noStrike" dirty="0">
                          <a:solidFill>
                            <a:schemeClr val="bg1"/>
                          </a:solidFill>
                          <a:effectLst/>
                          <a:latin typeface="Arial" panose="020B0604020202020204" pitchFamily="34" charset="0"/>
                          <a:cs typeface="Arial" panose="020B0604020202020204" pitchFamily="34" charset="0"/>
                        </a:rPr>
                        <a:t> 84 </a:t>
                      </a:r>
                    </a:p>
                  </a:txBody>
                  <a:tcPr marL="9525" marR="9525" marT="36000" marB="3600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FFC000"/>
                    </a:solidFill>
                  </a:tcPr>
                </a:tc>
                <a:extLst>
                  <a:ext uri="{0D108BD9-81ED-4DB2-BD59-A6C34878D82A}">
                    <a16:rowId xmlns:a16="http://schemas.microsoft.com/office/drawing/2014/main" xmlns="" val="2005986910"/>
                  </a:ext>
                </a:extLst>
              </a:tr>
              <a:tr h="324000">
                <a:tc>
                  <a:txBody>
                    <a:bodyPr/>
                    <a:lstStyle/>
                    <a:p>
                      <a:pPr algn="l" fontAlgn="b"/>
                      <a:r>
                        <a:rPr lang="en-GB" sz="1000" b="0" i="0" u="none" strike="noStrike" dirty="0">
                          <a:solidFill>
                            <a:srgbClr val="120742"/>
                          </a:solidFill>
                          <a:effectLst/>
                          <a:latin typeface="Arial" panose="020B0604020202020204" pitchFamily="34" charset="0"/>
                          <a:cs typeface="Arial" panose="020B0604020202020204" pitchFamily="34" charset="0"/>
                        </a:rPr>
                        <a:t>Food &amp; drink tour or attraction</a:t>
                      </a:r>
                    </a:p>
                  </a:txBody>
                  <a:tcPr marL="9525" marR="9525" marT="36000" marB="3600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solidFill>
                            <a:srgbClr val="120742"/>
                          </a:solidFill>
                          <a:effectLst/>
                          <a:latin typeface="Arial" panose="020B0604020202020204" pitchFamily="34" charset="0"/>
                          <a:cs typeface="Arial" panose="020B0604020202020204" pitchFamily="34" charset="0"/>
                        </a:rPr>
                        <a:t>52%</a:t>
                      </a:r>
                    </a:p>
                  </a:txBody>
                  <a:tcPr marL="9525" marR="9525" marT="36000" marB="3600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rgbClr val="120742"/>
                          </a:solidFill>
                          <a:effectLst/>
                          <a:latin typeface="Arial" panose="020B0604020202020204" pitchFamily="34" charset="0"/>
                          <a:cs typeface="Arial" panose="020B0604020202020204" pitchFamily="34" charset="0"/>
                        </a:rPr>
                        <a:t> 91 </a:t>
                      </a:r>
                    </a:p>
                  </a:txBody>
                  <a:tcPr marL="9525" marR="9525" marT="36000" marB="3600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4167075963"/>
                  </a:ext>
                </a:extLst>
              </a:tr>
              <a:tr h="324000">
                <a:tc>
                  <a:txBody>
                    <a:bodyPr/>
                    <a:lstStyle/>
                    <a:p>
                      <a:pPr algn="l" fontAlgn="b"/>
                      <a:r>
                        <a:rPr lang="en-GB" sz="1000" b="0" i="0" u="none" strike="noStrike" dirty="0">
                          <a:solidFill>
                            <a:srgbClr val="120742"/>
                          </a:solidFill>
                          <a:effectLst/>
                          <a:latin typeface="Arial" panose="020B0604020202020204" pitchFamily="34" charset="0"/>
                          <a:cs typeface="Arial" panose="020B0604020202020204" pitchFamily="34" charset="0"/>
                        </a:rPr>
                        <a:t>Visiting places linked to family history</a:t>
                      </a:r>
                    </a:p>
                  </a:txBody>
                  <a:tcPr marL="9525" marR="9525" marT="36000" marB="3600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solidFill>
                            <a:srgbClr val="120742"/>
                          </a:solidFill>
                          <a:effectLst/>
                          <a:latin typeface="Arial" panose="020B0604020202020204" pitchFamily="34" charset="0"/>
                          <a:cs typeface="Arial" panose="020B0604020202020204" pitchFamily="34" charset="0"/>
                        </a:rPr>
                        <a:t>51%</a:t>
                      </a:r>
                    </a:p>
                  </a:txBody>
                  <a:tcPr marL="9525" marR="9525" marT="36000" marB="3600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rgbClr val="120742"/>
                          </a:solidFill>
                          <a:effectLst/>
                          <a:latin typeface="Arial" panose="020B0604020202020204" pitchFamily="34" charset="0"/>
                          <a:cs typeface="Arial" panose="020B0604020202020204" pitchFamily="34" charset="0"/>
                        </a:rPr>
                        <a:t> 93 </a:t>
                      </a:r>
                    </a:p>
                  </a:txBody>
                  <a:tcPr marL="9525" marR="9525" marT="36000" marB="3600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265351345"/>
                  </a:ext>
                </a:extLst>
              </a:tr>
              <a:tr h="324000">
                <a:tc>
                  <a:txBody>
                    <a:bodyPr/>
                    <a:lstStyle/>
                    <a:p>
                      <a:pPr algn="l" fontAlgn="b"/>
                      <a:r>
                        <a:rPr lang="en-GB" sz="1000" b="0" i="0" u="none" strike="noStrike" dirty="0">
                          <a:solidFill>
                            <a:srgbClr val="120742"/>
                          </a:solidFill>
                          <a:effectLst/>
                          <a:latin typeface="Arial" panose="020B0604020202020204" pitchFamily="34" charset="0"/>
                          <a:cs typeface="Arial" panose="020B0604020202020204" pitchFamily="34" charset="0"/>
                        </a:rPr>
                        <a:t>Event associated with local traditions</a:t>
                      </a:r>
                    </a:p>
                  </a:txBody>
                  <a:tcPr marL="9525" marR="9525" marT="36000" marB="3600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solidFill>
                            <a:srgbClr val="120742"/>
                          </a:solidFill>
                          <a:effectLst/>
                          <a:latin typeface="Arial" panose="020B0604020202020204" pitchFamily="34" charset="0"/>
                          <a:cs typeface="Arial" panose="020B0604020202020204" pitchFamily="34" charset="0"/>
                        </a:rPr>
                        <a:t>45%</a:t>
                      </a:r>
                    </a:p>
                  </a:txBody>
                  <a:tcPr marL="9525" marR="9525" marT="36000" marB="3600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1" i="0" u="none" strike="noStrike" dirty="0">
                          <a:solidFill>
                            <a:schemeClr val="bg1"/>
                          </a:solidFill>
                          <a:effectLst/>
                          <a:latin typeface="Arial" panose="020B0604020202020204" pitchFamily="34" charset="0"/>
                          <a:cs typeface="Arial" panose="020B0604020202020204" pitchFamily="34" charset="0"/>
                        </a:rPr>
                        <a:t> 84 </a:t>
                      </a:r>
                    </a:p>
                  </a:txBody>
                  <a:tcPr marL="9525" marR="9525" marT="36000" marB="3600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FFC000"/>
                    </a:solidFill>
                  </a:tcPr>
                </a:tc>
                <a:extLst>
                  <a:ext uri="{0D108BD9-81ED-4DB2-BD59-A6C34878D82A}">
                    <a16:rowId xmlns:a16="http://schemas.microsoft.com/office/drawing/2014/main" xmlns="" val="2373551203"/>
                  </a:ext>
                </a:extLst>
              </a:tr>
              <a:tr h="324000">
                <a:tc>
                  <a:txBody>
                    <a:bodyPr/>
                    <a:lstStyle/>
                    <a:p>
                      <a:pPr algn="l" fontAlgn="b"/>
                      <a:r>
                        <a:rPr lang="en-GB" sz="1000" b="0" i="0" u="none" strike="noStrike" dirty="0">
                          <a:solidFill>
                            <a:srgbClr val="120742"/>
                          </a:solidFill>
                          <a:effectLst/>
                          <a:latin typeface="Arial" panose="020B0604020202020204" pitchFamily="34" charset="0"/>
                          <a:cs typeface="Arial" panose="020B0604020202020204" pitchFamily="34" charset="0"/>
                        </a:rPr>
                        <a:t>Shopping for locally made products/craft</a:t>
                      </a:r>
                    </a:p>
                  </a:txBody>
                  <a:tcPr marL="9525" marR="9525" marT="36000" marB="3600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solidFill>
                            <a:srgbClr val="120742"/>
                          </a:solidFill>
                          <a:effectLst/>
                          <a:latin typeface="Arial" panose="020B0604020202020204" pitchFamily="34" charset="0"/>
                          <a:cs typeface="Arial" panose="020B0604020202020204" pitchFamily="34" charset="0"/>
                        </a:rPr>
                        <a:t>45%</a:t>
                      </a:r>
                    </a:p>
                  </a:txBody>
                  <a:tcPr marL="9525" marR="9525" marT="36000" marB="3600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1" i="0" u="none" strike="noStrike" dirty="0">
                          <a:solidFill>
                            <a:schemeClr val="bg1"/>
                          </a:solidFill>
                          <a:effectLst/>
                          <a:latin typeface="Arial" panose="020B0604020202020204" pitchFamily="34" charset="0"/>
                          <a:cs typeface="Arial" panose="020B0604020202020204" pitchFamily="34" charset="0"/>
                        </a:rPr>
                        <a:t> 73 </a:t>
                      </a:r>
                    </a:p>
                  </a:txBody>
                  <a:tcPr marL="9525" marR="9525" marT="36000" marB="3600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C00000"/>
                    </a:solidFill>
                  </a:tcPr>
                </a:tc>
                <a:extLst>
                  <a:ext uri="{0D108BD9-81ED-4DB2-BD59-A6C34878D82A}">
                    <a16:rowId xmlns:a16="http://schemas.microsoft.com/office/drawing/2014/main" xmlns="" val="1189524845"/>
                  </a:ext>
                </a:extLst>
              </a:tr>
              <a:tr h="324000">
                <a:tc>
                  <a:txBody>
                    <a:bodyPr/>
                    <a:lstStyle/>
                    <a:p>
                      <a:pPr algn="l" fontAlgn="b"/>
                      <a:r>
                        <a:rPr lang="en-GB" sz="1000" b="0" i="0" u="none" strike="noStrike" dirty="0">
                          <a:solidFill>
                            <a:srgbClr val="120742"/>
                          </a:solidFill>
                          <a:effectLst/>
                          <a:latin typeface="Arial" panose="020B0604020202020204" pitchFamily="34" charset="0"/>
                          <a:cs typeface="Arial" panose="020B0604020202020204" pitchFamily="34" charset="0"/>
                        </a:rPr>
                        <a:t>Shopping for clothes</a:t>
                      </a:r>
                    </a:p>
                  </a:txBody>
                  <a:tcPr marL="9525" marR="9525" marT="36000" marB="3600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solidFill>
                            <a:srgbClr val="120742"/>
                          </a:solidFill>
                          <a:effectLst/>
                          <a:latin typeface="Arial" panose="020B0604020202020204" pitchFamily="34" charset="0"/>
                          <a:cs typeface="Arial" panose="020B0604020202020204" pitchFamily="34" charset="0"/>
                        </a:rPr>
                        <a:t>43%</a:t>
                      </a:r>
                    </a:p>
                  </a:txBody>
                  <a:tcPr marL="9525" marR="9525" marT="36000" marB="3600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1" i="0" u="none" strike="noStrike" dirty="0">
                          <a:solidFill>
                            <a:schemeClr val="bg1"/>
                          </a:solidFill>
                          <a:effectLst/>
                          <a:latin typeface="Arial" panose="020B0604020202020204" pitchFamily="34" charset="0"/>
                          <a:cs typeface="Arial" panose="020B0604020202020204" pitchFamily="34" charset="0"/>
                        </a:rPr>
                        <a:t> 80 </a:t>
                      </a:r>
                    </a:p>
                  </a:txBody>
                  <a:tcPr marL="9525" marR="9525" marT="36000" marB="3600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FFC000"/>
                    </a:solidFill>
                  </a:tcPr>
                </a:tc>
                <a:extLst>
                  <a:ext uri="{0D108BD9-81ED-4DB2-BD59-A6C34878D82A}">
                    <a16:rowId xmlns:a16="http://schemas.microsoft.com/office/drawing/2014/main" xmlns="" val="2824507888"/>
                  </a:ext>
                </a:extLst>
              </a:tr>
              <a:tr h="324000">
                <a:tc>
                  <a:txBody>
                    <a:bodyPr/>
                    <a:lstStyle/>
                    <a:p>
                      <a:pPr algn="l" fontAlgn="b"/>
                      <a:r>
                        <a:rPr lang="en-GB" sz="1000" b="0" i="0" u="none" strike="noStrike" dirty="0">
                          <a:solidFill>
                            <a:srgbClr val="120742"/>
                          </a:solidFill>
                          <a:effectLst/>
                          <a:latin typeface="Arial" panose="020B0604020202020204" pitchFamily="34" charset="0"/>
                          <a:cs typeface="Arial" panose="020B0604020202020204" pitchFamily="34" charset="0"/>
                        </a:rPr>
                        <a:t>Visiting contemporary culture attraction</a:t>
                      </a:r>
                    </a:p>
                  </a:txBody>
                  <a:tcPr marL="9525" marR="9525" marT="36000" marB="3600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solidFill>
                            <a:srgbClr val="120742"/>
                          </a:solidFill>
                          <a:effectLst/>
                          <a:latin typeface="Arial" panose="020B0604020202020204" pitchFamily="34" charset="0"/>
                          <a:cs typeface="Arial" panose="020B0604020202020204" pitchFamily="34" charset="0"/>
                        </a:rPr>
                        <a:t>42%</a:t>
                      </a:r>
                    </a:p>
                  </a:txBody>
                  <a:tcPr marL="9525" marR="9525" marT="36000" marB="3600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1" i="0" u="none" strike="noStrike" dirty="0">
                          <a:solidFill>
                            <a:schemeClr val="bg1"/>
                          </a:solidFill>
                          <a:effectLst/>
                          <a:latin typeface="Arial" panose="020B0604020202020204" pitchFamily="34" charset="0"/>
                          <a:cs typeface="Arial" panose="020B0604020202020204" pitchFamily="34" charset="0"/>
                        </a:rPr>
                        <a:t> 121 </a:t>
                      </a:r>
                    </a:p>
                  </a:txBody>
                  <a:tcPr marL="9525" marR="9525" marT="36000" marB="3600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extLst>
                  <a:ext uri="{0D108BD9-81ED-4DB2-BD59-A6C34878D82A}">
                    <a16:rowId xmlns:a16="http://schemas.microsoft.com/office/drawing/2014/main" xmlns="" val="3463063126"/>
                  </a:ext>
                </a:extLst>
              </a:tr>
              <a:tr h="324000">
                <a:tc>
                  <a:txBody>
                    <a:bodyPr/>
                    <a:lstStyle/>
                    <a:p>
                      <a:pPr algn="l" fontAlgn="b"/>
                      <a:r>
                        <a:rPr lang="en-GB" sz="1000" b="0" i="0" u="none" strike="noStrike" dirty="0">
                          <a:solidFill>
                            <a:srgbClr val="120742"/>
                          </a:solidFill>
                          <a:effectLst/>
                          <a:latin typeface="Arial" panose="020B0604020202020204" pitchFamily="34" charset="0"/>
                          <a:cs typeface="Arial" panose="020B0604020202020204" pitchFamily="34" charset="0"/>
                        </a:rPr>
                        <a:t>Boating (boat trips, canal boating)</a:t>
                      </a:r>
                    </a:p>
                  </a:txBody>
                  <a:tcPr marL="9525" marR="9525" marT="36000" marB="3600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solidFill>
                            <a:srgbClr val="120742"/>
                          </a:solidFill>
                          <a:effectLst/>
                          <a:latin typeface="Arial" panose="020B0604020202020204" pitchFamily="34" charset="0"/>
                          <a:cs typeface="Arial" panose="020B0604020202020204" pitchFamily="34" charset="0"/>
                        </a:rPr>
                        <a:t>42%</a:t>
                      </a:r>
                    </a:p>
                  </a:txBody>
                  <a:tcPr marL="9525" marR="9525" marT="36000" marB="3600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1" i="0" u="none" strike="noStrike" dirty="0">
                          <a:solidFill>
                            <a:schemeClr val="bg1"/>
                          </a:solidFill>
                          <a:effectLst/>
                          <a:latin typeface="Arial" panose="020B0604020202020204" pitchFamily="34" charset="0"/>
                          <a:cs typeface="Arial" panose="020B0604020202020204" pitchFamily="34" charset="0"/>
                        </a:rPr>
                        <a:t> 72 </a:t>
                      </a:r>
                    </a:p>
                  </a:txBody>
                  <a:tcPr marL="9525" marR="9525" marT="36000" marB="3600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C00000"/>
                    </a:solidFill>
                  </a:tcPr>
                </a:tc>
                <a:extLst>
                  <a:ext uri="{0D108BD9-81ED-4DB2-BD59-A6C34878D82A}">
                    <a16:rowId xmlns:a16="http://schemas.microsoft.com/office/drawing/2014/main" xmlns="" val="1789088986"/>
                  </a:ext>
                </a:extLst>
              </a:tr>
              <a:tr h="324000">
                <a:tc>
                  <a:txBody>
                    <a:bodyPr/>
                    <a:lstStyle/>
                    <a:p>
                      <a:pPr algn="l" fontAlgn="b"/>
                      <a:r>
                        <a:rPr lang="en-GB" sz="1000" b="0" i="0" u="none" strike="noStrike" dirty="0">
                          <a:solidFill>
                            <a:srgbClr val="120742"/>
                          </a:solidFill>
                          <a:effectLst/>
                          <a:latin typeface="Arial" panose="020B0604020202020204" pitchFamily="34" charset="0"/>
                          <a:cs typeface="Arial" panose="020B0604020202020204" pitchFamily="34" charset="0"/>
                        </a:rPr>
                        <a:t>Film/TV/Literature attraction</a:t>
                      </a:r>
                    </a:p>
                  </a:txBody>
                  <a:tcPr marL="9525" marR="9525" marT="36000" marB="3600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solidFill>
                            <a:srgbClr val="120742"/>
                          </a:solidFill>
                          <a:effectLst/>
                          <a:latin typeface="Arial" panose="020B0604020202020204" pitchFamily="34" charset="0"/>
                          <a:cs typeface="Arial" panose="020B0604020202020204" pitchFamily="34" charset="0"/>
                        </a:rPr>
                        <a:t>42%</a:t>
                      </a:r>
                    </a:p>
                  </a:txBody>
                  <a:tcPr marL="9525" marR="9525" marT="36000" marB="3600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1" i="0" u="none" strike="noStrike" dirty="0">
                          <a:solidFill>
                            <a:schemeClr val="bg1"/>
                          </a:solidFill>
                          <a:effectLst/>
                          <a:latin typeface="Arial" panose="020B0604020202020204" pitchFamily="34" charset="0"/>
                          <a:cs typeface="Arial" panose="020B0604020202020204" pitchFamily="34" charset="0"/>
                        </a:rPr>
                        <a:t> 80 </a:t>
                      </a:r>
                    </a:p>
                  </a:txBody>
                  <a:tcPr marL="9525" marR="9525" marT="36000" marB="3600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FFC000"/>
                    </a:solidFill>
                  </a:tcPr>
                </a:tc>
                <a:extLst>
                  <a:ext uri="{0D108BD9-81ED-4DB2-BD59-A6C34878D82A}">
                    <a16:rowId xmlns:a16="http://schemas.microsoft.com/office/drawing/2014/main" xmlns="" val="2214850825"/>
                  </a:ext>
                </a:extLst>
              </a:tr>
              <a:tr h="324000">
                <a:tc>
                  <a:txBody>
                    <a:bodyPr/>
                    <a:lstStyle/>
                    <a:p>
                      <a:pPr algn="l" fontAlgn="b"/>
                      <a:r>
                        <a:rPr lang="en-GB" sz="1000" b="0" i="0" u="none" strike="noStrike" dirty="0">
                          <a:solidFill>
                            <a:srgbClr val="120742"/>
                          </a:solidFill>
                          <a:effectLst/>
                          <a:latin typeface="Arial" panose="020B0604020202020204" pitchFamily="34" charset="0"/>
                          <a:cs typeface="Arial" panose="020B0604020202020204" pitchFamily="34" charset="0"/>
                        </a:rPr>
                        <a:t>Visiting an art gallery</a:t>
                      </a:r>
                    </a:p>
                  </a:txBody>
                  <a:tcPr marL="9525" marR="9525" marT="36000" marB="3600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solidFill>
                            <a:srgbClr val="120742"/>
                          </a:solidFill>
                          <a:effectLst/>
                          <a:latin typeface="Arial" panose="020B0604020202020204" pitchFamily="34" charset="0"/>
                          <a:cs typeface="Arial" panose="020B0604020202020204" pitchFamily="34" charset="0"/>
                        </a:rPr>
                        <a:t>42%</a:t>
                      </a:r>
                    </a:p>
                  </a:txBody>
                  <a:tcPr marL="9525" marR="9525" marT="36000" marB="3600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tc>
                  <a:txBody>
                    <a:bodyPr/>
                    <a:lstStyle/>
                    <a:p>
                      <a:pPr algn="ctr" fontAlgn="b"/>
                      <a:r>
                        <a:rPr lang="en-GB" sz="1000" b="1" i="0" u="none" strike="noStrike" dirty="0">
                          <a:solidFill>
                            <a:schemeClr val="bg1"/>
                          </a:solidFill>
                          <a:effectLst/>
                          <a:latin typeface="Arial" panose="020B0604020202020204" pitchFamily="34" charset="0"/>
                          <a:cs typeface="Arial" panose="020B0604020202020204" pitchFamily="34" charset="0"/>
                        </a:rPr>
                        <a:t> 80 </a:t>
                      </a:r>
                    </a:p>
                  </a:txBody>
                  <a:tcPr marL="9525" marR="9525" marT="36000" marB="3600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FFC000"/>
                    </a:solidFill>
                  </a:tcPr>
                </a:tc>
                <a:extLst>
                  <a:ext uri="{0D108BD9-81ED-4DB2-BD59-A6C34878D82A}">
                    <a16:rowId xmlns:a16="http://schemas.microsoft.com/office/drawing/2014/main" xmlns="" val="3781145162"/>
                  </a:ext>
                </a:extLst>
              </a:tr>
            </a:tbl>
          </a:graphicData>
        </a:graphic>
      </p:graphicFrame>
      <p:sp>
        <p:nvSpPr>
          <p:cNvPr id="70" name="Rectangle 69"/>
          <p:cNvSpPr/>
          <p:nvPr/>
        </p:nvSpPr>
        <p:spPr>
          <a:xfrm>
            <a:off x="352419" y="926035"/>
            <a:ext cx="4253286" cy="374461"/>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MOST CONSIDERED ACTIVITIES ON HOLIDAY TO ENGLAND AND IMPORTANCE VS. CHOOSING ENGLAND</a:t>
            </a:r>
          </a:p>
        </p:txBody>
      </p:sp>
      <p:sp>
        <p:nvSpPr>
          <p:cNvPr id="28" name="Rectangle 27">
            <a:extLst>
              <a:ext uri="{FF2B5EF4-FFF2-40B4-BE49-F238E27FC236}">
                <a16:creationId xmlns:a16="http://schemas.microsoft.com/office/drawing/2014/main" xmlns="" id="{D848AE48-534E-453B-9098-EEEF2132F512}"/>
              </a:ext>
            </a:extLst>
          </p:cNvPr>
          <p:cNvSpPr/>
          <p:nvPr/>
        </p:nvSpPr>
        <p:spPr>
          <a:xfrm>
            <a:off x="349371" y="5045547"/>
            <a:ext cx="4116478" cy="381728"/>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DEMOGRAPHICS SKEWS: % ALREADY BOOKED ENGLAND HOLIDAY INDEXED VS. MARKET TOTAL</a:t>
            </a:r>
          </a:p>
        </p:txBody>
      </p:sp>
      <p:graphicFrame>
        <p:nvGraphicFramePr>
          <p:cNvPr id="32" name="Table 31">
            <a:extLst>
              <a:ext uri="{FF2B5EF4-FFF2-40B4-BE49-F238E27FC236}">
                <a16:creationId xmlns:a16="http://schemas.microsoft.com/office/drawing/2014/main" xmlns="" id="{B9B8CC28-E78D-4F28-AC61-715352AF2423}"/>
              </a:ext>
            </a:extLst>
          </p:cNvPr>
          <p:cNvGraphicFramePr>
            <a:graphicFrameLocks noGrp="1"/>
          </p:cNvGraphicFramePr>
          <p:nvPr>
            <p:extLst>
              <p:ext uri="{D42A27DB-BD31-4B8C-83A1-F6EECF244321}">
                <p14:modId xmlns:p14="http://schemas.microsoft.com/office/powerpoint/2010/main" val="1838905382"/>
              </p:ext>
            </p:extLst>
          </p:nvPr>
        </p:nvGraphicFramePr>
        <p:xfrm>
          <a:off x="326345" y="5398527"/>
          <a:ext cx="4142552" cy="864000"/>
        </p:xfrm>
        <a:graphic>
          <a:graphicData uri="http://schemas.openxmlformats.org/drawingml/2006/table">
            <a:tbl>
              <a:tblPr>
                <a:tableStyleId>{5C22544A-7EE6-4342-B048-85BDC9FD1C3A}</a:tableStyleId>
              </a:tblPr>
              <a:tblGrid>
                <a:gridCol w="517819">
                  <a:extLst>
                    <a:ext uri="{9D8B030D-6E8A-4147-A177-3AD203B41FA5}">
                      <a16:colId xmlns:a16="http://schemas.microsoft.com/office/drawing/2014/main" xmlns="" val="379537023"/>
                    </a:ext>
                  </a:extLst>
                </a:gridCol>
                <a:gridCol w="517819">
                  <a:extLst>
                    <a:ext uri="{9D8B030D-6E8A-4147-A177-3AD203B41FA5}">
                      <a16:colId xmlns:a16="http://schemas.microsoft.com/office/drawing/2014/main" xmlns="" val="1083277144"/>
                    </a:ext>
                  </a:extLst>
                </a:gridCol>
                <a:gridCol w="517819">
                  <a:extLst>
                    <a:ext uri="{9D8B030D-6E8A-4147-A177-3AD203B41FA5}">
                      <a16:colId xmlns:a16="http://schemas.microsoft.com/office/drawing/2014/main" xmlns="" val="812582721"/>
                    </a:ext>
                  </a:extLst>
                </a:gridCol>
                <a:gridCol w="517819">
                  <a:extLst>
                    <a:ext uri="{9D8B030D-6E8A-4147-A177-3AD203B41FA5}">
                      <a16:colId xmlns:a16="http://schemas.microsoft.com/office/drawing/2014/main" xmlns="" val="1406986778"/>
                    </a:ext>
                  </a:extLst>
                </a:gridCol>
                <a:gridCol w="517819">
                  <a:extLst>
                    <a:ext uri="{9D8B030D-6E8A-4147-A177-3AD203B41FA5}">
                      <a16:colId xmlns:a16="http://schemas.microsoft.com/office/drawing/2014/main" xmlns="" val="2034199571"/>
                    </a:ext>
                  </a:extLst>
                </a:gridCol>
                <a:gridCol w="517819">
                  <a:extLst>
                    <a:ext uri="{9D8B030D-6E8A-4147-A177-3AD203B41FA5}">
                      <a16:colId xmlns:a16="http://schemas.microsoft.com/office/drawing/2014/main" xmlns="" val="2251176793"/>
                    </a:ext>
                  </a:extLst>
                </a:gridCol>
                <a:gridCol w="517819">
                  <a:extLst>
                    <a:ext uri="{9D8B030D-6E8A-4147-A177-3AD203B41FA5}">
                      <a16:colId xmlns:a16="http://schemas.microsoft.com/office/drawing/2014/main" xmlns="" val="105214153"/>
                    </a:ext>
                  </a:extLst>
                </a:gridCol>
                <a:gridCol w="517819">
                  <a:extLst>
                    <a:ext uri="{9D8B030D-6E8A-4147-A177-3AD203B41FA5}">
                      <a16:colId xmlns:a16="http://schemas.microsoft.com/office/drawing/2014/main" xmlns="" val="2567621665"/>
                    </a:ext>
                  </a:extLst>
                </a:gridCol>
              </a:tblGrid>
              <a:tr h="288000">
                <a:tc>
                  <a:txBody>
                    <a:bodyPr/>
                    <a:lstStyle/>
                    <a:p>
                      <a:pPr algn="ctr" fontAlgn="ctr"/>
                      <a:r>
                        <a:rPr lang="en-GB" sz="1000" b="1" u="none" strike="noStrike" dirty="0">
                          <a:effectLst/>
                          <a:latin typeface="Arial" panose="020B0604020202020204" pitchFamily="34" charset="0"/>
                          <a:cs typeface="Arial" panose="020B0604020202020204" pitchFamily="34" charset="0"/>
                        </a:rPr>
                        <a:t>18-34</a:t>
                      </a:r>
                      <a:endParaRPr lang="en-GB" sz="1000" b="1" i="0" u="none" strike="noStrike" dirty="0">
                        <a:solidFill>
                          <a:srgbClr val="000000"/>
                        </a:solidFill>
                        <a:effectLst/>
                        <a:latin typeface="Arial" panose="020B0604020202020204" pitchFamily="34" charset="0"/>
                        <a:cs typeface="Arial" panose="020B0604020202020204" pitchFamily="34" charset="0"/>
                      </a:endParaRP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00" b="1" u="none" strike="noStrike" dirty="0">
                          <a:effectLst/>
                          <a:latin typeface="Arial" panose="020B0604020202020204" pitchFamily="34" charset="0"/>
                          <a:cs typeface="Arial" panose="020B0604020202020204" pitchFamily="34" charset="0"/>
                        </a:rPr>
                        <a:t>35-54</a:t>
                      </a:r>
                      <a:endParaRPr lang="en-GB" sz="1000" b="1" i="0" u="none" strike="noStrike" dirty="0">
                        <a:solidFill>
                          <a:srgbClr val="000000"/>
                        </a:solidFill>
                        <a:effectLst/>
                        <a:latin typeface="Arial" panose="020B0604020202020204" pitchFamily="34" charset="0"/>
                        <a:cs typeface="Arial" panose="020B0604020202020204" pitchFamily="34" charset="0"/>
                      </a:endParaRP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00" b="1" u="none" strike="noStrike" dirty="0">
                          <a:effectLst/>
                          <a:latin typeface="Arial" panose="020B0604020202020204" pitchFamily="34" charset="0"/>
                          <a:cs typeface="Arial" panose="020B0604020202020204" pitchFamily="34" charset="0"/>
                        </a:rPr>
                        <a:t>55+</a:t>
                      </a:r>
                      <a:endParaRPr lang="en-GB" sz="1000" b="1" i="0" u="none" strike="noStrike" dirty="0">
                        <a:solidFill>
                          <a:srgbClr val="000000"/>
                        </a:solidFill>
                        <a:effectLst/>
                        <a:latin typeface="Arial" panose="020B0604020202020204" pitchFamily="34" charset="0"/>
                        <a:cs typeface="Arial" panose="020B0604020202020204" pitchFamily="34" charset="0"/>
                      </a:endParaRP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00" b="1" u="none" strike="noStrike" dirty="0">
                          <a:effectLst/>
                          <a:latin typeface="Arial" panose="020B0604020202020204" pitchFamily="34" charset="0"/>
                          <a:cs typeface="Arial" panose="020B0604020202020204" pitchFamily="34" charset="0"/>
                        </a:rPr>
                        <a:t>Male</a:t>
                      </a:r>
                      <a:endParaRPr lang="en-GB" sz="1000" b="1" i="0" u="none" strike="noStrike" dirty="0">
                        <a:solidFill>
                          <a:srgbClr val="000000"/>
                        </a:solidFill>
                        <a:effectLst/>
                        <a:latin typeface="Arial" panose="020B0604020202020204" pitchFamily="34" charset="0"/>
                        <a:cs typeface="Arial" panose="020B0604020202020204" pitchFamily="34" charset="0"/>
                      </a:endParaRP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00" b="1" u="none" strike="noStrike" dirty="0">
                          <a:effectLst/>
                          <a:latin typeface="Arial" panose="020B0604020202020204" pitchFamily="34" charset="0"/>
                          <a:cs typeface="Arial" panose="020B0604020202020204" pitchFamily="34" charset="0"/>
                        </a:rPr>
                        <a:t>Female</a:t>
                      </a:r>
                      <a:endParaRPr lang="en-GB" sz="1000" b="1" i="0" u="none" strike="noStrike" dirty="0">
                        <a:solidFill>
                          <a:srgbClr val="000000"/>
                        </a:solidFill>
                        <a:effectLst/>
                        <a:latin typeface="Arial" panose="020B0604020202020204" pitchFamily="34" charset="0"/>
                        <a:cs typeface="Arial" panose="020B0604020202020204" pitchFamily="34" charset="0"/>
                      </a:endParaRP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00" b="1" u="none" strike="noStrike" dirty="0">
                          <a:effectLst/>
                          <a:latin typeface="Arial" panose="020B0604020202020204" pitchFamily="34" charset="0"/>
                          <a:cs typeface="Arial" panose="020B0604020202020204" pitchFamily="34" charset="0"/>
                        </a:rPr>
                        <a:t>AB</a:t>
                      </a:r>
                      <a:endParaRPr lang="en-GB" sz="1000" b="1" i="0" u="none" strike="noStrike" dirty="0">
                        <a:solidFill>
                          <a:srgbClr val="000000"/>
                        </a:solidFill>
                        <a:effectLst/>
                        <a:latin typeface="Arial" panose="020B0604020202020204" pitchFamily="34" charset="0"/>
                        <a:cs typeface="Arial" panose="020B0604020202020204" pitchFamily="34" charset="0"/>
                      </a:endParaRP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00" b="1" u="none" strike="noStrike" dirty="0">
                          <a:effectLst/>
                          <a:latin typeface="Arial" panose="020B0604020202020204" pitchFamily="34" charset="0"/>
                          <a:cs typeface="Arial" panose="020B0604020202020204" pitchFamily="34" charset="0"/>
                        </a:rPr>
                        <a:t>C1</a:t>
                      </a:r>
                      <a:endParaRPr lang="en-GB" sz="1000" b="1" i="0" u="none" strike="noStrike" dirty="0">
                        <a:solidFill>
                          <a:srgbClr val="000000"/>
                        </a:solidFill>
                        <a:effectLst/>
                        <a:latin typeface="Arial" panose="020B0604020202020204" pitchFamily="34" charset="0"/>
                        <a:cs typeface="Arial" panose="020B0604020202020204" pitchFamily="34" charset="0"/>
                      </a:endParaRP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00" b="1" u="none" strike="noStrike" dirty="0">
                          <a:effectLst/>
                          <a:latin typeface="Arial" panose="020B0604020202020204" pitchFamily="34" charset="0"/>
                          <a:cs typeface="Arial" panose="020B0604020202020204" pitchFamily="34" charset="0"/>
                        </a:rPr>
                        <a:t>C2DE</a:t>
                      </a:r>
                      <a:endParaRPr lang="en-GB" sz="1000" b="1" i="0" u="none" strike="noStrike" dirty="0">
                        <a:solidFill>
                          <a:srgbClr val="000000"/>
                        </a:solidFill>
                        <a:effectLst/>
                        <a:latin typeface="Arial" panose="020B0604020202020204" pitchFamily="34" charset="0"/>
                        <a:cs typeface="Arial" panose="020B0604020202020204" pitchFamily="34" charset="0"/>
                      </a:endParaRPr>
                    </a:p>
                  </a:txBody>
                  <a:tcPr marL="9525" marR="9525" marT="0" marB="0" anchor="ctr">
                    <a:lnL w="6350" cap="flat" cmpd="sng" algn="ctr">
                      <a:solidFill>
                        <a:schemeClr val="bg1">
                          <a:lumMod val="75000"/>
                        </a:schemeClr>
                      </a:solidFill>
                      <a:prstDash val="solid"/>
                      <a:round/>
                      <a:headEnd type="none" w="med" len="med"/>
                      <a:tailEnd type="none" w="med" len="med"/>
                    </a:lnL>
                    <a:lnR w="12700" cmpd="sng">
                      <a:noFill/>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600413423"/>
                  </a:ext>
                </a:extLst>
              </a:tr>
              <a:tr h="288000">
                <a:tc>
                  <a:txBody>
                    <a:bodyPr/>
                    <a:lstStyle/>
                    <a:p>
                      <a:pPr algn="ctr" fontAlgn="ctr"/>
                      <a:r>
                        <a:rPr lang="en-GB" sz="1000" b="0" i="0" u="none" strike="noStrike" dirty="0">
                          <a:solidFill>
                            <a:schemeClr val="tx1"/>
                          </a:solidFill>
                          <a:effectLst/>
                          <a:latin typeface="Arial" panose="020B0604020202020204" pitchFamily="34" charset="0"/>
                          <a:cs typeface="Arial" panose="020B0604020202020204" pitchFamily="34" charset="0"/>
                        </a:rPr>
                        <a:t>31%</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00" b="0" i="0" u="none" strike="noStrike" dirty="0">
                          <a:solidFill>
                            <a:schemeClr val="tx1"/>
                          </a:solidFill>
                          <a:effectLst/>
                          <a:latin typeface="Arial" panose="020B0604020202020204" pitchFamily="34" charset="0"/>
                          <a:cs typeface="Arial" panose="020B0604020202020204" pitchFamily="34" charset="0"/>
                        </a:rPr>
                        <a:t>32%</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00" b="0" i="0" u="none" strike="noStrike" dirty="0">
                          <a:solidFill>
                            <a:schemeClr val="tx1"/>
                          </a:solidFill>
                          <a:effectLst/>
                          <a:latin typeface="Arial" panose="020B0604020202020204" pitchFamily="34" charset="0"/>
                          <a:cs typeface="Arial" panose="020B0604020202020204" pitchFamily="34" charset="0"/>
                        </a:rPr>
                        <a:t>35%</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00" b="0" i="0" u="none" strike="noStrike" dirty="0">
                          <a:solidFill>
                            <a:schemeClr val="tx1"/>
                          </a:solidFill>
                          <a:effectLst/>
                          <a:latin typeface="Arial" panose="020B0604020202020204" pitchFamily="34" charset="0"/>
                          <a:cs typeface="Arial" panose="020B0604020202020204" pitchFamily="34" charset="0"/>
                        </a:rPr>
                        <a:t>32%</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00" b="0" i="0" u="none" strike="noStrike" dirty="0">
                          <a:solidFill>
                            <a:schemeClr val="tx1"/>
                          </a:solidFill>
                          <a:effectLst/>
                          <a:latin typeface="Arial" panose="020B0604020202020204" pitchFamily="34" charset="0"/>
                          <a:cs typeface="Arial" panose="020B0604020202020204" pitchFamily="34" charset="0"/>
                        </a:rPr>
                        <a:t>33%</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00" b="0" i="0" u="none" strike="noStrike" dirty="0">
                          <a:solidFill>
                            <a:schemeClr val="tx1"/>
                          </a:solidFill>
                          <a:effectLst/>
                          <a:latin typeface="Arial" panose="020B0604020202020204" pitchFamily="34" charset="0"/>
                          <a:cs typeface="Arial" panose="020B0604020202020204" pitchFamily="34" charset="0"/>
                        </a:rPr>
                        <a:t>33%</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00" b="0" i="0" u="none" strike="noStrike" dirty="0">
                          <a:solidFill>
                            <a:schemeClr val="tx1"/>
                          </a:solidFill>
                          <a:effectLst/>
                          <a:latin typeface="Arial" panose="020B0604020202020204" pitchFamily="34" charset="0"/>
                          <a:cs typeface="Arial" panose="020B0604020202020204" pitchFamily="34" charset="0"/>
                        </a:rPr>
                        <a:t>32%</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00" b="0" i="0" u="none" strike="noStrike" dirty="0">
                          <a:solidFill>
                            <a:schemeClr val="tx1"/>
                          </a:solidFill>
                          <a:effectLst/>
                          <a:latin typeface="Arial" panose="020B0604020202020204" pitchFamily="34" charset="0"/>
                          <a:cs typeface="Arial" panose="020B0604020202020204" pitchFamily="34" charset="0"/>
                        </a:rPr>
                        <a:t>33%</a:t>
                      </a:r>
                    </a:p>
                  </a:txBody>
                  <a:tcPr marL="9525" marR="9525" marT="0" marB="0" anchor="ctr">
                    <a:lnL w="6350" cap="flat" cmpd="sng" algn="ctr">
                      <a:solidFill>
                        <a:schemeClr val="bg1">
                          <a:lumMod val="75000"/>
                        </a:schemeClr>
                      </a:solidFill>
                      <a:prstDash val="solid"/>
                      <a:round/>
                      <a:headEnd type="none" w="med" len="med"/>
                      <a:tailEnd type="none" w="med" len="med"/>
                    </a:lnL>
                    <a:lnR w="12700" cmpd="sng">
                      <a:noFill/>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347379791"/>
                  </a:ext>
                </a:extLst>
              </a:tr>
              <a:tr h="288000">
                <a:tc>
                  <a:txBody>
                    <a:bodyPr/>
                    <a:lstStyle/>
                    <a:p>
                      <a:pPr algn="ctr" fontAlgn="b"/>
                      <a:r>
                        <a:rPr lang="en-GB" sz="1100" b="0" i="0" u="none" strike="noStrike" dirty="0">
                          <a:solidFill>
                            <a:schemeClr val="tx1"/>
                          </a:solidFill>
                          <a:effectLst/>
                          <a:latin typeface="Calibri" panose="020F0502020204030204" pitchFamily="34" charset="0"/>
                        </a:rPr>
                        <a:t> 95 </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fontAlgn="b"/>
                      <a:r>
                        <a:rPr lang="en-GB" sz="1100" b="0" i="0" u="none" strike="noStrike" dirty="0">
                          <a:solidFill>
                            <a:schemeClr val="tx1"/>
                          </a:solidFill>
                          <a:effectLst/>
                          <a:latin typeface="Calibri" panose="020F0502020204030204" pitchFamily="34" charset="0"/>
                        </a:rPr>
                        <a:t> 97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fontAlgn="b"/>
                      <a:r>
                        <a:rPr lang="en-GB" sz="1100" b="0" i="0" u="none" strike="noStrike" dirty="0">
                          <a:solidFill>
                            <a:schemeClr val="tx1"/>
                          </a:solidFill>
                          <a:effectLst/>
                          <a:latin typeface="Calibri" panose="020F0502020204030204" pitchFamily="34" charset="0"/>
                        </a:rPr>
                        <a:t> 106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fontAlgn="b"/>
                      <a:r>
                        <a:rPr lang="en-GB" sz="1100" b="0" i="0" u="none" strike="noStrike" dirty="0">
                          <a:solidFill>
                            <a:schemeClr val="tx1"/>
                          </a:solidFill>
                          <a:effectLst/>
                          <a:latin typeface="Calibri" panose="020F0502020204030204" pitchFamily="34" charset="0"/>
                        </a:rPr>
                        <a:t> 98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fontAlgn="b"/>
                      <a:r>
                        <a:rPr lang="en-GB" sz="1100" b="0" i="0" u="none" strike="noStrike" dirty="0">
                          <a:solidFill>
                            <a:schemeClr val="tx1"/>
                          </a:solidFill>
                          <a:effectLst/>
                          <a:latin typeface="Calibri" panose="020F0502020204030204" pitchFamily="34" charset="0"/>
                        </a:rPr>
                        <a:t> 102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fontAlgn="b"/>
                      <a:r>
                        <a:rPr lang="en-GB" sz="1100" b="0" i="0" u="none" strike="noStrike" dirty="0">
                          <a:solidFill>
                            <a:schemeClr val="tx1"/>
                          </a:solidFill>
                          <a:effectLst/>
                          <a:latin typeface="Calibri" panose="020F0502020204030204" pitchFamily="34" charset="0"/>
                        </a:rPr>
                        <a:t> 101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fontAlgn="b"/>
                      <a:r>
                        <a:rPr lang="en-GB" sz="1100" b="0" i="0" u="none" strike="noStrike" dirty="0">
                          <a:solidFill>
                            <a:schemeClr val="tx1"/>
                          </a:solidFill>
                          <a:effectLst/>
                          <a:latin typeface="Calibri" panose="020F0502020204030204" pitchFamily="34" charset="0"/>
                        </a:rPr>
                        <a:t> 98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fontAlgn="b"/>
                      <a:r>
                        <a:rPr lang="en-GB" sz="1100" b="0" i="0" u="none" strike="noStrike" dirty="0">
                          <a:solidFill>
                            <a:schemeClr val="tx1"/>
                          </a:solidFill>
                          <a:effectLst/>
                          <a:latin typeface="Calibri" panose="020F0502020204030204" pitchFamily="34" charset="0"/>
                        </a:rPr>
                        <a:t> 102 </a:t>
                      </a:r>
                    </a:p>
                  </a:txBody>
                  <a:tcPr marL="9525" marR="9525" marT="0" marB="0" anchor="ctr">
                    <a:lnL w="6350" cap="flat" cmpd="sng" algn="ctr">
                      <a:solidFill>
                        <a:schemeClr val="bg1">
                          <a:lumMod val="75000"/>
                        </a:schemeClr>
                      </a:solidFill>
                      <a:prstDash val="solid"/>
                      <a:round/>
                      <a:headEnd type="none" w="med" len="med"/>
                      <a:tailEnd type="none" w="med" len="med"/>
                    </a:lnL>
                    <a:lnR w="12700" cmpd="sng">
                      <a:noFill/>
                    </a:lnR>
                    <a:lnT w="635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xmlns="" val="961132316"/>
                  </a:ext>
                </a:extLst>
              </a:tr>
            </a:tbl>
          </a:graphicData>
        </a:graphic>
      </p:graphicFrame>
    </p:spTree>
    <p:extLst>
      <p:ext uri="{BB962C8B-B14F-4D97-AF65-F5344CB8AC3E}">
        <p14:creationId xmlns:p14="http://schemas.microsoft.com/office/powerpoint/2010/main" val="679635475"/>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ext Placeholder 17"/>
          <p:cNvSpPr>
            <a:spLocks noGrp="1"/>
          </p:cNvSpPr>
          <p:nvPr>
            <p:ph type="body" sz="quarter" idx="13"/>
          </p:nvPr>
        </p:nvSpPr>
        <p:spPr>
          <a:xfrm>
            <a:off x="364445" y="6396162"/>
            <a:ext cx="4381504" cy="274638"/>
          </a:xfrm>
        </p:spPr>
        <p:txBody>
          <a:bodyPr lIns="0"/>
          <a:lstStyle/>
          <a:p>
            <a:r>
              <a:rPr lang="en-GB" dirty="0"/>
              <a:t>Discover England Fund – Activities &amp; Themes Research 2017</a:t>
            </a:r>
          </a:p>
        </p:txBody>
      </p:sp>
      <p:pic>
        <p:nvPicPr>
          <p:cNvPr id="6" name="Picture 5"/>
          <p:cNvPicPr>
            <a:picLocks noChangeAspect="1"/>
          </p:cNvPicPr>
          <p:nvPr/>
        </p:nvPicPr>
        <p:blipFill>
          <a:blip r:embed="rId3">
            <a:clrChange>
              <a:clrFrom>
                <a:srgbClr val="FFFFFF"/>
              </a:clrFrom>
              <a:clrTo>
                <a:srgbClr val="FFFFFF">
                  <a:alpha val="0"/>
                </a:srgbClr>
              </a:clrTo>
            </a:clrChange>
          </a:blip>
          <a:stretch>
            <a:fillRect/>
          </a:stretch>
        </p:blipFill>
        <p:spPr>
          <a:xfrm>
            <a:off x="7118198" y="6384361"/>
            <a:ext cx="947246" cy="257740"/>
          </a:xfrm>
          <a:prstGeom prst="rect">
            <a:avLst/>
          </a:prstGeom>
        </p:spPr>
      </p:pic>
      <p:pic>
        <p:nvPicPr>
          <p:cNvPr id="24" name="Picture 23"/>
          <p:cNvPicPr>
            <a:picLocks noChangeAspect="1"/>
          </p:cNvPicPr>
          <p:nvPr/>
        </p:nvPicPr>
        <p:blipFill rotWithShape="1">
          <a:blip r:embed="rId4"/>
          <a:srcRect l="17343" t="4419" r="12023" b="12561"/>
          <a:stretch/>
        </p:blipFill>
        <p:spPr>
          <a:xfrm>
            <a:off x="8172950" y="6341608"/>
            <a:ext cx="359990" cy="355944"/>
          </a:xfrm>
          <a:prstGeom prst="ellipse">
            <a:avLst/>
          </a:prstGeom>
        </p:spPr>
      </p:pic>
      <p:sp>
        <p:nvSpPr>
          <p:cNvPr id="38" name="TextBox 37"/>
          <p:cNvSpPr txBox="1"/>
          <p:nvPr/>
        </p:nvSpPr>
        <p:spPr>
          <a:xfrm>
            <a:off x="5684521" y="274989"/>
            <a:ext cx="3035630" cy="307777"/>
          </a:xfrm>
          <a:prstGeom prst="rect">
            <a:avLst/>
          </a:prstGeom>
          <a:noFill/>
        </p:spPr>
        <p:txBody>
          <a:bodyPr wrap="square" rtlCol="0">
            <a:spAutoFit/>
          </a:bodyPr>
          <a:lstStyle/>
          <a:p>
            <a:pPr algn="r"/>
            <a:r>
              <a:rPr lang="en-GB" sz="1400" b="1" dirty="0">
                <a:solidFill>
                  <a:schemeClr val="bg1"/>
                </a:solidFill>
                <a:latin typeface="Arial" panose="020B0604020202020204" pitchFamily="34" charset="0"/>
                <a:cs typeface="Arial" panose="020B0604020202020204" pitchFamily="34" charset="0"/>
              </a:rPr>
              <a:t>How to interpret the results</a:t>
            </a:r>
          </a:p>
        </p:txBody>
      </p:sp>
      <p:sp>
        <p:nvSpPr>
          <p:cNvPr id="50" name="Rectangle 49"/>
          <p:cNvSpPr/>
          <p:nvPr/>
        </p:nvSpPr>
        <p:spPr>
          <a:xfrm>
            <a:off x="4748221" y="1180239"/>
            <a:ext cx="4140001" cy="2283400"/>
          </a:xfrm>
          <a:prstGeom prst="rect">
            <a:avLst/>
          </a:prstGeom>
          <a:noFill/>
          <a:ln>
            <a:solidFill>
              <a:schemeClr val="bg1"/>
            </a:solidFill>
          </a:ln>
          <a:effectLst/>
        </p:spPr>
        <p:style>
          <a:lnRef idx="1">
            <a:schemeClr val="accent1"/>
          </a:lnRef>
          <a:fillRef idx="3">
            <a:schemeClr val="accent1"/>
          </a:fillRef>
          <a:effectRef idx="2">
            <a:schemeClr val="accent1"/>
          </a:effectRef>
          <a:fontRef idx="minor">
            <a:schemeClr val="lt1"/>
          </a:fontRef>
        </p:style>
        <p:txBody>
          <a:bodyPr rtlCol="0" anchor="t"/>
          <a:lstStyle/>
          <a:p>
            <a:pPr marL="180000" indent="-180000">
              <a:spcAft>
                <a:spcPts val="600"/>
              </a:spcAft>
              <a:buFont typeface="Arial" panose="020B0604020202020204" pitchFamily="34" charset="0"/>
              <a:buChar char="•"/>
            </a:pPr>
            <a:r>
              <a:rPr lang="en-GB" sz="1100" dirty="0">
                <a:solidFill>
                  <a:schemeClr val="tx1"/>
                </a:solidFill>
                <a:latin typeface="Arial" panose="020B0604020202020204" pitchFamily="34" charset="0"/>
                <a:cs typeface="Arial" panose="020B0604020202020204" pitchFamily="34" charset="0"/>
              </a:rPr>
              <a:t>Most likely reflecting the older demographic skew, action and outdoor activity clusters are not found majorly appealing, whereas rural life and scenery appeals more</a:t>
            </a:r>
          </a:p>
          <a:p>
            <a:pPr marL="180000" indent="-180000">
              <a:spcAft>
                <a:spcPts val="600"/>
              </a:spcAft>
              <a:buFont typeface="Arial" panose="020B0604020202020204" pitchFamily="34" charset="0"/>
              <a:buChar char="•"/>
            </a:pPr>
            <a:r>
              <a:rPr lang="en-GB" sz="1100" dirty="0">
                <a:solidFill>
                  <a:schemeClr val="tx1"/>
                </a:solidFill>
                <a:latin typeface="Arial" panose="020B0604020202020204" pitchFamily="34" charset="0"/>
                <a:cs typeface="Arial" panose="020B0604020202020204" pitchFamily="34" charset="0"/>
              </a:rPr>
              <a:t>Aside from the classic drivers (famous places, buildings &amp; historic monuments), the prospect of exploring villages / rural areas and local food / drink specialities have the greatest impact on consideration of England </a:t>
            </a:r>
          </a:p>
          <a:p>
            <a:pPr marL="180000" indent="-180000">
              <a:spcAft>
                <a:spcPts val="600"/>
              </a:spcAft>
              <a:buFont typeface="Arial" panose="020B0604020202020204" pitchFamily="34" charset="0"/>
              <a:buChar char="•"/>
            </a:pPr>
            <a:r>
              <a:rPr lang="en-GB" sz="1100" dirty="0">
                <a:solidFill>
                  <a:schemeClr val="tx1"/>
                </a:solidFill>
                <a:latin typeface="Arial" panose="020B0604020202020204" pitchFamily="34" charset="0"/>
                <a:cs typeface="Arial" panose="020B0604020202020204" pitchFamily="34" charset="0"/>
              </a:rPr>
              <a:t>As a driver contemporary culture punches about its weight, but in terms of consideration, this isn’t a key activity</a:t>
            </a:r>
          </a:p>
        </p:txBody>
      </p:sp>
      <p:sp>
        <p:nvSpPr>
          <p:cNvPr id="51" name="Rectangle 50"/>
          <p:cNvSpPr/>
          <p:nvPr/>
        </p:nvSpPr>
        <p:spPr>
          <a:xfrm>
            <a:off x="352419" y="3881974"/>
            <a:ext cx="4116478" cy="233397"/>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MARKET SUMMARY</a:t>
            </a:r>
          </a:p>
        </p:txBody>
      </p:sp>
      <p:sp>
        <p:nvSpPr>
          <p:cNvPr id="2" name="Rectangle 1"/>
          <p:cNvSpPr/>
          <p:nvPr/>
        </p:nvSpPr>
        <p:spPr>
          <a:xfrm>
            <a:off x="4748221" y="3056628"/>
            <a:ext cx="4114206" cy="2727462"/>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lIns="0" rIns="0" rtlCol="0" anchor="t"/>
          <a:lstStyle/>
          <a:p>
            <a:r>
              <a:rPr lang="en-GB" sz="1200" b="1" dirty="0">
                <a:solidFill>
                  <a:schemeClr val="tx1"/>
                </a:solidFill>
                <a:latin typeface="Arial" panose="020B0604020202020204" pitchFamily="34" charset="0"/>
                <a:cs typeface="Arial" panose="020B0604020202020204" pitchFamily="34" charset="0"/>
              </a:rPr>
              <a:t>INDEXING </a:t>
            </a:r>
          </a:p>
          <a:p>
            <a:r>
              <a:rPr lang="en-GB" sz="1050" dirty="0">
                <a:solidFill>
                  <a:schemeClr val="tx1"/>
                </a:solidFill>
                <a:latin typeface="Arial" panose="020B0604020202020204" pitchFamily="34" charset="0"/>
                <a:cs typeface="Arial" panose="020B0604020202020204" pitchFamily="34" charset="0"/>
              </a:rPr>
              <a:t>Indexing shows relative differences, e.g. against the global average or the average importance of activities. An index score of 120 next to a 60% score indicates a global average of 50% as does an index score of 80 next to a 40% score. </a:t>
            </a:r>
          </a:p>
          <a:p>
            <a:endParaRPr lang="en-GB" sz="1100" b="1" dirty="0">
              <a:solidFill>
                <a:schemeClr val="tx1"/>
              </a:solidFill>
              <a:latin typeface="Arial" panose="020B0604020202020204" pitchFamily="34" charset="0"/>
              <a:cs typeface="Arial" panose="020B0604020202020204" pitchFamily="34" charset="0"/>
            </a:endParaRPr>
          </a:p>
          <a:p>
            <a:r>
              <a:rPr lang="en-GB" sz="1200" b="1" dirty="0">
                <a:solidFill>
                  <a:schemeClr val="tx1"/>
                </a:solidFill>
                <a:latin typeface="Arial" panose="020B0604020202020204" pitchFamily="34" charset="0"/>
                <a:cs typeface="Arial" panose="020B0604020202020204" pitchFamily="34" charset="0"/>
              </a:rPr>
              <a:t>COLOUR CODING OF INDEX SCORES </a:t>
            </a:r>
          </a:p>
          <a:p>
            <a:r>
              <a:rPr lang="en-GB" sz="1050" dirty="0">
                <a:solidFill>
                  <a:schemeClr val="tx1"/>
                </a:solidFill>
                <a:latin typeface="Arial" panose="020B0604020202020204" pitchFamily="34" charset="0"/>
                <a:cs typeface="Arial" panose="020B0604020202020204" pitchFamily="34" charset="0"/>
              </a:rPr>
              <a:t>Index scores have been colour coded to highlight smaller or greater differences. </a:t>
            </a:r>
            <a:r>
              <a:rPr lang="en-GB" sz="1050" dirty="0">
                <a:solidFill>
                  <a:srgbClr val="C00000"/>
                </a:solidFill>
                <a:latin typeface="Arial" panose="020B0604020202020204" pitchFamily="34" charset="0"/>
                <a:cs typeface="Arial" panose="020B0604020202020204" pitchFamily="34" charset="0"/>
                <a:sym typeface="Wingdings" panose="05000000000000000000" pitchFamily="2" charset="2"/>
              </a:rPr>
              <a:t></a:t>
            </a:r>
            <a:r>
              <a:rPr lang="en-GB" sz="1050" dirty="0">
                <a:solidFill>
                  <a:schemeClr val="tx1"/>
                </a:solidFill>
                <a:latin typeface="Arial" panose="020B0604020202020204" pitchFamily="34" charset="0"/>
                <a:cs typeface="Arial" panose="020B0604020202020204" pitchFamily="34" charset="0"/>
              </a:rPr>
              <a:t>=strong under-indexing (index &lt;80), </a:t>
            </a:r>
            <a:r>
              <a:rPr lang="en-GB" sz="1050" dirty="0">
                <a:solidFill>
                  <a:srgbClr val="FFC000"/>
                </a:solidFill>
                <a:latin typeface="Arial" panose="020B0604020202020204" pitchFamily="34" charset="0"/>
                <a:cs typeface="Arial" panose="020B0604020202020204" pitchFamily="34" charset="0"/>
                <a:sym typeface="Wingdings" panose="05000000000000000000" pitchFamily="2" charset="2"/>
              </a:rPr>
              <a:t></a:t>
            </a:r>
            <a:r>
              <a:rPr lang="en-GB" sz="1050" dirty="0">
                <a:solidFill>
                  <a:schemeClr val="tx1"/>
                </a:solidFill>
                <a:latin typeface="Arial" panose="020B0604020202020204" pitchFamily="34" charset="0"/>
                <a:cs typeface="Arial" panose="020B0604020202020204" pitchFamily="34" charset="0"/>
              </a:rPr>
              <a:t>=moderate under-indexing (index 80-89), </a:t>
            </a:r>
            <a:r>
              <a:rPr lang="en-GB" sz="1050" dirty="0">
                <a:solidFill>
                  <a:srgbClr val="92D050"/>
                </a:solidFill>
                <a:latin typeface="Arial" panose="020B0604020202020204" pitchFamily="34" charset="0"/>
                <a:cs typeface="Arial" panose="020B0604020202020204" pitchFamily="34" charset="0"/>
                <a:sym typeface="Wingdings" panose="05000000000000000000" pitchFamily="2" charset="2"/>
              </a:rPr>
              <a:t></a:t>
            </a:r>
            <a:r>
              <a:rPr lang="en-GB" sz="1050" dirty="0">
                <a:solidFill>
                  <a:schemeClr val="tx1"/>
                </a:solidFill>
                <a:latin typeface="Arial" panose="020B0604020202020204" pitchFamily="34" charset="0"/>
                <a:cs typeface="Arial" panose="020B0604020202020204" pitchFamily="34" charset="0"/>
              </a:rPr>
              <a:t>=moderate over-indexing (index 110-119) and </a:t>
            </a:r>
            <a:r>
              <a:rPr lang="en-GB" sz="1050" dirty="0">
                <a:solidFill>
                  <a:srgbClr val="00B050"/>
                </a:solidFill>
                <a:latin typeface="Arial" panose="020B0604020202020204" pitchFamily="34" charset="0"/>
                <a:cs typeface="Arial" panose="020B0604020202020204" pitchFamily="34" charset="0"/>
                <a:sym typeface="Wingdings" panose="05000000000000000000" pitchFamily="2" charset="2"/>
              </a:rPr>
              <a:t></a:t>
            </a:r>
            <a:r>
              <a:rPr lang="en-GB" sz="1050" dirty="0">
                <a:solidFill>
                  <a:schemeClr val="tx1"/>
                </a:solidFill>
                <a:latin typeface="Arial" panose="020B0604020202020204" pitchFamily="34" charset="0"/>
                <a:cs typeface="Arial" panose="020B0604020202020204" pitchFamily="34" charset="0"/>
              </a:rPr>
              <a:t>=strong over-indexing (index 120+)</a:t>
            </a:r>
            <a:endParaRPr lang="en-GB" sz="1050" b="1" dirty="0">
              <a:solidFill>
                <a:schemeClr val="tx1"/>
              </a:solidFill>
              <a:latin typeface="Arial" panose="020B0604020202020204" pitchFamily="34" charset="0"/>
              <a:cs typeface="Arial" panose="020B0604020202020204" pitchFamily="34" charset="0"/>
            </a:endParaRPr>
          </a:p>
          <a:p>
            <a:endParaRPr lang="en-GB" sz="1100" b="1" dirty="0">
              <a:solidFill>
                <a:schemeClr val="tx1"/>
              </a:solidFill>
              <a:latin typeface="Arial" panose="020B0604020202020204" pitchFamily="34" charset="0"/>
              <a:cs typeface="Arial" panose="020B0604020202020204" pitchFamily="34" charset="0"/>
            </a:endParaRPr>
          </a:p>
          <a:p>
            <a:pPr lvl="0"/>
            <a:r>
              <a:rPr lang="en-GB" sz="1200" b="1" dirty="0">
                <a:solidFill>
                  <a:srgbClr val="120742"/>
                </a:solidFill>
                <a:latin typeface="Arial" panose="020B0604020202020204" pitchFamily="34" charset="0"/>
                <a:cs typeface="Arial" panose="020B0604020202020204" pitchFamily="34" charset="0"/>
              </a:rPr>
              <a:t>SOURCE </a:t>
            </a:r>
          </a:p>
          <a:p>
            <a:pPr lvl="0"/>
            <a:r>
              <a:rPr lang="en-GB" sz="1050" dirty="0">
                <a:solidFill>
                  <a:srgbClr val="120742"/>
                </a:solidFill>
                <a:latin typeface="Arial" panose="020B0604020202020204" pitchFamily="34" charset="0"/>
                <a:cs typeface="Arial" panose="020B0604020202020204" pitchFamily="34" charset="0"/>
              </a:rPr>
              <a:t>Online survey of 1,640 respondents. Fieldwork carried out between </a:t>
            </a:r>
            <a:r>
              <a:rPr lang="en-GB" sz="1050" dirty="0">
                <a:solidFill>
                  <a:srgbClr val="120742"/>
                </a:solidFill>
                <a:highlight>
                  <a:srgbClr val="FFFF00"/>
                </a:highlight>
                <a:latin typeface="Arial" panose="020B0604020202020204" pitchFamily="34" charset="0"/>
                <a:cs typeface="Arial" panose="020B0604020202020204" pitchFamily="34" charset="0"/>
              </a:rPr>
              <a:t>[02.17]</a:t>
            </a:r>
            <a:r>
              <a:rPr lang="en-GB" sz="1050" dirty="0">
                <a:solidFill>
                  <a:srgbClr val="120742"/>
                </a:solidFill>
                <a:latin typeface="Arial" panose="020B0604020202020204" pitchFamily="34" charset="0"/>
                <a:cs typeface="Arial" panose="020B0604020202020204" pitchFamily="34" charset="0"/>
              </a:rPr>
              <a:t> and </a:t>
            </a:r>
            <a:r>
              <a:rPr lang="en-GB" sz="1050" dirty="0">
                <a:solidFill>
                  <a:srgbClr val="120742"/>
                </a:solidFill>
                <a:highlight>
                  <a:srgbClr val="FFFF00"/>
                </a:highlight>
                <a:latin typeface="Arial" panose="020B0604020202020204" pitchFamily="34" charset="0"/>
                <a:cs typeface="Arial" panose="020B0604020202020204" pitchFamily="34" charset="0"/>
              </a:rPr>
              <a:t>[03.17]</a:t>
            </a:r>
            <a:r>
              <a:rPr lang="en-GB" sz="1050" dirty="0" smtClean="0">
                <a:solidFill>
                  <a:srgbClr val="120742"/>
                </a:solidFill>
                <a:latin typeface="Arial" panose="020B0604020202020204" pitchFamily="34" charset="0"/>
                <a:cs typeface="Arial" panose="020B0604020202020204" pitchFamily="34" charset="0"/>
              </a:rPr>
              <a:t>.</a:t>
            </a:r>
            <a:endParaRPr lang="en-GB" sz="1050" dirty="0">
              <a:solidFill>
                <a:srgbClr val="120742"/>
              </a:solidFill>
              <a:latin typeface="Arial" panose="020B0604020202020204" pitchFamily="34" charset="0"/>
              <a:cs typeface="Arial" panose="020B0604020202020204" pitchFamily="34" charset="0"/>
            </a:endParaRPr>
          </a:p>
        </p:txBody>
      </p:sp>
      <p:graphicFrame>
        <p:nvGraphicFramePr>
          <p:cNvPr id="26" name="Table 25"/>
          <p:cNvGraphicFramePr>
            <a:graphicFrameLocks noGrp="1"/>
          </p:cNvGraphicFramePr>
          <p:nvPr>
            <p:extLst/>
          </p:nvPr>
        </p:nvGraphicFramePr>
        <p:xfrm>
          <a:off x="326345" y="1289671"/>
          <a:ext cx="4140000" cy="3636000"/>
        </p:xfrm>
        <a:graphic>
          <a:graphicData uri="http://schemas.openxmlformats.org/drawingml/2006/table">
            <a:tbl>
              <a:tblPr>
                <a:tableStyleId>{5C22544A-7EE6-4342-B048-85BDC9FD1C3A}</a:tableStyleId>
              </a:tblPr>
              <a:tblGrid>
                <a:gridCol w="2440800">
                  <a:extLst>
                    <a:ext uri="{9D8B030D-6E8A-4147-A177-3AD203B41FA5}">
                      <a16:colId xmlns:a16="http://schemas.microsoft.com/office/drawing/2014/main" xmlns="" val="1103061090"/>
                    </a:ext>
                  </a:extLst>
                </a:gridCol>
                <a:gridCol w="849600">
                  <a:extLst>
                    <a:ext uri="{9D8B030D-6E8A-4147-A177-3AD203B41FA5}">
                      <a16:colId xmlns:a16="http://schemas.microsoft.com/office/drawing/2014/main" xmlns="" val="644159123"/>
                    </a:ext>
                  </a:extLst>
                </a:gridCol>
                <a:gridCol w="849600">
                  <a:extLst>
                    <a:ext uri="{9D8B030D-6E8A-4147-A177-3AD203B41FA5}">
                      <a16:colId xmlns:a16="http://schemas.microsoft.com/office/drawing/2014/main" xmlns="" val="3859757549"/>
                    </a:ext>
                  </a:extLst>
                </a:gridCol>
              </a:tblGrid>
              <a:tr h="396000">
                <a:tc>
                  <a:txBody>
                    <a:bodyPr/>
                    <a:lstStyle/>
                    <a:p>
                      <a:pPr algn="l" fontAlgn="b"/>
                      <a:r>
                        <a:rPr lang="en-GB" sz="1200" b="1" i="0" u="none" strike="noStrike" dirty="0">
                          <a:solidFill>
                            <a:schemeClr val="tx1"/>
                          </a:solidFill>
                          <a:effectLst/>
                          <a:latin typeface="Arial" panose="020B0604020202020204" pitchFamily="34" charset="0"/>
                          <a:cs typeface="Arial" panose="020B0604020202020204" pitchFamily="34" charset="0"/>
                        </a:rPr>
                        <a:t>ACTIVITY</a:t>
                      </a:r>
                      <a:endParaRPr lang="en-GB" sz="1600" b="1"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nchor="ctr">
                    <a:lnL w="12700" cmpd="sng">
                      <a:noFill/>
                    </a:lnL>
                    <a:lnR w="3175" cap="flat" cmpd="sng" algn="ctr">
                      <a:solidFill>
                        <a:schemeClr val="bg1">
                          <a:lumMod val="75000"/>
                        </a:schemeClr>
                      </a:solidFill>
                      <a:prstDash val="solid"/>
                      <a:round/>
                      <a:headEnd type="none" w="med" len="med"/>
                      <a:tailEnd type="none" w="med" len="med"/>
                    </a:lnR>
                    <a:lnT w="12700" cmpd="sng">
                      <a:noFill/>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1" i="0" u="none" strike="noStrike" dirty="0">
                          <a:solidFill>
                            <a:schemeClr val="tx1"/>
                          </a:solidFill>
                          <a:effectLst/>
                          <a:latin typeface="Arial" panose="020B0604020202020204" pitchFamily="34" charset="0"/>
                          <a:cs typeface="Arial" panose="020B0604020202020204" pitchFamily="34" charset="0"/>
                        </a:rPr>
                        <a:t>T2B</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12700" cmpd="sng">
                      <a:noFill/>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200" b="1" i="0" u="none" strike="noStrike" dirty="0">
                          <a:solidFill>
                            <a:schemeClr val="tx1"/>
                          </a:solidFill>
                          <a:effectLst/>
                          <a:latin typeface="Arial" panose="020B0604020202020204" pitchFamily="34" charset="0"/>
                          <a:cs typeface="Arial" panose="020B0604020202020204" pitchFamily="34" charset="0"/>
                        </a:rPr>
                        <a:t>INDEX </a:t>
                      </a:r>
                    </a:p>
                    <a:p>
                      <a:pPr algn="ctr" fontAlgn="b"/>
                      <a:r>
                        <a:rPr lang="en-GB" sz="700" b="1" i="0" u="none" strike="noStrike" dirty="0">
                          <a:solidFill>
                            <a:schemeClr val="tx1"/>
                          </a:solidFill>
                          <a:effectLst/>
                          <a:latin typeface="Arial" panose="020B0604020202020204" pitchFamily="34" charset="0"/>
                          <a:cs typeface="Arial" panose="020B0604020202020204" pitchFamily="34" charset="0"/>
                        </a:rPr>
                        <a:t>IMPORTANCE </a:t>
                      </a:r>
                    </a:p>
                  </a:txBody>
                  <a:tcPr marL="9525" marR="9525" marT="9525" marB="0" anchor="ctr">
                    <a:lnL w="3175" cap="flat" cmpd="sng" algn="ctr">
                      <a:solidFill>
                        <a:schemeClr val="bg1">
                          <a:lumMod val="75000"/>
                        </a:schemeClr>
                      </a:solidFill>
                      <a:prstDash val="solid"/>
                      <a:round/>
                      <a:headEnd type="none" w="med" len="med"/>
                      <a:tailEnd type="none" w="med" len="med"/>
                    </a:lnL>
                    <a:lnR w="12700" cmpd="sng">
                      <a:noFill/>
                    </a:lnR>
                    <a:lnT w="12700" cmpd="sng">
                      <a:noFill/>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255244487"/>
                  </a:ext>
                </a:extLst>
              </a:tr>
              <a:tr h="324000">
                <a:tc>
                  <a:txBody>
                    <a:bodyPr/>
                    <a:lstStyle/>
                    <a:p>
                      <a:pPr algn="l" fontAlgn="b"/>
                      <a:r>
                        <a:rPr lang="en-GB" sz="1000" b="0" i="0" u="none" strike="noStrike" dirty="0">
                          <a:solidFill>
                            <a:srgbClr val="120742"/>
                          </a:solidFill>
                          <a:effectLst/>
                          <a:latin typeface="Arial" panose="020B0604020202020204" pitchFamily="34" charset="0"/>
                          <a:cs typeface="Arial" panose="020B0604020202020204" pitchFamily="34" charset="0"/>
                        </a:rPr>
                        <a:t>Long (&gt; ½ day) country or coastal walk</a:t>
                      </a:r>
                    </a:p>
                  </a:txBody>
                  <a:tcPr marL="9525" marR="9525" marT="9525"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solidFill>
                            <a:srgbClr val="120742"/>
                          </a:solidFill>
                          <a:effectLst/>
                          <a:latin typeface="Arial" panose="020B0604020202020204" pitchFamily="34" charset="0"/>
                          <a:cs typeface="Arial" panose="020B0604020202020204" pitchFamily="34" charset="0"/>
                        </a:rPr>
                        <a:t>46%</a:t>
                      </a:r>
                    </a:p>
                  </a:txBody>
                  <a:tcPr marL="9525" marR="9525" marT="9525"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rgbClr val="120742"/>
                          </a:solidFill>
                          <a:effectLst/>
                          <a:latin typeface="Arial" panose="020B0604020202020204" pitchFamily="34" charset="0"/>
                          <a:cs typeface="Arial" panose="020B0604020202020204" pitchFamily="34" charset="0"/>
                        </a:rPr>
                        <a:t> 109 </a:t>
                      </a:r>
                    </a:p>
                  </a:txBody>
                  <a:tcPr marL="9525" marR="9525" marT="9525" anchor="ctr">
                    <a:lnL w="3175" cap="flat" cmpd="sng" algn="ctr">
                      <a:solidFill>
                        <a:schemeClr val="bg1">
                          <a:lumMod val="75000"/>
                        </a:schemeClr>
                      </a:solidFill>
                      <a:prstDash val="solid"/>
                      <a:round/>
                      <a:headEnd type="none" w="med" len="med"/>
                      <a:tailEnd type="none" w="med" len="med"/>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005986910"/>
                  </a:ext>
                </a:extLst>
              </a:tr>
              <a:tr h="324000">
                <a:tc>
                  <a:txBody>
                    <a:bodyPr/>
                    <a:lstStyle/>
                    <a:p>
                      <a:pPr algn="l" fontAlgn="b"/>
                      <a:r>
                        <a:rPr lang="en-GB" sz="1000" b="0" i="0" u="none" strike="noStrike" dirty="0">
                          <a:solidFill>
                            <a:srgbClr val="120742"/>
                          </a:solidFill>
                          <a:effectLst/>
                          <a:latin typeface="Arial" panose="020B0604020202020204" pitchFamily="34" charset="0"/>
                          <a:cs typeface="Arial" panose="020B0604020202020204" pitchFamily="34" charset="0"/>
                        </a:rPr>
                        <a:t>Experiencing local nightlife</a:t>
                      </a:r>
                    </a:p>
                  </a:txBody>
                  <a:tcPr marL="9525" marR="9525" marT="9525"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solidFill>
                            <a:srgbClr val="120742"/>
                          </a:solidFill>
                          <a:effectLst/>
                          <a:latin typeface="Arial" panose="020B0604020202020204" pitchFamily="34" charset="0"/>
                          <a:cs typeface="Arial" panose="020B0604020202020204" pitchFamily="34" charset="0"/>
                        </a:rPr>
                        <a:t>46%</a:t>
                      </a:r>
                    </a:p>
                  </a:txBody>
                  <a:tcPr marL="9525" marR="9525" marT="9525"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rgbClr val="120742"/>
                          </a:solidFill>
                          <a:effectLst/>
                          <a:latin typeface="Arial" panose="020B0604020202020204" pitchFamily="34" charset="0"/>
                          <a:cs typeface="Arial" panose="020B0604020202020204" pitchFamily="34" charset="0"/>
                        </a:rPr>
                        <a:t> 101 </a:t>
                      </a:r>
                    </a:p>
                  </a:txBody>
                  <a:tcPr marL="9525" marR="9525" marT="9525" anchor="ctr">
                    <a:lnL w="3175" cap="flat" cmpd="sng" algn="ctr">
                      <a:solidFill>
                        <a:schemeClr val="bg1">
                          <a:lumMod val="75000"/>
                        </a:schemeClr>
                      </a:solidFill>
                      <a:prstDash val="solid"/>
                      <a:round/>
                      <a:headEnd type="none" w="med" len="med"/>
                      <a:tailEnd type="none" w="med" len="med"/>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4167075963"/>
                  </a:ext>
                </a:extLst>
              </a:tr>
              <a:tr h="324000">
                <a:tc>
                  <a:txBody>
                    <a:bodyPr/>
                    <a:lstStyle/>
                    <a:p>
                      <a:pPr algn="l" fontAlgn="b"/>
                      <a:r>
                        <a:rPr lang="en-GB" sz="1000" b="0" i="0" u="none" strike="noStrike" dirty="0">
                          <a:solidFill>
                            <a:srgbClr val="120742"/>
                          </a:solidFill>
                          <a:effectLst/>
                          <a:latin typeface="Arial" panose="020B0604020202020204" pitchFamily="34" charset="0"/>
                          <a:cs typeface="Arial" panose="020B0604020202020204" pitchFamily="34" charset="0"/>
                        </a:rPr>
                        <a:t>Visiting a religious building</a:t>
                      </a:r>
                    </a:p>
                  </a:txBody>
                  <a:tcPr marL="9525" marR="9525" marT="9525"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solidFill>
                            <a:srgbClr val="120742"/>
                          </a:solidFill>
                          <a:effectLst/>
                          <a:latin typeface="Arial" panose="020B0604020202020204" pitchFamily="34" charset="0"/>
                          <a:cs typeface="Arial" panose="020B0604020202020204" pitchFamily="34" charset="0"/>
                        </a:rPr>
                        <a:t>43%</a:t>
                      </a:r>
                    </a:p>
                  </a:txBody>
                  <a:tcPr marL="9525" marR="9525" marT="9525"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rgbClr val="120742"/>
                          </a:solidFill>
                          <a:effectLst/>
                          <a:latin typeface="Arial" panose="020B0604020202020204" pitchFamily="34" charset="0"/>
                          <a:cs typeface="Arial" panose="020B0604020202020204" pitchFamily="34" charset="0"/>
                        </a:rPr>
                        <a:t> 91 </a:t>
                      </a:r>
                    </a:p>
                  </a:txBody>
                  <a:tcPr marL="9525" marR="9525" marT="9525" anchor="ctr">
                    <a:lnL w="3175" cap="flat" cmpd="sng" algn="ctr">
                      <a:solidFill>
                        <a:schemeClr val="bg1">
                          <a:lumMod val="75000"/>
                        </a:schemeClr>
                      </a:solidFill>
                      <a:prstDash val="solid"/>
                      <a:round/>
                      <a:headEnd type="none" w="med" len="med"/>
                      <a:tailEnd type="none" w="med" len="med"/>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265351345"/>
                  </a:ext>
                </a:extLst>
              </a:tr>
              <a:tr h="324000">
                <a:tc>
                  <a:txBody>
                    <a:bodyPr/>
                    <a:lstStyle/>
                    <a:p>
                      <a:pPr algn="l" fontAlgn="b"/>
                      <a:r>
                        <a:rPr lang="en-GB" sz="1000" b="0" i="0" u="none" strike="noStrike" dirty="0">
                          <a:solidFill>
                            <a:srgbClr val="120742"/>
                          </a:solidFill>
                          <a:effectLst/>
                          <a:latin typeface="Arial" panose="020B0604020202020204" pitchFamily="34" charset="0"/>
                          <a:cs typeface="Arial" panose="020B0604020202020204" pitchFamily="34" charset="0"/>
                        </a:rPr>
                        <a:t>Shopping for locally made products/craft</a:t>
                      </a:r>
                    </a:p>
                  </a:txBody>
                  <a:tcPr marL="9525" marR="9525" marT="9525"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solidFill>
                            <a:srgbClr val="120742"/>
                          </a:solidFill>
                          <a:effectLst/>
                          <a:latin typeface="Arial" panose="020B0604020202020204" pitchFamily="34" charset="0"/>
                          <a:cs typeface="Arial" panose="020B0604020202020204" pitchFamily="34" charset="0"/>
                        </a:rPr>
                        <a:t>43%</a:t>
                      </a:r>
                    </a:p>
                  </a:txBody>
                  <a:tcPr marL="9525" marR="9525" marT="9525"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rgbClr val="120742"/>
                          </a:solidFill>
                          <a:effectLst/>
                          <a:latin typeface="Arial" panose="020B0604020202020204" pitchFamily="34" charset="0"/>
                          <a:cs typeface="Arial" panose="020B0604020202020204" pitchFamily="34" charset="0"/>
                        </a:rPr>
                        <a:t> 93 </a:t>
                      </a:r>
                    </a:p>
                  </a:txBody>
                  <a:tcPr marL="9525" marR="9525" marT="9525" anchor="ctr">
                    <a:lnL w="3175" cap="flat" cmpd="sng" algn="ctr">
                      <a:solidFill>
                        <a:schemeClr val="bg1">
                          <a:lumMod val="75000"/>
                        </a:schemeClr>
                      </a:solidFill>
                      <a:prstDash val="solid"/>
                      <a:round/>
                      <a:headEnd type="none" w="med" len="med"/>
                      <a:tailEnd type="none" w="med" len="med"/>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373551203"/>
                  </a:ext>
                </a:extLst>
              </a:tr>
              <a:tr h="324000">
                <a:tc>
                  <a:txBody>
                    <a:bodyPr/>
                    <a:lstStyle/>
                    <a:p>
                      <a:pPr algn="l" fontAlgn="b"/>
                      <a:r>
                        <a:rPr lang="en-GB" sz="1000" b="0" i="0" u="none" strike="noStrike" dirty="0">
                          <a:solidFill>
                            <a:srgbClr val="120742"/>
                          </a:solidFill>
                          <a:effectLst/>
                          <a:latin typeface="Arial" panose="020B0604020202020204" pitchFamily="34" charset="0"/>
                          <a:cs typeface="Arial" panose="020B0604020202020204" pitchFamily="34" charset="0"/>
                        </a:rPr>
                        <a:t>Having a gourmet meal</a:t>
                      </a:r>
                    </a:p>
                  </a:txBody>
                  <a:tcPr marL="9525" marR="9525" marT="9525"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solidFill>
                            <a:srgbClr val="120742"/>
                          </a:solidFill>
                          <a:effectLst/>
                          <a:latin typeface="Arial" panose="020B0604020202020204" pitchFamily="34" charset="0"/>
                          <a:cs typeface="Arial" panose="020B0604020202020204" pitchFamily="34" charset="0"/>
                        </a:rPr>
                        <a:t>41%</a:t>
                      </a:r>
                    </a:p>
                  </a:txBody>
                  <a:tcPr marL="9525" marR="9525" marT="9525"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1" i="0" u="none" strike="noStrike" dirty="0">
                          <a:solidFill>
                            <a:schemeClr val="bg1"/>
                          </a:solidFill>
                          <a:effectLst/>
                          <a:latin typeface="Arial" panose="020B0604020202020204" pitchFamily="34" charset="0"/>
                          <a:cs typeface="Arial" panose="020B0604020202020204" pitchFamily="34" charset="0"/>
                        </a:rPr>
                        <a:t> 86 </a:t>
                      </a:r>
                    </a:p>
                  </a:txBody>
                  <a:tcPr marL="9525" marR="9525" marT="9525" anchor="ctr">
                    <a:lnL w="3175" cap="flat" cmpd="sng" algn="ctr">
                      <a:solidFill>
                        <a:schemeClr val="bg1">
                          <a:lumMod val="75000"/>
                        </a:schemeClr>
                      </a:solidFill>
                      <a:prstDash val="solid"/>
                      <a:round/>
                      <a:headEnd type="none" w="med" len="med"/>
                      <a:tailEnd type="none" w="med" len="med"/>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FFC000"/>
                    </a:solidFill>
                  </a:tcPr>
                </a:tc>
                <a:extLst>
                  <a:ext uri="{0D108BD9-81ED-4DB2-BD59-A6C34878D82A}">
                    <a16:rowId xmlns:a16="http://schemas.microsoft.com/office/drawing/2014/main" xmlns="" val="1189524845"/>
                  </a:ext>
                </a:extLst>
              </a:tr>
              <a:tr h="324000">
                <a:tc>
                  <a:txBody>
                    <a:bodyPr/>
                    <a:lstStyle/>
                    <a:p>
                      <a:pPr algn="l" fontAlgn="b"/>
                      <a:r>
                        <a:rPr lang="en-GB" sz="1000" b="0" i="0" u="none" strike="noStrike" dirty="0">
                          <a:solidFill>
                            <a:srgbClr val="120742"/>
                          </a:solidFill>
                          <a:effectLst/>
                          <a:latin typeface="Arial" panose="020B0604020202020204" pitchFamily="34" charset="0"/>
                          <a:cs typeface="Arial" panose="020B0604020202020204" pitchFamily="34" charset="0"/>
                        </a:rPr>
                        <a:t>Food &amp; drink tour or attraction</a:t>
                      </a:r>
                    </a:p>
                  </a:txBody>
                  <a:tcPr marL="9525" marR="9525" marT="9525"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solidFill>
                            <a:srgbClr val="120742"/>
                          </a:solidFill>
                          <a:effectLst/>
                          <a:latin typeface="Arial" panose="020B0604020202020204" pitchFamily="34" charset="0"/>
                          <a:cs typeface="Arial" panose="020B0604020202020204" pitchFamily="34" charset="0"/>
                        </a:rPr>
                        <a:t>39%</a:t>
                      </a:r>
                    </a:p>
                  </a:txBody>
                  <a:tcPr marL="9525" marR="9525" marT="9525"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rgbClr val="120742"/>
                          </a:solidFill>
                          <a:effectLst/>
                          <a:latin typeface="Arial" panose="020B0604020202020204" pitchFamily="34" charset="0"/>
                          <a:cs typeface="Arial" panose="020B0604020202020204" pitchFamily="34" charset="0"/>
                        </a:rPr>
                        <a:t> 99 </a:t>
                      </a:r>
                    </a:p>
                  </a:txBody>
                  <a:tcPr marL="9525" marR="9525" marT="9525" anchor="ctr">
                    <a:lnL w="3175" cap="flat" cmpd="sng" algn="ctr">
                      <a:solidFill>
                        <a:schemeClr val="bg1">
                          <a:lumMod val="75000"/>
                        </a:schemeClr>
                      </a:solidFill>
                      <a:prstDash val="solid"/>
                      <a:round/>
                      <a:headEnd type="none" w="med" len="med"/>
                      <a:tailEnd type="none" w="med" len="med"/>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824507888"/>
                  </a:ext>
                </a:extLst>
              </a:tr>
              <a:tr h="324000">
                <a:tc>
                  <a:txBody>
                    <a:bodyPr/>
                    <a:lstStyle/>
                    <a:p>
                      <a:pPr algn="l" fontAlgn="b"/>
                      <a:r>
                        <a:rPr lang="en-GB" sz="1000" b="0" i="0" u="none" strike="noStrike" dirty="0">
                          <a:solidFill>
                            <a:srgbClr val="120742"/>
                          </a:solidFill>
                          <a:effectLst/>
                          <a:latin typeface="Arial" panose="020B0604020202020204" pitchFamily="34" charset="0"/>
                          <a:cs typeface="Arial" panose="020B0604020202020204" pitchFamily="34" charset="0"/>
                        </a:rPr>
                        <a:t>Shopping for clothes</a:t>
                      </a:r>
                    </a:p>
                  </a:txBody>
                  <a:tcPr marL="9525" marR="9525" marT="9525"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solidFill>
                            <a:srgbClr val="120742"/>
                          </a:solidFill>
                          <a:effectLst/>
                          <a:latin typeface="Arial" panose="020B0604020202020204" pitchFamily="34" charset="0"/>
                          <a:cs typeface="Arial" panose="020B0604020202020204" pitchFamily="34" charset="0"/>
                        </a:rPr>
                        <a:t>39%</a:t>
                      </a:r>
                    </a:p>
                  </a:txBody>
                  <a:tcPr marL="9525" marR="9525" marT="9525"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rgbClr val="120742"/>
                          </a:solidFill>
                          <a:effectLst/>
                          <a:latin typeface="Arial" panose="020B0604020202020204" pitchFamily="34" charset="0"/>
                          <a:cs typeface="Arial" panose="020B0604020202020204" pitchFamily="34" charset="0"/>
                        </a:rPr>
                        <a:t> 95 </a:t>
                      </a:r>
                    </a:p>
                  </a:txBody>
                  <a:tcPr marL="9525" marR="9525" marT="9525" anchor="ctr">
                    <a:lnL w="3175" cap="flat" cmpd="sng" algn="ctr">
                      <a:solidFill>
                        <a:schemeClr val="bg1">
                          <a:lumMod val="75000"/>
                        </a:schemeClr>
                      </a:solidFill>
                      <a:prstDash val="solid"/>
                      <a:round/>
                      <a:headEnd type="none" w="med" len="med"/>
                      <a:tailEnd type="none" w="med" len="med"/>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463063126"/>
                  </a:ext>
                </a:extLst>
              </a:tr>
              <a:tr h="324000">
                <a:tc>
                  <a:txBody>
                    <a:bodyPr/>
                    <a:lstStyle/>
                    <a:p>
                      <a:pPr algn="l" fontAlgn="b"/>
                      <a:r>
                        <a:rPr lang="en-GB" sz="1000" b="0" i="0" u="none" strike="noStrike" dirty="0">
                          <a:solidFill>
                            <a:srgbClr val="120742"/>
                          </a:solidFill>
                          <a:effectLst/>
                          <a:latin typeface="Arial" panose="020B0604020202020204" pitchFamily="34" charset="0"/>
                          <a:cs typeface="Arial" panose="020B0604020202020204" pitchFamily="34" charset="0"/>
                        </a:rPr>
                        <a:t>Film/TV/Literature attraction</a:t>
                      </a:r>
                    </a:p>
                  </a:txBody>
                  <a:tcPr marL="9525" marR="9525" marT="9525"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solidFill>
                            <a:srgbClr val="120742"/>
                          </a:solidFill>
                          <a:effectLst/>
                          <a:latin typeface="Arial" panose="020B0604020202020204" pitchFamily="34" charset="0"/>
                          <a:cs typeface="Arial" panose="020B0604020202020204" pitchFamily="34" charset="0"/>
                        </a:rPr>
                        <a:t>39%</a:t>
                      </a:r>
                    </a:p>
                  </a:txBody>
                  <a:tcPr marL="9525" marR="9525" marT="9525"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rgbClr val="120742"/>
                          </a:solidFill>
                          <a:effectLst/>
                          <a:latin typeface="Arial" panose="020B0604020202020204" pitchFamily="34" charset="0"/>
                          <a:cs typeface="Arial" panose="020B0604020202020204" pitchFamily="34" charset="0"/>
                        </a:rPr>
                        <a:t> 96 </a:t>
                      </a:r>
                    </a:p>
                  </a:txBody>
                  <a:tcPr marL="9525" marR="9525" marT="9525" anchor="ctr">
                    <a:lnL w="3175" cap="flat" cmpd="sng" algn="ctr">
                      <a:solidFill>
                        <a:schemeClr val="bg1">
                          <a:lumMod val="75000"/>
                        </a:schemeClr>
                      </a:solidFill>
                      <a:prstDash val="solid"/>
                      <a:round/>
                      <a:headEnd type="none" w="med" len="med"/>
                      <a:tailEnd type="none" w="med" len="med"/>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89088986"/>
                  </a:ext>
                </a:extLst>
              </a:tr>
              <a:tr h="324000">
                <a:tc>
                  <a:txBody>
                    <a:bodyPr/>
                    <a:lstStyle/>
                    <a:p>
                      <a:pPr algn="l" fontAlgn="b"/>
                      <a:r>
                        <a:rPr lang="en-GB" sz="1000" b="0" i="0" u="none" strike="noStrike" dirty="0">
                          <a:solidFill>
                            <a:srgbClr val="120742"/>
                          </a:solidFill>
                          <a:effectLst/>
                          <a:latin typeface="Arial" panose="020B0604020202020204" pitchFamily="34" charset="0"/>
                          <a:cs typeface="Arial" panose="020B0604020202020204" pitchFamily="34" charset="0"/>
                        </a:rPr>
                        <a:t>Watching a play / musical</a:t>
                      </a:r>
                    </a:p>
                  </a:txBody>
                  <a:tcPr marL="9525" marR="9525" marT="9525"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solidFill>
                            <a:srgbClr val="120742"/>
                          </a:solidFill>
                          <a:effectLst/>
                          <a:latin typeface="Arial" panose="020B0604020202020204" pitchFamily="34" charset="0"/>
                          <a:cs typeface="Arial" panose="020B0604020202020204" pitchFamily="34" charset="0"/>
                        </a:rPr>
                        <a:t>37%</a:t>
                      </a:r>
                    </a:p>
                  </a:txBody>
                  <a:tcPr marL="9525" marR="9525" marT="9525"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1" i="0" u="none" strike="noStrike" dirty="0">
                          <a:solidFill>
                            <a:schemeClr val="bg1"/>
                          </a:solidFill>
                          <a:effectLst/>
                          <a:latin typeface="Arial" panose="020B0604020202020204" pitchFamily="34" charset="0"/>
                          <a:cs typeface="Arial" panose="020B0604020202020204" pitchFamily="34" charset="0"/>
                        </a:rPr>
                        <a:t> 81 </a:t>
                      </a:r>
                    </a:p>
                  </a:txBody>
                  <a:tcPr marL="9525" marR="9525" marT="9525" anchor="ctr">
                    <a:lnL w="3175" cap="flat" cmpd="sng" algn="ctr">
                      <a:solidFill>
                        <a:schemeClr val="bg1">
                          <a:lumMod val="75000"/>
                        </a:schemeClr>
                      </a:solidFill>
                      <a:prstDash val="solid"/>
                      <a:round/>
                      <a:headEnd type="none" w="med" len="med"/>
                      <a:tailEnd type="none" w="med" len="med"/>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FFC000"/>
                    </a:solidFill>
                  </a:tcPr>
                </a:tc>
                <a:extLst>
                  <a:ext uri="{0D108BD9-81ED-4DB2-BD59-A6C34878D82A}">
                    <a16:rowId xmlns:a16="http://schemas.microsoft.com/office/drawing/2014/main" xmlns="" val="2214850825"/>
                  </a:ext>
                </a:extLst>
              </a:tr>
              <a:tr h="324000">
                <a:tc>
                  <a:txBody>
                    <a:bodyPr/>
                    <a:lstStyle/>
                    <a:p>
                      <a:pPr algn="l" fontAlgn="b"/>
                      <a:r>
                        <a:rPr lang="en-GB" sz="1000" b="0" i="0" u="none" strike="noStrike" dirty="0">
                          <a:solidFill>
                            <a:srgbClr val="120742"/>
                          </a:solidFill>
                          <a:effectLst/>
                          <a:latin typeface="Arial" panose="020B0604020202020204" pitchFamily="34" charset="0"/>
                          <a:cs typeface="Arial" panose="020B0604020202020204" pitchFamily="34" charset="0"/>
                        </a:rPr>
                        <a:t>Visiting contemporary culture attraction</a:t>
                      </a:r>
                    </a:p>
                  </a:txBody>
                  <a:tcPr marL="9525" marR="9525" marT="9525"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solidFill>
                            <a:srgbClr val="120742"/>
                          </a:solidFill>
                          <a:effectLst/>
                          <a:latin typeface="Arial" panose="020B0604020202020204" pitchFamily="34" charset="0"/>
                          <a:cs typeface="Arial" panose="020B0604020202020204" pitchFamily="34" charset="0"/>
                        </a:rPr>
                        <a:t>36%</a:t>
                      </a:r>
                    </a:p>
                  </a:txBody>
                  <a:tcPr marL="9525" marR="9525" marT="9525"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tc>
                  <a:txBody>
                    <a:bodyPr/>
                    <a:lstStyle/>
                    <a:p>
                      <a:pPr algn="ctr" fontAlgn="b"/>
                      <a:r>
                        <a:rPr lang="en-GB" sz="1000" b="1" i="0" u="none" strike="noStrike" dirty="0">
                          <a:solidFill>
                            <a:schemeClr val="bg1"/>
                          </a:solidFill>
                          <a:effectLst/>
                          <a:latin typeface="Arial" panose="020B0604020202020204" pitchFamily="34" charset="0"/>
                          <a:cs typeface="Arial" panose="020B0604020202020204" pitchFamily="34" charset="0"/>
                        </a:rPr>
                        <a:t> 111 </a:t>
                      </a:r>
                    </a:p>
                  </a:txBody>
                  <a:tcPr marL="9525" marR="9525" marT="9525" anchor="ctr">
                    <a:lnL w="3175" cap="flat" cmpd="sng" algn="ctr">
                      <a:solidFill>
                        <a:schemeClr val="bg1">
                          <a:lumMod val="75000"/>
                        </a:schemeClr>
                      </a:solidFill>
                      <a:prstDash val="solid"/>
                      <a:round/>
                      <a:headEnd type="none" w="med" len="med"/>
                      <a:tailEnd type="none" w="med" len="med"/>
                    </a:lnL>
                    <a:lnR w="12700" cmpd="sng">
                      <a:noFill/>
                    </a:lnR>
                    <a:lnT w="3175"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92D050"/>
                    </a:solidFill>
                  </a:tcPr>
                </a:tc>
                <a:extLst>
                  <a:ext uri="{0D108BD9-81ED-4DB2-BD59-A6C34878D82A}">
                    <a16:rowId xmlns:a16="http://schemas.microsoft.com/office/drawing/2014/main" xmlns="" val="3781145162"/>
                  </a:ext>
                </a:extLst>
              </a:tr>
            </a:tbl>
          </a:graphicData>
        </a:graphic>
      </p:graphicFrame>
      <p:sp>
        <p:nvSpPr>
          <p:cNvPr id="29" name="Rectangle 28"/>
          <p:cNvSpPr/>
          <p:nvPr/>
        </p:nvSpPr>
        <p:spPr>
          <a:xfrm>
            <a:off x="4748221" y="926035"/>
            <a:ext cx="4116478" cy="233397"/>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MARKET SUMMARY (EXAMPLE)</a:t>
            </a:r>
          </a:p>
        </p:txBody>
      </p:sp>
      <p:sp>
        <p:nvSpPr>
          <p:cNvPr id="25" name="Rectangle 24"/>
          <p:cNvSpPr/>
          <p:nvPr/>
        </p:nvSpPr>
        <p:spPr>
          <a:xfrm>
            <a:off x="323793" y="896346"/>
            <a:ext cx="4145104" cy="4069354"/>
          </a:xfrm>
          <a:prstGeom prst="rect">
            <a:avLst/>
          </a:prstGeom>
          <a:solidFill>
            <a:srgbClr val="CBC4C6"/>
          </a:solidFill>
          <a:ln>
            <a:noFill/>
          </a:ln>
          <a:effectLst/>
        </p:spPr>
        <p:style>
          <a:lnRef idx="1">
            <a:schemeClr val="accent1"/>
          </a:lnRef>
          <a:fillRef idx="3">
            <a:schemeClr val="accent1"/>
          </a:fillRef>
          <a:effectRef idx="2">
            <a:schemeClr val="accent1"/>
          </a:effectRef>
          <a:fontRef idx="minor">
            <a:schemeClr val="lt1"/>
          </a:fontRef>
        </p:style>
        <p:txBody>
          <a:bodyPr bIns="108000" rtlCol="0" anchor="b"/>
          <a:lstStyle/>
          <a:p>
            <a:r>
              <a:rPr lang="en-GB" sz="1000" i="1" dirty="0">
                <a:solidFill>
                  <a:srgbClr val="C00000"/>
                </a:solidFill>
                <a:latin typeface="Arial" panose="020B0604020202020204" pitchFamily="34" charset="0"/>
                <a:cs typeface="Arial" panose="020B0604020202020204" pitchFamily="34" charset="0"/>
              </a:rPr>
              <a:t>The demographics block calls out any major skews in the demographic make up people who have booked an England holiday already, indexing scores within sub-groups against the total for the market. </a:t>
            </a:r>
          </a:p>
        </p:txBody>
      </p:sp>
      <p:sp>
        <p:nvSpPr>
          <p:cNvPr id="27" name="Rectangle 26"/>
          <p:cNvSpPr/>
          <p:nvPr/>
        </p:nvSpPr>
        <p:spPr>
          <a:xfrm>
            <a:off x="352419" y="926035"/>
            <a:ext cx="4253286" cy="374461"/>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MOST CONSIDERED ACTIVITIES ON HOLIDAY TO ENGLAND AND IMPORTANCE VS. CHOOSING ENGLAND</a:t>
            </a:r>
          </a:p>
        </p:txBody>
      </p:sp>
      <p:sp>
        <p:nvSpPr>
          <p:cNvPr id="37" name="Rectangle 36"/>
          <p:cNvSpPr/>
          <p:nvPr/>
        </p:nvSpPr>
        <p:spPr>
          <a:xfrm>
            <a:off x="323793" y="953496"/>
            <a:ext cx="4140001" cy="647377"/>
          </a:xfrm>
          <a:prstGeom prst="rect">
            <a:avLst/>
          </a:prstGeom>
          <a:solidFill>
            <a:srgbClr val="CBC4C6"/>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r>
              <a:rPr lang="en-GB" sz="1000" i="1" dirty="0">
                <a:solidFill>
                  <a:srgbClr val="C00000"/>
                </a:solidFill>
                <a:latin typeface="Arial" panose="020B0604020202020204" pitchFamily="34" charset="0"/>
                <a:cs typeface="Arial" panose="020B0604020202020204" pitchFamily="34" charset="0"/>
              </a:rPr>
              <a:t>Snapshot summary of the most defining characteristics of the market, typically majoring on skews relative to the 10-market average or calling out key findings relating to consideration of activities / clusters and the importance of the latter in driving consideration of England.</a:t>
            </a:r>
          </a:p>
        </p:txBody>
      </p:sp>
      <p:sp>
        <p:nvSpPr>
          <p:cNvPr id="34" name="Isosceles Triangle 33"/>
          <p:cNvSpPr/>
          <p:nvPr/>
        </p:nvSpPr>
        <p:spPr>
          <a:xfrm rot="5400000">
            <a:off x="4339638" y="1120660"/>
            <a:ext cx="284188" cy="115839"/>
          </a:xfrm>
          <a:prstGeom prst="triangle">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GB" dirty="0"/>
          </a:p>
        </p:txBody>
      </p:sp>
      <p:sp>
        <p:nvSpPr>
          <p:cNvPr id="39" name="Rectangle 38"/>
          <p:cNvSpPr/>
          <p:nvPr/>
        </p:nvSpPr>
        <p:spPr>
          <a:xfrm>
            <a:off x="323793" y="3258546"/>
            <a:ext cx="4140001" cy="647377"/>
          </a:xfrm>
          <a:prstGeom prst="rect">
            <a:avLst/>
          </a:prstGeom>
          <a:solidFill>
            <a:srgbClr val="CBC4C6"/>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r>
              <a:rPr lang="en-GB" sz="1000" i="1" dirty="0">
                <a:solidFill>
                  <a:srgbClr val="C00000"/>
                </a:solidFill>
                <a:latin typeface="Arial" panose="020B0604020202020204" pitchFamily="34" charset="0"/>
                <a:cs typeface="Arial" panose="020B0604020202020204" pitchFamily="34" charset="0"/>
              </a:rPr>
              <a:t>Detailed explanation of indexing and the colour coding applied to index scores to highlight more or less pronounced differences relative to the 10-market average or the in-market average.</a:t>
            </a:r>
          </a:p>
        </p:txBody>
      </p:sp>
      <p:sp>
        <p:nvSpPr>
          <p:cNvPr id="40" name="Isosceles Triangle 39"/>
          <p:cNvSpPr/>
          <p:nvPr/>
        </p:nvSpPr>
        <p:spPr>
          <a:xfrm rot="5400000">
            <a:off x="4339638" y="3454286"/>
            <a:ext cx="284188" cy="115839"/>
          </a:xfrm>
          <a:prstGeom prst="triangle">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GB" dirty="0"/>
          </a:p>
        </p:txBody>
      </p:sp>
      <p:sp>
        <p:nvSpPr>
          <p:cNvPr id="41" name="Rectangle 40">
            <a:extLst>
              <a:ext uri="{FF2B5EF4-FFF2-40B4-BE49-F238E27FC236}">
                <a16:creationId xmlns:a16="http://schemas.microsoft.com/office/drawing/2014/main" xmlns="" id="{F09BA6DF-1F72-4F5D-BCA7-9508E0F96C18}"/>
              </a:ext>
            </a:extLst>
          </p:cNvPr>
          <p:cNvSpPr/>
          <p:nvPr/>
        </p:nvSpPr>
        <p:spPr>
          <a:xfrm>
            <a:off x="349371" y="5045547"/>
            <a:ext cx="4116478" cy="381728"/>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DEMOGRAPHICS SKEWS: % ALREADY BOOKED ENGLAND HOLIDAY INDEXED VS. MARKET TOTAL</a:t>
            </a:r>
          </a:p>
        </p:txBody>
      </p:sp>
      <p:graphicFrame>
        <p:nvGraphicFramePr>
          <p:cNvPr id="48" name="Table 47">
            <a:extLst>
              <a:ext uri="{FF2B5EF4-FFF2-40B4-BE49-F238E27FC236}">
                <a16:creationId xmlns:a16="http://schemas.microsoft.com/office/drawing/2014/main" xmlns="" id="{8294180A-49DF-47F6-9280-D50F113CEF49}"/>
              </a:ext>
            </a:extLst>
          </p:cNvPr>
          <p:cNvGraphicFramePr>
            <a:graphicFrameLocks noGrp="1"/>
          </p:cNvGraphicFramePr>
          <p:nvPr>
            <p:extLst>
              <p:ext uri="{D42A27DB-BD31-4B8C-83A1-F6EECF244321}">
                <p14:modId xmlns:p14="http://schemas.microsoft.com/office/powerpoint/2010/main" val="3725444638"/>
              </p:ext>
            </p:extLst>
          </p:nvPr>
        </p:nvGraphicFramePr>
        <p:xfrm>
          <a:off x="326345" y="5451867"/>
          <a:ext cx="4142552" cy="680819"/>
        </p:xfrm>
        <a:graphic>
          <a:graphicData uri="http://schemas.openxmlformats.org/drawingml/2006/table">
            <a:tbl>
              <a:tblPr>
                <a:tableStyleId>{5C22544A-7EE6-4342-B048-85BDC9FD1C3A}</a:tableStyleId>
              </a:tblPr>
              <a:tblGrid>
                <a:gridCol w="517819">
                  <a:extLst>
                    <a:ext uri="{9D8B030D-6E8A-4147-A177-3AD203B41FA5}">
                      <a16:colId xmlns:a16="http://schemas.microsoft.com/office/drawing/2014/main" xmlns="" val="379537023"/>
                    </a:ext>
                  </a:extLst>
                </a:gridCol>
                <a:gridCol w="517819">
                  <a:extLst>
                    <a:ext uri="{9D8B030D-6E8A-4147-A177-3AD203B41FA5}">
                      <a16:colId xmlns:a16="http://schemas.microsoft.com/office/drawing/2014/main" xmlns="" val="1083277144"/>
                    </a:ext>
                  </a:extLst>
                </a:gridCol>
                <a:gridCol w="517819">
                  <a:extLst>
                    <a:ext uri="{9D8B030D-6E8A-4147-A177-3AD203B41FA5}">
                      <a16:colId xmlns:a16="http://schemas.microsoft.com/office/drawing/2014/main" xmlns="" val="812582721"/>
                    </a:ext>
                  </a:extLst>
                </a:gridCol>
                <a:gridCol w="517819">
                  <a:extLst>
                    <a:ext uri="{9D8B030D-6E8A-4147-A177-3AD203B41FA5}">
                      <a16:colId xmlns:a16="http://schemas.microsoft.com/office/drawing/2014/main" xmlns="" val="1406986778"/>
                    </a:ext>
                  </a:extLst>
                </a:gridCol>
                <a:gridCol w="517819">
                  <a:extLst>
                    <a:ext uri="{9D8B030D-6E8A-4147-A177-3AD203B41FA5}">
                      <a16:colId xmlns:a16="http://schemas.microsoft.com/office/drawing/2014/main" xmlns="" val="2034199571"/>
                    </a:ext>
                  </a:extLst>
                </a:gridCol>
                <a:gridCol w="517819">
                  <a:extLst>
                    <a:ext uri="{9D8B030D-6E8A-4147-A177-3AD203B41FA5}">
                      <a16:colId xmlns:a16="http://schemas.microsoft.com/office/drawing/2014/main" xmlns="" val="2251176793"/>
                    </a:ext>
                  </a:extLst>
                </a:gridCol>
                <a:gridCol w="517819">
                  <a:extLst>
                    <a:ext uri="{9D8B030D-6E8A-4147-A177-3AD203B41FA5}">
                      <a16:colId xmlns:a16="http://schemas.microsoft.com/office/drawing/2014/main" xmlns="" val="105214153"/>
                    </a:ext>
                  </a:extLst>
                </a:gridCol>
                <a:gridCol w="517819">
                  <a:extLst>
                    <a:ext uri="{9D8B030D-6E8A-4147-A177-3AD203B41FA5}">
                      <a16:colId xmlns:a16="http://schemas.microsoft.com/office/drawing/2014/main" xmlns="" val="2567621665"/>
                    </a:ext>
                  </a:extLst>
                </a:gridCol>
              </a:tblGrid>
              <a:tr h="200025">
                <a:tc>
                  <a:txBody>
                    <a:bodyPr/>
                    <a:lstStyle/>
                    <a:p>
                      <a:pPr algn="ctr" fontAlgn="ctr"/>
                      <a:r>
                        <a:rPr lang="en-GB" sz="1050" b="1" u="none" strike="noStrike" dirty="0">
                          <a:effectLst/>
                          <a:latin typeface="Arial" panose="020B0604020202020204" pitchFamily="34" charset="0"/>
                          <a:cs typeface="Arial" panose="020B0604020202020204" pitchFamily="34" charset="0"/>
                        </a:rPr>
                        <a:t>18-34</a:t>
                      </a:r>
                      <a:endParaRPr lang="en-GB" sz="1050" b="1" i="0" u="none" strike="noStrike" dirty="0">
                        <a:solidFill>
                          <a:srgbClr val="000000"/>
                        </a:solidFill>
                        <a:effectLst/>
                        <a:latin typeface="Arial" panose="020B0604020202020204" pitchFamily="34" charset="0"/>
                        <a:cs typeface="Arial" panose="020B0604020202020204" pitchFamily="34" charset="0"/>
                      </a:endParaRPr>
                    </a:p>
                  </a:txBody>
                  <a:tcPr marL="9525" marR="9525" marT="36000" marB="36000" anchor="ctr">
                    <a:lnL w="12700" cmpd="sng">
                      <a:noFill/>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50" b="1" u="none" strike="noStrike" dirty="0">
                          <a:effectLst/>
                          <a:latin typeface="Arial" panose="020B0604020202020204" pitchFamily="34" charset="0"/>
                          <a:cs typeface="Arial" panose="020B0604020202020204" pitchFamily="34" charset="0"/>
                        </a:rPr>
                        <a:t>35-54</a:t>
                      </a:r>
                      <a:endParaRPr lang="en-GB" sz="1050" b="1" i="0" u="none" strike="noStrike" dirty="0">
                        <a:solidFill>
                          <a:srgbClr val="000000"/>
                        </a:solidFill>
                        <a:effectLst/>
                        <a:latin typeface="Arial" panose="020B0604020202020204" pitchFamily="34" charset="0"/>
                        <a:cs typeface="Arial" panose="020B0604020202020204" pitchFamily="34" charset="0"/>
                      </a:endParaRPr>
                    </a:p>
                  </a:txBody>
                  <a:tcPr marL="9525" marR="9525"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50" b="1" u="none" strike="noStrike" dirty="0">
                          <a:effectLst/>
                          <a:latin typeface="Arial" panose="020B0604020202020204" pitchFamily="34" charset="0"/>
                          <a:cs typeface="Arial" panose="020B0604020202020204" pitchFamily="34" charset="0"/>
                        </a:rPr>
                        <a:t>55+</a:t>
                      </a:r>
                      <a:endParaRPr lang="en-GB" sz="1050" b="1" i="0" u="none" strike="noStrike" dirty="0">
                        <a:solidFill>
                          <a:srgbClr val="000000"/>
                        </a:solidFill>
                        <a:effectLst/>
                        <a:latin typeface="Arial" panose="020B0604020202020204" pitchFamily="34" charset="0"/>
                        <a:cs typeface="Arial" panose="020B0604020202020204" pitchFamily="34" charset="0"/>
                      </a:endParaRPr>
                    </a:p>
                  </a:txBody>
                  <a:tcPr marL="9525" marR="9525"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50" b="1" u="none" strike="noStrike" dirty="0">
                          <a:effectLst/>
                          <a:latin typeface="Arial" panose="020B0604020202020204" pitchFamily="34" charset="0"/>
                          <a:cs typeface="Arial" panose="020B0604020202020204" pitchFamily="34" charset="0"/>
                        </a:rPr>
                        <a:t>Male</a:t>
                      </a:r>
                      <a:endParaRPr lang="en-GB" sz="1050" b="1" i="0" u="none" strike="noStrike" dirty="0">
                        <a:solidFill>
                          <a:srgbClr val="000000"/>
                        </a:solidFill>
                        <a:effectLst/>
                        <a:latin typeface="Arial" panose="020B0604020202020204" pitchFamily="34" charset="0"/>
                        <a:cs typeface="Arial" panose="020B0604020202020204" pitchFamily="34" charset="0"/>
                      </a:endParaRPr>
                    </a:p>
                  </a:txBody>
                  <a:tcPr marL="9525" marR="9525"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50" b="1" u="none" strike="noStrike" dirty="0">
                          <a:effectLst/>
                          <a:latin typeface="Arial" panose="020B0604020202020204" pitchFamily="34" charset="0"/>
                          <a:cs typeface="Arial" panose="020B0604020202020204" pitchFamily="34" charset="0"/>
                        </a:rPr>
                        <a:t>Female</a:t>
                      </a:r>
                      <a:endParaRPr lang="en-GB" sz="1050" b="1" i="0" u="none" strike="noStrike" dirty="0">
                        <a:solidFill>
                          <a:srgbClr val="000000"/>
                        </a:solidFill>
                        <a:effectLst/>
                        <a:latin typeface="Arial" panose="020B0604020202020204" pitchFamily="34" charset="0"/>
                        <a:cs typeface="Arial" panose="020B0604020202020204" pitchFamily="34" charset="0"/>
                      </a:endParaRPr>
                    </a:p>
                  </a:txBody>
                  <a:tcPr marL="9525" marR="9525"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50" b="1" u="none" strike="noStrike" dirty="0">
                          <a:effectLst/>
                          <a:latin typeface="Arial" panose="020B0604020202020204" pitchFamily="34" charset="0"/>
                          <a:cs typeface="Arial" panose="020B0604020202020204" pitchFamily="34" charset="0"/>
                        </a:rPr>
                        <a:t>AB</a:t>
                      </a:r>
                      <a:endParaRPr lang="en-GB" sz="1050" b="1" i="0" u="none" strike="noStrike" dirty="0">
                        <a:solidFill>
                          <a:srgbClr val="000000"/>
                        </a:solidFill>
                        <a:effectLst/>
                        <a:latin typeface="Arial" panose="020B0604020202020204" pitchFamily="34" charset="0"/>
                        <a:cs typeface="Arial" panose="020B0604020202020204" pitchFamily="34" charset="0"/>
                      </a:endParaRPr>
                    </a:p>
                  </a:txBody>
                  <a:tcPr marL="9525" marR="9525"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50" b="1" u="none" strike="noStrike" dirty="0">
                          <a:effectLst/>
                          <a:latin typeface="Arial" panose="020B0604020202020204" pitchFamily="34" charset="0"/>
                          <a:cs typeface="Arial" panose="020B0604020202020204" pitchFamily="34" charset="0"/>
                        </a:rPr>
                        <a:t>C1</a:t>
                      </a:r>
                      <a:endParaRPr lang="en-GB" sz="1050" b="1" i="0" u="none" strike="noStrike" dirty="0">
                        <a:solidFill>
                          <a:srgbClr val="000000"/>
                        </a:solidFill>
                        <a:effectLst/>
                        <a:latin typeface="Arial" panose="020B0604020202020204" pitchFamily="34" charset="0"/>
                        <a:cs typeface="Arial" panose="020B0604020202020204" pitchFamily="34" charset="0"/>
                      </a:endParaRPr>
                    </a:p>
                  </a:txBody>
                  <a:tcPr marL="9525" marR="9525"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50" b="1" u="none" strike="noStrike" dirty="0">
                          <a:effectLst/>
                          <a:latin typeface="Arial" panose="020B0604020202020204" pitchFamily="34" charset="0"/>
                          <a:cs typeface="Arial" panose="020B0604020202020204" pitchFamily="34" charset="0"/>
                        </a:rPr>
                        <a:t>C2DE</a:t>
                      </a:r>
                      <a:endParaRPr lang="en-GB" sz="1050" b="1" i="0" u="none" strike="noStrike" dirty="0">
                        <a:solidFill>
                          <a:srgbClr val="000000"/>
                        </a:solidFill>
                        <a:effectLst/>
                        <a:latin typeface="Arial" panose="020B0604020202020204" pitchFamily="34" charset="0"/>
                        <a:cs typeface="Arial" panose="020B0604020202020204" pitchFamily="34" charset="0"/>
                      </a:endParaRPr>
                    </a:p>
                  </a:txBody>
                  <a:tcPr marL="9525" marR="9525" marT="36000" marB="36000" anchor="ctr">
                    <a:lnL w="6350" cap="flat" cmpd="sng" algn="ctr">
                      <a:solidFill>
                        <a:schemeClr val="bg1">
                          <a:lumMod val="75000"/>
                        </a:schemeClr>
                      </a:solidFill>
                      <a:prstDash val="solid"/>
                      <a:round/>
                      <a:headEnd type="none" w="med" len="med"/>
                      <a:tailEnd type="none" w="med" len="med"/>
                    </a:lnL>
                    <a:lnR w="12700" cmpd="sng">
                      <a:noFill/>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600413423"/>
                  </a:ext>
                </a:extLst>
              </a:tr>
              <a:tr h="190500">
                <a:tc>
                  <a:txBody>
                    <a:bodyPr/>
                    <a:lstStyle/>
                    <a:p>
                      <a:pPr algn="ctr" fontAlgn="ctr"/>
                      <a:r>
                        <a:rPr lang="en-GB" sz="1000" u="none" strike="noStrike" dirty="0">
                          <a:effectLst/>
                          <a:latin typeface="Arial" panose="020B0604020202020204" pitchFamily="34" charset="0"/>
                          <a:cs typeface="Arial" panose="020B0604020202020204" pitchFamily="34" charset="0"/>
                        </a:rPr>
                        <a:t>7%</a:t>
                      </a:r>
                      <a:endParaRPr lang="en-GB" sz="1000" b="0" i="0" u="none" strike="noStrike" dirty="0">
                        <a:solidFill>
                          <a:srgbClr val="000000"/>
                        </a:solidFill>
                        <a:effectLst/>
                        <a:latin typeface="Arial" panose="020B0604020202020204" pitchFamily="34" charset="0"/>
                        <a:cs typeface="Arial" panose="020B0604020202020204" pitchFamily="34" charset="0"/>
                      </a:endParaRPr>
                    </a:p>
                  </a:txBody>
                  <a:tcPr marL="9525" marR="9525" marT="36000" marB="3600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00" u="none" strike="noStrike" dirty="0">
                          <a:effectLst/>
                          <a:latin typeface="Arial" panose="020B0604020202020204" pitchFamily="34" charset="0"/>
                          <a:cs typeface="Arial" panose="020B0604020202020204" pitchFamily="34" charset="0"/>
                        </a:rPr>
                        <a:t>4%</a:t>
                      </a:r>
                      <a:endParaRPr lang="en-GB" sz="1000" b="0" i="0" u="none" strike="noStrike" dirty="0">
                        <a:solidFill>
                          <a:srgbClr val="000000"/>
                        </a:solidFill>
                        <a:effectLst/>
                        <a:latin typeface="Arial" panose="020B0604020202020204" pitchFamily="34" charset="0"/>
                        <a:cs typeface="Arial" panose="020B0604020202020204" pitchFamily="34" charset="0"/>
                      </a:endParaRPr>
                    </a:p>
                  </a:txBody>
                  <a:tcPr marL="9525" marR="9525"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00" u="none" strike="noStrike" dirty="0">
                          <a:effectLst/>
                          <a:latin typeface="Arial" panose="020B0604020202020204" pitchFamily="34" charset="0"/>
                          <a:cs typeface="Arial" panose="020B0604020202020204" pitchFamily="34" charset="0"/>
                        </a:rPr>
                        <a:t>5%</a:t>
                      </a:r>
                      <a:endParaRPr lang="en-GB" sz="1000" b="0" i="0" u="none" strike="noStrike" dirty="0">
                        <a:solidFill>
                          <a:srgbClr val="000000"/>
                        </a:solidFill>
                        <a:effectLst/>
                        <a:latin typeface="Arial" panose="020B0604020202020204" pitchFamily="34" charset="0"/>
                        <a:cs typeface="Arial" panose="020B0604020202020204" pitchFamily="34" charset="0"/>
                      </a:endParaRPr>
                    </a:p>
                  </a:txBody>
                  <a:tcPr marL="9525" marR="9525"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00" u="none" strike="noStrike" dirty="0">
                          <a:effectLst/>
                          <a:latin typeface="Arial" panose="020B0604020202020204" pitchFamily="34" charset="0"/>
                          <a:cs typeface="Arial" panose="020B0604020202020204" pitchFamily="34" charset="0"/>
                        </a:rPr>
                        <a:t>7%</a:t>
                      </a:r>
                      <a:endParaRPr lang="en-GB" sz="1000" b="0" i="0" u="none" strike="noStrike" dirty="0">
                        <a:solidFill>
                          <a:srgbClr val="000000"/>
                        </a:solidFill>
                        <a:effectLst/>
                        <a:latin typeface="Arial" panose="020B0604020202020204" pitchFamily="34" charset="0"/>
                        <a:cs typeface="Arial" panose="020B0604020202020204" pitchFamily="34" charset="0"/>
                      </a:endParaRPr>
                    </a:p>
                  </a:txBody>
                  <a:tcPr marL="9525" marR="9525"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00" u="none" strike="noStrike" dirty="0">
                          <a:effectLst/>
                          <a:latin typeface="Arial" panose="020B0604020202020204" pitchFamily="34" charset="0"/>
                          <a:cs typeface="Arial" panose="020B0604020202020204" pitchFamily="34" charset="0"/>
                        </a:rPr>
                        <a:t>5%</a:t>
                      </a:r>
                      <a:endParaRPr lang="en-GB" sz="1000" b="0" i="0" u="none" strike="noStrike" dirty="0">
                        <a:solidFill>
                          <a:srgbClr val="000000"/>
                        </a:solidFill>
                        <a:effectLst/>
                        <a:latin typeface="Arial" panose="020B0604020202020204" pitchFamily="34" charset="0"/>
                        <a:cs typeface="Arial" panose="020B0604020202020204" pitchFamily="34" charset="0"/>
                      </a:endParaRPr>
                    </a:p>
                  </a:txBody>
                  <a:tcPr marL="9525" marR="9525"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00" u="none" strike="noStrike" dirty="0">
                          <a:effectLst/>
                          <a:latin typeface="Arial" panose="020B0604020202020204" pitchFamily="34" charset="0"/>
                          <a:cs typeface="Arial" panose="020B0604020202020204" pitchFamily="34" charset="0"/>
                        </a:rPr>
                        <a:t>6%</a:t>
                      </a:r>
                      <a:endParaRPr lang="en-GB" sz="1000" b="0" i="0" u="none" strike="noStrike" dirty="0">
                        <a:solidFill>
                          <a:srgbClr val="000000"/>
                        </a:solidFill>
                        <a:effectLst/>
                        <a:latin typeface="Arial" panose="020B0604020202020204" pitchFamily="34" charset="0"/>
                        <a:cs typeface="Arial" panose="020B0604020202020204" pitchFamily="34" charset="0"/>
                      </a:endParaRPr>
                    </a:p>
                  </a:txBody>
                  <a:tcPr marL="9525" marR="9525"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00" u="none" strike="noStrike" dirty="0">
                          <a:effectLst/>
                          <a:latin typeface="Arial" panose="020B0604020202020204" pitchFamily="34" charset="0"/>
                          <a:cs typeface="Arial" panose="020B0604020202020204" pitchFamily="34" charset="0"/>
                        </a:rPr>
                        <a:t>5%</a:t>
                      </a:r>
                      <a:endParaRPr lang="en-GB" sz="1000" b="0" i="0" u="none" strike="noStrike" dirty="0">
                        <a:solidFill>
                          <a:srgbClr val="000000"/>
                        </a:solidFill>
                        <a:effectLst/>
                        <a:latin typeface="Arial" panose="020B0604020202020204" pitchFamily="34" charset="0"/>
                        <a:cs typeface="Arial" panose="020B0604020202020204" pitchFamily="34" charset="0"/>
                      </a:endParaRPr>
                    </a:p>
                  </a:txBody>
                  <a:tcPr marL="9525" marR="9525"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00" u="none" strike="noStrike" dirty="0">
                          <a:effectLst/>
                          <a:latin typeface="Arial" panose="020B0604020202020204" pitchFamily="34" charset="0"/>
                          <a:cs typeface="Arial" panose="020B0604020202020204" pitchFamily="34" charset="0"/>
                        </a:rPr>
                        <a:t>6%</a:t>
                      </a:r>
                      <a:endParaRPr lang="en-GB" sz="1000" b="0" i="0" u="none" strike="noStrike" dirty="0">
                        <a:solidFill>
                          <a:srgbClr val="000000"/>
                        </a:solidFill>
                        <a:effectLst/>
                        <a:latin typeface="Arial" panose="020B0604020202020204" pitchFamily="34" charset="0"/>
                        <a:cs typeface="Arial" panose="020B0604020202020204" pitchFamily="34" charset="0"/>
                      </a:endParaRPr>
                    </a:p>
                  </a:txBody>
                  <a:tcPr marL="9525" marR="9525" marT="36000" marB="36000" anchor="ctr">
                    <a:lnL w="6350" cap="flat" cmpd="sng" algn="ctr">
                      <a:solidFill>
                        <a:schemeClr val="bg1">
                          <a:lumMod val="75000"/>
                        </a:schemeClr>
                      </a:solidFill>
                      <a:prstDash val="solid"/>
                      <a:round/>
                      <a:headEnd type="none" w="med" len="med"/>
                      <a:tailEnd type="none" w="med" len="med"/>
                    </a:lnL>
                    <a:lnR w="12700" cmpd="sng">
                      <a:noFill/>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347379791"/>
                  </a:ext>
                </a:extLst>
              </a:tr>
              <a:tr h="190500">
                <a:tc>
                  <a:txBody>
                    <a:bodyPr/>
                    <a:lstStyle/>
                    <a:p>
                      <a:pPr algn="ctr" fontAlgn="b"/>
                      <a:r>
                        <a:rPr lang="en-GB" sz="1000" u="none" strike="noStrike" dirty="0">
                          <a:effectLst/>
                          <a:latin typeface="Arial" panose="020B0604020202020204" pitchFamily="34" charset="0"/>
                          <a:cs typeface="Arial" panose="020B0604020202020204" pitchFamily="34" charset="0"/>
                        </a:rPr>
                        <a:t>135</a:t>
                      </a:r>
                      <a:endParaRPr lang="en-GB" sz="1000" b="0" i="0" u="none" strike="noStrike" dirty="0">
                        <a:solidFill>
                          <a:srgbClr val="000000"/>
                        </a:solidFill>
                        <a:effectLst/>
                        <a:latin typeface="Arial" panose="020B0604020202020204" pitchFamily="34" charset="0"/>
                        <a:cs typeface="Arial" panose="020B0604020202020204" pitchFamily="34" charset="0"/>
                      </a:endParaRPr>
                    </a:p>
                  </a:txBody>
                  <a:tcPr marL="9525" marR="9525" marT="36000" marB="3600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fontAlgn="b"/>
                      <a:r>
                        <a:rPr lang="en-GB" sz="1000" u="none" strike="noStrike" dirty="0">
                          <a:effectLst/>
                          <a:latin typeface="Arial" panose="020B0604020202020204" pitchFamily="34" charset="0"/>
                          <a:cs typeface="Arial" panose="020B0604020202020204" pitchFamily="34" charset="0"/>
                        </a:rPr>
                        <a:t>69</a:t>
                      </a:r>
                      <a:endParaRPr lang="en-GB" sz="1000" b="0" i="0" u="none" strike="noStrike" dirty="0">
                        <a:solidFill>
                          <a:srgbClr val="000000"/>
                        </a:solidFill>
                        <a:effectLst/>
                        <a:latin typeface="Arial" panose="020B0604020202020204" pitchFamily="34" charset="0"/>
                        <a:cs typeface="Arial" panose="020B0604020202020204" pitchFamily="34" charset="0"/>
                      </a:endParaRPr>
                    </a:p>
                  </a:txBody>
                  <a:tcPr marL="9525" marR="9525"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fontAlgn="b"/>
                      <a:r>
                        <a:rPr lang="en-GB" sz="1000" u="none" strike="noStrike" dirty="0">
                          <a:effectLst/>
                          <a:latin typeface="Arial" panose="020B0604020202020204" pitchFamily="34" charset="0"/>
                          <a:cs typeface="Arial" panose="020B0604020202020204" pitchFamily="34" charset="0"/>
                        </a:rPr>
                        <a:t>85</a:t>
                      </a:r>
                      <a:endParaRPr lang="en-GB" sz="1000" b="0" i="0" u="none" strike="noStrike" dirty="0">
                        <a:solidFill>
                          <a:srgbClr val="000000"/>
                        </a:solidFill>
                        <a:effectLst/>
                        <a:latin typeface="Arial" panose="020B0604020202020204" pitchFamily="34" charset="0"/>
                        <a:cs typeface="Arial" panose="020B0604020202020204" pitchFamily="34" charset="0"/>
                      </a:endParaRPr>
                    </a:p>
                  </a:txBody>
                  <a:tcPr marL="9525" marR="9525"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fontAlgn="b"/>
                      <a:r>
                        <a:rPr lang="en-GB" sz="1000" u="none" strike="noStrike" dirty="0">
                          <a:effectLst/>
                          <a:latin typeface="Arial" panose="020B0604020202020204" pitchFamily="34" charset="0"/>
                          <a:cs typeface="Arial" panose="020B0604020202020204" pitchFamily="34" charset="0"/>
                        </a:rPr>
                        <a:t>118</a:t>
                      </a:r>
                      <a:endParaRPr lang="en-GB" sz="1000" b="0" i="0" u="none" strike="noStrike" dirty="0">
                        <a:solidFill>
                          <a:srgbClr val="000000"/>
                        </a:solidFill>
                        <a:effectLst/>
                        <a:latin typeface="Arial" panose="020B0604020202020204" pitchFamily="34" charset="0"/>
                        <a:cs typeface="Arial" panose="020B0604020202020204" pitchFamily="34" charset="0"/>
                      </a:endParaRPr>
                    </a:p>
                  </a:txBody>
                  <a:tcPr marL="9525" marR="9525"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fontAlgn="b"/>
                      <a:r>
                        <a:rPr lang="en-GB" sz="1000" u="none" strike="noStrike" dirty="0">
                          <a:effectLst/>
                          <a:latin typeface="Arial" panose="020B0604020202020204" pitchFamily="34" charset="0"/>
                          <a:cs typeface="Arial" panose="020B0604020202020204" pitchFamily="34" charset="0"/>
                        </a:rPr>
                        <a:t>82</a:t>
                      </a:r>
                      <a:endParaRPr lang="en-GB" sz="1000" b="0" i="0" u="none" strike="noStrike" dirty="0">
                        <a:solidFill>
                          <a:srgbClr val="000000"/>
                        </a:solidFill>
                        <a:effectLst/>
                        <a:latin typeface="Arial" panose="020B0604020202020204" pitchFamily="34" charset="0"/>
                        <a:cs typeface="Arial" panose="020B0604020202020204" pitchFamily="34" charset="0"/>
                      </a:endParaRPr>
                    </a:p>
                  </a:txBody>
                  <a:tcPr marL="9525" marR="9525"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fontAlgn="b"/>
                      <a:r>
                        <a:rPr lang="en-GB" sz="1000" u="none" strike="noStrike" dirty="0">
                          <a:effectLst/>
                          <a:latin typeface="Arial" panose="020B0604020202020204" pitchFamily="34" charset="0"/>
                          <a:cs typeface="Arial" panose="020B0604020202020204" pitchFamily="34" charset="0"/>
                        </a:rPr>
                        <a:t>105</a:t>
                      </a:r>
                      <a:endParaRPr lang="en-GB" sz="1000" b="0" i="0" u="none" strike="noStrike" dirty="0">
                        <a:solidFill>
                          <a:srgbClr val="000000"/>
                        </a:solidFill>
                        <a:effectLst/>
                        <a:latin typeface="Arial" panose="020B0604020202020204" pitchFamily="34" charset="0"/>
                        <a:cs typeface="Arial" panose="020B0604020202020204" pitchFamily="34" charset="0"/>
                      </a:endParaRPr>
                    </a:p>
                  </a:txBody>
                  <a:tcPr marL="9525" marR="9525"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fontAlgn="b"/>
                      <a:r>
                        <a:rPr lang="en-GB" sz="1000" u="none" strike="noStrike" dirty="0">
                          <a:effectLst/>
                          <a:latin typeface="Arial" panose="020B0604020202020204" pitchFamily="34" charset="0"/>
                          <a:cs typeface="Arial" panose="020B0604020202020204" pitchFamily="34" charset="0"/>
                        </a:rPr>
                        <a:t>84</a:t>
                      </a:r>
                      <a:endParaRPr lang="en-GB" sz="1000" b="0" i="0" u="none" strike="noStrike" dirty="0">
                        <a:solidFill>
                          <a:srgbClr val="000000"/>
                        </a:solidFill>
                        <a:effectLst/>
                        <a:latin typeface="Arial" panose="020B0604020202020204" pitchFamily="34" charset="0"/>
                        <a:cs typeface="Arial" panose="020B0604020202020204" pitchFamily="34" charset="0"/>
                      </a:endParaRPr>
                    </a:p>
                  </a:txBody>
                  <a:tcPr marL="9525" marR="9525"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fontAlgn="b"/>
                      <a:r>
                        <a:rPr lang="en-GB" sz="1000" u="none" strike="noStrike" dirty="0">
                          <a:effectLst/>
                          <a:latin typeface="Arial" panose="020B0604020202020204" pitchFamily="34" charset="0"/>
                          <a:cs typeface="Arial" panose="020B0604020202020204" pitchFamily="34" charset="0"/>
                        </a:rPr>
                        <a:t>116</a:t>
                      </a:r>
                      <a:endParaRPr lang="en-GB" sz="1000" b="0" i="0" u="none" strike="noStrike" dirty="0">
                        <a:solidFill>
                          <a:srgbClr val="000000"/>
                        </a:solidFill>
                        <a:effectLst/>
                        <a:latin typeface="Arial" panose="020B0604020202020204" pitchFamily="34" charset="0"/>
                        <a:cs typeface="Arial" panose="020B0604020202020204" pitchFamily="34" charset="0"/>
                      </a:endParaRPr>
                    </a:p>
                  </a:txBody>
                  <a:tcPr marL="9525" marR="9525" marT="36000" marB="36000" anchor="ctr">
                    <a:lnL w="6350" cap="flat" cmpd="sng" algn="ctr">
                      <a:solidFill>
                        <a:schemeClr val="bg1">
                          <a:lumMod val="75000"/>
                        </a:schemeClr>
                      </a:solidFill>
                      <a:prstDash val="solid"/>
                      <a:round/>
                      <a:headEnd type="none" w="med" len="med"/>
                      <a:tailEnd type="none" w="med" len="med"/>
                    </a:lnL>
                    <a:lnR w="12700" cmpd="sng">
                      <a:noFill/>
                    </a:lnR>
                    <a:lnT w="635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xmlns="" val="961132316"/>
                  </a:ext>
                </a:extLst>
              </a:tr>
            </a:tbl>
          </a:graphicData>
        </a:graphic>
      </p:graphicFrame>
    </p:spTree>
    <p:extLst>
      <p:ext uri="{BB962C8B-B14F-4D97-AF65-F5344CB8AC3E}">
        <p14:creationId xmlns:p14="http://schemas.microsoft.com/office/powerpoint/2010/main" val="2881712229"/>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a:t>‘At a glance’ summaries</a:t>
            </a:r>
          </a:p>
        </p:txBody>
      </p:sp>
      <p:sp>
        <p:nvSpPr>
          <p:cNvPr id="3" name="Text Placeholder 2"/>
          <p:cNvSpPr>
            <a:spLocks noGrp="1"/>
          </p:cNvSpPr>
          <p:nvPr>
            <p:ph type="body" sz="quarter" idx="11"/>
          </p:nvPr>
        </p:nvSpPr>
        <p:spPr/>
        <p:txBody>
          <a:bodyPr/>
          <a:lstStyle/>
          <a:p>
            <a:r>
              <a:rPr lang="en-GB" dirty="0"/>
              <a:t>How to interpret the results</a:t>
            </a:r>
          </a:p>
        </p:txBody>
      </p:sp>
      <p:sp>
        <p:nvSpPr>
          <p:cNvPr id="5" name="Text Placeholder 4"/>
          <p:cNvSpPr>
            <a:spLocks noGrp="1"/>
          </p:cNvSpPr>
          <p:nvPr>
            <p:ph type="body" sz="quarter" idx="13"/>
          </p:nvPr>
        </p:nvSpPr>
        <p:spPr/>
        <p:txBody>
          <a:bodyPr/>
          <a:lstStyle/>
          <a:p>
            <a:r>
              <a:rPr lang="en-GB" dirty="0"/>
              <a:t>August 2017</a:t>
            </a:r>
          </a:p>
        </p:txBody>
      </p:sp>
      <p:pic>
        <p:nvPicPr>
          <p:cNvPr id="6" name="Picture 5"/>
          <p:cNvPicPr>
            <a:picLocks noChangeAspect="1"/>
          </p:cNvPicPr>
          <p:nvPr/>
        </p:nvPicPr>
        <p:blipFill>
          <a:blip r:embed="rId2">
            <a:clrChange>
              <a:clrFrom>
                <a:srgbClr val="FFFFFF"/>
              </a:clrFrom>
              <a:clrTo>
                <a:srgbClr val="FFFFFF">
                  <a:alpha val="0"/>
                </a:srgbClr>
              </a:clrTo>
            </a:clrChange>
          </a:blip>
          <a:stretch>
            <a:fillRect/>
          </a:stretch>
        </p:blipFill>
        <p:spPr>
          <a:xfrm>
            <a:off x="7118198" y="6384361"/>
            <a:ext cx="947246" cy="257740"/>
          </a:xfrm>
          <a:prstGeom prst="rect">
            <a:avLst/>
          </a:prstGeom>
        </p:spPr>
      </p:pic>
      <p:pic>
        <p:nvPicPr>
          <p:cNvPr id="7" name="Picture 6"/>
          <p:cNvPicPr>
            <a:picLocks noChangeAspect="1"/>
          </p:cNvPicPr>
          <p:nvPr/>
        </p:nvPicPr>
        <p:blipFill rotWithShape="1">
          <a:blip r:embed="rId3"/>
          <a:srcRect l="17343" t="4419" r="12023" b="12561"/>
          <a:stretch/>
        </p:blipFill>
        <p:spPr>
          <a:xfrm>
            <a:off x="8172950" y="6341608"/>
            <a:ext cx="359990" cy="355944"/>
          </a:xfrm>
          <a:prstGeom prst="ellipse">
            <a:avLst/>
          </a:prstGeom>
        </p:spPr>
      </p:pic>
    </p:spTree>
    <p:extLst>
      <p:ext uri="{BB962C8B-B14F-4D97-AF65-F5344CB8AC3E}">
        <p14:creationId xmlns:p14="http://schemas.microsoft.com/office/powerpoint/2010/main" val="1242839424"/>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ext Placeholder 17"/>
          <p:cNvSpPr>
            <a:spLocks noGrp="1"/>
          </p:cNvSpPr>
          <p:nvPr>
            <p:ph type="body" sz="quarter" idx="13"/>
          </p:nvPr>
        </p:nvSpPr>
        <p:spPr>
          <a:xfrm>
            <a:off x="364445" y="6396162"/>
            <a:ext cx="4381504" cy="274638"/>
          </a:xfrm>
        </p:spPr>
        <p:txBody>
          <a:bodyPr lIns="0"/>
          <a:lstStyle/>
          <a:p>
            <a:r>
              <a:rPr lang="en-GB" dirty="0"/>
              <a:t>Discover England Fund – Activities &amp; Themes Research 2017</a:t>
            </a:r>
          </a:p>
        </p:txBody>
      </p:sp>
      <p:pic>
        <p:nvPicPr>
          <p:cNvPr id="6" name="Picture 5"/>
          <p:cNvPicPr>
            <a:picLocks noChangeAspect="1"/>
          </p:cNvPicPr>
          <p:nvPr/>
        </p:nvPicPr>
        <p:blipFill>
          <a:blip r:embed="rId3">
            <a:clrChange>
              <a:clrFrom>
                <a:srgbClr val="FFFFFF"/>
              </a:clrFrom>
              <a:clrTo>
                <a:srgbClr val="FFFFFF">
                  <a:alpha val="0"/>
                </a:srgbClr>
              </a:clrTo>
            </a:clrChange>
          </a:blip>
          <a:stretch>
            <a:fillRect/>
          </a:stretch>
        </p:blipFill>
        <p:spPr>
          <a:xfrm>
            <a:off x="7118198" y="6384361"/>
            <a:ext cx="947246" cy="257740"/>
          </a:xfrm>
          <a:prstGeom prst="rect">
            <a:avLst/>
          </a:prstGeom>
        </p:spPr>
      </p:pic>
      <p:pic>
        <p:nvPicPr>
          <p:cNvPr id="24" name="Picture 23"/>
          <p:cNvPicPr>
            <a:picLocks noChangeAspect="1"/>
          </p:cNvPicPr>
          <p:nvPr/>
        </p:nvPicPr>
        <p:blipFill rotWithShape="1">
          <a:blip r:embed="rId4"/>
          <a:srcRect l="17343" t="4419" r="12023" b="12561"/>
          <a:stretch/>
        </p:blipFill>
        <p:spPr>
          <a:xfrm>
            <a:off x="8172950" y="6341608"/>
            <a:ext cx="359990" cy="355944"/>
          </a:xfrm>
          <a:prstGeom prst="ellipse">
            <a:avLst/>
          </a:prstGeom>
        </p:spPr>
      </p:pic>
      <p:sp>
        <p:nvSpPr>
          <p:cNvPr id="38" name="TextBox 37"/>
          <p:cNvSpPr txBox="1"/>
          <p:nvPr/>
        </p:nvSpPr>
        <p:spPr>
          <a:xfrm>
            <a:off x="1997213" y="274989"/>
            <a:ext cx="4897451" cy="307777"/>
          </a:xfrm>
          <a:prstGeom prst="rect">
            <a:avLst/>
          </a:prstGeom>
          <a:noFill/>
        </p:spPr>
        <p:txBody>
          <a:bodyPr wrap="square" rtlCol="0">
            <a:spAutoFit/>
          </a:bodyPr>
          <a:lstStyle/>
          <a:p>
            <a:r>
              <a:rPr lang="en-GB" sz="1400" b="1" dirty="0">
                <a:solidFill>
                  <a:schemeClr val="bg1"/>
                </a:solidFill>
                <a:latin typeface="Arial" panose="020B0604020202020204" pitchFamily="34" charset="0"/>
                <a:cs typeface="Arial" panose="020B0604020202020204" pitchFamily="34" charset="0"/>
              </a:rPr>
              <a:t>Seeing world famous or iconic places</a:t>
            </a:r>
          </a:p>
        </p:txBody>
      </p:sp>
      <p:pic>
        <p:nvPicPr>
          <p:cNvPr id="31" name="Picture 30"/>
          <p:cNvPicPr>
            <a:picLocks noChangeAspect="1"/>
          </p:cNvPicPr>
          <p:nvPr/>
        </p:nvPicPr>
        <p:blipFill rotWithShape="1">
          <a:blip r:embed="rId5">
            <a:clrChange>
              <a:clrFrom>
                <a:srgbClr val="FFFFFF"/>
              </a:clrFrom>
              <a:clrTo>
                <a:srgbClr val="FFFFFF">
                  <a:alpha val="0"/>
                </a:srgbClr>
              </a:clrTo>
            </a:clrChange>
            <a:duotone>
              <a:schemeClr val="accent1">
                <a:shade val="45000"/>
                <a:satMod val="135000"/>
              </a:schemeClr>
              <a:prstClr val="white"/>
            </a:duotone>
          </a:blip>
          <a:srcRect l="12310"/>
          <a:stretch/>
        </p:blipFill>
        <p:spPr>
          <a:xfrm>
            <a:off x="2312861" y="2221322"/>
            <a:ext cx="1060577" cy="409658"/>
          </a:xfrm>
          <a:prstGeom prst="rect">
            <a:avLst/>
          </a:prstGeom>
        </p:spPr>
      </p:pic>
      <p:grpSp>
        <p:nvGrpSpPr>
          <p:cNvPr id="35" name="Group 34"/>
          <p:cNvGrpSpPr/>
          <p:nvPr/>
        </p:nvGrpSpPr>
        <p:grpSpPr>
          <a:xfrm>
            <a:off x="3786188" y="2228850"/>
            <a:ext cx="376238" cy="370021"/>
            <a:chOff x="9854026" y="2720970"/>
            <a:chExt cx="2328762" cy="2438400"/>
          </a:xfrm>
        </p:grpSpPr>
        <p:pic>
          <p:nvPicPr>
            <p:cNvPr id="36" name="Picture 35"/>
            <p:cNvPicPr>
              <a:picLocks noChangeAspect="1"/>
            </p:cNvPicPr>
            <p:nvPr/>
          </p:nvPicPr>
          <p:blipFill rotWithShape="1">
            <a:blip r:embed="rId6">
              <a:clrChange>
                <a:clrFrom>
                  <a:srgbClr val="FFFFFF"/>
                </a:clrFrom>
                <a:clrTo>
                  <a:srgbClr val="FFFFFF">
                    <a:alpha val="0"/>
                  </a:srgbClr>
                </a:clrTo>
              </a:clrChange>
              <a:duotone>
                <a:schemeClr val="accent1">
                  <a:shade val="45000"/>
                  <a:satMod val="135000"/>
                </a:schemeClr>
                <a:prstClr val="white"/>
              </a:duotone>
            </a:blip>
            <a:srcRect l="3673" r="64404"/>
            <a:stretch/>
          </p:blipFill>
          <p:spPr>
            <a:xfrm>
              <a:off x="9854026" y="2720970"/>
              <a:ext cx="1173708" cy="2438400"/>
            </a:xfrm>
            <a:prstGeom prst="rect">
              <a:avLst/>
            </a:prstGeom>
          </p:spPr>
        </p:pic>
        <p:pic>
          <p:nvPicPr>
            <p:cNvPr id="41" name="Picture 40"/>
            <p:cNvPicPr>
              <a:picLocks noChangeAspect="1"/>
            </p:cNvPicPr>
            <p:nvPr/>
          </p:nvPicPr>
          <p:blipFill rotWithShape="1">
            <a:blip r:embed="rId6">
              <a:clrChange>
                <a:clrFrom>
                  <a:srgbClr val="FFFFFF"/>
                </a:clrFrom>
                <a:clrTo>
                  <a:srgbClr val="FFFFFF">
                    <a:alpha val="0"/>
                  </a:srgbClr>
                </a:clrTo>
              </a:clrChange>
              <a:duotone>
                <a:schemeClr val="accent1">
                  <a:shade val="45000"/>
                  <a:satMod val="135000"/>
                </a:schemeClr>
                <a:prstClr val="white"/>
              </a:duotone>
            </a:blip>
            <a:srcRect l="66034" r="2043"/>
            <a:stretch/>
          </p:blipFill>
          <p:spPr>
            <a:xfrm>
              <a:off x="11009080" y="2720970"/>
              <a:ext cx="1173708" cy="2438400"/>
            </a:xfrm>
            <a:prstGeom prst="rect">
              <a:avLst/>
            </a:prstGeom>
          </p:spPr>
        </p:pic>
      </p:grpSp>
      <p:pic>
        <p:nvPicPr>
          <p:cNvPr id="43" name="Picture 42"/>
          <p:cNvPicPr>
            <a:picLocks noChangeAspect="1"/>
          </p:cNvPicPr>
          <p:nvPr/>
        </p:nvPicPr>
        <p:blipFill>
          <a:blip r:embed="rId7">
            <a:clrChange>
              <a:clrFrom>
                <a:srgbClr val="FFFFFF"/>
              </a:clrFrom>
              <a:clrTo>
                <a:srgbClr val="FFFFFF">
                  <a:alpha val="0"/>
                </a:srgbClr>
              </a:clrTo>
            </a:clrChange>
            <a:duotone>
              <a:schemeClr val="accent1">
                <a:shade val="45000"/>
                <a:satMod val="135000"/>
              </a:schemeClr>
              <a:prstClr val="white"/>
            </a:duotone>
          </a:blip>
          <a:stretch>
            <a:fillRect/>
          </a:stretch>
        </p:blipFill>
        <p:spPr>
          <a:xfrm>
            <a:off x="4900113" y="2233613"/>
            <a:ext cx="400136" cy="355163"/>
          </a:xfrm>
          <a:prstGeom prst="rect">
            <a:avLst/>
          </a:prstGeom>
        </p:spPr>
      </p:pic>
      <p:pic>
        <p:nvPicPr>
          <p:cNvPr id="45" name="Picture 44"/>
          <p:cNvPicPr>
            <a:picLocks noChangeAspect="1"/>
          </p:cNvPicPr>
          <p:nvPr/>
        </p:nvPicPr>
        <p:blipFill>
          <a:blip r:embed="rId8">
            <a:clrChange>
              <a:clrFrom>
                <a:srgbClr val="FFFFFF"/>
              </a:clrFrom>
              <a:clrTo>
                <a:srgbClr val="FFFFFF">
                  <a:alpha val="0"/>
                </a:srgbClr>
              </a:clrTo>
            </a:clrChange>
            <a:duotone>
              <a:schemeClr val="accent1">
                <a:shade val="45000"/>
                <a:satMod val="135000"/>
              </a:schemeClr>
              <a:prstClr val="white"/>
            </a:duotone>
          </a:blip>
          <a:stretch>
            <a:fillRect/>
          </a:stretch>
        </p:blipFill>
        <p:spPr>
          <a:xfrm>
            <a:off x="5999205" y="2227674"/>
            <a:ext cx="525420" cy="355840"/>
          </a:xfrm>
          <a:prstGeom prst="rect">
            <a:avLst/>
          </a:prstGeom>
        </p:spPr>
      </p:pic>
      <p:graphicFrame>
        <p:nvGraphicFramePr>
          <p:cNvPr id="29" name="Chart Placeholder 7"/>
          <p:cNvGraphicFramePr>
            <a:graphicFrameLocks/>
          </p:cNvGraphicFramePr>
          <p:nvPr>
            <p:extLst>
              <p:ext uri="{D42A27DB-BD31-4B8C-83A1-F6EECF244321}">
                <p14:modId xmlns:p14="http://schemas.microsoft.com/office/powerpoint/2010/main" val="3471645797"/>
              </p:ext>
            </p:extLst>
          </p:nvPr>
        </p:nvGraphicFramePr>
        <p:xfrm>
          <a:off x="-1366069" y="855950"/>
          <a:ext cx="9743207" cy="467610"/>
        </p:xfrm>
        <a:graphic>
          <a:graphicData uri="http://schemas.openxmlformats.org/drawingml/2006/chart">
            <c:chart xmlns:c="http://schemas.openxmlformats.org/drawingml/2006/chart" xmlns:r="http://schemas.openxmlformats.org/officeDocument/2006/relationships" r:id="rId9"/>
          </a:graphicData>
        </a:graphic>
      </p:graphicFrame>
      <p:sp>
        <p:nvSpPr>
          <p:cNvPr id="33" name="Rectangle 32"/>
          <p:cNvSpPr/>
          <p:nvPr/>
        </p:nvSpPr>
        <p:spPr>
          <a:xfrm>
            <a:off x="222440" y="943161"/>
            <a:ext cx="1550020" cy="323165"/>
          </a:xfrm>
          <a:prstGeom prst="rect">
            <a:avLst/>
          </a:prstGeom>
          <a:noFill/>
        </p:spPr>
        <p:txBody>
          <a:bodyPr wrap="square" lIns="0" tIns="0" rIns="0" bIns="0">
            <a:spAutoFit/>
          </a:bodyPr>
          <a:lstStyle/>
          <a:p>
            <a:pPr algn="r"/>
            <a:r>
              <a:rPr lang="en-GB" sz="1050" b="1" dirty="0">
                <a:latin typeface="Arial" panose="020B0604020202020204" pitchFamily="34" charset="0"/>
                <a:cs typeface="Arial" panose="020B0604020202020204" pitchFamily="34" charset="0"/>
              </a:rPr>
              <a:t>Consideration of </a:t>
            </a:r>
          </a:p>
          <a:p>
            <a:pPr algn="r"/>
            <a:r>
              <a:rPr lang="en-GB" sz="1050" b="1" dirty="0">
                <a:latin typeface="Arial" panose="020B0604020202020204" pitchFamily="34" charset="0"/>
                <a:cs typeface="Arial" panose="020B0604020202020204" pitchFamily="34" charset="0"/>
              </a:rPr>
              <a:t>activity in England </a:t>
            </a:r>
            <a:endParaRPr lang="en-GB" sz="1050" b="1" dirty="0">
              <a:solidFill>
                <a:srgbClr val="00B050"/>
              </a:solidFill>
              <a:latin typeface="Arial" panose="020B0604020202020204" pitchFamily="34" charset="0"/>
              <a:cs typeface="Arial" panose="020B0604020202020204" pitchFamily="34" charset="0"/>
            </a:endParaRPr>
          </a:p>
        </p:txBody>
      </p:sp>
      <p:sp>
        <p:nvSpPr>
          <p:cNvPr id="51" name="Oval 50"/>
          <p:cNvSpPr/>
          <p:nvPr/>
        </p:nvSpPr>
        <p:spPr>
          <a:xfrm>
            <a:off x="7611047"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Tier 1</a:t>
            </a:r>
          </a:p>
          <a:p>
            <a:pPr lvl="0" algn="ctr"/>
            <a:r>
              <a:rPr lang="en-US" sz="900" baseline="-3000" dirty="0">
                <a:solidFill>
                  <a:srgbClr val="120742"/>
                </a:solidFill>
                <a:latin typeface="Arial" panose="020B0604020202020204" pitchFamily="34" charset="0"/>
                <a:cs typeface="Arial" panose="020B0604020202020204" pitchFamily="34" charset="0"/>
              </a:rPr>
              <a:t>Consideration </a:t>
            </a:r>
          </a:p>
          <a:p>
            <a:pPr lvl="0" algn="ctr"/>
            <a:r>
              <a:rPr lang="en-US" sz="900" baseline="-3000" dirty="0">
                <a:solidFill>
                  <a:srgbClr val="120742"/>
                </a:solidFill>
                <a:latin typeface="Arial" panose="020B0604020202020204" pitchFamily="34" charset="0"/>
                <a:cs typeface="Arial" panose="020B0604020202020204" pitchFamily="34" charset="0"/>
              </a:rPr>
              <a:t>tier (activity)</a:t>
            </a:r>
          </a:p>
        </p:txBody>
      </p:sp>
      <p:sp>
        <p:nvSpPr>
          <p:cNvPr id="52" name="Oval 51"/>
          <p:cNvSpPr/>
          <p:nvPr/>
        </p:nvSpPr>
        <p:spPr>
          <a:xfrm>
            <a:off x="8384732"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Rank 1</a:t>
            </a:r>
          </a:p>
          <a:p>
            <a:pPr lvl="0" algn="ctr"/>
            <a:r>
              <a:rPr lang="en-US" sz="900" baseline="-3000" dirty="0">
                <a:solidFill>
                  <a:srgbClr val="120742"/>
                </a:solidFill>
                <a:latin typeface="Arial" panose="020B0604020202020204" pitchFamily="34" charset="0"/>
                <a:cs typeface="Arial" panose="020B0604020202020204" pitchFamily="34" charset="0"/>
              </a:rPr>
              <a:t>Activity cluster</a:t>
            </a:r>
          </a:p>
          <a:p>
            <a:pPr lvl="0" algn="ctr"/>
            <a:r>
              <a:rPr lang="en-US" sz="900" baseline="-3000" dirty="0">
                <a:solidFill>
                  <a:srgbClr val="120742"/>
                </a:solidFill>
                <a:latin typeface="Arial" panose="020B0604020202020204" pitchFamily="34" charset="0"/>
                <a:cs typeface="Arial" panose="020B0604020202020204" pitchFamily="34" charset="0"/>
              </a:rPr>
              <a:t>ranking </a:t>
            </a:r>
          </a:p>
        </p:txBody>
      </p:sp>
      <p:sp>
        <p:nvSpPr>
          <p:cNvPr id="53" name="Oval 52"/>
          <p:cNvSpPr/>
          <p:nvPr/>
        </p:nvSpPr>
        <p:spPr>
          <a:xfrm>
            <a:off x="6837362"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80%</a:t>
            </a:r>
          </a:p>
          <a:p>
            <a:pPr lvl="0" algn="ctr"/>
            <a:r>
              <a:rPr lang="en-US" sz="900" baseline="-3000" dirty="0">
                <a:solidFill>
                  <a:srgbClr val="120742"/>
                </a:solidFill>
                <a:latin typeface="Arial" panose="020B0604020202020204" pitchFamily="34" charset="0"/>
                <a:cs typeface="Arial" panose="020B0604020202020204" pitchFamily="34" charset="0"/>
              </a:rPr>
              <a:t>Consideration </a:t>
            </a:r>
          </a:p>
          <a:p>
            <a:pPr lvl="0" algn="ctr"/>
            <a:r>
              <a:rPr lang="en-US" sz="900" baseline="-3000" dirty="0">
                <a:solidFill>
                  <a:srgbClr val="120742"/>
                </a:solidFill>
                <a:latin typeface="Arial" panose="020B0604020202020204" pitchFamily="34" charset="0"/>
                <a:cs typeface="Arial" panose="020B0604020202020204" pitchFamily="34" charset="0"/>
              </a:rPr>
              <a:t>of activity</a:t>
            </a:r>
          </a:p>
        </p:txBody>
      </p:sp>
      <p:graphicFrame>
        <p:nvGraphicFramePr>
          <p:cNvPr id="54" name="Table 53"/>
          <p:cNvGraphicFramePr>
            <a:graphicFrameLocks noGrp="1"/>
          </p:cNvGraphicFramePr>
          <p:nvPr>
            <p:extLst>
              <p:ext uri="{D42A27DB-BD31-4B8C-83A1-F6EECF244321}">
                <p14:modId xmlns:p14="http://schemas.microsoft.com/office/powerpoint/2010/main" val="1875077905"/>
              </p:ext>
            </p:extLst>
          </p:nvPr>
        </p:nvGraphicFramePr>
        <p:xfrm>
          <a:off x="352419" y="2227185"/>
          <a:ext cx="1771650" cy="3996000"/>
        </p:xfrm>
        <a:graphic>
          <a:graphicData uri="http://schemas.openxmlformats.org/drawingml/2006/table">
            <a:tbl>
              <a:tblPr>
                <a:tableStyleId>{5C22544A-7EE6-4342-B048-85BDC9FD1C3A}</a:tableStyleId>
              </a:tblPr>
              <a:tblGrid>
                <a:gridCol w="506413">
                  <a:extLst>
                    <a:ext uri="{9D8B030D-6E8A-4147-A177-3AD203B41FA5}">
                      <a16:colId xmlns:a16="http://schemas.microsoft.com/office/drawing/2014/main" xmlns="" val="63228188"/>
                    </a:ext>
                  </a:extLst>
                </a:gridCol>
                <a:gridCol w="433054">
                  <a:extLst>
                    <a:ext uri="{9D8B030D-6E8A-4147-A177-3AD203B41FA5}">
                      <a16:colId xmlns:a16="http://schemas.microsoft.com/office/drawing/2014/main" xmlns="" val="1958371471"/>
                    </a:ext>
                  </a:extLst>
                </a:gridCol>
                <a:gridCol w="432133">
                  <a:extLst>
                    <a:ext uri="{9D8B030D-6E8A-4147-A177-3AD203B41FA5}">
                      <a16:colId xmlns:a16="http://schemas.microsoft.com/office/drawing/2014/main" xmlns="" val="2739516737"/>
                    </a:ext>
                  </a:extLst>
                </a:gridCol>
                <a:gridCol w="400050">
                  <a:extLst>
                    <a:ext uri="{9D8B030D-6E8A-4147-A177-3AD203B41FA5}">
                      <a16:colId xmlns:a16="http://schemas.microsoft.com/office/drawing/2014/main" xmlns="" val="82216799"/>
                    </a:ext>
                  </a:extLst>
                </a:gridCol>
              </a:tblGrid>
              <a:tr h="396000">
                <a:tc>
                  <a:txBody>
                    <a:bodyPr/>
                    <a:lstStyle/>
                    <a:p>
                      <a:pPr algn="l" fontAlgn="b"/>
                      <a:r>
                        <a:rPr lang="en-GB" sz="1100" b="1" i="0" u="none" strike="noStrike" dirty="0">
                          <a:solidFill>
                            <a:schemeClr val="tx1"/>
                          </a:solidFill>
                          <a:effectLst/>
                          <a:latin typeface="Arial" panose="020B0604020202020204" pitchFamily="34" charset="0"/>
                          <a:cs typeface="Arial" panose="020B0604020202020204" pitchFamily="34" charset="0"/>
                        </a:rPr>
                        <a:t>Market</a:t>
                      </a:r>
                    </a:p>
                  </a:txBody>
                  <a:tcPr marL="9525" marR="9525" marT="0" marB="0">
                    <a:lnL w="12700" cmpd="sng">
                      <a:noFill/>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8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 &amp; INDEX </a:t>
                      </a:r>
                      <a:endParaRPr lang="en-GB" sz="2000" b="1" i="0" u="none" strike="noStrike" dirty="0">
                        <a:solidFill>
                          <a:schemeClr val="tx1"/>
                        </a:solidFill>
                        <a:effectLst/>
                        <a:latin typeface="Arial" panose="020B0604020202020204" pitchFamily="34" charset="0"/>
                        <a:cs typeface="Arial" panose="020B0604020202020204" pitchFamily="34" charset="0"/>
                      </a:endParaRPr>
                    </a:p>
                  </a:txBody>
                  <a:tcPr marL="9525" marR="9525" marT="0"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en-GB" sz="1100" b="1"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1100" b="1"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Rank</a:t>
                      </a:r>
                      <a:endParaRPr kumimoji="0" lang="en-GB" sz="11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9525" marR="9525" marT="0"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algn="l" fontAlgn="b"/>
                      <a:r>
                        <a:rPr lang="en-GB" sz="1200" b="0" i="0" u="none" strike="noStrike" dirty="0">
                          <a:solidFill>
                            <a:schemeClr val="tx1"/>
                          </a:solidFill>
                          <a:effectLst/>
                          <a:latin typeface="Arial" panose="020B0604020202020204" pitchFamily="34" charset="0"/>
                          <a:cs typeface="Arial" panose="020B0604020202020204" pitchFamily="34" charset="0"/>
                        </a:rPr>
                        <a:t>AUS</a:t>
                      </a:r>
                    </a:p>
                  </a:txBody>
                  <a:tcPr marL="18000" marR="18000"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85%</a:t>
                      </a:r>
                    </a:p>
                  </a:txBody>
                  <a:tcPr marL="18000" marR="1800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 106 </a:t>
                      </a:r>
                    </a:p>
                  </a:txBody>
                  <a:tcPr marL="18000" marR="1800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 1 </a:t>
                      </a:r>
                    </a:p>
                  </a:txBody>
                  <a:tcPr marL="18000" marR="18000"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algn="l" fontAlgn="b"/>
                      <a:r>
                        <a:rPr lang="en-GB" sz="1200" b="0" i="0" u="none" strike="noStrike" dirty="0">
                          <a:solidFill>
                            <a:schemeClr val="tx1"/>
                          </a:solidFill>
                          <a:effectLst/>
                          <a:latin typeface="Arial" panose="020B0604020202020204" pitchFamily="34" charset="0"/>
                          <a:cs typeface="Arial" panose="020B0604020202020204" pitchFamily="34" charset="0"/>
                        </a:rPr>
                        <a:t>DE</a:t>
                      </a:r>
                    </a:p>
                  </a:txBody>
                  <a:tcPr marL="18000" marR="18000"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82%</a:t>
                      </a:r>
                    </a:p>
                  </a:txBody>
                  <a:tcPr marL="18000" marR="1800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 102 </a:t>
                      </a:r>
                    </a:p>
                  </a:txBody>
                  <a:tcPr marL="18000" marR="1800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 1 </a:t>
                      </a:r>
                    </a:p>
                  </a:txBody>
                  <a:tcPr marL="18000" marR="18000"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algn="l" fontAlgn="b"/>
                      <a:r>
                        <a:rPr lang="en-GB" sz="1200" b="0" i="0" u="none" strike="noStrike" dirty="0">
                          <a:solidFill>
                            <a:schemeClr val="tx1"/>
                          </a:solidFill>
                          <a:effectLst/>
                          <a:latin typeface="Arial" panose="020B0604020202020204" pitchFamily="34" charset="0"/>
                          <a:cs typeface="Arial" panose="020B0604020202020204" pitchFamily="34" charset="0"/>
                        </a:rPr>
                        <a:t>SP</a:t>
                      </a:r>
                    </a:p>
                  </a:txBody>
                  <a:tcPr marL="18000" marR="18000"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82%</a:t>
                      </a:r>
                    </a:p>
                  </a:txBody>
                  <a:tcPr marL="18000" marR="1800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 102 </a:t>
                      </a:r>
                    </a:p>
                  </a:txBody>
                  <a:tcPr marL="18000" marR="1800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 1 </a:t>
                      </a:r>
                    </a:p>
                  </a:txBody>
                  <a:tcPr marL="18000" marR="18000"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algn="l" fontAlgn="b"/>
                      <a:r>
                        <a:rPr lang="en-GB" sz="1200" b="0" i="0" u="none" strike="noStrike" dirty="0">
                          <a:solidFill>
                            <a:schemeClr val="tx1"/>
                          </a:solidFill>
                          <a:effectLst/>
                          <a:latin typeface="Arial" panose="020B0604020202020204" pitchFamily="34" charset="0"/>
                          <a:cs typeface="Arial" panose="020B0604020202020204" pitchFamily="34" charset="0"/>
                        </a:rPr>
                        <a:t>IT</a:t>
                      </a:r>
                    </a:p>
                  </a:txBody>
                  <a:tcPr marL="18000" marR="18000"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80%</a:t>
                      </a:r>
                    </a:p>
                  </a:txBody>
                  <a:tcPr marL="18000" marR="1800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 100 </a:t>
                      </a:r>
                    </a:p>
                  </a:txBody>
                  <a:tcPr marL="18000" marR="1800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 2 </a:t>
                      </a:r>
                    </a:p>
                  </a:txBody>
                  <a:tcPr marL="18000" marR="18000"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algn="l" fontAlgn="b"/>
                      <a:r>
                        <a:rPr lang="en-GB" sz="1200" b="0" i="0" u="none" strike="noStrike" dirty="0">
                          <a:solidFill>
                            <a:schemeClr val="tx1"/>
                          </a:solidFill>
                          <a:effectLst/>
                          <a:latin typeface="Arial" panose="020B0604020202020204" pitchFamily="34" charset="0"/>
                          <a:cs typeface="Arial" panose="020B0604020202020204" pitchFamily="34" charset="0"/>
                        </a:rPr>
                        <a:t>NL</a:t>
                      </a:r>
                    </a:p>
                  </a:txBody>
                  <a:tcPr marL="18000" marR="18000"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80%</a:t>
                      </a:r>
                    </a:p>
                  </a:txBody>
                  <a:tcPr marL="18000" marR="1800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 100 </a:t>
                      </a:r>
                    </a:p>
                  </a:txBody>
                  <a:tcPr marL="18000" marR="1800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 2 </a:t>
                      </a:r>
                    </a:p>
                  </a:txBody>
                  <a:tcPr marL="18000" marR="18000"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algn="l" fontAlgn="b"/>
                      <a:r>
                        <a:rPr lang="en-GB" sz="1200" b="0" i="0" u="none" strike="noStrike" dirty="0">
                          <a:solidFill>
                            <a:schemeClr val="tx1"/>
                          </a:solidFill>
                          <a:effectLst/>
                          <a:latin typeface="Arial" panose="020B0604020202020204" pitchFamily="34" charset="0"/>
                          <a:cs typeface="Arial" panose="020B0604020202020204" pitchFamily="34" charset="0"/>
                        </a:rPr>
                        <a:t>CH</a:t>
                      </a:r>
                    </a:p>
                  </a:txBody>
                  <a:tcPr marL="18000" marR="18000"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78%</a:t>
                      </a:r>
                    </a:p>
                  </a:txBody>
                  <a:tcPr marL="18000" marR="1800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 98 </a:t>
                      </a:r>
                    </a:p>
                  </a:txBody>
                  <a:tcPr marL="18000" marR="1800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 1 </a:t>
                      </a:r>
                    </a:p>
                  </a:txBody>
                  <a:tcPr marL="18000" marR="18000"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algn="l" fontAlgn="b"/>
                      <a:r>
                        <a:rPr lang="en-GB" sz="1200" b="0" i="0" u="none" strike="noStrike" dirty="0">
                          <a:solidFill>
                            <a:schemeClr val="tx1"/>
                          </a:solidFill>
                          <a:effectLst/>
                          <a:latin typeface="Arial" panose="020B0604020202020204" pitchFamily="34" charset="0"/>
                          <a:cs typeface="Arial" panose="020B0604020202020204" pitchFamily="34" charset="0"/>
                        </a:rPr>
                        <a:t>FR</a:t>
                      </a:r>
                    </a:p>
                  </a:txBody>
                  <a:tcPr marL="18000" marR="18000"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77%</a:t>
                      </a:r>
                    </a:p>
                  </a:txBody>
                  <a:tcPr marL="18000" marR="1800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 97 </a:t>
                      </a:r>
                    </a:p>
                  </a:txBody>
                  <a:tcPr marL="18000" marR="1800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 2 </a:t>
                      </a:r>
                    </a:p>
                  </a:txBody>
                  <a:tcPr marL="18000" marR="18000"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algn="l" fontAlgn="b"/>
                      <a:r>
                        <a:rPr lang="en-GB" sz="1200" b="0" i="0" u="none" strike="noStrike" dirty="0">
                          <a:solidFill>
                            <a:schemeClr val="tx1"/>
                          </a:solidFill>
                          <a:effectLst/>
                          <a:latin typeface="Arial" panose="020B0604020202020204" pitchFamily="34" charset="0"/>
                          <a:cs typeface="Arial" panose="020B0604020202020204" pitchFamily="34" charset="0"/>
                        </a:rPr>
                        <a:t>NO</a:t>
                      </a:r>
                    </a:p>
                  </a:txBody>
                  <a:tcPr marL="18000" marR="18000"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77%</a:t>
                      </a:r>
                    </a:p>
                  </a:txBody>
                  <a:tcPr marL="18000" marR="1800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 96 </a:t>
                      </a:r>
                    </a:p>
                  </a:txBody>
                  <a:tcPr marL="18000" marR="1800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 2 </a:t>
                      </a:r>
                    </a:p>
                  </a:txBody>
                  <a:tcPr marL="18000" marR="18000"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algn="l" fontAlgn="b"/>
                      <a:r>
                        <a:rPr lang="en-GB" sz="1200" b="0" i="0" u="none" strike="noStrike" dirty="0">
                          <a:solidFill>
                            <a:schemeClr val="tx1"/>
                          </a:solidFill>
                          <a:effectLst/>
                          <a:latin typeface="Arial" panose="020B0604020202020204" pitchFamily="34" charset="0"/>
                          <a:cs typeface="Arial" panose="020B0604020202020204" pitchFamily="34" charset="0"/>
                        </a:rPr>
                        <a:t>USA</a:t>
                      </a:r>
                    </a:p>
                  </a:txBody>
                  <a:tcPr marL="18000" marR="18000"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73%</a:t>
                      </a:r>
                    </a:p>
                  </a:txBody>
                  <a:tcPr marL="18000" marR="1800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 91 </a:t>
                      </a:r>
                    </a:p>
                  </a:txBody>
                  <a:tcPr marL="18000" marR="1800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 1 </a:t>
                      </a:r>
                    </a:p>
                  </a:txBody>
                  <a:tcPr marL="18000" marR="18000"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algn="l" fontAlgn="b"/>
                      <a:r>
                        <a:rPr lang="en-GB" sz="1200" b="0" i="0" u="none" strike="noStrike" dirty="0">
                          <a:solidFill>
                            <a:schemeClr val="tx1"/>
                          </a:solidFill>
                          <a:effectLst/>
                          <a:latin typeface="Arial" panose="020B0604020202020204" pitchFamily="34" charset="0"/>
                          <a:cs typeface="Arial" panose="020B0604020202020204" pitchFamily="34" charset="0"/>
                        </a:rPr>
                        <a:t>UK</a:t>
                      </a:r>
                    </a:p>
                  </a:txBody>
                  <a:tcPr marL="18000" marR="18000"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72%</a:t>
                      </a:r>
                    </a:p>
                  </a:txBody>
                  <a:tcPr marL="18000" marR="1800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 91 </a:t>
                      </a:r>
                    </a:p>
                  </a:txBody>
                  <a:tcPr marL="18000" marR="1800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 1 </a:t>
                      </a:r>
                    </a:p>
                  </a:txBody>
                  <a:tcPr marL="18000" marR="18000"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sp>
        <p:nvSpPr>
          <p:cNvPr id="55" name="Rectangle 54"/>
          <p:cNvSpPr/>
          <p:nvPr/>
        </p:nvSpPr>
        <p:spPr>
          <a:xfrm>
            <a:off x="352419" y="1450600"/>
            <a:ext cx="1909642"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MARKET LEVEL CONSIDERATION</a:t>
            </a:r>
          </a:p>
          <a:p>
            <a:pPr>
              <a:lnSpc>
                <a:spcPts val="1100"/>
              </a:lnSpc>
            </a:pPr>
            <a:r>
              <a:rPr lang="en-GB" sz="700" dirty="0">
                <a:latin typeface="Arial" panose="020B0604020202020204" pitchFamily="34" charset="0"/>
                <a:cs typeface="Arial" panose="020B0604020202020204" pitchFamily="34" charset="0"/>
              </a:rPr>
              <a:t>TOP 2 BOX CONSIDERATION OF ACTIVITY INDEXED VS. TOTAL &amp;  RANKED </a:t>
            </a:r>
          </a:p>
        </p:txBody>
      </p:sp>
      <p:graphicFrame>
        <p:nvGraphicFramePr>
          <p:cNvPr id="56" name="Table 55"/>
          <p:cNvGraphicFramePr>
            <a:graphicFrameLocks noGrp="1"/>
          </p:cNvGraphicFramePr>
          <p:nvPr>
            <p:extLst>
              <p:ext uri="{D42A27DB-BD31-4B8C-83A1-F6EECF244321}">
                <p14:modId xmlns:p14="http://schemas.microsoft.com/office/powerpoint/2010/main" val="548450500"/>
              </p:ext>
            </p:extLst>
          </p:nvPr>
        </p:nvGraphicFramePr>
        <p:xfrm>
          <a:off x="6961775" y="2220075"/>
          <a:ext cx="2031429" cy="3996000"/>
        </p:xfrm>
        <a:graphic>
          <a:graphicData uri="http://schemas.openxmlformats.org/drawingml/2006/table">
            <a:tbl>
              <a:tblPr>
                <a:tableStyleId>{5C22544A-7EE6-4342-B048-85BDC9FD1C3A}</a:tableStyleId>
              </a:tblPr>
              <a:tblGrid>
                <a:gridCol w="1440000">
                  <a:extLst>
                    <a:ext uri="{9D8B030D-6E8A-4147-A177-3AD203B41FA5}">
                      <a16:colId xmlns:a16="http://schemas.microsoft.com/office/drawing/2014/main" xmlns="" val="63228188"/>
                    </a:ext>
                  </a:extLst>
                </a:gridCol>
                <a:gridCol w="591429">
                  <a:extLst>
                    <a:ext uri="{9D8B030D-6E8A-4147-A177-3AD203B41FA5}">
                      <a16:colId xmlns:a16="http://schemas.microsoft.com/office/drawing/2014/main" xmlns="" val="2739516737"/>
                    </a:ext>
                  </a:extLst>
                </a:gridCol>
              </a:tblGrid>
              <a:tr h="396000">
                <a:tc>
                  <a:txBody>
                    <a:bodyPr/>
                    <a:lstStyle/>
                    <a:p>
                      <a:pPr algn="l" fontAlgn="b"/>
                      <a:r>
                        <a:rPr lang="en-GB" sz="1100" b="1" i="0" u="none" strike="noStrike" dirty="0">
                          <a:solidFill>
                            <a:schemeClr val="tx1"/>
                          </a:solidFill>
                          <a:effectLst/>
                          <a:latin typeface="Arial" panose="020B0604020202020204" pitchFamily="34" charset="0"/>
                          <a:cs typeface="Arial" panose="020B0604020202020204" pitchFamily="34" charset="0"/>
                        </a:rPr>
                        <a:t>Activity</a:t>
                      </a:r>
                    </a:p>
                  </a:txBody>
                  <a:tcPr marL="9525" marR="9525" marT="9525" marB="0">
                    <a:lnL w="12700" cmpd="sng">
                      <a:noFill/>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7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a:t>
                      </a:r>
                      <a:endParaRPr kumimoji="0" lang="en-GB" sz="18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castle / palace / historic house</a:t>
                      </a:r>
                    </a:p>
                  </a:txBody>
                  <a:tcPr marL="9525" marR="9525" marT="9525"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88%</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historic monument</a:t>
                      </a:r>
                    </a:p>
                  </a:txBody>
                  <a:tcPr marL="9525" marR="9525" marT="9525"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88%</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Trying local food &amp; drink specialities</a:t>
                      </a:r>
                    </a:p>
                  </a:txBody>
                  <a:tcPr marL="9525" marR="9525" marT="9525"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80%</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museum</a:t>
                      </a:r>
                    </a:p>
                  </a:txBody>
                  <a:tcPr marL="9525" marR="9525" marT="9525"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77%</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park/garden</a:t>
                      </a:r>
                    </a:p>
                  </a:txBody>
                  <a:tcPr marL="9525" marR="9525" marT="9525"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74%</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Short (&lt; 2hrs) country or coastal walk</a:t>
                      </a:r>
                    </a:p>
                  </a:txBody>
                  <a:tcPr marL="9525" marR="9525" marT="9525"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68%</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Exploring villages / rural areas</a:t>
                      </a:r>
                    </a:p>
                  </a:txBody>
                  <a:tcPr marL="9525" marR="9525" marT="9525"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68%</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National Park</a:t>
                      </a:r>
                    </a:p>
                  </a:txBody>
                  <a:tcPr marL="9525" marR="9525" marT="9525"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66%</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Event associated with local traditions</a:t>
                      </a:r>
                    </a:p>
                  </a:txBody>
                  <a:tcPr marL="9525" marR="9525" marT="9525"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62%</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Food &amp; drink tour or attraction</a:t>
                      </a:r>
                    </a:p>
                  </a:txBody>
                  <a:tcPr marL="9525" marR="9525" marT="9525"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61%</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graphicFrame>
        <p:nvGraphicFramePr>
          <p:cNvPr id="58" name="Table 57"/>
          <p:cNvGraphicFramePr>
            <a:graphicFrameLocks noGrp="1"/>
          </p:cNvGraphicFramePr>
          <p:nvPr>
            <p:extLst>
              <p:ext uri="{D42A27DB-BD31-4B8C-83A1-F6EECF244321}">
                <p14:modId xmlns:p14="http://schemas.microsoft.com/office/powerpoint/2010/main" val="898381777"/>
              </p:ext>
            </p:extLst>
          </p:nvPr>
        </p:nvGraphicFramePr>
        <p:xfrm>
          <a:off x="2260600" y="2220390"/>
          <a:ext cx="4552952" cy="3996000"/>
        </p:xfrm>
        <a:graphic>
          <a:graphicData uri="http://schemas.openxmlformats.org/drawingml/2006/table">
            <a:tbl>
              <a:tblPr>
                <a:tableStyleId>{5C22544A-7EE6-4342-B048-85BDC9FD1C3A}</a:tableStyleId>
              </a:tblPr>
              <a:tblGrid>
                <a:gridCol w="1138238">
                  <a:extLst>
                    <a:ext uri="{9D8B030D-6E8A-4147-A177-3AD203B41FA5}">
                      <a16:colId xmlns:a16="http://schemas.microsoft.com/office/drawing/2014/main" xmlns="" val="2739516737"/>
                    </a:ext>
                  </a:extLst>
                </a:gridCol>
                <a:gridCol w="1138238">
                  <a:extLst>
                    <a:ext uri="{9D8B030D-6E8A-4147-A177-3AD203B41FA5}">
                      <a16:colId xmlns:a16="http://schemas.microsoft.com/office/drawing/2014/main" xmlns="" val="1766475486"/>
                    </a:ext>
                  </a:extLst>
                </a:gridCol>
                <a:gridCol w="1138238">
                  <a:extLst>
                    <a:ext uri="{9D8B030D-6E8A-4147-A177-3AD203B41FA5}">
                      <a16:colId xmlns:a16="http://schemas.microsoft.com/office/drawing/2014/main" xmlns="" val="2701203405"/>
                    </a:ext>
                  </a:extLst>
                </a:gridCol>
                <a:gridCol w="1138238">
                  <a:extLst>
                    <a:ext uri="{9D8B030D-6E8A-4147-A177-3AD203B41FA5}">
                      <a16:colId xmlns:a16="http://schemas.microsoft.com/office/drawing/2014/main" xmlns="" val="3701939803"/>
                    </a:ext>
                  </a:extLst>
                </a:gridCol>
              </a:tblGrid>
              <a:tr h="396000">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Mature / empty nest (index 110)</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AB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111)</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118)</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AB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110)</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Mature / empty nest</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112)</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Mid family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113)</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sp>
        <p:nvSpPr>
          <p:cNvPr id="59" name="Rectangle 58"/>
          <p:cNvSpPr/>
          <p:nvPr/>
        </p:nvSpPr>
        <p:spPr>
          <a:xfrm>
            <a:off x="2344387" y="1450600"/>
            <a:ext cx="2938813"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MARKET LEVEL</a:t>
            </a:r>
          </a:p>
          <a:p>
            <a:pPr>
              <a:lnSpc>
                <a:spcPts val="1100"/>
              </a:lnSpc>
            </a:pPr>
            <a:r>
              <a:rPr lang="en-GB" sz="1200" b="1" dirty="0">
                <a:solidFill>
                  <a:srgbClr val="120742"/>
                </a:solidFill>
                <a:latin typeface="Arial" panose="020B0604020202020204" pitchFamily="34" charset="0"/>
                <a:cs typeface="Arial" panose="020B0604020202020204" pitchFamily="34" charset="0"/>
              </a:rPr>
              <a:t>DEMOGRAPHIC SKEWS </a:t>
            </a:r>
          </a:p>
          <a:p>
            <a:pPr>
              <a:lnSpc>
                <a:spcPts val="1100"/>
              </a:lnSpc>
            </a:pPr>
            <a:r>
              <a:rPr lang="en-GB" sz="700" dirty="0">
                <a:latin typeface="Arial" panose="020B0604020202020204" pitchFamily="34" charset="0"/>
                <a:cs typeface="Arial" panose="020B0604020202020204" pitchFamily="34" charset="0"/>
              </a:rPr>
              <a:t>CALLING OUT OF BIGGEST SKEWS IN LEVEL OF CONSIDERATION OF ACTIVITY BY AGE, GENDER SOCIAL GRADE AND LIFESTAGE </a:t>
            </a:r>
          </a:p>
        </p:txBody>
      </p:sp>
      <p:sp>
        <p:nvSpPr>
          <p:cNvPr id="60" name="Rectangle 59"/>
          <p:cNvSpPr/>
          <p:nvPr/>
        </p:nvSpPr>
        <p:spPr>
          <a:xfrm>
            <a:off x="6955787" y="1450600"/>
            <a:ext cx="2094233"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CROSS-OVER WITH OTHER ACTIVITIES</a:t>
            </a:r>
          </a:p>
          <a:p>
            <a:pPr>
              <a:lnSpc>
                <a:spcPts val="1100"/>
              </a:lnSpc>
            </a:pPr>
            <a:r>
              <a:rPr lang="en-GB" sz="700" dirty="0">
                <a:latin typeface="Arial" panose="020B0604020202020204" pitchFamily="34" charset="0"/>
                <a:cs typeface="Arial" panose="020B0604020202020204" pitchFamily="34" charset="0"/>
              </a:rPr>
              <a:t>CONSIDERATION OF OTHER ACTIVITIES AMONG CONSIDERING ACTIVITY (TOP 2 BOX)</a:t>
            </a:r>
          </a:p>
        </p:txBody>
      </p:sp>
      <p:sp>
        <p:nvSpPr>
          <p:cNvPr id="25" name="Rectangle 24"/>
          <p:cNvSpPr/>
          <p:nvPr/>
        </p:nvSpPr>
        <p:spPr>
          <a:xfrm>
            <a:off x="335666" y="884902"/>
            <a:ext cx="8714353" cy="492485"/>
          </a:xfrm>
          <a:prstGeom prst="rect">
            <a:avLst/>
          </a:prstGeom>
          <a:solidFill>
            <a:srgbClr val="CBC4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r"/>
            <a:r>
              <a:rPr lang="en-GB" sz="1000" b="1" dirty="0">
                <a:solidFill>
                  <a:srgbClr val="C00000"/>
                </a:solidFill>
                <a:latin typeface="Arial" charset="0"/>
                <a:ea typeface="Arial" charset="0"/>
                <a:cs typeface="Arial" charset="0"/>
              </a:rPr>
              <a:t>Consideration </a:t>
            </a:r>
            <a:r>
              <a:rPr lang="en-GB" sz="1000" dirty="0">
                <a:solidFill>
                  <a:srgbClr val="C00000"/>
                </a:solidFill>
                <a:latin typeface="Arial" charset="0"/>
                <a:ea typeface="Arial" charset="0"/>
                <a:cs typeface="Arial" charset="0"/>
              </a:rPr>
              <a:t>– % who definitely would or be very likely to consider the activity in England across all markets</a:t>
            </a:r>
          </a:p>
          <a:p>
            <a:pPr algn="r"/>
            <a:r>
              <a:rPr lang="en-GB" sz="1000" b="1" dirty="0">
                <a:solidFill>
                  <a:srgbClr val="C00000"/>
                </a:solidFill>
                <a:latin typeface="Arial" charset="0"/>
                <a:ea typeface="Arial" charset="0"/>
                <a:cs typeface="Arial" charset="0"/>
              </a:rPr>
              <a:t>Tier</a:t>
            </a:r>
            <a:r>
              <a:rPr lang="en-GB" sz="1000" dirty="0">
                <a:solidFill>
                  <a:srgbClr val="C00000"/>
                </a:solidFill>
                <a:latin typeface="Arial" charset="0"/>
                <a:ea typeface="Arial" charset="0"/>
                <a:cs typeface="Arial" charset="0"/>
              </a:rPr>
              <a:t> – the tier or quartile the activity belongs to based on consideration score (1/2/3/4) across all markets</a:t>
            </a:r>
          </a:p>
          <a:p>
            <a:pPr algn="r"/>
            <a:r>
              <a:rPr lang="en-GB" sz="1000" b="1" dirty="0">
                <a:solidFill>
                  <a:srgbClr val="C00000"/>
                </a:solidFill>
                <a:latin typeface="Arial" charset="0"/>
                <a:ea typeface="Arial" charset="0"/>
                <a:cs typeface="Arial" charset="0"/>
              </a:rPr>
              <a:t>Rank </a:t>
            </a:r>
            <a:r>
              <a:rPr lang="en-GB" sz="1000" dirty="0">
                <a:solidFill>
                  <a:srgbClr val="C00000"/>
                </a:solidFill>
                <a:latin typeface="Arial" charset="0"/>
                <a:ea typeface="Arial" charset="0"/>
                <a:cs typeface="Arial" charset="0"/>
              </a:rPr>
              <a:t>– the ranking of the consideration score (1-40) across all markets</a:t>
            </a:r>
          </a:p>
        </p:txBody>
      </p:sp>
      <p:sp>
        <p:nvSpPr>
          <p:cNvPr id="26" name="Isosceles Triangle 34"/>
          <p:cNvSpPr/>
          <p:nvPr/>
        </p:nvSpPr>
        <p:spPr>
          <a:xfrm>
            <a:off x="7033254" y="678638"/>
            <a:ext cx="284188" cy="115839"/>
          </a:xfrm>
          <a:prstGeom prst="triangle">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GB" dirty="0"/>
          </a:p>
        </p:txBody>
      </p:sp>
      <p:sp>
        <p:nvSpPr>
          <p:cNvPr id="27" name="Isosceles Triangle 34"/>
          <p:cNvSpPr/>
          <p:nvPr/>
        </p:nvSpPr>
        <p:spPr>
          <a:xfrm>
            <a:off x="8580624" y="684073"/>
            <a:ext cx="284188" cy="115839"/>
          </a:xfrm>
          <a:prstGeom prst="triangle">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GB" dirty="0"/>
          </a:p>
        </p:txBody>
      </p:sp>
      <p:sp>
        <p:nvSpPr>
          <p:cNvPr id="28" name="Isosceles Triangle 34"/>
          <p:cNvSpPr/>
          <p:nvPr/>
        </p:nvSpPr>
        <p:spPr>
          <a:xfrm>
            <a:off x="7806939" y="684073"/>
            <a:ext cx="284188" cy="115839"/>
          </a:xfrm>
          <a:prstGeom prst="triangle">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GB" dirty="0"/>
          </a:p>
        </p:txBody>
      </p:sp>
      <p:sp>
        <p:nvSpPr>
          <p:cNvPr id="44" name="Rectangle 43"/>
          <p:cNvSpPr/>
          <p:nvPr/>
        </p:nvSpPr>
        <p:spPr>
          <a:xfrm>
            <a:off x="6952001" y="2981739"/>
            <a:ext cx="2041203" cy="3272172"/>
          </a:xfrm>
          <a:prstGeom prst="rect">
            <a:avLst/>
          </a:prstGeom>
          <a:solidFill>
            <a:srgbClr val="CBC4C6"/>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endParaRPr lang="en-GB" sz="1000" b="1" i="1" dirty="0">
              <a:solidFill>
                <a:srgbClr val="C00000"/>
              </a:solidFill>
              <a:latin typeface="Arial" panose="020B0604020202020204" pitchFamily="34" charset="0"/>
              <a:cs typeface="Arial" panose="020B0604020202020204" pitchFamily="34" charset="0"/>
            </a:endParaRPr>
          </a:p>
          <a:p>
            <a:endParaRPr lang="en-GB" sz="1000" b="1" i="1" dirty="0">
              <a:solidFill>
                <a:srgbClr val="C00000"/>
              </a:solidFill>
              <a:latin typeface="Arial" panose="020B0604020202020204" pitchFamily="34" charset="0"/>
              <a:cs typeface="Arial" panose="020B0604020202020204" pitchFamily="34" charset="0"/>
            </a:endParaRPr>
          </a:p>
          <a:p>
            <a:r>
              <a:rPr lang="en-GB" sz="1000" b="1" i="1" dirty="0">
                <a:solidFill>
                  <a:srgbClr val="C00000"/>
                </a:solidFill>
                <a:latin typeface="Arial" panose="020B0604020202020204" pitchFamily="34" charset="0"/>
                <a:cs typeface="Arial" panose="020B0604020202020204" pitchFamily="34" charset="0"/>
              </a:rPr>
              <a:t>The ten most considered other activities </a:t>
            </a:r>
            <a:r>
              <a:rPr lang="en-GB" sz="1000" i="1" dirty="0">
                <a:solidFill>
                  <a:srgbClr val="C00000"/>
                </a:solidFill>
                <a:latin typeface="Arial" panose="020B0604020202020204" pitchFamily="34" charset="0"/>
                <a:cs typeface="Arial" panose="020B0604020202020204" pitchFamily="34" charset="0"/>
              </a:rPr>
              <a:t>among those who definitely would or are very likely to consider the activity in England </a:t>
            </a:r>
          </a:p>
        </p:txBody>
      </p:sp>
      <p:sp>
        <p:nvSpPr>
          <p:cNvPr id="46" name="Isosceles Triangle 34"/>
          <p:cNvSpPr/>
          <p:nvPr/>
        </p:nvSpPr>
        <p:spPr>
          <a:xfrm>
            <a:off x="8549865" y="2934701"/>
            <a:ext cx="284188" cy="115839"/>
          </a:xfrm>
          <a:prstGeom prst="triangle">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GB" dirty="0"/>
          </a:p>
        </p:txBody>
      </p:sp>
      <p:sp>
        <p:nvSpPr>
          <p:cNvPr id="47" name="Rectangle 46"/>
          <p:cNvSpPr/>
          <p:nvPr/>
        </p:nvSpPr>
        <p:spPr>
          <a:xfrm>
            <a:off x="2247479" y="2981739"/>
            <a:ext cx="4590643" cy="3272172"/>
          </a:xfrm>
          <a:prstGeom prst="rect">
            <a:avLst/>
          </a:prstGeom>
          <a:solidFill>
            <a:srgbClr val="CBC4C6"/>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endParaRPr lang="en-GB" sz="1000" b="1" i="1" dirty="0">
              <a:solidFill>
                <a:srgbClr val="C00000"/>
              </a:solidFill>
              <a:latin typeface="Arial" panose="020B0604020202020204" pitchFamily="34" charset="0"/>
              <a:cs typeface="Arial" panose="020B0604020202020204" pitchFamily="34" charset="0"/>
            </a:endParaRPr>
          </a:p>
          <a:p>
            <a:endParaRPr lang="en-GB" sz="1000" b="1" i="1" dirty="0">
              <a:solidFill>
                <a:srgbClr val="C00000"/>
              </a:solidFill>
              <a:latin typeface="Arial" panose="020B0604020202020204" pitchFamily="34" charset="0"/>
              <a:cs typeface="Arial" panose="020B0604020202020204" pitchFamily="34" charset="0"/>
            </a:endParaRPr>
          </a:p>
          <a:p>
            <a:r>
              <a:rPr lang="en-GB" sz="1000" b="1" i="1" dirty="0">
                <a:solidFill>
                  <a:srgbClr val="C00000"/>
                </a:solidFill>
                <a:latin typeface="Arial" panose="020B0604020202020204" pitchFamily="34" charset="0"/>
                <a:cs typeface="Arial" panose="020B0604020202020204" pitchFamily="34" charset="0"/>
              </a:rPr>
              <a:t>Positive demographic skews of 110 or more called out at a market level</a:t>
            </a:r>
            <a:r>
              <a:rPr lang="en-GB" sz="1000" i="1" dirty="0">
                <a:solidFill>
                  <a:srgbClr val="C00000"/>
                </a:solidFill>
                <a:latin typeface="Arial" panose="020B0604020202020204" pitchFamily="34" charset="0"/>
                <a:cs typeface="Arial" panose="020B0604020202020204" pitchFamily="34" charset="0"/>
              </a:rPr>
              <a:t>, i.e. over-indexing of consideration within different age, gender, social grade and life-stage subgroups relative to the total consideration score at a market level (consideration here continues to be definitely would or very likely to). </a:t>
            </a:r>
          </a:p>
          <a:p>
            <a:endParaRPr lang="en-GB" sz="1000" i="1" dirty="0">
              <a:solidFill>
                <a:srgbClr val="C00000"/>
              </a:solidFill>
              <a:latin typeface="Arial" panose="020B0604020202020204" pitchFamily="34" charset="0"/>
              <a:cs typeface="Arial" panose="020B0604020202020204" pitchFamily="34" charset="0"/>
            </a:endParaRPr>
          </a:p>
          <a:p>
            <a:r>
              <a:rPr lang="en-GB" sz="1000" i="1" dirty="0">
                <a:solidFill>
                  <a:srgbClr val="C00000"/>
                </a:solidFill>
                <a:latin typeface="Arial" panose="020B0604020202020204" pitchFamily="34" charset="0"/>
                <a:cs typeface="Arial" panose="020B0604020202020204" pitchFamily="34" charset="0"/>
              </a:rPr>
              <a:t>In the case of over-indexing within more than one sub-group, the sub-group with the strongest over-indexing is called out</a:t>
            </a:r>
          </a:p>
          <a:p>
            <a:endParaRPr lang="en-GB" sz="1000" i="1" dirty="0">
              <a:solidFill>
                <a:srgbClr val="C00000"/>
              </a:solidFill>
              <a:latin typeface="Arial" panose="020B0604020202020204" pitchFamily="34" charset="0"/>
              <a:cs typeface="Arial" panose="020B0604020202020204" pitchFamily="34" charset="0"/>
            </a:endParaRPr>
          </a:p>
          <a:p>
            <a:r>
              <a:rPr lang="en-GB" sz="1000" i="1" dirty="0">
                <a:solidFill>
                  <a:srgbClr val="C00000"/>
                </a:solidFill>
                <a:latin typeface="Arial" panose="020B0604020202020204" pitchFamily="34" charset="0"/>
                <a:cs typeface="Arial" panose="020B0604020202020204" pitchFamily="34" charset="0"/>
              </a:rPr>
              <a:t>N/A indicates no such positive skews based on the subgroup in question</a:t>
            </a:r>
          </a:p>
        </p:txBody>
      </p:sp>
      <p:sp>
        <p:nvSpPr>
          <p:cNvPr id="57" name="Isosceles Triangle 34"/>
          <p:cNvSpPr/>
          <p:nvPr/>
        </p:nvSpPr>
        <p:spPr>
          <a:xfrm>
            <a:off x="6098213" y="2934701"/>
            <a:ext cx="284188" cy="115839"/>
          </a:xfrm>
          <a:prstGeom prst="triangle">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GB" dirty="0"/>
          </a:p>
        </p:txBody>
      </p:sp>
      <p:sp>
        <p:nvSpPr>
          <p:cNvPr id="62" name="Rectangle 61"/>
          <p:cNvSpPr/>
          <p:nvPr/>
        </p:nvSpPr>
        <p:spPr>
          <a:xfrm>
            <a:off x="352420" y="2981739"/>
            <a:ext cx="1769732" cy="3272172"/>
          </a:xfrm>
          <a:prstGeom prst="rect">
            <a:avLst/>
          </a:prstGeom>
          <a:solidFill>
            <a:srgbClr val="CBC4C6"/>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endParaRPr lang="en-GB" sz="1000" b="1" i="1" dirty="0">
              <a:solidFill>
                <a:srgbClr val="C00000"/>
              </a:solidFill>
              <a:latin typeface="Arial" panose="020B0604020202020204" pitchFamily="34" charset="0"/>
              <a:cs typeface="Arial" panose="020B0604020202020204" pitchFamily="34" charset="0"/>
            </a:endParaRPr>
          </a:p>
          <a:p>
            <a:endParaRPr lang="en-GB" sz="1000" b="1" i="1" dirty="0">
              <a:solidFill>
                <a:srgbClr val="C00000"/>
              </a:solidFill>
              <a:latin typeface="Arial" panose="020B0604020202020204" pitchFamily="34" charset="0"/>
              <a:cs typeface="Arial" panose="020B0604020202020204" pitchFamily="34" charset="0"/>
            </a:endParaRPr>
          </a:p>
          <a:p>
            <a:r>
              <a:rPr lang="en-GB" sz="1000" b="1" i="1" dirty="0">
                <a:solidFill>
                  <a:srgbClr val="C00000"/>
                </a:solidFill>
                <a:latin typeface="Arial" panose="020B0604020202020204" pitchFamily="34" charset="0"/>
                <a:cs typeface="Arial" panose="020B0604020202020204" pitchFamily="34" charset="0"/>
              </a:rPr>
              <a:t>% within markets who definitely would or be very likely to consider </a:t>
            </a:r>
            <a:r>
              <a:rPr lang="en-GB" sz="1000" i="1" dirty="0">
                <a:solidFill>
                  <a:srgbClr val="C00000"/>
                </a:solidFill>
                <a:latin typeface="Arial" panose="020B0604020202020204" pitchFamily="34" charset="0"/>
                <a:cs typeface="Arial" panose="020B0604020202020204" pitchFamily="34" charset="0"/>
              </a:rPr>
              <a:t>the activity in England </a:t>
            </a:r>
          </a:p>
          <a:p>
            <a:endParaRPr lang="en-GB" sz="1000" i="1" dirty="0">
              <a:solidFill>
                <a:srgbClr val="C00000"/>
              </a:solidFill>
              <a:latin typeface="Arial" panose="020B0604020202020204" pitchFamily="34" charset="0"/>
              <a:cs typeface="Arial" panose="020B0604020202020204" pitchFamily="34" charset="0"/>
            </a:endParaRPr>
          </a:p>
          <a:p>
            <a:r>
              <a:rPr lang="en-GB" sz="1000" b="1" i="1" dirty="0">
                <a:solidFill>
                  <a:srgbClr val="C00000"/>
                </a:solidFill>
                <a:latin typeface="Arial" panose="020B0604020202020204" pitchFamily="34" charset="0"/>
                <a:cs typeface="Arial" panose="020B0604020202020204" pitchFamily="34" charset="0"/>
              </a:rPr>
              <a:t>Indexing of that score against the score across all markets</a:t>
            </a:r>
            <a:r>
              <a:rPr lang="en-GB" sz="1000" i="1" dirty="0">
                <a:solidFill>
                  <a:srgbClr val="C00000"/>
                </a:solidFill>
                <a:latin typeface="Arial" panose="020B0604020202020204" pitchFamily="34" charset="0"/>
                <a:cs typeface="Arial" panose="020B0604020202020204" pitchFamily="34" charset="0"/>
              </a:rPr>
              <a:t>, highlights whether a given market is above or below the cross-market average </a:t>
            </a:r>
          </a:p>
          <a:p>
            <a:endParaRPr lang="en-GB" sz="1000" i="1" dirty="0">
              <a:solidFill>
                <a:srgbClr val="C00000"/>
              </a:solidFill>
              <a:latin typeface="Arial" panose="020B0604020202020204" pitchFamily="34" charset="0"/>
              <a:cs typeface="Arial" panose="020B0604020202020204" pitchFamily="34" charset="0"/>
            </a:endParaRPr>
          </a:p>
          <a:p>
            <a:r>
              <a:rPr lang="en-GB" sz="1000" b="1" i="1" dirty="0">
                <a:solidFill>
                  <a:srgbClr val="C00000"/>
                </a:solidFill>
                <a:latin typeface="Arial" panose="020B0604020202020204" pitchFamily="34" charset="0"/>
                <a:cs typeface="Arial" panose="020B0604020202020204" pitchFamily="34" charset="0"/>
              </a:rPr>
              <a:t>The rank column </a:t>
            </a:r>
            <a:r>
              <a:rPr lang="en-GB" sz="1000" i="1" dirty="0">
                <a:solidFill>
                  <a:srgbClr val="C00000"/>
                </a:solidFill>
                <a:latin typeface="Arial" panose="020B0604020202020204" pitchFamily="34" charset="0"/>
                <a:cs typeface="Arial" panose="020B0604020202020204" pitchFamily="34" charset="0"/>
              </a:rPr>
              <a:t>indicates the rank out of 40 within each market </a:t>
            </a:r>
          </a:p>
        </p:txBody>
      </p:sp>
      <p:sp>
        <p:nvSpPr>
          <p:cNvPr id="32" name="Isosceles Triangle 34"/>
          <p:cNvSpPr/>
          <p:nvPr/>
        </p:nvSpPr>
        <p:spPr>
          <a:xfrm>
            <a:off x="954055" y="2934701"/>
            <a:ext cx="284188" cy="115839"/>
          </a:xfrm>
          <a:prstGeom prst="triangle">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GB" dirty="0"/>
          </a:p>
        </p:txBody>
      </p:sp>
      <p:sp>
        <p:nvSpPr>
          <p:cNvPr id="40" name="Isosceles Triangle 34"/>
          <p:cNvSpPr/>
          <p:nvPr/>
        </p:nvSpPr>
        <p:spPr>
          <a:xfrm>
            <a:off x="1804509" y="2934701"/>
            <a:ext cx="284188" cy="115839"/>
          </a:xfrm>
          <a:prstGeom prst="triangle">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GB" dirty="0"/>
          </a:p>
        </p:txBody>
      </p:sp>
      <p:sp>
        <p:nvSpPr>
          <p:cNvPr id="42" name="Isosceles Triangle 34"/>
          <p:cNvSpPr/>
          <p:nvPr/>
        </p:nvSpPr>
        <p:spPr>
          <a:xfrm>
            <a:off x="1382479" y="2934701"/>
            <a:ext cx="284188" cy="115839"/>
          </a:xfrm>
          <a:prstGeom prst="triangle">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GB" dirty="0"/>
          </a:p>
        </p:txBody>
      </p:sp>
      <p:sp>
        <p:nvSpPr>
          <p:cNvPr id="39" name="Isosceles Triangle 34"/>
          <p:cNvSpPr/>
          <p:nvPr/>
        </p:nvSpPr>
        <p:spPr>
          <a:xfrm>
            <a:off x="915689" y="2934701"/>
            <a:ext cx="284188" cy="115839"/>
          </a:xfrm>
          <a:prstGeom prst="triangle">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GB" dirty="0"/>
          </a:p>
        </p:txBody>
      </p:sp>
    </p:spTree>
    <p:extLst>
      <p:ext uri="{BB962C8B-B14F-4D97-AF65-F5344CB8AC3E}">
        <p14:creationId xmlns:p14="http://schemas.microsoft.com/office/powerpoint/2010/main" val="1324051773"/>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a:t>‘At a glance’ summaries</a:t>
            </a:r>
          </a:p>
        </p:txBody>
      </p:sp>
      <p:sp>
        <p:nvSpPr>
          <p:cNvPr id="3" name="Text Placeholder 2"/>
          <p:cNvSpPr>
            <a:spLocks noGrp="1"/>
          </p:cNvSpPr>
          <p:nvPr>
            <p:ph type="body" sz="quarter" idx="11"/>
          </p:nvPr>
        </p:nvSpPr>
        <p:spPr/>
        <p:txBody>
          <a:bodyPr/>
          <a:lstStyle/>
          <a:p>
            <a:r>
              <a:rPr lang="en-GB" dirty="0"/>
              <a:t>Activities</a:t>
            </a:r>
          </a:p>
        </p:txBody>
      </p:sp>
      <p:sp>
        <p:nvSpPr>
          <p:cNvPr id="5" name="Text Placeholder 4"/>
          <p:cNvSpPr>
            <a:spLocks noGrp="1"/>
          </p:cNvSpPr>
          <p:nvPr>
            <p:ph type="body" sz="quarter" idx="13"/>
          </p:nvPr>
        </p:nvSpPr>
        <p:spPr/>
        <p:txBody>
          <a:bodyPr/>
          <a:lstStyle/>
          <a:p>
            <a:r>
              <a:rPr lang="en-GB" dirty="0"/>
              <a:t>August 2017</a:t>
            </a:r>
          </a:p>
        </p:txBody>
      </p:sp>
      <p:pic>
        <p:nvPicPr>
          <p:cNvPr id="6" name="Picture 5"/>
          <p:cNvPicPr>
            <a:picLocks noChangeAspect="1"/>
          </p:cNvPicPr>
          <p:nvPr/>
        </p:nvPicPr>
        <p:blipFill>
          <a:blip r:embed="rId2">
            <a:clrChange>
              <a:clrFrom>
                <a:srgbClr val="FFFFFF"/>
              </a:clrFrom>
              <a:clrTo>
                <a:srgbClr val="FFFFFF">
                  <a:alpha val="0"/>
                </a:srgbClr>
              </a:clrTo>
            </a:clrChange>
          </a:blip>
          <a:stretch>
            <a:fillRect/>
          </a:stretch>
        </p:blipFill>
        <p:spPr>
          <a:xfrm>
            <a:off x="7118198" y="6384361"/>
            <a:ext cx="947246" cy="257740"/>
          </a:xfrm>
          <a:prstGeom prst="rect">
            <a:avLst/>
          </a:prstGeom>
        </p:spPr>
      </p:pic>
      <p:pic>
        <p:nvPicPr>
          <p:cNvPr id="7" name="Picture 6"/>
          <p:cNvPicPr>
            <a:picLocks noChangeAspect="1"/>
          </p:cNvPicPr>
          <p:nvPr/>
        </p:nvPicPr>
        <p:blipFill rotWithShape="1">
          <a:blip r:embed="rId3"/>
          <a:srcRect l="17343" t="4419" r="12023" b="12561"/>
          <a:stretch/>
        </p:blipFill>
        <p:spPr>
          <a:xfrm>
            <a:off x="8172950" y="6341608"/>
            <a:ext cx="359990" cy="355944"/>
          </a:xfrm>
          <a:prstGeom prst="ellipse">
            <a:avLst/>
          </a:prstGeom>
        </p:spPr>
      </p:pic>
    </p:spTree>
    <p:extLst>
      <p:ext uri="{BB962C8B-B14F-4D97-AF65-F5344CB8AC3E}">
        <p14:creationId xmlns:p14="http://schemas.microsoft.com/office/powerpoint/2010/main" val="1378325201"/>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ext Placeholder 17"/>
          <p:cNvSpPr>
            <a:spLocks noGrp="1"/>
          </p:cNvSpPr>
          <p:nvPr>
            <p:ph type="body" sz="quarter" idx="13"/>
          </p:nvPr>
        </p:nvSpPr>
        <p:spPr>
          <a:xfrm>
            <a:off x="364445" y="6396162"/>
            <a:ext cx="4381504" cy="274638"/>
          </a:xfrm>
        </p:spPr>
        <p:txBody>
          <a:bodyPr lIns="0"/>
          <a:lstStyle/>
          <a:p>
            <a:r>
              <a:rPr lang="en-GB" dirty="0"/>
              <a:t>Discover England Fund – Activities &amp; Themes Research 2017</a:t>
            </a:r>
          </a:p>
        </p:txBody>
      </p:sp>
      <p:pic>
        <p:nvPicPr>
          <p:cNvPr id="6" name="Picture 5"/>
          <p:cNvPicPr>
            <a:picLocks noChangeAspect="1"/>
          </p:cNvPicPr>
          <p:nvPr/>
        </p:nvPicPr>
        <p:blipFill>
          <a:blip r:embed="rId3">
            <a:clrChange>
              <a:clrFrom>
                <a:srgbClr val="FFFFFF"/>
              </a:clrFrom>
              <a:clrTo>
                <a:srgbClr val="FFFFFF">
                  <a:alpha val="0"/>
                </a:srgbClr>
              </a:clrTo>
            </a:clrChange>
          </a:blip>
          <a:stretch>
            <a:fillRect/>
          </a:stretch>
        </p:blipFill>
        <p:spPr>
          <a:xfrm>
            <a:off x="7118198" y="6384361"/>
            <a:ext cx="947246" cy="257740"/>
          </a:xfrm>
          <a:prstGeom prst="rect">
            <a:avLst/>
          </a:prstGeom>
        </p:spPr>
      </p:pic>
      <p:pic>
        <p:nvPicPr>
          <p:cNvPr id="24" name="Picture 23"/>
          <p:cNvPicPr>
            <a:picLocks noChangeAspect="1"/>
          </p:cNvPicPr>
          <p:nvPr/>
        </p:nvPicPr>
        <p:blipFill rotWithShape="1">
          <a:blip r:embed="rId4"/>
          <a:srcRect l="17343" t="4419" r="12023" b="12561"/>
          <a:stretch/>
        </p:blipFill>
        <p:spPr>
          <a:xfrm>
            <a:off x="8172950" y="6341608"/>
            <a:ext cx="359990" cy="355944"/>
          </a:xfrm>
          <a:prstGeom prst="ellipse">
            <a:avLst/>
          </a:prstGeom>
        </p:spPr>
      </p:pic>
      <p:sp>
        <p:nvSpPr>
          <p:cNvPr id="38" name="TextBox 37"/>
          <p:cNvSpPr txBox="1"/>
          <p:nvPr/>
        </p:nvSpPr>
        <p:spPr>
          <a:xfrm>
            <a:off x="1997213" y="274989"/>
            <a:ext cx="4897451" cy="307777"/>
          </a:xfrm>
          <a:prstGeom prst="rect">
            <a:avLst/>
          </a:prstGeom>
          <a:noFill/>
        </p:spPr>
        <p:txBody>
          <a:bodyPr wrap="square" rtlCol="0">
            <a:spAutoFit/>
          </a:bodyPr>
          <a:lstStyle/>
          <a:p>
            <a:r>
              <a:rPr lang="en-GB" sz="1400" b="1" dirty="0">
                <a:solidFill>
                  <a:schemeClr val="bg1"/>
                </a:solidFill>
                <a:latin typeface="Arial" panose="020B0604020202020204" pitchFamily="34" charset="0"/>
                <a:cs typeface="Arial" panose="020B0604020202020204" pitchFamily="34" charset="0"/>
              </a:rPr>
              <a:t>Seeing world famous or iconic places</a:t>
            </a:r>
          </a:p>
        </p:txBody>
      </p:sp>
      <p:pic>
        <p:nvPicPr>
          <p:cNvPr id="31" name="Picture 30"/>
          <p:cNvPicPr>
            <a:picLocks noChangeAspect="1"/>
          </p:cNvPicPr>
          <p:nvPr/>
        </p:nvPicPr>
        <p:blipFill rotWithShape="1">
          <a:blip r:embed="rId5">
            <a:clrChange>
              <a:clrFrom>
                <a:srgbClr val="FFFFFF"/>
              </a:clrFrom>
              <a:clrTo>
                <a:srgbClr val="FFFFFF">
                  <a:alpha val="0"/>
                </a:srgbClr>
              </a:clrTo>
            </a:clrChange>
            <a:duotone>
              <a:schemeClr val="accent1">
                <a:shade val="45000"/>
                <a:satMod val="135000"/>
              </a:schemeClr>
              <a:prstClr val="white"/>
            </a:duotone>
          </a:blip>
          <a:srcRect l="12310"/>
          <a:stretch/>
        </p:blipFill>
        <p:spPr>
          <a:xfrm>
            <a:off x="2312861" y="2221322"/>
            <a:ext cx="1060577" cy="409658"/>
          </a:xfrm>
          <a:prstGeom prst="rect">
            <a:avLst/>
          </a:prstGeom>
        </p:spPr>
      </p:pic>
      <p:grpSp>
        <p:nvGrpSpPr>
          <p:cNvPr id="35" name="Group 34"/>
          <p:cNvGrpSpPr/>
          <p:nvPr/>
        </p:nvGrpSpPr>
        <p:grpSpPr>
          <a:xfrm>
            <a:off x="3786188" y="2228850"/>
            <a:ext cx="376238" cy="370021"/>
            <a:chOff x="9854026" y="2720970"/>
            <a:chExt cx="2328762" cy="2438400"/>
          </a:xfrm>
        </p:grpSpPr>
        <p:pic>
          <p:nvPicPr>
            <p:cNvPr id="36" name="Picture 35"/>
            <p:cNvPicPr>
              <a:picLocks noChangeAspect="1"/>
            </p:cNvPicPr>
            <p:nvPr/>
          </p:nvPicPr>
          <p:blipFill rotWithShape="1">
            <a:blip r:embed="rId6">
              <a:clrChange>
                <a:clrFrom>
                  <a:srgbClr val="FFFFFF"/>
                </a:clrFrom>
                <a:clrTo>
                  <a:srgbClr val="FFFFFF">
                    <a:alpha val="0"/>
                  </a:srgbClr>
                </a:clrTo>
              </a:clrChange>
              <a:duotone>
                <a:schemeClr val="accent1">
                  <a:shade val="45000"/>
                  <a:satMod val="135000"/>
                </a:schemeClr>
                <a:prstClr val="white"/>
              </a:duotone>
            </a:blip>
            <a:srcRect l="3673" r="64404"/>
            <a:stretch/>
          </p:blipFill>
          <p:spPr>
            <a:xfrm>
              <a:off x="9854026" y="2720970"/>
              <a:ext cx="1173708" cy="2438400"/>
            </a:xfrm>
            <a:prstGeom prst="rect">
              <a:avLst/>
            </a:prstGeom>
          </p:spPr>
        </p:pic>
        <p:pic>
          <p:nvPicPr>
            <p:cNvPr id="41" name="Picture 40"/>
            <p:cNvPicPr>
              <a:picLocks noChangeAspect="1"/>
            </p:cNvPicPr>
            <p:nvPr/>
          </p:nvPicPr>
          <p:blipFill rotWithShape="1">
            <a:blip r:embed="rId6">
              <a:clrChange>
                <a:clrFrom>
                  <a:srgbClr val="FFFFFF"/>
                </a:clrFrom>
                <a:clrTo>
                  <a:srgbClr val="FFFFFF">
                    <a:alpha val="0"/>
                  </a:srgbClr>
                </a:clrTo>
              </a:clrChange>
              <a:duotone>
                <a:schemeClr val="accent1">
                  <a:shade val="45000"/>
                  <a:satMod val="135000"/>
                </a:schemeClr>
                <a:prstClr val="white"/>
              </a:duotone>
            </a:blip>
            <a:srcRect l="66034" r="2043"/>
            <a:stretch/>
          </p:blipFill>
          <p:spPr>
            <a:xfrm>
              <a:off x="11009080" y="2720970"/>
              <a:ext cx="1173708" cy="2438400"/>
            </a:xfrm>
            <a:prstGeom prst="rect">
              <a:avLst/>
            </a:prstGeom>
          </p:spPr>
        </p:pic>
      </p:grpSp>
      <p:pic>
        <p:nvPicPr>
          <p:cNvPr id="43" name="Picture 42"/>
          <p:cNvPicPr>
            <a:picLocks noChangeAspect="1"/>
          </p:cNvPicPr>
          <p:nvPr/>
        </p:nvPicPr>
        <p:blipFill>
          <a:blip r:embed="rId7">
            <a:clrChange>
              <a:clrFrom>
                <a:srgbClr val="FFFFFF"/>
              </a:clrFrom>
              <a:clrTo>
                <a:srgbClr val="FFFFFF">
                  <a:alpha val="0"/>
                </a:srgbClr>
              </a:clrTo>
            </a:clrChange>
            <a:duotone>
              <a:schemeClr val="accent1">
                <a:shade val="45000"/>
                <a:satMod val="135000"/>
              </a:schemeClr>
              <a:prstClr val="white"/>
            </a:duotone>
          </a:blip>
          <a:stretch>
            <a:fillRect/>
          </a:stretch>
        </p:blipFill>
        <p:spPr>
          <a:xfrm>
            <a:off x="4900113" y="2233613"/>
            <a:ext cx="400136" cy="355163"/>
          </a:xfrm>
          <a:prstGeom prst="rect">
            <a:avLst/>
          </a:prstGeom>
        </p:spPr>
      </p:pic>
      <p:pic>
        <p:nvPicPr>
          <p:cNvPr id="45" name="Picture 44"/>
          <p:cNvPicPr>
            <a:picLocks noChangeAspect="1"/>
          </p:cNvPicPr>
          <p:nvPr/>
        </p:nvPicPr>
        <p:blipFill>
          <a:blip r:embed="rId8">
            <a:clrChange>
              <a:clrFrom>
                <a:srgbClr val="FFFFFF"/>
              </a:clrFrom>
              <a:clrTo>
                <a:srgbClr val="FFFFFF">
                  <a:alpha val="0"/>
                </a:srgbClr>
              </a:clrTo>
            </a:clrChange>
            <a:duotone>
              <a:schemeClr val="accent1">
                <a:shade val="45000"/>
                <a:satMod val="135000"/>
              </a:schemeClr>
              <a:prstClr val="white"/>
            </a:duotone>
          </a:blip>
          <a:stretch>
            <a:fillRect/>
          </a:stretch>
        </p:blipFill>
        <p:spPr>
          <a:xfrm>
            <a:off x="5999205" y="2227674"/>
            <a:ext cx="525420" cy="355840"/>
          </a:xfrm>
          <a:prstGeom prst="rect">
            <a:avLst/>
          </a:prstGeom>
        </p:spPr>
      </p:pic>
      <p:graphicFrame>
        <p:nvGraphicFramePr>
          <p:cNvPr id="29" name="Chart Placeholder 7"/>
          <p:cNvGraphicFramePr>
            <a:graphicFrameLocks/>
          </p:cNvGraphicFramePr>
          <p:nvPr>
            <p:extLst>
              <p:ext uri="{D42A27DB-BD31-4B8C-83A1-F6EECF244321}">
                <p14:modId xmlns:p14="http://schemas.microsoft.com/office/powerpoint/2010/main" val="3471645797"/>
              </p:ext>
            </p:extLst>
          </p:nvPr>
        </p:nvGraphicFramePr>
        <p:xfrm>
          <a:off x="-1366069" y="855950"/>
          <a:ext cx="9743207" cy="467610"/>
        </p:xfrm>
        <a:graphic>
          <a:graphicData uri="http://schemas.openxmlformats.org/drawingml/2006/chart">
            <c:chart xmlns:c="http://schemas.openxmlformats.org/drawingml/2006/chart" xmlns:r="http://schemas.openxmlformats.org/officeDocument/2006/relationships" r:id="rId9"/>
          </a:graphicData>
        </a:graphic>
      </p:graphicFrame>
      <p:sp>
        <p:nvSpPr>
          <p:cNvPr id="33" name="Rectangle 32"/>
          <p:cNvSpPr/>
          <p:nvPr/>
        </p:nvSpPr>
        <p:spPr>
          <a:xfrm>
            <a:off x="222440" y="943161"/>
            <a:ext cx="1550020" cy="323165"/>
          </a:xfrm>
          <a:prstGeom prst="rect">
            <a:avLst/>
          </a:prstGeom>
          <a:noFill/>
        </p:spPr>
        <p:txBody>
          <a:bodyPr wrap="square" lIns="0" tIns="0" rIns="0" bIns="0">
            <a:spAutoFit/>
          </a:bodyPr>
          <a:lstStyle/>
          <a:p>
            <a:pPr algn="r"/>
            <a:r>
              <a:rPr lang="en-GB" sz="1050" b="1" dirty="0">
                <a:latin typeface="Arial" panose="020B0604020202020204" pitchFamily="34" charset="0"/>
                <a:cs typeface="Arial" panose="020B0604020202020204" pitchFamily="34" charset="0"/>
              </a:rPr>
              <a:t>Consideration of </a:t>
            </a:r>
          </a:p>
          <a:p>
            <a:pPr algn="r"/>
            <a:r>
              <a:rPr lang="en-GB" sz="1050" b="1" dirty="0">
                <a:latin typeface="Arial" panose="020B0604020202020204" pitchFamily="34" charset="0"/>
                <a:cs typeface="Arial" panose="020B0604020202020204" pitchFamily="34" charset="0"/>
              </a:rPr>
              <a:t>activity in England </a:t>
            </a:r>
            <a:endParaRPr lang="en-GB" sz="1050" b="1" dirty="0">
              <a:solidFill>
                <a:srgbClr val="00B050"/>
              </a:solidFill>
              <a:latin typeface="Arial" panose="020B0604020202020204" pitchFamily="34" charset="0"/>
              <a:cs typeface="Arial" panose="020B0604020202020204" pitchFamily="34" charset="0"/>
            </a:endParaRPr>
          </a:p>
        </p:txBody>
      </p:sp>
      <p:sp>
        <p:nvSpPr>
          <p:cNvPr id="34" name="Rectangle 33"/>
          <p:cNvSpPr/>
          <p:nvPr/>
        </p:nvSpPr>
        <p:spPr>
          <a:xfrm>
            <a:off x="1830724" y="665551"/>
            <a:ext cx="564257" cy="276999"/>
          </a:xfrm>
          <a:prstGeom prst="rect">
            <a:avLst/>
          </a:prstGeom>
          <a:solidFill>
            <a:schemeClr val="bg1"/>
          </a:solidFill>
        </p:spPr>
        <p:txBody>
          <a:bodyPr wrap="none" lIns="0" tIns="0" rIns="0" bIns="0">
            <a:spAutoFit/>
          </a:bodyPr>
          <a:lstStyle/>
          <a:p>
            <a:r>
              <a:rPr lang="en-GB" sz="900" dirty="0">
                <a:solidFill>
                  <a:srgbClr val="92D050"/>
                </a:solidFill>
                <a:latin typeface="Arial" panose="020B0604020202020204" pitchFamily="34" charset="0"/>
                <a:cs typeface="Arial" panose="020B0604020202020204" pitchFamily="34" charset="0"/>
              </a:rPr>
              <a:t>Very likely</a:t>
            </a:r>
          </a:p>
          <a:p>
            <a:r>
              <a:rPr lang="en-GB" sz="900" dirty="0">
                <a:solidFill>
                  <a:srgbClr val="92D050"/>
                </a:solidFill>
                <a:latin typeface="Arial" panose="020B0604020202020204" pitchFamily="34" charset="0"/>
                <a:cs typeface="Arial" panose="020B0604020202020204" pitchFamily="34" charset="0"/>
              </a:rPr>
              <a:t>to consider</a:t>
            </a:r>
          </a:p>
        </p:txBody>
      </p:sp>
      <p:sp>
        <p:nvSpPr>
          <p:cNvPr id="37" name="Rectangle 36"/>
          <p:cNvSpPr/>
          <p:nvPr/>
        </p:nvSpPr>
        <p:spPr>
          <a:xfrm>
            <a:off x="2983074" y="665551"/>
            <a:ext cx="769441" cy="276999"/>
          </a:xfrm>
          <a:prstGeom prst="rect">
            <a:avLst/>
          </a:prstGeom>
          <a:solidFill>
            <a:schemeClr val="bg1"/>
          </a:solidFill>
        </p:spPr>
        <p:txBody>
          <a:bodyPr wrap="none" lIns="0" tIns="0" rIns="0" bIns="0">
            <a:spAutoFit/>
          </a:bodyPr>
          <a:lstStyle/>
          <a:p>
            <a:r>
              <a:rPr lang="en-GB" sz="900" dirty="0">
                <a:solidFill>
                  <a:srgbClr val="00B050"/>
                </a:solidFill>
                <a:latin typeface="Arial" panose="020B0604020202020204" pitchFamily="34" charset="0"/>
                <a:cs typeface="Arial" panose="020B0604020202020204" pitchFamily="34" charset="0"/>
              </a:rPr>
              <a:t>Definitely </a:t>
            </a:r>
          </a:p>
          <a:p>
            <a:r>
              <a:rPr lang="en-GB" sz="900" dirty="0">
                <a:solidFill>
                  <a:srgbClr val="00B050"/>
                </a:solidFill>
                <a:latin typeface="Arial" panose="020B0604020202020204" pitchFamily="34" charset="0"/>
                <a:cs typeface="Arial" panose="020B0604020202020204" pitchFamily="34" charset="0"/>
              </a:rPr>
              <a:t>would consider</a:t>
            </a:r>
          </a:p>
        </p:txBody>
      </p:sp>
      <p:sp>
        <p:nvSpPr>
          <p:cNvPr id="51" name="Oval 50"/>
          <p:cNvSpPr/>
          <p:nvPr/>
        </p:nvSpPr>
        <p:spPr>
          <a:xfrm>
            <a:off x="7611047"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Tier 1</a:t>
            </a:r>
          </a:p>
          <a:p>
            <a:pPr lvl="0" algn="ctr"/>
            <a:r>
              <a:rPr lang="en-US" sz="900" baseline="-3000" dirty="0">
                <a:solidFill>
                  <a:srgbClr val="120742"/>
                </a:solidFill>
                <a:latin typeface="Arial" panose="020B0604020202020204" pitchFamily="34" charset="0"/>
                <a:cs typeface="Arial" panose="020B0604020202020204" pitchFamily="34" charset="0"/>
              </a:rPr>
              <a:t>Consideration </a:t>
            </a:r>
          </a:p>
          <a:p>
            <a:pPr lvl="0" algn="ctr"/>
            <a:r>
              <a:rPr lang="en-US" sz="900" baseline="-3000" dirty="0">
                <a:solidFill>
                  <a:srgbClr val="120742"/>
                </a:solidFill>
                <a:latin typeface="Arial" panose="020B0604020202020204" pitchFamily="34" charset="0"/>
                <a:cs typeface="Arial" panose="020B0604020202020204" pitchFamily="34" charset="0"/>
              </a:rPr>
              <a:t>tier (activity)</a:t>
            </a:r>
          </a:p>
        </p:txBody>
      </p:sp>
      <p:sp>
        <p:nvSpPr>
          <p:cNvPr id="52" name="Oval 51"/>
          <p:cNvSpPr/>
          <p:nvPr/>
        </p:nvSpPr>
        <p:spPr>
          <a:xfrm>
            <a:off x="8384732"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Rank 1</a:t>
            </a:r>
          </a:p>
          <a:p>
            <a:pPr lvl="0" algn="ctr"/>
            <a:r>
              <a:rPr lang="en-US" sz="900" baseline="-3000" dirty="0">
                <a:solidFill>
                  <a:srgbClr val="120742"/>
                </a:solidFill>
                <a:latin typeface="Arial" panose="020B0604020202020204" pitchFamily="34" charset="0"/>
                <a:cs typeface="Arial" panose="020B0604020202020204" pitchFamily="34" charset="0"/>
              </a:rPr>
              <a:t>Activity cluster</a:t>
            </a:r>
          </a:p>
          <a:p>
            <a:pPr lvl="0" algn="ctr"/>
            <a:r>
              <a:rPr lang="en-US" sz="900" baseline="-3000" dirty="0">
                <a:solidFill>
                  <a:srgbClr val="120742"/>
                </a:solidFill>
                <a:latin typeface="Arial" panose="020B0604020202020204" pitchFamily="34" charset="0"/>
                <a:cs typeface="Arial" panose="020B0604020202020204" pitchFamily="34" charset="0"/>
              </a:rPr>
              <a:t>ranking </a:t>
            </a:r>
          </a:p>
        </p:txBody>
      </p:sp>
      <p:sp>
        <p:nvSpPr>
          <p:cNvPr id="53" name="Oval 52"/>
          <p:cNvSpPr/>
          <p:nvPr/>
        </p:nvSpPr>
        <p:spPr>
          <a:xfrm>
            <a:off x="6837362"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80%</a:t>
            </a:r>
          </a:p>
          <a:p>
            <a:pPr lvl="0" algn="ctr"/>
            <a:r>
              <a:rPr lang="en-US" sz="900" baseline="-3000" dirty="0">
                <a:solidFill>
                  <a:srgbClr val="120742"/>
                </a:solidFill>
                <a:latin typeface="Arial" panose="020B0604020202020204" pitchFamily="34" charset="0"/>
                <a:cs typeface="Arial" panose="020B0604020202020204" pitchFamily="34" charset="0"/>
              </a:rPr>
              <a:t>Consideration </a:t>
            </a:r>
          </a:p>
          <a:p>
            <a:pPr lvl="0" algn="ctr"/>
            <a:r>
              <a:rPr lang="en-US" sz="900" baseline="-3000" dirty="0">
                <a:solidFill>
                  <a:srgbClr val="120742"/>
                </a:solidFill>
                <a:latin typeface="Arial" panose="020B0604020202020204" pitchFamily="34" charset="0"/>
                <a:cs typeface="Arial" panose="020B0604020202020204" pitchFamily="34" charset="0"/>
              </a:rPr>
              <a:t>of activity</a:t>
            </a:r>
          </a:p>
        </p:txBody>
      </p:sp>
      <p:graphicFrame>
        <p:nvGraphicFramePr>
          <p:cNvPr id="54" name="Table 53"/>
          <p:cNvGraphicFramePr>
            <a:graphicFrameLocks noGrp="1"/>
          </p:cNvGraphicFramePr>
          <p:nvPr>
            <p:extLst>
              <p:ext uri="{D42A27DB-BD31-4B8C-83A1-F6EECF244321}">
                <p14:modId xmlns:p14="http://schemas.microsoft.com/office/powerpoint/2010/main" val="1875077905"/>
              </p:ext>
            </p:extLst>
          </p:nvPr>
        </p:nvGraphicFramePr>
        <p:xfrm>
          <a:off x="352419" y="2227185"/>
          <a:ext cx="1771650" cy="3996000"/>
        </p:xfrm>
        <a:graphic>
          <a:graphicData uri="http://schemas.openxmlformats.org/drawingml/2006/table">
            <a:tbl>
              <a:tblPr>
                <a:tableStyleId>{5C22544A-7EE6-4342-B048-85BDC9FD1C3A}</a:tableStyleId>
              </a:tblPr>
              <a:tblGrid>
                <a:gridCol w="506413">
                  <a:extLst>
                    <a:ext uri="{9D8B030D-6E8A-4147-A177-3AD203B41FA5}">
                      <a16:colId xmlns:a16="http://schemas.microsoft.com/office/drawing/2014/main" xmlns="" val="63228188"/>
                    </a:ext>
                  </a:extLst>
                </a:gridCol>
                <a:gridCol w="433054">
                  <a:extLst>
                    <a:ext uri="{9D8B030D-6E8A-4147-A177-3AD203B41FA5}">
                      <a16:colId xmlns:a16="http://schemas.microsoft.com/office/drawing/2014/main" xmlns="" val="1958371471"/>
                    </a:ext>
                  </a:extLst>
                </a:gridCol>
                <a:gridCol w="432133">
                  <a:extLst>
                    <a:ext uri="{9D8B030D-6E8A-4147-A177-3AD203B41FA5}">
                      <a16:colId xmlns:a16="http://schemas.microsoft.com/office/drawing/2014/main" xmlns="" val="2739516737"/>
                    </a:ext>
                  </a:extLst>
                </a:gridCol>
                <a:gridCol w="400050">
                  <a:extLst>
                    <a:ext uri="{9D8B030D-6E8A-4147-A177-3AD203B41FA5}">
                      <a16:colId xmlns:a16="http://schemas.microsoft.com/office/drawing/2014/main" xmlns="" val="82216799"/>
                    </a:ext>
                  </a:extLst>
                </a:gridCol>
              </a:tblGrid>
              <a:tr h="396000">
                <a:tc>
                  <a:txBody>
                    <a:bodyPr/>
                    <a:lstStyle/>
                    <a:p>
                      <a:pPr algn="l" fontAlgn="b"/>
                      <a:r>
                        <a:rPr lang="en-GB" sz="1100" b="1" i="0" u="none" strike="noStrike" dirty="0">
                          <a:solidFill>
                            <a:schemeClr val="tx1"/>
                          </a:solidFill>
                          <a:effectLst/>
                          <a:latin typeface="Arial" panose="020B0604020202020204" pitchFamily="34" charset="0"/>
                          <a:cs typeface="Arial" panose="020B0604020202020204" pitchFamily="34" charset="0"/>
                        </a:rPr>
                        <a:t>Market</a:t>
                      </a:r>
                    </a:p>
                  </a:txBody>
                  <a:tcPr marL="9525" marR="9525" marT="0" marB="0">
                    <a:lnL w="12700" cmpd="sng">
                      <a:noFill/>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8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 &amp; INDEX </a:t>
                      </a:r>
                      <a:endParaRPr lang="en-GB" sz="2000" b="1" i="0" u="none" strike="noStrike" dirty="0">
                        <a:solidFill>
                          <a:schemeClr val="tx1"/>
                        </a:solidFill>
                        <a:effectLst/>
                        <a:latin typeface="Arial" panose="020B0604020202020204" pitchFamily="34" charset="0"/>
                        <a:cs typeface="Arial" panose="020B0604020202020204" pitchFamily="34" charset="0"/>
                      </a:endParaRPr>
                    </a:p>
                  </a:txBody>
                  <a:tcPr marL="9525" marR="9525" marT="0"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en-GB" sz="1100" b="1"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1100" b="1"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Rank</a:t>
                      </a:r>
                      <a:endParaRPr kumimoji="0" lang="en-GB" sz="11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9525" marR="9525" marT="0"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algn="l" fontAlgn="b"/>
                      <a:r>
                        <a:rPr lang="en-GB" sz="1200" b="0" i="0" u="none" strike="noStrike" dirty="0">
                          <a:solidFill>
                            <a:schemeClr val="tx1"/>
                          </a:solidFill>
                          <a:effectLst/>
                          <a:latin typeface="Arial" panose="020B0604020202020204" pitchFamily="34" charset="0"/>
                          <a:cs typeface="Arial" panose="020B0604020202020204" pitchFamily="34" charset="0"/>
                        </a:rPr>
                        <a:t>AUS</a:t>
                      </a:r>
                    </a:p>
                  </a:txBody>
                  <a:tcPr marL="18000" marR="18000"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85%</a:t>
                      </a:r>
                    </a:p>
                  </a:txBody>
                  <a:tcPr marL="18000" marR="1800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 106 </a:t>
                      </a:r>
                    </a:p>
                  </a:txBody>
                  <a:tcPr marL="18000" marR="1800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 1 </a:t>
                      </a:r>
                    </a:p>
                  </a:txBody>
                  <a:tcPr marL="18000" marR="18000"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algn="l" fontAlgn="b"/>
                      <a:r>
                        <a:rPr lang="en-GB" sz="1200" b="0" i="0" u="none" strike="noStrike" dirty="0">
                          <a:solidFill>
                            <a:schemeClr val="tx1"/>
                          </a:solidFill>
                          <a:effectLst/>
                          <a:latin typeface="Arial" panose="020B0604020202020204" pitchFamily="34" charset="0"/>
                          <a:cs typeface="Arial" panose="020B0604020202020204" pitchFamily="34" charset="0"/>
                        </a:rPr>
                        <a:t>DE</a:t>
                      </a:r>
                    </a:p>
                  </a:txBody>
                  <a:tcPr marL="18000" marR="18000"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82%</a:t>
                      </a:r>
                    </a:p>
                  </a:txBody>
                  <a:tcPr marL="18000" marR="1800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 102 </a:t>
                      </a:r>
                    </a:p>
                  </a:txBody>
                  <a:tcPr marL="18000" marR="1800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 1 </a:t>
                      </a:r>
                    </a:p>
                  </a:txBody>
                  <a:tcPr marL="18000" marR="18000"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algn="l" fontAlgn="b"/>
                      <a:r>
                        <a:rPr lang="en-GB" sz="1200" b="0" i="0" u="none" strike="noStrike" dirty="0">
                          <a:solidFill>
                            <a:schemeClr val="tx1"/>
                          </a:solidFill>
                          <a:effectLst/>
                          <a:latin typeface="Arial" panose="020B0604020202020204" pitchFamily="34" charset="0"/>
                          <a:cs typeface="Arial" panose="020B0604020202020204" pitchFamily="34" charset="0"/>
                        </a:rPr>
                        <a:t>SP</a:t>
                      </a:r>
                    </a:p>
                  </a:txBody>
                  <a:tcPr marL="18000" marR="18000"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82%</a:t>
                      </a:r>
                    </a:p>
                  </a:txBody>
                  <a:tcPr marL="18000" marR="1800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 102 </a:t>
                      </a:r>
                    </a:p>
                  </a:txBody>
                  <a:tcPr marL="18000" marR="1800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 1 </a:t>
                      </a:r>
                    </a:p>
                  </a:txBody>
                  <a:tcPr marL="18000" marR="18000"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algn="l" fontAlgn="b"/>
                      <a:r>
                        <a:rPr lang="en-GB" sz="1200" b="0" i="0" u="none" strike="noStrike" dirty="0">
                          <a:solidFill>
                            <a:schemeClr val="tx1"/>
                          </a:solidFill>
                          <a:effectLst/>
                          <a:latin typeface="Arial" panose="020B0604020202020204" pitchFamily="34" charset="0"/>
                          <a:cs typeface="Arial" panose="020B0604020202020204" pitchFamily="34" charset="0"/>
                        </a:rPr>
                        <a:t>IT</a:t>
                      </a:r>
                    </a:p>
                  </a:txBody>
                  <a:tcPr marL="18000" marR="18000"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80%</a:t>
                      </a:r>
                    </a:p>
                  </a:txBody>
                  <a:tcPr marL="18000" marR="1800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 100 </a:t>
                      </a:r>
                    </a:p>
                  </a:txBody>
                  <a:tcPr marL="18000" marR="1800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 2 </a:t>
                      </a:r>
                    </a:p>
                  </a:txBody>
                  <a:tcPr marL="18000" marR="18000"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algn="l" fontAlgn="b"/>
                      <a:r>
                        <a:rPr lang="en-GB" sz="1200" b="0" i="0" u="none" strike="noStrike" dirty="0">
                          <a:solidFill>
                            <a:schemeClr val="tx1"/>
                          </a:solidFill>
                          <a:effectLst/>
                          <a:latin typeface="Arial" panose="020B0604020202020204" pitchFamily="34" charset="0"/>
                          <a:cs typeface="Arial" panose="020B0604020202020204" pitchFamily="34" charset="0"/>
                        </a:rPr>
                        <a:t>NL</a:t>
                      </a:r>
                    </a:p>
                  </a:txBody>
                  <a:tcPr marL="18000" marR="18000"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80%</a:t>
                      </a:r>
                    </a:p>
                  </a:txBody>
                  <a:tcPr marL="18000" marR="1800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 100 </a:t>
                      </a:r>
                    </a:p>
                  </a:txBody>
                  <a:tcPr marL="18000" marR="1800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 2 </a:t>
                      </a:r>
                    </a:p>
                  </a:txBody>
                  <a:tcPr marL="18000" marR="18000"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algn="l" fontAlgn="b"/>
                      <a:r>
                        <a:rPr lang="en-GB" sz="1200" b="0" i="0" u="none" strike="noStrike" dirty="0">
                          <a:solidFill>
                            <a:schemeClr val="tx1"/>
                          </a:solidFill>
                          <a:effectLst/>
                          <a:latin typeface="Arial" panose="020B0604020202020204" pitchFamily="34" charset="0"/>
                          <a:cs typeface="Arial" panose="020B0604020202020204" pitchFamily="34" charset="0"/>
                        </a:rPr>
                        <a:t>CH</a:t>
                      </a:r>
                    </a:p>
                  </a:txBody>
                  <a:tcPr marL="18000" marR="18000"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78%</a:t>
                      </a:r>
                    </a:p>
                  </a:txBody>
                  <a:tcPr marL="18000" marR="1800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 98 </a:t>
                      </a:r>
                    </a:p>
                  </a:txBody>
                  <a:tcPr marL="18000" marR="1800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 1 </a:t>
                      </a:r>
                    </a:p>
                  </a:txBody>
                  <a:tcPr marL="18000" marR="18000"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algn="l" fontAlgn="b"/>
                      <a:r>
                        <a:rPr lang="en-GB" sz="1200" b="0" i="0" u="none" strike="noStrike" dirty="0">
                          <a:solidFill>
                            <a:schemeClr val="tx1"/>
                          </a:solidFill>
                          <a:effectLst/>
                          <a:latin typeface="Arial" panose="020B0604020202020204" pitchFamily="34" charset="0"/>
                          <a:cs typeface="Arial" panose="020B0604020202020204" pitchFamily="34" charset="0"/>
                        </a:rPr>
                        <a:t>FR</a:t>
                      </a:r>
                    </a:p>
                  </a:txBody>
                  <a:tcPr marL="18000" marR="18000"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77%</a:t>
                      </a:r>
                    </a:p>
                  </a:txBody>
                  <a:tcPr marL="18000" marR="1800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 97 </a:t>
                      </a:r>
                    </a:p>
                  </a:txBody>
                  <a:tcPr marL="18000" marR="1800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 2 </a:t>
                      </a:r>
                    </a:p>
                  </a:txBody>
                  <a:tcPr marL="18000" marR="18000"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algn="l" fontAlgn="b"/>
                      <a:r>
                        <a:rPr lang="en-GB" sz="1200" b="0" i="0" u="none" strike="noStrike" dirty="0">
                          <a:solidFill>
                            <a:schemeClr val="tx1"/>
                          </a:solidFill>
                          <a:effectLst/>
                          <a:latin typeface="Arial" panose="020B0604020202020204" pitchFamily="34" charset="0"/>
                          <a:cs typeface="Arial" panose="020B0604020202020204" pitchFamily="34" charset="0"/>
                        </a:rPr>
                        <a:t>NO</a:t>
                      </a:r>
                    </a:p>
                  </a:txBody>
                  <a:tcPr marL="18000" marR="18000"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77%</a:t>
                      </a:r>
                    </a:p>
                  </a:txBody>
                  <a:tcPr marL="18000" marR="1800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 96 </a:t>
                      </a:r>
                    </a:p>
                  </a:txBody>
                  <a:tcPr marL="18000" marR="1800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 2 </a:t>
                      </a:r>
                    </a:p>
                  </a:txBody>
                  <a:tcPr marL="18000" marR="18000"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algn="l" fontAlgn="b"/>
                      <a:r>
                        <a:rPr lang="en-GB" sz="1200" b="0" i="0" u="none" strike="noStrike" dirty="0">
                          <a:solidFill>
                            <a:schemeClr val="tx1"/>
                          </a:solidFill>
                          <a:effectLst/>
                          <a:latin typeface="Arial" panose="020B0604020202020204" pitchFamily="34" charset="0"/>
                          <a:cs typeface="Arial" panose="020B0604020202020204" pitchFamily="34" charset="0"/>
                        </a:rPr>
                        <a:t>USA</a:t>
                      </a:r>
                    </a:p>
                  </a:txBody>
                  <a:tcPr marL="18000" marR="18000"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73%</a:t>
                      </a:r>
                    </a:p>
                  </a:txBody>
                  <a:tcPr marL="18000" marR="1800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 91 </a:t>
                      </a:r>
                    </a:p>
                  </a:txBody>
                  <a:tcPr marL="18000" marR="1800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 1 </a:t>
                      </a:r>
                    </a:p>
                  </a:txBody>
                  <a:tcPr marL="18000" marR="18000"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algn="l" fontAlgn="b"/>
                      <a:r>
                        <a:rPr lang="en-GB" sz="1200" b="0" i="0" u="none" strike="noStrike" dirty="0">
                          <a:solidFill>
                            <a:schemeClr val="tx1"/>
                          </a:solidFill>
                          <a:effectLst/>
                          <a:latin typeface="Arial" panose="020B0604020202020204" pitchFamily="34" charset="0"/>
                          <a:cs typeface="Arial" panose="020B0604020202020204" pitchFamily="34" charset="0"/>
                        </a:rPr>
                        <a:t>UK</a:t>
                      </a:r>
                    </a:p>
                  </a:txBody>
                  <a:tcPr marL="18000" marR="18000"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72%</a:t>
                      </a:r>
                    </a:p>
                  </a:txBody>
                  <a:tcPr marL="18000" marR="1800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 91 </a:t>
                      </a:r>
                    </a:p>
                  </a:txBody>
                  <a:tcPr marL="18000" marR="1800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 1 </a:t>
                      </a:r>
                    </a:p>
                  </a:txBody>
                  <a:tcPr marL="18000" marR="18000"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sp>
        <p:nvSpPr>
          <p:cNvPr id="55" name="Rectangle 54"/>
          <p:cNvSpPr/>
          <p:nvPr/>
        </p:nvSpPr>
        <p:spPr>
          <a:xfrm>
            <a:off x="352419" y="1450600"/>
            <a:ext cx="1909642"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MARKET LEVEL CONSIDERATION</a:t>
            </a:r>
          </a:p>
          <a:p>
            <a:pPr>
              <a:lnSpc>
                <a:spcPts val="1100"/>
              </a:lnSpc>
            </a:pPr>
            <a:r>
              <a:rPr lang="en-GB" sz="700" dirty="0">
                <a:latin typeface="Arial" panose="020B0604020202020204" pitchFamily="34" charset="0"/>
                <a:cs typeface="Arial" panose="020B0604020202020204" pitchFamily="34" charset="0"/>
              </a:rPr>
              <a:t>TOP 2 BOX CONSIDERATION OF ACTIVITY INDEXED VS. TOTAL &amp;  RANKED </a:t>
            </a:r>
          </a:p>
        </p:txBody>
      </p:sp>
      <p:graphicFrame>
        <p:nvGraphicFramePr>
          <p:cNvPr id="56" name="Table 55"/>
          <p:cNvGraphicFramePr>
            <a:graphicFrameLocks noGrp="1"/>
          </p:cNvGraphicFramePr>
          <p:nvPr>
            <p:extLst>
              <p:ext uri="{D42A27DB-BD31-4B8C-83A1-F6EECF244321}">
                <p14:modId xmlns:p14="http://schemas.microsoft.com/office/powerpoint/2010/main" val="548450500"/>
              </p:ext>
            </p:extLst>
          </p:nvPr>
        </p:nvGraphicFramePr>
        <p:xfrm>
          <a:off x="6961775" y="2220075"/>
          <a:ext cx="2031429" cy="3996000"/>
        </p:xfrm>
        <a:graphic>
          <a:graphicData uri="http://schemas.openxmlformats.org/drawingml/2006/table">
            <a:tbl>
              <a:tblPr>
                <a:tableStyleId>{5C22544A-7EE6-4342-B048-85BDC9FD1C3A}</a:tableStyleId>
              </a:tblPr>
              <a:tblGrid>
                <a:gridCol w="1440000">
                  <a:extLst>
                    <a:ext uri="{9D8B030D-6E8A-4147-A177-3AD203B41FA5}">
                      <a16:colId xmlns:a16="http://schemas.microsoft.com/office/drawing/2014/main" xmlns="" val="63228188"/>
                    </a:ext>
                  </a:extLst>
                </a:gridCol>
                <a:gridCol w="591429">
                  <a:extLst>
                    <a:ext uri="{9D8B030D-6E8A-4147-A177-3AD203B41FA5}">
                      <a16:colId xmlns:a16="http://schemas.microsoft.com/office/drawing/2014/main" xmlns="" val="2739516737"/>
                    </a:ext>
                  </a:extLst>
                </a:gridCol>
              </a:tblGrid>
              <a:tr h="396000">
                <a:tc>
                  <a:txBody>
                    <a:bodyPr/>
                    <a:lstStyle/>
                    <a:p>
                      <a:pPr algn="l" fontAlgn="b"/>
                      <a:r>
                        <a:rPr lang="en-GB" sz="1100" b="1" i="0" u="none" strike="noStrike" dirty="0">
                          <a:solidFill>
                            <a:schemeClr val="tx1"/>
                          </a:solidFill>
                          <a:effectLst/>
                          <a:latin typeface="Arial" panose="020B0604020202020204" pitchFamily="34" charset="0"/>
                          <a:cs typeface="Arial" panose="020B0604020202020204" pitchFamily="34" charset="0"/>
                        </a:rPr>
                        <a:t>Activity</a:t>
                      </a:r>
                    </a:p>
                  </a:txBody>
                  <a:tcPr marL="9525" marR="9525" marT="9525" marB="0">
                    <a:lnL w="12700" cmpd="sng">
                      <a:noFill/>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7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a:t>
                      </a:r>
                      <a:endParaRPr kumimoji="0" lang="en-GB" sz="18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castle / palace / historic house</a:t>
                      </a:r>
                    </a:p>
                  </a:txBody>
                  <a:tcPr marL="9525" marR="9525" marT="9525"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88%</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historic monument</a:t>
                      </a:r>
                    </a:p>
                  </a:txBody>
                  <a:tcPr marL="9525" marR="9525" marT="9525"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88%</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Trying local food &amp; drink specialities</a:t>
                      </a:r>
                    </a:p>
                  </a:txBody>
                  <a:tcPr marL="9525" marR="9525" marT="9525"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80%</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museum</a:t>
                      </a:r>
                    </a:p>
                  </a:txBody>
                  <a:tcPr marL="9525" marR="9525" marT="9525"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77%</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park/garden</a:t>
                      </a:r>
                    </a:p>
                  </a:txBody>
                  <a:tcPr marL="9525" marR="9525" marT="9525"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74%</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Short (&lt; 2hrs) country or coastal walk</a:t>
                      </a:r>
                    </a:p>
                  </a:txBody>
                  <a:tcPr marL="9525" marR="9525" marT="9525"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68%</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Exploring villages / rural areas</a:t>
                      </a:r>
                    </a:p>
                  </a:txBody>
                  <a:tcPr marL="9525" marR="9525" marT="9525"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68%</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National Park</a:t>
                      </a:r>
                    </a:p>
                  </a:txBody>
                  <a:tcPr marL="9525" marR="9525" marT="9525"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66%</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Event associated with local traditions</a:t>
                      </a:r>
                    </a:p>
                  </a:txBody>
                  <a:tcPr marL="9525" marR="9525" marT="9525"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62%</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Food &amp; drink tour or attraction</a:t>
                      </a:r>
                    </a:p>
                  </a:txBody>
                  <a:tcPr marL="9525" marR="9525" marT="9525"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61%</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graphicFrame>
        <p:nvGraphicFramePr>
          <p:cNvPr id="58" name="Table 57"/>
          <p:cNvGraphicFramePr>
            <a:graphicFrameLocks noGrp="1"/>
          </p:cNvGraphicFramePr>
          <p:nvPr>
            <p:extLst>
              <p:ext uri="{D42A27DB-BD31-4B8C-83A1-F6EECF244321}">
                <p14:modId xmlns:p14="http://schemas.microsoft.com/office/powerpoint/2010/main" val="898381777"/>
              </p:ext>
            </p:extLst>
          </p:nvPr>
        </p:nvGraphicFramePr>
        <p:xfrm>
          <a:off x="2260600" y="2220390"/>
          <a:ext cx="4552952" cy="3996000"/>
        </p:xfrm>
        <a:graphic>
          <a:graphicData uri="http://schemas.openxmlformats.org/drawingml/2006/table">
            <a:tbl>
              <a:tblPr>
                <a:tableStyleId>{5C22544A-7EE6-4342-B048-85BDC9FD1C3A}</a:tableStyleId>
              </a:tblPr>
              <a:tblGrid>
                <a:gridCol w="1138238">
                  <a:extLst>
                    <a:ext uri="{9D8B030D-6E8A-4147-A177-3AD203B41FA5}">
                      <a16:colId xmlns:a16="http://schemas.microsoft.com/office/drawing/2014/main" xmlns="" val="2739516737"/>
                    </a:ext>
                  </a:extLst>
                </a:gridCol>
                <a:gridCol w="1138238">
                  <a:extLst>
                    <a:ext uri="{9D8B030D-6E8A-4147-A177-3AD203B41FA5}">
                      <a16:colId xmlns:a16="http://schemas.microsoft.com/office/drawing/2014/main" xmlns="" val="1766475486"/>
                    </a:ext>
                  </a:extLst>
                </a:gridCol>
                <a:gridCol w="1138238">
                  <a:extLst>
                    <a:ext uri="{9D8B030D-6E8A-4147-A177-3AD203B41FA5}">
                      <a16:colId xmlns:a16="http://schemas.microsoft.com/office/drawing/2014/main" xmlns="" val="2701203405"/>
                    </a:ext>
                  </a:extLst>
                </a:gridCol>
                <a:gridCol w="1138238">
                  <a:extLst>
                    <a:ext uri="{9D8B030D-6E8A-4147-A177-3AD203B41FA5}">
                      <a16:colId xmlns:a16="http://schemas.microsoft.com/office/drawing/2014/main" xmlns="" val="3701939803"/>
                    </a:ext>
                  </a:extLst>
                </a:gridCol>
              </a:tblGrid>
              <a:tr h="396000">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Mature / empty nest (index 110)</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AB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111)</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118)</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AB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110)</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Mature / empty nest</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112)</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Mid family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113)</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sp>
        <p:nvSpPr>
          <p:cNvPr id="59" name="Rectangle 58"/>
          <p:cNvSpPr/>
          <p:nvPr/>
        </p:nvSpPr>
        <p:spPr>
          <a:xfrm>
            <a:off x="2344387" y="1450600"/>
            <a:ext cx="2938813"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MARKET LEVEL</a:t>
            </a:r>
          </a:p>
          <a:p>
            <a:pPr>
              <a:lnSpc>
                <a:spcPts val="1100"/>
              </a:lnSpc>
            </a:pPr>
            <a:r>
              <a:rPr lang="en-GB" sz="1200" b="1" dirty="0">
                <a:solidFill>
                  <a:srgbClr val="120742"/>
                </a:solidFill>
                <a:latin typeface="Arial" panose="020B0604020202020204" pitchFamily="34" charset="0"/>
                <a:cs typeface="Arial" panose="020B0604020202020204" pitchFamily="34" charset="0"/>
              </a:rPr>
              <a:t>DEMOGRAPHIC SKEWS </a:t>
            </a:r>
          </a:p>
          <a:p>
            <a:pPr>
              <a:lnSpc>
                <a:spcPts val="1100"/>
              </a:lnSpc>
            </a:pPr>
            <a:r>
              <a:rPr lang="en-GB" sz="700" dirty="0">
                <a:latin typeface="Arial" panose="020B0604020202020204" pitchFamily="34" charset="0"/>
                <a:cs typeface="Arial" panose="020B0604020202020204" pitchFamily="34" charset="0"/>
              </a:rPr>
              <a:t>CALLING OUT OF BIGGEST SKEWS IN LEVEL OF CONSIDERATION OF ACTIVITY BY AGE, GENDER SOCIAL GRADE AND LIFESTAGE </a:t>
            </a:r>
          </a:p>
        </p:txBody>
      </p:sp>
      <p:sp>
        <p:nvSpPr>
          <p:cNvPr id="60" name="Rectangle 59"/>
          <p:cNvSpPr/>
          <p:nvPr/>
        </p:nvSpPr>
        <p:spPr>
          <a:xfrm>
            <a:off x="6955787" y="1450600"/>
            <a:ext cx="2094233"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CROSS-OVER WITH OTHER ACTIVITIES</a:t>
            </a:r>
          </a:p>
          <a:p>
            <a:pPr>
              <a:lnSpc>
                <a:spcPts val="1100"/>
              </a:lnSpc>
            </a:pPr>
            <a:r>
              <a:rPr lang="en-GB" sz="700" dirty="0">
                <a:latin typeface="Arial" panose="020B0604020202020204" pitchFamily="34" charset="0"/>
                <a:cs typeface="Arial" panose="020B0604020202020204" pitchFamily="34" charset="0"/>
              </a:rPr>
              <a:t>CONSIDERATION OF OTHER ACTIVITIES AMONG CONSIDERING ACTIVITY (TOP 2 BOX)</a:t>
            </a:r>
          </a:p>
        </p:txBody>
      </p:sp>
    </p:spTree>
    <p:extLst>
      <p:ext uri="{BB962C8B-B14F-4D97-AF65-F5344CB8AC3E}">
        <p14:creationId xmlns:p14="http://schemas.microsoft.com/office/powerpoint/2010/main" val="758762946"/>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ext Placeholder 17"/>
          <p:cNvSpPr>
            <a:spLocks noGrp="1"/>
          </p:cNvSpPr>
          <p:nvPr>
            <p:ph type="body" sz="quarter" idx="13"/>
          </p:nvPr>
        </p:nvSpPr>
        <p:spPr>
          <a:xfrm>
            <a:off x="364445" y="6396162"/>
            <a:ext cx="4381504" cy="274638"/>
          </a:xfrm>
        </p:spPr>
        <p:txBody>
          <a:bodyPr lIns="0"/>
          <a:lstStyle/>
          <a:p>
            <a:r>
              <a:rPr lang="en-GB" dirty="0"/>
              <a:t>Discover England Fund – Activities &amp; Themes Research 2017</a:t>
            </a:r>
          </a:p>
        </p:txBody>
      </p:sp>
      <p:pic>
        <p:nvPicPr>
          <p:cNvPr id="6" name="Picture 5"/>
          <p:cNvPicPr>
            <a:picLocks noChangeAspect="1"/>
          </p:cNvPicPr>
          <p:nvPr/>
        </p:nvPicPr>
        <p:blipFill>
          <a:blip r:embed="rId3">
            <a:clrChange>
              <a:clrFrom>
                <a:srgbClr val="FFFFFF"/>
              </a:clrFrom>
              <a:clrTo>
                <a:srgbClr val="FFFFFF">
                  <a:alpha val="0"/>
                </a:srgbClr>
              </a:clrTo>
            </a:clrChange>
          </a:blip>
          <a:stretch>
            <a:fillRect/>
          </a:stretch>
        </p:blipFill>
        <p:spPr>
          <a:xfrm>
            <a:off x="7118198" y="6384361"/>
            <a:ext cx="947246" cy="257740"/>
          </a:xfrm>
          <a:prstGeom prst="rect">
            <a:avLst/>
          </a:prstGeom>
        </p:spPr>
      </p:pic>
      <p:pic>
        <p:nvPicPr>
          <p:cNvPr id="24" name="Picture 23"/>
          <p:cNvPicPr>
            <a:picLocks noChangeAspect="1"/>
          </p:cNvPicPr>
          <p:nvPr/>
        </p:nvPicPr>
        <p:blipFill rotWithShape="1">
          <a:blip r:embed="rId4"/>
          <a:srcRect l="17343" t="4419" r="12023" b="12561"/>
          <a:stretch/>
        </p:blipFill>
        <p:spPr>
          <a:xfrm>
            <a:off x="8172950" y="6341608"/>
            <a:ext cx="359990" cy="355944"/>
          </a:xfrm>
          <a:prstGeom prst="ellipse">
            <a:avLst/>
          </a:prstGeom>
        </p:spPr>
      </p:pic>
      <p:sp>
        <p:nvSpPr>
          <p:cNvPr id="38" name="TextBox 37"/>
          <p:cNvSpPr txBox="1"/>
          <p:nvPr/>
        </p:nvSpPr>
        <p:spPr>
          <a:xfrm>
            <a:off x="1997213" y="274989"/>
            <a:ext cx="4897451" cy="307777"/>
          </a:xfrm>
          <a:prstGeom prst="rect">
            <a:avLst/>
          </a:prstGeom>
          <a:noFill/>
        </p:spPr>
        <p:txBody>
          <a:bodyPr wrap="square" rtlCol="0">
            <a:spAutoFit/>
          </a:bodyPr>
          <a:lstStyle/>
          <a:p>
            <a:r>
              <a:rPr lang="en-GB" sz="1400" b="1" dirty="0">
                <a:solidFill>
                  <a:schemeClr val="bg1"/>
                </a:solidFill>
                <a:latin typeface="Arial" panose="020B0604020202020204" pitchFamily="34" charset="0"/>
                <a:cs typeface="Arial" panose="020B0604020202020204" pitchFamily="34" charset="0"/>
              </a:rPr>
              <a:t>Visiting a castle/palace/historic house</a:t>
            </a:r>
          </a:p>
        </p:txBody>
      </p:sp>
      <p:pic>
        <p:nvPicPr>
          <p:cNvPr id="31" name="Picture 30"/>
          <p:cNvPicPr>
            <a:picLocks noChangeAspect="1"/>
          </p:cNvPicPr>
          <p:nvPr/>
        </p:nvPicPr>
        <p:blipFill rotWithShape="1">
          <a:blip r:embed="rId5">
            <a:clrChange>
              <a:clrFrom>
                <a:srgbClr val="FFFFFF"/>
              </a:clrFrom>
              <a:clrTo>
                <a:srgbClr val="FFFFFF">
                  <a:alpha val="0"/>
                </a:srgbClr>
              </a:clrTo>
            </a:clrChange>
            <a:duotone>
              <a:schemeClr val="accent1">
                <a:shade val="45000"/>
                <a:satMod val="135000"/>
              </a:schemeClr>
              <a:prstClr val="white"/>
            </a:duotone>
          </a:blip>
          <a:srcRect l="12310"/>
          <a:stretch/>
        </p:blipFill>
        <p:spPr>
          <a:xfrm>
            <a:off x="2312861" y="2221322"/>
            <a:ext cx="1060577" cy="409658"/>
          </a:xfrm>
          <a:prstGeom prst="rect">
            <a:avLst/>
          </a:prstGeom>
        </p:spPr>
      </p:pic>
      <p:grpSp>
        <p:nvGrpSpPr>
          <p:cNvPr id="35" name="Group 34"/>
          <p:cNvGrpSpPr/>
          <p:nvPr/>
        </p:nvGrpSpPr>
        <p:grpSpPr>
          <a:xfrm>
            <a:off x="3786188" y="2228850"/>
            <a:ext cx="376238" cy="370021"/>
            <a:chOff x="9854026" y="2720970"/>
            <a:chExt cx="2328762" cy="2438400"/>
          </a:xfrm>
        </p:grpSpPr>
        <p:pic>
          <p:nvPicPr>
            <p:cNvPr id="36" name="Picture 35"/>
            <p:cNvPicPr>
              <a:picLocks noChangeAspect="1"/>
            </p:cNvPicPr>
            <p:nvPr/>
          </p:nvPicPr>
          <p:blipFill rotWithShape="1">
            <a:blip r:embed="rId6">
              <a:clrChange>
                <a:clrFrom>
                  <a:srgbClr val="FFFFFF"/>
                </a:clrFrom>
                <a:clrTo>
                  <a:srgbClr val="FFFFFF">
                    <a:alpha val="0"/>
                  </a:srgbClr>
                </a:clrTo>
              </a:clrChange>
              <a:duotone>
                <a:schemeClr val="accent1">
                  <a:shade val="45000"/>
                  <a:satMod val="135000"/>
                </a:schemeClr>
                <a:prstClr val="white"/>
              </a:duotone>
            </a:blip>
            <a:srcRect l="3673" r="64404"/>
            <a:stretch/>
          </p:blipFill>
          <p:spPr>
            <a:xfrm>
              <a:off x="9854026" y="2720970"/>
              <a:ext cx="1173708" cy="2438400"/>
            </a:xfrm>
            <a:prstGeom prst="rect">
              <a:avLst/>
            </a:prstGeom>
          </p:spPr>
        </p:pic>
        <p:pic>
          <p:nvPicPr>
            <p:cNvPr id="41" name="Picture 40"/>
            <p:cNvPicPr>
              <a:picLocks noChangeAspect="1"/>
            </p:cNvPicPr>
            <p:nvPr/>
          </p:nvPicPr>
          <p:blipFill rotWithShape="1">
            <a:blip r:embed="rId6">
              <a:clrChange>
                <a:clrFrom>
                  <a:srgbClr val="FFFFFF"/>
                </a:clrFrom>
                <a:clrTo>
                  <a:srgbClr val="FFFFFF">
                    <a:alpha val="0"/>
                  </a:srgbClr>
                </a:clrTo>
              </a:clrChange>
              <a:duotone>
                <a:schemeClr val="accent1">
                  <a:shade val="45000"/>
                  <a:satMod val="135000"/>
                </a:schemeClr>
                <a:prstClr val="white"/>
              </a:duotone>
            </a:blip>
            <a:srcRect l="66034" r="2043"/>
            <a:stretch/>
          </p:blipFill>
          <p:spPr>
            <a:xfrm>
              <a:off x="11009080" y="2720970"/>
              <a:ext cx="1173708" cy="2438400"/>
            </a:xfrm>
            <a:prstGeom prst="rect">
              <a:avLst/>
            </a:prstGeom>
          </p:spPr>
        </p:pic>
      </p:grpSp>
      <p:pic>
        <p:nvPicPr>
          <p:cNvPr id="43" name="Picture 42"/>
          <p:cNvPicPr>
            <a:picLocks noChangeAspect="1"/>
          </p:cNvPicPr>
          <p:nvPr/>
        </p:nvPicPr>
        <p:blipFill>
          <a:blip r:embed="rId7">
            <a:clrChange>
              <a:clrFrom>
                <a:srgbClr val="FFFFFF"/>
              </a:clrFrom>
              <a:clrTo>
                <a:srgbClr val="FFFFFF">
                  <a:alpha val="0"/>
                </a:srgbClr>
              </a:clrTo>
            </a:clrChange>
            <a:duotone>
              <a:schemeClr val="accent1">
                <a:shade val="45000"/>
                <a:satMod val="135000"/>
              </a:schemeClr>
              <a:prstClr val="white"/>
            </a:duotone>
          </a:blip>
          <a:stretch>
            <a:fillRect/>
          </a:stretch>
        </p:blipFill>
        <p:spPr>
          <a:xfrm>
            <a:off x="4900113" y="2233613"/>
            <a:ext cx="400136" cy="355163"/>
          </a:xfrm>
          <a:prstGeom prst="rect">
            <a:avLst/>
          </a:prstGeom>
        </p:spPr>
      </p:pic>
      <p:pic>
        <p:nvPicPr>
          <p:cNvPr id="45" name="Picture 44"/>
          <p:cNvPicPr>
            <a:picLocks noChangeAspect="1"/>
          </p:cNvPicPr>
          <p:nvPr/>
        </p:nvPicPr>
        <p:blipFill>
          <a:blip r:embed="rId8">
            <a:clrChange>
              <a:clrFrom>
                <a:srgbClr val="FFFFFF"/>
              </a:clrFrom>
              <a:clrTo>
                <a:srgbClr val="FFFFFF">
                  <a:alpha val="0"/>
                </a:srgbClr>
              </a:clrTo>
            </a:clrChange>
            <a:duotone>
              <a:schemeClr val="accent1">
                <a:shade val="45000"/>
                <a:satMod val="135000"/>
              </a:schemeClr>
              <a:prstClr val="white"/>
            </a:duotone>
          </a:blip>
          <a:stretch>
            <a:fillRect/>
          </a:stretch>
        </p:blipFill>
        <p:spPr>
          <a:xfrm>
            <a:off x="5999205" y="2227674"/>
            <a:ext cx="525420" cy="355840"/>
          </a:xfrm>
          <a:prstGeom prst="rect">
            <a:avLst/>
          </a:prstGeom>
        </p:spPr>
      </p:pic>
      <p:sp>
        <p:nvSpPr>
          <p:cNvPr id="33" name="Rectangle 32"/>
          <p:cNvSpPr/>
          <p:nvPr/>
        </p:nvSpPr>
        <p:spPr>
          <a:xfrm>
            <a:off x="222440" y="943161"/>
            <a:ext cx="1550020" cy="323165"/>
          </a:xfrm>
          <a:prstGeom prst="rect">
            <a:avLst/>
          </a:prstGeom>
          <a:noFill/>
        </p:spPr>
        <p:txBody>
          <a:bodyPr wrap="square" lIns="0" tIns="0" rIns="0" bIns="0">
            <a:spAutoFit/>
          </a:bodyPr>
          <a:lstStyle/>
          <a:p>
            <a:pPr algn="r"/>
            <a:r>
              <a:rPr lang="en-GB" sz="1050" b="1" dirty="0">
                <a:latin typeface="Arial" panose="020B0604020202020204" pitchFamily="34" charset="0"/>
                <a:cs typeface="Arial" panose="020B0604020202020204" pitchFamily="34" charset="0"/>
              </a:rPr>
              <a:t>Consideration of </a:t>
            </a:r>
          </a:p>
          <a:p>
            <a:pPr algn="r"/>
            <a:r>
              <a:rPr lang="en-GB" sz="1050" b="1" dirty="0">
                <a:latin typeface="Arial" panose="020B0604020202020204" pitchFamily="34" charset="0"/>
                <a:cs typeface="Arial" panose="020B0604020202020204" pitchFamily="34" charset="0"/>
              </a:rPr>
              <a:t>activity in England </a:t>
            </a:r>
            <a:endParaRPr lang="en-GB" sz="1050" b="1" dirty="0">
              <a:solidFill>
                <a:srgbClr val="00B050"/>
              </a:solidFill>
              <a:latin typeface="Arial" panose="020B0604020202020204" pitchFamily="34" charset="0"/>
              <a:cs typeface="Arial" panose="020B0604020202020204" pitchFamily="34" charset="0"/>
            </a:endParaRPr>
          </a:p>
        </p:txBody>
      </p:sp>
      <p:sp>
        <p:nvSpPr>
          <p:cNvPr id="51" name="Oval 50"/>
          <p:cNvSpPr/>
          <p:nvPr/>
        </p:nvSpPr>
        <p:spPr>
          <a:xfrm>
            <a:off x="7611047"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Tier 1</a:t>
            </a:r>
          </a:p>
          <a:p>
            <a:pPr lvl="0" algn="ctr"/>
            <a:r>
              <a:rPr lang="en-US" sz="900" baseline="-3000" dirty="0">
                <a:solidFill>
                  <a:srgbClr val="120742"/>
                </a:solidFill>
                <a:latin typeface="Arial" panose="020B0604020202020204" pitchFamily="34" charset="0"/>
                <a:cs typeface="Arial" panose="020B0604020202020204" pitchFamily="34" charset="0"/>
              </a:rPr>
              <a:t>Consideration </a:t>
            </a:r>
          </a:p>
          <a:p>
            <a:pPr lvl="0" algn="ctr"/>
            <a:r>
              <a:rPr lang="en-US" sz="900" baseline="-3000" dirty="0">
                <a:solidFill>
                  <a:srgbClr val="120742"/>
                </a:solidFill>
                <a:latin typeface="Arial" panose="020B0604020202020204" pitchFamily="34" charset="0"/>
                <a:cs typeface="Arial" panose="020B0604020202020204" pitchFamily="34" charset="0"/>
              </a:rPr>
              <a:t>tier (activity)</a:t>
            </a:r>
          </a:p>
        </p:txBody>
      </p:sp>
      <p:sp>
        <p:nvSpPr>
          <p:cNvPr id="52" name="Oval 51"/>
          <p:cNvSpPr/>
          <p:nvPr/>
        </p:nvSpPr>
        <p:spPr>
          <a:xfrm>
            <a:off x="8384732"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Rank 2</a:t>
            </a:r>
          </a:p>
          <a:p>
            <a:pPr lvl="0" algn="ctr"/>
            <a:r>
              <a:rPr lang="en-US" sz="900" baseline="-3000" dirty="0">
                <a:solidFill>
                  <a:srgbClr val="120742"/>
                </a:solidFill>
                <a:latin typeface="Arial" panose="020B0604020202020204" pitchFamily="34" charset="0"/>
                <a:cs typeface="Arial" panose="020B0604020202020204" pitchFamily="34" charset="0"/>
              </a:rPr>
              <a:t>Activity cluster</a:t>
            </a:r>
          </a:p>
          <a:p>
            <a:pPr lvl="0" algn="ctr"/>
            <a:r>
              <a:rPr lang="en-US" sz="900" baseline="-3000" dirty="0">
                <a:solidFill>
                  <a:srgbClr val="120742"/>
                </a:solidFill>
                <a:latin typeface="Arial" panose="020B0604020202020204" pitchFamily="34" charset="0"/>
                <a:cs typeface="Arial" panose="020B0604020202020204" pitchFamily="34" charset="0"/>
              </a:rPr>
              <a:t>ranking </a:t>
            </a:r>
          </a:p>
        </p:txBody>
      </p:sp>
      <p:sp>
        <p:nvSpPr>
          <p:cNvPr id="53" name="Oval 52"/>
          <p:cNvSpPr/>
          <p:nvPr/>
        </p:nvSpPr>
        <p:spPr>
          <a:xfrm>
            <a:off x="6837362"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77%</a:t>
            </a:r>
          </a:p>
          <a:p>
            <a:pPr lvl="0" algn="ctr"/>
            <a:r>
              <a:rPr lang="en-US" sz="900" baseline="-3000" dirty="0">
                <a:solidFill>
                  <a:srgbClr val="120742"/>
                </a:solidFill>
                <a:latin typeface="Arial" panose="020B0604020202020204" pitchFamily="34" charset="0"/>
                <a:cs typeface="Arial" panose="020B0604020202020204" pitchFamily="34" charset="0"/>
              </a:rPr>
              <a:t>Consideration </a:t>
            </a:r>
          </a:p>
          <a:p>
            <a:pPr lvl="0" algn="ctr"/>
            <a:r>
              <a:rPr lang="en-US" sz="900" baseline="-3000" dirty="0">
                <a:solidFill>
                  <a:srgbClr val="120742"/>
                </a:solidFill>
                <a:latin typeface="Arial" panose="020B0604020202020204" pitchFamily="34" charset="0"/>
                <a:cs typeface="Arial" panose="020B0604020202020204" pitchFamily="34" charset="0"/>
              </a:rPr>
              <a:t>of activity</a:t>
            </a:r>
          </a:p>
        </p:txBody>
      </p:sp>
      <p:graphicFrame>
        <p:nvGraphicFramePr>
          <p:cNvPr id="54" name="Table 53"/>
          <p:cNvGraphicFramePr>
            <a:graphicFrameLocks noGrp="1"/>
          </p:cNvGraphicFramePr>
          <p:nvPr>
            <p:extLst>
              <p:ext uri="{D42A27DB-BD31-4B8C-83A1-F6EECF244321}">
                <p14:modId xmlns:p14="http://schemas.microsoft.com/office/powerpoint/2010/main" val="2779077459"/>
              </p:ext>
            </p:extLst>
          </p:nvPr>
        </p:nvGraphicFramePr>
        <p:xfrm>
          <a:off x="352420" y="2220075"/>
          <a:ext cx="1834189" cy="3996000"/>
        </p:xfrm>
        <a:graphic>
          <a:graphicData uri="http://schemas.openxmlformats.org/drawingml/2006/table">
            <a:tbl>
              <a:tblPr>
                <a:tableStyleId>{5C22544A-7EE6-4342-B048-85BDC9FD1C3A}</a:tableStyleId>
              </a:tblPr>
              <a:tblGrid>
                <a:gridCol w="520549">
                  <a:extLst>
                    <a:ext uri="{9D8B030D-6E8A-4147-A177-3AD203B41FA5}">
                      <a16:colId xmlns:a16="http://schemas.microsoft.com/office/drawing/2014/main" xmlns="" val="63228188"/>
                    </a:ext>
                  </a:extLst>
                </a:gridCol>
                <a:gridCol w="453141">
                  <a:extLst>
                    <a:ext uri="{9D8B030D-6E8A-4147-A177-3AD203B41FA5}">
                      <a16:colId xmlns:a16="http://schemas.microsoft.com/office/drawing/2014/main" xmlns="" val="1958371471"/>
                    </a:ext>
                  </a:extLst>
                </a:gridCol>
                <a:gridCol w="453141">
                  <a:extLst>
                    <a:ext uri="{9D8B030D-6E8A-4147-A177-3AD203B41FA5}">
                      <a16:colId xmlns:a16="http://schemas.microsoft.com/office/drawing/2014/main" xmlns="" val="2739516737"/>
                    </a:ext>
                  </a:extLst>
                </a:gridCol>
                <a:gridCol w="407358">
                  <a:extLst>
                    <a:ext uri="{9D8B030D-6E8A-4147-A177-3AD203B41FA5}">
                      <a16:colId xmlns:a16="http://schemas.microsoft.com/office/drawing/2014/main" xmlns="" val="2729930291"/>
                    </a:ext>
                  </a:extLst>
                </a:gridCol>
              </a:tblGrid>
              <a:tr h="396000">
                <a:tc>
                  <a:txBody>
                    <a:bodyPr/>
                    <a:lstStyle/>
                    <a:p>
                      <a:pPr algn="l" fontAlgn="b"/>
                      <a:r>
                        <a:rPr lang="en-GB" sz="1100" b="1" i="0" u="none" strike="noStrike" dirty="0">
                          <a:solidFill>
                            <a:schemeClr val="tx1"/>
                          </a:solidFill>
                          <a:effectLst/>
                          <a:latin typeface="Arial" panose="020B0604020202020204" pitchFamily="34" charset="0"/>
                          <a:cs typeface="Arial" panose="020B0604020202020204" pitchFamily="34" charset="0"/>
                        </a:rPr>
                        <a:t>Market</a:t>
                      </a:r>
                    </a:p>
                  </a:txBody>
                  <a:tcPr marL="9525" marR="9525" marT="0" marB="0">
                    <a:lnL w="12700" cmpd="sng">
                      <a:noFill/>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8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 &amp; INDEX </a:t>
                      </a:r>
                      <a:endParaRPr lang="en-GB" sz="2000" b="1" i="0" u="none" strike="noStrike" dirty="0">
                        <a:solidFill>
                          <a:schemeClr val="tx1"/>
                        </a:solidFill>
                        <a:effectLst/>
                        <a:latin typeface="Arial" panose="020B0604020202020204" pitchFamily="34" charset="0"/>
                        <a:cs typeface="Arial" panose="020B0604020202020204" pitchFamily="34" charset="0"/>
                      </a:endParaRPr>
                    </a:p>
                  </a:txBody>
                  <a:tcPr marL="9525" marR="9525" marT="0"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en-GB" sz="1100" b="1"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1100" b="1"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Rank</a:t>
                      </a:r>
                      <a:endParaRPr kumimoji="0" lang="en-GB" sz="11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9525" marR="9525" marT="0" marB="0">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NL</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81%</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105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DE</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79%</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103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2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AUS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78%</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101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2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IT</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78%</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101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3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SP</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78%</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101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3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CH</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75%</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98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2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FR</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74%</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97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3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UK</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72%</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94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USA</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71%</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92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2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NO</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69%</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90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5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sp>
        <p:nvSpPr>
          <p:cNvPr id="55" name="Rectangle 54"/>
          <p:cNvSpPr/>
          <p:nvPr/>
        </p:nvSpPr>
        <p:spPr>
          <a:xfrm>
            <a:off x="352419" y="1450600"/>
            <a:ext cx="1909642"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MARKET LEVEL CONSIDERATION</a:t>
            </a:r>
          </a:p>
          <a:p>
            <a:pPr>
              <a:lnSpc>
                <a:spcPts val="1100"/>
              </a:lnSpc>
            </a:pPr>
            <a:r>
              <a:rPr lang="en-GB" sz="700" dirty="0">
                <a:latin typeface="Arial" panose="020B0604020202020204" pitchFamily="34" charset="0"/>
                <a:cs typeface="Arial" panose="020B0604020202020204" pitchFamily="34" charset="0"/>
              </a:rPr>
              <a:t>TOP 2 BOX CONSIDERATION OF ACTIVITY INDEXED VS. TOTAL &amp;  RANKED </a:t>
            </a:r>
          </a:p>
        </p:txBody>
      </p:sp>
      <p:graphicFrame>
        <p:nvGraphicFramePr>
          <p:cNvPr id="56" name="Table 55"/>
          <p:cNvGraphicFramePr>
            <a:graphicFrameLocks noGrp="1"/>
          </p:cNvGraphicFramePr>
          <p:nvPr>
            <p:extLst>
              <p:ext uri="{D42A27DB-BD31-4B8C-83A1-F6EECF244321}">
                <p14:modId xmlns:p14="http://schemas.microsoft.com/office/powerpoint/2010/main" val="1642362648"/>
              </p:ext>
            </p:extLst>
          </p:nvPr>
        </p:nvGraphicFramePr>
        <p:xfrm>
          <a:off x="6961775" y="2220075"/>
          <a:ext cx="2031429" cy="3996000"/>
        </p:xfrm>
        <a:graphic>
          <a:graphicData uri="http://schemas.openxmlformats.org/drawingml/2006/table">
            <a:tbl>
              <a:tblPr>
                <a:tableStyleId>{5C22544A-7EE6-4342-B048-85BDC9FD1C3A}</a:tableStyleId>
              </a:tblPr>
              <a:tblGrid>
                <a:gridCol w="1440000">
                  <a:extLst>
                    <a:ext uri="{9D8B030D-6E8A-4147-A177-3AD203B41FA5}">
                      <a16:colId xmlns:a16="http://schemas.microsoft.com/office/drawing/2014/main" xmlns="" val="63228188"/>
                    </a:ext>
                  </a:extLst>
                </a:gridCol>
                <a:gridCol w="591429">
                  <a:extLst>
                    <a:ext uri="{9D8B030D-6E8A-4147-A177-3AD203B41FA5}">
                      <a16:colId xmlns:a16="http://schemas.microsoft.com/office/drawing/2014/main" xmlns="" val="2739516737"/>
                    </a:ext>
                  </a:extLst>
                </a:gridCol>
              </a:tblGrid>
              <a:tr h="396000">
                <a:tc>
                  <a:txBody>
                    <a:bodyPr/>
                    <a:lstStyle/>
                    <a:p>
                      <a:pPr algn="l" fontAlgn="b"/>
                      <a:r>
                        <a:rPr lang="en-GB" sz="1100" b="1" i="0" u="none" strike="noStrike" dirty="0">
                          <a:solidFill>
                            <a:schemeClr val="tx1"/>
                          </a:solidFill>
                          <a:effectLst/>
                          <a:latin typeface="Arial" panose="020B0604020202020204" pitchFamily="34" charset="0"/>
                          <a:cs typeface="Arial" panose="020B0604020202020204" pitchFamily="34" charset="0"/>
                        </a:rPr>
                        <a:t>Activity</a:t>
                      </a:r>
                    </a:p>
                  </a:txBody>
                  <a:tcPr marL="9525" marR="9525" marT="9525" marB="0">
                    <a:lnL w="12700" cmpd="sng">
                      <a:noFill/>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7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a:t>
                      </a:r>
                      <a:endParaRPr kumimoji="0" lang="en-GB" sz="18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Seeing world famous or iconic places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92%</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historic monument</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89%</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Trying local food &amp; drink specialities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78%</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museum</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77%</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park/garden</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77%</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Short (&lt; 2hrs) country or coastal walk</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71%</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Exploring villages / rural areas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69%</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National Park</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67%</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Event associated with local traditions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65%</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Shopping for locally made products/craft</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63%</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graphicFrame>
        <p:nvGraphicFramePr>
          <p:cNvPr id="58" name="Table 57"/>
          <p:cNvGraphicFramePr>
            <a:graphicFrameLocks noGrp="1"/>
          </p:cNvGraphicFramePr>
          <p:nvPr>
            <p:extLst>
              <p:ext uri="{D42A27DB-BD31-4B8C-83A1-F6EECF244321}">
                <p14:modId xmlns:p14="http://schemas.microsoft.com/office/powerpoint/2010/main" val="474293597"/>
              </p:ext>
            </p:extLst>
          </p:nvPr>
        </p:nvGraphicFramePr>
        <p:xfrm>
          <a:off x="2260600" y="2220390"/>
          <a:ext cx="4552952" cy="3996000"/>
        </p:xfrm>
        <a:graphic>
          <a:graphicData uri="http://schemas.openxmlformats.org/drawingml/2006/table">
            <a:tbl>
              <a:tblPr>
                <a:tableStyleId>{5C22544A-7EE6-4342-B048-85BDC9FD1C3A}</a:tableStyleId>
              </a:tblPr>
              <a:tblGrid>
                <a:gridCol w="1138238">
                  <a:extLst>
                    <a:ext uri="{9D8B030D-6E8A-4147-A177-3AD203B41FA5}">
                      <a16:colId xmlns:a16="http://schemas.microsoft.com/office/drawing/2014/main" xmlns="" val="2739516737"/>
                    </a:ext>
                  </a:extLst>
                </a:gridCol>
                <a:gridCol w="1138238">
                  <a:extLst>
                    <a:ext uri="{9D8B030D-6E8A-4147-A177-3AD203B41FA5}">
                      <a16:colId xmlns:a16="http://schemas.microsoft.com/office/drawing/2014/main" xmlns="" val="1766475486"/>
                    </a:ext>
                  </a:extLst>
                </a:gridCol>
                <a:gridCol w="1138238">
                  <a:extLst>
                    <a:ext uri="{9D8B030D-6E8A-4147-A177-3AD203B41FA5}">
                      <a16:colId xmlns:a16="http://schemas.microsoft.com/office/drawing/2014/main" xmlns="" val="2701203405"/>
                    </a:ext>
                  </a:extLst>
                </a:gridCol>
                <a:gridCol w="1138238">
                  <a:extLst>
                    <a:ext uri="{9D8B030D-6E8A-4147-A177-3AD203B41FA5}">
                      <a16:colId xmlns:a16="http://schemas.microsoft.com/office/drawing/2014/main" xmlns="" val="3701939803"/>
                    </a:ext>
                  </a:extLst>
                </a:gridCol>
              </a:tblGrid>
              <a:tr h="396000">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55+ (index 109)</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Female</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(index 111)</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AB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116)</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124)</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AB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110)</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55 Plus without kids (index 117)</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55+ (index 116) </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Mature / empty nest (index 118)</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111)</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Female</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(index 111)</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111)</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55 Plus without kids</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113)</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sp>
        <p:nvSpPr>
          <p:cNvPr id="59" name="Rectangle 58"/>
          <p:cNvSpPr/>
          <p:nvPr/>
        </p:nvSpPr>
        <p:spPr>
          <a:xfrm>
            <a:off x="2344387" y="1450600"/>
            <a:ext cx="2976913"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MARKET LEVEL</a:t>
            </a:r>
          </a:p>
          <a:p>
            <a:pPr>
              <a:lnSpc>
                <a:spcPts val="1100"/>
              </a:lnSpc>
            </a:pPr>
            <a:r>
              <a:rPr lang="en-GB" sz="1200" b="1" dirty="0">
                <a:solidFill>
                  <a:srgbClr val="120742"/>
                </a:solidFill>
                <a:latin typeface="Arial" panose="020B0604020202020204" pitchFamily="34" charset="0"/>
                <a:cs typeface="Arial" panose="020B0604020202020204" pitchFamily="34" charset="0"/>
              </a:rPr>
              <a:t>DEMOGRAPHIC SKEWS </a:t>
            </a:r>
          </a:p>
          <a:p>
            <a:pPr>
              <a:lnSpc>
                <a:spcPts val="1100"/>
              </a:lnSpc>
            </a:pPr>
            <a:r>
              <a:rPr lang="en-GB" sz="700" dirty="0">
                <a:latin typeface="Arial" panose="020B0604020202020204" pitchFamily="34" charset="0"/>
                <a:cs typeface="Arial" panose="020B0604020202020204" pitchFamily="34" charset="0"/>
              </a:rPr>
              <a:t>CALLING OUT OF BIGGEST SKEWS IN LEVEL OF CONSIDERATION OF ACTIVITY BY AGE, GENDER SOCIAL GRADE AND LIFESTAGE </a:t>
            </a:r>
          </a:p>
        </p:txBody>
      </p:sp>
      <p:sp>
        <p:nvSpPr>
          <p:cNvPr id="60" name="Rectangle 59"/>
          <p:cNvSpPr/>
          <p:nvPr/>
        </p:nvSpPr>
        <p:spPr>
          <a:xfrm>
            <a:off x="6955787" y="1450600"/>
            <a:ext cx="2094233"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CROSS-OVER WITH OTHER ACTIVITIES</a:t>
            </a:r>
          </a:p>
          <a:p>
            <a:pPr>
              <a:lnSpc>
                <a:spcPts val="1100"/>
              </a:lnSpc>
            </a:pPr>
            <a:r>
              <a:rPr lang="en-GB" sz="700" dirty="0">
                <a:latin typeface="Arial" panose="020B0604020202020204" pitchFamily="34" charset="0"/>
                <a:cs typeface="Arial" panose="020B0604020202020204" pitchFamily="34" charset="0"/>
              </a:rPr>
              <a:t>CONSIDERATION OF OTHER ACTIVITIES AMONG CONSIDERING ACTIVITY (TOP 2 BOX)</a:t>
            </a:r>
          </a:p>
        </p:txBody>
      </p:sp>
      <p:graphicFrame>
        <p:nvGraphicFramePr>
          <p:cNvPr id="25" name="Chart Placeholder 7">
            <a:extLst>
              <a:ext uri="{FF2B5EF4-FFF2-40B4-BE49-F238E27FC236}">
                <a16:creationId xmlns:a16="http://schemas.microsoft.com/office/drawing/2014/main" xmlns="" id="{F3AF8DCA-8652-4C51-8D22-34089047C412}"/>
              </a:ext>
            </a:extLst>
          </p:cNvPr>
          <p:cNvGraphicFramePr>
            <a:graphicFrameLocks/>
          </p:cNvGraphicFramePr>
          <p:nvPr>
            <p:extLst>
              <p:ext uri="{D42A27DB-BD31-4B8C-83A1-F6EECF244321}">
                <p14:modId xmlns:p14="http://schemas.microsoft.com/office/powerpoint/2010/main" val="1837544468"/>
              </p:ext>
            </p:extLst>
          </p:nvPr>
        </p:nvGraphicFramePr>
        <p:xfrm>
          <a:off x="-1366069" y="855950"/>
          <a:ext cx="9743207" cy="467610"/>
        </p:xfrm>
        <a:graphic>
          <a:graphicData uri="http://schemas.openxmlformats.org/drawingml/2006/chart">
            <c:chart xmlns:c="http://schemas.openxmlformats.org/drawingml/2006/chart" xmlns:r="http://schemas.openxmlformats.org/officeDocument/2006/relationships" r:id="rId9"/>
          </a:graphicData>
        </a:graphic>
      </p:graphicFrame>
      <p:sp>
        <p:nvSpPr>
          <p:cNvPr id="26" name="Rectangle 25">
            <a:extLst>
              <a:ext uri="{FF2B5EF4-FFF2-40B4-BE49-F238E27FC236}">
                <a16:creationId xmlns:a16="http://schemas.microsoft.com/office/drawing/2014/main" xmlns="" id="{48EEBFCE-4039-41E4-8D96-79D4C986E199}"/>
              </a:ext>
            </a:extLst>
          </p:cNvPr>
          <p:cNvSpPr/>
          <p:nvPr/>
        </p:nvSpPr>
        <p:spPr>
          <a:xfrm>
            <a:off x="1830724" y="665551"/>
            <a:ext cx="564257" cy="276999"/>
          </a:xfrm>
          <a:prstGeom prst="rect">
            <a:avLst/>
          </a:prstGeom>
          <a:solidFill>
            <a:schemeClr val="bg1"/>
          </a:solidFill>
        </p:spPr>
        <p:txBody>
          <a:bodyPr wrap="none" lIns="0" tIns="0" rIns="0" bIns="0">
            <a:spAutoFit/>
          </a:bodyPr>
          <a:lstStyle/>
          <a:p>
            <a:r>
              <a:rPr lang="en-GB" sz="900" dirty="0">
                <a:solidFill>
                  <a:srgbClr val="92D050"/>
                </a:solidFill>
                <a:latin typeface="Arial" panose="020B0604020202020204" pitchFamily="34" charset="0"/>
                <a:cs typeface="Arial" panose="020B0604020202020204" pitchFamily="34" charset="0"/>
              </a:rPr>
              <a:t>Very likely</a:t>
            </a:r>
          </a:p>
          <a:p>
            <a:r>
              <a:rPr lang="en-GB" sz="900" dirty="0">
                <a:solidFill>
                  <a:srgbClr val="92D050"/>
                </a:solidFill>
                <a:latin typeface="Arial" panose="020B0604020202020204" pitchFamily="34" charset="0"/>
                <a:cs typeface="Arial" panose="020B0604020202020204" pitchFamily="34" charset="0"/>
              </a:rPr>
              <a:t>to consider</a:t>
            </a:r>
          </a:p>
        </p:txBody>
      </p:sp>
      <p:sp>
        <p:nvSpPr>
          <p:cNvPr id="27" name="Rectangle 26">
            <a:extLst>
              <a:ext uri="{FF2B5EF4-FFF2-40B4-BE49-F238E27FC236}">
                <a16:creationId xmlns:a16="http://schemas.microsoft.com/office/drawing/2014/main" xmlns="" id="{2AE85A93-FC25-4999-9151-75C750AE9066}"/>
              </a:ext>
            </a:extLst>
          </p:cNvPr>
          <p:cNvSpPr/>
          <p:nvPr/>
        </p:nvSpPr>
        <p:spPr>
          <a:xfrm>
            <a:off x="3115596" y="665551"/>
            <a:ext cx="769441" cy="276999"/>
          </a:xfrm>
          <a:prstGeom prst="rect">
            <a:avLst/>
          </a:prstGeom>
          <a:solidFill>
            <a:schemeClr val="bg1"/>
          </a:solidFill>
        </p:spPr>
        <p:txBody>
          <a:bodyPr wrap="none" lIns="0" tIns="0" rIns="0" bIns="0">
            <a:spAutoFit/>
          </a:bodyPr>
          <a:lstStyle/>
          <a:p>
            <a:r>
              <a:rPr lang="en-GB" sz="900" dirty="0">
                <a:solidFill>
                  <a:srgbClr val="00B050"/>
                </a:solidFill>
                <a:latin typeface="Arial" panose="020B0604020202020204" pitchFamily="34" charset="0"/>
                <a:cs typeface="Arial" panose="020B0604020202020204" pitchFamily="34" charset="0"/>
              </a:rPr>
              <a:t>Definitely </a:t>
            </a:r>
          </a:p>
          <a:p>
            <a:r>
              <a:rPr lang="en-GB" sz="900" dirty="0">
                <a:solidFill>
                  <a:srgbClr val="00B050"/>
                </a:solidFill>
                <a:latin typeface="Arial" panose="020B0604020202020204" pitchFamily="34" charset="0"/>
                <a:cs typeface="Arial" panose="020B0604020202020204" pitchFamily="34" charset="0"/>
              </a:rPr>
              <a:t>would consider</a:t>
            </a:r>
          </a:p>
        </p:txBody>
      </p:sp>
    </p:spTree>
    <p:extLst>
      <p:ext uri="{BB962C8B-B14F-4D97-AF65-F5344CB8AC3E}">
        <p14:creationId xmlns:p14="http://schemas.microsoft.com/office/powerpoint/2010/main" val="2995840400"/>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ext Placeholder 17"/>
          <p:cNvSpPr>
            <a:spLocks noGrp="1"/>
          </p:cNvSpPr>
          <p:nvPr>
            <p:ph type="body" sz="quarter" idx="13"/>
          </p:nvPr>
        </p:nvSpPr>
        <p:spPr>
          <a:xfrm>
            <a:off x="364445" y="6396162"/>
            <a:ext cx="4381504" cy="274638"/>
          </a:xfrm>
        </p:spPr>
        <p:txBody>
          <a:bodyPr lIns="0"/>
          <a:lstStyle/>
          <a:p>
            <a:r>
              <a:rPr lang="en-GB" dirty="0"/>
              <a:t>Discover England Fund – Activities &amp; Themes Research 2017</a:t>
            </a:r>
          </a:p>
        </p:txBody>
      </p:sp>
      <p:pic>
        <p:nvPicPr>
          <p:cNvPr id="6" name="Picture 5"/>
          <p:cNvPicPr>
            <a:picLocks noChangeAspect="1"/>
          </p:cNvPicPr>
          <p:nvPr/>
        </p:nvPicPr>
        <p:blipFill>
          <a:blip r:embed="rId3">
            <a:clrChange>
              <a:clrFrom>
                <a:srgbClr val="FFFFFF"/>
              </a:clrFrom>
              <a:clrTo>
                <a:srgbClr val="FFFFFF">
                  <a:alpha val="0"/>
                </a:srgbClr>
              </a:clrTo>
            </a:clrChange>
          </a:blip>
          <a:stretch>
            <a:fillRect/>
          </a:stretch>
        </p:blipFill>
        <p:spPr>
          <a:xfrm>
            <a:off x="7118198" y="6384361"/>
            <a:ext cx="947246" cy="257740"/>
          </a:xfrm>
          <a:prstGeom prst="rect">
            <a:avLst/>
          </a:prstGeom>
        </p:spPr>
      </p:pic>
      <p:pic>
        <p:nvPicPr>
          <p:cNvPr id="24" name="Picture 23"/>
          <p:cNvPicPr>
            <a:picLocks noChangeAspect="1"/>
          </p:cNvPicPr>
          <p:nvPr/>
        </p:nvPicPr>
        <p:blipFill rotWithShape="1">
          <a:blip r:embed="rId4"/>
          <a:srcRect l="17343" t="4419" r="12023" b="12561"/>
          <a:stretch/>
        </p:blipFill>
        <p:spPr>
          <a:xfrm>
            <a:off x="8172950" y="6341608"/>
            <a:ext cx="359990" cy="355944"/>
          </a:xfrm>
          <a:prstGeom prst="ellipse">
            <a:avLst/>
          </a:prstGeom>
        </p:spPr>
      </p:pic>
      <p:sp>
        <p:nvSpPr>
          <p:cNvPr id="38" name="TextBox 37"/>
          <p:cNvSpPr txBox="1"/>
          <p:nvPr/>
        </p:nvSpPr>
        <p:spPr>
          <a:xfrm>
            <a:off x="1997213" y="274989"/>
            <a:ext cx="4897451" cy="307777"/>
          </a:xfrm>
          <a:prstGeom prst="rect">
            <a:avLst/>
          </a:prstGeom>
          <a:noFill/>
        </p:spPr>
        <p:txBody>
          <a:bodyPr wrap="square" rtlCol="0">
            <a:spAutoFit/>
          </a:bodyPr>
          <a:lstStyle/>
          <a:p>
            <a:r>
              <a:rPr lang="en-GB" sz="1400" b="1" dirty="0">
                <a:solidFill>
                  <a:schemeClr val="bg1"/>
                </a:solidFill>
                <a:latin typeface="Arial" panose="020B0604020202020204" pitchFamily="34" charset="0"/>
                <a:cs typeface="Arial" panose="020B0604020202020204" pitchFamily="34" charset="0"/>
              </a:rPr>
              <a:t>Visiting a historic monument</a:t>
            </a:r>
          </a:p>
        </p:txBody>
      </p:sp>
      <p:pic>
        <p:nvPicPr>
          <p:cNvPr id="31" name="Picture 30"/>
          <p:cNvPicPr>
            <a:picLocks noChangeAspect="1"/>
          </p:cNvPicPr>
          <p:nvPr/>
        </p:nvPicPr>
        <p:blipFill rotWithShape="1">
          <a:blip r:embed="rId5">
            <a:clrChange>
              <a:clrFrom>
                <a:srgbClr val="FFFFFF"/>
              </a:clrFrom>
              <a:clrTo>
                <a:srgbClr val="FFFFFF">
                  <a:alpha val="0"/>
                </a:srgbClr>
              </a:clrTo>
            </a:clrChange>
            <a:duotone>
              <a:schemeClr val="accent1">
                <a:shade val="45000"/>
                <a:satMod val="135000"/>
              </a:schemeClr>
              <a:prstClr val="white"/>
            </a:duotone>
          </a:blip>
          <a:srcRect l="12310"/>
          <a:stretch/>
        </p:blipFill>
        <p:spPr>
          <a:xfrm>
            <a:off x="2312861" y="2221322"/>
            <a:ext cx="1060577" cy="409658"/>
          </a:xfrm>
          <a:prstGeom prst="rect">
            <a:avLst/>
          </a:prstGeom>
        </p:spPr>
      </p:pic>
      <p:grpSp>
        <p:nvGrpSpPr>
          <p:cNvPr id="35" name="Group 34"/>
          <p:cNvGrpSpPr/>
          <p:nvPr/>
        </p:nvGrpSpPr>
        <p:grpSpPr>
          <a:xfrm>
            <a:off x="3786188" y="2228850"/>
            <a:ext cx="376238" cy="370021"/>
            <a:chOff x="9854026" y="2720970"/>
            <a:chExt cx="2328762" cy="2438400"/>
          </a:xfrm>
        </p:grpSpPr>
        <p:pic>
          <p:nvPicPr>
            <p:cNvPr id="36" name="Picture 35"/>
            <p:cNvPicPr>
              <a:picLocks noChangeAspect="1"/>
            </p:cNvPicPr>
            <p:nvPr/>
          </p:nvPicPr>
          <p:blipFill rotWithShape="1">
            <a:blip r:embed="rId6">
              <a:clrChange>
                <a:clrFrom>
                  <a:srgbClr val="FFFFFF"/>
                </a:clrFrom>
                <a:clrTo>
                  <a:srgbClr val="FFFFFF">
                    <a:alpha val="0"/>
                  </a:srgbClr>
                </a:clrTo>
              </a:clrChange>
              <a:duotone>
                <a:schemeClr val="accent1">
                  <a:shade val="45000"/>
                  <a:satMod val="135000"/>
                </a:schemeClr>
                <a:prstClr val="white"/>
              </a:duotone>
            </a:blip>
            <a:srcRect l="3673" r="64404"/>
            <a:stretch/>
          </p:blipFill>
          <p:spPr>
            <a:xfrm>
              <a:off x="9854026" y="2720970"/>
              <a:ext cx="1173708" cy="2438400"/>
            </a:xfrm>
            <a:prstGeom prst="rect">
              <a:avLst/>
            </a:prstGeom>
          </p:spPr>
        </p:pic>
        <p:pic>
          <p:nvPicPr>
            <p:cNvPr id="41" name="Picture 40"/>
            <p:cNvPicPr>
              <a:picLocks noChangeAspect="1"/>
            </p:cNvPicPr>
            <p:nvPr/>
          </p:nvPicPr>
          <p:blipFill rotWithShape="1">
            <a:blip r:embed="rId6">
              <a:clrChange>
                <a:clrFrom>
                  <a:srgbClr val="FFFFFF"/>
                </a:clrFrom>
                <a:clrTo>
                  <a:srgbClr val="FFFFFF">
                    <a:alpha val="0"/>
                  </a:srgbClr>
                </a:clrTo>
              </a:clrChange>
              <a:duotone>
                <a:schemeClr val="accent1">
                  <a:shade val="45000"/>
                  <a:satMod val="135000"/>
                </a:schemeClr>
                <a:prstClr val="white"/>
              </a:duotone>
            </a:blip>
            <a:srcRect l="66034" r="2043"/>
            <a:stretch/>
          </p:blipFill>
          <p:spPr>
            <a:xfrm>
              <a:off x="11009080" y="2720970"/>
              <a:ext cx="1173708" cy="2438400"/>
            </a:xfrm>
            <a:prstGeom prst="rect">
              <a:avLst/>
            </a:prstGeom>
          </p:spPr>
        </p:pic>
      </p:grpSp>
      <p:pic>
        <p:nvPicPr>
          <p:cNvPr id="43" name="Picture 42"/>
          <p:cNvPicPr>
            <a:picLocks noChangeAspect="1"/>
          </p:cNvPicPr>
          <p:nvPr/>
        </p:nvPicPr>
        <p:blipFill>
          <a:blip r:embed="rId7">
            <a:clrChange>
              <a:clrFrom>
                <a:srgbClr val="FFFFFF"/>
              </a:clrFrom>
              <a:clrTo>
                <a:srgbClr val="FFFFFF">
                  <a:alpha val="0"/>
                </a:srgbClr>
              </a:clrTo>
            </a:clrChange>
            <a:duotone>
              <a:schemeClr val="accent1">
                <a:shade val="45000"/>
                <a:satMod val="135000"/>
              </a:schemeClr>
              <a:prstClr val="white"/>
            </a:duotone>
          </a:blip>
          <a:stretch>
            <a:fillRect/>
          </a:stretch>
        </p:blipFill>
        <p:spPr>
          <a:xfrm>
            <a:off x="4900113" y="2233613"/>
            <a:ext cx="400136" cy="355163"/>
          </a:xfrm>
          <a:prstGeom prst="rect">
            <a:avLst/>
          </a:prstGeom>
        </p:spPr>
      </p:pic>
      <p:pic>
        <p:nvPicPr>
          <p:cNvPr id="45" name="Picture 44"/>
          <p:cNvPicPr>
            <a:picLocks noChangeAspect="1"/>
          </p:cNvPicPr>
          <p:nvPr/>
        </p:nvPicPr>
        <p:blipFill>
          <a:blip r:embed="rId8">
            <a:clrChange>
              <a:clrFrom>
                <a:srgbClr val="FFFFFF"/>
              </a:clrFrom>
              <a:clrTo>
                <a:srgbClr val="FFFFFF">
                  <a:alpha val="0"/>
                </a:srgbClr>
              </a:clrTo>
            </a:clrChange>
            <a:duotone>
              <a:schemeClr val="accent1">
                <a:shade val="45000"/>
                <a:satMod val="135000"/>
              </a:schemeClr>
              <a:prstClr val="white"/>
            </a:duotone>
          </a:blip>
          <a:stretch>
            <a:fillRect/>
          </a:stretch>
        </p:blipFill>
        <p:spPr>
          <a:xfrm>
            <a:off x="5999205" y="2227674"/>
            <a:ext cx="525420" cy="355840"/>
          </a:xfrm>
          <a:prstGeom prst="rect">
            <a:avLst/>
          </a:prstGeom>
        </p:spPr>
      </p:pic>
      <p:sp>
        <p:nvSpPr>
          <p:cNvPr id="33" name="Rectangle 32"/>
          <p:cNvSpPr/>
          <p:nvPr/>
        </p:nvSpPr>
        <p:spPr>
          <a:xfrm>
            <a:off x="222440" y="943161"/>
            <a:ext cx="1550020" cy="323165"/>
          </a:xfrm>
          <a:prstGeom prst="rect">
            <a:avLst/>
          </a:prstGeom>
          <a:noFill/>
        </p:spPr>
        <p:txBody>
          <a:bodyPr wrap="square" lIns="0" tIns="0" rIns="0" bIns="0">
            <a:spAutoFit/>
          </a:bodyPr>
          <a:lstStyle/>
          <a:p>
            <a:pPr algn="r"/>
            <a:r>
              <a:rPr lang="en-GB" sz="1050" b="1" dirty="0">
                <a:latin typeface="Arial" panose="020B0604020202020204" pitchFamily="34" charset="0"/>
                <a:cs typeface="Arial" panose="020B0604020202020204" pitchFamily="34" charset="0"/>
              </a:rPr>
              <a:t>Consideration of </a:t>
            </a:r>
          </a:p>
          <a:p>
            <a:pPr algn="r"/>
            <a:r>
              <a:rPr lang="en-GB" sz="1050" b="1" dirty="0">
                <a:latin typeface="Arial" panose="020B0604020202020204" pitchFamily="34" charset="0"/>
                <a:cs typeface="Arial" panose="020B0604020202020204" pitchFamily="34" charset="0"/>
              </a:rPr>
              <a:t>activity in England </a:t>
            </a:r>
            <a:endParaRPr lang="en-GB" sz="1050" b="1" dirty="0">
              <a:solidFill>
                <a:srgbClr val="00B050"/>
              </a:solidFill>
              <a:latin typeface="Arial" panose="020B0604020202020204" pitchFamily="34" charset="0"/>
              <a:cs typeface="Arial" panose="020B0604020202020204" pitchFamily="34" charset="0"/>
            </a:endParaRPr>
          </a:p>
        </p:txBody>
      </p:sp>
      <p:sp>
        <p:nvSpPr>
          <p:cNvPr id="51" name="Oval 50"/>
          <p:cNvSpPr/>
          <p:nvPr/>
        </p:nvSpPr>
        <p:spPr>
          <a:xfrm>
            <a:off x="7611047"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Tier 1</a:t>
            </a:r>
          </a:p>
          <a:p>
            <a:pPr lvl="0" algn="ctr"/>
            <a:r>
              <a:rPr lang="en-US" sz="900" baseline="-3000" dirty="0">
                <a:solidFill>
                  <a:srgbClr val="120742"/>
                </a:solidFill>
                <a:latin typeface="Arial" panose="020B0604020202020204" pitchFamily="34" charset="0"/>
                <a:cs typeface="Arial" panose="020B0604020202020204" pitchFamily="34" charset="0"/>
              </a:rPr>
              <a:t>Consideration </a:t>
            </a:r>
          </a:p>
          <a:p>
            <a:pPr lvl="0" algn="ctr"/>
            <a:r>
              <a:rPr lang="en-US" sz="900" baseline="-3000" dirty="0">
                <a:solidFill>
                  <a:srgbClr val="120742"/>
                </a:solidFill>
                <a:latin typeface="Arial" panose="020B0604020202020204" pitchFamily="34" charset="0"/>
                <a:cs typeface="Arial" panose="020B0604020202020204" pitchFamily="34" charset="0"/>
              </a:rPr>
              <a:t>tier (activity)</a:t>
            </a:r>
          </a:p>
        </p:txBody>
      </p:sp>
      <p:sp>
        <p:nvSpPr>
          <p:cNvPr id="52" name="Oval 51"/>
          <p:cNvSpPr/>
          <p:nvPr/>
        </p:nvSpPr>
        <p:spPr>
          <a:xfrm>
            <a:off x="8384732"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Rank 3</a:t>
            </a:r>
          </a:p>
          <a:p>
            <a:pPr lvl="0" algn="ctr"/>
            <a:r>
              <a:rPr lang="en-US" sz="900" baseline="-3000" dirty="0">
                <a:solidFill>
                  <a:srgbClr val="120742"/>
                </a:solidFill>
                <a:latin typeface="Arial" panose="020B0604020202020204" pitchFamily="34" charset="0"/>
                <a:cs typeface="Arial" panose="020B0604020202020204" pitchFamily="34" charset="0"/>
              </a:rPr>
              <a:t>Activity cluster</a:t>
            </a:r>
          </a:p>
          <a:p>
            <a:pPr lvl="0" algn="ctr"/>
            <a:r>
              <a:rPr lang="en-US" sz="900" baseline="-3000" dirty="0">
                <a:solidFill>
                  <a:srgbClr val="120742"/>
                </a:solidFill>
                <a:latin typeface="Arial" panose="020B0604020202020204" pitchFamily="34" charset="0"/>
                <a:cs typeface="Arial" panose="020B0604020202020204" pitchFamily="34" charset="0"/>
              </a:rPr>
              <a:t>ranking </a:t>
            </a:r>
          </a:p>
        </p:txBody>
      </p:sp>
      <p:sp>
        <p:nvSpPr>
          <p:cNvPr id="53" name="Oval 52"/>
          <p:cNvSpPr/>
          <p:nvPr/>
        </p:nvSpPr>
        <p:spPr>
          <a:xfrm>
            <a:off x="6837362"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76%</a:t>
            </a:r>
          </a:p>
          <a:p>
            <a:pPr lvl="0" algn="ctr"/>
            <a:r>
              <a:rPr lang="en-US" sz="900" baseline="-3000" dirty="0">
                <a:solidFill>
                  <a:srgbClr val="120742"/>
                </a:solidFill>
                <a:latin typeface="Arial" panose="020B0604020202020204" pitchFamily="34" charset="0"/>
                <a:cs typeface="Arial" panose="020B0604020202020204" pitchFamily="34" charset="0"/>
              </a:rPr>
              <a:t>Consideration </a:t>
            </a:r>
          </a:p>
          <a:p>
            <a:pPr lvl="0" algn="ctr"/>
            <a:r>
              <a:rPr lang="en-US" sz="900" baseline="-3000" dirty="0">
                <a:solidFill>
                  <a:srgbClr val="120742"/>
                </a:solidFill>
                <a:latin typeface="Arial" panose="020B0604020202020204" pitchFamily="34" charset="0"/>
                <a:cs typeface="Arial" panose="020B0604020202020204" pitchFamily="34" charset="0"/>
              </a:rPr>
              <a:t>of activity</a:t>
            </a:r>
          </a:p>
        </p:txBody>
      </p:sp>
      <p:graphicFrame>
        <p:nvGraphicFramePr>
          <p:cNvPr id="54" name="Table 53"/>
          <p:cNvGraphicFramePr>
            <a:graphicFrameLocks noGrp="1"/>
          </p:cNvGraphicFramePr>
          <p:nvPr>
            <p:extLst>
              <p:ext uri="{D42A27DB-BD31-4B8C-83A1-F6EECF244321}">
                <p14:modId xmlns:p14="http://schemas.microsoft.com/office/powerpoint/2010/main" val="3905349798"/>
              </p:ext>
            </p:extLst>
          </p:nvPr>
        </p:nvGraphicFramePr>
        <p:xfrm>
          <a:off x="352419" y="2220075"/>
          <a:ext cx="1820939" cy="3996000"/>
        </p:xfrm>
        <a:graphic>
          <a:graphicData uri="http://schemas.openxmlformats.org/drawingml/2006/table">
            <a:tbl>
              <a:tblPr>
                <a:tableStyleId>{5C22544A-7EE6-4342-B048-85BDC9FD1C3A}</a:tableStyleId>
              </a:tblPr>
              <a:tblGrid>
                <a:gridCol w="520502">
                  <a:extLst>
                    <a:ext uri="{9D8B030D-6E8A-4147-A177-3AD203B41FA5}">
                      <a16:colId xmlns:a16="http://schemas.microsoft.com/office/drawing/2014/main" xmlns="" val="63228188"/>
                    </a:ext>
                  </a:extLst>
                </a:gridCol>
                <a:gridCol w="509666">
                  <a:extLst>
                    <a:ext uri="{9D8B030D-6E8A-4147-A177-3AD203B41FA5}">
                      <a16:colId xmlns:a16="http://schemas.microsoft.com/office/drawing/2014/main" xmlns="" val="1958371471"/>
                    </a:ext>
                  </a:extLst>
                </a:gridCol>
                <a:gridCol w="379591">
                  <a:extLst>
                    <a:ext uri="{9D8B030D-6E8A-4147-A177-3AD203B41FA5}">
                      <a16:colId xmlns:a16="http://schemas.microsoft.com/office/drawing/2014/main" xmlns="" val="2739516737"/>
                    </a:ext>
                  </a:extLst>
                </a:gridCol>
                <a:gridCol w="411180">
                  <a:extLst>
                    <a:ext uri="{9D8B030D-6E8A-4147-A177-3AD203B41FA5}">
                      <a16:colId xmlns:a16="http://schemas.microsoft.com/office/drawing/2014/main" xmlns="" val="2729930291"/>
                    </a:ext>
                  </a:extLst>
                </a:gridCol>
              </a:tblGrid>
              <a:tr h="396000">
                <a:tc>
                  <a:txBody>
                    <a:bodyPr/>
                    <a:lstStyle/>
                    <a:p>
                      <a:pPr algn="l" fontAlgn="b"/>
                      <a:r>
                        <a:rPr lang="en-GB" sz="1100" b="1" i="0" u="none" strike="noStrike" dirty="0">
                          <a:solidFill>
                            <a:schemeClr val="tx1"/>
                          </a:solidFill>
                          <a:effectLst/>
                          <a:latin typeface="Arial" panose="020B0604020202020204" pitchFamily="34" charset="0"/>
                          <a:cs typeface="Arial" panose="020B0604020202020204" pitchFamily="34" charset="0"/>
                        </a:rPr>
                        <a:t>Market</a:t>
                      </a:r>
                    </a:p>
                  </a:txBody>
                  <a:tcPr marL="9525" marR="9525" marT="0" marB="0">
                    <a:lnL w="12700" cmpd="sng">
                      <a:noFill/>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8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 &amp; INDEX </a:t>
                      </a:r>
                      <a:endParaRPr lang="en-GB" sz="2000" b="1" i="0" u="none" strike="noStrike" dirty="0">
                        <a:solidFill>
                          <a:schemeClr val="tx1"/>
                        </a:solidFill>
                        <a:effectLst/>
                        <a:latin typeface="Arial" panose="020B0604020202020204" pitchFamily="34" charset="0"/>
                        <a:cs typeface="Arial" panose="020B0604020202020204" pitchFamily="34" charset="0"/>
                      </a:endParaRPr>
                    </a:p>
                  </a:txBody>
                  <a:tcPr marL="9525" marR="9525" marT="0"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en-GB" sz="1100" b="1"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1100" b="1"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Rank</a:t>
                      </a:r>
                      <a:endParaRPr kumimoji="0" lang="en-GB" sz="11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9525" marR="9525" marT="0" marB="0">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IT</a:t>
                      </a:r>
                    </a:p>
                  </a:txBody>
                  <a:tcPr marL="9525" marR="9525" marT="36000" marB="3600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81%</a:t>
                      </a:r>
                    </a:p>
                  </a:txBody>
                  <a:tcPr marL="9525" marR="9525"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106 </a:t>
                      </a:r>
                    </a:p>
                  </a:txBody>
                  <a:tcPr marL="9525" marR="9525"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 </a:t>
                      </a:r>
                    </a:p>
                  </a:txBody>
                  <a:tcPr marL="9525" marR="9525" marT="9525"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SP</a:t>
                      </a:r>
                    </a:p>
                  </a:txBody>
                  <a:tcPr marL="9525" marR="9525" marT="36000" marB="3600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81%</a:t>
                      </a:r>
                    </a:p>
                  </a:txBody>
                  <a:tcPr marL="9525" marR="9525"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106 </a:t>
                      </a:r>
                    </a:p>
                  </a:txBody>
                  <a:tcPr marL="9525" marR="9525"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2 </a:t>
                      </a:r>
                    </a:p>
                  </a:txBody>
                  <a:tcPr marL="9525" marR="9525" marT="9525"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FR</a:t>
                      </a:r>
                    </a:p>
                  </a:txBody>
                  <a:tcPr marL="9525" marR="9525" marT="36000" marB="3600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80%</a:t>
                      </a:r>
                    </a:p>
                  </a:txBody>
                  <a:tcPr marL="9525" marR="9525"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104 </a:t>
                      </a:r>
                    </a:p>
                  </a:txBody>
                  <a:tcPr marL="9525" marR="9525"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 </a:t>
                      </a:r>
                    </a:p>
                  </a:txBody>
                  <a:tcPr marL="9525" marR="9525" marT="9525"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AUS</a:t>
                      </a:r>
                    </a:p>
                  </a:txBody>
                  <a:tcPr marL="9525" marR="9525" marT="36000" marB="3600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77%</a:t>
                      </a:r>
                    </a:p>
                  </a:txBody>
                  <a:tcPr marL="9525" marR="9525"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101 </a:t>
                      </a:r>
                    </a:p>
                  </a:txBody>
                  <a:tcPr marL="9525" marR="9525"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3 </a:t>
                      </a:r>
                    </a:p>
                  </a:txBody>
                  <a:tcPr marL="9525" marR="9525" marT="9525"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DE</a:t>
                      </a:r>
                    </a:p>
                  </a:txBody>
                  <a:tcPr marL="9525" marR="9525" marT="36000" marB="3600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75%</a:t>
                      </a:r>
                    </a:p>
                  </a:txBody>
                  <a:tcPr marL="9525" marR="9525"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99 </a:t>
                      </a:r>
                    </a:p>
                  </a:txBody>
                  <a:tcPr marL="9525" marR="9525"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3 </a:t>
                      </a:r>
                    </a:p>
                  </a:txBody>
                  <a:tcPr marL="9525" marR="9525" marT="9525"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CH</a:t>
                      </a:r>
                    </a:p>
                  </a:txBody>
                  <a:tcPr marL="9525" marR="9525" marT="36000" marB="3600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73%</a:t>
                      </a:r>
                    </a:p>
                  </a:txBody>
                  <a:tcPr marL="9525" marR="9525"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95 </a:t>
                      </a:r>
                    </a:p>
                  </a:txBody>
                  <a:tcPr marL="9525" marR="9525"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4 </a:t>
                      </a:r>
                    </a:p>
                  </a:txBody>
                  <a:tcPr marL="9525" marR="9525" marT="9525"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NL</a:t>
                      </a:r>
                    </a:p>
                  </a:txBody>
                  <a:tcPr marL="9525" marR="9525" marT="36000" marB="3600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72%</a:t>
                      </a:r>
                    </a:p>
                  </a:txBody>
                  <a:tcPr marL="9525" marR="9525"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95 </a:t>
                      </a:r>
                    </a:p>
                  </a:txBody>
                  <a:tcPr marL="9525" marR="9525"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4 </a:t>
                      </a:r>
                    </a:p>
                  </a:txBody>
                  <a:tcPr marL="9525" marR="9525" marT="9525"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NO</a:t>
                      </a:r>
                    </a:p>
                  </a:txBody>
                  <a:tcPr marL="9525" marR="9525" marT="36000" marB="3600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71%</a:t>
                      </a:r>
                    </a:p>
                  </a:txBody>
                  <a:tcPr marL="9525" marR="9525"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93 </a:t>
                      </a:r>
                    </a:p>
                  </a:txBody>
                  <a:tcPr marL="9525" marR="9525"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3 </a:t>
                      </a:r>
                    </a:p>
                  </a:txBody>
                  <a:tcPr marL="9525" marR="9525" marT="9525"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USA</a:t>
                      </a:r>
                    </a:p>
                  </a:txBody>
                  <a:tcPr marL="9525" marR="9525" marT="36000" marB="3600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70%</a:t>
                      </a:r>
                    </a:p>
                  </a:txBody>
                  <a:tcPr marL="9525" marR="9525"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92 </a:t>
                      </a:r>
                    </a:p>
                  </a:txBody>
                  <a:tcPr marL="9525" marR="9525"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4 </a:t>
                      </a:r>
                    </a:p>
                  </a:txBody>
                  <a:tcPr marL="9525" marR="9525" marT="9525"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UK</a:t>
                      </a:r>
                    </a:p>
                  </a:txBody>
                  <a:tcPr marL="9525" marR="9525" marT="36000" marB="3600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68%</a:t>
                      </a:r>
                    </a:p>
                  </a:txBody>
                  <a:tcPr marL="9525" marR="9525"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89 </a:t>
                      </a:r>
                    </a:p>
                  </a:txBody>
                  <a:tcPr marL="9525" marR="9525" marT="36000" marB="3600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5 </a:t>
                      </a:r>
                    </a:p>
                  </a:txBody>
                  <a:tcPr marL="9525" marR="9525" marT="9525"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sp>
        <p:nvSpPr>
          <p:cNvPr id="55" name="Rectangle 54"/>
          <p:cNvSpPr/>
          <p:nvPr/>
        </p:nvSpPr>
        <p:spPr>
          <a:xfrm>
            <a:off x="352419" y="1450600"/>
            <a:ext cx="1909642"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MARKET LEVEL CONSIDERATION</a:t>
            </a:r>
          </a:p>
          <a:p>
            <a:pPr>
              <a:lnSpc>
                <a:spcPts val="1100"/>
              </a:lnSpc>
            </a:pPr>
            <a:r>
              <a:rPr lang="en-GB" sz="700" dirty="0">
                <a:latin typeface="Arial" panose="020B0604020202020204" pitchFamily="34" charset="0"/>
                <a:cs typeface="Arial" panose="020B0604020202020204" pitchFamily="34" charset="0"/>
              </a:rPr>
              <a:t>TOP 2 BOX CONSIDERATION OF ACTIVITY INDEXED VS. TOTAL &amp;  RANKED </a:t>
            </a:r>
          </a:p>
        </p:txBody>
      </p:sp>
      <p:graphicFrame>
        <p:nvGraphicFramePr>
          <p:cNvPr id="56" name="Table 55"/>
          <p:cNvGraphicFramePr>
            <a:graphicFrameLocks noGrp="1"/>
          </p:cNvGraphicFramePr>
          <p:nvPr>
            <p:extLst>
              <p:ext uri="{D42A27DB-BD31-4B8C-83A1-F6EECF244321}">
                <p14:modId xmlns:p14="http://schemas.microsoft.com/office/powerpoint/2010/main" val="1711284254"/>
              </p:ext>
            </p:extLst>
          </p:nvPr>
        </p:nvGraphicFramePr>
        <p:xfrm>
          <a:off x="6961775" y="2220075"/>
          <a:ext cx="2031429" cy="3996000"/>
        </p:xfrm>
        <a:graphic>
          <a:graphicData uri="http://schemas.openxmlformats.org/drawingml/2006/table">
            <a:tbl>
              <a:tblPr>
                <a:tableStyleId>{5C22544A-7EE6-4342-B048-85BDC9FD1C3A}</a:tableStyleId>
              </a:tblPr>
              <a:tblGrid>
                <a:gridCol w="1440000">
                  <a:extLst>
                    <a:ext uri="{9D8B030D-6E8A-4147-A177-3AD203B41FA5}">
                      <a16:colId xmlns:a16="http://schemas.microsoft.com/office/drawing/2014/main" xmlns="" val="63228188"/>
                    </a:ext>
                  </a:extLst>
                </a:gridCol>
                <a:gridCol w="591429">
                  <a:extLst>
                    <a:ext uri="{9D8B030D-6E8A-4147-A177-3AD203B41FA5}">
                      <a16:colId xmlns:a16="http://schemas.microsoft.com/office/drawing/2014/main" xmlns="" val="2739516737"/>
                    </a:ext>
                  </a:extLst>
                </a:gridCol>
              </a:tblGrid>
              <a:tr h="396000">
                <a:tc>
                  <a:txBody>
                    <a:bodyPr/>
                    <a:lstStyle/>
                    <a:p>
                      <a:pPr algn="l" fontAlgn="b"/>
                      <a:r>
                        <a:rPr lang="en-GB" sz="1100" b="1" i="0" u="none" strike="noStrike" dirty="0">
                          <a:solidFill>
                            <a:schemeClr val="tx1"/>
                          </a:solidFill>
                          <a:effectLst/>
                          <a:latin typeface="Arial" panose="020B0604020202020204" pitchFamily="34" charset="0"/>
                          <a:cs typeface="Arial" panose="020B0604020202020204" pitchFamily="34" charset="0"/>
                        </a:rPr>
                        <a:t>Activity</a:t>
                      </a:r>
                    </a:p>
                  </a:txBody>
                  <a:tcPr marL="9525" marR="9525" marT="9525" marB="0">
                    <a:lnL w="12700" cmpd="sng">
                      <a:noFill/>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7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a:t>
                      </a:r>
                      <a:endParaRPr kumimoji="0" lang="en-GB" sz="18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Seeing world famous or iconic places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93%</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castle / palace / historic house</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91%</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museum</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80%</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Trying local food &amp; drink specialities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80%</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park/garden</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76%</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Short (&lt; 2hrs) country or coastal walk</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70%</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Exploring villages / rural areas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68%</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National Park</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67%</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Event associated with local traditions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64%</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Shopping for locally made products/craft</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64%</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graphicFrame>
        <p:nvGraphicFramePr>
          <p:cNvPr id="58" name="Table 57"/>
          <p:cNvGraphicFramePr>
            <a:graphicFrameLocks noGrp="1"/>
          </p:cNvGraphicFramePr>
          <p:nvPr>
            <p:extLst>
              <p:ext uri="{D42A27DB-BD31-4B8C-83A1-F6EECF244321}">
                <p14:modId xmlns:p14="http://schemas.microsoft.com/office/powerpoint/2010/main" val="2186110225"/>
              </p:ext>
            </p:extLst>
          </p:nvPr>
        </p:nvGraphicFramePr>
        <p:xfrm>
          <a:off x="2260600" y="2220390"/>
          <a:ext cx="4552952" cy="3996000"/>
        </p:xfrm>
        <a:graphic>
          <a:graphicData uri="http://schemas.openxmlformats.org/drawingml/2006/table">
            <a:tbl>
              <a:tblPr>
                <a:tableStyleId>{5C22544A-7EE6-4342-B048-85BDC9FD1C3A}</a:tableStyleId>
              </a:tblPr>
              <a:tblGrid>
                <a:gridCol w="1138238">
                  <a:extLst>
                    <a:ext uri="{9D8B030D-6E8A-4147-A177-3AD203B41FA5}">
                      <a16:colId xmlns:a16="http://schemas.microsoft.com/office/drawing/2014/main" xmlns="" val="2739516737"/>
                    </a:ext>
                  </a:extLst>
                </a:gridCol>
                <a:gridCol w="1138238">
                  <a:extLst>
                    <a:ext uri="{9D8B030D-6E8A-4147-A177-3AD203B41FA5}">
                      <a16:colId xmlns:a16="http://schemas.microsoft.com/office/drawing/2014/main" xmlns="" val="1766475486"/>
                    </a:ext>
                  </a:extLst>
                </a:gridCol>
                <a:gridCol w="1138238">
                  <a:extLst>
                    <a:ext uri="{9D8B030D-6E8A-4147-A177-3AD203B41FA5}">
                      <a16:colId xmlns:a16="http://schemas.microsoft.com/office/drawing/2014/main" xmlns="" val="2701203405"/>
                    </a:ext>
                  </a:extLst>
                </a:gridCol>
                <a:gridCol w="1138238">
                  <a:extLst>
                    <a:ext uri="{9D8B030D-6E8A-4147-A177-3AD203B41FA5}">
                      <a16:colId xmlns:a16="http://schemas.microsoft.com/office/drawing/2014/main" xmlns="" val="3701939803"/>
                    </a:ext>
                  </a:extLst>
                </a:gridCol>
              </a:tblGrid>
              <a:tr h="396000">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Mature / empty nest</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109)</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Mature / empty nest</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109)</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55+ (index 115)</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Mature / empty nest</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120)</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AB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116)</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55+ (index 114)</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118)</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Mature / empty nest</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121)</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35-54 (index 111)</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113)</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Mature / empty nest</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111)</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35-54 (index 109)</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AB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112)</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sp>
        <p:nvSpPr>
          <p:cNvPr id="59" name="Rectangle 58"/>
          <p:cNvSpPr/>
          <p:nvPr/>
        </p:nvSpPr>
        <p:spPr>
          <a:xfrm>
            <a:off x="2344387" y="1450600"/>
            <a:ext cx="3015013"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MARKET LEVEL</a:t>
            </a:r>
          </a:p>
          <a:p>
            <a:pPr>
              <a:lnSpc>
                <a:spcPts val="1100"/>
              </a:lnSpc>
            </a:pPr>
            <a:r>
              <a:rPr lang="en-GB" sz="1200" b="1" dirty="0">
                <a:solidFill>
                  <a:srgbClr val="120742"/>
                </a:solidFill>
                <a:latin typeface="Arial" panose="020B0604020202020204" pitchFamily="34" charset="0"/>
                <a:cs typeface="Arial" panose="020B0604020202020204" pitchFamily="34" charset="0"/>
              </a:rPr>
              <a:t>DEMOGRAPHIC SKEWS </a:t>
            </a:r>
          </a:p>
          <a:p>
            <a:pPr>
              <a:lnSpc>
                <a:spcPts val="1100"/>
              </a:lnSpc>
            </a:pPr>
            <a:r>
              <a:rPr lang="en-GB" sz="700" dirty="0">
                <a:latin typeface="Arial" panose="020B0604020202020204" pitchFamily="34" charset="0"/>
                <a:cs typeface="Arial" panose="020B0604020202020204" pitchFamily="34" charset="0"/>
              </a:rPr>
              <a:t>CALLING OUT OF BIGGEST SKEWS IN LEVEL OF CONSIDERATION OF ACTIVITY BY AGE, GENDER SOCIAL GRADE AND LIFESTAGE </a:t>
            </a:r>
          </a:p>
        </p:txBody>
      </p:sp>
      <p:sp>
        <p:nvSpPr>
          <p:cNvPr id="60" name="Rectangle 59"/>
          <p:cNvSpPr/>
          <p:nvPr/>
        </p:nvSpPr>
        <p:spPr>
          <a:xfrm>
            <a:off x="6955787" y="1450600"/>
            <a:ext cx="2094233"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CROSS-OVER WITH OTHER ACTIVITIES</a:t>
            </a:r>
          </a:p>
          <a:p>
            <a:pPr>
              <a:lnSpc>
                <a:spcPts val="1100"/>
              </a:lnSpc>
            </a:pPr>
            <a:r>
              <a:rPr lang="en-GB" sz="700" dirty="0">
                <a:latin typeface="Arial" panose="020B0604020202020204" pitchFamily="34" charset="0"/>
                <a:cs typeface="Arial" panose="020B0604020202020204" pitchFamily="34" charset="0"/>
              </a:rPr>
              <a:t>CONSIDERATION OF OTHER ACTIVITIES AMONG CONSIDERING ACTIVITY (TOP 2 BOX)</a:t>
            </a:r>
          </a:p>
        </p:txBody>
      </p:sp>
      <p:graphicFrame>
        <p:nvGraphicFramePr>
          <p:cNvPr id="25" name="Chart Placeholder 7">
            <a:extLst>
              <a:ext uri="{FF2B5EF4-FFF2-40B4-BE49-F238E27FC236}">
                <a16:creationId xmlns:a16="http://schemas.microsoft.com/office/drawing/2014/main" xmlns="" id="{93347797-E3FA-4ACB-9AD9-93EAAF2E0AB0}"/>
              </a:ext>
            </a:extLst>
          </p:cNvPr>
          <p:cNvGraphicFramePr>
            <a:graphicFrameLocks/>
          </p:cNvGraphicFramePr>
          <p:nvPr>
            <p:extLst>
              <p:ext uri="{D42A27DB-BD31-4B8C-83A1-F6EECF244321}">
                <p14:modId xmlns:p14="http://schemas.microsoft.com/office/powerpoint/2010/main" val="1214874091"/>
              </p:ext>
            </p:extLst>
          </p:nvPr>
        </p:nvGraphicFramePr>
        <p:xfrm>
          <a:off x="-1366069" y="855950"/>
          <a:ext cx="9743207" cy="467610"/>
        </p:xfrm>
        <a:graphic>
          <a:graphicData uri="http://schemas.openxmlformats.org/drawingml/2006/chart">
            <c:chart xmlns:c="http://schemas.openxmlformats.org/drawingml/2006/chart" xmlns:r="http://schemas.openxmlformats.org/officeDocument/2006/relationships" r:id="rId9"/>
          </a:graphicData>
        </a:graphic>
      </p:graphicFrame>
      <p:sp>
        <p:nvSpPr>
          <p:cNvPr id="26" name="Rectangle 25">
            <a:extLst>
              <a:ext uri="{FF2B5EF4-FFF2-40B4-BE49-F238E27FC236}">
                <a16:creationId xmlns:a16="http://schemas.microsoft.com/office/drawing/2014/main" xmlns="" id="{5929B1C4-888F-4986-B9E7-5F4B1F28428F}"/>
              </a:ext>
            </a:extLst>
          </p:cNvPr>
          <p:cNvSpPr/>
          <p:nvPr/>
        </p:nvSpPr>
        <p:spPr>
          <a:xfrm>
            <a:off x="1830724" y="665551"/>
            <a:ext cx="564257" cy="276999"/>
          </a:xfrm>
          <a:prstGeom prst="rect">
            <a:avLst/>
          </a:prstGeom>
          <a:solidFill>
            <a:schemeClr val="bg1"/>
          </a:solidFill>
        </p:spPr>
        <p:txBody>
          <a:bodyPr wrap="none" lIns="0" tIns="0" rIns="0" bIns="0">
            <a:spAutoFit/>
          </a:bodyPr>
          <a:lstStyle/>
          <a:p>
            <a:r>
              <a:rPr lang="en-GB" sz="900" dirty="0">
                <a:solidFill>
                  <a:srgbClr val="92D050"/>
                </a:solidFill>
                <a:latin typeface="Arial" panose="020B0604020202020204" pitchFamily="34" charset="0"/>
                <a:cs typeface="Arial" panose="020B0604020202020204" pitchFamily="34" charset="0"/>
              </a:rPr>
              <a:t>Very likely</a:t>
            </a:r>
          </a:p>
          <a:p>
            <a:r>
              <a:rPr lang="en-GB" sz="900" dirty="0">
                <a:solidFill>
                  <a:srgbClr val="92D050"/>
                </a:solidFill>
                <a:latin typeface="Arial" panose="020B0604020202020204" pitchFamily="34" charset="0"/>
                <a:cs typeface="Arial" panose="020B0604020202020204" pitchFamily="34" charset="0"/>
              </a:rPr>
              <a:t>to consider</a:t>
            </a:r>
          </a:p>
        </p:txBody>
      </p:sp>
      <p:sp>
        <p:nvSpPr>
          <p:cNvPr id="27" name="Rectangle 26">
            <a:extLst>
              <a:ext uri="{FF2B5EF4-FFF2-40B4-BE49-F238E27FC236}">
                <a16:creationId xmlns:a16="http://schemas.microsoft.com/office/drawing/2014/main" xmlns="" id="{0A780A88-4AE4-4FF8-92F9-B484C0074818}"/>
              </a:ext>
            </a:extLst>
          </p:cNvPr>
          <p:cNvSpPr/>
          <p:nvPr/>
        </p:nvSpPr>
        <p:spPr>
          <a:xfrm>
            <a:off x="2995774" y="665551"/>
            <a:ext cx="769441" cy="276999"/>
          </a:xfrm>
          <a:prstGeom prst="rect">
            <a:avLst/>
          </a:prstGeom>
          <a:solidFill>
            <a:schemeClr val="bg1"/>
          </a:solidFill>
        </p:spPr>
        <p:txBody>
          <a:bodyPr wrap="none" lIns="0" tIns="0" rIns="0" bIns="0">
            <a:spAutoFit/>
          </a:bodyPr>
          <a:lstStyle/>
          <a:p>
            <a:r>
              <a:rPr lang="en-GB" sz="900" dirty="0">
                <a:solidFill>
                  <a:srgbClr val="00B050"/>
                </a:solidFill>
                <a:latin typeface="Arial" panose="020B0604020202020204" pitchFamily="34" charset="0"/>
                <a:cs typeface="Arial" panose="020B0604020202020204" pitchFamily="34" charset="0"/>
              </a:rPr>
              <a:t>Definitely </a:t>
            </a:r>
          </a:p>
          <a:p>
            <a:r>
              <a:rPr lang="en-GB" sz="900" dirty="0">
                <a:solidFill>
                  <a:srgbClr val="00B050"/>
                </a:solidFill>
                <a:latin typeface="Arial" panose="020B0604020202020204" pitchFamily="34" charset="0"/>
                <a:cs typeface="Arial" panose="020B0604020202020204" pitchFamily="34" charset="0"/>
              </a:rPr>
              <a:t>would consider</a:t>
            </a:r>
          </a:p>
        </p:txBody>
      </p:sp>
    </p:spTree>
    <p:extLst>
      <p:ext uri="{BB962C8B-B14F-4D97-AF65-F5344CB8AC3E}">
        <p14:creationId xmlns:p14="http://schemas.microsoft.com/office/powerpoint/2010/main" val="3185640686"/>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ext Placeholder 17"/>
          <p:cNvSpPr>
            <a:spLocks noGrp="1"/>
          </p:cNvSpPr>
          <p:nvPr>
            <p:ph type="body" sz="quarter" idx="13"/>
          </p:nvPr>
        </p:nvSpPr>
        <p:spPr>
          <a:xfrm>
            <a:off x="364445" y="6396162"/>
            <a:ext cx="4381504" cy="274638"/>
          </a:xfrm>
        </p:spPr>
        <p:txBody>
          <a:bodyPr lIns="0"/>
          <a:lstStyle/>
          <a:p>
            <a:r>
              <a:rPr lang="en-GB" dirty="0"/>
              <a:t>Discover England Fund – Activities &amp; Themes Research 2017</a:t>
            </a:r>
          </a:p>
        </p:txBody>
      </p:sp>
      <p:pic>
        <p:nvPicPr>
          <p:cNvPr id="6" name="Picture 5"/>
          <p:cNvPicPr>
            <a:picLocks noChangeAspect="1"/>
          </p:cNvPicPr>
          <p:nvPr/>
        </p:nvPicPr>
        <p:blipFill>
          <a:blip r:embed="rId3">
            <a:clrChange>
              <a:clrFrom>
                <a:srgbClr val="FFFFFF"/>
              </a:clrFrom>
              <a:clrTo>
                <a:srgbClr val="FFFFFF">
                  <a:alpha val="0"/>
                </a:srgbClr>
              </a:clrTo>
            </a:clrChange>
          </a:blip>
          <a:stretch>
            <a:fillRect/>
          </a:stretch>
        </p:blipFill>
        <p:spPr>
          <a:xfrm>
            <a:off x="7118198" y="6384361"/>
            <a:ext cx="947246" cy="257740"/>
          </a:xfrm>
          <a:prstGeom prst="rect">
            <a:avLst/>
          </a:prstGeom>
        </p:spPr>
      </p:pic>
      <p:pic>
        <p:nvPicPr>
          <p:cNvPr id="24" name="Picture 23"/>
          <p:cNvPicPr>
            <a:picLocks noChangeAspect="1"/>
          </p:cNvPicPr>
          <p:nvPr/>
        </p:nvPicPr>
        <p:blipFill rotWithShape="1">
          <a:blip r:embed="rId4"/>
          <a:srcRect l="17343" t="4419" r="12023" b="12561"/>
          <a:stretch/>
        </p:blipFill>
        <p:spPr>
          <a:xfrm>
            <a:off x="8172950" y="6341608"/>
            <a:ext cx="359990" cy="355944"/>
          </a:xfrm>
          <a:prstGeom prst="ellipse">
            <a:avLst/>
          </a:prstGeom>
        </p:spPr>
      </p:pic>
      <p:sp>
        <p:nvSpPr>
          <p:cNvPr id="38" name="TextBox 37"/>
          <p:cNvSpPr txBox="1"/>
          <p:nvPr/>
        </p:nvSpPr>
        <p:spPr>
          <a:xfrm>
            <a:off x="1997213" y="274989"/>
            <a:ext cx="4897451" cy="307777"/>
          </a:xfrm>
          <a:prstGeom prst="rect">
            <a:avLst/>
          </a:prstGeom>
          <a:noFill/>
        </p:spPr>
        <p:txBody>
          <a:bodyPr wrap="square" rtlCol="0">
            <a:spAutoFit/>
          </a:bodyPr>
          <a:lstStyle/>
          <a:p>
            <a:r>
              <a:rPr lang="en-GB" sz="1400" b="1" dirty="0">
                <a:solidFill>
                  <a:schemeClr val="bg1"/>
                </a:solidFill>
                <a:latin typeface="Arial" panose="020B0604020202020204" pitchFamily="34" charset="0"/>
                <a:cs typeface="Arial" panose="020B0604020202020204" pitchFamily="34" charset="0"/>
              </a:rPr>
              <a:t>Trying local food &amp; drink specialities</a:t>
            </a:r>
          </a:p>
        </p:txBody>
      </p:sp>
      <p:pic>
        <p:nvPicPr>
          <p:cNvPr id="31" name="Picture 30"/>
          <p:cNvPicPr>
            <a:picLocks noChangeAspect="1"/>
          </p:cNvPicPr>
          <p:nvPr/>
        </p:nvPicPr>
        <p:blipFill rotWithShape="1">
          <a:blip r:embed="rId5">
            <a:clrChange>
              <a:clrFrom>
                <a:srgbClr val="FFFFFF"/>
              </a:clrFrom>
              <a:clrTo>
                <a:srgbClr val="FFFFFF">
                  <a:alpha val="0"/>
                </a:srgbClr>
              </a:clrTo>
            </a:clrChange>
            <a:duotone>
              <a:schemeClr val="accent1">
                <a:shade val="45000"/>
                <a:satMod val="135000"/>
              </a:schemeClr>
              <a:prstClr val="white"/>
            </a:duotone>
          </a:blip>
          <a:srcRect l="12310"/>
          <a:stretch/>
        </p:blipFill>
        <p:spPr>
          <a:xfrm>
            <a:off x="2312861" y="2221322"/>
            <a:ext cx="1060577" cy="409658"/>
          </a:xfrm>
          <a:prstGeom prst="rect">
            <a:avLst/>
          </a:prstGeom>
        </p:spPr>
      </p:pic>
      <p:grpSp>
        <p:nvGrpSpPr>
          <p:cNvPr id="35" name="Group 34"/>
          <p:cNvGrpSpPr/>
          <p:nvPr/>
        </p:nvGrpSpPr>
        <p:grpSpPr>
          <a:xfrm>
            <a:off x="3786188" y="2228850"/>
            <a:ext cx="376238" cy="370021"/>
            <a:chOff x="9854026" y="2720970"/>
            <a:chExt cx="2328762" cy="2438400"/>
          </a:xfrm>
        </p:grpSpPr>
        <p:pic>
          <p:nvPicPr>
            <p:cNvPr id="36" name="Picture 35"/>
            <p:cNvPicPr>
              <a:picLocks noChangeAspect="1"/>
            </p:cNvPicPr>
            <p:nvPr/>
          </p:nvPicPr>
          <p:blipFill rotWithShape="1">
            <a:blip r:embed="rId6">
              <a:clrChange>
                <a:clrFrom>
                  <a:srgbClr val="FFFFFF"/>
                </a:clrFrom>
                <a:clrTo>
                  <a:srgbClr val="FFFFFF">
                    <a:alpha val="0"/>
                  </a:srgbClr>
                </a:clrTo>
              </a:clrChange>
              <a:duotone>
                <a:schemeClr val="accent1">
                  <a:shade val="45000"/>
                  <a:satMod val="135000"/>
                </a:schemeClr>
                <a:prstClr val="white"/>
              </a:duotone>
            </a:blip>
            <a:srcRect l="3673" r="64404"/>
            <a:stretch/>
          </p:blipFill>
          <p:spPr>
            <a:xfrm>
              <a:off x="9854026" y="2720970"/>
              <a:ext cx="1173708" cy="2438400"/>
            </a:xfrm>
            <a:prstGeom prst="rect">
              <a:avLst/>
            </a:prstGeom>
          </p:spPr>
        </p:pic>
        <p:pic>
          <p:nvPicPr>
            <p:cNvPr id="41" name="Picture 40"/>
            <p:cNvPicPr>
              <a:picLocks noChangeAspect="1"/>
            </p:cNvPicPr>
            <p:nvPr/>
          </p:nvPicPr>
          <p:blipFill rotWithShape="1">
            <a:blip r:embed="rId6">
              <a:clrChange>
                <a:clrFrom>
                  <a:srgbClr val="FFFFFF"/>
                </a:clrFrom>
                <a:clrTo>
                  <a:srgbClr val="FFFFFF">
                    <a:alpha val="0"/>
                  </a:srgbClr>
                </a:clrTo>
              </a:clrChange>
              <a:duotone>
                <a:schemeClr val="accent1">
                  <a:shade val="45000"/>
                  <a:satMod val="135000"/>
                </a:schemeClr>
                <a:prstClr val="white"/>
              </a:duotone>
            </a:blip>
            <a:srcRect l="66034" r="2043"/>
            <a:stretch/>
          </p:blipFill>
          <p:spPr>
            <a:xfrm>
              <a:off x="11009080" y="2720970"/>
              <a:ext cx="1173708" cy="2438400"/>
            </a:xfrm>
            <a:prstGeom prst="rect">
              <a:avLst/>
            </a:prstGeom>
          </p:spPr>
        </p:pic>
      </p:grpSp>
      <p:pic>
        <p:nvPicPr>
          <p:cNvPr id="43" name="Picture 42"/>
          <p:cNvPicPr>
            <a:picLocks noChangeAspect="1"/>
          </p:cNvPicPr>
          <p:nvPr/>
        </p:nvPicPr>
        <p:blipFill>
          <a:blip r:embed="rId7">
            <a:clrChange>
              <a:clrFrom>
                <a:srgbClr val="FFFFFF"/>
              </a:clrFrom>
              <a:clrTo>
                <a:srgbClr val="FFFFFF">
                  <a:alpha val="0"/>
                </a:srgbClr>
              </a:clrTo>
            </a:clrChange>
            <a:duotone>
              <a:schemeClr val="accent1">
                <a:shade val="45000"/>
                <a:satMod val="135000"/>
              </a:schemeClr>
              <a:prstClr val="white"/>
            </a:duotone>
          </a:blip>
          <a:stretch>
            <a:fillRect/>
          </a:stretch>
        </p:blipFill>
        <p:spPr>
          <a:xfrm>
            <a:off x="4900113" y="2233613"/>
            <a:ext cx="400136" cy="355163"/>
          </a:xfrm>
          <a:prstGeom prst="rect">
            <a:avLst/>
          </a:prstGeom>
        </p:spPr>
      </p:pic>
      <p:pic>
        <p:nvPicPr>
          <p:cNvPr id="45" name="Picture 44"/>
          <p:cNvPicPr>
            <a:picLocks noChangeAspect="1"/>
          </p:cNvPicPr>
          <p:nvPr/>
        </p:nvPicPr>
        <p:blipFill>
          <a:blip r:embed="rId8">
            <a:clrChange>
              <a:clrFrom>
                <a:srgbClr val="FFFFFF"/>
              </a:clrFrom>
              <a:clrTo>
                <a:srgbClr val="FFFFFF">
                  <a:alpha val="0"/>
                </a:srgbClr>
              </a:clrTo>
            </a:clrChange>
            <a:duotone>
              <a:schemeClr val="accent1">
                <a:shade val="45000"/>
                <a:satMod val="135000"/>
              </a:schemeClr>
              <a:prstClr val="white"/>
            </a:duotone>
          </a:blip>
          <a:stretch>
            <a:fillRect/>
          </a:stretch>
        </p:blipFill>
        <p:spPr>
          <a:xfrm>
            <a:off x="5999205" y="2227674"/>
            <a:ext cx="525420" cy="355840"/>
          </a:xfrm>
          <a:prstGeom prst="rect">
            <a:avLst/>
          </a:prstGeom>
        </p:spPr>
      </p:pic>
      <p:sp>
        <p:nvSpPr>
          <p:cNvPr id="33" name="Rectangle 32"/>
          <p:cNvSpPr/>
          <p:nvPr/>
        </p:nvSpPr>
        <p:spPr>
          <a:xfrm>
            <a:off x="222440" y="943161"/>
            <a:ext cx="1550020" cy="323165"/>
          </a:xfrm>
          <a:prstGeom prst="rect">
            <a:avLst/>
          </a:prstGeom>
          <a:noFill/>
        </p:spPr>
        <p:txBody>
          <a:bodyPr wrap="square" lIns="0" tIns="0" rIns="0" bIns="0">
            <a:spAutoFit/>
          </a:bodyPr>
          <a:lstStyle/>
          <a:p>
            <a:pPr algn="r"/>
            <a:r>
              <a:rPr lang="en-GB" sz="1050" b="1" dirty="0">
                <a:latin typeface="Arial" panose="020B0604020202020204" pitchFamily="34" charset="0"/>
                <a:cs typeface="Arial" panose="020B0604020202020204" pitchFamily="34" charset="0"/>
              </a:rPr>
              <a:t>Consideration of </a:t>
            </a:r>
          </a:p>
          <a:p>
            <a:pPr algn="r"/>
            <a:r>
              <a:rPr lang="en-GB" sz="1050" b="1" dirty="0">
                <a:latin typeface="Arial" panose="020B0604020202020204" pitchFamily="34" charset="0"/>
                <a:cs typeface="Arial" panose="020B0604020202020204" pitchFamily="34" charset="0"/>
              </a:rPr>
              <a:t>activity in England </a:t>
            </a:r>
            <a:endParaRPr lang="en-GB" sz="1050" b="1" dirty="0">
              <a:solidFill>
                <a:srgbClr val="00B050"/>
              </a:solidFill>
              <a:latin typeface="Arial" panose="020B0604020202020204" pitchFamily="34" charset="0"/>
              <a:cs typeface="Arial" panose="020B0604020202020204" pitchFamily="34" charset="0"/>
            </a:endParaRPr>
          </a:p>
        </p:txBody>
      </p:sp>
      <p:sp>
        <p:nvSpPr>
          <p:cNvPr id="51" name="Oval 50"/>
          <p:cNvSpPr/>
          <p:nvPr/>
        </p:nvSpPr>
        <p:spPr>
          <a:xfrm>
            <a:off x="7611047"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Tier 1</a:t>
            </a:r>
          </a:p>
          <a:p>
            <a:pPr lvl="0" algn="ctr"/>
            <a:r>
              <a:rPr lang="en-US" sz="900" baseline="-3000" dirty="0">
                <a:solidFill>
                  <a:srgbClr val="120742"/>
                </a:solidFill>
                <a:latin typeface="Arial" panose="020B0604020202020204" pitchFamily="34" charset="0"/>
                <a:cs typeface="Arial" panose="020B0604020202020204" pitchFamily="34" charset="0"/>
              </a:rPr>
              <a:t>Consideration </a:t>
            </a:r>
          </a:p>
          <a:p>
            <a:pPr lvl="0" algn="ctr"/>
            <a:r>
              <a:rPr lang="en-US" sz="900" baseline="-3000" dirty="0">
                <a:solidFill>
                  <a:srgbClr val="120742"/>
                </a:solidFill>
                <a:latin typeface="Arial" panose="020B0604020202020204" pitchFamily="34" charset="0"/>
                <a:cs typeface="Arial" panose="020B0604020202020204" pitchFamily="34" charset="0"/>
              </a:rPr>
              <a:t>tier (activity)</a:t>
            </a:r>
          </a:p>
        </p:txBody>
      </p:sp>
      <p:sp>
        <p:nvSpPr>
          <p:cNvPr id="52" name="Oval 51"/>
          <p:cNvSpPr/>
          <p:nvPr/>
        </p:nvSpPr>
        <p:spPr>
          <a:xfrm>
            <a:off x="8384732"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Rank 4</a:t>
            </a:r>
          </a:p>
          <a:p>
            <a:pPr lvl="0" algn="ctr"/>
            <a:r>
              <a:rPr lang="en-US" sz="900" baseline="-3000" dirty="0">
                <a:solidFill>
                  <a:srgbClr val="120742"/>
                </a:solidFill>
                <a:latin typeface="Arial" panose="020B0604020202020204" pitchFamily="34" charset="0"/>
                <a:cs typeface="Arial" panose="020B0604020202020204" pitchFamily="34" charset="0"/>
              </a:rPr>
              <a:t>Activity cluster</a:t>
            </a:r>
          </a:p>
          <a:p>
            <a:pPr lvl="0" algn="ctr"/>
            <a:r>
              <a:rPr lang="en-US" sz="900" baseline="-3000" dirty="0">
                <a:solidFill>
                  <a:srgbClr val="120742"/>
                </a:solidFill>
                <a:latin typeface="Arial" panose="020B0604020202020204" pitchFamily="34" charset="0"/>
                <a:cs typeface="Arial" panose="020B0604020202020204" pitchFamily="34" charset="0"/>
              </a:rPr>
              <a:t>ranking </a:t>
            </a:r>
          </a:p>
        </p:txBody>
      </p:sp>
      <p:sp>
        <p:nvSpPr>
          <p:cNvPr id="53" name="Oval 52"/>
          <p:cNvSpPr/>
          <p:nvPr/>
        </p:nvSpPr>
        <p:spPr>
          <a:xfrm>
            <a:off x="6837362"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73%</a:t>
            </a:r>
          </a:p>
          <a:p>
            <a:pPr lvl="0" algn="ctr"/>
            <a:r>
              <a:rPr lang="en-US" sz="900" baseline="-3000" dirty="0">
                <a:solidFill>
                  <a:srgbClr val="120742"/>
                </a:solidFill>
                <a:latin typeface="Arial" panose="020B0604020202020204" pitchFamily="34" charset="0"/>
                <a:cs typeface="Arial" panose="020B0604020202020204" pitchFamily="34" charset="0"/>
              </a:rPr>
              <a:t>Consideration </a:t>
            </a:r>
          </a:p>
          <a:p>
            <a:pPr lvl="0" algn="ctr"/>
            <a:r>
              <a:rPr lang="en-US" sz="900" baseline="-3000" dirty="0">
                <a:solidFill>
                  <a:srgbClr val="120742"/>
                </a:solidFill>
                <a:latin typeface="Arial" panose="020B0604020202020204" pitchFamily="34" charset="0"/>
                <a:cs typeface="Arial" panose="020B0604020202020204" pitchFamily="34" charset="0"/>
              </a:rPr>
              <a:t>of activity</a:t>
            </a:r>
          </a:p>
        </p:txBody>
      </p:sp>
      <p:graphicFrame>
        <p:nvGraphicFramePr>
          <p:cNvPr id="54" name="Table 53"/>
          <p:cNvGraphicFramePr>
            <a:graphicFrameLocks noGrp="1"/>
          </p:cNvGraphicFramePr>
          <p:nvPr>
            <p:extLst>
              <p:ext uri="{D42A27DB-BD31-4B8C-83A1-F6EECF244321}">
                <p14:modId xmlns:p14="http://schemas.microsoft.com/office/powerpoint/2010/main" val="3765352717"/>
              </p:ext>
            </p:extLst>
          </p:nvPr>
        </p:nvGraphicFramePr>
        <p:xfrm>
          <a:off x="352420" y="2220075"/>
          <a:ext cx="1767896" cy="3996000"/>
        </p:xfrm>
        <a:graphic>
          <a:graphicData uri="http://schemas.openxmlformats.org/drawingml/2006/table">
            <a:tbl>
              <a:tblPr>
                <a:tableStyleId>{5C22544A-7EE6-4342-B048-85BDC9FD1C3A}</a:tableStyleId>
              </a:tblPr>
              <a:tblGrid>
                <a:gridCol w="506413">
                  <a:extLst>
                    <a:ext uri="{9D8B030D-6E8A-4147-A177-3AD203B41FA5}">
                      <a16:colId xmlns:a16="http://schemas.microsoft.com/office/drawing/2014/main" xmlns="" val="63228188"/>
                    </a:ext>
                  </a:extLst>
                </a:gridCol>
                <a:gridCol w="440835">
                  <a:extLst>
                    <a:ext uri="{9D8B030D-6E8A-4147-A177-3AD203B41FA5}">
                      <a16:colId xmlns:a16="http://schemas.microsoft.com/office/drawing/2014/main" xmlns="" val="1958371471"/>
                    </a:ext>
                  </a:extLst>
                </a:gridCol>
                <a:gridCol w="424352">
                  <a:extLst>
                    <a:ext uri="{9D8B030D-6E8A-4147-A177-3AD203B41FA5}">
                      <a16:colId xmlns:a16="http://schemas.microsoft.com/office/drawing/2014/main" xmlns="" val="2739516737"/>
                    </a:ext>
                  </a:extLst>
                </a:gridCol>
                <a:gridCol w="396296">
                  <a:extLst>
                    <a:ext uri="{9D8B030D-6E8A-4147-A177-3AD203B41FA5}">
                      <a16:colId xmlns:a16="http://schemas.microsoft.com/office/drawing/2014/main" xmlns="" val="2729930291"/>
                    </a:ext>
                  </a:extLst>
                </a:gridCol>
              </a:tblGrid>
              <a:tr h="396000">
                <a:tc>
                  <a:txBody>
                    <a:bodyPr/>
                    <a:lstStyle/>
                    <a:p>
                      <a:pPr algn="l" fontAlgn="b"/>
                      <a:r>
                        <a:rPr lang="en-GB" sz="1100" b="1" i="0" u="none" strike="noStrike" dirty="0">
                          <a:solidFill>
                            <a:schemeClr val="tx1"/>
                          </a:solidFill>
                          <a:effectLst/>
                          <a:latin typeface="Arial" panose="020B0604020202020204" pitchFamily="34" charset="0"/>
                          <a:cs typeface="Arial" panose="020B0604020202020204" pitchFamily="34" charset="0"/>
                        </a:rPr>
                        <a:t>Market</a:t>
                      </a:r>
                    </a:p>
                  </a:txBody>
                  <a:tcPr marL="9525" marR="9525" marT="0" marB="0">
                    <a:lnL w="12700" cmpd="sng">
                      <a:noFill/>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8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 &amp; INDEX </a:t>
                      </a:r>
                      <a:endParaRPr lang="en-GB" sz="2000" b="1" i="0" u="none" strike="noStrike" dirty="0">
                        <a:solidFill>
                          <a:schemeClr val="tx1"/>
                        </a:solidFill>
                        <a:effectLst/>
                        <a:latin typeface="Arial" panose="020B0604020202020204" pitchFamily="34" charset="0"/>
                        <a:cs typeface="Arial" panose="020B0604020202020204" pitchFamily="34" charset="0"/>
                      </a:endParaRPr>
                    </a:p>
                  </a:txBody>
                  <a:tcPr marL="9525" marR="9525" marT="0"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en-GB" sz="1100" b="1"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1100" b="1"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Rank</a:t>
                      </a:r>
                      <a:endParaRPr kumimoji="0" lang="en-GB" sz="11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9525" marR="9525" marT="0" marB="0">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NO</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81%</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111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92D050"/>
                    </a:solid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NL</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76%</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105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3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SP</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76%</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105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4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CH</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75%</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102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3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AUS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74%</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102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4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USA</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71%</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97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2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DE</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70%</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95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5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UK</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68%</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93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6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FR</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65%</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89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5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IT</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63%</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86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7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sp>
        <p:nvSpPr>
          <p:cNvPr id="55" name="Rectangle 54"/>
          <p:cNvSpPr/>
          <p:nvPr/>
        </p:nvSpPr>
        <p:spPr>
          <a:xfrm>
            <a:off x="352419" y="1450600"/>
            <a:ext cx="1909642"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MARKET LEVEL CONSIDERATION</a:t>
            </a:r>
          </a:p>
          <a:p>
            <a:pPr>
              <a:lnSpc>
                <a:spcPts val="1100"/>
              </a:lnSpc>
            </a:pPr>
            <a:r>
              <a:rPr lang="en-GB" sz="700" dirty="0">
                <a:latin typeface="Arial" panose="020B0604020202020204" pitchFamily="34" charset="0"/>
                <a:cs typeface="Arial" panose="020B0604020202020204" pitchFamily="34" charset="0"/>
              </a:rPr>
              <a:t>TOP 2 BOX CONSIDERATION OF ACTIVITY INDEXED VS. TOTAL &amp;  RANKED </a:t>
            </a:r>
          </a:p>
        </p:txBody>
      </p:sp>
      <p:graphicFrame>
        <p:nvGraphicFramePr>
          <p:cNvPr id="56" name="Table 55"/>
          <p:cNvGraphicFramePr>
            <a:graphicFrameLocks noGrp="1"/>
          </p:cNvGraphicFramePr>
          <p:nvPr>
            <p:extLst>
              <p:ext uri="{D42A27DB-BD31-4B8C-83A1-F6EECF244321}">
                <p14:modId xmlns:p14="http://schemas.microsoft.com/office/powerpoint/2010/main" val="2642372240"/>
              </p:ext>
            </p:extLst>
          </p:nvPr>
        </p:nvGraphicFramePr>
        <p:xfrm>
          <a:off x="6961775" y="2220075"/>
          <a:ext cx="2031429" cy="3996000"/>
        </p:xfrm>
        <a:graphic>
          <a:graphicData uri="http://schemas.openxmlformats.org/drawingml/2006/table">
            <a:tbl>
              <a:tblPr>
                <a:tableStyleId>{5C22544A-7EE6-4342-B048-85BDC9FD1C3A}</a:tableStyleId>
              </a:tblPr>
              <a:tblGrid>
                <a:gridCol w="1440000">
                  <a:extLst>
                    <a:ext uri="{9D8B030D-6E8A-4147-A177-3AD203B41FA5}">
                      <a16:colId xmlns:a16="http://schemas.microsoft.com/office/drawing/2014/main" xmlns="" val="63228188"/>
                    </a:ext>
                  </a:extLst>
                </a:gridCol>
                <a:gridCol w="591429">
                  <a:extLst>
                    <a:ext uri="{9D8B030D-6E8A-4147-A177-3AD203B41FA5}">
                      <a16:colId xmlns:a16="http://schemas.microsoft.com/office/drawing/2014/main" xmlns="" val="2739516737"/>
                    </a:ext>
                  </a:extLst>
                </a:gridCol>
              </a:tblGrid>
              <a:tr h="396000">
                <a:tc>
                  <a:txBody>
                    <a:bodyPr/>
                    <a:lstStyle/>
                    <a:p>
                      <a:pPr algn="l" fontAlgn="b"/>
                      <a:r>
                        <a:rPr lang="en-GB" sz="1100" b="1" i="0" u="none" strike="noStrike" dirty="0">
                          <a:solidFill>
                            <a:schemeClr val="tx1"/>
                          </a:solidFill>
                          <a:effectLst/>
                          <a:latin typeface="Arial" panose="020B0604020202020204" pitchFamily="34" charset="0"/>
                          <a:cs typeface="Arial" panose="020B0604020202020204" pitchFamily="34" charset="0"/>
                        </a:rPr>
                        <a:t>Activity</a:t>
                      </a:r>
                    </a:p>
                  </a:txBody>
                  <a:tcPr marL="9525" marR="9525" marT="9525" marB="0">
                    <a:lnL w="12700" cmpd="sng">
                      <a:noFill/>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7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a:t>
                      </a:r>
                      <a:endParaRPr kumimoji="0" lang="en-GB" sz="18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Seeing world famous or iconic places</a:t>
                      </a:r>
                    </a:p>
                  </a:txBody>
                  <a:tcPr marL="9525" marR="9525" marT="0" marB="0" anchor="b">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87%</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historic monument</a:t>
                      </a:r>
                    </a:p>
                  </a:txBody>
                  <a:tcPr marL="9525" marR="9525" marT="0" marB="0" anchor="b">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85%</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castle / palace / historic house</a:t>
                      </a:r>
                    </a:p>
                  </a:txBody>
                  <a:tcPr marL="9525" marR="9525" marT="0" marB="0" anchor="b">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84%</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museum</a:t>
                      </a:r>
                    </a:p>
                  </a:txBody>
                  <a:tcPr marL="9525" marR="9525" marT="0" marB="0" anchor="b">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76%</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park/garden</a:t>
                      </a:r>
                    </a:p>
                  </a:txBody>
                  <a:tcPr marL="9525" marR="9525" marT="0" marB="0" anchor="b">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75%</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Exploring villages / rural areas</a:t>
                      </a:r>
                    </a:p>
                  </a:txBody>
                  <a:tcPr marL="9525" marR="9525" marT="0" marB="0" anchor="b">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73%</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Short (&lt; 2hrs) country or coastal walk</a:t>
                      </a:r>
                    </a:p>
                  </a:txBody>
                  <a:tcPr marL="9525" marR="9525" marT="0" marB="0" anchor="b">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71%</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Having a gourmet meal</a:t>
                      </a:r>
                    </a:p>
                  </a:txBody>
                  <a:tcPr marL="9525" marR="9525" marT="0" marB="0" anchor="b">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71%</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Shopping for locally made products/craft</a:t>
                      </a:r>
                    </a:p>
                  </a:txBody>
                  <a:tcPr marL="9525" marR="9525" marT="0" marB="0" anchor="b">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67%</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National Park</a:t>
                      </a:r>
                    </a:p>
                  </a:txBody>
                  <a:tcPr marL="9525" marR="9525" marT="0" marB="0" anchor="b">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67%</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graphicFrame>
        <p:nvGraphicFramePr>
          <p:cNvPr id="58" name="Table 57"/>
          <p:cNvGraphicFramePr>
            <a:graphicFrameLocks noGrp="1"/>
          </p:cNvGraphicFramePr>
          <p:nvPr>
            <p:extLst>
              <p:ext uri="{D42A27DB-BD31-4B8C-83A1-F6EECF244321}">
                <p14:modId xmlns:p14="http://schemas.microsoft.com/office/powerpoint/2010/main" val="3829046958"/>
              </p:ext>
            </p:extLst>
          </p:nvPr>
        </p:nvGraphicFramePr>
        <p:xfrm>
          <a:off x="2260600" y="2220390"/>
          <a:ext cx="4552952" cy="3996000"/>
        </p:xfrm>
        <a:graphic>
          <a:graphicData uri="http://schemas.openxmlformats.org/drawingml/2006/table">
            <a:tbl>
              <a:tblPr>
                <a:tableStyleId>{5C22544A-7EE6-4342-B048-85BDC9FD1C3A}</a:tableStyleId>
              </a:tblPr>
              <a:tblGrid>
                <a:gridCol w="1138238">
                  <a:extLst>
                    <a:ext uri="{9D8B030D-6E8A-4147-A177-3AD203B41FA5}">
                      <a16:colId xmlns:a16="http://schemas.microsoft.com/office/drawing/2014/main" xmlns="" val="2739516737"/>
                    </a:ext>
                  </a:extLst>
                </a:gridCol>
                <a:gridCol w="1138238">
                  <a:extLst>
                    <a:ext uri="{9D8B030D-6E8A-4147-A177-3AD203B41FA5}">
                      <a16:colId xmlns:a16="http://schemas.microsoft.com/office/drawing/2014/main" xmlns="" val="1766475486"/>
                    </a:ext>
                  </a:extLst>
                </a:gridCol>
                <a:gridCol w="1138238">
                  <a:extLst>
                    <a:ext uri="{9D8B030D-6E8A-4147-A177-3AD203B41FA5}">
                      <a16:colId xmlns:a16="http://schemas.microsoft.com/office/drawing/2014/main" xmlns="" val="2701203405"/>
                    </a:ext>
                  </a:extLst>
                </a:gridCol>
                <a:gridCol w="1138238">
                  <a:extLst>
                    <a:ext uri="{9D8B030D-6E8A-4147-A177-3AD203B41FA5}">
                      <a16:colId xmlns:a16="http://schemas.microsoft.com/office/drawing/2014/main" xmlns="" val="3701939803"/>
                    </a:ext>
                  </a:extLst>
                </a:gridCol>
              </a:tblGrid>
              <a:tr h="396000">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55 Plus without kids</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109)</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35-54s without kids</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115)</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109)</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55 Plus without kids</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118)</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AB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110)</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Mid family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109)</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sp>
        <p:nvSpPr>
          <p:cNvPr id="59" name="Rectangle 58"/>
          <p:cNvSpPr/>
          <p:nvPr/>
        </p:nvSpPr>
        <p:spPr>
          <a:xfrm>
            <a:off x="2344387" y="1450600"/>
            <a:ext cx="2989613"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MARKET LEVEL</a:t>
            </a:r>
          </a:p>
          <a:p>
            <a:pPr>
              <a:lnSpc>
                <a:spcPts val="1100"/>
              </a:lnSpc>
            </a:pPr>
            <a:r>
              <a:rPr lang="en-GB" sz="1200" b="1" dirty="0">
                <a:solidFill>
                  <a:srgbClr val="120742"/>
                </a:solidFill>
                <a:latin typeface="Arial" panose="020B0604020202020204" pitchFamily="34" charset="0"/>
                <a:cs typeface="Arial" panose="020B0604020202020204" pitchFamily="34" charset="0"/>
              </a:rPr>
              <a:t>DEMOGRAPHIC SKEWS </a:t>
            </a:r>
          </a:p>
          <a:p>
            <a:pPr>
              <a:lnSpc>
                <a:spcPts val="1100"/>
              </a:lnSpc>
            </a:pPr>
            <a:r>
              <a:rPr lang="en-GB" sz="700" dirty="0">
                <a:latin typeface="Arial" panose="020B0604020202020204" pitchFamily="34" charset="0"/>
                <a:cs typeface="Arial" panose="020B0604020202020204" pitchFamily="34" charset="0"/>
              </a:rPr>
              <a:t>CALLING OUT OF BIGGEST SKEWS IN LEVEL OF CONSIDERATION OF ACTIVITY BY AGE, GENDER SOCIAL GRADE AND LIFESTAGE </a:t>
            </a:r>
          </a:p>
        </p:txBody>
      </p:sp>
      <p:sp>
        <p:nvSpPr>
          <p:cNvPr id="60" name="Rectangle 59"/>
          <p:cNvSpPr/>
          <p:nvPr/>
        </p:nvSpPr>
        <p:spPr>
          <a:xfrm>
            <a:off x="6955787" y="1450600"/>
            <a:ext cx="2094233"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CROSS-OVER WITH OTHER ACTIVITIES</a:t>
            </a:r>
          </a:p>
          <a:p>
            <a:pPr>
              <a:lnSpc>
                <a:spcPts val="1100"/>
              </a:lnSpc>
            </a:pPr>
            <a:r>
              <a:rPr lang="en-GB" sz="700" dirty="0">
                <a:latin typeface="Arial" panose="020B0604020202020204" pitchFamily="34" charset="0"/>
                <a:cs typeface="Arial" panose="020B0604020202020204" pitchFamily="34" charset="0"/>
              </a:rPr>
              <a:t>CONSIDERATION OF OTHER ACTIVITIES AMONG CONSIDERING ACTIVITY (TOP 2 BOX)</a:t>
            </a:r>
          </a:p>
        </p:txBody>
      </p:sp>
      <p:graphicFrame>
        <p:nvGraphicFramePr>
          <p:cNvPr id="25" name="Chart Placeholder 7">
            <a:extLst>
              <a:ext uri="{FF2B5EF4-FFF2-40B4-BE49-F238E27FC236}">
                <a16:creationId xmlns:a16="http://schemas.microsoft.com/office/drawing/2014/main" xmlns="" id="{1CE5362F-E08D-4DE6-8C51-749D26A63CC8}"/>
              </a:ext>
            </a:extLst>
          </p:cNvPr>
          <p:cNvGraphicFramePr>
            <a:graphicFrameLocks/>
          </p:cNvGraphicFramePr>
          <p:nvPr>
            <p:extLst>
              <p:ext uri="{D42A27DB-BD31-4B8C-83A1-F6EECF244321}">
                <p14:modId xmlns:p14="http://schemas.microsoft.com/office/powerpoint/2010/main" val="2660174992"/>
              </p:ext>
            </p:extLst>
          </p:nvPr>
        </p:nvGraphicFramePr>
        <p:xfrm>
          <a:off x="-1366069" y="855950"/>
          <a:ext cx="9743207" cy="467610"/>
        </p:xfrm>
        <a:graphic>
          <a:graphicData uri="http://schemas.openxmlformats.org/drawingml/2006/chart">
            <c:chart xmlns:c="http://schemas.openxmlformats.org/drawingml/2006/chart" xmlns:r="http://schemas.openxmlformats.org/officeDocument/2006/relationships" r:id="rId9"/>
          </a:graphicData>
        </a:graphic>
      </p:graphicFrame>
      <p:sp>
        <p:nvSpPr>
          <p:cNvPr id="26" name="Rectangle 25">
            <a:extLst>
              <a:ext uri="{FF2B5EF4-FFF2-40B4-BE49-F238E27FC236}">
                <a16:creationId xmlns:a16="http://schemas.microsoft.com/office/drawing/2014/main" xmlns="" id="{F8AE7C3F-91FD-4CF2-B860-197550651B80}"/>
              </a:ext>
            </a:extLst>
          </p:cNvPr>
          <p:cNvSpPr/>
          <p:nvPr/>
        </p:nvSpPr>
        <p:spPr>
          <a:xfrm>
            <a:off x="1830724" y="665551"/>
            <a:ext cx="564257" cy="276999"/>
          </a:xfrm>
          <a:prstGeom prst="rect">
            <a:avLst/>
          </a:prstGeom>
          <a:solidFill>
            <a:schemeClr val="bg1"/>
          </a:solidFill>
        </p:spPr>
        <p:txBody>
          <a:bodyPr wrap="none" lIns="0" tIns="0" rIns="0" bIns="0">
            <a:spAutoFit/>
          </a:bodyPr>
          <a:lstStyle/>
          <a:p>
            <a:r>
              <a:rPr lang="en-GB" sz="900" dirty="0">
                <a:solidFill>
                  <a:srgbClr val="92D050"/>
                </a:solidFill>
                <a:latin typeface="Arial" panose="020B0604020202020204" pitchFamily="34" charset="0"/>
                <a:cs typeface="Arial" panose="020B0604020202020204" pitchFamily="34" charset="0"/>
              </a:rPr>
              <a:t>Very likely</a:t>
            </a:r>
          </a:p>
          <a:p>
            <a:r>
              <a:rPr lang="en-GB" sz="900" dirty="0">
                <a:solidFill>
                  <a:srgbClr val="92D050"/>
                </a:solidFill>
                <a:latin typeface="Arial" panose="020B0604020202020204" pitchFamily="34" charset="0"/>
                <a:cs typeface="Arial" panose="020B0604020202020204" pitchFamily="34" charset="0"/>
              </a:rPr>
              <a:t>to consider</a:t>
            </a:r>
          </a:p>
        </p:txBody>
      </p:sp>
      <p:sp>
        <p:nvSpPr>
          <p:cNvPr id="27" name="Rectangle 26">
            <a:extLst>
              <a:ext uri="{FF2B5EF4-FFF2-40B4-BE49-F238E27FC236}">
                <a16:creationId xmlns:a16="http://schemas.microsoft.com/office/drawing/2014/main" xmlns="" id="{72470C6E-DE8A-4BA8-B1E7-08869506400B}"/>
              </a:ext>
            </a:extLst>
          </p:cNvPr>
          <p:cNvSpPr/>
          <p:nvPr/>
        </p:nvSpPr>
        <p:spPr>
          <a:xfrm>
            <a:off x="2983074" y="665551"/>
            <a:ext cx="769441" cy="276999"/>
          </a:xfrm>
          <a:prstGeom prst="rect">
            <a:avLst/>
          </a:prstGeom>
          <a:solidFill>
            <a:schemeClr val="bg1"/>
          </a:solidFill>
        </p:spPr>
        <p:txBody>
          <a:bodyPr wrap="none" lIns="0" tIns="0" rIns="0" bIns="0">
            <a:spAutoFit/>
          </a:bodyPr>
          <a:lstStyle/>
          <a:p>
            <a:r>
              <a:rPr lang="en-GB" sz="900" dirty="0">
                <a:solidFill>
                  <a:srgbClr val="00B050"/>
                </a:solidFill>
                <a:latin typeface="Arial" panose="020B0604020202020204" pitchFamily="34" charset="0"/>
                <a:cs typeface="Arial" panose="020B0604020202020204" pitchFamily="34" charset="0"/>
              </a:rPr>
              <a:t>Definitely </a:t>
            </a:r>
          </a:p>
          <a:p>
            <a:r>
              <a:rPr lang="en-GB" sz="900" dirty="0">
                <a:solidFill>
                  <a:srgbClr val="00B050"/>
                </a:solidFill>
                <a:latin typeface="Arial" panose="020B0604020202020204" pitchFamily="34" charset="0"/>
                <a:cs typeface="Arial" panose="020B0604020202020204" pitchFamily="34" charset="0"/>
              </a:rPr>
              <a:t>would consider</a:t>
            </a:r>
          </a:p>
        </p:txBody>
      </p:sp>
    </p:spTree>
    <p:extLst>
      <p:ext uri="{BB962C8B-B14F-4D97-AF65-F5344CB8AC3E}">
        <p14:creationId xmlns:p14="http://schemas.microsoft.com/office/powerpoint/2010/main" val="2090183767"/>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ext Placeholder 17"/>
          <p:cNvSpPr>
            <a:spLocks noGrp="1"/>
          </p:cNvSpPr>
          <p:nvPr>
            <p:ph type="body" sz="quarter" idx="13"/>
          </p:nvPr>
        </p:nvSpPr>
        <p:spPr>
          <a:xfrm>
            <a:off x="364445" y="6396162"/>
            <a:ext cx="4381504" cy="274638"/>
          </a:xfrm>
        </p:spPr>
        <p:txBody>
          <a:bodyPr lIns="0"/>
          <a:lstStyle/>
          <a:p>
            <a:r>
              <a:rPr lang="en-GB" dirty="0"/>
              <a:t>Discover England Fund – Activities &amp; Themes Research 2017</a:t>
            </a:r>
          </a:p>
        </p:txBody>
      </p:sp>
      <p:pic>
        <p:nvPicPr>
          <p:cNvPr id="6" name="Picture 5"/>
          <p:cNvPicPr>
            <a:picLocks noChangeAspect="1"/>
          </p:cNvPicPr>
          <p:nvPr/>
        </p:nvPicPr>
        <p:blipFill>
          <a:blip r:embed="rId3">
            <a:clrChange>
              <a:clrFrom>
                <a:srgbClr val="FFFFFF"/>
              </a:clrFrom>
              <a:clrTo>
                <a:srgbClr val="FFFFFF">
                  <a:alpha val="0"/>
                </a:srgbClr>
              </a:clrTo>
            </a:clrChange>
          </a:blip>
          <a:stretch>
            <a:fillRect/>
          </a:stretch>
        </p:blipFill>
        <p:spPr>
          <a:xfrm>
            <a:off x="7118198" y="6384361"/>
            <a:ext cx="947246" cy="257740"/>
          </a:xfrm>
          <a:prstGeom prst="rect">
            <a:avLst/>
          </a:prstGeom>
        </p:spPr>
      </p:pic>
      <p:pic>
        <p:nvPicPr>
          <p:cNvPr id="24" name="Picture 23"/>
          <p:cNvPicPr>
            <a:picLocks noChangeAspect="1"/>
          </p:cNvPicPr>
          <p:nvPr/>
        </p:nvPicPr>
        <p:blipFill rotWithShape="1">
          <a:blip r:embed="rId4"/>
          <a:srcRect l="17343" t="4419" r="12023" b="12561"/>
          <a:stretch/>
        </p:blipFill>
        <p:spPr>
          <a:xfrm>
            <a:off x="8172950" y="6341608"/>
            <a:ext cx="359990" cy="355944"/>
          </a:xfrm>
          <a:prstGeom prst="ellipse">
            <a:avLst/>
          </a:prstGeom>
        </p:spPr>
      </p:pic>
      <p:sp>
        <p:nvSpPr>
          <p:cNvPr id="38" name="TextBox 37"/>
          <p:cNvSpPr txBox="1"/>
          <p:nvPr/>
        </p:nvSpPr>
        <p:spPr>
          <a:xfrm>
            <a:off x="1997213" y="274989"/>
            <a:ext cx="4897451" cy="307777"/>
          </a:xfrm>
          <a:prstGeom prst="rect">
            <a:avLst/>
          </a:prstGeom>
          <a:noFill/>
        </p:spPr>
        <p:txBody>
          <a:bodyPr wrap="square" rtlCol="0">
            <a:spAutoFit/>
          </a:bodyPr>
          <a:lstStyle/>
          <a:p>
            <a:r>
              <a:rPr lang="en-GB" sz="1400" b="1" dirty="0">
                <a:solidFill>
                  <a:schemeClr val="bg1"/>
                </a:solidFill>
                <a:latin typeface="Arial" panose="020B0604020202020204" pitchFamily="34" charset="0"/>
                <a:cs typeface="Arial" panose="020B0604020202020204" pitchFamily="34" charset="0"/>
              </a:rPr>
              <a:t>Visiting a museum</a:t>
            </a:r>
          </a:p>
        </p:txBody>
      </p:sp>
      <p:pic>
        <p:nvPicPr>
          <p:cNvPr id="31" name="Picture 30"/>
          <p:cNvPicPr>
            <a:picLocks noChangeAspect="1"/>
          </p:cNvPicPr>
          <p:nvPr/>
        </p:nvPicPr>
        <p:blipFill rotWithShape="1">
          <a:blip r:embed="rId5">
            <a:clrChange>
              <a:clrFrom>
                <a:srgbClr val="FFFFFF"/>
              </a:clrFrom>
              <a:clrTo>
                <a:srgbClr val="FFFFFF">
                  <a:alpha val="0"/>
                </a:srgbClr>
              </a:clrTo>
            </a:clrChange>
            <a:duotone>
              <a:schemeClr val="accent1">
                <a:shade val="45000"/>
                <a:satMod val="135000"/>
              </a:schemeClr>
              <a:prstClr val="white"/>
            </a:duotone>
          </a:blip>
          <a:srcRect l="12310"/>
          <a:stretch/>
        </p:blipFill>
        <p:spPr>
          <a:xfrm>
            <a:off x="2312861" y="2221322"/>
            <a:ext cx="1060577" cy="409658"/>
          </a:xfrm>
          <a:prstGeom prst="rect">
            <a:avLst/>
          </a:prstGeom>
        </p:spPr>
      </p:pic>
      <p:grpSp>
        <p:nvGrpSpPr>
          <p:cNvPr id="35" name="Group 34"/>
          <p:cNvGrpSpPr/>
          <p:nvPr/>
        </p:nvGrpSpPr>
        <p:grpSpPr>
          <a:xfrm>
            <a:off x="3786188" y="2228850"/>
            <a:ext cx="376238" cy="370021"/>
            <a:chOff x="9854026" y="2720970"/>
            <a:chExt cx="2328762" cy="2438400"/>
          </a:xfrm>
        </p:grpSpPr>
        <p:pic>
          <p:nvPicPr>
            <p:cNvPr id="36" name="Picture 35"/>
            <p:cNvPicPr>
              <a:picLocks noChangeAspect="1"/>
            </p:cNvPicPr>
            <p:nvPr/>
          </p:nvPicPr>
          <p:blipFill rotWithShape="1">
            <a:blip r:embed="rId6">
              <a:clrChange>
                <a:clrFrom>
                  <a:srgbClr val="FFFFFF"/>
                </a:clrFrom>
                <a:clrTo>
                  <a:srgbClr val="FFFFFF">
                    <a:alpha val="0"/>
                  </a:srgbClr>
                </a:clrTo>
              </a:clrChange>
              <a:duotone>
                <a:schemeClr val="accent1">
                  <a:shade val="45000"/>
                  <a:satMod val="135000"/>
                </a:schemeClr>
                <a:prstClr val="white"/>
              </a:duotone>
            </a:blip>
            <a:srcRect l="3673" r="64404"/>
            <a:stretch/>
          </p:blipFill>
          <p:spPr>
            <a:xfrm>
              <a:off x="9854026" y="2720970"/>
              <a:ext cx="1173708" cy="2438400"/>
            </a:xfrm>
            <a:prstGeom prst="rect">
              <a:avLst/>
            </a:prstGeom>
          </p:spPr>
        </p:pic>
        <p:pic>
          <p:nvPicPr>
            <p:cNvPr id="41" name="Picture 40"/>
            <p:cNvPicPr>
              <a:picLocks noChangeAspect="1"/>
            </p:cNvPicPr>
            <p:nvPr/>
          </p:nvPicPr>
          <p:blipFill rotWithShape="1">
            <a:blip r:embed="rId6">
              <a:clrChange>
                <a:clrFrom>
                  <a:srgbClr val="FFFFFF"/>
                </a:clrFrom>
                <a:clrTo>
                  <a:srgbClr val="FFFFFF">
                    <a:alpha val="0"/>
                  </a:srgbClr>
                </a:clrTo>
              </a:clrChange>
              <a:duotone>
                <a:schemeClr val="accent1">
                  <a:shade val="45000"/>
                  <a:satMod val="135000"/>
                </a:schemeClr>
                <a:prstClr val="white"/>
              </a:duotone>
            </a:blip>
            <a:srcRect l="66034" r="2043"/>
            <a:stretch/>
          </p:blipFill>
          <p:spPr>
            <a:xfrm>
              <a:off x="11009080" y="2720970"/>
              <a:ext cx="1173708" cy="2438400"/>
            </a:xfrm>
            <a:prstGeom prst="rect">
              <a:avLst/>
            </a:prstGeom>
          </p:spPr>
        </p:pic>
      </p:grpSp>
      <p:pic>
        <p:nvPicPr>
          <p:cNvPr id="43" name="Picture 42"/>
          <p:cNvPicPr>
            <a:picLocks noChangeAspect="1"/>
          </p:cNvPicPr>
          <p:nvPr/>
        </p:nvPicPr>
        <p:blipFill>
          <a:blip r:embed="rId7">
            <a:clrChange>
              <a:clrFrom>
                <a:srgbClr val="FFFFFF"/>
              </a:clrFrom>
              <a:clrTo>
                <a:srgbClr val="FFFFFF">
                  <a:alpha val="0"/>
                </a:srgbClr>
              </a:clrTo>
            </a:clrChange>
            <a:duotone>
              <a:schemeClr val="accent1">
                <a:shade val="45000"/>
                <a:satMod val="135000"/>
              </a:schemeClr>
              <a:prstClr val="white"/>
            </a:duotone>
          </a:blip>
          <a:stretch>
            <a:fillRect/>
          </a:stretch>
        </p:blipFill>
        <p:spPr>
          <a:xfrm>
            <a:off x="4900113" y="2233613"/>
            <a:ext cx="400136" cy="355163"/>
          </a:xfrm>
          <a:prstGeom prst="rect">
            <a:avLst/>
          </a:prstGeom>
        </p:spPr>
      </p:pic>
      <p:pic>
        <p:nvPicPr>
          <p:cNvPr id="45" name="Picture 44"/>
          <p:cNvPicPr>
            <a:picLocks noChangeAspect="1"/>
          </p:cNvPicPr>
          <p:nvPr/>
        </p:nvPicPr>
        <p:blipFill>
          <a:blip r:embed="rId8">
            <a:clrChange>
              <a:clrFrom>
                <a:srgbClr val="FFFFFF"/>
              </a:clrFrom>
              <a:clrTo>
                <a:srgbClr val="FFFFFF">
                  <a:alpha val="0"/>
                </a:srgbClr>
              </a:clrTo>
            </a:clrChange>
            <a:duotone>
              <a:schemeClr val="accent1">
                <a:shade val="45000"/>
                <a:satMod val="135000"/>
              </a:schemeClr>
              <a:prstClr val="white"/>
            </a:duotone>
          </a:blip>
          <a:stretch>
            <a:fillRect/>
          </a:stretch>
        </p:blipFill>
        <p:spPr>
          <a:xfrm>
            <a:off x="5999205" y="2227674"/>
            <a:ext cx="525420" cy="355840"/>
          </a:xfrm>
          <a:prstGeom prst="rect">
            <a:avLst/>
          </a:prstGeom>
        </p:spPr>
      </p:pic>
      <p:sp>
        <p:nvSpPr>
          <p:cNvPr id="33" name="Rectangle 32"/>
          <p:cNvSpPr/>
          <p:nvPr/>
        </p:nvSpPr>
        <p:spPr>
          <a:xfrm>
            <a:off x="222440" y="943161"/>
            <a:ext cx="1550020" cy="323165"/>
          </a:xfrm>
          <a:prstGeom prst="rect">
            <a:avLst/>
          </a:prstGeom>
          <a:noFill/>
        </p:spPr>
        <p:txBody>
          <a:bodyPr wrap="square" lIns="0" tIns="0" rIns="0" bIns="0">
            <a:spAutoFit/>
          </a:bodyPr>
          <a:lstStyle/>
          <a:p>
            <a:pPr algn="r"/>
            <a:r>
              <a:rPr lang="en-GB" sz="1050" b="1" dirty="0">
                <a:latin typeface="Arial" panose="020B0604020202020204" pitchFamily="34" charset="0"/>
                <a:cs typeface="Arial" panose="020B0604020202020204" pitchFamily="34" charset="0"/>
              </a:rPr>
              <a:t>Consideration of </a:t>
            </a:r>
          </a:p>
          <a:p>
            <a:pPr algn="r"/>
            <a:r>
              <a:rPr lang="en-GB" sz="1050" b="1" dirty="0">
                <a:latin typeface="Arial" panose="020B0604020202020204" pitchFamily="34" charset="0"/>
                <a:cs typeface="Arial" panose="020B0604020202020204" pitchFamily="34" charset="0"/>
              </a:rPr>
              <a:t>activity in England </a:t>
            </a:r>
            <a:endParaRPr lang="en-GB" sz="1050" b="1" dirty="0">
              <a:solidFill>
                <a:srgbClr val="00B050"/>
              </a:solidFill>
              <a:latin typeface="Arial" panose="020B0604020202020204" pitchFamily="34" charset="0"/>
              <a:cs typeface="Arial" panose="020B0604020202020204" pitchFamily="34" charset="0"/>
            </a:endParaRPr>
          </a:p>
        </p:txBody>
      </p:sp>
      <p:sp>
        <p:nvSpPr>
          <p:cNvPr id="51" name="Oval 50"/>
          <p:cNvSpPr/>
          <p:nvPr/>
        </p:nvSpPr>
        <p:spPr>
          <a:xfrm>
            <a:off x="7611047"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Tier 1</a:t>
            </a:r>
          </a:p>
          <a:p>
            <a:pPr lvl="0" algn="ctr"/>
            <a:r>
              <a:rPr lang="en-US" sz="900" baseline="-3000" dirty="0">
                <a:solidFill>
                  <a:srgbClr val="120742"/>
                </a:solidFill>
                <a:latin typeface="Arial" panose="020B0604020202020204" pitchFamily="34" charset="0"/>
                <a:cs typeface="Arial" panose="020B0604020202020204" pitchFamily="34" charset="0"/>
              </a:rPr>
              <a:t>Consideration </a:t>
            </a:r>
          </a:p>
          <a:p>
            <a:pPr lvl="0" algn="ctr"/>
            <a:r>
              <a:rPr lang="en-US" sz="900" baseline="-3000" dirty="0">
                <a:solidFill>
                  <a:srgbClr val="120742"/>
                </a:solidFill>
                <a:latin typeface="Arial" panose="020B0604020202020204" pitchFamily="34" charset="0"/>
                <a:cs typeface="Arial" panose="020B0604020202020204" pitchFamily="34" charset="0"/>
              </a:rPr>
              <a:t>tier (activity)</a:t>
            </a:r>
          </a:p>
        </p:txBody>
      </p:sp>
      <p:sp>
        <p:nvSpPr>
          <p:cNvPr id="52" name="Oval 51"/>
          <p:cNvSpPr/>
          <p:nvPr/>
        </p:nvSpPr>
        <p:spPr>
          <a:xfrm>
            <a:off x="8384732"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Rank 5</a:t>
            </a:r>
          </a:p>
          <a:p>
            <a:pPr lvl="0" algn="ctr"/>
            <a:r>
              <a:rPr lang="en-US" sz="900" baseline="-3000" dirty="0">
                <a:solidFill>
                  <a:srgbClr val="120742"/>
                </a:solidFill>
                <a:latin typeface="Arial" panose="020B0604020202020204" pitchFamily="34" charset="0"/>
                <a:cs typeface="Arial" panose="020B0604020202020204" pitchFamily="34" charset="0"/>
              </a:rPr>
              <a:t>Activity cluster</a:t>
            </a:r>
          </a:p>
          <a:p>
            <a:pPr lvl="0" algn="ctr"/>
            <a:r>
              <a:rPr lang="en-US" sz="900" baseline="-3000" dirty="0">
                <a:solidFill>
                  <a:srgbClr val="120742"/>
                </a:solidFill>
                <a:latin typeface="Arial" panose="020B0604020202020204" pitchFamily="34" charset="0"/>
                <a:cs typeface="Arial" panose="020B0604020202020204" pitchFamily="34" charset="0"/>
              </a:rPr>
              <a:t>ranking </a:t>
            </a:r>
          </a:p>
        </p:txBody>
      </p:sp>
      <p:sp>
        <p:nvSpPr>
          <p:cNvPr id="53" name="Oval 52"/>
          <p:cNvSpPr/>
          <p:nvPr/>
        </p:nvSpPr>
        <p:spPr>
          <a:xfrm>
            <a:off x="6837362"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67%</a:t>
            </a:r>
          </a:p>
          <a:p>
            <a:pPr lvl="0" algn="ctr"/>
            <a:r>
              <a:rPr lang="en-US" sz="900" baseline="-3000" dirty="0">
                <a:solidFill>
                  <a:srgbClr val="120742"/>
                </a:solidFill>
                <a:latin typeface="Arial" panose="020B0604020202020204" pitchFamily="34" charset="0"/>
                <a:cs typeface="Arial" panose="020B0604020202020204" pitchFamily="34" charset="0"/>
              </a:rPr>
              <a:t>Consideration </a:t>
            </a:r>
          </a:p>
          <a:p>
            <a:pPr lvl="0" algn="ctr"/>
            <a:r>
              <a:rPr lang="en-US" sz="900" baseline="-3000" dirty="0">
                <a:solidFill>
                  <a:srgbClr val="120742"/>
                </a:solidFill>
                <a:latin typeface="Arial" panose="020B0604020202020204" pitchFamily="34" charset="0"/>
                <a:cs typeface="Arial" panose="020B0604020202020204" pitchFamily="34" charset="0"/>
              </a:rPr>
              <a:t>of activity</a:t>
            </a:r>
          </a:p>
        </p:txBody>
      </p:sp>
      <p:graphicFrame>
        <p:nvGraphicFramePr>
          <p:cNvPr id="54" name="Table 53"/>
          <p:cNvGraphicFramePr>
            <a:graphicFrameLocks noGrp="1"/>
          </p:cNvGraphicFramePr>
          <p:nvPr>
            <p:extLst>
              <p:ext uri="{D42A27DB-BD31-4B8C-83A1-F6EECF244321}">
                <p14:modId xmlns:p14="http://schemas.microsoft.com/office/powerpoint/2010/main" val="2574887845"/>
              </p:ext>
            </p:extLst>
          </p:nvPr>
        </p:nvGraphicFramePr>
        <p:xfrm>
          <a:off x="352419" y="2220075"/>
          <a:ext cx="1923273" cy="3996000"/>
        </p:xfrm>
        <a:graphic>
          <a:graphicData uri="http://schemas.openxmlformats.org/drawingml/2006/table">
            <a:tbl>
              <a:tblPr>
                <a:tableStyleId>{5C22544A-7EE6-4342-B048-85BDC9FD1C3A}</a:tableStyleId>
              </a:tblPr>
              <a:tblGrid>
                <a:gridCol w="559363">
                  <a:extLst>
                    <a:ext uri="{9D8B030D-6E8A-4147-A177-3AD203B41FA5}">
                      <a16:colId xmlns:a16="http://schemas.microsoft.com/office/drawing/2014/main" xmlns="" val="63228188"/>
                    </a:ext>
                  </a:extLst>
                </a:gridCol>
                <a:gridCol w="495871">
                  <a:extLst>
                    <a:ext uri="{9D8B030D-6E8A-4147-A177-3AD203B41FA5}">
                      <a16:colId xmlns:a16="http://schemas.microsoft.com/office/drawing/2014/main" xmlns="" val="1958371471"/>
                    </a:ext>
                  </a:extLst>
                </a:gridCol>
                <a:gridCol w="422267">
                  <a:extLst>
                    <a:ext uri="{9D8B030D-6E8A-4147-A177-3AD203B41FA5}">
                      <a16:colId xmlns:a16="http://schemas.microsoft.com/office/drawing/2014/main" xmlns="" val="2739516737"/>
                    </a:ext>
                  </a:extLst>
                </a:gridCol>
                <a:gridCol w="445772">
                  <a:extLst>
                    <a:ext uri="{9D8B030D-6E8A-4147-A177-3AD203B41FA5}">
                      <a16:colId xmlns:a16="http://schemas.microsoft.com/office/drawing/2014/main" xmlns="" val="2729930291"/>
                    </a:ext>
                  </a:extLst>
                </a:gridCol>
              </a:tblGrid>
              <a:tr h="396000">
                <a:tc>
                  <a:txBody>
                    <a:bodyPr/>
                    <a:lstStyle/>
                    <a:p>
                      <a:pPr algn="l" fontAlgn="b"/>
                      <a:r>
                        <a:rPr lang="en-GB" sz="1100" b="1" i="0" u="none" strike="noStrike" dirty="0">
                          <a:solidFill>
                            <a:schemeClr val="tx1"/>
                          </a:solidFill>
                          <a:effectLst/>
                          <a:latin typeface="Arial" panose="020B0604020202020204" pitchFamily="34" charset="0"/>
                          <a:cs typeface="Arial" panose="020B0604020202020204" pitchFamily="34" charset="0"/>
                        </a:rPr>
                        <a:t>Market</a:t>
                      </a:r>
                    </a:p>
                  </a:txBody>
                  <a:tcPr marL="9525" marR="9525" marT="0" marB="0">
                    <a:lnL w="12700" cmpd="sng">
                      <a:noFill/>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8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 &amp; INDEX </a:t>
                      </a:r>
                      <a:endParaRPr lang="en-GB" sz="2000" b="1" i="0" u="none" strike="noStrike" dirty="0">
                        <a:solidFill>
                          <a:schemeClr val="tx1"/>
                        </a:solidFill>
                        <a:effectLst/>
                        <a:latin typeface="Arial" panose="020B0604020202020204" pitchFamily="34" charset="0"/>
                        <a:cs typeface="Arial" panose="020B0604020202020204" pitchFamily="34" charset="0"/>
                      </a:endParaRPr>
                    </a:p>
                  </a:txBody>
                  <a:tcPr marL="9525" marR="9525" marT="0"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en-GB" sz="1100" b="1"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1100" b="1"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Rank</a:t>
                      </a:r>
                      <a:endParaRPr kumimoji="0" lang="en-GB" sz="11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9525" marR="9525" marT="0" marB="0">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IT</a:t>
                      </a:r>
                    </a:p>
                  </a:txBody>
                  <a:tcPr marL="36000" marR="36000"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77%</a:t>
                      </a:r>
                    </a:p>
                  </a:txBody>
                  <a:tcPr marL="36000" marR="3600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a:t>
                      </a:r>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116</a:t>
                      </a: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a:t>
                      </a:r>
                    </a:p>
                  </a:txBody>
                  <a:tcPr marL="36000" marR="3600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92D050"/>
                    </a:solid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4 </a:t>
                      </a:r>
                    </a:p>
                  </a:txBody>
                  <a:tcPr marL="36000" marR="36000" marT="9525"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SP</a:t>
                      </a:r>
                    </a:p>
                  </a:txBody>
                  <a:tcPr marL="36000" marR="36000"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72%</a:t>
                      </a:r>
                    </a:p>
                  </a:txBody>
                  <a:tcPr marL="36000" marR="3600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107 </a:t>
                      </a:r>
                    </a:p>
                  </a:txBody>
                  <a:tcPr marL="36000" marR="3600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5 </a:t>
                      </a:r>
                    </a:p>
                  </a:txBody>
                  <a:tcPr marL="36000" marR="36000" marT="9525"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CH</a:t>
                      </a:r>
                    </a:p>
                  </a:txBody>
                  <a:tcPr marL="36000" marR="36000"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68%</a:t>
                      </a:r>
                    </a:p>
                  </a:txBody>
                  <a:tcPr marL="36000" marR="3600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102 </a:t>
                      </a:r>
                    </a:p>
                  </a:txBody>
                  <a:tcPr marL="36000" marR="3600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9 </a:t>
                      </a:r>
                    </a:p>
                  </a:txBody>
                  <a:tcPr marL="36000" marR="36000" marT="9525"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FR</a:t>
                      </a:r>
                    </a:p>
                  </a:txBody>
                  <a:tcPr marL="36000" marR="36000"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68%</a:t>
                      </a:r>
                    </a:p>
                  </a:txBody>
                  <a:tcPr marL="36000" marR="3600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102 </a:t>
                      </a:r>
                    </a:p>
                  </a:txBody>
                  <a:tcPr marL="36000" marR="3600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4 </a:t>
                      </a:r>
                    </a:p>
                  </a:txBody>
                  <a:tcPr marL="36000" marR="36000" marT="9525"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NO</a:t>
                      </a:r>
                    </a:p>
                  </a:txBody>
                  <a:tcPr marL="36000" marR="36000"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68%</a:t>
                      </a:r>
                    </a:p>
                  </a:txBody>
                  <a:tcPr marL="36000" marR="3600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102 </a:t>
                      </a:r>
                    </a:p>
                  </a:txBody>
                  <a:tcPr marL="36000" marR="3600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6 </a:t>
                      </a:r>
                    </a:p>
                  </a:txBody>
                  <a:tcPr marL="36000" marR="36000" marT="9525"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AUS</a:t>
                      </a:r>
                    </a:p>
                  </a:txBody>
                  <a:tcPr marL="36000" marR="36000"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67%</a:t>
                      </a:r>
                    </a:p>
                  </a:txBody>
                  <a:tcPr marL="36000" marR="3600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101 </a:t>
                      </a:r>
                    </a:p>
                  </a:txBody>
                  <a:tcPr marL="36000" marR="3600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5 </a:t>
                      </a:r>
                    </a:p>
                  </a:txBody>
                  <a:tcPr marL="36000" marR="36000" marT="9525"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USA</a:t>
                      </a:r>
                    </a:p>
                  </a:txBody>
                  <a:tcPr marL="36000" marR="36000"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64%</a:t>
                      </a:r>
                    </a:p>
                  </a:txBody>
                  <a:tcPr marL="36000" marR="3600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97 </a:t>
                      </a:r>
                    </a:p>
                  </a:txBody>
                  <a:tcPr marL="36000" marR="3600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5 </a:t>
                      </a:r>
                    </a:p>
                  </a:txBody>
                  <a:tcPr marL="36000" marR="36000" marT="9525"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UK</a:t>
                      </a:r>
                    </a:p>
                  </a:txBody>
                  <a:tcPr marL="36000" marR="36000"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57%</a:t>
                      </a:r>
                    </a:p>
                  </a:txBody>
                  <a:tcPr marL="36000" marR="3600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86 </a:t>
                      </a:r>
                    </a:p>
                  </a:txBody>
                  <a:tcPr marL="36000" marR="3600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11 </a:t>
                      </a:r>
                    </a:p>
                  </a:txBody>
                  <a:tcPr marL="36000" marR="36000" marT="9525"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DE</a:t>
                      </a:r>
                    </a:p>
                  </a:txBody>
                  <a:tcPr marL="36000" marR="36000"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56%</a:t>
                      </a:r>
                    </a:p>
                  </a:txBody>
                  <a:tcPr marL="36000" marR="3600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84 </a:t>
                      </a:r>
                    </a:p>
                  </a:txBody>
                  <a:tcPr marL="36000" marR="3600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7 </a:t>
                      </a:r>
                    </a:p>
                  </a:txBody>
                  <a:tcPr marL="36000" marR="36000" marT="9525"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NL</a:t>
                      </a:r>
                    </a:p>
                  </a:txBody>
                  <a:tcPr marL="36000" marR="36000"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55%</a:t>
                      </a:r>
                    </a:p>
                  </a:txBody>
                  <a:tcPr marL="36000" marR="3600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83 </a:t>
                      </a:r>
                    </a:p>
                  </a:txBody>
                  <a:tcPr marL="36000" marR="3600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9 </a:t>
                      </a:r>
                    </a:p>
                  </a:txBody>
                  <a:tcPr marL="36000" marR="36000" marT="9525"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sp>
        <p:nvSpPr>
          <p:cNvPr id="55" name="Rectangle 54"/>
          <p:cNvSpPr/>
          <p:nvPr/>
        </p:nvSpPr>
        <p:spPr>
          <a:xfrm>
            <a:off x="352419" y="1450600"/>
            <a:ext cx="1909642"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MARKET LEVEL CONSIDERATION</a:t>
            </a:r>
          </a:p>
          <a:p>
            <a:pPr>
              <a:lnSpc>
                <a:spcPts val="1100"/>
              </a:lnSpc>
            </a:pPr>
            <a:r>
              <a:rPr lang="en-GB" sz="700" dirty="0">
                <a:latin typeface="Arial" panose="020B0604020202020204" pitchFamily="34" charset="0"/>
                <a:cs typeface="Arial" panose="020B0604020202020204" pitchFamily="34" charset="0"/>
              </a:rPr>
              <a:t>TOP 2 BOX CONSIDERATION OF ACTIVITY INDEXED VS. TOTAL &amp;  RANKED </a:t>
            </a:r>
          </a:p>
        </p:txBody>
      </p:sp>
      <p:graphicFrame>
        <p:nvGraphicFramePr>
          <p:cNvPr id="56" name="Table 55"/>
          <p:cNvGraphicFramePr>
            <a:graphicFrameLocks noGrp="1"/>
          </p:cNvGraphicFramePr>
          <p:nvPr>
            <p:extLst>
              <p:ext uri="{D42A27DB-BD31-4B8C-83A1-F6EECF244321}">
                <p14:modId xmlns:p14="http://schemas.microsoft.com/office/powerpoint/2010/main" val="3937612460"/>
              </p:ext>
            </p:extLst>
          </p:nvPr>
        </p:nvGraphicFramePr>
        <p:xfrm>
          <a:off x="6961775" y="2220075"/>
          <a:ext cx="2031429" cy="3996000"/>
        </p:xfrm>
        <a:graphic>
          <a:graphicData uri="http://schemas.openxmlformats.org/drawingml/2006/table">
            <a:tbl>
              <a:tblPr>
                <a:tableStyleId>{5C22544A-7EE6-4342-B048-85BDC9FD1C3A}</a:tableStyleId>
              </a:tblPr>
              <a:tblGrid>
                <a:gridCol w="1440000">
                  <a:extLst>
                    <a:ext uri="{9D8B030D-6E8A-4147-A177-3AD203B41FA5}">
                      <a16:colId xmlns:a16="http://schemas.microsoft.com/office/drawing/2014/main" xmlns="" val="63228188"/>
                    </a:ext>
                  </a:extLst>
                </a:gridCol>
                <a:gridCol w="591429">
                  <a:extLst>
                    <a:ext uri="{9D8B030D-6E8A-4147-A177-3AD203B41FA5}">
                      <a16:colId xmlns:a16="http://schemas.microsoft.com/office/drawing/2014/main" xmlns="" val="2739516737"/>
                    </a:ext>
                  </a:extLst>
                </a:gridCol>
              </a:tblGrid>
              <a:tr h="396000">
                <a:tc>
                  <a:txBody>
                    <a:bodyPr/>
                    <a:lstStyle/>
                    <a:p>
                      <a:pPr algn="l" fontAlgn="b"/>
                      <a:r>
                        <a:rPr lang="en-GB" sz="1100" b="1" i="0" u="none" strike="noStrike" dirty="0">
                          <a:solidFill>
                            <a:schemeClr val="tx1"/>
                          </a:solidFill>
                          <a:effectLst/>
                          <a:latin typeface="Arial" panose="020B0604020202020204" pitchFamily="34" charset="0"/>
                          <a:cs typeface="Arial" panose="020B0604020202020204" pitchFamily="34" charset="0"/>
                        </a:rPr>
                        <a:t>Activity</a:t>
                      </a:r>
                    </a:p>
                  </a:txBody>
                  <a:tcPr marL="9525" marR="9525" marT="9525" marB="0">
                    <a:lnL w="12700" cmpd="sng">
                      <a:noFill/>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7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a:t>
                      </a:r>
                      <a:endParaRPr kumimoji="0" lang="en-GB" sz="18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Seeing world famous or iconic places</a:t>
                      </a:r>
                    </a:p>
                  </a:txBody>
                  <a:tcPr marL="9525" marR="9525" marT="0" marB="0" anchor="b">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92%</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castle / palace / historic house</a:t>
                      </a:r>
                    </a:p>
                  </a:txBody>
                  <a:tcPr marL="9525" marR="9525" marT="0" marB="0" anchor="b">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89%</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historic monument</a:t>
                      </a:r>
                    </a:p>
                  </a:txBody>
                  <a:tcPr marL="9525" marR="9525" marT="0" marB="0" anchor="b">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88%</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Trying local food &amp; drink specialities</a:t>
                      </a:r>
                    </a:p>
                  </a:txBody>
                  <a:tcPr marL="9525" marR="9525" marT="0" marB="0" anchor="b">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82%</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park/garden</a:t>
                      </a:r>
                    </a:p>
                  </a:txBody>
                  <a:tcPr marL="9525" marR="9525" marT="0" marB="0" anchor="b">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76%</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National Park</a:t>
                      </a:r>
                    </a:p>
                  </a:txBody>
                  <a:tcPr marL="9525" marR="9525" marT="0" marB="0" anchor="b">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70%</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Exploring villages / rural areas</a:t>
                      </a:r>
                    </a:p>
                  </a:txBody>
                  <a:tcPr marL="9525" marR="9525" marT="0" marB="0" anchor="b">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69%</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Short (&lt; 2hrs) country or coastal walk</a:t>
                      </a:r>
                    </a:p>
                  </a:txBody>
                  <a:tcPr marL="9525" marR="9525" marT="0" marB="0" anchor="b">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69%</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an art gallery</a:t>
                      </a:r>
                    </a:p>
                  </a:txBody>
                  <a:tcPr marL="9525" marR="9525" marT="0" marB="0" anchor="b">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68%</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Shopping for locally made products/craft</a:t>
                      </a:r>
                    </a:p>
                  </a:txBody>
                  <a:tcPr marL="9525" marR="9525" marT="0" marB="0" anchor="b">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67%</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graphicFrame>
        <p:nvGraphicFramePr>
          <p:cNvPr id="58" name="Table 57"/>
          <p:cNvGraphicFramePr>
            <a:graphicFrameLocks noGrp="1"/>
          </p:cNvGraphicFramePr>
          <p:nvPr>
            <p:extLst>
              <p:ext uri="{D42A27DB-BD31-4B8C-83A1-F6EECF244321}">
                <p14:modId xmlns:p14="http://schemas.microsoft.com/office/powerpoint/2010/main" val="3525832473"/>
              </p:ext>
            </p:extLst>
          </p:nvPr>
        </p:nvGraphicFramePr>
        <p:xfrm>
          <a:off x="2260600" y="2220390"/>
          <a:ext cx="4552952" cy="3996000"/>
        </p:xfrm>
        <a:graphic>
          <a:graphicData uri="http://schemas.openxmlformats.org/drawingml/2006/table">
            <a:tbl>
              <a:tblPr>
                <a:tableStyleId>{5C22544A-7EE6-4342-B048-85BDC9FD1C3A}</a:tableStyleId>
              </a:tblPr>
              <a:tblGrid>
                <a:gridCol w="1138238">
                  <a:extLst>
                    <a:ext uri="{9D8B030D-6E8A-4147-A177-3AD203B41FA5}">
                      <a16:colId xmlns:a16="http://schemas.microsoft.com/office/drawing/2014/main" xmlns="" val="2739516737"/>
                    </a:ext>
                  </a:extLst>
                </a:gridCol>
                <a:gridCol w="1138238">
                  <a:extLst>
                    <a:ext uri="{9D8B030D-6E8A-4147-A177-3AD203B41FA5}">
                      <a16:colId xmlns:a16="http://schemas.microsoft.com/office/drawing/2014/main" xmlns="" val="1766475486"/>
                    </a:ext>
                  </a:extLst>
                </a:gridCol>
                <a:gridCol w="1138238">
                  <a:extLst>
                    <a:ext uri="{9D8B030D-6E8A-4147-A177-3AD203B41FA5}">
                      <a16:colId xmlns:a16="http://schemas.microsoft.com/office/drawing/2014/main" xmlns="" val="2701203405"/>
                    </a:ext>
                  </a:extLst>
                </a:gridCol>
                <a:gridCol w="1138238">
                  <a:extLst>
                    <a:ext uri="{9D8B030D-6E8A-4147-A177-3AD203B41FA5}">
                      <a16:colId xmlns:a16="http://schemas.microsoft.com/office/drawing/2014/main" xmlns="" val="3701939803"/>
                    </a:ext>
                  </a:extLst>
                </a:gridCol>
              </a:tblGrid>
              <a:tr h="396000">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109)</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55+ (index 114) </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Mature / empty nest</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120)</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AB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113)</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55 Plus without kids</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118)</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AB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115)</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Mid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110)</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55 Plus without kids</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112)</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AB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115)</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Mid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114)</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AB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123)</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55 Plus without kids</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113)</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55+ (index 118) </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AB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144)</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Mature / empty nest</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126)</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sp>
        <p:nvSpPr>
          <p:cNvPr id="59" name="Rectangle 58"/>
          <p:cNvSpPr/>
          <p:nvPr/>
        </p:nvSpPr>
        <p:spPr>
          <a:xfrm>
            <a:off x="2344387" y="1450600"/>
            <a:ext cx="2976913"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MARKET LEVEL</a:t>
            </a:r>
          </a:p>
          <a:p>
            <a:pPr>
              <a:lnSpc>
                <a:spcPts val="1100"/>
              </a:lnSpc>
            </a:pPr>
            <a:r>
              <a:rPr lang="en-GB" sz="1200" b="1" dirty="0">
                <a:solidFill>
                  <a:srgbClr val="120742"/>
                </a:solidFill>
                <a:latin typeface="Arial" panose="020B0604020202020204" pitchFamily="34" charset="0"/>
                <a:cs typeface="Arial" panose="020B0604020202020204" pitchFamily="34" charset="0"/>
              </a:rPr>
              <a:t>DEMOGRAPHIC SKEWS </a:t>
            </a:r>
          </a:p>
          <a:p>
            <a:pPr>
              <a:lnSpc>
                <a:spcPts val="1100"/>
              </a:lnSpc>
            </a:pPr>
            <a:r>
              <a:rPr lang="en-GB" sz="700" dirty="0">
                <a:latin typeface="Arial" panose="020B0604020202020204" pitchFamily="34" charset="0"/>
                <a:cs typeface="Arial" panose="020B0604020202020204" pitchFamily="34" charset="0"/>
              </a:rPr>
              <a:t>CALLING OUT OF BIGGEST SKEWS IN LEVEL OF CONSIDERATION OF ACTIVITY BY AGE, GENDER SOCIAL GRADE AND LIFESTAGE </a:t>
            </a:r>
          </a:p>
        </p:txBody>
      </p:sp>
      <p:sp>
        <p:nvSpPr>
          <p:cNvPr id="60" name="Rectangle 59"/>
          <p:cNvSpPr/>
          <p:nvPr/>
        </p:nvSpPr>
        <p:spPr>
          <a:xfrm>
            <a:off x="6955787" y="1450600"/>
            <a:ext cx="2094233"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CROSS-OVER WITH OTHER ACTIVITIES</a:t>
            </a:r>
          </a:p>
          <a:p>
            <a:pPr>
              <a:lnSpc>
                <a:spcPts val="1100"/>
              </a:lnSpc>
            </a:pPr>
            <a:r>
              <a:rPr lang="en-GB" sz="700" dirty="0">
                <a:latin typeface="Arial" panose="020B0604020202020204" pitchFamily="34" charset="0"/>
                <a:cs typeface="Arial" panose="020B0604020202020204" pitchFamily="34" charset="0"/>
              </a:rPr>
              <a:t>CONSIDERATION OF OTHER ACTIVITIES AMONG CONSIDERING ACTIVITY (TOP 2 BOX)</a:t>
            </a:r>
          </a:p>
        </p:txBody>
      </p:sp>
      <p:graphicFrame>
        <p:nvGraphicFramePr>
          <p:cNvPr id="25" name="Chart Placeholder 7">
            <a:extLst>
              <a:ext uri="{FF2B5EF4-FFF2-40B4-BE49-F238E27FC236}">
                <a16:creationId xmlns:a16="http://schemas.microsoft.com/office/drawing/2014/main" xmlns="" id="{5D245B15-F281-426C-9B89-47750FCB848F}"/>
              </a:ext>
            </a:extLst>
          </p:cNvPr>
          <p:cNvGraphicFramePr>
            <a:graphicFrameLocks/>
          </p:cNvGraphicFramePr>
          <p:nvPr>
            <p:extLst>
              <p:ext uri="{D42A27DB-BD31-4B8C-83A1-F6EECF244321}">
                <p14:modId xmlns:p14="http://schemas.microsoft.com/office/powerpoint/2010/main" val="43041071"/>
              </p:ext>
            </p:extLst>
          </p:nvPr>
        </p:nvGraphicFramePr>
        <p:xfrm>
          <a:off x="-1366069" y="855950"/>
          <a:ext cx="9743207" cy="467610"/>
        </p:xfrm>
        <a:graphic>
          <a:graphicData uri="http://schemas.openxmlformats.org/drawingml/2006/chart">
            <c:chart xmlns:c="http://schemas.openxmlformats.org/drawingml/2006/chart" xmlns:r="http://schemas.openxmlformats.org/officeDocument/2006/relationships" r:id="rId9"/>
          </a:graphicData>
        </a:graphic>
      </p:graphicFrame>
      <p:sp>
        <p:nvSpPr>
          <p:cNvPr id="26" name="Rectangle 25">
            <a:extLst>
              <a:ext uri="{FF2B5EF4-FFF2-40B4-BE49-F238E27FC236}">
                <a16:creationId xmlns:a16="http://schemas.microsoft.com/office/drawing/2014/main" xmlns="" id="{69FFB15E-492E-46CE-A7A3-EF3B116927BF}"/>
              </a:ext>
            </a:extLst>
          </p:cNvPr>
          <p:cNvSpPr/>
          <p:nvPr/>
        </p:nvSpPr>
        <p:spPr>
          <a:xfrm>
            <a:off x="1830724" y="665551"/>
            <a:ext cx="564257" cy="276999"/>
          </a:xfrm>
          <a:prstGeom prst="rect">
            <a:avLst/>
          </a:prstGeom>
          <a:solidFill>
            <a:schemeClr val="bg1"/>
          </a:solidFill>
        </p:spPr>
        <p:txBody>
          <a:bodyPr wrap="none" lIns="0" tIns="0" rIns="0" bIns="0">
            <a:spAutoFit/>
          </a:bodyPr>
          <a:lstStyle/>
          <a:p>
            <a:r>
              <a:rPr lang="en-GB" sz="900" dirty="0">
                <a:solidFill>
                  <a:srgbClr val="92D050"/>
                </a:solidFill>
                <a:latin typeface="Arial" panose="020B0604020202020204" pitchFamily="34" charset="0"/>
                <a:cs typeface="Arial" panose="020B0604020202020204" pitchFamily="34" charset="0"/>
              </a:rPr>
              <a:t>Very likely</a:t>
            </a:r>
          </a:p>
          <a:p>
            <a:r>
              <a:rPr lang="en-GB" sz="900" dirty="0">
                <a:solidFill>
                  <a:srgbClr val="92D050"/>
                </a:solidFill>
                <a:latin typeface="Arial" panose="020B0604020202020204" pitchFamily="34" charset="0"/>
                <a:cs typeface="Arial" panose="020B0604020202020204" pitchFamily="34" charset="0"/>
              </a:rPr>
              <a:t>to consider</a:t>
            </a:r>
          </a:p>
        </p:txBody>
      </p:sp>
      <p:sp>
        <p:nvSpPr>
          <p:cNvPr id="27" name="Rectangle 26">
            <a:extLst>
              <a:ext uri="{FF2B5EF4-FFF2-40B4-BE49-F238E27FC236}">
                <a16:creationId xmlns:a16="http://schemas.microsoft.com/office/drawing/2014/main" xmlns="" id="{042DABE1-A1A3-4189-93C5-4FD836CE739B}"/>
              </a:ext>
            </a:extLst>
          </p:cNvPr>
          <p:cNvSpPr/>
          <p:nvPr/>
        </p:nvSpPr>
        <p:spPr>
          <a:xfrm>
            <a:off x="2964024" y="665551"/>
            <a:ext cx="769441" cy="276999"/>
          </a:xfrm>
          <a:prstGeom prst="rect">
            <a:avLst/>
          </a:prstGeom>
          <a:solidFill>
            <a:schemeClr val="bg1"/>
          </a:solidFill>
        </p:spPr>
        <p:txBody>
          <a:bodyPr wrap="none" lIns="0" tIns="0" rIns="0" bIns="0">
            <a:spAutoFit/>
          </a:bodyPr>
          <a:lstStyle/>
          <a:p>
            <a:r>
              <a:rPr lang="en-GB" sz="900" dirty="0">
                <a:solidFill>
                  <a:srgbClr val="00B050"/>
                </a:solidFill>
                <a:latin typeface="Arial" panose="020B0604020202020204" pitchFamily="34" charset="0"/>
                <a:cs typeface="Arial" panose="020B0604020202020204" pitchFamily="34" charset="0"/>
              </a:rPr>
              <a:t>Definitely </a:t>
            </a:r>
          </a:p>
          <a:p>
            <a:r>
              <a:rPr lang="en-GB" sz="900" dirty="0">
                <a:solidFill>
                  <a:srgbClr val="00B050"/>
                </a:solidFill>
                <a:latin typeface="Arial" panose="020B0604020202020204" pitchFamily="34" charset="0"/>
                <a:cs typeface="Arial" panose="020B0604020202020204" pitchFamily="34" charset="0"/>
              </a:rPr>
              <a:t>would consider</a:t>
            </a:r>
          </a:p>
        </p:txBody>
      </p:sp>
    </p:spTree>
    <p:extLst>
      <p:ext uri="{BB962C8B-B14F-4D97-AF65-F5344CB8AC3E}">
        <p14:creationId xmlns:p14="http://schemas.microsoft.com/office/powerpoint/2010/main" val="3644869077"/>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ext Placeholder 17"/>
          <p:cNvSpPr>
            <a:spLocks noGrp="1"/>
          </p:cNvSpPr>
          <p:nvPr>
            <p:ph type="body" sz="quarter" idx="13"/>
          </p:nvPr>
        </p:nvSpPr>
        <p:spPr>
          <a:xfrm>
            <a:off x="364445" y="6396162"/>
            <a:ext cx="4381504" cy="274638"/>
          </a:xfrm>
        </p:spPr>
        <p:txBody>
          <a:bodyPr lIns="0"/>
          <a:lstStyle/>
          <a:p>
            <a:r>
              <a:rPr lang="en-GB" dirty="0"/>
              <a:t>Discover England Fund – Activities &amp; Themes Research 2017</a:t>
            </a:r>
          </a:p>
        </p:txBody>
      </p:sp>
      <p:pic>
        <p:nvPicPr>
          <p:cNvPr id="6" name="Picture 5"/>
          <p:cNvPicPr>
            <a:picLocks noChangeAspect="1"/>
          </p:cNvPicPr>
          <p:nvPr/>
        </p:nvPicPr>
        <p:blipFill>
          <a:blip r:embed="rId3">
            <a:clrChange>
              <a:clrFrom>
                <a:srgbClr val="FFFFFF"/>
              </a:clrFrom>
              <a:clrTo>
                <a:srgbClr val="FFFFFF">
                  <a:alpha val="0"/>
                </a:srgbClr>
              </a:clrTo>
            </a:clrChange>
          </a:blip>
          <a:stretch>
            <a:fillRect/>
          </a:stretch>
        </p:blipFill>
        <p:spPr>
          <a:xfrm>
            <a:off x="7118198" y="6384361"/>
            <a:ext cx="947246" cy="257740"/>
          </a:xfrm>
          <a:prstGeom prst="rect">
            <a:avLst/>
          </a:prstGeom>
        </p:spPr>
      </p:pic>
      <p:pic>
        <p:nvPicPr>
          <p:cNvPr id="24" name="Picture 23"/>
          <p:cNvPicPr>
            <a:picLocks noChangeAspect="1"/>
          </p:cNvPicPr>
          <p:nvPr/>
        </p:nvPicPr>
        <p:blipFill rotWithShape="1">
          <a:blip r:embed="rId4"/>
          <a:srcRect l="17343" t="4419" r="12023" b="12561"/>
          <a:stretch/>
        </p:blipFill>
        <p:spPr>
          <a:xfrm>
            <a:off x="8172950" y="6341608"/>
            <a:ext cx="359990" cy="355944"/>
          </a:xfrm>
          <a:prstGeom prst="ellipse">
            <a:avLst/>
          </a:prstGeom>
        </p:spPr>
      </p:pic>
      <p:sp>
        <p:nvSpPr>
          <p:cNvPr id="38" name="TextBox 37"/>
          <p:cNvSpPr txBox="1"/>
          <p:nvPr/>
        </p:nvSpPr>
        <p:spPr>
          <a:xfrm>
            <a:off x="1997213" y="274989"/>
            <a:ext cx="4897451" cy="307777"/>
          </a:xfrm>
          <a:prstGeom prst="rect">
            <a:avLst/>
          </a:prstGeom>
          <a:noFill/>
        </p:spPr>
        <p:txBody>
          <a:bodyPr wrap="square" rtlCol="0">
            <a:spAutoFit/>
          </a:bodyPr>
          <a:lstStyle/>
          <a:p>
            <a:r>
              <a:rPr lang="en-GB" sz="1400" b="1" dirty="0">
                <a:solidFill>
                  <a:schemeClr val="bg1"/>
                </a:solidFill>
                <a:latin typeface="Arial" panose="020B0604020202020204" pitchFamily="34" charset="0"/>
                <a:cs typeface="Arial" panose="020B0604020202020204" pitchFamily="34" charset="0"/>
              </a:rPr>
              <a:t>Visiting a park/garden</a:t>
            </a:r>
          </a:p>
        </p:txBody>
      </p:sp>
      <p:pic>
        <p:nvPicPr>
          <p:cNvPr id="31" name="Picture 30"/>
          <p:cNvPicPr>
            <a:picLocks noChangeAspect="1"/>
          </p:cNvPicPr>
          <p:nvPr/>
        </p:nvPicPr>
        <p:blipFill rotWithShape="1">
          <a:blip r:embed="rId5">
            <a:clrChange>
              <a:clrFrom>
                <a:srgbClr val="FFFFFF"/>
              </a:clrFrom>
              <a:clrTo>
                <a:srgbClr val="FFFFFF">
                  <a:alpha val="0"/>
                </a:srgbClr>
              </a:clrTo>
            </a:clrChange>
            <a:duotone>
              <a:schemeClr val="accent1">
                <a:shade val="45000"/>
                <a:satMod val="135000"/>
              </a:schemeClr>
              <a:prstClr val="white"/>
            </a:duotone>
          </a:blip>
          <a:srcRect l="12310"/>
          <a:stretch/>
        </p:blipFill>
        <p:spPr>
          <a:xfrm>
            <a:off x="2312861" y="2221322"/>
            <a:ext cx="1060577" cy="409658"/>
          </a:xfrm>
          <a:prstGeom prst="rect">
            <a:avLst/>
          </a:prstGeom>
        </p:spPr>
      </p:pic>
      <p:grpSp>
        <p:nvGrpSpPr>
          <p:cNvPr id="35" name="Group 34"/>
          <p:cNvGrpSpPr/>
          <p:nvPr/>
        </p:nvGrpSpPr>
        <p:grpSpPr>
          <a:xfrm>
            <a:off x="3786188" y="2228850"/>
            <a:ext cx="376238" cy="370021"/>
            <a:chOff x="9854026" y="2720970"/>
            <a:chExt cx="2328762" cy="2438400"/>
          </a:xfrm>
        </p:grpSpPr>
        <p:pic>
          <p:nvPicPr>
            <p:cNvPr id="36" name="Picture 35"/>
            <p:cNvPicPr>
              <a:picLocks noChangeAspect="1"/>
            </p:cNvPicPr>
            <p:nvPr/>
          </p:nvPicPr>
          <p:blipFill rotWithShape="1">
            <a:blip r:embed="rId6">
              <a:clrChange>
                <a:clrFrom>
                  <a:srgbClr val="FFFFFF"/>
                </a:clrFrom>
                <a:clrTo>
                  <a:srgbClr val="FFFFFF">
                    <a:alpha val="0"/>
                  </a:srgbClr>
                </a:clrTo>
              </a:clrChange>
              <a:duotone>
                <a:schemeClr val="accent1">
                  <a:shade val="45000"/>
                  <a:satMod val="135000"/>
                </a:schemeClr>
                <a:prstClr val="white"/>
              </a:duotone>
            </a:blip>
            <a:srcRect l="3673" r="64404"/>
            <a:stretch/>
          </p:blipFill>
          <p:spPr>
            <a:xfrm>
              <a:off x="9854026" y="2720970"/>
              <a:ext cx="1173708" cy="2438400"/>
            </a:xfrm>
            <a:prstGeom prst="rect">
              <a:avLst/>
            </a:prstGeom>
          </p:spPr>
        </p:pic>
        <p:pic>
          <p:nvPicPr>
            <p:cNvPr id="41" name="Picture 40"/>
            <p:cNvPicPr>
              <a:picLocks noChangeAspect="1"/>
            </p:cNvPicPr>
            <p:nvPr/>
          </p:nvPicPr>
          <p:blipFill rotWithShape="1">
            <a:blip r:embed="rId6">
              <a:clrChange>
                <a:clrFrom>
                  <a:srgbClr val="FFFFFF"/>
                </a:clrFrom>
                <a:clrTo>
                  <a:srgbClr val="FFFFFF">
                    <a:alpha val="0"/>
                  </a:srgbClr>
                </a:clrTo>
              </a:clrChange>
              <a:duotone>
                <a:schemeClr val="accent1">
                  <a:shade val="45000"/>
                  <a:satMod val="135000"/>
                </a:schemeClr>
                <a:prstClr val="white"/>
              </a:duotone>
            </a:blip>
            <a:srcRect l="66034" r="2043"/>
            <a:stretch/>
          </p:blipFill>
          <p:spPr>
            <a:xfrm>
              <a:off x="11009080" y="2720970"/>
              <a:ext cx="1173708" cy="2438400"/>
            </a:xfrm>
            <a:prstGeom prst="rect">
              <a:avLst/>
            </a:prstGeom>
          </p:spPr>
        </p:pic>
      </p:grpSp>
      <p:pic>
        <p:nvPicPr>
          <p:cNvPr id="43" name="Picture 42"/>
          <p:cNvPicPr>
            <a:picLocks noChangeAspect="1"/>
          </p:cNvPicPr>
          <p:nvPr/>
        </p:nvPicPr>
        <p:blipFill>
          <a:blip r:embed="rId7">
            <a:clrChange>
              <a:clrFrom>
                <a:srgbClr val="FFFFFF"/>
              </a:clrFrom>
              <a:clrTo>
                <a:srgbClr val="FFFFFF">
                  <a:alpha val="0"/>
                </a:srgbClr>
              </a:clrTo>
            </a:clrChange>
            <a:duotone>
              <a:schemeClr val="accent1">
                <a:shade val="45000"/>
                <a:satMod val="135000"/>
              </a:schemeClr>
              <a:prstClr val="white"/>
            </a:duotone>
          </a:blip>
          <a:stretch>
            <a:fillRect/>
          </a:stretch>
        </p:blipFill>
        <p:spPr>
          <a:xfrm>
            <a:off x="4900113" y="2233613"/>
            <a:ext cx="400136" cy="355163"/>
          </a:xfrm>
          <a:prstGeom prst="rect">
            <a:avLst/>
          </a:prstGeom>
        </p:spPr>
      </p:pic>
      <p:pic>
        <p:nvPicPr>
          <p:cNvPr id="45" name="Picture 44"/>
          <p:cNvPicPr>
            <a:picLocks noChangeAspect="1"/>
          </p:cNvPicPr>
          <p:nvPr/>
        </p:nvPicPr>
        <p:blipFill>
          <a:blip r:embed="rId8">
            <a:clrChange>
              <a:clrFrom>
                <a:srgbClr val="FFFFFF"/>
              </a:clrFrom>
              <a:clrTo>
                <a:srgbClr val="FFFFFF">
                  <a:alpha val="0"/>
                </a:srgbClr>
              </a:clrTo>
            </a:clrChange>
            <a:duotone>
              <a:schemeClr val="accent1">
                <a:shade val="45000"/>
                <a:satMod val="135000"/>
              </a:schemeClr>
              <a:prstClr val="white"/>
            </a:duotone>
          </a:blip>
          <a:stretch>
            <a:fillRect/>
          </a:stretch>
        </p:blipFill>
        <p:spPr>
          <a:xfrm>
            <a:off x="5999205" y="2227674"/>
            <a:ext cx="525420" cy="355840"/>
          </a:xfrm>
          <a:prstGeom prst="rect">
            <a:avLst/>
          </a:prstGeom>
        </p:spPr>
      </p:pic>
      <p:sp>
        <p:nvSpPr>
          <p:cNvPr id="33" name="Rectangle 32"/>
          <p:cNvSpPr/>
          <p:nvPr/>
        </p:nvSpPr>
        <p:spPr>
          <a:xfrm>
            <a:off x="222440" y="943161"/>
            <a:ext cx="1550020" cy="323165"/>
          </a:xfrm>
          <a:prstGeom prst="rect">
            <a:avLst/>
          </a:prstGeom>
          <a:noFill/>
        </p:spPr>
        <p:txBody>
          <a:bodyPr wrap="square" lIns="0" tIns="0" rIns="0" bIns="0">
            <a:spAutoFit/>
          </a:bodyPr>
          <a:lstStyle/>
          <a:p>
            <a:pPr algn="r"/>
            <a:r>
              <a:rPr lang="en-GB" sz="1050" b="1" dirty="0">
                <a:latin typeface="Arial" panose="020B0604020202020204" pitchFamily="34" charset="0"/>
                <a:cs typeface="Arial" panose="020B0604020202020204" pitchFamily="34" charset="0"/>
              </a:rPr>
              <a:t>Consideration of </a:t>
            </a:r>
          </a:p>
          <a:p>
            <a:pPr algn="r"/>
            <a:r>
              <a:rPr lang="en-GB" sz="1050" b="1" dirty="0">
                <a:latin typeface="Arial" panose="020B0604020202020204" pitchFamily="34" charset="0"/>
                <a:cs typeface="Arial" panose="020B0604020202020204" pitchFamily="34" charset="0"/>
              </a:rPr>
              <a:t>activity in England </a:t>
            </a:r>
            <a:endParaRPr lang="en-GB" sz="1050" b="1" dirty="0">
              <a:solidFill>
                <a:srgbClr val="00B050"/>
              </a:solidFill>
              <a:latin typeface="Arial" panose="020B0604020202020204" pitchFamily="34" charset="0"/>
              <a:cs typeface="Arial" panose="020B0604020202020204" pitchFamily="34" charset="0"/>
            </a:endParaRPr>
          </a:p>
        </p:txBody>
      </p:sp>
      <p:sp>
        <p:nvSpPr>
          <p:cNvPr id="51" name="Oval 50"/>
          <p:cNvSpPr/>
          <p:nvPr/>
        </p:nvSpPr>
        <p:spPr>
          <a:xfrm>
            <a:off x="7611047"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Tier 1</a:t>
            </a:r>
          </a:p>
          <a:p>
            <a:pPr lvl="0" algn="ctr"/>
            <a:r>
              <a:rPr lang="en-US" sz="900" baseline="-3000" dirty="0">
                <a:solidFill>
                  <a:srgbClr val="120742"/>
                </a:solidFill>
                <a:latin typeface="Arial" panose="020B0604020202020204" pitchFamily="34" charset="0"/>
                <a:cs typeface="Arial" panose="020B0604020202020204" pitchFamily="34" charset="0"/>
              </a:rPr>
              <a:t>Consideration </a:t>
            </a:r>
          </a:p>
          <a:p>
            <a:pPr lvl="0" algn="ctr"/>
            <a:r>
              <a:rPr lang="en-US" sz="900" baseline="-3000" dirty="0">
                <a:solidFill>
                  <a:srgbClr val="120742"/>
                </a:solidFill>
                <a:latin typeface="Arial" panose="020B0604020202020204" pitchFamily="34" charset="0"/>
                <a:cs typeface="Arial" panose="020B0604020202020204" pitchFamily="34" charset="0"/>
              </a:rPr>
              <a:t>tier (activity)</a:t>
            </a:r>
          </a:p>
        </p:txBody>
      </p:sp>
      <p:sp>
        <p:nvSpPr>
          <p:cNvPr id="52" name="Oval 51"/>
          <p:cNvSpPr/>
          <p:nvPr/>
        </p:nvSpPr>
        <p:spPr>
          <a:xfrm>
            <a:off x="8384732"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Rank 6</a:t>
            </a:r>
          </a:p>
          <a:p>
            <a:pPr lvl="0" algn="ctr"/>
            <a:r>
              <a:rPr lang="en-US" sz="900" baseline="-3000" dirty="0">
                <a:solidFill>
                  <a:srgbClr val="120742"/>
                </a:solidFill>
                <a:latin typeface="Arial" panose="020B0604020202020204" pitchFamily="34" charset="0"/>
                <a:cs typeface="Arial" panose="020B0604020202020204" pitchFamily="34" charset="0"/>
              </a:rPr>
              <a:t>Activity cluster</a:t>
            </a:r>
          </a:p>
          <a:p>
            <a:pPr lvl="0" algn="ctr"/>
            <a:r>
              <a:rPr lang="en-US" sz="900" baseline="-3000" dirty="0">
                <a:solidFill>
                  <a:srgbClr val="120742"/>
                </a:solidFill>
                <a:latin typeface="Arial" panose="020B0604020202020204" pitchFamily="34" charset="0"/>
                <a:cs typeface="Arial" panose="020B0604020202020204" pitchFamily="34" charset="0"/>
              </a:rPr>
              <a:t>ranking </a:t>
            </a:r>
          </a:p>
        </p:txBody>
      </p:sp>
      <p:sp>
        <p:nvSpPr>
          <p:cNvPr id="53" name="Oval 52"/>
          <p:cNvSpPr/>
          <p:nvPr/>
        </p:nvSpPr>
        <p:spPr>
          <a:xfrm>
            <a:off x="6837362"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66%</a:t>
            </a:r>
          </a:p>
          <a:p>
            <a:pPr lvl="0" algn="ctr"/>
            <a:r>
              <a:rPr lang="en-US" sz="900" baseline="-3000" dirty="0">
                <a:solidFill>
                  <a:srgbClr val="120742"/>
                </a:solidFill>
                <a:latin typeface="Arial" panose="020B0604020202020204" pitchFamily="34" charset="0"/>
                <a:cs typeface="Arial" panose="020B0604020202020204" pitchFamily="34" charset="0"/>
              </a:rPr>
              <a:t>Consideration </a:t>
            </a:r>
          </a:p>
          <a:p>
            <a:pPr lvl="0" algn="ctr"/>
            <a:r>
              <a:rPr lang="en-US" sz="900" baseline="-3000" dirty="0">
                <a:solidFill>
                  <a:srgbClr val="120742"/>
                </a:solidFill>
                <a:latin typeface="Arial" panose="020B0604020202020204" pitchFamily="34" charset="0"/>
                <a:cs typeface="Arial" panose="020B0604020202020204" pitchFamily="34" charset="0"/>
              </a:rPr>
              <a:t>of activity</a:t>
            </a:r>
          </a:p>
        </p:txBody>
      </p:sp>
      <p:graphicFrame>
        <p:nvGraphicFramePr>
          <p:cNvPr id="54" name="Table 53"/>
          <p:cNvGraphicFramePr>
            <a:graphicFrameLocks noGrp="1"/>
          </p:cNvGraphicFramePr>
          <p:nvPr>
            <p:extLst>
              <p:ext uri="{D42A27DB-BD31-4B8C-83A1-F6EECF244321}">
                <p14:modId xmlns:p14="http://schemas.microsoft.com/office/powerpoint/2010/main" val="82862625"/>
              </p:ext>
            </p:extLst>
          </p:nvPr>
        </p:nvGraphicFramePr>
        <p:xfrm>
          <a:off x="352419" y="2220075"/>
          <a:ext cx="1943927" cy="3996000"/>
        </p:xfrm>
        <a:graphic>
          <a:graphicData uri="http://schemas.openxmlformats.org/drawingml/2006/table">
            <a:tbl>
              <a:tblPr>
                <a:tableStyleId>{5C22544A-7EE6-4342-B048-85BDC9FD1C3A}</a:tableStyleId>
              </a:tblPr>
              <a:tblGrid>
                <a:gridCol w="506413">
                  <a:extLst>
                    <a:ext uri="{9D8B030D-6E8A-4147-A177-3AD203B41FA5}">
                      <a16:colId xmlns:a16="http://schemas.microsoft.com/office/drawing/2014/main" xmlns="" val="63228188"/>
                    </a:ext>
                  </a:extLst>
                </a:gridCol>
                <a:gridCol w="495871">
                  <a:extLst>
                    <a:ext uri="{9D8B030D-6E8A-4147-A177-3AD203B41FA5}">
                      <a16:colId xmlns:a16="http://schemas.microsoft.com/office/drawing/2014/main" xmlns="" val="1958371471"/>
                    </a:ext>
                  </a:extLst>
                </a:gridCol>
                <a:gridCol w="495871">
                  <a:extLst>
                    <a:ext uri="{9D8B030D-6E8A-4147-A177-3AD203B41FA5}">
                      <a16:colId xmlns:a16="http://schemas.microsoft.com/office/drawing/2014/main" xmlns="" val="2739516737"/>
                    </a:ext>
                  </a:extLst>
                </a:gridCol>
                <a:gridCol w="445772">
                  <a:extLst>
                    <a:ext uri="{9D8B030D-6E8A-4147-A177-3AD203B41FA5}">
                      <a16:colId xmlns:a16="http://schemas.microsoft.com/office/drawing/2014/main" xmlns="" val="2729930291"/>
                    </a:ext>
                  </a:extLst>
                </a:gridCol>
              </a:tblGrid>
              <a:tr h="396000">
                <a:tc>
                  <a:txBody>
                    <a:bodyPr/>
                    <a:lstStyle/>
                    <a:p>
                      <a:pPr algn="l" fontAlgn="b"/>
                      <a:r>
                        <a:rPr lang="en-GB" sz="1100" b="1" i="0" u="none" strike="noStrike" dirty="0">
                          <a:solidFill>
                            <a:schemeClr val="tx1"/>
                          </a:solidFill>
                          <a:effectLst/>
                          <a:latin typeface="Arial" panose="020B0604020202020204" pitchFamily="34" charset="0"/>
                          <a:cs typeface="Arial" panose="020B0604020202020204" pitchFamily="34" charset="0"/>
                        </a:rPr>
                        <a:t>Market</a:t>
                      </a:r>
                    </a:p>
                  </a:txBody>
                  <a:tcPr marL="9525" marR="9525" marT="0" marB="0">
                    <a:lnL w="12700" cmpd="sng">
                      <a:noFill/>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8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 &amp; INDEX </a:t>
                      </a:r>
                      <a:endParaRPr lang="en-GB" sz="2000" b="1" i="0" u="none" strike="noStrike" dirty="0">
                        <a:solidFill>
                          <a:schemeClr val="tx1"/>
                        </a:solidFill>
                        <a:effectLst/>
                        <a:latin typeface="Arial" panose="020B0604020202020204" pitchFamily="34" charset="0"/>
                        <a:cs typeface="Arial" panose="020B0604020202020204" pitchFamily="34" charset="0"/>
                      </a:endParaRPr>
                    </a:p>
                  </a:txBody>
                  <a:tcPr marL="9525" marR="9525" marT="0"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en-GB" sz="1100" b="1"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1100" b="1"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Rank</a:t>
                      </a:r>
                      <a:endParaRPr kumimoji="0" lang="en-GB" sz="11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9525" marR="9525" marT="0" marB="0">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DE</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74%</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a:t>
                      </a:r>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112</a:t>
                      </a: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92D05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4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IT</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68%</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103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5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xmlns="" val="2715273001"/>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UK</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65%</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99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8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xmlns="" val="1981567214"/>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AUS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65%</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99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6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xmlns="" val="1144288685"/>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SP</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65%</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98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6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xmlns="" val="2124896530"/>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FR</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64%</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97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6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xmlns="" val="3297778894"/>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USA</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63%</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96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7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xmlns="" val="1726463854"/>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CH</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62%</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94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16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xmlns="" val="1601167589"/>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NO</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62%</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94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8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xmlns="" val="3180650140"/>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NL</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56%</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85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8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542381253"/>
                  </a:ext>
                </a:extLst>
              </a:tr>
            </a:tbl>
          </a:graphicData>
        </a:graphic>
      </p:graphicFrame>
      <p:sp>
        <p:nvSpPr>
          <p:cNvPr id="55" name="Rectangle 54"/>
          <p:cNvSpPr/>
          <p:nvPr/>
        </p:nvSpPr>
        <p:spPr>
          <a:xfrm>
            <a:off x="352419" y="1450600"/>
            <a:ext cx="1909642"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MARKET LEVEL CONSIDERATION</a:t>
            </a:r>
          </a:p>
          <a:p>
            <a:pPr>
              <a:lnSpc>
                <a:spcPts val="1100"/>
              </a:lnSpc>
            </a:pPr>
            <a:r>
              <a:rPr lang="en-GB" sz="700" dirty="0">
                <a:latin typeface="Arial" panose="020B0604020202020204" pitchFamily="34" charset="0"/>
                <a:cs typeface="Arial" panose="020B0604020202020204" pitchFamily="34" charset="0"/>
              </a:rPr>
              <a:t>TOP 2 BOX CONSIDERATION OF ACTIVITY INDEXED VS. TOTAL &amp;  RANKED </a:t>
            </a:r>
          </a:p>
        </p:txBody>
      </p:sp>
      <p:graphicFrame>
        <p:nvGraphicFramePr>
          <p:cNvPr id="56" name="Table 55"/>
          <p:cNvGraphicFramePr>
            <a:graphicFrameLocks noGrp="1"/>
          </p:cNvGraphicFramePr>
          <p:nvPr>
            <p:extLst>
              <p:ext uri="{D42A27DB-BD31-4B8C-83A1-F6EECF244321}">
                <p14:modId xmlns:p14="http://schemas.microsoft.com/office/powerpoint/2010/main" val="2026353670"/>
              </p:ext>
            </p:extLst>
          </p:nvPr>
        </p:nvGraphicFramePr>
        <p:xfrm>
          <a:off x="6961775" y="2220075"/>
          <a:ext cx="2031429" cy="3996000"/>
        </p:xfrm>
        <a:graphic>
          <a:graphicData uri="http://schemas.openxmlformats.org/drawingml/2006/table">
            <a:tbl>
              <a:tblPr>
                <a:tableStyleId>{5C22544A-7EE6-4342-B048-85BDC9FD1C3A}</a:tableStyleId>
              </a:tblPr>
              <a:tblGrid>
                <a:gridCol w="1440000">
                  <a:extLst>
                    <a:ext uri="{9D8B030D-6E8A-4147-A177-3AD203B41FA5}">
                      <a16:colId xmlns:a16="http://schemas.microsoft.com/office/drawing/2014/main" xmlns="" val="63228188"/>
                    </a:ext>
                  </a:extLst>
                </a:gridCol>
                <a:gridCol w="591429">
                  <a:extLst>
                    <a:ext uri="{9D8B030D-6E8A-4147-A177-3AD203B41FA5}">
                      <a16:colId xmlns:a16="http://schemas.microsoft.com/office/drawing/2014/main" xmlns="" val="2739516737"/>
                    </a:ext>
                  </a:extLst>
                </a:gridCol>
              </a:tblGrid>
              <a:tr h="396000">
                <a:tc>
                  <a:txBody>
                    <a:bodyPr/>
                    <a:lstStyle/>
                    <a:p>
                      <a:pPr algn="l" fontAlgn="b"/>
                      <a:r>
                        <a:rPr lang="en-GB" sz="1100" b="1" i="0" u="none" strike="noStrike" dirty="0">
                          <a:solidFill>
                            <a:schemeClr val="tx1"/>
                          </a:solidFill>
                          <a:effectLst/>
                          <a:latin typeface="Arial" panose="020B0604020202020204" pitchFamily="34" charset="0"/>
                          <a:cs typeface="Arial" panose="020B0604020202020204" pitchFamily="34" charset="0"/>
                        </a:rPr>
                        <a:t>Activity</a:t>
                      </a:r>
                    </a:p>
                  </a:txBody>
                  <a:tcPr marL="9525" marR="9525" marT="9525" marB="0">
                    <a:lnL w="12700" cmpd="sng">
                      <a:noFill/>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7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a:t>
                      </a:r>
                      <a:endParaRPr kumimoji="0" lang="en-GB" sz="18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Seeing world famous or iconic places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92%</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castle / palace / historic house</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89%</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historic monument</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88%</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Trying local food &amp; drink specialities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80%</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Exploring villages / rural areas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76%</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museum</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76%</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National Park</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74%</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Short (&lt; 2hrs) country or coastal walk</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72%</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Having a gourmet meal</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68%</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Shopping for locally made products/craft</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67%</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graphicFrame>
        <p:nvGraphicFramePr>
          <p:cNvPr id="58" name="Table 57"/>
          <p:cNvGraphicFramePr>
            <a:graphicFrameLocks noGrp="1"/>
          </p:cNvGraphicFramePr>
          <p:nvPr>
            <p:extLst>
              <p:ext uri="{D42A27DB-BD31-4B8C-83A1-F6EECF244321}">
                <p14:modId xmlns:p14="http://schemas.microsoft.com/office/powerpoint/2010/main" val="243600425"/>
              </p:ext>
            </p:extLst>
          </p:nvPr>
        </p:nvGraphicFramePr>
        <p:xfrm>
          <a:off x="2260600" y="2220390"/>
          <a:ext cx="4552952" cy="4057004"/>
        </p:xfrm>
        <a:graphic>
          <a:graphicData uri="http://schemas.openxmlformats.org/drawingml/2006/table">
            <a:tbl>
              <a:tblPr>
                <a:tableStyleId>{5C22544A-7EE6-4342-B048-85BDC9FD1C3A}</a:tableStyleId>
              </a:tblPr>
              <a:tblGrid>
                <a:gridCol w="1138238">
                  <a:extLst>
                    <a:ext uri="{9D8B030D-6E8A-4147-A177-3AD203B41FA5}">
                      <a16:colId xmlns:a16="http://schemas.microsoft.com/office/drawing/2014/main" xmlns="" val="2739516737"/>
                    </a:ext>
                  </a:extLst>
                </a:gridCol>
                <a:gridCol w="1138238">
                  <a:extLst>
                    <a:ext uri="{9D8B030D-6E8A-4147-A177-3AD203B41FA5}">
                      <a16:colId xmlns:a16="http://schemas.microsoft.com/office/drawing/2014/main" xmlns="" val="1766475486"/>
                    </a:ext>
                  </a:extLst>
                </a:gridCol>
                <a:gridCol w="1138238">
                  <a:extLst>
                    <a:ext uri="{9D8B030D-6E8A-4147-A177-3AD203B41FA5}">
                      <a16:colId xmlns:a16="http://schemas.microsoft.com/office/drawing/2014/main" xmlns="" val="2701203405"/>
                    </a:ext>
                  </a:extLst>
                </a:gridCol>
                <a:gridCol w="1138238">
                  <a:extLst>
                    <a:ext uri="{9D8B030D-6E8A-4147-A177-3AD203B41FA5}">
                      <a16:colId xmlns:a16="http://schemas.microsoft.com/office/drawing/2014/main" xmlns="" val="3701939803"/>
                    </a:ext>
                  </a:extLst>
                </a:gridCol>
              </a:tblGrid>
              <a:tr h="396000">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35-54s without kids (index 117)</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Female</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(index 113)</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111)</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118)</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Female</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(index 111)</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AB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119)</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117)</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55+ (index 111) </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AB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116)</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Mature / empty nest</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113)</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 / Mature / empty nest (110)</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Mid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110)</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(index 110) </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Female</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(index 118)</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AB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110)</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18-34s without kids</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113)</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55+ (index 116) </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Female</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(index 113)</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AB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120)</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Mature / empty nest (index 132)</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sp>
        <p:nvSpPr>
          <p:cNvPr id="59" name="Rectangle 58"/>
          <p:cNvSpPr/>
          <p:nvPr/>
        </p:nvSpPr>
        <p:spPr>
          <a:xfrm>
            <a:off x="2344387" y="1450600"/>
            <a:ext cx="2989613"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MARKET LEVEL</a:t>
            </a:r>
          </a:p>
          <a:p>
            <a:pPr>
              <a:lnSpc>
                <a:spcPts val="1100"/>
              </a:lnSpc>
            </a:pPr>
            <a:r>
              <a:rPr lang="en-GB" sz="1200" b="1" dirty="0">
                <a:solidFill>
                  <a:srgbClr val="120742"/>
                </a:solidFill>
                <a:latin typeface="Arial" panose="020B0604020202020204" pitchFamily="34" charset="0"/>
                <a:cs typeface="Arial" panose="020B0604020202020204" pitchFamily="34" charset="0"/>
              </a:rPr>
              <a:t>DEMOGRAPHIC SKEWS </a:t>
            </a:r>
          </a:p>
          <a:p>
            <a:pPr>
              <a:lnSpc>
                <a:spcPts val="1100"/>
              </a:lnSpc>
            </a:pPr>
            <a:r>
              <a:rPr lang="en-GB" sz="700" dirty="0">
                <a:latin typeface="Arial" panose="020B0604020202020204" pitchFamily="34" charset="0"/>
                <a:cs typeface="Arial" panose="020B0604020202020204" pitchFamily="34" charset="0"/>
              </a:rPr>
              <a:t>CALLING OUT OF BIGGEST SKEWS IN LEVEL OF CONSIDERATION OF ACTIVITY BY AGE, GENDER SOCIAL GRADE AND LIFESTAGE </a:t>
            </a:r>
          </a:p>
        </p:txBody>
      </p:sp>
      <p:sp>
        <p:nvSpPr>
          <p:cNvPr id="60" name="Rectangle 59"/>
          <p:cNvSpPr/>
          <p:nvPr/>
        </p:nvSpPr>
        <p:spPr>
          <a:xfrm>
            <a:off x="6955787" y="1450600"/>
            <a:ext cx="2094233"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CROSS-OVER WITH OTHER ACTIVITIES</a:t>
            </a:r>
          </a:p>
          <a:p>
            <a:pPr>
              <a:lnSpc>
                <a:spcPts val="1100"/>
              </a:lnSpc>
            </a:pPr>
            <a:r>
              <a:rPr lang="en-GB" sz="700" dirty="0">
                <a:latin typeface="Arial" panose="020B0604020202020204" pitchFamily="34" charset="0"/>
                <a:cs typeface="Arial" panose="020B0604020202020204" pitchFamily="34" charset="0"/>
              </a:rPr>
              <a:t>CONSIDERATION OF OTHER ACTIVITIES AMONG CONSIDERING ACTIVITY (TOP 2 BOX)</a:t>
            </a:r>
          </a:p>
        </p:txBody>
      </p:sp>
      <p:graphicFrame>
        <p:nvGraphicFramePr>
          <p:cNvPr id="25" name="Chart Placeholder 7">
            <a:extLst>
              <a:ext uri="{FF2B5EF4-FFF2-40B4-BE49-F238E27FC236}">
                <a16:creationId xmlns:a16="http://schemas.microsoft.com/office/drawing/2014/main" xmlns="" id="{C3146DF1-94E5-40BA-9DA1-B7EE12B48F15}"/>
              </a:ext>
            </a:extLst>
          </p:cNvPr>
          <p:cNvGraphicFramePr>
            <a:graphicFrameLocks/>
          </p:cNvGraphicFramePr>
          <p:nvPr>
            <p:extLst>
              <p:ext uri="{D42A27DB-BD31-4B8C-83A1-F6EECF244321}">
                <p14:modId xmlns:p14="http://schemas.microsoft.com/office/powerpoint/2010/main" val="686313109"/>
              </p:ext>
            </p:extLst>
          </p:nvPr>
        </p:nvGraphicFramePr>
        <p:xfrm>
          <a:off x="-1366069" y="855950"/>
          <a:ext cx="9743207" cy="467610"/>
        </p:xfrm>
        <a:graphic>
          <a:graphicData uri="http://schemas.openxmlformats.org/drawingml/2006/chart">
            <c:chart xmlns:c="http://schemas.openxmlformats.org/drawingml/2006/chart" xmlns:r="http://schemas.openxmlformats.org/officeDocument/2006/relationships" r:id="rId9"/>
          </a:graphicData>
        </a:graphic>
      </p:graphicFrame>
      <p:sp>
        <p:nvSpPr>
          <p:cNvPr id="26" name="Rectangle 25">
            <a:extLst>
              <a:ext uri="{FF2B5EF4-FFF2-40B4-BE49-F238E27FC236}">
                <a16:creationId xmlns:a16="http://schemas.microsoft.com/office/drawing/2014/main" xmlns="" id="{AF7A4EFB-DCC7-443E-832B-0CBC880BD223}"/>
              </a:ext>
            </a:extLst>
          </p:cNvPr>
          <p:cNvSpPr/>
          <p:nvPr/>
        </p:nvSpPr>
        <p:spPr>
          <a:xfrm>
            <a:off x="1830724" y="665551"/>
            <a:ext cx="564257" cy="276999"/>
          </a:xfrm>
          <a:prstGeom prst="rect">
            <a:avLst/>
          </a:prstGeom>
          <a:solidFill>
            <a:schemeClr val="bg1"/>
          </a:solidFill>
        </p:spPr>
        <p:txBody>
          <a:bodyPr wrap="none" lIns="0" tIns="0" rIns="0" bIns="0">
            <a:spAutoFit/>
          </a:bodyPr>
          <a:lstStyle/>
          <a:p>
            <a:r>
              <a:rPr lang="en-GB" sz="900" dirty="0">
                <a:solidFill>
                  <a:srgbClr val="92D050"/>
                </a:solidFill>
                <a:latin typeface="Arial" panose="020B0604020202020204" pitchFamily="34" charset="0"/>
                <a:cs typeface="Arial" panose="020B0604020202020204" pitchFamily="34" charset="0"/>
              </a:rPr>
              <a:t>Very likely</a:t>
            </a:r>
          </a:p>
          <a:p>
            <a:r>
              <a:rPr lang="en-GB" sz="900" dirty="0">
                <a:solidFill>
                  <a:srgbClr val="92D050"/>
                </a:solidFill>
                <a:latin typeface="Arial" panose="020B0604020202020204" pitchFamily="34" charset="0"/>
                <a:cs typeface="Arial" panose="020B0604020202020204" pitchFamily="34" charset="0"/>
              </a:rPr>
              <a:t>to consider</a:t>
            </a:r>
          </a:p>
        </p:txBody>
      </p:sp>
      <p:sp>
        <p:nvSpPr>
          <p:cNvPr id="27" name="Rectangle 26">
            <a:extLst>
              <a:ext uri="{FF2B5EF4-FFF2-40B4-BE49-F238E27FC236}">
                <a16:creationId xmlns:a16="http://schemas.microsoft.com/office/drawing/2014/main" xmlns="" id="{E9F1CD86-E77B-4973-98BF-78133EB8E699}"/>
              </a:ext>
            </a:extLst>
          </p:cNvPr>
          <p:cNvSpPr/>
          <p:nvPr/>
        </p:nvSpPr>
        <p:spPr>
          <a:xfrm>
            <a:off x="2983074" y="665551"/>
            <a:ext cx="769441" cy="276999"/>
          </a:xfrm>
          <a:prstGeom prst="rect">
            <a:avLst/>
          </a:prstGeom>
          <a:solidFill>
            <a:schemeClr val="bg1"/>
          </a:solidFill>
        </p:spPr>
        <p:txBody>
          <a:bodyPr wrap="none" lIns="0" tIns="0" rIns="0" bIns="0">
            <a:spAutoFit/>
          </a:bodyPr>
          <a:lstStyle/>
          <a:p>
            <a:r>
              <a:rPr lang="en-GB" sz="900" dirty="0">
                <a:solidFill>
                  <a:srgbClr val="00B050"/>
                </a:solidFill>
                <a:latin typeface="Arial" panose="020B0604020202020204" pitchFamily="34" charset="0"/>
                <a:cs typeface="Arial" panose="020B0604020202020204" pitchFamily="34" charset="0"/>
              </a:rPr>
              <a:t>Definitely </a:t>
            </a:r>
          </a:p>
          <a:p>
            <a:r>
              <a:rPr lang="en-GB" sz="900" dirty="0">
                <a:solidFill>
                  <a:srgbClr val="00B050"/>
                </a:solidFill>
                <a:latin typeface="Arial" panose="020B0604020202020204" pitchFamily="34" charset="0"/>
                <a:cs typeface="Arial" panose="020B0604020202020204" pitchFamily="34" charset="0"/>
              </a:rPr>
              <a:t>would consider</a:t>
            </a:r>
          </a:p>
        </p:txBody>
      </p:sp>
    </p:spTree>
    <p:extLst>
      <p:ext uri="{BB962C8B-B14F-4D97-AF65-F5344CB8AC3E}">
        <p14:creationId xmlns:p14="http://schemas.microsoft.com/office/powerpoint/2010/main" val="3753875609"/>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ext Placeholder 17"/>
          <p:cNvSpPr>
            <a:spLocks noGrp="1"/>
          </p:cNvSpPr>
          <p:nvPr>
            <p:ph type="body" sz="quarter" idx="13"/>
          </p:nvPr>
        </p:nvSpPr>
        <p:spPr>
          <a:xfrm>
            <a:off x="364445" y="6396162"/>
            <a:ext cx="4381504" cy="274638"/>
          </a:xfrm>
        </p:spPr>
        <p:txBody>
          <a:bodyPr lIns="0"/>
          <a:lstStyle/>
          <a:p>
            <a:r>
              <a:rPr lang="en-GB" dirty="0"/>
              <a:t>Discover England Fund – Activities &amp; Themes Research 2017</a:t>
            </a:r>
          </a:p>
        </p:txBody>
      </p:sp>
      <p:pic>
        <p:nvPicPr>
          <p:cNvPr id="6" name="Picture 5"/>
          <p:cNvPicPr>
            <a:picLocks noChangeAspect="1"/>
          </p:cNvPicPr>
          <p:nvPr/>
        </p:nvPicPr>
        <p:blipFill>
          <a:blip r:embed="rId3">
            <a:clrChange>
              <a:clrFrom>
                <a:srgbClr val="FFFFFF"/>
              </a:clrFrom>
              <a:clrTo>
                <a:srgbClr val="FFFFFF">
                  <a:alpha val="0"/>
                </a:srgbClr>
              </a:clrTo>
            </a:clrChange>
          </a:blip>
          <a:stretch>
            <a:fillRect/>
          </a:stretch>
        </p:blipFill>
        <p:spPr>
          <a:xfrm>
            <a:off x="7118198" y="6384361"/>
            <a:ext cx="947246" cy="257740"/>
          </a:xfrm>
          <a:prstGeom prst="rect">
            <a:avLst/>
          </a:prstGeom>
        </p:spPr>
      </p:pic>
      <p:pic>
        <p:nvPicPr>
          <p:cNvPr id="24" name="Picture 23"/>
          <p:cNvPicPr>
            <a:picLocks noChangeAspect="1"/>
          </p:cNvPicPr>
          <p:nvPr/>
        </p:nvPicPr>
        <p:blipFill rotWithShape="1">
          <a:blip r:embed="rId4"/>
          <a:srcRect l="17343" t="4419" r="12023" b="12561"/>
          <a:stretch/>
        </p:blipFill>
        <p:spPr>
          <a:xfrm>
            <a:off x="8172950" y="6341608"/>
            <a:ext cx="359990" cy="355944"/>
          </a:xfrm>
          <a:prstGeom prst="ellipse">
            <a:avLst/>
          </a:prstGeom>
        </p:spPr>
      </p:pic>
      <p:sp>
        <p:nvSpPr>
          <p:cNvPr id="38" name="TextBox 37"/>
          <p:cNvSpPr txBox="1"/>
          <p:nvPr/>
        </p:nvSpPr>
        <p:spPr>
          <a:xfrm>
            <a:off x="1997213" y="274989"/>
            <a:ext cx="4897451" cy="307777"/>
          </a:xfrm>
          <a:prstGeom prst="rect">
            <a:avLst/>
          </a:prstGeom>
          <a:noFill/>
        </p:spPr>
        <p:txBody>
          <a:bodyPr wrap="square" rtlCol="0">
            <a:spAutoFit/>
          </a:bodyPr>
          <a:lstStyle/>
          <a:p>
            <a:r>
              <a:rPr lang="en-GB" sz="1400" b="1" dirty="0">
                <a:solidFill>
                  <a:schemeClr val="bg1"/>
                </a:solidFill>
                <a:latin typeface="Arial" panose="020B0604020202020204" pitchFamily="34" charset="0"/>
                <a:cs typeface="Arial" panose="020B0604020202020204" pitchFamily="34" charset="0"/>
              </a:rPr>
              <a:t>Short (&lt; 2hrs) country or coastal walk</a:t>
            </a:r>
          </a:p>
        </p:txBody>
      </p:sp>
      <p:pic>
        <p:nvPicPr>
          <p:cNvPr id="31" name="Picture 30"/>
          <p:cNvPicPr>
            <a:picLocks noChangeAspect="1"/>
          </p:cNvPicPr>
          <p:nvPr/>
        </p:nvPicPr>
        <p:blipFill rotWithShape="1">
          <a:blip r:embed="rId5">
            <a:clrChange>
              <a:clrFrom>
                <a:srgbClr val="FFFFFF"/>
              </a:clrFrom>
              <a:clrTo>
                <a:srgbClr val="FFFFFF">
                  <a:alpha val="0"/>
                </a:srgbClr>
              </a:clrTo>
            </a:clrChange>
            <a:duotone>
              <a:schemeClr val="accent1">
                <a:shade val="45000"/>
                <a:satMod val="135000"/>
              </a:schemeClr>
              <a:prstClr val="white"/>
            </a:duotone>
          </a:blip>
          <a:srcRect l="12310"/>
          <a:stretch/>
        </p:blipFill>
        <p:spPr>
          <a:xfrm>
            <a:off x="2312861" y="2221322"/>
            <a:ext cx="1060577" cy="409658"/>
          </a:xfrm>
          <a:prstGeom prst="rect">
            <a:avLst/>
          </a:prstGeom>
        </p:spPr>
      </p:pic>
      <p:grpSp>
        <p:nvGrpSpPr>
          <p:cNvPr id="35" name="Group 34"/>
          <p:cNvGrpSpPr/>
          <p:nvPr/>
        </p:nvGrpSpPr>
        <p:grpSpPr>
          <a:xfrm>
            <a:off x="3786188" y="2228850"/>
            <a:ext cx="376238" cy="370021"/>
            <a:chOff x="9854026" y="2720970"/>
            <a:chExt cx="2328762" cy="2438400"/>
          </a:xfrm>
        </p:grpSpPr>
        <p:pic>
          <p:nvPicPr>
            <p:cNvPr id="36" name="Picture 35"/>
            <p:cNvPicPr>
              <a:picLocks noChangeAspect="1"/>
            </p:cNvPicPr>
            <p:nvPr/>
          </p:nvPicPr>
          <p:blipFill rotWithShape="1">
            <a:blip r:embed="rId6">
              <a:clrChange>
                <a:clrFrom>
                  <a:srgbClr val="FFFFFF"/>
                </a:clrFrom>
                <a:clrTo>
                  <a:srgbClr val="FFFFFF">
                    <a:alpha val="0"/>
                  </a:srgbClr>
                </a:clrTo>
              </a:clrChange>
              <a:duotone>
                <a:schemeClr val="accent1">
                  <a:shade val="45000"/>
                  <a:satMod val="135000"/>
                </a:schemeClr>
                <a:prstClr val="white"/>
              </a:duotone>
            </a:blip>
            <a:srcRect l="3673" r="64404"/>
            <a:stretch/>
          </p:blipFill>
          <p:spPr>
            <a:xfrm>
              <a:off x="9854026" y="2720970"/>
              <a:ext cx="1173708" cy="2438400"/>
            </a:xfrm>
            <a:prstGeom prst="rect">
              <a:avLst/>
            </a:prstGeom>
          </p:spPr>
        </p:pic>
        <p:pic>
          <p:nvPicPr>
            <p:cNvPr id="41" name="Picture 40"/>
            <p:cNvPicPr>
              <a:picLocks noChangeAspect="1"/>
            </p:cNvPicPr>
            <p:nvPr/>
          </p:nvPicPr>
          <p:blipFill rotWithShape="1">
            <a:blip r:embed="rId6">
              <a:clrChange>
                <a:clrFrom>
                  <a:srgbClr val="FFFFFF"/>
                </a:clrFrom>
                <a:clrTo>
                  <a:srgbClr val="FFFFFF">
                    <a:alpha val="0"/>
                  </a:srgbClr>
                </a:clrTo>
              </a:clrChange>
              <a:duotone>
                <a:schemeClr val="accent1">
                  <a:shade val="45000"/>
                  <a:satMod val="135000"/>
                </a:schemeClr>
                <a:prstClr val="white"/>
              </a:duotone>
            </a:blip>
            <a:srcRect l="66034" r="2043"/>
            <a:stretch/>
          </p:blipFill>
          <p:spPr>
            <a:xfrm>
              <a:off x="11009080" y="2720970"/>
              <a:ext cx="1173708" cy="2438400"/>
            </a:xfrm>
            <a:prstGeom prst="rect">
              <a:avLst/>
            </a:prstGeom>
          </p:spPr>
        </p:pic>
      </p:grpSp>
      <p:pic>
        <p:nvPicPr>
          <p:cNvPr id="43" name="Picture 42"/>
          <p:cNvPicPr>
            <a:picLocks noChangeAspect="1"/>
          </p:cNvPicPr>
          <p:nvPr/>
        </p:nvPicPr>
        <p:blipFill>
          <a:blip r:embed="rId7">
            <a:clrChange>
              <a:clrFrom>
                <a:srgbClr val="FFFFFF"/>
              </a:clrFrom>
              <a:clrTo>
                <a:srgbClr val="FFFFFF">
                  <a:alpha val="0"/>
                </a:srgbClr>
              </a:clrTo>
            </a:clrChange>
            <a:duotone>
              <a:schemeClr val="accent1">
                <a:shade val="45000"/>
                <a:satMod val="135000"/>
              </a:schemeClr>
              <a:prstClr val="white"/>
            </a:duotone>
          </a:blip>
          <a:stretch>
            <a:fillRect/>
          </a:stretch>
        </p:blipFill>
        <p:spPr>
          <a:xfrm>
            <a:off x="4900113" y="2233613"/>
            <a:ext cx="400136" cy="355163"/>
          </a:xfrm>
          <a:prstGeom prst="rect">
            <a:avLst/>
          </a:prstGeom>
        </p:spPr>
      </p:pic>
      <p:pic>
        <p:nvPicPr>
          <p:cNvPr id="45" name="Picture 44"/>
          <p:cNvPicPr>
            <a:picLocks noChangeAspect="1"/>
          </p:cNvPicPr>
          <p:nvPr/>
        </p:nvPicPr>
        <p:blipFill>
          <a:blip r:embed="rId8">
            <a:clrChange>
              <a:clrFrom>
                <a:srgbClr val="FFFFFF"/>
              </a:clrFrom>
              <a:clrTo>
                <a:srgbClr val="FFFFFF">
                  <a:alpha val="0"/>
                </a:srgbClr>
              </a:clrTo>
            </a:clrChange>
            <a:duotone>
              <a:schemeClr val="accent1">
                <a:shade val="45000"/>
                <a:satMod val="135000"/>
              </a:schemeClr>
              <a:prstClr val="white"/>
            </a:duotone>
          </a:blip>
          <a:stretch>
            <a:fillRect/>
          </a:stretch>
        </p:blipFill>
        <p:spPr>
          <a:xfrm>
            <a:off x="5999205" y="2227674"/>
            <a:ext cx="525420" cy="355840"/>
          </a:xfrm>
          <a:prstGeom prst="rect">
            <a:avLst/>
          </a:prstGeom>
        </p:spPr>
      </p:pic>
      <p:sp>
        <p:nvSpPr>
          <p:cNvPr id="33" name="Rectangle 32"/>
          <p:cNvSpPr/>
          <p:nvPr/>
        </p:nvSpPr>
        <p:spPr>
          <a:xfrm>
            <a:off x="222440" y="943161"/>
            <a:ext cx="1550020" cy="323165"/>
          </a:xfrm>
          <a:prstGeom prst="rect">
            <a:avLst/>
          </a:prstGeom>
          <a:noFill/>
        </p:spPr>
        <p:txBody>
          <a:bodyPr wrap="square" lIns="0" tIns="0" rIns="0" bIns="0">
            <a:spAutoFit/>
          </a:bodyPr>
          <a:lstStyle/>
          <a:p>
            <a:pPr algn="r"/>
            <a:r>
              <a:rPr lang="en-GB" sz="1050" b="1" dirty="0">
                <a:latin typeface="Arial" panose="020B0604020202020204" pitchFamily="34" charset="0"/>
                <a:cs typeface="Arial" panose="020B0604020202020204" pitchFamily="34" charset="0"/>
              </a:rPr>
              <a:t>Consideration of </a:t>
            </a:r>
          </a:p>
          <a:p>
            <a:pPr algn="r"/>
            <a:r>
              <a:rPr lang="en-GB" sz="1050" b="1" dirty="0">
                <a:latin typeface="Arial" panose="020B0604020202020204" pitchFamily="34" charset="0"/>
                <a:cs typeface="Arial" panose="020B0604020202020204" pitchFamily="34" charset="0"/>
              </a:rPr>
              <a:t>activity in England </a:t>
            </a:r>
            <a:endParaRPr lang="en-GB" sz="1050" b="1" dirty="0">
              <a:solidFill>
                <a:srgbClr val="00B050"/>
              </a:solidFill>
              <a:latin typeface="Arial" panose="020B0604020202020204" pitchFamily="34" charset="0"/>
              <a:cs typeface="Arial" panose="020B0604020202020204" pitchFamily="34" charset="0"/>
            </a:endParaRPr>
          </a:p>
        </p:txBody>
      </p:sp>
      <p:sp>
        <p:nvSpPr>
          <p:cNvPr id="51" name="Oval 50"/>
          <p:cNvSpPr/>
          <p:nvPr/>
        </p:nvSpPr>
        <p:spPr>
          <a:xfrm>
            <a:off x="7611047"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Tier 2</a:t>
            </a:r>
          </a:p>
          <a:p>
            <a:pPr lvl="0" algn="ctr"/>
            <a:r>
              <a:rPr lang="en-US" sz="900" baseline="-3000" dirty="0">
                <a:solidFill>
                  <a:srgbClr val="120742"/>
                </a:solidFill>
                <a:latin typeface="Arial" panose="020B0604020202020204" pitchFamily="34" charset="0"/>
                <a:cs typeface="Arial" panose="020B0604020202020204" pitchFamily="34" charset="0"/>
              </a:rPr>
              <a:t>Consideration </a:t>
            </a:r>
          </a:p>
          <a:p>
            <a:pPr lvl="0" algn="ctr"/>
            <a:r>
              <a:rPr lang="en-US" sz="900" baseline="-3000" dirty="0">
                <a:solidFill>
                  <a:srgbClr val="120742"/>
                </a:solidFill>
                <a:latin typeface="Arial" panose="020B0604020202020204" pitchFamily="34" charset="0"/>
                <a:cs typeface="Arial" panose="020B0604020202020204" pitchFamily="34" charset="0"/>
              </a:rPr>
              <a:t>tier (activity)</a:t>
            </a:r>
          </a:p>
        </p:txBody>
      </p:sp>
      <p:sp>
        <p:nvSpPr>
          <p:cNvPr id="52" name="Oval 51"/>
          <p:cNvSpPr/>
          <p:nvPr/>
        </p:nvSpPr>
        <p:spPr>
          <a:xfrm>
            <a:off x="8384732"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Rank 7</a:t>
            </a:r>
          </a:p>
          <a:p>
            <a:pPr lvl="0" algn="ctr"/>
            <a:r>
              <a:rPr lang="en-US" sz="900" baseline="-3000" dirty="0">
                <a:solidFill>
                  <a:srgbClr val="120742"/>
                </a:solidFill>
                <a:latin typeface="Arial" panose="020B0604020202020204" pitchFamily="34" charset="0"/>
                <a:cs typeface="Arial" panose="020B0604020202020204" pitchFamily="34" charset="0"/>
              </a:rPr>
              <a:t>Activity cluster</a:t>
            </a:r>
          </a:p>
          <a:p>
            <a:pPr lvl="0" algn="ctr"/>
            <a:r>
              <a:rPr lang="en-US" sz="900" baseline="-3000" dirty="0">
                <a:solidFill>
                  <a:srgbClr val="120742"/>
                </a:solidFill>
                <a:latin typeface="Arial" panose="020B0604020202020204" pitchFamily="34" charset="0"/>
                <a:cs typeface="Arial" panose="020B0604020202020204" pitchFamily="34" charset="0"/>
              </a:rPr>
              <a:t>ranking </a:t>
            </a:r>
          </a:p>
        </p:txBody>
      </p:sp>
      <p:sp>
        <p:nvSpPr>
          <p:cNvPr id="53" name="Oval 52"/>
          <p:cNvSpPr/>
          <p:nvPr/>
        </p:nvSpPr>
        <p:spPr>
          <a:xfrm>
            <a:off x="6837362"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62%</a:t>
            </a:r>
          </a:p>
          <a:p>
            <a:pPr lvl="0" algn="ctr"/>
            <a:r>
              <a:rPr lang="en-US" sz="900" baseline="-3000" dirty="0">
                <a:solidFill>
                  <a:srgbClr val="120742"/>
                </a:solidFill>
                <a:latin typeface="Arial" panose="020B0604020202020204" pitchFamily="34" charset="0"/>
                <a:cs typeface="Arial" panose="020B0604020202020204" pitchFamily="34" charset="0"/>
              </a:rPr>
              <a:t>Consideration </a:t>
            </a:r>
          </a:p>
          <a:p>
            <a:pPr lvl="0" algn="ctr"/>
            <a:r>
              <a:rPr lang="en-US" sz="900" baseline="-3000" dirty="0">
                <a:solidFill>
                  <a:srgbClr val="120742"/>
                </a:solidFill>
                <a:latin typeface="Arial" panose="020B0604020202020204" pitchFamily="34" charset="0"/>
                <a:cs typeface="Arial" panose="020B0604020202020204" pitchFamily="34" charset="0"/>
              </a:rPr>
              <a:t>of activity</a:t>
            </a:r>
          </a:p>
        </p:txBody>
      </p:sp>
      <p:graphicFrame>
        <p:nvGraphicFramePr>
          <p:cNvPr id="54" name="Table 53"/>
          <p:cNvGraphicFramePr>
            <a:graphicFrameLocks noGrp="1"/>
          </p:cNvGraphicFramePr>
          <p:nvPr>
            <p:extLst>
              <p:ext uri="{D42A27DB-BD31-4B8C-83A1-F6EECF244321}">
                <p14:modId xmlns:p14="http://schemas.microsoft.com/office/powerpoint/2010/main" val="3248871215"/>
              </p:ext>
            </p:extLst>
          </p:nvPr>
        </p:nvGraphicFramePr>
        <p:xfrm>
          <a:off x="352419" y="2220075"/>
          <a:ext cx="1817372" cy="3996000"/>
        </p:xfrm>
        <a:graphic>
          <a:graphicData uri="http://schemas.openxmlformats.org/drawingml/2006/table">
            <a:tbl>
              <a:tblPr>
                <a:tableStyleId>{5C22544A-7EE6-4342-B048-85BDC9FD1C3A}</a:tableStyleId>
              </a:tblPr>
              <a:tblGrid>
                <a:gridCol w="506413">
                  <a:extLst>
                    <a:ext uri="{9D8B030D-6E8A-4147-A177-3AD203B41FA5}">
                      <a16:colId xmlns:a16="http://schemas.microsoft.com/office/drawing/2014/main" xmlns="" val="63228188"/>
                    </a:ext>
                  </a:extLst>
                </a:gridCol>
                <a:gridCol w="495871">
                  <a:extLst>
                    <a:ext uri="{9D8B030D-6E8A-4147-A177-3AD203B41FA5}">
                      <a16:colId xmlns:a16="http://schemas.microsoft.com/office/drawing/2014/main" xmlns="" val="1958371471"/>
                    </a:ext>
                  </a:extLst>
                </a:gridCol>
                <a:gridCol w="369316">
                  <a:extLst>
                    <a:ext uri="{9D8B030D-6E8A-4147-A177-3AD203B41FA5}">
                      <a16:colId xmlns:a16="http://schemas.microsoft.com/office/drawing/2014/main" xmlns="" val="2739516737"/>
                    </a:ext>
                  </a:extLst>
                </a:gridCol>
                <a:gridCol w="445772">
                  <a:extLst>
                    <a:ext uri="{9D8B030D-6E8A-4147-A177-3AD203B41FA5}">
                      <a16:colId xmlns:a16="http://schemas.microsoft.com/office/drawing/2014/main" xmlns="" val="2729930291"/>
                    </a:ext>
                  </a:extLst>
                </a:gridCol>
              </a:tblGrid>
              <a:tr h="396000">
                <a:tc>
                  <a:txBody>
                    <a:bodyPr/>
                    <a:lstStyle/>
                    <a:p>
                      <a:pPr algn="l" fontAlgn="b"/>
                      <a:r>
                        <a:rPr lang="en-GB" sz="1100" b="1" i="0" u="none" strike="noStrike" dirty="0">
                          <a:solidFill>
                            <a:schemeClr val="tx1"/>
                          </a:solidFill>
                          <a:effectLst/>
                          <a:latin typeface="Arial" panose="020B0604020202020204" pitchFamily="34" charset="0"/>
                          <a:cs typeface="Arial" panose="020B0604020202020204" pitchFamily="34" charset="0"/>
                        </a:rPr>
                        <a:t>Market</a:t>
                      </a:r>
                    </a:p>
                  </a:txBody>
                  <a:tcPr marL="9525" marR="9525" marT="0" marB="0">
                    <a:lnL w="12700" cmpd="sng">
                      <a:noFill/>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8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 &amp; INDEX </a:t>
                      </a:r>
                      <a:endParaRPr lang="en-GB" sz="2000" b="1" i="0" u="none" strike="noStrike" dirty="0">
                        <a:solidFill>
                          <a:schemeClr val="tx1"/>
                        </a:solidFill>
                        <a:effectLst/>
                        <a:latin typeface="Arial" panose="020B0604020202020204" pitchFamily="34" charset="0"/>
                        <a:cs typeface="Arial" panose="020B0604020202020204" pitchFamily="34" charset="0"/>
                      </a:endParaRPr>
                    </a:p>
                  </a:txBody>
                  <a:tcPr marL="9525" marR="9525" marT="0"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en-GB" sz="1100" b="1"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1100" b="1"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Rank</a:t>
                      </a:r>
                      <a:endParaRPr kumimoji="0" lang="en-GB" sz="11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9525" marR="9525" marT="0" marB="0">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CH</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71%</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114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92D05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6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DE</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69%</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110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92D05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6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UK</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68%</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109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4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NL</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65%</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105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5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USA</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62%</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100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9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FR</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60%</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96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7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SP</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60%</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96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7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AUS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53%</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85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11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NO</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52%</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83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12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IT</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50%</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80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15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sp>
        <p:nvSpPr>
          <p:cNvPr id="55" name="Rectangle 54"/>
          <p:cNvSpPr/>
          <p:nvPr/>
        </p:nvSpPr>
        <p:spPr>
          <a:xfrm>
            <a:off x="352419" y="1450600"/>
            <a:ext cx="1909642"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MARKET LEVEL CONSIDERATION</a:t>
            </a:r>
          </a:p>
          <a:p>
            <a:pPr>
              <a:lnSpc>
                <a:spcPts val="1100"/>
              </a:lnSpc>
            </a:pPr>
            <a:r>
              <a:rPr lang="en-GB" sz="700" dirty="0">
                <a:latin typeface="Arial" panose="020B0604020202020204" pitchFamily="34" charset="0"/>
                <a:cs typeface="Arial" panose="020B0604020202020204" pitchFamily="34" charset="0"/>
              </a:rPr>
              <a:t>TOP 2 BOX CONSIDERATION OF ACTIVITY INDEXED VS. TOTAL &amp;  RANKED </a:t>
            </a:r>
          </a:p>
        </p:txBody>
      </p:sp>
      <p:graphicFrame>
        <p:nvGraphicFramePr>
          <p:cNvPr id="56" name="Table 55"/>
          <p:cNvGraphicFramePr>
            <a:graphicFrameLocks noGrp="1"/>
          </p:cNvGraphicFramePr>
          <p:nvPr>
            <p:extLst>
              <p:ext uri="{D42A27DB-BD31-4B8C-83A1-F6EECF244321}">
                <p14:modId xmlns:p14="http://schemas.microsoft.com/office/powerpoint/2010/main" val="628024374"/>
              </p:ext>
            </p:extLst>
          </p:nvPr>
        </p:nvGraphicFramePr>
        <p:xfrm>
          <a:off x="6961775" y="2220075"/>
          <a:ext cx="2031429" cy="3996000"/>
        </p:xfrm>
        <a:graphic>
          <a:graphicData uri="http://schemas.openxmlformats.org/drawingml/2006/table">
            <a:tbl>
              <a:tblPr>
                <a:tableStyleId>{5C22544A-7EE6-4342-B048-85BDC9FD1C3A}</a:tableStyleId>
              </a:tblPr>
              <a:tblGrid>
                <a:gridCol w="1440000">
                  <a:extLst>
                    <a:ext uri="{9D8B030D-6E8A-4147-A177-3AD203B41FA5}">
                      <a16:colId xmlns:a16="http://schemas.microsoft.com/office/drawing/2014/main" xmlns="" val="63228188"/>
                    </a:ext>
                  </a:extLst>
                </a:gridCol>
                <a:gridCol w="591429">
                  <a:extLst>
                    <a:ext uri="{9D8B030D-6E8A-4147-A177-3AD203B41FA5}">
                      <a16:colId xmlns:a16="http://schemas.microsoft.com/office/drawing/2014/main" xmlns="" val="2739516737"/>
                    </a:ext>
                  </a:extLst>
                </a:gridCol>
              </a:tblGrid>
              <a:tr h="396000">
                <a:tc>
                  <a:txBody>
                    <a:bodyPr/>
                    <a:lstStyle/>
                    <a:p>
                      <a:pPr algn="l" fontAlgn="b"/>
                      <a:r>
                        <a:rPr lang="en-GB" sz="1100" b="1" i="0" u="none" strike="noStrike" dirty="0">
                          <a:solidFill>
                            <a:schemeClr val="tx1"/>
                          </a:solidFill>
                          <a:effectLst/>
                          <a:latin typeface="Arial" panose="020B0604020202020204" pitchFamily="34" charset="0"/>
                          <a:cs typeface="Arial" panose="020B0604020202020204" pitchFamily="34" charset="0"/>
                        </a:rPr>
                        <a:t>Activity</a:t>
                      </a:r>
                    </a:p>
                  </a:txBody>
                  <a:tcPr marL="9525" marR="9525" marT="9525" marB="0">
                    <a:lnL w="12700" cmpd="sng">
                      <a:noFill/>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7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a:t>
                      </a:r>
                      <a:endParaRPr kumimoji="0" lang="en-GB" sz="18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Seeing world famous or iconic places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88%</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castle / palace / historic house</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87%</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historic monument</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85%</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Trying local food &amp; drink specialities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82%</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park/garden</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78%</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Exploring villages / rural areas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75%</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museum</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75%</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National Park</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73%</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Long (&gt; half day) country or coastal walk</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71%</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Event associated with local traditions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69%</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graphicFrame>
        <p:nvGraphicFramePr>
          <p:cNvPr id="58" name="Table 57"/>
          <p:cNvGraphicFramePr>
            <a:graphicFrameLocks noGrp="1"/>
          </p:cNvGraphicFramePr>
          <p:nvPr>
            <p:extLst>
              <p:ext uri="{D42A27DB-BD31-4B8C-83A1-F6EECF244321}">
                <p14:modId xmlns:p14="http://schemas.microsoft.com/office/powerpoint/2010/main" val="1820842655"/>
              </p:ext>
            </p:extLst>
          </p:nvPr>
        </p:nvGraphicFramePr>
        <p:xfrm>
          <a:off x="2260600" y="2220390"/>
          <a:ext cx="4552952" cy="3996000"/>
        </p:xfrm>
        <a:graphic>
          <a:graphicData uri="http://schemas.openxmlformats.org/drawingml/2006/table">
            <a:tbl>
              <a:tblPr>
                <a:tableStyleId>{5C22544A-7EE6-4342-B048-85BDC9FD1C3A}</a:tableStyleId>
              </a:tblPr>
              <a:tblGrid>
                <a:gridCol w="1138238">
                  <a:extLst>
                    <a:ext uri="{9D8B030D-6E8A-4147-A177-3AD203B41FA5}">
                      <a16:colId xmlns:a16="http://schemas.microsoft.com/office/drawing/2014/main" xmlns="" val="2739516737"/>
                    </a:ext>
                  </a:extLst>
                </a:gridCol>
                <a:gridCol w="1138238">
                  <a:extLst>
                    <a:ext uri="{9D8B030D-6E8A-4147-A177-3AD203B41FA5}">
                      <a16:colId xmlns:a16="http://schemas.microsoft.com/office/drawing/2014/main" xmlns="" val="1766475486"/>
                    </a:ext>
                  </a:extLst>
                </a:gridCol>
                <a:gridCol w="1138238">
                  <a:extLst>
                    <a:ext uri="{9D8B030D-6E8A-4147-A177-3AD203B41FA5}">
                      <a16:colId xmlns:a16="http://schemas.microsoft.com/office/drawing/2014/main" xmlns="" val="2701203405"/>
                    </a:ext>
                  </a:extLst>
                </a:gridCol>
                <a:gridCol w="1138238">
                  <a:extLst>
                    <a:ext uri="{9D8B030D-6E8A-4147-A177-3AD203B41FA5}">
                      <a16:colId xmlns:a16="http://schemas.microsoft.com/office/drawing/2014/main" xmlns="" val="3701939803"/>
                    </a:ext>
                  </a:extLst>
                </a:gridCol>
              </a:tblGrid>
              <a:tr h="396000">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116)</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35-54s (112)</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35-54s without kids</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114)</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35-54s (115)</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Female</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(index 109)</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55 Plus without kids</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122)</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55+ (112)</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125)</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Female</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(index 109)</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113)</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35-54s (110)</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35-54s without kids</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116)</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55+ (110)</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Mature / empty nest</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114)</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35-54s (119)</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Slight AB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111)</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Mid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125)</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sp>
        <p:nvSpPr>
          <p:cNvPr id="59" name="Rectangle 58"/>
          <p:cNvSpPr/>
          <p:nvPr/>
        </p:nvSpPr>
        <p:spPr>
          <a:xfrm>
            <a:off x="2344387" y="1450600"/>
            <a:ext cx="2989613"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MARKET LEVEL</a:t>
            </a:r>
          </a:p>
          <a:p>
            <a:pPr>
              <a:lnSpc>
                <a:spcPts val="1100"/>
              </a:lnSpc>
            </a:pPr>
            <a:r>
              <a:rPr lang="en-GB" sz="1200" b="1" dirty="0">
                <a:solidFill>
                  <a:srgbClr val="120742"/>
                </a:solidFill>
                <a:latin typeface="Arial" panose="020B0604020202020204" pitchFamily="34" charset="0"/>
                <a:cs typeface="Arial" panose="020B0604020202020204" pitchFamily="34" charset="0"/>
              </a:rPr>
              <a:t>DEMOGRAPHIC SKEWS </a:t>
            </a:r>
          </a:p>
          <a:p>
            <a:pPr>
              <a:lnSpc>
                <a:spcPts val="1100"/>
              </a:lnSpc>
            </a:pPr>
            <a:r>
              <a:rPr lang="en-GB" sz="700" dirty="0">
                <a:latin typeface="Arial" panose="020B0604020202020204" pitchFamily="34" charset="0"/>
                <a:cs typeface="Arial" panose="020B0604020202020204" pitchFamily="34" charset="0"/>
              </a:rPr>
              <a:t>CALLING OUT OF BIGGEST SKEWS IN LEVEL OF CONSIDERATION OF ACTIVITY BY AGE, GENDER SOCIAL GRADE AND LIFESTAGE </a:t>
            </a:r>
          </a:p>
        </p:txBody>
      </p:sp>
      <p:sp>
        <p:nvSpPr>
          <p:cNvPr id="60" name="Rectangle 59"/>
          <p:cNvSpPr/>
          <p:nvPr/>
        </p:nvSpPr>
        <p:spPr>
          <a:xfrm>
            <a:off x="6955787" y="1450600"/>
            <a:ext cx="2094233"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CROSS-OVER WITH OTHER ACTIVITIES</a:t>
            </a:r>
          </a:p>
          <a:p>
            <a:pPr>
              <a:lnSpc>
                <a:spcPts val="1100"/>
              </a:lnSpc>
            </a:pPr>
            <a:r>
              <a:rPr lang="en-GB" sz="700" dirty="0">
                <a:latin typeface="Arial" panose="020B0604020202020204" pitchFamily="34" charset="0"/>
                <a:cs typeface="Arial" panose="020B0604020202020204" pitchFamily="34" charset="0"/>
              </a:rPr>
              <a:t>CONSIDERATION OF OTHER ACTIVITIES AMONG CONSIDERING ACTIVITY (TOP 2 BOX)</a:t>
            </a:r>
          </a:p>
        </p:txBody>
      </p:sp>
      <p:graphicFrame>
        <p:nvGraphicFramePr>
          <p:cNvPr id="25" name="Chart Placeholder 7">
            <a:extLst>
              <a:ext uri="{FF2B5EF4-FFF2-40B4-BE49-F238E27FC236}">
                <a16:creationId xmlns:a16="http://schemas.microsoft.com/office/drawing/2014/main" xmlns="" id="{084C48F6-26E8-488F-A893-77012F4C246F}"/>
              </a:ext>
            </a:extLst>
          </p:cNvPr>
          <p:cNvGraphicFramePr>
            <a:graphicFrameLocks/>
          </p:cNvGraphicFramePr>
          <p:nvPr>
            <p:extLst>
              <p:ext uri="{D42A27DB-BD31-4B8C-83A1-F6EECF244321}">
                <p14:modId xmlns:p14="http://schemas.microsoft.com/office/powerpoint/2010/main" val="332645888"/>
              </p:ext>
            </p:extLst>
          </p:nvPr>
        </p:nvGraphicFramePr>
        <p:xfrm>
          <a:off x="-1366069" y="855950"/>
          <a:ext cx="9743207" cy="467610"/>
        </p:xfrm>
        <a:graphic>
          <a:graphicData uri="http://schemas.openxmlformats.org/drawingml/2006/chart">
            <c:chart xmlns:c="http://schemas.openxmlformats.org/drawingml/2006/chart" xmlns:r="http://schemas.openxmlformats.org/officeDocument/2006/relationships" r:id="rId9"/>
          </a:graphicData>
        </a:graphic>
      </p:graphicFrame>
      <p:sp>
        <p:nvSpPr>
          <p:cNvPr id="26" name="Rectangle 25">
            <a:extLst>
              <a:ext uri="{FF2B5EF4-FFF2-40B4-BE49-F238E27FC236}">
                <a16:creationId xmlns:a16="http://schemas.microsoft.com/office/drawing/2014/main" xmlns="" id="{198FAB22-B55B-44FC-B45E-80B72BF8B384}"/>
              </a:ext>
            </a:extLst>
          </p:cNvPr>
          <p:cNvSpPr/>
          <p:nvPr/>
        </p:nvSpPr>
        <p:spPr>
          <a:xfrm>
            <a:off x="1830724" y="665551"/>
            <a:ext cx="564257" cy="276999"/>
          </a:xfrm>
          <a:prstGeom prst="rect">
            <a:avLst/>
          </a:prstGeom>
          <a:solidFill>
            <a:schemeClr val="bg1"/>
          </a:solidFill>
        </p:spPr>
        <p:txBody>
          <a:bodyPr wrap="none" lIns="0" tIns="0" rIns="0" bIns="0">
            <a:spAutoFit/>
          </a:bodyPr>
          <a:lstStyle/>
          <a:p>
            <a:r>
              <a:rPr lang="en-GB" sz="900" dirty="0">
                <a:solidFill>
                  <a:srgbClr val="92D050"/>
                </a:solidFill>
                <a:latin typeface="Arial" panose="020B0604020202020204" pitchFamily="34" charset="0"/>
                <a:cs typeface="Arial" panose="020B0604020202020204" pitchFamily="34" charset="0"/>
              </a:rPr>
              <a:t>Very likely</a:t>
            </a:r>
          </a:p>
          <a:p>
            <a:r>
              <a:rPr lang="en-GB" sz="900" dirty="0">
                <a:solidFill>
                  <a:srgbClr val="92D050"/>
                </a:solidFill>
                <a:latin typeface="Arial" panose="020B0604020202020204" pitchFamily="34" charset="0"/>
                <a:cs typeface="Arial" panose="020B0604020202020204" pitchFamily="34" charset="0"/>
              </a:rPr>
              <a:t>to consider</a:t>
            </a:r>
          </a:p>
        </p:txBody>
      </p:sp>
      <p:sp>
        <p:nvSpPr>
          <p:cNvPr id="27" name="Rectangle 26">
            <a:extLst>
              <a:ext uri="{FF2B5EF4-FFF2-40B4-BE49-F238E27FC236}">
                <a16:creationId xmlns:a16="http://schemas.microsoft.com/office/drawing/2014/main" xmlns="" id="{658F5698-B8CE-42A6-859F-91C9EDFA2C9F}"/>
              </a:ext>
            </a:extLst>
          </p:cNvPr>
          <p:cNvSpPr/>
          <p:nvPr/>
        </p:nvSpPr>
        <p:spPr>
          <a:xfrm>
            <a:off x="3054511" y="665551"/>
            <a:ext cx="769441" cy="276999"/>
          </a:xfrm>
          <a:prstGeom prst="rect">
            <a:avLst/>
          </a:prstGeom>
          <a:solidFill>
            <a:schemeClr val="bg1"/>
          </a:solidFill>
        </p:spPr>
        <p:txBody>
          <a:bodyPr wrap="none" lIns="0" tIns="0" rIns="0" bIns="0">
            <a:spAutoFit/>
          </a:bodyPr>
          <a:lstStyle/>
          <a:p>
            <a:r>
              <a:rPr lang="en-GB" sz="900" dirty="0">
                <a:solidFill>
                  <a:srgbClr val="00B050"/>
                </a:solidFill>
                <a:latin typeface="Arial" panose="020B0604020202020204" pitchFamily="34" charset="0"/>
                <a:cs typeface="Arial" panose="020B0604020202020204" pitchFamily="34" charset="0"/>
              </a:rPr>
              <a:t>Definitely </a:t>
            </a:r>
          </a:p>
          <a:p>
            <a:r>
              <a:rPr lang="en-GB" sz="900" dirty="0">
                <a:solidFill>
                  <a:srgbClr val="00B050"/>
                </a:solidFill>
                <a:latin typeface="Arial" panose="020B0604020202020204" pitchFamily="34" charset="0"/>
                <a:cs typeface="Arial" panose="020B0604020202020204" pitchFamily="34" charset="0"/>
              </a:rPr>
              <a:t>would consider</a:t>
            </a:r>
          </a:p>
        </p:txBody>
      </p:sp>
    </p:spTree>
    <p:extLst>
      <p:ext uri="{BB962C8B-B14F-4D97-AF65-F5344CB8AC3E}">
        <p14:creationId xmlns:p14="http://schemas.microsoft.com/office/powerpoint/2010/main" val="1556164877"/>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ext Placeholder 17"/>
          <p:cNvSpPr>
            <a:spLocks noGrp="1"/>
          </p:cNvSpPr>
          <p:nvPr>
            <p:ph type="body" sz="quarter" idx="13"/>
          </p:nvPr>
        </p:nvSpPr>
        <p:spPr>
          <a:xfrm>
            <a:off x="364445" y="6396162"/>
            <a:ext cx="4381504" cy="274638"/>
          </a:xfrm>
        </p:spPr>
        <p:txBody>
          <a:bodyPr lIns="0"/>
          <a:lstStyle/>
          <a:p>
            <a:r>
              <a:rPr lang="en-GB" dirty="0"/>
              <a:t>Discover England Fund – Activities &amp; Themes Research 2017</a:t>
            </a:r>
          </a:p>
        </p:txBody>
      </p:sp>
      <p:pic>
        <p:nvPicPr>
          <p:cNvPr id="6" name="Picture 5"/>
          <p:cNvPicPr>
            <a:picLocks noChangeAspect="1"/>
          </p:cNvPicPr>
          <p:nvPr/>
        </p:nvPicPr>
        <p:blipFill>
          <a:blip r:embed="rId3">
            <a:clrChange>
              <a:clrFrom>
                <a:srgbClr val="FFFFFF"/>
              </a:clrFrom>
              <a:clrTo>
                <a:srgbClr val="FFFFFF">
                  <a:alpha val="0"/>
                </a:srgbClr>
              </a:clrTo>
            </a:clrChange>
          </a:blip>
          <a:stretch>
            <a:fillRect/>
          </a:stretch>
        </p:blipFill>
        <p:spPr>
          <a:xfrm>
            <a:off x="7118198" y="6384361"/>
            <a:ext cx="947246" cy="257740"/>
          </a:xfrm>
          <a:prstGeom prst="rect">
            <a:avLst/>
          </a:prstGeom>
        </p:spPr>
      </p:pic>
      <p:pic>
        <p:nvPicPr>
          <p:cNvPr id="24" name="Picture 23"/>
          <p:cNvPicPr>
            <a:picLocks noChangeAspect="1"/>
          </p:cNvPicPr>
          <p:nvPr/>
        </p:nvPicPr>
        <p:blipFill rotWithShape="1">
          <a:blip r:embed="rId4"/>
          <a:srcRect l="17343" t="4419" r="12023" b="12561"/>
          <a:stretch/>
        </p:blipFill>
        <p:spPr>
          <a:xfrm>
            <a:off x="8172950" y="6341608"/>
            <a:ext cx="359990" cy="355944"/>
          </a:xfrm>
          <a:prstGeom prst="ellipse">
            <a:avLst/>
          </a:prstGeom>
        </p:spPr>
      </p:pic>
      <p:graphicFrame>
        <p:nvGraphicFramePr>
          <p:cNvPr id="29" name="Table 28"/>
          <p:cNvGraphicFramePr>
            <a:graphicFrameLocks noGrp="1"/>
          </p:cNvGraphicFramePr>
          <p:nvPr>
            <p:extLst>
              <p:ext uri="{D42A27DB-BD31-4B8C-83A1-F6EECF244321}">
                <p14:modId xmlns:p14="http://schemas.microsoft.com/office/powerpoint/2010/main" val="1334260483"/>
              </p:ext>
            </p:extLst>
          </p:nvPr>
        </p:nvGraphicFramePr>
        <p:xfrm>
          <a:off x="337049" y="1663942"/>
          <a:ext cx="5038800" cy="4608000"/>
        </p:xfrm>
        <a:graphic>
          <a:graphicData uri="http://schemas.openxmlformats.org/drawingml/2006/table">
            <a:tbl>
              <a:tblPr>
                <a:tableStyleId>{5C22544A-7EE6-4342-B048-85BDC9FD1C3A}</a:tableStyleId>
              </a:tblPr>
              <a:tblGrid>
                <a:gridCol w="2590800">
                  <a:extLst>
                    <a:ext uri="{9D8B030D-6E8A-4147-A177-3AD203B41FA5}">
                      <a16:colId xmlns:a16="http://schemas.microsoft.com/office/drawing/2014/main" xmlns="" val="1103061090"/>
                    </a:ext>
                  </a:extLst>
                </a:gridCol>
                <a:gridCol w="612000">
                  <a:extLst>
                    <a:ext uri="{9D8B030D-6E8A-4147-A177-3AD203B41FA5}">
                      <a16:colId xmlns:a16="http://schemas.microsoft.com/office/drawing/2014/main" xmlns="" val="644159123"/>
                    </a:ext>
                  </a:extLst>
                </a:gridCol>
                <a:gridCol w="612000">
                  <a:extLst>
                    <a:ext uri="{9D8B030D-6E8A-4147-A177-3AD203B41FA5}">
                      <a16:colId xmlns:a16="http://schemas.microsoft.com/office/drawing/2014/main" xmlns="" val="2996424261"/>
                    </a:ext>
                  </a:extLst>
                </a:gridCol>
                <a:gridCol w="612000">
                  <a:extLst>
                    <a:ext uri="{9D8B030D-6E8A-4147-A177-3AD203B41FA5}">
                      <a16:colId xmlns:a16="http://schemas.microsoft.com/office/drawing/2014/main" xmlns="" val="1071325149"/>
                    </a:ext>
                  </a:extLst>
                </a:gridCol>
                <a:gridCol w="612000">
                  <a:extLst>
                    <a:ext uri="{9D8B030D-6E8A-4147-A177-3AD203B41FA5}">
                      <a16:colId xmlns:a16="http://schemas.microsoft.com/office/drawing/2014/main" xmlns="" val="3859757549"/>
                    </a:ext>
                  </a:extLst>
                </a:gridCol>
              </a:tblGrid>
              <a:tr h="396000">
                <a:tc>
                  <a:txBody>
                    <a:bodyPr/>
                    <a:lstStyle/>
                    <a:p>
                      <a:pPr algn="l" fontAlgn="b"/>
                      <a:r>
                        <a:rPr lang="en-GB" sz="1200" b="1" i="0" u="none" strike="noStrike" dirty="0">
                          <a:solidFill>
                            <a:schemeClr val="tx1"/>
                          </a:solidFill>
                          <a:effectLst/>
                          <a:latin typeface="Arial" panose="020B0604020202020204" pitchFamily="34" charset="0"/>
                          <a:cs typeface="Arial" panose="020B0604020202020204" pitchFamily="34" charset="0"/>
                        </a:rPr>
                        <a:t>IMPORTANT WHEN TAKING HOLS</a:t>
                      </a:r>
                      <a:endParaRPr lang="en-GB" sz="1600" b="1"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nchor="ctr">
                    <a:lnL w="12700" cmpd="sng">
                      <a:noFill/>
                    </a:lnL>
                    <a:lnR w="3175" cap="flat" cmpd="sng" algn="ctr">
                      <a:solidFill>
                        <a:schemeClr val="bg1">
                          <a:lumMod val="75000"/>
                        </a:schemeClr>
                      </a:solidFill>
                      <a:prstDash val="solid"/>
                      <a:round/>
                      <a:headEnd type="none" w="med" len="med"/>
                      <a:tailEnd type="none" w="med" len="med"/>
                    </a:lnR>
                    <a:lnT w="12700" cmpd="sng">
                      <a:noFill/>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6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a:t>
                      </a:r>
                      <a:endParaRPr lang="en-GB" sz="1200" b="1" i="0" u="none" strike="noStrike" dirty="0">
                        <a:solidFill>
                          <a:schemeClr val="tx1"/>
                        </a:solidFill>
                        <a:effectLst/>
                        <a:latin typeface="Arial" panose="020B0604020202020204" pitchFamily="34" charset="0"/>
                        <a:cs typeface="Arial" panose="020B0604020202020204" pitchFamily="34" charset="0"/>
                      </a:endParaRPr>
                    </a:p>
                    <a:p>
                      <a:pPr algn="ctr" fontAlgn="ctr"/>
                      <a:r>
                        <a:rPr lang="en-GB" sz="600" b="1" i="0" u="sng" strike="noStrike" dirty="0">
                          <a:solidFill>
                            <a:schemeClr val="tx1"/>
                          </a:solidFill>
                          <a:effectLst/>
                          <a:latin typeface="Arial" panose="020B0604020202020204" pitchFamily="34" charset="0"/>
                          <a:cs typeface="Arial" panose="020B0604020202020204" pitchFamily="34" charset="0"/>
                        </a:rPr>
                        <a:t>GENERALLY</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12700" cmpd="sng">
                      <a:noFill/>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6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VS GLOBAL</a:t>
                      </a:r>
                      <a:endParaRPr lang="en-GB" sz="1100" b="1"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12700" cmpd="sng">
                      <a:noFill/>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6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a:t>
                      </a:r>
                      <a:endParaRPr kumimoji="0" lang="en-GB" sz="12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endParaRPr>
                    </a:p>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600" b="1" i="0" u="sng"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ENGLAND</a:t>
                      </a:r>
                      <a:endParaRPr lang="en-GB" sz="600" b="1"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12700" cmpd="sng">
                      <a:noFill/>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200" b="1" i="0" u="none" strike="noStrike" dirty="0">
                          <a:solidFill>
                            <a:schemeClr val="tx1"/>
                          </a:solidFill>
                          <a:effectLst/>
                          <a:latin typeface="Arial" panose="020B0604020202020204" pitchFamily="34" charset="0"/>
                          <a:cs typeface="Arial" panose="020B0604020202020204" pitchFamily="34" charset="0"/>
                        </a:rPr>
                        <a:t>DIFF</a:t>
                      </a:r>
                    </a:p>
                    <a:p>
                      <a:pPr algn="ctr" fontAlgn="b"/>
                      <a:r>
                        <a:rPr lang="en-GB" sz="600" b="1" i="0" u="none" strike="noStrike" dirty="0">
                          <a:solidFill>
                            <a:schemeClr val="tx1"/>
                          </a:solidFill>
                          <a:effectLst/>
                          <a:latin typeface="Arial" panose="020B0604020202020204" pitchFamily="34" charset="0"/>
                          <a:cs typeface="Arial" panose="020B0604020202020204" pitchFamily="34" charset="0"/>
                        </a:rPr>
                        <a:t>VS GENERALLY</a:t>
                      </a:r>
                    </a:p>
                  </a:txBody>
                  <a:tcPr marL="9525" marR="9525" marT="9525" marB="0" anchor="ctr">
                    <a:lnL w="3175" cap="flat" cmpd="sng" algn="ctr">
                      <a:solidFill>
                        <a:schemeClr val="bg1">
                          <a:lumMod val="75000"/>
                        </a:schemeClr>
                      </a:solidFill>
                      <a:prstDash val="solid"/>
                      <a:round/>
                      <a:headEnd type="none" w="med" len="med"/>
                      <a:tailEnd type="none" w="med" len="med"/>
                    </a:lnL>
                    <a:lnR w="12700" cmpd="sng">
                      <a:noFill/>
                    </a:lnR>
                    <a:lnT w="12700" cmpd="sng">
                      <a:noFill/>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255244487"/>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Enjoying the natural world / scenery</a:t>
                      </a:r>
                    </a:p>
                  </a:txBody>
                  <a:tcPr marL="9525" marR="9525" marT="9525" marB="0"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77%</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108 </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53%</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1" i="0" u="none" strike="noStrike" dirty="0">
                          <a:solidFill>
                            <a:srgbClr val="C00000"/>
                          </a:solidFill>
                          <a:effectLst/>
                          <a:latin typeface="Arial" panose="020B0604020202020204" pitchFamily="34" charset="0"/>
                          <a:cs typeface="Arial" panose="020B0604020202020204" pitchFamily="34" charset="0"/>
                        </a:rPr>
                        <a:t>-24%</a:t>
                      </a:r>
                    </a:p>
                  </a:txBody>
                  <a:tcPr marL="9525" marR="9525" marT="9525" marB="0" anchor="ctr">
                    <a:lnL w="3175" cap="flat" cmpd="sng" algn="ctr">
                      <a:solidFill>
                        <a:schemeClr val="bg1">
                          <a:lumMod val="75000"/>
                        </a:schemeClr>
                      </a:solidFill>
                      <a:prstDash val="solid"/>
                      <a:round/>
                      <a:headEnd type="none" w="med" len="med"/>
                      <a:tailEnd type="none" w="med" len="med"/>
                    </a:lnL>
                    <a:lnR w="285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005986910"/>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Learning more about the destination / country</a:t>
                      </a:r>
                    </a:p>
                  </a:txBody>
                  <a:tcPr marL="9525" marR="9525" marT="9525" marB="0"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77%</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bg1"/>
                          </a:solidFill>
                          <a:effectLst/>
                          <a:latin typeface="Arial" panose="020B0604020202020204" pitchFamily="34" charset="0"/>
                          <a:cs typeface="Arial" panose="020B0604020202020204" pitchFamily="34" charset="0"/>
                        </a:rPr>
                        <a:t>115 </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92D050"/>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64%</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1" i="0" u="none" strike="noStrike" dirty="0">
                          <a:solidFill>
                            <a:srgbClr val="C00000"/>
                          </a:solidFill>
                          <a:effectLst/>
                          <a:latin typeface="Arial" panose="020B0604020202020204" pitchFamily="34" charset="0"/>
                          <a:cs typeface="Arial" panose="020B0604020202020204" pitchFamily="34" charset="0"/>
                        </a:rPr>
                        <a:t>-13%</a:t>
                      </a:r>
                    </a:p>
                  </a:txBody>
                  <a:tcPr marL="9525" marR="9525" marT="9525" marB="0" anchor="ctr">
                    <a:lnL w="3175" cap="flat" cmpd="sng" algn="ctr">
                      <a:solidFill>
                        <a:schemeClr val="bg1">
                          <a:lumMod val="75000"/>
                        </a:schemeClr>
                      </a:solidFill>
                      <a:prstDash val="solid"/>
                      <a:round/>
                      <a:headEnd type="none" w="med" len="med"/>
                      <a:tailEnd type="none" w="med" len="med"/>
                    </a:lnL>
                    <a:lnR w="285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445093793"/>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Seeing the most famous sights … </a:t>
                      </a:r>
                    </a:p>
                  </a:txBody>
                  <a:tcPr marL="9525" marR="9525" marT="9525" marB="0"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70%</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105 </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73%</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+2%</a:t>
                      </a:r>
                    </a:p>
                  </a:txBody>
                  <a:tcPr marL="9525" marR="9525" marT="9525" marB="0" anchor="ctr">
                    <a:lnL w="3175" cap="flat" cmpd="sng" algn="ctr">
                      <a:solidFill>
                        <a:schemeClr val="bg1">
                          <a:lumMod val="75000"/>
                        </a:schemeClr>
                      </a:solidFill>
                      <a:prstDash val="solid"/>
                      <a:round/>
                      <a:headEnd type="none" w="med" len="med"/>
                      <a:tailEnd type="none" w="med" len="med"/>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408950056"/>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Experiencing local culture</a:t>
                      </a:r>
                    </a:p>
                  </a:txBody>
                  <a:tcPr marL="9525" marR="9525" marT="9525" marB="0"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66%</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104 </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58%</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-7%</a:t>
                      </a:r>
                    </a:p>
                  </a:txBody>
                  <a:tcPr marL="9525" marR="9525" marT="9525" marB="0" anchor="ctr">
                    <a:lnL w="3175" cap="flat" cmpd="sng" algn="ctr">
                      <a:solidFill>
                        <a:schemeClr val="bg1">
                          <a:lumMod val="75000"/>
                        </a:schemeClr>
                      </a:solidFill>
                      <a:prstDash val="solid"/>
                      <a:round/>
                      <a:headEnd type="none" w="med" len="med"/>
                      <a:tailEnd type="none" w="med" len="med"/>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457062866"/>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Rest and relaxation</a:t>
                      </a:r>
                    </a:p>
                  </a:txBody>
                  <a:tcPr marL="9525" marR="9525" marT="9525" marB="0"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64%</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104 </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35%</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1" i="0" u="none" strike="noStrike" dirty="0">
                          <a:solidFill>
                            <a:srgbClr val="C00000"/>
                          </a:solidFill>
                          <a:effectLst/>
                          <a:latin typeface="Arial" panose="020B0604020202020204" pitchFamily="34" charset="0"/>
                          <a:cs typeface="Arial" panose="020B0604020202020204" pitchFamily="34" charset="0"/>
                        </a:rPr>
                        <a:t>-30%</a:t>
                      </a:r>
                    </a:p>
                  </a:txBody>
                  <a:tcPr marL="9525" marR="9525" marT="9525" marB="0" anchor="ctr">
                    <a:lnL w="3175" cap="flat" cmpd="sng" algn="ctr">
                      <a:solidFill>
                        <a:schemeClr val="bg1">
                          <a:lumMod val="75000"/>
                        </a:schemeClr>
                      </a:solidFill>
                      <a:prstDash val="solid"/>
                      <a:round/>
                      <a:headEnd type="none" w="med" len="med"/>
                      <a:tailEnd type="none" w="med" len="med"/>
                    </a:lnL>
                    <a:lnR w="285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4167075963"/>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Learning about history and heritage</a:t>
                      </a:r>
                    </a:p>
                  </a:txBody>
                  <a:tcPr marL="9525" marR="9525" marT="9525" marB="0"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61%</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104 </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66%</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457200" rtl="0" eaLnBrk="1" fontAlgn="ctr" latinLnBrk="0" hangingPunct="1"/>
                      <a:r>
                        <a:rPr lang="en-GB" sz="1200" b="0" i="0" u="none" strike="noStrike" kern="1200" dirty="0">
                          <a:solidFill>
                            <a:schemeClr val="tx1"/>
                          </a:solidFill>
                          <a:effectLst/>
                          <a:latin typeface="Arial" panose="020B0604020202020204" pitchFamily="34" charset="0"/>
                          <a:ea typeface="+mn-ea"/>
                          <a:cs typeface="Arial" panose="020B0604020202020204" pitchFamily="34" charset="0"/>
                        </a:rPr>
                        <a:t>+5%</a:t>
                      </a:r>
                    </a:p>
                  </a:txBody>
                  <a:tcPr marL="9525" marR="9525" marT="9525" marB="0" anchor="ctr">
                    <a:lnL w="3175" cap="flat" cmpd="sng" algn="ctr">
                      <a:solidFill>
                        <a:schemeClr val="bg1">
                          <a:lumMod val="75000"/>
                        </a:schemeClr>
                      </a:solidFill>
                      <a:prstDash val="solid"/>
                      <a:round/>
                      <a:headEnd type="none" w="med" len="med"/>
                      <a:tailEnd type="none" w="med" len="med"/>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265351345"/>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Treating / spoiling yourself / others</a:t>
                      </a:r>
                    </a:p>
                  </a:txBody>
                  <a:tcPr marL="9525" marR="9525" marT="9525" marB="0"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60%</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106 </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33%</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1" i="0" u="none" strike="noStrike" dirty="0">
                          <a:solidFill>
                            <a:srgbClr val="C00000"/>
                          </a:solidFill>
                          <a:effectLst/>
                          <a:latin typeface="Arial" panose="020B0604020202020204" pitchFamily="34" charset="0"/>
                          <a:cs typeface="Arial" panose="020B0604020202020204" pitchFamily="34" charset="0"/>
                        </a:rPr>
                        <a:t>-27%</a:t>
                      </a:r>
                    </a:p>
                  </a:txBody>
                  <a:tcPr marL="9525" marR="9525" marT="9525" marB="0" anchor="ctr">
                    <a:lnL w="3175" cap="flat" cmpd="sng" algn="ctr">
                      <a:solidFill>
                        <a:schemeClr val="bg1">
                          <a:lumMod val="75000"/>
                        </a:schemeClr>
                      </a:solidFill>
                      <a:prstDash val="solid"/>
                      <a:round/>
                      <a:headEnd type="none" w="med" len="med"/>
                      <a:tailEnd type="none" w="med" len="med"/>
                    </a:lnL>
                    <a:lnR w="285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373551203"/>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Fun for all the family</a:t>
                      </a:r>
                    </a:p>
                  </a:txBody>
                  <a:tcPr marL="9525" marR="9525" marT="9525" marB="0"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51%</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90 </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33%</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1" i="0" u="none" strike="noStrike" dirty="0">
                          <a:solidFill>
                            <a:srgbClr val="C00000"/>
                          </a:solidFill>
                          <a:effectLst/>
                          <a:latin typeface="Arial" panose="020B0604020202020204" pitchFamily="34" charset="0"/>
                          <a:cs typeface="Arial" panose="020B0604020202020204" pitchFamily="34" charset="0"/>
                        </a:rPr>
                        <a:t>-18%</a:t>
                      </a:r>
                    </a:p>
                  </a:txBody>
                  <a:tcPr marL="9525" marR="9525" marT="9525" marB="0" anchor="ctr">
                    <a:lnL w="3175" cap="flat" cmpd="sng" algn="ctr">
                      <a:solidFill>
                        <a:schemeClr val="bg1">
                          <a:lumMod val="75000"/>
                        </a:schemeClr>
                      </a:solidFill>
                      <a:prstDash val="solid"/>
                      <a:round/>
                      <a:headEnd type="none" w="med" len="med"/>
                      <a:tailEnd type="none" w="med" len="med"/>
                    </a:lnL>
                    <a:lnR w="285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89524845"/>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Meeting new people</a:t>
                      </a:r>
                    </a:p>
                  </a:txBody>
                  <a:tcPr marL="9525" marR="9525" marT="9525" marB="0"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35%</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97 </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50%</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1" i="0" u="none" strike="noStrike" dirty="0">
                          <a:solidFill>
                            <a:srgbClr val="00B050"/>
                          </a:solidFill>
                          <a:effectLst/>
                          <a:latin typeface="Arial" panose="020B0604020202020204" pitchFamily="34" charset="0"/>
                          <a:cs typeface="Arial" panose="020B0604020202020204" pitchFamily="34" charset="0"/>
                        </a:rPr>
                        <a:t>+15%</a:t>
                      </a:r>
                    </a:p>
                  </a:txBody>
                  <a:tcPr marL="9525" marR="9525" marT="9525" marB="0" anchor="ctr">
                    <a:lnL w="3175" cap="flat" cmpd="sng" algn="ctr">
                      <a:solidFill>
                        <a:schemeClr val="bg1">
                          <a:lumMod val="75000"/>
                        </a:schemeClr>
                      </a:solidFill>
                      <a:prstDash val="solid"/>
                      <a:round/>
                      <a:headEnd type="none" w="med" len="med"/>
                      <a:tailEnd type="none" w="med" len="med"/>
                    </a:lnL>
                    <a:lnR w="285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824507888"/>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Helping the local community / environment</a:t>
                      </a:r>
                    </a:p>
                  </a:txBody>
                  <a:tcPr marL="9525" marR="9525" marT="9525" marB="0"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24%</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98 </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40%</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1" i="0" u="none" strike="noStrike" dirty="0">
                          <a:solidFill>
                            <a:srgbClr val="00B050"/>
                          </a:solidFill>
                          <a:effectLst/>
                          <a:latin typeface="Arial" panose="020B0604020202020204" pitchFamily="34" charset="0"/>
                          <a:cs typeface="Arial" panose="020B0604020202020204" pitchFamily="34" charset="0"/>
                        </a:rPr>
                        <a:t>+16%</a:t>
                      </a:r>
                    </a:p>
                  </a:txBody>
                  <a:tcPr marL="9525" marR="9525" marT="9525" marB="0" anchor="ctr">
                    <a:lnL w="3175" cap="flat" cmpd="sng" algn="ctr">
                      <a:solidFill>
                        <a:schemeClr val="bg1">
                          <a:lumMod val="75000"/>
                        </a:schemeClr>
                      </a:solidFill>
                      <a:prstDash val="solid"/>
                      <a:round/>
                      <a:headEnd type="none" w="med" len="med"/>
                      <a:tailEnd type="none" w="med" len="med"/>
                    </a:lnL>
                    <a:lnR w="285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463063126"/>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Achieving something challenging</a:t>
                      </a:r>
                    </a:p>
                  </a:txBody>
                  <a:tcPr marL="9525" marR="9525" marT="9525" marB="0"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19%</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bg1"/>
                          </a:solidFill>
                          <a:effectLst/>
                          <a:latin typeface="Arial" panose="020B0604020202020204" pitchFamily="34" charset="0"/>
                          <a:cs typeface="Arial" panose="020B0604020202020204" pitchFamily="34" charset="0"/>
                        </a:rPr>
                        <a:t>77 </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C00000"/>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37%</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1" i="0" u="none" strike="noStrike" dirty="0">
                          <a:solidFill>
                            <a:srgbClr val="00B050"/>
                          </a:solidFill>
                          <a:effectLst/>
                          <a:latin typeface="Arial" panose="020B0604020202020204" pitchFamily="34" charset="0"/>
                          <a:cs typeface="Arial" panose="020B0604020202020204" pitchFamily="34" charset="0"/>
                        </a:rPr>
                        <a:t>+18%</a:t>
                      </a:r>
                    </a:p>
                  </a:txBody>
                  <a:tcPr marL="9525" marR="9525" marT="9525" marB="0" anchor="ctr">
                    <a:lnL w="3175" cap="flat" cmpd="sng" algn="ctr">
                      <a:solidFill>
                        <a:schemeClr val="bg1">
                          <a:lumMod val="75000"/>
                        </a:schemeClr>
                      </a:solidFill>
                      <a:prstDash val="solid"/>
                      <a:round/>
                      <a:headEnd type="none" w="med" len="med"/>
                      <a:tailEnd type="none" w="med" len="med"/>
                    </a:lnL>
                    <a:lnR w="285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89088986"/>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Thrill and excitement from activities / sports</a:t>
                      </a:r>
                    </a:p>
                  </a:txBody>
                  <a:tcPr marL="9525" marR="9525" marT="9525" marB="0"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17%</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bg1"/>
                          </a:solidFill>
                          <a:effectLst/>
                          <a:latin typeface="Arial" panose="020B0604020202020204" pitchFamily="34" charset="0"/>
                          <a:cs typeface="Arial" panose="020B0604020202020204" pitchFamily="34" charset="0"/>
                        </a:rPr>
                        <a:t>61 </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C00000"/>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30%</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1" i="0" u="none" strike="noStrike" dirty="0">
                          <a:solidFill>
                            <a:srgbClr val="00B050"/>
                          </a:solidFill>
                          <a:effectLst/>
                          <a:latin typeface="Arial" panose="020B0604020202020204" pitchFamily="34" charset="0"/>
                          <a:cs typeface="Arial" panose="020B0604020202020204" pitchFamily="34" charset="0"/>
                        </a:rPr>
                        <a:t>+14%</a:t>
                      </a:r>
                    </a:p>
                  </a:txBody>
                  <a:tcPr marL="9525" marR="9525" marT="9525" marB="0" anchor="ctr">
                    <a:lnL w="3175" cap="flat" cmpd="sng" algn="ctr">
                      <a:solidFill>
                        <a:schemeClr val="bg1">
                          <a:lumMod val="75000"/>
                        </a:schemeClr>
                      </a:solidFill>
                      <a:prstDash val="solid"/>
                      <a:round/>
                      <a:headEnd type="none" w="med" len="med"/>
                      <a:tailEnd type="none" w="med" len="med"/>
                    </a:lnL>
                    <a:lnR w="285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214850825"/>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Partying</a:t>
                      </a:r>
                    </a:p>
                  </a:txBody>
                  <a:tcPr marL="9525" marR="9525" marT="9525" marB="0"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11%</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bg1"/>
                          </a:solidFill>
                          <a:effectLst/>
                          <a:latin typeface="Arial" panose="020B0604020202020204" pitchFamily="34" charset="0"/>
                          <a:cs typeface="Arial" panose="020B0604020202020204" pitchFamily="34" charset="0"/>
                        </a:rPr>
                        <a:t>53 </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C00000"/>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45%</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tc>
                  <a:txBody>
                    <a:bodyPr/>
                    <a:lstStyle/>
                    <a:p>
                      <a:pPr algn="ctr" fontAlgn="ctr"/>
                      <a:r>
                        <a:rPr lang="en-GB" sz="1200" b="1" i="0" u="none" strike="noStrike" dirty="0">
                          <a:solidFill>
                            <a:srgbClr val="00B050"/>
                          </a:solidFill>
                          <a:effectLst/>
                          <a:latin typeface="Arial" panose="020B0604020202020204" pitchFamily="34" charset="0"/>
                          <a:cs typeface="Arial" panose="020B0604020202020204" pitchFamily="34" charset="0"/>
                        </a:rPr>
                        <a:t>+34%</a:t>
                      </a:r>
                    </a:p>
                  </a:txBody>
                  <a:tcPr marL="9525" marR="9525" marT="9525" marB="0" anchor="ctr">
                    <a:lnL w="3175" cap="flat" cmpd="sng" algn="ctr">
                      <a:solidFill>
                        <a:schemeClr val="bg1">
                          <a:lumMod val="75000"/>
                        </a:schemeClr>
                      </a:solidFill>
                      <a:prstDash val="solid"/>
                      <a:round/>
                      <a:headEnd type="none" w="med" len="med"/>
                      <a:tailEnd type="none" w="med" len="med"/>
                    </a:lnL>
                    <a:lnR w="285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781145162"/>
                  </a:ext>
                </a:extLst>
              </a:tr>
            </a:tbl>
          </a:graphicData>
        </a:graphic>
      </p:graphicFrame>
      <p:sp>
        <p:nvSpPr>
          <p:cNvPr id="33" name="Rectangle 32"/>
          <p:cNvSpPr/>
          <p:nvPr/>
        </p:nvSpPr>
        <p:spPr>
          <a:xfrm>
            <a:off x="361945" y="926035"/>
            <a:ext cx="4540255" cy="697627"/>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IMPORTANT FACTORS WHEN TAKING HOLIDAYS </a:t>
            </a:r>
          </a:p>
          <a:p>
            <a:pPr>
              <a:lnSpc>
                <a:spcPts val="1100"/>
              </a:lnSpc>
            </a:pPr>
            <a:r>
              <a:rPr lang="en-GB" sz="1200" b="1" dirty="0">
                <a:solidFill>
                  <a:srgbClr val="120742"/>
                </a:solidFill>
                <a:latin typeface="Arial" panose="020B0604020202020204" pitchFamily="34" charset="0"/>
                <a:cs typeface="Arial" panose="020B0604020202020204" pitchFamily="34" charset="0"/>
              </a:rPr>
              <a:t>GENERALLY &amp;  ENGLAND DELIVERY AGAINST THESE</a:t>
            </a:r>
          </a:p>
          <a:p>
            <a:r>
              <a:rPr lang="en-GB" sz="700" dirty="0">
                <a:latin typeface="Arial" panose="020B0604020202020204" pitchFamily="34" charset="0"/>
                <a:cs typeface="Arial" panose="020B0604020202020204" pitchFamily="34" charset="0"/>
              </a:rPr>
              <a:t>TOP 2 BOX IMPORTANCE (VERY IMPORTANT / EXTREMELY IMPORTANT) GENERALLY, AND INDEXED AGAINST GLOBAL IMPORTANCE, COMPARED TO TOP 2 BOX ENGLAND DELIVERY AGAINST THIS (SCORED 6 OR 7 WHERE 7 MEANS ENGLAND IS A REALLY GREAT PLACE FOR THIS)</a:t>
            </a:r>
          </a:p>
        </p:txBody>
      </p:sp>
      <p:graphicFrame>
        <p:nvGraphicFramePr>
          <p:cNvPr id="40" name="Table 39"/>
          <p:cNvGraphicFramePr>
            <a:graphicFrameLocks noGrp="1"/>
          </p:cNvGraphicFramePr>
          <p:nvPr>
            <p:extLst>
              <p:ext uri="{D42A27DB-BD31-4B8C-83A1-F6EECF244321}">
                <p14:modId xmlns:p14="http://schemas.microsoft.com/office/powerpoint/2010/main" val="1536931201"/>
              </p:ext>
            </p:extLst>
          </p:nvPr>
        </p:nvGraphicFramePr>
        <p:xfrm>
          <a:off x="5653550" y="1663942"/>
          <a:ext cx="3230410" cy="2016000"/>
        </p:xfrm>
        <a:graphic>
          <a:graphicData uri="http://schemas.openxmlformats.org/drawingml/2006/table">
            <a:tbl>
              <a:tblPr>
                <a:tableStyleId>{5C22544A-7EE6-4342-B048-85BDC9FD1C3A}</a:tableStyleId>
              </a:tblPr>
              <a:tblGrid>
                <a:gridCol w="2006410">
                  <a:extLst>
                    <a:ext uri="{9D8B030D-6E8A-4147-A177-3AD203B41FA5}">
                      <a16:colId xmlns:a16="http://schemas.microsoft.com/office/drawing/2014/main" xmlns="" val="1103061090"/>
                    </a:ext>
                  </a:extLst>
                </a:gridCol>
                <a:gridCol w="612000">
                  <a:extLst>
                    <a:ext uri="{9D8B030D-6E8A-4147-A177-3AD203B41FA5}">
                      <a16:colId xmlns:a16="http://schemas.microsoft.com/office/drawing/2014/main" xmlns="" val="644159123"/>
                    </a:ext>
                  </a:extLst>
                </a:gridCol>
                <a:gridCol w="612000">
                  <a:extLst>
                    <a:ext uri="{9D8B030D-6E8A-4147-A177-3AD203B41FA5}">
                      <a16:colId xmlns:a16="http://schemas.microsoft.com/office/drawing/2014/main" xmlns="" val="2996424261"/>
                    </a:ext>
                  </a:extLst>
                </a:gridCol>
              </a:tblGrid>
              <a:tr h="396000">
                <a:tc>
                  <a:txBody>
                    <a:bodyPr/>
                    <a:lstStyle/>
                    <a:p>
                      <a:pPr marL="0" marR="0" lvl="0" indent="0" algn="l" defTabSz="457200" rtl="0" eaLnBrk="1" fontAlgn="b"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LOCATIONS CONSIDERED</a:t>
                      </a:r>
                    </a:p>
                    <a:p>
                      <a:pPr marL="0" marR="0" lvl="0" indent="0" algn="l" defTabSz="457200" rtl="0" eaLnBrk="1" fontAlgn="b"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 ENGLAND</a:t>
                      </a:r>
                    </a:p>
                  </a:txBody>
                  <a:tcPr marL="9525" marR="9525" marT="9525" marB="0" anchor="ctr">
                    <a:lnL w="12700" cmpd="sng">
                      <a:noFill/>
                    </a:lnL>
                    <a:lnR w="3175" cap="flat" cmpd="sng" algn="ctr">
                      <a:solidFill>
                        <a:schemeClr val="bg1">
                          <a:lumMod val="75000"/>
                        </a:schemeClr>
                      </a:solidFill>
                      <a:prstDash val="solid"/>
                      <a:round/>
                      <a:headEnd type="none" w="med" len="med"/>
                      <a:tailEnd type="none" w="med" len="med"/>
                    </a:lnR>
                    <a:lnT w="12700" cmpd="sng">
                      <a:noFill/>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endParaRPr lang="en-GB" sz="600" b="1"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12700" cmpd="sng">
                      <a:noFill/>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6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VS GLOBAL</a:t>
                      </a:r>
                      <a:endParaRPr lang="en-GB" sz="1100" b="1"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12700" cmpd="sng">
                      <a:noFill/>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xmlns="" val="2255244487"/>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London</a:t>
                      </a:r>
                    </a:p>
                  </a:txBody>
                  <a:tcPr marL="9525" marR="9525" marT="9525" marB="0"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84%</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200" b="0" i="0" u="none" strike="noStrike" dirty="0">
                          <a:solidFill>
                            <a:schemeClr val="tx1"/>
                          </a:solidFill>
                          <a:effectLst/>
                          <a:latin typeface="Arial" panose="020B0604020202020204" pitchFamily="34" charset="0"/>
                          <a:cs typeface="Arial" panose="020B0604020202020204" pitchFamily="34" charset="0"/>
                        </a:rPr>
                        <a:t>103 </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005986910"/>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Coastal or beach locations</a:t>
                      </a:r>
                    </a:p>
                  </a:txBody>
                  <a:tcPr marL="9525" marR="9525" marT="9525" marB="0"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71%</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200" b="0" i="0" u="none" strike="noStrike" dirty="0">
                          <a:solidFill>
                            <a:schemeClr val="bg1"/>
                          </a:solidFill>
                          <a:effectLst/>
                          <a:latin typeface="Arial" panose="020B0604020202020204" pitchFamily="34" charset="0"/>
                          <a:cs typeface="Arial" panose="020B0604020202020204" pitchFamily="34" charset="0"/>
                        </a:rPr>
                        <a:t>116 </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92D050"/>
                    </a:solidFill>
                  </a:tcPr>
                </a:tc>
                <a:extLst>
                  <a:ext uri="{0D108BD9-81ED-4DB2-BD59-A6C34878D82A}">
                    <a16:rowId xmlns:a16="http://schemas.microsoft.com/office/drawing/2014/main" xmlns="" val="445093793"/>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Historic towns and cities</a:t>
                      </a:r>
                    </a:p>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(i.e. outside London)</a:t>
                      </a:r>
                    </a:p>
                  </a:txBody>
                  <a:tcPr marL="9525" marR="9525" marT="9525" marB="0"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67%</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200" b="0" i="0" u="none" strike="noStrike" dirty="0">
                          <a:solidFill>
                            <a:schemeClr val="tx1"/>
                          </a:solidFill>
                          <a:effectLst/>
                          <a:latin typeface="Arial" panose="020B0604020202020204" pitchFamily="34" charset="0"/>
                          <a:cs typeface="Arial" panose="020B0604020202020204" pitchFamily="34" charset="0"/>
                        </a:rPr>
                        <a:t>93 </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408950056"/>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Countryside / villages</a:t>
                      </a:r>
                    </a:p>
                  </a:txBody>
                  <a:tcPr marL="9525" marR="9525" marT="9525" marB="0"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55%</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200" b="0" i="0" u="none" strike="noStrike" dirty="0">
                          <a:solidFill>
                            <a:schemeClr val="tx1"/>
                          </a:solidFill>
                          <a:effectLst/>
                          <a:latin typeface="Arial" panose="020B0604020202020204" pitchFamily="34" charset="0"/>
                          <a:cs typeface="Arial" panose="020B0604020202020204" pitchFamily="34" charset="0"/>
                        </a:rPr>
                        <a:t>92 </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457062866"/>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Modern towns and cities</a:t>
                      </a:r>
                    </a:p>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(i.e. outside London)</a:t>
                      </a:r>
                    </a:p>
                  </a:txBody>
                  <a:tcPr marL="9525" marR="9525" marT="9525" marB="0"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41%</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200" b="0" i="0" u="none" strike="noStrike" dirty="0">
                          <a:solidFill>
                            <a:schemeClr val="bg1"/>
                          </a:solidFill>
                          <a:effectLst/>
                          <a:latin typeface="Arial" panose="020B0604020202020204" pitchFamily="34" charset="0"/>
                          <a:cs typeface="Arial" panose="020B0604020202020204" pitchFamily="34" charset="0"/>
                        </a:rPr>
                        <a:t>81 </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FFC000"/>
                    </a:solidFill>
                  </a:tcPr>
                </a:tc>
                <a:extLst>
                  <a:ext uri="{0D108BD9-81ED-4DB2-BD59-A6C34878D82A}">
                    <a16:rowId xmlns:a16="http://schemas.microsoft.com/office/drawing/2014/main" xmlns="" val="4167075963"/>
                  </a:ext>
                </a:extLst>
              </a:tr>
            </a:tbl>
          </a:graphicData>
        </a:graphic>
      </p:graphicFrame>
      <p:sp>
        <p:nvSpPr>
          <p:cNvPr id="41" name="Rectangle 40"/>
          <p:cNvSpPr/>
          <p:nvPr/>
        </p:nvSpPr>
        <p:spPr>
          <a:xfrm>
            <a:off x="5653550" y="3843130"/>
            <a:ext cx="3230410" cy="2428812"/>
          </a:xfrm>
          <a:prstGeom prst="rect">
            <a:avLst/>
          </a:prstGeom>
          <a:pattFill prst="dkUpDiag">
            <a:fgClr>
              <a:schemeClr val="bg1">
                <a:lumMod val="85000"/>
              </a:schemeClr>
            </a:fgClr>
            <a:bgClr>
              <a:schemeClr val="bg1"/>
            </a:bgClr>
          </a:pattFill>
          <a:ln>
            <a:noFill/>
          </a:ln>
          <a:effectLst/>
        </p:spPr>
        <p:style>
          <a:lnRef idx="1">
            <a:schemeClr val="accent1"/>
          </a:lnRef>
          <a:fillRef idx="3">
            <a:schemeClr val="accent1"/>
          </a:fillRef>
          <a:effectRef idx="2">
            <a:schemeClr val="accent1"/>
          </a:effectRef>
          <a:fontRef idx="minor">
            <a:schemeClr val="lt1"/>
          </a:fontRef>
        </p:style>
        <p:txBody>
          <a:bodyPr lIns="0" rIns="0" rtlCol="0" anchor="t"/>
          <a:lstStyle/>
          <a:p>
            <a:r>
              <a:rPr lang="en-GB" sz="1200" b="1" dirty="0" smtClean="0">
                <a:solidFill>
                  <a:schemeClr val="tx1"/>
                </a:solidFill>
                <a:latin typeface="Arial" panose="020B0604020202020204" pitchFamily="34" charset="0"/>
                <a:cs typeface="Arial" panose="020B0604020202020204" pitchFamily="34" charset="0"/>
              </a:rPr>
              <a:t>QUALITATIVE SUMMARY</a:t>
            </a:r>
            <a:endParaRPr lang="en-GB" sz="1200" b="1" dirty="0">
              <a:solidFill>
                <a:schemeClr val="tx1"/>
              </a:solidFill>
              <a:latin typeface="Arial" panose="020B0604020202020204" pitchFamily="34" charset="0"/>
              <a:cs typeface="Arial" panose="020B0604020202020204" pitchFamily="34" charset="0"/>
            </a:endParaRPr>
          </a:p>
        </p:txBody>
      </p:sp>
      <p:sp>
        <p:nvSpPr>
          <p:cNvPr id="15" name="TextBox 14"/>
          <p:cNvSpPr txBox="1"/>
          <p:nvPr/>
        </p:nvSpPr>
        <p:spPr>
          <a:xfrm>
            <a:off x="5684521" y="274989"/>
            <a:ext cx="3035630" cy="307777"/>
          </a:xfrm>
          <a:prstGeom prst="rect">
            <a:avLst/>
          </a:prstGeom>
          <a:noFill/>
        </p:spPr>
        <p:txBody>
          <a:bodyPr wrap="square" rtlCol="0">
            <a:spAutoFit/>
          </a:bodyPr>
          <a:lstStyle/>
          <a:p>
            <a:pPr algn="r"/>
            <a:r>
              <a:rPr lang="en-GB" sz="1400" b="1" dirty="0">
                <a:solidFill>
                  <a:schemeClr val="bg1"/>
                </a:solidFill>
                <a:latin typeface="Arial" panose="020B0604020202020204" pitchFamily="34" charset="0"/>
                <a:cs typeface="Arial" panose="020B0604020202020204" pitchFamily="34" charset="0"/>
              </a:rPr>
              <a:t>How to interpret the results</a:t>
            </a:r>
          </a:p>
        </p:txBody>
      </p:sp>
      <p:sp>
        <p:nvSpPr>
          <p:cNvPr id="16" name="Rectangle 15"/>
          <p:cNvSpPr/>
          <p:nvPr/>
        </p:nvSpPr>
        <p:spPr>
          <a:xfrm>
            <a:off x="323793" y="2382246"/>
            <a:ext cx="5052056" cy="3889696"/>
          </a:xfrm>
          <a:prstGeom prst="rect">
            <a:avLst/>
          </a:prstGeom>
          <a:solidFill>
            <a:srgbClr val="CBC4C6"/>
          </a:solidFill>
          <a:ln>
            <a:noFill/>
          </a:ln>
          <a:effectLst/>
        </p:spPr>
        <p:style>
          <a:lnRef idx="1">
            <a:schemeClr val="accent1"/>
          </a:lnRef>
          <a:fillRef idx="3">
            <a:schemeClr val="accent1"/>
          </a:fillRef>
          <a:effectRef idx="2">
            <a:schemeClr val="accent1"/>
          </a:effectRef>
          <a:fontRef idx="minor">
            <a:schemeClr val="lt1"/>
          </a:fontRef>
        </p:style>
        <p:txBody>
          <a:bodyPr tIns="108000" bIns="108000" rtlCol="0" anchor="t"/>
          <a:lstStyle/>
          <a:p>
            <a:r>
              <a:rPr lang="en-GB" sz="1000" b="1" i="1" dirty="0">
                <a:solidFill>
                  <a:srgbClr val="C00000"/>
                </a:solidFill>
                <a:latin typeface="Arial" panose="020B0604020202020204" pitchFamily="34" charset="0"/>
                <a:cs typeface="Arial" panose="020B0604020202020204" pitchFamily="34" charset="0"/>
              </a:rPr>
              <a:t>Comparison of important factors when it comes to choosing a destination generally and England specifically</a:t>
            </a:r>
            <a:r>
              <a:rPr lang="en-GB" sz="1000" i="1" dirty="0">
                <a:solidFill>
                  <a:srgbClr val="C00000"/>
                </a:solidFill>
                <a:latin typeface="Arial" panose="020B0604020202020204" pitchFamily="34" charset="0"/>
                <a:cs typeface="Arial" panose="020B0604020202020204" pitchFamily="34" charset="0"/>
              </a:rPr>
              <a:t>. Expressed in terms of extremely important or very important and indexed vs. the “global”, 10-market average to highlight instances where a factor or “need” is more or less important in the market relative to the 10-market average. The difference – expressed in percentage points – between what’s important generally and when it comes to choosing England draws attention to areas where England suffers from a “capabilities gap” vs. areas where England is in a position of relative strength. </a:t>
            </a:r>
          </a:p>
        </p:txBody>
      </p:sp>
      <p:sp>
        <p:nvSpPr>
          <p:cNvPr id="19" name="Rectangle 18"/>
          <p:cNvSpPr/>
          <p:nvPr/>
        </p:nvSpPr>
        <p:spPr>
          <a:xfrm>
            <a:off x="5653550" y="807446"/>
            <a:ext cx="3230410" cy="647377"/>
          </a:xfrm>
          <a:prstGeom prst="rect">
            <a:avLst/>
          </a:prstGeom>
          <a:solidFill>
            <a:srgbClr val="CBC4C6"/>
          </a:solidFill>
          <a:ln>
            <a:noFill/>
          </a:ln>
          <a:effectLst/>
        </p:spPr>
        <p:style>
          <a:lnRef idx="1">
            <a:schemeClr val="accent1"/>
          </a:lnRef>
          <a:fillRef idx="3">
            <a:schemeClr val="accent1"/>
          </a:fillRef>
          <a:effectRef idx="2">
            <a:schemeClr val="accent1"/>
          </a:effectRef>
          <a:fontRef idx="minor">
            <a:schemeClr val="lt1"/>
          </a:fontRef>
        </p:style>
        <p:txBody>
          <a:bodyPr rtlCol="0" anchor="t"/>
          <a:lstStyle/>
          <a:p>
            <a:r>
              <a:rPr lang="en-GB" sz="1000" b="1" i="1" dirty="0">
                <a:solidFill>
                  <a:srgbClr val="C00000"/>
                </a:solidFill>
                <a:latin typeface="Arial" panose="020B0604020202020204" pitchFamily="34" charset="0"/>
                <a:cs typeface="Arial" panose="020B0604020202020204" pitchFamily="34" charset="0"/>
              </a:rPr>
              <a:t>Consideration of locations </a:t>
            </a:r>
            <a:r>
              <a:rPr lang="en-GB" sz="1000" i="1" dirty="0">
                <a:solidFill>
                  <a:srgbClr val="C00000"/>
                </a:solidFill>
                <a:latin typeface="Arial" panose="020B0604020202020204" pitchFamily="34" charset="0"/>
                <a:cs typeface="Arial" panose="020B0604020202020204" pitchFamily="34" charset="0"/>
              </a:rPr>
              <a:t>indicates preferences for London vs. other England locations. Scores indexed to highlight differences vs. the 10-market average…</a:t>
            </a:r>
          </a:p>
        </p:txBody>
      </p:sp>
      <p:sp>
        <p:nvSpPr>
          <p:cNvPr id="20" name="Isosceles Triangle 19"/>
          <p:cNvSpPr/>
          <p:nvPr/>
        </p:nvSpPr>
        <p:spPr>
          <a:xfrm>
            <a:off x="2707727" y="2325573"/>
            <a:ext cx="284188" cy="115839"/>
          </a:xfrm>
          <a:prstGeom prst="triangle">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GB" dirty="0"/>
          </a:p>
        </p:txBody>
      </p:sp>
      <p:sp>
        <p:nvSpPr>
          <p:cNvPr id="21" name="Isosceles Triangle 20"/>
          <p:cNvSpPr/>
          <p:nvPr/>
        </p:nvSpPr>
        <p:spPr>
          <a:xfrm rot="10800000">
            <a:off x="8421280" y="1404734"/>
            <a:ext cx="284188" cy="115839"/>
          </a:xfrm>
          <a:prstGeom prst="triangle">
            <a:avLst/>
          </a:prstGeom>
          <a:solidFill>
            <a:srgbClr val="C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GB" dirty="0"/>
          </a:p>
        </p:txBody>
      </p:sp>
      <p:sp>
        <p:nvSpPr>
          <p:cNvPr id="22" name="Rectangle 21"/>
          <p:cNvSpPr/>
          <p:nvPr/>
        </p:nvSpPr>
        <p:spPr>
          <a:xfrm>
            <a:off x="5653550" y="2707366"/>
            <a:ext cx="3230410" cy="647377"/>
          </a:xfrm>
          <a:prstGeom prst="rect">
            <a:avLst/>
          </a:prstGeom>
          <a:solidFill>
            <a:srgbClr val="CBC4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r>
              <a:rPr lang="en-GB" sz="1000" i="1" dirty="0">
                <a:solidFill>
                  <a:srgbClr val="C00000"/>
                </a:solidFill>
                <a:latin typeface="Arial" panose="020B0604020202020204" pitchFamily="34" charset="0"/>
                <a:cs typeface="Arial" panose="020B0604020202020204" pitchFamily="34" charset="0"/>
              </a:rPr>
              <a:t>… meaning that an index over 100 indicates a stronger preference for that location relative to the “global”, 10-market average (and vice versa).</a:t>
            </a:r>
          </a:p>
        </p:txBody>
      </p:sp>
      <p:sp>
        <p:nvSpPr>
          <p:cNvPr id="17" name="Rectangle 16"/>
          <p:cNvSpPr/>
          <p:nvPr/>
        </p:nvSpPr>
        <p:spPr>
          <a:xfrm>
            <a:off x="5653550" y="4129766"/>
            <a:ext cx="3230410" cy="647377"/>
          </a:xfrm>
          <a:prstGeom prst="rect">
            <a:avLst/>
          </a:prstGeom>
          <a:solidFill>
            <a:srgbClr val="CBC4C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r>
              <a:rPr lang="en-GB" sz="1000" i="1" dirty="0" smtClean="0">
                <a:solidFill>
                  <a:srgbClr val="C00000"/>
                </a:solidFill>
                <a:latin typeface="Arial" panose="020B0604020202020204" pitchFamily="34" charset="0"/>
                <a:cs typeface="Arial" panose="020B0604020202020204" pitchFamily="34" charset="0"/>
              </a:rPr>
              <a:t>Additional observations from supplementary qualitative interviews conducted as part of this research programme</a:t>
            </a:r>
            <a:endParaRPr lang="en-GB" sz="1000" i="1" dirty="0">
              <a:solidFill>
                <a:srgbClr val="C00000"/>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101805502"/>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ext Placeholder 17"/>
          <p:cNvSpPr>
            <a:spLocks noGrp="1"/>
          </p:cNvSpPr>
          <p:nvPr>
            <p:ph type="body" sz="quarter" idx="13"/>
          </p:nvPr>
        </p:nvSpPr>
        <p:spPr>
          <a:xfrm>
            <a:off x="364445" y="6396162"/>
            <a:ext cx="4381504" cy="274638"/>
          </a:xfrm>
        </p:spPr>
        <p:txBody>
          <a:bodyPr lIns="0"/>
          <a:lstStyle/>
          <a:p>
            <a:r>
              <a:rPr lang="en-GB" dirty="0"/>
              <a:t>Discover England Fund – Activities &amp; Themes Research 2017</a:t>
            </a:r>
          </a:p>
        </p:txBody>
      </p:sp>
      <p:pic>
        <p:nvPicPr>
          <p:cNvPr id="6" name="Picture 5"/>
          <p:cNvPicPr>
            <a:picLocks noChangeAspect="1"/>
          </p:cNvPicPr>
          <p:nvPr/>
        </p:nvPicPr>
        <p:blipFill>
          <a:blip r:embed="rId3">
            <a:clrChange>
              <a:clrFrom>
                <a:srgbClr val="FFFFFF"/>
              </a:clrFrom>
              <a:clrTo>
                <a:srgbClr val="FFFFFF">
                  <a:alpha val="0"/>
                </a:srgbClr>
              </a:clrTo>
            </a:clrChange>
          </a:blip>
          <a:stretch>
            <a:fillRect/>
          </a:stretch>
        </p:blipFill>
        <p:spPr>
          <a:xfrm>
            <a:off x="7118198" y="6384361"/>
            <a:ext cx="947246" cy="257740"/>
          </a:xfrm>
          <a:prstGeom prst="rect">
            <a:avLst/>
          </a:prstGeom>
        </p:spPr>
      </p:pic>
      <p:pic>
        <p:nvPicPr>
          <p:cNvPr id="24" name="Picture 23"/>
          <p:cNvPicPr>
            <a:picLocks noChangeAspect="1"/>
          </p:cNvPicPr>
          <p:nvPr/>
        </p:nvPicPr>
        <p:blipFill rotWithShape="1">
          <a:blip r:embed="rId4"/>
          <a:srcRect l="17343" t="4419" r="12023" b="12561"/>
          <a:stretch/>
        </p:blipFill>
        <p:spPr>
          <a:xfrm>
            <a:off x="8172950" y="6341608"/>
            <a:ext cx="359990" cy="355944"/>
          </a:xfrm>
          <a:prstGeom prst="ellipse">
            <a:avLst/>
          </a:prstGeom>
        </p:spPr>
      </p:pic>
      <p:sp>
        <p:nvSpPr>
          <p:cNvPr id="38" name="TextBox 37"/>
          <p:cNvSpPr txBox="1"/>
          <p:nvPr/>
        </p:nvSpPr>
        <p:spPr>
          <a:xfrm>
            <a:off x="1997213" y="274989"/>
            <a:ext cx="4897451" cy="307777"/>
          </a:xfrm>
          <a:prstGeom prst="rect">
            <a:avLst/>
          </a:prstGeom>
          <a:noFill/>
        </p:spPr>
        <p:txBody>
          <a:bodyPr wrap="square" rtlCol="0">
            <a:spAutoFit/>
          </a:bodyPr>
          <a:lstStyle/>
          <a:p>
            <a:r>
              <a:rPr lang="en-GB" sz="1400" b="1" dirty="0">
                <a:solidFill>
                  <a:schemeClr val="bg1"/>
                </a:solidFill>
                <a:latin typeface="Arial" panose="020B0604020202020204" pitchFamily="34" charset="0"/>
                <a:cs typeface="Arial" panose="020B0604020202020204" pitchFamily="34" charset="0"/>
              </a:rPr>
              <a:t>Exploring villages / rural areas</a:t>
            </a:r>
          </a:p>
        </p:txBody>
      </p:sp>
      <p:pic>
        <p:nvPicPr>
          <p:cNvPr id="31" name="Picture 30"/>
          <p:cNvPicPr>
            <a:picLocks noChangeAspect="1"/>
          </p:cNvPicPr>
          <p:nvPr/>
        </p:nvPicPr>
        <p:blipFill rotWithShape="1">
          <a:blip r:embed="rId5">
            <a:clrChange>
              <a:clrFrom>
                <a:srgbClr val="FFFFFF"/>
              </a:clrFrom>
              <a:clrTo>
                <a:srgbClr val="FFFFFF">
                  <a:alpha val="0"/>
                </a:srgbClr>
              </a:clrTo>
            </a:clrChange>
            <a:duotone>
              <a:schemeClr val="accent1">
                <a:shade val="45000"/>
                <a:satMod val="135000"/>
              </a:schemeClr>
              <a:prstClr val="white"/>
            </a:duotone>
          </a:blip>
          <a:srcRect l="12310"/>
          <a:stretch/>
        </p:blipFill>
        <p:spPr>
          <a:xfrm>
            <a:off x="2312861" y="2221322"/>
            <a:ext cx="1060577" cy="409658"/>
          </a:xfrm>
          <a:prstGeom prst="rect">
            <a:avLst/>
          </a:prstGeom>
        </p:spPr>
      </p:pic>
      <p:grpSp>
        <p:nvGrpSpPr>
          <p:cNvPr id="35" name="Group 34"/>
          <p:cNvGrpSpPr/>
          <p:nvPr/>
        </p:nvGrpSpPr>
        <p:grpSpPr>
          <a:xfrm>
            <a:off x="3786188" y="2228850"/>
            <a:ext cx="376238" cy="370021"/>
            <a:chOff x="9854026" y="2720970"/>
            <a:chExt cx="2328762" cy="2438400"/>
          </a:xfrm>
        </p:grpSpPr>
        <p:pic>
          <p:nvPicPr>
            <p:cNvPr id="36" name="Picture 35"/>
            <p:cNvPicPr>
              <a:picLocks noChangeAspect="1"/>
            </p:cNvPicPr>
            <p:nvPr/>
          </p:nvPicPr>
          <p:blipFill rotWithShape="1">
            <a:blip r:embed="rId6">
              <a:clrChange>
                <a:clrFrom>
                  <a:srgbClr val="FFFFFF"/>
                </a:clrFrom>
                <a:clrTo>
                  <a:srgbClr val="FFFFFF">
                    <a:alpha val="0"/>
                  </a:srgbClr>
                </a:clrTo>
              </a:clrChange>
              <a:duotone>
                <a:schemeClr val="accent1">
                  <a:shade val="45000"/>
                  <a:satMod val="135000"/>
                </a:schemeClr>
                <a:prstClr val="white"/>
              </a:duotone>
            </a:blip>
            <a:srcRect l="3673" r="64404"/>
            <a:stretch/>
          </p:blipFill>
          <p:spPr>
            <a:xfrm>
              <a:off x="9854026" y="2720970"/>
              <a:ext cx="1173708" cy="2438400"/>
            </a:xfrm>
            <a:prstGeom prst="rect">
              <a:avLst/>
            </a:prstGeom>
          </p:spPr>
        </p:pic>
        <p:pic>
          <p:nvPicPr>
            <p:cNvPr id="41" name="Picture 40"/>
            <p:cNvPicPr>
              <a:picLocks noChangeAspect="1"/>
            </p:cNvPicPr>
            <p:nvPr/>
          </p:nvPicPr>
          <p:blipFill rotWithShape="1">
            <a:blip r:embed="rId6">
              <a:clrChange>
                <a:clrFrom>
                  <a:srgbClr val="FFFFFF"/>
                </a:clrFrom>
                <a:clrTo>
                  <a:srgbClr val="FFFFFF">
                    <a:alpha val="0"/>
                  </a:srgbClr>
                </a:clrTo>
              </a:clrChange>
              <a:duotone>
                <a:schemeClr val="accent1">
                  <a:shade val="45000"/>
                  <a:satMod val="135000"/>
                </a:schemeClr>
                <a:prstClr val="white"/>
              </a:duotone>
            </a:blip>
            <a:srcRect l="66034" r="2043"/>
            <a:stretch/>
          </p:blipFill>
          <p:spPr>
            <a:xfrm>
              <a:off x="11009080" y="2720970"/>
              <a:ext cx="1173708" cy="2438400"/>
            </a:xfrm>
            <a:prstGeom prst="rect">
              <a:avLst/>
            </a:prstGeom>
          </p:spPr>
        </p:pic>
      </p:grpSp>
      <p:pic>
        <p:nvPicPr>
          <p:cNvPr id="43" name="Picture 42"/>
          <p:cNvPicPr>
            <a:picLocks noChangeAspect="1"/>
          </p:cNvPicPr>
          <p:nvPr/>
        </p:nvPicPr>
        <p:blipFill>
          <a:blip r:embed="rId7">
            <a:clrChange>
              <a:clrFrom>
                <a:srgbClr val="FFFFFF"/>
              </a:clrFrom>
              <a:clrTo>
                <a:srgbClr val="FFFFFF">
                  <a:alpha val="0"/>
                </a:srgbClr>
              </a:clrTo>
            </a:clrChange>
            <a:duotone>
              <a:schemeClr val="accent1">
                <a:shade val="45000"/>
                <a:satMod val="135000"/>
              </a:schemeClr>
              <a:prstClr val="white"/>
            </a:duotone>
          </a:blip>
          <a:stretch>
            <a:fillRect/>
          </a:stretch>
        </p:blipFill>
        <p:spPr>
          <a:xfrm>
            <a:off x="4900113" y="2233613"/>
            <a:ext cx="400136" cy="355163"/>
          </a:xfrm>
          <a:prstGeom prst="rect">
            <a:avLst/>
          </a:prstGeom>
        </p:spPr>
      </p:pic>
      <p:pic>
        <p:nvPicPr>
          <p:cNvPr id="45" name="Picture 44"/>
          <p:cNvPicPr>
            <a:picLocks noChangeAspect="1"/>
          </p:cNvPicPr>
          <p:nvPr/>
        </p:nvPicPr>
        <p:blipFill>
          <a:blip r:embed="rId8">
            <a:clrChange>
              <a:clrFrom>
                <a:srgbClr val="FFFFFF"/>
              </a:clrFrom>
              <a:clrTo>
                <a:srgbClr val="FFFFFF">
                  <a:alpha val="0"/>
                </a:srgbClr>
              </a:clrTo>
            </a:clrChange>
            <a:duotone>
              <a:schemeClr val="accent1">
                <a:shade val="45000"/>
                <a:satMod val="135000"/>
              </a:schemeClr>
              <a:prstClr val="white"/>
            </a:duotone>
          </a:blip>
          <a:stretch>
            <a:fillRect/>
          </a:stretch>
        </p:blipFill>
        <p:spPr>
          <a:xfrm>
            <a:off x="5999205" y="2227674"/>
            <a:ext cx="525420" cy="355840"/>
          </a:xfrm>
          <a:prstGeom prst="rect">
            <a:avLst/>
          </a:prstGeom>
        </p:spPr>
      </p:pic>
      <p:sp>
        <p:nvSpPr>
          <p:cNvPr id="33" name="Rectangle 32"/>
          <p:cNvSpPr/>
          <p:nvPr/>
        </p:nvSpPr>
        <p:spPr>
          <a:xfrm>
            <a:off x="222440" y="943161"/>
            <a:ext cx="1550020" cy="323165"/>
          </a:xfrm>
          <a:prstGeom prst="rect">
            <a:avLst/>
          </a:prstGeom>
          <a:noFill/>
        </p:spPr>
        <p:txBody>
          <a:bodyPr wrap="square" lIns="0" tIns="0" rIns="0" bIns="0">
            <a:spAutoFit/>
          </a:bodyPr>
          <a:lstStyle/>
          <a:p>
            <a:pPr algn="r"/>
            <a:r>
              <a:rPr lang="en-GB" sz="1050" b="1" dirty="0">
                <a:latin typeface="Arial" panose="020B0604020202020204" pitchFamily="34" charset="0"/>
                <a:cs typeface="Arial" panose="020B0604020202020204" pitchFamily="34" charset="0"/>
              </a:rPr>
              <a:t>Consideration of </a:t>
            </a:r>
          </a:p>
          <a:p>
            <a:pPr algn="r"/>
            <a:r>
              <a:rPr lang="en-GB" sz="1050" b="1" dirty="0">
                <a:latin typeface="Arial" panose="020B0604020202020204" pitchFamily="34" charset="0"/>
                <a:cs typeface="Arial" panose="020B0604020202020204" pitchFamily="34" charset="0"/>
              </a:rPr>
              <a:t>activity in England </a:t>
            </a:r>
            <a:endParaRPr lang="en-GB" sz="1050" b="1" dirty="0">
              <a:solidFill>
                <a:srgbClr val="00B050"/>
              </a:solidFill>
              <a:latin typeface="Arial" panose="020B0604020202020204" pitchFamily="34" charset="0"/>
              <a:cs typeface="Arial" panose="020B0604020202020204" pitchFamily="34" charset="0"/>
            </a:endParaRPr>
          </a:p>
        </p:txBody>
      </p:sp>
      <p:sp>
        <p:nvSpPr>
          <p:cNvPr id="51" name="Oval 50"/>
          <p:cNvSpPr/>
          <p:nvPr/>
        </p:nvSpPr>
        <p:spPr>
          <a:xfrm>
            <a:off x="7611047"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Tier 2</a:t>
            </a:r>
          </a:p>
          <a:p>
            <a:pPr lvl="0" algn="ctr"/>
            <a:r>
              <a:rPr lang="en-US" sz="900" baseline="-3000" dirty="0">
                <a:solidFill>
                  <a:srgbClr val="120742"/>
                </a:solidFill>
                <a:latin typeface="Arial" panose="020B0604020202020204" pitchFamily="34" charset="0"/>
                <a:cs typeface="Arial" panose="020B0604020202020204" pitchFamily="34" charset="0"/>
              </a:rPr>
              <a:t>Consideration </a:t>
            </a:r>
          </a:p>
          <a:p>
            <a:pPr lvl="0" algn="ctr"/>
            <a:r>
              <a:rPr lang="en-US" sz="900" baseline="-3000" dirty="0">
                <a:solidFill>
                  <a:srgbClr val="120742"/>
                </a:solidFill>
                <a:latin typeface="Arial" panose="020B0604020202020204" pitchFamily="34" charset="0"/>
                <a:cs typeface="Arial" panose="020B0604020202020204" pitchFamily="34" charset="0"/>
              </a:rPr>
              <a:t>tier (activity)</a:t>
            </a:r>
          </a:p>
        </p:txBody>
      </p:sp>
      <p:sp>
        <p:nvSpPr>
          <p:cNvPr id="52" name="Oval 51"/>
          <p:cNvSpPr/>
          <p:nvPr/>
        </p:nvSpPr>
        <p:spPr>
          <a:xfrm>
            <a:off x="8384732"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Rank 8</a:t>
            </a:r>
          </a:p>
          <a:p>
            <a:pPr lvl="0" algn="ctr"/>
            <a:r>
              <a:rPr lang="en-US" sz="900" baseline="-3000" dirty="0">
                <a:solidFill>
                  <a:srgbClr val="120742"/>
                </a:solidFill>
                <a:latin typeface="Arial" panose="020B0604020202020204" pitchFamily="34" charset="0"/>
                <a:cs typeface="Arial" panose="020B0604020202020204" pitchFamily="34" charset="0"/>
              </a:rPr>
              <a:t>Activity cluster</a:t>
            </a:r>
          </a:p>
          <a:p>
            <a:pPr lvl="0" algn="ctr"/>
            <a:r>
              <a:rPr lang="en-US" sz="900" baseline="-3000" dirty="0">
                <a:solidFill>
                  <a:srgbClr val="120742"/>
                </a:solidFill>
                <a:latin typeface="Arial" panose="020B0604020202020204" pitchFamily="34" charset="0"/>
                <a:cs typeface="Arial" panose="020B0604020202020204" pitchFamily="34" charset="0"/>
              </a:rPr>
              <a:t>ranking </a:t>
            </a:r>
          </a:p>
        </p:txBody>
      </p:sp>
      <p:sp>
        <p:nvSpPr>
          <p:cNvPr id="53" name="Oval 52"/>
          <p:cNvSpPr/>
          <p:nvPr/>
        </p:nvSpPr>
        <p:spPr>
          <a:xfrm>
            <a:off x="6837362"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61%</a:t>
            </a:r>
          </a:p>
          <a:p>
            <a:pPr lvl="0" algn="ctr"/>
            <a:r>
              <a:rPr lang="en-US" sz="900" baseline="-3000" dirty="0">
                <a:solidFill>
                  <a:srgbClr val="120742"/>
                </a:solidFill>
                <a:latin typeface="Arial" panose="020B0604020202020204" pitchFamily="34" charset="0"/>
                <a:cs typeface="Arial" panose="020B0604020202020204" pitchFamily="34" charset="0"/>
              </a:rPr>
              <a:t>Consideration </a:t>
            </a:r>
          </a:p>
          <a:p>
            <a:pPr lvl="0" algn="ctr"/>
            <a:r>
              <a:rPr lang="en-US" sz="900" baseline="-3000" dirty="0">
                <a:solidFill>
                  <a:srgbClr val="120742"/>
                </a:solidFill>
                <a:latin typeface="Arial" panose="020B0604020202020204" pitchFamily="34" charset="0"/>
                <a:cs typeface="Arial" panose="020B0604020202020204" pitchFamily="34" charset="0"/>
              </a:rPr>
              <a:t>of activity</a:t>
            </a:r>
          </a:p>
        </p:txBody>
      </p:sp>
      <p:graphicFrame>
        <p:nvGraphicFramePr>
          <p:cNvPr id="54" name="Table 53"/>
          <p:cNvGraphicFramePr>
            <a:graphicFrameLocks noGrp="1"/>
          </p:cNvGraphicFramePr>
          <p:nvPr>
            <p:extLst>
              <p:ext uri="{D42A27DB-BD31-4B8C-83A1-F6EECF244321}">
                <p14:modId xmlns:p14="http://schemas.microsoft.com/office/powerpoint/2010/main" val="3315174637"/>
              </p:ext>
            </p:extLst>
          </p:nvPr>
        </p:nvGraphicFramePr>
        <p:xfrm>
          <a:off x="352419" y="2220075"/>
          <a:ext cx="1817372" cy="3996000"/>
        </p:xfrm>
        <a:graphic>
          <a:graphicData uri="http://schemas.openxmlformats.org/drawingml/2006/table">
            <a:tbl>
              <a:tblPr>
                <a:tableStyleId>{5C22544A-7EE6-4342-B048-85BDC9FD1C3A}</a:tableStyleId>
              </a:tblPr>
              <a:tblGrid>
                <a:gridCol w="506413">
                  <a:extLst>
                    <a:ext uri="{9D8B030D-6E8A-4147-A177-3AD203B41FA5}">
                      <a16:colId xmlns:a16="http://schemas.microsoft.com/office/drawing/2014/main" xmlns="" val="63228188"/>
                    </a:ext>
                  </a:extLst>
                </a:gridCol>
                <a:gridCol w="495871">
                  <a:extLst>
                    <a:ext uri="{9D8B030D-6E8A-4147-A177-3AD203B41FA5}">
                      <a16:colId xmlns:a16="http://schemas.microsoft.com/office/drawing/2014/main" xmlns="" val="1958371471"/>
                    </a:ext>
                  </a:extLst>
                </a:gridCol>
                <a:gridCol w="369316">
                  <a:extLst>
                    <a:ext uri="{9D8B030D-6E8A-4147-A177-3AD203B41FA5}">
                      <a16:colId xmlns:a16="http://schemas.microsoft.com/office/drawing/2014/main" xmlns="" val="2739516737"/>
                    </a:ext>
                  </a:extLst>
                </a:gridCol>
                <a:gridCol w="445772">
                  <a:extLst>
                    <a:ext uri="{9D8B030D-6E8A-4147-A177-3AD203B41FA5}">
                      <a16:colId xmlns:a16="http://schemas.microsoft.com/office/drawing/2014/main" xmlns="" val="2729930291"/>
                    </a:ext>
                  </a:extLst>
                </a:gridCol>
              </a:tblGrid>
              <a:tr h="396000">
                <a:tc>
                  <a:txBody>
                    <a:bodyPr/>
                    <a:lstStyle/>
                    <a:p>
                      <a:pPr algn="l" fontAlgn="b"/>
                      <a:r>
                        <a:rPr lang="en-GB" sz="1100" b="1" i="0" u="none" strike="noStrike" dirty="0">
                          <a:solidFill>
                            <a:schemeClr val="tx1"/>
                          </a:solidFill>
                          <a:effectLst/>
                          <a:latin typeface="Arial" panose="020B0604020202020204" pitchFamily="34" charset="0"/>
                          <a:cs typeface="Arial" panose="020B0604020202020204" pitchFamily="34" charset="0"/>
                        </a:rPr>
                        <a:t>Market</a:t>
                      </a:r>
                    </a:p>
                  </a:txBody>
                  <a:tcPr marL="9525" marR="9525" marT="0" marB="0">
                    <a:lnL w="12700" cmpd="sng">
                      <a:noFill/>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8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 &amp; INDEX </a:t>
                      </a:r>
                      <a:endParaRPr lang="en-GB" sz="2000" b="1" i="0" u="none" strike="noStrike" dirty="0">
                        <a:solidFill>
                          <a:schemeClr val="tx1"/>
                        </a:solidFill>
                        <a:effectLst/>
                        <a:latin typeface="Arial" panose="020B0604020202020204" pitchFamily="34" charset="0"/>
                        <a:cs typeface="Arial" panose="020B0604020202020204" pitchFamily="34" charset="0"/>
                      </a:endParaRPr>
                    </a:p>
                  </a:txBody>
                  <a:tcPr marL="9525" marR="9525" marT="0"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en-GB" sz="1100" b="1"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1100" b="1"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Rank</a:t>
                      </a:r>
                      <a:endParaRPr kumimoji="0" lang="en-GB" sz="11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9525" marR="9525" marT="0" marB="0">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UK</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68%</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113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92D05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3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CH</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65%</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107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13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AUS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63%</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104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7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NL</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63%</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103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6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USA</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60%</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99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11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FR</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59%</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97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9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SP</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57%</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93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10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DE</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54%</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88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8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IT</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53%</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88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13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NO</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53%</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87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11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sp>
        <p:nvSpPr>
          <p:cNvPr id="55" name="Rectangle 54"/>
          <p:cNvSpPr/>
          <p:nvPr/>
        </p:nvSpPr>
        <p:spPr>
          <a:xfrm>
            <a:off x="352419" y="1450600"/>
            <a:ext cx="1909642"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MARKET LEVEL CONSIDERATION</a:t>
            </a:r>
          </a:p>
          <a:p>
            <a:pPr>
              <a:lnSpc>
                <a:spcPts val="1100"/>
              </a:lnSpc>
            </a:pPr>
            <a:r>
              <a:rPr lang="en-GB" sz="700" dirty="0">
                <a:latin typeface="Arial" panose="020B0604020202020204" pitchFamily="34" charset="0"/>
                <a:cs typeface="Arial" panose="020B0604020202020204" pitchFamily="34" charset="0"/>
              </a:rPr>
              <a:t>TOP 2 BOX CONSIDERATION OF ACTIVITY INDEXED VS. TOTAL &amp;  RANKED </a:t>
            </a:r>
          </a:p>
        </p:txBody>
      </p:sp>
      <p:graphicFrame>
        <p:nvGraphicFramePr>
          <p:cNvPr id="56" name="Table 55"/>
          <p:cNvGraphicFramePr>
            <a:graphicFrameLocks noGrp="1"/>
          </p:cNvGraphicFramePr>
          <p:nvPr>
            <p:extLst>
              <p:ext uri="{D42A27DB-BD31-4B8C-83A1-F6EECF244321}">
                <p14:modId xmlns:p14="http://schemas.microsoft.com/office/powerpoint/2010/main" val="3611756554"/>
              </p:ext>
            </p:extLst>
          </p:nvPr>
        </p:nvGraphicFramePr>
        <p:xfrm>
          <a:off x="6961775" y="2220075"/>
          <a:ext cx="2031429" cy="3996000"/>
        </p:xfrm>
        <a:graphic>
          <a:graphicData uri="http://schemas.openxmlformats.org/drawingml/2006/table">
            <a:tbl>
              <a:tblPr>
                <a:tableStyleId>{5C22544A-7EE6-4342-B048-85BDC9FD1C3A}</a:tableStyleId>
              </a:tblPr>
              <a:tblGrid>
                <a:gridCol w="1440000">
                  <a:extLst>
                    <a:ext uri="{9D8B030D-6E8A-4147-A177-3AD203B41FA5}">
                      <a16:colId xmlns:a16="http://schemas.microsoft.com/office/drawing/2014/main" xmlns="" val="63228188"/>
                    </a:ext>
                  </a:extLst>
                </a:gridCol>
                <a:gridCol w="591429">
                  <a:extLst>
                    <a:ext uri="{9D8B030D-6E8A-4147-A177-3AD203B41FA5}">
                      <a16:colId xmlns:a16="http://schemas.microsoft.com/office/drawing/2014/main" xmlns="" val="2739516737"/>
                    </a:ext>
                  </a:extLst>
                </a:gridCol>
              </a:tblGrid>
              <a:tr h="396000">
                <a:tc>
                  <a:txBody>
                    <a:bodyPr/>
                    <a:lstStyle/>
                    <a:p>
                      <a:pPr algn="l" fontAlgn="b"/>
                      <a:r>
                        <a:rPr lang="en-GB" sz="1100" b="1" i="0" u="none" strike="noStrike" dirty="0">
                          <a:solidFill>
                            <a:schemeClr val="tx1"/>
                          </a:solidFill>
                          <a:effectLst/>
                          <a:latin typeface="Arial" panose="020B0604020202020204" pitchFamily="34" charset="0"/>
                          <a:cs typeface="Arial" panose="020B0604020202020204" pitchFamily="34" charset="0"/>
                        </a:rPr>
                        <a:t>Activity</a:t>
                      </a:r>
                    </a:p>
                  </a:txBody>
                  <a:tcPr marL="9525" marR="9525" marT="9525" marB="0">
                    <a:lnL w="12700" cmpd="sng">
                      <a:noFill/>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7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a:t>
                      </a:r>
                      <a:endParaRPr kumimoji="0" lang="en-GB" sz="18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Seeing world famous or iconic places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91%</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castle / palace / historic house</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89%</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historic monument</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86%</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Trying local food &amp; drink specialities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84%</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park/garden</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81%</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Short (&lt; 2hrs) country or coastal walk</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80%</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museum</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78%</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National Park</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74%</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Long (&gt; half day) country or coastal walk</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73%</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Event associated with local traditions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72%</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graphicFrame>
        <p:nvGraphicFramePr>
          <p:cNvPr id="58" name="Table 57"/>
          <p:cNvGraphicFramePr>
            <a:graphicFrameLocks noGrp="1"/>
          </p:cNvGraphicFramePr>
          <p:nvPr>
            <p:extLst>
              <p:ext uri="{D42A27DB-BD31-4B8C-83A1-F6EECF244321}">
                <p14:modId xmlns:p14="http://schemas.microsoft.com/office/powerpoint/2010/main" val="2935106802"/>
              </p:ext>
            </p:extLst>
          </p:nvPr>
        </p:nvGraphicFramePr>
        <p:xfrm>
          <a:off x="2260600" y="2220390"/>
          <a:ext cx="4552952" cy="3996000"/>
        </p:xfrm>
        <a:graphic>
          <a:graphicData uri="http://schemas.openxmlformats.org/drawingml/2006/table">
            <a:tbl>
              <a:tblPr>
                <a:tableStyleId>{5C22544A-7EE6-4342-B048-85BDC9FD1C3A}</a:tableStyleId>
              </a:tblPr>
              <a:tblGrid>
                <a:gridCol w="1138238">
                  <a:extLst>
                    <a:ext uri="{9D8B030D-6E8A-4147-A177-3AD203B41FA5}">
                      <a16:colId xmlns:a16="http://schemas.microsoft.com/office/drawing/2014/main" xmlns="" val="2739516737"/>
                    </a:ext>
                  </a:extLst>
                </a:gridCol>
                <a:gridCol w="1138238">
                  <a:extLst>
                    <a:ext uri="{9D8B030D-6E8A-4147-A177-3AD203B41FA5}">
                      <a16:colId xmlns:a16="http://schemas.microsoft.com/office/drawing/2014/main" xmlns="" val="1766475486"/>
                    </a:ext>
                  </a:extLst>
                </a:gridCol>
                <a:gridCol w="1138238">
                  <a:extLst>
                    <a:ext uri="{9D8B030D-6E8A-4147-A177-3AD203B41FA5}">
                      <a16:colId xmlns:a16="http://schemas.microsoft.com/office/drawing/2014/main" xmlns="" val="2701203405"/>
                    </a:ext>
                  </a:extLst>
                </a:gridCol>
                <a:gridCol w="1138238">
                  <a:extLst>
                    <a:ext uri="{9D8B030D-6E8A-4147-A177-3AD203B41FA5}">
                      <a16:colId xmlns:a16="http://schemas.microsoft.com/office/drawing/2014/main" xmlns="" val="3701939803"/>
                    </a:ext>
                  </a:extLst>
                </a:gridCol>
              </a:tblGrid>
              <a:tr h="396000">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35-54 (113)</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AB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110)</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35-54s without kids</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117)</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AB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110)</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35-54s without kids</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114)</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55+ (122)</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55 Plus without kids</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131)</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35-54 (117)</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Slight AB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116)</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35-54s without kids</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128)</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Mature / empty nest</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112)</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55 Plus without kids</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117)</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AB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118)</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119)</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35-54 (114)</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Mid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121)</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Mid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115)</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sp>
        <p:nvSpPr>
          <p:cNvPr id="59" name="Rectangle 58"/>
          <p:cNvSpPr/>
          <p:nvPr/>
        </p:nvSpPr>
        <p:spPr>
          <a:xfrm>
            <a:off x="2344387" y="1450600"/>
            <a:ext cx="2926113"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MARKET LEVEL</a:t>
            </a:r>
          </a:p>
          <a:p>
            <a:pPr>
              <a:lnSpc>
                <a:spcPts val="1100"/>
              </a:lnSpc>
            </a:pPr>
            <a:r>
              <a:rPr lang="en-GB" sz="1200" b="1" dirty="0">
                <a:solidFill>
                  <a:srgbClr val="120742"/>
                </a:solidFill>
                <a:latin typeface="Arial" panose="020B0604020202020204" pitchFamily="34" charset="0"/>
                <a:cs typeface="Arial" panose="020B0604020202020204" pitchFamily="34" charset="0"/>
              </a:rPr>
              <a:t>DEMOGRAPHIC SKEWS </a:t>
            </a:r>
          </a:p>
          <a:p>
            <a:pPr>
              <a:lnSpc>
                <a:spcPts val="1100"/>
              </a:lnSpc>
            </a:pPr>
            <a:r>
              <a:rPr lang="en-GB" sz="700" dirty="0">
                <a:latin typeface="Arial" panose="020B0604020202020204" pitchFamily="34" charset="0"/>
                <a:cs typeface="Arial" panose="020B0604020202020204" pitchFamily="34" charset="0"/>
              </a:rPr>
              <a:t>CALLING OUT OF BIGGEST SKEWS IN LEVEL OF CONSIDERATION OF ACTIVITY BY AGE, GENDER SOCIAL GRADE AND LIFESTAGE </a:t>
            </a:r>
          </a:p>
        </p:txBody>
      </p:sp>
      <p:sp>
        <p:nvSpPr>
          <p:cNvPr id="60" name="Rectangle 59"/>
          <p:cNvSpPr/>
          <p:nvPr/>
        </p:nvSpPr>
        <p:spPr>
          <a:xfrm>
            <a:off x="6955787" y="1450600"/>
            <a:ext cx="2094233"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CROSS-OVER WITH OTHER ACTIVITIES</a:t>
            </a:r>
          </a:p>
          <a:p>
            <a:pPr>
              <a:lnSpc>
                <a:spcPts val="1100"/>
              </a:lnSpc>
            </a:pPr>
            <a:r>
              <a:rPr lang="en-GB" sz="700" dirty="0">
                <a:latin typeface="Arial" panose="020B0604020202020204" pitchFamily="34" charset="0"/>
                <a:cs typeface="Arial" panose="020B0604020202020204" pitchFamily="34" charset="0"/>
              </a:rPr>
              <a:t>CONSIDERATION OF OTHER ACTIVITIES AMONG CONSIDERING ACTIVITY (TOP 2 BOX)</a:t>
            </a:r>
          </a:p>
        </p:txBody>
      </p:sp>
      <p:graphicFrame>
        <p:nvGraphicFramePr>
          <p:cNvPr id="25" name="Chart Placeholder 7">
            <a:extLst>
              <a:ext uri="{FF2B5EF4-FFF2-40B4-BE49-F238E27FC236}">
                <a16:creationId xmlns:a16="http://schemas.microsoft.com/office/drawing/2014/main" xmlns="" id="{6BC6E067-0F87-48E3-B4B6-A61FB3C335EB}"/>
              </a:ext>
            </a:extLst>
          </p:cNvPr>
          <p:cNvGraphicFramePr>
            <a:graphicFrameLocks/>
          </p:cNvGraphicFramePr>
          <p:nvPr>
            <p:extLst>
              <p:ext uri="{D42A27DB-BD31-4B8C-83A1-F6EECF244321}">
                <p14:modId xmlns:p14="http://schemas.microsoft.com/office/powerpoint/2010/main" val="1202770995"/>
              </p:ext>
            </p:extLst>
          </p:nvPr>
        </p:nvGraphicFramePr>
        <p:xfrm>
          <a:off x="-1366069" y="855950"/>
          <a:ext cx="9743207" cy="467610"/>
        </p:xfrm>
        <a:graphic>
          <a:graphicData uri="http://schemas.openxmlformats.org/drawingml/2006/chart">
            <c:chart xmlns:c="http://schemas.openxmlformats.org/drawingml/2006/chart" xmlns:r="http://schemas.openxmlformats.org/officeDocument/2006/relationships" r:id="rId9"/>
          </a:graphicData>
        </a:graphic>
      </p:graphicFrame>
      <p:sp>
        <p:nvSpPr>
          <p:cNvPr id="26" name="Rectangle 25">
            <a:extLst>
              <a:ext uri="{FF2B5EF4-FFF2-40B4-BE49-F238E27FC236}">
                <a16:creationId xmlns:a16="http://schemas.microsoft.com/office/drawing/2014/main" xmlns="" id="{E52C1593-1C19-48F7-A559-FC029281A26F}"/>
              </a:ext>
            </a:extLst>
          </p:cNvPr>
          <p:cNvSpPr/>
          <p:nvPr/>
        </p:nvSpPr>
        <p:spPr>
          <a:xfrm>
            <a:off x="1830724" y="665551"/>
            <a:ext cx="564257" cy="276999"/>
          </a:xfrm>
          <a:prstGeom prst="rect">
            <a:avLst/>
          </a:prstGeom>
          <a:solidFill>
            <a:schemeClr val="bg1"/>
          </a:solidFill>
        </p:spPr>
        <p:txBody>
          <a:bodyPr wrap="none" lIns="0" tIns="0" rIns="0" bIns="0">
            <a:spAutoFit/>
          </a:bodyPr>
          <a:lstStyle/>
          <a:p>
            <a:r>
              <a:rPr lang="en-GB" sz="900" dirty="0">
                <a:solidFill>
                  <a:srgbClr val="92D050"/>
                </a:solidFill>
                <a:latin typeface="Arial" panose="020B0604020202020204" pitchFamily="34" charset="0"/>
                <a:cs typeface="Arial" panose="020B0604020202020204" pitchFamily="34" charset="0"/>
              </a:rPr>
              <a:t>Very likely</a:t>
            </a:r>
          </a:p>
          <a:p>
            <a:r>
              <a:rPr lang="en-GB" sz="900" dirty="0">
                <a:solidFill>
                  <a:srgbClr val="92D050"/>
                </a:solidFill>
                <a:latin typeface="Arial" panose="020B0604020202020204" pitchFamily="34" charset="0"/>
                <a:cs typeface="Arial" panose="020B0604020202020204" pitchFamily="34" charset="0"/>
              </a:rPr>
              <a:t>to consider</a:t>
            </a:r>
          </a:p>
        </p:txBody>
      </p:sp>
      <p:sp>
        <p:nvSpPr>
          <p:cNvPr id="27" name="Rectangle 26">
            <a:extLst>
              <a:ext uri="{FF2B5EF4-FFF2-40B4-BE49-F238E27FC236}">
                <a16:creationId xmlns:a16="http://schemas.microsoft.com/office/drawing/2014/main" xmlns="" id="{FE7D94AC-1398-4F18-875C-9F5FB0533055}"/>
              </a:ext>
            </a:extLst>
          </p:cNvPr>
          <p:cNvSpPr/>
          <p:nvPr/>
        </p:nvSpPr>
        <p:spPr>
          <a:xfrm>
            <a:off x="3154524" y="665551"/>
            <a:ext cx="769441" cy="276999"/>
          </a:xfrm>
          <a:prstGeom prst="rect">
            <a:avLst/>
          </a:prstGeom>
          <a:solidFill>
            <a:schemeClr val="bg1"/>
          </a:solidFill>
        </p:spPr>
        <p:txBody>
          <a:bodyPr wrap="none" lIns="0" tIns="0" rIns="0" bIns="0">
            <a:spAutoFit/>
          </a:bodyPr>
          <a:lstStyle/>
          <a:p>
            <a:r>
              <a:rPr lang="en-GB" sz="900" dirty="0">
                <a:solidFill>
                  <a:srgbClr val="00B050"/>
                </a:solidFill>
                <a:latin typeface="Arial" panose="020B0604020202020204" pitchFamily="34" charset="0"/>
                <a:cs typeface="Arial" panose="020B0604020202020204" pitchFamily="34" charset="0"/>
              </a:rPr>
              <a:t>Definitely </a:t>
            </a:r>
          </a:p>
          <a:p>
            <a:r>
              <a:rPr lang="en-GB" sz="900" dirty="0">
                <a:solidFill>
                  <a:srgbClr val="00B050"/>
                </a:solidFill>
                <a:latin typeface="Arial" panose="020B0604020202020204" pitchFamily="34" charset="0"/>
                <a:cs typeface="Arial" panose="020B0604020202020204" pitchFamily="34" charset="0"/>
              </a:rPr>
              <a:t>would consider</a:t>
            </a:r>
          </a:p>
        </p:txBody>
      </p:sp>
    </p:spTree>
    <p:extLst>
      <p:ext uri="{BB962C8B-B14F-4D97-AF65-F5344CB8AC3E}">
        <p14:creationId xmlns:p14="http://schemas.microsoft.com/office/powerpoint/2010/main" val="1950321048"/>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ext Placeholder 17"/>
          <p:cNvSpPr>
            <a:spLocks noGrp="1"/>
          </p:cNvSpPr>
          <p:nvPr>
            <p:ph type="body" sz="quarter" idx="13"/>
          </p:nvPr>
        </p:nvSpPr>
        <p:spPr>
          <a:xfrm>
            <a:off x="364445" y="6396162"/>
            <a:ext cx="4381504" cy="274638"/>
          </a:xfrm>
        </p:spPr>
        <p:txBody>
          <a:bodyPr lIns="0"/>
          <a:lstStyle/>
          <a:p>
            <a:r>
              <a:rPr lang="en-GB" dirty="0"/>
              <a:t>Discover England Fund – Activities &amp; Themes Research 2017</a:t>
            </a:r>
          </a:p>
        </p:txBody>
      </p:sp>
      <p:pic>
        <p:nvPicPr>
          <p:cNvPr id="6" name="Picture 5"/>
          <p:cNvPicPr>
            <a:picLocks noChangeAspect="1"/>
          </p:cNvPicPr>
          <p:nvPr/>
        </p:nvPicPr>
        <p:blipFill>
          <a:blip r:embed="rId3">
            <a:clrChange>
              <a:clrFrom>
                <a:srgbClr val="FFFFFF"/>
              </a:clrFrom>
              <a:clrTo>
                <a:srgbClr val="FFFFFF">
                  <a:alpha val="0"/>
                </a:srgbClr>
              </a:clrTo>
            </a:clrChange>
          </a:blip>
          <a:stretch>
            <a:fillRect/>
          </a:stretch>
        </p:blipFill>
        <p:spPr>
          <a:xfrm>
            <a:off x="7118198" y="6384361"/>
            <a:ext cx="947246" cy="257740"/>
          </a:xfrm>
          <a:prstGeom prst="rect">
            <a:avLst/>
          </a:prstGeom>
        </p:spPr>
      </p:pic>
      <p:pic>
        <p:nvPicPr>
          <p:cNvPr id="24" name="Picture 23"/>
          <p:cNvPicPr>
            <a:picLocks noChangeAspect="1"/>
          </p:cNvPicPr>
          <p:nvPr/>
        </p:nvPicPr>
        <p:blipFill rotWithShape="1">
          <a:blip r:embed="rId4"/>
          <a:srcRect l="17343" t="4419" r="12023" b="12561"/>
          <a:stretch/>
        </p:blipFill>
        <p:spPr>
          <a:xfrm>
            <a:off x="8172950" y="6341608"/>
            <a:ext cx="359990" cy="355944"/>
          </a:xfrm>
          <a:prstGeom prst="ellipse">
            <a:avLst/>
          </a:prstGeom>
        </p:spPr>
      </p:pic>
      <p:sp>
        <p:nvSpPr>
          <p:cNvPr id="38" name="TextBox 37"/>
          <p:cNvSpPr txBox="1"/>
          <p:nvPr/>
        </p:nvSpPr>
        <p:spPr>
          <a:xfrm>
            <a:off x="1997213" y="274989"/>
            <a:ext cx="4897451" cy="307777"/>
          </a:xfrm>
          <a:prstGeom prst="rect">
            <a:avLst/>
          </a:prstGeom>
          <a:noFill/>
        </p:spPr>
        <p:txBody>
          <a:bodyPr wrap="square" rtlCol="0">
            <a:spAutoFit/>
          </a:bodyPr>
          <a:lstStyle/>
          <a:p>
            <a:r>
              <a:rPr lang="en-GB" sz="1400" b="1" dirty="0">
                <a:solidFill>
                  <a:schemeClr val="bg1"/>
                </a:solidFill>
                <a:latin typeface="Arial" panose="020B0604020202020204" pitchFamily="34" charset="0"/>
                <a:cs typeface="Arial" panose="020B0604020202020204" pitchFamily="34" charset="0"/>
              </a:rPr>
              <a:t>Visiting a National Park</a:t>
            </a:r>
          </a:p>
        </p:txBody>
      </p:sp>
      <p:pic>
        <p:nvPicPr>
          <p:cNvPr id="31" name="Picture 30"/>
          <p:cNvPicPr>
            <a:picLocks noChangeAspect="1"/>
          </p:cNvPicPr>
          <p:nvPr/>
        </p:nvPicPr>
        <p:blipFill rotWithShape="1">
          <a:blip r:embed="rId5">
            <a:clrChange>
              <a:clrFrom>
                <a:srgbClr val="FFFFFF"/>
              </a:clrFrom>
              <a:clrTo>
                <a:srgbClr val="FFFFFF">
                  <a:alpha val="0"/>
                </a:srgbClr>
              </a:clrTo>
            </a:clrChange>
            <a:duotone>
              <a:schemeClr val="accent1">
                <a:shade val="45000"/>
                <a:satMod val="135000"/>
              </a:schemeClr>
              <a:prstClr val="white"/>
            </a:duotone>
          </a:blip>
          <a:srcRect l="12310"/>
          <a:stretch/>
        </p:blipFill>
        <p:spPr>
          <a:xfrm>
            <a:off x="2312861" y="2221322"/>
            <a:ext cx="1060577" cy="409658"/>
          </a:xfrm>
          <a:prstGeom prst="rect">
            <a:avLst/>
          </a:prstGeom>
        </p:spPr>
      </p:pic>
      <p:grpSp>
        <p:nvGrpSpPr>
          <p:cNvPr id="35" name="Group 34"/>
          <p:cNvGrpSpPr/>
          <p:nvPr/>
        </p:nvGrpSpPr>
        <p:grpSpPr>
          <a:xfrm>
            <a:off x="3786188" y="2228850"/>
            <a:ext cx="376238" cy="370021"/>
            <a:chOff x="9854026" y="2720970"/>
            <a:chExt cx="2328762" cy="2438400"/>
          </a:xfrm>
        </p:grpSpPr>
        <p:pic>
          <p:nvPicPr>
            <p:cNvPr id="36" name="Picture 35"/>
            <p:cNvPicPr>
              <a:picLocks noChangeAspect="1"/>
            </p:cNvPicPr>
            <p:nvPr/>
          </p:nvPicPr>
          <p:blipFill rotWithShape="1">
            <a:blip r:embed="rId6">
              <a:clrChange>
                <a:clrFrom>
                  <a:srgbClr val="FFFFFF"/>
                </a:clrFrom>
                <a:clrTo>
                  <a:srgbClr val="FFFFFF">
                    <a:alpha val="0"/>
                  </a:srgbClr>
                </a:clrTo>
              </a:clrChange>
              <a:duotone>
                <a:schemeClr val="accent1">
                  <a:shade val="45000"/>
                  <a:satMod val="135000"/>
                </a:schemeClr>
                <a:prstClr val="white"/>
              </a:duotone>
            </a:blip>
            <a:srcRect l="3673" r="64404"/>
            <a:stretch/>
          </p:blipFill>
          <p:spPr>
            <a:xfrm>
              <a:off x="9854026" y="2720970"/>
              <a:ext cx="1173708" cy="2438400"/>
            </a:xfrm>
            <a:prstGeom prst="rect">
              <a:avLst/>
            </a:prstGeom>
          </p:spPr>
        </p:pic>
        <p:pic>
          <p:nvPicPr>
            <p:cNvPr id="41" name="Picture 40"/>
            <p:cNvPicPr>
              <a:picLocks noChangeAspect="1"/>
            </p:cNvPicPr>
            <p:nvPr/>
          </p:nvPicPr>
          <p:blipFill rotWithShape="1">
            <a:blip r:embed="rId6">
              <a:clrChange>
                <a:clrFrom>
                  <a:srgbClr val="FFFFFF"/>
                </a:clrFrom>
                <a:clrTo>
                  <a:srgbClr val="FFFFFF">
                    <a:alpha val="0"/>
                  </a:srgbClr>
                </a:clrTo>
              </a:clrChange>
              <a:duotone>
                <a:schemeClr val="accent1">
                  <a:shade val="45000"/>
                  <a:satMod val="135000"/>
                </a:schemeClr>
                <a:prstClr val="white"/>
              </a:duotone>
            </a:blip>
            <a:srcRect l="66034" r="2043"/>
            <a:stretch/>
          </p:blipFill>
          <p:spPr>
            <a:xfrm>
              <a:off x="11009080" y="2720970"/>
              <a:ext cx="1173708" cy="2438400"/>
            </a:xfrm>
            <a:prstGeom prst="rect">
              <a:avLst/>
            </a:prstGeom>
          </p:spPr>
        </p:pic>
      </p:grpSp>
      <p:pic>
        <p:nvPicPr>
          <p:cNvPr id="43" name="Picture 42"/>
          <p:cNvPicPr>
            <a:picLocks noChangeAspect="1"/>
          </p:cNvPicPr>
          <p:nvPr/>
        </p:nvPicPr>
        <p:blipFill>
          <a:blip r:embed="rId7">
            <a:clrChange>
              <a:clrFrom>
                <a:srgbClr val="FFFFFF"/>
              </a:clrFrom>
              <a:clrTo>
                <a:srgbClr val="FFFFFF">
                  <a:alpha val="0"/>
                </a:srgbClr>
              </a:clrTo>
            </a:clrChange>
            <a:duotone>
              <a:schemeClr val="accent1">
                <a:shade val="45000"/>
                <a:satMod val="135000"/>
              </a:schemeClr>
              <a:prstClr val="white"/>
            </a:duotone>
          </a:blip>
          <a:stretch>
            <a:fillRect/>
          </a:stretch>
        </p:blipFill>
        <p:spPr>
          <a:xfrm>
            <a:off x="4900113" y="2233613"/>
            <a:ext cx="400136" cy="355163"/>
          </a:xfrm>
          <a:prstGeom prst="rect">
            <a:avLst/>
          </a:prstGeom>
        </p:spPr>
      </p:pic>
      <p:pic>
        <p:nvPicPr>
          <p:cNvPr id="45" name="Picture 44"/>
          <p:cNvPicPr>
            <a:picLocks noChangeAspect="1"/>
          </p:cNvPicPr>
          <p:nvPr/>
        </p:nvPicPr>
        <p:blipFill>
          <a:blip r:embed="rId8">
            <a:clrChange>
              <a:clrFrom>
                <a:srgbClr val="FFFFFF"/>
              </a:clrFrom>
              <a:clrTo>
                <a:srgbClr val="FFFFFF">
                  <a:alpha val="0"/>
                </a:srgbClr>
              </a:clrTo>
            </a:clrChange>
            <a:duotone>
              <a:schemeClr val="accent1">
                <a:shade val="45000"/>
                <a:satMod val="135000"/>
              </a:schemeClr>
              <a:prstClr val="white"/>
            </a:duotone>
          </a:blip>
          <a:stretch>
            <a:fillRect/>
          </a:stretch>
        </p:blipFill>
        <p:spPr>
          <a:xfrm>
            <a:off x="5999205" y="2227674"/>
            <a:ext cx="525420" cy="355840"/>
          </a:xfrm>
          <a:prstGeom prst="rect">
            <a:avLst/>
          </a:prstGeom>
        </p:spPr>
      </p:pic>
      <p:sp>
        <p:nvSpPr>
          <p:cNvPr id="33" name="Rectangle 32"/>
          <p:cNvSpPr/>
          <p:nvPr/>
        </p:nvSpPr>
        <p:spPr>
          <a:xfrm>
            <a:off x="222440" y="943161"/>
            <a:ext cx="1550020" cy="323165"/>
          </a:xfrm>
          <a:prstGeom prst="rect">
            <a:avLst/>
          </a:prstGeom>
          <a:noFill/>
        </p:spPr>
        <p:txBody>
          <a:bodyPr wrap="square" lIns="0" tIns="0" rIns="0" bIns="0">
            <a:spAutoFit/>
          </a:bodyPr>
          <a:lstStyle/>
          <a:p>
            <a:pPr algn="r"/>
            <a:r>
              <a:rPr lang="en-GB" sz="1050" b="1" dirty="0">
                <a:latin typeface="Arial" panose="020B0604020202020204" pitchFamily="34" charset="0"/>
                <a:cs typeface="Arial" panose="020B0604020202020204" pitchFamily="34" charset="0"/>
              </a:rPr>
              <a:t>Consideration of </a:t>
            </a:r>
          </a:p>
          <a:p>
            <a:pPr algn="r"/>
            <a:r>
              <a:rPr lang="en-GB" sz="1050" b="1" dirty="0">
                <a:latin typeface="Arial" panose="020B0604020202020204" pitchFamily="34" charset="0"/>
                <a:cs typeface="Arial" panose="020B0604020202020204" pitchFamily="34" charset="0"/>
              </a:rPr>
              <a:t>activity in England </a:t>
            </a:r>
            <a:endParaRPr lang="en-GB" sz="1050" b="1" dirty="0">
              <a:solidFill>
                <a:srgbClr val="00B050"/>
              </a:solidFill>
              <a:latin typeface="Arial" panose="020B0604020202020204" pitchFamily="34" charset="0"/>
              <a:cs typeface="Arial" panose="020B0604020202020204" pitchFamily="34" charset="0"/>
            </a:endParaRPr>
          </a:p>
        </p:txBody>
      </p:sp>
      <p:sp>
        <p:nvSpPr>
          <p:cNvPr id="51" name="Oval 50"/>
          <p:cNvSpPr/>
          <p:nvPr/>
        </p:nvSpPr>
        <p:spPr>
          <a:xfrm>
            <a:off x="7611047"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Tier 2</a:t>
            </a:r>
          </a:p>
          <a:p>
            <a:pPr lvl="0" algn="ctr"/>
            <a:r>
              <a:rPr lang="en-US" sz="900" baseline="-3000" dirty="0">
                <a:solidFill>
                  <a:srgbClr val="120742"/>
                </a:solidFill>
                <a:latin typeface="Arial" panose="020B0604020202020204" pitchFamily="34" charset="0"/>
                <a:cs typeface="Arial" panose="020B0604020202020204" pitchFamily="34" charset="0"/>
              </a:rPr>
              <a:t>Consideration </a:t>
            </a:r>
          </a:p>
          <a:p>
            <a:pPr lvl="0" algn="ctr"/>
            <a:r>
              <a:rPr lang="en-US" sz="900" baseline="-3000" dirty="0">
                <a:solidFill>
                  <a:srgbClr val="120742"/>
                </a:solidFill>
                <a:latin typeface="Arial" panose="020B0604020202020204" pitchFamily="34" charset="0"/>
                <a:cs typeface="Arial" panose="020B0604020202020204" pitchFamily="34" charset="0"/>
              </a:rPr>
              <a:t>tier (activity)</a:t>
            </a:r>
          </a:p>
        </p:txBody>
      </p:sp>
      <p:sp>
        <p:nvSpPr>
          <p:cNvPr id="52" name="Oval 51"/>
          <p:cNvSpPr/>
          <p:nvPr/>
        </p:nvSpPr>
        <p:spPr>
          <a:xfrm>
            <a:off x="8384732"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Rank 9</a:t>
            </a:r>
          </a:p>
          <a:p>
            <a:pPr lvl="0" algn="ctr"/>
            <a:r>
              <a:rPr lang="en-US" sz="900" baseline="-3000" dirty="0">
                <a:solidFill>
                  <a:srgbClr val="120742"/>
                </a:solidFill>
                <a:latin typeface="Arial" panose="020B0604020202020204" pitchFamily="34" charset="0"/>
                <a:cs typeface="Arial" panose="020B0604020202020204" pitchFamily="34" charset="0"/>
              </a:rPr>
              <a:t>Activity cluster</a:t>
            </a:r>
          </a:p>
          <a:p>
            <a:pPr lvl="0" algn="ctr"/>
            <a:r>
              <a:rPr lang="en-US" sz="900" baseline="-3000" dirty="0">
                <a:solidFill>
                  <a:srgbClr val="120742"/>
                </a:solidFill>
                <a:latin typeface="Arial" panose="020B0604020202020204" pitchFamily="34" charset="0"/>
                <a:cs typeface="Arial" panose="020B0604020202020204" pitchFamily="34" charset="0"/>
              </a:rPr>
              <a:t>ranking </a:t>
            </a:r>
          </a:p>
        </p:txBody>
      </p:sp>
      <p:sp>
        <p:nvSpPr>
          <p:cNvPr id="53" name="Oval 52"/>
          <p:cNvSpPr/>
          <p:nvPr/>
        </p:nvSpPr>
        <p:spPr>
          <a:xfrm>
            <a:off x="6837362"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58%</a:t>
            </a:r>
          </a:p>
          <a:p>
            <a:pPr lvl="0" algn="ctr"/>
            <a:r>
              <a:rPr lang="en-US" sz="900" baseline="-3000" dirty="0">
                <a:solidFill>
                  <a:srgbClr val="120742"/>
                </a:solidFill>
                <a:latin typeface="Arial" panose="020B0604020202020204" pitchFamily="34" charset="0"/>
                <a:cs typeface="Arial" panose="020B0604020202020204" pitchFamily="34" charset="0"/>
              </a:rPr>
              <a:t>Consideration </a:t>
            </a:r>
          </a:p>
          <a:p>
            <a:pPr lvl="0" algn="ctr"/>
            <a:r>
              <a:rPr lang="en-US" sz="900" baseline="-3000" dirty="0">
                <a:solidFill>
                  <a:srgbClr val="120742"/>
                </a:solidFill>
                <a:latin typeface="Arial" panose="020B0604020202020204" pitchFamily="34" charset="0"/>
                <a:cs typeface="Arial" panose="020B0604020202020204" pitchFamily="34" charset="0"/>
              </a:rPr>
              <a:t>of activity</a:t>
            </a:r>
          </a:p>
        </p:txBody>
      </p:sp>
      <p:graphicFrame>
        <p:nvGraphicFramePr>
          <p:cNvPr id="54" name="Table 53"/>
          <p:cNvGraphicFramePr>
            <a:graphicFrameLocks noGrp="1"/>
          </p:cNvGraphicFramePr>
          <p:nvPr>
            <p:extLst>
              <p:ext uri="{D42A27DB-BD31-4B8C-83A1-F6EECF244321}">
                <p14:modId xmlns:p14="http://schemas.microsoft.com/office/powerpoint/2010/main" val="2701348399"/>
              </p:ext>
            </p:extLst>
          </p:nvPr>
        </p:nvGraphicFramePr>
        <p:xfrm>
          <a:off x="352419" y="2220075"/>
          <a:ext cx="1817372" cy="3996000"/>
        </p:xfrm>
        <a:graphic>
          <a:graphicData uri="http://schemas.openxmlformats.org/drawingml/2006/table">
            <a:tbl>
              <a:tblPr>
                <a:tableStyleId>{5C22544A-7EE6-4342-B048-85BDC9FD1C3A}</a:tableStyleId>
              </a:tblPr>
              <a:tblGrid>
                <a:gridCol w="506413">
                  <a:extLst>
                    <a:ext uri="{9D8B030D-6E8A-4147-A177-3AD203B41FA5}">
                      <a16:colId xmlns:a16="http://schemas.microsoft.com/office/drawing/2014/main" xmlns="" val="63228188"/>
                    </a:ext>
                  </a:extLst>
                </a:gridCol>
                <a:gridCol w="495871">
                  <a:extLst>
                    <a:ext uri="{9D8B030D-6E8A-4147-A177-3AD203B41FA5}">
                      <a16:colId xmlns:a16="http://schemas.microsoft.com/office/drawing/2014/main" xmlns="" val="1958371471"/>
                    </a:ext>
                  </a:extLst>
                </a:gridCol>
                <a:gridCol w="369316">
                  <a:extLst>
                    <a:ext uri="{9D8B030D-6E8A-4147-A177-3AD203B41FA5}">
                      <a16:colId xmlns:a16="http://schemas.microsoft.com/office/drawing/2014/main" xmlns="" val="2739516737"/>
                    </a:ext>
                  </a:extLst>
                </a:gridCol>
                <a:gridCol w="445772">
                  <a:extLst>
                    <a:ext uri="{9D8B030D-6E8A-4147-A177-3AD203B41FA5}">
                      <a16:colId xmlns:a16="http://schemas.microsoft.com/office/drawing/2014/main" xmlns="" val="2729930291"/>
                    </a:ext>
                  </a:extLst>
                </a:gridCol>
              </a:tblGrid>
              <a:tr h="396000">
                <a:tc>
                  <a:txBody>
                    <a:bodyPr/>
                    <a:lstStyle/>
                    <a:p>
                      <a:pPr algn="l" fontAlgn="b"/>
                      <a:r>
                        <a:rPr lang="en-GB" sz="1100" b="1" i="0" u="none" strike="noStrike" dirty="0">
                          <a:solidFill>
                            <a:schemeClr val="tx1"/>
                          </a:solidFill>
                          <a:effectLst/>
                          <a:latin typeface="Arial" panose="020B0604020202020204" pitchFamily="34" charset="0"/>
                          <a:cs typeface="Arial" panose="020B0604020202020204" pitchFamily="34" charset="0"/>
                        </a:rPr>
                        <a:t>Market</a:t>
                      </a:r>
                    </a:p>
                  </a:txBody>
                  <a:tcPr marL="9525" marR="9525" marT="0" marB="0">
                    <a:lnL w="12700" cmpd="sng">
                      <a:noFill/>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8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 &amp; INDEX </a:t>
                      </a:r>
                      <a:endParaRPr lang="en-GB" sz="2000" b="1" i="0" u="none" strike="noStrike" dirty="0">
                        <a:solidFill>
                          <a:schemeClr val="tx1"/>
                        </a:solidFill>
                        <a:effectLst/>
                        <a:latin typeface="Arial" panose="020B0604020202020204" pitchFamily="34" charset="0"/>
                        <a:cs typeface="Arial" panose="020B0604020202020204" pitchFamily="34" charset="0"/>
                      </a:endParaRPr>
                    </a:p>
                  </a:txBody>
                  <a:tcPr marL="9525" marR="9525" marT="0"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en-GB" sz="1100" b="1"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1100" b="1"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Rank</a:t>
                      </a:r>
                      <a:endParaRPr kumimoji="0" lang="en-GB" sz="11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9525" marR="9525" marT="0" marB="0">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CH</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68%</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118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92D05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8 </a:t>
                      </a:r>
                    </a:p>
                  </a:txBody>
                  <a:tcPr marL="9525" marR="9525" marT="9525"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UK</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66%</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114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92D05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7 </a:t>
                      </a:r>
                    </a:p>
                  </a:txBody>
                  <a:tcPr marL="9525" marR="9525" marT="9525"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IT</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62%</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107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8 </a:t>
                      </a:r>
                    </a:p>
                  </a:txBody>
                  <a:tcPr marL="9525" marR="9525" marT="9525"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USA</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60%</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103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12 </a:t>
                      </a:r>
                    </a:p>
                  </a:txBody>
                  <a:tcPr marL="9525" marR="9525" marT="9525"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SP</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57%</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99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9 </a:t>
                      </a:r>
                    </a:p>
                  </a:txBody>
                  <a:tcPr marL="9525" marR="9525" marT="9525"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FR</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53%</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92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13 </a:t>
                      </a:r>
                    </a:p>
                  </a:txBody>
                  <a:tcPr marL="9525" marR="9525" marT="9525"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AUS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53%</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91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10 </a:t>
                      </a:r>
                    </a:p>
                  </a:txBody>
                  <a:tcPr marL="9525" marR="9525" marT="9525"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DE</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52%</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90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9 </a:t>
                      </a:r>
                    </a:p>
                  </a:txBody>
                  <a:tcPr marL="9525" marR="9525" marT="9525"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NL</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52%</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89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10 </a:t>
                      </a:r>
                    </a:p>
                  </a:txBody>
                  <a:tcPr marL="9525" marR="9525" marT="9525"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NO</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37%</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63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C0000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22 </a:t>
                      </a:r>
                    </a:p>
                  </a:txBody>
                  <a:tcPr marL="9525" marR="9525" marT="9525"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sp>
        <p:nvSpPr>
          <p:cNvPr id="55" name="Rectangle 54"/>
          <p:cNvSpPr/>
          <p:nvPr/>
        </p:nvSpPr>
        <p:spPr>
          <a:xfrm>
            <a:off x="352419" y="1450600"/>
            <a:ext cx="1909642"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MARKET LEVEL CONSIDERATION</a:t>
            </a:r>
          </a:p>
          <a:p>
            <a:pPr>
              <a:lnSpc>
                <a:spcPts val="1100"/>
              </a:lnSpc>
            </a:pPr>
            <a:r>
              <a:rPr lang="en-GB" sz="700" dirty="0">
                <a:latin typeface="Arial" panose="020B0604020202020204" pitchFamily="34" charset="0"/>
                <a:cs typeface="Arial" panose="020B0604020202020204" pitchFamily="34" charset="0"/>
              </a:rPr>
              <a:t>TOP 2 BOX CONSIDERATION OF ACTIVITY INDEXED VS. TOTAL &amp;  RANKED </a:t>
            </a:r>
          </a:p>
        </p:txBody>
      </p:sp>
      <p:graphicFrame>
        <p:nvGraphicFramePr>
          <p:cNvPr id="56" name="Table 55"/>
          <p:cNvGraphicFramePr>
            <a:graphicFrameLocks noGrp="1"/>
          </p:cNvGraphicFramePr>
          <p:nvPr>
            <p:extLst>
              <p:ext uri="{D42A27DB-BD31-4B8C-83A1-F6EECF244321}">
                <p14:modId xmlns:p14="http://schemas.microsoft.com/office/powerpoint/2010/main" val="1990072151"/>
              </p:ext>
            </p:extLst>
          </p:nvPr>
        </p:nvGraphicFramePr>
        <p:xfrm>
          <a:off x="6961775" y="2220075"/>
          <a:ext cx="2031429" cy="3996000"/>
        </p:xfrm>
        <a:graphic>
          <a:graphicData uri="http://schemas.openxmlformats.org/drawingml/2006/table">
            <a:tbl>
              <a:tblPr>
                <a:tableStyleId>{5C22544A-7EE6-4342-B048-85BDC9FD1C3A}</a:tableStyleId>
              </a:tblPr>
              <a:tblGrid>
                <a:gridCol w="1440000">
                  <a:extLst>
                    <a:ext uri="{9D8B030D-6E8A-4147-A177-3AD203B41FA5}">
                      <a16:colId xmlns:a16="http://schemas.microsoft.com/office/drawing/2014/main" xmlns="" val="63228188"/>
                    </a:ext>
                  </a:extLst>
                </a:gridCol>
                <a:gridCol w="591429">
                  <a:extLst>
                    <a:ext uri="{9D8B030D-6E8A-4147-A177-3AD203B41FA5}">
                      <a16:colId xmlns:a16="http://schemas.microsoft.com/office/drawing/2014/main" xmlns="" val="2739516737"/>
                    </a:ext>
                  </a:extLst>
                </a:gridCol>
              </a:tblGrid>
              <a:tr h="396000">
                <a:tc>
                  <a:txBody>
                    <a:bodyPr/>
                    <a:lstStyle/>
                    <a:p>
                      <a:pPr algn="l" fontAlgn="b"/>
                      <a:r>
                        <a:rPr lang="en-GB" sz="1100" b="1" i="0" u="none" strike="noStrike" dirty="0">
                          <a:solidFill>
                            <a:schemeClr val="tx1"/>
                          </a:solidFill>
                          <a:effectLst/>
                          <a:latin typeface="Arial" panose="020B0604020202020204" pitchFamily="34" charset="0"/>
                          <a:cs typeface="Arial" panose="020B0604020202020204" pitchFamily="34" charset="0"/>
                        </a:rPr>
                        <a:t>Activity</a:t>
                      </a:r>
                    </a:p>
                  </a:txBody>
                  <a:tcPr marL="9525" marR="9525" marT="9525" marB="0">
                    <a:lnL w="12700" cmpd="sng">
                      <a:noFill/>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7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a:t>
                      </a:r>
                      <a:endParaRPr kumimoji="0" lang="en-GB" sz="18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Seeing world famous or iconic places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91%</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castle / palace / historic house</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89%</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historic monument</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86%</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Trying local food &amp; drink specialities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83%</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park/garden</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82%</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Short (&lt; 2hrs) country or coastal walk</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77%</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museum</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77%</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Exploring villages / rural areas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77%</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Event associated with local traditions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74%</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Long (&gt; half day) country or coastal walk</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70%</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graphicFrame>
        <p:nvGraphicFramePr>
          <p:cNvPr id="58" name="Table 57"/>
          <p:cNvGraphicFramePr>
            <a:graphicFrameLocks noGrp="1"/>
          </p:cNvGraphicFramePr>
          <p:nvPr>
            <p:extLst>
              <p:ext uri="{D42A27DB-BD31-4B8C-83A1-F6EECF244321}">
                <p14:modId xmlns:p14="http://schemas.microsoft.com/office/powerpoint/2010/main" val="3612392352"/>
              </p:ext>
            </p:extLst>
          </p:nvPr>
        </p:nvGraphicFramePr>
        <p:xfrm>
          <a:off x="2260600" y="2220390"/>
          <a:ext cx="4552952" cy="3919845"/>
        </p:xfrm>
        <a:graphic>
          <a:graphicData uri="http://schemas.openxmlformats.org/drawingml/2006/table">
            <a:tbl>
              <a:tblPr>
                <a:tableStyleId>{5C22544A-7EE6-4342-B048-85BDC9FD1C3A}</a:tableStyleId>
              </a:tblPr>
              <a:tblGrid>
                <a:gridCol w="1138238">
                  <a:extLst>
                    <a:ext uri="{9D8B030D-6E8A-4147-A177-3AD203B41FA5}">
                      <a16:colId xmlns:a16="http://schemas.microsoft.com/office/drawing/2014/main" xmlns="" val="2739516737"/>
                    </a:ext>
                  </a:extLst>
                </a:gridCol>
                <a:gridCol w="1138238">
                  <a:extLst>
                    <a:ext uri="{9D8B030D-6E8A-4147-A177-3AD203B41FA5}">
                      <a16:colId xmlns:a16="http://schemas.microsoft.com/office/drawing/2014/main" xmlns="" val="1766475486"/>
                    </a:ext>
                  </a:extLst>
                </a:gridCol>
                <a:gridCol w="1138238">
                  <a:extLst>
                    <a:ext uri="{9D8B030D-6E8A-4147-A177-3AD203B41FA5}">
                      <a16:colId xmlns:a16="http://schemas.microsoft.com/office/drawing/2014/main" xmlns="" val="2701203405"/>
                    </a:ext>
                  </a:extLst>
                </a:gridCol>
                <a:gridCol w="1138238">
                  <a:extLst>
                    <a:ext uri="{9D8B030D-6E8A-4147-A177-3AD203B41FA5}">
                      <a16:colId xmlns:a16="http://schemas.microsoft.com/office/drawing/2014/main" xmlns="" val="3701939803"/>
                    </a:ext>
                  </a:extLst>
                </a:gridCol>
              </a:tblGrid>
              <a:tr h="396000">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Slight 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55+ (index 107)</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35-54s without kids</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110)</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Mid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109)</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109)</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109)</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115)</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18-34s (111)</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116)</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113)</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55+ (111)</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55 Plus without kids</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116)</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Mid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110)</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Female</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(index 109)</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55 Plus without kids</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124)</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18-34s (136)</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131)</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18-34s without kids</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143)</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sp>
        <p:nvSpPr>
          <p:cNvPr id="59" name="Rectangle 58"/>
          <p:cNvSpPr/>
          <p:nvPr/>
        </p:nvSpPr>
        <p:spPr>
          <a:xfrm>
            <a:off x="2344387" y="1450600"/>
            <a:ext cx="2989613"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MARKET LEVEL</a:t>
            </a:r>
          </a:p>
          <a:p>
            <a:pPr>
              <a:lnSpc>
                <a:spcPts val="1100"/>
              </a:lnSpc>
            </a:pPr>
            <a:r>
              <a:rPr lang="en-GB" sz="1200" b="1" dirty="0">
                <a:solidFill>
                  <a:srgbClr val="120742"/>
                </a:solidFill>
                <a:latin typeface="Arial" panose="020B0604020202020204" pitchFamily="34" charset="0"/>
                <a:cs typeface="Arial" panose="020B0604020202020204" pitchFamily="34" charset="0"/>
              </a:rPr>
              <a:t>DEMOGRAPHIC SKEWS </a:t>
            </a:r>
          </a:p>
          <a:p>
            <a:pPr>
              <a:lnSpc>
                <a:spcPts val="1100"/>
              </a:lnSpc>
            </a:pPr>
            <a:r>
              <a:rPr lang="en-GB" sz="700" dirty="0">
                <a:latin typeface="Arial" panose="020B0604020202020204" pitchFamily="34" charset="0"/>
                <a:cs typeface="Arial" panose="020B0604020202020204" pitchFamily="34" charset="0"/>
              </a:rPr>
              <a:t>CALLING OUT OF BIGGEST SKEWS IN LEVEL OF CONSIDERATION OF ACTIVITY BY AGE, GENDER SOCIAL GRADE AND LIFESTAGE </a:t>
            </a:r>
          </a:p>
        </p:txBody>
      </p:sp>
      <p:sp>
        <p:nvSpPr>
          <p:cNvPr id="60" name="Rectangle 59"/>
          <p:cNvSpPr/>
          <p:nvPr/>
        </p:nvSpPr>
        <p:spPr>
          <a:xfrm>
            <a:off x="6955787" y="1450600"/>
            <a:ext cx="2094233"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CROSS-OVER WITH OTHER ACTIVITIES</a:t>
            </a:r>
          </a:p>
          <a:p>
            <a:pPr>
              <a:lnSpc>
                <a:spcPts val="1100"/>
              </a:lnSpc>
            </a:pPr>
            <a:r>
              <a:rPr lang="en-GB" sz="700" dirty="0">
                <a:latin typeface="Arial" panose="020B0604020202020204" pitchFamily="34" charset="0"/>
                <a:cs typeface="Arial" panose="020B0604020202020204" pitchFamily="34" charset="0"/>
              </a:rPr>
              <a:t>CONSIDERATION OF OTHER ACTIVITIES AMONG CONSIDERING ACTIVITY (TOP 2 BOX)</a:t>
            </a:r>
          </a:p>
        </p:txBody>
      </p:sp>
      <p:graphicFrame>
        <p:nvGraphicFramePr>
          <p:cNvPr id="25" name="Chart Placeholder 7">
            <a:extLst>
              <a:ext uri="{FF2B5EF4-FFF2-40B4-BE49-F238E27FC236}">
                <a16:creationId xmlns:a16="http://schemas.microsoft.com/office/drawing/2014/main" xmlns="" id="{EAC2EF30-CB2E-4307-B497-A70AEE32461E}"/>
              </a:ext>
            </a:extLst>
          </p:cNvPr>
          <p:cNvGraphicFramePr>
            <a:graphicFrameLocks/>
          </p:cNvGraphicFramePr>
          <p:nvPr>
            <p:extLst>
              <p:ext uri="{D42A27DB-BD31-4B8C-83A1-F6EECF244321}">
                <p14:modId xmlns:p14="http://schemas.microsoft.com/office/powerpoint/2010/main" val="1481833962"/>
              </p:ext>
            </p:extLst>
          </p:nvPr>
        </p:nvGraphicFramePr>
        <p:xfrm>
          <a:off x="-1366069" y="855950"/>
          <a:ext cx="9743207" cy="467610"/>
        </p:xfrm>
        <a:graphic>
          <a:graphicData uri="http://schemas.openxmlformats.org/drawingml/2006/chart">
            <c:chart xmlns:c="http://schemas.openxmlformats.org/drawingml/2006/chart" xmlns:r="http://schemas.openxmlformats.org/officeDocument/2006/relationships" r:id="rId9"/>
          </a:graphicData>
        </a:graphic>
      </p:graphicFrame>
      <p:sp>
        <p:nvSpPr>
          <p:cNvPr id="26" name="Rectangle 25">
            <a:extLst>
              <a:ext uri="{FF2B5EF4-FFF2-40B4-BE49-F238E27FC236}">
                <a16:creationId xmlns:a16="http://schemas.microsoft.com/office/drawing/2014/main" xmlns="" id="{7548F3CA-FC0A-4D44-B3CB-E1E5B77B8624}"/>
              </a:ext>
            </a:extLst>
          </p:cNvPr>
          <p:cNvSpPr/>
          <p:nvPr/>
        </p:nvSpPr>
        <p:spPr>
          <a:xfrm>
            <a:off x="1830724" y="665551"/>
            <a:ext cx="564257" cy="276999"/>
          </a:xfrm>
          <a:prstGeom prst="rect">
            <a:avLst/>
          </a:prstGeom>
          <a:solidFill>
            <a:schemeClr val="bg1"/>
          </a:solidFill>
        </p:spPr>
        <p:txBody>
          <a:bodyPr wrap="none" lIns="0" tIns="0" rIns="0" bIns="0">
            <a:spAutoFit/>
          </a:bodyPr>
          <a:lstStyle/>
          <a:p>
            <a:r>
              <a:rPr lang="en-GB" sz="900" dirty="0">
                <a:solidFill>
                  <a:srgbClr val="92D050"/>
                </a:solidFill>
                <a:latin typeface="Arial" panose="020B0604020202020204" pitchFamily="34" charset="0"/>
                <a:cs typeface="Arial" panose="020B0604020202020204" pitchFamily="34" charset="0"/>
              </a:rPr>
              <a:t>Very likely</a:t>
            </a:r>
          </a:p>
          <a:p>
            <a:r>
              <a:rPr lang="en-GB" sz="900" dirty="0">
                <a:solidFill>
                  <a:srgbClr val="92D050"/>
                </a:solidFill>
                <a:latin typeface="Arial" panose="020B0604020202020204" pitchFamily="34" charset="0"/>
                <a:cs typeface="Arial" panose="020B0604020202020204" pitchFamily="34" charset="0"/>
              </a:rPr>
              <a:t>to consider</a:t>
            </a:r>
          </a:p>
        </p:txBody>
      </p:sp>
      <p:sp>
        <p:nvSpPr>
          <p:cNvPr id="27" name="Rectangle 26">
            <a:extLst>
              <a:ext uri="{FF2B5EF4-FFF2-40B4-BE49-F238E27FC236}">
                <a16:creationId xmlns:a16="http://schemas.microsoft.com/office/drawing/2014/main" xmlns="" id="{8CF4F9AB-26E4-4425-9765-0073DF52F75B}"/>
              </a:ext>
            </a:extLst>
          </p:cNvPr>
          <p:cNvSpPr/>
          <p:nvPr/>
        </p:nvSpPr>
        <p:spPr>
          <a:xfrm>
            <a:off x="3040224" y="665551"/>
            <a:ext cx="769441" cy="276999"/>
          </a:xfrm>
          <a:prstGeom prst="rect">
            <a:avLst/>
          </a:prstGeom>
          <a:solidFill>
            <a:schemeClr val="bg1"/>
          </a:solidFill>
        </p:spPr>
        <p:txBody>
          <a:bodyPr wrap="none" lIns="0" tIns="0" rIns="0" bIns="0">
            <a:spAutoFit/>
          </a:bodyPr>
          <a:lstStyle/>
          <a:p>
            <a:r>
              <a:rPr lang="en-GB" sz="900" dirty="0">
                <a:solidFill>
                  <a:srgbClr val="00B050"/>
                </a:solidFill>
                <a:latin typeface="Arial" panose="020B0604020202020204" pitchFamily="34" charset="0"/>
                <a:cs typeface="Arial" panose="020B0604020202020204" pitchFamily="34" charset="0"/>
              </a:rPr>
              <a:t>Definitely </a:t>
            </a:r>
          </a:p>
          <a:p>
            <a:r>
              <a:rPr lang="en-GB" sz="900" dirty="0">
                <a:solidFill>
                  <a:srgbClr val="00B050"/>
                </a:solidFill>
                <a:latin typeface="Arial" panose="020B0604020202020204" pitchFamily="34" charset="0"/>
                <a:cs typeface="Arial" panose="020B0604020202020204" pitchFamily="34" charset="0"/>
              </a:rPr>
              <a:t>would consider</a:t>
            </a:r>
          </a:p>
        </p:txBody>
      </p:sp>
    </p:spTree>
    <p:extLst>
      <p:ext uri="{BB962C8B-B14F-4D97-AF65-F5344CB8AC3E}">
        <p14:creationId xmlns:p14="http://schemas.microsoft.com/office/powerpoint/2010/main" val="1514045742"/>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ext Placeholder 17"/>
          <p:cNvSpPr>
            <a:spLocks noGrp="1"/>
          </p:cNvSpPr>
          <p:nvPr>
            <p:ph type="body" sz="quarter" idx="13"/>
          </p:nvPr>
        </p:nvSpPr>
        <p:spPr>
          <a:xfrm>
            <a:off x="364445" y="6396162"/>
            <a:ext cx="4381504" cy="274638"/>
          </a:xfrm>
        </p:spPr>
        <p:txBody>
          <a:bodyPr lIns="0"/>
          <a:lstStyle/>
          <a:p>
            <a:r>
              <a:rPr lang="en-GB" dirty="0"/>
              <a:t>Discover England Fund – Activities &amp; Themes Research 2017</a:t>
            </a:r>
          </a:p>
        </p:txBody>
      </p:sp>
      <p:pic>
        <p:nvPicPr>
          <p:cNvPr id="6" name="Picture 5"/>
          <p:cNvPicPr>
            <a:picLocks noChangeAspect="1"/>
          </p:cNvPicPr>
          <p:nvPr/>
        </p:nvPicPr>
        <p:blipFill>
          <a:blip r:embed="rId3">
            <a:clrChange>
              <a:clrFrom>
                <a:srgbClr val="FFFFFF"/>
              </a:clrFrom>
              <a:clrTo>
                <a:srgbClr val="FFFFFF">
                  <a:alpha val="0"/>
                </a:srgbClr>
              </a:clrTo>
            </a:clrChange>
          </a:blip>
          <a:stretch>
            <a:fillRect/>
          </a:stretch>
        </p:blipFill>
        <p:spPr>
          <a:xfrm>
            <a:off x="7118198" y="6384361"/>
            <a:ext cx="947246" cy="257740"/>
          </a:xfrm>
          <a:prstGeom prst="rect">
            <a:avLst/>
          </a:prstGeom>
        </p:spPr>
      </p:pic>
      <p:pic>
        <p:nvPicPr>
          <p:cNvPr id="24" name="Picture 23"/>
          <p:cNvPicPr>
            <a:picLocks noChangeAspect="1"/>
          </p:cNvPicPr>
          <p:nvPr/>
        </p:nvPicPr>
        <p:blipFill rotWithShape="1">
          <a:blip r:embed="rId4"/>
          <a:srcRect l="17343" t="4419" r="12023" b="12561"/>
          <a:stretch/>
        </p:blipFill>
        <p:spPr>
          <a:xfrm>
            <a:off x="8172950" y="6341608"/>
            <a:ext cx="359990" cy="355944"/>
          </a:xfrm>
          <a:prstGeom prst="ellipse">
            <a:avLst/>
          </a:prstGeom>
        </p:spPr>
      </p:pic>
      <p:sp>
        <p:nvSpPr>
          <p:cNvPr id="38" name="TextBox 37"/>
          <p:cNvSpPr txBox="1"/>
          <p:nvPr/>
        </p:nvSpPr>
        <p:spPr>
          <a:xfrm>
            <a:off x="1997213" y="274989"/>
            <a:ext cx="4897451" cy="307777"/>
          </a:xfrm>
          <a:prstGeom prst="rect">
            <a:avLst/>
          </a:prstGeom>
          <a:noFill/>
        </p:spPr>
        <p:txBody>
          <a:bodyPr wrap="square" rtlCol="0">
            <a:spAutoFit/>
          </a:bodyPr>
          <a:lstStyle/>
          <a:p>
            <a:r>
              <a:rPr lang="en-GB" sz="1400" b="1" dirty="0">
                <a:solidFill>
                  <a:schemeClr val="bg1"/>
                </a:solidFill>
                <a:latin typeface="Arial" panose="020B0604020202020204" pitchFamily="34" charset="0"/>
                <a:cs typeface="Arial" panose="020B0604020202020204" pitchFamily="34" charset="0"/>
              </a:rPr>
              <a:t>Having a gourmet meal</a:t>
            </a:r>
          </a:p>
        </p:txBody>
      </p:sp>
      <p:pic>
        <p:nvPicPr>
          <p:cNvPr id="31" name="Picture 30"/>
          <p:cNvPicPr>
            <a:picLocks noChangeAspect="1"/>
          </p:cNvPicPr>
          <p:nvPr/>
        </p:nvPicPr>
        <p:blipFill rotWithShape="1">
          <a:blip r:embed="rId5">
            <a:clrChange>
              <a:clrFrom>
                <a:srgbClr val="FFFFFF"/>
              </a:clrFrom>
              <a:clrTo>
                <a:srgbClr val="FFFFFF">
                  <a:alpha val="0"/>
                </a:srgbClr>
              </a:clrTo>
            </a:clrChange>
            <a:duotone>
              <a:schemeClr val="accent1">
                <a:shade val="45000"/>
                <a:satMod val="135000"/>
              </a:schemeClr>
              <a:prstClr val="white"/>
            </a:duotone>
          </a:blip>
          <a:srcRect l="12310"/>
          <a:stretch/>
        </p:blipFill>
        <p:spPr>
          <a:xfrm>
            <a:off x="2312861" y="2221322"/>
            <a:ext cx="1060577" cy="409658"/>
          </a:xfrm>
          <a:prstGeom prst="rect">
            <a:avLst/>
          </a:prstGeom>
        </p:spPr>
      </p:pic>
      <p:grpSp>
        <p:nvGrpSpPr>
          <p:cNvPr id="35" name="Group 34"/>
          <p:cNvGrpSpPr/>
          <p:nvPr/>
        </p:nvGrpSpPr>
        <p:grpSpPr>
          <a:xfrm>
            <a:off x="3786188" y="2228850"/>
            <a:ext cx="376238" cy="370021"/>
            <a:chOff x="9854026" y="2720970"/>
            <a:chExt cx="2328762" cy="2438400"/>
          </a:xfrm>
        </p:grpSpPr>
        <p:pic>
          <p:nvPicPr>
            <p:cNvPr id="36" name="Picture 35"/>
            <p:cNvPicPr>
              <a:picLocks noChangeAspect="1"/>
            </p:cNvPicPr>
            <p:nvPr/>
          </p:nvPicPr>
          <p:blipFill rotWithShape="1">
            <a:blip r:embed="rId6">
              <a:clrChange>
                <a:clrFrom>
                  <a:srgbClr val="FFFFFF"/>
                </a:clrFrom>
                <a:clrTo>
                  <a:srgbClr val="FFFFFF">
                    <a:alpha val="0"/>
                  </a:srgbClr>
                </a:clrTo>
              </a:clrChange>
              <a:duotone>
                <a:schemeClr val="accent1">
                  <a:shade val="45000"/>
                  <a:satMod val="135000"/>
                </a:schemeClr>
                <a:prstClr val="white"/>
              </a:duotone>
            </a:blip>
            <a:srcRect l="3673" r="64404"/>
            <a:stretch/>
          </p:blipFill>
          <p:spPr>
            <a:xfrm>
              <a:off x="9854026" y="2720970"/>
              <a:ext cx="1173708" cy="2438400"/>
            </a:xfrm>
            <a:prstGeom prst="rect">
              <a:avLst/>
            </a:prstGeom>
          </p:spPr>
        </p:pic>
        <p:pic>
          <p:nvPicPr>
            <p:cNvPr id="41" name="Picture 40"/>
            <p:cNvPicPr>
              <a:picLocks noChangeAspect="1"/>
            </p:cNvPicPr>
            <p:nvPr/>
          </p:nvPicPr>
          <p:blipFill rotWithShape="1">
            <a:blip r:embed="rId6">
              <a:clrChange>
                <a:clrFrom>
                  <a:srgbClr val="FFFFFF"/>
                </a:clrFrom>
                <a:clrTo>
                  <a:srgbClr val="FFFFFF">
                    <a:alpha val="0"/>
                  </a:srgbClr>
                </a:clrTo>
              </a:clrChange>
              <a:duotone>
                <a:schemeClr val="accent1">
                  <a:shade val="45000"/>
                  <a:satMod val="135000"/>
                </a:schemeClr>
                <a:prstClr val="white"/>
              </a:duotone>
            </a:blip>
            <a:srcRect l="66034" r="2043"/>
            <a:stretch/>
          </p:blipFill>
          <p:spPr>
            <a:xfrm>
              <a:off x="11009080" y="2720970"/>
              <a:ext cx="1173708" cy="2438400"/>
            </a:xfrm>
            <a:prstGeom prst="rect">
              <a:avLst/>
            </a:prstGeom>
          </p:spPr>
        </p:pic>
      </p:grpSp>
      <p:pic>
        <p:nvPicPr>
          <p:cNvPr id="43" name="Picture 42"/>
          <p:cNvPicPr>
            <a:picLocks noChangeAspect="1"/>
          </p:cNvPicPr>
          <p:nvPr/>
        </p:nvPicPr>
        <p:blipFill>
          <a:blip r:embed="rId7">
            <a:clrChange>
              <a:clrFrom>
                <a:srgbClr val="FFFFFF"/>
              </a:clrFrom>
              <a:clrTo>
                <a:srgbClr val="FFFFFF">
                  <a:alpha val="0"/>
                </a:srgbClr>
              </a:clrTo>
            </a:clrChange>
            <a:duotone>
              <a:schemeClr val="accent1">
                <a:shade val="45000"/>
                <a:satMod val="135000"/>
              </a:schemeClr>
              <a:prstClr val="white"/>
            </a:duotone>
          </a:blip>
          <a:stretch>
            <a:fillRect/>
          </a:stretch>
        </p:blipFill>
        <p:spPr>
          <a:xfrm>
            <a:off x="4900113" y="2233613"/>
            <a:ext cx="400136" cy="355163"/>
          </a:xfrm>
          <a:prstGeom prst="rect">
            <a:avLst/>
          </a:prstGeom>
        </p:spPr>
      </p:pic>
      <p:pic>
        <p:nvPicPr>
          <p:cNvPr id="45" name="Picture 44"/>
          <p:cNvPicPr>
            <a:picLocks noChangeAspect="1"/>
          </p:cNvPicPr>
          <p:nvPr/>
        </p:nvPicPr>
        <p:blipFill>
          <a:blip r:embed="rId8">
            <a:clrChange>
              <a:clrFrom>
                <a:srgbClr val="FFFFFF"/>
              </a:clrFrom>
              <a:clrTo>
                <a:srgbClr val="FFFFFF">
                  <a:alpha val="0"/>
                </a:srgbClr>
              </a:clrTo>
            </a:clrChange>
            <a:duotone>
              <a:schemeClr val="accent1">
                <a:shade val="45000"/>
                <a:satMod val="135000"/>
              </a:schemeClr>
              <a:prstClr val="white"/>
            </a:duotone>
          </a:blip>
          <a:stretch>
            <a:fillRect/>
          </a:stretch>
        </p:blipFill>
        <p:spPr>
          <a:xfrm>
            <a:off x="5999205" y="2227674"/>
            <a:ext cx="525420" cy="355840"/>
          </a:xfrm>
          <a:prstGeom prst="rect">
            <a:avLst/>
          </a:prstGeom>
        </p:spPr>
      </p:pic>
      <p:sp>
        <p:nvSpPr>
          <p:cNvPr id="33" name="Rectangle 32"/>
          <p:cNvSpPr/>
          <p:nvPr/>
        </p:nvSpPr>
        <p:spPr>
          <a:xfrm>
            <a:off x="222440" y="943161"/>
            <a:ext cx="1550020" cy="323165"/>
          </a:xfrm>
          <a:prstGeom prst="rect">
            <a:avLst/>
          </a:prstGeom>
          <a:noFill/>
        </p:spPr>
        <p:txBody>
          <a:bodyPr wrap="square" lIns="0" tIns="0" rIns="0" bIns="0">
            <a:spAutoFit/>
          </a:bodyPr>
          <a:lstStyle/>
          <a:p>
            <a:pPr algn="r"/>
            <a:r>
              <a:rPr lang="en-GB" sz="1050" b="1" dirty="0">
                <a:latin typeface="Arial" panose="020B0604020202020204" pitchFamily="34" charset="0"/>
                <a:cs typeface="Arial" panose="020B0604020202020204" pitchFamily="34" charset="0"/>
              </a:rPr>
              <a:t>Consideration of </a:t>
            </a:r>
          </a:p>
          <a:p>
            <a:pPr algn="r"/>
            <a:r>
              <a:rPr lang="en-GB" sz="1050" b="1" dirty="0">
                <a:latin typeface="Arial" panose="020B0604020202020204" pitchFamily="34" charset="0"/>
                <a:cs typeface="Arial" panose="020B0604020202020204" pitchFamily="34" charset="0"/>
              </a:rPr>
              <a:t>activity in England </a:t>
            </a:r>
            <a:endParaRPr lang="en-GB" sz="1050" b="1" dirty="0">
              <a:solidFill>
                <a:srgbClr val="00B050"/>
              </a:solidFill>
              <a:latin typeface="Arial" panose="020B0604020202020204" pitchFamily="34" charset="0"/>
              <a:cs typeface="Arial" panose="020B0604020202020204" pitchFamily="34" charset="0"/>
            </a:endParaRPr>
          </a:p>
        </p:txBody>
      </p:sp>
      <p:sp>
        <p:nvSpPr>
          <p:cNvPr id="51" name="Oval 50"/>
          <p:cNvSpPr/>
          <p:nvPr/>
        </p:nvSpPr>
        <p:spPr>
          <a:xfrm>
            <a:off x="7611047"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Tier 2</a:t>
            </a:r>
          </a:p>
          <a:p>
            <a:pPr lvl="0" algn="ctr"/>
            <a:r>
              <a:rPr lang="en-US" sz="900" baseline="-3000" dirty="0">
                <a:solidFill>
                  <a:srgbClr val="120742"/>
                </a:solidFill>
                <a:latin typeface="Arial" panose="020B0604020202020204" pitchFamily="34" charset="0"/>
                <a:cs typeface="Arial" panose="020B0604020202020204" pitchFamily="34" charset="0"/>
              </a:rPr>
              <a:t>Consideration </a:t>
            </a:r>
          </a:p>
          <a:p>
            <a:pPr lvl="0" algn="ctr"/>
            <a:r>
              <a:rPr lang="en-US" sz="900" baseline="-3000" dirty="0">
                <a:solidFill>
                  <a:srgbClr val="120742"/>
                </a:solidFill>
                <a:latin typeface="Arial" panose="020B0604020202020204" pitchFamily="34" charset="0"/>
                <a:cs typeface="Arial" panose="020B0604020202020204" pitchFamily="34" charset="0"/>
              </a:rPr>
              <a:t>tier (activity)</a:t>
            </a:r>
          </a:p>
        </p:txBody>
      </p:sp>
      <p:sp>
        <p:nvSpPr>
          <p:cNvPr id="52" name="Oval 51"/>
          <p:cNvSpPr/>
          <p:nvPr/>
        </p:nvSpPr>
        <p:spPr>
          <a:xfrm>
            <a:off x="8384732"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Rank 10</a:t>
            </a:r>
          </a:p>
          <a:p>
            <a:pPr lvl="0" algn="ctr"/>
            <a:r>
              <a:rPr lang="en-US" sz="900" baseline="-3000" dirty="0">
                <a:solidFill>
                  <a:srgbClr val="120742"/>
                </a:solidFill>
                <a:latin typeface="Arial" panose="020B0604020202020204" pitchFamily="34" charset="0"/>
                <a:cs typeface="Arial" panose="020B0604020202020204" pitchFamily="34" charset="0"/>
              </a:rPr>
              <a:t>Activity cluster</a:t>
            </a:r>
          </a:p>
          <a:p>
            <a:pPr lvl="0" algn="ctr"/>
            <a:r>
              <a:rPr lang="en-US" sz="900" baseline="-3000" dirty="0">
                <a:solidFill>
                  <a:srgbClr val="120742"/>
                </a:solidFill>
                <a:latin typeface="Arial" panose="020B0604020202020204" pitchFamily="34" charset="0"/>
                <a:cs typeface="Arial" panose="020B0604020202020204" pitchFamily="34" charset="0"/>
              </a:rPr>
              <a:t>ranking </a:t>
            </a:r>
          </a:p>
        </p:txBody>
      </p:sp>
      <p:sp>
        <p:nvSpPr>
          <p:cNvPr id="53" name="Oval 52"/>
          <p:cNvSpPr/>
          <p:nvPr/>
        </p:nvSpPr>
        <p:spPr>
          <a:xfrm>
            <a:off x="6837362"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57%</a:t>
            </a:r>
          </a:p>
          <a:p>
            <a:pPr lvl="0" algn="ctr"/>
            <a:r>
              <a:rPr lang="en-US" sz="900" baseline="-3000" dirty="0">
                <a:solidFill>
                  <a:srgbClr val="120742"/>
                </a:solidFill>
                <a:latin typeface="Arial" panose="020B0604020202020204" pitchFamily="34" charset="0"/>
                <a:cs typeface="Arial" panose="020B0604020202020204" pitchFamily="34" charset="0"/>
              </a:rPr>
              <a:t>Consideration </a:t>
            </a:r>
          </a:p>
          <a:p>
            <a:pPr lvl="0" algn="ctr"/>
            <a:r>
              <a:rPr lang="en-US" sz="900" baseline="-3000" dirty="0">
                <a:solidFill>
                  <a:srgbClr val="120742"/>
                </a:solidFill>
                <a:latin typeface="Arial" panose="020B0604020202020204" pitchFamily="34" charset="0"/>
                <a:cs typeface="Arial" panose="020B0604020202020204" pitchFamily="34" charset="0"/>
              </a:rPr>
              <a:t>of activity</a:t>
            </a:r>
          </a:p>
        </p:txBody>
      </p:sp>
      <p:graphicFrame>
        <p:nvGraphicFramePr>
          <p:cNvPr id="54" name="Table 53"/>
          <p:cNvGraphicFramePr>
            <a:graphicFrameLocks noGrp="1"/>
          </p:cNvGraphicFramePr>
          <p:nvPr>
            <p:extLst>
              <p:ext uri="{D42A27DB-BD31-4B8C-83A1-F6EECF244321}">
                <p14:modId xmlns:p14="http://schemas.microsoft.com/office/powerpoint/2010/main" val="3671945445"/>
              </p:ext>
            </p:extLst>
          </p:nvPr>
        </p:nvGraphicFramePr>
        <p:xfrm>
          <a:off x="352419" y="2220075"/>
          <a:ext cx="1817372" cy="3996000"/>
        </p:xfrm>
        <a:graphic>
          <a:graphicData uri="http://schemas.openxmlformats.org/drawingml/2006/table">
            <a:tbl>
              <a:tblPr>
                <a:tableStyleId>{5C22544A-7EE6-4342-B048-85BDC9FD1C3A}</a:tableStyleId>
              </a:tblPr>
              <a:tblGrid>
                <a:gridCol w="506413">
                  <a:extLst>
                    <a:ext uri="{9D8B030D-6E8A-4147-A177-3AD203B41FA5}">
                      <a16:colId xmlns:a16="http://schemas.microsoft.com/office/drawing/2014/main" xmlns="" val="63228188"/>
                    </a:ext>
                  </a:extLst>
                </a:gridCol>
                <a:gridCol w="495871">
                  <a:extLst>
                    <a:ext uri="{9D8B030D-6E8A-4147-A177-3AD203B41FA5}">
                      <a16:colId xmlns:a16="http://schemas.microsoft.com/office/drawing/2014/main" xmlns="" val="1958371471"/>
                    </a:ext>
                  </a:extLst>
                </a:gridCol>
                <a:gridCol w="369316">
                  <a:extLst>
                    <a:ext uri="{9D8B030D-6E8A-4147-A177-3AD203B41FA5}">
                      <a16:colId xmlns:a16="http://schemas.microsoft.com/office/drawing/2014/main" xmlns="" val="2739516737"/>
                    </a:ext>
                  </a:extLst>
                </a:gridCol>
                <a:gridCol w="445772">
                  <a:extLst>
                    <a:ext uri="{9D8B030D-6E8A-4147-A177-3AD203B41FA5}">
                      <a16:colId xmlns:a16="http://schemas.microsoft.com/office/drawing/2014/main" xmlns="" val="2729930291"/>
                    </a:ext>
                  </a:extLst>
                </a:gridCol>
              </a:tblGrid>
              <a:tr h="396000">
                <a:tc>
                  <a:txBody>
                    <a:bodyPr/>
                    <a:lstStyle/>
                    <a:p>
                      <a:pPr algn="l" fontAlgn="b"/>
                      <a:r>
                        <a:rPr lang="en-GB" sz="1100" b="1" i="0" u="none" strike="noStrike" dirty="0">
                          <a:solidFill>
                            <a:schemeClr val="tx1"/>
                          </a:solidFill>
                          <a:effectLst/>
                          <a:latin typeface="Arial" panose="020B0604020202020204" pitchFamily="34" charset="0"/>
                          <a:cs typeface="Arial" panose="020B0604020202020204" pitchFamily="34" charset="0"/>
                        </a:rPr>
                        <a:t>Market</a:t>
                      </a:r>
                    </a:p>
                  </a:txBody>
                  <a:tcPr marL="9525" marR="9525" marT="0" marB="0">
                    <a:lnL w="12700" cmpd="sng">
                      <a:noFill/>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8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 &amp; INDEX </a:t>
                      </a:r>
                      <a:endParaRPr lang="en-GB" sz="2000" b="1" i="0" u="none" strike="noStrike" dirty="0">
                        <a:solidFill>
                          <a:schemeClr val="tx1"/>
                        </a:solidFill>
                        <a:effectLst/>
                        <a:latin typeface="Arial" panose="020B0604020202020204" pitchFamily="34" charset="0"/>
                        <a:cs typeface="Arial" panose="020B0604020202020204" pitchFamily="34" charset="0"/>
                      </a:endParaRPr>
                    </a:p>
                  </a:txBody>
                  <a:tcPr marL="9525" marR="9525" marT="0"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en-GB" sz="1100" b="1"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1100" b="1"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Rank</a:t>
                      </a:r>
                      <a:endParaRPr kumimoji="0" lang="en-GB" sz="11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9525" marR="9525" marT="0" marB="0">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CH</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72%</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127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5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NO</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64%</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113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92D050"/>
                    </a:solid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7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USA</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64%</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112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92D050"/>
                    </a:solid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6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NL</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60%</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106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7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AUS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60%</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106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8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UK</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58%</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101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9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IT</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49%</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86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18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FR</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46%</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80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19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SP</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43%</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75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C00000"/>
                    </a:solid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23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DE</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41%</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71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C00000"/>
                    </a:solid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15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sp>
        <p:nvSpPr>
          <p:cNvPr id="55" name="Rectangle 54"/>
          <p:cNvSpPr/>
          <p:nvPr/>
        </p:nvSpPr>
        <p:spPr>
          <a:xfrm>
            <a:off x="352419" y="1450600"/>
            <a:ext cx="1909642"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MARKET LEVEL CONSIDERATION</a:t>
            </a:r>
          </a:p>
          <a:p>
            <a:pPr>
              <a:lnSpc>
                <a:spcPts val="1100"/>
              </a:lnSpc>
            </a:pPr>
            <a:r>
              <a:rPr lang="en-GB" sz="700" dirty="0">
                <a:latin typeface="Arial" panose="020B0604020202020204" pitchFamily="34" charset="0"/>
                <a:cs typeface="Arial" panose="020B0604020202020204" pitchFamily="34" charset="0"/>
              </a:rPr>
              <a:t>TOP 2 BOX CONSIDERATION OF ACTIVITY INDEXED VS. TOTAL &amp;  RANKED </a:t>
            </a:r>
          </a:p>
        </p:txBody>
      </p:sp>
      <p:graphicFrame>
        <p:nvGraphicFramePr>
          <p:cNvPr id="56" name="Table 55"/>
          <p:cNvGraphicFramePr>
            <a:graphicFrameLocks noGrp="1"/>
          </p:cNvGraphicFramePr>
          <p:nvPr>
            <p:extLst>
              <p:ext uri="{D42A27DB-BD31-4B8C-83A1-F6EECF244321}">
                <p14:modId xmlns:p14="http://schemas.microsoft.com/office/powerpoint/2010/main" val="79985254"/>
              </p:ext>
            </p:extLst>
          </p:nvPr>
        </p:nvGraphicFramePr>
        <p:xfrm>
          <a:off x="6961775" y="2220075"/>
          <a:ext cx="2031429" cy="3996000"/>
        </p:xfrm>
        <a:graphic>
          <a:graphicData uri="http://schemas.openxmlformats.org/drawingml/2006/table">
            <a:tbl>
              <a:tblPr>
                <a:tableStyleId>{5C22544A-7EE6-4342-B048-85BDC9FD1C3A}</a:tableStyleId>
              </a:tblPr>
              <a:tblGrid>
                <a:gridCol w="1440000">
                  <a:extLst>
                    <a:ext uri="{9D8B030D-6E8A-4147-A177-3AD203B41FA5}">
                      <a16:colId xmlns:a16="http://schemas.microsoft.com/office/drawing/2014/main" xmlns="" val="63228188"/>
                    </a:ext>
                  </a:extLst>
                </a:gridCol>
                <a:gridCol w="591429">
                  <a:extLst>
                    <a:ext uri="{9D8B030D-6E8A-4147-A177-3AD203B41FA5}">
                      <a16:colId xmlns:a16="http://schemas.microsoft.com/office/drawing/2014/main" xmlns="" val="2739516737"/>
                    </a:ext>
                  </a:extLst>
                </a:gridCol>
              </a:tblGrid>
              <a:tr h="396000">
                <a:tc>
                  <a:txBody>
                    <a:bodyPr/>
                    <a:lstStyle/>
                    <a:p>
                      <a:pPr algn="l" fontAlgn="b"/>
                      <a:r>
                        <a:rPr lang="en-GB" sz="1100" b="1" i="0" u="none" strike="noStrike" dirty="0">
                          <a:solidFill>
                            <a:schemeClr val="tx1"/>
                          </a:solidFill>
                          <a:effectLst/>
                          <a:latin typeface="Arial" panose="020B0604020202020204" pitchFamily="34" charset="0"/>
                          <a:cs typeface="Arial" panose="020B0604020202020204" pitchFamily="34" charset="0"/>
                        </a:rPr>
                        <a:t>Activity</a:t>
                      </a:r>
                    </a:p>
                  </a:txBody>
                  <a:tcPr marL="9525" marR="9525" marT="9525" marB="0">
                    <a:lnL w="12700" cmpd="sng">
                      <a:noFill/>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7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a:t>
                      </a:r>
                      <a:endParaRPr kumimoji="0" lang="en-GB" sz="18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algn="l" fontAlgn="b"/>
                      <a:r>
                        <a:rPr lang="en-GB" sz="1000" b="0" i="0" u="none" strike="noStrike" dirty="0">
                          <a:solidFill>
                            <a:schemeClr val="tx1"/>
                          </a:solidFill>
                          <a:effectLst/>
                          <a:latin typeface="Calibri" panose="020F0502020204030204" pitchFamily="34" charset="0"/>
                        </a:rPr>
                        <a:t>Seeing world famous or iconic places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89%</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algn="l" fontAlgn="b"/>
                      <a:r>
                        <a:rPr lang="en-GB" sz="1000" b="0" i="0" u="none" strike="noStrike" dirty="0">
                          <a:solidFill>
                            <a:schemeClr val="tx1"/>
                          </a:solidFill>
                          <a:effectLst/>
                          <a:latin typeface="Calibri" panose="020F0502020204030204" pitchFamily="34" charset="0"/>
                        </a:rPr>
                        <a:t>Trying local food &amp; drink specialities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89%</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algn="l" fontAlgn="b"/>
                      <a:r>
                        <a:rPr lang="en-GB" sz="1000" b="0" i="0" u="none" strike="noStrike" dirty="0">
                          <a:solidFill>
                            <a:schemeClr val="tx1"/>
                          </a:solidFill>
                          <a:effectLst/>
                          <a:latin typeface="Calibri" panose="020F0502020204030204" pitchFamily="34" charset="0"/>
                        </a:rPr>
                        <a:t>Visiting a castle / palace / historic house</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85%</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algn="l" fontAlgn="b"/>
                      <a:r>
                        <a:rPr lang="en-GB" sz="1000" b="0" i="0" u="none" strike="noStrike" dirty="0">
                          <a:solidFill>
                            <a:schemeClr val="tx1"/>
                          </a:solidFill>
                          <a:effectLst/>
                          <a:latin typeface="Calibri" panose="020F0502020204030204" pitchFamily="34" charset="0"/>
                        </a:rPr>
                        <a:t>Visiting a historic monument</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84%</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algn="l" fontAlgn="b"/>
                      <a:r>
                        <a:rPr lang="en-GB" sz="1000" b="0" i="0" u="none" strike="noStrike" dirty="0">
                          <a:solidFill>
                            <a:schemeClr val="tx1"/>
                          </a:solidFill>
                          <a:effectLst/>
                          <a:latin typeface="Calibri" panose="020F0502020204030204" pitchFamily="34" charset="0"/>
                        </a:rPr>
                        <a:t>Visiting a park/garden</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75%</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algn="l" fontAlgn="b"/>
                      <a:r>
                        <a:rPr lang="en-GB" sz="1000" b="0" i="0" u="none" strike="noStrike" dirty="0">
                          <a:solidFill>
                            <a:schemeClr val="tx1"/>
                          </a:solidFill>
                          <a:effectLst/>
                          <a:latin typeface="Calibri" panose="020F0502020204030204" pitchFamily="34" charset="0"/>
                        </a:rPr>
                        <a:t>Visiting a museum</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75%</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algn="l" fontAlgn="b"/>
                      <a:r>
                        <a:rPr lang="en-GB" sz="1000" b="0" i="0" u="none" strike="noStrike" dirty="0">
                          <a:solidFill>
                            <a:schemeClr val="tx1"/>
                          </a:solidFill>
                          <a:effectLst/>
                          <a:latin typeface="Calibri" panose="020F0502020204030204" pitchFamily="34" charset="0"/>
                        </a:rPr>
                        <a:t>Food &amp; drink tour or attraction</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72%</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algn="l" fontAlgn="b"/>
                      <a:r>
                        <a:rPr lang="en-GB" sz="1000" b="0" i="0" u="none" strike="noStrike" dirty="0">
                          <a:solidFill>
                            <a:schemeClr val="tx1"/>
                          </a:solidFill>
                          <a:effectLst/>
                          <a:latin typeface="Calibri" panose="020F0502020204030204" pitchFamily="34" charset="0"/>
                        </a:rPr>
                        <a:t>Shopping for locally made products/craft</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71%</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algn="l" fontAlgn="b"/>
                      <a:r>
                        <a:rPr lang="en-GB" sz="1000" b="0" i="0" u="none" strike="noStrike" dirty="0">
                          <a:solidFill>
                            <a:schemeClr val="tx1"/>
                          </a:solidFill>
                          <a:effectLst/>
                          <a:latin typeface="Calibri" panose="020F0502020204030204" pitchFamily="34" charset="0"/>
                        </a:rPr>
                        <a:t>Exploring villages / rural areas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70%</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algn="l" fontAlgn="b"/>
                      <a:r>
                        <a:rPr lang="en-GB" sz="1000" b="0" i="0" u="none" strike="noStrike" dirty="0">
                          <a:solidFill>
                            <a:schemeClr val="tx1"/>
                          </a:solidFill>
                          <a:effectLst/>
                          <a:latin typeface="Calibri" panose="020F0502020204030204" pitchFamily="34" charset="0"/>
                        </a:rPr>
                        <a:t>Event associated with local traditions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69%</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graphicFrame>
        <p:nvGraphicFramePr>
          <p:cNvPr id="58" name="Table 57"/>
          <p:cNvGraphicFramePr>
            <a:graphicFrameLocks noGrp="1"/>
          </p:cNvGraphicFramePr>
          <p:nvPr>
            <p:extLst>
              <p:ext uri="{D42A27DB-BD31-4B8C-83A1-F6EECF244321}">
                <p14:modId xmlns:p14="http://schemas.microsoft.com/office/powerpoint/2010/main" val="3483955407"/>
              </p:ext>
            </p:extLst>
          </p:nvPr>
        </p:nvGraphicFramePr>
        <p:xfrm>
          <a:off x="2260600" y="2220390"/>
          <a:ext cx="4552952" cy="3996000"/>
        </p:xfrm>
        <a:graphic>
          <a:graphicData uri="http://schemas.openxmlformats.org/drawingml/2006/table">
            <a:tbl>
              <a:tblPr>
                <a:tableStyleId>{5C22544A-7EE6-4342-B048-85BDC9FD1C3A}</a:tableStyleId>
              </a:tblPr>
              <a:tblGrid>
                <a:gridCol w="1138238">
                  <a:extLst>
                    <a:ext uri="{9D8B030D-6E8A-4147-A177-3AD203B41FA5}">
                      <a16:colId xmlns:a16="http://schemas.microsoft.com/office/drawing/2014/main" xmlns="" val="2739516737"/>
                    </a:ext>
                  </a:extLst>
                </a:gridCol>
                <a:gridCol w="1138238">
                  <a:extLst>
                    <a:ext uri="{9D8B030D-6E8A-4147-A177-3AD203B41FA5}">
                      <a16:colId xmlns:a16="http://schemas.microsoft.com/office/drawing/2014/main" xmlns="" val="1766475486"/>
                    </a:ext>
                  </a:extLst>
                </a:gridCol>
                <a:gridCol w="1138238">
                  <a:extLst>
                    <a:ext uri="{9D8B030D-6E8A-4147-A177-3AD203B41FA5}">
                      <a16:colId xmlns:a16="http://schemas.microsoft.com/office/drawing/2014/main" xmlns="" val="2701203405"/>
                    </a:ext>
                  </a:extLst>
                </a:gridCol>
                <a:gridCol w="1138238">
                  <a:extLst>
                    <a:ext uri="{9D8B030D-6E8A-4147-A177-3AD203B41FA5}">
                      <a16:colId xmlns:a16="http://schemas.microsoft.com/office/drawing/2014/main" xmlns="" val="3701939803"/>
                    </a:ext>
                  </a:extLst>
                </a:gridCol>
              </a:tblGrid>
              <a:tr h="396000">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18-34s (114)</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111)</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18-34s without kids</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115)</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18-34s (110)</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111)</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55+  (116)</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AB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110)</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Mature / empty nest</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117)</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18-34s (111)</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139)</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18-34s (118)</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AB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110)</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18-34s without kids</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118)</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Mid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124)</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18-34s (118)</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AB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111)</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Mid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120)</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35-54 (116)</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Mid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128)</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18-34s (110)</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C1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110))</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129)</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sp>
        <p:nvSpPr>
          <p:cNvPr id="59" name="Rectangle 58"/>
          <p:cNvSpPr/>
          <p:nvPr/>
        </p:nvSpPr>
        <p:spPr>
          <a:xfrm>
            <a:off x="2344387" y="1450600"/>
            <a:ext cx="3015013"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MARKET LEVEL</a:t>
            </a:r>
          </a:p>
          <a:p>
            <a:pPr>
              <a:lnSpc>
                <a:spcPts val="1100"/>
              </a:lnSpc>
            </a:pPr>
            <a:r>
              <a:rPr lang="en-GB" sz="1200" b="1" dirty="0">
                <a:solidFill>
                  <a:srgbClr val="120742"/>
                </a:solidFill>
                <a:latin typeface="Arial" panose="020B0604020202020204" pitchFamily="34" charset="0"/>
                <a:cs typeface="Arial" panose="020B0604020202020204" pitchFamily="34" charset="0"/>
              </a:rPr>
              <a:t>DEMOGRAPHIC SKEWS </a:t>
            </a:r>
          </a:p>
          <a:p>
            <a:pPr>
              <a:lnSpc>
                <a:spcPts val="1100"/>
              </a:lnSpc>
            </a:pPr>
            <a:r>
              <a:rPr lang="en-GB" sz="700" dirty="0">
                <a:latin typeface="Arial" panose="020B0604020202020204" pitchFamily="34" charset="0"/>
                <a:cs typeface="Arial" panose="020B0604020202020204" pitchFamily="34" charset="0"/>
              </a:rPr>
              <a:t>CALLING OUT OF BIGGEST SKEWS IN LEVEL OF CONSIDERATION OF ACTIVITY BY AGE, GENDER SOCIAL GRADE AND LIFESTAGE </a:t>
            </a:r>
          </a:p>
        </p:txBody>
      </p:sp>
      <p:sp>
        <p:nvSpPr>
          <p:cNvPr id="60" name="Rectangle 59"/>
          <p:cNvSpPr/>
          <p:nvPr/>
        </p:nvSpPr>
        <p:spPr>
          <a:xfrm>
            <a:off x="6955787" y="1450600"/>
            <a:ext cx="2094233"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CROSS-OVER WITH OTHER ACTIVITIES</a:t>
            </a:r>
          </a:p>
          <a:p>
            <a:pPr>
              <a:lnSpc>
                <a:spcPts val="1100"/>
              </a:lnSpc>
            </a:pPr>
            <a:r>
              <a:rPr lang="en-GB" sz="700" dirty="0">
                <a:latin typeface="Arial" panose="020B0604020202020204" pitchFamily="34" charset="0"/>
                <a:cs typeface="Arial" panose="020B0604020202020204" pitchFamily="34" charset="0"/>
              </a:rPr>
              <a:t>CONSIDERATION OF OTHER ACTIVITIES AMONG CONSIDERING ACTIVITY (TOP 2 BOX)</a:t>
            </a:r>
          </a:p>
        </p:txBody>
      </p:sp>
      <p:graphicFrame>
        <p:nvGraphicFramePr>
          <p:cNvPr id="25" name="Chart Placeholder 7">
            <a:extLst>
              <a:ext uri="{FF2B5EF4-FFF2-40B4-BE49-F238E27FC236}">
                <a16:creationId xmlns:a16="http://schemas.microsoft.com/office/drawing/2014/main" xmlns="" id="{7BFD6D1C-0AC9-48E4-8458-7025024A5288}"/>
              </a:ext>
            </a:extLst>
          </p:cNvPr>
          <p:cNvGraphicFramePr>
            <a:graphicFrameLocks/>
          </p:cNvGraphicFramePr>
          <p:nvPr>
            <p:extLst>
              <p:ext uri="{D42A27DB-BD31-4B8C-83A1-F6EECF244321}">
                <p14:modId xmlns:p14="http://schemas.microsoft.com/office/powerpoint/2010/main" val="39926382"/>
              </p:ext>
            </p:extLst>
          </p:nvPr>
        </p:nvGraphicFramePr>
        <p:xfrm>
          <a:off x="-1366069" y="855950"/>
          <a:ext cx="9743207" cy="467610"/>
        </p:xfrm>
        <a:graphic>
          <a:graphicData uri="http://schemas.openxmlformats.org/drawingml/2006/chart">
            <c:chart xmlns:c="http://schemas.openxmlformats.org/drawingml/2006/chart" xmlns:r="http://schemas.openxmlformats.org/officeDocument/2006/relationships" r:id="rId9"/>
          </a:graphicData>
        </a:graphic>
      </p:graphicFrame>
      <p:sp>
        <p:nvSpPr>
          <p:cNvPr id="26" name="Rectangle 25">
            <a:extLst>
              <a:ext uri="{FF2B5EF4-FFF2-40B4-BE49-F238E27FC236}">
                <a16:creationId xmlns:a16="http://schemas.microsoft.com/office/drawing/2014/main" xmlns="" id="{EC8739C0-9B13-45C4-A48F-50D3AA07AB3A}"/>
              </a:ext>
            </a:extLst>
          </p:cNvPr>
          <p:cNvSpPr/>
          <p:nvPr/>
        </p:nvSpPr>
        <p:spPr>
          <a:xfrm>
            <a:off x="1830724" y="665551"/>
            <a:ext cx="564257" cy="276999"/>
          </a:xfrm>
          <a:prstGeom prst="rect">
            <a:avLst/>
          </a:prstGeom>
          <a:solidFill>
            <a:schemeClr val="bg1"/>
          </a:solidFill>
        </p:spPr>
        <p:txBody>
          <a:bodyPr wrap="none" lIns="0" tIns="0" rIns="0" bIns="0">
            <a:spAutoFit/>
          </a:bodyPr>
          <a:lstStyle/>
          <a:p>
            <a:r>
              <a:rPr lang="en-GB" sz="900" dirty="0">
                <a:solidFill>
                  <a:srgbClr val="92D050"/>
                </a:solidFill>
                <a:latin typeface="Arial" panose="020B0604020202020204" pitchFamily="34" charset="0"/>
                <a:cs typeface="Arial" panose="020B0604020202020204" pitchFamily="34" charset="0"/>
              </a:rPr>
              <a:t>Very likely</a:t>
            </a:r>
          </a:p>
          <a:p>
            <a:r>
              <a:rPr lang="en-GB" sz="900" dirty="0">
                <a:solidFill>
                  <a:srgbClr val="92D050"/>
                </a:solidFill>
                <a:latin typeface="Arial" panose="020B0604020202020204" pitchFamily="34" charset="0"/>
                <a:cs typeface="Arial" panose="020B0604020202020204" pitchFamily="34" charset="0"/>
              </a:rPr>
              <a:t>to consider</a:t>
            </a:r>
          </a:p>
        </p:txBody>
      </p:sp>
      <p:sp>
        <p:nvSpPr>
          <p:cNvPr id="27" name="Rectangle 26">
            <a:extLst>
              <a:ext uri="{FF2B5EF4-FFF2-40B4-BE49-F238E27FC236}">
                <a16:creationId xmlns:a16="http://schemas.microsoft.com/office/drawing/2014/main" xmlns="" id="{D87E44BB-2CDF-4472-B187-3E0EA1F943D6}"/>
              </a:ext>
            </a:extLst>
          </p:cNvPr>
          <p:cNvSpPr/>
          <p:nvPr/>
        </p:nvSpPr>
        <p:spPr>
          <a:xfrm>
            <a:off x="2964024" y="665551"/>
            <a:ext cx="769441" cy="276999"/>
          </a:xfrm>
          <a:prstGeom prst="rect">
            <a:avLst/>
          </a:prstGeom>
          <a:solidFill>
            <a:schemeClr val="bg1"/>
          </a:solidFill>
        </p:spPr>
        <p:txBody>
          <a:bodyPr wrap="none" lIns="0" tIns="0" rIns="0" bIns="0">
            <a:spAutoFit/>
          </a:bodyPr>
          <a:lstStyle/>
          <a:p>
            <a:r>
              <a:rPr lang="en-GB" sz="900" dirty="0">
                <a:solidFill>
                  <a:srgbClr val="00B050"/>
                </a:solidFill>
                <a:latin typeface="Arial" panose="020B0604020202020204" pitchFamily="34" charset="0"/>
                <a:cs typeface="Arial" panose="020B0604020202020204" pitchFamily="34" charset="0"/>
              </a:rPr>
              <a:t>Definitely </a:t>
            </a:r>
          </a:p>
          <a:p>
            <a:r>
              <a:rPr lang="en-GB" sz="900" dirty="0">
                <a:solidFill>
                  <a:srgbClr val="00B050"/>
                </a:solidFill>
                <a:latin typeface="Arial" panose="020B0604020202020204" pitchFamily="34" charset="0"/>
                <a:cs typeface="Arial" panose="020B0604020202020204" pitchFamily="34" charset="0"/>
              </a:rPr>
              <a:t>would consider</a:t>
            </a:r>
          </a:p>
        </p:txBody>
      </p:sp>
    </p:spTree>
    <p:extLst>
      <p:ext uri="{BB962C8B-B14F-4D97-AF65-F5344CB8AC3E}">
        <p14:creationId xmlns:p14="http://schemas.microsoft.com/office/powerpoint/2010/main" val="2533955375"/>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ext Placeholder 17"/>
          <p:cNvSpPr>
            <a:spLocks noGrp="1"/>
          </p:cNvSpPr>
          <p:nvPr>
            <p:ph type="body" sz="quarter" idx="13"/>
          </p:nvPr>
        </p:nvSpPr>
        <p:spPr>
          <a:xfrm>
            <a:off x="364445" y="6396162"/>
            <a:ext cx="4381504" cy="274638"/>
          </a:xfrm>
        </p:spPr>
        <p:txBody>
          <a:bodyPr lIns="0"/>
          <a:lstStyle/>
          <a:p>
            <a:r>
              <a:rPr lang="en-GB" dirty="0"/>
              <a:t>Discover England Fund – Activities &amp; Themes Research 2017</a:t>
            </a:r>
          </a:p>
        </p:txBody>
      </p:sp>
      <p:pic>
        <p:nvPicPr>
          <p:cNvPr id="6" name="Picture 5"/>
          <p:cNvPicPr>
            <a:picLocks noChangeAspect="1"/>
          </p:cNvPicPr>
          <p:nvPr/>
        </p:nvPicPr>
        <p:blipFill>
          <a:blip r:embed="rId3">
            <a:clrChange>
              <a:clrFrom>
                <a:srgbClr val="FFFFFF"/>
              </a:clrFrom>
              <a:clrTo>
                <a:srgbClr val="FFFFFF">
                  <a:alpha val="0"/>
                </a:srgbClr>
              </a:clrTo>
            </a:clrChange>
          </a:blip>
          <a:stretch>
            <a:fillRect/>
          </a:stretch>
        </p:blipFill>
        <p:spPr>
          <a:xfrm>
            <a:off x="7118198" y="6384361"/>
            <a:ext cx="947246" cy="257740"/>
          </a:xfrm>
          <a:prstGeom prst="rect">
            <a:avLst/>
          </a:prstGeom>
        </p:spPr>
      </p:pic>
      <p:pic>
        <p:nvPicPr>
          <p:cNvPr id="24" name="Picture 23"/>
          <p:cNvPicPr>
            <a:picLocks noChangeAspect="1"/>
          </p:cNvPicPr>
          <p:nvPr/>
        </p:nvPicPr>
        <p:blipFill rotWithShape="1">
          <a:blip r:embed="rId4"/>
          <a:srcRect l="17343" t="4419" r="12023" b="12561"/>
          <a:stretch/>
        </p:blipFill>
        <p:spPr>
          <a:xfrm>
            <a:off x="8172950" y="6341608"/>
            <a:ext cx="359990" cy="355944"/>
          </a:xfrm>
          <a:prstGeom prst="ellipse">
            <a:avLst/>
          </a:prstGeom>
        </p:spPr>
      </p:pic>
      <p:sp>
        <p:nvSpPr>
          <p:cNvPr id="38" name="TextBox 37"/>
          <p:cNvSpPr txBox="1"/>
          <p:nvPr/>
        </p:nvSpPr>
        <p:spPr>
          <a:xfrm>
            <a:off x="1997213" y="274989"/>
            <a:ext cx="4897451" cy="307777"/>
          </a:xfrm>
          <a:prstGeom prst="rect">
            <a:avLst/>
          </a:prstGeom>
          <a:noFill/>
        </p:spPr>
        <p:txBody>
          <a:bodyPr wrap="square" rtlCol="0">
            <a:spAutoFit/>
          </a:bodyPr>
          <a:lstStyle/>
          <a:p>
            <a:r>
              <a:rPr lang="en-GB" sz="1400" b="1" dirty="0">
                <a:solidFill>
                  <a:schemeClr val="bg1"/>
                </a:solidFill>
                <a:latin typeface="Arial" panose="020B0604020202020204" pitchFamily="34" charset="0"/>
                <a:cs typeface="Arial" panose="020B0604020202020204" pitchFamily="34" charset="0"/>
              </a:rPr>
              <a:t>Event associated with local traditions</a:t>
            </a:r>
          </a:p>
        </p:txBody>
      </p:sp>
      <p:pic>
        <p:nvPicPr>
          <p:cNvPr id="31" name="Picture 30"/>
          <p:cNvPicPr>
            <a:picLocks noChangeAspect="1"/>
          </p:cNvPicPr>
          <p:nvPr/>
        </p:nvPicPr>
        <p:blipFill rotWithShape="1">
          <a:blip r:embed="rId5">
            <a:clrChange>
              <a:clrFrom>
                <a:srgbClr val="FFFFFF"/>
              </a:clrFrom>
              <a:clrTo>
                <a:srgbClr val="FFFFFF">
                  <a:alpha val="0"/>
                </a:srgbClr>
              </a:clrTo>
            </a:clrChange>
            <a:duotone>
              <a:schemeClr val="accent1">
                <a:shade val="45000"/>
                <a:satMod val="135000"/>
              </a:schemeClr>
              <a:prstClr val="white"/>
            </a:duotone>
          </a:blip>
          <a:srcRect l="12310"/>
          <a:stretch/>
        </p:blipFill>
        <p:spPr>
          <a:xfrm>
            <a:off x="2312861" y="2221322"/>
            <a:ext cx="1060577" cy="409658"/>
          </a:xfrm>
          <a:prstGeom prst="rect">
            <a:avLst/>
          </a:prstGeom>
        </p:spPr>
      </p:pic>
      <p:grpSp>
        <p:nvGrpSpPr>
          <p:cNvPr id="35" name="Group 34"/>
          <p:cNvGrpSpPr/>
          <p:nvPr/>
        </p:nvGrpSpPr>
        <p:grpSpPr>
          <a:xfrm>
            <a:off x="3786188" y="2228850"/>
            <a:ext cx="376238" cy="370021"/>
            <a:chOff x="9854026" y="2720970"/>
            <a:chExt cx="2328762" cy="2438400"/>
          </a:xfrm>
        </p:grpSpPr>
        <p:pic>
          <p:nvPicPr>
            <p:cNvPr id="36" name="Picture 35"/>
            <p:cNvPicPr>
              <a:picLocks noChangeAspect="1"/>
            </p:cNvPicPr>
            <p:nvPr/>
          </p:nvPicPr>
          <p:blipFill rotWithShape="1">
            <a:blip r:embed="rId6">
              <a:clrChange>
                <a:clrFrom>
                  <a:srgbClr val="FFFFFF"/>
                </a:clrFrom>
                <a:clrTo>
                  <a:srgbClr val="FFFFFF">
                    <a:alpha val="0"/>
                  </a:srgbClr>
                </a:clrTo>
              </a:clrChange>
              <a:duotone>
                <a:schemeClr val="accent1">
                  <a:shade val="45000"/>
                  <a:satMod val="135000"/>
                </a:schemeClr>
                <a:prstClr val="white"/>
              </a:duotone>
            </a:blip>
            <a:srcRect l="3673" r="64404"/>
            <a:stretch/>
          </p:blipFill>
          <p:spPr>
            <a:xfrm>
              <a:off x="9854026" y="2720970"/>
              <a:ext cx="1173708" cy="2438400"/>
            </a:xfrm>
            <a:prstGeom prst="rect">
              <a:avLst/>
            </a:prstGeom>
          </p:spPr>
        </p:pic>
        <p:pic>
          <p:nvPicPr>
            <p:cNvPr id="41" name="Picture 40"/>
            <p:cNvPicPr>
              <a:picLocks noChangeAspect="1"/>
            </p:cNvPicPr>
            <p:nvPr/>
          </p:nvPicPr>
          <p:blipFill rotWithShape="1">
            <a:blip r:embed="rId6">
              <a:clrChange>
                <a:clrFrom>
                  <a:srgbClr val="FFFFFF"/>
                </a:clrFrom>
                <a:clrTo>
                  <a:srgbClr val="FFFFFF">
                    <a:alpha val="0"/>
                  </a:srgbClr>
                </a:clrTo>
              </a:clrChange>
              <a:duotone>
                <a:schemeClr val="accent1">
                  <a:shade val="45000"/>
                  <a:satMod val="135000"/>
                </a:schemeClr>
                <a:prstClr val="white"/>
              </a:duotone>
            </a:blip>
            <a:srcRect l="66034" r="2043"/>
            <a:stretch/>
          </p:blipFill>
          <p:spPr>
            <a:xfrm>
              <a:off x="11009080" y="2720970"/>
              <a:ext cx="1173708" cy="2438400"/>
            </a:xfrm>
            <a:prstGeom prst="rect">
              <a:avLst/>
            </a:prstGeom>
          </p:spPr>
        </p:pic>
      </p:grpSp>
      <p:pic>
        <p:nvPicPr>
          <p:cNvPr id="43" name="Picture 42"/>
          <p:cNvPicPr>
            <a:picLocks noChangeAspect="1"/>
          </p:cNvPicPr>
          <p:nvPr/>
        </p:nvPicPr>
        <p:blipFill>
          <a:blip r:embed="rId7">
            <a:clrChange>
              <a:clrFrom>
                <a:srgbClr val="FFFFFF"/>
              </a:clrFrom>
              <a:clrTo>
                <a:srgbClr val="FFFFFF">
                  <a:alpha val="0"/>
                </a:srgbClr>
              </a:clrTo>
            </a:clrChange>
            <a:duotone>
              <a:schemeClr val="accent1">
                <a:shade val="45000"/>
                <a:satMod val="135000"/>
              </a:schemeClr>
              <a:prstClr val="white"/>
            </a:duotone>
          </a:blip>
          <a:stretch>
            <a:fillRect/>
          </a:stretch>
        </p:blipFill>
        <p:spPr>
          <a:xfrm>
            <a:off x="4900113" y="2233613"/>
            <a:ext cx="400136" cy="355163"/>
          </a:xfrm>
          <a:prstGeom prst="rect">
            <a:avLst/>
          </a:prstGeom>
        </p:spPr>
      </p:pic>
      <p:pic>
        <p:nvPicPr>
          <p:cNvPr id="45" name="Picture 44"/>
          <p:cNvPicPr>
            <a:picLocks noChangeAspect="1"/>
          </p:cNvPicPr>
          <p:nvPr/>
        </p:nvPicPr>
        <p:blipFill>
          <a:blip r:embed="rId8">
            <a:clrChange>
              <a:clrFrom>
                <a:srgbClr val="FFFFFF"/>
              </a:clrFrom>
              <a:clrTo>
                <a:srgbClr val="FFFFFF">
                  <a:alpha val="0"/>
                </a:srgbClr>
              </a:clrTo>
            </a:clrChange>
            <a:duotone>
              <a:schemeClr val="accent1">
                <a:shade val="45000"/>
                <a:satMod val="135000"/>
              </a:schemeClr>
              <a:prstClr val="white"/>
            </a:duotone>
          </a:blip>
          <a:stretch>
            <a:fillRect/>
          </a:stretch>
        </p:blipFill>
        <p:spPr>
          <a:xfrm>
            <a:off x="5999205" y="2227674"/>
            <a:ext cx="525420" cy="355840"/>
          </a:xfrm>
          <a:prstGeom prst="rect">
            <a:avLst/>
          </a:prstGeom>
        </p:spPr>
      </p:pic>
      <p:sp>
        <p:nvSpPr>
          <p:cNvPr id="33" name="Rectangle 32"/>
          <p:cNvSpPr/>
          <p:nvPr/>
        </p:nvSpPr>
        <p:spPr>
          <a:xfrm>
            <a:off x="222440" y="943161"/>
            <a:ext cx="1550020" cy="323165"/>
          </a:xfrm>
          <a:prstGeom prst="rect">
            <a:avLst/>
          </a:prstGeom>
          <a:noFill/>
        </p:spPr>
        <p:txBody>
          <a:bodyPr wrap="square" lIns="0" tIns="0" rIns="0" bIns="0">
            <a:spAutoFit/>
          </a:bodyPr>
          <a:lstStyle/>
          <a:p>
            <a:pPr algn="r"/>
            <a:r>
              <a:rPr lang="en-GB" sz="1050" b="1" dirty="0">
                <a:latin typeface="Arial" panose="020B0604020202020204" pitchFamily="34" charset="0"/>
                <a:cs typeface="Arial" panose="020B0604020202020204" pitchFamily="34" charset="0"/>
              </a:rPr>
              <a:t>Consideration of </a:t>
            </a:r>
          </a:p>
          <a:p>
            <a:pPr algn="r"/>
            <a:r>
              <a:rPr lang="en-GB" sz="1050" b="1" dirty="0">
                <a:latin typeface="Arial" panose="020B0604020202020204" pitchFamily="34" charset="0"/>
                <a:cs typeface="Arial" panose="020B0604020202020204" pitchFamily="34" charset="0"/>
              </a:rPr>
              <a:t>activity in England </a:t>
            </a:r>
            <a:endParaRPr lang="en-GB" sz="1050" b="1" dirty="0">
              <a:solidFill>
                <a:srgbClr val="00B050"/>
              </a:solidFill>
              <a:latin typeface="Arial" panose="020B0604020202020204" pitchFamily="34" charset="0"/>
              <a:cs typeface="Arial" panose="020B0604020202020204" pitchFamily="34" charset="0"/>
            </a:endParaRPr>
          </a:p>
        </p:txBody>
      </p:sp>
      <p:sp>
        <p:nvSpPr>
          <p:cNvPr id="51" name="Oval 50"/>
          <p:cNvSpPr/>
          <p:nvPr/>
        </p:nvSpPr>
        <p:spPr>
          <a:xfrm>
            <a:off x="7611047"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Tier 2</a:t>
            </a:r>
          </a:p>
          <a:p>
            <a:pPr lvl="0" algn="ctr"/>
            <a:r>
              <a:rPr lang="en-US" sz="900" baseline="-3000" dirty="0">
                <a:solidFill>
                  <a:srgbClr val="120742"/>
                </a:solidFill>
                <a:latin typeface="Arial" panose="020B0604020202020204" pitchFamily="34" charset="0"/>
                <a:cs typeface="Arial" panose="020B0604020202020204" pitchFamily="34" charset="0"/>
              </a:rPr>
              <a:t>Consideration </a:t>
            </a:r>
          </a:p>
          <a:p>
            <a:pPr lvl="0" algn="ctr"/>
            <a:r>
              <a:rPr lang="en-US" sz="900" baseline="-3000" dirty="0">
                <a:solidFill>
                  <a:srgbClr val="120742"/>
                </a:solidFill>
                <a:latin typeface="Arial" panose="020B0604020202020204" pitchFamily="34" charset="0"/>
                <a:cs typeface="Arial" panose="020B0604020202020204" pitchFamily="34" charset="0"/>
              </a:rPr>
              <a:t>tier (activity)</a:t>
            </a:r>
          </a:p>
        </p:txBody>
      </p:sp>
      <p:sp>
        <p:nvSpPr>
          <p:cNvPr id="52" name="Oval 51"/>
          <p:cNvSpPr/>
          <p:nvPr/>
        </p:nvSpPr>
        <p:spPr>
          <a:xfrm>
            <a:off x="8384732"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Rank 11</a:t>
            </a:r>
          </a:p>
          <a:p>
            <a:pPr lvl="0" algn="ctr"/>
            <a:r>
              <a:rPr lang="en-US" sz="900" baseline="-3000" dirty="0">
                <a:solidFill>
                  <a:srgbClr val="120742"/>
                </a:solidFill>
                <a:latin typeface="Arial" panose="020B0604020202020204" pitchFamily="34" charset="0"/>
                <a:cs typeface="Arial" panose="020B0604020202020204" pitchFamily="34" charset="0"/>
              </a:rPr>
              <a:t>Activity cluster</a:t>
            </a:r>
          </a:p>
          <a:p>
            <a:pPr lvl="0" algn="ctr"/>
            <a:r>
              <a:rPr lang="en-US" sz="900" baseline="-3000" dirty="0">
                <a:solidFill>
                  <a:srgbClr val="120742"/>
                </a:solidFill>
                <a:latin typeface="Arial" panose="020B0604020202020204" pitchFamily="34" charset="0"/>
                <a:cs typeface="Arial" panose="020B0604020202020204" pitchFamily="34" charset="0"/>
              </a:rPr>
              <a:t>ranking </a:t>
            </a:r>
          </a:p>
        </p:txBody>
      </p:sp>
      <p:sp>
        <p:nvSpPr>
          <p:cNvPr id="53" name="Oval 52"/>
          <p:cNvSpPr/>
          <p:nvPr/>
        </p:nvSpPr>
        <p:spPr>
          <a:xfrm>
            <a:off x="6837362"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55%</a:t>
            </a:r>
          </a:p>
          <a:p>
            <a:pPr lvl="0" algn="ctr"/>
            <a:r>
              <a:rPr lang="en-US" sz="900" baseline="-3000" dirty="0">
                <a:solidFill>
                  <a:srgbClr val="120742"/>
                </a:solidFill>
                <a:latin typeface="Arial" panose="020B0604020202020204" pitchFamily="34" charset="0"/>
                <a:cs typeface="Arial" panose="020B0604020202020204" pitchFamily="34" charset="0"/>
              </a:rPr>
              <a:t>Consideration </a:t>
            </a:r>
          </a:p>
          <a:p>
            <a:pPr lvl="0" algn="ctr"/>
            <a:r>
              <a:rPr lang="en-US" sz="900" baseline="-3000" dirty="0">
                <a:solidFill>
                  <a:srgbClr val="120742"/>
                </a:solidFill>
                <a:latin typeface="Arial" panose="020B0604020202020204" pitchFamily="34" charset="0"/>
                <a:cs typeface="Arial" panose="020B0604020202020204" pitchFamily="34" charset="0"/>
              </a:rPr>
              <a:t>of activity</a:t>
            </a:r>
          </a:p>
        </p:txBody>
      </p:sp>
      <p:graphicFrame>
        <p:nvGraphicFramePr>
          <p:cNvPr id="54" name="Table 53"/>
          <p:cNvGraphicFramePr>
            <a:graphicFrameLocks noGrp="1"/>
          </p:cNvGraphicFramePr>
          <p:nvPr>
            <p:extLst>
              <p:ext uri="{D42A27DB-BD31-4B8C-83A1-F6EECF244321}">
                <p14:modId xmlns:p14="http://schemas.microsoft.com/office/powerpoint/2010/main" val="1174741915"/>
              </p:ext>
            </p:extLst>
          </p:nvPr>
        </p:nvGraphicFramePr>
        <p:xfrm>
          <a:off x="352419" y="2220075"/>
          <a:ext cx="1943927" cy="3996000"/>
        </p:xfrm>
        <a:graphic>
          <a:graphicData uri="http://schemas.openxmlformats.org/drawingml/2006/table">
            <a:tbl>
              <a:tblPr>
                <a:tableStyleId>{5C22544A-7EE6-4342-B048-85BDC9FD1C3A}</a:tableStyleId>
              </a:tblPr>
              <a:tblGrid>
                <a:gridCol w="506413">
                  <a:extLst>
                    <a:ext uri="{9D8B030D-6E8A-4147-A177-3AD203B41FA5}">
                      <a16:colId xmlns:a16="http://schemas.microsoft.com/office/drawing/2014/main" xmlns="" val="63228188"/>
                    </a:ext>
                  </a:extLst>
                </a:gridCol>
                <a:gridCol w="495871">
                  <a:extLst>
                    <a:ext uri="{9D8B030D-6E8A-4147-A177-3AD203B41FA5}">
                      <a16:colId xmlns:a16="http://schemas.microsoft.com/office/drawing/2014/main" xmlns="" val="1958371471"/>
                    </a:ext>
                  </a:extLst>
                </a:gridCol>
                <a:gridCol w="495871">
                  <a:extLst>
                    <a:ext uri="{9D8B030D-6E8A-4147-A177-3AD203B41FA5}">
                      <a16:colId xmlns:a16="http://schemas.microsoft.com/office/drawing/2014/main" xmlns="" val="2739516737"/>
                    </a:ext>
                  </a:extLst>
                </a:gridCol>
                <a:gridCol w="445772">
                  <a:extLst>
                    <a:ext uri="{9D8B030D-6E8A-4147-A177-3AD203B41FA5}">
                      <a16:colId xmlns:a16="http://schemas.microsoft.com/office/drawing/2014/main" xmlns="" val="2729930291"/>
                    </a:ext>
                  </a:extLst>
                </a:gridCol>
              </a:tblGrid>
              <a:tr h="396000">
                <a:tc>
                  <a:txBody>
                    <a:bodyPr/>
                    <a:lstStyle/>
                    <a:p>
                      <a:pPr algn="l" fontAlgn="b"/>
                      <a:r>
                        <a:rPr lang="en-GB" sz="1100" b="1" i="0" u="none" strike="noStrike" dirty="0">
                          <a:solidFill>
                            <a:schemeClr val="tx1"/>
                          </a:solidFill>
                          <a:effectLst/>
                          <a:latin typeface="Arial" panose="020B0604020202020204" pitchFamily="34" charset="0"/>
                          <a:cs typeface="Arial" panose="020B0604020202020204" pitchFamily="34" charset="0"/>
                        </a:rPr>
                        <a:t>Market</a:t>
                      </a:r>
                    </a:p>
                  </a:txBody>
                  <a:tcPr marL="9525" marR="9525" marT="0" marB="0">
                    <a:lnL w="12700" cmpd="sng">
                      <a:noFill/>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8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 &amp; INDEX </a:t>
                      </a:r>
                      <a:endParaRPr lang="en-GB" sz="2000" b="1" i="0" u="none" strike="noStrike" dirty="0">
                        <a:solidFill>
                          <a:schemeClr val="tx1"/>
                        </a:solidFill>
                        <a:effectLst/>
                        <a:latin typeface="Arial" panose="020B0604020202020204" pitchFamily="34" charset="0"/>
                        <a:cs typeface="Arial" panose="020B0604020202020204" pitchFamily="34" charset="0"/>
                      </a:endParaRPr>
                    </a:p>
                  </a:txBody>
                  <a:tcPr marL="9525" marR="9525" marT="0"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en-GB" sz="1100" b="1"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1100" b="1"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Rank</a:t>
                      </a:r>
                      <a:endParaRPr kumimoji="0" lang="en-GB" sz="11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9525" marR="9525" marT="0" marB="0">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CH</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68%</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123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10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USA</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63%</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114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92D05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8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FR</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60%</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108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8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IT</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59%</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107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10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SP</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54%</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99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14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DE</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52%</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94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10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AUS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50%</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91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15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UK</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45%</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81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14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NO</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41%</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74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C0000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17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NL</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40%</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72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C0000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17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sp>
        <p:nvSpPr>
          <p:cNvPr id="55" name="Rectangle 54"/>
          <p:cNvSpPr/>
          <p:nvPr/>
        </p:nvSpPr>
        <p:spPr>
          <a:xfrm>
            <a:off x="352419" y="1450600"/>
            <a:ext cx="1909642"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MARKET LEVEL CONSIDERATION</a:t>
            </a:r>
          </a:p>
          <a:p>
            <a:pPr>
              <a:lnSpc>
                <a:spcPts val="1100"/>
              </a:lnSpc>
            </a:pPr>
            <a:r>
              <a:rPr lang="en-GB" sz="700" dirty="0">
                <a:latin typeface="Arial" panose="020B0604020202020204" pitchFamily="34" charset="0"/>
                <a:cs typeface="Arial" panose="020B0604020202020204" pitchFamily="34" charset="0"/>
              </a:rPr>
              <a:t>TOP 2 BOX CONSIDERATION OF ACTIVITY INDEXED VS. TOTAL &amp;  RANKED </a:t>
            </a:r>
          </a:p>
        </p:txBody>
      </p:sp>
      <p:graphicFrame>
        <p:nvGraphicFramePr>
          <p:cNvPr id="56" name="Table 55"/>
          <p:cNvGraphicFramePr>
            <a:graphicFrameLocks noGrp="1"/>
          </p:cNvGraphicFramePr>
          <p:nvPr>
            <p:extLst>
              <p:ext uri="{D42A27DB-BD31-4B8C-83A1-F6EECF244321}">
                <p14:modId xmlns:p14="http://schemas.microsoft.com/office/powerpoint/2010/main" val="1757117593"/>
              </p:ext>
            </p:extLst>
          </p:nvPr>
        </p:nvGraphicFramePr>
        <p:xfrm>
          <a:off x="6961775" y="2220075"/>
          <a:ext cx="2031429" cy="3996000"/>
        </p:xfrm>
        <a:graphic>
          <a:graphicData uri="http://schemas.openxmlformats.org/drawingml/2006/table">
            <a:tbl>
              <a:tblPr>
                <a:tableStyleId>{5C22544A-7EE6-4342-B048-85BDC9FD1C3A}</a:tableStyleId>
              </a:tblPr>
              <a:tblGrid>
                <a:gridCol w="1440000">
                  <a:extLst>
                    <a:ext uri="{9D8B030D-6E8A-4147-A177-3AD203B41FA5}">
                      <a16:colId xmlns:a16="http://schemas.microsoft.com/office/drawing/2014/main" xmlns="" val="63228188"/>
                    </a:ext>
                  </a:extLst>
                </a:gridCol>
                <a:gridCol w="591429">
                  <a:extLst>
                    <a:ext uri="{9D8B030D-6E8A-4147-A177-3AD203B41FA5}">
                      <a16:colId xmlns:a16="http://schemas.microsoft.com/office/drawing/2014/main" xmlns="" val="2739516737"/>
                    </a:ext>
                  </a:extLst>
                </a:gridCol>
              </a:tblGrid>
              <a:tr h="396000">
                <a:tc>
                  <a:txBody>
                    <a:bodyPr/>
                    <a:lstStyle/>
                    <a:p>
                      <a:pPr algn="l" fontAlgn="b"/>
                      <a:r>
                        <a:rPr lang="en-GB" sz="1100" b="1" i="0" u="none" strike="noStrike" dirty="0">
                          <a:solidFill>
                            <a:schemeClr val="tx1"/>
                          </a:solidFill>
                          <a:effectLst/>
                          <a:latin typeface="Arial" panose="020B0604020202020204" pitchFamily="34" charset="0"/>
                          <a:cs typeface="Arial" panose="020B0604020202020204" pitchFamily="34" charset="0"/>
                        </a:rPr>
                        <a:t>Activity</a:t>
                      </a:r>
                    </a:p>
                  </a:txBody>
                  <a:tcPr marL="9525" marR="9525" marT="9525" marB="0">
                    <a:lnL w="12700" cmpd="sng">
                      <a:noFill/>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7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a:t>
                      </a:r>
                      <a:endParaRPr kumimoji="0" lang="en-GB" sz="18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Seeing world famous or iconic places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92%</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castle / palace / historic house</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90%</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historic monument</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88%</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Trying local food &amp; drink specialities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85%</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Exploring villages / rural areas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80%</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museum</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79%</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park/garden</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78%</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Short (&lt; 2hrs) country or coastal walk</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77%</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National Park</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76%</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Shopping for locally made products/craft</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75%</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graphicFrame>
        <p:nvGraphicFramePr>
          <p:cNvPr id="58" name="Table 57"/>
          <p:cNvGraphicFramePr>
            <a:graphicFrameLocks noGrp="1"/>
          </p:cNvGraphicFramePr>
          <p:nvPr>
            <p:extLst>
              <p:ext uri="{D42A27DB-BD31-4B8C-83A1-F6EECF244321}">
                <p14:modId xmlns:p14="http://schemas.microsoft.com/office/powerpoint/2010/main" val="703920901"/>
              </p:ext>
            </p:extLst>
          </p:nvPr>
        </p:nvGraphicFramePr>
        <p:xfrm>
          <a:off x="2260600" y="2220390"/>
          <a:ext cx="4552952" cy="3996000"/>
        </p:xfrm>
        <a:graphic>
          <a:graphicData uri="http://schemas.openxmlformats.org/drawingml/2006/table">
            <a:tbl>
              <a:tblPr>
                <a:tableStyleId>{5C22544A-7EE6-4342-B048-85BDC9FD1C3A}</a:tableStyleId>
              </a:tblPr>
              <a:tblGrid>
                <a:gridCol w="1138238">
                  <a:extLst>
                    <a:ext uri="{9D8B030D-6E8A-4147-A177-3AD203B41FA5}">
                      <a16:colId xmlns:a16="http://schemas.microsoft.com/office/drawing/2014/main" xmlns="" val="2739516737"/>
                    </a:ext>
                  </a:extLst>
                </a:gridCol>
                <a:gridCol w="1138238">
                  <a:extLst>
                    <a:ext uri="{9D8B030D-6E8A-4147-A177-3AD203B41FA5}">
                      <a16:colId xmlns:a16="http://schemas.microsoft.com/office/drawing/2014/main" xmlns="" val="1766475486"/>
                    </a:ext>
                  </a:extLst>
                </a:gridCol>
                <a:gridCol w="1138238">
                  <a:extLst>
                    <a:ext uri="{9D8B030D-6E8A-4147-A177-3AD203B41FA5}">
                      <a16:colId xmlns:a16="http://schemas.microsoft.com/office/drawing/2014/main" xmlns="" val="2701203405"/>
                    </a:ext>
                  </a:extLst>
                </a:gridCol>
                <a:gridCol w="1138238">
                  <a:extLst>
                    <a:ext uri="{9D8B030D-6E8A-4147-A177-3AD203B41FA5}">
                      <a16:colId xmlns:a16="http://schemas.microsoft.com/office/drawing/2014/main" xmlns="" val="3701939803"/>
                    </a:ext>
                  </a:extLst>
                </a:gridCol>
              </a:tblGrid>
              <a:tr h="396000">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109)</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18-34s without kids</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110)</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55 Plus without kids</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122)</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Female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110)</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114)</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AB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109)</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115)</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AB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111)</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120)</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115)</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Mid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120)</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35-54 (122)</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Mid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130)</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35-54 (114)</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AB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119)</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Mid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118)</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55+ (123)</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55 Plus without kids</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159)</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sp>
        <p:nvSpPr>
          <p:cNvPr id="59" name="Rectangle 58"/>
          <p:cNvSpPr/>
          <p:nvPr/>
        </p:nvSpPr>
        <p:spPr>
          <a:xfrm>
            <a:off x="2344387" y="1450600"/>
            <a:ext cx="2938813"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MARKET LEVEL</a:t>
            </a:r>
          </a:p>
          <a:p>
            <a:pPr>
              <a:lnSpc>
                <a:spcPts val="1100"/>
              </a:lnSpc>
            </a:pPr>
            <a:r>
              <a:rPr lang="en-GB" sz="1200" b="1" dirty="0">
                <a:solidFill>
                  <a:srgbClr val="120742"/>
                </a:solidFill>
                <a:latin typeface="Arial" panose="020B0604020202020204" pitchFamily="34" charset="0"/>
                <a:cs typeface="Arial" panose="020B0604020202020204" pitchFamily="34" charset="0"/>
              </a:rPr>
              <a:t>DEMOGRAPHIC SKEWS </a:t>
            </a:r>
          </a:p>
          <a:p>
            <a:pPr>
              <a:lnSpc>
                <a:spcPts val="1100"/>
              </a:lnSpc>
            </a:pPr>
            <a:r>
              <a:rPr lang="en-GB" sz="700" dirty="0">
                <a:latin typeface="Arial" panose="020B0604020202020204" pitchFamily="34" charset="0"/>
                <a:cs typeface="Arial" panose="020B0604020202020204" pitchFamily="34" charset="0"/>
              </a:rPr>
              <a:t>CALLING OUT OF BIGGEST SKEWS IN LEVEL OF CONSIDERATION OF ACTIVITY BY AGE, GENDER SOCIAL GRADE AND LIFESTAGE </a:t>
            </a:r>
          </a:p>
        </p:txBody>
      </p:sp>
      <p:sp>
        <p:nvSpPr>
          <p:cNvPr id="60" name="Rectangle 59"/>
          <p:cNvSpPr/>
          <p:nvPr/>
        </p:nvSpPr>
        <p:spPr>
          <a:xfrm>
            <a:off x="6955787" y="1450600"/>
            <a:ext cx="2094233"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CROSS-OVER WITH OTHER ACTIVITIES</a:t>
            </a:r>
          </a:p>
          <a:p>
            <a:pPr>
              <a:lnSpc>
                <a:spcPts val="1100"/>
              </a:lnSpc>
            </a:pPr>
            <a:r>
              <a:rPr lang="en-GB" sz="700" dirty="0">
                <a:latin typeface="Arial" panose="020B0604020202020204" pitchFamily="34" charset="0"/>
                <a:cs typeface="Arial" panose="020B0604020202020204" pitchFamily="34" charset="0"/>
              </a:rPr>
              <a:t>CONSIDERATION OF OTHER ACTIVITIES AMONG CONSIDERING ACTIVITY (TOP 2 BOX)</a:t>
            </a:r>
          </a:p>
        </p:txBody>
      </p:sp>
      <p:graphicFrame>
        <p:nvGraphicFramePr>
          <p:cNvPr id="25" name="Chart Placeholder 7">
            <a:extLst>
              <a:ext uri="{FF2B5EF4-FFF2-40B4-BE49-F238E27FC236}">
                <a16:creationId xmlns:a16="http://schemas.microsoft.com/office/drawing/2014/main" xmlns="" id="{0F4BE068-DF56-462A-AA7E-EE18CDB41F83}"/>
              </a:ext>
            </a:extLst>
          </p:cNvPr>
          <p:cNvGraphicFramePr>
            <a:graphicFrameLocks/>
          </p:cNvGraphicFramePr>
          <p:nvPr>
            <p:extLst>
              <p:ext uri="{D42A27DB-BD31-4B8C-83A1-F6EECF244321}">
                <p14:modId xmlns:p14="http://schemas.microsoft.com/office/powerpoint/2010/main" val="627305204"/>
              </p:ext>
            </p:extLst>
          </p:nvPr>
        </p:nvGraphicFramePr>
        <p:xfrm>
          <a:off x="-1366069" y="855950"/>
          <a:ext cx="9743207" cy="467610"/>
        </p:xfrm>
        <a:graphic>
          <a:graphicData uri="http://schemas.openxmlformats.org/drawingml/2006/chart">
            <c:chart xmlns:c="http://schemas.openxmlformats.org/drawingml/2006/chart" xmlns:r="http://schemas.openxmlformats.org/officeDocument/2006/relationships" r:id="rId9"/>
          </a:graphicData>
        </a:graphic>
      </p:graphicFrame>
      <p:sp>
        <p:nvSpPr>
          <p:cNvPr id="26" name="Rectangle 25">
            <a:extLst>
              <a:ext uri="{FF2B5EF4-FFF2-40B4-BE49-F238E27FC236}">
                <a16:creationId xmlns:a16="http://schemas.microsoft.com/office/drawing/2014/main" xmlns="" id="{A9E0FB02-B57F-4D42-8105-1A5AA0E51A8B}"/>
              </a:ext>
            </a:extLst>
          </p:cNvPr>
          <p:cNvSpPr/>
          <p:nvPr/>
        </p:nvSpPr>
        <p:spPr>
          <a:xfrm>
            <a:off x="1830724" y="665551"/>
            <a:ext cx="564257" cy="276999"/>
          </a:xfrm>
          <a:prstGeom prst="rect">
            <a:avLst/>
          </a:prstGeom>
          <a:solidFill>
            <a:schemeClr val="bg1"/>
          </a:solidFill>
        </p:spPr>
        <p:txBody>
          <a:bodyPr wrap="none" lIns="0" tIns="0" rIns="0" bIns="0">
            <a:spAutoFit/>
          </a:bodyPr>
          <a:lstStyle/>
          <a:p>
            <a:r>
              <a:rPr lang="en-GB" sz="900" dirty="0">
                <a:solidFill>
                  <a:srgbClr val="92D050"/>
                </a:solidFill>
                <a:latin typeface="Arial" panose="020B0604020202020204" pitchFamily="34" charset="0"/>
                <a:cs typeface="Arial" panose="020B0604020202020204" pitchFamily="34" charset="0"/>
              </a:rPr>
              <a:t>Very likely</a:t>
            </a:r>
          </a:p>
          <a:p>
            <a:r>
              <a:rPr lang="en-GB" sz="900" dirty="0">
                <a:solidFill>
                  <a:srgbClr val="92D050"/>
                </a:solidFill>
                <a:latin typeface="Arial" panose="020B0604020202020204" pitchFamily="34" charset="0"/>
                <a:cs typeface="Arial" panose="020B0604020202020204" pitchFamily="34" charset="0"/>
              </a:rPr>
              <a:t>to consider</a:t>
            </a:r>
          </a:p>
        </p:txBody>
      </p:sp>
      <p:sp>
        <p:nvSpPr>
          <p:cNvPr id="27" name="Rectangle 26">
            <a:extLst>
              <a:ext uri="{FF2B5EF4-FFF2-40B4-BE49-F238E27FC236}">
                <a16:creationId xmlns:a16="http://schemas.microsoft.com/office/drawing/2014/main" xmlns="" id="{E5A6E425-A893-4C2D-A773-62130FDC7908}"/>
              </a:ext>
            </a:extLst>
          </p:cNvPr>
          <p:cNvSpPr/>
          <p:nvPr/>
        </p:nvSpPr>
        <p:spPr>
          <a:xfrm>
            <a:off x="3125949" y="665551"/>
            <a:ext cx="769441" cy="276999"/>
          </a:xfrm>
          <a:prstGeom prst="rect">
            <a:avLst/>
          </a:prstGeom>
          <a:solidFill>
            <a:schemeClr val="bg1"/>
          </a:solidFill>
        </p:spPr>
        <p:txBody>
          <a:bodyPr wrap="none" lIns="0" tIns="0" rIns="0" bIns="0">
            <a:spAutoFit/>
          </a:bodyPr>
          <a:lstStyle/>
          <a:p>
            <a:r>
              <a:rPr lang="en-GB" sz="900" dirty="0">
                <a:solidFill>
                  <a:srgbClr val="00B050"/>
                </a:solidFill>
                <a:latin typeface="Arial" panose="020B0604020202020204" pitchFamily="34" charset="0"/>
                <a:cs typeface="Arial" panose="020B0604020202020204" pitchFamily="34" charset="0"/>
              </a:rPr>
              <a:t>Definitely </a:t>
            </a:r>
          </a:p>
          <a:p>
            <a:r>
              <a:rPr lang="en-GB" sz="900" dirty="0">
                <a:solidFill>
                  <a:srgbClr val="00B050"/>
                </a:solidFill>
                <a:latin typeface="Arial" panose="020B0604020202020204" pitchFamily="34" charset="0"/>
                <a:cs typeface="Arial" panose="020B0604020202020204" pitchFamily="34" charset="0"/>
              </a:rPr>
              <a:t>would consider</a:t>
            </a:r>
          </a:p>
        </p:txBody>
      </p:sp>
    </p:spTree>
    <p:extLst>
      <p:ext uri="{BB962C8B-B14F-4D97-AF65-F5344CB8AC3E}">
        <p14:creationId xmlns:p14="http://schemas.microsoft.com/office/powerpoint/2010/main" val="203798206"/>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ext Placeholder 17"/>
          <p:cNvSpPr>
            <a:spLocks noGrp="1"/>
          </p:cNvSpPr>
          <p:nvPr>
            <p:ph type="body" sz="quarter" idx="13"/>
          </p:nvPr>
        </p:nvSpPr>
        <p:spPr>
          <a:xfrm>
            <a:off x="364445" y="6396162"/>
            <a:ext cx="4381504" cy="274638"/>
          </a:xfrm>
        </p:spPr>
        <p:txBody>
          <a:bodyPr lIns="0"/>
          <a:lstStyle/>
          <a:p>
            <a:r>
              <a:rPr lang="en-GB" dirty="0"/>
              <a:t>Discover England Fund – Activities &amp; Themes Research 2017</a:t>
            </a:r>
          </a:p>
        </p:txBody>
      </p:sp>
      <p:pic>
        <p:nvPicPr>
          <p:cNvPr id="6" name="Picture 5"/>
          <p:cNvPicPr>
            <a:picLocks noChangeAspect="1"/>
          </p:cNvPicPr>
          <p:nvPr/>
        </p:nvPicPr>
        <p:blipFill>
          <a:blip r:embed="rId3">
            <a:clrChange>
              <a:clrFrom>
                <a:srgbClr val="FFFFFF"/>
              </a:clrFrom>
              <a:clrTo>
                <a:srgbClr val="FFFFFF">
                  <a:alpha val="0"/>
                </a:srgbClr>
              </a:clrTo>
            </a:clrChange>
          </a:blip>
          <a:stretch>
            <a:fillRect/>
          </a:stretch>
        </p:blipFill>
        <p:spPr>
          <a:xfrm>
            <a:off x="7118198" y="6384361"/>
            <a:ext cx="947246" cy="257740"/>
          </a:xfrm>
          <a:prstGeom prst="rect">
            <a:avLst/>
          </a:prstGeom>
        </p:spPr>
      </p:pic>
      <p:pic>
        <p:nvPicPr>
          <p:cNvPr id="24" name="Picture 23"/>
          <p:cNvPicPr>
            <a:picLocks noChangeAspect="1"/>
          </p:cNvPicPr>
          <p:nvPr/>
        </p:nvPicPr>
        <p:blipFill rotWithShape="1">
          <a:blip r:embed="rId4"/>
          <a:srcRect l="17343" t="4419" r="12023" b="12561"/>
          <a:stretch/>
        </p:blipFill>
        <p:spPr>
          <a:xfrm>
            <a:off x="8172950" y="6341608"/>
            <a:ext cx="359990" cy="355944"/>
          </a:xfrm>
          <a:prstGeom prst="ellipse">
            <a:avLst/>
          </a:prstGeom>
        </p:spPr>
      </p:pic>
      <p:sp>
        <p:nvSpPr>
          <p:cNvPr id="38" name="TextBox 37"/>
          <p:cNvSpPr txBox="1"/>
          <p:nvPr/>
        </p:nvSpPr>
        <p:spPr>
          <a:xfrm>
            <a:off x="1997213" y="274989"/>
            <a:ext cx="4897451" cy="307777"/>
          </a:xfrm>
          <a:prstGeom prst="rect">
            <a:avLst/>
          </a:prstGeom>
          <a:noFill/>
        </p:spPr>
        <p:txBody>
          <a:bodyPr wrap="square" rtlCol="0">
            <a:spAutoFit/>
          </a:bodyPr>
          <a:lstStyle/>
          <a:p>
            <a:r>
              <a:rPr lang="en-GB" sz="1400" b="1" dirty="0">
                <a:solidFill>
                  <a:schemeClr val="bg1"/>
                </a:solidFill>
                <a:latin typeface="Arial" panose="020B0604020202020204" pitchFamily="34" charset="0"/>
                <a:cs typeface="Arial" panose="020B0604020202020204" pitchFamily="34" charset="0"/>
              </a:rPr>
              <a:t>Shopping for locally made products/craft</a:t>
            </a:r>
          </a:p>
        </p:txBody>
      </p:sp>
      <p:pic>
        <p:nvPicPr>
          <p:cNvPr id="31" name="Picture 30"/>
          <p:cNvPicPr>
            <a:picLocks noChangeAspect="1"/>
          </p:cNvPicPr>
          <p:nvPr/>
        </p:nvPicPr>
        <p:blipFill rotWithShape="1">
          <a:blip r:embed="rId5">
            <a:clrChange>
              <a:clrFrom>
                <a:srgbClr val="FFFFFF"/>
              </a:clrFrom>
              <a:clrTo>
                <a:srgbClr val="FFFFFF">
                  <a:alpha val="0"/>
                </a:srgbClr>
              </a:clrTo>
            </a:clrChange>
            <a:duotone>
              <a:schemeClr val="accent1">
                <a:shade val="45000"/>
                <a:satMod val="135000"/>
              </a:schemeClr>
              <a:prstClr val="white"/>
            </a:duotone>
          </a:blip>
          <a:srcRect l="12310"/>
          <a:stretch/>
        </p:blipFill>
        <p:spPr>
          <a:xfrm>
            <a:off x="2312861" y="2221322"/>
            <a:ext cx="1060577" cy="409658"/>
          </a:xfrm>
          <a:prstGeom prst="rect">
            <a:avLst/>
          </a:prstGeom>
        </p:spPr>
      </p:pic>
      <p:grpSp>
        <p:nvGrpSpPr>
          <p:cNvPr id="35" name="Group 34"/>
          <p:cNvGrpSpPr/>
          <p:nvPr/>
        </p:nvGrpSpPr>
        <p:grpSpPr>
          <a:xfrm>
            <a:off x="3786188" y="2228850"/>
            <a:ext cx="376238" cy="370021"/>
            <a:chOff x="9854026" y="2720970"/>
            <a:chExt cx="2328762" cy="2438400"/>
          </a:xfrm>
        </p:grpSpPr>
        <p:pic>
          <p:nvPicPr>
            <p:cNvPr id="36" name="Picture 35"/>
            <p:cNvPicPr>
              <a:picLocks noChangeAspect="1"/>
            </p:cNvPicPr>
            <p:nvPr/>
          </p:nvPicPr>
          <p:blipFill rotWithShape="1">
            <a:blip r:embed="rId6">
              <a:clrChange>
                <a:clrFrom>
                  <a:srgbClr val="FFFFFF"/>
                </a:clrFrom>
                <a:clrTo>
                  <a:srgbClr val="FFFFFF">
                    <a:alpha val="0"/>
                  </a:srgbClr>
                </a:clrTo>
              </a:clrChange>
              <a:duotone>
                <a:schemeClr val="accent1">
                  <a:shade val="45000"/>
                  <a:satMod val="135000"/>
                </a:schemeClr>
                <a:prstClr val="white"/>
              </a:duotone>
            </a:blip>
            <a:srcRect l="3673" r="64404"/>
            <a:stretch/>
          </p:blipFill>
          <p:spPr>
            <a:xfrm>
              <a:off x="9854026" y="2720970"/>
              <a:ext cx="1173708" cy="2438400"/>
            </a:xfrm>
            <a:prstGeom prst="rect">
              <a:avLst/>
            </a:prstGeom>
          </p:spPr>
        </p:pic>
        <p:pic>
          <p:nvPicPr>
            <p:cNvPr id="41" name="Picture 40"/>
            <p:cNvPicPr>
              <a:picLocks noChangeAspect="1"/>
            </p:cNvPicPr>
            <p:nvPr/>
          </p:nvPicPr>
          <p:blipFill rotWithShape="1">
            <a:blip r:embed="rId6">
              <a:clrChange>
                <a:clrFrom>
                  <a:srgbClr val="FFFFFF"/>
                </a:clrFrom>
                <a:clrTo>
                  <a:srgbClr val="FFFFFF">
                    <a:alpha val="0"/>
                  </a:srgbClr>
                </a:clrTo>
              </a:clrChange>
              <a:duotone>
                <a:schemeClr val="accent1">
                  <a:shade val="45000"/>
                  <a:satMod val="135000"/>
                </a:schemeClr>
                <a:prstClr val="white"/>
              </a:duotone>
            </a:blip>
            <a:srcRect l="66034" r="2043"/>
            <a:stretch/>
          </p:blipFill>
          <p:spPr>
            <a:xfrm>
              <a:off x="11009080" y="2720970"/>
              <a:ext cx="1173708" cy="2438400"/>
            </a:xfrm>
            <a:prstGeom prst="rect">
              <a:avLst/>
            </a:prstGeom>
          </p:spPr>
        </p:pic>
      </p:grpSp>
      <p:pic>
        <p:nvPicPr>
          <p:cNvPr id="43" name="Picture 42"/>
          <p:cNvPicPr>
            <a:picLocks noChangeAspect="1"/>
          </p:cNvPicPr>
          <p:nvPr/>
        </p:nvPicPr>
        <p:blipFill>
          <a:blip r:embed="rId7">
            <a:clrChange>
              <a:clrFrom>
                <a:srgbClr val="FFFFFF"/>
              </a:clrFrom>
              <a:clrTo>
                <a:srgbClr val="FFFFFF">
                  <a:alpha val="0"/>
                </a:srgbClr>
              </a:clrTo>
            </a:clrChange>
            <a:duotone>
              <a:schemeClr val="accent1">
                <a:shade val="45000"/>
                <a:satMod val="135000"/>
              </a:schemeClr>
              <a:prstClr val="white"/>
            </a:duotone>
          </a:blip>
          <a:stretch>
            <a:fillRect/>
          </a:stretch>
        </p:blipFill>
        <p:spPr>
          <a:xfrm>
            <a:off x="4900113" y="2233613"/>
            <a:ext cx="400136" cy="355163"/>
          </a:xfrm>
          <a:prstGeom prst="rect">
            <a:avLst/>
          </a:prstGeom>
        </p:spPr>
      </p:pic>
      <p:pic>
        <p:nvPicPr>
          <p:cNvPr id="45" name="Picture 44"/>
          <p:cNvPicPr>
            <a:picLocks noChangeAspect="1"/>
          </p:cNvPicPr>
          <p:nvPr/>
        </p:nvPicPr>
        <p:blipFill>
          <a:blip r:embed="rId8">
            <a:clrChange>
              <a:clrFrom>
                <a:srgbClr val="FFFFFF"/>
              </a:clrFrom>
              <a:clrTo>
                <a:srgbClr val="FFFFFF">
                  <a:alpha val="0"/>
                </a:srgbClr>
              </a:clrTo>
            </a:clrChange>
            <a:duotone>
              <a:schemeClr val="accent1">
                <a:shade val="45000"/>
                <a:satMod val="135000"/>
              </a:schemeClr>
              <a:prstClr val="white"/>
            </a:duotone>
          </a:blip>
          <a:stretch>
            <a:fillRect/>
          </a:stretch>
        </p:blipFill>
        <p:spPr>
          <a:xfrm>
            <a:off x="5999205" y="2227674"/>
            <a:ext cx="525420" cy="355840"/>
          </a:xfrm>
          <a:prstGeom prst="rect">
            <a:avLst/>
          </a:prstGeom>
        </p:spPr>
      </p:pic>
      <p:sp>
        <p:nvSpPr>
          <p:cNvPr id="33" name="Rectangle 32"/>
          <p:cNvSpPr/>
          <p:nvPr/>
        </p:nvSpPr>
        <p:spPr>
          <a:xfrm>
            <a:off x="222440" y="943161"/>
            <a:ext cx="1550020" cy="323165"/>
          </a:xfrm>
          <a:prstGeom prst="rect">
            <a:avLst/>
          </a:prstGeom>
          <a:noFill/>
        </p:spPr>
        <p:txBody>
          <a:bodyPr wrap="square" lIns="0" tIns="0" rIns="0" bIns="0">
            <a:spAutoFit/>
          </a:bodyPr>
          <a:lstStyle/>
          <a:p>
            <a:pPr algn="r"/>
            <a:r>
              <a:rPr lang="en-GB" sz="1050" b="1" dirty="0">
                <a:latin typeface="Arial" panose="020B0604020202020204" pitchFamily="34" charset="0"/>
                <a:cs typeface="Arial" panose="020B0604020202020204" pitchFamily="34" charset="0"/>
              </a:rPr>
              <a:t>Consideration of </a:t>
            </a:r>
          </a:p>
          <a:p>
            <a:pPr algn="r"/>
            <a:r>
              <a:rPr lang="en-GB" sz="1050" b="1" dirty="0">
                <a:latin typeface="Arial" panose="020B0604020202020204" pitchFamily="34" charset="0"/>
                <a:cs typeface="Arial" panose="020B0604020202020204" pitchFamily="34" charset="0"/>
              </a:rPr>
              <a:t>activity in England </a:t>
            </a:r>
            <a:endParaRPr lang="en-GB" sz="1050" b="1" dirty="0">
              <a:solidFill>
                <a:srgbClr val="00B050"/>
              </a:solidFill>
              <a:latin typeface="Arial" panose="020B0604020202020204" pitchFamily="34" charset="0"/>
              <a:cs typeface="Arial" panose="020B0604020202020204" pitchFamily="34" charset="0"/>
            </a:endParaRPr>
          </a:p>
        </p:txBody>
      </p:sp>
      <p:sp>
        <p:nvSpPr>
          <p:cNvPr id="51" name="Oval 50"/>
          <p:cNvSpPr/>
          <p:nvPr/>
        </p:nvSpPr>
        <p:spPr>
          <a:xfrm>
            <a:off x="7611047"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Tier 2</a:t>
            </a:r>
          </a:p>
          <a:p>
            <a:pPr lvl="0" algn="ctr"/>
            <a:r>
              <a:rPr lang="en-US" sz="900" baseline="-3000" dirty="0">
                <a:solidFill>
                  <a:srgbClr val="120742"/>
                </a:solidFill>
                <a:latin typeface="Arial" panose="020B0604020202020204" pitchFamily="34" charset="0"/>
                <a:cs typeface="Arial" panose="020B0604020202020204" pitchFamily="34" charset="0"/>
              </a:rPr>
              <a:t>Consideration </a:t>
            </a:r>
          </a:p>
          <a:p>
            <a:pPr lvl="0" algn="ctr"/>
            <a:r>
              <a:rPr lang="en-US" sz="900" baseline="-3000" dirty="0">
                <a:solidFill>
                  <a:srgbClr val="120742"/>
                </a:solidFill>
                <a:latin typeface="Arial" panose="020B0604020202020204" pitchFamily="34" charset="0"/>
                <a:cs typeface="Arial" panose="020B0604020202020204" pitchFamily="34" charset="0"/>
              </a:rPr>
              <a:t>tier (activity)</a:t>
            </a:r>
          </a:p>
        </p:txBody>
      </p:sp>
      <p:sp>
        <p:nvSpPr>
          <p:cNvPr id="52" name="Oval 51"/>
          <p:cNvSpPr/>
          <p:nvPr/>
        </p:nvSpPr>
        <p:spPr>
          <a:xfrm>
            <a:off x="8384732"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Rank 12</a:t>
            </a:r>
          </a:p>
          <a:p>
            <a:pPr lvl="0" algn="ctr"/>
            <a:r>
              <a:rPr lang="en-US" sz="900" baseline="-3000" dirty="0">
                <a:solidFill>
                  <a:srgbClr val="120742"/>
                </a:solidFill>
                <a:latin typeface="Arial" panose="020B0604020202020204" pitchFamily="34" charset="0"/>
                <a:cs typeface="Arial" panose="020B0604020202020204" pitchFamily="34" charset="0"/>
              </a:rPr>
              <a:t>Activity cluster</a:t>
            </a:r>
          </a:p>
          <a:p>
            <a:pPr lvl="0" algn="ctr"/>
            <a:r>
              <a:rPr lang="en-US" sz="900" baseline="-3000" dirty="0">
                <a:solidFill>
                  <a:srgbClr val="120742"/>
                </a:solidFill>
                <a:latin typeface="Arial" panose="020B0604020202020204" pitchFamily="34" charset="0"/>
                <a:cs typeface="Arial" panose="020B0604020202020204" pitchFamily="34" charset="0"/>
              </a:rPr>
              <a:t>ranking </a:t>
            </a:r>
          </a:p>
        </p:txBody>
      </p:sp>
      <p:sp>
        <p:nvSpPr>
          <p:cNvPr id="53" name="Oval 52"/>
          <p:cNvSpPr/>
          <p:nvPr/>
        </p:nvSpPr>
        <p:spPr>
          <a:xfrm>
            <a:off x="6837362"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54%</a:t>
            </a:r>
          </a:p>
          <a:p>
            <a:pPr lvl="0" algn="ctr"/>
            <a:r>
              <a:rPr lang="en-US" sz="900" baseline="-3000" dirty="0">
                <a:solidFill>
                  <a:srgbClr val="120742"/>
                </a:solidFill>
                <a:latin typeface="Arial" panose="020B0604020202020204" pitchFamily="34" charset="0"/>
                <a:cs typeface="Arial" panose="020B0604020202020204" pitchFamily="34" charset="0"/>
              </a:rPr>
              <a:t>Consideration </a:t>
            </a:r>
          </a:p>
          <a:p>
            <a:pPr lvl="0" algn="ctr"/>
            <a:r>
              <a:rPr lang="en-US" sz="900" baseline="-3000" dirty="0">
                <a:solidFill>
                  <a:srgbClr val="120742"/>
                </a:solidFill>
                <a:latin typeface="Arial" panose="020B0604020202020204" pitchFamily="34" charset="0"/>
                <a:cs typeface="Arial" panose="020B0604020202020204" pitchFamily="34" charset="0"/>
              </a:rPr>
              <a:t>of activity</a:t>
            </a:r>
          </a:p>
        </p:txBody>
      </p:sp>
      <p:graphicFrame>
        <p:nvGraphicFramePr>
          <p:cNvPr id="54" name="Table 53"/>
          <p:cNvGraphicFramePr>
            <a:graphicFrameLocks noGrp="1"/>
          </p:cNvGraphicFramePr>
          <p:nvPr>
            <p:extLst>
              <p:ext uri="{D42A27DB-BD31-4B8C-83A1-F6EECF244321}">
                <p14:modId xmlns:p14="http://schemas.microsoft.com/office/powerpoint/2010/main" val="3364435848"/>
              </p:ext>
            </p:extLst>
          </p:nvPr>
        </p:nvGraphicFramePr>
        <p:xfrm>
          <a:off x="352419" y="2220075"/>
          <a:ext cx="1817372" cy="3996000"/>
        </p:xfrm>
        <a:graphic>
          <a:graphicData uri="http://schemas.openxmlformats.org/drawingml/2006/table">
            <a:tbl>
              <a:tblPr>
                <a:tableStyleId>{5C22544A-7EE6-4342-B048-85BDC9FD1C3A}</a:tableStyleId>
              </a:tblPr>
              <a:tblGrid>
                <a:gridCol w="506413">
                  <a:extLst>
                    <a:ext uri="{9D8B030D-6E8A-4147-A177-3AD203B41FA5}">
                      <a16:colId xmlns:a16="http://schemas.microsoft.com/office/drawing/2014/main" xmlns="" val="63228188"/>
                    </a:ext>
                  </a:extLst>
                </a:gridCol>
                <a:gridCol w="495871">
                  <a:extLst>
                    <a:ext uri="{9D8B030D-6E8A-4147-A177-3AD203B41FA5}">
                      <a16:colId xmlns:a16="http://schemas.microsoft.com/office/drawing/2014/main" xmlns="" val="1958371471"/>
                    </a:ext>
                  </a:extLst>
                </a:gridCol>
                <a:gridCol w="369316">
                  <a:extLst>
                    <a:ext uri="{9D8B030D-6E8A-4147-A177-3AD203B41FA5}">
                      <a16:colId xmlns:a16="http://schemas.microsoft.com/office/drawing/2014/main" xmlns="" val="2739516737"/>
                    </a:ext>
                  </a:extLst>
                </a:gridCol>
                <a:gridCol w="445772">
                  <a:extLst>
                    <a:ext uri="{9D8B030D-6E8A-4147-A177-3AD203B41FA5}">
                      <a16:colId xmlns:a16="http://schemas.microsoft.com/office/drawing/2014/main" xmlns="" val="2729930291"/>
                    </a:ext>
                  </a:extLst>
                </a:gridCol>
              </a:tblGrid>
              <a:tr h="396000">
                <a:tc>
                  <a:txBody>
                    <a:bodyPr/>
                    <a:lstStyle/>
                    <a:p>
                      <a:pPr algn="l" fontAlgn="b"/>
                      <a:r>
                        <a:rPr lang="en-GB" sz="1100" b="1" i="0" u="none" strike="noStrike" dirty="0">
                          <a:solidFill>
                            <a:schemeClr val="tx1"/>
                          </a:solidFill>
                          <a:effectLst/>
                          <a:latin typeface="Arial" panose="020B0604020202020204" pitchFamily="34" charset="0"/>
                          <a:cs typeface="Arial" panose="020B0604020202020204" pitchFamily="34" charset="0"/>
                        </a:rPr>
                        <a:t>Market</a:t>
                      </a:r>
                    </a:p>
                  </a:txBody>
                  <a:tcPr marL="9525" marR="9525" marT="0" marB="0">
                    <a:lnL w="12700" cmpd="sng">
                      <a:noFill/>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8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 &amp; INDEX </a:t>
                      </a:r>
                      <a:endParaRPr lang="en-GB" sz="2000" b="1" i="0" u="none" strike="noStrike" dirty="0">
                        <a:solidFill>
                          <a:schemeClr val="tx1"/>
                        </a:solidFill>
                        <a:effectLst/>
                        <a:latin typeface="Arial" panose="020B0604020202020204" pitchFamily="34" charset="0"/>
                        <a:cs typeface="Arial" panose="020B0604020202020204" pitchFamily="34" charset="0"/>
                      </a:endParaRPr>
                    </a:p>
                  </a:txBody>
                  <a:tcPr marL="9525" marR="9525" marT="0"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en-GB" sz="1100" b="1"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1100" b="1"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Rank</a:t>
                      </a:r>
                      <a:endParaRPr kumimoji="0" lang="en-GB" sz="11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9525" marR="9525" marT="0" marB="0">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CH</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66%</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a:t>
                      </a:r>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121</a:t>
                      </a: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12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IT</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62%</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a:t>
                      </a:r>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114</a:t>
                      </a: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92D050"/>
                    </a:solid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9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SP</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58%</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108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8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USA</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57%</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106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13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FR</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55%</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102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11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AUS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53%</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98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11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NO</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47%</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86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14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UK</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45%</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83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14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DE</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43%</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79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C00000"/>
                    </a:solid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14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NL</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38%</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70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C00000"/>
                    </a:solid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18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sp>
        <p:nvSpPr>
          <p:cNvPr id="55" name="Rectangle 54"/>
          <p:cNvSpPr/>
          <p:nvPr/>
        </p:nvSpPr>
        <p:spPr>
          <a:xfrm>
            <a:off x="352419" y="1450600"/>
            <a:ext cx="1909642"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MARKET LEVEL CONSIDERATION</a:t>
            </a:r>
          </a:p>
          <a:p>
            <a:pPr>
              <a:lnSpc>
                <a:spcPts val="1100"/>
              </a:lnSpc>
            </a:pPr>
            <a:r>
              <a:rPr lang="en-GB" sz="700" dirty="0">
                <a:latin typeface="Arial" panose="020B0604020202020204" pitchFamily="34" charset="0"/>
                <a:cs typeface="Arial" panose="020B0604020202020204" pitchFamily="34" charset="0"/>
              </a:rPr>
              <a:t>TOP 2 BOX CONSIDERATION OF ACTIVITY INDEXED VS. TOTAL &amp;  RANKED </a:t>
            </a:r>
          </a:p>
        </p:txBody>
      </p:sp>
      <p:graphicFrame>
        <p:nvGraphicFramePr>
          <p:cNvPr id="56" name="Table 55"/>
          <p:cNvGraphicFramePr>
            <a:graphicFrameLocks noGrp="1"/>
          </p:cNvGraphicFramePr>
          <p:nvPr>
            <p:extLst>
              <p:ext uri="{D42A27DB-BD31-4B8C-83A1-F6EECF244321}">
                <p14:modId xmlns:p14="http://schemas.microsoft.com/office/powerpoint/2010/main" val="543095647"/>
              </p:ext>
            </p:extLst>
          </p:nvPr>
        </p:nvGraphicFramePr>
        <p:xfrm>
          <a:off x="6961775" y="2220075"/>
          <a:ext cx="2031429" cy="3996000"/>
        </p:xfrm>
        <a:graphic>
          <a:graphicData uri="http://schemas.openxmlformats.org/drawingml/2006/table">
            <a:tbl>
              <a:tblPr>
                <a:tableStyleId>{5C22544A-7EE6-4342-B048-85BDC9FD1C3A}</a:tableStyleId>
              </a:tblPr>
              <a:tblGrid>
                <a:gridCol w="1440000">
                  <a:extLst>
                    <a:ext uri="{9D8B030D-6E8A-4147-A177-3AD203B41FA5}">
                      <a16:colId xmlns:a16="http://schemas.microsoft.com/office/drawing/2014/main" xmlns="" val="63228188"/>
                    </a:ext>
                  </a:extLst>
                </a:gridCol>
                <a:gridCol w="591429">
                  <a:extLst>
                    <a:ext uri="{9D8B030D-6E8A-4147-A177-3AD203B41FA5}">
                      <a16:colId xmlns:a16="http://schemas.microsoft.com/office/drawing/2014/main" xmlns="" val="2739516737"/>
                    </a:ext>
                  </a:extLst>
                </a:gridCol>
              </a:tblGrid>
              <a:tr h="396000">
                <a:tc>
                  <a:txBody>
                    <a:bodyPr/>
                    <a:lstStyle/>
                    <a:p>
                      <a:pPr algn="l" fontAlgn="b"/>
                      <a:r>
                        <a:rPr lang="en-GB" sz="1100" b="1" i="0" u="none" strike="noStrike" dirty="0">
                          <a:solidFill>
                            <a:schemeClr val="tx1"/>
                          </a:solidFill>
                          <a:effectLst/>
                          <a:latin typeface="Arial" panose="020B0604020202020204" pitchFamily="34" charset="0"/>
                          <a:cs typeface="Arial" panose="020B0604020202020204" pitchFamily="34" charset="0"/>
                        </a:rPr>
                        <a:t>Activity</a:t>
                      </a:r>
                    </a:p>
                  </a:txBody>
                  <a:tcPr marL="9525" marR="9525" marT="9525" marB="0">
                    <a:lnL w="12700" cmpd="sng">
                      <a:noFill/>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7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a:t>
                      </a:r>
                      <a:endParaRPr kumimoji="0" lang="en-GB" sz="18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Seeing world famous or iconic places</a:t>
                      </a:r>
                    </a:p>
                  </a:txBody>
                  <a:tcPr marL="9525" marR="9525" marT="9525" anchor="b">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89%</a:t>
                      </a:r>
                    </a:p>
                  </a:txBody>
                  <a:tcPr marL="9525" marR="9525" marT="9525"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Trying local food &amp; drink specialities</a:t>
                      </a:r>
                    </a:p>
                  </a:txBody>
                  <a:tcPr marL="9525" marR="9525" marT="9525" anchor="b">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89%</a:t>
                      </a:r>
                    </a:p>
                  </a:txBody>
                  <a:tcPr marL="9525" marR="9525" marT="9525"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castle / palace / historic house</a:t>
                      </a:r>
                    </a:p>
                  </a:txBody>
                  <a:tcPr marL="9525" marR="9525" marT="9525" anchor="b">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87%</a:t>
                      </a:r>
                    </a:p>
                  </a:txBody>
                  <a:tcPr marL="9525" marR="9525" marT="9525"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historic monument</a:t>
                      </a:r>
                    </a:p>
                  </a:txBody>
                  <a:tcPr marL="9525" marR="9525" marT="9525" anchor="b">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85%</a:t>
                      </a:r>
                    </a:p>
                  </a:txBody>
                  <a:tcPr marL="9525" marR="9525" marT="9525"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park/garden</a:t>
                      </a:r>
                    </a:p>
                  </a:txBody>
                  <a:tcPr marL="9525" marR="9525" marT="9525" anchor="b">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78%</a:t>
                      </a:r>
                    </a:p>
                  </a:txBody>
                  <a:tcPr marL="9525" marR="9525" marT="9525"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museum</a:t>
                      </a:r>
                    </a:p>
                  </a:txBody>
                  <a:tcPr marL="9525" marR="9525" marT="9525" anchor="b">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77%</a:t>
                      </a:r>
                    </a:p>
                  </a:txBody>
                  <a:tcPr marL="9525" marR="9525" marT="9525"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Event associated with local traditions</a:t>
                      </a:r>
                    </a:p>
                  </a:txBody>
                  <a:tcPr marL="9525" marR="9525" marT="9525" anchor="b">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76%</a:t>
                      </a:r>
                    </a:p>
                  </a:txBody>
                  <a:tcPr marL="9525" marR="9525" marT="9525"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Exploring villages / rural areas</a:t>
                      </a:r>
                    </a:p>
                  </a:txBody>
                  <a:tcPr marL="9525" marR="9525" marT="9525" anchor="b">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74%</a:t>
                      </a:r>
                    </a:p>
                  </a:txBody>
                  <a:tcPr marL="9525" marR="9525" marT="9525"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Having a gourmet meal</a:t>
                      </a:r>
                    </a:p>
                  </a:txBody>
                  <a:tcPr marL="9525" marR="9525" marT="9525" anchor="b">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72%</a:t>
                      </a:r>
                    </a:p>
                  </a:txBody>
                  <a:tcPr marL="9525" marR="9525" marT="9525"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Short (&lt; 2hrs) country or coastal walk</a:t>
                      </a:r>
                    </a:p>
                  </a:txBody>
                  <a:tcPr marL="9525" marR="9525" marT="9525" anchor="b">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71%</a:t>
                      </a:r>
                    </a:p>
                  </a:txBody>
                  <a:tcPr marL="9525" marR="9525" marT="9525"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graphicFrame>
        <p:nvGraphicFramePr>
          <p:cNvPr id="58" name="Table 57"/>
          <p:cNvGraphicFramePr>
            <a:graphicFrameLocks noGrp="1"/>
          </p:cNvGraphicFramePr>
          <p:nvPr>
            <p:extLst>
              <p:ext uri="{D42A27DB-BD31-4B8C-83A1-F6EECF244321}">
                <p14:modId xmlns:p14="http://schemas.microsoft.com/office/powerpoint/2010/main" val="2891121870"/>
              </p:ext>
            </p:extLst>
          </p:nvPr>
        </p:nvGraphicFramePr>
        <p:xfrm>
          <a:off x="2260600" y="2220390"/>
          <a:ext cx="4552952" cy="3996000"/>
        </p:xfrm>
        <a:graphic>
          <a:graphicData uri="http://schemas.openxmlformats.org/drawingml/2006/table">
            <a:tbl>
              <a:tblPr>
                <a:tableStyleId>{5C22544A-7EE6-4342-B048-85BDC9FD1C3A}</a:tableStyleId>
              </a:tblPr>
              <a:tblGrid>
                <a:gridCol w="1138238">
                  <a:extLst>
                    <a:ext uri="{9D8B030D-6E8A-4147-A177-3AD203B41FA5}">
                      <a16:colId xmlns:a16="http://schemas.microsoft.com/office/drawing/2014/main" xmlns="" val="2739516737"/>
                    </a:ext>
                  </a:extLst>
                </a:gridCol>
                <a:gridCol w="1138238">
                  <a:extLst>
                    <a:ext uri="{9D8B030D-6E8A-4147-A177-3AD203B41FA5}">
                      <a16:colId xmlns:a16="http://schemas.microsoft.com/office/drawing/2014/main" xmlns="" val="1766475486"/>
                    </a:ext>
                  </a:extLst>
                </a:gridCol>
                <a:gridCol w="1138238">
                  <a:extLst>
                    <a:ext uri="{9D8B030D-6E8A-4147-A177-3AD203B41FA5}">
                      <a16:colId xmlns:a16="http://schemas.microsoft.com/office/drawing/2014/main" xmlns="" val="2701203405"/>
                    </a:ext>
                  </a:extLst>
                </a:gridCol>
                <a:gridCol w="1138238">
                  <a:extLst>
                    <a:ext uri="{9D8B030D-6E8A-4147-A177-3AD203B41FA5}">
                      <a16:colId xmlns:a16="http://schemas.microsoft.com/office/drawing/2014/main" xmlns="" val="3701939803"/>
                    </a:ext>
                  </a:extLst>
                </a:gridCol>
              </a:tblGrid>
              <a:tr h="396000">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35-54 (111)</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131)</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AB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110)</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Mid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113)</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55 Plus without kids</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113)</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35-54 (110)</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Female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113)</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Mid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112)</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35-54 (120)</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Female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114)</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Mid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135)</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35-54 (111)</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Female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114)</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129)</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(112)</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C1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110)</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128)</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35-54 (124)</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Female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111)</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AB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115)</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Mid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152)</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sp>
        <p:nvSpPr>
          <p:cNvPr id="59" name="Rectangle 58"/>
          <p:cNvSpPr/>
          <p:nvPr/>
        </p:nvSpPr>
        <p:spPr>
          <a:xfrm>
            <a:off x="2344387" y="1450600"/>
            <a:ext cx="3027713"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MARKET LEVEL</a:t>
            </a:r>
          </a:p>
          <a:p>
            <a:pPr>
              <a:lnSpc>
                <a:spcPts val="1100"/>
              </a:lnSpc>
            </a:pPr>
            <a:r>
              <a:rPr lang="en-GB" sz="1200" b="1" dirty="0">
                <a:solidFill>
                  <a:srgbClr val="120742"/>
                </a:solidFill>
                <a:latin typeface="Arial" panose="020B0604020202020204" pitchFamily="34" charset="0"/>
                <a:cs typeface="Arial" panose="020B0604020202020204" pitchFamily="34" charset="0"/>
              </a:rPr>
              <a:t>DEMOGRAPHIC SKEWS </a:t>
            </a:r>
          </a:p>
          <a:p>
            <a:pPr>
              <a:lnSpc>
                <a:spcPts val="1100"/>
              </a:lnSpc>
            </a:pPr>
            <a:r>
              <a:rPr lang="en-GB" sz="700" dirty="0">
                <a:latin typeface="Arial" panose="020B0604020202020204" pitchFamily="34" charset="0"/>
                <a:cs typeface="Arial" panose="020B0604020202020204" pitchFamily="34" charset="0"/>
              </a:rPr>
              <a:t>CALLING OUT OF BIGGEST SKEWS IN LEVEL OF CONSIDERATION OF ACTIVITY BY AGE, GENDER SOCIAL GRADE AND LIFESTAGE </a:t>
            </a:r>
          </a:p>
        </p:txBody>
      </p:sp>
      <p:sp>
        <p:nvSpPr>
          <p:cNvPr id="60" name="Rectangle 59"/>
          <p:cNvSpPr/>
          <p:nvPr/>
        </p:nvSpPr>
        <p:spPr>
          <a:xfrm>
            <a:off x="6955787" y="1450600"/>
            <a:ext cx="2094233"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CROSS-OVER WITH OTHER ACTIVITIES</a:t>
            </a:r>
          </a:p>
          <a:p>
            <a:pPr>
              <a:lnSpc>
                <a:spcPts val="1100"/>
              </a:lnSpc>
            </a:pPr>
            <a:r>
              <a:rPr lang="en-GB" sz="700" dirty="0">
                <a:latin typeface="Arial" panose="020B0604020202020204" pitchFamily="34" charset="0"/>
                <a:cs typeface="Arial" panose="020B0604020202020204" pitchFamily="34" charset="0"/>
              </a:rPr>
              <a:t>CONSIDERATION OF OTHER ACTIVITIES AMONG CONSIDERING ACTIVITY (TOP 2 BOX)</a:t>
            </a:r>
          </a:p>
        </p:txBody>
      </p:sp>
      <p:graphicFrame>
        <p:nvGraphicFramePr>
          <p:cNvPr id="25" name="Chart Placeholder 7">
            <a:extLst>
              <a:ext uri="{FF2B5EF4-FFF2-40B4-BE49-F238E27FC236}">
                <a16:creationId xmlns:a16="http://schemas.microsoft.com/office/drawing/2014/main" xmlns="" id="{01C14DC0-8D81-4F8E-84BC-D19535B98A26}"/>
              </a:ext>
            </a:extLst>
          </p:cNvPr>
          <p:cNvGraphicFramePr>
            <a:graphicFrameLocks/>
          </p:cNvGraphicFramePr>
          <p:nvPr>
            <p:extLst>
              <p:ext uri="{D42A27DB-BD31-4B8C-83A1-F6EECF244321}">
                <p14:modId xmlns:p14="http://schemas.microsoft.com/office/powerpoint/2010/main" val="1547568398"/>
              </p:ext>
            </p:extLst>
          </p:nvPr>
        </p:nvGraphicFramePr>
        <p:xfrm>
          <a:off x="-1366069" y="855950"/>
          <a:ext cx="9743207" cy="467610"/>
        </p:xfrm>
        <a:graphic>
          <a:graphicData uri="http://schemas.openxmlformats.org/drawingml/2006/chart">
            <c:chart xmlns:c="http://schemas.openxmlformats.org/drawingml/2006/chart" xmlns:r="http://schemas.openxmlformats.org/officeDocument/2006/relationships" r:id="rId9"/>
          </a:graphicData>
        </a:graphic>
      </p:graphicFrame>
      <p:sp>
        <p:nvSpPr>
          <p:cNvPr id="26" name="Rectangle 25">
            <a:extLst>
              <a:ext uri="{FF2B5EF4-FFF2-40B4-BE49-F238E27FC236}">
                <a16:creationId xmlns:a16="http://schemas.microsoft.com/office/drawing/2014/main" xmlns="" id="{60CB34B4-1C65-4765-895D-95E8F2491DA7}"/>
              </a:ext>
            </a:extLst>
          </p:cNvPr>
          <p:cNvSpPr/>
          <p:nvPr/>
        </p:nvSpPr>
        <p:spPr>
          <a:xfrm>
            <a:off x="1830724" y="665551"/>
            <a:ext cx="564257" cy="276999"/>
          </a:xfrm>
          <a:prstGeom prst="rect">
            <a:avLst/>
          </a:prstGeom>
          <a:solidFill>
            <a:schemeClr val="bg1"/>
          </a:solidFill>
        </p:spPr>
        <p:txBody>
          <a:bodyPr wrap="none" lIns="0" tIns="0" rIns="0" bIns="0">
            <a:spAutoFit/>
          </a:bodyPr>
          <a:lstStyle/>
          <a:p>
            <a:r>
              <a:rPr lang="en-GB" sz="900" dirty="0">
                <a:solidFill>
                  <a:srgbClr val="92D050"/>
                </a:solidFill>
                <a:latin typeface="Arial" panose="020B0604020202020204" pitchFamily="34" charset="0"/>
                <a:cs typeface="Arial" panose="020B0604020202020204" pitchFamily="34" charset="0"/>
              </a:rPr>
              <a:t>Very likely</a:t>
            </a:r>
          </a:p>
          <a:p>
            <a:r>
              <a:rPr lang="en-GB" sz="900" dirty="0">
                <a:solidFill>
                  <a:srgbClr val="92D050"/>
                </a:solidFill>
                <a:latin typeface="Arial" panose="020B0604020202020204" pitchFamily="34" charset="0"/>
                <a:cs typeface="Arial" panose="020B0604020202020204" pitchFamily="34" charset="0"/>
              </a:rPr>
              <a:t>to consider</a:t>
            </a:r>
          </a:p>
        </p:txBody>
      </p:sp>
      <p:sp>
        <p:nvSpPr>
          <p:cNvPr id="27" name="Rectangle 26">
            <a:extLst>
              <a:ext uri="{FF2B5EF4-FFF2-40B4-BE49-F238E27FC236}">
                <a16:creationId xmlns:a16="http://schemas.microsoft.com/office/drawing/2014/main" xmlns="" id="{88ABDE49-980C-4FAD-9E4C-2CC9AA59514D}"/>
              </a:ext>
            </a:extLst>
          </p:cNvPr>
          <p:cNvSpPr/>
          <p:nvPr/>
        </p:nvSpPr>
        <p:spPr>
          <a:xfrm>
            <a:off x="3030699" y="665551"/>
            <a:ext cx="769441" cy="276999"/>
          </a:xfrm>
          <a:prstGeom prst="rect">
            <a:avLst/>
          </a:prstGeom>
          <a:solidFill>
            <a:schemeClr val="bg1"/>
          </a:solidFill>
        </p:spPr>
        <p:txBody>
          <a:bodyPr wrap="none" lIns="0" tIns="0" rIns="0" bIns="0">
            <a:spAutoFit/>
          </a:bodyPr>
          <a:lstStyle/>
          <a:p>
            <a:r>
              <a:rPr lang="en-GB" sz="900" dirty="0">
                <a:solidFill>
                  <a:srgbClr val="00B050"/>
                </a:solidFill>
                <a:latin typeface="Arial" panose="020B0604020202020204" pitchFamily="34" charset="0"/>
                <a:cs typeface="Arial" panose="020B0604020202020204" pitchFamily="34" charset="0"/>
              </a:rPr>
              <a:t>Definitely </a:t>
            </a:r>
          </a:p>
          <a:p>
            <a:r>
              <a:rPr lang="en-GB" sz="900" dirty="0">
                <a:solidFill>
                  <a:srgbClr val="00B050"/>
                </a:solidFill>
                <a:latin typeface="Arial" panose="020B0604020202020204" pitchFamily="34" charset="0"/>
                <a:cs typeface="Arial" panose="020B0604020202020204" pitchFamily="34" charset="0"/>
              </a:rPr>
              <a:t>would consider</a:t>
            </a:r>
          </a:p>
        </p:txBody>
      </p:sp>
    </p:spTree>
    <p:extLst>
      <p:ext uri="{BB962C8B-B14F-4D97-AF65-F5344CB8AC3E}">
        <p14:creationId xmlns:p14="http://schemas.microsoft.com/office/powerpoint/2010/main" val="534421336"/>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ext Placeholder 17"/>
          <p:cNvSpPr>
            <a:spLocks noGrp="1"/>
          </p:cNvSpPr>
          <p:nvPr>
            <p:ph type="body" sz="quarter" idx="13"/>
          </p:nvPr>
        </p:nvSpPr>
        <p:spPr>
          <a:xfrm>
            <a:off x="364445" y="6396162"/>
            <a:ext cx="4381504" cy="274638"/>
          </a:xfrm>
        </p:spPr>
        <p:txBody>
          <a:bodyPr lIns="0"/>
          <a:lstStyle/>
          <a:p>
            <a:r>
              <a:rPr lang="en-GB" dirty="0"/>
              <a:t>Discover England Fund – Activities &amp; Themes Research 2017</a:t>
            </a:r>
          </a:p>
        </p:txBody>
      </p:sp>
      <p:pic>
        <p:nvPicPr>
          <p:cNvPr id="6" name="Picture 5"/>
          <p:cNvPicPr>
            <a:picLocks noChangeAspect="1"/>
          </p:cNvPicPr>
          <p:nvPr/>
        </p:nvPicPr>
        <p:blipFill>
          <a:blip r:embed="rId3">
            <a:clrChange>
              <a:clrFrom>
                <a:srgbClr val="FFFFFF"/>
              </a:clrFrom>
              <a:clrTo>
                <a:srgbClr val="FFFFFF">
                  <a:alpha val="0"/>
                </a:srgbClr>
              </a:clrTo>
            </a:clrChange>
          </a:blip>
          <a:stretch>
            <a:fillRect/>
          </a:stretch>
        </p:blipFill>
        <p:spPr>
          <a:xfrm>
            <a:off x="7118198" y="6384361"/>
            <a:ext cx="947246" cy="257740"/>
          </a:xfrm>
          <a:prstGeom prst="rect">
            <a:avLst/>
          </a:prstGeom>
        </p:spPr>
      </p:pic>
      <p:pic>
        <p:nvPicPr>
          <p:cNvPr id="24" name="Picture 23"/>
          <p:cNvPicPr>
            <a:picLocks noChangeAspect="1"/>
          </p:cNvPicPr>
          <p:nvPr/>
        </p:nvPicPr>
        <p:blipFill rotWithShape="1">
          <a:blip r:embed="rId4"/>
          <a:srcRect l="17343" t="4419" r="12023" b="12561"/>
          <a:stretch/>
        </p:blipFill>
        <p:spPr>
          <a:xfrm>
            <a:off x="8172950" y="6341608"/>
            <a:ext cx="359990" cy="355944"/>
          </a:xfrm>
          <a:prstGeom prst="ellipse">
            <a:avLst/>
          </a:prstGeom>
        </p:spPr>
      </p:pic>
      <p:sp>
        <p:nvSpPr>
          <p:cNvPr id="38" name="TextBox 37"/>
          <p:cNvSpPr txBox="1"/>
          <p:nvPr/>
        </p:nvSpPr>
        <p:spPr>
          <a:xfrm>
            <a:off x="1997213" y="274989"/>
            <a:ext cx="4897451" cy="307777"/>
          </a:xfrm>
          <a:prstGeom prst="rect">
            <a:avLst/>
          </a:prstGeom>
          <a:noFill/>
        </p:spPr>
        <p:txBody>
          <a:bodyPr wrap="square" rtlCol="0">
            <a:spAutoFit/>
          </a:bodyPr>
          <a:lstStyle/>
          <a:p>
            <a:r>
              <a:rPr lang="en-GB" sz="1400" b="1" dirty="0">
                <a:solidFill>
                  <a:schemeClr val="bg1"/>
                </a:solidFill>
                <a:latin typeface="Arial" panose="020B0604020202020204" pitchFamily="34" charset="0"/>
                <a:cs typeface="Arial" panose="020B0604020202020204" pitchFamily="34" charset="0"/>
              </a:rPr>
              <a:t>Food &amp; drink tour or attraction</a:t>
            </a:r>
          </a:p>
        </p:txBody>
      </p:sp>
      <p:pic>
        <p:nvPicPr>
          <p:cNvPr id="31" name="Picture 30"/>
          <p:cNvPicPr>
            <a:picLocks noChangeAspect="1"/>
          </p:cNvPicPr>
          <p:nvPr/>
        </p:nvPicPr>
        <p:blipFill rotWithShape="1">
          <a:blip r:embed="rId5">
            <a:clrChange>
              <a:clrFrom>
                <a:srgbClr val="FFFFFF"/>
              </a:clrFrom>
              <a:clrTo>
                <a:srgbClr val="FFFFFF">
                  <a:alpha val="0"/>
                </a:srgbClr>
              </a:clrTo>
            </a:clrChange>
            <a:duotone>
              <a:schemeClr val="accent1">
                <a:shade val="45000"/>
                <a:satMod val="135000"/>
              </a:schemeClr>
              <a:prstClr val="white"/>
            </a:duotone>
          </a:blip>
          <a:srcRect l="12310"/>
          <a:stretch/>
        </p:blipFill>
        <p:spPr>
          <a:xfrm>
            <a:off x="2312861" y="2221322"/>
            <a:ext cx="1060577" cy="409658"/>
          </a:xfrm>
          <a:prstGeom prst="rect">
            <a:avLst/>
          </a:prstGeom>
        </p:spPr>
      </p:pic>
      <p:grpSp>
        <p:nvGrpSpPr>
          <p:cNvPr id="35" name="Group 34"/>
          <p:cNvGrpSpPr/>
          <p:nvPr/>
        </p:nvGrpSpPr>
        <p:grpSpPr>
          <a:xfrm>
            <a:off x="3786188" y="2228850"/>
            <a:ext cx="376238" cy="370021"/>
            <a:chOff x="9854026" y="2720970"/>
            <a:chExt cx="2328762" cy="2438400"/>
          </a:xfrm>
        </p:grpSpPr>
        <p:pic>
          <p:nvPicPr>
            <p:cNvPr id="36" name="Picture 35"/>
            <p:cNvPicPr>
              <a:picLocks noChangeAspect="1"/>
            </p:cNvPicPr>
            <p:nvPr/>
          </p:nvPicPr>
          <p:blipFill rotWithShape="1">
            <a:blip r:embed="rId6">
              <a:clrChange>
                <a:clrFrom>
                  <a:srgbClr val="FFFFFF"/>
                </a:clrFrom>
                <a:clrTo>
                  <a:srgbClr val="FFFFFF">
                    <a:alpha val="0"/>
                  </a:srgbClr>
                </a:clrTo>
              </a:clrChange>
              <a:duotone>
                <a:schemeClr val="accent1">
                  <a:shade val="45000"/>
                  <a:satMod val="135000"/>
                </a:schemeClr>
                <a:prstClr val="white"/>
              </a:duotone>
            </a:blip>
            <a:srcRect l="3673" r="64404"/>
            <a:stretch/>
          </p:blipFill>
          <p:spPr>
            <a:xfrm>
              <a:off x="9854026" y="2720970"/>
              <a:ext cx="1173708" cy="2438400"/>
            </a:xfrm>
            <a:prstGeom prst="rect">
              <a:avLst/>
            </a:prstGeom>
          </p:spPr>
        </p:pic>
        <p:pic>
          <p:nvPicPr>
            <p:cNvPr id="41" name="Picture 40"/>
            <p:cNvPicPr>
              <a:picLocks noChangeAspect="1"/>
            </p:cNvPicPr>
            <p:nvPr/>
          </p:nvPicPr>
          <p:blipFill rotWithShape="1">
            <a:blip r:embed="rId6">
              <a:clrChange>
                <a:clrFrom>
                  <a:srgbClr val="FFFFFF"/>
                </a:clrFrom>
                <a:clrTo>
                  <a:srgbClr val="FFFFFF">
                    <a:alpha val="0"/>
                  </a:srgbClr>
                </a:clrTo>
              </a:clrChange>
              <a:duotone>
                <a:schemeClr val="accent1">
                  <a:shade val="45000"/>
                  <a:satMod val="135000"/>
                </a:schemeClr>
                <a:prstClr val="white"/>
              </a:duotone>
            </a:blip>
            <a:srcRect l="66034" r="2043"/>
            <a:stretch/>
          </p:blipFill>
          <p:spPr>
            <a:xfrm>
              <a:off x="11009080" y="2720970"/>
              <a:ext cx="1173708" cy="2438400"/>
            </a:xfrm>
            <a:prstGeom prst="rect">
              <a:avLst/>
            </a:prstGeom>
          </p:spPr>
        </p:pic>
      </p:grpSp>
      <p:pic>
        <p:nvPicPr>
          <p:cNvPr id="43" name="Picture 42"/>
          <p:cNvPicPr>
            <a:picLocks noChangeAspect="1"/>
          </p:cNvPicPr>
          <p:nvPr/>
        </p:nvPicPr>
        <p:blipFill>
          <a:blip r:embed="rId7">
            <a:clrChange>
              <a:clrFrom>
                <a:srgbClr val="FFFFFF"/>
              </a:clrFrom>
              <a:clrTo>
                <a:srgbClr val="FFFFFF">
                  <a:alpha val="0"/>
                </a:srgbClr>
              </a:clrTo>
            </a:clrChange>
            <a:duotone>
              <a:schemeClr val="accent1">
                <a:shade val="45000"/>
                <a:satMod val="135000"/>
              </a:schemeClr>
              <a:prstClr val="white"/>
            </a:duotone>
          </a:blip>
          <a:stretch>
            <a:fillRect/>
          </a:stretch>
        </p:blipFill>
        <p:spPr>
          <a:xfrm>
            <a:off x="4900113" y="2233613"/>
            <a:ext cx="400136" cy="355163"/>
          </a:xfrm>
          <a:prstGeom prst="rect">
            <a:avLst/>
          </a:prstGeom>
        </p:spPr>
      </p:pic>
      <p:pic>
        <p:nvPicPr>
          <p:cNvPr id="45" name="Picture 44"/>
          <p:cNvPicPr>
            <a:picLocks noChangeAspect="1"/>
          </p:cNvPicPr>
          <p:nvPr/>
        </p:nvPicPr>
        <p:blipFill>
          <a:blip r:embed="rId8">
            <a:clrChange>
              <a:clrFrom>
                <a:srgbClr val="FFFFFF"/>
              </a:clrFrom>
              <a:clrTo>
                <a:srgbClr val="FFFFFF">
                  <a:alpha val="0"/>
                </a:srgbClr>
              </a:clrTo>
            </a:clrChange>
            <a:duotone>
              <a:schemeClr val="accent1">
                <a:shade val="45000"/>
                <a:satMod val="135000"/>
              </a:schemeClr>
              <a:prstClr val="white"/>
            </a:duotone>
          </a:blip>
          <a:stretch>
            <a:fillRect/>
          </a:stretch>
        </p:blipFill>
        <p:spPr>
          <a:xfrm>
            <a:off x="5999205" y="2227674"/>
            <a:ext cx="525420" cy="355840"/>
          </a:xfrm>
          <a:prstGeom prst="rect">
            <a:avLst/>
          </a:prstGeom>
        </p:spPr>
      </p:pic>
      <p:sp>
        <p:nvSpPr>
          <p:cNvPr id="33" name="Rectangle 32"/>
          <p:cNvSpPr/>
          <p:nvPr/>
        </p:nvSpPr>
        <p:spPr>
          <a:xfrm>
            <a:off x="222440" y="943161"/>
            <a:ext cx="1550020" cy="323165"/>
          </a:xfrm>
          <a:prstGeom prst="rect">
            <a:avLst/>
          </a:prstGeom>
          <a:noFill/>
        </p:spPr>
        <p:txBody>
          <a:bodyPr wrap="square" lIns="0" tIns="0" rIns="0" bIns="0">
            <a:spAutoFit/>
          </a:bodyPr>
          <a:lstStyle/>
          <a:p>
            <a:pPr algn="r"/>
            <a:r>
              <a:rPr lang="en-GB" sz="1050" b="1" dirty="0">
                <a:latin typeface="Arial" panose="020B0604020202020204" pitchFamily="34" charset="0"/>
                <a:cs typeface="Arial" panose="020B0604020202020204" pitchFamily="34" charset="0"/>
              </a:rPr>
              <a:t>Consideration of </a:t>
            </a:r>
          </a:p>
          <a:p>
            <a:pPr algn="r"/>
            <a:r>
              <a:rPr lang="en-GB" sz="1050" b="1" dirty="0">
                <a:latin typeface="Arial" panose="020B0604020202020204" pitchFamily="34" charset="0"/>
                <a:cs typeface="Arial" panose="020B0604020202020204" pitchFamily="34" charset="0"/>
              </a:rPr>
              <a:t>activity in England </a:t>
            </a:r>
            <a:endParaRPr lang="en-GB" sz="1050" b="1" dirty="0">
              <a:solidFill>
                <a:srgbClr val="00B050"/>
              </a:solidFill>
              <a:latin typeface="Arial" panose="020B0604020202020204" pitchFamily="34" charset="0"/>
              <a:cs typeface="Arial" panose="020B0604020202020204" pitchFamily="34" charset="0"/>
            </a:endParaRPr>
          </a:p>
        </p:txBody>
      </p:sp>
      <p:sp>
        <p:nvSpPr>
          <p:cNvPr id="51" name="Oval 50"/>
          <p:cNvSpPr/>
          <p:nvPr/>
        </p:nvSpPr>
        <p:spPr>
          <a:xfrm>
            <a:off x="7611047"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Tier 2</a:t>
            </a:r>
          </a:p>
          <a:p>
            <a:pPr lvl="0" algn="ctr"/>
            <a:r>
              <a:rPr lang="en-US" sz="900" baseline="-3000" dirty="0">
                <a:solidFill>
                  <a:srgbClr val="120742"/>
                </a:solidFill>
                <a:latin typeface="Arial" panose="020B0604020202020204" pitchFamily="34" charset="0"/>
                <a:cs typeface="Arial" panose="020B0604020202020204" pitchFamily="34" charset="0"/>
              </a:rPr>
              <a:t>Consideration </a:t>
            </a:r>
          </a:p>
          <a:p>
            <a:pPr lvl="0" algn="ctr"/>
            <a:r>
              <a:rPr lang="en-US" sz="900" baseline="-3000" dirty="0">
                <a:solidFill>
                  <a:srgbClr val="120742"/>
                </a:solidFill>
                <a:latin typeface="Arial" panose="020B0604020202020204" pitchFamily="34" charset="0"/>
                <a:cs typeface="Arial" panose="020B0604020202020204" pitchFamily="34" charset="0"/>
              </a:rPr>
              <a:t>tier (activity)</a:t>
            </a:r>
          </a:p>
        </p:txBody>
      </p:sp>
      <p:sp>
        <p:nvSpPr>
          <p:cNvPr id="52" name="Oval 51"/>
          <p:cNvSpPr/>
          <p:nvPr/>
        </p:nvSpPr>
        <p:spPr>
          <a:xfrm>
            <a:off x="8384732"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Rank 13</a:t>
            </a:r>
          </a:p>
          <a:p>
            <a:pPr lvl="0" algn="ctr"/>
            <a:r>
              <a:rPr lang="en-US" sz="900" baseline="-3000" dirty="0">
                <a:solidFill>
                  <a:srgbClr val="120742"/>
                </a:solidFill>
                <a:latin typeface="Arial" panose="020B0604020202020204" pitchFamily="34" charset="0"/>
                <a:cs typeface="Arial" panose="020B0604020202020204" pitchFamily="34" charset="0"/>
              </a:rPr>
              <a:t>Activity cluster</a:t>
            </a:r>
          </a:p>
          <a:p>
            <a:pPr lvl="0" algn="ctr"/>
            <a:r>
              <a:rPr lang="en-US" sz="900" baseline="-3000" dirty="0">
                <a:solidFill>
                  <a:srgbClr val="120742"/>
                </a:solidFill>
                <a:latin typeface="Arial" panose="020B0604020202020204" pitchFamily="34" charset="0"/>
                <a:cs typeface="Arial" panose="020B0604020202020204" pitchFamily="34" charset="0"/>
              </a:rPr>
              <a:t>ranking </a:t>
            </a:r>
          </a:p>
        </p:txBody>
      </p:sp>
      <p:sp>
        <p:nvSpPr>
          <p:cNvPr id="53" name="Oval 52"/>
          <p:cNvSpPr/>
          <p:nvPr/>
        </p:nvSpPr>
        <p:spPr>
          <a:xfrm>
            <a:off x="6837362"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54%</a:t>
            </a:r>
          </a:p>
          <a:p>
            <a:pPr lvl="0" algn="ctr"/>
            <a:r>
              <a:rPr lang="en-US" sz="900" baseline="-3000" dirty="0">
                <a:solidFill>
                  <a:srgbClr val="120742"/>
                </a:solidFill>
                <a:latin typeface="Arial" panose="020B0604020202020204" pitchFamily="34" charset="0"/>
                <a:cs typeface="Arial" panose="020B0604020202020204" pitchFamily="34" charset="0"/>
              </a:rPr>
              <a:t>Consideration </a:t>
            </a:r>
          </a:p>
          <a:p>
            <a:pPr lvl="0" algn="ctr"/>
            <a:r>
              <a:rPr lang="en-US" sz="900" baseline="-3000" dirty="0">
                <a:solidFill>
                  <a:srgbClr val="120742"/>
                </a:solidFill>
                <a:latin typeface="Arial" panose="020B0604020202020204" pitchFamily="34" charset="0"/>
                <a:cs typeface="Arial" panose="020B0604020202020204" pitchFamily="34" charset="0"/>
              </a:rPr>
              <a:t>of activity</a:t>
            </a:r>
          </a:p>
        </p:txBody>
      </p:sp>
      <p:graphicFrame>
        <p:nvGraphicFramePr>
          <p:cNvPr id="54" name="Table 53"/>
          <p:cNvGraphicFramePr>
            <a:graphicFrameLocks noGrp="1"/>
          </p:cNvGraphicFramePr>
          <p:nvPr>
            <p:extLst>
              <p:ext uri="{D42A27DB-BD31-4B8C-83A1-F6EECF244321}">
                <p14:modId xmlns:p14="http://schemas.microsoft.com/office/powerpoint/2010/main" val="1337961741"/>
              </p:ext>
            </p:extLst>
          </p:nvPr>
        </p:nvGraphicFramePr>
        <p:xfrm>
          <a:off x="352419" y="2220075"/>
          <a:ext cx="1817372" cy="3996000"/>
        </p:xfrm>
        <a:graphic>
          <a:graphicData uri="http://schemas.openxmlformats.org/drawingml/2006/table">
            <a:tbl>
              <a:tblPr>
                <a:tableStyleId>{5C22544A-7EE6-4342-B048-85BDC9FD1C3A}</a:tableStyleId>
              </a:tblPr>
              <a:tblGrid>
                <a:gridCol w="506413">
                  <a:extLst>
                    <a:ext uri="{9D8B030D-6E8A-4147-A177-3AD203B41FA5}">
                      <a16:colId xmlns:a16="http://schemas.microsoft.com/office/drawing/2014/main" xmlns="" val="63228188"/>
                    </a:ext>
                  </a:extLst>
                </a:gridCol>
                <a:gridCol w="495871">
                  <a:extLst>
                    <a:ext uri="{9D8B030D-6E8A-4147-A177-3AD203B41FA5}">
                      <a16:colId xmlns:a16="http://schemas.microsoft.com/office/drawing/2014/main" xmlns="" val="1958371471"/>
                    </a:ext>
                  </a:extLst>
                </a:gridCol>
                <a:gridCol w="369316">
                  <a:extLst>
                    <a:ext uri="{9D8B030D-6E8A-4147-A177-3AD203B41FA5}">
                      <a16:colId xmlns:a16="http://schemas.microsoft.com/office/drawing/2014/main" xmlns="" val="2739516737"/>
                    </a:ext>
                  </a:extLst>
                </a:gridCol>
                <a:gridCol w="445772">
                  <a:extLst>
                    <a:ext uri="{9D8B030D-6E8A-4147-A177-3AD203B41FA5}">
                      <a16:colId xmlns:a16="http://schemas.microsoft.com/office/drawing/2014/main" xmlns="" val="2729930291"/>
                    </a:ext>
                  </a:extLst>
                </a:gridCol>
              </a:tblGrid>
              <a:tr h="396000">
                <a:tc>
                  <a:txBody>
                    <a:bodyPr/>
                    <a:lstStyle/>
                    <a:p>
                      <a:pPr algn="l" fontAlgn="b"/>
                      <a:r>
                        <a:rPr lang="en-GB" sz="1100" b="1" i="0" u="none" strike="noStrike" dirty="0">
                          <a:solidFill>
                            <a:schemeClr val="tx1"/>
                          </a:solidFill>
                          <a:effectLst/>
                          <a:latin typeface="Arial" panose="020B0604020202020204" pitchFamily="34" charset="0"/>
                          <a:cs typeface="Arial" panose="020B0604020202020204" pitchFamily="34" charset="0"/>
                        </a:rPr>
                        <a:t>Market</a:t>
                      </a:r>
                    </a:p>
                  </a:txBody>
                  <a:tcPr marL="9525" marR="9525" marT="0" marB="0">
                    <a:lnL w="12700" cmpd="sng">
                      <a:noFill/>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8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 &amp; INDEX </a:t>
                      </a:r>
                      <a:endParaRPr lang="en-GB" sz="2000" b="1" i="0" u="none" strike="noStrike" dirty="0">
                        <a:solidFill>
                          <a:schemeClr val="tx1"/>
                        </a:solidFill>
                        <a:effectLst/>
                        <a:latin typeface="Arial" panose="020B0604020202020204" pitchFamily="34" charset="0"/>
                        <a:cs typeface="Arial" panose="020B0604020202020204" pitchFamily="34" charset="0"/>
                      </a:endParaRPr>
                    </a:p>
                  </a:txBody>
                  <a:tcPr marL="9525" marR="9525" marT="0"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en-GB" sz="1100" b="1"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1100" b="1"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Rank</a:t>
                      </a:r>
                      <a:endParaRPr kumimoji="0" lang="en-GB" sz="11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9525" marR="9525" marT="0" marB="0">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CH</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70%</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130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7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USA</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61%</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113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92D05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10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AUS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54%</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100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9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UK</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52%</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97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12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FR</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50%</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93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15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NO</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50%</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93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13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IT</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49%</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91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17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SP</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48%</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88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17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NL</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45%</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83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14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DE</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39%</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72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C0000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16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sp>
        <p:nvSpPr>
          <p:cNvPr id="55" name="Rectangle 54"/>
          <p:cNvSpPr/>
          <p:nvPr/>
        </p:nvSpPr>
        <p:spPr>
          <a:xfrm>
            <a:off x="352419" y="1450600"/>
            <a:ext cx="1909642"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MARKET LEVEL CONSIDERATION</a:t>
            </a:r>
          </a:p>
          <a:p>
            <a:pPr>
              <a:lnSpc>
                <a:spcPts val="1100"/>
              </a:lnSpc>
            </a:pPr>
            <a:r>
              <a:rPr lang="en-GB" sz="700" dirty="0">
                <a:latin typeface="Arial" panose="020B0604020202020204" pitchFamily="34" charset="0"/>
                <a:cs typeface="Arial" panose="020B0604020202020204" pitchFamily="34" charset="0"/>
              </a:rPr>
              <a:t>TOP 2 BOX CONSIDERATION OF ACTIVITY INDEXED VS. TOTAL &amp;  RANKED </a:t>
            </a:r>
          </a:p>
        </p:txBody>
      </p:sp>
      <p:graphicFrame>
        <p:nvGraphicFramePr>
          <p:cNvPr id="56" name="Table 55"/>
          <p:cNvGraphicFramePr>
            <a:graphicFrameLocks noGrp="1"/>
          </p:cNvGraphicFramePr>
          <p:nvPr>
            <p:extLst>
              <p:ext uri="{D42A27DB-BD31-4B8C-83A1-F6EECF244321}">
                <p14:modId xmlns:p14="http://schemas.microsoft.com/office/powerpoint/2010/main" val="3448382112"/>
              </p:ext>
            </p:extLst>
          </p:nvPr>
        </p:nvGraphicFramePr>
        <p:xfrm>
          <a:off x="6961775" y="2220075"/>
          <a:ext cx="2031429" cy="3996000"/>
        </p:xfrm>
        <a:graphic>
          <a:graphicData uri="http://schemas.openxmlformats.org/drawingml/2006/table">
            <a:tbl>
              <a:tblPr>
                <a:tableStyleId>{5C22544A-7EE6-4342-B048-85BDC9FD1C3A}</a:tableStyleId>
              </a:tblPr>
              <a:tblGrid>
                <a:gridCol w="1440000">
                  <a:extLst>
                    <a:ext uri="{9D8B030D-6E8A-4147-A177-3AD203B41FA5}">
                      <a16:colId xmlns:a16="http://schemas.microsoft.com/office/drawing/2014/main" xmlns="" val="63228188"/>
                    </a:ext>
                  </a:extLst>
                </a:gridCol>
                <a:gridCol w="591429">
                  <a:extLst>
                    <a:ext uri="{9D8B030D-6E8A-4147-A177-3AD203B41FA5}">
                      <a16:colId xmlns:a16="http://schemas.microsoft.com/office/drawing/2014/main" xmlns="" val="2739516737"/>
                    </a:ext>
                  </a:extLst>
                </a:gridCol>
              </a:tblGrid>
              <a:tr h="396000">
                <a:tc>
                  <a:txBody>
                    <a:bodyPr/>
                    <a:lstStyle/>
                    <a:p>
                      <a:pPr algn="l" fontAlgn="b"/>
                      <a:r>
                        <a:rPr lang="en-GB" sz="1100" b="1" i="0" u="none" strike="noStrike" dirty="0">
                          <a:solidFill>
                            <a:schemeClr val="tx1"/>
                          </a:solidFill>
                          <a:effectLst/>
                          <a:latin typeface="Arial" panose="020B0604020202020204" pitchFamily="34" charset="0"/>
                          <a:cs typeface="Arial" panose="020B0604020202020204" pitchFamily="34" charset="0"/>
                        </a:rPr>
                        <a:t>Activity</a:t>
                      </a:r>
                    </a:p>
                  </a:txBody>
                  <a:tcPr marL="9525" marR="9525" marT="9525" marB="0">
                    <a:lnL w="12700" cmpd="sng">
                      <a:noFill/>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7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a:t>
                      </a:r>
                      <a:endParaRPr kumimoji="0" lang="en-GB" sz="18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Seeing world famous or iconic places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89%</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Trying local food &amp; drink specialities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87%</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castle / palace / historic house</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86%</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historic monument</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85%</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museum</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78%</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Event associated with local traditions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77%</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Exploring villages / rural areas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77%</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park/garden</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77%</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Short (&lt; 2hrs) country or coastal walk</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75%</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Having a gourmet meal</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75%</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graphicFrame>
        <p:nvGraphicFramePr>
          <p:cNvPr id="58" name="Table 57"/>
          <p:cNvGraphicFramePr>
            <a:graphicFrameLocks noGrp="1"/>
          </p:cNvGraphicFramePr>
          <p:nvPr>
            <p:extLst>
              <p:ext uri="{D42A27DB-BD31-4B8C-83A1-F6EECF244321}">
                <p14:modId xmlns:p14="http://schemas.microsoft.com/office/powerpoint/2010/main" val="2811652821"/>
              </p:ext>
            </p:extLst>
          </p:nvPr>
        </p:nvGraphicFramePr>
        <p:xfrm>
          <a:off x="2260600" y="2220390"/>
          <a:ext cx="4552952" cy="3996000"/>
        </p:xfrm>
        <a:graphic>
          <a:graphicData uri="http://schemas.openxmlformats.org/drawingml/2006/table">
            <a:tbl>
              <a:tblPr>
                <a:tableStyleId>{5C22544A-7EE6-4342-B048-85BDC9FD1C3A}</a:tableStyleId>
              </a:tblPr>
              <a:tblGrid>
                <a:gridCol w="1138238">
                  <a:extLst>
                    <a:ext uri="{9D8B030D-6E8A-4147-A177-3AD203B41FA5}">
                      <a16:colId xmlns:a16="http://schemas.microsoft.com/office/drawing/2014/main" xmlns="" val="2739516737"/>
                    </a:ext>
                  </a:extLst>
                </a:gridCol>
                <a:gridCol w="1138238">
                  <a:extLst>
                    <a:ext uri="{9D8B030D-6E8A-4147-A177-3AD203B41FA5}">
                      <a16:colId xmlns:a16="http://schemas.microsoft.com/office/drawing/2014/main" xmlns="" val="1766475486"/>
                    </a:ext>
                  </a:extLst>
                </a:gridCol>
                <a:gridCol w="1138238">
                  <a:extLst>
                    <a:ext uri="{9D8B030D-6E8A-4147-A177-3AD203B41FA5}">
                      <a16:colId xmlns:a16="http://schemas.microsoft.com/office/drawing/2014/main" xmlns="" val="2701203405"/>
                    </a:ext>
                  </a:extLst>
                </a:gridCol>
                <a:gridCol w="1138238">
                  <a:extLst>
                    <a:ext uri="{9D8B030D-6E8A-4147-A177-3AD203B41FA5}">
                      <a16:colId xmlns:a16="http://schemas.microsoft.com/office/drawing/2014/main" xmlns="" val="3701939803"/>
                    </a:ext>
                  </a:extLst>
                </a:gridCol>
              </a:tblGrid>
              <a:tr h="396000">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112)</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Female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110)</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121)</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35-54 (113)</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133)</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(114)</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114)</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Mid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116)</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(117)</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18-34s without kids</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116)</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35-54 (117)</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116)</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137)</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35-54 (112)</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AB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113)</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55 Plus without kids</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129)</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(123)</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111)</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140)</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sp>
        <p:nvSpPr>
          <p:cNvPr id="59" name="Rectangle 58"/>
          <p:cNvSpPr/>
          <p:nvPr/>
        </p:nvSpPr>
        <p:spPr>
          <a:xfrm>
            <a:off x="2344387" y="1450600"/>
            <a:ext cx="2964213"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MARKET LEVEL</a:t>
            </a:r>
          </a:p>
          <a:p>
            <a:pPr>
              <a:lnSpc>
                <a:spcPts val="1100"/>
              </a:lnSpc>
            </a:pPr>
            <a:r>
              <a:rPr lang="en-GB" sz="1200" b="1" dirty="0">
                <a:solidFill>
                  <a:srgbClr val="120742"/>
                </a:solidFill>
                <a:latin typeface="Arial" panose="020B0604020202020204" pitchFamily="34" charset="0"/>
                <a:cs typeface="Arial" panose="020B0604020202020204" pitchFamily="34" charset="0"/>
              </a:rPr>
              <a:t>DEMOGRAPHIC SKEWS </a:t>
            </a:r>
          </a:p>
          <a:p>
            <a:pPr>
              <a:lnSpc>
                <a:spcPts val="1100"/>
              </a:lnSpc>
            </a:pPr>
            <a:r>
              <a:rPr lang="en-GB" sz="700" dirty="0">
                <a:latin typeface="Arial" panose="020B0604020202020204" pitchFamily="34" charset="0"/>
                <a:cs typeface="Arial" panose="020B0604020202020204" pitchFamily="34" charset="0"/>
              </a:rPr>
              <a:t>CALLING OUT OF BIGGEST SKEWS IN LEVEL OF CONSIDERATION OF ACTIVITY BY AGE, GENDER SOCIAL GRADE AND LIFESTAGE </a:t>
            </a:r>
          </a:p>
        </p:txBody>
      </p:sp>
      <p:sp>
        <p:nvSpPr>
          <p:cNvPr id="60" name="Rectangle 59"/>
          <p:cNvSpPr/>
          <p:nvPr/>
        </p:nvSpPr>
        <p:spPr>
          <a:xfrm>
            <a:off x="6955787" y="1450600"/>
            <a:ext cx="2094233"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CROSS-OVER WITH OTHER ACTIVITIES</a:t>
            </a:r>
          </a:p>
          <a:p>
            <a:pPr>
              <a:lnSpc>
                <a:spcPts val="1100"/>
              </a:lnSpc>
            </a:pPr>
            <a:r>
              <a:rPr lang="en-GB" sz="700" dirty="0">
                <a:latin typeface="Arial" panose="020B0604020202020204" pitchFamily="34" charset="0"/>
                <a:cs typeface="Arial" panose="020B0604020202020204" pitchFamily="34" charset="0"/>
              </a:rPr>
              <a:t>CONSIDERATION OF OTHER ACTIVITIES AMONG CONSIDERING ACTIVITY (TOP 2 BOX)</a:t>
            </a:r>
          </a:p>
        </p:txBody>
      </p:sp>
      <p:graphicFrame>
        <p:nvGraphicFramePr>
          <p:cNvPr id="25" name="Chart Placeholder 7">
            <a:extLst>
              <a:ext uri="{FF2B5EF4-FFF2-40B4-BE49-F238E27FC236}">
                <a16:creationId xmlns:a16="http://schemas.microsoft.com/office/drawing/2014/main" xmlns="" id="{AE17D4B8-F55F-40B2-A35F-446D0F76FDD4}"/>
              </a:ext>
            </a:extLst>
          </p:cNvPr>
          <p:cNvGraphicFramePr>
            <a:graphicFrameLocks/>
          </p:cNvGraphicFramePr>
          <p:nvPr>
            <p:extLst>
              <p:ext uri="{D42A27DB-BD31-4B8C-83A1-F6EECF244321}">
                <p14:modId xmlns:p14="http://schemas.microsoft.com/office/powerpoint/2010/main" val="3826809796"/>
              </p:ext>
            </p:extLst>
          </p:nvPr>
        </p:nvGraphicFramePr>
        <p:xfrm>
          <a:off x="-1366069" y="855950"/>
          <a:ext cx="9743207" cy="467610"/>
        </p:xfrm>
        <a:graphic>
          <a:graphicData uri="http://schemas.openxmlformats.org/drawingml/2006/chart">
            <c:chart xmlns:c="http://schemas.openxmlformats.org/drawingml/2006/chart" xmlns:r="http://schemas.openxmlformats.org/officeDocument/2006/relationships" r:id="rId9"/>
          </a:graphicData>
        </a:graphic>
      </p:graphicFrame>
      <p:sp>
        <p:nvSpPr>
          <p:cNvPr id="26" name="Rectangle 25">
            <a:extLst>
              <a:ext uri="{FF2B5EF4-FFF2-40B4-BE49-F238E27FC236}">
                <a16:creationId xmlns:a16="http://schemas.microsoft.com/office/drawing/2014/main" xmlns="" id="{496AA78A-D58F-45DE-97BD-7B640B57E8F5}"/>
              </a:ext>
            </a:extLst>
          </p:cNvPr>
          <p:cNvSpPr/>
          <p:nvPr/>
        </p:nvSpPr>
        <p:spPr>
          <a:xfrm>
            <a:off x="1830724" y="665551"/>
            <a:ext cx="564257" cy="276999"/>
          </a:xfrm>
          <a:prstGeom prst="rect">
            <a:avLst/>
          </a:prstGeom>
          <a:solidFill>
            <a:schemeClr val="bg1"/>
          </a:solidFill>
        </p:spPr>
        <p:txBody>
          <a:bodyPr wrap="none" lIns="0" tIns="0" rIns="0" bIns="0">
            <a:spAutoFit/>
          </a:bodyPr>
          <a:lstStyle/>
          <a:p>
            <a:r>
              <a:rPr lang="en-GB" sz="900" dirty="0">
                <a:solidFill>
                  <a:srgbClr val="92D050"/>
                </a:solidFill>
                <a:latin typeface="Arial" panose="020B0604020202020204" pitchFamily="34" charset="0"/>
                <a:cs typeface="Arial" panose="020B0604020202020204" pitchFamily="34" charset="0"/>
              </a:rPr>
              <a:t>Very likely</a:t>
            </a:r>
          </a:p>
          <a:p>
            <a:r>
              <a:rPr lang="en-GB" sz="900" dirty="0">
                <a:solidFill>
                  <a:srgbClr val="92D050"/>
                </a:solidFill>
                <a:latin typeface="Arial" panose="020B0604020202020204" pitchFamily="34" charset="0"/>
                <a:cs typeface="Arial" panose="020B0604020202020204" pitchFamily="34" charset="0"/>
              </a:rPr>
              <a:t>to consider</a:t>
            </a:r>
          </a:p>
        </p:txBody>
      </p:sp>
      <p:sp>
        <p:nvSpPr>
          <p:cNvPr id="27" name="Rectangle 26">
            <a:extLst>
              <a:ext uri="{FF2B5EF4-FFF2-40B4-BE49-F238E27FC236}">
                <a16:creationId xmlns:a16="http://schemas.microsoft.com/office/drawing/2014/main" xmlns="" id="{3308919F-0C37-4B9F-BA31-13DEA09DE38D}"/>
              </a:ext>
            </a:extLst>
          </p:cNvPr>
          <p:cNvSpPr/>
          <p:nvPr/>
        </p:nvSpPr>
        <p:spPr>
          <a:xfrm>
            <a:off x="2897349" y="665551"/>
            <a:ext cx="769441" cy="276999"/>
          </a:xfrm>
          <a:prstGeom prst="rect">
            <a:avLst/>
          </a:prstGeom>
          <a:solidFill>
            <a:schemeClr val="bg1"/>
          </a:solidFill>
        </p:spPr>
        <p:txBody>
          <a:bodyPr wrap="none" lIns="0" tIns="0" rIns="0" bIns="0">
            <a:spAutoFit/>
          </a:bodyPr>
          <a:lstStyle/>
          <a:p>
            <a:r>
              <a:rPr lang="en-GB" sz="900" dirty="0">
                <a:solidFill>
                  <a:srgbClr val="00B050"/>
                </a:solidFill>
                <a:latin typeface="Arial" panose="020B0604020202020204" pitchFamily="34" charset="0"/>
                <a:cs typeface="Arial" panose="020B0604020202020204" pitchFamily="34" charset="0"/>
              </a:rPr>
              <a:t>Definitely </a:t>
            </a:r>
          </a:p>
          <a:p>
            <a:r>
              <a:rPr lang="en-GB" sz="900" dirty="0">
                <a:solidFill>
                  <a:srgbClr val="00B050"/>
                </a:solidFill>
                <a:latin typeface="Arial" panose="020B0604020202020204" pitchFamily="34" charset="0"/>
                <a:cs typeface="Arial" panose="020B0604020202020204" pitchFamily="34" charset="0"/>
              </a:rPr>
              <a:t>would consider</a:t>
            </a:r>
          </a:p>
        </p:txBody>
      </p:sp>
    </p:spTree>
    <p:extLst>
      <p:ext uri="{BB962C8B-B14F-4D97-AF65-F5344CB8AC3E}">
        <p14:creationId xmlns:p14="http://schemas.microsoft.com/office/powerpoint/2010/main" val="3632886992"/>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ext Placeholder 17"/>
          <p:cNvSpPr>
            <a:spLocks noGrp="1"/>
          </p:cNvSpPr>
          <p:nvPr>
            <p:ph type="body" sz="quarter" idx="13"/>
          </p:nvPr>
        </p:nvSpPr>
        <p:spPr>
          <a:xfrm>
            <a:off x="364445" y="6396162"/>
            <a:ext cx="4381504" cy="274638"/>
          </a:xfrm>
        </p:spPr>
        <p:txBody>
          <a:bodyPr lIns="0"/>
          <a:lstStyle/>
          <a:p>
            <a:r>
              <a:rPr lang="en-GB" dirty="0"/>
              <a:t>Discover England Fund – Activities &amp; Themes Research 2017</a:t>
            </a:r>
          </a:p>
        </p:txBody>
      </p:sp>
      <p:pic>
        <p:nvPicPr>
          <p:cNvPr id="6" name="Picture 5"/>
          <p:cNvPicPr>
            <a:picLocks noChangeAspect="1"/>
          </p:cNvPicPr>
          <p:nvPr/>
        </p:nvPicPr>
        <p:blipFill>
          <a:blip r:embed="rId3">
            <a:clrChange>
              <a:clrFrom>
                <a:srgbClr val="FFFFFF"/>
              </a:clrFrom>
              <a:clrTo>
                <a:srgbClr val="FFFFFF">
                  <a:alpha val="0"/>
                </a:srgbClr>
              </a:clrTo>
            </a:clrChange>
          </a:blip>
          <a:stretch>
            <a:fillRect/>
          </a:stretch>
        </p:blipFill>
        <p:spPr>
          <a:xfrm>
            <a:off x="7118198" y="6384361"/>
            <a:ext cx="947246" cy="257740"/>
          </a:xfrm>
          <a:prstGeom prst="rect">
            <a:avLst/>
          </a:prstGeom>
        </p:spPr>
      </p:pic>
      <p:pic>
        <p:nvPicPr>
          <p:cNvPr id="24" name="Picture 23"/>
          <p:cNvPicPr>
            <a:picLocks noChangeAspect="1"/>
          </p:cNvPicPr>
          <p:nvPr/>
        </p:nvPicPr>
        <p:blipFill rotWithShape="1">
          <a:blip r:embed="rId4"/>
          <a:srcRect l="17343" t="4419" r="12023" b="12561"/>
          <a:stretch/>
        </p:blipFill>
        <p:spPr>
          <a:xfrm>
            <a:off x="8172950" y="6341608"/>
            <a:ext cx="359990" cy="355944"/>
          </a:xfrm>
          <a:prstGeom prst="ellipse">
            <a:avLst/>
          </a:prstGeom>
        </p:spPr>
      </p:pic>
      <p:sp>
        <p:nvSpPr>
          <p:cNvPr id="38" name="TextBox 37"/>
          <p:cNvSpPr txBox="1"/>
          <p:nvPr/>
        </p:nvSpPr>
        <p:spPr>
          <a:xfrm>
            <a:off x="1997213" y="274989"/>
            <a:ext cx="4897451" cy="307777"/>
          </a:xfrm>
          <a:prstGeom prst="rect">
            <a:avLst/>
          </a:prstGeom>
          <a:noFill/>
        </p:spPr>
        <p:txBody>
          <a:bodyPr wrap="square" rtlCol="0">
            <a:spAutoFit/>
          </a:bodyPr>
          <a:lstStyle/>
          <a:p>
            <a:r>
              <a:rPr lang="en-GB" sz="1400" b="1" dirty="0">
                <a:solidFill>
                  <a:schemeClr val="bg1"/>
                </a:solidFill>
                <a:latin typeface="Arial" panose="020B0604020202020204" pitchFamily="34" charset="0"/>
                <a:cs typeface="Arial" panose="020B0604020202020204" pitchFamily="34" charset="0"/>
              </a:rPr>
              <a:t>Long (&gt; half day) country or coastal walk</a:t>
            </a:r>
          </a:p>
        </p:txBody>
      </p:sp>
      <p:pic>
        <p:nvPicPr>
          <p:cNvPr id="31" name="Picture 30"/>
          <p:cNvPicPr>
            <a:picLocks noChangeAspect="1"/>
          </p:cNvPicPr>
          <p:nvPr/>
        </p:nvPicPr>
        <p:blipFill rotWithShape="1">
          <a:blip r:embed="rId5">
            <a:clrChange>
              <a:clrFrom>
                <a:srgbClr val="FFFFFF"/>
              </a:clrFrom>
              <a:clrTo>
                <a:srgbClr val="FFFFFF">
                  <a:alpha val="0"/>
                </a:srgbClr>
              </a:clrTo>
            </a:clrChange>
            <a:duotone>
              <a:schemeClr val="accent1">
                <a:shade val="45000"/>
                <a:satMod val="135000"/>
              </a:schemeClr>
              <a:prstClr val="white"/>
            </a:duotone>
          </a:blip>
          <a:srcRect l="12310"/>
          <a:stretch/>
        </p:blipFill>
        <p:spPr>
          <a:xfrm>
            <a:off x="2312861" y="2221322"/>
            <a:ext cx="1060577" cy="409658"/>
          </a:xfrm>
          <a:prstGeom prst="rect">
            <a:avLst/>
          </a:prstGeom>
        </p:spPr>
      </p:pic>
      <p:grpSp>
        <p:nvGrpSpPr>
          <p:cNvPr id="35" name="Group 34"/>
          <p:cNvGrpSpPr/>
          <p:nvPr/>
        </p:nvGrpSpPr>
        <p:grpSpPr>
          <a:xfrm>
            <a:off x="3786188" y="2228850"/>
            <a:ext cx="376238" cy="370021"/>
            <a:chOff x="9854026" y="2720970"/>
            <a:chExt cx="2328762" cy="2438400"/>
          </a:xfrm>
        </p:grpSpPr>
        <p:pic>
          <p:nvPicPr>
            <p:cNvPr id="36" name="Picture 35"/>
            <p:cNvPicPr>
              <a:picLocks noChangeAspect="1"/>
            </p:cNvPicPr>
            <p:nvPr/>
          </p:nvPicPr>
          <p:blipFill rotWithShape="1">
            <a:blip r:embed="rId6">
              <a:clrChange>
                <a:clrFrom>
                  <a:srgbClr val="FFFFFF"/>
                </a:clrFrom>
                <a:clrTo>
                  <a:srgbClr val="FFFFFF">
                    <a:alpha val="0"/>
                  </a:srgbClr>
                </a:clrTo>
              </a:clrChange>
              <a:duotone>
                <a:schemeClr val="accent1">
                  <a:shade val="45000"/>
                  <a:satMod val="135000"/>
                </a:schemeClr>
                <a:prstClr val="white"/>
              </a:duotone>
            </a:blip>
            <a:srcRect l="3673" r="64404"/>
            <a:stretch/>
          </p:blipFill>
          <p:spPr>
            <a:xfrm>
              <a:off x="9854026" y="2720970"/>
              <a:ext cx="1173708" cy="2438400"/>
            </a:xfrm>
            <a:prstGeom prst="rect">
              <a:avLst/>
            </a:prstGeom>
          </p:spPr>
        </p:pic>
        <p:pic>
          <p:nvPicPr>
            <p:cNvPr id="41" name="Picture 40"/>
            <p:cNvPicPr>
              <a:picLocks noChangeAspect="1"/>
            </p:cNvPicPr>
            <p:nvPr/>
          </p:nvPicPr>
          <p:blipFill rotWithShape="1">
            <a:blip r:embed="rId6">
              <a:clrChange>
                <a:clrFrom>
                  <a:srgbClr val="FFFFFF"/>
                </a:clrFrom>
                <a:clrTo>
                  <a:srgbClr val="FFFFFF">
                    <a:alpha val="0"/>
                  </a:srgbClr>
                </a:clrTo>
              </a:clrChange>
              <a:duotone>
                <a:schemeClr val="accent1">
                  <a:shade val="45000"/>
                  <a:satMod val="135000"/>
                </a:schemeClr>
                <a:prstClr val="white"/>
              </a:duotone>
            </a:blip>
            <a:srcRect l="66034" r="2043"/>
            <a:stretch/>
          </p:blipFill>
          <p:spPr>
            <a:xfrm>
              <a:off x="11009080" y="2720970"/>
              <a:ext cx="1173708" cy="2438400"/>
            </a:xfrm>
            <a:prstGeom prst="rect">
              <a:avLst/>
            </a:prstGeom>
          </p:spPr>
        </p:pic>
      </p:grpSp>
      <p:pic>
        <p:nvPicPr>
          <p:cNvPr id="43" name="Picture 42"/>
          <p:cNvPicPr>
            <a:picLocks noChangeAspect="1"/>
          </p:cNvPicPr>
          <p:nvPr/>
        </p:nvPicPr>
        <p:blipFill>
          <a:blip r:embed="rId7">
            <a:clrChange>
              <a:clrFrom>
                <a:srgbClr val="FFFFFF"/>
              </a:clrFrom>
              <a:clrTo>
                <a:srgbClr val="FFFFFF">
                  <a:alpha val="0"/>
                </a:srgbClr>
              </a:clrTo>
            </a:clrChange>
            <a:duotone>
              <a:schemeClr val="accent1">
                <a:shade val="45000"/>
                <a:satMod val="135000"/>
              </a:schemeClr>
              <a:prstClr val="white"/>
            </a:duotone>
          </a:blip>
          <a:stretch>
            <a:fillRect/>
          </a:stretch>
        </p:blipFill>
        <p:spPr>
          <a:xfrm>
            <a:off x="4900113" y="2233613"/>
            <a:ext cx="400136" cy="355163"/>
          </a:xfrm>
          <a:prstGeom prst="rect">
            <a:avLst/>
          </a:prstGeom>
        </p:spPr>
      </p:pic>
      <p:pic>
        <p:nvPicPr>
          <p:cNvPr id="45" name="Picture 44"/>
          <p:cNvPicPr>
            <a:picLocks noChangeAspect="1"/>
          </p:cNvPicPr>
          <p:nvPr/>
        </p:nvPicPr>
        <p:blipFill>
          <a:blip r:embed="rId8">
            <a:clrChange>
              <a:clrFrom>
                <a:srgbClr val="FFFFFF"/>
              </a:clrFrom>
              <a:clrTo>
                <a:srgbClr val="FFFFFF">
                  <a:alpha val="0"/>
                </a:srgbClr>
              </a:clrTo>
            </a:clrChange>
            <a:duotone>
              <a:schemeClr val="accent1">
                <a:shade val="45000"/>
                <a:satMod val="135000"/>
              </a:schemeClr>
              <a:prstClr val="white"/>
            </a:duotone>
          </a:blip>
          <a:stretch>
            <a:fillRect/>
          </a:stretch>
        </p:blipFill>
        <p:spPr>
          <a:xfrm>
            <a:off x="5999205" y="2227674"/>
            <a:ext cx="525420" cy="355840"/>
          </a:xfrm>
          <a:prstGeom prst="rect">
            <a:avLst/>
          </a:prstGeom>
        </p:spPr>
      </p:pic>
      <p:sp>
        <p:nvSpPr>
          <p:cNvPr id="33" name="Rectangle 32"/>
          <p:cNvSpPr/>
          <p:nvPr/>
        </p:nvSpPr>
        <p:spPr>
          <a:xfrm>
            <a:off x="222440" y="943161"/>
            <a:ext cx="1550020" cy="323165"/>
          </a:xfrm>
          <a:prstGeom prst="rect">
            <a:avLst/>
          </a:prstGeom>
          <a:noFill/>
        </p:spPr>
        <p:txBody>
          <a:bodyPr wrap="square" lIns="0" tIns="0" rIns="0" bIns="0">
            <a:spAutoFit/>
          </a:bodyPr>
          <a:lstStyle/>
          <a:p>
            <a:pPr algn="r"/>
            <a:r>
              <a:rPr lang="en-GB" sz="1050" b="1" dirty="0">
                <a:latin typeface="Arial" panose="020B0604020202020204" pitchFamily="34" charset="0"/>
                <a:cs typeface="Arial" panose="020B0604020202020204" pitchFamily="34" charset="0"/>
              </a:rPr>
              <a:t>Consideration of </a:t>
            </a:r>
          </a:p>
          <a:p>
            <a:pPr algn="r"/>
            <a:r>
              <a:rPr lang="en-GB" sz="1050" b="1" dirty="0">
                <a:latin typeface="Arial" panose="020B0604020202020204" pitchFamily="34" charset="0"/>
                <a:cs typeface="Arial" panose="020B0604020202020204" pitchFamily="34" charset="0"/>
              </a:rPr>
              <a:t>activity in England </a:t>
            </a:r>
            <a:endParaRPr lang="en-GB" sz="1050" b="1" dirty="0">
              <a:solidFill>
                <a:srgbClr val="00B050"/>
              </a:solidFill>
              <a:latin typeface="Arial" panose="020B0604020202020204" pitchFamily="34" charset="0"/>
              <a:cs typeface="Arial" panose="020B0604020202020204" pitchFamily="34" charset="0"/>
            </a:endParaRPr>
          </a:p>
        </p:txBody>
      </p:sp>
      <p:sp>
        <p:nvSpPr>
          <p:cNvPr id="51" name="Oval 50"/>
          <p:cNvSpPr/>
          <p:nvPr/>
        </p:nvSpPr>
        <p:spPr>
          <a:xfrm>
            <a:off x="7611047"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Tier 2</a:t>
            </a:r>
          </a:p>
          <a:p>
            <a:pPr lvl="0" algn="ctr"/>
            <a:r>
              <a:rPr lang="en-US" sz="900" baseline="-3000" dirty="0">
                <a:solidFill>
                  <a:srgbClr val="120742"/>
                </a:solidFill>
                <a:latin typeface="Arial" panose="020B0604020202020204" pitchFamily="34" charset="0"/>
                <a:cs typeface="Arial" panose="020B0604020202020204" pitchFamily="34" charset="0"/>
              </a:rPr>
              <a:t>Consideration </a:t>
            </a:r>
          </a:p>
          <a:p>
            <a:pPr lvl="0" algn="ctr"/>
            <a:r>
              <a:rPr lang="en-US" sz="900" baseline="-3000" dirty="0">
                <a:solidFill>
                  <a:srgbClr val="120742"/>
                </a:solidFill>
                <a:latin typeface="Arial" panose="020B0604020202020204" pitchFamily="34" charset="0"/>
                <a:cs typeface="Arial" panose="020B0604020202020204" pitchFamily="34" charset="0"/>
              </a:rPr>
              <a:t>tier (activity)</a:t>
            </a:r>
          </a:p>
        </p:txBody>
      </p:sp>
      <p:sp>
        <p:nvSpPr>
          <p:cNvPr id="52" name="Oval 51"/>
          <p:cNvSpPr/>
          <p:nvPr/>
        </p:nvSpPr>
        <p:spPr>
          <a:xfrm>
            <a:off x="8384732"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Rank 14</a:t>
            </a:r>
          </a:p>
          <a:p>
            <a:pPr lvl="0" algn="ctr"/>
            <a:r>
              <a:rPr lang="en-US" sz="900" baseline="-3000" dirty="0">
                <a:solidFill>
                  <a:srgbClr val="120742"/>
                </a:solidFill>
                <a:latin typeface="Arial" panose="020B0604020202020204" pitchFamily="34" charset="0"/>
                <a:cs typeface="Arial" panose="020B0604020202020204" pitchFamily="34" charset="0"/>
              </a:rPr>
              <a:t>Activity cluster</a:t>
            </a:r>
          </a:p>
          <a:p>
            <a:pPr lvl="0" algn="ctr"/>
            <a:r>
              <a:rPr lang="en-US" sz="900" baseline="-3000" dirty="0">
                <a:solidFill>
                  <a:srgbClr val="120742"/>
                </a:solidFill>
                <a:latin typeface="Arial" panose="020B0604020202020204" pitchFamily="34" charset="0"/>
                <a:cs typeface="Arial" panose="020B0604020202020204" pitchFamily="34" charset="0"/>
              </a:rPr>
              <a:t>ranking </a:t>
            </a:r>
          </a:p>
        </p:txBody>
      </p:sp>
      <p:sp>
        <p:nvSpPr>
          <p:cNvPr id="53" name="Oval 52"/>
          <p:cNvSpPr/>
          <p:nvPr/>
        </p:nvSpPr>
        <p:spPr>
          <a:xfrm>
            <a:off x="6837362"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53%</a:t>
            </a:r>
          </a:p>
          <a:p>
            <a:pPr lvl="0" algn="ctr"/>
            <a:r>
              <a:rPr lang="en-US" sz="900" baseline="-3000" dirty="0">
                <a:solidFill>
                  <a:srgbClr val="120742"/>
                </a:solidFill>
                <a:latin typeface="Arial" panose="020B0604020202020204" pitchFamily="34" charset="0"/>
                <a:cs typeface="Arial" panose="020B0604020202020204" pitchFamily="34" charset="0"/>
              </a:rPr>
              <a:t>Consideration </a:t>
            </a:r>
          </a:p>
          <a:p>
            <a:pPr lvl="0" algn="ctr"/>
            <a:r>
              <a:rPr lang="en-US" sz="900" baseline="-3000" dirty="0">
                <a:solidFill>
                  <a:srgbClr val="120742"/>
                </a:solidFill>
                <a:latin typeface="Arial" panose="020B0604020202020204" pitchFamily="34" charset="0"/>
                <a:cs typeface="Arial" panose="020B0604020202020204" pitchFamily="34" charset="0"/>
              </a:rPr>
              <a:t>of activity</a:t>
            </a:r>
          </a:p>
        </p:txBody>
      </p:sp>
      <p:graphicFrame>
        <p:nvGraphicFramePr>
          <p:cNvPr id="54" name="Table 53"/>
          <p:cNvGraphicFramePr>
            <a:graphicFrameLocks noGrp="1"/>
          </p:cNvGraphicFramePr>
          <p:nvPr>
            <p:extLst>
              <p:ext uri="{D42A27DB-BD31-4B8C-83A1-F6EECF244321}">
                <p14:modId xmlns:p14="http://schemas.microsoft.com/office/powerpoint/2010/main" val="686042997"/>
              </p:ext>
            </p:extLst>
          </p:nvPr>
        </p:nvGraphicFramePr>
        <p:xfrm>
          <a:off x="352419" y="2220075"/>
          <a:ext cx="1817372" cy="3996000"/>
        </p:xfrm>
        <a:graphic>
          <a:graphicData uri="http://schemas.openxmlformats.org/drawingml/2006/table">
            <a:tbl>
              <a:tblPr>
                <a:tableStyleId>{5C22544A-7EE6-4342-B048-85BDC9FD1C3A}</a:tableStyleId>
              </a:tblPr>
              <a:tblGrid>
                <a:gridCol w="506413">
                  <a:extLst>
                    <a:ext uri="{9D8B030D-6E8A-4147-A177-3AD203B41FA5}">
                      <a16:colId xmlns:a16="http://schemas.microsoft.com/office/drawing/2014/main" xmlns="" val="63228188"/>
                    </a:ext>
                  </a:extLst>
                </a:gridCol>
                <a:gridCol w="495871">
                  <a:extLst>
                    <a:ext uri="{9D8B030D-6E8A-4147-A177-3AD203B41FA5}">
                      <a16:colId xmlns:a16="http://schemas.microsoft.com/office/drawing/2014/main" xmlns="" val="1958371471"/>
                    </a:ext>
                  </a:extLst>
                </a:gridCol>
                <a:gridCol w="369316">
                  <a:extLst>
                    <a:ext uri="{9D8B030D-6E8A-4147-A177-3AD203B41FA5}">
                      <a16:colId xmlns:a16="http://schemas.microsoft.com/office/drawing/2014/main" xmlns="" val="2739516737"/>
                    </a:ext>
                  </a:extLst>
                </a:gridCol>
                <a:gridCol w="445772">
                  <a:extLst>
                    <a:ext uri="{9D8B030D-6E8A-4147-A177-3AD203B41FA5}">
                      <a16:colId xmlns:a16="http://schemas.microsoft.com/office/drawing/2014/main" xmlns="" val="2729930291"/>
                    </a:ext>
                  </a:extLst>
                </a:gridCol>
              </a:tblGrid>
              <a:tr h="396000">
                <a:tc>
                  <a:txBody>
                    <a:bodyPr/>
                    <a:lstStyle/>
                    <a:p>
                      <a:pPr algn="l" fontAlgn="b"/>
                      <a:r>
                        <a:rPr lang="en-GB" sz="1100" b="1" i="0" u="none" strike="noStrike" dirty="0">
                          <a:solidFill>
                            <a:schemeClr val="tx1"/>
                          </a:solidFill>
                          <a:effectLst/>
                          <a:latin typeface="Arial" panose="020B0604020202020204" pitchFamily="34" charset="0"/>
                          <a:cs typeface="Arial" panose="020B0604020202020204" pitchFamily="34" charset="0"/>
                        </a:rPr>
                        <a:t>Market</a:t>
                      </a:r>
                    </a:p>
                  </a:txBody>
                  <a:tcPr marL="9525" marR="9525" marT="0" marB="0">
                    <a:lnL w="12700" cmpd="sng">
                      <a:noFill/>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8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 &amp; INDEX </a:t>
                      </a:r>
                      <a:endParaRPr lang="en-GB" sz="2000" b="1" i="0" u="none" strike="noStrike" dirty="0">
                        <a:solidFill>
                          <a:schemeClr val="tx1"/>
                        </a:solidFill>
                        <a:effectLst/>
                        <a:latin typeface="Arial" panose="020B0604020202020204" pitchFamily="34" charset="0"/>
                        <a:cs typeface="Arial" panose="020B0604020202020204" pitchFamily="34" charset="0"/>
                      </a:endParaRPr>
                    </a:p>
                  </a:txBody>
                  <a:tcPr marL="9525" marR="9525" marT="0"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en-GB" sz="1100" b="1"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1100" b="1"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Rank</a:t>
                      </a:r>
                      <a:endParaRPr kumimoji="0" lang="en-GB" sz="11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9525" marR="9525" marT="0" marB="0">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CH</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67%</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127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11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UK</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58%</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109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9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FR</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57%</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107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10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SP</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56%</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105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11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IT</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53%</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101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13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USA</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51%</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96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19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NL</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49%</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93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11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DE</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46%</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a:t>
                      </a:r>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87</a:t>
                      </a: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11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AUS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40%</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76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C0000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22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NO</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36%</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69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C0000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23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sp>
        <p:nvSpPr>
          <p:cNvPr id="55" name="Rectangle 54"/>
          <p:cNvSpPr/>
          <p:nvPr/>
        </p:nvSpPr>
        <p:spPr>
          <a:xfrm>
            <a:off x="352419" y="1450600"/>
            <a:ext cx="1909642"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MARKET LEVEL CONSIDERATION</a:t>
            </a:r>
          </a:p>
          <a:p>
            <a:pPr>
              <a:lnSpc>
                <a:spcPts val="1100"/>
              </a:lnSpc>
            </a:pPr>
            <a:r>
              <a:rPr lang="en-GB" sz="700" dirty="0">
                <a:latin typeface="Arial" panose="020B0604020202020204" pitchFamily="34" charset="0"/>
                <a:cs typeface="Arial" panose="020B0604020202020204" pitchFamily="34" charset="0"/>
              </a:rPr>
              <a:t>TOP 2 BOX CONSIDERATION OF ACTIVITY INDEXED VS. TOTAL &amp;  RANKED </a:t>
            </a:r>
          </a:p>
        </p:txBody>
      </p:sp>
      <p:graphicFrame>
        <p:nvGraphicFramePr>
          <p:cNvPr id="56" name="Table 55"/>
          <p:cNvGraphicFramePr>
            <a:graphicFrameLocks noGrp="1"/>
          </p:cNvGraphicFramePr>
          <p:nvPr>
            <p:extLst>
              <p:ext uri="{D42A27DB-BD31-4B8C-83A1-F6EECF244321}">
                <p14:modId xmlns:p14="http://schemas.microsoft.com/office/powerpoint/2010/main" val="1664642826"/>
              </p:ext>
            </p:extLst>
          </p:nvPr>
        </p:nvGraphicFramePr>
        <p:xfrm>
          <a:off x="6961775" y="2220075"/>
          <a:ext cx="2031429" cy="3996000"/>
        </p:xfrm>
        <a:graphic>
          <a:graphicData uri="http://schemas.openxmlformats.org/drawingml/2006/table">
            <a:tbl>
              <a:tblPr>
                <a:tableStyleId>{5C22544A-7EE6-4342-B048-85BDC9FD1C3A}</a:tableStyleId>
              </a:tblPr>
              <a:tblGrid>
                <a:gridCol w="1440000">
                  <a:extLst>
                    <a:ext uri="{9D8B030D-6E8A-4147-A177-3AD203B41FA5}">
                      <a16:colId xmlns:a16="http://schemas.microsoft.com/office/drawing/2014/main" xmlns="" val="63228188"/>
                    </a:ext>
                  </a:extLst>
                </a:gridCol>
                <a:gridCol w="591429">
                  <a:extLst>
                    <a:ext uri="{9D8B030D-6E8A-4147-A177-3AD203B41FA5}">
                      <a16:colId xmlns:a16="http://schemas.microsoft.com/office/drawing/2014/main" xmlns="" val="2739516737"/>
                    </a:ext>
                  </a:extLst>
                </a:gridCol>
              </a:tblGrid>
              <a:tr h="396000">
                <a:tc>
                  <a:txBody>
                    <a:bodyPr/>
                    <a:lstStyle/>
                    <a:p>
                      <a:pPr algn="l" fontAlgn="b"/>
                      <a:r>
                        <a:rPr lang="en-GB" sz="1100" b="1" i="0" u="none" strike="noStrike" dirty="0">
                          <a:solidFill>
                            <a:schemeClr val="tx1"/>
                          </a:solidFill>
                          <a:effectLst/>
                          <a:latin typeface="Arial" panose="020B0604020202020204" pitchFamily="34" charset="0"/>
                          <a:cs typeface="Arial" panose="020B0604020202020204" pitchFamily="34" charset="0"/>
                        </a:rPr>
                        <a:t>Activity</a:t>
                      </a:r>
                    </a:p>
                  </a:txBody>
                  <a:tcPr marL="9525" marR="9525" marT="9525" marB="0">
                    <a:lnL w="12700" cmpd="sng">
                      <a:noFill/>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7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a:t>
                      </a:r>
                      <a:endParaRPr kumimoji="0" lang="en-GB" sz="18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Short (&lt; 2hrs) country or coastal walk</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88%</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Seeing world famous or iconic places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88%</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castle / palace / historic house</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88%</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historic monument</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86%</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Trying local food &amp; drink specialities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82%</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park/garden</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81%</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Exploring villages / rural areas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80%</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museum</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75%</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National Park</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75%</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Event associated with local traditions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72%</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graphicFrame>
        <p:nvGraphicFramePr>
          <p:cNvPr id="58" name="Table 57"/>
          <p:cNvGraphicFramePr>
            <a:graphicFrameLocks noGrp="1"/>
          </p:cNvGraphicFramePr>
          <p:nvPr>
            <p:extLst>
              <p:ext uri="{D42A27DB-BD31-4B8C-83A1-F6EECF244321}">
                <p14:modId xmlns:p14="http://schemas.microsoft.com/office/powerpoint/2010/main" val="1425673385"/>
              </p:ext>
            </p:extLst>
          </p:nvPr>
        </p:nvGraphicFramePr>
        <p:xfrm>
          <a:off x="2260600" y="2220390"/>
          <a:ext cx="4552952" cy="3996000"/>
        </p:xfrm>
        <a:graphic>
          <a:graphicData uri="http://schemas.openxmlformats.org/drawingml/2006/table">
            <a:tbl>
              <a:tblPr>
                <a:tableStyleId>{5C22544A-7EE6-4342-B048-85BDC9FD1C3A}</a:tableStyleId>
              </a:tblPr>
              <a:tblGrid>
                <a:gridCol w="1138238">
                  <a:extLst>
                    <a:ext uri="{9D8B030D-6E8A-4147-A177-3AD203B41FA5}">
                      <a16:colId xmlns:a16="http://schemas.microsoft.com/office/drawing/2014/main" xmlns="" val="2739516737"/>
                    </a:ext>
                  </a:extLst>
                </a:gridCol>
                <a:gridCol w="1138238">
                  <a:extLst>
                    <a:ext uri="{9D8B030D-6E8A-4147-A177-3AD203B41FA5}">
                      <a16:colId xmlns:a16="http://schemas.microsoft.com/office/drawing/2014/main" xmlns="" val="1766475486"/>
                    </a:ext>
                  </a:extLst>
                </a:gridCol>
                <a:gridCol w="1138238">
                  <a:extLst>
                    <a:ext uri="{9D8B030D-6E8A-4147-A177-3AD203B41FA5}">
                      <a16:colId xmlns:a16="http://schemas.microsoft.com/office/drawing/2014/main" xmlns="" val="2701203405"/>
                    </a:ext>
                  </a:extLst>
                </a:gridCol>
                <a:gridCol w="1138238">
                  <a:extLst>
                    <a:ext uri="{9D8B030D-6E8A-4147-A177-3AD203B41FA5}">
                      <a16:colId xmlns:a16="http://schemas.microsoft.com/office/drawing/2014/main" xmlns="" val="3701939803"/>
                    </a:ext>
                  </a:extLst>
                </a:gridCol>
              </a:tblGrid>
              <a:tr h="396000">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18-34s without kids</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110)</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35-54 (114)</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AB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116)</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35-54s without kids</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131)</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AB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112)</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114)</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55+ (111)</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Mature / empty nest</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115)</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35-54 (113)</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110)</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Mid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130)</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(110)</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Mid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120)</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Female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109)</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AB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118)</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Mid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111)</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35-54 (118)</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Female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116)</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AB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115)</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Mid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131)</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35-54 (122)</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Female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114)</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138)</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113)</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118)</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sp>
        <p:nvSpPr>
          <p:cNvPr id="59" name="Rectangle 58"/>
          <p:cNvSpPr/>
          <p:nvPr/>
        </p:nvSpPr>
        <p:spPr>
          <a:xfrm>
            <a:off x="2344387" y="1450600"/>
            <a:ext cx="2976913"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MARKET LEVEL</a:t>
            </a:r>
          </a:p>
          <a:p>
            <a:pPr>
              <a:lnSpc>
                <a:spcPts val="1100"/>
              </a:lnSpc>
            </a:pPr>
            <a:r>
              <a:rPr lang="en-GB" sz="1200" b="1" dirty="0">
                <a:solidFill>
                  <a:srgbClr val="120742"/>
                </a:solidFill>
                <a:latin typeface="Arial" panose="020B0604020202020204" pitchFamily="34" charset="0"/>
                <a:cs typeface="Arial" panose="020B0604020202020204" pitchFamily="34" charset="0"/>
              </a:rPr>
              <a:t>DEMOGRAPHIC SKEWS </a:t>
            </a:r>
          </a:p>
          <a:p>
            <a:pPr>
              <a:lnSpc>
                <a:spcPts val="1100"/>
              </a:lnSpc>
            </a:pPr>
            <a:r>
              <a:rPr lang="en-GB" sz="700" dirty="0">
                <a:latin typeface="Arial" panose="020B0604020202020204" pitchFamily="34" charset="0"/>
                <a:cs typeface="Arial" panose="020B0604020202020204" pitchFamily="34" charset="0"/>
              </a:rPr>
              <a:t>CALLING OUT OF BIGGEST SKEWS IN LEVEL OF CONSIDERATION OF ACTIVITY BY AGE, GENDER SOCIAL GRADE AND LIFESTAGE </a:t>
            </a:r>
          </a:p>
        </p:txBody>
      </p:sp>
      <p:sp>
        <p:nvSpPr>
          <p:cNvPr id="60" name="Rectangle 59"/>
          <p:cNvSpPr/>
          <p:nvPr/>
        </p:nvSpPr>
        <p:spPr>
          <a:xfrm>
            <a:off x="6955787" y="1450600"/>
            <a:ext cx="2094233"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CROSS-OVER WITH OTHER ACTIVITIES</a:t>
            </a:r>
          </a:p>
          <a:p>
            <a:pPr>
              <a:lnSpc>
                <a:spcPts val="1100"/>
              </a:lnSpc>
            </a:pPr>
            <a:r>
              <a:rPr lang="en-GB" sz="700" dirty="0">
                <a:latin typeface="Arial" panose="020B0604020202020204" pitchFamily="34" charset="0"/>
                <a:cs typeface="Arial" panose="020B0604020202020204" pitchFamily="34" charset="0"/>
              </a:rPr>
              <a:t>CONSIDERATION OF OTHER ACTIVITIES AMONG CONSIDERING ACTIVITY (TOP 2 BOX)</a:t>
            </a:r>
          </a:p>
        </p:txBody>
      </p:sp>
      <p:graphicFrame>
        <p:nvGraphicFramePr>
          <p:cNvPr id="25" name="Chart Placeholder 7">
            <a:extLst>
              <a:ext uri="{FF2B5EF4-FFF2-40B4-BE49-F238E27FC236}">
                <a16:creationId xmlns:a16="http://schemas.microsoft.com/office/drawing/2014/main" xmlns="" id="{417A8B51-3A70-4FFB-8FBF-6E11ECE8941C}"/>
              </a:ext>
            </a:extLst>
          </p:cNvPr>
          <p:cNvGraphicFramePr>
            <a:graphicFrameLocks/>
          </p:cNvGraphicFramePr>
          <p:nvPr>
            <p:extLst>
              <p:ext uri="{D42A27DB-BD31-4B8C-83A1-F6EECF244321}">
                <p14:modId xmlns:p14="http://schemas.microsoft.com/office/powerpoint/2010/main" val="3405173163"/>
              </p:ext>
            </p:extLst>
          </p:nvPr>
        </p:nvGraphicFramePr>
        <p:xfrm>
          <a:off x="-1366069" y="855950"/>
          <a:ext cx="9743207" cy="467610"/>
        </p:xfrm>
        <a:graphic>
          <a:graphicData uri="http://schemas.openxmlformats.org/drawingml/2006/chart">
            <c:chart xmlns:c="http://schemas.openxmlformats.org/drawingml/2006/chart" xmlns:r="http://schemas.openxmlformats.org/officeDocument/2006/relationships" r:id="rId9"/>
          </a:graphicData>
        </a:graphic>
      </p:graphicFrame>
      <p:sp>
        <p:nvSpPr>
          <p:cNvPr id="26" name="Rectangle 25">
            <a:extLst>
              <a:ext uri="{FF2B5EF4-FFF2-40B4-BE49-F238E27FC236}">
                <a16:creationId xmlns:a16="http://schemas.microsoft.com/office/drawing/2014/main" xmlns="" id="{B057F966-4441-4292-89A4-EB49226CE4F7}"/>
              </a:ext>
            </a:extLst>
          </p:cNvPr>
          <p:cNvSpPr/>
          <p:nvPr/>
        </p:nvSpPr>
        <p:spPr>
          <a:xfrm>
            <a:off x="1830724" y="665551"/>
            <a:ext cx="564257" cy="276999"/>
          </a:xfrm>
          <a:prstGeom prst="rect">
            <a:avLst/>
          </a:prstGeom>
          <a:solidFill>
            <a:schemeClr val="bg1"/>
          </a:solidFill>
        </p:spPr>
        <p:txBody>
          <a:bodyPr wrap="none" lIns="0" tIns="0" rIns="0" bIns="0">
            <a:spAutoFit/>
          </a:bodyPr>
          <a:lstStyle/>
          <a:p>
            <a:r>
              <a:rPr lang="en-GB" sz="900" dirty="0">
                <a:solidFill>
                  <a:srgbClr val="92D050"/>
                </a:solidFill>
                <a:latin typeface="Arial" panose="020B0604020202020204" pitchFamily="34" charset="0"/>
                <a:cs typeface="Arial" panose="020B0604020202020204" pitchFamily="34" charset="0"/>
              </a:rPr>
              <a:t>Very likely</a:t>
            </a:r>
          </a:p>
          <a:p>
            <a:r>
              <a:rPr lang="en-GB" sz="900" dirty="0">
                <a:solidFill>
                  <a:srgbClr val="92D050"/>
                </a:solidFill>
                <a:latin typeface="Arial" panose="020B0604020202020204" pitchFamily="34" charset="0"/>
                <a:cs typeface="Arial" panose="020B0604020202020204" pitchFamily="34" charset="0"/>
              </a:rPr>
              <a:t>to consider</a:t>
            </a:r>
          </a:p>
        </p:txBody>
      </p:sp>
      <p:sp>
        <p:nvSpPr>
          <p:cNvPr id="27" name="Rectangle 26">
            <a:extLst>
              <a:ext uri="{FF2B5EF4-FFF2-40B4-BE49-F238E27FC236}">
                <a16:creationId xmlns:a16="http://schemas.microsoft.com/office/drawing/2014/main" xmlns="" id="{A35E1AC8-72D9-4071-9265-A0BEE7C1CD2C}"/>
              </a:ext>
            </a:extLst>
          </p:cNvPr>
          <p:cNvSpPr/>
          <p:nvPr/>
        </p:nvSpPr>
        <p:spPr>
          <a:xfrm>
            <a:off x="2935449" y="665551"/>
            <a:ext cx="769441" cy="276999"/>
          </a:xfrm>
          <a:prstGeom prst="rect">
            <a:avLst/>
          </a:prstGeom>
          <a:solidFill>
            <a:schemeClr val="bg1"/>
          </a:solidFill>
        </p:spPr>
        <p:txBody>
          <a:bodyPr wrap="none" lIns="0" tIns="0" rIns="0" bIns="0">
            <a:spAutoFit/>
          </a:bodyPr>
          <a:lstStyle/>
          <a:p>
            <a:r>
              <a:rPr lang="en-GB" sz="900" dirty="0">
                <a:solidFill>
                  <a:srgbClr val="00B050"/>
                </a:solidFill>
                <a:latin typeface="Arial" panose="020B0604020202020204" pitchFamily="34" charset="0"/>
                <a:cs typeface="Arial" panose="020B0604020202020204" pitchFamily="34" charset="0"/>
              </a:rPr>
              <a:t>Definitely </a:t>
            </a:r>
          </a:p>
          <a:p>
            <a:r>
              <a:rPr lang="en-GB" sz="900" dirty="0">
                <a:solidFill>
                  <a:srgbClr val="00B050"/>
                </a:solidFill>
                <a:latin typeface="Arial" panose="020B0604020202020204" pitchFamily="34" charset="0"/>
                <a:cs typeface="Arial" panose="020B0604020202020204" pitchFamily="34" charset="0"/>
              </a:rPr>
              <a:t>would consider</a:t>
            </a:r>
          </a:p>
        </p:txBody>
      </p:sp>
    </p:spTree>
    <p:extLst>
      <p:ext uri="{BB962C8B-B14F-4D97-AF65-F5344CB8AC3E}">
        <p14:creationId xmlns:p14="http://schemas.microsoft.com/office/powerpoint/2010/main" val="2676246812"/>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ext Placeholder 17"/>
          <p:cNvSpPr>
            <a:spLocks noGrp="1"/>
          </p:cNvSpPr>
          <p:nvPr>
            <p:ph type="body" sz="quarter" idx="13"/>
          </p:nvPr>
        </p:nvSpPr>
        <p:spPr>
          <a:xfrm>
            <a:off x="364445" y="6396162"/>
            <a:ext cx="4381504" cy="274638"/>
          </a:xfrm>
        </p:spPr>
        <p:txBody>
          <a:bodyPr lIns="0"/>
          <a:lstStyle/>
          <a:p>
            <a:r>
              <a:rPr lang="en-GB" dirty="0"/>
              <a:t>Discover England Fund – Activities &amp; Themes Research 2017</a:t>
            </a:r>
          </a:p>
        </p:txBody>
      </p:sp>
      <p:pic>
        <p:nvPicPr>
          <p:cNvPr id="6" name="Picture 5"/>
          <p:cNvPicPr>
            <a:picLocks noChangeAspect="1"/>
          </p:cNvPicPr>
          <p:nvPr/>
        </p:nvPicPr>
        <p:blipFill>
          <a:blip r:embed="rId3">
            <a:clrChange>
              <a:clrFrom>
                <a:srgbClr val="FFFFFF"/>
              </a:clrFrom>
              <a:clrTo>
                <a:srgbClr val="FFFFFF">
                  <a:alpha val="0"/>
                </a:srgbClr>
              </a:clrTo>
            </a:clrChange>
          </a:blip>
          <a:stretch>
            <a:fillRect/>
          </a:stretch>
        </p:blipFill>
        <p:spPr>
          <a:xfrm>
            <a:off x="7118198" y="6384361"/>
            <a:ext cx="947246" cy="257740"/>
          </a:xfrm>
          <a:prstGeom prst="rect">
            <a:avLst/>
          </a:prstGeom>
        </p:spPr>
      </p:pic>
      <p:pic>
        <p:nvPicPr>
          <p:cNvPr id="24" name="Picture 23"/>
          <p:cNvPicPr>
            <a:picLocks noChangeAspect="1"/>
          </p:cNvPicPr>
          <p:nvPr/>
        </p:nvPicPr>
        <p:blipFill rotWithShape="1">
          <a:blip r:embed="rId4"/>
          <a:srcRect l="17343" t="4419" r="12023" b="12561"/>
          <a:stretch/>
        </p:blipFill>
        <p:spPr>
          <a:xfrm>
            <a:off x="8172950" y="6341608"/>
            <a:ext cx="359990" cy="355944"/>
          </a:xfrm>
          <a:prstGeom prst="ellipse">
            <a:avLst/>
          </a:prstGeom>
        </p:spPr>
      </p:pic>
      <p:sp>
        <p:nvSpPr>
          <p:cNvPr id="38" name="TextBox 37"/>
          <p:cNvSpPr txBox="1"/>
          <p:nvPr/>
        </p:nvSpPr>
        <p:spPr>
          <a:xfrm>
            <a:off x="1997213" y="274989"/>
            <a:ext cx="4897451" cy="307777"/>
          </a:xfrm>
          <a:prstGeom prst="rect">
            <a:avLst/>
          </a:prstGeom>
          <a:noFill/>
        </p:spPr>
        <p:txBody>
          <a:bodyPr wrap="square" rtlCol="0">
            <a:spAutoFit/>
          </a:bodyPr>
          <a:lstStyle/>
          <a:p>
            <a:r>
              <a:rPr lang="en-GB" sz="1400" b="1" dirty="0">
                <a:solidFill>
                  <a:schemeClr val="bg1"/>
                </a:solidFill>
                <a:latin typeface="Arial" panose="020B0604020202020204" pitchFamily="34" charset="0"/>
                <a:cs typeface="Arial" panose="020B0604020202020204" pitchFamily="34" charset="0"/>
              </a:rPr>
              <a:t>Visiting contemporary culture attraction</a:t>
            </a:r>
          </a:p>
        </p:txBody>
      </p:sp>
      <p:pic>
        <p:nvPicPr>
          <p:cNvPr id="31" name="Picture 30"/>
          <p:cNvPicPr>
            <a:picLocks noChangeAspect="1"/>
          </p:cNvPicPr>
          <p:nvPr/>
        </p:nvPicPr>
        <p:blipFill rotWithShape="1">
          <a:blip r:embed="rId5">
            <a:clrChange>
              <a:clrFrom>
                <a:srgbClr val="FFFFFF"/>
              </a:clrFrom>
              <a:clrTo>
                <a:srgbClr val="FFFFFF">
                  <a:alpha val="0"/>
                </a:srgbClr>
              </a:clrTo>
            </a:clrChange>
            <a:duotone>
              <a:schemeClr val="accent1">
                <a:shade val="45000"/>
                <a:satMod val="135000"/>
              </a:schemeClr>
              <a:prstClr val="white"/>
            </a:duotone>
          </a:blip>
          <a:srcRect l="12310"/>
          <a:stretch/>
        </p:blipFill>
        <p:spPr>
          <a:xfrm>
            <a:off x="2312861" y="2221322"/>
            <a:ext cx="1060577" cy="409658"/>
          </a:xfrm>
          <a:prstGeom prst="rect">
            <a:avLst/>
          </a:prstGeom>
        </p:spPr>
      </p:pic>
      <p:grpSp>
        <p:nvGrpSpPr>
          <p:cNvPr id="35" name="Group 34"/>
          <p:cNvGrpSpPr/>
          <p:nvPr/>
        </p:nvGrpSpPr>
        <p:grpSpPr>
          <a:xfrm>
            <a:off x="3786188" y="2228850"/>
            <a:ext cx="376238" cy="370021"/>
            <a:chOff x="9854026" y="2720970"/>
            <a:chExt cx="2328762" cy="2438400"/>
          </a:xfrm>
        </p:grpSpPr>
        <p:pic>
          <p:nvPicPr>
            <p:cNvPr id="36" name="Picture 35"/>
            <p:cNvPicPr>
              <a:picLocks noChangeAspect="1"/>
            </p:cNvPicPr>
            <p:nvPr/>
          </p:nvPicPr>
          <p:blipFill rotWithShape="1">
            <a:blip r:embed="rId6">
              <a:clrChange>
                <a:clrFrom>
                  <a:srgbClr val="FFFFFF"/>
                </a:clrFrom>
                <a:clrTo>
                  <a:srgbClr val="FFFFFF">
                    <a:alpha val="0"/>
                  </a:srgbClr>
                </a:clrTo>
              </a:clrChange>
              <a:duotone>
                <a:schemeClr val="accent1">
                  <a:shade val="45000"/>
                  <a:satMod val="135000"/>
                </a:schemeClr>
                <a:prstClr val="white"/>
              </a:duotone>
            </a:blip>
            <a:srcRect l="3673" r="64404"/>
            <a:stretch/>
          </p:blipFill>
          <p:spPr>
            <a:xfrm>
              <a:off x="9854026" y="2720970"/>
              <a:ext cx="1173708" cy="2438400"/>
            </a:xfrm>
            <a:prstGeom prst="rect">
              <a:avLst/>
            </a:prstGeom>
          </p:spPr>
        </p:pic>
        <p:pic>
          <p:nvPicPr>
            <p:cNvPr id="41" name="Picture 40"/>
            <p:cNvPicPr>
              <a:picLocks noChangeAspect="1"/>
            </p:cNvPicPr>
            <p:nvPr/>
          </p:nvPicPr>
          <p:blipFill rotWithShape="1">
            <a:blip r:embed="rId6">
              <a:clrChange>
                <a:clrFrom>
                  <a:srgbClr val="FFFFFF"/>
                </a:clrFrom>
                <a:clrTo>
                  <a:srgbClr val="FFFFFF">
                    <a:alpha val="0"/>
                  </a:srgbClr>
                </a:clrTo>
              </a:clrChange>
              <a:duotone>
                <a:schemeClr val="accent1">
                  <a:shade val="45000"/>
                  <a:satMod val="135000"/>
                </a:schemeClr>
                <a:prstClr val="white"/>
              </a:duotone>
            </a:blip>
            <a:srcRect l="66034" r="2043"/>
            <a:stretch/>
          </p:blipFill>
          <p:spPr>
            <a:xfrm>
              <a:off x="11009080" y="2720970"/>
              <a:ext cx="1173708" cy="2438400"/>
            </a:xfrm>
            <a:prstGeom prst="rect">
              <a:avLst/>
            </a:prstGeom>
          </p:spPr>
        </p:pic>
      </p:grpSp>
      <p:pic>
        <p:nvPicPr>
          <p:cNvPr id="43" name="Picture 42"/>
          <p:cNvPicPr>
            <a:picLocks noChangeAspect="1"/>
          </p:cNvPicPr>
          <p:nvPr/>
        </p:nvPicPr>
        <p:blipFill>
          <a:blip r:embed="rId7">
            <a:clrChange>
              <a:clrFrom>
                <a:srgbClr val="FFFFFF"/>
              </a:clrFrom>
              <a:clrTo>
                <a:srgbClr val="FFFFFF">
                  <a:alpha val="0"/>
                </a:srgbClr>
              </a:clrTo>
            </a:clrChange>
            <a:duotone>
              <a:schemeClr val="accent1">
                <a:shade val="45000"/>
                <a:satMod val="135000"/>
              </a:schemeClr>
              <a:prstClr val="white"/>
            </a:duotone>
          </a:blip>
          <a:stretch>
            <a:fillRect/>
          </a:stretch>
        </p:blipFill>
        <p:spPr>
          <a:xfrm>
            <a:off x="4900113" y="2233613"/>
            <a:ext cx="400136" cy="355163"/>
          </a:xfrm>
          <a:prstGeom prst="rect">
            <a:avLst/>
          </a:prstGeom>
        </p:spPr>
      </p:pic>
      <p:pic>
        <p:nvPicPr>
          <p:cNvPr id="45" name="Picture 44"/>
          <p:cNvPicPr>
            <a:picLocks noChangeAspect="1"/>
          </p:cNvPicPr>
          <p:nvPr/>
        </p:nvPicPr>
        <p:blipFill>
          <a:blip r:embed="rId8">
            <a:clrChange>
              <a:clrFrom>
                <a:srgbClr val="FFFFFF"/>
              </a:clrFrom>
              <a:clrTo>
                <a:srgbClr val="FFFFFF">
                  <a:alpha val="0"/>
                </a:srgbClr>
              </a:clrTo>
            </a:clrChange>
            <a:duotone>
              <a:schemeClr val="accent1">
                <a:shade val="45000"/>
                <a:satMod val="135000"/>
              </a:schemeClr>
              <a:prstClr val="white"/>
            </a:duotone>
          </a:blip>
          <a:stretch>
            <a:fillRect/>
          </a:stretch>
        </p:blipFill>
        <p:spPr>
          <a:xfrm>
            <a:off x="5999205" y="2227674"/>
            <a:ext cx="525420" cy="355840"/>
          </a:xfrm>
          <a:prstGeom prst="rect">
            <a:avLst/>
          </a:prstGeom>
        </p:spPr>
      </p:pic>
      <p:sp>
        <p:nvSpPr>
          <p:cNvPr id="33" name="Rectangle 32"/>
          <p:cNvSpPr/>
          <p:nvPr/>
        </p:nvSpPr>
        <p:spPr>
          <a:xfrm>
            <a:off x="222440" y="943161"/>
            <a:ext cx="1550020" cy="323165"/>
          </a:xfrm>
          <a:prstGeom prst="rect">
            <a:avLst/>
          </a:prstGeom>
          <a:noFill/>
        </p:spPr>
        <p:txBody>
          <a:bodyPr wrap="square" lIns="0" tIns="0" rIns="0" bIns="0">
            <a:spAutoFit/>
          </a:bodyPr>
          <a:lstStyle/>
          <a:p>
            <a:pPr algn="r"/>
            <a:r>
              <a:rPr lang="en-GB" sz="1050" b="1" dirty="0">
                <a:latin typeface="Arial" panose="020B0604020202020204" pitchFamily="34" charset="0"/>
                <a:cs typeface="Arial" panose="020B0604020202020204" pitchFamily="34" charset="0"/>
              </a:rPr>
              <a:t>Consideration of </a:t>
            </a:r>
          </a:p>
          <a:p>
            <a:pPr algn="r"/>
            <a:r>
              <a:rPr lang="en-GB" sz="1050" b="1" dirty="0">
                <a:latin typeface="Arial" panose="020B0604020202020204" pitchFamily="34" charset="0"/>
                <a:cs typeface="Arial" panose="020B0604020202020204" pitchFamily="34" charset="0"/>
              </a:rPr>
              <a:t>activity in England </a:t>
            </a:r>
            <a:endParaRPr lang="en-GB" sz="1050" b="1" dirty="0">
              <a:solidFill>
                <a:srgbClr val="00B050"/>
              </a:solidFill>
              <a:latin typeface="Arial" panose="020B0604020202020204" pitchFamily="34" charset="0"/>
              <a:cs typeface="Arial" panose="020B0604020202020204" pitchFamily="34" charset="0"/>
            </a:endParaRPr>
          </a:p>
        </p:txBody>
      </p:sp>
      <p:sp>
        <p:nvSpPr>
          <p:cNvPr id="51" name="Oval 50"/>
          <p:cNvSpPr/>
          <p:nvPr/>
        </p:nvSpPr>
        <p:spPr>
          <a:xfrm>
            <a:off x="7611047"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Tier 2</a:t>
            </a:r>
          </a:p>
          <a:p>
            <a:pPr lvl="0" algn="ctr"/>
            <a:r>
              <a:rPr lang="en-US" sz="900" baseline="-3000" dirty="0">
                <a:solidFill>
                  <a:srgbClr val="120742"/>
                </a:solidFill>
                <a:latin typeface="Arial" panose="020B0604020202020204" pitchFamily="34" charset="0"/>
                <a:cs typeface="Arial" panose="020B0604020202020204" pitchFamily="34" charset="0"/>
              </a:rPr>
              <a:t>Consideration </a:t>
            </a:r>
          </a:p>
          <a:p>
            <a:pPr lvl="0" algn="ctr"/>
            <a:r>
              <a:rPr lang="en-US" sz="900" baseline="-3000" dirty="0">
                <a:solidFill>
                  <a:srgbClr val="120742"/>
                </a:solidFill>
                <a:latin typeface="Arial" panose="020B0604020202020204" pitchFamily="34" charset="0"/>
                <a:cs typeface="Arial" panose="020B0604020202020204" pitchFamily="34" charset="0"/>
              </a:rPr>
              <a:t>tier (activity)</a:t>
            </a:r>
          </a:p>
        </p:txBody>
      </p:sp>
      <p:sp>
        <p:nvSpPr>
          <p:cNvPr id="52" name="Oval 51"/>
          <p:cNvSpPr/>
          <p:nvPr/>
        </p:nvSpPr>
        <p:spPr>
          <a:xfrm>
            <a:off x="8384732"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Rank 15</a:t>
            </a:r>
          </a:p>
          <a:p>
            <a:pPr lvl="0" algn="ctr"/>
            <a:r>
              <a:rPr lang="en-US" sz="900" baseline="-3000" dirty="0">
                <a:solidFill>
                  <a:srgbClr val="120742"/>
                </a:solidFill>
                <a:latin typeface="Arial" panose="020B0604020202020204" pitchFamily="34" charset="0"/>
                <a:cs typeface="Arial" panose="020B0604020202020204" pitchFamily="34" charset="0"/>
              </a:rPr>
              <a:t>Activity cluster</a:t>
            </a:r>
          </a:p>
          <a:p>
            <a:pPr lvl="0" algn="ctr"/>
            <a:r>
              <a:rPr lang="en-US" sz="900" baseline="-3000" dirty="0">
                <a:solidFill>
                  <a:srgbClr val="120742"/>
                </a:solidFill>
                <a:latin typeface="Arial" panose="020B0604020202020204" pitchFamily="34" charset="0"/>
                <a:cs typeface="Arial" panose="020B0604020202020204" pitchFamily="34" charset="0"/>
              </a:rPr>
              <a:t>ranking </a:t>
            </a:r>
          </a:p>
        </p:txBody>
      </p:sp>
      <p:sp>
        <p:nvSpPr>
          <p:cNvPr id="53" name="Oval 52"/>
          <p:cNvSpPr/>
          <p:nvPr/>
        </p:nvSpPr>
        <p:spPr>
          <a:xfrm>
            <a:off x="6837362"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50%</a:t>
            </a:r>
          </a:p>
          <a:p>
            <a:pPr lvl="0" algn="ctr"/>
            <a:r>
              <a:rPr lang="en-US" sz="900" baseline="-3000" dirty="0">
                <a:solidFill>
                  <a:srgbClr val="120742"/>
                </a:solidFill>
                <a:latin typeface="Arial" panose="020B0604020202020204" pitchFamily="34" charset="0"/>
                <a:cs typeface="Arial" panose="020B0604020202020204" pitchFamily="34" charset="0"/>
              </a:rPr>
              <a:t>Consideration </a:t>
            </a:r>
          </a:p>
          <a:p>
            <a:pPr lvl="0" algn="ctr"/>
            <a:r>
              <a:rPr lang="en-US" sz="900" baseline="-3000" dirty="0">
                <a:solidFill>
                  <a:srgbClr val="120742"/>
                </a:solidFill>
                <a:latin typeface="Arial" panose="020B0604020202020204" pitchFamily="34" charset="0"/>
                <a:cs typeface="Arial" panose="020B0604020202020204" pitchFamily="34" charset="0"/>
              </a:rPr>
              <a:t>of activity</a:t>
            </a:r>
          </a:p>
        </p:txBody>
      </p:sp>
      <p:graphicFrame>
        <p:nvGraphicFramePr>
          <p:cNvPr id="54" name="Table 53"/>
          <p:cNvGraphicFramePr>
            <a:graphicFrameLocks noGrp="1"/>
          </p:cNvGraphicFramePr>
          <p:nvPr>
            <p:extLst>
              <p:ext uri="{D42A27DB-BD31-4B8C-83A1-F6EECF244321}">
                <p14:modId xmlns:p14="http://schemas.microsoft.com/office/powerpoint/2010/main" val="2166618436"/>
              </p:ext>
            </p:extLst>
          </p:nvPr>
        </p:nvGraphicFramePr>
        <p:xfrm>
          <a:off x="352419" y="2220075"/>
          <a:ext cx="1817372" cy="3996000"/>
        </p:xfrm>
        <a:graphic>
          <a:graphicData uri="http://schemas.openxmlformats.org/drawingml/2006/table">
            <a:tbl>
              <a:tblPr>
                <a:tableStyleId>{5C22544A-7EE6-4342-B048-85BDC9FD1C3A}</a:tableStyleId>
              </a:tblPr>
              <a:tblGrid>
                <a:gridCol w="506413">
                  <a:extLst>
                    <a:ext uri="{9D8B030D-6E8A-4147-A177-3AD203B41FA5}">
                      <a16:colId xmlns:a16="http://schemas.microsoft.com/office/drawing/2014/main" xmlns="" val="63228188"/>
                    </a:ext>
                  </a:extLst>
                </a:gridCol>
                <a:gridCol w="495871">
                  <a:extLst>
                    <a:ext uri="{9D8B030D-6E8A-4147-A177-3AD203B41FA5}">
                      <a16:colId xmlns:a16="http://schemas.microsoft.com/office/drawing/2014/main" xmlns="" val="1958371471"/>
                    </a:ext>
                  </a:extLst>
                </a:gridCol>
                <a:gridCol w="369316">
                  <a:extLst>
                    <a:ext uri="{9D8B030D-6E8A-4147-A177-3AD203B41FA5}">
                      <a16:colId xmlns:a16="http://schemas.microsoft.com/office/drawing/2014/main" xmlns="" val="2739516737"/>
                    </a:ext>
                  </a:extLst>
                </a:gridCol>
                <a:gridCol w="445772">
                  <a:extLst>
                    <a:ext uri="{9D8B030D-6E8A-4147-A177-3AD203B41FA5}">
                      <a16:colId xmlns:a16="http://schemas.microsoft.com/office/drawing/2014/main" xmlns="" val="2729930291"/>
                    </a:ext>
                  </a:extLst>
                </a:gridCol>
              </a:tblGrid>
              <a:tr h="396000">
                <a:tc>
                  <a:txBody>
                    <a:bodyPr/>
                    <a:lstStyle/>
                    <a:p>
                      <a:pPr algn="l" fontAlgn="b"/>
                      <a:r>
                        <a:rPr lang="en-GB" sz="1100" b="1" i="0" u="none" strike="noStrike" dirty="0">
                          <a:solidFill>
                            <a:schemeClr val="tx1"/>
                          </a:solidFill>
                          <a:effectLst/>
                          <a:latin typeface="Arial" panose="020B0604020202020204" pitchFamily="34" charset="0"/>
                          <a:cs typeface="Arial" panose="020B0604020202020204" pitchFamily="34" charset="0"/>
                        </a:rPr>
                        <a:t>Market</a:t>
                      </a:r>
                    </a:p>
                  </a:txBody>
                  <a:tcPr marL="9525" marR="9525" marT="0" marB="0">
                    <a:lnL w="12700" cmpd="sng">
                      <a:noFill/>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8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 &amp; INDEX </a:t>
                      </a:r>
                      <a:endParaRPr lang="en-GB" sz="2000" b="1" i="0" u="none" strike="noStrike" dirty="0">
                        <a:solidFill>
                          <a:schemeClr val="tx1"/>
                        </a:solidFill>
                        <a:effectLst/>
                        <a:latin typeface="Arial" panose="020B0604020202020204" pitchFamily="34" charset="0"/>
                        <a:cs typeface="Arial" panose="020B0604020202020204" pitchFamily="34" charset="0"/>
                      </a:endParaRPr>
                    </a:p>
                  </a:txBody>
                  <a:tcPr marL="9525" marR="9525" marT="0"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en-GB" sz="1100" b="1"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1100" b="1"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Rank</a:t>
                      </a:r>
                      <a:endParaRPr kumimoji="0" lang="en-GB" sz="11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9525" marR="9525" marT="0" marB="0">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CH</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63%</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124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15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IT</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57%</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114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92D05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11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SP</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56%</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110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92D05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11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USA</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53%</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106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14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FR</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49%</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96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17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AUS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47%</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93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17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NO</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47%</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92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14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UK</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42%</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83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17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NL</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37%</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73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C0000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19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DE</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36%</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72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C0000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20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sp>
        <p:nvSpPr>
          <p:cNvPr id="55" name="Rectangle 54"/>
          <p:cNvSpPr/>
          <p:nvPr/>
        </p:nvSpPr>
        <p:spPr>
          <a:xfrm>
            <a:off x="352419" y="1450600"/>
            <a:ext cx="1909642"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MARKET LEVEL CONSIDERATION</a:t>
            </a:r>
          </a:p>
          <a:p>
            <a:pPr>
              <a:lnSpc>
                <a:spcPts val="1100"/>
              </a:lnSpc>
            </a:pPr>
            <a:r>
              <a:rPr lang="en-GB" sz="700" dirty="0">
                <a:latin typeface="Arial" panose="020B0604020202020204" pitchFamily="34" charset="0"/>
                <a:cs typeface="Arial" panose="020B0604020202020204" pitchFamily="34" charset="0"/>
              </a:rPr>
              <a:t>TOP 2 BOX CONSIDERATION OF ACTIVITY INDEXED VS. TOTAL &amp;  RANKED </a:t>
            </a:r>
          </a:p>
        </p:txBody>
      </p:sp>
      <p:graphicFrame>
        <p:nvGraphicFramePr>
          <p:cNvPr id="56" name="Table 55"/>
          <p:cNvGraphicFramePr>
            <a:graphicFrameLocks noGrp="1"/>
          </p:cNvGraphicFramePr>
          <p:nvPr>
            <p:extLst>
              <p:ext uri="{D42A27DB-BD31-4B8C-83A1-F6EECF244321}">
                <p14:modId xmlns:p14="http://schemas.microsoft.com/office/powerpoint/2010/main" val="1094715272"/>
              </p:ext>
            </p:extLst>
          </p:nvPr>
        </p:nvGraphicFramePr>
        <p:xfrm>
          <a:off x="6961775" y="2220075"/>
          <a:ext cx="2031429" cy="3996000"/>
        </p:xfrm>
        <a:graphic>
          <a:graphicData uri="http://schemas.openxmlformats.org/drawingml/2006/table">
            <a:tbl>
              <a:tblPr>
                <a:tableStyleId>{5C22544A-7EE6-4342-B048-85BDC9FD1C3A}</a:tableStyleId>
              </a:tblPr>
              <a:tblGrid>
                <a:gridCol w="1440000">
                  <a:extLst>
                    <a:ext uri="{9D8B030D-6E8A-4147-A177-3AD203B41FA5}">
                      <a16:colId xmlns:a16="http://schemas.microsoft.com/office/drawing/2014/main" xmlns="" val="63228188"/>
                    </a:ext>
                  </a:extLst>
                </a:gridCol>
                <a:gridCol w="591429">
                  <a:extLst>
                    <a:ext uri="{9D8B030D-6E8A-4147-A177-3AD203B41FA5}">
                      <a16:colId xmlns:a16="http://schemas.microsoft.com/office/drawing/2014/main" xmlns="" val="2739516737"/>
                    </a:ext>
                  </a:extLst>
                </a:gridCol>
              </a:tblGrid>
              <a:tr h="396000">
                <a:tc>
                  <a:txBody>
                    <a:bodyPr/>
                    <a:lstStyle/>
                    <a:p>
                      <a:pPr algn="l" fontAlgn="b"/>
                      <a:r>
                        <a:rPr lang="en-GB" sz="1100" b="1" i="0" u="none" strike="noStrike" dirty="0">
                          <a:solidFill>
                            <a:schemeClr val="tx1"/>
                          </a:solidFill>
                          <a:effectLst/>
                          <a:latin typeface="Arial" panose="020B0604020202020204" pitchFamily="34" charset="0"/>
                          <a:cs typeface="Arial" panose="020B0604020202020204" pitchFamily="34" charset="0"/>
                        </a:rPr>
                        <a:t>Activity</a:t>
                      </a:r>
                    </a:p>
                  </a:txBody>
                  <a:tcPr marL="9525" marR="9525" marT="9525" marB="0">
                    <a:lnL w="12700" cmpd="sng">
                      <a:noFill/>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7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a:t>
                      </a:r>
                      <a:endParaRPr kumimoji="0" lang="en-GB" sz="18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Seeing world famous or iconic places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90%</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castle / palace / historic house</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87%</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historic monument</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86%</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Trying local food &amp; drink specialities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82%</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museum</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80%</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park/garden</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78%</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Food &amp; drink tour or attraction</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74%</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Short (&lt; 2hrs) country or coastal walk</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73%</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Having a gourmet meal</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73%</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Event associated with local traditions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73%</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graphicFrame>
        <p:nvGraphicFramePr>
          <p:cNvPr id="58" name="Table 57"/>
          <p:cNvGraphicFramePr>
            <a:graphicFrameLocks noGrp="1"/>
          </p:cNvGraphicFramePr>
          <p:nvPr>
            <p:extLst>
              <p:ext uri="{D42A27DB-BD31-4B8C-83A1-F6EECF244321}">
                <p14:modId xmlns:p14="http://schemas.microsoft.com/office/powerpoint/2010/main" val="4004926149"/>
              </p:ext>
            </p:extLst>
          </p:nvPr>
        </p:nvGraphicFramePr>
        <p:xfrm>
          <a:off x="2260600" y="2220390"/>
          <a:ext cx="4552952" cy="3996000"/>
        </p:xfrm>
        <a:graphic>
          <a:graphicData uri="http://schemas.openxmlformats.org/drawingml/2006/table">
            <a:tbl>
              <a:tblPr>
                <a:tableStyleId>{5C22544A-7EE6-4342-B048-85BDC9FD1C3A}</a:tableStyleId>
              </a:tblPr>
              <a:tblGrid>
                <a:gridCol w="1138238">
                  <a:extLst>
                    <a:ext uri="{9D8B030D-6E8A-4147-A177-3AD203B41FA5}">
                      <a16:colId xmlns:a16="http://schemas.microsoft.com/office/drawing/2014/main" xmlns="" val="2739516737"/>
                    </a:ext>
                  </a:extLst>
                </a:gridCol>
                <a:gridCol w="1138238">
                  <a:extLst>
                    <a:ext uri="{9D8B030D-6E8A-4147-A177-3AD203B41FA5}">
                      <a16:colId xmlns:a16="http://schemas.microsoft.com/office/drawing/2014/main" xmlns="" val="1766475486"/>
                    </a:ext>
                  </a:extLst>
                </a:gridCol>
                <a:gridCol w="1138238">
                  <a:extLst>
                    <a:ext uri="{9D8B030D-6E8A-4147-A177-3AD203B41FA5}">
                      <a16:colId xmlns:a16="http://schemas.microsoft.com/office/drawing/2014/main" xmlns="" val="2701203405"/>
                    </a:ext>
                  </a:extLst>
                </a:gridCol>
                <a:gridCol w="1138238">
                  <a:extLst>
                    <a:ext uri="{9D8B030D-6E8A-4147-A177-3AD203B41FA5}">
                      <a16:colId xmlns:a16="http://schemas.microsoft.com/office/drawing/2014/main" xmlns="" val="3701939803"/>
                    </a:ext>
                  </a:extLst>
                </a:gridCol>
              </a:tblGrid>
              <a:tr h="396000">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(114)</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Female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109)</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110)</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116)</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(112)</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Mid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116)</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(114)</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AB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119)</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18-34s without kids</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117)</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(118)</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18-34s without kids</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117)</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(120)</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AB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135)</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18-34s without kids</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112)</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(136)</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120)</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143)</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35-54 (114)</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AB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131)</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Mid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126)</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(137)</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AB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115)</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145)</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sp>
        <p:nvSpPr>
          <p:cNvPr id="59" name="Rectangle 58"/>
          <p:cNvSpPr/>
          <p:nvPr/>
        </p:nvSpPr>
        <p:spPr>
          <a:xfrm>
            <a:off x="2344387" y="1450600"/>
            <a:ext cx="2938813"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MARKET LEVEL</a:t>
            </a:r>
          </a:p>
          <a:p>
            <a:pPr>
              <a:lnSpc>
                <a:spcPts val="1100"/>
              </a:lnSpc>
            </a:pPr>
            <a:r>
              <a:rPr lang="en-GB" sz="1200" b="1" dirty="0">
                <a:solidFill>
                  <a:srgbClr val="120742"/>
                </a:solidFill>
                <a:latin typeface="Arial" panose="020B0604020202020204" pitchFamily="34" charset="0"/>
                <a:cs typeface="Arial" panose="020B0604020202020204" pitchFamily="34" charset="0"/>
              </a:rPr>
              <a:t>DEMOGRAPHIC SKEWS </a:t>
            </a:r>
          </a:p>
          <a:p>
            <a:pPr>
              <a:lnSpc>
                <a:spcPts val="1100"/>
              </a:lnSpc>
            </a:pPr>
            <a:r>
              <a:rPr lang="en-GB" sz="700" dirty="0">
                <a:latin typeface="Arial" panose="020B0604020202020204" pitchFamily="34" charset="0"/>
                <a:cs typeface="Arial" panose="020B0604020202020204" pitchFamily="34" charset="0"/>
              </a:rPr>
              <a:t>CALLING OUT OF BIGGEST SKEWS IN LEVEL OF CONSIDERATION OF ACTIVITY BY AGE, GENDER SOCIAL GRADE AND LIFESTAGE </a:t>
            </a:r>
          </a:p>
        </p:txBody>
      </p:sp>
      <p:sp>
        <p:nvSpPr>
          <p:cNvPr id="60" name="Rectangle 59"/>
          <p:cNvSpPr/>
          <p:nvPr/>
        </p:nvSpPr>
        <p:spPr>
          <a:xfrm>
            <a:off x="6955787" y="1450600"/>
            <a:ext cx="2094233"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CROSS-OVER WITH OTHER ACTIVITIES</a:t>
            </a:r>
          </a:p>
          <a:p>
            <a:pPr>
              <a:lnSpc>
                <a:spcPts val="1100"/>
              </a:lnSpc>
            </a:pPr>
            <a:r>
              <a:rPr lang="en-GB" sz="700" dirty="0">
                <a:latin typeface="Arial" panose="020B0604020202020204" pitchFamily="34" charset="0"/>
                <a:cs typeface="Arial" panose="020B0604020202020204" pitchFamily="34" charset="0"/>
              </a:rPr>
              <a:t>CONSIDERATION OF OTHER ACTIVITIES AMONG CONSIDERING ACTIVITY (TOP 2 BOX)</a:t>
            </a:r>
          </a:p>
        </p:txBody>
      </p:sp>
      <p:graphicFrame>
        <p:nvGraphicFramePr>
          <p:cNvPr id="25" name="Chart Placeholder 7">
            <a:extLst>
              <a:ext uri="{FF2B5EF4-FFF2-40B4-BE49-F238E27FC236}">
                <a16:creationId xmlns:a16="http://schemas.microsoft.com/office/drawing/2014/main" xmlns="" id="{B89DC52C-CFD9-4D9B-9D02-B43276EEACC2}"/>
              </a:ext>
            </a:extLst>
          </p:cNvPr>
          <p:cNvGraphicFramePr>
            <a:graphicFrameLocks/>
          </p:cNvGraphicFramePr>
          <p:nvPr>
            <p:extLst>
              <p:ext uri="{D42A27DB-BD31-4B8C-83A1-F6EECF244321}">
                <p14:modId xmlns:p14="http://schemas.microsoft.com/office/powerpoint/2010/main" val="1354084942"/>
              </p:ext>
            </p:extLst>
          </p:nvPr>
        </p:nvGraphicFramePr>
        <p:xfrm>
          <a:off x="-1366069" y="855950"/>
          <a:ext cx="9743207" cy="467610"/>
        </p:xfrm>
        <a:graphic>
          <a:graphicData uri="http://schemas.openxmlformats.org/drawingml/2006/chart">
            <c:chart xmlns:c="http://schemas.openxmlformats.org/drawingml/2006/chart" xmlns:r="http://schemas.openxmlformats.org/officeDocument/2006/relationships" r:id="rId9"/>
          </a:graphicData>
        </a:graphic>
      </p:graphicFrame>
      <p:sp>
        <p:nvSpPr>
          <p:cNvPr id="26" name="Rectangle 25">
            <a:extLst>
              <a:ext uri="{FF2B5EF4-FFF2-40B4-BE49-F238E27FC236}">
                <a16:creationId xmlns:a16="http://schemas.microsoft.com/office/drawing/2014/main" xmlns="" id="{50CE2E74-8647-4D25-9750-EA9DBE22A5D2}"/>
              </a:ext>
            </a:extLst>
          </p:cNvPr>
          <p:cNvSpPr/>
          <p:nvPr/>
        </p:nvSpPr>
        <p:spPr>
          <a:xfrm>
            <a:off x="1830724" y="665551"/>
            <a:ext cx="564257" cy="276999"/>
          </a:xfrm>
          <a:prstGeom prst="rect">
            <a:avLst/>
          </a:prstGeom>
          <a:solidFill>
            <a:schemeClr val="bg1"/>
          </a:solidFill>
        </p:spPr>
        <p:txBody>
          <a:bodyPr wrap="none" lIns="0" tIns="0" rIns="0" bIns="0">
            <a:spAutoFit/>
          </a:bodyPr>
          <a:lstStyle/>
          <a:p>
            <a:r>
              <a:rPr lang="en-GB" sz="900" dirty="0">
                <a:solidFill>
                  <a:srgbClr val="92D050"/>
                </a:solidFill>
                <a:latin typeface="Arial" panose="020B0604020202020204" pitchFamily="34" charset="0"/>
                <a:cs typeface="Arial" panose="020B0604020202020204" pitchFamily="34" charset="0"/>
              </a:rPr>
              <a:t>Very likely</a:t>
            </a:r>
          </a:p>
          <a:p>
            <a:r>
              <a:rPr lang="en-GB" sz="900" dirty="0">
                <a:solidFill>
                  <a:srgbClr val="92D050"/>
                </a:solidFill>
                <a:latin typeface="Arial" panose="020B0604020202020204" pitchFamily="34" charset="0"/>
                <a:cs typeface="Arial" panose="020B0604020202020204" pitchFamily="34" charset="0"/>
              </a:rPr>
              <a:t>to consider</a:t>
            </a:r>
          </a:p>
        </p:txBody>
      </p:sp>
      <p:sp>
        <p:nvSpPr>
          <p:cNvPr id="27" name="Rectangle 26">
            <a:extLst>
              <a:ext uri="{FF2B5EF4-FFF2-40B4-BE49-F238E27FC236}">
                <a16:creationId xmlns:a16="http://schemas.microsoft.com/office/drawing/2014/main" xmlns="" id="{3CA1E980-02A8-4E97-AF77-F088676269BB}"/>
              </a:ext>
            </a:extLst>
          </p:cNvPr>
          <p:cNvSpPr/>
          <p:nvPr/>
        </p:nvSpPr>
        <p:spPr>
          <a:xfrm>
            <a:off x="2964024" y="665551"/>
            <a:ext cx="769441" cy="276999"/>
          </a:xfrm>
          <a:prstGeom prst="rect">
            <a:avLst/>
          </a:prstGeom>
          <a:solidFill>
            <a:schemeClr val="bg1"/>
          </a:solidFill>
        </p:spPr>
        <p:txBody>
          <a:bodyPr wrap="none" lIns="0" tIns="0" rIns="0" bIns="0">
            <a:spAutoFit/>
          </a:bodyPr>
          <a:lstStyle/>
          <a:p>
            <a:r>
              <a:rPr lang="en-GB" sz="900" dirty="0">
                <a:solidFill>
                  <a:srgbClr val="00B050"/>
                </a:solidFill>
                <a:latin typeface="Arial" panose="020B0604020202020204" pitchFamily="34" charset="0"/>
                <a:cs typeface="Arial" panose="020B0604020202020204" pitchFamily="34" charset="0"/>
              </a:rPr>
              <a:t>Definitely </a:t>
            </a:r>
          </a:p>
          <a:p>
            <a:r>
              <a:rPr lang="en-GB" sz="900" dirty="0">
                <a:solidFill>
                  <a:srgbClr val="00B050"/>
                </a:solidFill>
                <a:latin typeface="Arial" panose="020B0604020202020204" pitchFamily="34" charset="0"/>
                <a:cs typeface="Arial" panose="020B0604020202020204" pitchFamily="34" charset="0"/>
              </a:rPr>
              <a:t>would consider</a:t>
            </a:r>
          </a:p>
        </p:txBody>
      </p:sp>
    </p:spTree>
    <p:extLst>
      <p:ext uri="{BB962C8B-B14F-4D97-AF65-F5344CB8AC3E}">
        <p14:creationId xmlns:p14="http://schemas.microsoft.com/office/powerpoint/2010/main" val="2927227709"/>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ext Placeholder 17"/>
          <p:cNvSpPr>
            <a:spLocks noGrp="1"/>
          </p:cNvSpPr>
          <p:nvPr>
            <p:ph type="body" sz="quarter" idx="13"/>
          </p:nvPr>
        </p:nvSpPr>
        <p:spPr>
          <a:xfrm>
            <a:off x="364445" y="6396162"/>
            <a:ext cx="4381504" cy="274638"/>
          </a:xfrm>
        </p:spPr>
        <p:txBody>
          <a:bodyPr lIns="0"/>
          <a:lstStyle/>
          <a:p>
            <a:r>
              <a:rPr lang="en-GB" dirty="0"/>
              <a:t>Discover England Fund – Activities &amp; Themes Research 2017</a:t>
            </a:r>
          </a:p>
        </p:txBody>
      </p:sp>
      <p:pic>
        <p:nvPicPr>
          <p:cNvPr id="6" name="Picture 5"/>
          <p:cNvPicPr>
            <a:picLocks noChangeAspect="1"/>
          </p:cNvPicPr>
          <p:nvPr/>
        </p:nvPicPr>
        <p:blipFill>
          <a:blip r:embed="rId3">
            <a:clrChange>
              <a:clrFrom>
                <a:srgbClr val="FFFFFF"/>
              </a:clrFrom>
              <a:clrTo>
                <a:srgbClr val="FFFFFF">
                  <a:alpha val="0"/>
                </a:srgbClr>
              </a:clrTo>
            </a:clrChange>
          </a:blip>
          <a:stretch>
            <a:fillRect/>
          </a:stretch>
        </p:blipFill>
        <p:spPr>
          <a:xfrm>
            <a:off x="7118198" y="6384361"/>
            <a:ext cx="947246" cy="257740"/>
          </a:xfrm>
          <a:prstGeom prst="rect">
            <a:avLst/>
          </a:prstGeom>
        </p:spPr>
      </p:pic>
      <p:pic>
        <p:nvPicPr>
          <p:cNvPr id="24" name="Picture 23"/>
          <p:cNvPicPr>
            <a:picLocks noChangeAspect="1"/>
          </p:cNvPicPr>
          <p:nvPr/>
        </p:nvPicPr>
        <p:blipFill rotWithShape="1">
          <a:blip r:embed="rId4"/>
          <a:srcRect l="17343" t="4419" r="12023" b="12561"/>
          <a:stretch/>
        </p:blipFill>
        <p:spPr>
          <a:xfrm>
            <a:off x="8172950" y="6341608"/>
            <a:ext cx="359990" cy="355944"/>
          </a:xfrm>
          <a:prstGeom prst="ellipse">
            <a:avLst/>
          </a:prstGeom>
        </p:spPr>
      </p:pic>
      <p:sp>
        <p:nvSpPr>
          <p:cNvPr id="38" name="TextBox 37"/>
          <p:cNvSpPr txBox="1"/>
          <p:nvPr/>
        </p:nvSpPr>
        <p:spPr>
          <a:xfrm>
            <a:off x="1997213" y="274989"/>
            <a:ext cx="4897451" cy="307777"/>
          </a:xfrm>
          <a:prstGeom prst="rect">
            <a:avLst/>
          </a:prstGeom>
          <a:noFill/>
        </p:spPr>
        <p:txBody>
          <a:bodyPr wrap="square" rtlCol="0">
            <a:spAutoFit/>
          </a:bodyPr>
          <a:lstStyle/>
          <a:p>
            <a:r>
              <a:rPr lang="en-GB" sz="1400" b="1" dirty="0">
                <a:solidFill>
                  <a:schemeClr val="bg1"/>
                </a:solidFill>
                <a:latin typeface="Arial" panose="020B0604020202020204" pitchFamily="34" charset="0"/>
                <a:cs typeface="Arial" panose="020B0604020202020204" pitchFamily="34" charset="0"/>
              </a:rPr>
              <a:t>Experiencing local nightlife</a:t>
            </a:r>
          </a:p>
        </p:txBody>
      </p:sp>
      <p:pic>
        <p:nvPicPr>
          <p:cNvPr id="31" name="Picture 30"/>
          <p:cNvPicPr>
            <a:picLocks noChangeAspect="1"/>
          </p:cNvPicPr>
          <p:nvPr/>
        </p:nvPicPr>
        <p:blipFill rotWithShape="1">
          <a:blip r:embed="rId5">
            <a:clrChange>
              <a:clrFrom>
                <a:srgbClr val="FFFFFF"/>
              </a:clrFrom>
              <a:clrTo>
                <a:srgbClr val="FFFFFF">
                  <a:alpha val="0"/>
                </a:srgbClr>
              </a:clrTo>
            </a:clrChange>
            <a:duotone>
              <a:schemeClr val="accent1">
                <a:shade val="45000"/>
                <a:satMod val="135000"/>
              </a:schemeClr>
              <a:prstClr val="white"/>
            </a:duotone>
          </a:blip>
          <a:srcRect l="12310"/>
          <a:stretch/>
        </p:blipFill>
        <p:spPr>
          <a:xfrm>
            <a:off x="2312861" y="2221322"/>
            <a:ext cx="1060577" cy="409658"/>
          </a:xfrm>
          <a:prstGeom prst="rect">
            <a:avLst/>
          </a:prstGeom>
        </p:spPr>
      </p:pic>
      <p:grpSp>
        <p:nvGrpSpPr>
          <p:cNvPr id="35" name="Group 34"/>
          <p:cNvGrpSpPr/>
          <p:nvPr/>
        </p:nvGrpSpPr>
        <p:grpSpPr>
          <a:xfrm>
            <a:off x="3786188" y="2228850"/>
            <a:ext cx="376238" cy="370021"/>
            <a:chOff x="9854026" y="2720970"/>
            <a:chExt cx="2328762" cy="2438400"/>
          </a:xfrm>
        </p:grpSpPr>
        <p:pic>
          <p:nvPicPr>
            <p:cNvPr id="36" name="Picture 35"/>
            <p:cNvPicPr>
              <a:picLocks noChangeAspect="1"/>
            </p:cNvPicPr>
            <p:nvPr/>
          </p:nvPicPr>
          <p:blipFill rotWithShape="1">
            <a:blip r:embed="rId6">
              <a:clrChange>
                <a:clrFrom>
                  <a:srgbClr val="FFFFFF"/>
                </a:clrFrom>
                <a:clrTo>
                  <a:srgbClr val="FFFFFF">
                    <a:alpha val="0"/>
                  </a:srgbClr>
                </a:clrTo>
              </a:clrChange>
              <a:duotone>
                <a:schemeClr val="accent1">
                  <a:shade val="45000"/>
                  <a:satMod val="135000"/>
                </a:schemeClr>
                <a:prstClr val="white"/>
              </a:duotone>
            </a:blip>
            <a:srcRect l="3673" r="64404"/>
            <a:stretch/>
          </p:blipFill>
          <p:spPr>
            <a:xfrm>
              <a:off x="9854026" y="2720970"/>
              <a:ext cx="1173708" cy="2438400"/>
            </a:xfrm>
            <a:prstGeom prst="rect">
              <a:avLst/>
            </a:prstGeom>
          </p:spPr>
        </p:pic>
        <p:pic>
          <p:nvPicPr>
            <p:cNvPr id="41" name="Picture 40"/>
            <p:cNvPicPr>
              <a:picLocks noChangeAspect="1"/>
            </p:cNvPicPr>
            <p:nvPr/>
          </p:nvPicPr>
          <p:blipFill rotWithShape="1">
            <a:blip r:embed="rId6">
              <a:clrChange>
                <a:clrFrom>
                  <a:srgbClr val="FFFFFF"/>
                </a:clrFrom>
                <a:clrTo>
                  <a:srgbClr val="FFFFFF">
                    <a:alpha val="0"/>
                  </a:srgbClr>
                </a:clrTo>
              </a:clrChange>
              <a:duotone>
                <a:schemeClr val="accent1">
                  <a:shade val="45000"/>
                  <a:satMod val="135000"/>
                </a:schemeClr>
                <a:prstClr val="white"/>
              </a:duotone>
            </a:blip>
            <a:srcRect l="66034" r="2043"/>
            <a:stretch/>
          </p:blipFill>
          <p:spPr>
            <a:xfrm>
              <a:off x="11009080" y="2720970"/>
              <a:ext cx="1173708" cy="2438400"/>
            </a:xfrm>
            <a:prstGeom prst="rect">
              <a:avLst/>
            </a:prstGeom>
          </p:spPr>
        </p:pic>
      </p:grpSp>
      <p:pic>
        <p:nvPicPr>
          <p:cNvPr id="43" name="Picture 42"/>
          <p:cNvPicPr>
            <a:picLocks noChangeAspect="1"/>
          </p:cNvPicPr>
          <p:nvPr/>
        </p:nvPicPr>
        <p:blipFill>
          <a:blip r:embed="rId7">
            <a:clrChange>
              <a:clrFrom>
                <a:srgbClr val="FFFFFF"/>
              </a:clrFrom>
              <a:clrTo>
                <a:srgbClr val="FFFFFF">
                  <a:alpha val="0"/>
                </a:srgbClr>
              </a:clrTo>
            </a:clrChange>
            <a:duotone>
              <a:schemeClr val="accent1">
                <a:shade val="45000"/>
                <a:satMod val="135000"/>
              </a:schemeClr>
              <a:prstClr val="white"/>
            </a:duotone>
          </a:blip>
          <a:stretch>
            <a:fillRect/>
          </a:stretch>
        </p:blipFill>
        <p:spPr>
          <a:xfrm>
            <a:off x="4900113" y="2233613"/>
            <a:ext cx="400136" cy="355163"/>
          </a:xfrm>
          <a:prstGeom prst="rect">
            <a:avLst/>
          </a:prstGeom>
        </p:spPr>
      </p:pic>
      <p:pic>
        <p:nvPicPr>
          <p:cNvPr id="45" name="Picture 44"/>
          <p:cNvPicPr>
            <a:picLocks noChangeAspect="1"/>
          </p:cNvPicPr>
          <p:nvPr/>
        </p:nvPicPr>
        <p:blipFill>
          <a:blip r:embed="rId8">
            <a:clrChange>
              <a:clrFrom>
                <a:srgbClr val="FFFFFF"/>
              </a:clrFrom>
              <a:clrTo>
                <a:srgbClr val="FFFFFF">
                  <a:alpha val="0"/>
                </a:srgbClr>
              </a:clrTo>
            </a:clrChange>
            <a:duotone>
              <a:schemeClr val="accent1">
                <a:shade val="45000"/>
                <a:satMod val="135000"/>
              </a:schemeClr>
              <a:prstClr val="white"/>
            </a:duotone>
          </a:blip>
          <a:stretch>
            <a:fillRect/>
          </a:stretch>
        </p:blipFill>
        <p:spPr>
          <a:xfrm>
            <a:off x="5999205" y="2227674"/>
            <a:ext cx="525420" cy="355840"/>
          </a:xfrm>
          <a:prstGeom prst="rect">
            <a:avLst/>
          </a:prstGeom>
        </p:spPr>
      </p:pic>
      <p:sp>
        <p:nvSpPr>
          <p:cNvPr id="33" name="Rectangle 32"/>
          <p:cNvSpPr/>
          <p:nvPr/>
        </p:nvSpPr>
        <p:spPr>
          <a:xfrm>
            <a:off x="222440" y="943161"/>
            <a:ext cx="1550020" cy="323165"/>
          </a:xfrm>
          <a:prstGeom prst="rect">
            <a:avLst/>
          </a:prstGeom>
          <a:noFill/>
        </p:spPr>
        <p:txBody>
          <a:bodyPr wrap="square" lIns="0" tIns="0" rIns="0" bIns="0">
            <a:spAutoFit/>
          </a:bodyPr>
          <a:lstStyle/>
          <a:p>
            <a:pPr algn="r"/>
            <a:r>
              <a:rPr lang="en-GB" sz="1050" b="1" dirty="0">
                <a:latin typeface="Arial" panose="020B0604020202020204" pitchFamily="34" charset="0"/>
                <a:cs typeface="Arial" panose="020B0604020202020204" pitchFamily="34" charset="0"/>
              </a:rPr>
              <a:t>Consideration of </a:t>
            </a:r>
          </a:p>
          <a:p>
            <a:pPr algn="r"/>
            <a:r>
              <a:rPr lang="en-GB" sz="1050" b="1" dirty="0">
                <a:latin typeface="Arial" panose="020B0604020202020204" pitchFamily="34" charset="0"/>
                <a:cs typeface="Arial" panose="020B0604020202020204" pitchFamily="34" charset="0"/>
              </a:rPr>
              <a:t>activity in England </a:t>
            </a:r>
            <a:endParaRPr lang="en-GB" sz="1050" b="1" dirty="0">
              <a:solidFill>
                <a:srgbClr val="00B050"/>
              </a:solidFill>
              <a:latin typeface="Arial" panose="020B0604020202020204" pitchFamily="34" charset="0"/>
              <a:cs typeface="Arial" panose="020B0604020202020204" pitchFamily="34" charset="0"/>
            </a:endParaRPr>
          </a:p>
        </p:txBody>
      </p:sp>
      <p:sp>
        <p:nvSpPr>
          <p:cNvPr id="51" name="Oval 50"/>
          <p:cNvSpPr/>
          <p:nvPr/>
        </p:nvSpPr>
        <p:spPr>
          <a:xfrm>
            <a:off x="7611047"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Tier 2</a:t>
            </a:r>
          </a:p>
          <a:p>
            <a:pPr lvl="0" algn="ctr"/>
            <a:r>
              <a:rPr lang="en-US" sz="900" baseline="-3000" dirty="0">
                <a:solidFill>
                  <a:srgbClr val="120742"/>
                </a:solidFill>
                <a:latin typeface="Arial" panose="020B0604020202020204" pitchFamily="34" charset="0"/>
                <a:cs typeface="Arial" panose="020B0604020202020204" pitchFamily="34" charset="0"/>
              </a:rPr>
              <a:t>Consideration </a:t>
            </a:r>
          </a:p>
          <a:p>
            <a:pPr lvl="0" algn="ctr"/>
            <a:r>
              <a:rPr lang="en-US" sz="900" baseline="-3000" dirty="0">
                <a:solidFill>
                  <a:srgbClr val="120742"/>
                </a:solidFill>
                <a:latin typeface="Arial" panose="020B0604020202020204" pitchFamily="34" charset="0"/>
                <a:cs typeface="Arial" panose="020B0604020202020204" pitchFamily="34" charset="0"/>
              </a:rPr>
              <a:t>tier (activity)</a:t>
            </a:r>
          </a:p>
        </p:txBody>
      </p:sp>
      <p:sp>
        <p:nvSpPr>
          <p:cNvPr id="52" name="Oval 51"/>
          <p:cNvSpPr/>
          <p:nvPr/>
        </p:nvSpPr>
        <p:spPr>
          <a:xfrm>
            <a:off x="8384732"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Rank 16</a:t>
            </a:r>
          </a:p>
          <a:p>
            <a:pPr lvl="0" algn="ctr"/>
            <a:r>
              <a:rPr lang="en-US" sz="900" baseline="-3000" dirty="0">
                <a:solidFill>
                  <a:srgbClr val="120742"/>
                </a:solidFill>
                <a:latin typeface="Arial" panose="020B0604020202020204" pitchFamily="34" charset="0"/>
                <a:cs typeface="Arial" panose="020B0604020202020204" pitchFamily="34" charset="0"/>
              </a:rPr>
              <a:t>Activity cluster</a:t>
            </a:r>
          </a:p>
          <a:p>
            <a:pPr lvl="0" algn="ctr"/>
            <a:r>
              <a:rPr lang="en-US" sz="900" baseline="-3000" dirty="0">
                <a:solidFill>
                  <a:srgbClr val="120742"/>
                </a:solidFill>
                <a:latin typeface="Arial" panose="020B0604020202020204" pitchFamily="34" charset="0"/>
                <a:cs typeface="Arial" panose="020B0604020202020204" pitchFamily="34" charset="0"/>
              </a:rPr>
              <a:t>ranking </a:t>
            </a:r>
          </a:p>
        </p:txBody>
      </p:sp>
      <p:sp>
        <p:nvSpPr>
          <p:cNvPr id="53" name="Oval 52"/>
          <p:cNvSpPr/>
          <p:nvPr/>
        </p:nvSpPr>
        <p:spPr>
          <a:xfrm>
            <a:off x="6837362"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50%</a:t>
            </a:r>
          </a:p>
          <a:p>
            <a:pPr lvl="0" algn="ctr"/>
            <a:r>
              <a:rPr lang="en-US" sz="900" baseline="-3000" dirty="0">
                <a:solidFill>
                  <a:srgbClr val="120742"/>
                </a:solidFill>
                <a:latin typeface="Arial" panose="020B0604020202020204" pitchFamily="34" charset="0"/>
                <a:cs typeface="Arial" panose="020B0604020202020204" pitchFamily="34" charset="0"/>
              </a:rPr>
              <a:t>Consideration </a:t>
            </a:r>
          </a:p>
          <a:p>
            <a:pPr lvl="0" algn="ctr"/>
            <a:r>
              <a:rPr lang="en-US" sz="900" baseline="-3000" dirty="0">
                <a:solidFill>
                  <a:srgbClr val="120742"/>
                </a:solidFill>
                <a:latin typeface="Arial" panose="020B0604020202020204" pitchFamily="34" charset="0"/>
                <a:cs typeface="Arial" panose="020B0604020202020204" pitchFamily="34" charset="0"/>
              </a:rPr>
              <a:t>of activity</a:t>
            </a:r>
          </a:p>
        </p:txBody>
      </p:sp>
      <p:graphicFrame>
        <p:nvGraphicFramePr>
          <p:cNvPr id="54" name="Table 53"/>
          <p:cNvGraphicFramePr>
            <a:graphicFrameLocks noGrp="1"/>
          </p:cNvGraphicFramePr>
          <p:nvPr>
            <p:extLst>
              <p:ext uri="{D42A27DB-BD31-4B8C-83A1-F6EECF244321}">
                <p14:modId xmlns:p14="http://schemas.microsoft.com/office/powerpoint/2010/main" val="2421145482"/>
              </p:ext>
            </p:extLst>
          </p:nvPr>
        </p:nvGraphicFramePr>
        <p:xfrm>
          <a:off x="352419" y="2220075"/>
          <a:ext cx="1817372" cy="3996000"/>
        </p:xfrm>
        <a:graphic>
          <a:graphicData uri="http://schemas.openxmlformats.org/drawingml/2006/table">
            <a:tbl>
              <a:tblPr>
                <a:tableStyleId>{5C22544A-7EE6-4342-B048-85BDC9FD1C3A}</a:tableStyleId>
              </a:tblPr>
              <a:tblGrid>
                <a:gridCol w="506413">
                  <a:extLst>
                    <a:ext uri="{9D8B030D-6E8A-4147-A177-3AD203B41FA5}">
                      <a16:colId xmlns:a16="http://schemas.microsoft.com/office/drawing/2014/main" xmlns="" val="63228188"/>
                    </a:ext>
                  </a:extLst>
                </a:gridCol>
                <a:gridCol w="495871">
                  <a:extLst>
                    <a:ext uri="{9D8B030D-6E8A-4147-A177-3AD203B41FA5}">
                      <a16:colId xmlns:a16="http://schemas.microsoft.com/office/drawing/2014/main" xmlns="" val="1958371471"/>
                    </a:ext>
                  </a:extLst>
                </a:gridCol>
                <a:gridCol w="369316">
                  <a:extLst>
                    <a:ext uri="{9D8B030D-6E8A-4147-A177-3AD203B41FA5}">
                      <a16:colId xmlns:a16="http://schemas.microsoft.com/office/drawing/2014/main" xmlns="" val="2739516737"/>
                    </a:ext>
                  </a:extLst>
                </a:gridCol>
                <a:gridCol w="445772">
                  <a:extLst>
                    <a:ext uri="{9D8B030D-6E8A-4147-A177-3AD203B41FA5}">
                      <a16:colId xmlns:a16="http://schemas.microsoft.com/office/drawing/2014/main" xmlns="" val="2729930291"/>
                    </a:ext>
                  </a:extLst>
                </a:gridCol>
              </a:tblGrid>
              <a:tr h="396000">
                <a:tc>
                  <a:txBody>
                    <a:bodyPr/>
                    <a:lstStyle/>
                    <a:p>
                      <a:pPr algn="l" fontAlgn="b"/>
                      <a:r>
                        <a:rPr lang="en-GB" sz="1100" b="1" i="0" u="none" strike="noStrike" dirty="0">
                          <a:solidFill>
                            <a:schemeClr val="tx1"/>
                          </a:solidFill>
                          <a:effectLst/>
                          <a:latin typeface="Arial" panose="020B0604020202020204" pitchFamily="34" charset="0"/>
                          <a:cs typeface="Arial" panose="020B0604020202020204" pitchFamily="34" charset="0"/>
                        </a:rPr>
                        <a:t>Market</a:t>
                      </a:r>
                    </a:p>
                  </a:txBody>
                  <a:tcPr marL="9525" marR="9525" marT="0" marB="0">
                    <a:lnL w="12700" cmpd="sng">
                      <a:noFill/>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8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 &amp; INDEX </a:t>
                      </a:r>
                      <a:endParaRPr lang="en-GB" sz="2000" b="1" i="0" u="none" strike="noStrike" dirty="0">
                        <a:solidFill>
                          <a:schemeClr val="tx1"/>
                        </a:solidFill>
                        <a:effectLst/>
                        <a:latin typeface="Arial" panose="020B0604020202020204" pitchFamily="34" charset="0"/>
                        <a:cs typeface="Arial" panose="020B0604020202020204" pitchFamily="34" charset="0"/>
                      </a:endParaRPr>
                    </a:p>
                  </a:txBody>
                  <a:tcPr marL="9525" marR="9525" marT="0"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en-GB" sz="1100" b="1"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1100" b="1"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Rank</a:t>
                      </a:r>
                      <a:endParaRPr kumimoji="0" lang="en-GB" sz="11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9525" marR="9525" marT="0" marB="0">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NO</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71%</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141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4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CH</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56%</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113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92D050"/>
                    </a:solid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25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FR</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52%</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104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14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IT</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50%</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99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16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USA</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48%</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95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23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DE</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46%</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91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12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SP</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45%</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91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19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NL</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45%</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89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13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AUS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41%</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82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21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UK</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40%</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80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23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sp>
        <p:nvSpPr>
          <p:cNvPr id="55" name="Rectangle 54"/>
          <p:cNvSpPr/>
          <p:nvPr/>
        </p:nvSpPr>
        <p:spPr>
          <a:xfrm>
            <a:off x="352419" y="1450600"/>
            <a:ext cx="1909642"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MARKET LEVEL CONSIDERATION</a:t>
            </a:r>
          </a:p>
          <a:p>
            <a:pPr>
              <a:lnSpc>
                <a:spcPts val="1100"/>
              </a:lnSpc>
            </a:pPr>
            <a:r>
              <a:rPr lang="en-GB" sz="700" dirty="0">
                <a:latin typeface="Arial" panose="020B0604020202020204" pitchFamily="34" charset="0"/>
                <a:cs typeface="Arial" panose="020B0604020202020204" pitchFamily="34" charset="0"/>
              </a:rPr>
              <a:t>TOP 2 BOX CONSIDERATION OF ACTIVITY INDEXED VS. TOTAL &amp;  RANKED </a:t>
            </a:r>
          </a:p>
        </p:txBody>
      </p:sp>
      <p:graphicFrame>
        <p:nvGraphicFramePr>
          <p:cNvPr id="56" name="Table 55"/>
          <p:cNvGraphicFramePr>
            <a:graphicFrameLocks noGrp="1"/>
          </p:cNvGraphicFramePr>
          <p:nvPr>
            <p:extLst>
              <p:ext uri="{D42A27DB-BD31-4B8C-83A1-F6EECF244321}">
                <p14:modId xmlns:p14="http://schemas.microsoft.com/office/powerpoint/2010/main" val="1757850591"/>
              </p:ext>
            </p:extLst>
          </p:nvPr>
        </p:nvGraphicFramePr>
        <p:xfrm>
          <a:off x="6961775" y="2220075"/>
          <a:ext cx="2031429" cy="3996000"/>
        </p:xfrm>
        <a:graphic>
          <a:graphicData uri="http://schemas.openxmlformats.org/drawingml/2006/table">
            <a:tbl>
              <a:tblPr>
                <a:tableStyleId>{5C22544A-7EE6-4342-B048-85BDC9FD1C3A}</a:tableStyleId>
              </a:tblPr>
              <a:tblGrid>
                <a:gridCol w="1440000">
                  <a:extLst>
                    <a:ext uri="{9D8B030D-6E8A-4147-A177-3AD203B41FA5}">
                      <a16:colId xmlns:a16="http://schemas.microsoft.com/office/drawing/2014/main" xmlns="" val="63228188"/>
                    </a:ext>
                  </a:extLst>
                </a:gridCol>
                <a:gridCol w="591429">
                  <a:extLst>
                    <a:ext uri="{9D8B030D-6E8A-4147-A177-3AD203B41FA5}">
                      <a16:colId xmlns:a16="http://schemas.microsoft.com/office/drawing/2014/main" xmlns="" val="2739516737"/>
                    </a:ext>
                  </a:extLst>
                </a:gridCol>
              </a:tblGrid>
              <a:tr h="396000">
                <a:tc>
                  <a:txBody>
                    <a:bodyPr/>
                    <a:lstStyle/>
                    <a:p>
                      <a:pPr algn="l" fontAlgn="b"/>
                      <a:r>
                        <a:rPr lang="en-GB" sz="1100" b="1" i="0" u="none" strike="noStrike" dirty="0">
                          <a:solidFill>
                            <a:schemeClr val="tx1"/>
                          </a:solidFill>
                          <a:effectLst/>
                          <a:latin typeface="Arial" panose="020B0604020202020204" pitchFamily="34" charset="0"/>
                          <a:cs typeface="Arial" panose="020B0604020202020204" pitchFamily="34" charset="0"/>
                        </a:rPr>
                        <a:t>Activity</a:t>
                      </a:r>
                    </a:p>
                  </a:txBody>
                  <a:tcPr marL="9525" marR="9525" marT="9525" marB="0">
                    <a:lnL w="12700" cmpd="sng">
                      <a:noFill/>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7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a:t>
                      </a:r>
                      <a:endParaRPr kumimoji="0" lang="en-GB" sz="18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Seeing world famous or iconic places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87%</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Trying local food &amp; drink specialities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85%</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castle / palace / historic house</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82%</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historic monument</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82%</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museum</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76%</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park/garden</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74%</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Short (&lt; 2hrs) country or coastal walk</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71%</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Having a gourmet meal</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71%</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Shopping for clothes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69%</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Food &amp; drink tour or attraction</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69%</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graphicFrame>
        <p:nvGraphicFramePr>
          <p:cNvPr id="58" name="Table 57"/>
          <p:cNvGraphicFramePr>
            <a:graphicFrameLocks noGrp="1"/>
          </p:cNvGraphicFramePr>
          <p:nvPr>
            <p:extLst>
              <p:ext uri="{D42A27DB-BD31-4B8C-83A1-F6EECF244321}">
                <p14:modId xmlns:p14="http://schemas.microsoft.com/office/powerpoint/2010/main" val="244827867"/>
              </p:ext>
            </p:extLst>
          </p:nvPr>
        </p:nvGraphicFramePr>
        <p:xfrm>
          <a:off x="2260600" y="2220390"/>
          <a:ext cx="4552952" cy="3996000"/>
        </p:xfrm>
        <a:graphic>
          <a:graphicData uri="http://schemas.openxmlformats.org/drawingml/2006/table">
            <a:tbl>
              <a:tblPr>
                <a:tableStyleId>{5C22544A-7EE6-4342-B048-85BDC9FD1C3A}</a:tableStyleId>
              </a:tblPr>
              <a:tblGrid>
                <a:gridCol w="1138238">
                  <a:extLst>
                    <a:ext uri="{9D8B030D-6E8A-4147-A177-3AD203B41FA5}">
                      <a16:colId xmlns:a16="http://schemas.microsoft.com/office/drawing/2014/main" xmlns="" val="2739516737"/>
                    </a:ext>
                  </a:extLst>
                </a:gridCol>
                <a:gridCol w="1138238">
                  <a:extLst>
                    <a:ext uri="{9D8B030D-6E8A-4147-A177-3AD203B41FA5}">
                      <a16:colId xmlns:a16="http://schemas.microsoft.com/office/drawing/2014/main" xmlns="" val="1766475486"/>
                    </a:ext>
                  </a:extLst>
                </a:gridCol>
                <a:gridCol w="1138238">
                  <a:extLst>
                    <a:ext uri="{9D8B030D-6E8A-4147-A177-3AD203B41FA5}">
                      <a16:colId xmlns:a16="http://schemas.microsoft.com/office/drawing/2014/main" xmlns="" val="2701203405"/>
                    </a:ext>
                  </a:extLst>
                </a:gridCol>
                <a:gridCol w="1138238">
                  <a:extLst>
                    <a:ext uri="{9D8B030D-6E8A-4147-A177-3AD203B41FA5}">
                      <a16:colId xmlns:a16="http://schemas.microsoft.com/office/drawing/2014/main" xmlns="" val="3701939803"/>
                    </a:ext>
                  </a:extLst>
                </a:gridCol>
              </a:tblGrid>
              <a:tr h="396000">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(110)</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35-54s without kids</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113)</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113)</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(130)</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117)</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18-34s without kids</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128)</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(127)</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111)</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18-34s without kids</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136)</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(121)</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112)</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18-34s without kids</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115)</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(131)</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AB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117)</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151)</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(114)</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AB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113)</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Mid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113)</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(129)</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116)</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113)</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18-34s without kids</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142)</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(115)</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18-34s without kids</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117)</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18-54 (121)</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115)</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128)</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Mid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142)</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sp>
        <p:nvSpPr>
          <p:cNvPr id="59" name="Rectangle 58"/>
          <p:cNvSpPr/>
          <p:nvPr/>
        </p:nvSpPr>
        <p:spPr>
          <a:xfrm>
            <a:off x="2344387" y="1450600"/>
            <a:ext cx="2976913"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MARKET LEVEL</a:t>
            </a:r>
          </a:p>
          <a:p>
            <a:pPr>
              <a:lnSpc>
                <a:spcPts val="1100"/>
              </a:lnSpc>
            </a:pPr>
            <a:r>
              <a:rPr lang="en-GB" sz="1200" b="1" dirty="0">
                <a:solidFill>
                  <a:srgbClr val="120742"/>
                </a:solidFill>
                <a:latin typeface="Arial" panose="020B0604020202020204" pitchFamily="34" charset="0"/>
                <a:cs typeface="Arial" panose="020B0604020202020204" pitchFamily="34" charset="0"/>
              </a:rPr>
              <a:t>DEMOGRAPHIC SKEWS </a:t>
            </a:r>
          </a:p>
          <a:p>
            <a:pPr>
              <a:lnSpc>
                <a:spcPts val="1100"/>
              </a:lnSpc>
            </a:pPr>
            <a:r>
              <a:rPr lang="en-GB" sz="700" dirty="0">
                <a:latin typeface="Arial" panose="020B0604020202020204" pitchFamily="34" charset="0"/>
                <a:cs typeface="Arial" panose="020B0604020202020204" pitchFamily="34" charset="0"/>
              </a:rPr>
              <a:t>CALLING OUT OF BIGGEST SKEWS IN LEVEL OF CONSIDERATION OF ACTIVITY BY AGE, GENDER SOCIAL GRADE AND LIFESTAGE </a:t>
            </a:r>
          </a:p>
        </p:txBody>
      </p:sp>
      <p:sp>
        <p:nvSpPr>
          <p:cNvPr id="60" name="Rectangle 59"/>
          <p:cNvSpPr/>
          <p:nvPr/>
        </p:nvSpPr>
        <p:spPr>
          <a:xfrm>
            <a:off x="6955787" y="1450600"/>
            <a:ext cx="2094233"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CROSS-OVER WITH OTHER ACTIVITIES</a:t>
            </a:r>
          </a:p>
          <a:p>
            <a:pPr>
              <a:lnSpc>
                <a:spcPts val="1100"/>
              </a:lnSpc>
            </a:pPr>
            <a:r>
              <a:rPr lang="en-GB" sz="700" dirty="0">
                <a:latin typeface="Arial" panose="020B0604020202020204" pitchFamily="34" charset="0"/>
                <a:cs typeface="Arial" panose="020B0604020202020204" pitchFamily="34" charset="0"/>
              </a:rPr>
              <a:t>CONSIDERATION OF OTHER ACTIVITIES AMONG CONSIDERING ACTIVITY (TOP 2 BOX)</a:t>
            </a:r>
          </a:p>
        </p:txBody>
      </p:sp>
      <p:graphicFrame>
        <p:nvGraphicFramePr>
          <p:cNvPr id="25" name="Chart Placeholder 7">
            <a:extLst>
              <a:ext uri="{FF2B5EF4-FFF2-40B4-BE49-F238E27FC236}">
                <a16:creationId xmlns:a16="http://schemas.microsoft.com/office/drawing/2014/main" xmlns="" id="{942EF609-C848-41E8-A0EC-B02500CE2FB0}"/>
              </a:ext>
            </a:extLst>
          </p:cNvPr>
          <p:cNvGraphicFramePr>
            <a:graphicFrameLocks/>
          </p:cNvGraphicFramePr>
          <p:nvPr>
            <p:extLst>
              <p:ext uri="{D42A27DB-BD31-4B8C-83A1-F6EECF244321}">
                <p14:modId xmlns:p14="http://schemas.microsoft.com/office/powerpoint/2010/main" val="3409536936"/>
              </p:ext>
            </p:extLst>
          </p:nvPr>
        </p:nvGraphicFramePr>
        <p:xfrm>
          <a:off x="-1366069" y="855950"/>
          <a:ext cx="9743207" cy="467610"/>
        </p:xfrm>
        <a:graphic>
          <a:graphicData uri="http://schemas.openxmlformats.org/drawingml/2006/chart">
            <c:chart xmlns:c="http://schemas.openxmlformats.org/drawingml/2006/chart" xmlns:r="http://schemas.openxmlformats.org/officeDocument/2006/relationships" r:id="rId9"/>
          </a:graphicData>
        </a:graphic>
      </p:graphicFrame>
      <p:sp>
        <p:nvSpPr>
          <p:cNvPr id="26" name="Rectangle 25">
            <a:extLst>
              <a:ext uri="{FF2B5EF4-FFF2-40B4-BE49-F238E27FC236}">
                <a16:creationId xmlns:a16="http://schemas.microsoft.com/office/drawing/2014/main" xmlns="" id="{7A75D3CB-A943-4E4B-B667-12015C71D74D}"/>
              </a:ext>
            </a:extLst>
          </p:cNvPr>
          <p:cNvSpPr/>
          <p:nvPr/>
        </p:nvSpPr>
        <p:spPr>
          <a:xfrm>
            <a:off x="1830724" y="665551"/>
            <a:ext cx="564257" cy="276999"/>
          </a:xfrm>
          <a:prstGeom prst="rect">
            <a:avLst/>
          </a:prstGeom>
          <a:solidFill>
            <a:schemeClr val="bg1"/>
          </a:solidFill>
        </p:spPr>
        <p:txBody>
          <a:bodyPr wrap="none" lIns="0" tIns="0" rIns="0" bIns="0">
            <a:spAutoFit/>
          </a:bodyPr>
          <a:lstStyle/>
          <a:p>
            <a:r>
              <a:rPr lang="en-GB" sz="900" dirty="0">
                <a:solidFill>
                  <a:srgbClr val="92D050"/>
                </a:solidFill>
                <a:latin typeface="Arial" panose="020B0604020202020204" pitchFamily="34" charset="0"/>
                <a:cs typeface="Arial" panose="020B0604020202020204" pitchFamily="34" charset="0"/>
              </a:rPr>
              <a:t>Very likely</a:t>
            </a:r>
          </a:p>
          <a:p>
            <a:r>
              <a:rPr lang="en-GB" sz="900" dirty="0">
                <a:solidFill>
                  <a:srgbClr val="92D050"/>
                </a:solidFill>
                <a:latin typeface="Arial" panose="020B0604020202020204" pitchFamily="34" charset="0"/>
                <a:cs typeface="Arial" panose="020B0604020202020204" pitchFamily="34" charset="0"/>
              </a:rPr>
              <a:t>to consider</a:t>
            </a:r>
          </a:p>
        </p:txBody>
      </p:sp>
      <p:sp>
        <p:nvSpPr>
          <p:cNvPr id="27" name="Rectangle 26">
            <a:extLst>
              <a:ext uri="{FF2B5EF4-FFF2-40B4-BE49-F238E27FC236}">
                <a16:creationId xmlns:a16="http://schemas.microsoft.com/office/drawing/2014/main" xmlns="" id="{E75969A3-92BB-48E6-94A6-150D8A58E589}"/>
              </a:ext>
            </a:extLst>
          </p:cNvPr>
          <p:cNvSpPr/>
          <p:nvPr/>
        </p:nvSpPr>
        <p:spPr>
          <a:xfrm>
            <a:off x="2894174" y="665551"/>
            <a:ext cx="769441" cy="276999"/>
          </a:xfrm>
          <a:prstGeom prst="rect">
            <a:avLst/>
          </a:prstGeom>
          <a:solidFill>
            <a:schemeClr val="bg1"/>
          </a:solidFill>
        </p:spPr>
        <p:txBody>
          <a:bodyPr wrap="none" lIns="0" tIns="0" rIns="0" bIns="0">
            <a:spAutoFit/>
          </a:bodyPr>
          <a:lstStyle/>
          <a:p>
            <a:r>
              <a:rPr lang="en-GB" sz="900" dirty="0">
                <a:solidFill>
                  <a:srgbClr val="00B050"/>
                </a:solidFill>
                <a:latin typeface="Arial" panose="020B0604020202020204" pitchFamily="34" charset="0"/>
                <a:cs typeface="Arial" panose="020B0604020202020204" pitchFamily="34" charset="0"/>
              </a:rPr>
              <a:t>Definitely </a:t>
            </a:r>
          </a:p>
          <a:p>
            <a:r>
              <a:rPr lang="en-GB" sz="900" dirty="0">
                <a:solidFill>
                  <a:srgbClr val="00B050"/>
                </a:solidFill>
                <a:latin typeface="Arial" panose="020B0604020202020204" pitchFamily="34" charset="0"/>
                <a:cs typeface="Arial" panose="020B0604020202020204" pitchFamily="34" charset="0"/>
              </a:rPr>
              <a:t>would consider</a:t>
            </a:r>
          </a:p>
        </p:txBody>
      </p:sp>
    </p:spTree>
    <p:extLst>
      <p:ext uri="{BB962C8B-B14F-4D97-AF65-F5344CB8AC3E}">
        <p14:creationId xmlns:p14="http://schemas.microsoft.com/office/powerpoint/2010/main" val="1105250929"/>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ext Placeholder 17"/>
          <p:cNvSpPr>
            <a:spLocks noGrp="1"/>
          </p:cNvSpPr>
          <p:nvPr>
            <p:ph type="body" sz="quarter" idx="13"/>
          </p:nvPr>
        </p:nvSpPr>
        <p:spPr>
          <a:xfrm>
            <a:off x="364445" y="6396162"/>
            <a:ext cx="4381504" cy="274638"/>
          </a:xfrm>
        </p:spPr>
        <p:txBody>
          <a:bodyPr lIns="0"/>
          <a:lstStyle/>
          <a:p>
            <a:r>
              <a:rPr lang="en-GB" dirty="0"/>
              <a:t>Discover England Fund – Activities &amp; Themes Research 2017</a:t>
            </a:r>
          </a:p>
        </p:txBody>
      </p:sp>
      <p:pic>
        <p:nvPicPr>
          <p:cNvPr id="6" name="Picture 5"/>
          <p:cNvPicPr>
            <a:picLocks noChangeAspect="1"/>
          </p:cNvPicPr>
          <p:nvPr/>
        </p:nvPicPr>
        <p:blipFill>
          <a:blip r:embed="rId3">
            <a:clrChange>
              <a:clrFrom>
                <a:srgbClr val="FFFFFF"/>
              </a:clrFrom>
              <a:clrTo>
                <a:srgbClr val="FFFFFF">
                  <a:alpha val="0"/>
                </a:srgbClr>
              </a:clrTo>
            </a:clrChange>
          </a:blip>
          <a:stretch>
            <a:fillRect/>
          </a:stretch>
        </p:blipFill>
        <p:spPr>
          <a:xfrm>
            <a:off x="7118198" y="6384361"/>
            <a:ext cx="947246" cy="257740"/>
          </a:xfrm>
          <a:prstGeom prst="rect">
            <a:avLst/>
          </a:prstGeom>
        </p:spPr>
      </p:pic>
      <p:pic>
        <p:nvPicPr>
          <p:cNvPr id="24" name="Picture 23"/>
          <p:cNvPicPr>
            <a:picLocks noChangeAspect="1"/>
          </p:cNvPicPr>
          <p:nvPr/>
        </p:nvPicPr>
        <p:blipFill rotWithShape="1">
          <a:blip r:embed="rId4"/>
          <a:srcRect l="17343" t="4419" r="12023" b="12561"/>
          <a:stretch/>
        </p:blipFill>
        <p:spPr>
          <a:xfrm>
            <a:off x="8172950" y="6341608"/>
            <a:ext cx="359990" cy="355944"/>
          </a:xfrm>
          <a:prstGeom prst="ellipse">
            <a:avLst/>
          </a:prstGeom>
        </p:spPr>
      </p:pic>
      <p:sp>
        <p:nvSpPr>
          <p:cNvPr id="38" name="TextBox 37"/>
          <p:cNvSpPr txBox="1"/>
          <p:nvPr/>
        </p:nvSpPr>
        <p:spPr>
          <a:xfrm>
            <a:off x="1997213" y="274989"/>
            <a:ext cx="4897451" cy="307777"/>
          </a:xfrm>
          <a:prstGeom prst="rect">
            <a:avLst/>
          </a:prstGeom>
          <a:noFill/>
        </p:spPr>
        <p:txBody>
          <a:bodyPr wrap="square" rtlCol="0">
            <a:spAutoFit/>
          </a:bodyPr>
          <a:lstStyle/>
          <a:p>
            <a:r>
              <a:rPr lang="en-GB" sz="1400" b="1" dirty="0">
                <a:solidFill>
                  <a:schemeClr val="bg1"/>
                </a:solidFill>
                <a:latin typeface="Arial" panose="020B0604020202020204" pitchFamily="34" charset="0"/>
                <a:cs typeface="Arial" panose="020B0604020202020204" pitchFamily="34" charset="0"/>
              </a:rPr>
              <a:t>Visiting a religious building</a:t>
            </a:r>
          </a:p>
        </p:txBody>
      </p:sp>
      <p:pic>
        <p:nvPicPr>
          <p:cNvPr id="31" name="Picture 30"/>
          <p:cNvPicPr>
            <a:picLocks noChangeAspect="1"/>
          </p:cNvPicPr>
          <p:nvPr/>
        </p:nvPicPr>
        <p:blipFill rotWithShape="1">
          <a:blip r:embed="rId5">
            <a:clrChange>
              <a:clrFrom>
                <a:srgbClr val="FFFFFF"/>
              </a:clrFrom>
              <a:clrTo>
                <a:srgbClr val="FFFFFF">
                  <a:alpha val="0"/>
                </a:srgbClr>
              </a:clrTo>
            </a:clrChange>
            <a:duotone>
              <a:schemeClr val="accent1">
                <a:shade val="45000"/>
                <a:satMod val="135000"/>
              </a:schemeClr>
              <a:prstClr val="white"/>
            </a:duotone>
          </a:blip>
          <a:srcRect l="12310"/>
          <a:stretch/>
        </p:blipFill>
        <p:spPr>
          <a:xfrm>
            <a:off x="2312861" y="2221322"/>
            <a:ext cx="1060577" cy="409658"/>
          </a:xfrm>
          <a:prstGeom prst="rect">
            <a:avLst/>
          </a:prstGeom>
        </p:spPr>
      </p:pic>
      <p:grpSp>
        <p:nvGrpSpPr>
          <p:cNvPr id="35" name="Group 34"/>
          <p:cNvGrpSpPr/>
          <p:nvPr/>
        </p:nvGrpSpPr>
        <p:grpSpPr>
          <a:xfrm>
            <a:off x="3786188" y="2228850"/>
            <a:ext cx="376238" cy="370021"/>
            <a:chOff x="9854026" y="2720970"/>
            <a:chExt cx="2328762" cy="2438400"/>
          </a:xfrm>
        </p:grpSpPr>
        <p:pic>
          <p:nvPicPr>
            <p:cNvPr id="36" name="Picture 35"/>
            <p:cNvPicPr>
              <a:picLocks noChangeAspect="1"/>
            </p:cNvPicPr>
            <p:nvPr/>
          </p:nvPicPr>
          <p:blipFill rotWithShape="1">
            <a:blip r:embed="rId6">
              <a:clrChange>
                <a:clrFrom>
                  <a:srgbClr val="FFFFFF"/>
                </a:clrFrom>
                <a:clrTo>
                  <a:srgbClr val="FFFFFF">
                    <a:alpha val="0"/>
                  </a:srgbClr>
                </a:clrTo>
              </a:clrChange>
              <a:duotone>
                <a:schemeClr val="accent1">
                  <a:shade val="45000"/>
                  <a:satMod val="135000"/>
                </a:schemeClr>
                <a:prstClr val="white"/>
              </a:duotone>
            </a:blip>
            <a:srcRect l="3673" r="64404"/>
            <a:stretch/>
          </p:blipFill>
          <p:spPr>
            <a:xfrm>
              <a:off x="9854026" y="2720970"/>
              <a:ext cx="1173708" cy="2438400"/>
            </a:xfrm>
            <a:prstGeom prst="rect">
              <a:avLst/>
            </a:prstGeom>
          </p:spPr>
        </p:pic>
        <p:pic>
          <p:nvPicPr>
            <p:cNvPr id="41" name="Picture 40"/>
            <p:cNvPicPr>
              <a:picLocks noChangeAspect="1"/>
            </p:cNvPicPr>
            <p:nvPr/>
          </p:nvPicPr>
          <p:blipFill rotWithShape="1">
            <a:blip r:embed="rId6">
              <a:clrChange>
                <a:clrFrom>
                  <a:srgbClr val="FFFFFF"/>
                </a:clrFrom>
                <a:clrTo>
                  <a:srgbClr val="FFFFFF">
                    <a:alpha val="0"/>
                  </a:srgbClr>
                </a:clrTo>
              </a:clrChange>
              <a:duotone>
                <a:schemeClr val="accent1">
                  <a:shade val="45000"/>
                  <a:satMod val="135000"/>
                </a:schemeClr>
                <a:prstClr val="white"/>
              </a:duotone>
            </a:blip>
            <a:srcRect l="66034" r="2043"/>
            <a:stretch/>
          </p:blipFill>
          <p:spPr>
            <a:xfrm>
              <a:off x="11009080" y="2720970"/>
              <a:ext cx="1173708" cy="2438400"/>
            </a:xfrm>
            <a:prstGeom prst="rect">
              <a:avLst/>
            </a:prstGeom>
          </p:spPr>
        </p:pic>
      </p:grpSp>
      <p:pic>
        <p:nvPicPr>
          <p:cNvPr id="43" name="Picture 42"/>
          <p:cNvPicPr>
            <a:picLocks noChangeAspect="1"/>
          </p:cNvPicPr>
          <p:nvPr/>
        </p:nvPicPr>
        <p:blipFill>
          <a:blip r:embed="rId7">
            <a:clrChange>
              <a:clrFrom>
                <a:srgbClr val="FFFFFF"/>
              </a:clrFrom>
              <a:clrTo>
                <a:srgbClr val="FFFFFF">
                  <a:alpha val="0"/>
                </a:srgbClr>
              </a:clrTo>
            </a:clrChange>
            <a:duotone>
              <a:schemeClr val="accent1">
                <a:shade val="45000"/>
                <a:satMod val="135000"/>
              </a:schemeClr>
              <a:prstClr val="white"/>
            </a:duotone>
          </a:blip>
          <a:stretch>
            <a:fillRect/>
          </a:stretch>
        </p:blipFill>
        <p:spPr>
          <a:xfrm>
            <a:off x="4900113" y="2233613"/>
            <a:ext cx="400136" cy="355163"/>
          </a:xfrm>
          <a:prstGeom prst="rect">
            <a:avLst/>
          </a:prstGeom>
        </p:spPr>
      </p:pic>
      <p:pic>
        <p:nvPicPr>
          <p:cNvPr id="45" name="Picture 44"/>
          <p:cNvPicPr>
            <a:picLocks noChangeAspect="1"/>
          </p:cNvPicPr>
          <p:nvPr/>
        </p:nvPicPr>
        <p:blipFill>
          <a:blip r:embed="rId8">
            <a:clrChange>
              <a:clrFrom>
                <a:srgbClr val="FFFFFF"/>
              </a:clrFrom>
              <a:clrTo>
                <a:srgbClr val="FFFFFF">
                  <a:alpha val="0"/>
                </a:srgbClr>
              </a:clrTo>
            </a:clrChange>
            <a:duotone>
              <a:schemeClr val="accent1">
                <a:shade val="45000"/>
                <a:satMod val="135000"/>
              </a:schemeClr>
              <a:prstClr val="white"/>
            </a:duotone>
          </a:blip>
          <a:stretch>
            <a:fillRect/>
          </a:stretch>
        </p:blipFill>
        <p:spPr>
          <a:xfrm>
            <a:off x="5999205" y="2227674"/>
            <a:ext cx="525420" cy="355840"/>
          </a:xfrm>
          <a:prstGeom prst="rect">
            <a:avLst/>
          </a:prstGeom>
        </p:spPr>
      </p:pic>
      <p:sp>
        <p:nvSpPr>
          <p:cNvPr id="33" name="Rectangle 32"/>
          <p:cNvSpPr/>
          <p:nvPr/>
        </p:nvSpPr>
        <p:spPr>
          <a:xfrm>
            <a:off x="222440" y="943161"/>
            <a:ext cx="1550020" cy="323165"/>
          </a:xfrm>
          <a:prstGeom prst="rect">
            <a:avLst/>
          </a:prstGeom>
          <a:noFill/>
        </p:spPr>
        <p:txBody>
          <a:bodyPr wrap="square" lIns="0" tIns="0" rIns="0" bIns="0">
            <a:spAutoFit/>
          </a:bodyPr>
          <a:lstStyle/>
          <a:p>
            <a:pPr algn="r"/>
            <a:r>
              <a:rPr lang="en-GB" sz="1050" b="1" dirty="0">
                <a:latin typeface="Arial" panose="020B0604020202020204" pitchFamily="34" charset="0"/>
                <a:cs typeface="Arial" panose="020B0604020202020204" pitchFamily="34" charset="0"/>
              </a:rPr>
              <a:t>Consideration of </a:t>
            </a:r>
          </a:p>
          <a:p>
            <a:pPr algn="r"/>
            <a:r>
              <a:rPr lang="en-GB" sz="1050" b="1" dirty="0">
                <a:latin typeface="Arial" panose="020B0604020202020204" pitchFamily="34" charset="0"/>
                <a:cs typeface="Arial" panose="020B0604020202020204" pitchFamily="34" charset="0"/>
              </a:rPr>
              <a:t>activity in England </a:t>
            </a:r>
            <a:endParaRPr lang="en-GB" sz="1050" b="1" dirty="0">
              <a:solidFill>
                <a:srgbClr val="00B050"/>
              </a:solidFill>
              <a:latin typeface="Arial" panose="020B0604020202020204" pitchFamily="34" charset="0"/>
              <a:cs typeface="Arial" panose="020B0604020202020204" pitchFamily="34" charset="0"/>
            </a:endParaRPr>
          </a:p>
        </p:txBody>
      </p:sp>
      <p:sp>
        <p:nvSpPr>
          <p:cNvPr id="51" name="Oval 50"/>
          <p:cNvSpPr/>
          <p:nvPr/>
        </p:nvSpPr>
        <p:spPr>
          <a:xfrm>
            <a:off x="7611047"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Tier 3</a:t>
            </a:r>
          </a:p>
          <a:p>
            <a:pPr lvl="0" algn="ctr"/>
            <a:r>
              <a:rPr lang="en-US" sz="900" baseline="-3000" dirty="0">
                <a:solidFill>
                  <a:srgbClr val="120742"/>
                </a:solidFill>
                <a:latin typeface="Arial" panose="020B0604020202020204" pitchFamily="34" charset="0"/>
                <a:cs typeface="Arial" panose="020B0604020202020204" pitchFamily="34" charset="0"/>
              </a:rPr>
              <a:t>Consideration </a:t>
            </a:r>
          </a:p>
          <a:p>
            <a:pPr lvl="0" algn="ctr"/>
            <a:r>
              <a:rPr lang="en-US" sz="900" baseline="-3000" dirty="0">
                <a:solidFill>
                  <a:srgbClr val="120742"/>
                </a:solidFill>
                <a:latin typeface="Arial" panose="020B0604020202020204" pitchFamily="34" charset="0"/>
                <a:cs typeface="Arial" panose="020B0604020202020204" pitchFamily="34" charset="0"/>
              </a:rPr>
              <a:t>tier (activity)</a:t>
            </a:r>
          </a:p>
        </p:txBody>
      </p:sp>
      <p:sp>
        <p:nvSpPr>
          <p:cNvPr id="52" name="Oval 51"/>
          <p:cNvSpPr/>
          <p:nvPr/>
        </p:nvSpPr>
        <p:spPr>
          <a:xfrm>
            <a:off x="8384732"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Rank 17</a:t>
            </a:r>
          </a:p>
          <a:p>
            <a:pPr lvl="0" algn="ctr"/>
            <a:r>
              <a:rPr lang="en-US" sz="900" baseline="-3000" dirty="0">
                <a:solidFill>
                  <a:srgbClr val="120742"/>
                </a:solidFill>
                <a:latin typeface="Arial" panose="020B0604020202020204" pitchFamily="34" charset="0"/>
                <a:cs typeface="Arial" panose="020B0604020202020204" pitchFamily="34" charset="0"/>
              </a:rPr>
              <a:t>Activity cluster</a:t>
            </a:r>
          </a:p>
          <a:p>
            <a:pPr lvl="0" algn="ctr"/>
            <a:r>
              <a:rPr lang="en-US" sz="900" baseline="-3000" dirty="0">
                <a:solidFill>
                  <a:srgbClr val="120742"/>
                </a:solidFill>
                <a:latin typeface="Arial" panose="020B0604020202020204" pitchFamily="34" charset="0"/>
                <a:cs typeface="Arial" panose="020B0604020202020204" pitchFamily="34" charset="0"/>
              </a:rPr>
              <a:t>ranking </a:t>
            </a:r>
          </a:p>
        </p:txBody>
      </p:sp>
      <p:sp>
        <p:nvSpPr>
          <p:cNvPr id="53" name="Oval 52"/>
          <p:cNvSpPr/>
          <p:nvPr/>
        </p:nvSpPr>
        <p:spPr>
          <a:xfrm>
            <a:off x="6837362"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49%</a:t>
            </a:r>
          </a:p>
          <a:p>
            <a:pPr lvl="0" algn="ctr"/>
            <a:r>
              <a:rPr lang="en-US" sz="900" baseline="-3000" dirty="0">
                <a:solidFill>
                  <a:srgbClr val="120742"/>
                </a:solidFill>
                <a:latin typeface="Arial" panose="020B0604020202020204" pitchFamily="34" charset="0"/>
                <a:cs typeface="Arial" panose="020B0604020202020204" pitchFamily="34" charset="0"/>
              </a:rPr>
              <a:t>Consideration </a:t>
            </a:r>
          </a:p>
          <a:p>
            <a:pPr lvl="0" algn="ctr"/>
            <a:r>
              <a:rPr lang="en-US" sz="900" baseline="-3000" dirty="0">
                <a:solidFill>
                  <a:srgbClr val="120742"/>
                </a:solidFill>
                <a:latin typeface="Arial" panose="020B0604020202020204" pitchFamily="34" charset="0"/>
                <a:cs typeface="Arial" panose="020B0604020202020204" pitchFamily="34" charset="0"/>
              </a:rPr>
              <a:t>of activity</a:t>
            </a:r>
          </a:p>
        </p:txBody>
      </p:sp>
      <p:graphicFrame>
        <p:nvGraphicFramePr>
          <p:cNvPr id="54" name="Table 53"/>
          <p:cNvGraphicFramePr>
            <a:graphicFrameLocks noGrp="1"/>
          </p:cNvGraphicFramePr>
          <p:nvPr>
            <p:extLst>
              <p:ext uri="{D42A27DB-BD31-4B8C-83A1-F6EECF244321}">
                <p14:modId xmlns:p14="http://schemas.microsoft.com/office/powerpoint/2010/main" val="651634094"/>
              </p:ext>
            </p:extLst>
          </p:nvPr>
        </p:nvGraphicFramePr>
        <p:xfrm>
          <a:off x="352419" y="2220075"/>
          <a:ext cx="1817372" cy="3996000"/>
        </p:xfrm>
        <a:graphic>
          <a:graphicData uri="http://schemas.openxmlformats.org/drawingml/2006/table">
            <a:tbl>
              <a:tblPr>
                <a:tableStyleId>{5C22544A-7EE6-4342-B048-85BDC9FD1C3A}</a:tableStyleId>
              </a:tblPr>
              <a:tblGrid>
                <a:gridCol w="506413">
                  <a:extLst>
                    <a:ext uri="{9D8B030D-6E8A-4147-A177-3AD203B41FA5}">
                      <a16:colId xmlns:a16="http://schemas.microsoft.com/office/drawing/2014/main" xmlns="" val="63228188"/>
                    </a:ext>
                  </a:extLst>
                </a:gridCol>
                <a:gridCol w="495871">
                  <a:extLst>
                    <a:ext uri="{9D8B030D-6E8A-4147-A177-3AD203B41FA5}">
                      <a16:colId xmlns:a16="http://schemas.microsoft.com/office/drawing/2014/main" xmlns="" val="1958371471"/>
                    </a:ext>
                  </a:extLst>
                </a:gridCol>
                <a:gridCol w="369316">
                  <a:extLst>
                    <a:ext uri="{9D8B030D-6E8A-4147-A177-3AD203B41FA5}">
                      <a16:colId xmlns:a16="http://schemas.microsoft.com/office/drawing/2014/main" xmlns="" val="2739516737"/>
                    </a:ext>
                  </a:extLst>
                </a:gridCol>
                <a:gridCol w="445772">
                  <a:extLst>
                    <a:ext uri="{9D8B030D-6E8A-4147-A177-3AD203B41FA5}">
                      <a16:colId xmlns:a16="http://schemas.microsoft.com/office/drawing/2014/main" xmlns="" val="2729930291"/>
                    </a:ext>
                  </a:extLst>
                </a:gridCol>
              </a:tblGrid>
              <a:tr h="396000">
                <a:tc>
                  <a:txBody>
                    <a:bodyPr/>
                    <a:lstStyle/>
                    <a:p>
                      <a:pPr algn="l" fontAlgn="b"/>
                      <a:r>
                        <a:rPr lang="en-GB" sz="1100" b="1" i="0" u="none" strike="noStrike" dirty="0">
                          <a:solidFill>
                            <a:schemeClr val="tx1"/>
                          </a:solidFill>
                          <a:effectLst/>
                          <a:latin typeface="Arial" panose="020B0604020202020204" pitchFamily="34" charset="0"/>
                          <a:cs typeface="Arial" panose="020B0604020202020204" pitchFamily="34" charset="0"/>
                        </a:rPr>
                        <a:t>Market</a:t>
                      </a:r>
                    </a:p>
                  </a:txBody>
                  <a:tcPr marL="9525" marR="9525" marT="0" marB="0">
                    <a:lnL w="12700" cmpd="sng">
                      <a:noFill/>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8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 &amp; INDEX </a:t>
                      </a:r>
                      <a:endParaRPr lang="en-GB" sz="2000" b="1" i="0" u="none" strike="noStrike" dirty="0">
                        <a:solidFill>
                          <a:schemeClr val="tx1"/>
                        </a:solidFill>
                        <a:effectLst/>
                        <a:latin typeface="Arial" panose="020B0604020202020204" pitchFamily="34" charset="0"/>
                        <a:cs typeface="Arial" panose="020B0604020202020204" pitchFamily="34" charset="0"/>
                      </a:endParaRPr>
                    </a:p>
                  </a:txBody>
                  <a:tcPr marL="9525" marR="9525" marT="0"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en-GB" sz="1100" b="1"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1100" b="1"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Rank</a:t>
                      </a:r>
                      <a:endParaRPr kumimoji="0" lang="en-GB" sz="11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9525" marR="9525" marT="0" marB="0">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CH</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59%</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120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18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IT</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55%</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112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92D05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12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FR</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55%</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112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92D05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12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USA</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52%</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106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16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SP</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46%</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94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18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NL</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45%</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90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14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AUS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44%</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89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18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DE</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43%</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87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13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NO</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39%</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79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C0000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19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UK</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39%</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79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C0000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25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sp>
        <p:nvSpPr>
          <p:cNvPr id="55" name="Rectangle 54"/>
          <p:cNvSpPr/>
          <p:nvPr/>
        </p:nvSpPr>
        <p:spPr>
          <a:xfrm>
            <a:off x="352419" y="1450600"/>
            <a:ext cx="1909642"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MARKET LEVEL CONSIDERATION</a:t>
            </a:r>
          </a:p>
          <a:p>
            <a:pPr>
              <a:lnSpc>
                <a:spcPts val="1100"/>
              </a:lnSpc>
            </a:pPr>
            <a:r>
              <a:rPr lang="en-GB" sz="700" dirty="0">
                <a:latin typeface="Arial" panose="020B0604020202020204" pitchFamily="34" charset="0"/>
                <a:cs typeface="Arial" panose="020B0604020202020204" pitchFamily="34" charset="0"/>
              </a:rPr>
              <a:t>TOP 2 BOX CONSIDERATION OF ACTIVITY INDEXED VS. TOTAL &amp;  RANKED </a:t>
            </a:r>
          </a:p>
        </p:txBody>
      </p:sp>
      <p:graphicFrame>
        <p:nvGraphicFramePr>
          <p:cNvPr id="56" name="Table 55"/>
          <p:cNvGraphicFramePr>
            <a:graphicFrameLocks noGrp="1"/>
          </p:cNvGraphicFramePr>
          <p:nvPr>
            <p:extLst>
              <p:ext uri="{D42A27DB-BD31-4B8C-83A1-F6EECF244321}">
                <p14:modId xmlns:p14="http://schemas.microsoft.com/office/powerpoint/2010/main" val="2074423216"/>
              </p:ext>
            </p:extLst>
          </p:nvPr>
        </p:nvGraphicFramePr>
        <p:xfrm>
          <a:off x="6961775" y="2220075"/>
          <a:ext cx="2031429" cy="3996000"/>
        </p:xfrm>
        <a:graphic>
          <a:graphicData uri="http://schemas.openxmlformats.org/drawingml/2006/table">
            <a:tbl>
              <a:tblPr>
                <a:tableStyleId>{5C22544A-7EE6-4342-B048-85BDC9FD1C3A}</a:tableStyleId>
              </a:tblPr>
              <a:tblGrid>
                <a:gridCol w="1440000">
                  <a:extLst>
                    <a:ext uri="{9D8B030D-6E8A-4147-A177-3AD203B41FA5}">
                      <a16:colId xmlns:a16="http://schemas.microsoft.com/office/drawing/2014/main" xmlns="" val="63228188"/>
                    </a:ext>
                  </a:extLst>
                </a:gridCol>
                <a:gridCol w="591429">
                  <a:extLst>
                    <a:ext uri="{9D8B030D-6E8A-4147-A177-3AD203B41FA5}">
                      <a16:colId xmlns:a16="http://schemas.microsoft.com/office/drawing/2014/main" xmlns="" val="2739516737"/>
                    </a:ext>
                  </a:extLst>
                </a:gridCol>
              </a:tblGrid>
              <a:tr h="396000">
                <a:tc>
                  <a:txBody>
                    <a:bodyPr/>
                    <a:lstStyle/>
                    <a:p>
                      <a:pPr algn="l" fontAlgn="b"/>
                      <a:r>
                        <a:rPr lang="en-GB" sz="1100" b="1" i="0" u="none" strike="noStrike" dirty="0">
                          <a:solidFill>
                            <a:schemeClr val="tx1"/>
                          </a:solidFill>
                          <a:effectLst/>
                          <a:latin typeface="Arial" panose="020B0604020202020204" pitchFamily="34" charset="0"/>
                          <a:cs typeface="Arial" panose="020B0604020202020204" pitchFamily="34" charset="0"/>
                        </a:rPr>
                        <a:t>Activity</a:t>
                      </a:r>
                    </a:p>
                  </a:txBody>
                  <a:tcPr marL="9525" marR="9525" marT="9525" marB="0">
                    <a:lnL w="12700" cmpd="sng">
                      <a:noFill/>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7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a:t>
                      </a:r>
                      <a:endParaRPr kumimoji="0" lang="en-GB" sz="18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Seeing world famous or iconic places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93%</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castle / palace / historic house</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92%</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historic monument</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91%</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museum</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84%</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Trying local food &amp; drink specialities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84%</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park/garden</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80%</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Exploring villages / rural areas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77%</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Short (&lt; 2hrs) country or coastal walk</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75%</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National Park</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74%</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Shopping for locally made products/craft</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71%</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graphicFrame>
        <p:nvGraphicFramePr>
          <p:cNvPr id="58" name="Table 57"/>
          <p:cNvGraphicFramePr>
            <a:graphicFrameLocks noGrp="1"/>
          </p:cNvGraphicFramePr>
          <p:nvPr>
            <p:extLst>
              <p:ext uri="{D42A27DB-BD31-4B8C-83A1-F6EECF244321}">
                <p14:modId xmlns:p14="http://schemas.microsoft.com/office/powerpoint/2010/main" val="2492093599"/>
              </p:ext>
            </p:extLst>
          </p:nvPr>
        </p:nvGraphicFramePr>
        <p:xfrm>
          <a:off x="2260600" y="2220390"/>
          <a:ext cx="4552952" cy="3996000"/>
        </p:xfrm>
        <a:graphic>
          <a:graphicData uri="http://schemas.openxmlformats.org/drawingml/2006/table">
            <a:tbl>
              <a:tblPr>
                <a:tableStyleId>{5C22544A-7EE6-4342-B048-85BDC9FD1C3A}</a:tableStyleId>
              </a:tblPr>
              <a:tblGrid>
                <a:gridCol w="1138238">
                  <a:extLst>
                    <a:ext uri="{9D8B030D-6E8A-4147-A177-3AD203B41FA5}">
                      <a16:colId xmlns:a16="http://schemas.microsoft.com/office/drawing/2014/main" xmlns="" val="2739516737"/>
                    </a:ext>
                  </a:extLst>
                </a:gridCol>
                <a:gridCol w="1138238">
                  <a:extLst>
                    <a:ext uri="{9D8B030D-6E8A-4147-A177-3AD203B41FA5}">
                      <a16:colId xmlns:a16="http://schemas.microsoft.com/office/drawing/2014/main" xmlns="" val="1766475486"/>
                    </a:ext>
                  </a:extLst>
                </a:gridCol>
                <a:gridCol w="1138238">
                  <a:extLst>
                    <a:ext uri="{9D8B030D-6E8A-4147-A177-3AD203B41FA5}">
                      <a16:colId xmlns:a16="http://schemas.microsoft.com/office/drawing/2014/main" xmlns="" val="2701203405"/>
                    </a:ext>
                  </a:extLst>
                </a:gridCol>
                <a:gridCol w="1138238">
                  <a:extLst>
                    <a:ext uri="{9D8B030D-6E8A-4147-A177-3AD203B41FA5}">
                      <a16:colId xmlns:a16="http://schemas.microsoft.com/office/drawing/2014/main" xmlns="" val="3701939803"/>
                    </a:ext>
                  </a:extLst>
                </a:gridCol>
              </a:tblGrid>
              <a:tr h="396000">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35-54 (111)</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Female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116)</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Mid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120)</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55+ (122)</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Mature / empty nest</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125)</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116)</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55 Plus without kids</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124)</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55+ (120)</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AB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116)</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Mature / empty nest</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130)</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55 Plus without kids</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111)</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55+ (113)</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55 Plus without kids</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121)</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Female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123)</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AB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112)</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55 Plus without kids</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127)</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55+ (115)</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55 Plus without kids</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128)</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sp>
        <p:nvSpPr>
          <p:cNvPr id="59" name="Rectangle 58"/>
          <p:cNvSpPr/>
          <p:nvPr/>
        </p:nvSpPr>
        <p:spPr>
          <a:xfrm>
            <a:off x="2344387" y="1450600"/>
            <a:ext cx="2951513"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MARKET LEVEL</a:t>
            </a:r>
          </a:p>
          <a:p>
            <a:pPr>
              <a:lnSpc>
                <a:spcPts val="1100"/>
              </a:lnSpc>
            </a:pPr>
            <a:r>
              <a:rPr lang="en-GB" sz="1200" b="1" dirty="0">
                <a:solidFill>
                  <a:srgbClr val="120742"/>
                </a:solidFill>
                <a:latin typeface="Arial" panose="020B0604020202020204" pitchFamily="34" charset="0"/>
                <a:cs typeface="Arial" panose="020B0604020202020204" pitchFamily="34" charset="0"/>
              </a:rPr>
              <a:t>DEMOGRAPHIC SKEWS </a:t>
            </a:r>
          </a:p>
          <a:p>
            <a:pPr>
              <a:lnSpc>
                <a:spcPts val="1100"/>
              </a:lnSpc>
            </a:pPr>
            <a:r>
              <a:rPr lang="en-GB" sz="700" dirty="0">
                <a:latin typeface="Arial" panose="020B0604020202020204" pitchFamily="34" charset="0"/>
                <a:cs typeface="Arial" panose="020B0604020202020204" pitchFamily="34" charset="0"/>
              </a:rPr>
              <a:t>CALLING OUT OF BIGGEST SKEWS IN LEVEL OF CONSIDERATION OF ACTIVITY BY AGE, GENDER SOCIAL GRADE AND LIFESTAGE </a:t>
            </a:r>
          </a:p>
        </p:txBody>
      </p:sp>
      <p:sp>
        <p:nvSpPr>
          <p:cNvPr id="60" name="Rectangle 59"/>
          <p:cNvSpPr/>
          <p:nvPr/>
        </p:nvSpPr>
        <p:spPr>
          <a:xfrm>
            <a:off x="6955787" y="1450600"/>
            <a:ext cx="2094233"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CROSS-OVER WITH OTHER ACTIVITIES</a:t>
            </a:r>
          </a:p>
          <a:p>
            <a:pPr>
              <a:lnSpc>
                <a:spcPts val="1100"/>
              </a:lnSpc>
            </a:pPr>
            <a:r>
              <a:rPr lang="en-GB" sz="700" dirty="0">
                <a:latin typeface="Arial" panose="020B0604020202020204" pitchFamily="34" charset="0"/>
                <a:cs typeface="Arial" panose="020B0604020202020204" pitchFamily="34" charset="0"/>
              </a:rPr>
              <a:t>CONSIDERATION OF OTHER ACTIVITIES AMONG CONSIDERING ACTIVITY (TOP 2 BOX)</a:t>
            </a:r>
          </a:p>
        </p:txBody>
      </p:sp>
      <p:graphicFrame>
        <p:nvGraphicFramePr>
          <p:cNvPr id="25" name="Chart Placeholder 7">
            <a:extLst>
              <a:ext uri="{FF2B5EF4-FFF2-40B4-BE49-F238E27FC236}">
                <a16:creationId xmlns:a16="http://schemas.microsoft.com/office/drawing/2014/main" xmlns="" id="{9927948C-68FF-42DC-94C6-0D78FFE13FD0}"/>
              </a:ext>
            </a:extLst>
          </p:cNvPr>
          <p:cNvGraphicFramePr>
            <a:graphicFrameLocks/>
          </p:cNvGraphicFramePr>
          <p:nvPr>
            <p:extLst>
              <p:ext uri="{D42A27DB-BD31-4B8C-83A1-F6EECF244321}">
                <p14:modId xmlns:p14="http://schemas.microsoft.com/office/powerpoint/2010/main" val="2101064636"/>
              </p:ext>
            </p:extLst>
          </p:nvPr>
        </p:nvGraphicFramePr>
        <p:xfrm>
          <a:off x="-1366069" y="855950"/>
          <a:ext cx="9743207" cy="467610"/>
        </p:xfrm>
        <a:graphic>
          <a:graphicData uri="http://schemas.openxmlformats.org/drawingml/2006/chart">
            <c:chart xmlns:c="http://schemas.openxmlformats.org/drawingml/2006/chart" xmlns:r="http://schemas.openxmlformats.org/officeDocument/2006/relationships" r:id="rId9"/>
          </a:graphicData>
        </a:graphic>
      </p:graphicFrame>
      <p:sp>
        <p:nvSpPr>
          <p:cNvPr id="26" name="Rectangle 25">
            <a:extLst>
              <a:ext uri="{FF2B5EF4-FFF2-40B4-BE49-F238E27FC236}">
                <a16:creationId xmlns:a16="http://schemas.microsoft.com/office/drawing/2014/main" xmlns="" id="{D2DDCCC5-80F8-406D-A27C-42DE0F59C7BC}"/>
              </a:ext>
            </a:extLst>
          </p:cNvPr>
          <p:cNvSpPr/>
          <p:nvPr/>
        </p:nvSpPr>
        <p:spPr>
          <a:xfrm>
            <a:off x="1830724" y="665551"/>
            <a:ext cx="564257" cy="276999"/>
          </a:xfrm>
          <a:prstGeom prst="rect">
            <a:avLst/>
          </a:prstGeom>
          <a:solidFill>
            <a:schemeClr val="bg1"/>
          </a:solidFill>
        </p:spPr>
        <p:txBody>
          <a:bodyPr wrap="none" lIns="0" tIns="0" rIns="0" bIns="0">
            <a:spAutoFit/>
          </a:bodyPr>
          <a:lstStyle/>
          <a:p>
            <a:r>
              <a:rPr lang="en-GB" sz="900" dirty="0">
                <a:solidFill>
                  <a:srgbClr val="92D050"/>
                </a:solidFill>
                <a:latin typeface="Arial" panose="020B0604020202020204" pitchFamily="34" charset="0"/>
                <a:cs typeface="Arial" panose="020B0604020202020204" pitchFamily="34" charset="0"/>
              </a:rPr>
              <a:t>Very likely</a:t>
            </a:r>
          </a:p>
          <a:p>
            <a:r>
              <a:rPr lang="en-GB" sz="900" dirty="0">
                <a:solidFill>
                  <a:srgbClr val="92D050"/>
                </a:solidFill>
                <a:latin typeface="Arial" panose="020B0604020202020204" pitchFamily="34" charset="0"/>
                <a:cs typeface="Arial" panose="020B0604020202020204" pitchFamily="34" charset="0"/>
              </a:rPr>
              <a:t>to consider</a:t>
            </a:r>
          </a:p>
        </p:txBody>
      </p:sp>
      <p:sp>
        <p:nvSpPr>
          <p:cNvPr id="27" name="Rectangle 26">
            <a:extLst>
              <a:ext uri="{FF2B5EF4-FFF2-40B4-BE49-F238E27FC236}">
                <a16:creationId xmlns:a16="http://schemas.microsoft.com/office/drawing/2014/main" xmlns="" id="{D761B15E-739F-4778-977A-8A57E552532F}"/>
              </a:ext>
            </a:extLst>
          </p:cNvPr>
          <p:cNvSpPr/>
          <p:nvPr/>
        </p:nvSpPr>
        <p:spPr>
          <a:xfrm>
            <a:off x="2906874" y="665551"/>
            <a:ext cx="769441" cy="276999"/>
          </a:xfrm>
          <a:prstGeom prst="rect">
            <a:avLst/>
          </a:prstGeom>
          <a:solidFill>
            <a:schemeClr val="bg1"/>
          </a:solidFill>
        </p:spPr>
        <p:txBody>
          <a:bodyPr wrap="none" lIns="0" tIns="0" rIns="0" bIns="0">
            <a:spAutoFit/>
          </a:bodyPr>
          <a:lstStyle/>
          <a:p>
            <a:r>
              <a:rPr lang="en-GB" sz="900" dirty="0">
                <a:solidFill>
                  <a:srgbClr val="00B050"/>
                </a:solidFill>
                <a:latin typeface="Arial" panose="020B0604020202020204" pitchFamily="34" charset="0"/>
                <a:cs typeface="Arial" panose="020B0604020202020204" pitchFamily="34" charset="0"/>
              </a:rPr>
              <a:t>Definitely </a:t>
            </a:r>
          </a:p>
          <a:p>
            <a:r>
              <a:rPr lang="en-GB" sz="900" dirty="0">
                <a:solidFill>
                  <a:srgbClr val="00B050"/>
                </a:solidFill>
                <a:latin typeface="Arial" panose="020B0604020202020204" pitchFamily="34" charset="0"/>
                <a:cs typeface="Arial" panose="020B0604020202020204" pitchFamily="34" charset="0"/>
              </a:rPr>
              <a:t>would consider</a:t>
            </a:r>
          </a:p>
        </p:txBody>
      </p:sp>
    </p:spTree>
    <p:extLst>
      <p:ext uri="{BB962C8B-B14F-4D97-AF65-F5344CB8AC3E}">
        <p14:creationId xmlns:p14="http://schemas.microsoft.com/office/powerpoint/2010/main" val="1807293915"/>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a:t>‘At a glance’ summaries</a:t>
            </a:r>
          </a:p>
        </p:txBody>
      </p:sp>
      <p:sp>
        <p:nvSpPr>
          <p:cNvPr id="3" name="Text Placeholder 2"/>
          <p:cNvSpPr>
            <a:spLocks noGrp="1"/>
          </p:cNvSpPr>
          <p:nvPr>
            <p:ph type="body" sz="quarter" idx="11"/>
          </p:nvPr>
        </p:nvSpPr>
        <p:spPr/>
        <p:txBody>
          <a:bodyPr/>
          <a:lstStyle/>
          <a:p>
            <a:r>
              <a:rPr lang="en-GB" dirty="0"/>
              <a:t>Market level data</a:t>
            </a:r>
          </a:p>
        </p:txBody>
      </p:sp>
      <p:sp>
        <p:nvSpPr>
          <p:cNvPr id="5" name="Text Placeholder 4"/>
          <p:cNvSpPr>
            <a:spLocks noGrp="1"/>
          </p:cNvSpPr>
          <p:nvPr>
            <p:ph type="body" sz="quarter" idx="13"/>
          </p:nvPr>
        </p:nvSpPr>
        <p:spPr/>
        <p:txBody>
          <a:bodyPr/>
          <a:lstStyle/>
          <a:p>
            <a:r>
              <a:rPr lang="en-GB" dirty="0"/>
              <a:t>August 2017</a:t>
            </a:r>
          </a:p>
        </p:txBody>
      </p:sp>
      <p:pic>
        <p:nvPicPr>
          <p:cNvPr id="6" name="Picture 5"/>
          <p:cNvPicPr>
            <a:picLocks noChangeAspect="1"/>
          </p:cNvPicPr>
          <p:nvPr/>
        </p:nvPicPr>
        <p:blipFill>
          <a:blip r:embed="rId2">
            <a:clrChange>
              <a:clrFrom>
                <a:srgbClr val="FFFFFF"/>
              </a:clrFrom>
              <a:clrTo>
                <a:srgbClr val="FFFFFF">
                  <a:alpha val="0"/>
                </a:srgbClr>
              </a:clrTo>
            </a:clrChange>
          </a:blip>
          <a:stretch>
            <a:fillRect/>
          </a:stretch>
        </p:blipFill>
        <p:spPr>
          <a:xfrm>
            <a:off x="7118198" y="6384361"/>
            <a:ext cx="947246" cy="257740"/>
          </a:xfrm>
          <a:prstGeom prst="rect">
            <a:avLst/>
          </a:prstGeom>
        </p:spPr>
      </p:pic>
      <p:pic>
        <p:nvPicPr>
          <p:cNvPr id="7" name="Picture 6"/>
          <p:cNvPicPr>
            <a:picLocks noChangeAspect="1"/>
          </p:cNvPicPr>
          <p:nvPr/>
        </p:nvPicPr>
        <p:blipFill rotWithShape="1">
          <a:blip r:embed="rId3"/>
          <a:srcRect l="17343" t="4419" r="12023" b="12561"/>
          <a:stretch/>
        </p:blipFill>
        <p:spPr>
          <a:xfrm>
            <a:off x="8172950" y="6341608"/>
            <a:ext cx="359990" cy="355944"/>
          </a:xfrm>
          <a:prstGeom prst="ellipse">
            <a:avLst/>
          </a:prstGeom>
        </p:spPr>
      </p:pic>
    </p:spTree>
    <p:extLst>
      <p:ext uri="{BB962C8B-B14F-4D97-AF65-F5344CB8AC3E}">
        <p14:creationId xmlns:p14="http://schemas.microsoft.com/office/powerpoint/2010/main" val="3310711787"/>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ext Placeholder 17"/>
          <p:cNvSpPr>
            <a:spLocks noGrp="1"/>
          </p:cNvSpPr>
          <p:nvPr>
            <p:ph type="body" sz="quarter" idx="13"/>
          </p:nvPr>
        </p:nvSpPr>
        <p:spPr>
          <a:xfrm>
            <a:off x="364445" y="6396162"/>
            <a:ext cx="4381504" cy="274638"/>
          </a:xfrm>
        </p:spPr>
        <p:txBody>
          <a:bodyPr lIns="0"/>
          <a:lstStyle/>
          <a:p>
            <a:r>
              <a:rPr lang="en-GB" dirty="0"/>
              <a:t>Discover England Fund – Activities &amp; Themes Research 2017</a:t>
            </a:r>
          </a:p>
        </p:txBody>
      </p:sp>
      <p:pic>
        <p:nvPicPr>
          <p:cNvPr id="6" name="Picture 5"/>
          <p:cNvPicPr>
            <a:picLocks noChangeAspect="1"/>
          </p:cNvPicPr>
          <p:nvPr/>
        </p:nvPicPr>
        <p:blipFill>
          <a:blip r:embed="rId3">
            <a:clrChange>
              <a:clrFrom>
                <a:srgbClr val="FFFFFF"/>
              </a:clrFrom>
              <a:clrTo>
                <a:srgbClr val="FFFFFF">
                  <a:alpha val="0"/>
                </a:srgbClr>
              </a:clrTo>
            </a:clrChange>
          </a:blip>
          <a:stretch>
            <a:fillRect/>
          </a:stretch>
        </p:blipFill>
        <p:spPr>
          <a:xfrm>
            <a:off x="7118198" y="6384361"/>
            <a:ext cx="947246" cy="257740"/>
          </a:xfrm>
          <a:prstGeom prst="rect">
            <a:avLst/>
          </a:prstGeom>
        </p:spPr>
      </p:pic>
      <p:pic>
        <p:nvPicPr>
          <p:cNvPr id="24" name="Picture 23"/>
          <p:cNvPicPr>
            <a:picLocks noChangeAspect="1"/>
          </p:cNvPicPr>
          <p:nvPr/>
        </p:nvPicPr>
        <p:blipFill rotWithShape="1">
          <a:blip r:embed="rId4"/>
          <a:srcRect l="17343" t="4419" r="12023" b="12561"/>
          <a:stretch/>
        </p:blipFill>
        <p:spPr>
          <a:xfrm>
            <a:off x="8172950" y="6341608"/>
            <a:ext cx="359990" cy="355944"/>
          </a:xfrm>
          <a:prstGeom prst="ellipse">
            <a:avLst/>
          </a:prstGeom>
        </p:spPr>
      </p:pic>
      <p:sp>
        <p:nvSpPr>
          <p:cNvPr id="38" name="TextBox 37"/>
          <p:cNvSpPr txBox="1"/>
          <p:nvPr/>
        </p:nvSpPr>
        <p:spPr>
          <a:xfrm>
            <a:off x="1997213" y="274989"/>
            <a:ext cx="4897451" cy="307777"/>
          </a:xfrm>
          <a:prstGeom prst="rect">
            <a:avLst/>
          </a:prstGeom>
          <a:noFill/>
        </p:spPr>
        <p:txBody>
          <a:bodyPr wrap="square" rtlCol="0">
            <a:spAutoFit/>
          </a:bodyPr>
          <a:lstStyle/>
          <a:p>
            <a:r>
              <a:rPr lang="en-GB" sz="1400" b="1" dirty="0">
                <a:solidFill>
                  <a:schemeClr val="bg1"/>
                </a:solidFill>
                <a:latin typeface="Arial" panose="020B0604020202020204" pitchFamily="34" charset="0"/>
                <a:cs typeface="Arial" panose="020B0604020202020204" pitchFamily="34" charset="0"/>
              </a:rPr>
              <a:t>Shopping for clothes</a:t>
            </a:r>
          </a:p>
        </p:txBody>
      </p:sp>
      <p:pic>
        <p:nvPicPr>
          <p:cNvPr id="31" name="Picture 30"/>
          <p:cNvPicPr>
            <a:picLocks noChangeAspect="1"/>
          </p:cNvPicPr>
          <p:nvPr/>
        </p:nvPicPr>
        <p:blipFill rotWithShape="1">
          <a:blip r:embed="rId5">
            <a:clrChange>
              <a:clrFrom>
                <a:srgbClr val="FFFFFF"/>
              </a:clrFrom>
              <a:clrTo>
                <a:srgbClr val="FFFFFF">
                  <a:alpha val="0"/>
                </a:srgbClr>
              </a:clrTo>
            </a:clrChange>
            <a:duotone>
              <a:schemeClr val="accent1">
                <a:shade val="45000"/>
                <a:satMod val="135000"/>
              </a:schemeClr>
              <a:prstClr val="white"/>
            </a:duotone>
          </a:blip>
          <a:srcRect l="12310"/>
          <a:stretch/>
        </p:blipFill>
        <p:spPr>
          <a:xfrm>
            <a:off x="2312861" y="2221322"/>
            <a:ext cx="1060577" cy="409658"/>
          </a:xfrm>
          <a:prstGeom prst="rect">
            <a:avLst/>
          </a:prstGeom>
        </p:spPr>
      </p:pic>
      <p:grpSp>
        <p:nvGrpSpPr>
          <p:cNvPr id="35" name="Group 34"/>
          <p:cNvGrpSpPr/>
          <p:nvPr/>
        </p:nvGrpSpPr>
        <p:grpSpPr>
          <a:xfrm>
            <a:off x="3786188" y="2228850"/>
            <a:ext cx="376238" cy="370021"/>
            <a:chOff x="9854026" y="2720970"/>
            <a:chExt cx="2328762" cy="2438400"/>
          </a:xfrm>
        </p:grpSpPr>
        <p:pic>
          <p:nvPicPr>
            <p:cNvPr id="36" name="Picture 35"/>
            <p:cNvPicPr>
              <a:picLocks noChangeAspect="1"/>
            </p:cNvPicPr>
            <p:nvPr/>
          </p:nvPicPr>
          <p:blipFill rotWithShape="1">
            <a:blip r:embed="rId6">
              <a:clrChange>
                <a:clrFrom>
                  <a:srgbClr val="FFFFFF"/>
                </a:clrFrom>
                <a:clrTo>
                  <a:srgbClr val="FFFFFF">
                    <a:alpha val="0"/>
                  </a:srgbClr>
                </a:clrTo>
              </a:clrChange>
              <a:duotone>
                <a:schemeClr val="accent1">
                  <a:shade val="45000"/>
                  <a:satMod val="135000"/>
                </a:schemeClr>
                <a:prstClr val="white"/>
              </a:duotone>
            </a:blip>
            <a:srcRect l="3673" r="64404"/>
            <a:stretch/>
          </p:blipFill>
          <p:spPr>
            <a:xfrm>
              <a:off x="9854026" y="2720970"/>
              <a:ext cx="1173708" cy="2438400"/>
            </a:xfrm>
            <a:prstGeom prst="rect">
              <a:avLst/>
            </a:prstGeom>
          </p:spPr>
        </p:pic>
        <p:pic>
          <p:nvPicPr>
            <p:cNvPr id="41" name="Picture 40"/>
            <p:cNvPicPr>
              <a:picLocks noChangeAspect="1"/>
            </p:cNvPicPr>
            <p:nvPr/>
          </p:nvPicPr>
          <p:blipFill rotWithShape="1">
            <a:blip r:embed="rId6">
              <a:clrChange>
                <a:clrFrom>
                  <a:srgbClr val="FFFFFF"/>
                </a:clrFrom>
                <a:clrTo>
                  <a:srgbClr val="FFFFFF">
                    <a:alpha val="0"/>
                  </a:srgbClr>
                </a:clrTo>
              </a:clrChange>
              <a:duotone>
                <a:schemeClr val="accent1">
                  <a:shade val="45000"/>
                  <a:satMod val="135000"/>
                </a:schemeClr>
                <a:prstClr val="white"/>
              </a:duotone>
            </a:blip>
            <a:srcRect l="66034" r="2043"/>
            <a:stretch/>
          </p:blipFill>
          <p:spPr>
            <a:xfrm>
              <a:off x="11009080" y="2720970"/>
              <a:ext cx="1173708" cy="2438400"/>
            </a:xfrm>
            <a:prstGeom prst="rect">
              <a:avLst/>
            </a:prstGeom>
          </p:spPr>
        </p:pic>
      </p:grpSp>
      <p:pic>
        <p:nvPicPr>
          <p:cNvPr id="43" name="Picture 42"/>
          <p:cNvPicPr>
            <a:picLocks noChangeAspect="1"/>
          </p:cNvPicPr>
          <p:nvPr/>
        </p:nvPicPr>
        <p:blipFill>
          <a:blip r:embed="rId7">
            <a:clrChange>
              <a:clrFrom>
                <a:srgbClr val="FFFFFF"/>
              </a:clrFrom>
              <a:clrTo>
                <a:srgbClr val="FFFFFF">
                  <a:alpha val="0"/>
                </a:srgbClr>
              </a:clrTo>
            </a:clrChange>
            <a:duotone>
              <a:schemeClr val="accent1">
                <a:shade val="45000"/>
                <a:satMod val="135000"/>
              </a:schemeClr>
              <a:prstClr val="white"/>
            </a:duotone>
          </a:blip>
          <a:stretch>
            <a:fillRect/>
          </a:stretch>
        </p:blipFill>
        <p:spPr>
          <a:xfrm>
            <a:off x="4900113" y="2233613"/>
            <a:ext cx="400136" cy="355163"/>
          </a:xfrm>
          <a:prstGeom prst="rect">
            <a:avLst/>
          </a:prstGeom>
        </p:spPr>
      </p:pic>
      <p:pic>
        <p:nvPicPr>
          <p:cNvPr id="45" name="Picture 44"/>
          <p:cNvPicPr>
            <a:picLocks noChangeAspect="1"/>
          </p:cNvPicPr>
          <p:nvPr/>
        </p:nvPicPr>
        <p:blipFill>
          <a:blip r:embed="rId8">
            <a:clrChange>
              <a:clrFrom>
                <a:srgbClr val="FFFFFF"/>
              </a:clrFrom>
              <a:clrTo>
                <a:srgbClr val="FFFFFF">
                  <a:alpha val="0"/>
                </a:srgbClr>
              </a:clrTo>
            </a:clrChange>
            <a:duotone>
              <a:schemeClr val="accent1">
                <a:shade val="45000"/>
                <a:satMod val="135000"/>
              </a:schemeClr>
              <a:prstClr val="white"/>
            </a:duotone>
          </a:blip>
          <a:stretch>
            <a:fillRect/>
          </a:stretch>
        </p:blipFill>
        <p:spPr>
          <a:xfrm>
            <a:off x="5999205" y="2227674"/>
            <a:ext cx="525420" cy="355840"/>
          </a:xfrm>
          <a:prstGeom prst="rect">
            <a:avLst/>
          </a:prstGeom>
        </p:spPr>
      </p:pic>
      <p:sp>
        <p:nvSpPr>
          <p:cNvPr id="33" name="Rectangle 32"/>
          <p:cNvSpPr/>
          <p:nvPr/>
        </p:nvSpPr>
        <p:spPr>
          <a:xfrm>
            <a:off x="222440" y="943161"/>
            <a:ext cx="1550020" cy="323165"/>
          </a:xfrm>
          <a:prstGeom prst="rect">
            <a:avLst/>
          </a:prstGeom>
          <a:noFill/>
        </p:spPr>
        <p:txBody>
          <a:bodyPr wrap="square" lIns="0" tIns="0" rIns="0" bIns="0">
            <a:spAutoFit/>
          </a:bodyPr>
          <a:lstStyle/>
          <a:p>
            <a:pPr algn="r"/>
            <a:r>
              <a:rPr lang="en-GB" sz="1050" b="1" dirty="0">
                <a:latin typeface="Arial" panose="020B0604020202020204" pitchFamily="34" charset="0"/>
                <a:cs typeface="Arial" panose="020B0604020202020204" pitchFamily="34" charset="0"/>
              </a:rPr>
              <a:t>Consideration of </a:t>
            </a:r>
          </a:p>
          <a:p>
            <a:pPr algn="r"/>
            <a:r>
              <a:rPr lang="en-GB" sz="1050" b="1" dirty="0">
                <a:latin typeface="Arial" panose="020B0604020202020204" pitchFamily="34" charset="0"/>
                <a:cs typeface="Arial" panose="020B0604020202020204" pitchFamily="34" charset="0"/>
              </a:rPr>
              <a:t>activity in England </a:t>
            </a:r>
            <a:endParaRPr lang="en-GB" sz="1050" b="1" dirty="0">
              <a:solidFill>
                <a:srgbClr val="00B050"/>
              </a:solidFill>
              <a:latin typeface="Arial" panose="020B0604020202020204" pitchFamily="34" charset="0"/>
              <a:cs typeface="Arial" panose="020B0604020202020204" pitchFamily="34" charset="0"/>
            </a:endParaRPr>
          </a:p>
        </p:txBody>
      </p:sp>
      <p:sp>
        <p:nvSpPr>
          <p:cNvPr id="51" name="Oval 50"/>
          <p:cNvSpPr/>
          <p:nvPr/>
        </p:nvSpPr>
        <p:spPr>
          <a:xfrm>
            <a:off x="7611047"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Tier 3</a:t>
            </a:r>
          </a:p>
          <a:p>
            <a:pPr lvl="0" algn="ctr"/>
            <a:r>
              <a:rPr lang="en-US" sz="900" baseline="-3000" dirty="0">
                <a:solidFill>
                  <a:srgbClr val="120742"/>
                </a:solidFill>
                <a:latin typeface="Arial" panose="020B0604020202020204" pitchFamily="34" charset="0"/>
                <a:cs typeface="Arial" panose="020B0604020202020204" pitchFamily="34" charset="0"/>
              </a:rPr>
              <a:t>Consideration </a:t>
            </a:r>
          </a:p>
          <a:p>
            <a:pPr lvl="0" algn="ctr"/>
            <a:r>
              <a:rPr lang="en-US" sz="900" baseline="-3000" dirty="0">
                <a:solidFill>
                  <a:srgbClr val="120742"/>
                </a:solidFill>
                <a:latin typeface="Arial" panose="020B0604020202020204" pitchFamily="34" charset="0"/>
                <a:cs typeface="Arial" panose="020B0604020202020204" pitchFamily="34" charset="0"/>
              </a:rPr>
              <a:t>tier (activity)</a:t>
            </a:r>
          </a:p>
        </p:txBody>
      </p:sp>
      <p:sp>
        <p:nvSpPr>
          <p:cNvPr id="52" name="Oval 51"/>
          <p:cNvSpPr/>
          <p:nvPr/>
        </p:nvSpPr>
        <p:spPr>
          <a:xfrm>
            <a:off x="8384732"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Rank 18</a:t>
            </a:r>
          </a:p>
          <a:p>
            <a:pPr lvl="0" algn="ctr"/>
            <a:r>
              <a:rPr lang="en-US" sz="900" baseline="-3000" dirty="0">
                <a:solidFill>
                  <a:srgbClr val="120742"/>
                </a:solidFill>
                <a:latin typeface="Arial" panose="020B0604020202020204" pitchFamily="34" charset="0"/>
                <a:cs typeface="Arial" panose="020B0604020202020204" pitchFamily="34" charset="0"/>
              </a:rPr>
              <a:t>Activity cluster</a:t>
            </a:r>
          </a:p>
          <a:p>
            <a:pPr lvl="0" algn="ctr"/>
            <a:r>
              <a:rPr lang="en-US" sz="900" baseline="-3000" dirty="0">
                <a:solidFill>
                  <a:srgbClr val="120742"/>
                </a:solidFill>
                <a:latin typeface="Arial" panose="020B0604020202020204" pitchFamily="34" charset="0"/>
                <a:cs typeface="Arial" panose="020B0604020202020204" pitchFamily="34" charset="0"/>
              </a:rPr>
              <a:t>ranking </a:t>
            </a:r>
          </a:p>
        </p:txBody>
      </p:sp>
      <p:sp>
        <p:nvSpPr>
          <p:cNvPr id="53" name="Oval 52"/>
          <p:cNvSpPr/>
          <p:nvPr/>
        </p:nvSpPr>
        <p:spPr>
          <a:xfrm>
            <a:off x="6837362"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49%</a:t>
            </a:r>
          </a:p>
          <a:p>
            <a:pPr lvl="0" algn="ctr"/>
            <a:r>
              <a:rPr lang="en-US" sz="900" baseline="-3000" dirty="0">
                <a:solidFill>
                  <a:srgbClr val="120742"/>
                </a:solidFill>
                <a:latin typeface="Arial" panose="020B0604020202020204" pitchFamily="34" charset="0"/>
                <a:cs typeface="Arial" panose="020B0604020202020204" pitchFamily="34" charset="0"/>
              </a:rPr>
              <a:t>Consideration </a:t>
            </a:r>
          </a:p>
          <a:p>
            <a:pPr lvl="0" algn="ctr"/>
            <a:r>
              <a:rPr lang="en-US" sz="900" baseline="-3000" dirty="0">
                <a:solidFill>
                  <a:srgbClr val="120742"/>
                </a:solidFill>
                <a:latin typeface="Arial" panose="020B0604020202020204" pitchFamily="34" charset="0"/>
                <a:cs typeface="Arial" panose="020B0604020202020204" pitchFamily="34" charset="0"/>
              </a:rPr>
              <a:t>of activity</a:t>
            </a:r>
          </a:p>
        </p:txBody>
      </p:sp>
      <p:graphicFrame>
        <p:nvGraphicFramePr>
          <p:cNvPr id="54" name="Table 53"/>
          <p:cNvGraphicFramePr>
            <a:graphicFrameLocks noGrp="1"/>
          </p:cNvGraphicFramePr>
          <p:nvPr>
            <p:extLst>
              <p:ext uri="{D42A27DB-BD31-4B8C-83A1-F6EECF244321}">
                <p14:modId xmlns:p14="http://schemas.microsoft.com/office/powerpoint/2010/main" val="2148765779"/>
              </p:ext>
            </p:extLst>
          </p:nvPr>
        </p:nvGraphicFramePr>
        <p:xfrm>
          <a:off x="352419" y="2220075"/>
          <a:ext cx="1817372" cy="3996000"/>
        </p:xfrm>
        <a:graphic>
          <a:graphicData uri="http://schemas.openxmlformats.org/drawingml/2006/table">
            <a:tbl>
              <a:tblPr>
                <a:tableStyleId>{5C22544A-7EE6-4342-B048-85BDC9FD1C3A}</a:tableStyleId>
              </a:tblPr>
              <a:tblGrid>
                <a:gridCol w="506413">
                  <a:extLst>
                    <a:ext uri="{9D8B030D-6E8A-4147-A177-3AD203B41FA5}">
                      <a16:colId xmlns:a16="http://schemas.microsoft.com/office/drawing/2014/main" xmlns="" val="63228188"/>
                    </a:ext>
                  </a:extLst>
                </a:gridCol>
                <a:gridCol w="495871">
                  <a:extLst>
                    <a:ext uri="{9D8B030D-6E8A-4147-A177-3AD203B41FA5}">
                      <a16:colId xmlns:a16="http://schemas.microsoft.com/office/drawing/2014/main" xmlns="" val="1958371471"/>
                    </a:ext>
                  </a:extLst>
                </a:gridCol>
                <a:gridCol w="369316">
                  <a:extLst>
                    <a:ext uri="{9D8B030D-6E8A-4147-A177-3AD203B41FA5}">
                      <a16:colId xmlns:a16="http://schemas.microsoft.com/office/drawing/2014/main" xmlns="" val="2739516737"/>
                    </a:ext>
                  </a:extLst>
                </a:gridCol>
                <a:gridCol w="445772">
                  <a:extLst>
                    <a:ext uri="{9D8B030D-6E8A-4147-A177-3AD203B41FA5}">
                      <a16:colId xmlns:a16="http://schemas.microsoft.com/office/drawing/2014/main" xmlns="" val="2729930291"/>
                    </a:ext>
                  </a:extLst>
                </a:gridCol>
              </a:tblGrid>
              <a:tr h="396000">
                <a:tc>
                  <a:txBody>
                    <a:bodyPr/>
                    <a:lstStyle/>
                    <a:p>
                      <a:pPr algn="l" fontAlgn="b"/>
                      <a:r>
                        <a:rPr lang="en-GB" sz="1100" b="1" i="0" u="none" strike="noStrike" dirty="0">
                          <a:solidFill>
                            <a:schemeClr val="tx1"/>
                          </a:solidFill>
                          <a:effectLst/>
                          <a:latin typeface="Arial" panose="020B0604020202020204" pitchFamily="34" charset="0"/>
                          <a:cs typeface="Arial" panose="020B0604020202020204" pitchFamily="34" charset="0"/>
                        </a:rPr>
                        <a:t>Market</a:t>
                      </a:r>
                    </a:p>
                  </a:txBody>
                  <a:tcPr marL="9525" marR="9525" marT="0" marB="0">
                    <a:lnL w="12700" cmpd="sng">
                      <a:noFill/>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8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 &amp; INDEX </a:t>
                      </a:r>
                      <a:endParaRPr lang="en-GB" sz="2000" b="1" i="0" u="none" strike="noStrike" dirty="0">
                        <a:solidFill>
                          <a:schemeClr val="tx1"/>
                        </a:solidFill>
                        <a:effectLst/>
                        <a:latin typeface="Arial" panose="020B0604020202020204" pitchFamily="34" charset="0"/>
                        <a:cs typeface="Arial" panose="020B0604020202020204" pitchFamily="34" charset="0"/>
                      </a:endParaRPr>
                    </a:p>
                  </a:txBody>
                  <a:tcPr marL="9525" marR="9525" marT="0"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en-GB" sz="1100" b="1"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1100" b="1"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Rank</a:t>
                      </a:r>
                      <a:endParaRPr kumimoji="0" lang="en-GB" sz="11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9525" marR="9525" marT="0" marB="0">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NO</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59%</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120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9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CH</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57%</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116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92D05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24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SP</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51%</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105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16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FR</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49%</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100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16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AUS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48%</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97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16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NL</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46%</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94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12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IT</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45%</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93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21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USA</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44%</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90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24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UK</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43%</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89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16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DE</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39%</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79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C0000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16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sp>
        <p:nvSpPr>
          <p:cNvPr id="55" name="Rectangle 54"/>
          <p:cNvSpPr/>
          <p:nvPr/>
        </p:nvSpPr>
        <p:spPr>
          <a:xfrm>
            <a:off x="352419" y="1450600"/>
            <a:ext cx="1909642"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MARKET LEVEL CONSIDERATION</a:t>
            </a:r>
          </a:p>
          <a:p>
            <a:pPr>
              <a:lnSpc>
                <a:spcPts val="1100"/>
              </a:lnSpc>
            </a:pPr>
            <a:r>
              <a:rPr lang="en-GB" sz="700" dirty="0">
                <a:latin typeface="Arial" panose="020B0604020202020204" pitchFamily="34" charset="0"/>
                <a:cs typeface="Arial" panose="020B0604020202020204" pitchFamily="34" charset="0"/>
              </a:rPr>
              <a:t>TOP 2 BOX CONSIDERATION OF ACTIVITY INDEXED VS. TOTAL &amp;  RANKED </a:t>
            </a:r>
          </a:p>
        </p:txBody>
      </p:sp>
      <p:graphicFrame>
        <p:nvGraphicFramePr>
          <p:cNvPr id="56" name="Table 55"/>
          <p:cNvGraphicFramePr>
            <a:graphicFrameLocks noGrp="1"/>
          </p:cNvGraphicFramePr>
          <p:nvPr>
            <p:extLst>
              <p:ext uri="{D42A27DB-BD31-4B8C-83A1-F6EECF244321}">
                <p14:modId xmlns:p14="http://schemas.microsoft.com/office/powerpoint/2010/main" val="306930053"/>
              </p:ext>
            </p:extLst>
          </p:nvPr>
        </p:nvGraphicFramePr>
        <p:xfrm>
          <a:off x="6961775" y="2220075"/>
          <a:ext cx="2031429" cy="3996000"/>
        </p:xfrm>
        <a:graphic>
          <a:graphicData uri="http://schemas.openxmlformats.org/drawingml/2006/table">
            <a:tbl>
              <a:tblPr>
                <a:tableStyleId>{5C22544A-7EE6-4342-B048-85BDC9FD1C3A}</a:tableStyleId>
              </a:tblPr>
              <a:tblGrid>
                <a:gridCol w="1440000">
                  <a:extLst>
                    <a:ext uri="{9D8B030D-6E8A-4147-A177-3AD203B41FA5}">
                      <a16:colId xmlns:a16="http://schemas.microsoft.com/office/drawing/2014/main" xmlns="" val="63228188"/>
                    </a:ext>
                  </a:extLst>
                </a:gridCol>
                <a:gridCol w="591429">
                  <a:extLst>
                    <a:ext uri="{9D8B030D-6E8A-4147-A177-3AD203B41FA5}">
                      <a16:colId xmlns:a16="http://schemas.microsoft.com/office/drawing/2014/main" xmlns="" val="2739516737"/>
                    </a:ext>
                  </a:extLst>
                </a:gridCol>
              </a:tblGrid>
              <a:tr h="396000">
                <a:tc>
                  <a:txBody>
                    <a:bodyPr/>
                    <a:lstStyle/>
                    <a:p>
                      <a:pPr algn="l" fontAlgn="b"/>
                      <a:r>
                        <a:rPr lang="en-GB" sz="1100" b="1" i="0" u="none" strike="noStrike" dirty="0">
                          <a:solidFill>
                            <a:schemeClr val="tx1"/>
                          </a:solidFill>
                          <a:effectLst/>
                          <a:latin typeface="Arial" panose="020B0604020202020204" pitchFamily="34" charset="0"/>
                          <a:cs typeface="Arial" panose="020B0604020202020204" pitchFamily="34" charset="0"/>
                        </a:rPr>
                        <a:t>Activity</a:t>
                      </a:r>
                    </a:p>
                  </a:txBody>
                  <a:tcPr marL="9525" marR="9525" marT="9525" marB="0">
                    <a:lnL w="12700" cmpd="sng">
                      <a:noFill/>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7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a:t>
                      </a:r>
                      <a:endParaRPr kumimoji="0" lang="en-GB" sz="18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Seeing world famous or iconic places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86%</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historic monument</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84%</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Trying local food &amp; drink specialities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83%</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castle / palace / historic house</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83%</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museum</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80%</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park/garden</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76%</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Experiencing local nightlife</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72%</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Shopping for locally made products/craft</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72%</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Having a gourmet meal</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71%</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Short (&lt; 2hrs) country or coastal walk</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70%</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graphicFrame>
        <p:nvGraphicFramePr>
          <p:cNvPr id="58" name="Table 57"/>
          <p:cNvGraphicFramePr>
            <a:graphicFrameLocks noGrp="1"/>
          </p:cNvGraphicFramePr>
          <p:nvPr>
            <p:extLst>
              <p:ext uri="{D42A27DB-BD31-4B8C-83A1-F6EECF244321}">
                <p14:modId xmlns:p14="http://schemas.microsoft.com/office/powerpoint/2010/main" val="1119731924"/>
              </p:ext>
            </p:extLst>
          </p:nvPr>
        </p:nvGraphicFramePr>
        <p:xfrm>
          <a:off x="2260600" y="2220390"/>
          <a:ext cx="4552952" cy="3996000"/>
        </p:xfrm>
        <a:graphic>
          <a:graphicData uri="http://schemas.openxmlformats.org/drawingml/2006/table">
            <a:tbl>
              <a:tblPr>
                <a:tableStyleId>{5C22544A-7EE6-4342-B048-85BDC9FD1C3A}</a:tableStyleId>
              </a:tblPr>
              <a:tblGrid>
                <a:gridCol w="1138238">
                  <a:extLst>
                    <a:ext uri="{9D8B030D-6E8A-4147-A177-3AD203B41FA5}">
                      <a16:colId xmlns:a16="http://schemas.microsoft.com/office/drawing/2014/main" xmlns="" val="2739516737"/>
                    </a:ext>
                  </a:extLst>
                </a:gridCol>
                <a:gridCol w="1138238">
                  <a:extLst>
                    <a:ext uri="{9D8B030D-6E8A-4147-A177-3AD203B41FA5}">
                      <a16:colId xmlns:a16="http://schemas.microsoft.com/office/drawing/2014/main" xmlns="" val="1766475486"/>
                    </a:ext>
                  </a:extLst>
                </a:gridCol>
                <a:gridCol w="1138238">
                  <a:extLst>
                    <a:ext uri="{9D8B030D-6E8A-4147-A177-3AD203B41FA5}">
                      <a16:colId xmlns:a16="http://schemas.microsoft.com/office/drawing/2014/main" xmlns="" val="2701203405"/>
                    </a:ext>
                  </a:extLst>
                </a:gridCol>
                <a:gridCol w="1138238">
                  <a:extLst>
                    <a:ext uri="{9D8B030D-6E8A-4147-A177-3AD203B41FA5}">
                      <a16:colId xmlns:a16="http://schemas.microsoft.com/office/drawing/2014/main" xmlns="" val="3701939803"/>
                    </a:ext>
                  </a:extLst>
                </a:gridCol>
              </a:tblGrid>
              <a:tr h="396000">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(144)</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Female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128)</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18-34s without kids</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151)</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Female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110)</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Mid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119)</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(118)</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AB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116)</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18-34s without kids</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123)</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(120)</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Female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112)</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Mid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119)</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(135)</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Female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112)</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113)</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18-34s without kids</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134)</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(128)</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Female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109)</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AB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117)</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135)</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(116)</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140)</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(143)</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Female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114)</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116)</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18-34s without kids</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142)</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(140)</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Female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120)</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121)</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18-34s without kids</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172)</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sp>
        <p:nvSpPr>
          <p:cNvPr id="59" name="Rectangle 58"/>
          <p:cNvSpPr/>
          <p:nvPr/>
        </p:nvSpPr>
        <p:spPr>
          <a:xfrm>
            <a:off x="2344387" y="1450600"/>
            <a:ext cx="2951513"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MARKET LEVEL</a:t>
            </a:r>
          </a:p>
          <a:p>
            <a:pPr>
              <a:lnSpc>
                <a:spcPts val="1100"/>
              </a:lnSpc>
            </a:pPr>
            <a:r>
              <a:rPr lang="en-GB" sz="1200" b="1" dirty="0">
                <a:solidFill>
                  <a:srgbClr val="120742"/>
                </a:solidFill>
                <a:latin typeface="Arial" panose="020B0604020202020204" pitchFamily="34" charset="0"/>
                <a:cs typeface="Arial" panose="020B0604020202020204" pitchFamily="34" charset="0"/>
              </a:rPr>
              <a:t>DEMOGRAPHIC SKEWS </a:t>
            </a:r>
          </a:p>
          <a:p>
            <a:pPr>
              <a:lnSpc>
                <a:spcPts val="1100"/>
              </a:lnSpc>
            </a:pPr>
            <a:r>
              <a:rPr lang="en-GB" sz="700" dirty="0">
                <a:latin typeface="Arial" panose="020B0604020202020204" pitchFamily="34" charset="0"/>
                <a:cs typeface="Arial" panose="020B0604020202020204" pitchFamily="34" charset="0"/>
              </a:rPr>
              <a:t>CALLING OUT OF BIGGEST SKEWS IN LEVEL OF CONSIDERATION OF ACTIVITY BY AGE, GENDER SOCIAL GRADE AND LIFESTAGE </a:t>
            </a:r>
          </a:p>
        </p:txBody>
      </p:sp>
      <p:sp>
        <p:nvSpPr>
          <p:cNvPr id="60" name="Rectangle 59"/>
          <p:cNvSpPr/>
          <p:nvPr/>
        </p:nvSpPr>
        <p:spPr>
          <a:xfrm>
            <a:off x="6955787" y="1450600"/>
            <a:ext cx="2094233"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CROSS-OVER WITH OTHER ACTIVITIES</a:t>
            </a:r>
          </a:p>
          <a:p>
            <a:pPr>
              <a:lnSpc>
                <a:spcPts val="1100"/>
              </a:lnSpc>
            </a:pPr>
            <a:r>
              <a:rPr lang="en-GB" sz="700" dirty="0">
                <a:latin typeface="Arial" panose="020B0604020202020204" pitchFamily="34" charset="0"/>
                <a:cs typeface="Arial" panose="020B0604020202020204" pitchFamily="34" charset="0"/>
              </a:rPr>
              <a:t>CONSIDERATION OF OTHER ACTIVITIES AMONG CONSIDERING ACTIVITY (TOP 2 BOX)</a:t>
            </a:r>
          </a:p>
        </p:txBody>
      </p:sp>
      <p:graphicFrame>
        <p:nvGraphicFramePr>
          <p:cNvPr id="25" name="Chart Placeholder 7">
            <a:extLst>
              <a:ext uri="{FF2B5EF4-FFF2-40B4-BE49-F238E27FC236}">
                <a16:creationId xmlns:a16="http://schemas.microsoft.com/office/drawing/2014/main" xmlns="" id="{67252EF9-1A64-4915-A43F-CAE772002306}"/>
              </a:ext>
            </a:extLst>
          </p:cNvPr>
          <p:cNvGraphicFramePr>
            <a:graphicFrameLocks/>
          </p:cNvGraphicFramePr>
          <p:nvPr>
            <p:extLst>
              <p:ext uri="{D42A27DB-BD31-4B8C-83A1-F6EECF244321}">
                <p14:modId xmlns:p14="http://schemas.microsoft.com/office/powerpoint/2010/main" val="2389425466"/>
              </p:ext>
            </p:extLst>
          </p:nvPr>
        </p:nvGraphicFramePr>
        <p:xfrm>
          <a:off x="-1366069" y="855950"/>
          <a:ext cx="9743207" cy="467610"/>
        </p:xfrm>
        <a:graphic>
          <a:graphicData uri="http://schemas.openxmlformats.org/drawingml/2006/chart">
            <c:chart xmlns:c="http://schemas.openxmlformats.org/drawingml/2006/chart" xmlns:r="http://schemas.openxmlformats.org/officeDocument/2006/relationships" r:id="rId9"/>
          </a:graphicData>
        </a:graphic>
      </p:graphicFrame>
      <p:sp>
        <p:nvSpPr>
          <p:cNvPr id="26" name="Rectangle 25">
            <a:extLst>
              <a:ext uri="{FF2B5EF4-FFF2-40B4-BE49-F238E27FC236}">
                <a16:creationId xmlns:a16="http://schemas.microsoft.com/office/drawing/2014/main" xmlns="" id="{B54CBF19-6F09-4ED4-B1CC-862FDA8F5BAC}"/>
              </a:ext>
            </a:extLst>
          </p:cNvPr>
          <p:cNvSpPr/>
          <p:nvPr/>
        </p:nvSpPr>
        <p:spPr>
          <a:xfrm>
            <a:off x="1830724" y="665551"/>
            <a:ext cx="564257" cy="276999"/>
          </a:xfrm>
          <a:prstGeom prst="rect">
            <a:avLst/>
          </a:prstGeom>
          <a:solidFill>
            <a:schemeClr val="bg1"/>
          </a:solidFill>
        </p:spPr>
        <p:txBody>
          <a:bodyPr wrap="none" lIns="0" tIns="0" rIns="0" bIns="0">
            <a:spAutoFit/>
          </a:bodyPr>
          <a:lstStyle/>
          <a:p>
            <a:r>
              <a:rPr lang="en-GB" sz="900" dirty="0">
                <a:solidFill>
                  <a:srgbClr val="92D050"/>
                </a:solidFill>
                <a:latin typeface="Arial" panose="020B0604020202020204" pitchFamily="34" charset="0"/>
                <a:cs typeface="Arial" panose="020B0604020202020204" pitchFamily="34" charset="0"/>
              </a:rPr>
              <a:t>Very likely</a:t>
            </a:r>
          </a:p>
          <a:p>
            <a:r>
              <a:rPr lang="en-GB" sz="900" dirty="0">
                <a:solidFill>
                  <a:srgbClr val="92D050"/>
                </a:solidFill>
                <a:latin typeface="Arial" panose="020B0604020202020204" pitchFamily="34" charset="0"/>
                <a:cs typeface="Arial" panose="020B0604020202020204" pitchFamily="34" charset="0"/>
              </a:rPr>
              <a:t>to consider</a:t>
            </a:r>
          </a:p>
        </p:txBody>
      </p:sp>
      <p:sp>
        <p:nvSpPr>
          <p:cNvPr id="27" name="Rectangle 26">
            <a:extLst>
              <a:ext uri="{FF2B5EF4-FFF2-40B4-BE49-F238E27FC236}">
                <a16:creationId xmlns:a16="http://schemas.microsoft.com/office/drawing/2014/main" xmlns="" id="{949B0EF5-05A5-4571-8BCF-663ABFB0FAA4}"/>
              </a:ext>
            </a:extLst>
          </p:cNvPr>
          <p:cNvSpPr/>
          <p:nvPr/>
        </p:nvSpPr>
        <p:spPr>
          <a:xfrm>
            <a:off x="2821143" y="665551"/>
            <a:ext cx="769441" cy="276999"/>
          </a:xfrm>
          <a:prstGeom prst="rect">
            <a:avLst/>
          </a:prstGeom>
          <a:solidFill>
            <a:schemeClr val="bg1"/>
          </a:solidFill>
        </p:spPr>
        <p:txBody>
          <a:bodyPr wrap="none" lIns="0" tIns="0" rIns="0" bIns="0">
            <a:spAutoFit/>
          </a:bodyPr>
          <a:lstStyle/>
          <a:p>
            <a:r>
              <a:rPr lang="en-GB" sz="900" dirty="0">
                <a:solidFill>
                  <a:srgbClr val="00B050"/>
                </a:solidFill>
                <a:latin typeface="Arial" panose="020B0604020202020204" pitchFamily="34" charset="0"/>
                <a:cs typeface="Arial" panose="020B0604020202020204" pitchFamily="34" charset="0"/>
              </a:rPr>
              <a:t>Definitely </a:t>
            </a:r>
          </a:p>
          <a:p>
            <a:r>
              <a:rPr lang="en-GB" sz="900" dirty="0">
                <a:solidFill>
                  <a:srgbClr val="00B050"/>
                </a:solidFill>
                <a:latin typeface="Arial" panose="020B0604020202020204" pitchFamily="34" charset="0"/>
                <a:cs typeface="Arial" panose="020B0604020202020204" pitchFamily="34" charset="0"/>
              </a:rPr>
              <a:t>would consider</a:t>
            </a:r>
          </a:p>
        </p:txBody>
      </p:sp>
    </p:spTree>
    <p:extLst>
      <p:ext uri="{BB962C8B-B14F-4D97-AF65-F5344CB8AC3E}">
        <p14:creationId xmlns:p14="http://schemas.microsoft.com/office/powerpoint/2010/main" val="781805315"/>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ext Placeholder 17"/>
          <p:cNvSpPr>
            <a:spLocks noGrp="1"/>
          </p:cNvSpPr>
          <p:nvPr>
            <p:ph type="body" sz="quarter" idx="13"/>
          </p:nvPr>
        </p:nvSpPr>
        <p:spPr>
          <a:xfrm>
            <a:off x="364445" y="6396162"/>
            <a:ext cx="4381504" cy="274638"/>
          </a:xfrm>
        </p:spPr>
        <p:txBody>
          <a:bodyPr lIns="0"/>
          <a:lstStyle/>
          <a:p>
            <a:r>
              <a:rPr lang="en-GB" dirty="0"/>
              <a:t>Discover England Fund – Activities &amp; Themes Research 2017</a:t>
            </a:r>
          </a:p>
        </p:txBody>
      </p:sp>
      <p:pic>
        <p:nvPicPr>
          <p:cNvPr id="6" name="Picture 5"/>
          <p:cNvPicPr>
            <a:picLocks noChangeAspect="1"/>
          </p:cNvPicPr>
          <p:nvPr/>
        </p:nvPicPr>
        <p:blipFill>
          <a:blip r:embed="rId3">
            <a:clrChange>
              <a:clrFrom>
                <a:srgbClr val="FFFFFF"/>
              </a:clrFrom>
              <a:clrTo>
                <a:srgbClr val="FFFFFF">
                  <a:alpha val="0"/>
                </a:srgbClr>
              </a:clrTo>
            </a:clrChange>
          </a:blip>
          <a:stretch>
            <a:fillRect/>
          </a:stretch>
        </p:blipFill>
        <p:spPr>
          <a:xfrm>
            <a:off x="7118198" y="6384361"/>
            <a:ext cx="947246" cy="257740"/>
          </a:xfrm>
          <a:prstGeom prst="rect">
            <a:avLst/>
          </a:prstGeom>
        </p:spPr>
      </p:pic>
      <p:pic>
        <p:nvPicPr>
          <p:cNvPr id="24" name="Picture 23"/>
          <p:cNvPicPr>
            <a:picLocks noChangeAspect="1"/>
          </p:cNvPicPr>
          <p:nvPr/>
        </p:nvPicPr>
        <p:blipFill rotWithShape="1">
          <a:blip r:embed="rId4"/>
          <a:srcRect l="17343" t="4419" r="12023" b="12561"/>
          <a:stretch/>
        </p:blipFill>
        <p:spPr>
          <a:xfrm>
            <a:off x="8172950" y="6341608"/>
            <a:ext cx="359990" cy="355944"/>
          </a:xfrm>
          <a:prstGeom prst="ellipse">
            <a:avLst/>
          </a:prstGeom>
        </p:spPr>
      </p:pic>
      <p:sp>
        <p:nvSpPr>
          <p:cNvPr id="38" name="TextBox 37"/>
          <p:cNvSpPr txBox="1"/>
          <p:nvPr/>
        </p:nvSpPr>
        <p:spPr>
          <a:xfrm>
            <a:off x="1997213" y="274989"/>
            <a:ext cx="4897451" cy="307777"/>
          </a:xfrm>
          <a:prstGeom prst="rect">
            <a:avLst/>
          </a:prstGeom>
          <a:noFill/>
        </p:spPr>
        <p:txBody>
          <a:bodyPr wrap="square" rtlCol="0">
            <a:spAutoFit/>
          </a:bodyPr>
          <a:lstStyle/>
          <a:p>
            <a:r>
              <a:rPr lang="en-GB" sz="1400" b="1" dirty="0">
                <a:solidFill>
                  <a:schemeClr val="bg1"/>
                </a:solidFill>
                <a:latin typeface="Arial" panose="020B0604020202020204" pitchFamily="34" charset="0"/>
                <a:cs typeface="Arial" panose="020B0604020202020204" pitchFamily="34" charset="0"/>
              </a:rPr>
              <a:t>Visiting an art gallery</a:t>
            </a:r>
          </a:p>
        </p:txBody>
      </p:sp>
      <p:pic>
        <p:nvPicPr>
          <p:cNvPr id="31" name="Picture 30"/>
          <p:cNvPicPr>
            <a:picLocks noChangeAspect="1"/>
          </p:cNvPicPr>
          <p:nvPr/>
        </p:nvPicPr>
        <p:blipFill rotWithShape="1">
          <a:blip r:embed="rId5">
            <a:clrChange>
              <a:clrFrom>
                <a:srgbClr val="FFFFFF"/>
              </a:clrFrom>
              <a:clrTo>
                <a:srgbClr val="FFFFFF">
                  <a:alpha val="0"/>
                </a:srgbClr>
              </a:clrTo>
            </a:clrChange>
            <a:duotone>
              <a:schemeClr val="accent1">
                <a:shade val="45000"/>
                <a:satMod val="135000"/>
              </a:schemeClr>
              <a:prstClr val="white"/>
            </a:duotone>
          </a:blip>
          <a:srcRect l="12310"/>
          <a:stretch/>
        </p:blipFill>
        <p:spPr>
          <a:xfrm>
            <a:off x="2312861" y="2221322"/>
            <a:ext cx="1060577" cy="409658"/>
          </a:xfrm>
          <a:prstGeom prst="rect">
            <a:avLst/>
          </a:prstGeom>
        </p:spPr>
      </p:pic>
      <p:grpSp>
        <p:nvGrpSpPr>
          <p:cNvPr id="35" name="Group 34"/>
          <p:cNvGrpSpPr/>
          <p:nvPr/>
        </p:nvGrpSpPr>
        <p:grpSpPr>
          <a:xfrm>
            <a:off x="3786188" y="2228850"/>
            <a:ext cx="376238" cy="370021"/>
            <a:chOff x="9854026" y="2720970"/>
            <a:chExt cx="2328762" cy="2438400"/>
          </a:xfrm>
        </p:grpSpPr>
        <p:pic>
          <p:nvPicPr>
            <p:cNvPr id="36" name="Picture 35"/>
            <p:cNvPicPr>
              <a:picLocks noChangeAspect="1"/>
            </p:cNvPicPr>
            <p:nvPr/>
          </p:nvPicPr>
          <p:blipFill rotWithShape="1">
            <a:blip r:embed="rId6">
              <a:clrChange>
                <a:clrFrom>
                  <a:srgbClr val="FFFFFF"/>
                </a:clrFrom>
                <a:clrTo>
                  <a:srgbClr val="FFFFFF">
                    <a:alpha val="0"/>
                  </a:srgbClr>
                </a:clrTo>
              </a:clrChange>
              <a:duotone>
                <a:schemeClr val="accent1">
                  <a:shade val="45000"/>
                  <a:satMod val="135000"/>
                </a:schemeClr>
                <a:prstClr val="white"/>
              </a:duotone>
            </a:blip>
            <a:srcRect l="3673" r="64404"/>
            <a:stretch/>
          </p:blipFill>
          <p:spPr>
            <a:xfrm>
              <a:off x="9854026" y="2720970"/>
              <a:ext cx="1173708" cy="2438400"/>
            </a:xfrm>
            <a:prstGeom prst="rect">
              <a:avLst/>
            </a:prstGeom>
          </p:spPr>
        </p:pic>
        <p:pic>
          <p:nvPicPr>
            <p:cNvPr id="41" name="Picture 40"/>
            <p:cNvPicPr>
              <a:picLocks noChangeAspect="1"/>
            </p:cNvPicPr>
            <p:nvPr/>
          </p:nvPicPr>
          <p:blipFill rotWithShape="1">
            <a:blip r:embed="rId6">
              <a:clrChange>
                <a:clrFrom>
                  <a:srgbClr val="FFFFFF"/>
                </a:clrFrom>
                <a:clrTo>
                  <a:srgbClr val="FFFFFF">
                    <a:alpha val="0"/>
                  </a:srgbClr>
                </a:clrTo>
              </a:clrChange>
              <a:duotone>
                <a:schemeClr val="accent1">
                  <a:shade val="45000"/>
                  <a:satMod val="135000"/>
                </a:schemeClr>
                <a:prstClr val="white"/>
              </a:duotone>
            </a:blip>
            <a:srcRect l="66034" r="2043"/>
            <a:stretch/>
          </p:blipFill>
          <p:spPr>
            <a:xfrm>
              <a:off x="11009080" y="2720970"/>
              <a:ext cx="1173708" cy="2438400"/>
            </a:xfrm>
            <a:prstGeom prst="rect">
              <a:avLst/>
            </a:prstGeom>
          </p:spPr>
        </p:pic>
      </p:grpSp>
      <p:pic>
        <p:nvPicPr>
          <p:cNvPr id="43" name="Picture 42"/>
          <p:cNvPicPr>
            <a:picLocks noChangeAspect="1"/>
          </p:cNvPicPr>
          <p:nvPr/>
        </p:nvPicPr>
        <p:blipFill>
          <a:blip r:embed="rId7">
            <a:clrChange>
              <a:clrFrom>
                <a:srgbClr val="FFFFFF"/>
              </a:clrFrom>
              <a:clrTo>
                <a:srgbClr val="FFFFFF">
                  <a:alpha val="0"/>
                </a:srgbClr>
              </a:clrTo>
            </a:clrChange>
            <a:duotone>
              <a:schemeClr val="accent1">
                <a:shade val="45000"/>
                <a:satMod val="135000"/>
              </a:schemeClr>
              <a:prstClr val="white"/>
            </a:duotone>
          </a:blip>
          <a:stretch>
            <a:fillRect/>
          </a:stretch>
        </p:blipFill>
        <p:spPr>
          <a:xfrm>
            <a:off x="4900113" y="2233613"/>
            <a:ext cx="400136" cy="355163"/>
          </a:xfrm>
          <a:prstGeom prst="rect">
            <a:avLst/>
          </a:prstGeom>
        </p:spPr>
      </p:pic>
      <p:pic>
        <p:nvPicPr>
          <p:cNvPr id="45" name="Picture 44"/>
          <p:cNvPicPr>
            <a:picLocks noChangeAspect="1"/>
          </p:cNvPicPr>
          <p:nvPr/>
        </p:nvPicPr>
        <p:blipFill>
          <a:blip r:embed="rId8">
            <a:clrChange>
              <a:clrFrom>
                <a:srgbClr val="FFFFFF"/>
              </a:clrFrom>
              <a:clrTo>
                <a:srgbClr val="FFFFFF">
                  <a:alpha val="0"/>
                </a:srgbClr>
              </a:clrTo>
            </a:clrChange>
            <a:duotone>
              <a:schemeClr val="accent1">
                <a:shade val="45000"/>
                <a:satMod val="135000"/>
              </a:schemeClr>
              <a:prstClr val="white"/>
            </a:duotone>
          </a:blip>
          <a:stretch>
            <a:fillRect/>
          </a:stretch>
        </p:blipFill>
        <p:spPr>
          <a:xfrm>
            <a:off x="5999205" y="2227674"/>
            <a:ext cx="525420" cy="355840"/>
          </a:xfrm>
          <a:prstGeom prst="rect">
            <a:avLst/>
          </a:prstGeom>
        </p:spPr>
      </p:pic>
      <p:sp>
        <p:nvSpPr>
          <p:cNvPr id="33" name="Rectangle 32"/>
          <p:cNvSpPr/>
          <p:nvPr/>
        </p:nvSpPr>
        <p:spPr>
          <a:xfrm>
            <a:off x="222440" y="943161"/>
            <a:ext cx="1550020" cy="323165"/>
          </a:xfrm>
          <a:prstGeom prst="rect">
            <a:avLst/>
          </a:prstGeom>
          <a:noFill/>
        </p:spPr>
        <p:txBody>
          <a:bodyPr wrap="square" lIns="0" tIns="0" rIns="0" bIns="0">
            <a:spAutoFit/>
          </a:bodyPr>
          <a:lstStyle/>
          <a:p>
            <a:pPr algn="r"/>
            <a:r>
              <a:rPr lang="en-GB" sz="1050" b="1" dirty="0">
                <a:latin typeface="Arial" panose="020B0604020202020204" pitchFamily="34" charset="0"/>
                <a:cs typeface="Arial" panose="020B0604020202020204" pitchFamily="34" charset="0"/>
              </a:rPr>
              <a:t>Consideration of </a:t>
            </a:r>
          </a:p>
          <a:p>
            <a:pPr algn="r"/>
            <a:r>
              <a:rPr lang="en-GB" sz="1050" b="1" dirty="0">
                <a:latin typeface="Arial" panose="020B0604020202020204" pitchFamily="34" charset="0"/>
                <a:cs typeface="Arial" panose="020B0604020202020204" pitchFamily="34" charset="0"/>
              </a:rPr>
              <a:t>activity in England </a:t>
            </a:r>
            <a:endParaRPr lang="en-GB" sz="1050" b="1" dirty="0">
              <a:solidFill>
                <a:srgbClr val="00B050"/>
              </a:solidFill>
              <a:latin typeface="Arial" panose="020B0604020202020204" pitchFamily="34" charset="0"/>
              <a:cs typeface="Arial" panose="020B0604020202020204" pitchFamily="34" charset="0"/>
            </a:endParaRPr>
          </a:p>
        </p:txBody>
      </p:sp>
      <p:sp>
        <p:nvSpPr>
          <p:cNvPr id="51" name="Oval 50"/>
          <p:cNvSpPr/>
          <p:nvPr/>
        </p:nvSpPr>
        <p:spPr>
          <a:xfrm>
            <a:off x="7611047"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Tier 3</a:t>
            </a:r>
          </a:p>
          <a:p>
            <a:pPr lvl="0" algn="ctr"/>
            <a:r>
              <a:rPr lang="en-US" sz="900" baseline="-3000" dirty="0">
                <a:solidFill>
                  <a:srgbClr val="120742"/>
                </a:solidFill>
                <a:latin typeface="Arial" panose="020B0604020202020204" pitchFamily="34" charset="0"/>
                <a:cs typeface="Arial" panose="020B0604020202020204" pitchFamily="34" charset="0"/>
              </a:rPr>
              <a:t>Consideration </a:t>
            </a:r>
          </a:p>
          <a:p>
            <a:pPr lvl="0" algn="ctr"/>
            <a:r>
              <a:rPr lang="en-US" sz="900" baseline="-3000" dirty="0">
                <a:solidFill>
                  <a:srgbClr val="120742"/>
                </a:solidFill>
                <a:latin typeface="Arial" panose="020B0604020202020204" pitchFamily="34" charset="0"/>
                <a:cs typeface="Arial" panose="020B0604020202020204" pitchFamily="34" charset="0"/>
              </a:rPr>
              <a:t>tier (activity)</a:t>
            </a:r>
          </a:p>
        </p:txBody>
      </p:sp>
      <p:sp>
        <p:nvSpPr>
          <p:cNvPr id="52" name="Oval 51"/>
          <p:cNvSpPr/>
          <p:nvPr/>
        </p:nvSpPr>
        <p:spPr>
          <a:xfrm>
            <a:off x="8384732"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Rank 19</a:t>
            </a:r>
          </a:p>
          <a:p>
            <a:pPr lvl="0" algn="ctr"/>
            <a:r>
              <a:rPr lang="en-US" sz="900" baseline="-3000" dirty="0">
                <a:solidFill>
                  <a:srgbClr val="120742"/>
                </a:solidFill>
                <a:latin typeface="Arial" panose="020B0604020202020204" pitchFamily="34" charset="0"/>
                <a:cs typeface="Arial" panose="020B0604020202020204" pitchFamily="34" charset="0"/>
              </a:rPr>
              <a:t>Activity cluster</a:t>
            </a:r>
          </a:p>
          <a:p>
            <a:pPr lvl="0" algn="ctr"/>
            <a:r>
              <a:rPr lang="en-US" sz="900" baseline="-3000" dirty="0">
                <a:solidFill>
                  <a:srgbClr val="120742"/>
                </a:solidFill>
                <a:latin typeface="Arial" panose="020B0604020202020204" pitchFamily="34" charset="0"/>
                <a:cs typeface="Arial" panose="020B0604020202020204" pitchFamily="34" charset="0"/>
              </a:rPr>
              <a:t>ranking </a:t>
            </a:r>
          </a:p>
        </p:txBody>
      </p:sp>
      <p:sp>
        <p:nvSpPr>
          <p:cNvPr id="53" name="Oval 52"/>
          <p:cNvSpPr/>
          <p:nvPr/>
        </p:nvSpPr>
        <p:spPr>
          <a:xfrm>
            <a:off x="6837362"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49%</a:t>
            </a:r>
          </a:p>
          <a:p>
            <a:pPr lvl="0" algn="ctr"/>
            <a:r>
              <a:rPr lang="en-US" sz="900" baseline="-3000" dirty="0">
                <a:solidFill>
                  <a:srgbClr val="120742"/>
                </a:solidFill>
                <a:latin typeface="Arial" panose="020B0604020202020204" pitchFamily="34" charset="0"/>
                <a:cs typeface="Arial" panose="020B0604020202020204" pitchFamily="34" charset="0"/>
              </a:rPr>
              <a:t>Consideration </a:t>
            </a:r>
          </a:p>
          <a:p>
            <a:pPr lvl="0" algn="ctr"/>
            <a:r>
              <a:rPr lang="en-US" sz="900" baseline="-3000" dirty="0">
                <a:solidFill>
                  <a:srgbClr val="120742"/>
                </a:solidFill>
                <a:latin typeface="Arial" panose="020B0604020202020204" pitchFamily="34" charset="0"/>
                <a:cs typeface="Arial" panose="020B0604020202020204" pitchFamily="34" charset="0"/>
              </a:rPr>
              <a:t>of activity</a:t>
            </a:r>
          </a:p>
        </p:txBody>
      </p:sp>
      <p:graphicFrame>
        <p:nvGraphicFramePr>
          <p:cNvPr id="54" name="Table 53"/>
          <p:cNvGraphicFramePr>
            <a:graphicFrameLocks noGrp="1"/>
          </p:cNvGraphicFramePr>
          <p:nvPr>
            <p:extLst>
              <p:ext uri="{D42A27DB-BD31-4B8C-83A1-F6EECF244321}">
                <p14:modId xmlns:p14="http://schemas.microsoft.com/office/powerpoint/2010/main" val="1637321108"/>
              </p:ext>
            </p:extLst>
          </p:nvPr>
        </p:nvGraphicFramePr>
        <p:xfrm>
          <a:off x="352419" y="2220075"/>
          <a:ext cx="1817372" cy="3996000"/>
        </p:xfrm>
        <a:graphic>
          <a:graphicData uri="http://schemas.openxmlformats.org/drawingml/2006/table">
            <a:tbl>
              <a:tblPr>
                <a:tableStyleId>{5C22544A-7EE6-4342-B048-85BDC9FD1C3A}</a:tableStyleId>
              </a:tblPr>
              <a:tblGrid>
                <a:gridCol w="506413">
                  <a:extLst>
                    <a:ext uri="{9D8B030D-6E8A-4147-A177-3AD203B41FA5}">
                      <a16:colId xmlns:a16="http://schemas.microsoft.com/office/drawing/2014/main" xmlns="" val="63228188"/>
                    </a:ext>
                  </a:extLst>
                </a:gridCol>
                <a:gridCol w="495871">
                  <a:extLst>
                    <a:ext uri="{9D8B030D-6E8A-4147-A177-3AD203B41FA5}">
                      <a16:colId xmlns:a16="http://schemas.microsoft.com/office/drawing/2014/main" xmlns="" val="1958371471"/>
                    </a:ext>
                  </a:extLst>
                </a:gridCol>
                <a:gridCol w="369316">
                  <a:extLst>
                    <a:ext uri="{9D8B030D-6E8A-4147-A177-3AD203B41FA5}">
                      <a16:colId xmlns:a16="http://schemas.microsoft.com/office/drawing/2014/main" xmlns="" val="2739516737"/>
                    </a:ext>
                  </a:extLst>
                </a:gridCol>
                <a:gridCol w="445772">
                  <a:extLst>
                    <a:ext uri="{9D8B030D-6E8A-4147-A177-3AD203B41FA5}">
                      <a16:colId xmlns:a16="http://schemas.microsoft.com/office/drawing/2014/main" xmlns="" val="2729930291"/>
                    </a:ext>
                  </a:extLst>
                </a:gridCol>
              </a:tblGrid>
              <a:tr h="396000">
                <a:tc>
                  <a:txBody>
                    <a:bodyPr/>
                    <a:lstStyle/>
                    <a:p>
                      <a:pPr algn="l" fontAlgn="b"/>
                      <a:r>
                        <a:rPr lang="en-GB" sz="1100" b="1" i="0" u="none" strike="noStrike" dirty="0">
                          <a:solidFill>
                            <a:schemeClr val="tx1"/>
                          </a:solidFill>
                          <a:effectLst/>
                          <a:latin typeface="Arial" panose="020B0604020202020204" pitchFamily="34" charset="0"/>
                          <a:cs typeface="Arial" panose="020B0604020202020204" pitchFamily="34" charset="0"/>
                        </a:rPr>
                        <a:t>Market</a:t>
                      </a:r>
                    </a:p>
                  </a:txBody>
                  <a:tcPr marL="9525" marR="9525" marT="0" marB="0">
                    <a:lnL w="12700" cmpd="sng">
                      <a:noFill/>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8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 &amp; INDEX </a:t>
                      </a:r>
                      <a:endParaRPr lang="en-GB" sz="2000" b="1" i="0" u="none" strike="noStrike" dirty="0">
                        <a:solidFill>
                          <a:schemeClr val="tx1"/>
                        </a:solidFill>
                        <a:effectLst/>
                        <a:latin typeface="Arial" panose="020B0604020202020204" pitchFamily="34" charset="0"/>
                        <a:cs typeface="Arial" panose="020B0604020202020204" pitchFamily="34" charset="0"/>
                      </a:endParaRPr>
                    </a:p>
                  </a:txBody>
                  <a:tcPr marL="9525" marR="9525" marT="0"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en-GB" sz="1100" b="1"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1100" b="1"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Rank</a:t>
                      </a:r>
                      <a:endParaRPr kumimoji="0" lang="en-GB" sz="11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9525" marR="9525" marT="0" marB="0">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IT</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65%</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134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6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CH</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59%</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122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17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SP</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55%</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113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92D05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13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USA</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53%</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110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92D05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14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AUS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52%</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107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14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FR</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47%</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96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18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UK</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42%</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86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19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NO</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36%</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75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C0000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25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DE</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33%</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67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C0000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23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NL</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23%</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47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C0000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30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sp>
        <p:nvSpPr>
          <p:cNvPr id="55" name="Rectangle 54"/>
          <p:cNvSpPr/>
          <p:nvPr/>
        </p:nvSpPr>
        <p:spPr>
          <a:xfrm>
            <a:off x="352419" y="1450600"/>
            <a:ext cx="1909642"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MARKET LEVEL CONSIDERATION</a:t>
            </a:r>
          </a:p>
          <a:p>
            <a:pPr>
              <a:lnSpc>
                <a:spcPts val="1100"/>
              </a:lnSpc>
            </a:pPr>
            <a:r>
              <a:rPr lang="en-GB" sz="700" dirty="0">
                <a:latin typeface="Arial" panose="020B0604020202020204" pitchFamily="34" charset="0"/>
                <a:cs typeface="Arial" panose="020B0604020202020204" pitchFamily="34" charset="0"/>
              </a:rPr>
              <a:t>TOP 2 BOX CONSIDERATION OF ACTIVITY INDEXED VS. TOTAL &amp;  RANKED </a:t>
            </a:r>
          </a:p>
        </p:txBody>
      </p:sp>
      <p:graphicFrame>
        <p:nvGraphicFramePr>
          <p:cNvPr id="56" name="Table 55"/>
          <p:cNvGraphicFramePr>
            <a:graphicFrameLocks noGrp="1"/>
          </p:cNvGraphicFramePr>
          <p:nvPr>
            <p:extLst>
              <p:ext uri="{D42A27DB-BD31-4B8C-83A1-F6EECF244321}">
                <p14:modId xmlns:p14="http://schemas.microsoft.com/office/powerpoint/2010/main" val="701392383"/>
              </p:ext>
            </p:extLst>
          </p:nvPr>
        </p:nvGraphicFramePr>
        <p:xfrm>
          <a:off x="6961775" y="2220075"/>
          <a:ext cx="2031429" cy="3996000"/>
        </p:xfrm>
        <a:graphic>
          <a:graphicData uri="http://schemas.openxmlformats.org/drawingml/2006/table">
            <a:tbl>
              <a:tblPr>
                <a:tableStyleId>{5C22544A-7EE6-4342-B048-85BDC9FD1C3A}</a:tableStyleId>
              </a:tblPr>
              <a:tblGrid>
                <a:gridCol w="1440000">
                  <a:extLst>
                    <a:ext uri="{9D8B030D-6E8A-4147-A177-3AD203B41FA5}">
                      <a16:colId xmlns:a16="http://schemas.microsoft.com/office/drawing/2014/main" xmlns="" val="63228188"/>
                    </a:ext>
                  </a:extLst>
                </a:gridCol>
                <a:gridCol w="591429">
                  <a:extLst>
                    <a:ext uri="{9D8B030D-6E8A-4147-A177-3AD203B41FA5}">
                      <a16:colId xmlns:a16="http://schemas.microsoft.com/office/drawing/2014/main" xmlns="" val="2739516737"/>
                    </a:ext>
                  </a:extLst>
                </a:gridCol>
              </a:tblGrid>
              <a:tr h="396000">
                <a:tc>
                  <a:txBody>
                    <a:bodyPr/>
                    <a:lstStyle/>
                    <a:p>
                      <a:pPr algn="l" fontAlgn="b"/>
                      <a:r>
                        <a:rPr lang="en-GB" sz="1100" b="1" i="0" u="none" strike="noStrike" dirty="0">
                          <a:solidFill>
                            <a:schemeClr val="tx1"/>
                          </a:solidFill>
                          <a:effectLst/>
                          <a:latin typeface="Arial" panose="020B0604020202020204" pitchFamily="34" charset="0"/>
                          <a:cs typeface="Arial" panose="020B0604020202020204" pitchFamily="34" charset="0"/>
                        </a:rPr>
                        <a:t>Activity</a:t>
                      </a:r>
                    </a:p>
                  </a:txBody>
                  <a:tcPr marL="9525" marR="9525" marT="9525" marB="0">
                    <a:lnL w="12700" cmpd="sng">
                      <a:noFill/>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7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a:t>
                      </a:r>
                      <a:endParaRPr kumimoji="0" lang="en-GB" sz="18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Seeing world famous or iconic places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92%</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museum</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90%</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historic monument</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89%</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castle / palace / historic house</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88%</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Trying local food &amp; drink specialities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82%</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park/garden</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80%</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National Park</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74%</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contemporary culture attraction</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74%</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Exploring villages / rural areas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73%</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Event associated with local traditions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73%</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graphicFrame>
        <p:nvGraphicFramePr>
          <p:cNvPr id="58" name="Table 57"/>
          <p:cNvGraphicFramePr>
            <a:graphicFrameLocks noGrp="1"/>
          </p:cNvGraphicFramePr>
          <p:nvPr>
            <p:extLst>
              <p:ext uri="{D42A27DB-BD31-4B8C-83A1-F6EECF244321}">
                <p14:modId xmlns:p14="http://schemas.microsoft.com/office/powerpoint/2010/main" val="2683351835"/>
              </p:ext>
            </p:extLst>
          </p:nvPr>
        </p:nvGraphicFramePr>
        <p:xfrm>
          <a:off x="2260600" y="2220390"/>
          <a:ext cx="4552952" cy="3996000"/>
        </p:xfrm>
        <a:graphic>
          <a:graphicData uri="http://schemas.openxmlformats.org/drawingml/2006/table">
            <a:tbl>
              <a:tblPr>
                <a:tableStyleId>{5C22544A-7EE6-4342-B048-85BDC9FD1C3A}</a:tableStyleId>
              </a:tblPr>
              <a:tblGrid>
                <a:gridCol w="1138238">
                  <a:extLst>
                    <a:ext uri="{9D8B030D-6E8A-4147-A177-3AD203B41FA5}">
                      <a16:colId xmlns:a16="http://schemas.microsoft.com/office/drawing/2014/main" xmlns="" val="2739516737"/>
                    </a:ext>
                  </a:extLst>
                </a:gridCol>
                <a:gridCol w="1138238">
                  <a:extLst>
                    <a:ext uri="{9D8B030D-6E8A-4147-A177-3AD203B41FA5}">
                      <a16:colId xmlns:a16="http://schemas.microsoft.com/office/drawing/2014/main" xmlns="" val="1766475486"/>
                    </a:ext>
                  </a:extLst>
                </a:gridCol>
                <a:gridCol w="1138238">
                  <a:extLst>
                    <a:ext uri="{9D8B030D-6E8A-4147-A177-3AD203B41FA5}">
                      <a16:colId xmlns:a16="http://schemas.microsoft.com/office/drawing/2014/main" xmlns="" val="2701203405"/>
                    </a:ext>
                  </a:extLst>
                </a:gridCol>
                <a:gridCol w="1138238">
                  <a:extLst>
                    <a:ext uri="{9D8B030D-6E8A-4147-A177-3AD203B41FA5}">
                      <a16:colId xmlns:a16="http://schemas.microsoft.com/office/drawing/2014/main" xmlns="" val="3701939803"/>
                    </a:ext>
                  </a:extLst>
                </a:gridCol>
              </a:tblGrid>
              <a:tr h="396000">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Female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110)</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AB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124)</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120)</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AB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112)</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113)</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AB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115)</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55 Plus without kids</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132)</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116)</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35-54 (111)</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AB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113)</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35-54s without kids</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120)</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55+ (109)</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AB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122)</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Mature / empty nest</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117)</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AB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122)</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117)</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55+ (123)</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Female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116)</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c1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110)</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55 Plus without kids</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137)</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Female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113)</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AB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132)</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Mid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118)</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(115)</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AB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171)</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sp>
        <p:nvSpPr>
          <p:cNvPr id="59" name="Rectangle 58"/>
          <p:cNvSpPr/>
          <p:nvPr/>
        </p:nvSpPr>
        <p:spPr>
          <a:xfrm>
            <a:off x="2344387" y="1450600"/>
            <a:ext cx="2951513"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MARKET LEVEL</a:t>
            </a:r>
          </a:p>
          <a:p>
            <a:pPr>
              <a:lnSpc>
                <a:spcPts val="1100"/>
              </a:lnSpc>
            </a:pPr>
            <a:r>
              <a:rPr lang="en-GB" sz="1200" b="1" dirty="0">
                <a:solidFill>
                  <a:srgbClr val="120742"/>
                </a:solidFill>
                <a:latin typeface="Arial" panose="020B0604020202020204" pitchFamily="34" charset="0"/>
                <a:cs typeface="Arial" panose="020B0604020202020204" pitchFamily="34" charset="0"/>
              </a:rPr>
              <a:t>DEMOGRAPHIC SKEWS </a:t>
            </a:r>
          </a:p>
          <a:p>
            <a:pPr>
              <a:lnSpc>
                <a:spcPts val="1100"/>
              </a:lnSpc>
            </a:pPr>
            <a:r>
              <a:rPr lang="en-GB" sz="700" dirty="0">
                <a:latin typeface="Arial" panose="020B0604020202020204" pitchFamily="34" charset="0"/>
                <a:cs typeface="Arial" panose="020B0604020202020204" pitchFamily="34" charset="0"/>
              </a:rPr>
              <a:t>CALLING OUT OF BIGGEST SKEWS IN LEVEL OF CONSIDERATION OF ACTIVITY BY AGE, GENDER SOCIAL GRADE AND LIFESTAGE </a:t>
            </a:r>
          </a:p>
        </p:txBody>
      </p:sp>
      <p:sp>
        <p:nvSpPr>
          <p:cNvPr id="60" name="Rectangle 59"/>
          <p:cNvSpPr/>
          <p:nvPr/>
        </p:nvSpPr>
        <p:spPr>
          <a:xfrm>
            <a:off x="6955787" y="1450600"/>
            <a:ext cx="2094233"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CROSS-OVER WITH OTHER ACTIVITIES</a:t>
            </a:r>
          </a:p>
          <a:p>
            <a:pPr>
              <a:lnSpc>
                <a:spcPts val="1100"/>
              </a:lnSpc>
            </a:pPr>
            <a:r>
              <a:rPr lang="en-GB" sz="700" dirty="0">
                <a:latin typeface="Arial" panose="020B0604020202020204" pitchFamily="34" charset="0"/>
                <a:cs typeface="Arial" panose="020B0604020202020204" pitchFamily="34" charset="0"/>
              </a:rPr>
              <a:t>CONSIDERATION OF OTHER ACTIVITIES AMONG CONSIDERING ACTIVITY (TOP 2 BOX)</a:t>
            </a:r>
          </a:p>
        </p:txBody>
      </p:sp>
      <p:graphicFrame>
        <p:nvGraphicFramePr>
          <p:cNvPr id="25" name="Chart Placeholder 7">
            <a:extLst>
              <a:ext uri="{FF2B5EF4-FFF2-40B4-BE49-F238E27FC236}">
                <a16:creationId xmlns:a16="http://schemas.microsoft.com/office/drawing/2014/main" xmlns="" id="{DAEEF912-BAFE-4F67-8E39-B816EED3C3B7}"/>
              </a:ext>
            </a:extLst>
          </p:cNvPr>
          <p:cNvGraphicFramePr>
            <a:graphicFrameLocks/>
          </p:cNvGraphicFramePr>
          <p:nvPr>
            <p:extLst>
              <p:ext uri="{D42A27DB-BD31-4B8C-83A1-F6EECF244321}">
                <p14:modId xmlns:p14="http://schemas.microsoft.com/office/powerpoint/2010/main" val="3801576025"/>
              </p:ext>
            </p:extLst>
          </p:nvPr>
        </p:nvGraphicFramePr>
        <p:xfrm>
          <a:off x="-1366069" y="855950"/>
          <a:ext cx="9743207" cy="467610"/>
        </p:xfrm>
        <a:graphic>
          <a:graphicData uri="http://schemas.openxmlformats.org/drawingml/2006/chart">
            <c:chart xmlns:c="http://schemas.openxmlformats.org/drawingml/2006/chart" xmlns:r="http://schemas.openxmlformats.org/officeDocument/2006/relationships" r:id="rId9"/>
          </a:graphicData>
        </a:graphic>
      </p:graphicFrame>
      <p:sp>
        <p:nvSpPr>
          <p:cNvPr id="26" name="Rectangle 25">
            <a:extLst>
              <a:ext uri="{FF2B5EF4-FFF2-40B4-BE49-F238E27FC236}">
                <a16:creationId xmlns:a16="http://schemas.microsoft.com/office/drawing/2014/main" xmlns="" id="{0EF10A06-1EAE-427E-A0EC-3EF6CA31E268}"/>
              </a:ext>
            </a:extLst>
          </p:cNvPr>
          <p:cNvSpPr/>
          <p:nvPr/>
        </p:nvSpPr>
        <p:spPr>
          <a:xfrm>
            <a:off x="1830724" y="665551"/>
            <a:ext cx="564257" cy="276999"/>
          </a:xfrm>
          <a:prstGeom prst="rect">
            <a:avLst/>
          </a:prstGeom>
          <a:solidFill>
            <a:schemeClr val="bg1"/>
          </a:solidFill>
        </p:spPr>
        <p:txBody>
          <a:bodyPr wrap="none" lIns="0" tIns="0" rIns="0" bIns="0">
            <a:spAutoFit/>
          </a:bodyPr>
          <a:lstStyle/>
          <a:p>
            <a:r>
              <a:rPr lang="en-GB" sz="900" dirty="0">
                <a:solidFill>
                  <a:srgbClr val="92D050"/>
                </a:solidFill>
                <a:latin typeface="Arial" panose="020B0604020202020204" pitchFamily="34" charset="0"/>
                <a:cs typeface="Arial" panose="020B0604020202020204" pitchFamily="34" charset="0"/>
              </a:rPr>
              <a:t>Very likely</a:t>
            </a:r>
          </a:p>
          <a:p>
            <a:r>
              <a:rPr lang="en-GB" sz="900" dirty="0">
                <a:solidFill>
                  <a:srgbClr val="92D050"/>
                </a:solidFill>
                <a:latin typeface="Arial" panose="020B0604020202020204" pitchFamily="34" charset="0"/>
                <a:cs typeface="Arial" panose="020B0604020202020204" pitchFamily="34" charset="0"/>
              </a:rPr>
              <a:t>to consider</a:t>
            </a:r>
          </a:p>
        </p:txBody>
      </p:sp>
      <p:sp>
        <p:nvSpPr>
          <p:cNvPr id="27" name="Rectangle 26">
            <a:extLst>
              <a:ext uri="{FF2B5EF4-FFF2-40B4-BE49-F238E27FC236}">
                <a16:creationId xmlns:a16="http://schemas.microsoft.com/office/drawing/2014/main" xmlns="" id="{9A1AF6D7-C5F7-4AEF-8635-CFE786CB0236}"/>
              </a:ext>
            </a:extLst>
          </p:cNvPr>
          <p:cNvSpPr/>
          <p:nvPr/>
        </p:nvSpPr>
        <p:spPr>
          <a:xfrm>
            <a:off x="2854487" y="665551"/>
            <a:ext cx="769441" cy="276999"/>
          </a:xfrm>
          <a:prstGeom prst="rect">
            <a:avLst/>
          </a:prstGeom>
          <a:solidFill>
            <a:schemeClr val="bg1"/>
          </a:solidFill>
        </p:spPr>
        <p:txBody>
          <a:bodyPr wrap="none" lIns="0" tIns="0" rIns="0" bIns="0">
            <a:spAutoFit/>
          </a:bodyPr>
          <a:lstStyle/>
          <a:p>
            <a:r>
              <a:rPr lang="en-GB" sz="900" dirty="0">
                <a:solidFill>
                  <a:srgbClr val="00B050"/>
                </a:solidFill>
                <a:latin typeface="Arial" panose="020B0604020202020204" pitchFamily="34" charset="0"/>
                <a:cs typeface="Arial" panose="020B0604020202020204" pitchFamily="34" charset="0"/>
              </a:rPr>
              <a:t>Definitely </a:t>
            </a:r>
          </a:p>
          <a:p>
            <a:r>
              <a:rPr lang="en-GB" sz="900" dirty="0">
                <a:solidFill>
                  <a:srgbClr val="00B050"/>
                </a:solidFill>
                <a:latin typeface="Arial" panose="020B0604020202020204" pitchFamily="34" charset="0"/>
                <a:cs typeface="Arial" panose="020B0604020202020204" pitchFamily="34" charset="0"/>
              </a:rPr>
              <a:t>would consider</a:t>
            </a:r>
          </a:p>
        </p:txBody>
      </p:sp>
    </p:spTree>
    <p:extLst>
      <p:ext uri="{BB962C8B-B14F-4D97-AF65-F5344CB8AC3E}">
        <p14:creationId xmlns:p14="http://schemas.microsoft.com/office/powerpoint/2010/main" val="2176139626"/>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ext Placeholder 17"/>
          <p:cNvSpPr>
            <a:spLocks noGrp="1"/>
          </p:cNvSpPr>
          <p:nvPr>
            <p:ph type="body" sz="quarter" idx="13"/>
          </p:nvPr>
        </p:nvSpPr>
        <p:spPr>
          <a:xfrm>
            <a:off x="364445" y="6396162"/>
            <a:ext cx="4381504" cy="274638"/>
          </a:xfrm>
        </p:spPr>
        <p:txBody>
          <a:bodyPr lIns="0"/>
          <a:lstStyle/>
          <a:p>
            <a:r>
              <a:rPr lang="en-GB" dirty="0"/>
              <a:t>Discover England Fund – Activities &amp; Themes Research 2017</a:t>
            </a:r>
          </a:p>
        </p:txBody>
      </p:sp>
      <p:pic>
        <p:nvPicPr>
          <p:cNvPr id="6" name="Picture 5"/>
          <p:cNvPicPr>
            <a:picLocks noChangeAspect="1"/>
          </p:cNvPicPr>
          <p:nvPr/>
        </p:nvPicPr>
        <p:blipFill>
          <a:blip r:embed="rId3">
            <a:clrChange>
              <a:clrFrom>
                <a:srgbClr val="FFFFFF"/>
              </a:clrFrom>
              <a:clrTo>
                <a:srgbClr val="FFFFFF">
                  <a:alpha val="0"/>
                </a:srgbClr>
              </a:clrTo>
            </a:clrChange>
          </a:blip>
          <a:stretch>
            <a:fillRect/>
          </a:stretch>
        </p:blipFill>
        <p:spPr>
          <a:xfrm>
            <a:off x="7118198" y="6384361"/>
            <a:ext cx="947246" cy="257740"/>
          </a:xfrm>
          <a:prstGeom prst="rect">
            <a:avLst/>
          </a:prstGeom>
        </p:spPr>
      </p:pic>
      <p:pic>
        <p:nvPicPr>
          <p:cNvPr id="24" name="Picture 23"/>
          <p:cNvPicPr>
            <a:picLocks noChangeAspect="1"/>
          </p:cNvPicPr>
          <p:nvPr/>
        </p:nvPicPr>
        <p:blipFill rotWithShape="1">
          <a:blip r:embed="rId4"/>
          <a:srcRect l="17343" t="4419" r="12023" b="12561"/>
          <a:stretch/>
        </p:blipFill>
        <p:spPr>
          <a:xfrm>
            <a:off x="8172950" y="6341608"/>
            <a:ext cx="359990" cy="355944"/>
          </a:xfrm>
          <a:prstGeom prst="ellipse">
            <a:avLst/>
          </a:prstGeom>
        </p:spPr>
      </p:pic>
      <p:sp>
        <p:nvSpPr>
          <p:cNvPr id="38" name="TextBox 37"/>
          <p:cNvSpPr txBox="1"/>
          <p:nvPr/>
        </p:nvSpPr>
        <p:spPr>
          <a:xfrm>
            <a:off x="1997213" y="274989"/>
            <a:ext cx="4897451" cy="307777"/>
          </a:xfrm>
          <a:prstGeom prst="rect">
            <a:avLst/>
          </a:prstGeom>
          <a:noFill/>
        </p:spPr>
        <p:txBody>
          <a:bodyPr wrap="square" rtlCol="0">
            <a:spAutoFit/>
          </a:bodyPr>
          <a:lstStyle/>
          <a:p>
            <a:r>
              <a:rPr lang="en-GB" sz="1400" b="1" dirty="0">
                <a:solidFill>
                  <a:schemeClr val="bg1"/>
                </a:solidFill>
                <a:latin typeface="Arial" panose="020B0604020202020204" pitchFamily="34" charset="0"/>
                <a:cs typeface="Arial" panose="020B0604020202020204" pitchFamily="34" charset="0"/>
              </a:rPr>
              <a:t>Film/TV/Literature attraction</a:t>
            </a:r>
          </a:p>
        </p:txBody>
      </p:sp>
      <p:pic>
        <p:nvPicPr>
          <p:cNvPr id="31" name="Picture 30"/>
          <p:cNvPicPr>
            <a:picLocks noChangeAspect="1"/>
          </p:cNvPicPr>
          <p:nvPr/>
        </p:nvPicPr>
        <p:blipFill rotWithShape="1">
          <a:blip r:embed="rId5">
            <a:clrChange>
              <a:clrFrom>
                <a:srgbClr val="FFFFFF"/>
              </a:clrFrom>
              <a:clrTo>
                <a:srgbClr val="FFFFFF">
                  <a:alpha val="0"/>
                </a:srgbClr>
              </a:clrTo>
            </a:clrChange>
            <a:duotone>
              <a:schemeClr val="accent1">
                <a:shade val="45000"/>
                <a:satMod val="135000"/>
              </a:schemeClr>
              <a:prstClr val="white"/>
            </a:duotone>
          </a:blip>
          <a:srcRect l="12310"/>
          <a:stretch/>
        </p:blipFill>
        <p:spPr>
          <a:xfrm>
            <a:off x="2312861" y="2221322"/>
            <a:ext cx="1060577" cy="409658"/>
          </a:xfrm>
          <a:prstGeom prst="rect">
            <a:avLst/>
          </a:prstGeom>
        </p:spPr>
      </p:pic>
      <p:grpSp>
        <p:nvGrpSpPr>
          <p:cNvPr id="35" name="Group 34"/>
          <p:cNvGrpSpPr/>
          <p:nvPr/>
        </p:nvGrpSpPr>
        <p:grpSpPr>
          <a:xfrm>
            <a:off x="3786188" y="2228850"/>
            <a:ext cx="376238" cy="370021"/>
            <a:chOff x="9854026" y="2720970"/>
            <a:chExt cx="2328762" cy="2438400"/>
          </a:xfrm>
        </p:grpSpPr>
        <p:pic>
          <p:nvPicPr>
            <p:cNvPr id="36" name="Picture 35"/>
            <p:cNvPicPr>
              <a:picLocks noChangeAspect="1"/>
            </p:cNvPicPr>
            <p:nvPr/>
          </p:nvPicPr>
          <p:blipFill rotWithShape="1">
            <a:blip r:embed="rId6">
              <a:clrChange>
                <a:clrFrom>
                  <a:srgbClr val="FFFFFF"/>
                </a:clrFrom>
                <a:clrTo>
                  <a:srgbClr val="FFFFFF">
                    <a:alpha val="0"/>
                  </a:srgbClr>
                </a:clrTo>
              </a:clrChange>
              <a:duotone>
                <a:schemeClr val="accent1">
                  <a:shade val="45000"/>
                  <a:satMod val="135000"/>
                </a:schemeClr>
                <a:prstClr val="white"/>
              </a:duotone>
            </a:blip>
            <a:srcRect l="3673" r="64404"/>
            <a:stretch/>
          </p:blipFill>
          <p:spPr>
            <a:xfrm>
              <a:off x="9854026" y="2720970"/>
              <a:ext cx="1173708" cy="2438400"/>
            </a:xfrm>
            <a:prstGeom prst="rect">
              <a:avLst/>
            </a:prstGeom>
          </p:spPr>
        </p:pic>
        <p:pic>
          <p:nvPicPr>
            <p:cNvPr id="41" name="Picture 40"/>
            <p:cNvPicPr>
              <a:picLocks noChangeAspect="1"/>
            </p:cNvPicPr>
            <p:nvPr/>
          </p:nvPicPr>
          <p:blipFill rotWithShape="1">
            <a:blip r:embed="rId6">
              <a:clrChange>
                <a:clrFrom>
                  <a:srgbClr val="FFFFFF"/>
                </a:clrFrom>
                <a:clrTo>
                  <a:srgbClr val="FFFFFF">
                    <a:alpha val="0"/>
                  </a:srgbClr>
                </a:clrTo>
              </a:clrChange>
              <a:duotone>
                <a:schemeClr val="accent1">
                  <a:shade val="45000"/>
                  <a:satMod val="135000"/>
                </a:schemeClr>
                <a:prstClr val="white"/>
              </a:duotone>
            </a:blip>
            <a:srcRect l="66034" r="2043"/>
            <a:stretch/>
          </p:blipFill>
          <p:spPr>
            <a:xfrm>
              <a:off x="11009080" y="2720970"/>
              <a:ext cx="1173708" cy="2438400"/>
            </a:xfrm>
            <a:prstGeom prst="rect">
              <a:avLst/>
            </a:prstGeom>
          </p:spPr>
        </p:pic>
      </p:grpSp>
      <p:pic>
        <p:nvPicPr>
          <p:cNvPr id="43" name="Picture 42"/>
          <p:cNvPicPr>
            <a:picLocks noChangeAspect="1"/>
          </p:cNvPicPr>
          <p:nvPr/>
        </p:nvPicPr>
        <p:blipFill>
          <a:blip r:embed="rId7">
            <a:clrChange>
              <a:clrFrom>
                <a:srgbClr val="FFFFFF"/>
              </a:clrFrom>
              <a:clrTo>
                <a:srgbClr val="FFFFFF">
                  <a:alpha val="0"/>
                </a:srgbClr>
              </a:clrTo>
            </a:clrChange>
            <a:duotone>
              <a:schemeClr val="accent1">
                <a:shade val="45000"/>
                <a:satMod val="135000"/>
              </a:schemeClr>
              <a:prstClr val="white"/>
            </a:duotone>
          </a:blip>
          <a:stretch>
            <a:fillRect/>
          </a:stretch>
        </p:blipFill>
        <p:spPr>
          <a:xfrm>
            <a:off x="4900113" y="2233613"/>
            <a:ext cx="400136" cy="355163"/>
          </a:xfrm>
          <a:prstGeom prst="rect">
            <a:avLst/>
          </a:prstGeom>
        </p:spPr>
      </p:pic>
      <p:pic>
        <p:nvPicPr>
          <p:cNvPr id="45" name="Picture 44"/>
          <p:cNvPicPr>
            <a:picLocks noChangeAspect="1"/>
          </p:cNvPicPr>
          <p:nvPr/>
        </p:nvPicPr>
        <p:blipFill>
          <a:blip r:embed="rId8">
            <a:clrChange>
              <a:clrFrom>
                <a:srgbClr val="FFFFFF"/>
              </a:clrFrom>
              <a:clrTo>
                <a:srgbClr val="FFFFFF">
                  <a:alpha val="0"/>
                </a:srgbClr>
              </a:clrTo>
            </a:clrChange>
            <a:duotone>
              <a:schemeClr val="accent1">
                <a:shade val="45000"/>
                <a:satMod val="135000"/>
              </a:schemeClr>
              <a:prstClr val="white"/>
            </a:duotone>
          </a:blip>
          <a:stretch>
            <a:fillRect/>
          </a:stretch>
        </p:blipFill>
        <p:spPr>
          <a:xfrm>
            <a:off x="5999205" y="2227674"/>
            <a:ext cx="525420" cy="355840"/>
          </a:xfrm>
          <a:prstGeom prst="rect">
            <a:avLst/>
          </a:prstGeom>
        </p:spPr>
      </p:pic>
      <p:sp>
        <p:nvSpPr>
          <p:cNvPr id="33" name="Rectangle 32"/>
          <p:cNvSpPr/>
          <p:nvPr/>
        </p:nvSpPr>
        <p:spPr>
          <a:xfrm>
            <a:off x="222440" y="943161"/>
            <a:ext cx="1550020" cy="323165"/>
          </a:xfrm>
          <a:prstGeom prst="rect">
            <a:avLst/>
          </a:prstGeom>
          <a:noFill/>
        </p:spPr>
        <p:txBody>
          <a:bodyPr wrap="square" lIns="0" tIns="0" rIns="0" bIns="0">
            <a:spAutoFit/>
          </a:bodyPr>
          <a:lstStyle/>
          <a:p>
            <a:pPr algn="r"/>
            <a:r>
              <a:rPr lang="en-GB" sz="1050" b="1" dirty="0">
                <a:latin typeface="Arial" panose="020B0604020202020204" pitchFamily="34" charset="0"/>
                <a:cs typeface="Arial" panose="020B0604020202020204" pitchFamily="34" charset="0"/>
              </a:rPr>
              <a:t>Consideration of </a:t>
            </a:r>
          </a:p>
          <a:p>
            <a:pPr algn="r"/>
            <a:r>
              <a:rPr lang="en-GB" sz="1050" b="1" dirty="0">
                <a:latin typeface="Arial" panose="020B0604020202020204" pitchFamily="34" charset="0"/>
                <a:cs typeface="Arial" panose="020B0604020202020204" pitchFamily="34" charset="0"/>
              </a:rPr>
              <a:t>activity in England </a:t>
            </a:r>
            <a:endParaRPr lang="en-GB" sz="1050" b="1" dirty="0">
              <a:solidFill>
                <a:srgbClr val="00B050"/>
              </a:solidFill>
              <a:latin typeface="Arial" panose="020B0604020202020204" pitchFamily="34" charset="0"/>
              <a:cs typeface="Arial" panose="020B0604020202020204" pitchFamily="34" charset="0"/>
            </a:endParaRPr>
          </a:p>
        </p:txBody>
      </p:sp>
      <p:sp>
        <p:nvSpPr>
          <p:cNvPr id="51" name="Oval 50"/>
          <p:cNvSpPr/>
          <p:nvPr/>
        </p:nvSpPr>
        <p:spPr>
          <a:xfrm>
            <a:off x="7611047"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Tier 3</a:t>
            </a:r>
          </a:p>
          <a:p>
            <a:pPr lvl="0" algn="ctr"/>
            <a:r>
              <a:rPr lang="en-US" sz="900" baseline="-3000" dirty="0">
                <a:solidFill>
                  <a:srgbClr val="120742"/>
                </a:solidFill>
                <a:latin typeface="Arial" panose="020B0604020202020204" pitchFamily="34" charset="0"/>
                <a:cs typeface="Arial" panose="020B0604020202020204" pitchFamily="34" charset="0"/>
              </a:rPr>
              <a:t>Consideration </a:t>
            </a:r>
          </a:p>
          <a:p>
            <a:pPr lvl="0" algn="ctr"/>
            <a:r>
              <a:rPr lang="en-US" sz="900" baseline="-3000" dirty="0">
                <a:solidFill>
                  <a:srgbClr val="120742"/>
                </a:solidFill>
                <a:latin typeface="Arial" panose="020B0604020202020204" pitchFamily="34" charset="0"/>
                <a:cs typeface="Arial" panose="020B0604020202020204" pitchFamily="34" charset="0"/>
              </a:rPr>
              <a:t>tier (activity)</a:t>
            </a:r>
          </a:p>
        </p:txBody>
      </p:sp>
      <p:sp>
        <p:nvSpPr>
          <p:cNvPr id="52" name="Oval 51"/>
          <p:cNvSpPr/>
          <p:nvPr/>
        </p:nvSpPr>
        <p:spPr>
          <a:xfrm>
            <a:off x="8384732"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Rank 20</a:t>
            </a:r>
          </a:p>
          <a:p>
            <a:pPr lvl="0" algn="ctr"/>
            <a:r>
              <a:rPr lang="en-US" sz="900" baseline="-3000" dirty="0">
                <a:solidFill>
                  <a:srgbClr val="120742"/>
                </a:solidFill>
                <a:latin typeface="Arial" panose="020B0604020202020204" pitchFamily="34" charset="0"/>
                <a:cs typeface="Arial" panose="020B0604020202020204" pitchFamily="34" charset="0"/>
              </a:rPr>
              <a:t>Activity cluster</a:t>
            </a:r>
          </a:p>
          <a:p>
            <a:pPr lvl="0" algn="ctr"/>
            <a:r>
              <a:rPr lang="en-US" sz="900" baseline="-3000" dirty="0">
                <a:solidFill>
                  <a:srgbClr val="120742"/>
                </a:solidFill>
                <a:latin typeface="Arial" panose="020B0604020202020204" pitchFamily="34" charset="0"/>
                <a:cs typeface="Arial" panose="020B0604020202020204" pitchFamily="34" charset="0"/>
              </a:rPr>
              <a:t>ranking </a:t>
            </a:r>
          </a:p>
        </p:txBody>
      </p:sp>
      <p:sp>
        <p:nvSpPr>
          <p:cNvPr id="53" name="Oval 52"/>
          <p:cNvSpPr/>
          <p:nvPr/>
        </p:nvSpPr>
        <p:spPr>
          <a:xfrm>
            <a:off x="6837362"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46%</a:t>
            </a:r>
          </a:p>
          <a:p>
            <a:pPr lvl="0" algn="ctr"/>
            <a:r>
              <a:rPr lang="en-US" sz="900" baseline="-3000" dirty="0">
                <a:solidFill>
                  <a:srgbClr val="120742"/>
                </a:solidFill>
                <a:latin typeface="Arial" panose="020B0604020202020204" pitchFamily="34" charset="0"/>
                <a:cs typeface="Arial" panose="020B0604020202020204" pitchFamily="34" charset="0"/>
              </a:rPr>
              <a:t>Consideration </a:t>
            </a:r>
          </a:p>
          <a:p>
            <a:pPr lvl="0" algn="ctr"/>
            <a:r>
              <a:rPr lang="en-US" sz="900" baseline="-3000" dirty="0">
                <a:solidFill>
                  <a:srgbClr val="120742"/>
                </a:solidFill>
                <a:latin typeface="Arial" panose="020B0604020202020204" pitchFamily="34" charset="0"/>
                <a:cs typeface="Arial" panose="020B0604020202020204" pitchFamily="34" charset="0"/>
              </a:rPr>
              <a:t>of activity</a:t>
            </a:r>
          </a:p>
        </p:txBody>
      </p:sp>
      <p:graphicFrame>
        <p:nvGraphicFramePr>
          <p:cNvPr id="54" name="Table 53"/>
          <p:cNvGraphicFramePr>
            <a:graphicFrameLocks noGrp="1"/>
          </p:cNvGraphicFramePr>
          <p:nvPr>
            <p:extLst>
              <p:ext uri="{D42A27DB-BD31-4B8C-83A1-F6EECF244321}">
                <p14:modId xmlns:p14="http://schemas.microsoft.com/office/powerpoint/2010/main" val="144835906"/>
              </p:ext>
            </p:extLst>
          </p:nvPr>
        </p:nvGraphicFramePr>
        <p:xfrm>
          <a:off x="352419" y="2220075"/>
          <a:ext cx="1817372" cy="3996000"/>
        </p:xfrm>
        <a:graphic>
          <a:graphicData uri="http://schemas.openxmlformats.org/drawingml/2006/table">
            <a:tbl>
              <a:tblPr>
                <a:tableStyleId>{5C22544A-7EE6-4342-B048-85BDC9FD1C3A}</a:tableStyleId>
              </a:tblPr>
              <a:tblGrid>
                <a:gridCol w="506413">
                  <a:extLst>
                    <a:ext uri="{9D8B030D-6E8A-4147-A177-3AD203B41FA5}">
                      <a16:colId xmlns:a16="http://schemas.microsoft.com/office/drawing/2014/main" xmlns="" val="63228188"/>
                    </a:ext>
                  </a:extLst>
                </a:gridCol>
                <a:gridCol w="495871">
                  <a:extLst>
                    <a:ext uri="{9D8B030D-6E8A-4147-A177-3AD203B41FA5}">
                      <a16:colId xmlns:a16="http://schemas.microsoft.com/office/drawing/2014/main" xmlns="" val="1958371471"/>
                    </a:ext>
                  </a:extLst>
                </a:gridCol>
                <a:gridCol w="369316">
                  <a:extLst>
                    <a:ext uri="{9D8B030D-6E8A-4147-A177-3AD203B41FA5}">
                      <a16:colId xmlns:a16="http://schemas.microsoft.com/office/drawing/2014/main" xmlns="" val="2739516737"/>
                    </a:ext>
                  </a:extLst>
                </a:gridCol>
                <a:gridCol w="445772">
                  <a:extLst>
                    <a:ext uri="{9D8B030D-6E8A-4147-A177-3AD203B41FA5}">
                      <a16:colId xmlns:a16="http://schemas.microsoft.com/office/drawing/2014/main" xmlns="" val="2729930291"/>
                    </a:ext>
                  </a:extLst>
                </a:gridCol>
              </a:tblGrid>
              <a:tr h="396000">
                <a:tc>
                  <a:txBody>
                    <a:bodyPr/>
                    <a:lstStyle/>
                    <a:p>
                      <a:pPr algn="l" fontAlgn="b"/>
                      <a:r>
                        <a:rPr lang="en-GB" sz="1100" b="1" i="0" u="none" strike="noStrike" dirty="0">
                          <a:solidFill>
                            <a:schemeClr val="tx1"/>
                          </a:solidFill>
                          <a:effectLst/>
                          <a:latin typeface="Arial" panose="020B0604020202020204" pitchFamily="34" charset="0"/>
                          <a:cs typeface="Arial" panose="020B0604020202020204" pitchFamily="34" charset="0"/>
                        </a:rPr>
                        <a:t>Market</a:t>
                      </a:r>
                    </a:p>
                  </a:txBody>
                  <a:tcPr marL="9525" marR="9525" marT="0" marB="0">
                    <a:lnL w="12700" cmpd="sng">
                      <a:noFill/>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8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 &amp; INDEX </a:t>
                      </a:r>
                      <a:endParaRPr lang="en-GB" sz="2000" b="1" i="0" u="none" strike="noStrike" dirty="0">
                        <a:solidFill>
                          <a:schemeClr val="tx1"/>
                        </a:solidFill>
                        <a:effectLst/>
                        <a:latin typeface="Arial" panose="020B0604020202020204" pitchFamily="34" charset="0"/>
                        <a:cs typeface="Arial" panose="020B0604020202020204" pitchFamily="34" charset="0"/>
                      </a:endParaRPr>
                    </a:p>
                  </a:txBody>
                  <a:tcPr marL="9525" marR="9525" marT="0"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en-GB" sz="1100" b="1"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1100" b="1"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Rank</a:t>
                      </a:r>
                      <a:endParaRPr kumimoji="0" lang="en-GB" sz="11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9525" marR="9525" marT="0" marB="0">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CH</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57%</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125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21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SP</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54%</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118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92D05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15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USA</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51%</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111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92D05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19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IT</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47%</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102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19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AUS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43%</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94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19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UK</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42%</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91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19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FR</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40%</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88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22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DE</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39%</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84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18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NO</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37%</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80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21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NL</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31%</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a:t>
                      </a:r>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67</a:t>
                      </a: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C0000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22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sp>
        <p:nvSpPr>
          <p:cNvPr id="55" name="Rectangle 54"/>
          <p:cNvSpPr/>
          <p:nvPr/>
        </p:nvSpPr>
        <p:spPr>
          <a:xfrm>
            <a:off x="352419" y="1450600"/>
            <a:ext cx="1909642"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MARKET LEVEL CONSIDERATION</a:t>
            </a:r>
          </a:p>
          <a:p>
            <a:pPr>
              <a:lnSpc>
                <a:spcPts val="1100"/>
              </a:lnSpc>
            </a:pPr>
            <a:r>
              <a:rPr lang="en-GB" sz="700" dirty="0">
                <a:latin typeface="Arial" panose="020B0604020202020204" pitchFamily="34" charset="0"/>
                <a:cs typeface="Arial" panose="020B0604020202020204" pitchFamily="34" charset="0"/>
              </a:rPr>
              <a:t>TOP 2 BOX CONSIDERATION OF ACTIVITY INDEXED VS. TOTAL &amp;  RANKED </a:t>
            </a:r>
          </a:p>
        </p:txBody>
      </p:sp>
      <p:graphicFrame>
        <p:nvGraphicFramePr>
          <p:cNvPr id="56" name="Table 55"/>
          <p:cNvGraphicFramePr>
            <a:graphicFrameLocks noGrp="1"/>
          </p:cNvGraphicFramePr>
          <p:nvPr>
            <p:extLst>
              <p:ext uri="{D42A27DB-BD31-4B8C-83A1-F6EECF244321}">
                <p14:modId xmlns:p14="http://schemas.microsoft.com/office/powerpoint/2010/main" val="80423922"/>
              </p:ext>
            </p:extLst>
          </p:nvPr>
        </p:nvGraphicFramePr>
        <p:xfrm>
          <a:off x="6961775" y="2220075"/>
          <a:ext cx="2031429" cy="3996000"/>
        </p:xfrm>
        <a:graphic>
          <a:graphicData uri="http://schemas.openxmlformats.org/drawingml/2006/table">
            <a:tbl>
              <a:tblPr>
                <a:tableStyleId>{5C22544A-7EE6-4342-B048-85BDC9FD1C3A}</a:tableStyleId>
              </a:tblPr>
              <a:tblGrid>
                <a:gridCol w="1440000">
                  <a:extLst>
                    <a:ext uri="{9D8B030D-6E8A-4147-A177-3AD203B41FA5}">
                      <a16:colId xmlns:a16="http://schemas.microsoft.com/office/drawing/2014/main" xmlns="" val="63228188"/>
                    </a:ext>
                  </a:extLst>
                </a:gridCol>
                <a:gridCol w="591429">
                  <a:extLst>
                    <a:ext uri="{9D8B030D-6E8A-4147-A177-3AD203B41FA5}">
                      <a16:colId xmlns:a16="http://schemas.microsoft.com/office/drawing/2014/main" xmlns="" val="2739516737"/>
                    </a:ext>
                  </a:extLst>
                </a:gridCol>
              </a:tblGrid>
              <a:tr h="396000">
                <a:tc>
                  <a:txBody>
                    <a:bodyPr/>
                    <a:lstStyle/>
                    <a:p>
                      <a:pPr algn="l" fontAlgn="b"/>
                      <a:r>
                        <a:rPr lang="en-GB" sz="1100" b="1" i="0" u="none" strike="noStrike" dirty="0">
                          <a:solidFill>
                            <a:schemeClr val="tx1"/>
                          </a:solidFill>
                          <a:effectLst/>
                          <a:latin typeface="Arial" panose="020B0604020202020204" pitchFamily="34" charset="0"/>
                          <a:cs typeface="Arial" panose="020B0604020202020204" pitchFamily="34" charset="0"/>
                        </a:rPr>
                        <a:t>Activity</a:t>
                      </a:r>
                    </a:p>
                  </a:txBody>
                  <a:tcPr marL="9525" marR="9525" marT="9525" marB="0">
                    <a:lnL w="12700" cmpd="sng">
                      <a:noFill/>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7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a:t>
                      </a:r>
                      <a:endParaRPr kumimoji="0" lang="en-GB" sz="18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Seeing world famous or iconic places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91%</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castle / palace / historic house</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87%</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historic monument</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85%</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museum</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83%</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Trying local food &amp; drink specialities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82%</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park/garden</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82%</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Event associated with local traditions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77%</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National Park</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76%</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Exploring villages / rural areas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75%</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Short (&lt; 2hrs) country or coastal walk</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75%</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graphicFrame>
        <p:nvGraphicFramePr>
          <p:cNvPr id="58" name="Table 57"/>
          <p:cNvGraphicFramePr>
            <a:graphicFrameLocks noGrp="1"/>
          </p:cNvGraphicFramePr>
          <p:nvPr>
            <p:extLst>
              <p:ext uri="{D42A27DB-BD31-4B8C-83A1-F6EECF244321}">
                <p14:modId xmlns:p14="http://schemas.microsoft.com/office/powerpoint/2010/main" val="3703939591"/>
              </p:ext>
            </p:extLst>
          </p:nvPr>
        </p:nvGraphicFramePr>
        <p:xfrm>
          <a:off x="2260600" y="2220390"/>
          <a:ext cx="4552952" cy="3996000"/>
        </p:xfrm>
        <a:graphic>
          <a:graphicData uri="http://schemas.openxmlformats.org/drawingml/2006/table">
            <a:tbl>
              <a:tblPr>
                <a:tableStyleId>{5C22544A-7EE6-4342-B048-85BDC9FD1C3A}</a:tableStyleId>
              </a:tblPr>
              <a:tblGrid>
                <a:gridCol w="1138238">
                  <a:extLst>
                    <a:ext uri="{9D8B030D-6E8A-4147-A177-3AD203B41FA5}">
                      <a16:colId xmlns:a16="http://schemas.microsoft.com/office/drawing/2014/main" xmlns="" val="2739516737"/>
                    </a:ext>
                  </a:extLst>
                </a:gridCol>
                <a:gridCol w="1138238">
                  <a:extLst>
                    <a:ext uri="{9D8B030D-6E8A-4147-A177-3AD203B41FA5}">
                      <a16:colId xmlns:a16="http://schemas.microsoft.com/office/drawing/2014/main" xmlns="" val="1766475486"/>
                    </a:ext>
                  </a:extLst>
                </a:gridCol>
                <a:gridCol w="1138238">
                  <a:extLst>
                    <a:ext uri="{9D8B030D-6E8A-4147-A177-3AD203B41FA5}">
                      <a16:colId xmlns:a16="http://schemas.microsoft.com/office/drawing/2014/main" xmlns="" val="2701203405"/>
                    </a:ext>
                  </a:extLst>
                </a:gridCol>
                <a:gridCol w="1138238">
                  <a:extLst>
                    <a:ext uri="{9D8B030D-6E8A-4147-A177-3AD203B41FA5}">
                      <a16:colId xmlns:a16="http://schemas.microsoft.com/office/drawing/2014/main" xmlns="" val="3701939803"/>
                    </a:ext>
                  </a:extLst>
                </a:gridCol>
              </a:tblGrid>
              <a:tr h="396000">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(110)</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AB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110)</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18-34s without kids</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121)</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126)</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123)</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(116)</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128)</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(118)</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110)</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143)</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(131)</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C1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114)</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18-34s without kids</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129)</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18-54 (125)</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118)</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35-54s without kids</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125)</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(156)</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Female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109)</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125)</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18-34s without kids</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165)</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35-54 (121)</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115)</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Mid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122)</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(158)</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132)</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18-34s without kids</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161)</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(153)</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AB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118)</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157)</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sp>
        <p:nvSpPr>
          <p:cNvPr id="59" name="Rectangle 58"/>
          <p:cNvSpPr/>
          <p:nvPr/>
        </p:nvSpPr>
        <p:spPr>
          <a:xfrm>
            <a:off x="2344387" y="1450600"/>
            <a:ext cx="2938813"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MARKET LEVEL</a:t>
            </a:r>
          </a:p>
          <a:p>
            <a:pPr>
              <a:lnSpc>
                <a:spcPts val="1100"/>
              </a:lnSpc>
            </a:pPr>
            <a:r>
              <a:rPr lang="en-GB" sz="1200" b="1" dirty="0">
                <a:solidFill>
                  <a:srgbClr val="120742"/>
                </a:solidFill>
                <a:latin typeface="Arial" panose="020B0604020202020204" pitchFamily="34" charset="0"/>
                <a:cs typeface="Arial" panose="020B0604020202020204" pitchFamily="34" charset="0"/>
              </a:rPr>
              <a:t>DEMOGRAPHIC SKEWS </a:t>
            </a:r>
          </a:p>
          <a:p>
            <a:pPr>
              <a:lnSpc>
                <a:spcPts val="1100"/>
              </a:lnSpc>
            </a:pPr>
            <a:r>
              <a:rPr lang="en-GB" sz="700" dirty="0">
                <a:latin typeface="Arial" panose="020B0604020202020204" pitchFamily="34" charset="0"/>
                <a:cs typeface="Arial" panose="020B0604020202020204" pitchFamily="34" charset="0"/>
              </a:rPr>
              <a:t>CALLING OUT OF BIGGEST SKEWS IN LEVEL OF CONSIDERATION OF ACTIVITY BY AGE, GENDER SOCIAL GRADE AND LIFESTAGE </a:t>
            </a:r>
          </a:p>
        </p:txBody>
      </p:sp>
      <p:sp>
        <p:nvSpPr>
          <p:cNvPr id="60" name="Rectangle 59"/>
          <p:cNvSpPr/>
          <p:nvPr/>
        </p:nvSpPr>
        <p:spPr>
          <a:xfrm>
            <a:off x="6955787" y="1450600"/>
            <a:ext cx="2094233"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CROSS-OVER WITH OTHER ACTIVITIES</a:t>
            </a:r>
          </a:p>
          <a:p>
            <a:pPr>
              <a:lnSpc>
                <a:spcPts val="1100"/>
              </a:lnSpc>
            </a:pPr>
            <a:r>
              <a:rPr lang="en-GB" sz="700" dirty="0">
                <a:latin typeface="Arial" panose="020B0604020202020204" pitchFamily="34" charset="0"/>
                <a:cs typeface="Arial" panose="020B0604020202020204" pitchFamily="34" charset="0"/>
              </a:rPr>
              <a:t>CONSIDERATION OF OTHER ACTIVITIES AMONG CONSIDERING ACTIVITY (TOP 2 BOX)</a:t>
            </a:r>
          </a:p>
        </p:txBody>
      </p:sp>
      <p:graphicFrame>
        <p:nvGraphicFramePr>
          <p:cNvPr id="25" name="Chart Placeholder 7">
            <a:extLst>
              <a:ext uri="{FF2B5EF4-FFF2-40B4-BE49-F238E27FC236}">
                <a16:creationId xmlns:a16="http://schemas.microsoft.com/office/drawing/2014/main" xmlns="" id="{3EF535F1-CE2A-4500-9CB8-E42B8EEDA28E}"/>
              </a:ext>
            </a:extLst>
          </p:cNvPr>
          <p:cNvGraphicFramePr>
            <a:graphicFrameLocks/>
          </p:cNvGraphicFramePr>
          <p:nvPr>
            <p:extLst>
              <p:ext uri="{D42A27DB-BD31-4B8C-83A1-F6EECF244321}">
                <p14:modId xmlns:p14="http://schemas.microsoft.com/office/powerpoint/2010/main" val="4174370540"/>
              </p:ext>
            </p:extLst>
          </p:nvPr>
        </p:nvGraphicFramePr>
        <p:xfrm>
          <a:off x="-1366069" y="855950"/>
          <a:ext cx="9743207" cy="467610"/>
        </p:xfrm>
        <a:graphic>
          <a:graphicData uri="http://schemas.openxmlformats.org/drawingml/2006/chart">
            <c:chart xmlns:c="http://schemas.openxmlformats.org/drawingml/2006/chart" xmlns:r="http://schemas.openxmlformats.org/officeDocument/2006/relationships" r:id="rId9"/>
          </a:graphicData>
        </a:graphic>
      </p:graphicFrame>
      <p:sp>
        <p:nvSpPr>
          <p:cNvPr id="26" name="Rectangle 25">
            <a:extLst>
              <a:ext uri="{FF2B5EF4-FFF2-40B4-BE49-F238E27FC236}">
                <a16:creationId xmlns:a16="http://schemas.microsoft.com/office/drawing/2014/main" xmlns="" id="{4D274C3C-D2D1-42B4-BCF3-591F9D9A315B}"/>
              </a:ext>
            </a:extLst>
          </p:cNvPr>
          <p:cNvSpPr/>
          <p:nvPr/>
        </p:nvSpPr>
        <p:spPr>
          <a:xfrm>
            <a:off x="1830724" y="665551"/>
            <a:ext cx="564257" cy="276999"/>
          </a:xfrm>
          <a:prstGeom prst="rect">
            <a:avLst/>
          </a:prstGeom>
          <a:solidFill>
            <a:schemeClr val="bg1"/>
          </a:solidFill>
        </p:spPr>
        <p:txBody>
          <a:bodyPr wrap="none" lIns="0" tIns="0" rIns="0" bIns="0">
            <a:spAutoFit/>
          </a:bodyPr>
          <a:lstStyle/>
          <a:p>
            <a:r>
              <a:rPr lang="en-GB" sz="900" dirty="0">
                <a:solidFill>
                  <a:srgbClr val="92D050"/>
                </a:solidFill>
                <a:latin typeface="Arial" panose="020B0604020202020204" pitchFamily="34" charset="0"/>
                <a:cs typeface="Arial" panose="020B0604020202020204" pitchFamily="34" charset="0"/>
              </a:rPr>
              <a:t>Very likely</a:t>
            </a:r>
          </a:p>
          <a:p>
            <a:r>
              <a:rPr lang="en-GB" sz="900" dirty="0">
                <a:solidFill>
                  <a:srgbClr val="92D050"/>
                </a:solidFill>
                <a:latin typeface="Arial" panose="020B0604020202020204" pitchFamily="34" charset="0"/>
                <a:cs typeface="Arial" panose="020B0604020202020204" pitchFamily="34" charset="0"/>
              </a:rPr>
              <a:t>to consider</a:t>
            </a:r>
          </a:p>
        </p:txBody>
      </p:sp>
      <p:sp>
        <p:nvSpPr>
          <p:cNvPr id="27" name="Rectangle 26">
            <a:extLst>
              <a:ext uri="{FF2B5EF4-FFF2-40B4-BE49-F238E27FC236}">
                <a16:creationId xmlns:a16="http://schemas.microsoft.com/office/drawing/2014/main" xmlns="" id="{333BC1CC-9039-40DB-9919-605B745D2C55}"/>
              </a:ext>
            </a:extLst>
          </p:cNvPr>
          <p:cNvSpPr/>
          <p:nvPr/>
        </p:nvSpPr>
        <p:spPr>
          <a:xfrm>
            <a:off x="2943387" y="665551"/>
            <a:ext cx="769441" cy="276999"/>
          </a:xfrm>
          <a:prstGeom prst="rect">
            <a:avLst/>
          </a:prstGeom>
          <a:solidFill>
            <a:schemeClr val="bg1"/>
          </a:solidFill>
        </p:spPr>
        <p:txBody>
          <a:bodyPr wrap="none" lIns="0" tIns="0" rIns="0" bIns="0">
            <a:spAutoFit/>
          </a:bodyPr>
          <a:lstStyle/>
          <a:p>
            <a:r>
              <a:rPr lang="en-GB" sz="900" dirty="0">
                <a:solidFill>
                  <a:srgbClr val="00B050"/>
                </a:solidFill>
                <a:latin typeface="Arial" panose="020B0604020202020204" pitchFamily="34" charset="0"/>
                <a:cs typeface="Arial" panose="020B0604020202020204" pitchFamily="34" charset="0"/>
              </a:rPr>
              <a:t>Definitely </a:t>
            </a:r>
          </a:p>
          <a:p>
            <a:r>
              <a:rPr lang="en-GB" sz="900" dirty="0">
                <a:solidFill>
                  <a:srgbClr val="00B050"/>
                </a:solidFill>
                <a:latin typeface="Arial" panose="020B0604020202020204" pitchFamily="34" charset="0"/>
                <a:cs typeface="Arial" panose="020B0604020202020204" pitchFamily="34" charset="0"/>
              </a:rPr>
              <a:t>would consider</a:t>
            </a:r>
          </a:p>
        </p:txBody>
      </p:sp>
    </p:spTree>
    <p:extLst>
      <p:ext uri="{BB962C8B-B14F-4D97-AF65-F5344CB8AC3E}">
        <p14:creationId xmlns:p14="http://schemas.microsoft.com/office/powerpoint/2010/main" val="3896144823"/>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ext Placeholder 17"/>
          <p:cNvSpPr>
            <a:spLocks noGrp="1"/>
          </p:cNvSpPr>
          <p:nvPr>
            <p:ph type="body" sz="quarter" idx="13"/>
          </p:nvPr>
        </p:nvSpPr>
        <p:spPr>
          <a:xfrm>
            <a:off x="364445" y="6396162"/>
            <a:ext cx="4381504" cy="274638"/>
          </a:xfrm>
        </p:spPr>
        <p:txBody>
          <a:bodyPr lIns="0"/>
          <a:lstStyle/>
          <a:p>
            <a:r>
              <a:rPr lang="en-GB" dirty="0"/>
              <a:t>Discover England Fund – Activities &amp; Themes Research 2017</a:t>
            </a:r>
          </a:p>
        </p:txBody>
      </p:sp>
      <p:pic>
        <p:nvPicPr>
          <p:cNvPr id="6" name="Picture 5"/>
          <p:cNvPicPr>
            <a:picLocks noChangeAspect="1"/>
          </p:cNvPicPr>
          <p:nvPr/>
        </p:nvPicPr>
        <p:blipFill>
          <a:blip r:embed="rId3">
            <a:clrChange>
              <a:clrFrom>
                <a:srgbClr val="FFFFFF"/>
              </a:clrFrom>
              <a:clrTo>
                <a:srgbClr val="FFFFFF">
                  <a:alpha val="0"/>
                </a:srgbClr>
              </a:clrTo>
            </a:clrChange>
          </a:blip>
          <a:stretch>
            <a:fillRect/>
          </a:stretch>
        </p:blipFill>
        <p:spPr>
          <a:xfrm>
            <a:off x="7118198" y="6384361"/>
            <a:ext cx="947246" cy="257740"/>
          </a:xfrm>
          <a:prstGeom prst="rect">
            <a:avLst/>
          </a:prstGeom>
        </p:spPr>
      </p:pic>
      <p:pic>
        <p:nvPicPr>
          <p:cNvPr id="24" name="Picture 23"/>
          <p:cNvPicPr>
            <a:picLocks noChangeAspect="1"/>
          </p:cNvPicPr>
          <p:nvPr/>
        </p:nvPicPr>
        <p:blipFill rotWithShape="1">
          <a:blip r:embed="rId4"/>
          <a:srcRect l="17343" t="4419" r="12023" b="12561"/>
          <a:stretch/>
        </p:blipFill>
        <p:spPr>
          <a:xfrm>
            <a:off x="8172950" y="6341608"/>
            <a:ext cx="359990" cy="355944"/>
          </a:xfrm>
          <a:prstGeom prst="ellipse">
            <a:avLst/>
          </a:prstGeom>
        </p:spPr>
      </p:pic>
      <p:sp>
        <p:nvSpPr>
          <p:cNvPr id="38" name="TextBox 37"/>
          <p:cNvSpPr txBox="1"/>
          <p:nvPr/>
        </p:nvSpPr>
        <p:spPr>
          <a:xfrm>
            <a:off x="1997213" y="274989"/>
            <a:ext cx="4897451" cy="307777"/>
          </a:xfrm>
          <a:prstGeom prst="rect">
            <a:avLst/>
          </a:prstGeom>
          <a:noFill/>
        </p:spPr>
        <p:txBody>
          <a:bodyPr wrap="square" rtlCol="0">
            <a:spAutoFit/>
          </a:bodyPr>
          <a:lstStyle/>
          <a:p>
            <a:r>
              <a:rPr lang="en-GB" sz="1400" b="1" dirty="0">
                <a:solidFill>
                  <a:schemeClr val="bg1"/>
                </a:solidFill>
                <a:latin typeface="Arial" panose="020B0604020202020204" pitchFamily="34" charset="0"/>
                <a:cs typeface="Arial" panose="020B0604020202020204" pitchFamily="34" charset="0"/>
              </a:rPr>
              <a:t>Watching a play / musical</a:t>
            </a:r>
          </a:p>
        </p:txBody>
      </p:sp>
      <p:pic>
        <p:nvPicPr>
          <p:cNvPr id="31" name="Picture 30"/>
          <p:cNvPicPr>
            <a:picLocks noChangeAspect="1"/>
          </p:cNvPicPr>
          <p:nvPr/>
        </p:nvPicPr>
        <p:blipFill rotWithShape="1">
          <a:blip r:embed="rId5">
            <a:clrChange>
              <a:clrFrom>
                <a:srgbClr val="FFFFFF"/>
              </a:clrFrom>
              <a:clrTo>
                <a:srgbClr val="FFFFFF">
                  <a:alpha val="0"/>
                </a:srgbClr>
              </a:clrTo>
            </a:clrChange>
            <a:duotone>
              <a:schemeClr val="accent1">
                <a:shade val="45000"/>
                <a:satMod val="135000"/>
              </a:schemeClr>
              <a:prstClr val="white"/>
            </a:duotone>
          </a:blip>
          <a:srcRect l="12310"/>
          <a:stretch/>
        </p:blipFill>
        <p:spPr>
          <a:xfrm>
            <a:off x="2312861" y="2221322"/>
            <a:ext cx="1060577" cy="409658"/>
          </a:xfrm>
          <a:prstGeom prst="rect">
            <a:avLst/>
          </a:prstGeom>
        </p:spPr>
      </p:pic>
      <p:grpSp>
        <p:nvGrpSpPr>
          <p:cNvPr id="35" name="Group 34"/>
          <p:cNvGrpSpPr/>
          <p:nvPr/>
        </p:nvGrpSpPr>
        <p:grpSpPr>
          <a:xfrm>
            <a:off x="3786188" y="2228850"/>
            <a:ext cx="376238" cy="370021"/>
            <a:chOff x="9854026" y="2720970"/>
            <a:chExt cx="2328762" cy="2438400"/>
          </a:xfrm>
        </p:grpSpPr>
        <p:pic>
          <p:nvPicPr>
            <p:cNvPr id="36" name="Picture 35"/>
            <p:cNvPicPr>
              <a:picLocks noChangeAspect="1"/>
            </p:cNvPicPr>
            <p:nvPr/>
          </p:nvPicPr>
          <p:blipFill rotWithShape="1">
            <a:blip r:embed="rId6">
              <a:clrChange>
                <a:clrFrom>
                  <a:srgbClr val="FFFFFF"/>
                </a:clrFrom>
                <a:clrTo>
                  <a:srgbClr val="FFFFFF">
                    <a:alpha val="0"/>
                  </a:srgbClr>
                </a:clrTo>
              </a:clrChange>
              <a:duotone>
                <a:schemeClr val="accent1">
                  <a:shade val="45000"/>
                  <a:satMod val="135000"/>
                </a:schemeClr>
                <a:prstClr val="white"/>
              </a:duotone>
            </a:blip>
            <a:srcRect l="3673" r="64404"/>
            <a:stretch/>
          </p:blipFill>
          <p:spPr>
            <a:xfrm>
              <a:off x="9854026" y="2720970"/>
              <a:ext cx="1173708" cy="2438400"/>
            </a:xfrm>
            <a:prstGeom prst="rect">
              <a:avLst/>
            </a:prstGeom>
          </p:spPr>
        </p:pic>
        <p:pic>
          <p:nvPicPr>
            <p:cNvPr id="41" name="Picture 40"/>
            <p:cNvPicPr>
              <a:picLocks noChangeAspect="1"/>
            </p:cNvPicPr>
            <p:nvPr/>
          </p:nvPicPr>
          <p:blipFill rotWithShape="1">
            <a:blip r:embed="rId6">
              <a:clrChange>
                <a:clrFrom>
                  <a:srgbClr val="FFFFFF"/>
                </a:clrFrom>
                <a:clrTo>
                  <a:srgbClr val="FFFFFF">
                    <a:alpha val="0"/>
                  </a:srgbClr>
                </a:clrTo>
              </a:clrChange>
              <a:duotone>
                <a:schemeClr val="accent1">
                  <a:shade val="45000"/>
                  <a:satMod val="135000"/>
                </a:schemeClr>
                <a:prstClr val="white"/>
              </a:duotone>
            </a:blip>
            <a:srcRect l="66034" r="2043"/>
            <a:stretch/>
          </p:blipFill>
          <p:spPr>
            <a:xfrm>
              <a:off x="11009080" y="2720970"/>
              <a:ext cx="1173708" cy="2438400"/>
            </a:xfrm>
            <a:prstGeom prst="rect">
              <a:avLst/>
            </a:prstGeom>
          </p:spPr>
        </p:pic>
      </p:grpSp>
      <p:pic>
        <p:nvPicPr>
          <p:cNvPr id="43" name="Picture 42"/>
          <p:cNvPicPr>
            <a:picLocks noChangeAspect="1"/>
          </p:cNvPicPr>
          <p:nvPr/>
        </p:nvPicPr>
        <p:blipFill>
          <a:blip r:embed="rId7">
            <a:clrChange>
              <a:clrFrom>
                <a:srgbClr val="FFFFFF"/>
              </a:clrFrom>
              <a:clrTo>
                <a:srgbClr val="FFFFFF">
                  <a:alpha val="0"/>
                </a:srgbClr>
              </a:clrTo>
            </a:clrChange>
            <a:duotone>
              <a:schemeClr val="accent1">
                <a:shade val="45000"/>
                <a:satMod val="135000"/>
              </a:schemeClr>
              <a:prstClr val="white"/>
            </a:duotone>
          </a:blip>
          <a:stretch>
            <a:fillRect/>
          </a:stretch>
        </p:blipFill>
        <p:spPr>
          <a:xfrm>
            <a:off x="4900113" y="2233613"/>
            <a:ext cx="400136" cy="355163"/>
          </a:xfrm>
          <a:prstGeom prst="rect">
            <a:avLst/>
          </a:prstGeom>
        </p:spPr>
      </p:pic>
      <p:pic>
        <p:nvPicPr>
          <p:cNvPr id="45" name="Picture 44"/>
          <p:cNvPicPr>
            <a:picLocks noChangeAspect="1"/>
          </p:cNvPicPr>
          <p:nvPr/>
        </p:nvPicPr>
        <p:blipFill>
          <a:blip r:embed="rId8">
            <a:clrChange>
              <a:clrFrom>
                <a:srgbClr val="FFFFFF"/>
              </a:clrFrom>
              <a:clrTo>
                <a:srgbClr val="FFFFFF">
                  <a:alpha val="0"/>
                </a:srgbClr>
              </a:clrTo>
            </a:clrChange>
            <a:duotone>
              <a:schemeClr val="accent1">
                <a:shade val="45000"/>
                <a:satMod val="135000"/>
              </a:schemeClr>
              <a:prstClr val="white"/>
            </a:duotone>
          </a:blip>
          <a:stretch>
            <a:fillRect/>
          </a:stretch>
        </p:blipFill>
        <p:spPr>
          <a:xfrm>
            <a:off x="5999205" y="2227674"/>
            <a:ext cx="525420" cy="355840"/>
          </a:xfrm>
          <a:prstGeom prst="rect">
            <a:avLst/>
          </a:prstGeom>
        </p:spPr>
      </p:pic>
      <p:sp>
        <p:nvSpPr>
          <p:cNvPr id="33" name="Rectangle 32"/>
          <p:cNvSpPr/>
          <p:nvPr/>
        </p:nvSpPr>
        <p:spPr>
          <a:xfrm>
            <a:off x="222440" y="943161"/>
            <a:ext cx="1550020" cy="323165"/>
          </a:xfrm>
          <a:prstGeom prst="rect">
            <a:avLst/>
          </a:prstGeom>
          <a:noFill/>
        </p:spPr>
        <p:txBody>
          <a:bodyPr wrap="square" lIns="0" tIns="0" rIns="0" bIns="0">
            <a:spAutoFit/>
          </a:bodyPr>
          <a:lstStyle/>
          <a:p>
            <a:pPr algn="r"/>
            <a:r>
              <a:rPr lang="en-GB" sz="1050" b="1" dirty="0">
                <a:latin typeface="Arial" panose="020B0604020202020204" pitchFamily="34" charset="0"/>
                <a:cs typeface="Arial" panose="020B0604020202020204" pitchFamily="34" charset="0"/>
              </a:rPr>
              <a:t>Consideration of </a:t>
            </a:r>
          </a:p>
          <a:p>
            <a:pPr algn="r"/>
            <a:r>
              <a:rPr lang="en-GB" sz="1050" b="1" dirty="0">
                <a:latin typeface="Arial" panose="020B0604020202020204" pitchFamily="34" charset="0"/>
                <a:cs typeface="Arial" panose="020B0604020202020204" pitchFamily="34" charset="0"/>
              </a:rPr>
              <a:t>activity in England </a:t>
            </a:r>
            <a:endParaRPr lang="en-GB" sz="1050" b="1" dirty="0">
              <a:solidFill>
                <a:srgbClr val="00B050"/>
              </a:solidFill>
              <a:latin typeface="Arial" panose="020B0604020202020204" pitchFamily="34" charset="0"/>
              <a:cs typeface="Arial" panose="020B0604020202020204" pitchFamily="34" charset="0"/>
            </a:endParaRPr>
          </a:p>
        </p:txBody>
      </p:sp>
      <p:sp>
        <p:nvSpPr>
          <p:cNvPr id="51" name="Oval 50"/>
          <p:cNvSpPr/>
          <p:nvPr/>
        </p:nvSpPr>
        <p:spPr>
          <a:xfrm>
            <a:off x="7611047"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Tier 3</a:t>
            </a:r>
          </a:p>
          <a:p>
            <a:pPr lvl="0" algn="ctr"/>
            <a:r>
              <a:rPr lang="en-US" sz="900" baseline="-3000" dirty="0">
                <a:solidFill>
                  <a:srgbClr val="120742"/>
                </a:solidFill>
                <a:latin typeface="Arial" panose="020B0604020202020204" pitchFamily="34" charset="0"/>
                <a:cs typeface="Arial" panose="020B0604020202020204" pitchFamily="34" charset="0"/>
              </a:rPr>
              <a:t>Consideration </a:t>
            </a:r>
          </a:p>
          <a:p>
            <a:pPr lvl="0" algn="ctr"/>
            <a:r>
              <a:rPr lang="en-US" sz="900" baseline="-3000" dirty="0">
                <a:solidFill>
                  <a:srgbClr val="120742"/>
                </a:solidFill>
                <a:latin typeface="Arial" panose="020B0604020202020204" pitchFamily="34" charset="0"/>
                <a:cs typeface="Arial" panose="020B0604020202020204" pitchFamily="34" charset="0"/>
              </a:rPr>
              <a:t>tier (activity)</a:t>
            </a:r>
          </a:p>
        </p:txBody>
      </p:sp>
      <p:sp>
        <p:nvSpPr>
          <p:cNvPr id="52" name="Oval 51"/>
          <p:cNvSpPr/>
          <p:nvPr/>
        </p:nvSpPr>
        <p:spPr>
          <a:xfrm>
            <a:off x="8384732"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Rank 21</a:t>
            </a:r>
          </a:p>
          <a:p>
            <a:pPr lvl="0" algn="ctr"/>
            <a:r>
              <a:rPr lang="en-US" sz="900" baseline="-3000" dirty="0">
                <a:solidFill>
                  <a:srgbClr val="120742"/>
                </a:solidFill>
                <a:latin typeface="Arial" panose="020B0604020202020204" pitchFamily="34" charset="0"/>
                <a:cs typeface="Arial" panose="020B0604020202020204" pitchFamily="34" charset="0"/>
              </a:rPr>
              <a:t>Activity cluster</a:t>
            </a:r>
          </a:p>
          <a:p>
            <a:pPr lvl="0" algn="ctr"/>
            <a:r>
              <a:rPr lang="en-US" sz="900" baseline="-3000" dirty="0">
                <a:solidFill>
                  <a:srgbClr val="120742"/>
                </a:solidFill>
                <a:latin typeface="Arial" panose="020B0604020202020204" pitchFamily="34" charset="0"/>
                <a:cs typeface="Arial" panose="020B0604020202020204" pitchFamily="34" charset="0"/>
              </a:rPr>
              <a:t>ranking </a:t>
            </a:r>
          </a:p>
        </p:txBody>
      </p:sp>
      <p:sp>
        <p:nvSpPr>
          <p:cNvPr id="53" name="Oval 52"/>
          <p:cNvSpPr/>
          <p:nvPr/>
        </p:nvSpPr>
        <p:spPr>
          <a:xfrm>
            <a:off x="6837362"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44%</a:t>
            </a:r>
          </a:p>
          <a:p>
            <a:pPr lvl="0" algn="ctr"/>
            <a:r>
              <a:rPr lang="en-US" sz="900" baseline="-3000" dirty="0">
                <a:solidFill>
                  <a:srgbClr val="120742"/>
                </a:solidFill>
                <a:latin typeface="Arial" panose="020B0604020202020204" pitchFamily="34" charset="0"/>
                <a:cs typeface="Arial" panose="020B0604020202020204" pitchFamily="34" charset="0"/>
              </a:rPr>
              <a:t>Consideration </a:t>
            </a:r>
          </a:p>
          <a:p>
            <a:pPr lvl="0" algn="ctr"/>
            <a:r>
              <a:rPr lang="en-US" sz="900" baseline="-3000" dirty="0">
                <a:solidFill>
                  <a:srgbClr val="120742"/>
                </a:solidFill>
                <a:latin typeface="Arial" panose="020B0604020202020204" pitchFamily="34" charset="0"/>
                <a:cs typeface="Arial" panose="020B0604020202020204" pitchFamily="34" charset="0"/>
              </a:rPr>
              <a:t>of activity</a:t>
            </a:r>
          </a:p>
        </p:txBody>
      </p:sp>
      <p:graphicFrame>
        <p:nvGraphicFramePr>
          <p:cNvPr id="54" name="Table 53"/>
          <p:cNvGraphicFramePr>
            <a:graphicFrameLocks noGrp="1"/>
          </p:cNvGraphicFramePr>
          <p:nvPr>
            <p:extLst>
              <p:ext uri="{D42A27DB-BD31-4B8C-83A1-F6EECF244321}">
                <p14:modId xmlns:p14="http://schemas.microsoft.com/office/powerpoint/2010/main" val="2756480419"/>
              </p:ext>
            </p:extLst>
          </p:nvPr>
        </p:nvGraphicFramePr>
        <p:xfrm>
          <a:off x="352419" y="2220075"/>
          <a:ext cx="1817372" cy="3996000"/>
        </p:xfrm>
        <a:graphic>
          <a:graphicData uri="http://schemas.openxmlformats.org/drawingml/2006/table">
            <a:tbl>
              <a:tblPr>
                <a:tableStyleId>{5C22544A-7EE6-4342-B048-85BDC9FD1C3A}</a:tableStyleId>
              </a:tblPr>
              <a:tblGrid>
                <a:gridCol w="506413">
                  <a:extLst>
                    <a:ext uri="{9D8B030D-6E8A-4147-A177-3AD203B41FA5}">
                      <a16:colId xmlns:a16="http://schemas.microsoft.com/office/drawing/2014/main" xmlns="" val="63228188"/>
                    </a:ext>
                  </a:extLst>
                </a:gridCol>
                <a:gridCol w="495871">
                  <a:extLst>
                    <a:ext uri="{9D8B030D-6E8A-4147-A177-3AD203B41FA5}">
                      <a16:colId xmlns:a16="http://schemas.microsoft.com/office/drawing/2014/main" xmlns="" val="1958371471"/>
                    </a:ext>
                  </a:extLst>
                </a:gridCol>
                <a:gridCol w="369316">
                  <a:extLst>
                    <a:ext uri="{9D8B030D-6E8A-4147-A177-3AD203B41FA5}">
                      <a16:colId xmlns:a16="http://schemas.microsoft.com/office/drawing/2014/main" xmlns="" val="2739516737"/>
                    </a:ext>
                  </a:extLst>
                </a:gridCol>
                <a:gridCol w="445772">
                  <a:extLst>
                    <a:ext uri="{9D8B030D-6E8A-4147-A177-3AD203B41FA5}">
                      <a16:colId xmlns:a16="http://schemas.microsoft.com/office/drawing/2014/main" xmlns="" val="2729930291"/>
                    </a:ext>
                  </a:extLst>
                </a:gridCol>
              </a:tblGrid>
              <a:tr h="396000">
                <a:tc>
                  <a:txBody>
                    <a:bodyPr/>
                    <a:lstStyle/>
                    <a:p>
                      <a:pPr algn="l" fontAlgn="b"/>
                      <a:r>
                        <a:rPr lang="en-GB" sz="1100" b="1" i="0" u="none" strike="noStrike" dirty="0">
                          <a:solidFill>
                            <a:schemeClr val="tx1"/>
                          </a:solidFill>
                          <a:effectLst/>
                          <a:latin typeface="Arial" panose="020B0604020202020204" pitchFamily="34" charset="0"/>
                          <a:cs typeface="Arial" panose="020B0604020202020204" pitchFamily="34" charset="0"/>
                        </a:rPr>
                        <a:t>Market</a:t>
                      </a:r>
                    </a:p>
                  </a:txBody>
                  <a:tcPr marL="9525" marR="9525" marT="0" marB="0">
                    <a:lnL w="12700" cmpd="sng">
                      <a:noFill/>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8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 &amp; INDEX </a:t>
                      </a:r>
                      <a:endParaRPr lang="en-GB" sz="2000" b="1" i="0" u="none" strike="noStrike" dirty="0">
                        <a:solidFill>
                          <a:schemeClr val="tx1"/>
                        </a:solidFill>
                        <a:effectLst/>
                        <a:latin typeface="Arial" panose="020B0604020202020204" pitchFamily="34" charset="0"/>
                        <a:cs typeface="Arial" panose="020B0604020202020204" pitchFamily="34" charset="0"/>
                      </a:endParaRPr>
                    </a:p>
                  </a:txBody>
                  <a:tcPr marL="9525" marR="9525" marT="0"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en-GB" sz="1100" b="1"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1100" b="1"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Rank</a:t>
                      </a:r>
                      <a:endParaRPr kumimoji="0" lang="en-GB" sz="11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9525" marR="9525" marT="0" marB="0">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NO</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58%</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a:t>
                      </a:r>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130</a:t>
                      </a: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10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USA</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52%</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117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92D050"/>
                    </a:solid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17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CH</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51%</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114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92D050"/>
                    </a:solid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28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IT</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45%</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102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20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SP</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45%</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102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20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AUS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42%</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94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20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UK</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41%</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93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21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DE</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37%</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83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19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FR</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31%</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69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C00000"/>
                    </a:solid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28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NL</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29%</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64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C00000"/>
                    </a:solid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24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sp>
        <p:nvSpPr>
          <p:cNvPr id="55" name="Rectangle 54"/>
          <p:cNvSpPr/>
          <p:nvPr/>
        </p:nvSpPr>
        <p:spPr>
          <a:xfrm>
            <a:off x="352419" y="1450600"/>
            <a:ext cx="1909642"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MARKET LEVEL CONSIDERATION</a:t>
            </a:r>
          </a:p>
          <a:p>
            <a:pPr>
              <a:lnSpc>
                <a:spcPts val="1100"/>
              </a:lnSpc>
            </a:pPr>
            <a:r>
              <a:rPr lang="en-GB" sz="700" dirty="0">
                <a:latin typeface="Arial" panose="020B0604020202020204" pitchFamily="34" charset="0"/>
                <a:cs typeface="Arial" panose="020B0604020202020204" pitchFamily="34" charset="0"/>
              </a:rPr>
              <a:t>TOP 2 BOX CONSIDERATION OF ACTIVITY INDEXED VS. TOTAL &amp;  RANKED </a:t>
            </a:r>
          </a:p>
        </p:txBody>
      </p:sp>
      <p:graphicFrame>
        <p:nvGraphicFramePr>
          <p:cNvPr id="56" name="Table 55"/>
          <p:cNvGraphicFramePr>
            <a:graphicFrameLocks noGrp="1"/>
          </p:cNvGraphicFramePr>
          <p:nvPr>
            <p:extLst>
              <p:ext uri="{D42A27DB-BD31-4B8C-83A1-F6EECF244321}">
                <p14:modId xmlns:p14="http://schemas.microsoft.com/office/powerpoint/2010/main" val="2468192780"/>
              </p:ext>
            </p:extLst>
          </p:nvPr>
        </p:nvGraphicFramePr>
        <p:xfrm>
          <a:off x="6961775" y="2220075"/>
          <a:ext cx="2031429" cy="3996000"/>
        </p:xfrm>
        <a:graphic>
          <a:graphicData uri="http://schemas.openxmlformats.org/drawingml/2006/table">
            <a:tbl>
              <a:tblPr>
                <a:tableStyleId>{5C22544A-7EE6-4342-B048-85BDC9FD1C3A}</a:tableStyleId>
              </a:tblPr>
              <a:tblGrid>
                <a:gridCol w="1440000">
                  <a:extLst>
                    <a:ext uri="{9D8B030D-6E8A-4147-A177-3AD203B41FA5}">
                      <a16:colId xmlns:a16="http://schemas.microsoft.com/office/drawing/2014/main" xmlns="" val="63228188"/>
                    </a:ext>
                  </a:extLst>
                </a:gridCol>
                <a:gridCol w="591429">
                  <a:extLst>
                    <a:ext uri="{9D8B030D-6E8A-4147-A177-3AD203B41FA5}">
                      <a16:colId xmlns:a16="http://schemas.microsoft.com/office/drawing/2014/main" xmlns="" val="2739516737"/>
                    </a:ext>
                  </a:extLst>
                </a:gridCol>
              </a:tblGrid>
              <a:tr h="396000">
                <a:tc>
                  <a:txBody>
                    <a:bodyPr/>
                    <a:lstStyle/>
                    <a:p>
                      <a:pPr algn="l" fontAlgn="b"/>
                      <a:r>
                        <a:rPr lang="en-GB" sz="1100" b="1" i="0" u="none" strike="noStrike" dirty="0">
                          <a:solidFill>
                            <a:schemeClr val="tx1"/>
                          </a:solidFill>
                          <a:effectLst/>
                          <a:latin typeface="Arial" panose="020B0604020202020204" pitchFamily="34" charset="0"/>
                          <a:cs typeface="Arial" panose="020B0604020202020204" pitchFamily="34" charset="0"/>
                        </a:rPr>
                        <a:t>Activity</a:t>
                      </a:r>
                    </a:p>
                  </a:txBody>
                  <a:tcPr marL="9525" marR="9525" marT="9525" marB="0">
                    <a:lnL w="12700" cmpd="sng">
                      <a:noFill/>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7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a:t>
                      </a:r>
                      <a:endParaRPr kumimoji="0" lang="en-GB" sz="18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Seeing world famous or iconic places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91%</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historic monument</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86%</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museum</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86%</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castle / palace / historic house</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84%</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park/garden</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81%</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Trying local food &amp; drink specialities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80%</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Event associated with local traditions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74%</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Exploring villages / rural areas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73%</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an art gallery</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73%</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Having a gourmet meal</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72%</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graphicFrame>
        <p:nvGraphicFramePr>
          <p:cNvPr id="58" name="Table 57"/>
          <p:cNvGraphicFramePr>
            <a:graphicFrameLocks noGrp="1"/>
          </p:cNvGraphicFramePr>
          <p:nvPr>
            <p:extLst>
              <p:ext uri="{D42A27DB-BD31-4B8C-83A1-F6EECF244321}">
                <p14:modId xmlns:p14="http://schemas.microsoft.com/office/powerpoint/2010/main" val="3881030668"/>
              </p:ext>
            </p:extLst>
          </p:nvPr>
        </p:nvGraphicFramePr>
        <p:xfrm>
          <a:off x="2260600" y="2220390"/>
          <a:ext cx="4552952" cy="3996000"/>
        </p:xfrm>
        <a:graphic>
          <a:graphicData uri="http://schemas.openxmlformats.org/drawingml/2006/table">
            <a:tbl>
              <a:tblPr>
                <a:tableStyleId>{5C22544A-7EE6-4342-B048-85BDC9FD1C3A}</a:tableStyleId>
              </a:tblPr>
              <a:tblGrid>
                <a:gridCol w="1138238">
                  <a:extLst>
                    <a:ext uri="{9D8B030D-6E8A-4147-A177-3AD203B41FA5}">
                      <a16:colId xmlns:a16="http://schemas.microsoft.com/office/drawing/2014/main" xmlns="" val="2739516737"/>
                    </a:ext>
                  </a:extLst>
                </a:gridCol>
                <a:gridCol w="1138238">
                  <a:extLst>
                    <a:ext uri="{9D8B030D-6E8A-4147-A177-3AD203B41FA5}">
                      <a16:colId xmlns:a16="http://schemas.microsoft.com/office/drawing/2014/main" xmlns="" val="1766475486"/>
                    </a:ext>
                  </a:extLst>
                </a:gridCol>
                <a:gridCol w="1138238">
                  <a:extLst>
                    <a:ext uri="{9D8B030D-6E8A-4147-A177-3AD203B41FA5}">
                      <a16:colId xmlns:a16="http://schemas.microsoft.com/office/drawing/2014/main" xmlns="" val="2701203405"/>
                    </a:ext>
                  </a:extLst>
                </a:gridCol>
                <a:gridCol w="1138238">
                  <a:extLst>
                    <a:ext uri="{9D8B030D-6E8A-4147-A177-3AD203B41FA5}">
                      <a16:colId xmlns:a16="http://schemas.microsoft.com/office/drawing/2014/main" xmlns="" val="3701939803"/>
                    </a:ext>
                  </a:extLst>
                </a:gridCol>
              </a:tblGrid>
              <a:tr h="396000">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(110)</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Female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123)</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AB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112)</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122)</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Mid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113)</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AB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110)</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AB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114)</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Mid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118)</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AB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130)</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117)</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Mid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120)</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(113)</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Female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113)</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AB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114)</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18-34s without kids</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133)</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(118)</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18-34s without kids</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116)</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(128)</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Female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111)</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117)</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Mid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123)</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(126)</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ABC1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126)</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Mid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141)</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sp>
        <p:nvSpPr>
          <p:cNvPr id="59" name="Rectangle 58"/>
          <p:cNvSpPr/>
          <p:nvPr/>
        </p:nvSpPr>
        <p:spPr>
          <a:xfrm>
            <a:off x="2344387" y="1450600"/>
            <a:ext cx="2926113"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MARKET LEVEL</a:t>
            </a:r>
          </a:p>
          <a:p>
            <a:pPr>
              <a:lnSpc>
                <a:spcPts val="1100"/>
              </a:lnSpc>
            </a:pPr>
            <a:r>
              <a:rPr lang="en-GB" sz="1200" b="1" dirty="0">
                <a:solidFill>
                  <a:srgbClr val="120742"/>
                </a:solidFill>
                <a:latin typeface="Arial" panose="020B0604020202020204" pitchFamily="34" charset="0"/>
                <a:cs typeface="Arial" panose="020B0604020202020204" pitchFamily="34" charset="0"/>
              </a:rPr>
              <a:t>DEMOGRAPHIC SKEWS </a:t>
            </a:r>
          </a:p>
          <a:p>
            <a:pPr>
              <a:lnSpc>
                <a:spcPts val="1100"/>
              </a:lnSpc>
            </a:pPr>
            <a:r>
              <a:rPr lang="en-GB" sz="700" dirty="0">
                <a:latin typeface="Arial" panose="020B0604020202020204" pitchFamily="34" charset="0"/>
                <a:cs typeface="Arial" panose="020B0604020202020204" pitchFamily="34" charset="0"/>
              </a:rPr>
              <a:t>CALLING OUT OF BIGGEST SKEWS IN LEVEL OF CONSIDERATION OF ACTIVITY BY AGE, GENDER SOCIAL GRADE AND LIFESTAGE </a:t>
            </a:r>
          </a:p>
        </p:txBody>
      </p:sp>
      <p:sp>
        <p:nvSpPr>
          <p:cNvPr id="60" name="Rectangle 59"/>
          <p:cNvSpPr/>
          <p:nvPr/>
        </p:nvSpPr>
        <p:spPr>
          <a:xfrm>
            <a:off x="6955787" y="1450600"/>
            <a:ext cx="2094233"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CROSS-OVER WITH OTHER ACTIVITIES</a:t>
            </a:r>
          </a:p>
          <a:p>
            <a:pPr>
              <a:lnSpc>
                <a:spcPts val="1100"/>
              </a:lnSpc>
            </a:pPr>
            <a:r>
              <a:rPr lang="en-GB" sz="700" dirty="0">
                <a:latin typeface="Arial" panose="020B0604020202020204" pitchFamily="34" charset="0"/>
                <a:cs typeface="Arial" panose="020B0604020202020204" pitchFamily="34" charset="0"/>
              </a:rPr>
              <a:t>CONSIDERATION OF OTHER ACTIVITIES AMONG CONSIDERING ACTIVITY (TOP 2 BOX)</a:t>
            </a:r>
          </a:p>
        </p:txBody>
      </p:sp>
      <p:graphicFrame>
        <p:nvGraphicFramePr>
          <p:cNvPr id="25" name="Chart Placeholder 7">
            <a:extLst>
              <a:ext uri="{FF2B5EF4-FFF2-40B4-BE49-F238E27FC236}">
                <a16:creationId xmlns:a16="http://schemas.microsoft.com/office/drawing/2014/main" xmlns="" id="{3BC70085-35EA-46BB-823F-A9FE17187BB3}"/>
              </a:ext>
            </a:extLst>
          </p:cNvPr>
          <p:cNvGraphicFramePr>
            <a:graphicFrameLocks/>
          </p:cNvGraphicFramePr>
          <p:nvPr>
            <p:extLst>
              <p:ext uri="{D42A27DB-BD31-4B8C-83A1-F6EECF244321}">
                <p14:modId xmlns:p14="http://schemas.microsoft.com/office/powerpoint/2010/main" val="4250320691"/>
              </p:ext>
            </p:extLst>
          </p:nvPr>
        </p:nvGraphicFramePr>
        <p:xfrm>
          <a:off x="-1366069" y="855950"/>
          <a:ext cx="9743207" cy="467610"/>
        </p:xfrm>
        <a:graphic>
          <a:graphicData uri="http://schemas.openxmlformats.org/drawingml/2006/chart">
            <c:chart xmlns:c="http://schemas.openxmlformats.org/drawingml/2006/chart" xmlns:r="http://schemas.openxmlformats.org/officeDocument/2006/relationships" r:id="rId9"/>
          </a:graphicData>
        </a:graphic>
      </p:graphicFrame>
      <p:sp>
        <p:nvSpPr>
          <p:cNvPr id="26" name="Rectangle 25">
            <a:extLst>
              <a:ext uri="{FF2B5EF4-FFF2-40B4-BE49-F238E27FC236}">
                <a16:creationId xmlns:a16="http://schemas.microsoft.com/office/drawing/2014/main" xmlns="" id="{F10032AB-A16D-438E-8391-930D5B7BEDB7}"/>
              </a:ext>
            </a:extLst>
          </p:cNvPr>
          <p:cNvSpPr/>
          <p:nvPr/>
        </p:nvSpPr>
        <p:spPr>
          <a:xfrm>
            <a:off x="1830724" y="665551"/>
            <a:ext cx="564257" cy="276999"/>
          </a:xfrm>
          <a:prstGeom prst="rect">
            <a:avLst/>
          </a:prstGeom>
          <a:solidFill>
            <a:schemeClr val="bg1"/>
          </a:solidFill>
        </p:spPr>
        <p:txBody>
          <a:bodyPr wrap="none" lIns="0" tIns="0" rIns="0" bIns="0">
            <a:spAutoFit/>
          </a:bodyPr>
          <a:lstStyle/>
          <a:p>
            <a:r>
              <a:rPr lang="en-GB" sz="900" dirty="0">
                <a:solidFill>
                  <a:srgbClr val="92D050"/>
                </a:solidFill>
                <a:latin typeface="Arial" panose="020B0604020202020204" pitchFamily="34" charset="0"/>
                <a:cs typeface="Arial" panose="020B0604020202020204" pitchFamily="34" charset="0"/>
              </a:rPr>
              <a:t>Very likely</a:t>
            </a:r>
          </a:p>
          <a:p>
            <a:r>
              <a:rPr lang="en-GB" sz="900" dirty="0">
                <a:solidFill>
                  <a:srgbClr val="92D050"/>
                </a:solidFill>
                <a:latin typeface="Arial" panose="020B0604020202020204" pitchFamily="34" charset="0"/>
                <a:cs typeface="Arial" panose="020B0604020202020204" pitchFamily="34" charset="0"/>
              </a:rPr>
              <a:t>to consider</a:t>
            </a:r>
          </a:p>
        </p:txBody>
      </p:sp>
      <p:sp>
        <p:nvSpPr>
          <p:cNvPr id="27" name="Rectangle 26">
            <a:extLst>
              <a:ext uri="{FF2B5EF4-FFF2-40B4-BE49-F238E27FC236}">
                <a16:creationId xmlns:a16="http://schemas.microsoft.com/office/drawing/2014/main" xmlns="" id="{463FE2E0-81E5-41B1-BB91-B4E99621E912}"/>
              </a:ext>
            </a:extLst>
          </p:cNvPr>
          <p:cNvSpPr/>
          <p:nvPr/>
        </p:nvSpPr>
        <p:spPr>
          <a:xfrm>
            <a:off x="2816387" y="665551"/>
            <a:ext cx="769441" cy="276999"/>
          </a:xfrm>
          <a:prstGeom prst="rect">
            <a:avLst/>
          </a:prstGeom>
          <a:solidFill>
            <a:schemeClr val="bg1"/>
          </a:solidFill>
        </p:spPr>
        <p:txBody>
          <a:bodyPr wrap="none" lIns="0" tIns="0" rIns="0" bIns="0">
            <a:spAutoFit/>
          </a:bodyPr>
          <a:lstStyle/>
          <a:p>
            <a:r>
              <a:rPr lang="en-GB" sz="900" dirty="0">
                <a:solidFill>
                  <a:srgbClr val="00B050"/>
                </a:solidFill>
                <a:latin typeface="Arial" panose="020B0604020202020204" pitchFamily="34" charset="0"/>
                <a:cs typeface="Arial" panose="020B0604020202020204" pitchFamily="34" charset="0"/>
              </a:rPr>
              <a:t>Definitely </a:t>
            </a:r>
          </a:p>
          <a:p>
            <a:r>
              <a:rPr lang="en-GB" sz="900" dirty="0">
                <a:solidFill>
                  <a:srgbClr val="00B050"/>
                </a:solidFill>
                <a:latin typeface="Arial" panose="020B0604020202020204" pitchFamily="34" charset="0"/>
                <a:cs typeface="Arial" panose="020B0604020202020204" pitchFamily="34" charset="0"/>
              </a:rPr>
              <a:t>would consider</a:t>
            </a:r>
          </a:p>
        </p:txBody>
      </p:sp>
    </p:spTree>
    <p:extLst>
      <p:ext uri="{BB962C8B-B14F-4D97-AF65-F5344CB8AC3E}">
        <p14:creationId xmlns:p14="http://schemas.microsoft.com/office/powerpoint/2010/main" val="964690749"/>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ext Placeholder 17"/>
          <p:cNvSpPr>
            <a:spLocks noGrp="1"/>
          </p:cNvSpPr>
          <p:nvPr>
            <p:ph type="body" sz="quarter" idx="13"/>
          </p:nvPr>
        </p:nvSpPr>
        <p:spPr>
          <a:xfrm>
            <a:off x="364445" y="6396162"/>
            <a:ext cx="4381504" cy="274638"/>
          </a:xfrm>
        </p:spPr>
        <p:txBody>
          <a:bodyPr lIns="0"/>
          <a:lstStyle/>
          <a:p>
            <a:r>
              <a:rPr lang="en-GB" dirty="0"/>
              <a:t>Discover England Fund – Activities &amp; Themes Research 2017</a:t>
            </a:r>
          </a:p>
        </p:txBody>
      </p:sp>
      <p:pic>
        <p:nvPicPr>
          <p:cNvPr id="6" name="Picture 5"/>
          <p:cNvPicPr>
            <a:picLocks noChangeAspect="1"/>
          </p:cNvPicPr>
          <p:nvPr/>
        </p:nvPicPr>
        <p:blipFill>
          <a:blip r:embed="rId3">
            <a:clrChange>
              <a:clrFrom>
                <a:srgbClr val="FFFFFF"/>
              </a:clrFrom>
              <a:clrTo>
                <a:srgbClr val="FFFFFF">
                  <a:alpha val="0"/>
                </a:srgbClr>
              </a:clrTo>
            </a:clrChange>
          </a:blip>
          <a:stretch>
            <a:fillRect/>
          </a:stretch>
        </p:blipFill>
        <p:spPr>
          <a:xfrm>
            <a:off x="7118198" y="6384361"/>
            <a:ext cx="947246" cy="257740"/>
          </a:xfrm>
          <a:prstGeom prst="rect">
            <a:avLst/>
          </a:prstGeom>
        </p:spPr>
      </p:pic>
      <p:pic>
        <p:nvPicPr>
          <p:cNvPr id="24" name="Picture 23"/>
          <p:cNvPicPr>
            <a:picLocks noChangeAspect="1"/>
          </p:cNvPicPr>
          <p:nvPr/>
        </p:nvPicPr>
        <p:blipFill rotWithShape="1">
          <a:blip r:embed="rId4"/>
          <a:srcRect l="17343" t="4419" r="12023" b="12561"/>
          <a:stretch/>
        </p:blipFill>
        <p:spPr>
          <a:xfrm>
            <a:off x="8172950" y="6341608"/>
            <a:ext cx="359990" cy="355944"/>
          </a:xfrm>
          <a:prstGeom prst="ellipse">
            <a:avLst/>
          </a:prstGeom>
        </p:spPr>
      </p:pic>
      <p:sp>
        <p:nvSpPr>
          <p:cNvPr id="38" name="TextBox 37"/>
          <p:cNvSpPr txBox="1"/>
          <p:nvPr/>
        </p:nvSpPr>
        <p:spPr>
          <a:xfrm>
            <a:off x="1997213" y="274989"/>
            <a:ext cx="4897451" cy="307777"/>
          </a:xfrm>
          <a:prstGeom prst="rect">
            <a:avLst/>
          </a:prstGeom>
          <a:noFill/>
        </p:spPr>
        <p:txBody>
          <a:bodyPr wrap="square" rtlCol="0">
            <a:spAutoFit/>
          </a:bodyPr>
          <a:lstStyle/>
          <a:p>
            <a:r>
              <a:rPr lang="en-GB" sz="1400" b="1" dirty="0">
                <a:solidFill>
                  <a:schemeClr val="bg1"/>
                </a:solidFill>
                <a:latin typeface="Arial" panose="020B0604020202020204" pitchFamily="34" charset="0"/>
                <a:cs typeface="Arial" panose="020B0604020202020204" pitchFamily="34" charset="0"/>
              </a:rPr>
              <a:t>Boating (boat trips, canal boating)</a:t>
            </a:r>
          </a:p>
        </p:txBody>
      </p:sp>
      <p:pic>
        <p:nvPicPr>
          <p:cNvPr id="31" name="Picture 30"/>
          <p:cNvPicPr>
            <a:picLocks noChangeAspect="1"/>
          </p:cNvPicPr>
          <p:nvPr/>
        </p:nvPicPr>
        <p:blipFill rotWithShape="1">
          <a:blip r:embed="rId5">
            <a:clrChange>
              <a:clrFrom>
                <a:srgbClr val="FFFFFF"/>
              </a:clrFrom>
              <a:clrTo>
                <a:srgbClr val="FFFFFF">
                  <a:alpha val="0"/>
                </a:srgbClr>
              </a:clrTo>
            </a:clrChange>
            <a:duotone>
              <a:schemeClr val="accent1">
                <a:shade val="45000"/>
                <a:satMod val="135000"/>
              </a:schemeClr>
              <a:prstClr val="white"/>
            </a:duotone>
          </a:blip>
          <a:srcRect l="12310"/>
          <a:stretch/>
        </p:blipFill>
        <p:spPr>
          <a:xfrm>
            <a:off x="2312861" y="2221322"/>
            <a:ext cx="1060577" cy="409658"/>
          </a:xfrm>
          <a:prstGeom prst="rect">
            <a:avLst/>
          </a:prstGeom>
        </p:spPr>
      </p:pic>
      <p:grpSp>
        <p:nvGrpSpPr>
          <p:cNvPr id="35" name="Group 34"/>
          <p:cNvGrpSpPr/>
          <p:nvPr/>
        </p:nvGrpSpPr>
        <p:grpSpPr>
          <a:xfrm>
            <a:off x="3786188" y="2228850"/>
            <a:ext cx="376238" cy="370021"/>
            <a:chOff x="9854026" y="2720970"/>
            <a:chExt cx="2328762" cy="2438400"/>
          </a:xfrm>
        </p:grpSpPr>
        <p:pic>
          <p:nvPicPr>
            <p:cNvPr id="36" name="Picture 35"/>
            <p:cNvPicPr>
              <a:picLocks noChangeAspect="1"/>
            </p:cNvPicPr>
            <p:nvPr/>
          </p:nvPicPr>
          <p:blipFill rotWithShape="1">
            <a:blip r:embed="rId6">
              <a:clrChange>
                <a:clrFrom>
                  <a:srgbClr val="FFFFFF"/>
                </a:clrFrom>
                <a:clrTo>
                  <a:srgbClr val="FFFFFF">
                    <a:alpha val="0"/>
                  </a:srgbClr>
                </a:clrTo>
              </a:clrChange>
              <a:duotone>
                <a:schemeClr val="accent1">
                  <a:shade val="45000"/>
                  <a:satMod val="135000"/>
                </a:schemeClr>
                <a:prstClr val="white"/>
              </a:duotone>
            </a:blip>
            <a:srcRect l="3673" r="64404"/>
            <a:stretch/>
          </p:blipFill>
          <p:spPr>
            <a:xfrm>
              <a:off x="9854026" y="2720970"/>
              <a:ext cx="1173708" cy="2438400"/>
            </a:xfrm>
            <a:prstGeom prst="rect">
              <a:avLst/>
            </a:prstGeom>
          </p:spPr>
        </p:pic>
        <p:pic>
          <p:nvPicPr>
            <p:cNvPr id="41" name="Picture 40"/>
            <p:cNvPicPr>
              <a:picLocks noChangeAspect="1"/>
            </p:cNvPicPr>
            <p:nvPr/>
          </p:nvPicPr>
          <p:blipFill rotWithShape="1">
            <a:blip r:embed="rId6">
              <a:clrChange>
                <a:clrFrom>
                  <a:srgbClr val="FFFFFF"/>
                </a:clrFrom>
                <a:clrTo>
                  <a:srgbClr val="FFFFFF">
                    <a:alpha val="0"/>
                  </a:srgbClr>
                </a:clrTo>
              </a:clrChange>
              <a:duotone>
                <a:schemeClr val="accent1">
                  <a:shade val="45000"/>
                  <a:satMod val="135000"/>
                </a:schemeClr>
                <a:prstClr val="white"/>
              </a:duotone>
            </a:blip>
            <a:srcRect l="66034" r="2043"/>
            <a:stretch/>
          </p:blipFill>
          <p:spPr>
            <a:xfrm>
              <a:off x="11009080" y="2720970"/>
              <a:ext cx="1173708" cy="2438400"/>
            </a:xfrm>
            <a:prstGeom prst="rect">
              <a:avLst/>
            </a:prstGeom>
          </p:spPr>
        </p:pic>
      </p:grpSp>
      <p:pic>
        <p:nvPicPr>
          <p:cNvPr id="43" name="Picture 42"/>
          <p:cNvPicPr>
            <a:picLocks noChangeAspect="1"/>
          </p:cNvPicPr>
          <p:nvPr/>
        </p:nvPicPr>
        <p:blipFill>
          <a:blip r:embed="rId7">
            <a:clrChange>
              <a:clrFrom>
                <a:srgbClr val="FFFFFF"/>
              </a:clrFrom>
              <a:clrTo>
                <a:srgbClr val="FFFFFF">
                  <a:alpha val="0"/>
                </a:srgbClr>
              </a:clrTo>
            </a:clrChange>
            <a:duotone>
              <a:schemeClr val="accent1">
                <a:shade val="45000"/>
                <a:satMod val="135000"/>
              </a:schemeClr>
              <a:prstClr val="white"/>
            </a:duotone>
          </a:blip>
          <a:stretch>
            <a:fillRect/>
          </a:stretch>
        </p:blipFill>
        <p:spPr>
          <a:xfrm>
            <a:off x="4900113" y="2233613"/>
            <a:ext cx="400136" cy="355163"/>
          </a:xfrm>
          <a:prstGeom prst="rect">
            <a:avLst/>
          </a:prstGeom>
        </p:spPr>
      </p:pic>
      <p:pic>
        <p:nvPicPr>
          <p:cNvPr id="45" name="Picture 44"/>
          <p:cNvPicPr>
            <a:picLocks noChangeAspect="1"/>
          </p:cNvPicPr>
          <p:nvPr/>
        </p:nvPicPr>
        <p:blipFill>
          <a:blip r:embed="rId8">
            <a:clrChange>
              <a:clrFrom>
                <a:srgbClr val="FFFFFF"/>
              </a:clrFrom>
              <a:clrTo>
                <a:srgbClr val="FFFFFF">
                  <a:alpha val="0"/>
                </a:srgbClr>
              </a:clrTo>
            </a:clrChange>
            <a:duotone>
              <a:schemeClr val="accent1">
                <a:shade val="45000"/>
                <a:satMod val="135000"/>
              </a:schemeClr>
              <a:prstClr val="white"/>
            </a:duotone>
          </a:blip>
          <a:stretch>
            <a:fillRect/>
          </a:stretch>
        </p:blipFill>
        <p:spPr>
          <a:xfrm>
            <a:off x="5999205" y="2227674"/>
            <a:ext cx="525420" cy="355840"/>
          </a:xfrm>
          <a:prstGeom prst="rect">
            <a:avLst/>
          </a:prstGeom>
        </p:spPr>
      </p:pic>
      <p:sp>
        <p:nvSpPr>
          <p:cNvPr id="33" name="Rectangle 32"/>
          <p:cNvSpPr/>
          <p:nvPr/>
        </p:nvSpPr>
        <p:spPr>
          <a:xfrm>
            <a:off x="222440" y="943161"/>
            <a:ext cx="1550020" cy="323165"/>
          </a:xfrm>
          <a:prstGeom prst="rect">
            <a:avLst/>
          </a:prstGeom>
          <a:noFill/>
        </p:spPr>
        <p:txBody>
          <a:bodyPr wrap="square" lIns="0" tIns="0" rIns="0" bIns="0">
            <a:spAutoFit/>
          </a:bodyPr>
          <a:lstStyle/>
          <a:p>
            <a:pPr algn="r"/>
            <a:r>
              <a:rPr lang="en-GB" sz="1050" b="1" dirty="0">
                <a:latin typeface="Arial" panose="020B0604020202020204" pitchFamily="34" charset="0"/>
                <a:cs typeface="Arial" panose="020B0604020202020204" pitchFamily="34" charset="0"/>
              </a:rPr>
              <a:t>Consideration of </a:t>
            </a:r>
          </a:p>
          <a:p>
            <a:pPr algn="r"/>
            <a:r>
              <a:rPr lang="en-GB" sz="1050" b="1" dirty="0">
                <a:latin typeface="Arial" panose="020B0604020202020204" pitchFamily="34" charset="0"/>
                <a:cs typeface="Arial" panose="020B0604020202020204" pitchFamily="34" charset="0"/>
              </a:rPr>
              <a:t>activity in England </a:t>
            </a:r>
            <a:endParaRPr lang="en-GB" sz="1050" b="1" dirty="0">
              <a:solidFill>
                <a:srgbClr val="00B050"/>
              </a:solidFill>
              <a:latin typeface="Arial" panose="020B0604020202020204" pitchFamily="34" charset="0"/>
              <a:cs typeface="Arial" panose="020B0604020202020204" pitchFamily="34" charset="0"/>
            </a:endParaRPr>
          </a:p>
        </p:txBody>
      </p:sp>
      <p:sp>
        <p:nvSpPr>
          <p:cNvPr id="51" name="Oval 50"/>
          <p:cNvSpPr/>
          <p:nvPr/>
        </p:nvSpPr>
        <p:spPr>
          <a:xfrm>
            <a:off x="7611047"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Tier 3</a:t>
            </a:r>
          </a:p>
          <a:p>
            <a:pPr lvl="0" algn="ctr"/>
            <a:r>
              <a:rPr lang="en-US" sz="900" baseline="-3000" dirty="0">
                <a:solidFill>
                  <a:srgbClr val="120742"/>
                </a:solidFill>
                <a:latin typeface="Arial" panose="020B0604020202020204" pitchFamily="34" charset="0"/>
                <a:cs typeface="Arial" panose="020B0604020202020204" pitchFamily="34" charset="0"/>
              </a:rPr>
              <a:t>Consideration </a:t>
            </a:r>
          </a:p>
          <a:p>
            <a:pPr lvl="0" algn="ctr"/>
            <a:r>
              <a:rPr lang="en-US" sz="900" baseline="-3000" dirty="0">
                <a:solidFill>
                  <a:srgbClr val="120742"/>
                </a:solidFill>
                <a:latin typeface="Arial" panose="020B0604020202020204" pitchFamily="34" charset="0"/>
                <a:cs typeface="Arial" panose="020B0604020202020204" pitchFamily="34" charset="0"/>
              </a:rPr>
              <a:t>tier (activity)</a:t>
            </a:r>
          </a:p>
        </p:txBody>
      </p:sp>
      <p:sp>
        <p:nvSpPr>
          <p:cNvPr id="52" name="Oval 51"/>
          <p:cNvSpPr/>
          <p:nvPr/>
        </p:nvSpPr>
        <p:spPr>
          <a:xfrm>
            <a:off x="8384732"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Rank 22</a:t>
            </a:r>
          </a:p>
          <a:p>
            <a:pPr lvl="0" algn="ctr"/>
            <a:r>
              <a:rPr lang="en-US" sz="900" baseline="-3000" dirty="0">
                <a:solidFill>
                  <a:srgbClr val="120742"/>
                </a:solidFill>
                <a:latin typeface="Arial" panose="020B0604020202020204" pitchFamily="34" charset="0"/>
                <a:cs typeface="Arial" panose="020B0604020202020204" pitchFamily="34" charset="0"/>
              </a:rPr>
              <a:t>Activity cluster</a:t>
            </a:r>
          </a:p>
          <a:p>
            <a:pPr lvl="0" algn="ctr"/>
            <a:r>
              <a:rPr lang="en-US" sz="900" baseline="-3000" dirty="0">
                <a:solidFill>
                  <a:srgbClr val="120742"/>
                </a:solidFill>
                <a:latin typeface="Arial" panose="020B0604020202020204" pitchFamily="34" charset="0"/>
                <a:cs typeface="Arial" panose="020B0604020202020204" pitchFamily="34" charset="0"/>
              </a:rPr>
              <a:t>ranking </a:t>
            </a:r>
          </a:p>
        </p:txBody>
      </p:sp>
      <p:sp>
        <p:nvSpPr>
          <p:cNvPr id="53" name="Oval 52"/>
          <p:cNvSpPr/>
          <p:nvPr/>
        </p:nvSpPr>
        <p:spPr>
          <a:xfrm>
            <a:off x="6837362"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44%</a:t>
            </a:r>
          </a:p>
          <a:p>
            <a:pPr lvl="0" algn="ctr"/>
            <a:r>
              <a:rPr lang="en-US" sz="900" baseline="-3000" dirty="0">
                <a:solidFill>
                  <a:srgbClr val="120742"/>
                </a:solidFill>
                <a:latin typeface="Arial" panose="020B0604020202020204" pitchFamily="34" charset="0"/>
                <a:cs typeface="Arial" panose="020B0604020202020204" pitchFamily="34" charset="0"/>
              </a:rPr>
              <a:t>Consideration </a:t>
            </a:r>
          </a:p>
          <a:p>
            <a:pPr lvl="0" algn="ctr"/>
            <a:r>
              <a:rPr lang="en-US" sz="900" baseline="-3000" dirty="0">
                <a:solidFill>
                  <a:srgbClr val="120742"/>
                </a:solidFill>
                <a:latin typeface="Arial" panose="020B0604020202020204" pitchFamily="34" charset="0"/>
                <a:cs typeface="Arial" panose="020B0604020202020204" pitchFamily="34" charset="0"/>
              </a:rPr>
              <a:t>of activity</a:t>
            </a:r>
          </a:p>
        </p:txBody>
      </p:sp>
      <p:graphicFrame>
        <p:nvGraphicFramePr>
          <p:cNvPr id="54" name="Table 53"/>
          <p:cNvGraphicFramePr>
            <a:graphicFrameLocks noGrp="1"/>
          </p:cNvGraphicFramePr>
          <p:nvPr>
            <p:extLst>
              <p:ext uri="{D42A27DB-BD31-4B8C-83A1-F6EECF244321}">
                <p14:modId xmlns:p14="http://schemas.microsoft.com/office/powerpoint/2010/main" val="3273509890"/>
              </p:ext>
            </p:extLst>
          </p:nvPr>
        </p:nvGraphicFramePr>
        <p:xfrm>
          <a:off x="352419" y="2220075"/>
          <a:ext cx="1817372" cy="3996000"/>
        </p:xfrm>
        <a:graphic>
          <a:graphicData uri="http://schemas.openxmlformats.org/drawingml/2006/table">
            <a:tbl>
              <a:tblPr>
                <a:tableStyleId>{5C22544A-7EE6-4342-B048-85BDC9FD1C3A}</a:tableStyleId>
              </a:tblPr>
              <a:tblGrid>
                <a:gridCol w="506413">
                  <a:extLst>
                    <a:ext uri="{9D8B030D-6E8A-4147-A177-3AD203B41FA5}">
                      <a16:colId xmlns:a16="http://schemas.microsoft.com/office/drawing/2014/main" xmlns="" val="63228188"/>
                    </a:ext>
                  </a:extLst>
                </a:gridCol>
                <a:gridCol w="495871">
                  <a:extLst>
                    <a:ext uri="{9D8B030D-6E8A-4147-A177-3AD203B41FA5}">
                      <a16:colId xmlns:a16="http://schemas.microsoft.com/office/drawing/2014/main" xmlns="" val="1958371471"/>
                    </a:ext>
                  </a:extLst>
                </a:gridCol>
                <a:gridCol w="369316">
                  <a:extLst>
                    <a:ext uri="{9D8B030D-6E8A-4147-A177-3AD203B41FA5}">
                      <a16:colId xmlns:a16="http://schemas.microsoft.com/office/drawing/2014/main" xmlns="" val="2739516737"/>
                    </a:ext>
                  </a:extLst>
                </a:gridCol>
                <a:gridCol w="445772">
                  <a:extLst>
                    <a:ext uri="{9D8B030D-6E8A-4147-A177-3AD203B41FA5}">
                      <a16:colId xmlns:a16="http://schemas.microsoft.com/office/drawing/2014/main" xmlns="" val="2729930291"/>
                    </a:ext>
                  </a:extLst>
                </a:gridCol>
              </a:tblGrid>
              <a:tr h="396000">
                <a:tc>
                  <a:txBody>
                    <a:bodyPr/>
                    <a:lstStyle/>
                    <a:p>
                      <a:pPr algn="l" fontAlgn="b"/>
                      <a:r>
                        <a:rPr lang="en-GB" sz="1100" b="1" i="0" u="none" strike="noStrike" dirty="0">
                          <a:solidFill>
                            <a:schemeClr val="tx1"/>
                          </a:solidFill>
                          <a:effectLst/>
                          <a:latin typeface="Arial" panose="020B0604020202020204" pitchFamily="34" charset="0"/>
                          <a:cs typeface="Arial" panose="020B0604020202020204" pitchFamily="34" charset="0"/>
                        </a:rPr>
                        <a:t>Market</a:t>
                      </a:r>
                    </a:p>
                  </a:txBody>
                  <a:tcPr marL="9525" marR="9525" marT="0" marB="0">
                    <a:lnL w="12700" cmpd="sng">
                      <a:noFill/>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8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 &amp; INDEX </a:t>
                      </a:r>
                      <a:endParaRPr lang="en-GB" sz="2000" b="1" i="0" u="none" strike="noStrike" dirty="0">
                        <a:solidFill>
                          <a:schemeClr val="tx1"/>
                        </a:solidFill>
                        <a:effectLst/>
                        <a:latin typeface="Arial" panose="020B0604020202020204" pitchFamily="34" charset="0"/>
                        <a:cs typeface="Arial" panose="020B0604020202020204" pitchFamily="34" charset="0"/>
                      </a:endParaRPr>
                    </a:p>
                  </a:txBody>
                  <a:tcPr marL="9525" marR="9525" marT="0"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en-GB" sz="1100" b="1"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1100" b="1"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Rank</a:t>
                      </a:r>
                      <a:endParaRPr kumimoji="0" lang="en-GB" sz="11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9525" marR="9525" marT="0" marB="0">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CH</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57%</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132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21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USA</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50%</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114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92D05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22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FR</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44%</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100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20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UK</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42%</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96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18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SP</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41%</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94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25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NO</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41%</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93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17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NL</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40%</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91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16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AUS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38%</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88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23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IT</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37%</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85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27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DE</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31%</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a:t>
                      </a:r>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71</a:t>
                      </a: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C0000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24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sp>
        <p:nvSpPr>
          <p:cNvPr id="55" name="Rectangle 54"/>
          <p:cNvSpPr/>
          <p:nvPr/>
        </p:nvSpPr>
        <p:spPr>
          <a:xfrm>
            <a:off x="352419" y="1450600"/>
            <a:ext cx="1909642"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MARKET LEVEL CONSIDERATION</a:t>
            </a:r>
          </a:p>
          <a:p>
            <a:pPr>
              <a:lnSpc>
                <a:spcPts val="1100"/>
              </a:lnSpc>
            </a:pPr>
            <a:r>
              <a:rPr lang="en-GB" sz="700" dirty="0">
                <a:latin typeface="Arial" panose="020B0604020202020204" pitchFamily="34" charset="0"/>
                <a:cs typeface="Arial" panose="020B0604020202020204" pitchFamily="34" charset="0"/>
              </a:rPr>
              <a:t>TOP 2 BOX CONSIDERATION OF ACTIVITY INDEXED VS. TOTAL &amp;  RANKED </a:t>
            </a:r>
          </a:p>
        </p:txBody>
      </p:sp>
      <p:graphicFrame>
        <p:nvGraphicFramePr>
          <p:cNvPr id="56" name="Table 55"/>
          <p:cNvGraphicFramePr>
            <a:graphicFrameLocks noGrp="1"/>
          </p:cNvGraphicFramePr>
          <p:nvPr>
            <p:extLst>
              <p:ext uri="{D42A27DB-BD31-4B8C-83A1-F6EECF244321}">
                <p14:modId xmlns:p14="http://schemas.microsoft.com/office/powerpoint/2010/main" val="2581131075"/>
              </p:ext>
            </p:extLst>
          </p:nvPr>
        </p:nvGraphicFramePr>
        <p:xfrm>
          <a:off x="6961775" y="2220075"/>
          <a:ext cx="2031429" cy="3996000"/>
        </p:xfrm>
        <a:graphic>
          <a:graphicData uri="http://schemas.openxmlformats.org/drawingml/2006/table">
            <a:tbl>
              <a:tblPr>
                <a:tableStyleId>{5C22544A-7EE6-4342-B048-85BDC9FD1C3A}</a:tableStyleId>
              </a:tblPr>
              <a:tblGrid>
                <a:gridCol w="1440000">
                  <a:extLst>
                    <a:ext uri="{9D8B030D-6E8A-4147-A177-3AD203B41FA5}">
                      <a16:colId xmlns:a16="http://schemas.microsoft.com/office/drawing/2014/main" xmlns="" val="63228188"/>
                    </a:ext>
                  </a:extLst>
                </a:gridCol>
                <a:gridCol w="591429">
                  <a:extLst>
                    <a:ext uri="{9D8B030D-6E8A-4147-A177-3AD203B41FA5}">
                      <a16:colId xmlns:a16="http://schemas.microsoft.com/office/drawing/2014/main" xmlns="" val="2739516737"/>
                    </a:ext>
                  </a:extLst>
                </a:gridCol>
              </a:tblGrid>
              <a:tr h="396000">
                <a:tc>
                  <a:txBody>
                    <a:bodyPr/>
                    <a:lstStyle/>
                    <a:p>
                      <a:pPr algn="l" fontAlgn="b"/>
                      <a:r>
                        <a:rPr lang="en-GB" sz="1100" b="1" i="0" u="none" strike="noStrike" dirty="0">
                          <a:solidFill>
                            <a:schemeClr val="tx1"/>
                          </a:solidFill>
                          <a:effectLst/>
                          <a:latin typeface="Arial" panose="020B0604020202020204" pitchFamily="34" charset="0"/>
                          <a:cs typeface="Arial" panose="020B0604020202020204" pitchFamily="34" charset="0"/>
                        </a:rPr>
                        <a:t>Activity</a:t>
                      </a:r>
                    </a:p>
                  </a:txBody>
                  <a:tcPr marL="9525" marR="9525" marT="9525" marB="0">
                    <a:lnL w="12700" cmpd="sng">
                      <a:noFill/>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7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a:t>
                      </a:r>
                      <a:endParaRPr kumimoji="0" lang="en-GB" sz="18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Seeing world famous or iconic places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88%</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historic monument</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87%</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castle / palace / historic house</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87%</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Trying local food &amp; drink specialities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85%</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park/garden</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84%</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National Park</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80%</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Exploring villages / rural areas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79%</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Short (&lt; 2hrs) country or coastal walk</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78%</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museum</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78%</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Food &amp; drink tour or attraction</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76%</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graphicFrame>
        <p:nvGraphicFramePr>
          <p:cNvPr id="58" name="Table 57"/>
          <p:cNvGraphicFramePr>
            <a:graphicFrameLocks noGrp="1"/>
          </p:cNvGraphicFramePr>
          <p:nvPr>
            <p:extLst>
              <p:ext uri="{D42A27DB-BD31-4B8C-83A1-F6EECF244321}">
                <p14:modId xmlns:p14="http://schemas.microsoft.com/office/powerpoint/2010/main" val="1443075206"/>
              </p:ext>
            </p:extLst>
          </p:nvPr>
        </p:nvGraphicFramePr>
        <p:xfrm>
          <a:off x="2260600" y="2220390"/>
          <a:ext cx="4552952" cy="3996000"/>
        </p:xfrm>
        <a:graphic>
          <a:graphicData uri="http://schemas.openxmlformats.org/drawingml/2006/table">
            <a:tbl>
              <a:tblPr>
                <a:tableStyleId>{5C22544A-7EE6-4342-B048-85BDC9FD1C3A}</a:tableStyleId>
              </a:tblPr>
              <a:tblGrid>
                <a:gridCol w="1138238">
                  <a:extLst>
                    <a:ext uri="{9D8B030D-6E8A-4147-A177-3AD203B41FA5}">
                      <a16:colId xmlns:a16="http://schemas.microsoft.com/office/drawing/2014/main" xmlns="" val="2739516737"/>
                    </a:ext>
                  </a:extLst>
                </a:gridCol>
                <a:gridCol w="1138238">
                  <a:extLst>
                    <a:ext uri="{9D8B030D-6E8A-4147-A177-3AD203B41FA5}">
                      <a16:colId xmlns:a16="http://schemas.microsoft.com/office/drawing/2014/main" xmlns="" val="1766475486"/>
                    </a:ext>
                  </a:extLst>
                </a:gridCol>
                <a:gridCol w="1138238">
                  <a:extLst>
                    <a:ext uri="{9D8B030D-6E8A-4147-A177-3AD203B41FA5}">
                      <a16:colId xmlns:a16="http://schemas.microsoft.com/office/drawing/2014/main" xmlns="" val="2701203405"/>
                    </a:ext>
                  </a:extLst>
                </a:gridCol>
                <a:gridCol w="1138238">
                  <a:extLst>
                    <a:ext uri="{9D8B030D-6E8A-4147-A177-3AD203B41FA5}">
                      <a16:colId xmlns:a16="http://schemas.microsoft.com/office/drawing/2014/main" xmlns="" val="3701939803"/>
                    </a:ext>
                  </a:extLst>
                </a:gridCol>
              </a:tblGrid>
              <a:tr h="396000">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Mid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123)</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134)</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111)</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Mid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115)</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(109)</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121)</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130)</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35-54 (122)</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110)</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Mid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144)</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35-54 (112)</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AB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112)</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 Mid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136)</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55+ (121)</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114)</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55 Plus without kids</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138)</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(114)</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Female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114)</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129)</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(119)</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187)</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sp>
        <p:nvSpPr>
          <p:cNvPr id="59" name="Rectangle 58"/>
          <p:cNvSpPr/>
          <p:nvPr/>
        </p:nvSpPr>
        <p:spPr>
          <a:xfrm>
            <a:off x="2344387" y="1450600"/>
            <a:ext cx="2951513"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MARKET LEVEL</a:t>
            </a:r>
          </a:p>
          <a:p>
            <a:pPr>
              <a:lnSpc>
                <a:spcPts val="1100"/>
              </a:lnSpc>
            </a:pPr>
            <a:r>
              <a:rPr lang="en-GB" sz="1200" b="1" dirty="0">
                <a:solidFill>
                  <a:srgbClr val="120742"/>
                </a:solidFill>
                <a:latin typeface="Arial" panose="020B0604020202020204" pitchFamily="34" charset="0"/>
                <a:cs typeface="Arial" panose="020B0604020202020204" pitchFamily="34" charset="0"/>
              </a:rPr>
              <a:t>DEMOGRAPHIC SKEWS </a:t>
            </a:r>
          </a:p>
          <a:p>
            <a:pPr>
              <a:lnSpc>
                <a:spcPts val="1100"/>
              </a:lnSpc>
            </a:pPr>
            <a:r>
              <a:rPr lang="en-GB" sz="700" dirty="0">
                <a:latin typeface="Arial" panose="020B0604020202020204" pitchFamily="34" charset="0"/>
                <a:cs typeface="Arial" panose="020B0604020202020204" pitchFamily="34" charset="0"/>
              </a:rPr>
              <a:t>CALLING OUT OF BIGGEST SKEWS IN LEVEL OF CONSIDERATION OF ACTIVITY BY AGE, GENDER SOCIAL GRADE AND LIFESTAGE </a:t>
            </a:r>
          </a:p>
        </p:txBody>
      </p:sp>
      <p:sp>
        <p:nvSpPr>
          <p:cNvPr id="60" name="Rectangle 59"/>
          <p:cNvSpPr/>
          <p:nvPr/>
        </p:nvSpPr>
        <p:spPr>
          <a:xfrm>
            <a:off x="6955787" y="1450600"/>
            <a:ext cx="2094233"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CROSS-OVER WITH OTHER ACTIVITIES</a:t>
            </a:r>
          </a:p>
          <a:p>
            <a:pPr>
              <a:lnSpc>
                <a:spcPts val="1100"/>
              </a:lnSpc>
            </a:pPr>
            <a:r>
              <a:rPr lang="en-GB" sz="700" dirty="0">
                <a:latin typeface="Arial" panose="020B0604020202020204" pitchFamily="34" charset="0"/>
                <a:cs typeface="Arial" panose="020B0604020202020204" pitchFamily="34" charset="0"/>
              </a:rPr>
              <a:t>CONSIDERATION OF OTHER ACTIVITIES AMONG CONSIDERING ACTIVITY (TOP 2 BOX)</a:t>
            </a:r>
          </a:p>
        </p:txBody>
      </p:sp>
      <p:graphicFrame>
        <p:nvGraphicFramePr>
          <p:cNvPr id="25" name="Chart Placeholder 7">
            <a:extLst>
              <a:ext uri="{FF2B5EF4-FFF2-40B4-BE49-F238E27FC236}">
                <a16:creationId xmlns:a16="http://schemas.microsoft.com/office/drawing/2014/main" xmlns="" id="{DD495338-CEF5-4348-A36C-7B11B4FE5B4F}"/>
              </a:ext>
            </a:extLst>
          </p:cNvPr>
          <p:cNvGraphicFramePr>
            <a:graphicFrameLocks/>
          </p:cNvGraphicFramePr>
          <p:nvPr>
            <p:extLst>
              <p:ext uri="{D42A27DB-BD31-4B8C-83A1-F6EECF244321}">
                <p14:modId xmlns:p14="http://schemas.microsoft.com/office/powerpoint/2010/main" val="3058464582"/>
              </p:ext>
            </p:extLst>
          </p:nvPr>
        </p:nvGraphicFramePr>
        <p:xfrm>
          <a:off x="-1366069" y="855950"/>
          <a:ext cx="9743207" cy="467610"/>
        </p:xfrm>
        <a:graphic>
          <a:graphicData uri="http://schemas.openxmlformats.org/drawingml/2006/chart">
            <c:chart xmlns:c="http://schemas.openxmlformats.org/drawingml/2006/chart" xmlns:r="http://schemas.openxmlformats.org/officeDocument/2006/relationships" r:id="rId9"/>
          </a:graphicData>
        </a:graphic>
      </p:graphicFrame>
      <p:sp>
        <p:nvSpPr>
          <p:cNvPr id="26" name="Rectangle 25">
            <a:extLst>
              <a:ext uri="{FF2B5EF4-FFF2-40B4-BE49-F238E27FC236}">
                <a16:creationId xmlns:a16="http://schemas.microsoft.com/office/drawing/2014/main" xmlns="" id="{70826D1A-6EAE-48EB-B70E-64A92461AE01}"/>
              </a:ext>
            </a:extLst>
          </p:cNvPr>
          <p:cNvSpPr/>
          <p:nvPr/>
        </p:nvSpPr>
        <p:spPr>
          <a:xfrm>
            <a:off x="1830724" y="665551"/>
            <a:ext cx="564257" cy="276999"/>
          </a:xfrm>
          <a:prstGeom prst="rect">
            <a:avLst/>
          </a:prstGeom>
          <a:solidFill>
            <a:schemeClr val="bg1"/>
          </a:solidFill>
        </p:spPr>
        <p:txBody>
          <a:bodyPr wrap="none" lIns="0" tIns="0" rIns="0" bIns="0">
            <a:spAutoFit/>
          </a:bodyPr>
          <a:lstStyle/>
          <a:p>
            <a:r>
              <a:rPr lang="en-GB" sz="900" dirty="0">
                <a:solidFill>
                  <a:srgbClr val="92D050"/>
                </a:solidFill>
                <a:latin typeface="Arial" panose="020B0604020202020204" pitchFamily="34" charset="0"/>
                <a:cs typeface="Arial" panose="020B0604020202020204" pitchFamily="34" charset="0"/>
              </a:rPr>
              <a:t>Very likely</a:t>
            </a:r>
          </a:p>
          <a:p>
            <a:r>
              <a:rPr lang="en-GB" sz="900" dirty="0">
                <a:solidFill>
                  <a:srgbClr val="92D050"/>
                </a:solidFill>
                <a:latin typeface="Arial" panose="020B0604020202020204" pitchFamily="34" charset="0"/>
                <a:cs typeface="Arial" panose="020B0604020202020204" pitchFamily="34" charset="0"/>
              </a:rPr>
              <a:t>to consider</a:t>
            </a:r>
          </a:p>
        </p:txBody>
      </p:sp>
      <p:sp>
        <p:nvSpPr>
          <p:cNvPr id="27" name="Rectangle 26">
            <a:extLst>
              <a:ext uri="{FF2B5EF4-FFF2-40B4-BE49-F238E27FC236}">
                <a16:creationId xmlns:a16="http://schemas.microsoft.com/office/drawing/2014/main" xmlns="" id="{7B2F794D-B2B9-4FA2-85F3-716EB5701EFE}"/>
              </a:ext>
            </a:extLst>
          </p:cNvPr>
          <p:cNvSpPr/>
          <p:nvPr/>
        </p:nvSpPr>
        <p:spPr>
          <a:xfrm>
            <a:off x="2892587" y="665551"/>
            <a:ext cx="769441" cy="276999"/>
          </a:xfrm>
          <a:prstGeom prst="rect">
            <a:avLst/>
          </a:prstGeom>
          <a:solidFill>
            <a:schemeClr val="bg1"/>
          </a:solidFill>
        </p:spPr>
        <p:txBody>
          <a:bodyPr wrap="none" lIns="0" tIns="0" rIns="0" bIns="0">
            <a:spAutoFit/>
          </a:bodyPr>
          <a:lstStyle/>
          <a:p>
            <a:r>
              <a:rPr lang="en-GB" sz="900" dirty="0">
                <a:solidFill>
                  <a:srgbClr val="00B050"/>
                </a:solidFill>
                <a:latin typeface="Arial" panose="020B0604020202020204" pitchFamily="34" charset="0"/>
                <a:cs typeface="Arial" panose="020B0604020202020204" pitchFamily="34" charset="0"/>
              </a:rPr>
              <a:t>Definitely </a:t>
            </a:r>
          </a:p>
          <a:p>
            <a:r>
              <a:rPr lang="en-GB" sz="900" dirty="0">
                <a:solidFill>
                  <a:srgbClr val="00B050"/>
                </a:solidFill>
                <a:latin typeface="Arial" panose="020B0604020202020204" pitchFamily="34" charset="0"/>
                <a:cs typeface="Arial" panose="020B0604020202020204" pitchFamily="34" charset="0"/>
              </a:rPr>
              <a:t>would consider</a:t>
            </a:r>
          </a:p>
        </p:txBody>
      </p:sp>
    </p:spTree>
    <p:extLst>
      <p:ext uri="{BB962C8B-B14F-4D97-AF65-F5344CB8AC3E}">
        <p14:creationId xmlns:p14="http://schemas.microsoft.com/office/powerpoint/2010/main" val="2575137535"/>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ext Placeholder 17"/>
          <p:cNvSpPr>
            <a:spLocks noGrp="1"/>
          </p:cNvSpPr>
          <p:nvPr>
            <p:ph type="body" sz="quarter" idx="13"/>
          </p:nvPr>
        </p:nvSpPr>
        <p:spPr>
          <a:xfrm>
            <a:off x="364445" y="6396162"/>
            <a:ext cx="4381504" cy="274638"/>
          </a:xfrm>
        </p:spPr>
        <p:txBody>
          <a:bodyPr lIns="0"/>
          <a:lstStyle/>
          <a:p>
            <a:r>
              <a:rPr lang="en-GB" dirty="0"/>
              <a:t>Discover England Fund – Activities &amp; Themes Research 2017</a:t>
            </a:r>
          </a:p>
        </p:txBody>
      </p:sp>
      <p:pic>
        <p:nvPicPr>
          <p:cNvPr id="6" name="Picture 5"/>
          <p:cNvPicPr>
            <a:picLocks noChangeAspect="1"/>
          </p:cNvPicPr>
          <p:nvPr/>
        </p:nvPicPr>
        <p:blipFill>
          <a:blip r:embed="rId3">
            <a:clrChange>
              <a:clrFrom>
                <a:srgbClr val="FFFFFF"/>
              </a:clrFrom>
              <a:clrTo>
                <a:srgbClr val="FFFFFF">
                  <a:alpha val="0"/>
                </a:srgbClr>
              </a:clrTo>
            </a:clrChange>
          </a:blip>
          <a:stretch>
            <a:fillRect/>
          </a:stretch>
        </p:blipFill>
        <p:spPr>
          <a:xfrm>
            <a:off x="7118198" y="6384361"/>
            <a:ext cx="947246" cy="257740"/>
          </a:xfrm>
          <a:prstGeom prst="rect">
            <a:avLst/>
          </a:prstGeom>
        </p:spPr>
      </p:pic>
      <p:pic>
        <p:nvPicPr>
          <p:cNvPr id="24" name="Picture 23"/>
          <p:cNvPicPr>
            <a:picLocks noChangeAspect="1"/>
          </p:cNvPicPr>
          <p:nvPr/>
        </p:nvPicPr>
        <p:blipFill rotWithShape="1">
          <a:blip r:embed="rId4"/>
          <a:srcRect l="17343" t="4419" r="12023" b="12561"/>
          <a:stretch/>
        </p:blipFill>
        <p:spPr>
          <a:xfrm>
            <a:off x="8172950" y="6341608"/>
            <a:ext cx="359990" cy="355944"/>
          </a:xfrm>
          <a:prstGeom prst="ellipse">
            <a:avLst/>
          </a:prstGeom>
        </p:spPr>
      </p:pic>
      <p:sp>
        <p:nvSpPr>
          <p:cNvPr id="38" name="TextBox 37"/>
          <p:cNvSpPr txBox="1"/>
          <p:nvPr/>
        </p:nvSpPr>
        <p:spPr>
          <a:xfrm>
            <a:off x="1997213" y="274989"/>
            <a:ext cx="4897451" cy="307777"/>
          </a:xfrm>
          <a:prstGeom prst="rect">
            <a:avLst/>
          </a:prstGeom>
          <a:noFill/>
        </p:spPr>
        <p:txBody>
          <a:bodyPr wrap="square" rtlCol="0">
            <a:spAutoFit/>
          </a:bodyPr>
          <a:lstStyle/>
          <a:p>
            <a:r>
              <a:rPr lang="en-GB" sz="1400" b="1" dirty="0">
                <a:solidFill>
                  <a:schemeClr val="bg1"/>
                </a:solidFill>
                <a:latin typeface="Arial" panose="020B0604020202020204" pitchFamily="34" charset="0"/>
                <a:cs typeface="Arial" panose="020B0604020202020204" pitchFamily="34" charset="0"/>
              </a:rPr>
              <a:t>Visiting places linked to family history</a:t>
            </a:r>
          </a:p>
        </p:txBody>
      </p:sp>
      <p:pic>
        <p:nvPicPr>
          <p:cNvPr id="31" name="Picture 30"/>
          <p:cNvPicPr>
            <a:picLocks noChangeAspect="1"/>
          </p:cNvPicPr>
          <p:nvPr/>
        </p:nvPicPr>
        <p:blipFill rotWithShape="1">
          <a:blip r:embed="rId5">
            <a:clrChange>
              <a:clrFrom>
                <a:srgbClr val="FFFFFF"/>
              </a:clrFrom>
              <a:clrTo>
                <a:srgbClr val="FFFFFF">
                  <a:alpha val="0"/>
                </a:srgbClr>
              </a:clrTo>
            </a:clrChange>
            <a:duotone>
              <a:schemeClr val="accent1">
                <a:shade val="45000"/>
                <a:satMod val="135000"/>
              </a:schemeClr>
              <a:prstClr val="white"/>
            </a:duotone>
          </a:blip>
          <a:srcRect l="12310"/>
          <a:stretch/>
        </p:blipFill>
        <p:spPr>
          <a:xfrm>
            <a:off x="2312861" y="2221322"/>
            <a:ext cx="1060577" cy="409658"/>
          </a:xfrm>
          <a:prstGeom prst="rect">
            <a:avLst/>
          </a:prstGeom>
        </p:spPr>
      </p:pic>
      <p:grpSp>
        <p:nvGrpSpPr>
          <p:cNvPr id="35" name="Group 34"/>
          <p:cNvGrpSpPr/>
          <p:nvPr/>
        </p:nvGrpSpPr>
        <p:grpSpPr>
          <a:xfrm>
            <a:off x="3786188" y="2228850"/>
            <a:ext cx="376238" cy="370021"/>
            <a:chOff x="9854026" y="2720970"/>
            <a:chExt cx="2328762" cy="2438400"/>
          </a:xfrm>
        </p:grpSpPr>
        <p:pic>
          <p:nvPicPr>
            <p:cNvPr id="36" name="Picture 35"/>
            <p:cNvPicPr>
              <a:picLocks noChangeAspect="1"/>
            </p:cNvPicPr>
            <p:nvPr/>
          </p:nvPicPr>
          <p:blipFill rotWithShape="1">
            <a:blip r:embed="rId6">
              <a:clrChange>
                <a:clrFrom>
                  <a:srgbClr val="FFFFFF"/>
                </a:clrFrom>
                <a:clrTo>
                  <a:srgbClr val="FFFFFF">
                    <a:alpha val="0"/>
                  </a:srgbClr>
                </a:clrTo>
              </a:clrChange>
              <a:duotone>
                <a:schemeClr val="accent1">
                  <a:shade val="45000"/>
                  <a:satMod val="135000"/>
                </a:schemeClr>
                <a:prstClr val="white"/>
              </a:duotone>
            </a:blip>
            <a:srcRect l="3673" r="64404"/>
            <a:stretch/>
          </p:blipFill>
          <p:spPr>
            <a:xfrm>
              <a:off x="9854026" y="2720970"/>
              <a:ext cx="1173708" cy="2438400"/>
            </a:xfrm>
            <a:prstGeom prst="rect">
              <a:avLst/>
            </a:prstGeom>
          </p:spPr>
        </p:pic>
        <p:pic>
          <p:nvPicPr>
            <p:cNvPr id="41" name="Picture 40"/>
            <p:cNvPicPr>
              <a:picLocks noChangeAspect="1"/>
            </p:cNvPicPr>
            <p:nvPr/>
          </p:nvPicPr>
          <p:blipFill rotWithShape="1">
            <a:blip r:embed="rId6">
              <a:clrChange>
                <a:clrFrom>
                  <a:srgbClr val="FFFFFF"/>
                </a:clrFrom>
                <a:clrTo>
                  <a:srgbClr val="FFFFFF">
                    <a:alpha val="0"/>
                  </a:srgbClr>
                </a:clrTo>
              </a:clrChange>
              <a:duotone>
                <a:schemeClr val="accent1">
                  <a:shade val="45000"/>
                  <a:satMod val="135000"/>
                </a:schemeClr>
                <a:prstClr val="white"/>
              </a:duotone>
            </a:blip>
            <a:srcRect l="66034" r="2043"/>
            <a:stretch/>
          </p:blipFill>
          <p:spPr>
            <a:xfrm>
              <a:off x="11009080" y="2720970"/>
              <a:ext cx="1173708" cy="2438400"/>
            </a:xfrm>
            <a:prstGeom prst="rect">
              <a:avLst/>
            </a:prstGeom>
          </p:spPr>
        </p:pic>
      </p:grpSp>
      <p:pic>
        <p:nvPicPr>
          <p:cNvPr id="43" name="Picture 42"/>
          <p:cNvPicPr>
            <a:picLocks noChangeAspect="1"/>
          </p:cNvPicPr>
          <p:nvPr/>
        </p:nvPicPr>
        <p:blipFill>
          <a:blip r:embed="rId7">
            <a:clrChange>
              <a:clrFrom>
                <a:srgbClr val="FFFFFF"/>
              </a:clrFrom>
              <a:clrTo>
                <a:srgbClr val="FFFFFF">
                  <a:alpha val="0"/>
                </a:srgbClr>
              </a:clrTo>
            </a:clrChange>
            <a:duotone>
              <a:schemeClr val="accent1">
                <a:shade val="45000"/>
                <a:satMod val="135000"/>
              </a:schemeClr>
              <a:prstClr val="white"/>
            </a:duotone>
          </a:blip>
          <a:stretch>
            <a:fillRect/>
          </a:stretch>
        </p:blipFill>
        <p:spPr>
          <a:xfrm>
            <a:off x="4900113" y="2233613"/>
            <a:ext cx="400136" cy="355163"/>
          </a:xfrm>
          <a:prstGeom prst="rect">
            <a:avLst/>
          </a:prstGeom>
        </p:spPr>
      </p:pic>
      <p:pic>
        <p:nvPicPr>
          <p:cNvPr id="45" name="Picture 44"/>
          <p:cNvPicPr>
            <a:picLocks noChangeAspect="1"/>
          </p:cNvPicPr>
          <p:nvPr/>
        </p:nvPicPr>
        <p:blipFill>
          <a:blip r:embed="rId8">
            <a:clrChange>
              <a:clrFrom>
                <a:srgbClr val="FFFFFF"/>
              </a:clrFrom>
              <a:clrTo>
                <a:srgbClr val="FFFFFF">
                  <a:alpha val="0"/>
                </a:srgbClr>
              </a:clrTo>
            </a:clrChange>
            <a:duotone>
              <a:schemeClr val="accent1">
                <a:shade val="45000"/>
                <a:satMod val="135000"/>
              </a:schemeClr>
              <a:prstClr val="white"/>
            </a:duotone>
          </a:blip>
          <a:stretch>
            <a:fillRect/>
          </a:stretch>
        </p:blipFill>
        <p:spPr>
          <a:xfrm>
            <a:off x="5999205" y="2227674"/>
            <a:ext cx="525420" cy="355840"/>
          </a:xfrm>
          <a:prstGeom prst="rect">
            <a:avLst/>
          </a:prstGeom>
        </p:spPr>
      </p:pic>
      <p:sp>
        <p:nvSpPr>
          <p:cNvPr id="33" name="Rectangle 32"/>
          <p:cNvSpPr/>
          <p:nvPr/>
        </p:nvSpPr>
        <p:spPr>
          <a:xfrm>
            <a:off x="222440" y="943161"/>
            <a:ext cx="1550020" cy="323165"/>
          </a:xfrm>
          <a:prstGeom prst="rect">
            <a:avLst/>
          </a:prstGeom>
          <a:noFill/>
        </p:spPr>
        <p:txBody>
          <a:bodyPr wrap="square" lIns="0" tIns="0" rIns="0" bIns="0">
            <a:spAutoFit/>
          </a:bodyPr>
          <a:lstStyle/>
          <a:p>
            <a:pPr algn="r"/>
            <a:r>
              <a:rPr lang="en-GB" sz="1050" b="1" dirty="0">
                <a:latin typeface="Arial" panose="020B0604020202020204" pitchFamily="34" charset="0"/>
                <a:cs typeface="Arial" panose="020B0604020202020204" pitchFamily="34" charset="0"/>
              </a:rPr>
              <a:t>Consideration of </a:t>
            </a:r>
          </a:p>
          <a:p>
            <a:pPr algn="r"/>
            <a:r>
              <a:rPr lang="en-GB" sz="1050" b="1" dirty="0">
                <a:latin typeface="Arial" panose="020B0604020202020204" pitchFamily="34" charset="0"/>
                <a:cs typeface="Arial" panose="020B0604020202020204" pitchFamily="34" charset="0"/>
              </a:rPr>
              <a:t>activity in England </a:t>
            </a:r>
            <a:endParaRPr lang="en-GB" sz="1050" b="1" dirty="0">
              <a:solidFill>
                <a:srgbClr val="00B050"/>
              </a:solidFill>
              <a:latin typeface="Arial" panose="020B0604020202020204" pitchFamily="34" charset="0"/>
              <a:cs typeface="Arial" panose="020B0604020202020204" pitchFamily="34" charset="0"/>
            </a:endParaRPr>
          </a:p>
        </p:txBody>
      </p:sp>
      <p:sp>
        <p:nvSpPr>
          <p:cNvPr id="51" name="Oval 50"/>
          <p:cNvSpPr/>
          <p:nvPr/>
        </p:nvSpPr>
        <p:spPr>
          <a:xfrm>
            <a:off x="7611047"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Tier 3</a:t>
            </a:r>
          </a:p>
          <a:p>
            <a:pPr lvl="0" algn="ctr"/>
            <a:r>
              <a:rPr lang="en-US" sz="900" baseline="-3000" dirty="0">
                <a:solidFill>
                  <a:srgbClr val="120742"/>
                </a:solidFill>
                <a:latin typeface="Arial" panose="020B0604020202020204" pitchFamily="34" charset="0"/>
                <a:cs typeface="Arial" panose="020B0604020202020204" pitchFamily="34" charset="0"/>
              </a:rPr>
              <a:t>Consideration </a:t>
            </a:r>
          </a:p>
          <a:p>
            <a:pPr lvl="0" algn="ctr"/>
            <a:r>
              <a:rPr lang="en-US" sz="900" baseline="-3000" dirty="0">
                <a:solidFill>
                  <a:srgbClr val="120742"/>
                </a:solidFill>
                <a:latin typeface="Arial" panose="020B0604020202020204" pitchFamily="34" charset="0"/>
                <a:cs typeface="Arial" panose="020B0604020202020204" pitchFamily="34" charset="0"/>
              </a:rPr>
              <a:t>tier (activity)</a:t>
            </a:r>
          </a:p>
        </p:txBody>
      </p:sp>
      <p:sp>
        <p:nvSpPr>
          <p:cNvPr id="52" name="Oval 51"/>
          <p:cNvSpPr/>
          <p:nvPr/>
        </p:nvSpPr>
        <p:spPr>
          <a:xfrm>
            <a:off x="8384732"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Rank 23</a:t>
            </a:r>
          </a:p>
          <a:p>
            <a:pPr lvl="0" algn="ctr"/>
            <a:r>
              <a:rPr lang="en-US" sz="900" baseline="-3000" dirty="0">
                <a:solidFill>
                  <a:srgbClr val="120742"/>
                </a:solidFill>
                <a:latin typeface="Arial" panose="020B0604020202020204" pitchFamily="34" charset="0"/>
                <a:cs typeface="Arial" panose="020B0604020202020204" pitchFamily="34" charset="0"/>
              </a:rPr>
              <a:t>Activity cluster</a:t>
            </a:r>
          </a:p>
          <a:p>
            <a:pPr lvl="0" algn="ctr"/>
            <a:r>
              <a:rPr lang="en-US" sz="900" baseline="-3000" dirty="0">
                <a:solidFill>
                  <a:srgbClr val="120742"/>
                </a:solidFill>
                <a:latin typeface="Arial" panose="020B0604020202020204" pitchFamily="34" charset="0"/>
                <a:cs typeface="Arial" panose="020B0604020202020204" pitchFamily="34" charset="0"/>
              </a:rPr>
              <a:t>ranking </a:t>
            </a:r>
          </a:p>
        </p:txBody>
      </p:sp>
      <p:sp>
        <p:nvSpPr>
          <p:cNvPr id="53" name="Oval 52"/>
          <p:cNvSpPr/>
          <p:nvPr/>
        </p:nvSpPr>
        <p:spPr>
          <a:xfrm>
            <a:off x="6837362"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43%</a:t>
            </a:r>
          </a:p>
          <a:p>
            <a:pPr lvl="0" algn="ctr"/>
            <a:r>
              <a:rPr lang="en-US" sz="900" baseline="-3000" dirty="0">
                <a:solidFill>
                  <a:srgbClr val="120742"/>
                </a:solidFill>
                <a:latin typeface="Arial" panose="020B0604020202020204" pitchFamily="34" charset="0"/>
                <a:cs typeface="Arial" panose="020B0604020202020204" pitchFamily="34" charset="0"/>
              </a:rPr>
              <a:t>Consideration </a:t>
            </a:r>
          </a:p>
          <a:p>
            <a:pPr lvl="0" algn="ctr"/>
            <a:r>
              <a:rPr lang="en-US" sz="900" baseline="-3000" dirty="0">
                <a:solidFill>
                  <a:srgbClr val="120742"/>
                </a:solidFill>
                <a:latin typeface="Arial" panose="020B0604020202020204" pitchFamily="34" charset="0"/>
                <a:cs typeface="Arial" panose="020B0604020202020204" pitchFamily="34" charset="0"/>
              </a:rPr>
              <a:t>of activity</a:t>
            </a:r>
          </a:p>
        </p:txBody>
      </p:sp>
      <p:graphicFrame>
        <p:nvGraphicFramePr>
          <p:cNvPr id="54" name="Table 53"/>
          <p:cNvGraphicFramePr>
            <a:graphicFrameLocks noGrp="1"/>
          </p:cNvGraphicFramePr>
          <p:nvPr>
            <p:extLst>
              <p:ext uri="{D42A27DB-BD31-4B8C-83A1-F6EECF244321}">
                <p14:modId xmlns:p14="http://schemas.microsoft.com/office/powerpoint/2010/main" val="2068190617"/>
              </p:ext>
            </p:extLst>
          </p:nvPr>
        </p:nvGraphicFramePr>
        <p:xfrm>
          <a:off x="352419" y="2220075"/>
          <a:ext cx="1817372" cy="3996000"/>
        </p:xfrm>
        <a:graphic>
          <a:graphicData uri="http://schemas.openxmlformats.org/drawingml/2006/table">
            <a:tbl>
              <a:tblPr>
                <a:tableStyleId>{5C22544A-7EE6-4342-B048-85BDC9FD1C3A}</a:tableStyleId>
              </a:tblPr>
              <a:tblGrid>
                <a:gridCol w="506413">
                  <a:extLst>
                    <a:ext uri="{9D8B030D-6E8A-4147-A177-3AD203B41FA5}">
                      <a16:colId xmlns:a16="http://schemas.microsoft.com/office/drawing/2014/main" xmlns="" val="63228188"/>
                    </a:ext>
                  </a:extLst>
                </a:gridCol>
                <a:gridCol w="495871">
                  <a:extLst>
                    <a:ext uri="{9D8B030D-6E8A-4147-A177-3AD203B41FA5}">
                      <a16:colId xmlns:a16="http://schemas.microsoft.com/office/drawing/2014/main" xmlns="" val="1958371471"/>
                    </a:ext>
                  </a:extLst>
                </a:gridCol>
                <a:gridCol w="369316">
                  <a:extLst>
                    <a:ext uri="{9D8B030D-6E8A-4147-A177-3AD203B41FA5}">
                      <a16:colId xmlns:a16="http://schemas.microsoft.com/office/drawing/2014/main" xmlns="" val="2739516737"/>
                    </a:ext>
                  </a:extLst>
                </a:gridCol>
                <a:gridCol w="445772">
                  <a:extLst>
                    <a:ext uri="{9D8B030D-6E8A-4147-A177-3AD203B41FA5}">
                      <a16:colId xmlns:a16="http://schemas.microsoft.com/office/drawing/2014/main" xmlns="" val="2729930291"/>
                    </a:ext>
                  </a:extLst>
                </a:gridCol>
              </a:tblGrid>
              <a:tr h="396000">
                <a:tc>
                  <a:txBody>
                    <a:bodyPr/>
                    <a:lstStyle/>
                    <a:p>
                      <a:pPr algn="l" fontAlgn="b"/>
                      <a:r>
                        <a:rPr lang="en-GB" sz="1100" b="1" i="0" u="none" strike="noStrike" dirty="0">
                          <a:solidFill>
                            <a:schemeClr val="tx1"/>
                          </a:solidFill>
                          <a:effectLst/>
                          <a:latin typeface="Arial" panose="020B0604020202020204" pitchFamily="34" charset="0"/>
                          <a:cs typeface="Arial" panose="020B0604020202020204" pitchFamily="34" charset="0"/>
                        </a:rPr>
                        <a:t>Market</a:t>
                      </a:r>
                    </a:p>
                  </a:txBody>
                  <a:tcPr marL="9525" marR="9525" marT="0" marB="0">
                    <a:lnL w="12700" cmpd="sng">
                      <a:noFill/>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8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 &amp; INDEX </a:t>
                      </a:r>
                      <a:endParaRPr lang="en-GB" sz="2000" b="1" i="0" u="none" strike="noStrike" dirty="0">
                        <a:solidFill>
                          <a:schemeClr val="tx1"/>
                        </a:solidFill>
                        <a:effectLst/>
                        <a:latin typeface="Arial" panose="020B0604020202020204" pitchFamily="34" charset="0"/>
                        <a:cs typeface="Arial" panose="020B0604020202020204" pitchFamily="34" charset="0"/>
                      </a:endParaRPr>
                    </a:p>
                  </a:txBody>
                  <a:tcPr marL="9525" marR="9525" marT="0"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en-GB" sz="1100" b="1"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1100" b="1"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Rank</a:t>
                      </a:r>
                      <a:endParaRPr kumimoji="0" lang="en-GB" sz="11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9525" marR="9525" marT="0" marB="0">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AUS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52%</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121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13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UK</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51%</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120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13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USA</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51%</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119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92D05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18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CH</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50%</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117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92D05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29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NO</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38%</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89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20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SP</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37%</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87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28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IT</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37%</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86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27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DE</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36%</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84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21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NL</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33%</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76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C0000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21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FR</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28%</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65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C0000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31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sp>
        <p:nvSpPr>
          <p:cNvPr id="55" name="Rectangle 54"/>
          <p:cNvSpPr/>
          <p:nvPr/>
        </p:nvSpPr>
        <p:spPr>
          <a:xfrm>
            <a:off x="352419" y="1450600"/>
            <a:ext cx="1909642"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MARKET LEVEL CONSIDERATION</a:t>
            </a:r>
          </a:p>
          <a:p>
            <a:pPr>
              <a:lnSpc>
                <a:spcPts val="1100"/>
              </a:lnSpc>
            </a:pPr>
            <a:r>
              <a:rPr lang="en-GB" sz="700" dirty="0">
                <a:latin typeface="Arial" panose="020B0604020202020204" pitchFamily="34" charset="0"/>
                <a:cs typeface="Arial" panose="020B0604020202020204" pitchFamily="34" charset="0"/>
              </a:rPr>
              <a:t>TOP 2 BOX CONSIDERATION OF ACTIVITY INDEXED VS. TOTAL &amp;  RANKED </a:t>
            </a:r>
          </a:p>
        </p:txBody>
      </p:sp>
      <p:graphicFrame>
        <p:nvGraphicFramePr>
          <p:cNvPr id="56" name="Table 55"/>
          <p:cNvGraphicFramePr>
            <a:graphicFrameLocks noGrp="1"/>
          </p:cNvGraphicFramePr>
          <p:nvPr>
            <p:extLst>
              <p:ext uri="{D42A27DB-BD31-4B8C-83A1-F6EECF244321}">
                <p14:modId xmlns:p14="http://schemas.microsoft.com/office/powerpoint/2010/main" val="2158314808"/>
              </p:ext>
            </p:extLst>
          </p:nvPr>
        </p:nvGraphicFramePr>
        <p:xfrm>
          <a:off x="6961775" y="2220075"/>
          <a:ext cx="2031429" cy="3996000"/>
        </p:xfrm>
        <a:graphic>
          <a:graphicData uri="http://schemas.openxmlformats.org/drawingml/2006/table">
            <a:tbl>
              <a:tblPr>
                <a:tableStyleId>{5C22544A-7EE6-4342-B048-85BDC9FD1C3A}</a:tableStyleId>
              </a:tblPr>
              <a:tblGrid>
                <a:gridCol w="1440000">
                  <a:extLst>
                    <a:ext uri="{9D8B030D-6E8A-4147-A177-3AD203B41FA5}">
                      <a16:colId xmlns:a16="http://schemas.microsoft.com/office/drawing/2014/main" xmlns="" val="63228188"/>
                    </a:ext>
                  </a:extLst>
                </a:gridCol>
                <a:gridCol w="591429">
                  <a:extLst>
                    <a:ext uri="{9D8B030D-6E8A-4147-A177-3AD203B41FA5}">
                      <a16:colId xmlns:a16="http://schemas.microsoft.com/office/drawing/2014/main" xmlns="" val="2739516737"/>
                    </a:ext>
                  </a:extLst>
                </a:gridCol>
              </a:tblGrid>
              <a:tr h="396000">
                <a:tc>
                  <a:txBody>
                    <a:bodyPr/>
                    <a:lstStyle/>
                    <a:p>
                      <a:pPr algn="l" fontAlgn="b"/>
                      <a:r>
                        <a:rPr lang="en-GB" sz="1100" b="1" i="0" u="none" strike="noStrike" dirty="0">
                          <a:solidFill>
                            <a:schemeClr val="tx1"/>
                          </a:solidFill>
                          <a:effectLst/>
                          <a:latin typeface="Arial" panose="020B0604020202020204" pitchFamily="34" charset="0"/>
                          <a:cs typeface="Arial" panose="020B0604020202020204" pitchFamily="34" charset="0"/>
                        </a:rPr>
                        <a:t>Activity</a:t>
                      </a:r>
                    </a:p>
                  </a:txBody>
                  <a:tcPr marL="9525" marR="9525" marT="9525" marB="0">
                    <a:lnL w="12700" cmpd="sng">
                      <a:noFill/>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7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a:t>
                      </a:r>
                      <a:endParaRPr kumimoji="0" lang="en-GB" sz="18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castle / palace / historic house</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90%</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Seeing world famous or iconic places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88%</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historic monument</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85%</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Trying local food &amp; drink specialities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81%</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park/garden</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79%</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Exploring villages / rural areas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78%</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National Park</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77%</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museum</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76%</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Short (&lt; 2hrs) country or coastal walk</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75%</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Shopping for locally made products/craft</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74%</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graphicFrame>
        <p:nvGraphicFramePr>
          <p:cNvPr id="58" name="Table 57"/>
          <p:cNvGraphicFramePr>
            <a:graphicFrameLocks noGrp="1"/>
          </p:cNvGraphicFramePr>
          <p:nvPr>
            <p:extLst>
              <p:ext uri="{D42A27DB-BD31-4B8C-83A1-F6EECF244321}">
                <p14:modId xmlns:p14="http://schemas.microsoft.com/office/powerpoint/2010/main" val="2775187479"/>
              </p:ext>
            </p:extLst>
          </p:nvPr>
        </p:nvGraphicFramePr>
        <p:xfrm>
          <a:off x="2260600" y="2220390"/>
          <a:ext cx="4552952" cy="3996000"/>
        </p:xfrm>
        <a:graphic>
          <a:graphicData uri="http://schemas.openxmlformats.org/drawingml/2006/table">
            <a:tbl>
              <a:tblPr>
                <a:tableStyleId>{5C22544A-7EE6-4342-B048-85BDC9FD1C3A}</a:tableStyleId>
              </a:tblPr>
              <a:tblGrid>
                <a:gridCol w="1138238">
                  <a:extLst>
                    <a:ext uri="{9D8B030D-6E8A-4147-A177-3AD203B41FA5}">
                      <a16:colId xmlns:a16="http://schemas.microsoft.com/office/drawing/2014/main" xmlns="" val="2739516737"/>
                    </a:ext>
                  </a:extLst>
                </a:gridCol>
                <a:gridCol w="1138238">
                  <a:extLst>
                    <a:ext uri="{9D8B030D-6E8A-4147-A177-3AD203B41FA5}">
                      <a16:colId xmlns:a16="http://schemas.microsoft.com/office/drawing/2014/main" xmlns="" val="1766475486"/>
                    </a:ext>
                  </a:extLst>
                </a:gridCol>
                <a:gridCol w="1138238">
                  <a:extLst>
                    <a:ext uri="{9D8B030D-6E8A-4147-A177-3AD203B41FA5}">
                      <a16:colId xmlns:a16="http://schemas.microsoft.com/office/drawing/2014/main" xmlns="" val="2701203405"/>
                    </a:ext>
                  </a:extLst>
                </a:gridCol>
                <a:gridCol w="1138238">
                  <a:extLst>
                    <a:ext uri="{9D8B030D-6E8A-4147-A177-3AD203B41FA5}">
                      <a16:colId xmlns:a16="http://schemas.microsoft.com/office/drawing/2014/main" xmlns="" val="3701939803"/>
                    </a:ext>
                  </a:extLst>
                </a:gridCol>
              </a:tblGrid>
              <a:tr h="396000">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Female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111)</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Mature / empty nest</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121)</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(118)</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18-34s without kids</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119)</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(113)</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125)</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55+ (112)</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55 Plus without kids</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132)</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(134)</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Female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112)</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119)</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18-34s without kids</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151)</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(115)</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121)</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116)</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(111)</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132)</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(143)</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125)</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158)</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(118)</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110)</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111)</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161)</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(131)</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112)</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Mid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131)</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sp>
        <p:nvSpPr>
          <p:cNvPr id="59" name="Rectangle 58"/>
          <p:cNvSpPr/>
          <p:nvPr/>
        </p:nvSpPr>
        <p:spPr>
          <a:xfrm>
            <a:off x="2344387" y="1450600"/>
            <a:ext cx="2926113"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MARKET LEVEL</a:t>
            </a:r>
          </a:p>
          <a:p>
            <a:pPr>
              <a:lnSpc>
                <a:spcPts val="1100"/>
              </a:lnSpc>
            </a:pPr>
            <a:r>
              <a:rPr lang="en-GB" sz="1200" b="1" dirty="0">
                <a:solidFill>
                  <a:srgbClr val="120742"/>
                </a:solidFill>
                <a:latin typeface="Arial" panose="020B0604020202020204" pitchFamily="34" charset="0"/>
                <a:cs typeface="Arial" panose="020B0604020202020204" pitchFamily="34" charset="0"/>
              </a:rPr>
              <a:t>DEMOGRAPHIC SKEWS </a:t>
            </a:r>
          </a:p>
          <a:p>
            <a:pPr>
              <a:lnSpc>
                <a:spcPts val="1100"/>
              </a:lnSpc>
            </a:pPr>
            <a:r>
              <a:rPr lang="en-GB" sz="700" dirty="0">
                <a:latin typeface="Arial" panose="020B0604020202020204" pitchFamily="34" charset="0"/>
                <a:cs typeface="Arial" panose="020B0604020202020204" pitchFamily="34" charset="0"/>
              </a:rPr>
              <a:t>CALLING OUT OF BIGGEST SKEWS IN LEVEL OF CONSIDERATION OF ACTIVITY BY AGE, GENDER SOCIAL GRADE AND LIFESTAGE </a:t>
            </a:r>
          </a:p>
        </p:txBody>
      </p:sp>
      <p:sp>
        <p:nvSpPr>
          <p:cNvPr id="60" name="Rectangle 59"/>
          <p:cNvSpPr/>
          <p:nvPr/>
        </p:nvSpPr>
        <p:spPr>
          <a:xfrm>
            <a:off x="6955787" y="1450600"/>
            <a:ext cx="2094233"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CROSS-OVER WITH OTHER ACTIVITIES</a:t>
            </a:r>
          </a:p>
          <a:p>
            <a:pPr>
              <a:lnSpc>
                <a:spcPts val="1100"/>
              </a:lnSpc>
            </a:pPr>
            <a:r>
              <a:rPr lang="en-GB" sz="700" dirty="0">
                <a:latin typeface="Arial" panose="020B0604020202020204" pitchFamily="34" charset="0"/>
                <a:cs typeface="Arial" panose="020B0604020202020204" pitchFamily="34" charset="0"/>
              </a:rPr>
              <a:t>CONSIDERATION OF OTHER ACTIVITIES AMONG CONSIDERING ACTIVITY (TOP 2 BOX)</a:t>
            </a:r>
          </a:p>
        </p:txBody>
      </p:sp>
      <p:graphicFrame>
        <p:nvGraphicFramePr>
          <p:cNvPr id="25" name="Chart Placeholder 7">
            <a:extLst>
              <a:ext uri="{FF2B5EF4-FFF2-40B4-BE49-F238E27FC236}">
                <a16:creationId xmlns:a16="http://schemas.microsoft.com/office/drawing/2014/main" xmlns="" id="{CBB14F44-ED44-452C-AF1B-A330C0E9313B}"/>
              </a:ext>
            </a:extLst>
          </p:cNvPr>
          <p:cNvGraphicFramePr>
            <a:graphicFrameLocks/>
          </p:cNvGraphicFramePr>
          <p:nvPr>
            <p:extLst>
              <p:ext uri="{D42A27DB-BD31-4B8C-83A1-F6EECF244321}">
                <p14:modId xmlns:p14="http://schemas.microsoft.com/office/powerpoint/2010/main" val="2099546026"/>
              </p:ext>
            </p:extLst>
          </p:nvPr>
        </p:nvGraphicFramePr>
        <p:xfrm>
          <a:off x="-1366069" y="855950"/>
          <a:ext cx="9743207" cy="467610"/>
        </p:xfrm>
        <a:graphic>
          <a:graphicData uri="http://schemas.openxmlformats.org/drawingml/2006/chart">
            <c:chart xmlns:c="http://schemas.openxmlformats.org/drawingml/2006/chart" xmlns:r="http://schemas.openxmlformats.org/officeDocument/2006/relationships" r:id="rId9"/>
          </a:graphicData>
        </a:graphic>
      </p:graphicFrame>
      <p:sp>
        <p:nvSpPr>
          <p:cNvPr id="26" name="Rectangle 25">
            <a:extLst>
              <a:ext uri="{FF2B5EF4-FFF2-40B4-BE49-F238E27FC236}">
                <a16:creationId xmlns:a16="http://schemas.microsoft.com/office/drawing/2014/main" xmlns="" id="{C4FA121A-DC59-48DE-B4B1-78B89BF6DC76}"/>
              </a:ext>
            </a:extLst>
          </p:cNvPr>
          <p:cNvSpPr/>
          <p:nvPr/>
        </p:nvSpPr>
        <p:spPr>
          <a:xfrm>
            <a:off x="1830724" y="665551"/>
            <a:ext cx="564257" cy="276999"/>
          </a:xfrm>
          <a:prstGeom prst="rect">
            <a:avLst/>
          </a:prstGeom>
          <a:solidFill>
            <a:schemeClr val="bg1"/>
          </a:solidFill>
        </p:spPr>
        <p:txBody>
          <a:bodyPr wrap="none" lIns="0" tIns="0" rIns="0" bIns="0">
            <a:spAutoFit/>
          </a:bodyPr>
          <a:lstStyle/>
          <a:p>
            <a:r>
              <a:rPr lang="en-GB" sz="900" dirty="0">
                <a:solidFill>
                  <a:srgbClr val="92D050"/>
                </a:solidFill>
                <a:latin typeface="Arial" panose="020B0604020202020204" pitchFamily="34" charset="0"/>
                <a:cs typeface="Arial" panose="020B0604020202020204" pitchFamily="34" charset="0"/>
              </a:rPr>
              <a:t>Very likely</a:t>
            </a:r>
          </a:p>
          <a:p>
            <a:r>
              <a:rPr lang="en-GB" sz="900" dirty="0">
                <a:solidFill>
                  <a:srgbClr val="92D050"/>
                </a:solidFill>
                <a:latin typeface="Arial" panose="020B0604020202020204" pitchFamily="34" charset="0"/>
                <a:cs typeface="Arial" panose="020B0604020202020204" pitchFamily="34" charset="0"/>
              </a:rPr>
              <a:t>to consider</a:t>
            </a:r>
          </a:p>
        </p:txBody>
      </p:sp>
      <p:sp>
        <p:nvSpPr>
          <p:cNvPr id="27" name="Rectangle 26">
            <a:extLst>
              <a:ext uri="{FF2B5EF4-FFF2-40B4-BE49-F238E27FC236}">
                <a16:creationId xmlns:a16="http://schemas.microsoft.com/office/drawing/2014/main" xmlns="" id="{84E0DC98-ACAC-49A3-B842-7D0C1DB4CA08}"/>
              </a:ext>
            </a:extLst>
          </p:cNvPr>
          <p:cNvSpPr/>
          <p:nvPr/>
        </p:nvSpPr>
        <p:spPr>
          <a:xfrm>
            <a:off x="2663987" y="665551"/>
            <a:ext cx="769441" cy="276999"/>
          </a:xfrm>
          <a:prstGeom prst="rect">
            <a:avLst/>
          </a:prstGeom>
          <a:solidFill>
            <a:schemeClr val="bg1"/>
          </a:solidFill>
        </p:spPr>
        <p:txBody>
          <a:bodyPr wrap="none" lIns="0" tIns="0" rIns="0" bIns="0">
            <a:spAutoFit/>
          </a:bodyPr>
          <a:lstStyle/>
          <a:p>
            <a:r>
              <a:rPr lang="en-GB" sz="900" dirty="0">
                <a:solidFill>
                  <a:srgbClr val="00B050"/>
                </a:solidFill>
                <a:latin typeface="Arial" panose="020B0604020202020204" pitchFamily="34" charset="0"/>
                <a:cs typeface="Arial" panose="020B0604020202020204" pitchFamily="34" charset="0"/>
              </a:rPr>
              <a:t>Definitely </a:t>
            </a:r>
          </a:p>
          <a:p>
            <a:r>
              <a:rPr lang="en-GB" sz="900" dirty="0">
                <a:solidFill>
                  <a:srgbClr val="00B050"/>
                </a:solidFill>
                <a:latin typeface="Arial" panose="020B0604020202020204" pitchFamily="34" charset="0"/>
                <a:cs typeface="Arial" panose="020B0604020202020204" pitchFamily="34" charset="0"/>
              </a:rPr>
              <a:t>would consider</a:t>
            </a:r>
          </a:p>
        </p:txBody>
      </p:sp>
    </p:spTree>
    <p:extLst>
      <p:ext uri="{BB962C8B-B14F-4D97-AF65-F5344CB8AC3E}">
        <p14:creationId xmlns:p14="http://schemas.microsoft.com/office/powerpoint/2010/main" val="1261069525"/>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ext Placeholder 17"/>
          <p:cNvSpPr>
            <a:spLocks noGrp="1"/>
          </p:cNvSpPr>
          <p:nvPr>
            <p:ph type="body" sz="quarter" idx="13"/>
          </p:nvPr>
        </p:nvSpPr>
        <p:spPr>
          <a:xfrm>
            <a:off x="364445" y="6396162"/>
            <a:ext cx="4381504" cy="274638"/>
          </a:xfrm>
        </p:spPr>
        <p:txBody>
          <a:bodyPr lIns="0"/>
          <a:lstStyle/>
          <a:p>
            <a:r>
              <a:rPr lang="en-GB" dirty="0"/>
              <a:t>Discover England Fund – Activities &amp; Themes Research 2017</a:t>
            </a:r>
          </a:p>
        </p:txBody>
      </p:sp>
      <p:pic>
        <p:nvPicPr>
          <p:cNvPr id="6" name="Picture 5"/>
          <p:cNvPicPr>
            <a:picLocks noChangeAspect="1"/>
          </p:cNvPicPr>
          <p:nvPr/>
        </p:nvPicPr>
        <p:blipFill>
          <a:blip r:embed="rId3">
            <a:clrChange>
              <a:clrFrom>
                <a:srgbClr val="FFFFFF"/>
              </a:clrFrom>
              <a:clrTo>
                <a:srgbClr val="FFFFFF">
                  <a:alpha val="0"/>
                </a:srgbClr>
              </a:clrTo>
            </a:clrChange>
          </a:blip>
          <a:stretch>
            <a:fillRect/>
          </a:stretch>
        </p:blipFill>
        <p:spPr>
          <a:xfrm>
            <a:off x="7118198" y="6384361"/>
            <a:ext cx="947246" cy="257740"/>
          </a:xfrm>
          <a:prstGeom prst="rect">
            <a:avLst/>
          </a:prstGeom>
        </p:spPr>
      </p:pic>
      <p:pic>
        <p:nvPicPr>
          <p:cNvPr id="24" name="Picture 23"/>
          <p:cNvPicPr>
            <a:picLocks noChangeAspect="1"/>
          </p:cNvPicPr>
          <p:nvPr/>
        </p:nvPicPr>
        <p:blipFill rotWithShape="1">
          <a:blip r:embed="rId4"/>
          <a:srcRect l="17343" t="4419" r="12023" b="12561"/>
          <a:stretch/>
        </p:blipFill>
        <p:spPr>
          <a:xfrm>
            <a:off x="8172950" y="6341608"/>
            <a:ext cx="359990" cy="355944"/>
          </a:xfrm>
          <a:prstGeom prst="ellipse">
            <a:avLst/>
          </a:prstGeom>
        </p:spPr>
      </p:pic>
      <p:sp>
        <p:nvSpPr>
          <p:cNvPr id="38" name="TextBox 37"/>
          <p:cNvSpPr txBox="1"/>
          <p:nvPr/>
        </p:nvSpPr>
        <p:spPr>
          <a:xfrm>
            <a:off x="1997213" y="274989"/>
            <a:ext cx="4897451" cy="307777"/>
          </a:xfrm>
          <a:prstGeom prst="rect">
            <a:avLst/>
          </a:prstGeom>
          <a:noFill/>
        </p:spPr>
        <p:txBody>
          <a:bodyPr wrap="square" rtlCol="0">
            <a:spAutoFit/>
          </a:bodyPr>
          <a:lstStyle/>
          <a:p>
            <a:r>
              <a:rPr lang="en-GB" sz="1400" b="1" dirty="0">
                <a:solidFill>
                  <a:schemeClr val="bg1"/>
                </a:solidFill>
                <a:latin typeface="Arial" panose="020B0604020202020204" pitchFamily="34" charset="0"/>
                <a:cs typeface="Arial" panose="020B0604020202020204" pitchFamily="34" charset="0"/>
              </a:rPr>
              <a:t>Music festival / other festival</a:t>
            </a:r>
          </a:p>
        </p:txBody>
      </p:sp>
      <p:pic>
        <p:nvPicPr>
          <p:cNvPr id="31" name="Picture 30"/>
          <p:cNvPicPr>
            <a:picLocks noChangeAspect="1"/>
          </p:cNvPicPr>
          <p:nvPr/>
        </p:nvPicPr>
        <p:blipFill rotWithShape="1">
          <a:blip r:embed="rId5">
            <a:clrChange>
              <a:clrFrom>
                <a:srgbClr val="FFFFFF"/>
              </a:clrFrom>
              <a:clrTo>
                <a:srgbClr val="FFFFFF">
                  <a:alpha val="0"/>
                </a:srgbClr>
              </a:clrTo>
            </a:clrChange>
            <a:duotone>
              <a:schemeClr val="accent1">
                <a:shade val="45000"/>
                <a:satMod val="135000"/>
              </a:schemeClr>
              <a:prstClr val="white"/>
            </a:duotone>
          </a:blip>
          <a:srcRect l="12310"/>
          <a:stretch/>
        </p:blipFill>
        <p:spPr>
          <a:xfrm>
            <a:off x="2312861" y="2221322"/>
            <a:ext cx="1060577" cy="409658"/>
          </a:xfrm>
          <a:prstGeom prst="rect">
            <a:avLst/>
          </a:prstGeom>
        </p:spPr>
      </p:pic>
      <p:grpSp>
        <p:nvGrpSpPr>
          <p:cNvPr id="35" name="Group 34"/>
          <p:cNvGrpSpPr/>
          <p:nvPr/>
        </p:nvGrpSpPr>
        <p:grpSpPr>
          <a:xfrm>
            <a:off x="3786188" y="2228850"/>
            <a:ext cx="376238" cy="370021"/>
            <a:chOff x="9854026" y="2720970"/>
            <a:chExt cx="2328762" cy="2438400"/>
          </a:xfrm>
        </p:grpSpPr>
        <p:pic>
          <p:nvPicPr>
            <p:cNvPr id="36" name="Picture 35"/>
            <p:cNvPicPr>
              <a:picLocks noChangeAspect="1"/>
            </p:cNvPicPr>
            <p:nvPr/>
          </p:nvPicPr>
          <p:blipFill rotWithShape="1">
            <a:blip r:embed="rId6">
              <a:clrChange>
                <a:clrFrom>
                  <a:srgbClr val="FFFFFF"/>
                </a:clrFrom>
                <a:clrTo>
                  <a:srgbClr val="FFFFFF">
                    <a:alpha val="0"/>
                  </a:srgbClr>
                </a:clrTo>
              </a:clrChange>
              <a:duotone>
                <a:schemeClr val="accent1">
                  <a:shade val="45000"/>
                  <a:satMod val="135000"/>
                </a:schemeClr>
                <a:prstClr val="white"/>
              </a:duotone>
            </a:blip>
            <a:srcRect l="3673" r="64404"/>
            <a:stretch/>
          </p:blipFill>
          <p:spPr>
            <a:xfrm>
              <a:off x="9854026" y="2720970"/>
              <a:ext cx="1173708" cy="2438400"/>
            </a:xfrm>
            <a:prstGeom prst="rect">
              <a:avLst/>
            </a:prstGeom>
          </p:spPr>
        </p:pic>
        <p:pic>
          <p:nvPicPr>
            <p:cNvPr id="41" name="Picture 40"/>
            <p:cNvPicPr>
              <a:picLocks noChangeAspect="1"/>
            </p:cNvPicPr>
            <p:nvPr/>
          </p:nvPicPr>
          <p:blipFill rotWithShape="1">
            <a:blip r:embed="rId6">
              <a:clrChange>
                <a:clrFrom>
                  <a:srgbClr val="FFFFFF"/>
                </a:clrFrom>
                <a:clrTo>
                  <a:srgbClr val="FFFFFF">
                    <a:alpha val="0"/>
                  </a:srgbClr>
                </a:clrTo>
              </a:clrChange>
              <a:duotone>
                <a:schemeClr val="accent1">
                  <a:shade val="45000"/>
                  <a:satMod val="135000"/>
                </a:schemeClr>
                <a:prstClr val="white"/>
              </a:duotone>
            </a:blip>
            <a:srcRect l="66034" r="2043"/>
            <a:stretch/>
          </p:blipFill>
          <p:spPr>
            <a:xfrm>
              <a:off x="11009080" y="2720970"/>
              <a:ext cx="1173708" cy="2438400"/>
            </a:xfrm>
            <a:prstGeom prst="rect">
              <a:avLst/>
            </a:prstGeom>
          </p:spPr>
        </p:pic>
      </p:grpSp>
      <p:pic>
        <p:nvPicPr>
          <p:cNvPr id="43" name="Picture 42"/>
          <p:cNvPicPr>
            <a:picLocks noChangeAspect="1"/>
          </p:cNvPicPr>
          <p:nvPr/>
        </p:nvPicPr>
        <p:blipFill>
          <a:blip r:embed="rId7">
            <a:clrChange>
              <a:clrFrom>
                <a:srgbClr val="FFFFFF"/>
              </a:clrFrom>
              <a:clrTo>
                <a:srgbClr val="FFFFFF">
                  <a:alpha val="0"/>
                </a:srgbClr>
              </a:clrTo>
            </a:clrChange>
            <a:duotone>
              <a:schemeClr val="accent1">
                <a:shade val="45000"/>
                <a:satMod val="135000"/>
              </a:schemeClr>
              <a:prstClr val="white"/>
            </a:duotone>
          </a:blip>
          <a:stretch>
            <a:fillRect/>
          </a:stretch>
        </p:blipFill>
        <p:spPr>
          <a:xfrm>
            <a:off x="4900113" y="2233613"/>
            <a:ext cx="400136" cy="355163"/>
          </a:xfrm>
          <a:prstGeom prst="rect">
            <a:avLst/>
          </a:prstGeom>
        </p:spPr>
      </p:pic>
      <p:pic>
        <p:nvPicPr>
          <p:cNvPr id="45" name="Picture 44"/>
          <p:cNvPicPr>
            <a:picLocks noChangeAspect="1"/>
          </p:cNvPicPr>
          <p:nvPr/>
        </p:nvPicPr>
        <p:blipFill>
          <a:blip r:embed="rId8">
            <a:clrChange>
              <a:clrFrom>
                <a:srgbClr val="FFFFFF"/>
              </a:clrFrom>
              <a:clrTo>
                <a:srgbClr val="FFFFFF">
                  <a:alpha val="0"/>
                </a:srgbClr>
              </a:clrTo>
            </a:clrChange>
            <a:duotone>
              <a:schemeClr val="accent1">
                <a:shade val="45000"/>
                <a:satMod val="135000"/>
              </a:schemeClr>
              <a:prstClr val="white"/>
            </a:duotone>
          </a:blip>
          <a:stretch>
            <a:fillRect/>
          </a:stretch>
        </p:blipFill>
        <p:spPr>
          <a:xfrm>
            <a:off x="5999205" y="2227674"/>
            <a:ext cx="525420" cy="355840"/>
          </a:xfrm>
          <a:prstGeom prst="rect">
            <a:avLst/>
          </a:prstGeom>
        </p:spPr>
      </p:pic>
      <p:sp>
        <p:nvSpPr>
          <p:cNvPr id="33" name="Rectangle 32"/>
          <p:cNvSpPr/>
          <p:nvPr/>
        </p:nvSpPr>
        <p:spPr>
          <a:xfrm>
            <a:off x="222440" y="943161"/>
            <a:ext cx="1550020" cy="323165"/>
          </a:xfrm>
          <a:prstGeom prst="rect">
            <a:avLst/>
          </a:prstGeom>
          <a:noFill/>
        </p:spPr>
        <p:txBody>
          <a:bodyPr wrap="square" lIns="0" tIns="0" rIns="0" bIns="0">
            <a:spAutoFit/>
          </a:bodyPr>
          <a:lstStyle/>
          <a:p>
            <a:pPr algn="r"/>
            <a:r>
              <a:rPr lang="en-GB" sz="1050" b="1" dirty="0">
                <a:latin typeface="Arial" panose="020B0604020202020204" pitchFamily="34" charset="0"/>
                <a:cs typeface="Arial" panose="020B0604020202020204" pitchFamily="34" charset="0"/>
              </a:rPr>
              <a:t>Consideration of </a:t>
            </a:r>
          </a:p>
          <a:p>
            <a:pPr algn="r"/>
            <a:r>
              <a:rPr lang="en-GB" sz="1050" b="1" dirty="0">
                <a:latin typeface="Arial" panose="020B0604020202020204" pitchFamily="34" charset="0"/>
                <a:cs typeface="Arial" panose="020B0604020202020204" pitchFamily="34" charset="0"/>
              </a:rPr>
              <a:t>activity in England </a:t>
            </a:r>
            <a:endParaRPr lang="en-GB" sz="1050" b="1" dirty="0">
              <a:solidFill>
                <a:srgbClr val="00B050"/>
              </a:solidFill>
              <a:latin typeface="Arial" panose="020B0604020202020204" pitchFamily="34" charset="0"/>
              <a:cs typeface="Arial" panose="020B0604020202020204" pitchFamily="34" charset="0"/>
            </a:endParaRPr>
          </a:p>
        </p:txBody>
      </p:sp>
      <p:sp>
        <p:nvSpPr>
          <p:cNvPr id="51" name="Oval 50"/>
          <p:cNvSpPr/>
          <p:nvPr/>
        </p:nvSpPr>
        <p:spPr>
          <a:xfrm>
            <a:off x="7611047"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Tier 3</a:t>
            </a:r>
          </a:p>
          <a:p>
            <a:pPr lvl="0" algn="ctr"/>
            <a:r>
              <a:rPr lang="en-US" sz="900" baseline="-3000" dirty="0">
                <a:solidFill>
                  <a:srgbClr val="120742"/>
                </a:solidFill>
                <a:latin typeface="Arial" panose="020B0604020202020204" pitchFamily="34" charset="0"/>
                <a:cs typeface="Arial" panose="020B0604020202020204" pitchFamily="34" charset="0"/>
              </a:rPr>
              <a:t>Consideration </a:t>
            </a:r>
          </a:p>
          <a:p>
            <a:pPr lvl="0" algn="ctr"/>
            <a:r>
              <a:rPr lang="en-US" sz="900" baseline="-3000" dirty="0">
                <a:solidFill>
                  <a:srgbClr val="120742"/>
                </a:solidFill>
                <a:latin typeface="Arial" panose="020B0604020202020204" pitchFamily="34" charset="0"/>
                <a:cs typeface="Arial" panose="020B0604020202020204" pitchFamily="34" charset="0"/>
              </a:rPr>
              <a:t>tier (activity)</a:t>
            </a:r>
          </a:p>
        </p:txBody>
      </p:sp>
      <p:sp>
        <p:nvSpPr>
          <p:cNvPr id="52" name="Oval 51"/>
          <p:cNvSpPr/>
          <p:nvPr/>
        </p:nvSpPr>
        <p:spPr>
          <a:xfrm>
            <a:off x="8384732"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Rank 24</a:t>
            </a:r>
          </a:p>
          <a:p>
            <a:pPr lvl="0" algn="ctr"/>
            <a:r>
              <a:rPr lang="en-US" sz="900" baseline="-3000" dirty="0">
                <a:solidFill>
                  <a:srgbClr val="120742"/>
                </a:solidFill>
                <a:latin typeface="Arial" panose="020B0604020202020204" pitchFamily="34" charset="0"/>
                <a:cs typeface="Arial" panose="020B0604020202020204" pitchFamily="34" charset="0"/>
              </a:rPr>
              <a:t>Activity cluster</a:t>
            </a:r>
          </a:p>
          <a:p>
            <a:pPr lvl="0" algn="ctr"/>
            <a:r>
              <a:rPr lang="en-US" sz="900" baseline="-3000" dirty="0">
                <a:solidFill>
                  <a:srgbClr val="120742"/>
                </a:solidFill>
                <a:latin typeface="Arial" panose="020B0604020202020204" pitchFamily="34" charset="0"/>
                <a:cs typeface="Arial" panose="020B0604020202020204" pitchFamily="34" charset="0"/>
              </a:rPr>
              <a:t>ranking </a:t>
            </a:r>
          </a:p>
        </p:txBody>
      </p:sp>
      <p:sp>
        <p:nvSpPr>
          <p:cNvPr id="53" name="Oval 52"/>
          <p:cNvSpPr/>
          <p:nvPr/>
        </p:nvSpPr>
        <p:spPr>
          <a:xfrm>
            <a:off x="6837362"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41%</a:t>
            </a:r>
          </a:p>
          <a:p>
            <a:pPr lvl="0" algn="ctr"/>
            <a:r>
              <a:rPr lang="en-US" sz="900" baseline="-3000" dirty="0">
                <a:solidFill>
                  <a:srgbClr val="120742"/>
                </a:solidFill>
                <a:latin typeface="Arial" panose="020B0604020202020204" pitchFamily="34" charset="0"/>
                <a:cs typeface="Arial" panose="020B0604020202020204" pitchFamily="34" charset="0"/>
              </a:rPr>
              <a:t>Consideration </a:t>
            </a:r>
          </a:p>
          <a:p>
            <a:pPr lvl="0" algn="ctr"/>
            <a:r>
              <a:rPr lang="en-US" sz="900" baseline="-3000" dirty="0">
                <a:solidFill>
                  <a:srgbClr val="120742"/>
                </a:solidFill>
                <a:latin typeface="Arial" panose="020B0604020202020204" pitchFamily="34" charset="0"/>
                <a:cs typeface="Arial" panose="020B0604020202020204" pitchFamily="34" charset="0"/>
              </a:rPr>
              <a:t>of activity</a:t>
            </a:r>
          </a:p>
        </p:txBody>
      </p:sp>
      <p:graphicFrame>
        <p:nvGraphicFramePr>
          <p:cNvPr id="54" name="Table 53"/>
          <p:cNvGraphicFramePr>
            <a:graphicFrameLocks noGrp="1"/>
          </p:cNvGraphicFramePr>
          <p:nvPr>
            <p:extLst>
              <p:ext uri="{D42A27DB-BD31-4B8C-83A1-F6EECF244321}">
                <p14:modId xmlns:p14="http://schemas.microsoft.com/office/powerpoint/2010/main" val="2406411557"/>
              </p:ext>
            </p:extLst>
          </p:nvPr>
        </p:nvGraphicFramePr>
        <p:xfrm>
          <a:off x="352419" y="2220075"/>
          <a:ext cx="1817372" cy="3996000"/>
        </p:xfrm>
        <a:graphic>
          <a:graphicData uri="http://schemas.openxmlformats.org/drawingml/2006/table">
            <a:tbl>
              <a:tblPr>
                <a:tableStyleId>{5C22544A-7EE6-4342-B048-85BDC9FD1C3A}</a:tableStyleId>
              </a:tblPr>
              <a:tblGrid>
                <a:gridCol w="506413">
                  <a:extLst>
                    <a:ext uri="{9D8B030D-6E8A-4147-A177-3AD203B41FA5}">
                      <a16:colId xmlns:a16="http://schemas.microsoft.com/office/drawing/2014/main" xmlns="" val="63228188"/>
                    </a:ext>
                  </a:extLst>
                </a:gridCol>
                <a:gridCol w="495871">
                  <a:extLst>
                    <a:ext uri="{9D8B030D-6E8A-4147-A177-3AD203B41FA5}">
                      <a16:colId xmlns:a16="http://schemas.microsoft.com/office/drawing/2014/main" xmlns="" val="1958371471"/>
                    </a:ext>
                  </a:extLst>
                </a:gridCol>
                <a:gridCol w="369316">
                  <a:extLst>
                    <a:ext uri="{9D8B030D-6E8A-4147-A177-3AD203B41FA5}">
                      <a16:colId xmlns:a16="http://schemas.microsoft.com/office/drawing/2014/main" xmlns="" val="2739516737"/>
                    </a:ext>
                  </a:extLst>
                </a:gridCol>
                <a:gridCol w="445772">
                  <a:extLst>
                    <a:ext uri="{9D8B030D-6E8A-4147-A177-3AD203B41FA5}">
                      <a16:colId xmlns:a16="http://schemas.microsoft.com/office/drawing/2014/main" xmlns="" val="2729930291"/>
                    </a:ext>
                  </a:extLst>
                </a:gridCol>
              </a:tblGrid>
              <a:tr h="396000">
                <a:tc>
                  <a:txBody>
                    <a:bodyPr/>
                    <a:lstStyle/>
                    <a:p>
                      <a:pPr algn="l" fontAlgn="b"/>
                      <a:r>
                        <a:rPr lang="en-GB" sz="1100" b="1" i="0" u="none" strike="noStrike" dirty="0">
                          <a:solidFill>
                            <a:schemeClr val="tx1"/>
                          </a:solidFill>
                          <a:effectLst/>
                          <a:latin typeface="Arial" panose="020B0604020202020204" pitchFamily="34" charset="0"/>
                          <a:cs typeface="Arial" panose="020B0604020202020204" pitchFamily="34" charset="0"/>
                        </a:rPr>
                        <a:t>Market</a:t>
                      </a:r>
                    </a:p>
                  </a:txBody>
                  <a:tcPr marL="9525" marR="9525" marT="0" marB="0">
                    <a:lnL w="12700" cmpd="sng">
                      <a:noFill/>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8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 &amp; INDEX </a:t>
                      </a:r>
                      <a:endParaRPr lang="en-GB" sz="2000" b="1" i="0" u="none" strike="noStrike" dirty="0">
                        <a:solidFill>
                          <a:schemeClr val="tx1"/>
                        </a:solidFill>
                        <a:effectLst/>
                        <a:latin typeface="Arial" panose="020B0604020202020204" pitchFamily="34" charset="0"/>
                        <a:cs typeface="Arial" panose="020B0604020202020204" pitchFamily="34" charset="0"/>
                      </a:endParaRPr>
                    </a:p>
                  </a:txBody>
                  <a:tcPr marL="9525" marR="9525" marT="0"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en-GB" sz="1100" b="1"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1100" b="1"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Rank</a:t>
                      </a:r>
                      <a:endParaRPr kumimoji="0" lang="en-GB" sz="11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9525" marR="9525" marT="0" marB="0">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CH</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55%</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134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26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USA</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50%</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122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21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SP</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44%</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107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22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IT</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43%</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105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23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FR</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42%</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102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21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UK</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38%</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93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26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NO</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33%</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81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27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AUS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30%</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74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C0000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28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DE</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30%</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74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C0000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25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NL</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25%</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62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C0000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27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sp>
        <p:nvSpPr>
          <p:cNvPr id="55" name="Rectangle 54"/>
          <p:cNvSpPr/>
          <p:nvPr/>
        </p:nvSpPr>
        <p:spPr>
          <a:xfrm>
            <a:off x="352419" y="1450600"/>
            <a:ext cx="1909642"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MARKET LEVEL CONSIDERATION</a:t>
            </a:r>
          </a:p>
          <a:p>
            <a:pPr>
              <a:lnSpc>
                <a:spcPts val="1100"/>
              </a:lnSpc>
            </a:pPr>
            <a:r>
              <a:rPr lang="en-GB" sz="700" dirty="0">
                <a:latin typeface="Arial" panose="020B0604020202020204" pitchFamily="34" charset="0"/>
                <a:cs typeface="Arial" panose="020B0604020202020204" pitchFamily="34" charset="0"/>
              </a:rPr>
              <a:t>TOP 2 BOX CONSIDERATION OF ACTIVITY INDEXED VS. TOTAL &amp;  RANKED </a:t>
            </a:r>
          </a:p>
        </p:txBody>
      </p:sp>
      <p:graphicFrame>
        <p:nvGraphicFramePr>
          <p:cNvPr id="56" name="Table 55"/>
          <p:cNvGraphicFramePr>
            <a:graphicFrameLocks noGrp="1"/>
          </p:cNvGraphicFramePr>
          <p:nvPr>
            <p:extLst>
              <p:ext uri="{D42A27DB-BD31-4B8C-83A1-F6EECF244321}">
                <p14:modId xmlns:p14="http://schemas.microsoft.com/office/powerpoint/2010/main" val="2249296487"/>
              </p:ext>
            </p:extLst>
          </p:nvPr>
        </p:nvGraphicFramePr>
        <p:xfrm>
          <a:off x="6961775" y="2220075"/>
          <a:ext cx="2031429" cy="3996000"/>
        </p:xfrm>
        <a:graphic>
          <a:graphicData uri="http://schemas.openxmlformats.org/drawingml/2006/table">
            <a:tbl>
              <a:tblPr>
                <a:tableStyleId>{5C22544A-7EE6-4342-B048-85BDC9FD1C3A}</a:tableStyleId>
              </a:tblPr>
              <a:tblGrid>
                <a:gridCol w="1440000">
                  <a:extLst>
                    <a:ext uri="{9D8B030D-6E8A-4147-A177-3AD203B41FA5}">
                      <a16:colId xmlns:a16="http://schemas.microsoft.com/office/drawing/2014/main" xmlns="" val="63228188"/>
                    </a:ext>
                  </a:extLst>
                </a:gridCol>
                <a:gridCol w="591429">
                  <a:extLst>
                    <a:ext uri="{9D8B030D-6E8A-4147-A177-3AD203B41FA5}">
                      <a16:colId xmlns:a16="http://schemas.microsoft.com/office/drawing/2014/main" xmlns="" val="2739516737"/>
                    </a:ext>
                  </a:extLst>
                </a:gridCol>
              </a:tblGrid>
              <a:tr h="396000">
                <a:tc>
                  <a:txBody>
                    <a:bodyPr/>
                    <a:lstStyle/>
                    <a:p>
                      <a:pPr algn="l" fontAlgn="b"/>
                      <a:r>
                        <a:rPr lang="en-GB" sz="1100" b="1" i="0" u="none" strike="noStrike" dirty="0">
                          <a:solidFill>
                            <a:schemeClr val="tx1"/>
                          </a:solidFill>
                          <a:effectLst/>
                          <a:latin typeface="Arial" panose="020B0604020202020204" pitchFamily="34" charset="0"/>
                          <a:cs typeface="Arial" panose="020B0604020202020204" pitchFamily="34" charset="0"/>
                        </a:rPr>
                        <a:t>Activity</a:t>
                      </a:r>
                    </a:p>
                  </a:txBody>
                  <a:tcPr marL="9525" marR="9525" marT="9525" marB="0">
                    <a:lnL w="12700" cmpd="sng">
                      <a:noFill/>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7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a:t>
                      </a:r>
                      <a:endParaRPr kumimoji="0" lang="en-GB" sz="18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Seeing world famous or iconic places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87%</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castle / palace / historic house</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85%</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historic monument</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85%</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Trying local food &amp; drink specialities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82%</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park/garden</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80%</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museum</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79%</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contemporary culture attraction</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76%</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Event associated with local traditions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76%</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Exploring villages / rural areas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75%</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Short (&lt; 2hrs) country or coastal walk</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74%</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graphicFrame>
        <p:nvGraphicFramePr>
          <p:cNvPr id="58" name="Table 57"/>
          <p:cNvGraphicFramePr>
            <a:graphicFrameLocks noGrp="1"/>
          </p:cNvGraphicFramePr>
          <p:nvPr>
            <p:extLst>
              <p:ext uri="{D42A27DB-BD31-4B8C-83A1-F6EECF244321}">
                <p14:modId xmlns:p14="http://schemas.microsoft.com/office/powerpoint/2010/main" val="4012978042"/>
              </p:ext>
            </p:extLst>
          </p:nvPr>
        </p:nvGraphicFramePr>
        <p:xfrm>
          <a:off x="2260600" y="2220390"/>
          <a:ext cx="4552952" cy="3996000"/>
        </p:xfrm>
        <a:graphic>
          <a:graphicData uri="http://schemas.openxmlformats.org/drawingml/2006/table">
            <a:tbl>
              <a:tblPr>
                <a:tableStyleId>{5C22544A-7EE6-4342-B048-85BDC9FD1C3A}</a:tableStyleId>
              </a:tblPr>
              <a:tblGrid>
                <a:gridCol w="1138238">
                  <a:extLst>
                    <a:ext uri="{9D8B030D-6E8A-4147-A177-3AD203B41FA5}">
                      <a16:colId xmlns:a16="http://schemas.microsoft.com/office/drawing/2014/main" xmlns="" val="2739516737"/>
                    </a:ext>
                  </a:extLst>
                </a:gridCol>
                <a:gridCol w="1138238">
                  <a:extLst>
                    <a:ext uri="{9D8B030D-6E8A-4147-A177-3AD203B41FA5}">
                      <a16:colId xmlns:a16="http://schemas.microsoft.com/office/drawing/2014/main" xmlns="" val="1766475486"/>
                    </a:ext>
                  </a:extLst>
                </a:gridCol>
                <a:gridCol w="1138238">
                  <a:extLst>
                    <a:ext uri="{9D8B030D-6E8A-4147-A177-3AD203B41FA5}">
                      <a16:colId xmlns:a16="http://schemas.microsoft.com/office/drawing/2014/main" xmlns="" val="2701203405"/>
                    </a:ext>
                  </a:extLst>
                </a:gridCol>
                <a:gridCol w="1138238">
                  <a:extLst>
                    <a:ext uri="{9D8B030D-6E8A-4147-A177-3AD203B41FA5}">
                      <a16:colId xmlns:a16="http://schemas.microsoft.com/office/drawing/2014/main" xmlns="" val="3701939803"/>
                    </a:ext>
                  </a:extLst>
                </a:gridCol>
              </a:tblGrid>
              <a:tr h="396000">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Mid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110)</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(116)</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126)</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(112)</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109)</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Mid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116)</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(122)</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110)</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145)</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35-54 (119)</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Mid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132)</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(149)</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113)</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18-34s without kids</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152)</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(147)</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136)</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18-34s without kids</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152)</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(138)</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113)</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174)</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(117)</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Female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110)</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AB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126)</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Mid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120)</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(142)</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AB / 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125 / 122)</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Mid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142)</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sp>
        <p:nvSpPr>
          <p:cNvPr id="59" name="Rectangle 58"/>
          <p:cNvSpPr/>
          <p:nvPr/>
        </p:nvSpPr>
        <p:spPr>
          <a:xfrm>
            <a:off x="2344387" y="1450600"/>
            <a:ext cx="2926113"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MARKET LEVEL</a:t>
            </a:r>
          </a:p>
          <a:p>
            <a:pPr>
              <a:lnSpc>
                <a:spcPts val="1100"/>
              </a:lnSpc>
            </a:pPr>
            <a:r>
              <a:rPr lang="en-GB" sz="1200" b="1" dirty="0">
                <a:solidFill>
                  <a:srgbClr val="120742"/>
                </a:solidFill>
                <a:latin typeface="Arial" panose="020B0604020202020204" pitchFamily="34" charset="0"/>
                <a:cs typeface="Arial" panose="020B0604020202020204" pitchFamily="34" charset="0"/>
              </a:rPr>
              <a:t>DEMOGRAPHIC SKEWS </a:t>
            </a:r>
          </a:p>
          <a:p>
            <a:pPr>
              <a:lnSpc>
                <a:spcPts val="1100"/>
              </a:lnSpc>
            </a:pPr>
            <a:r>
              <a:rPr lang="en-GB" sz="700" dirty="0">
                <a:latin typeface="Arial" panose="020B0604020202020204" pitchFamily="34" charset="0"/>
                <a:cs typeface="Arial" panose="020B0604020202020204" pitchFamily="34" charset="0"/>
              </a:rPr>
              <a:t>CALLING OUT OF BIGGEST SKEWS IN LEVEL OF CONSIDERATION OF ACTIVITY BY AGE, GENDER SOCIAL GRADE AND LIFESTAGE </a:t>
            </a:r>
          </a:p>
        </p:txBody>
      </p:sp>
      <p:sp>
        <p:nvSpPr>
          <p:cNvPr id="60" name="Rectangle 59"/>
          <p:cNvSpPr/>
          <p:nvPr/>
        </p:nvSpPr>
        <p:spPr>
          <a:xfrm>
            <a:off x="6955787" y="1450600"/>
            <a:ext cx="2094233"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CROSS-OVER WITH OTHER ACTIVITIES</a:t>
            </a:r>
          </a:p>
          <a:p>
            <a:pPr>
              <a:lnSpc>
                <a:spcPts val="1100"/>
              </a:lnSpc>
            </a:pPr>
            <a:r>
              <a:rPr lang="en-GB" sz="700" dirty="0">
                <a:latin typeface="Arial" panose="020B0604020202020204" pitchFamily="34" charset="0"/>
                <a:cs typeface="Arial" panose="020B0604020202020204" pitchFamily="34" charset="0"/>
              </a:rPr>
              <a:t>CONSIDERATION OF OTHER ACTIVITIES AMONG CONSIDERING ACTIVITY (TOP 2 BOX)</a:t>
            </a:r>
          </a:p>
        </p:txBody>
      </p:sp>
      <p:graphicFrame>
        <p:nvGraphicFramePr>
          <p:cNvPr id="25" name="Chart Placeholder 7">
            <a:extLst>
              <a:ext uri="{FF2B5EF4-FFF2-40B4-BE49-F238E27FC236}">
                <a16:creationId xmlns:a16="http://schemas.microsoft.com/office/drawing/2014/main" xmlns="" id="{5A050F93-C191-4887-9D1E-2751A056A5BB}"/>
              </a:ext>
            </a:extLst>
          </p:cNvPr>
          <p:cNvGraphicFramePr>
            <a:graphicFrameLocks/>
          </p:cNvGraphicFramePr>
          <p:nvPr>
            <p:extLst>
              <p:ext uri="{D42A27DB-BD31-4B8C-83A1-F6EECF244321}">
                <p14:modId xmlns:p14="http://schemas.microsoft.com/office/powerpoint/2010/main" val="2031043815"/>
              </p:ext>
            </p:extLst>
          </p:nvPr>
        </p:nvGraphicFramePr>
        <p:xfrm>
          <a:off x="-1366069" y="855950"/>
          <a:ext cx="9743207" cy="467610"/>
        </p:xfrm>
        <a:graphic>
          <a:graphicData uri="http://schemas.openxmlformats.org/drawingml/2006/chart">
            <c:chart xmlns:c="http://schemas.openxmlformats.org/drawingml/2006/chart" xmlns:r="http://schemas.openxmlformats.org/officeDocument/2006/relationships" r:id="rId9"/>
          </a:graphicData>
        </a:graphic>
      </p:graphicFrame>
      <p:sp>
        <p:nvSpPr>
          <p:cNvPr id="26" name="Rectangle 25">
            <a:extLst>
              <a:ext uri="{FF2B5EF4-FFF2-40B4-BE49-F238E27FC236}">
                <a16:creationId xmlns:a16="http://schemas.microsoft.com/office/drawing/2014/main" xmlns="" id="{29301961-35AA-40E0-B7AF-DF992B2BDADE}"/>
              </a:ext>
            </a:extLst>
          </p:cNvPr>
          <p:cNvSpPr/>
          <p:nvPr/>
        </p:nvSpPr>
        <p:spPr>
          <a:xfrm>
            <a:off x="1830724" y="665551"/>
            <a:ext cx="564257" cy="276999"/>
          </a:xfrm>
          <a:prstGeom prst="rect">
            <a:avLst/>
          </a:prstGeom>
          <a:solidFill>
            <a:schemeClr val="bg1"/>
          </a:solidFill>
        </p:spPr>
        <p:txBody>
          <a:bodyPr wrap="none" lIns="0" tIns="0" rIns="0" bIns="0">
            <a:spAutoFit/>
          </a:bodyPr>
          <a:lstStyle/>
          <a:p>
            <a:r>
              <a:rPr lang="en-GB" sz="900" dirty="0">
                <a:solidFill>
                  <a:srgbClr val="92D050"/>
                </a:solidFill>
                <a:latin typeface="Arial" panose="020B0604020202020204" pitchFamily="34" charset="0"/>
                <a:cs typeface="Arial" panose="020B0604020202020204" pitchFamily="34" charset="0"/>
              </a:rPr>
              <a:t>Very likely</a:t>
            </a:r>
          </a:p>
          <a:p>
            <a:r>
              <a:rPr lang="en-GB" sz="900" dirty="0">
                <a:solidFill>
                  <a:srgbClr val="92D050"/>
                </a:solidFill>
                <a:latin typeface="Arial" panose="020B0604020202020204" pitchFamily="34" charset="0"/>
                <a:cs typeface="Arial" panose="020B0604020202020204" pitchFamily="34" charset="0"/>
              </a:rPr>
              <a:t>to consider</a:t>
            </a:r>
          </a:p>
        </p:txBody>
      </p:sp>
      <p:sp>
        <p:nvSpPr>
          <p:cNvPr id="27" name="Rectangle 26">
            <a:extLst>
              <a:ext uri="{FF2B5EF4-FFF2-40B4-BE49-F238E27FC236}">
                <a16:creationId xmlns:a16="http://schemas.microsoft.com/office/drawing/2014/main" xmlns="" id="{C461875E-6E42-43FE-9D3E-19D309568A74}"/>
              </a:ext>
            </a:extLst>
          </p:cNvPr>
          <p:cNvSpPr/>
          <p:nvPr/>
        </p:nvSpPr>
        <p:spPr>
          <a:xfrm>
            <a:off x="2787812" y="665551"/>
            <a:ext cx="769441" cy="276999"/>
          </a:xfrm>
          <a:prstGeom prst="rect">
            <a:avLst/>
          </a:prstGeom>
          <a:solidFill>
            <a:schemeClr val="bg1"/>
          </a:solidFill>
        </p:spPr>
        <p:txBody>
          <a:bodyPr wrap="none" lIns="0" tIns="0" rIns="0" bIns="0">
            <a:spAutoFit/>
          </a:bodyPr>
          <a:lstStyle/>
          <a:p>
            <a:r>
              <a:rPr lang="en-GB" sz="900" dirty="0">
                <a:solidFill>
                  <a:srgbClr val="00B050"/>
                </a:solidFill>
                <a:latin typeface="Arial" panose="020B0604020202020204" pitchFamily="34" charset="0"/>
                <a:cs typeface="Arial" panose="020B0604020202020204" pitchFamily="34" charset="0"/>
              </a:rPr>
              <a:t>Definitely </a:t>
            </a:r>
          </a:p>
          <a:p>
            <a:r>
              <a:rPr lang="en-GB" sz="900" dirty="0">
                <a:solidFill>
                  <a:srgbClr val="00B050"/>
                </a:solidFill>
                <a:latin typeface="Arial" panose="020B0604020202020204" pitchFamily="34" charset="0"/>
                <a:cs typeface="Arial" panose="020B0604020202020204" pitchFamily="34" charset="0"/>
              </a:rPr>
              <a:t>would consider</a:t>
            </a:r>
          </a:p>
        </p:txBody>
      </p:sp>
    </p:spTree>
    <p:extLst>
      <p:ext uri="{BB962C8B-B14F-4D97-AF65-F5344CB8AC3E}">
        <p14:creationId xmlns:p14="http://schemas.microsoft.com/office/powerpoint/2010/main" val="3587844743"/>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ext Placeholder 17"/>
          <p:cNvSpPr>
            <a:spLocks noGrp="1"/>
          </p:cNvSpPr>
          <p:nvPr>
            <p:ph type="body" sz="quarter" idx="13"/>
          </p:nvPr>
        </p:nvSpPr>
        <p:spPr>
          <a:xfrm>
            <a:off x="364445" y="6396162"/>
            <a:ext cx="4381504" cy="274638"/>
          </a:xfrm>
        </p:spPr>
        <p:txBody>
          <a:bodyPr lIns="0"/>
          <a:lstStyle/>
          <a:p>
            <a:r>
              <a:rPr lang="en-GB" dirty="0"/>
              <a:t>Discover England Fund – Activities &amp; Themes Research 2017</a:t>
            </a:r>
          </a:p>
        </p:txBody>
      </p:sp>
      <p:pic>
        <p:nvPicPr>
          <p:cNvPr id="6" name="Picture 5"/>
          <p:cNvPicPr>
            <a:picLocks noChangeAspect="1"/>
          </p:cNvPicPr>
          <p:nvPr/>
        </p:nvPicPr>
        <p:blipFill>
          <a:blip r:embed="rId3">
            <a:clrChange>
              <a:clrFrom>
                <a:srgbClr val="FFFFFF"/>
              </a:clrFrom>
              <a:clrTo>
                <a:srgbClr val="FFFFFF">
                  <a:alpha val="0"/>
                </a:srgbClr>
              </a:clrTo>
            </a:clrChange>
          </a:blip>
          <a:stretch>
            <a:fillRect/>
          </a:stretch>
        </p:blipFill>
        <p:spPr>
          <a:xfrm>
            <a:off x="7118198" y="6384361"/>
            <a:ext cx="947246" cy="257740"/>
          </a:xfrm>
          <a:prstGeom prst="rect">
            <a:avLst/>
          </a:prstGeom>
        </p:spPr>
      </p:pic>
      <p:pic>
        <p:nvPicPr>
          <p:cNvPr id="24" name="Picture 23"/>
          <p:cNvPicPr>
            <a:picLocks noChangeAspect="1"/>
          </p:cNvPicPr>
          <p:nvPr/>
        </p:nvPicPr>
        <p:blipFill rotWithShape="1">
          <a:blip r:embed="rId4"/>
          <a:srcRect l="17343" t="4419" r="12023" b="12561"/>
          <a:stretch/>
        </p:blipFill>
        <p:spPr>
          <a:xfrm>
            <a:off x="8172950" y="6341608"/>
            <a:ext cx="359990" cy="355944"/>
          </a:xfrm>
          <a:prstGeom prst="ellipse">
            <a:avLst/>
          </a:prstGeom>
        </p:spPr>
      </p:pic>
      <p:sp>
        <p:nvSpPr>
          <p:cNvPr id="38" name="TextBox 37"/>
          <p:cNvSpPr txBox="1"/>
          <p:nvPr/>
        </p:nvSpPr>
        <p:spPr>
          <a:xfrm>
            <a:off x="1997213" y="274989"/>
            <a:ext cx="4897451" cy="307777"/>
          </a:xfrm>
          <a:prstGeom prst="rect">
            <a:avLst/>
          </a:prstGeom>
          <a:noFill/>
        </p:spPr>
        <p:txBody>
          <a:bodyPr wrap="square" rtlCol="0">
            <a:spAutoFit/>
          </a:bodyPr>
          <a:lstStyle/>
          <a:p>
            <a:r>
              <a:rPr lang="en-GB" sz="1400" b="1" dirty="0">
                <a:solidFill>
                  <a:schemeClr val="bg1"/>
                </a:solidFill>
                <a:latin typeface="Arial" panose="020B0604020202020204" pitchFamily="34" charset="0"/>
                <a:cs typeface="Arial" panose="020B0604020202020204" pitchFamily="34" charset="0"/>
              </a:rPr>
              <a:t>Attending a live pop concert / gig</a:t>
            </a:r>
          </a:p>
        </p:txBody>
      </p:sp>
      <p:pic>
        <p:nvPicPr>
          <p:cNvPr id="31" name="Picture 30"/>
          <p:cNvPicPr>
            <a:picLocks noChangeAspect="1"/>
          </p:cNvPicPr>
          <p:nvPr/>
        </p:nvPicPr>
        <p:blipFill rotWithShape="1">
          <a:blip r:embed="rId5">
            <a:clrChange>
              <a:clrFrom>
                <a:srgbClr val="FFFFFF"/>
              </a:clrFrom>
              <a:clrTo>
                <a:srgbClr val="FFFFFF">
                  <a:alpha val="0"/>
                </a:srgbClr>
              </a:clrTo>
            </a:clrChange>
            <a:duotone>
              <a:schemeClr val="accent1">
                <a:shade val="45000"/>
                <a:satMod val="135000"/>
              </a:schemeClr>
              <a:prstClr val="white"/>
            </a:duotone>
          </a:blip>
          <a:srcRect l="12310"/>
          <a:stretch/>
        </p:blipFill>
        <p:spPr>
          <a:xfrm>
            <a:off x="2312861" y="2221322"/>
            <a:ext cx="1060577" cy="409658"/>
          </a:xfrm>
          <a:prstGeom prst="rect">
            <a:avLst/>
          </a:prstGeom>
        </p:spPr>
      </p:pic>
      <p:grpSp>
        <p:nvGrpSpPr>
          <p:cNvPr id="35" name="Group 34"/>
          <p:cNvGrpSpPr/>
          <p:nvPr/>
        </p:nvGrpSpPr>
        <p:grpSpPr>
          <a:xfrm>
            <a:off x="3786188" y="2228850"/>
            <a:ext cx="376238" cy="370021"/>
            <a:chOff x="9854026" y="2720970"/>
            <a:chExt cx="2328762" cy="2438400"/>
          </a:xfrm>
        </p:grpSpPr>
        <p:pic>
          <p:nvPicPr>
            <p:cNvPr id="36" name="Picture 35"/>
            <p:cNvPicPr>
              <a:picLocks noChangeAspect="1"/>
            </p:cNvPicPr>
            <p:nvPr/>
          </p:nvPicPr>
          <p:blipFill rotWithShape="1">
            <a:blip r:embed="rId6">
              <a:clrChange>
                <a:clrFrom>
                  <a:srgbClr val="FFFFFF"/>
                </a:clrFrom>
                <a:clrTo>
                  <a:srgbClr val="FFFFFF">
                    <a:alpha val="0"/>
                  </a:srgbClr>
                </a:clrTo>
              </a:clrChange>
              <a:duotone>
                <a:schemeClr val="accent1">
                  <a:shade val="45000"/>
                  <a:satMod val="135000"/>
                </a:schemeClr>
                <a:prstClr val="white"/>
              </a:duotone>
            </a:blip>
            <a:srcRect l="3673" r="64404"/>
            <a:stretch/>
          </p:blipFill>
          <p:spPr>
            <a:xfrm>
              <a:off x="9854026" y="2720970"/>
              <a:ext cx="1173708" cy="2438400"/>
            </a:xfrm>
            <a:prstGeom prst="rect">
              <a:avLst/>
            </a:prstGeom>
          </p:spPr>
        </p:pic>
        <p:pic>
          <p:nvPicPr>
            <p:cNvPr id="41" name="Picture 40"/>
            <p:cNvPicPr>
              <a:picLocks noChangeAspect="1"/>
            </p:cNvPicPr>
            <p:nvPr/>
          </p:nvPicPr>
          <p:blipFill rotWithShape="1">
            <a:blip r:embed="rId6">
              <a:clrChange>
                <a:clrFrom>
                  <a:srgbClr val="FFFFFF"/>
                </a:clrFrom>
                <a:clrTo>
                  <a:srgbClr val="FFFFFF">
                    <a:alpha val="0"/>
                  </a:srgbClr>
                </a:clrTo>
              </a:clrChange>
              <a:duotone>
                <a:schemeClr val="accent1">
                  <a:shade val="45000"/>
                  <a:satMod val="135000"/>
                </a:schemeClr>
                <a:prstClr val="white"/>
              </a:duotone>
            </a:blip>
            <a:srcRect l="66034" r="2043"/>
            <a:stretch/>
          </p:blipFill>
          <p:spPr>
            <a:xfrm>
              <a:off x="11009080" y="2720970"/>
              <a:ext cx="1173708" cy="2438400"/>
            </a:xfrm>
            <a:prstGeom prst="rect">
              <a:avLst/>
            </a:prstGeom>
          </p:spPr>
        </p:pic>
      </p:grpSp>
      <p:pic>
        <p:nvPicPr>
          <p:cNvPr id="43" name="Picture 42"/>
          <p:cNvPicPr>
            <a:picLocks noChangeAspect="1"/>
          </p:cNvPicPr>
          <p:nvPr/>
        </p:nvPicPr>
        <p:blipFill>
          <a:blip r:embed="rId7">
            <a:clrChange>
              <a:clrFrom>
                <a:srgbClr val="FFFFFF"/>
              </a:clrFrom>
              <a:clrTo>
                <a:srgbClr val="FFFFFF">
                  <a:alpha val="0"/>
                </a:srgbClr>
              </a:clrTo>
            </a:clrChange>
            <a:duotone>
              <a:schemeClr val="accent1">
                <a:shade val="45000"/>
                <a:satMod val="135000"/>
              </a:schemeClr>
              <a:prstClr val="white"/>
            </a:duotone>
          </a:blip>
          <a:stretch>
            <a:fillRect/>
          </a:stretch>
        </p:blipFill>
        <p:spPr>
          <a:xfrm>
            <a:off x="4900113" y="2233613"/>
            <a:ext cx="400136" cy="355163"/>
          </a:xfrm>
          <a:prstGeom prst="rect">
            <a:avLst/>
          </a:prstGeom>
        </p:spPr>
      </p:pic>
      <p:pic>
        <p:nvPicPr>
          <p:cNvPr id="45" name="Picture 44"/>
          <p:cNvPicPr>
            <a:picLocks noChangeAspect="1"/>
          </p:cNvPicPr>
          <p:nvPr/>
        </p:nvPicPr>
        <p:blipFill>
          <a:blip r:embed="rId8">
            <a:clrChange>
              <a:clrFrom>
                <a:srgbClr val="FFFFFF"/>
              </a:clrFrom>
              <a:clrTo>
                <a:srgbClr val="FFFFFF">
                  <a:alpha val="0"/>
                </a:srgbClr>
              </a:clrTo>
            </a:clrChange>
            <a:duotone>
              <a:schemeClr val="accent1">
                <a:shade val="45000"/>
                <a:satMod val="135000"/>
              </a:schemeClr>
              <a:prstClr val="white"/>
            </a:duotone>
          </a:blip>
          <a:stretch>
            <a:fillRect/>
          </a:stretch>
        </p:blipFill>
        <p:spPr>
          <a:xfrm>
            <a:off x="5999205" y="2227674"/>
            <a:ext cx="525420" cy="355840"/>
          </a:xfrm>
          <a:prstGeom prst="rect">
            <a:avLst/>
          </a:prstGeom>
        </p:spPr>
      </p:pic>
      <p:sp>
        <p:nvSpPr>
          <p:cNvPr id="33" name="Rectangle 32"/>
          <p:cNvSpPr/>
          <p:nvPr/>
        </p:nvSpPr>
        <p:spPr>
          <a:xfrm>
            <a:off x="222440" y="943161"/>
            <a:ext cx="1550020" cy="323165"/>
          </a:xfrm>
          <a:prstGeom prst="rect">
            <a:avLst/>
          </a:prstGeom>
          <a:noFill/>
        </p:spPr>
        <p:txBody>
          <a:bodyPr wrap="square" lIns="0" tIns="0" rIns="0" bIns="0">
            <a:spAutoFit/>
          </a:bodyPr>
          <a:lstStyle/>
          <a:p>
            <a:pPr algn="r"/>
            <a:r>
              <a:rPr lang="en-GB" sz="1050" b="1" dirty="0">
                <a:latin typeface="Arial" panose="020B0604020202020204" pitchFamily="34" charset="0"/>
                <a:cs typeface="Arial" panose="020B0604020202020204" pitchFamily="34" charset="0"/>
              </a:rPr>
              <a:t>Consideration of </a:t>
            </a:r>
          </a:p>
          <a:p>
            <a:pPr algn="r"/>
            <a:r>
              <a:rPr lang="en-GB" sz="1050" b="1" dirty="0">
                <a:latin typeface="Arial" panose="020B0604020202020204" pitchFamily="34" charset="0"/>
                <a:cs typeface="Arial" panose="020B0604020202020204" pitchFamily="34" charset="0"/>
              </a:rPr>
              <a:t>activity in England </a:t>
            </a:r>
            <a:endParaRPr lang="en-GB" sz="1050" b="1" dirty="0">
              <a:solidFill>
                <a:srgbClr val="00B050"/>
              </a:solidFill>
              <a:latin typeface="Arial" panose="020B0604020202020204" pitchFamily="34" charset="0"/>
              <a:cs typeface="Arial" panose="020B0604020202020204" pitchFamily="34" charset="0"/>
            </a:endParaRPr>
          </a:p>
        </p:txBody>
      </p:sp>
      <p:sp>
        <p:nvSpPr>
          <p:cNvPr id="51" name="Oval 50"/>
          <p:cNvSpPr/>
          <p:nvPr/>
        </p:nvSpPr>
        <p:spPr>
          <a:xfrm>
            <a:off x="7611047"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Tier 3</a:t>
            </a:r>
          </a:p>
          <a:p>
            <a:pPr lvl="0" algn="ctr"/>
            <a:r>
              <a:rPr lang="en-US" sz="900" baseline="-3000" dirty="0">
                <a:solidFill>
                  <a:srgbClr val="120742"/>
                </a:solidFill>
                <a:latin typeface="Arial" panose="020B0604020202020204" pitchFamily="34" charset="0"/>
                <a:cs typeface="Arial" panose="020B0604020202020204" pitchFamily="34" charset="0"/>
              </a:rPr>
              <a:t>Consideration </a:t>
            </a:r>
          </a:p>
          <a:p>
            <a:pPr lvl="0" algn="ctr"/>
            <a:r>
              <a:rPr lang="en-US" sz="900" baseline="-3000" dirty="0">
                <a:solidFill>
                  <a:srgbClr val="120742"/>
                </a:solidFill>
                <a:latin typeface="Arial" panose="020B0604020202020204" pitchFamily="34" charset="0"/>
                <a:cs typeface="Arial" panose="020B0604020202020204" pitchFamily="34" charset="0"/>
              </a:rPr>
              <a:t>tier (activity)</a:t>
            </a:r>
          </a:p>
        </p:txBody>
      </p:sp>
      <p:sp>
        <p:nvSpPr>
          <p:cNvPr id="52" name="Oval 51"/>
          <p:cNvSpPr/>
          <p:nvPr/>
        </p:nvSpPr>
        <p:spPr>
          <a:xfrm>
            <a:off x="8384732"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Rank 25</a:t>
            </a:r>
          </a:p>
          <a:p>
            <a:pPr lvl="0" algn="ctr"/>
            <a:r>
              <a:rPr lang="en-US" sz="900" baseline="-3000" dirty="0">
                <a:solidFill>
                  <a:srgbClr val="120742"/>
                </a:solidFill>
                <a:latin typeface="Arial" panose="020B0604020202020204" pitchFamily="34" charset="0"/>
                <a:cs typeface="Arial" panose="020B0604020202020204" pitchFamily="34" charset="0"/>
              </a:rPr>
              <a:t>Activity cluster</a:t>
            </a:r>
          </a:p>
          <a:p>
            <a:pPr lvl="0" algn="ctr"/>
            <a:r>
              <a:rPr lang="en-US" sz="900" baseline="-3000" dirty="0">
                <a:solidFill>
                  <a:srgbClr val="120742"/>
                </a:solidFill>
                <a:latin typeface="Arial" panose="020B0604020202020204" pitchFamily="34" charset="0"/>
                <a:cs typeface="Arial" panose="020B0604020202020204" pitchFamily="34" charset="0"/>
              </a:rPr>
              <a:t>ranking </a:t>
            </a:r>
          </a:p>
        </p:txBody>
      </p:sp>
      <p:sp>
        <p:nvSpPr>
          <p:cNvPr id="53" name="Oval 52"/>
          <p:cNvSpPr/>
          <p:nvPr/>
        </p:nvSpPr>
        <p:spPr>
          <a:xfrm>
            <a:off x="6837362"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40%</a:t>
            </a:r>
          </a:p>
          <a:p>
            <a:pPr lvl="0" algn="ctr"/>
            <a:r>
              <a:rPr lang="en-US" sz="900" baseline="-3000" dirty="0">
                <a:solidFill>
                  <a:srgbClr val="120742"/>
                </a:solidFill>
                <a:latin typeface="Arial" panose="020B0604020202020204" pitchFamily="34" charset="0"/>
                <a:cs typeface="Arial" panose="020B0604020202020204" pitchFamily="34" charset="0"/>
              </a:rPr>
              <a:t>Consideration </a:t>
            </a:r>
          </a:p>
          <a:p>
            <a:pPr lvl="0" algn="ctr"/>
            <a:r>
              <a:rPr lang="en-US" sz="900" baseline="-3000" dirty="0">
                <a:solidFill>
                  <a:srgbClr val="120742"/>
                </a:solidFill>
                <a:latin typeface="Arial" panose="020B0604020202020204" pitchFamily="34" charset="0"/>
                <a:cs typeface="Arial" panose="020B0604020202020204" pitchFamily="34" charset="0"/>
              </a:rPr>
              <a:t>of activity</a:t>
            </a:r>
          </a:p>
        </p:txBody>
      </p:sp>
      <p:graphicFrame>
        <p:nvGraphicFramePr>
          <p:cNvPr id="54" name="Table 53"/>
          <p:cNvGraphicFramePr>
            <a:graphicFrameLocks noGrp="1"/>
          </p:cNvGraphicFramePr>
          <p:nvPr>
            <p:extLst>
              <p:ext uri="{D42A27DB-BD31-4B8C-83A1-F6EECF244321}">
                <p14:modId xmlns:p14="http://schemas.microsoft.com/office/powerpoint/2010/main" val="67071577"/>
              </p:ext>
            </p:extLst>
          </p:nvPr>
        </p:nvGraphicFramePr>
        <p:xfrm>
          <a:off x="352419" y="2220075"/>
          <a:ext cx="1817372" cy="3996000"/>
        </p:xfrm>
        <a:graphic>
          <a:graphicData uri="http://schemas.openxmlformats.org/drawingml/2006/table">
            <a:tbl>
              <a:tblPr>
                <a:tableStyleId>{5C22544A-7EE6-4342-B048-85BDC9FD1C3A}</a:tableStyleId>
              </a:tblPr>
              <a:tblGrid>
                <a:gridCol w="506413">
                  <a:extLst>
                    <a:ext uri="{9D8B030D-6E8A-4147-A177-3AD203B41FA5}">
                      <a16:colId xmlns:a16="http://schemas.microsoft.com/office/drawing/2014/main" xmlns="" val="63228188"/>
                    </a:ext>
                  </a:extLst>
                </a:gridCol>
                <a:gridCol w="495871">
                  <a:extLst>
                    <a:ext uri="{9D8B030D-6E8A-4147-A177-3AD203B41FA5}">
                      <a16:colId xmlns:a16="http://schemas.microsoft.com/office/drawing/2014/main" xmlns="" val="1958371471"/>
                    </a:ext>
                  </a:extLst>
                </a:gridCol>
                <a:gridCol w="369316">
                  <a:extLst>
                    <a:ext uri="{9D8B030D-6E8A-4147-A177-3AD203B41FA5}">
                      <a16:colId xmlns:a16="http://schemas.microsoft.com/office/drawing/2014/main" xmlns="" val="2739516737"/>
                    </a:ext>
                  </a:extLst>
                </a:gridCol>
                <a:gridCol w="445772">
                  <a:extLst>
                    <a:ext uri="{9D8B030D-6E8A-4147-A177-3AD203B41FA5}">
                      <a16:colId xmlns:a16="http://schemas.microsoft.com/office/drawing/2014/main" xmlns="" val="2729930291"/>
                    </a:ext>
                  </a:extLst>
                </a:gridCol>
              </a:tblGrid>
              <a:tr h="396000">
                <a:tc>
                  <a:txBody>
                    <a:bodyPr/>
                    <a:lstStyle/>
                    <a:p>
                      <a:pPr algn="l" fontAlgn="b"/>
                      <a:r>
                        <a:rPr lang="en-GB" sz="1100" b="1" i="0" u="none" strike="noStrike" dirty="0">
                          <a:solidFill>
                            <a:schemeClr val="tx1"/>
                          </a:solidFill>
                          <a:effectLst/>
                          <a:latin typeface="Arial" panose="020B0604020202020204" pitchFamily="34" charset="0"/>
                          <a:cs typeface="Arial" panose="020B0604020202020204" pitchFamily="34" charset="0"/>
                        </a:rPr>
                        <a:t>Market</a:t>
                      </a:r>
                    </a:p>
                  </a:txBody>
                  <a:tcPr marL="9525" marR="9525" marT="0" marB="0">
                    <a:lnL w="12700" cmpd="sng">
                      <a:noFill/>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8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 &amp; INDEX </a:t>
                      </a:r>
                      <a:endParaRPr lang="en-GB" sz="2000" b="1" i="0" u="none" strike="noStrike" dirty="0">
                        <a:solidFill>
                          <a:schemeClr val="tx1"/>
                        </a:solidFill>
                        <a:effectLst/>
                        <a:latin typeface="Arial" panose="020B0604020202020204" pitchFamily="34" charset="0"/>
                        <a:cs typeface="Arial" panose="020B0604020202020204" pitchFamily="34" charset="0"/>
                      </a:endParaRPr>
                    </a:p>
                  </a:txBody>
                  <a:tcPr marL="9525" marR="9525" marT="0"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en-GB" sz="1100" b="1"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1100" b="1"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Rank</a:t>
                      </a:r>
                      <a:endParaRPr kumimoji="0" lang="en-GB" sz="11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9525" marR="9525" marT="0" marB="0">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CH</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50%</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126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30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NO</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46%</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116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92D05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16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USA</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41%</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103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27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UK</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40%</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101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24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IT</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39%</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99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26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FR</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39%</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99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23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SP</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38%</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95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27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DE</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34%</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a:t>
                      </a:r>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84</a:t>
                      </a: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22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AUS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30%</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75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C0000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29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NL</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29%</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72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C0000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24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sp>
        <p:nvSpPr>
          <p:cNvPr id="55" name="Rectangle 54"/>
          <p:cNvSpPr/>
          <p:nvPr/>
        </p:nvSpPr>
        <p:spPr>
          <a:xfrm>
            <a:off x="352419" y="1450600"/>
            <a:ext cx="1909642"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MARKET LEVEL CONSIDERATION</a:t>
            </a:r>
          </a:p>
          <a:p>
            <a:pPr>
              <a:lnSpc>
                <a:spcPts val="1100"/>
              </a:lnSpc>
            </a:pPr>
            <a:r>
              <a:rPr lang="en-GB" sz="700" dirty="0">
                <a:latin typeface="Arial" panose="020B0604020202020204" pitchFamily="34" charset="0"/>
                <a:cs typeface="Arial" panose="020B0604020202020204" pitchFamily="34" charset="0"/>
              </a:rPr>
              <a:t>TOP 2 BOX CONSIDERATION OF ACTIVITY INDEXED VS. TOTAL &amp;  RANKED </a:t>
            </a:r>
          </a:p>
        </p:txBody>
      </p:sp>
      <p:graphicFrame>
        <p:nvGraphicFramePr>
          <p:cNvPr id="56" name="Table 55"/>
          <p:cNvGraphicFramePr>
            <a:graphicFrameLocks noGrp="1"/>
          </p:cNvGraphicFramePr>
          <p:nvPr>
            <p:extLst>
              <p:ext uri="{D42A27DB-BD31-4B8C-83A1-F6EECF244321}">
                <p14:modId xmlns:p14="http://schemas.microsoft.com/office/powerpoint/2010/main" val="1492249800"/>
              </p:ext>
            </p:extLst>
          </p:nvPr>
        </p:nvGraphicFramePr>
        <p:xfrm>
          <a:off x="6961775" y="2220075"/>
          <a:ext cx="2031429" cy="3996000"/>
        </p:xfrm>
        <a:graphic>
          <a:graphicData uri="http://schemas.openxmlformats.org/drawingml/2006/table">
            <a:tbl>
              <a:tblPr>
                <a:tableStyleId>{5C22544A-7EE6-4342-B048-85BDC9FD1C3A}</a:tableStyleId>
              </a:tblPr>
              <a:tblGrid>
                <a:gridCol w="1440000">
                  <a:extLst>
                    <a:ext uri="{9D8B030D-6E8A-4147-A177-3AD203B41FA5}">
                      <a16:colId xmlns:a16="http://schemas.microsoft.com/office/drawing/2014/main" xmlns="" val="63228188"/>
                    </a:ext>
                  </a:extLst>
                </a:gridCol>
                <a:gridCol w="591429">
                  <a:extLst>
                    <a:ext uri="{9D8B030D-6E8A-4147-A177-3AD203B41FA5}">
                      <a16:colId xmlns:a16="http://schemas.microsoft.com/office/drawing/2014/main" xmlns="" val="2739516737"/>
                    </a:ext>
                  </a:extLst>
                </a:gridCol>
              </a:tblGrid>
              <a:tr h="396000">
                <a:tc>
                  <a:txBody>
                    <a:bodyPr/>
                    <a:lstStyle/>
                    <a:p>
                      <a:pPr algn="l" fontAlgn="b"/>
                      <a:r>
                        <a:rPr lang="en-GB" sz="1100" b="1" i="0" u="none" strike="noStrike" dirty="0">
                          <a:solidFill>
                            <a:schemeClr val="tx1"/>
                          </a:solidFill>
                          <a:effectLst/>
                          <a:latin typeface="Arial" panose="020B0604020202020204" pitchFamily="34" charset="0"/>
                          <a:cs typeface="Arial" panose="020B0604020202020204" pitchFamily="34" charset="0"/>
                        </a:rPr>
                        <a:t>Activity</a:t>
                      </a:r>
                    </a:p>
                  </a:txBody>
                  <a:tcPr marL="9525" marR="9525" marT="9525" marB="0">
                    <a:lnL w="12700" cmpd="sng">
                      <a:noFill/>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7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a:t>
                      </a:r>
                      <a:endParaRPr kumimoji="0" lang="en-GB" sz="18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Seeing world famous or iconic places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87%</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castle / palace / historic house</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86%</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historic monument</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85%</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Trying local food &amp; drink specialities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83%</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park/garden</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79%</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museum</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77%</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Short (&lt; 2hrs) country or coastal walk</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77%</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contemporary culture attraction</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76%</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Experiencing local nightlife</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75%</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National Park</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75%</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graphicFrame>
        <p:nvGraphicFramePr>
          <p:cNvPr id="58" name="Table 57"/>
          <p:cNvGraphicFramePr>
            <a:graphicFrameLocks noGrp="1"/>
          </p:cNvGraphicFramePr>
          <p:nvPr>
            <p:extLst>
              <p:ext uri="{D42A27DB-BD31-4B8C-83A1-F6EECF244321}">
                <p14:modId xmlns:p14="http://schemas.microsoft.com/office/powerpoint/2010/main" val="3528417828"/>
              </p:ext>
            </p:extLst>
          </p:nvPr>
        </p:nvGraphicFramePr>
        <p:xfrm>
          <a:off x="2260600" y="2220390"/>
          <a:ext cx="4552952" cy="3996000"/>
        </p:xfrm>
        <a:graphic>
          <a:graphicData uri="http://schemas.openxmlformats.org/drawingml/2006/table">
            <a:tbl>
              <a:tblPr>
                <a:tableStyleId>{5C22544A-7EE6-4342-B048-85BDC9FD1C3A}</a:tableStyleId>
              </a:tblPr>
              <a:tblGrid>
                <a:gridCol w="1138238">
                  <a:extLst>
                    <a:ext uri="{9D8B030D-6E8A-4147-A177-3AD203B41FA5}">
                      <a16:colId xmlns:a16="http://schemas.microsoft.com/office/drawing/2014/main" xmlns="" val="2739516737"/>
                    </a:ext>
                  </a:extLst>
                </a:gridCol>
                <a:gridCol w="1138238">
                  <a:extLst>
                    <a:ext uri="{9D8B030D-6E8A-4147-A177-3AD203B41FA5}">
                      <a16:colId xmlns:a16="http://schemas.microsoft.com/office/drawing/2014/main" xmlns="" val="1766475486"/>
                    </a:ext>
                  </a:extLst>
                </a:gridCol>
                <a:gridCol w="1138238">
                  <a:extLst>
                    <a:ext uri="{9D8B030D-6E8A-4147-A177-3AD203B41FA5}">
                      <a16:colId xmlns:a16="http://schemas.microsoft.com/office/drawing/2014/main" xmlns="" val="2701203405"/>
                    </a:ext>
                  </a:extLst>
                </a:gridCol>
                <a:gridCol w="1138238">
                  <a:extLst>
                    <a:ext uri="{9D8B030D-6E8A-4147-A177-3AD203B41FA5}">
                      <a16:colId xmlns:a16="http://schemas.microsoft.com/office/drawing/2014/main" xmlns="" val="3701939803"/>
                    </a:ext>
                  </a:extLst>
                </a:gridCol>
              </a:tblGrid>
              <a:tr h="396000">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(109)</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Female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113)</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AB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111)</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(155)</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Female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110)</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141)</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18-34s without kids</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155)</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(120)</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AB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113)</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Mid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127)</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(146)</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112)</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157)</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(117)</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125)</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Mid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134)</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(130)</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C1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112)</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18-34s without kids</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123)</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(125)</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109)</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AB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109)</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Mid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125)</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(133)</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127)</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18-34s without kids</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139)</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(144)</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C1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132)</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18-34s without kids</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143)</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(160)</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113)</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137)</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18-34s without kids</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145)</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sp>
        <p:nvSpPr>
          <p:cNvPr id="59" name="Rectangle 58"/>
          <p:cNvSpPr/>
          <p:nvPr/>
        </p:nvSpPr>
        <p:spPr>
          <a:xfrm>
            <a:off x="2344387" y="1450600"/>
            <a:ext cx="2964213"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MARKET LEVEL</a:t>
            </a:r>
          </a:p>
          <a:p>
            <a:pPr>
              <a:lnSpc>
                <a:spcPts val="1100"/>
              </a:lnSpc>
            </a:pPr>
            <a:r>
              <a:rPr lang="en-GB" sz="1200" b="1" dirty="0">
                <a:solidFill>
                  <a:srgbClr val="120742"/>
                </a:solidFill>
                <a:latin typeface="Arial" panose="020B0604020202020204" pitchFamily="34" charset="0"/>
                <a:cs typeface="Arial" panose="020B0604020202020204" pitchFamily="34" charset="0"/>
              </a:rPr>
              <a:t>DEMOGRAPHIC SKEWS </a:t>
            </a:r>
          </a:p>
          <a:p>
            <a:pPr>
              <a:lnSpc>
                <a:spcPts val="1100"/>
              </a:lnSpc>
            </a:pPr>
            <a:r>
              <a:rPr lang="en-GB" sz="700" dirty="0">
                <a:latin typeface="Arial" panose="020B0604020202020204" pitchFamily="34" charset="0"/>
                <a:cs typeface="Arial" panose="020B0604020202020204" pitchFamily="34" charset="0"/>
              </a:rPr>
              <a:t>CALLING OUT OF BIGGEST SKEWS IN LEVEL OF CONSIDERATION OF ACTIVITY BY AGE, GENDER SOCIAL GRADE AND LIFESTAGE </a:t>
            </a:r>
          </a:p>
        </p:txBody>
      </p:sp>
      <p:sp>
        <p:nvSpPr>
          <p:cNvPr id="60" name="Rectangle 59"/>
          <p:cNvSpPr/>
          <p:nvPr/>
        </p:nvSpPr>
        <p:spPr>
          <a:xfrm>
            <a:off x="6955787" y="1450600"/>
            <a:ext cx="2094233"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CROSS-OVER WITH OTHER ACTIVITIES</a:t>
            </a:r>
          </a:p>
          <a:p>
            <a:pPr>
              <a:lnSpc>
                <a:spcPts val="1100"/>
              </a:lnSpc>
            </a:pPr>
            <a:r>
              <a:rPr lang="en-GB" sz="700" dirty="0">
                <a:latin typeface="Arial" panose="020B0604020202020204" pitchFamily="34" charset="0"/>
                <a:cs typeface="Arial" panose="020B0604020202020204" pitchFamily="34" charset="0"/>
              </a:rPr>
              <a:t>CONSIDERATION OF OTHER ACTIVITIES AMONG CONSIDERING ACTIVITY (TOP 2 BOX)</a:t>
            </a:r>
          </a:p>
        </p:txBody>
      </p:sp>
      <p:graphicFrame>
        <p:nvGraphicFramePr>
          <p:cNvPr id="25" name="Chart Placeholder 7">
            <a:extLst>
              <a:ext uri="{FF2B5EF4-FFF2-40B4-BE49-F238E27FC236}">
                <a16:creationId xmlns:a16="http://schemas.microsoft.com/office/drawing/2014/main" xmlns="" id="{9B11CEEC-40EF-48E8-83B1-507C2A333569}"/>
              </a:ext>
            </a:extLst>
          </p:cNvPr>
          <p:cNvGraphicFramePr>
            <a:graphicFrameLocks/>
          </p:cNvGraphicFramePr>
          <p:nvPr>
            <p:extLst>
              <p:ext uri="{D42A27DB-BD31-4B8C-83A1-F6EECF244321}">
                <p14:modId xmlns:p14="http://schemas.microsoft.com/office/powerpoint/2010/main" val="2772773638"/>
              </p:ext>
            </p:extLst>
          </p:nvPr>
        </p:nvGraphicFramePr>
        <p:xfrm>
          <a:off x="-1366069" y="855950"/>
          <a:ext cx="9743207" cy="467610"/>
        </p:xfrm>
        <a:graphic>
          <a:graphicData uri="http://schemas.openxmlformats.org/drawingml/2006/chart">
            <c:chart xmlns:c="http://schemas.openxmlformats.org/drawingml/2006/chart" xmlns:r="http://schemas.openxmlformats.org/officeDocument/2006/relationships" r:id="rId9"/>
          </a:graphicData>
        </a:graphic>
      </p:graphicFrame>
      <p:sp>
        <p:nvSpPr>
          <p:cNvPr id="26" name="Rectangle 25">
            <a:extLst>
              <a:ext uri="{FF2B5EF4-FFF2-40B4-BE49-F238E27FC236}">
                <a16:creationId xmlns:a16="http://schemas.microsoft.com/office/drawing/2014/main" xmlns="" id="{22A7903C-5429-4928-9C4F-FCF2FD38AD3E}"/>
              </a:ext>
            </a:extLst>
          </p:cNvPr>
          <p:cNvSpPr/>
          <p:nvPr/>
        </p:nvSpPr>
        <p:spPr>
          <a:xfrm>
            <a:off x="1830724" y="665551"/>
            <a:ext cx="564257" cy="276999"/>
          </a:xfrm>
          <a:prstGeom prst="rect">
            <a:avLst/>
          </a:prstGeom>
          <a:solidFill>
            <a:schemeClr val="bg1"/>
          </a:solidFill>
        </p:spPr>
        <p:txBody>
          <a:bodyPr wrap="none" lIns="0" tIns="0" rIns="0" bIns="0">
            <a:spAutoFit/>
          </a:bodyPr>
          <a:lstStyle/>
          <a:p>
            <a:r>
              <a:rPr lang="en-GB" sz="900" dirty="0">
                <a:solidFill>
                  <a:srgbClr val="92D050"/>
                </a:solidFill>
                <a:latin typeface="Arial" panose="020B0604020202020204" pitchFamily="34" charset="0"/>
                <a:cs typeface="Arial" panose="020B0604020202020204" pitchFamily="34" charset="0"/>
              </a:rPr>
              <a:t>Very likely</a:t>
            </a:r>
          </a:p>
          <a:p>
            <a:r>
              <a:rPr lang="en-GB" sz="900" dirty="0">
                <a:solidFill>
                  <a:srgbClr val="92D050"/>
                </a:solidFill>
                <a:latin typeface="Arial" panose="020B0604020202020204" pitchFamily="34" charset="0"/>
                <a:cs typeface="Arial" panose="020B0604020202020204" pitchFamily="34" charset="0"/>
              </a:rPr>
              <a:t>to consider</a:t>
            </a:r>
          </a:p>
        </p:txBody>
      </p:sp>
      <p:sp>
        <p:nvSpPr>
          <p:cNvPr id="27" name="Rectangle 26">
            <a:extLst>
              <a:ext uri="{FF2B5EF4-FFF2-40B4-BE49-F238E27FC236}">
                <a16:creationId xmlns:a16="http://schemas.microsoft.com/office/drawing/2014/main" xmlns="" id="{99B80CB3-7B67-49D8-8CD6-A1E86E23AE81}"/>
              </a:ext>
            </a:extLst>
          </p:cNvPr>
          <p:cNvSpPr/>
          <p:nvPr/>
        </p:nvSpPr>
        <p:spPr>
          <a:xfrm>
            <a:off x="2711612" y="665551"/>
            <a:ext cx="769441" cy="276999"/>
          </a:xfrm>
          <a:prstGeom prst="rect">
            <a:avLst/>
          </a:prstGeom>
          <a:solidFill>
            <a:schemeClr val="bg1"/>
          </a:solidFill>
        </p:spPr>
        <p:txBody>
          <a:bodyPr wrap="none" lIns="0" tIns="0" rIns="0" bIns="0">
            <a:spAutoFit/>
          </a:bodyPr>
          <a:lstStyle/>
          <a:p>
            <a:r>
              <a:rPr lang="en-GB" sz="900" dirty="0">
                <a:solidFill>
                  <a:srgbClr val="00B050"/>
                </a:solidFill>
                <a:latin typeface="Arial" panose="020B0604020202020204" pitchFamily="34" charset="0"/>
                <a:cs typeface="Arial" panose="020B0604020202020204" pitchFamily="34" charset="0"/>
              </a:rPr>
              <a:t>Definitely </a:t>
            </a:r>
          </a:p>
          <a:p>
            <a:r>
              <a:rPr lang="en-GB" sz="900" dirty="0">
                <a:solidFill>
                  <a:srgbClr val="00B050"/>
                </a:solidFill>
                <a:latin typeface="Arial" panose="020B0604020202020204" pitchFamily="34" charset="0"/>
                <a:cs typeface="Arial" panose="020B0604020202020204" pitchFamily="34" charset="0"/>
              </a:rPr>
              <a:t>would consider</a:t>
            </a:r>
          </a:p>
        </p:txBody>
      </p:sp>
    </p:spTree>
    <p:extLst>
      <p:ext uri="{BB962C8B-B14F-4D97-AF65-F5344CB8AC3E}">
        <p14:creationId xmlns:p14="http://schemas.microsoft.com/office/powerpoint/2010/main" val="1255770216"/>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ext Placeholder 17"/>
          <p:cNvSpPr>
            <a:spLocks noGrp="1"/>
          </p:cNvSpPr>
          <p:nvPr>
            <p:ph type="body" sz="quarter" idx="13"/>
          </p:nvPr>
        </p:nvSpPr>
        <p:spPr>
          <a:xfrm>
            <a:off x="364445" y="6396162"/>
            <a:ext cx="4381504" cy="274638"/>
          </a:xfrm>
        </p:spPr>
        <p:txBody>
          <a:bodyPr lIns="0"/>
          <a:lstStyle/>
          <a:p>
            <a:r>
              <a:rPr lang="en-GB" dirty="0"/>
              <a:t>Discover England Fund – Activities &amp; Themes Research 2017</a:t>
            </a:r>
          </a:p>
        </p:txBody>
      </p:sp>
      <p:pic>
        <p:nvPicPr>
          <p:cNvPr id="6" name="Picture 5"/>
          <p:cNvPicPr>
            <a:picLocks noChangeAspect="1"/>
          </p:cNvPicPr>
          <p:nvPr/>
        </p:nvPicPr>
        <p:blipFill>
          <a:blip r:embed="rId3">
            <a:clrChange>
              <a:clrFrom>
                <a:srgbClr val="FFFFFF"/>
              </a:clrFrom>
              <a:clrTo>
                <a:srgbClr val="FFFFFF">
                  <a:alpha val="0"/>
                </a:srgbClr>
              </a:clrTo>
            </a:clrChange>
          </a:blip>
          <a:stretch>
            <a:fillRect/>
          </a:stretch>
        </p:blipFill>
        <p:spPr>
          <a:xfrm>
            <a:off x="7118198" y="6384361"/>
            <a:ext cx="947246" cy="257740"/>
          </a:xfrm>
          <a:prstGeom prst="rect">
            <a:avLst/>
          </a:prstGeom>
        </p:spPr>
      </p:pic>
      <p:pic>
        <p:nvPicPr>
          <p:cNvPr id="24" name="Picture 23"/>
          <p:cNvPicPr>
            <a:picLocks noChangeAspect="1"/>
          </p:cNvPicPr>
          <p:nvPr/>
        </p:nvPicPr>
        <p:blipFill rotWithShape="1">
          <a:blip r:embed="rId4"/>
          <a:srcRect l="17343" t="4419" r="12023" b="12561"/>
          <a:stretch/>
        </p:blipFill>
        <p:spPr>
          <a:xfrm>
            <a:off x="8172950" y="6341608"/>
            <a:ext cx="359990" cy="355944"/>
          </a:xfrm>
          <a:prstGeom prst="ellipse">
            <a:avLst/>
          </a:prstGeom>
        </p:spPr>
      </p:pic>
      <p:sp>
        <p:nvSpPr>
          <p:cNvPr id="38" name="TextBox 37"/>
          <p:cNvSpPr txBox="1"/>
          <p:nvPr/>
        </p:nvSpPr>
        <p:spPr>
          <a:xfrm>
            <a:off x="1997213" y="274989"/>
            <a:ext cx="4897451" cy="307777"/>
          </a:xfrm>
          <a:prstGeom prst="rect">
            <a:avLst/>
          </a:prstGeom>
          <a:noFill/>
        </p:spPr>
        <p:txBody>
          <a:bodyPr wrap="square" rtlCol="0">
            <a:spAutoFit/>
          </a:bodyPr>
          <a:lstStyle/>
          <a:p>
            <a:r>
              <a:rPr lang="en-GB" sz="1400" b="1" dirty="0">
                <a:solidFill>
                  <a:schemeClr val="bg1"/>
                </a:solidFill>
                <a:latin typeface="Arial" panose="020B0604020202020204" pitchFamily="34" charset="0"/>
                <a:cs typeface="Arial" panose="020B0604020202020204" pitchFamily="34" charset="0"/>
              </a:rPr>
              <a:t>Visiting a theme park</a:t>
            </a:r>
          </a:p>
        </p:txBody>
      </p:sp>
      <p:pic>
        <p:nvPicPr>
          <p:cNvPr id="31" name="Picture 30"/>
          <p:cNvPicPr>
            <a:picLocks noChangeAspect="1"/>
          </p:cNvPicPr>
          <p:nvPr/>
        </p:nvPicPr>
        <p:blipFill rotWithShape="1">
          <a:blip r:embed="rId5">
            <a:clrChange>
              <a:clrFrom>
                <a:srgbClr val="FFFFFF"/>
              </a:clrFrom>
              <a:clrTo>
                <a:srgbClr val="FFFFFF">
                  <a:alpha val="0"/>
                </a:srgbClr>
              </a:clrTo>
            </a:clrChange>
            <a:duotone>
              <a:schemeClr val="accent1">
                <a:shade val="45000"/>
                <a:satMod val="135000"/>
              </a:schemeClr>
              <a:prstClr val="white"/>
            </a:duotone>
          </a:blip>
          <a:srcRect l="12310"/>
          <a:stretch/>
        </p:blipFill>
        <p:spPr>
          <a:xfrm>
            <a:off x="2312861" y="2221322"/>
            <a:ext cx="1060577" cy="409658"/>
          </a:xfrm>
          <a:prstGeom prst="rect">
            <a:avLst/>
          </a:prstGeom>
        </p:spPr>
      </p:pic>
      <p:grpSp>
        <p:nvGrpSpPr>
          <p:cNvPr id="35" name="Group 34"/>
          <p:cNvGrpSpPr/>
          <p:nvPr/>
        </p:nvGrpSpPr>
        <p:grpSpPr>
          <a:xfrm>
            <a:off x="3786188" y="2228850"/>
            <a:ext cx="376238" cy="370021"/>
            <a:chOff x="9854026" y="2720970"/>
            <a:chExt cx="2328762" cy="2438400"/>
          </a:xfrm>
        </p:grpSpPr>
        <p:pic>
          <p:nvPicPr>
            <p:cNvPr id="36" name="Picture 35"/>
            <p:cNvPicPr>
              <a:picLocks noChangeAspect="1"/>
            </p:cNvPicPr>
            <p:nvPr/>
          </p:nvPicPr>
          <p:blipFill rotWithShape="1">
            <a:blip r:embed="rId6">
              <a:clrChange>
                <a:clrFrom>
                  <a:srgbClr val="FFFFFF"/>
                </a:clrFrom>
                <a:clrTo>
                  <a:srgbClr val="FFFFFF">
                    <a:alpha val="0"/>
                  </a:srgbClr>
                </a:clrTo>
              </a:clrChange>
              <a:duotone>
                <a:schemeClr val="accent1">
                  <a:shade val="45000"/>
                  <a:satMod val="135000"/>
                </a:schemeClr>
                <a:prstClr val="white"/>
              </a:duotone>
            </a:blip>
            <a:srcRect l="3673" r="64404"/>
            <a:stretch/>
          </p:blipFill>
          <p:spPr>
            <a:xfrm>
              <a:off x="9854026" y="2720970"/>
              <a:ext cx="1173708" cy="2438400"/>
            </a:xfrm>
            <a:prstGeom prst="rect">
              <a:avLst/>
            </a:prstGeom>
          </p:spPr>
        </p:pic>
        <p:pic>
          <p:nvPicPr>
            <p:cNvPr id="41" name="Picture 40"/>
            <p:cNvPicPr>
              <a:picLocks noChangeAspect="1"/>
            </p:cNvPicPr>
            <p:nvPr/>
          </p:nvPicPr>
          <p:blipFill rotWithShape="1">
            <a:blip r:embed="rId6">
              <a:clrChange>
                <a:clrFrom>
                  <a:srgbClr val="FFFFFF"/>
                </a:clrFrom>
                <a:clrTo>
                  <a:srgbClr val="FFFFFF">
                    <a:alpha val="0"/>
                  </a:srgbClr>
                </a:clrTo>
              </a:clrChange>
              <a:duotone>
                <a:schemeClr val="accent1">
                  <a:shade val="45000"/>
                  <a:satMod val="135000"/>
                </a:schemeClr>
                <a:prstClr val="white"/>
              </a:duotone>
            </a:blip>
            <a:srcRect l="66034" r="2043"/>
            <a:stretch/>
          </p:blipFill>
          <p:spPr>
            <a:xfrm>
              <a:off x="11009080" y="2720970"/>
              <a:ext cx="1173708" cy="2438400"/>
            </a:xfrm>
            <a:prstGeom prst="rect">
              <a:avLst/>
            </a:prstGeom>
          </p:spPr>
        </p:pic>
      </p:grpSp>
      <p:pic>
        <p:nvPicPr>
          <p:cNvPr id="43" name="Picture 42"/>
          <p:cNvPicPr>
            <a:picLocks noChangeAspect="1"/>
          </p:cNvPicPr>
          <p:nvPr/>
        </p:nvPicPr>
        <p:blipFill>
          <a:blip r:embed="rId7">
            <a:clrChange>
              <a:clrFrom>
                <a:srgbClr val="FFFFFF"/>
              </a:clrFrom>
              <a:clrTo>
                <a:srgbClr val="FFFFFF">
                  <a:alpha val="0"/>
                </a:srgbClr>
              </a:clrTo>
            </a:clrChange>
            <a:duotone>
              <a:schemeClr val="accent1">
                <a:shade val="45000"/>
                <a:satMod val="135000"/>
              </a:schemeClr>
              <a:prstClr val="white"/>
            </a:duotone>
          </a:blip>
          <a:stretch>
            <a:fillRect/>
          </a:stretch>
        </p:blipFill>
        <p:spPr>
          <a:xfrm>
            <a:off x="4900113" y="2233613"/>
            <a:ext cx="400136" cy="355163"/>
          </a:xfrm>
          <a:prstGeom prst="rect">
            <a:avLst/>
          </a:prstGeom>
        </p:spPr>
      </p:pic>
      <p:pic>
        <p:nvPicPr>
          <p:cNvPr id="45" name="Picture 44"/>
          <p:cNvPicPr>
            <a:picLocks noChangeAspect="1"/>
          </p:cNvPicPr>
          <p:nvPr/>
        </p:nvPicPr>
        <p:blipFill>
          <a:blip r:embed="rId8">
            <a:clrChange>
              <a:clrFrom>
                <a:srgbClr val="FFFFFF"/>
              </a:clrFrom>
              <a:clrTo>
                <a:srgbClr val="FFFFFF">
                  <a:alpha val="0"/>
                </a:srgbClr>
              </a:clrTo>
            </a:clrChange>
            <a:duotone>
              <a:schemeClr val="accent1">
                <a:shade val="45000"/>
                <a:satMod val="135000"/>
              </a:schemeClr>
              <a:prstClr val="white"/>
            </a:duotone>
          </a:blip>
          <a:stretch>
            <a:fillRect/>
          </a:stretch>
        </p:blipFill>
        <p:spPr>
          <a:xfrm>
            <a:off x="5999205" y="2227674"/>
            <a:ext cx="525420" cy="355840"/>
          </a:xfrm>
          <a:prstGeom prst="rect">
            <a:avLst/>
          </a:prstGeom>
        </p:spPr>
      </p:pic>
      <p:sp>
        <p:nvSpPr>
          <p:cNvPr id="33" name="Rectangle 32"/>
          <p:cNvSpPr/>
          <p:nvPr/>
        </p:nvSpPr>
        <p:spPr>
          <a:xfrm>
            <a:off x="222440" y="943161"/>
            <a:ext cx="1550020" cy="323165"/>
          </a:xfrm>
          <a:prstGeom prst="rect">
            <a:avLst/>
          </a:prstGeom>
          <a:noFill/>
        </p:spPr>
        <p:txBody>
          <a:bodyPr wrap="square" lIns="0" tIns="0" rIns="0" bIns="0">
            <a:spAutoFit/>
          </a:bodyPr>
          <a:lstStyle/>
          <a:p>
            <a:pPr algn="r"/>
            <a:r>
              <a:rPr lang="en-GB" sz="1050" b="1" dirty="0">
                <a:latin typeface="Arial" panose="020B0604020202020204" pitchFamily="34" charset="0"/>
                <a:cs typeface="Arial" panose="020B0604020202020204" pitchFamily="34" charset="0"/>
              </a:rPr>
              <a:t>Consideration of </a:t>
            </a:r>
          </a:p>
          <a:p>
            <a:pPr algn="r"/>
            <a:r>
              <a:rPr lang="en-GB" sz="1050" b="1" dirty="0">
                <a:latin typeface="Arial" panose="020B0604020202020204" pitchFamily="34" charset="0"/>
                <a:cs typeface="Arial" panose="020B0604020202020204" pitchFamily="34" charset="0"/>
              </a:rPr>
              <a:t>activity in England </a:t>
            </a:r>
            <a:endParaRPr lang="en-GB" sz="1050" b="1" dirty="0">
              <a:solidFill>
                <a:srgbClr val="00B050"/>
              </a:solidFill>
              <a:latin typeface="Arial" panose="020B0604020202020204" pitchFamily="34" charset="0"/>
              <a:cs typeface="Arial" panose="020B0604020202020204" pitchFamily="34" charset="0"/>
            </a:endParaRPr>
          </a:p>
        </p:txBody>
      </p:sp>
      <p:sp>
        <p:nvSpPr>
          <p:cNvPr id="51" name="Oval 50"/>
          <p:cNvSpPr/>
          <p:nvPr/>
        </p:nvSpPr>
        <p:spPr>
          <a:xfrm>
            <a:off x="7611047"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Tier 3</a:t>
            </a:r>
          </a:p>
          <a:p>
            <a:pPr lvl="0" algn="ctr"/>
            <a:r>
              <a:rPr lang="en-US" sz="900" baseline="-3000" dirty="0">
                <a:solidFill>
                  <a:srgbClr val="120742"/>
                </a:solidFill>
                <a:latin typeface="Arial" panose="020B0604020202020204" pitchFamily="34" charset="0"/>
                <a:cs typeface="Arial" panose="020B0604020202020204" pitchFamily="34" charset="0"/>
              </a:rPr>
              <a:t>Consideration </a:t>
            </a:r>
          </a:p>
          <a:p>
            <a:pPr lvl="0" algn="ctr"/>
            <a:r>
              <a:rPr lang="en-US" sz="900" baseline="-3000" dirty="0">
                <a:solidFill>
                  <a:srgbClr val="120742"/>
                </a:solidFill>
                <a:latin typeface="Arial" panose="020B0604020202020204" pitchFamily="34" charset="0"/>
                <a:cs typeface="Arial" panose="020B0604020202020204" pitchFamily="34" charset="0"/>
              </a:rPr>
              <a:t>tier (activity)</a:t>
            </a:r>
          </a:p>
        </p:txBody>
      </p:sp>
      <p:sp>
        <p:nvSpPr>
          <p:cNvPr id="52" name="Oval 51"/>
          <p:cNvSpPr/>
          <p:nvPr/>
        </p:nvSpPr>
        <p:spPr>
          <a:xfrm>
            <a:off x="8384732"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Rank 26</a:t>
            </a:r>
          </a:p>
          <a:p>
            <a:pPr lvl="0" algn="ctr"/>
            <a:r>
              <a:rPr lang="en-US" sz="900" baseline="-3000" dirty="0">
                <a:solidFill>
                  <a:srgbClr val="120742"/>
                </a:solidFill>
                <a:latin typeface="Arial" panose="020B0604020202020204" pitchFamily="34" charset="0"/>
                <a:cs typeface="Arial" panose="020B0604020202020204" pitchFamily="34" charset="0"/>
              </a:rPr>
              <a:t>Activity cluster</a:t>
            </a:r>
          </a:p>
          <a:p>
            <a:pPr lvl="0" algn="ctr"/>
            <a:r>
              <a:rPr lang="en-US" sz="900" baseline="-3000" dirty="0">
                <a:solidFill>
                  <a:srgbClr val="120742"/>
                </a:solidFill>
                <a:latin typeface="Arial" panose="020B0604020202020204" pitchFamily="34" charset="0"/>
                <a:cs typeface="Arial" panose="020B0604020202020204" pitchFamily="34" charset="0"/>
              </a:rPr>
              <a:t>ranking </a:t>
            </a:r>
          </a:p>
        </p:txBody>
      </p:sp>
      <p:sp>
        <p:nvSpPr>
          <p:cNvPr id="53" name="Oval 52"/>
          <p:cNvSpPr/>
          <p:nvPr/>
        </p:nvSpPr>
        <p:spPr>
          <a:xfrm>
            <a:off x="6837362"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39%</a:t>
            </a:r>
          </a:p>
          <a:p>
            <a:pPr lvl="0" algn="ctr"/>
            <a:r>
              <a:rPr lang="en-US" sz="900" baseline="-3000" dirty="0">
                <a:solidFill>
                  <a:srgbClr val="120742"/>
                </a:solidFill>
                <a:latin typeface="Arial" panose="020B0604020202020204" pitchFamily="34" charset="0"/>
                <a:cs typeface="Arial" panose="020B0604020202020204" pitchFamily="34" charset="0"/>
              </a:rPr>
              <a:t>Consideration </a:t>
            </a:r>
          </a:p>
          <a:p>
            <a:pPr lvl="0" algn="ctr"/>
            <a:r>
              <a:rPr lang="en-US" sz="900" baseline="-3000" dirty="0">
                <a:solidFill>
                  <a:srgbClr val="120742"/>
                </a:solidFill>
                <a:latin typeface="Arial" panose="020B0604020202020204" pitchFamily="34" charset="0"/>
                <a:cs typeface="Arial" panose="020B0604020202020204" pitchFamily="34" charset="0"/>
              </a:rPr>
              <a:t>of activity</a:t>
            </a:r>
          </a:p>
        </p:txBody>
      </p:sp>
      <p:graphicFrame>
        <p:nvGraphicFramePr>
          <p:cNvPr id="54" name="Table 53"/>
          <p:cNvGraphicFramePr>
            <a:graphicFrameLocks noGrp="1"/>
          </p:cNvGraphicFramePr>
          <p:nvPr>
            <p:extLst>
              <p:ext uri="{D42A27DB-BD31-4B8C-83A1-F6EECF244321}">
                <p14:modId xmlns:p14="http://schemas.microsoft.com/office/powerpoint/2010/main" val="3792577331"/>
              </p:ext>
            </p:extLst>
          </p:nvPr>
        </p:nvGraphicFramePr>
        <p:xfrm>
          <a:off x="352419" y="2220075"/>
          <a:ext cx="1817372" cy="3996000"/>
        </p:xfrm>
        <a:graphic>
          <a:graphicData uri="http://schemas.openxmlformats.org/drawingml/2006/table">
            <a:tbl>
              <a:tblPr>
                <a:tableStyleId>{5C22544A-7EE6-4342-B048-85BDC9FD1C3A}</a:tableStyleId>
              </a:tblPr>
              <a:tblGrid>
                <a:gridCol w="506413">
                  <a:extLst>
                    <a:ext uri="{9D8B030D-6E8A-4147-A177-3AD203B41FA5}">
                      <a16:colId xmlns:a16="http://schemas.microsoft.com/office/drawing/2014/main" xmlns="" val="63228188"/>
                    </a:ext>
                  </a:extLst>
                </a:gridCol>
                <a:gridCol w="495871">
                  <a:extLst>
                    <a:ext uri="{9D8B030D-6E8A-4147-A177-3AD203B41FA5}">
                      <a16:colId xmlns:a16="http://schemas.microsoft.com/office/drawing/2014/main" xmlns="" val="1958371471"/>
                    </a:ext>
                  </a:extLst>
                </a:gridCol>
                <a:gridCol w="369316">
                  <a:extLst>
                    <a:ext uri="{9D8B030D-6E8A-4147-A177-3AD203B41FA5}">
                      <a16:colId xmlns:a16="http://schemas.microsoft.com/office/drawing/2014/main" xmlns="" val="2739516737"/>
                    </a:ext>
                  </a:extLst>
                </a:gridCol>
                <a:gridCol w="445772">
                  <a:extLst>
                    <a:ext uri="{9D8B030D-6E8A-4147-A177-3AD203B41FA5}">
                      <a16:colId xmlns:a16="http://schemas.microsoft.com/office/drawing/2014/main" xmlns="" val="2729930291"/>
                    </a:ext>
                  </a:extLst>
                </a:gridCol>
              </a:tblGrid>
              <a:tr h="396000">
                <a:tc>
                  <a:txBody>
                    <a:bodyPr/>
                    <a:lstStyle/>
                    <a:p>
                      <a:pPr algn="l" fontAlgn="b"/>
                      <a:r>
                        <a:rPr lang="en-GB" sz="1100" b="1" i="0" u="none" strike="noStrike" dirty="0">
                          <a:solidFill>
                            <a:schemeClr val="tx1"/>
                          </a:solidFill>
                          <a:effectLst/>
                          <a:latin typeface="Arial" panose="020B0604020202020204" pitchFamily="34" charset="0"/>
                          <a:cs typeface="Arial" panose="020B0604020202020204" pitchFamily="34" charset="0"/>
                        </a:rPr>
                        <a:t>Market</a:t>
                      </a:r>
                    </a:p>
                  </a:txBody>
                  <a:tcPr marL="9525" marR="9525" marT="0" marB="0">
                    <a:lnL w="12700" cmpd="sng">
                      <a:noFill/>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8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 &amp; INDEX </a:t>
                      </a:r>
                      <a:endParaRPr lang="en-GB" sz="2000" b="1" i="0" u="none" strike="noStrike" dirty="0">
                        <a:solidFill>
                          <a:schemeClr val="tx1"/>
                        </a:solidFill>
                        <a:effectLst/>
                        <a:latin typeface="Arial" panose="020B0604020202020204" pitchFamily="34" charset="0"/>
                        <a:cs typeface="Arial" panose="020B0604020202020204" pitchFamily="34" charset="0"/>
                      </a:endParaRPr>
                    </a:p>
                  </a:txBody>
                  <a:tcPr marL="9525" marR="9525" marT="0"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en-GB" sz="1100" b="1"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1100" b="1"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Rank</a:t>
                      </a:r>
                      <a:endParaRPr kumimoji="0" lang="en-GB" sz="11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9525" marR="9525" marT="0" marB="0">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CH</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64%</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165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14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IT</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45%</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116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92D050"/>
                    </a:solid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22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SP</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42%</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108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24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UK</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37%</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96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28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USA</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37%</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95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33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AUS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33%</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87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25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FR</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31%</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81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27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NO</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31%</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81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28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DE</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28%</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72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C00000"/>
                    </a:solid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28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NL</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23%</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59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C00000"/>
                    </a:solid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29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sp>
        <p:nvSpPr>
          <p:cNvPr id="55" name="Rectangle 54"/>
          <p:cNvSpPr/>
          <p:nvPr/>
        </p:nvSpPr>
        <p:spPr>
          <a:xfrm>
            <a:off x="352419" y="1450600"/>
            <a:ext cx="1909642"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MARKET LEVEL CONSIDERATION</a:t>
            </a:r>
          </a:p>
          <a:p>
            <a:pPr>
              <a:lnSpc>
                <a:spcPts val="1100"/>
              </a:lnSpc>
            </a:pPr>
            <a:r>
              <a:rPr lang="en-GB" sz="700" dirty="0">
                <a:latin typeface="Arial" panose="020B0604020202020204" pitchFamily="34" charset="0"/>
                <a:cs typeface="Arial" panose="020B0604020202020204" pitchFamily="34" charset="0"/>
              </a:rPr>
              <a:t>TOP 2 BOX CONSIDERATION OF ACTIVITY INDEXED VS. TOTAL &amp;  RANKED </a:t>
            </a:r>
          </a:p>
        </p:txBody>
      </p:sp>
      <p:graphicFrame>
        <p:nvGraphicFramePr>
          <p:cNvPr id="56" name="Table 55"/>
          <p:cNvGraphicFramePr>
            <a:graphicFrameLocks noGrp="1"/>
          </p:cNvGraphicFramePr>
          <p:nvPr>
            <p:extLst>
              <p:ext uri="{D42A27DB-BD31-4B8C-83A1-F6EECF244321}">
                <p14:modId xmlns:p14="http://schemas.microsoft.com/office/powerpoint/2010/main" val="1299238307"/>
              </p:ext>
            </p:extLst>
          </p:nvPr>
        </p:nvGraphicFramePr>
        <p:xfrm>
          <a:off x="6961775" y="2220075"/>
          <a:ext cx="2031429" cy="3996000"/>
        </p:xfrm>
        <a:graphic>
          <a:graphicData uri="http://schemas.openxmlformats.org/drawingml/2006/table">
            <a:tbl>
              <a:tblPr>
                <a:tableStyleId>{5C22544A-7EE6-4342-B048-85BDC9FD1C3A}</a:tableStyleId>
              </a:tblPr>
              <a:tblGrid>
                <a:gridCol w="1440000">
                  <a:extLst>
                    <a:ext uri="{9D8B030D-6E8A-4147-A177-3AD203B41FA5}">
                      <a16:colId xmlns:a16="http://schemas.microsoft.com/office/drawing/2014/main" xmlns="" val="63228188"/>
                    </a:ext>
                  </a:extLst>
                </a:gridCol>
                <a:gridCol w="591429">
                  <a:extLst>
                    <a:ext uri="{9D8B030D-6E8A-4147-A177-3AD203B41FA5}">
                      <a16:colId xmlns:a16="http://schemas.microsoft.com/office/drawing/2014/main" xmlns="" val="2739516737"/>
                    </a:ext>
                  </a:extLst>
                </a:gridCol>
              </a:tblGrid>
              <a:tr h="396000">
                <a:tc>
                  <a:txBody>
                    <a:bodyPr/>
                    <a:lstStyle/>
                    <a:p>
                      <a:pPr algn="l" fontAlgn="b"/>
                      <a:r>
                        <a:rPr lang="en-GB" sz="1100" b="1" i="0" u="none" strike="noStrike" dirty="0">
                          <a:solidFill>
                            <a:schemeClr val="tx1"/>
                          </a:solidFill>
                          <a:effectLst/>
                          <a:latin typeface="Arial" panose="020B0604020202020204" pitchFamily="34" charset="0"/>
                          <a:cs typeface="Arial" panose="020B0604020202020204" pitchFamily="34" charset="0"/>
                        </a:rPr>
                        <a:t>Activity</a:t>
                      </a:r>
                    </a:p>
                  </a:txBody>
                  <a:tcPr marL="9525" marR="9525" marT="9525" marB="0">
                    <a:lnL w="12700" cmpd="sng">
                      <a:noFill/>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7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a:t>
                      </a:r>
                      <a:endParaRPr kumimoji="0" lang="en-GB" sz="18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Seeing world famous or iconic places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87%</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historic monument</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86%</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castle / palace / historic house</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86%</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Trying local food &amp; drink specialities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85%</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National Park</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82%</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museum</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81%</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park/garden</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79%</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Exploring villages / rural areas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76%</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Food &amp; drink tour or attraction</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76%</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Long (&gt; half day) country or coastal walk</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76%</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graphicFrame>
        <p:nvGraphicFramePr>
          <p:cNvPr id="58" name="Table 57"/>
          <p:cNvGraphicFramePr>
            <a:graphicFrameLocks noGrp="1"/>
          </p:cNvGraphicFramePr>
          <p:nvPr>
            <p:extLst>
              <p:ext uri="{D42A27DB-BD31-4B8C-83A1-F6EECF244321}">
                <p14:modId xmlns:p14="http://schemas.microsoft.com/office/powerpoint/2010/main" val="3557926527"/>
              </p:ext>
            </p:extLst>
          </p:nvPr>
        </p:nvGraphicFramePr>
        <p:xfrm>
          <a:off x="2260600" y="2220390"/>
          <a:ext cx="4552952" cy="3996000"/>
        </p:xfrm>
        <a:graphic>
          <a:graphicData uri="http://schemas.openxmlformats.org/drawingml/2006/table">
            <a:tbl>
              <a:tblPr>
                <a:tableStyleId>{5C22544A-7EE6-4342-B048-85BDC9FD1C3A}</a:tableStyleId>
              </a:tblPr>
              <a:tblGrid>
                <a:gridCol w="1138238">
                  <a:extLst>
                    <a:ext uri="{9D8B030D-6E8A-4147-A177-3AD203B41FA5}">
                      <a16:colId xmlns:a16="http://schemas.microsoft.com/office/drawing/2014/main" xmlns="" val="2739516737"/>
                    </a:ext>
                  </a:extLst>
                </a:gridCol>
                <a:gridCol w="1138238">
                  <a:extLst>
                    <a:ext uri="{9D8B030D-6E8A-4147-A177-3AD203B41FA5}">
                      <a16:colId xmlns:a16="http://schemas.microsoft.com/office/drawing/2014/main" xmlns="" val="1766475486"/>
                    </a:ext>
                  </a:extLst>
                </a:gridCol>
                <a:gridCol w="1138238">
                  <a:extLst>
                    <a:ext uri="{9D8B030D-6E8A-4147-A177-3AD203B41FA5}">
                      <a16:colId xmlns:a16="http://schemas.microsoft.com/office/drawing/2014/main" xmlns="" val="2701203405"/>
                    </a:ext>
                  </a:extLst>
                </a:gridCol>
                <a:gridCol w="1138238">
                  <a:extLst>
                    <a:ext uri="{9D8B030D-6E8A-4147-A177-3AD203B41FA5}">
                      <a16:colId xmlns:a16="http://schemas.microsoft.com/office/drawing/2014/main" xmlns="" val="3701939803"/>
                    </a:ext>
                  </a:extLst>
                </a:gridCol>
              </a:tblGrid>
              <a:tr h="396000">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(111)</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C1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113)</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126)</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(114)</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117)</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139)</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(163)</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136)</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187)</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(135)</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116)</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147)</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(130)</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127)</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Mid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154)</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(140)</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117)</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147)</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154)</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(167)</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131)</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174)</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(169)</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120)</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172)</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(155)</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121)</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121)</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Mid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168)</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sp>
        <p:nvSpPr>
          <p:cNvPr id="59" name="Rectangle 58"/>
          <p:cNvSpPr/>
          <p:nvPr/>
        </p:nvSpPr>
        <p:spPr>
          <a:xfrm>
            <a:off x="2344387" y="1450600"/>
            <a:ext cx="2926113"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MARKET LEVEL</a:t>
            </a:r>
          </a:p>
          <a:p>
            <a:pPr>
              <a:lnSpc>
                <a:spcPts val="1100"/>
              </a:lnSpc>
            </a:pPr>
            <a:r>
              <a:rPr lang="en-GB" sz="1200" b="1" dirty="0">
                <a:solidFill>
                  <a:srgbClr val="120742"/>
                </a:solidFill>
                <a:latin typeface="Arial" panose="020B0604020202020204" pitchFamily="34" charset="0"/>
                <a:cs typeface="Arial" panose="020B0604020202020204" pitchFamily="34" charset="0"/>
              </a:rPr>
              <a:t>DEMOGRAPHIC SKEWS </a:t>
            </a:r>
          </a:p>
          <a:p>
            <a:pPr>
              <a:lnSpc>
                <a:spcPts val="1100"/>
              </a:lnSpc>
            </a:pPr>
            <a:r>
              <a:rPr lang="en-GB" sz="700" dirty="0">
                <a:latin typeface="Arial" panose="020B0604020202020204" pitchFamily="34" charset="0"/>
                <a:cs typeface="Arial" panose="020B0604020202020204" pitchFamily="34" charset="0"/>
              </a:rPr>
              <a:t>CALLING OUT OF BIGGEST SKEWS IN LEVEL OF CONSIDERATION OF ACTIVITY BY AGE, GENDER SOCIAL GRADE AND LIFESTAGE </a:t>
            </a:r>
          </a:p>
        </p:txBody>
      </p:sp>
      <p:sp>
        <p:nvSpPr>
          <p:cNvPr id="60" name="Rectangle 59"/>
          <p:cNvSpPr/>
          <p:nvPr/>
        </p:nvSpPr>
        <p:spPr>
          <a:xfrm>
            <a:off x="6955787" y="1450600"/>
            <a:ext cx="2094233"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CROSS-OVER WITH OTHER ACTIVITIES</a:t>
            </a:r>
          </a:p>
          <a:p>
            <a:pPr>
              <a:lnSpc>
                <a:spcPts val="1100"/>
              </a:lnSpc>
            </a:pPr>
            <a:r>
              <a:rPr lang="en-GB" sz="700" dirty="0">
                <a:latin typeface="Arial" panose="020B0604020202020204" pitchFamily="34" charset="0"/>
                <a:cs typeface="Arial" panose="020B0604020202020204" pitchFamily="34" charset="0"/>
              </a:rPr>
              <a:t>CONSIDERATION OF OTHER ACTIVITIES AMONG CONSIDERING ACTIVITY (TOP 2 BOX)</a:t>
            </a:r>
          </a:p>
        </p:txBody>
      </p:sp>
      <p:graphicFrame>
        <p:nvGraphicFramePr>
          <p:cNvPr id="25" name="Chart Placeholder 7">
            <a:extLst>
              <a:ext uri="{FF2B5EF4-FFF2-40B4-BE49-F238E27FC236}">
                <a16:creationId xmlns:a16="http://schemas.microsoft.com/office/drawing/2014/main" xmlns="" id="{0C00D088-FF04-4E89-85E0-1571921D1F86}"/>
              </a:ext>
            </a:extLst>
          </p:cNvPr>
          <p:cNvGraphicFramePr>
            <a:graphicFrameLocks/>
          </p:cNvGraphicFramePr>
          <p:nvPr>
            <p:extLst>
              <p:ext uri="{D42A27DB-BD31-4B8C-83A1-F6EECF244321}">
                <p14:modId xmlns:p14="http://schemas.microsoft.com/office/powerpoint/2010/main" val="2130737503"/>
              </p:ext>
            </p:extLst>
          </p:nvPr>
        </p:nvGraphicFramePr>
        <p:xfrm>
          <a:off x="-1366069" y="855950"/>
          <a:ext cx="9743207" cy="467610"/>
        </p:xfrm>
        <a:graphic>
          <a:graphicData uri="http://schemas.openxmlformats.org/drawingml/2006/chart">
            <c:chart xmlns:c="http://schemas.openxmlformats.org/drawingml/2006/chart" xmlns:r="http://schemas.openxmlformats.org/officeDocument/2006/relationships" r:id="rId9"/>
          </a:graphicData>
        </a:graphic>
      </p:graphicFrame>
      <p:sp>
        <p:nvSpPr>
          <p:cNvPr id="26" name="Rectangle 25">
            <a:extLst>
              <a:ext uri="{FF2B5EF4-FFF2-40B4-BE49-F238E27FC236}">
                <a16:creationId xmlns:a16="http://schemas.microsoft.com/office/drawing/2014/main" xmlns="" id="{DA0FD6BE-829C-4742-9143-A87EDA9EF797}"/>
              </a:ext>
            </a:extLst>
          </p:cNvPr>
          <p:cNvSpPr/>
          <p:nvPr/>
        </p:nvSpPr>
        <p:spPr>
          <a:xfrm>
            <a:off x="1830724" y="665551"/>
            <a:ext cx="564257" cy="276999"/>
          </a:xfrm>
          <a:prstGeom prst="rect">
            <a:avLst/>
          </a:prstGeom>
          <a:solidFill>
            <a:schemeClr val="bg1"/>
          </a:solidFill>
        </p:spPr>
        <p:txBody>
          <a:bodyPr wrap="none" lIns="0" tIns="0" rIns="0" bIns="0">
            <a:spAutoFit/>
          </a:bodyPr>
          <a:lstStyle/>
          <a:p>
            <a:r>
              <a:rPr lang="en-GB" sz="900" dirty="0">
                <a:solidFill>
                  <a:srgbClr val="92D050"/>
                </a:solidFill>
                <a:latin typeface="Arial" panose="020B0604020202020204" pitchFamily="34" charset="0"/>
                <a:cs typeface="Arial" panose="020B0604020202020204" pitchFamily="34" charset="0"/>
              </a:rPr>
              <a:t>Very likely</a:t>
            </a:r>
          </a:p>
          <a:p>
            <a:r>
              <a:rPr lang="en-GB" sz="900" dirty="0">
                <a:solidFill>
                  <a:srgbClr val="92D050"/>
                </a:solidFill>
                <a:latin typeface="Arial" panose="020B0604020202020204" pitchFamily="34" charset="0"/>
                <a:cs typeface="Arial" panose="020B0604020202020204" pitchFamily="34" charset="0"/>
              </a:rPr>
              <a:t>to consider</a:t>
            </a:r>
          </a:p>
        </p:txBody>
      </p:sp>
      <p:sp>
        <p:nvSpPr>
          <p:cNvPr id="27" name="Rectangle 26">
            <a:extLst>
              <a:ext uri="{FF2B5EF4-FFF2-40B4-BE49-F238E27FC236}">
                <a16:creationId xmlns:a16="http://schemas.microsoft.com/office/drawing/2014/main" xmlns="" id="{5642015E-E4BD-4234-BBA2-7BA55C3DE678}"/>
              </a:ext>
            </a:extLst>
          </p:cNvPr>
          <p:cNvSpPr/>
          <p:nvPr/>
        </p:nvSpPr>
        <p:spPr>
          <a:xfrm>
            <a:off x="2740187" y="665551"/>
            <a:ext cx="769441" cy="276999"/>
          </a:xfrm>
          <a:prstGeom prst="rect">
            <a:avLst/>
          </a:prstGeom>
          <a:solidFill>
            <a:schemeClr val="bg1"/>
          </a:solidFill>
        </p:spPr>
        <p:txBody>
          <a:bodyPr wrap="none" lIns="0" tIns="0" rIns="0" bIns="0">
            <a:spAutoFit/>
          </a:bodyPr>
          <a:lstStyle/>
          <a:p>
            <a:r>
              <a:rPr lang="en-GB" sz="900" dirty="0">
                <a:solidFill>
                  <a:srgbClr val="00B050"/>
                </a:solidFill>
                <a:latin typeface="Arial" panose="020B0604020202020204" pitchFamily="34" charset="0"/>
                <a:cs typeface="Arial" panose="020B0604020202020204" pitchFamily="34" charset="0"/>
              </a:rPr>
              <a:t>Definitely </a:t>
            </a:r>
          </a:p>
          <a:p>
            <a:r>
              <a:rPr lang="en-GB" sz="900" dirty="0">
                <a:solidFill>
                  <a:srgbClr val="00B050"/>
                </a:solidFill>
                <a:latin typeface="Arial" panose="020B0604020202020204" pitchFamily="34" charset="0"/>
                <a:cs typeface="Arial" panose="020B0604020202020204" pitchFamily="34" charset="0"/>
              </a:rPr>
              <a:t>would consider</a:t>
            </a:r>
          </a:p>
        </p:txBody>
      </p:sp>
    </p:spTree>
    <p:extLst>
      <p:ext uri="{BB962C8B-B14F-4D97-AF65-F5344CB8AC3E}">
        <p14:creationId xmlns:p14="http://schemas.microsoft.com/office/powerpoint/2010/main" val="3864993271"/>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ext Placeholder 17"/>
          <p:cNvSpPr>
            <a:spLocks noGrp="1"/>
          </p:cNvSpPr>
          <p:nvPr>
            <p:ph type="body" sz="quarter" idx="13"/>
          </p:nvPr>
        </p:nvSpPr>
        <p:spPr>
          <a:xfrm>
            <a:off x="364445" y="6396162"/>
            <a:ext cx="4381504" cy="274638"/>
          </a:xfrm>
        </p:spPr>
        <p:txBody>
          <a:bodyPr lIns="0"/>
          <a:lstStyle/>
          <a:p>
            <a:r>
              <a:rPr lang="en-GB" dirty="0"/>
              <a:t>Discover England Fund – Activities &amp; Themes Research 2017</a:t>
            </a:r>
          </a:p>
        </p:txBody>
      </p:sp>
      <p:pic>
        <p:nvPicPr>
          <p:cNvPr id="6" name="Picture 5"/>
          <p:cNvPicPr>
            <a:picLocks noChangeAspect="1"/>
          </p:cNvPicPr>
          <p:nvPr/>
        </p:nvPicPr>
        <p:blipFill>
          <a:blip r:embed="rId3">
            <a:clrChange>
              <a:clrFrom>
                <a:srgbClr val="FFFFFF"/>
              </a:clrFrom>
              <a:clrTo>
                <a:srgbClr val="FFFFFF">
                  <a:alpha val="0"/>
                </a:srgbClr>
              </a:clrTo>
            </a:clrChange>
          </a:blip>
          <a:stretch>
            <a:fillRect/>
          </a:stretch>
        </p:blipFill>
        <p:spPr>
          <a:xfrm>
            <a:off x="7118198" y="6384361"/>
            <a:ext cx="947246" cy="257740"/>
          </a:xfrm>
          <a:prstGeom prst="rect">
            <a:avLst/>
          </a:prstGeom>
        </p:spPr>
      </p:pic>
      <p:pic>
        <p:nvPicPr>
          <p:cNvPr id="24" name="Picture 23"/>
          <p:cNvPicPr>
            <a:picLocks noChangeAspect="1"/>
          </p:cNvPicPr>
          <p:nvPr/>
        </p:nvPicPr>
        <p:blipFill rotWithShape="1">
          <a:blip r:embed="rId4"/>
          <a:srcRect l="17343" t="4419" r="12023" b="12561"/>
          <a:stretch/>
        </p:blipFill>
        <p:spPr>
          <a:xfrm>
            <a:off x="8172950" y="6341608"/>
            <a:ext cx="359990" cy="355944"/>
          </a:xfrm>
          <a:prstGeom prst="ellipse">
            <a:avLst/>
          </a:prstGeom>
        </p:spPr>
      </p:pic>
      <p:sp>
        <p:nvSpPr>
          <p:cNvPr id="38" name="TextBox 37"/>
          <p:cNvSpPr txBox="1"/>
          <p:nvPr/>
        </p:nvSpPr>
        <p:spPr>
          <a:xfrm>
            <a:off x="1997213" y="274989"/>
            <a:ext cx="4897451" cy="307777"/>
          </a:xfrm>
          <a:prstGeom prst="rect">
            <a:avLst/>
          </a:prstGeom>
          <a:noFill/>
        </p:spPr>
        <p:txBody>
          <a:bodyPr wrap="square" rtlCol="0">
            <a:spAutoFit/>
          </a:bodyPr>
          <a:lstStyle/>
          <a:p>
            <a:r>
              <a:rPr lang="en-GB" sz="1400" b="1" dirty="0">
                <a:solidFill>
                  <a:schemeClr val="bg1"/>
                </a:solidFill>
                <a:latin typeface="Arial" panose="020B0604020202020204" pitchFamily="34" charset="0"/>
                <a:cs typeface="Arial" panose="020B0604020202020204" pitchFamily="34" charset="0"/>
              </a:rPr>
              <a:t>Watching wildlife in natural environment</a:t>
            </a:r>
          </a:p>
        </p:txBody>
      </p:sp>
      <p:pic>
        <p:nvPicPr>
          <p:cNvPr id="31" name="Picture 30"/>
          <p:cNvPicPr>
            <a:picLocks noChangeAspect="1"/>
          </p:cNvPicPr>
          <p:nvPr/>
        </p:nvPicPr>
        <p:blipFill rotWithShape="1">
          <a:blip r:embed="rId5">
            <a:clrChange>
              <a:clrFrom>
                <a:srgbClr val="FFFFFF"/>
              </a:clrFrom>
              <a:clrTo>
                <a:srgbClr val="FFFFFF">
                  <a:alpha val="0"/>
                </a:srgbClr>
              </a:clrTo>
            </a:clrChange>
            <a:duotone>
              <a:schemeClr val="accent1">
                <a:shade val="45000"/>
                <a:satMod val="135000"/>
              </a:schemeClr>
              <a:prstClr val="white"/>
            </a:duotone>
          </a:blip>
          <a:srcRect l="12310"/>
          <a:stretch/>
        </p:blipFill>
        <p:spPr>
          <a:xfrm>
            <a:off x="2312861" y="2221322"/>
            <a:ext cx="1060577" cy="409658"/>
          </a:xfrm>
          <a:prstGeom prst="rect">
            <a:avLst/>
          </a:prstGeom>
        </p:spPr>
      </p:pic>
      <p:grpSp>
        <p:nvGrpSpPr>
          <p:cNvPr id="35" name="Group 34"/>
          <p:cNvGrpSpPr/>
          <p:nvPr/>
        </p:nvGrpSpPr>
        <p:grpSpPr>
          <a:xfrm>
            <a:off x="3786188" y="2228850"/>
            <a:ext cx="376238" cy="370021"/>
            <a:chOff x="9854026" y="2720970"/>
            <a:chExt cx="2328762" cy="2438400"/>
          </a:xfrm>
        </p:grpSpPr>
        <p:pic>
          <p:nvPicPr>
            <p:cNvPr id="36" name="Picture 35"/>
            <p:cNvPicPr>
              <a:picLocks noChangeAspect="1"/>
            </p:cNvPicPr>
            <p:nvPr/>
          </p:nvPicPr>
          <p:blipFill rotWithShape="1">
            <a:blip r:embed="rId6">
              <a:clrChange>
                <a:clrFrom>
                  <a:srgbClr val="FFFFFF"/>
                </a:clrFrom>
                <a:clrTo>
                  <a:srgbClr val="FFFFFF">
                    <a:alpha val="0"/>
                  </a:srgbClr>
                </a:clrTo>
              </a:clrChange>
              <a:duotone>
                <a:schemeClr val="accent1">
                  <a:shade val="45000"/>
                  <a:satMod val="135000"/>
                </a:schemeClr>
                <a:prstClr val="white"/>
              </a:duotone>
            </a:blip>
            <a:srcRect l="3673" r="64404"/>
            <a:stretch/>
          </p:blipFill>
          <p:spPr>
            <a:xfrm>
              <a:off x="9854026" y="2720970"/>
              <a:ext cx="1173708" cy="2438400"/>
            </a:xfrm>
            <a:prstGeom prst="rect">
              <a:avLst/>
            </a:prstGeom>
          </p:spPr>
        </p:pic>
        <p:pic>
          <p:nvPicPr>
            <p:cNvPr id="41" name="Picture 40"/>
            <p:cNvPicPr>
              <a:picLocks noChangeAspect="1"/>
            </p:cNvPicPr>
            <p:nvPr/>
          </p:nvPicPr>
          <p:blipFill rotWithShape="1">
            <a:blip r:embed="rId6">
              <a:clrChange>
                <a:clrFrom>
                  <a:srgbClr val="FFFFFF"/>
                </a:clrFrom>
                <a:clrTo>
                  <a:srgbClr val="FFFFFF">
                    <a:alpha val="0"/>
                  </a:srgbClr>
                </a:clrTo>
              </a:clrChange>
              <a:duotone>
                <a:schemeClr val="accent1">
                  <a:shade val="45000"/>
                  <a:satMod val="135000"/>
                </a:schemeClr>
                <a:prstClr val="white"/>
              </a:duotone>
            </a:blip>
            <a:srcRect l="66034" r="2043"/>
            <a:stretch/>
          </p:blipFill>
          <p:spPr>
            <a:xfrm>
              <a:off x="11009080" y="2720970"/>
              <a:ext cx="1173708" cy="2438400"/>
            </a:xfrm>
            <a:prstGeom prst="rect">
              <a:avLst/>
            </a:prstGeom>
          </p:spPr>
        </p:pic>
      </p:grpSp>
      <p:pic>
        <p:nvPicPr>
          <p:cNvPr id="43" name="Picture 42"/>
          <p:cNvPicPr>
            <a:picLocks noChangeAspect="1"/>
          </p:cNvPicPr>
          <p:nvPr/>
        </p:nvPicPr>
        <p:blipFill>
          <a:blip r:embed="rId7">
            <a:clrChange>
              <a:clrFrom>
                <a:srgbClr val="FFFFFF"/>
              </a:clrFrom>
              <a:clrTo>
                <a:srgbClr val="FFFFFF">
                  <a:alpha val="0"/>
                </a:srgbClr>
              </a:clrTo>
            </a:clrChange>
            <a:duotone>
              <a:schemeClr val="accent1">
                <a:shade val="45000"/>
                <a:satMod val="135000"/>
              </a:schemeClr>
              <a:prstClr val="white"/>
            </a:duotone>
          </a:blip>
          <a:stretch>
            <a:fillRect/>
          </a:stretch>
        </p:blipFill>
        <p:spPr>
          <a:xfrm>
            <a:off x="4900113" y="2233613"/>
            <a:ext cx="400136" cy="355163"/>
          </a:xfrm>
          <a:prstGeom prst="rect">
            <a:avLst/>
          </a:prstGeom>
        </p:spPr>
      </p:pic>
      <p:pic>
        <p:nvPicPr>
          <p:cNvPr id="45" name="Picture 44"/>
          <p:cNvPicPr>
            <a:picLocks noChangeAspect="1"/>
          </p:cNvPicPr>
          <p:nvPr/>
        </p:nvPicPr>
        <p:blipFill>
          <a:blip r:embed="rId8">
            <a:clrChange>
              <a:clrFrom>
                <a:srgbClr val="FFFFFF"/>
              </a:clrFrom>
              <a:clrTo>
                <a:srgbClr val="FFFFFF">
                  <a:alpha val="0"/>
                </a:srgbClr>
              </a:clrTo>
            </a:clrChange>
            <a:duotone>
              <a:schemeClr val="accent1">
                <a:shade val="45000"/>
                <a:satMod val="135000"/>
              </a:schemeClr>
              <a:prstClr val="white"/>
            </a:duotone>
          </a:blip>
          <a:stretch>
            <a:fillRect/>
          </a:stretch>
        </p:blipFill>
        <p:spPr>
          <a:xfrm>
            <a:off x="5999205" y="2227674"/>
            <a:ext cx="525420" cy="355840"/>
          </a:xfrm>
          <a:prstGeom prst="rect">
            <a:avLst/>
          </a:prstGeom>
        </p:spPr>
      </p:pic>
      <p:sp>
        <p:nvSpPr>
          <p:cNvPr id="33" name="Rectangle 32"/>
          <p:cNvSpPr/>
          <p:nvPr/>
        </p:nvSpPr>
        <p:spPr>
          <a:xfrm>
            <a:off x="222440" y="943161"/>
            <a:ext cx="1550020" cy="323165"/>
          </a:xfrm>
          <a:prstGeom prst="rect">
            <a:avLst/>
          </a:prstGeom>
          <a:noFill/>
        </p:spPr>
        <p:txBody>
          <a:bodyPr wrap="square" lIns="0" tIns="0" rIns="0" bIns="0">
            <a:spAutoFit/>
          </a:bodyPr>
          <a:lstStyle/>
          <a:p>
            <a:pPr algn="r"/>
            <a:r>
              <a:rPr lang="en-GB" sz="1050" b="1" dirty="0">
                <a:latin typeface="Arial" panose="020B0604020202020204" pitchFamily="34" charset="0"/>
                <a:cs typeface="Arial" panose="020B0604020202020204" pitchFamily="34" charset="0"/>
              </a:rPr>
              <a:t>Consideration of </a:t>
            </a:r>
          </a:p>
          <a:p>
            <a:pPr algn="r"/>
            <a:r>
              <a:rPr lang="en-GB" sz="1050" b="1" dirty="0">
                <a:latin typeface="Arial" panose="020B0604020202020204" pitchFamily="34" charset="0"/>
                <a:cs typeface="Arial" panose="020B0604020202020204" pitchFamily="34" charset="0"/>
              </a:rPr>
              <a:t>activity in England </a:t>
            </a:r>
            <a:endParaRPr lang="en-GB" sz="1050" b="1" dirty="0">
              <a:solidFill>
                <a:srgbClr val="00B050"/>
              </a:solidFill>
              <a:latin typeface="Arial" panose="020B0604020202020204" pitchFamily="34" charset="0"/>
              <a:cs typeface="Arial" panose="020B0604020202020204" pitchFamily="34" charset="0"/>
            </a:endParaRPr>
          </a:p>
        </p:txBody>
      </p:sp>
      <p:sp>
        <p:nvSpPr>
          <p:cNvPr id="51" name="Oval 50"/>
          <p:cNvSpPr/>
          <p:nvPr/>
        </p:nvSpPr>
        <p:spPr>
          <a:xfrm>
            <a:off x="7611047"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Tier 3</a:t>
            </a:r>
          </a:p>
          <a:p>
            <a:pPr lvl="0" algn="ctr"/>
            <a:r>
              <a:rPr lang="en-US" sz="900" baseline="-3000" dirty="0">
                <a:solidFill>
                  <a:srgbClr val="120742"/>
                </a:solidFill>
                <a:latin typeface="Arial" panose="020B0604020202020204" pitchFamily="34" charset="0"/>
                <a:cs typeface="Arial" panose="020B0604020202020204" pitchFamily="34" charset="0"/>
              </a:rPr>
              <a:t>Consideration </a:t>
            </a:r>
          </a:p>
          <a:p>
            <a:pPr lvl="0" algn="ctr"/>
            <a:r>
              <a:rPr lang="en-US" sz="900" baseline="-3000" dirty="0">
                <a:solidFill>
                  <a:srgbClr val="120742"/>
                </a:solidFill>
                <a:latin typeface="Arial" panose="020B0604020202020204" pitchFamily="34" charset="0"/>
                <a:cs typeface="Arial" panose="020B0604020202020204" pitchFamily="34" charset="0"/>
              </a:rPr>
              <a:t>tier (activity)</a:t>
            </a:r>
          </a:p>
        </p:txBody>
      </p:sp>
      <p:sp>
        <p:nvSpPr>
          <p:cNvPr id="52" name="Oval 51"/>
          <p:cNvSpPr/>
          <p:nvPr/>
        </p:nvSpPr>
        <p:spPr>
          <a:xfrm>
            <a:off x="8384732"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Rank 27</a:t>
            </a:r>
          </a:p>
          <a:p>
            <a:pPr lvl="0" algn="ctr"/>
            <a:r>
              <a:rPr lang="en-US" sz="900" baseline="-3000" dirty="0">
                <a:solidFill>
                  <a:srgbClr val="120742"/>
                </a:solidFill>
                <a:latin typeface="Arial" panose="020B0604020202020204" pitchFamily="34" charset="0"/>
                <a:cs typeface="Arial" panose="020B0604020202020204" pitchFamily="34" charset="0"/>
              </a:rPr>
              <a:t>Activity cluster</a:t>
            </a:r>
          </a:p>
          <a:p>
            <a:pPr lvl="0" algn="ctr"/>
            <a:r>
              <a:rPr lang="en-US" sz="900" baseline="-3000" dirty="0">
                <a:solidFill>
                  <a:srgbClr val="120742"/>
                </a:solidFill>
                <a:latin typeface="Arial" panose="020B0604020202020204" pitchFamily="34" charset="0"/>
                <a:cs typeface="Arial" panose="020B0604020202020204" pitchFamily="34" charset="0"/>
              </a:rPr>
              <a:t>ranking </a:t>
            </a:r>
          </a:p>
        </p:txBody>
      </p:sp>
      <p:sp>
        <p:nvSpPr>
          <p:cNvPr id="53" name="Oval 52"/>
          <p:cNvSpPr/>
          <p:nvPr/>
        </p:nvSpPr>
        <p:spPr>
          <a:xfrm>
            <a:off x="6837362"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37%</a:t>
            </a:r>
          </a:p>
          <a:p>
            <a:pPr lvl="0" algn="ctr"/>
            <a:r>
              <a:rPr lang="en-US" sz="900" baseline="-3000" dirty="0">
                <a:solidFill>
                  <a:srgbClr val="120742"/>
                </a:solidFill>
                <a:latin typeface="Arial" panose="020B0604020202020204" pitchFamily="34" charset="0"/>
                <a:cs typeface="Arial" panose="020B0604020202020204" pitchFamily="34" charset="0"/>
              </a:rPr>
              <a:t>Consideration </a:t>
            </a:r>
          </a:p>
          <a:p>
            <a:pPr lvl="0" algn="ctr"/>
            <a:r>
              <a:rPr lang="en-US" sz="900" baseline="-3000" dirty="0">
                <a:solidFill>
                  <a:srgbClr val="120742"/>
                </a:solidFill>
                <a:latin typeface="Arial" panose="020B0604020202020204" pitchFamily="34" charset="0"/>
                <a:cs typeface="Arial" panose="020B0604020202020204" pitchFamily="34" charset="0"/>
              </a:rPr>
              <a:t>of activity</a:t>
            </a:r>
          </a:p>
        </p:txBody>
      </p:sp>
      <p:graphicFrame>
        <p:nvGraphicFramePr>
          <p:cNvPr id="54" name="Table 53"/>
          <p:cNvGraphicFramePr>
            <a:graphicFrameLocks noGrp="1"/>
          </p:cNvGraphicFramePr>
          <p:nvPr>
            <p:extLst>
              <p:ext uri="{D42A27DB-BD31-4B8C-83A1-F6EECF244321}">
                <p14:modId xmlns:p14="http://schemas.microsoft.com/office/powerpoint/2010/main" val="1361620570"/>
              </p:ext>
            </p:extLst>
          </p:nvPr>
        </p:nvGraphicFramePr>
        <p:xfrm>
          <a:off x="352419" y="2220075"/>
          <a:ext cx="1817372" cy="3996000"/>
        </p:xfrm>
        <a:graphic>
          <a:graphicData uri="http://schemas.openxmlformats.org/drawingml/2006/table">
            <a:tbl>
              <a:tblPr>
                <a:tableStyleId>{5C22544A-7EE6-4342-B048-85BDC9FD1C3A}</a:tableStyleId>
              </a:tblPr>
              <a:tblGrid>
                <a:gridCol w="506413">
                  <a:extLst>
                    <a:ext uri="{9D8B030D-6E8A-4147-A177-3AD203B41FA5}">
                      <a16:colId xmlns:a16="http://schemas.microsoft.com/office/drawing/2014/main" xmlns="" val="63228188"/>
                    </a:ext>
                  </a:extLst>
                </a:gridCol>
                <a:gridCol w="495871">
                  <a:extLst>
                    <a:ext uri="{9D8B030D-6E8A-4147-A177-3AD203B41FA5}">
                      <a16:colId xmlns:a16="http://schemas.microsoft.com/office/drawing/2014/main" xmlns="" val="1958371471"/>
                    </a:ext>
                  </a:extLst>
                </a:gridCol>
                <a:gridCol w="369316">
                  <a:extLst>
                    <a:ext uri="{9D8B030D-6E8A-4147-A177-3AD203B41FA5}">
                      <a16:colId xmlns:a16="http://schemas.microsoft.com/office/drawing/2014/main" xmlns="" val="2739516737"/>
                    </a:ext>
                  </a:extLst>
                </a:gridCol>
                <a:gridCol w="445772">
                  <a:extLst>
                    <a:ext uri="{9D8B030D-6E8A-4147-A177-3AD203B41FA5}">
                      <a16:colId xmlns:a16="http://schemas.microsoft.com/office/drawing/2014/main" xmlns="" val="2729930291"/>
                    </a:ext>
                  </a:extLst>
                </a:gridCol>
              </a:tblGrid>
              <a:tr h="396000">
                <a:tc>
                  <a:txBody>
                    <a:bodyPr/>
                    <a:lstStyle/>
                    <a:p>
                      <a:pPr algn="l" fontAlgn="b"/>
                      <a:r>
                        <a:rPr lang="en-GB" sz="1100" b="1" i="0" u="none" strike="noStrike" dirty="0">
                          <a:solidFill>
                            <a:schemeClr val="tx1"/>
                          </a:solidFill>
                          <a:effectLst/>
                          <a:latin typeface="Arial" panose="020B0604020202020204" pitchFamily="34" charset="0"/>
                          <a:cs typeface="Arial" panose="020B0604020202020204" pitchFamily="34" charset="0"/>
                        </a:rPr>
                        <a:t>Market</a:t>
                      </a:r>
                    </a:p>
                  </a:txBody>
                  <a:tcPr marL="9525" marR="9525" marT="0" marB="0">
                    <a:lnL w="12700" cmpd="sng">
                      <a:noFill/>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8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 &amp; INDEX </a:t>
                      </a:r>
                      <a:endParaRPr lang="en-GB" sz="2000" b="1" i="0" u="none" strike="noStrike" dirty="0">
                        <a:solidFill>
                          <a:schemeClr val="tx1"/>
                        </a:solidFill>
                        <a:effectLst/>
                        <a:latin typeface="Arial" panose="020B0604020202020204" pitchFamily="34" charset="0"/>
                        <a:cs typeface="Arial" panose="020B0604020202020204" pitchFamily="34" charset="0"/>
                      </a:endParaRPr>
                    </a:p>
                  </a:txBody>
                  <a:tcPr marL="9525" marR="9525" marT="0"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en-GB" sz="1100" b="1"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1100" b="1"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Rank</a:t>
                      </a:r>
                      <a:endParaRPr kumimoji="0" lang="en-GB" sz="11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9525" marR="9525" marT="0" marB="0">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CH</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59%</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159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19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USA</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42%</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112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92D05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26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UK</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41%</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110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92D05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22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FR</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38%</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102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24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SP</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38%</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102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26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AUS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33%</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90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26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IT</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33%</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a:t>
                      </a:r>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88</a:t>
                      </a: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31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DE</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28%</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76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C0000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27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NO</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21%</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58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C0000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32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NL</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18%</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49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C0000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35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sp>
        <p:nvSpPr>
          <p:cNvPr id="55" name="Rectangle 54"/>
          <p:cNvSpPr/>
          <p:nvPr/>
        </p:nvSpPr>
        <p:spPr>
          <a:xfrm>
            <a:off x="352419" y="1450600"/>
            <a:ext cx="1909642"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MARKET LEVEL CONSIDERATION</a:t>
            </a:r>
          </a:p>
          <a:p>
            <a:pPr>
              <a:lnSpc>
                <a:spcPts val="1100"/>
              </a:lnSpc>
            </a:pPr>
            <a:r>
              <a:rPr lang="en-GB" sz="700" dirty="0">
                <a:latin typeface="Arial" panose="020B0604020202020204" pitchFamily="34" charset="0"/>
                <a:cs typeface="Arial" panose="020B0604020202020204" pitchFamily="34" charset="0"/>
              </a:rPr>
              <a:t>TOP 2 BOX CONSIDERATION OF ACTIVITY INDEXED VS. TOTAL &amp;  RANKED </a:t>
            </a:r>
          </a:p>
        </p:txBody>
      </p:sp>
      <p:graphicFrame>
        <p:nvGraphicFramePr>
          <p:cNvPr id="56" name="Table 55"/>
          <p:cNvGraphicFramePr>
            <a:graphicFrameLocks noGrp="1"/>
          </p:cNvGraphicFramePr>
          <p:nvPr>
            <p:extLst>
              <p:ext uri="{D42A27DB-BD31-4B8C-83A1-F6EECF244321}">
                <p14:modId xmlns:p14="http://schemas.microsoft.com/office/powerpoint/2010/main" val="1432123033"/>
              </p:ext>
            </p:extLst>
          </p:nvPr>
        </p:nvGraphicFramePr>
        <p:xfrm>
          <a:off x="6961775" y="2220075"/>
          <a:ext cx="2031429" cy="3996000"/>
        </p:xfrm>
        <a:graphic>
          <a:graphicData uri="http://schemas.openxmlformats.org/drawingml/2006/table">
            <a:tbl>
              <a:tblPr>
                <a:tableStyleId>{5C22544A-7EE6-4342-B048-85BDC9FD1C3A}</a:tableStyleId>
              </a:tblPr>
              <a:tblGrid>
                <a:gridCol w="1440000">
                  <a:extLst>
                    <a:ext uri="{9D8B030D-6E8A-4147-A177-3AD203B41FA5}">
                      <a16:colId xmlns:a16="http://schemas.microsoft.com/office/drawing/2014/main" xmlns="" val="63228188"/>
                    </a:ext>
                  </a:extLst>
                </a:gridCol>
                <a:gridCol w="591429">
                  <a:extLst>
                    <a:ext uri="{9D8B030D-6E8A-4147-A177-3AD203B41FA5}">
                      <a16:colId xmlns:a16="http://schemas.microsoft.com/office/drawing/2014/main" xmlns="" val="2739516737"/>
                    </a:ext>
                  </a:extLst>
                </a:gridCol>
              </a:tblGrid>
              <a:tr h="396000">
                <a:tc>
                  <a:txBody>
                    <a:bodyPr/>
                    <a:lstStyle/>
                    <a:p>
                      <a:pPr algn="l" fontAlgn="b"/>
                      <a:r>
                        <a:rPr lang="en-GB" sz="1100" b="1" i="0" u="none" strike="noStrike" dirty="0">
                          <a:solidFill>
                            <a:schemeClr val="tx1"/>
                          </a:solidFill>
                          <a:effectLst/>
                          <a:latin typeface="Arial" panose="020B0604020202020204" pitchFamily="34" charset="0"/>
                          <a:cs typeface="Arial" panose="020B0604020202020204" pitchFamily="34" charset="0"/>
                        </a:rPr>
                        <a:t>Activity</a:t>
                      </a:r>
                    </a:p>
                  </a:txBody>
                  <a:tcPr marL="9525" marR="9525" marT="9525" marB="0">
                    <a:lnL w="12700" cmpd="sng">
                      <a:noFill/>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7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a:t>
                      </a:r>
                      <a:endParaRPr kumimoji="0" lang="en-GB" sz="18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Seeing world famous or iconic places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89%</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historic monument</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87%</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castle / palace / historic house</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86%</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Trying local food &amp; drink specialities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84%</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National Park</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84%</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park/garden</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82%</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Exploring villages / rural areas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81%</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Long (&gt; half day) country or coastal walk</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81%</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Short (&lt; 2hrs) country or coastal walk</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79%</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museum</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78%</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graphicFrame>
        <p:nvGraphicFramePr>
          <p:cNvPr id="58" name="Table 57"/>
          <p:cNvGraphicFramePr>
            <a:graphicFrameLocks noGrp="1"/>
          </p:cNvGraphicFramePr>
          <p:nvPr>
            <p:extLst>
              <p:ext uri="{D42A27DB-BD31-4B8C-83A1-F6EECF244321}">
                <p14:modId xmlns:p14="http://schemas.microsoft.com/office/powerpoint/2010/main" val="2706990645"/>
              </p:ext>
            </p:extLst>
          </p:nvPr>
        </p:nvGraphicFramePr>
        <p:xfrm>
          <a:off x="2260600" y="2220390"/>
          <a:ext cx="4552952" cy="3996000"/>
        </p:xfrm>
        <a:graphic>
          <a:graphicData uri="http://schemas.openxmlformats.org/drawingml/2006/table">
            <a:tbl>
              <a:tblPr>
                <a:tableStyleId>{5C22544A-7EE6-4342-B048-85BDC9FD1C3A}</a:tableStyleId>
              </a:tblPr>
              <a:tblGrid>
                <a:gridCol w="1138238">
                  <a:extLst>
                    <a:ext uri="{9D8B030D-6E8A-4147-A177-3AD203B41FA5}">
                      <a16:colId xmlns:a16="http://schemas.microsoft.com/office/drawing/2014/main" xmlns="" val="2739516737"/>
                    </a:ext>
                  </a:extLst>
                </a:gridCol>
                <a:gridCol w="1138238">
                  <a:extLst>
                    <a:ext uri="{9D8B030D-6E8A-4147-A177-3AD203B41FA5}">
                      <a16:colId xmlns:a16="http://schemas.microsoft.com/office/drawing/2014/main" xmlns="" val="1766475486"/>
                    </a:ext>
                  </a:extLst>
                </a:gridCol>
                <a:gridCol w="1138238">
                  <a:extLst>
                    <a:ext uri="{9D8B030D-6E8A-4147-A177-3AD203B41FA5}">
                      <a16:colId xmlns:a16="http://schemas.microsoft.com/office/drawing/2014/main" xmlns="" val="2701203405"/>
                    </a:ext>
                  </a:extLst>
                </a:gridCol>
                <a:gridCol w="1138238">
                  <a:extLst>
                    <a:ext uri="{9D8B030D-6E8A-4147-A177-3AD203B41FA5}">
                      <a16:colId xmlns:a16="http://schemas.microsoft.com/office/drawing/2014/main" xmlns="" val="3701939803"/>
                    </a:ext>
                  </a:extLst>
                </a:gridCol>
              </a:tblGrid>
              <a:tr h="396000">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18-34s without kids</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119)</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(118)</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109)</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Mid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128)</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35-54s without kids</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120)</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55+ (126)</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114)</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55 Plus without kids</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137)</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(114)</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137)</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(114)</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113)</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134)</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(109)</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117)</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157)</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(126)</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Female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109)</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119)</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Mid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118)</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(144)</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116)</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141)</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18-34s without kids</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144)</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35-54 (141)</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113)</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135)</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Mid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170)</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sp>
        <p:nvSpPr>
          <p:cNvPr id="59" name="Rectangle 58"/>
          <p:cNvSpPr/>
          <p:nvPr/>
        </p:nvSpPr>
        <p:spPr>
          <a:xfrm>
            <a:off x="2344387" y="1450600"/>
            <a:ext cx="2951513"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MARKET LEVEL</a:t>
            </a:r>
          </a:p>
          <a:p>
            <a:pPr>
              <a:lnSpc>
                <a:spcPts val="1100"/>
              </a:lnSpc>
            </a:pPr>
            <a:r>
              <a:rPr lang="en-GB" sz="1200" b="1" dirty="0">
                <a:solidFill>
                  <a:srgbClr val="120742"/>
                </a:solidFill>
                <a:latin typeface="Arial" panose="020B0604020202020204" pitchFamily="34" charset="0"/>
                <a:cs typeface="Arial" panose="020B0604020202020204" pitchFamily="34" charset="0"/>
              </a:rPr>
              <a:t>DEMOGRAPHIC SKEWS </a:t>
            </a:r>
          </a:p>
          <a:p>
            <a:pPr>
              <a:lnSpc>
                <a:spcPts val="1100"/>
              </a:lnSpc>
            </a:pPr>
            <a:r>
              <a:rPr lang="en-GB" sz="700" dirty="0">
                <a:latin typeface="Arial" panose="020B0604020202020204" pitchFamily="34" charset="0"/>
                <a:cs typeface="Arial" panose="020B0604020202020204" pitchFamily="34" charset="0"/>
              </a:rPr>
              <a:t>CALLING OUT OF BIGGEST SKEWS IN LEVEL OF CONSIDERATION OF ACTIVITY BY AGE, GENDER SOCIAL GRADE AND LIFESTAGE </a:t>
            </a:r>
          </a:p>
        </p:txBody>
      </p:sp>
      <p:sp>
        <p:nvSpPr>
          <p:cNvPr id="60" name="Rectangle 59"/>
          <p:cNvSpPr/>
          <p:nvPr/>
        </p:nvSpPr>
        <p:spPr>
          <a:xfrm>
            <a:off x="6955787" y="1450600"/>
            <a:ext cx="2094233"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CROSS-OVER WITH OTHER ACTIVITIES</a:t>
            </a:r>
          </a:p>
          <a:p>
            <a:pPr>
              <a:lnSpc>
                <a:spcPts val="1100"/>
              </a:lnSpc>
            </a:pPr>
            <a:r>
              <a:rPr lang="en-GB" sz="700" dirty="0">
                <a:latin typeface="Arial" panose="020B0604020202020204" pitchFamily="34" charset="0"/>
                <a:cs typeface="Arial" panose="020B0604020202020204" pitchFamily="34" charset="0"/>
              </a:rPr>
              <a:t>CONSIDERATION OF OTHER ACTIVITIES AMONG CONSIDERING ACTIVITY (TOP 2 BOX)</a:t>
            </a:r>
          </a:p>
        </p:txBody>
      </p:sp>
      <p:graphicFrame>
        <p:nvGraphicFramePr>
          <p:cNvPr id="25" name="Chart Placeholder 7">
            <a:extLst>
              <a:ext uri="{FF2B5EF4-FFF2-40B4-BE49-F238E27FC236}">
                <a16:creationId xmlns:a16="http://schemas.microsoft.com/office/drawing/2014/main" xmlns="" id="{8C710A37-4C9E-4534-BAFA-0522C1C699F1}"/>
              </a:ext>
            </a:extLst>
          </p:cNvPr>
          <p:cNvGraphicFramePr>
            <a:graphicFrameLocks/>
          </p:cNvGraphicFramePr>
          <p:nvPr>
            <p:extLst>
              <p:ext uri="{D42A27DB-BD31-4B8C-83A1-F6EECF244321}">
                <p14:modId xmlns:p14="http://schemas.microsoft.com/office/powerpoint/2010/main" val="2282668896"/>
              </p:ext>
            </p:extLst>
          </p:nvPr>
        </p:nvGraphicFramePr>
        <p:xfrm>
          <a:off x="-1366069" y="855950"/>
          <a:ext cx="9743207" cy="467610"/>
        </p:xfrm>
        <a:graphic>
          <a:graphicData uri="http://schemas.openxmlformats.org/drawingml/2006/chart">
            <c:chart xmlns:c="http://schemas.openxmlformats.org/drawingml/2006/chart" xmlns:r="http://schemas.openxmlformats.org/officeDocument/2006/relationships" r:id="rId9"/>
          </a:graphicData>
        </a:graphic>
      </p:graphicFrame>
      <p:sp>
        <p:nvSpPr>
          <p:cNvPr id="26" name="Rectangle 25">
            <a:extLst>
              <a:ext uri="{FF2B5EF4-FFF2-40B4-BE49-F238E27FC236}">
                <a16:creationId xmlns:a16="http://schemas.microsoft.com/office/drawing/2014/main" xmlns="" id="{113C4D4D-E267-4823-B65B-AB14A6D6A9B2}"/>
              </a:ext>
            </a:extLst>
          </p:cNvPr>
          <p:cNvSpPr/>
          <p:nvPr/>
        </p:nvSpPr>
        <p:spPr>
          <a:xfrm>
            <a:off x="1830724" y="665551"/>
            <a:ext cx="564257" cy="276999"/>
          </a:xfrm>
          <a:prstGeom prst="rect">
            <a:avLst/>
          </a:prstGeom>
          <a:solidFill>
            <a:schemeClr val="bg1"/>
          </a:solidFill>
        </p:spPr>
        <p:txBody>
          <a:bodyPr wrap="none" lIns="0" tIns="0" rIns="0" bIns="0">
            <a:spAutoFit/>
          </a:bodyPr>
          <a:lstStyle/>
          <a:p>
            <a:r>
              <a:rPr lang="en-GB" sz="900" dirty="0">
                <a:solidFill>
                  <a:srgbClr val="92D050"/>
                </a:solidFill>
                <a:latin typeface="Arial" panose="020B0604020202020204" pitchFamily="34" charset="0"/>
                <a:cs typeface="Arial" panose="020B0604020202020204" pitchFamily="34" charset="0"/>
              </a:rPr>
              <a:t>Very likely</a:t>
            </a:r>
          </a:p>
          <a:p>
            <a:r>
              <a:rPr lang="en-GB" sz="900" dirty="0">
                <a:solidFill>
                  <a:srgbClr val="92D050"/>
                </a:solidFill>
                <a:latin typeface="Arial" panose="020B0604020202020204" pitchFamily="34" charset="0"/>
                <a:cs typeface="Arial" panose="020B0604020202020204" pitchFamily="34" charset="0"/>
              </a:rPr>
              <a:t>to consider</a:t>
            </a:r>
          </a:p>
        </p:txBody>
      </p:sp>
      <p:sp>
        <p:nvSpPr>
          <p:cNvPr id="27" name="Rectangle 26">
            <a:extLst>
              <a:ext uri="{FF2B5EF4-FFF2-40B4-BE49-F238E27FC236}">
                <a16:creationId xmlns:a16="http://schemas.microsoft.com/office/drawing/2014/main" xmlns="" id="{02B3BCFC-5B3D-49E2-A941-81F34F75C574}"/>
              </a:ext>
            </a:extLst>
          </p:cNvPr>
          <p:cNvSpPr/>
          <p:nvPr/>
        </p:nvSpPr>
        <p:spPr>
          <a:xfrm>
            <a:off x="2673512" y="665551"/>
            <a:ext cx="769441" cy="276999"/>
          </a:xfrm>
          <a:prstGeom prst="rect">
            <a:avLst/>
          </a:prstGeom>
          <a:solidFill>
            <a:schemeClr val="bg1"/>
          </a:solidFill>
        </p:spPr>
        <p:txBody>
          <a:bodyPr wrap="none" lIns="0" tIns="0" rIns="0" bIns="0">
            <a:spAutoFit/>
          </a:bodyPr>
          <a:lstStyle/>
          <a:p>
            <a:r>
              <a:rPr lang="en-GB" sz="900" dirty="0">
                <a:solidFill>
                  <a:srgbClr val="00B050"/>
                </a:solidFill>
                <a:latin typeface="Arial" panose="020B0604020202020204" pitchFamily="34" charset="0"/>
                <a:cs typeface="Arial" panose="020B0604020202020204" pitchFamily="34" charset="0"/>
              </a:rPr>
              <a:t>Definitely </a:t>
            </a:r>
          </a:p>
          <a:p>
            <a:r>
              <a:rPr lang="en-GB" sz="900" dirty="0">
                <a:solidFill>
                  <a:srgbClr val="00B050"/>
                </a:solidFill>
                <a:latin typeface="Arial" panose="020B0604020202020204" pitchFamily="34" charset="0"/>
                <a:cs typeface="Arial" panose="020B0604020202020204" pitchFamily="34" charset="0"/>
              </a:rPr>
              <a:t>would consider</a:t>
            </a:r>
          </a:p>
        </p:txBody>
      </p:sp>
    </p:spTree>
    <p:extLst>
      <p:ext uri="{BB962C8B-B14F-4D97-AF65-F5344CB8AC3E}">
        <p14:creationId xmlns:p14="http://schemas.microsoft.com/office/powerpoint/2010/main" val="458252459"/>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ext Placeholder 17"/>
          <p:cNvSpPr>
            <a:spLocks noGrp="1"/>
          </p:cNvSpPr>
          <p:nvPr>
            <p:ph type="body" sz="quarter" idx="13"/>
          </p:nvPr>
        </p:nvSpPr>
        <p:spPr>
          <a:xfrm>
            <a:off x="364445" y="6396162"/>
            <a:ext cx="4381504" cy="274638"/>
          </a:xfrm>
        </p:spPr>
        <p:txBody>
          <a:bodyPr lIns="0"/>
          <a:lstStyle/>
          <a:p>
            <a:r>
              <a:rPr lang="en-GB" dirty="0"/>
              <a:t>Discover England Fund – Activities &amp; Themes Research 2017</a:t>
            </a:r>
          </a:p>
        </p:txBody>
      </p:sp>
      <p:graphicFrame>
        <p:nvGraphicFramePr>
          <p:cNvPr id="8" name="Table 7"/>
          <p:cNvGraphicFramePr>
            <a:graphicFrameLocks noGrp="1"/>
          </p:cNvGraphicFramePr>
          <p:nvPr>
            <p:extLst>
              <p:ext uri="{D42A27DB-BD31-4B8C-83A1-F6EECF244321}">
                <p14:modId xmlns:p14="http://schemas.microsoft.com/office/powerpoint/2010/main" val="1551011851"/>
              </p:ext>
            </p:extLst>
          </p:nvPr>
        </p:nvGraphicFramePr>
        <p:xfrm>
          <a:off x="352419" y="2590699"/>
          <a:ext cx="4140001" cy="2664000"/>
        </p:xfrm>
        <a:graphic>
          <a:graphicData uri="http://schemas.openxmlformats.org/drawingml/2006/table">
            <a:tbl>
              <a:tblPr>
                <a:tableStyleId>{5C22544A-7EE6-4342-B048-85BDC9FD1C3A}</a:tableStyleId>
              </a:tblPr>
              <a:tblGrid>
                <a:gridCol w="2441047">
                  <a:extLst>
                    <a:ext uri="{9D8B030D-6E8A-4147-A177-3AD203B41FA5}">
                      <a16:colId xmlns:a16="http://schemas.microsoft.com/office/drawing/2014/main" xmlns="" val="63228188"/>
                    </a:ext>
                  </a:extLst>
                </a:gridCol>
                <a:gridCol w="849477">
                  <a:extLst>
                    <a:ext uri="{9D8B030D-6E8A-4147-A177-3AD203B41FA5}">
                      <a16:colId xmlns:a16="http://schemas.microsoft.com/office/drawing/2014/main" xmlns="" val="541565902"/>
                    </a:ext>
                  </a:extLst>
                </a:gridCol>
                <a:gridCol w="849477">
                  <a:extLst>
                    <a:ext uri="{9D8B030D-6E8A-4147-A177-3AD203B41FA5}">
                      <a16:colId xmlns:a16="http://schemas.microsoft.com/office/drawing/2014/main" xmlns="" val="3094556263"/>
                    </a:ext>
                  </a:extLst>
                </a:gridCol>
              </a:tblGrid>
              <a:tr h="396000">
                <a:tc>
                  <a:txBody>
                    <a:bodyPr/>
                    <a:lstStyle/>
                    <a:p>
                      <a:pPr algn="l" fontAlgn="b"/>
                      <a:r>
                        <a:rPr lang="en-GB" sz="1200" b="1" i="0" u="none" strike="noStrike" dirty="0">
                          <a:solidFill>
                            <a:schemeClr val="tx1"/>
                          </a:solidFill>
                          <a:effectLst/>
                          <a:latin typeface="Arial" panose="020B0604020202020204" pitchFamily="34" charset="0"/>
                          <a:cs typeface="Arial" panose="020B0604020202020204" pitchFamily="34" charset="0"/>
                        </a:rPr>
                        <a:t>ACTIVITY CLUSTER</a:t>
                      </a:r>
                      <a:endParaRPr lang="en-GB" sz="1600" b="1"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nchor="ctr">
                    <a:lnR w="3175" cap="flat" cmpd="sng" algn="ctr">
                      <a:solidFill>
                        <a:schemeClr val="bg1">
                          <a:lumMod val="65000"/>
                        </a:schemeClr>
                      </a:solidFill>
                      <a:prstDash val="solid"/>
                      <a:round/>
                      <a:headEnd type="none" w="med" len="med"/>
                      <a:tailEnd type="none" w="med" len="med"/>
                    </a:lnR>
                    <a:lnB w="3175"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9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B w="3175"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fontAlgn="b"/>
                      <a:r>
                        <a:rPr lang="en-GB" sz="1200" b="1" i="0" u="none" strike="noStrike" dirty="0">
                          <a:solidFill>
                            <a:schemeClr val="tx1"/>
                          </a:solidFill>
                          <a:effectLst/>
                          <a:latin typeface="Arial" panose="020B0604020202020204" pitchFamily="34" charset="0"/>
                          <a:cs typeface="Arial" panose="020B0604020202020204" pitchFamily="34" charset="0"/>
                        </a:rPr>
                        <a:t>INDEX</a:t>
                      </a:r>
                    </a:p>
                    <a:p>
                      <a:pPr algn="ctr" fontAlgn="b"/>
                      <a:r>
                        <a:rPr lang="en-GB" sz="700" b="1" i="0" u="none" strike="noStrike" dirty="0">
                          <a:solidFill>
                            <a:schemeClr val="tx1"/>
                          </a:solidFill>
                          <a:effectLst/>
                          <a:latin typeface="Arial" panose="020B0604020202020204" pitchFamily="34" charset="0"/>
                          <a:cs typeface="Arial" panose="020B0604020202020204" pitchFamily="34" charset="0"/>
                        </a:rPr>
                        <a:t>CONSIDERATION</a:t>
                      </a:r>
                      <a:endParaRPr lang="en-GB" sz="600" b="1"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nchor="ctr">
                    <a:lnL w="3175" cap="flat" cmpd="sng" algn="ctr">
                      <a:solidFill>
                        <a:schemeClr val="bg1">
                          <a:lumMod val="65000"/>
                        </a:schemeClr>
                      </a:solidFill>
                      <a:prstDash val="solid"/>
                      <a:round/>
                      <a:headEnd type="none" w="med" len="med"/>
                      <a:tailEnd type="none" w="med" len="med"/>
                    </a:lnL>
                    <a:lnB w="3175" cap="flat" cmpd="sng" algn="ctr">
                      <a:solidFill>
                        <a:schemeClr val="bg1">
                          <a:lumMod val="65000"/>
                        </a:schemeClr>
                      </a:solidFill>
                      <a:prstDash val="solid"/>
                      <a:round/>
                      <a:headEnd type="none" w="med" len="med"/>
                      <a:tailEnd type="none" w="med" len="med"/>
                    </a:lnB>
                    <a:solidFill>
                      <a:schemeClr val="bg1"/>
                    </a:solidFill>
                  </a:tcPr>
                </a:tc>
                <a:extLst>
                  <a:ext uri="{0D108BD9-81ED-4DB2-BD59-A6C34878D82A}">
                    <a16:rowId xmlns:a16="http://schemas.microsoft.com/office/drawing/2014/main" xmlns="" val="3277885345"/>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Visiting famous / iconic attractions / places</a:t>
                      </a:r>
                    </a:p>
                  </a:txBody>
                  <a:tcPr marL="9525" marR="9525" marT="9525" marB="0" anchor="ctr">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fontAlgn="ctr"/>
                      <a:r>
                        <a:rPr lang="en-GB" sz="1000" b="0" i="0" u="none" strike="noStrike" dirty="0">
                          <a:solidFill>
                            <a:schemeClr val="tx1"/>
                          </a:solidFill>
                          <a:effectLst/>
                          <a:latin typeface="Arial" panose="020B0604020202020204" pitchFamily="34" charset="0"/>
                          <a:cs typeface="Arial" panose="020B0604020202020204" pitchFamily="34" charset="0"/>
                        </a:rPr>
                        <a:t>88%</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108 </a:t>
                      </a:r>
                    </a:p>
                  </a:txBody>
                  <a:tcPr marL="9525" marR="9525" marT="9525" marB="0" anchor="ctr">
                    <a:lnL w="3175" cap="flat" cmpd="sng" algn="ctr">
                      <a:solidFill>
                        <a:schemeClr val="bg1">
                          <a:lumMod val="65000"/>
                        </a:schemeClr>
                      </a:solidFill>
                      <a:prstDash val="solid"/>
                      <a:round/>
                      <a:headEnd type="none" w="med" len="med"/>
                      <a:tailEnd type="none" w="med" len="med"/>
                    </a:lnL>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chemeClr val="bg1"/>
                    </a:solidFill>
                  </a:tcPr>
                </a:tc>
                <a:extLst>
                  <a:ext uri="{0D108BD9-81ED-4DB2-BD59-A6C34878D82A}">
                    <a16:rowId xmlns:a16="http://schemas.microsoft.com/office/drawing/2014/main" xmlns="" val="1726463854"/>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Experiencing city life</a:t>
                      </a:r>
                    </a:p>
                  </a:txBody>
                  <a:tcPr marL="9525" marR="9525" marT="9525" marB="0" anchor="ctr">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fontAlgn="ctr"/>
                      <a:r>
                        <a:rPr lang="en-GB" sz="1000" b="0" i="0" u="none" strike="noStrike" dirty="0">
                          <a:solidFill>
                            <a:schemeClr val="tx1"/>
                          </a:solidFill>
                          <a:effectLst/>
                          <a:latin typeface="Arial" panose="020B0604020202020204" pitchFamily="34" charset="0"/>
                          <a:cs typeface="Arial" panose="020B0604020202020204" pitchFamily="34" charset="0"/>
                        </a:rPr>
                        <a:t>76%</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107 </a:t>
                      </a:r>
                    </a:p>
                  </a:txBody>
                  <a:tcPr marL="9525" marR="9525" marT="9525" marB="0" anchor="ctr">
                    <a:lnL w="3175" cap="flat" cmpd="sng" algn="ctr">
                      <a:solidFill>
                        <a:schemeClr val="bg1">
                          <a:lumMod val="65000"/>
                        </a:schemeClr>
                      </a:solidFill>
                      <a:prstDash val="solid"/>
                      <a:round/>
                      <a:headEnd type="none" w="med" len="med"/>
                      <a:tailEnd type="none" w="med" len="med"/>
                    </a:lnL>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chemeClr val="bg1"/>
                    </a:solidFill>
                  </a:tcPr>
                </a:tc>
                <a:extLst>
                  <a:ext uri="{0D108BD9-81ED-4DB2-BD59-A6C34878D82A}">
                    <a16:rowId xmlns:a16="http://schemas.microsoft.com/office/drawing/2014/main" xmlns="" val="1601167589"/>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Exploring history and heritage</a:t>
                      </a:r>
                    </a:p>
                  </a:txBody>
                  <a:tcPr marL="9525" marR="9525" marT="9525" marB="0" anchor="ctr">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fontAlgn="ctr"/>
                      <a:r>
                        <a:rPr lang="en-GB" sz="1000" b="0" i="0" u="none" strike="noStrike" dirty="0">
                          <a:solidFill>
                            <a:schemeClr val="tx1"/>
                          </a:solidFill>
                          <a:effectLst/>
                          <a:latin typeface="Arial" panose="020B0604020202020204" pitchFamily="34" charset="0"/>
                          <a:cs typeface="Arial" panose="020B0604020202020204" pitchFamily="34" charset="0"/>
                        </a:rPr>
                        <a:t>75%</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100 </a:t>
                      </a:r>
                    </a:p>
                  </a:txBody>
                  <a:tcPr marL="9525" marR="9525" marT="9525" marB="0" anchor="ctr">
                    <a:lnL w="3175" cap="flat" cmpd="sng" algn="ctr">
                      <a:solidFill>
                        <a:schemeClr val="bg1">
                          <a:lumMod val="65000"/>
                        </a:schemeClr>
                      </a:solidFill>
                      <a:prstDash val="solid"/>
                      <a:round/>
                      <a:headEnd type="none" w="med" len="med"/>
                      <a:tailEnd type="none" w="med" len="med"/>
                    </a:lnL>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chemeClr val="bg1"/>
                    </a:solidFill>
                  </a:tcPr>
                </a:tc>
                <a:extLst>
                  <a:ext uri="{0D108BD9-81ED-4DB2-BD59-A6C34878D82A}">
                    <a16:rowId xmlns:a16="http://schemas.microsoft.com/office/drawing/2014/main" xmlns="" val="3180650140"/>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Experiencing rural life &amp; scenery</a:t>
                      </a:r>
                    </a:p>
                  </a:txBody>
                  <a:tcPr marL="9525" marR="9525" marT="9525" marB="0" anchor="ctr">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fontAlgn="ctr"/>
                      <a:r>
                        <a:rPr lang="en-GB" sz="1000" b="0" i="0" u="none" strike="noStrike" dirty="0">
                          <a:solidFill>
                            <a:schemeClr val="tx1"/>
                          </a:solidFill>
                          <a:effectLst/>
                          <a:latin typeface="Arial" panose="020B0604020202020204" pitchFamily="34" charset="0"/>
                          <a:cs typeface="Arial" panose="020B0604020202020204" pitchFamily="34" charset="0"/>
                        </a:rPr>
                        <a:t>67%</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110 </a:t>
                      </a:r>
                    </a:p>
                  </a:txBody>
                  <a:tcPr marL="9525" marR="9525" marT="9525" marB="0" anchor="ctr">
                    <a:lnL w="3175" cap="flat" cmpd="sng" algn="ctr">
                      <a:solidFill>
                        <a:schemeClr val="bg1">
                          <a:lumMod val="65000"/>
                        </a:schemeClr>
                      </a:solidFill>
                      <a:prstDash val="solid"/>
                      <a:round/>
                      <a:headEnd type="none" w="med" len="med"/>
                      <a:tailEnd type="none" w="med" len="med"/>
                    </a:lnL>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rgbClr val="92D050"/>
                    </a:solidFill>
                  </a:tcPr>
                </a:tc>
                <a:extLst>
                  <a:ext uri="{0D108BD9-81ED-4DB2-BD59-A6C34878D82A}">
                    <a16:rowId xmlns:a16="http://schemas.microsoft.com/office/drawing/2014/main" xmlns="" val="542381253"/>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Attending cultural / music / sports events</a:t>
                      </a:r>
                    </a:p>
                  </a:txBody>
                  <a:tcPr marL="9525" marR="9525" marT="9525" marB="0" anchor="ctr">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fontAlgn="ctr"/>
                      <a:r>
                        <a:rPr lang="en-GB" sz="1000" b="0" i="0" u="none" strike="noStrike" dirty="0">
                          <a:solidFill>
                            <a:schemeClr val="tx1"/>
                          </a:solidFill>
                          <a:effectLst/>
                          <a:latin typeface="Arial" panose="020B0604020202020204" pitchFamily="34" charset="0"/>
                          <a:cs typeface="Arial" panose="020B0604020202020204" pitchFamily="34" charset="0"/>
                        </a:rPr>
                        <a:t>44%</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82 </a:t>
                      </a:r>
                    </a:p>
                  </a:txBody>
                  <a:tcPr marL="9525" marR="9525" marT="9525" marB="0" anchor="ctr">
                    <a:lnL w="3175" cap="flat" cmpd="sng" algn="ctr">
                      <a:solidFill>
                        <a:schemeClr val="bg1">
                          <a:lumMod val="65000"/>
                        </a:schemeClr>
                      </a:solidFill>
                      <a:prstDash val="solid"/>
                      <a:round/>
                      <a:headEnd type="none" w="med" len="med"/>
                      <a:tailEnd type="none" w="med" len="med"/>
                    </a:lnL>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rgbClr val="FFC000"/>
                    </a:solidFill>
                  </a:tcPr>
                </a:tc>
                <a:extLst>
                  <a:ext uri="{0D108BD9-81ED-4DB2-BD59-A6C34878D82A}">
                    <a16:rowId xmlns:a16="http://schemas.microsoft.com/office/drawing/2014/main" xmlns="" val="3468587080"/>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Outdoor leisure pursuits</a:t>
                      </a:r>
                    </a:p>
                  </a:txBody>
                  <a:tcPr marL="9525" marR="9525" marT="9525" marB="0" anchor="ctr">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fontAlgn="ctr"/>
                      <a:r>
                        <a:rPr lang="en-GB" sz="1000" b="0" i="0" u="none" strike="noStrike" dirty="0">
                          <a:solidFill>
                            <a:schemeClr val="tx1"/>
                          </a:solidFill>
                          <a:effectLst/>
                          <a:latin typeface="Arial" panose="020B0604020202020204" pitchFamily="34" charset="0"/>
                          <a:cs typeface="Arial" panose="020B0604020202020204" pitchFamily="34" charset="0"/>
                        </a:rPr>
                        <a:t>41%</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72 </a:t>
                      </a:r>
                    </a:p>
                  </a:txBody>
                  <a:tcPr marL="9525" marR="9525" marT="9525" marB="0" anchor="ctr">
                    <a:lnL w="3175" cap="flat" cmpd="sng" algn="ctr">
                      <a:solidFill>
                        <a:schemeClr val="bg1">
                          <a:lumMod val="65000"/>
                        </a:schemeClr>
                      </a:solidFill>
                      <a:prstDash val="solid"/>
                      <a:round/>
                      <a:headEnd type="none" w="med" len="med"/>
                      <a:tailEnd type="none" w="med" len="med"/>
                    </a:lnL>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rgbClr val="C00000"/>
                    </a:solidFill>
                  </a:tcPr>
                </a:tc>
                <a:extLst>
                  <a:ext uri="{0D108BD9-81ED-4DB2-BD59-A6C34878D82A}">
                    <a16:rowId xmlns:a16="http://schemas.microsoft.com/office/drawing/2014/main" xmlns="" val="1289559496"/>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Challenge and / or action</a:t>
                      </a:r>
                    </a:p>
                  </a:txBody>
                  <a:tcPr marL="9525" marR="9525" marT="9525" marB="0" anchor="ctr">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solidFill>
                      <a:schemeClr val="bg1"/>
                    </a:solidFill>
                  </a:tcPr>
                </a:tc>
                <a:tc>
                  <a:txBody>
                    <a:bodyPr/>
                    <a:lstStyle/>
                    <a:p>
                      <a:pPr algn="ctr" fontAlgn="ctr"/>
                      <a:r>
                        <a:rPr lang="en-GB" sz="1000" b="0" i="0" u="none" strike="noStrike" dirty="0">
                          <a:solidFill>
                            <a:schemeClr val="tx1"/>
                          </a:solidFill>
                          <a:effectLst/>
                          <a:latin typeface="Arial" panose="020B0604020202020204" pitchFamily="34" charset="0"/>
                          <a:cs typeface="Arial" panose="020B0604020202020204" pitchFamily="34" charset="0"/>
                        </a:rPr>
                        <a:t>21%</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solidFill>
                      <a:schemeClr val="bg1"/>
                    </a:solid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67 </a:t>
                      </a:r>
                    </a:p>
                  </a:txBody>
                  <a:tcPr marL="9525" marR="9525" marT="9525" marB="0" anchor="ctr">
                    <a:lnL w="3175" cap="flat" cmpd="sng" algn="ctr">
                      <a:solidFill>
                        <a:schemeClr val="bg1">
                          <a:lumMod val="65000"/>
                        </a:schemeClr>
                      </a:solidFill>
                      <a:prstDash val="solid"/>
                      <a:round/>
                      <a:headEnd type="none" w="med" len="med"/>
                      <a:tailEnd type="none" w="med" len="med"/>
                    </a:lnL>
                    <a:lnT w="3175" cap="flat" cmpd="sng" algn="ctr">
                      <a:solidFill>
                        <a:schemeClr val="bg1">
                          <a:lumMod val="65000"/>
                        </a:schemeClr>
                      </a:solidFill>
                      <a:prstDash val="solid"/>
                      <a:round/>
                      <a:headEnd type="none" w="med" len="med"/>
                      <a:tailEnd type="none" w="med" len="med"/>
                    </a:lnT>
                    <a:solidFill>
                      <a:srgbClr val="C00000"/>
                    </a:solidFill>
                  </a:tcPr>
                </a:tc>
                <a:extLst>
                  <a:ext uri="{0D108BD9-81ED-4DB2-BD59-A6C34878D82A}">
                    <a16:rowId xmlns:a16="http://schemas.microsoft.com/office/drawing/2014/main" xmlns="" val="1428051378"/>
                  </a:ext>
                </a:extLst>
              </a:tr>
            </a:tbl>
          </a:graphicData>
        </a:graphic>
      </p:graphicFrame>
      <p:sp>
        <p:nvSpPr>
          <p:cNvPr id="3" name="Rectangle 2"/>
          <p:cNvSpPr/>
          <p:nvPr/>
        </p:nvSpPr>
        <p:spPr>
          <a:xfrm>
            <a:off x="352419" y="1775959"/>
            <a:ext cx="4140001" cy="697627"/>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CONSIDERATION OF ACTIVITY </a:t>
            </a:r>
          </a:p>
          <a:p>
            <a:pPr>
              <a:lnSpc>
                <a:spcPts val="1100"/>
              </a:lnSpc>
            </a:pPr>
            <a:r>
              <a:rPr lang="en-GB" sz="1200" b="1" dirty="0">
                <a:solidFill>
                  <a:srgbClr val="120742"/>
                </a:solidFill>
                <a:latin typeface="Arial" panose="020B0604020202020204" pitchFamily="34" charset="0"/>
                <a:cs typeface="Arial" panose="020B0604020202020204" pitchFamily="34" charset="0"/>
              </a:rPr>
              <a:t>CLUSTERS ON HOLIDAY TO ENGLAND </a:t>
            </a:r>
          </a:p>
          <a:p>
            <a:r>
              <a:rPr lang="en-GB" sz="700" dirty="0">
                <a:latin typeface="Arial" panose="020B0604020202020204" pitchFamily="34" charset="0"/>
                <a:cs typeface="Arial" panose="020B0604020202020204" pitchFamily="34" charset="0"/>
              </a:rPr>
              <a:t>TOP 2 BOX (DEFINITELY WOULD OR VERY LIKELY TO) CONSIDERATION OF ACTIVITY CLUSTERS ON HOLIDAY TO ENGLAND AND INDEXING AGAINST “GLOBAL” TOP 2 BOX SCORES. BOTH COLUMNS SHOW / BASED ON NORMALISED DATA</a:t>
            </a:r>
          </a:p>
        </p:txBody>
      </p:sp>
      <p:grpSp>
        <p:nvGrpSpPr>
          <p:cNvPr id="4" name="Group 3"/>
          <p:cNvGrpSpPr/>
          <p:nvPr/>
        </p:nvGrpSpPr>
        <p:grpSpPr>
          <a:xfrm>
            <a:off x="8356244" y="169332"/>
            <a:ext cx="557577" cy="519092"/>
            <a:chOff x="8076844" y="137582"/>
            <a:chExt cx="557577" cy="519092"/>
          </a:xfrm>
        </p:grpSpPr>
        <p:sp>
          <p:nvSpPr>
            <p:cNvPr id="12" name="Oval 11"/>
            <p:cNvSpPr/>
            <p:nvPr/>
          </p:nvSpPr>
          <p:spPr>
            <a:xfrm>
              <a:off x="8091860" y="137582"/>
              <a:ext cx="527544" cy="51909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t"/>
            <a:lstStyle/>
            <a:p>
              <a:pPr algn="ctr"/>
              <a:endParaRPr lang="en-US" sz="800" dirty="0">
                <a:solidFill>
                  <a:schemeClr val="tx1"/>
                </a:solidFill>
                <a:latin typeface="Arial" panose="020B0604020202020204" pitchFamily="34" charset="0"/>
              </a:endParaRPr>
            </a:p>
          </p:txBody>
        </p:sp>
        <p:pic>
          <p:nvPicPr>
            <p:cNvPr id="13" name="Picture 12"/>
            <p:cNvPicPr>
              <a:picLocks noChangeAspect="1"/>
            </p:cNvPicPr>
            <p:nvPr/>
          </p:nvPicPr>
          <p:blipFill>
            <a:blip r:embed="rId3">
              <a:clrChange>
                <a:clrFrom>
                  <a:srgbClr val="000000">
                    <a:alpha val="0"/>
                  </a:srgbClr>
                </a:clrFrom>
                <a:clrTo>
                  <a:srgbClr val="000000">
                    <a:alpha val="0"/>
                  </a:srgbClr>
                </a:clrTo>
              </a:clrChange>
              <a:extLst>
                <a:ext uri="{28A0092B-C50C-407E-A947-70E740481C1C}">
                  <a14:useLocalDpi xmlns:a14="http://schemas.microsoft.com/office/drawing/2010/main" val="0"/>
                </a:ext>
              </a:extLst>
            </a:blip>
            <a:stretch>
              <a:fillRect/>
            </a:stretch>
          </p:blipFill>
          <p:spPr>
            <a:xfrm>
              <a:off x="8076844" y="188037"/>
              <a:ext cx="557577" cy="418182"/>
            </a:xfrm>
            <a:prstGeom prst="roundRect">
              <a:avLst>
                <a:gd name="adj" fmla="val 8594"/>
              </a:avLst>
            </a:prstGeom>
            <a:noFill/>
            <a:ln>
              <a:noFill/>
            </a:ln>
            <a:effectLst/>
          </p:spPr>
        </p:pic>
      </p:grpSp>
      <p:graphicFrame>
        <p:nvGraphicFramePr>
          <p:cNvPr id="14" name="Chart Placeholder 7"/>
          <p:cNvGraphicFramePr>
            <a:graphicFrameLocks/>
          </p:cNvGraphicFramePr>
          <p:nvPr>
            <p:extLst>
              <p:ext uri="{D42A27DB-BD31-4B8C-83A1-F6EECF244321}">
                <p14:modId xmlns:p14="http://schemas.microsoft.com/office/powerpoint/2010/main" val="3661556967"/>
              </p:ext>
            </p:extLst>
          </p:nvPr>
        </p:nvGraphicFramePr>
        <p:xfrm>
          <a:off x="-180926" y="831775"/>
          <a:ext cx="9743207" cy="467610"/>
        </p:xfrm>
        <a:graphic>
          <a:graphicData uri="http://schemas.openxmlformats.org/drawingml/2006/chart">
            <c:chart xmlns:c="http://schemas.openxmlformats.org/drawingml/2006/chart" xmlns:r="http://schemas.openxmlformats.org/officeDocument/2006/relationships" r:id="rId4"/>
          </a:graphicData>
        </a:graphic>
      </p:graphicFrame>
      <p:sp>
        <p:nvSpPr>
          <p:cNvPr id="15" name="Rectangle 14"/>
          <p:cNvSpPr/>
          <p:nvPr/>
        </p:nvSpPr>
        <p:spPr>
          <a:xfrm>
            <a:off x="3010159" y="1245080"/>
            <a:ext cx="846386" cy="276999"/>
          </a:xfrm>
          <a:prstGeom prst="rect">
            <a:avLst/>
          </a:prstGeom>
          <a:solidFill>
            <a:schemeClr val="bg1"/>
          </a:solidFill>
        </p:spPr>
        <p:txBody>
          <a:bodyPr wrap="none" lIns="0" tIns="0" rIns="0" bIns="0">
            <a:spAutoFit/>
          </a:bodyPr>
          <a:lstStyle/>
          <a:p>
            <a:r>
              <a:rPr lang="en-GB" sz="900" dirty="0">
                <a:solidFill>
                  <a:srgbClr val="120742"/>
                </a:solidFill>
                <a:latin typeface="Arial" panose="020B0604020202020204" pitchFamily="34" charset="0"/>
                <a:cs typeface="Arial" panose="020B0604020202020204" pitchFamily="34" charset="0"/>
              </a:rPr>
              <a:t>Would definitely </a:t>
            </a:r>
          </a:p>
          <a:p>
            <a:r>
              <a:rPr lang="en-GB" sz="900" dirty="0">
                <a:solidFill>
                  <a:srgbClr val="120742"/>
                </a:solidFill>
                <a:latin typeface="Arial" panose="020B0604020202020204" pitchFamily="34" charset="0"/>
                <a:cs typeface="Arial" panose="020B0604020202020204" pitchFamily="34" charset="0"/>
              </a:rPr>
              <a:t>consider</a:t>
            </a:r>
          </a:p>
        </p:txBody>
      </p:sp>
      <p:sp>
        <p:nvSpPr>
          <p:cNvPr id="16" name="Rectangle 15"/>
          <p:cNvSpPr/>
          <p:nvPr/>
        </p:nvSpPr>
        <p:spPr>
          <a:xfrm>
            <a:off x="5525483" y="1245080"/>
            <a:ext cx="852798" cy="276999"/>
          </a:xfrm>
          <a:prstGeom prst="rect">
            <a:avLst/>
          </a:prstGeom>
          <a:solidFill>
            <a:schemeClr val="bg1"/>
          </a:solidFill>
        </p:spPr>
        <p:txBody>
          <a:bodyPr wrap="none" lIns="0" tIns="0" rIns="0" bIns="0">
            <a:spAutoFit/>
          </a:bodyPr>
          <a:lstStyle/>
          <a:p>
            <a:r>
              <a:rPr lang="en-GB" sz="900" dirty="0">
                <a:solidFill>
                  <a:srgbClr val="00B050"/>
                </a:solidFill>
                <a:latin typeface="Arial" panose="020B0604020202020204" pitchFamily="34" charset="0"/>
                <a:cs typeface="Arial" panose="020B0604020202020204" pitchFamily="34" charset="0"/>
              </a:rPr>
              <a:t>England holiday </a:t>
            </a:r>
          </a:p>
          <a:p>
            <a:r>
              <a:rPr lang="en-GB" sz="900" dirty="0">
                <a:solidFill>
                  <a:srgbClr val="00B050"/>
                </a:solidFill>
                <a:latin typeface="Arial" panose="020B0604020202020204" pitchFamily="34" charset="0"/>
                <a:cs typeface="Arial" panose="020B0604020202020204" pitchFamily="34" charset="0"/>
              </a:rPr>
              <a:t>already booked</a:t>
            </a:r>
          </a:p>
        </p:txBody>
      </p:sp>
      <p:sp>
        <p:nvSpPr>
          <p:cNvPr id="21" name="Rectangle 20"/>
          <p:cNvSpPr/>
          <p:nvPr/>
        </p:nvSpPr>
        <p:spPr>
          <a:xfrm>
            <a:off x="4631653" y="1245080"/>
            <a:ext cx="621965" cy="276999"/>
          </a:xfrm>
          <a:prstGeom prst="rect">
            <a:avLst/>
          </a:prstGeom>
          <a:solidFill>
            <a:schemeClr val="bg1"/>
          </a:solidFill>
        </p:spPr>
        <p:txBody>
          <a:bodyPr wrap="none" lIns="0" tIns="0" rIns="0" bIns="0">
            <a:spAutoFit/>
          </a:bodyPr>
          <a:lstStyle/>
          <a:p>
            <a:r>
              <a:rPr lang="en-GB" sz="900" dirty="0">
                <a:solidFill>
                  <a:srgbClr val="92D050"/>
                </a:solidFill>
                <a:latin typeface="Arial" panose="020B0604020202020204" pitchFamily="34" charset="0"/>
                <a:cs typeface="Arial" panose="020B0604020202020204" pitchFamily="34" charset="0"/>
              </a:rPr>
              <a:t>Actively</a:t>
            </a:r>
          </a:p>
          <a:p>
            <a:r>
              <a:rPr lang="en-GB" sz="900" dirty="0">
                <a:solidFill>
                  <a:srgbClr val="92D050"/>
                </a:solidFill>
                <a:latin typeface="Arial" panose="020B0604020202020204" pitchFamily="34" charset="0"/>
                <a:cs typeface="Arial" panose="020B0604020202020204" pitchFamily="34" charset="0"/>
              </a:rPr>
              <a:t>considering </a:t>
            </a:r>
          </a:p>
        </p:txBody>
      </p:sp>
      <p:graphicFrame>
        <p:nvGraphicFramePr>
          <p:cNvPr id="22" name="Table 21"/>
          <p:cNvGraphicFramePr>
            <a:graphicFrameLocks noGrp="1"/>
          </p:cNvGraphicFramePr>
          <p:nvPr>
            <p:extLst>
              <p:ext uri="{D42A27DB-BD31-4B8C-83A1-F6EECF244321}">
                <p14:modId xmlns:p14="http://schemas.microsoft.com/office/powerpoint/2010/main" val="1321701154"/>
              </p:ext>
            </p:extLst>
          </p:nvPr>
        </p:nvGraphicFramePr>
        <p:xfrm>
          <a:off x="4745949" y="2590699"/>
          <a:ext cx="4140000" cy="3636000"/>
        </p:xfrm>
        <a:graphic>
          <a:graphicData uri="http://schemas.openxmlformats.org/drawingml/2006/table">
            <a:tbl>
              <a:tblPr>
                <a:tableStyleId>{5C22544A-7EE6-4342-B048-85BDC9FD1C3A}</a:tableStyleId>
              </a:tblPr>
              <a:tblGrid>
                <a:gridCol w="2440800">
                  <a:extLst>
                    <a:ext uri="{9D8B030D-6E8A-4147-A177-3AD203B41FA5}">
                      <a16:colId xmlns:a16="http://schemas.microsoft.com/office/drawing/2014/main" xmlns="" val="1103061090"/>
                    </a:ext>
                  </a:extLst>
                </a:gridCol>
                <a:gridCol w="849600">
                  <a:extLst>
                    <a:ext uri="{9D8B030D-6E8A-4147-A177-3AD203B41FA5}">
                      <a16:colId xmlns:a16="http://schemas.microsoft.com/office/drawing/2014/main" xmlns="" val="644159123"/>
                    </a:ext>
                  </a:extLst>
                </a:gridCol>
                <a:gridCol w="849600">
                  <a:extLst>
                    <a:ext uri="{9D8B030D-6E8A-4147-A177-3AD203B41FA5}">
                      <a16:colId xmlns:a16="http://schemas.microsoft.com/office/drawing/2014/main" xmlns="" val="3859757549"/>
                    </a:ext>
                  </a:extLst>
                </a:gridCol>
              </a:tblGrid>
              <a:tr h="396000">
                <a:tc>
                  <a:txBody>
                    <a:bodyPr/>
                    <a:lstStyle/>
                    <a:p>
                      <a:pPr algn="l" fontAlgn="b"/>
                      <a:r>
                        <a:rPr lang="en-GB" sz="1200" b="1" i="0" u="none" strike="noStrike" dirty="0">
                          <a:solidFill>
                            <a:schemeClr val="tx1"/>
                          </a:solidFill>
                          <a:effectLst/>
                          <a:latin typeface="Arial" panose="020B0604020202020204" pitchFamily="34" charset="0"/>
                          <a:cs typeface="Arial" panose="020B0604020202020204" pitchFamily="34" charset="0"/>
                        </a:rPr>
                        <a:t>ACTIVITY (1-10 of 40)</a:t>
                      </a:r>
                      <a:endParaRPr lang="en-GB" sz="1600" b="1"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12700" cmpd="sng">
                      <a:noFill/>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9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12700" cmpd="sng">
                      <a:noFill/>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200" b="1" i="0" u="none" strike="noStrike" dirty="0">
                          <a:solidFill>
                            <a:schemeClr val="tx1"/>
                          </a:solidFill>
                          <a:effectLst/>
                          <a:latin typeface="Arial" panose="020B0604020202020204" pitchFamily="34" charset="0"/>
                          <a:cs typeface="Arial" panose="020B0604020202020204" pitchFamily="34" charset="0"/>
                        </a:rPr>
                        <a:t>INDEX </a:t>
                      </a:r>
                    </a:p>
                    <a:p>
                      <a:pPr algn="ctr" fontAlgn="b"/>
                      <a:r>
                        <a:rPr lang="en-GB" sz="700" b="1" i="0" u="none" strike="noStrike" dirty="0">
                          <a:solidFill>
                            <a:schemeClr val="tx1"/>
                          </a:solidFill>
                          <a:effectLst/>
                          <a:latin typeface="Arial" panose="020B0604020202020204" pitchFamily="34" charset="0"/>
                          <a:cs typeface="Arial" panose="020B0604020202020204" pitchFamily="34" charset="0"/>
                        </a:rPr>
                        <a:t>IMPORTANCE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12700" cmpd="sng">
                      <a:noFill/>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255244487"/>
                  </a:ext>
                </a:extLst>
              </a:tr>
              <a:tr h="324000">
                <a:tc>
                  <a:txBody>
                    <a:bodyPr/>
                    <a:lstStyle/>
                    <a:p>
                      <a:pPr algn="l" fontAlgn="b"/>
                      <a:r>
                        <a:rPr lang="en-GB" sz="1000" b="0" i="0" u="none" strike="noStrike" dirty="0">
                          <a:effectLst/>
                          <a:latin typeface="Arial" panose="020B0604020202020204" pitchFamily="34" charset="0"/>
                          <a:cs typeface="Arial" panose="020B0604020202020204" pitchFamily="34" charset="0"/>
                        </a:rPr>
                        <a:t>Seeing world famous or iconic places</a:t>
                      </a:r>
                      <a:endParaRPr lang="en-GB" sz="1000" b="0" i="0" u="none" strike="noStrike" dirty="0">
                        <a:solidFill>
                          <a:srgbClr val="000000"/>
                        </a:solidFill>
                        <a:effectLst/>
                        <a:latin typeface="Arial" panose="020B0604020202020204" pitchFamily="34" charset="0"/>
                        <a:cs typeface="Arial" panose="020B0604020202020204" pitchFamily="34" charset="0"/>
                      </a:endParaRP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effectLst/>
                          <a:latin typeface="Arial" panose="020B0604020202020204" pitchFamily="34" charset="0"/>
                          <a:cs typeface="Arial" panose="020B0604020202020204" pitchFamily="34" charset="0"/>
                        </a:rPr>
                        <a:t>82%</a:t>
                      </a:r>
                      <a:endParaRPr lang="en-GB" sz="1000" b="0" i="0" u="none" strike="noStrike" dirty="0">
                        <a:solidFill>
                          <a:srgbClr val="006100"/>
                        </a:solidFill>
                        <a:effectLst/>
                        <a:latin typeface="Arial" panose="020B0604020202020204" pitchFamily="34" charset="0"/>
                        <a:cs typeface="Arial" panose="020B0604020202020204" pitchFamily="34" charset="0"/>
                      </a:endParaRP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197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extLst>
                  <a:ext uri="{0D108BD9-81ED-4DB2-BD59-A6C34878D82A}">
                    <a16:rowId xmlns:a16="http://schemas.microsoft.com/office/drawing/2014/main" xmlns="" val="2005986910"/>
                  </a:ext>
                </a:extLst>
              </a:tr>
              <a:tr h="324000">
                <a:tc>
                  <a:txBody>
                    <a:bodyPr/>
                    <a:lstStyle/>
                    <a:p>
                      <a:pPr algn="l" fontAlgn="b"/>
                      <a:r>
                        <a:rPr lang="en-GB" sz="1000" b="0" i="0" u="none" strike="noStrike" dirty="0">
                          <a:effectLst/>
                          <a:latin typeface="Arial" panose="020B0604020202020204" pitchFamily="34" charset="0"/>
                          <a:cs typeface="Arial" panose="020B0604020202020204" pitchFamily="34" charset="0"/>
                        </a:rPr>
                        <a:t>Visiting a castle/palace/historic house</a:t>
                      </a:r>
                      <a:endParaRPr lang="en-GB" sz="1000" b="0" i="0" u="none" strike="noStrike" dirty="0">
                        <a:solidFill>
                          <a:srgbClr val="000000"/>
                        </a:solidFill>
                        <a:effectLst/>
                        <a:latin typeface="Arial" panose="020B0604020202020204" pitchFamily="34" charset="0"/>
                        <a:cs typeface="Arial" panose="020B0604020202020204" pitchFamily="34" charset="0"/>
                      </a:endParaRP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effectLst/>
                          <a:latin typeface="Arial" panose="020B0604020202020204" pitchFamily="34" charset="0"/>
                          <a:cs typeface="Arial" panose="020B0604020202020204" pitchFamily="34" charset="0"/>
                        </a:rPr>
                        <a:t>79%</a:t>
                      </a:r>
                      <a:endParaRPr lang="en-GB" sz="1000" b="0" i="0" u="none" strike="noStrike" dirty="0">
                        <a:solidFill>
                          <a:srgbClr val="006100"/>
                        </a:solidFill>
                        <a:effectLst/>
                        <a:latin typeface="Arial" panose="020B0604020202020204" pitchFamily="34" charset="0"/>
                        <a:cs typeface="Arial" panose="020B0604020202020204" pitchFamily="34" charset="0"/>
                      </a:endParaRP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149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extLst>
                  <a:ext uri="{0D108BD9-81ED-4DB2-BD59-A6C34878D82A}">
                    <a16:rowId xmlns:a16="http://schemas.microsoft.com/office/drawing/2014/main" xmlns="" val="4167075963"/>
                  </a:ext>
                </a:extLst>
              </a:tr>
              <a:tr h="324000">
                <a:tc>
                  <a:txBody>
                    <a:bodyPr/>
                    <a:lstStyle/>
                    <a:p>
                      <a:pPr algn="l" fontAlgn="b"/>
                      <a:r>
                        <a:rPr lang="en-GB" sz="1000" b="0" i="0" u="none" strike="noStrike" dirty="0">
                          <a:effectLst/>
                          <a:latin typeface="Arial" panose="020B0604020202020204" pitchFamily="34" charset="0"/>
                          <a:cs typeface="Arial" panose="020B0604020202020204" pitchFamily="34" charset="0"/>
                        </a:rPr>
                        <a:t>Visiting a historic monument</a:t>
                      </a:r>
                      <a:endParaRPr lang="en-GB" sz="1000" b="0" i="0" u="none" strike="noStrike" dirty="0">
                        <a:solidFill>
                          <a:srgbClr val="000000"/>
                        </a:solidFill>
                        <a:effectLst/>
                        <a:latin typeface="Arial" panose="020B0604020202020204" pitchFamily="34" charset="0"/>
                        <a:cs typeface="Arial" panose="020B0604020202020204" pitchFamily="34" charset="0"/>
                      </a:endParaRP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effectLst/>
                          <a:latin typeface="Arial" panose="020B0604020202020204" pitchFamily="34" charset="0"/>
                          <a:cs typeface="Arial" panose="020B0604020202020204" pitchFamily="34" charset="0"/>
                        </a:rPr>
                        <a:t>75%</a:t>
                      </a:r>
                      <a:endParaRPr lang="en-GB" sz="1000" b="0" i="0" u="none" strike="noStrike" dirty="0">
                        <a:solidFill>
                          <a:srgbClr val="006100"/>
                        </a:solidFill>
                        <a:effectLst/>
                        <a:latin typeface="Arial" panose="020B0604020202020204" pitchFamily="34" charset="0"/>
                        <a:cs typeface="Arial" panose="020B0604020202020204" pitchFamily="34" charset="0"/>
                      </a:endParaRP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137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extLst>
                  <a:ext uri="{0D108BD9-81ED-4DB2-BD59-A6C34878D82A}">
                    <a16:rowId xmlns:a16="http://schemas.microsoft.com/office/drawing/2014/main" xmlns="" val="2265351345"/>
                  </a:ext>
                </a:extLst>
              </a:tr>
              <a:tr h="324000">
                <a:tc>
                  <a:txBody>
                    <a:bodyPr/>
                    <a:lstStyle/>
                    <a:p>
                      <a:pPr algn="l" fontAlgn="b"/>
                      <a:r>
                        <a:rPr lang="en-GB" sz="1000" b="0" i="0" u="none" strike="noStrike" dirty="0">
                          <a:effectLst/>
                          <a:latin typeface="Arial" panose="020B0604020202020204" pitchFamily="34" charset="0"/>
                          <a:cs typeface="Arial" panose="020B0604020202020204" pitchFamily="34" charset="0"/>
                        </a:rPr>
                        <a:t>Visiting a park/garden</a:t>
                      </a:r>
                      <a:endParaRPr lang="en-GB" sz="1000" b="0" i="0" u="none" strike="noStrike" dirty="0">
                        <a:solidFill>
                          <a:srgbClr val="000000"/>
                        </a:solidFill>
                        <a:effectLst/>
                        <a:latin typeface="Arial" panose="020B0604020202020204" pitchFamily="34" charset="0"/>
                        <a:cs typeface="Arial" panose="020B0604020202020204" pitchFamily="34" charset="0"/>
                      </a:endParaRP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effectLst/>
                          <a:latin typeface="Arial" panose="020B0604020202020204" pitchFamily="34" charset="0"/>
                          <a:cs typeface="Arial" panose="020B0604020202020204" pitchFamily="34" charset="0"/>
                        </a:rPr>
                        <a:t>74%</a:t>
                      </a:r>
                      <a:endParaRPr lang="en-GB" sz="1000" b="0" i="0" u="none" strike="noStrike" dirty="0">
                        <a:solidFill>
                          <a:srgbClr val="006100"/>
                        </a:solidFill>
                        <a:effectLst/>
                        <a:latin typeface="Arial" panose="020B0604020202020204" pitchFamily="34" charset="0"/>
                        <a:cs typeface="Arial" panose="020B0604020202020204" pitchFamily="34" charset="0"/>
                      </a:endParaRP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105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xmlns="" val="2373551203"/>
                  </a:ext>
                </a:extLst>
              </a:tr>
              <a:tr h="324000">
                <a:tc>
                  <a:txBody>
                    <a:bodyPr/>
                    <a:lstStyle/>
                    <a:p>
                      <a:pPr algn="l" fontAlgn="b"/>
                      <a:r>
                        <a:rPr lang="en-GB" sz="1000" b="0" i="0" u="none" strike="noStrike" dirty="0">
                          <a:effectLst/>
                          <a:latin typeface="Arial" panose="020B0604020202020204" pitchFamily="34" charset="0"/>
                          <a:cs typeface="Arial" panose="020B0604020202020204" pitchFamily="34" charset="0"/>
                        </a:rPr>
                        <a:t>Trying local food &amp; drink specialities</a:t>
                      </a:r>
                      <a:endParaRPr lang="en-GB" sz="1000" b="0" i="0" u="none" strike="noStrike" dirty="0">
                        <a:solidFill>
                          <a:srgbClr val="000000"/>
                        </a:solidFill>
                        <a:effectLst/>
                        <a:latin typeface="Arial" panose="020B0604020202020204" pitchFamily="34" charset="0"/>
                        <a:cs typeface="Arial" panose="020B0604020202020204" pitchFamily="34" charset="0"/>
                      </a:endParaRP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effectLst/>
                          <a:latin typeface="Arial" panose="020B0604020202020204" pitchFamily="34" charset="0"/>
                          <a:cs typeface="Arial" panose="020B0604020202020204" pitchFamily="34" charset="0"/>
                        </a:rPr>
                        <a:t>70%</a:t>
                      </a:r>
                      <a:endParaRPr lang="en-GB" sz="1000" b="0" i="0" u="none" strike="noStrike" dirty="0">
                        <a:solidFill>
                          <a:srgbClr val="006100"/>
                        </a:solidFill>
                        <a:effectLst/>
                        <a:latin typeface="Arial" panose="020B0604020202020204" pitchFamily="34" charset="0"/>
                        <a:cs typeface="Arial" panose="020B0604020202020204" pitchFamily="34" charset="0"/>
                      </a:endParaRP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137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extLst>
                  <a:ext uri="{0D108BD9-81ED-4DB2-BD59-A6C34878D82A}">
                    <a16:rowId xmlns:a16="http://schemas.microsoft.com/office/drawing/2014/main" xmlns="" val="1189524845"/>
                  </a:ext>
                </a:extLst>
              </a:tr>
              <a:tr h="324000">
                <a:tc>
                  <a:txBody>
                    <a:bodyPr/>
                    <a:lstStyle/>
                    <a:p>
                      <a:pPr algn="l" fontAlgn="b"/>
                      <a:r>
                        <a:rPr lang="en-GB" sz="1000" b="0" i="0" u="none" strike="noStrike" dirty="0">
                          <a:effectLst/>
                          <a:latin typeface="Arial" panose="020B0604020202020204" pitchFamily="34" charset="0"/>
                          <a:cs typeface="Arial" panose="020B0604020202020204" pitchFamily="34" charset="0"/>
                        </a:rPr>
                        <a:t>Short (&lt; 2hrs) country or coastal walk</a:t>
                      </a:r>
                      <a:endParaRPr lang="en-GB" sz="1000" b="0" i="0" u="none" strike="noStrike" dirty="0">
                        <a:solidFill>
                          <a:srgbClr val="000000"/>
                        </a:solidFill>
                        <a:effectLst/>
                        <a:latin typeface="Arial" panose="020B0604020202020204" pitchFamily="34" charset="0"/>
                        <a:cs typeface="Arial" panose="020B0604020202020204" pitchFamily="34" charset="0"/>
                      </a:endParaRP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effectLst/>
                          <a:latin typeface="Arial" panose="020B0604020202020204" pitchFamily="34" charset="0"/>
                          <a:cs typeface="Arial" panose="020B0604020202020204" pitchFamily="34" charset="0"/>
                        </a:rPr>
                        <a:t>69%</a:t>
                      </a:r>
                      <a:endParaRPr lang="en-GB" sz="1000" b="0" i="0" u="none" strike="noStrike" dirty="0">
                        <a:solidFill>
                          <a:srgbClr val="006100"/>
                        </a:solidFill>
                        <a:effectLst/>
                        <a:latin typeface="Arial" panose="020B0604020202020204" pitchFamily="34" charset="0"/>
                        <a:cs typeface="Arial" panose="020B0604020202020204" pitchFamily="34" charset="0"/>
                      </a:endParaRP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104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xmlns="" val="2824507888"/>
                  </a:ext>
                </a:extLst>
              </a:tr>
              <a:tr h="324000">
                <a:tc>
                  <a:txBody>
                    <a:bodyPr/>
                    <a:lstStyle/>
                    <a:p>
                      <a:pPr algn="l" fontAlgn="b"/>
                      <a:r>
                        <a:rPr lang="en-GB" sz="1000" b="0" i="0" u="none" strike="noStrike" dirty="0">
                          <a:effectLst/>
                          <a:latin typeface="Arial" panose="020B0604020202020204" pitchFamily="34" charset="0"/>
                          <a:cs typeface="Arial" panose="020B0604020202020204" pitchFamily="34" charset="0"/>
                        </a:rPr>
                        <a:t>Visiting a museum</a:t>
                      </a:r>
                      <a:endParaRPr lang="en-GB" sz="1000" b="0" i="0" u="none" strike="noStrike" dirty="0">
                        <a:solidFill>
                          <a:srgbClr val="000000"/>
                        </a:solidFill>
                        <a:effectLst/>
                        <a:latin typeface="Arial" panose="020B0604020202020204" pitchFamily="34" charset="0"/>
                        <a:cs typeface="Arial" panose="020B0604020202020204" pitchFamily="34" charset="0"/>
                      </a:endParaRP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effectLst/>
                          <a:latin typeface="Arial" panose="020B0604020202020204" pitchFamily="34" charset="0"/>
                          <a:cs typeface="Arial" panose="020B0604020202020204" pitchFamily="34" charset="0"/>
                        </a:rPr>
                        <a:t>56%</a:t>
                      </a:r>
                      <a:endParaRPr lang="en-GB" sz="1000" b="0" i="0" u="none" strike="noStrike" dirty="0">
                        <a:solidFill>
                          <a:srgbClr val="006100"/>
                        </a:solidFill>
                        <a:effectLst/>
                        <a:latin typeface="Arial" panose="020B0604020202020204" pitchFamily="34" charset="0"/>
                        <a:cs typeface="Arial" panose="020B0604020202020204" pitchFamily="34" charset="0"/>
                      </a:endParaRP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106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xmlns="" val="3463063126"/>
                  </a:ext>
                </a:extLst>
              </a:tr>
              <a:tr h="324000">
                <a:tc>
                  <a:txBody>
                    <a:bodyPr/>
                    <a:lstStyle/>
                    <a:p>
                      <a:pPr algn="l" fontAlgn="b"/>
                      <a:r>
                        <a:rPr lang="en-GB" sz="1000" b="0" i="0" u="none" strike="noStrike" dirty="0">
                          <a:effectLst/>
                          <a:latin typeface="Arial" panose="020B0604020202020204" pitchFamily="34" charset="0"/>
                          <a:cs typeface="Arial" panose="020B0604020202020204" pitchFamily="34" charset="0"/>
                        </a:rPr>
                        <a:t>Exploring villages / rural areas</a:t>
                      </a:r>
                      <a:endParaRPr lang="en-GB" sz="1000" b="0" i="0" u="none" strike="noStrike" dirty="0">
                        <a:solidFill>
                          <a:srgbClr val="000000"/>
                        </a:solidFill>
                        <a:effectLst/>
                        <a:latin typeface="Arial" panose="020B0604020202020204" pitchFamily="34" charset="0"/>
                        <a:cs typeface="Arial" panose="020B0604020202020204" pitchFamily="34" charset="0"/>
                      </a:endParaRP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effectLst/>
                          <a:latin typeface="Arial" panose="020B0604020202020204" pitchFamily="34" charset="0"/>
                          <a:cs typeface="Arial" panose="020B0604020202020204" pitchFamily="34" charset="0"/>
                        </a:rPr>
                        <a:t>54%</a:t>
                      </a:r>
                      <a:endParaRPr lang="en-GB" sz="1000" b="0" i="0" u="none" strike="noStrike" dirty="0">
                        <a:solidFill>
                          <a:srgbClr val="006100"/>
                        </a:solidFill>
                        <a:effectLst/>
                        <a:latin typeface="Arial" panose="020B0604020202020204" pitchFamily="34" charset="0"/>
                        <a:cs typeface="Arial" panose="020B0604020202020204" pitchFamily="34" charset="0"/>
                      </a:endParaRP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131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extLst>
                  <a:ext uri="{0D108BD9-81ED-4DB2-BD59-A6C34878D82A}">
                    <a16:rowId xmlns:a16="http://schemas.microsoft.com/office/drawing/2014/main" xmlns="" val="1789088986"/>
                  </a:ext>
                </a:extLst>
              </a:tr>
              <a:tr h="324000">
                <a:tc>
                  <a:txBody>
                    <a:bodyPr/>
                    <a:lstStyle/>
                    <a:p>
                      <a:pPr algn="l" fontAlgn="b"/>
                      <a:r>
                        <a:rPr lang="en-GB" sz="1000" b="0" i="0" u="none" strike="noStrike" dirty="0">
                          <a:effectLst/>
                          <a:latin typeface="Arial" panose="020B0604020202020204" pitchFamily="34" charset="0"/>
                          <a:cs typeface="Arial" panose="020B0604020202020204" pitchFamily="34" charset="0"/>
                        </a:rPr>
                        <a:t>Visiting a National Park</a:t>
                      </a:r>
                      <a:endParaRPr lang="en-GB" sz="1000" b="0" i="0" u="none" strike="noStrike" dirty="0">
                        <a:solidFill>
                          <a:srgbClr val="000000"/>
                        </a:solidFill>
                        <a:effectLst/>
                        <a:latin typeface="Arial" panose="020B0604020202020204" pitchFamily="34" charset="0"/>
                        <a:cs typeface="Arial" panose="020B0604020202020204" pitchFamily="34" charset="0"/>
                      </a:endParaRP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effectLst/>
                          <a:latin typeface="Arial" panose="020B0604020202020204" pitchFamily="34" charset="0"/>
                          <a:cs typeface="Arial" panose="020B0604020202020204" pitchFamily="34" charset="0"/>
                        </a:rPr>
                        <a:t>52%</a:t>
                      </a:r>
                      <a:endParaRPr lang="en-GB" sz="1000" b="0" i="0" u="none" strike="noStrike" dirty="0">
                        <a:solidFill>
                          <a:srgbClr val="006100"/>
                        </a:solidFill>
                        <a:effectLst/>
                        <a:latin typeface="Arial" panose="020B0604020202020204" pitchFamily="34" charset="0"/>
                        <a:cs typeface="Arial" panose="020B0604020202020204" pitchFamily="34" charset="0"/>
                      </a:endParaRP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85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FFC000"/>
                    </a:solidFill>
                  </a:tcPr>
                </a:tc>
                <a:extLst>
                  <a:ext uri="{0D108BD9-81ED-4DB2-BD59-A6C34878D82A}">
                    <a16:rowId xmlns:a16="http://schemas.microsoft.com/office/drawing/2014/main" xmlns="" val="2214850825"/>
                  </a:ext>
                </a:extLst>
              </a:tr>
              <a:tr h="324000">
                <a:tc>
                  <a:txBody>
                    <a:bodyPr/>
                    <a:lstStyle/>
                    <a:p>
                      <a:pPr algn="l" fontAlgn="b"/>
                      <a:r>
                        <a:rPr lang="en-GB" sz="1000" b="0" i="0" u="none" strike="noStrike" dirty="0">
                          <a:effectLst/>
                          <a:latin typeface="Arial" panose="020B0604020202020204" pitchFamily="34" charset="0"/>
                          <a:cs typeface="Arial" panose="020B0604020202020204" pitchFamily="34" charset="0"/>
                        </a:rPr>
                        <a:t>Event associated with local traditions</a:t>
                      </a:r>
                      <a:endParaRPr lang="en-GB" sz="1000" b="0" i="0" u="none" strike="noStrike" dirty="0">
                        <a:solidFill>
                          <a:srgbClr val="000000"/>
                        </a:solidFill>
                        <a:effectLst/>
                        <a:latin typeface="Arial" panose="020B0604020202020204" pitchFamily="34" charset="0"/>
                        <a:cs typeface="Arial" panose="020B0604020202020204" pitchFamily="34" charset="0"/>
                      </a:endParaRP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effectLst/>
                          <a:latin typeface="Arial" panose="020B0604020202020204" pitchFamily="34" charset="0"/>
                          <a:cs typeface="Arial" panose="020B0604020202020204" pitchFamily="34" charset="0"/>
                        </a:rPr>
                        <a:t>52%</a:t>
                      </a:r>
                      <a:endParaRPr lang="en-GB" sz="1000" b="0" i="0" u="none" strike="noStrike" dirty="0">
                        <a:solidFill>
                          <a:srgbClr val="006100"/>
                        </a:solidFill>
                        <a:effectLst/>
                        <a:latin typeface="Arial" panose="020B0604020202020204" pitchFamily="34" charset="0"/>
                        <a:cs typeface="Arial" panose="020B0604020202020204" pitchFamily="34" charset="0"/>
                      </a:endParaRP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101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xmlns="" val="3781145162"/>
                  </a:ext>
                </a:extLst>
              </a:tr>
            </a:tbl>
          </a:graphicData>
        </a:graphic>
      </p:graphicFrame>
      <p:pic>
        <p:nvPicPr>
          <p:cNvPr id="6" name="Picture 5"/>
          <p:cNvPicPr>
            <a:picLocks noChangeAspect="1"/>
          </p:cNvPicPr>
          <p:nvPr/>
        </p:nvPicPr>
        <p:blipFill>
          <a:blip r:embed="rId5">
            <a:clrChange>
              <a:clrFrom>
                <a:srgbClr val="FFFFFF"/>
              </a:clrFrom>
              <a:clrTo>
                <a:srgbClr val="FFFFFF">
                  <a:alpha val="0"/>
                </a:srgbClr>
              </a:clrTo>
            </a:clrChange>
          </a:blip>
          <a:stretch>
            <a:fillRect/>
          </a:stretch>
        </p:blipFill>
        <p:spPr>
          <a:xfrm>
            <a:off x="7118198" y="6384361"/>
            <a:ext cx="947246" cy="257740"/>
          </a:xfrm>
          <a:prstGeom prst="rect">
            <a:avLst/>
          </a:prstGeom>
        </p:spPr>
      </p:pic>
      <p:pic>
        <p:nvPicPr>
          <p:cNvPr id="24" name="Picture 23"/>
          <p:cNvPicPr>
            <a:picLocks noChangeAspect="1"/>
          </p:cNvPicPr>
          <p:nvPr/>
        </p:nvPicPr>
        <p:blipFill rotWithShape="1">
          <a:blip r:embed="rId6"/>
          <a:srcRect l="17343" t="4419" r="12023" b="12561"/>
          <a:stretch/>
        </p:blipFill>
        <p:spPr>
          <a:xfrm>
            <a:off x="8172950" y="6341608"/>
            <a:ext cx="359990" cy="355944"/>
          </a:xfrm>
          <a:prstGeom prst="ellipse">
            <a:avLst/>
          </a:prstGeom>
        </p:spPr>
      </p:pic>
      <p:sp>
        <p:nvSpPr>
          <p:cNvPr id="33" name="Oval 32"/>
          <p:cNvSpPr/>
          <p:nvPr/>
        </p:nvSpPr>
        <p:spPr>
          <a:xfrm>
            <a:off x="8378136" y="819359"/>
            <a:ext cx="527544" cy="519092"/>
          </a:xfrm>
          <a:prstGeom prst="ellipse">
            <a:avLst/>
          </a:prstGeom>
          <a:solidFill>
            <a:srgbClr val="120742"/>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algn="ctr"/>
            <a:r>
              <a:rPr lang="en-US" sz="1400" b="1" dirty="0">
                <a:solidFill>
                  <a:schemeClr val="bg1"/>
                </a:solidFill>
                <a:latin typeface="Arial" panose="020B0604020202020204" pitchFamily="34" charset="0"/>
                <a:cs typeface="Arial" panose="020B0604020202020204" pitchFamily="34" charset="0"/>
              </a:rPr>
              <a:t>69%</a:t>
            </a:r>
          </a:p>
        </p:txBody>
      </p:sp>
      <p:sp>
        <p:nvSpPr>
          <p:cNvPr id="34" name="TextBox 33"/>
          <p:cNvSpPr txBox="1"/>
          <p:nvPr/>
        </p:nvSpPr>
        <p:spPr>
          <a:xfrm>
            <a:off x="8065444" y="1339907"/>
            <a:ext cx="1152927" cy="400110"/>
          </a:xfrm>
          <a:prstGeom prst="rect">
            <a:avLst/>
          </a:prstGeom>
          <a:noFill/>
        </p:spPr>
        <p:txBody>
          <a:bodyPr wrap="square" lIns="0" rIns="0" rtlCol="0">
            <a:spAutoFit/>
          </a:bodyPr>
          <a:lstStyle/>
          <a:p>
            <a:pPr algn="ctr"/>
            <a:r>
              <a:rPr lang="en-GB" sz="1000" dirty="0"/>
              <a:t>NET England </a:t>
            </a:r>
          </a:p>
          <a:p>
            <a:pPr algn="ctr"/>
            <a:r>
              <a:rPr lang="en-GB" sz="1000" dirty="0"/>
              <a:t>consideration</a:t>
            </a:r>
          </a:p>
        </p:txBody>
      </p:sp>
      <p:sp>
        <p:nvSpPr>
          <p:cNvPr id="37" name="Rectangle 36"/>
          <p:cNvSpPr/>
          <p:nvPr/>
        </p:nvSpPr>
        <p:spPr>
          <a:xfrm>
            <a:off x="4745949" y="1775959"/>
            <a:ext cx="4312326" cy="697627"/>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MOST CONSIDERED ACTIVITIES ON HOLIDAY TO ENGLAND AND IMPORTANCE VS. CHOOSING ENGLAND</a:t>
            </a:r>
          </a:p>
          <a:p>
            <a:r>
              <a:rPr lang="en-GB" sz="700" dirty="0">
                <a:latin typeface="Arial" panose="020B0604020202020204" pitchFamily="34" charset="0"/>
                <a:cs typeface="Arial" panose="020B0604020202020204" pitchFamily="34" charset="0"/>
              </a:rPr>
              <a:t>TOP 2 BOX (DEFINITELY WOULD OR VERY LIKELY TO) CONSIDERATION OF ACTIVITY ON HOLIDAY TO ENGLAND) AND TOP 2 BOX (SOLE/VERY IMPORTANT REASON) IMPORTANCE OF ACTIVITY VS. CHOSING ENGLAND INDEXED AGAINST AVERAGE IMPORTANCE OF ACTIVITIES</a:t>
            </a:r>
          </a:p>
        </p:txBody>
      </p:sp>
      <p:sp>
        <p:nvSpPr>
          <p:cNvPr id="38" name="TextBox 37"/>
          <p:cNvSpPr txBox="1"/>
          <p:nvPr/>
        </p:nvSpPr>
        <p:spPr>
          <a:xfrm>
            <a:off x="5303521" y="274989"/>
            <a:ext cx="3035630" cy="307777"/>
          </a:xfrm>
          <a:prstGeom prst="rect">
            <a:avLst/>
          </a:prstGeom>
          <a:noFill/>
        </p:spPr>
        <p:txBody>
          <a:bodyPr wrap="square" rtlCol="0">
            <a:spAutoFit/>
          </a:bodyPr>
          <a:lstStyle/>
          <a:p>
            <a:pPr algn="r"/>
            <a:r>
              <a:rPr lang="en-GB" sz="1400" b="1" dirty="0">
                <a:solidFill>
                  <a:schemeClr val="bg1"/>
                </a:solidFill>
                <a:latin typeface="Arial" panose="020B0604020202020204" pitchFamily="34" charset="0"/>
                <a:cs typeface="Arial" panose="020B0604020202020204" pitchFamily="34" charset="0"/>
              </a:rPr>
              <a:t>Germany</a:t>
            </a:r>
          </a:p>
        </p:txBody>
      </p:sp>
      <p:sp>
        <p:nvSpPr>
          <p:cNvPr id="39" name="Rectangle 38"/>
          <p:cNvSpPr/>
          <p:nvPr/>
        </p:nvSpPr>
        <p:spPr>
          <a:xfrm>
            <a:off x="289556" y="5377777"/>
            <a:ext cx="4179342" cy="848922"/>
          </a:xfrm>
          <a:prstGeom prst="rect">
            <a:avLst/>
          </a:prstGeom>
          <a:solidFill>
            <a:schemeClr val="bg1"/>
          </a:solidFill>
          <a:ln>
            <a:solidFill>
              <a:schemeClr val="bg1"/>
            </a:solidFill>
          </a:ln>
          <a:effectLst/>
        </p:spPr>
        <p:style>
          <a:lnRef idx="1">
            <a:schemeClr val="accent1"/>
          </a:lnRef>
          <a:fillRef idx="3">
            <a:schemeClr val="accent1"/>
          </a:fillRef>
          <a:effectRef idx="2">
            <a:schemeClr val="accent1"/>
          </a:effectRef>
          <a:fontRef idx="minor">
            <a:schemeClr val="lt1"/>
          </a:fontRef>
        </p:style>
        <p:txBody>
          <a:bodyPr rtlCol="0" anchor="ctr"/>
          <a:lstStyle/>
          <a:p>
            <a:r>
              <a:rPr lang="en-GB" sz="1100" dirty="0">
                <a:solidFill>
                  <a:schemeClr val="tx1"/>
                </a:solidFill>
                <a:latin typeface="Arial" panose="020B0604020202020204" pitchFamily="34" charset="0"/>
                <a:cs typeface="Arial" panose="020B0604020202020204" pitchFamily="34" charset="0"/>
              </a:rPr>
              <a:t>Parks/gardens, short walks &amp; museums are widely considered, but their impact as drivers of visitation are average. Villages/rural areas punch above their weight</a:t>
            </a:r>
          </a:p>
        </p:txBody>
      </p:sp>
      <p:sp>
        <p:nvSpPr>
          <p:cNvPr id="40" name="Isosceles Triangle 39"/>
          <p:cNvSpPr/>
          <p:nvPr/>
        </p:nvSpPr>
        <p:spPr>
          <a:xfrm rot="16200000">
            <a:off x="4287936" y="5744319"/>
            <a:ext cx="284188" cy="115839"/>
          </a:xfrm>
          <a:prstGeom prst="triangle">
            <a:avLst/>
          </a:prstGeom>
          <a:solidFill>
            <a:srgbClr val="12074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GB" dirty="0"/>
          </a:p>
        </p:txBody>
      </p:sp>
      <p:sp>
        <p:nvSpPr>
          <p:cNvPr id="41" name="Rectangle 40"/>
          <p:cNvSpPr/>
          <p:nvPr/>
        </p:nvSpPr>
        <p:spPr>
          <a:xfrm>
            <a:off x="352419" y="932365"/>
            <a:ext cx="2633153" cy="318480"/>
          </a:xfrm>
          <a:prstGeom prst="rect">
            <a:avLst/>
          </a:prstGeom>
          <a:noFill/>
        </p:spPr>
        <p:txBody>
          <a:bodyPr wrap="square" lIns="0" tIns="36000" rIns="0" bIns="0" anchor="ctr">
            <a:spAutoFit/>
          </a:bodyPr>
          <a:lstStyle/>
          <a:p>
            <a:pPr algn="r">
              <a:lnSpc>
                <a:spcPts val="1100"/>
              </a:lnSpc>
            </a:pPr>
            <a:r>
              <a:rPr lang="en-GB" sz="1200" b="1" dirty="0">
                <a:latin typeface="Arial" panose="020B0604020202020204" pitchFamily="34" charset="0"/>
                <a:cs typeface="Arial" panose="020B0604020202020204" pitchFamily="34" charset="0"/>
              </a:rPr>
              <a:t>ATTITUDE TOWARDS TAKING A HOLIDAY TO ENGLAND IN FUTURE</a:t>
            </a:r>
            <a:endParaRPr lang="en-GB" sz="1200" b="1" dirty="0">
              <a:solidFill>
                <a:srgbClr val="00B050"/>
              </a:solidFill>
              <a:latin typeface="Arial" panose="020B0604020202020204" pitchFamily="34" charset="0"/>
              <a:cs typeface="Arial" panose="020B0604020202020204" pitchFamily="34" charset="0"/>
            </a:endParaRPr>
          </a:p>
        </p:txBody>
      </p:sp>
      <p:sp>
        <p:nvSpPr>
          <p:cNvPr id="25" name="TextBox 24"/>
          <p:cNvSpPr txBox="1"/>
          <p:nvPr/>
        </p:nvSpPr>
        <p:spPr>
          <a:xfrm>
            <a:off x="2658533" y="283930"/>
            <a:ext cx="4639734" cy="246221"/>
          </a:xfrm>
          <a:prstGeom prst="rect">
            <a:avLst/>
          </a:prstGeom>
          <a:noFill/>
        </p:spPr>
        <p:txBody>
          <a:bodyPr wrap="square" lIns="0" rIns="0" rtlCol="0">
            <a:spAutoFit/>
          </a:bodyPr>
          <a:lstStyle/>
          <a:p>
            <a:pPr algn="r"/>
            <a:r>
              <a:rPr lang="en-GB" sz="1000" u="sng" dirty="0">
                <a:solidFill>
                  <a:schemeClr val="bg1"/>
                </a:solidFill>
                <a:latin typeface="Arial" panose="020B0604020202020204" pitchFamily="34" charset="0"/>
                <a:cs typeface="Arial" panose="020B0604020202020204" pitchFamily="34" charset="0"/>
              </a:rPr>
              <a:t>2,783,000 trips to England</a:t>
            </a:r>
            <a:r>
              <a:rPr lang="en-GB" sz="1000" dirty="0">
                <a:solidFill>
                  <a:schemeClr val="bg1"/>
                </a:solidFill>
                <a:latin typeface="Arial" panose="020B0604020202020204" pitchFamily="34" charset="0"/>
                <a:cs typeface="Arial" panose="020B0604020202020204" pitchFamily="34" charset="0"/>
              </a:rPr>
              <a:t> in 2016 (rank 3) … </a:t>
            </a:r>
            <a:r>
              <a:rPr lang="en-GB" sz="1000" dirty="0" smtClean="0">
                <a:solidFill>
                  <a:schemeClr val="bg1"/>
                </a:solidFill>
                <a:latin typeface="Arial" panose="020B0604020202020204" pitchFamily="34" charset="0"/>
                <a:cs typeface="Arial" panose="020B0604020202020204" pitchFamily="34" charset="0"/>
              </a:rPr>
              <a:t>including </a:t>
            </a:r>
            <a:r>
              <a:rPr lang="en-GB" sz="1000" u="sng" dirty="0" smtClean="0">
                <a:solidFill>
                  <a:schemeClr val="bg1"/>
                </a:solidFill>
                <a:latin typeface="Arial" panose="020B0604020202020204" pitchFamily="34" charset="0"/>
                <a:cs typeface="Arial" panose="020B0604020202020204" pitchFamily="34" charset="0"/>
              </a:rPr>
              <a:t>53</a:t>
            </a:r>
            <a:r>
              <a:rPr lang="en-GB" sz="1000" u="sng" dirty="0">
                <a:solidFill>
                  <a:schemeClr val="bg1"/>
                </a:solidFill>
                <a:latin typeface="Arial" panose="020B0604020202020204" pitchFamily="34" charset="0"/>
                <a:cs typeface="Arial" panose="020B0604020202020204" pitchFamily="34" charset="0"/>
              </a:rPr>
              <a:t>% to rest </a:t>
            </a:r>
            <a:r>
              <a:rPr lang="en-GB" sz="1000" u="sng" dirty="0" smtClean="0">
                <a:solidFill>
                  <a:schemeClr val="bg1"/>
                </a:solidFill>
                <a:latin typeface="Arial" panose="020B0604020202020204" pitchFamily="34" charset="0"/>
                <a:cs typeface="Arial" panose="020B0604020202020204" pitchFamily="34" charset="0"/>
              </a:rPr>
              <a:t>of England *</a:t>
            </a:r>
            <a:endParaRPr lang="en-GB" sz="1000" u="sng" dirty="0">
              <a:solidFill>
                <a:schemeClr val="bg1"/>
              </a:solidFill>
              <a:latin typeface="Arial" panose="020B0604020202020204" pitchFamily="34" charset="0"/>
              <a:cs typeface="Arial" panose="020B0604020202020204" pitchFamily="34" charset="0"/>
            </a:endParaRPr>
          </a:p>
        </p:txBody>
      </p:sp>
      <p:sp>
        <p:nvSpPr>
          <p:cNvPr id="7" name="TextBox 6"/>
          <p:cNvSpPr txBox="1"/>
          <p:nvPr/>
        </p:nvSpPr>
        <p:spPr>
          <a:xfrm>
            <a:off x="4662249" y="6279242"/>
            <a:ext cx="1616148" cy="246221"/>
          </a:xfrm>
          <a:prstGeom prst="rect">
            <a:avLst/>
          </a:prstGeom>
          <a:noFill/>
        </p:spPr>
        <p:txBody>
          <a:bodyPr wrap="none" rtlCol="0">
            <a:spAutoFit/>
          </a:bodyPr>
          <a:lstStyle/>
          <a:p>
            <a:r>
              <a:rPr lang="en-GB" sz="1000" i="1" dirty="0">
                <a:latin typeface="Arial" panose="020B0604020202020204" pitchFamily="34" charset="0"/>
                <a:cs typeface="Arial" panose="020B0604020202020204" pitchFamily="34" charset="0"/>
              </a:rPr>
              <a:t>List continues overleaf …</a:t>
            </a:r>
          </a:p>
        </p:txBody>
      </p:sp>
      <p:sp>
        <p:nvSpPr>
          <p:cNvPr id="26" name="TextBox 25"/>
          <p:cNvSpPr txBox="1"/>
          <p:nvPr/>
        </p:nvSpPr>
        <p:spPr>
          <a:xfrm>
            <a:off x="318553" y="6611779"/>
            <a:ext cx="792108" cy="246221"/>
          </a:xfrm>
          <a:prstGeom prst="rect">
            <a:avLst/>
          </a:prstGeom>
          <a:noFill/>
        </p:spPr>
        <p:txBody>
          <a:bodyPr wrap="none" rtlCol="0">
            <a:spAutoFit/>
          </a:bodyPr>
          <a:lstStyle/>
          <a:p>
            <a:r>
              <a:rPr lang="en-GB" sz="1000" dirty="0" smtClean="0">
                <a:latin typeface="Arial" panose="020B0604020202020204" pitchFamily="34" charset="0"/>
                <a:cs typeface="Arial" panose="020B0604020202020204" pitchFamily="34" charset="0"/>
              </a:rPr>
              <a:t>*IPS 2016</a:t>
            </a:r>
            <a:endParaRPr lang="en-GB" sz="10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427373198"/>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ext Placeholder 17"/>
          <p:cNvSpPr>
            <a:spLocks noGrp="1"/>
          </p:cNvSpPr>
          <p:nvPr>
            <p:ph type="body" sz="quarter" idx="13"/>
          </p:nvPr>
        </p:nvSpPr>
        <p:spPr>
          <a:xfrm>
            <a:off x="364445" y="6396162"/>
            <a:ext cx="4381504" cy="274638"/>
          </a:xfrm>
        </p:spPr>
        <p:txBody>
          <a:bodyPr lIns="0"/>
          <a:lstStyle/>
          <a:p>
            <a:r>
              <a:rPr lang="en-GB" dirty="0"/>
              <a:t>Discover England Fund – Activities &amp; Themes Research 2017</a:t>
            </a:r>
          </a:p>
        </p:txBody>
      </p:sp>
      <p:pic>
        <p:nvPicPr>
          <p:cNvPr id="6" name="Picture 5"/>
          <p:cNvPicPr>
            <a:picLocks noChangeAspect="1"/>
          </p:cNvPicPr>
          <p:nvPr/>
        </p:nvPicPr>
        <p:blipFill>
          <a:blip r:embed="rId3">
            <a:clrChange>
              <a:clrFrom>
                <a:srgbClr val="FFFFFF"/>
              </a:clrFrom>
              <a:clrTo>
                <a:srgbClr val="FFFFFF">
                  <a:alpha val="0"/>
                </a:srgbClr>
              </a:clrTo>
            </a:clrChange>
          </a:blip>
          <a:stretch>
            <a:fillRect/>
          </a:stretch>
        </p:blipFill>
        <p:spPr>
          <a:xfrm>
            <a:off x="7118198" y="6384361"/>
            <a:ext cx="947246" cy="257740"/>
          </a:xfrm>
          <a:prstGeom prst="rect">
            <a:avLst/>
          </a:prstGeom>
        </p:spPr>
      </p:pic>
      <p:pic>
        <p:nvPicPr>
          <p:cNvPr id="24" name="Picture 23"/>
          <p:cNvPicPr>
            <a:picLocks noChangeAspect="1"/>
          </p:cNvPicPr>
          <p:nvPr/>
        </p:nvPicPr>
        <p:blipFill rotWithShape="1">
          <a:blip r:embed="rId4"/>
          <a:srcRect l="17343" t="4419" r="12023" b="12561"/>
          <a:stretch/>
        </p:blipFill>
        <p:spPr>
          <a:xfrm>
            <a:off x="8172950" y="6341608"/>
            <a:ext cx="359990" cy="355944"/>
          </a:xfrm>
          <a:prstGeom prst="ellipse">
            <a:avLst/>
          </a:prstGeom>
        </p:spPr>
      </p:pic>
      <p:sp>
        <p:nvSpPr>
          <p:cNvPr id="38" name="TextBox 37"/>
          <p:cNvSpPr txBox="1"/>
          <p:nvPr/>
        </p:nvSpPr>
        <p:spPr>
          <a:xfrm>
            <a:off x="1997213" y="274989"/>
            <a:ext cx="4897451" cy="307777"/>
          </a:xfrm>
          <a:prstGeom prst="rect">
            <a:avLst/>
          </a:prstGeom>
          <a:noFill/>
        </p:spPr>
        <p:txBody>
          <a:bodyPr wrap="square" rtlCol="0">
            <a:spAutoFit/>
          </a:bodyPr>
          <a:lstStyle/>
          <a:p>
            <a:r>
              <a:rPr lang="en-GB" sz="1400" b="1" dirty="0">
                <a:solidFill>
                  <a:schemeClr val="bg1"/>
                </a:solidFill>
                <a:latin typeface="Arial" panose="020B0604020202020204" pitchFamily="34" charset="0"/>
                <a:cs typeface="Arial" panose="020B0604020202020204" pitchFamily="34" charset="0"/>
              </a:rPr>
              <a:t>Attending a live sporting event/match</a:t>
            </a:r>
          </a:p>
        </p:txBody>
      </p:sp>
      <p:pic>
        <p:nvPicPr>
          <p:cNvPr id="31" name="Picture 30"/>
          <p:cNvPicPr>
            <a:picLocks noChangeAspect="1"/>
          </p:cNvPicPr>
          <p:nvPr/>
        </p:nvPicPr>
        <p:blipFill rotWithShape="1">
          <a:blip r:embed="rId5">
            <a:clrChange>
              <a:clrFrom>
                <a:srgbClr val="FFFFFF"/>
              </a:clrFrom>
              <a:clrTo>
                <a:srgbClr val="FFFFFF">
                  <a:alpha val="0"/>
                </a:srgbClr>
              </a:clrTo>
            </a:clrChange>
            <a:duotone>
              <a:schemeClr val="accent1">
                <a:shade val="45000"/>
                <a:satMod val="135000"/>
              </a:schemeClr>
              <a:prstClr val="white"/>
            </a:duotone>
          </a:blip>
          <a:srcRect l="12310"/>
          <a:stretch/>
        </p:blipFill>
        <p:spPr>
          <a:xfrm>
            <a:off x="2312861" y="2221322"/>
            <a:ext cx="1060577" cy="409658"/>
          </a:xfrm>
          <a:prstGeom prst="rect">
            <a:avLst/>
          </a:prstGeom>
        </p:spPr>
      </p:pic>
      <p:grpSp>
        <p:nvGrpSpPr>
          <p:cNvPr id="35" name="Group 34"/>
          <p:cNvGrpSpPr/>
          <p:nvPr/>
        </p:nvGrpSpPr>
        <p:grpSpPr>
          <a:xfrm>
            <a:off x="3786188" y="2228850"/>
            <a:ext cx="376238" cy="370021"/>
            <a:chOff x="9854026" y="2720970"/>
            <a:chExt cx="2328762" cy="2438400"/>
          </a:xfrm>
        </p:grpSpPr>
        <p:pic>
          <p:nvPicPr>
            <p:cNvPr id="36" name="Picture 35"/>
            <p:cNvPicPr>
              <a:picLocks noChangeAspect="1"/>
            </p:cNvPicPr>
            <p:nvPr/>
          </p:nvPicPr>
          <p:blipFill rotWithShape="1">
            <a:blip r:embed="rId6">
              <a:clrChange>
                <a:clrFrom>
                  <a:srgbClr val="FFFFFF"/>
                </a:clrFrom>
                <a:clrTo>
                  <a:srgbClr val="FFFFFF">
                    <a:alpha val="0"/>
                  </a:srgbClr>
                </a:clrTo>
              </a:clrChange>
              <a:duotone>
                <a:schemeClr val="accent1">
                  <a:shade val="45000"/>
                  <a:satMod val="135000"/>
                </a:schemeClr>
                <a:prstClr val="white"/>
              </a:duotone>
            </a:blip>
            <a:srcRect l="3673" r="64404"/>
            <a:stretch/>
          </p:blipFill>
          <p:spPr>
            <a:xfrm>
              <a:off x="9854026" y="2720970"/>
              <a:ext cx="1173708" cy="2438400"/>
            </a:xfrm>
            <a:prstGeom prst="rect">
              <a:avLst/>
            </a:prstGeom>
          </p:spPr>
        </p:pic>
        <p:pic>
          <p:nvPicPr>
            <p:cNvPr id="41" name="Picture 40"/>
            <p:cNvPicPr>
              <a:picLocks noChangeAspect="1"/>
            </p:cNvPicPr>
            <p:nvPr/>
          </p:nvPicPr>
          <p:blipFill rotWithShape="1">
            <a:blip r:embed="rId6">
              <a:clrChange>
                <a:clrFrom>
                  <a:srgbClr val="FFFFFF"/>
                </a:clrFrom>
                <a:clrTo>
                  <a:srgbClr val="FFFFFF">
                    <a:alpha val="0"/>
                  </a:srgbClr>
                </a:clrTo>
              </a:clrChange>
              <a:duotone>
                <a:schemeClr val="accent1">
                  <a:shade val="45000"/>
                  <a:satMod val="135000"/>
                </a:schemeClr>
                <a:prstClr val="white"/>
              </a:duotone>
            </a:blip>
            <a:srcRect l="66034" r="2043"/>
            <a:stretch/>
          </p:blipFill>
          <p:spPr>
            <a:xfrm>
              <a:off x="11009080" y="2720970"/>
              <a:ext cx="1173708" cy="2438400"/>
            </a:xfrm>
            <a:prstGeom prst="rect">
              <a:avLst/>
            </a:prstGeom>
          </p:spPr>
        </p:pic>
      </p:grpSp>
      <p:pic>
        <p:nvPicPr>
          <p:cNvPr id="43" name="Picture 42"/>
          <p:cNvPicPr>
            <a:picLocks noChangeAspect="1"/>
          </p:cNvPicPr>
          <p:nvPr/>
        </p:nvPicPr>
        <p:blipFill>
          <a:blip r:embed="rId7">
            <a:clrChange>
              <a:clrFrom>
                <a:srgbClr val="FFFFFF"/>
              </a:clrFrom>
              <a:clrTo>
                <a:srgbClr val="FFFFFF">
                  <a:alpha val="0"/>
                </a:srgbClr>
              </a:clrTo>
            </a:clrChange>
            <a:duotone>
              <a:schemeClr val="accent1">
                <a:shade val="45000"/>
                <a:satMod val="135000"/>
              </a:schemeClr>
              <a:prstClr val="white"/>
            </a:duotone>
          </a:blip>
          <a:stretch>
            <a:fillRect/>
          </a:stretch>
        </p:blipFill>
        <p:spPr>
          <a:xfrm>
            <a:off x="4900113" y="2233613"/>
            <a:ext cx="400136" cy="355163"/>
          </a:xfrm>
          <a:prstGeom prst="rect">
            <a:avLst/>
          </a:prstGeom>
        </p:spPr>
      </p:pic>
      <p:pic>
        <p:nvPicPr>
          <p:cNvPr id="45" name="Picture 44"/>
          <p:cNvPicPr>
            <a:picLocks noChangeAspect="1"/>
          </p:cNvPicPr>
          <p:nvPr/>
        </p:nvPicPr>
        <p:blipFill>
          <a:blip r:embed="rId8">
            <a:clrChange>
              <a:clrFrom>
                <a:srgbClr val="FFFFFF"/>
              </a:clrFrom>
              <a:clrTo>
                <a:srgbClr val="FFFFFF">
                  <a:alpha val="0"/>
                </a:srgbClr>
              </a:clrTo>
            </a:clrChange>
            <a:duotone>
              <a:schemeClr val="accent1">
                <a:shade val="45000"/>
                <a:satMod val="135000"/>
              </a:schemeClr>
              <a:prstClr val="white"/>
            </a:duotone>
          </a:blip>
          <a:stretch>
            <a:fillRect/>
          </a:stretch>
        </p:blipFill>
        <p:spPr>
          <a:xfrm>
            <a:off x="5999205" y="2227674"/>
            <a:ext cx="525420" cy="355840"/>
          </a:xfrm>
          <a:prstGeom prst="rect">
            <a:avLst/>
          </a:prstGeom>
        </p:spPr>
      </p:pic>
      <p:sp>
        <p:nvSpPr>
          <p:cNvPr id="33" name="Rectangle 32"/>
          <p:cNvSpPr/>
          <p:nvPr/>
        </p:nvSpPr>
        <p:spPr>
          <a:xfrm>
            <a:off x="222440" y="943161"/>
            <a:ext cx="1550020" cy="323165"/>
          </a:xfrm>
          <a:prstGeom prst="rect">
            <a:avLst/>
          </a:prstGeom>
          <a:noFill/>
        </p:spPr>
        <p:txBody>
          <a:bodyPr wrap="square" lIns="0" tIns="0" rIns="0" bIns="0">
            <a:spAutoFit/>
          </a:bodyPr>
          <a:lstStyle/>
          <a:p>
            <a:pPr algn="r"/>
            <a:r>
              <a:rPr lang="en-GB" sz="1050" b="1" dirty="0">
                <a:latin typeface="Arial" panose="020B0604020202020204" pitchFamily="34" charset="0"/>
                <a:cs typeface="Arial" panose="020B0604020202020204" pitchFamily="34" charset="0"/>
              </a:rPr>
              <a:t>Consideration of </a:t>
            </a:r>
          </a:p>
          <a:p>
            <a:pPr algn="r"/>
            <a:r>
              <a:rPr lang="en-GB" sz="1050" b="1" dirty="0">
                <a:latin typeface="Arial" panose="020B0604020202020204" pitchFamily="34" charset="0"/>
                <a:cs typeface="Arial" panose="020B0604020202020204" pitchFamily="34" charset="0"/>
              </a:rPr>
              <a:t>activity in England </a:t>
            </a:r>
            <a:endParaRPr lang="en-GB" sz="1050" b="1" dirty="0">
              <a:solidFill>
                <a:srgbClr val="00B050"/>
              </a:solidFill>
              <a:latin typeface="Arial" panose="020B0604020202020204" pitchFamily="34" charset="0"/>
              <a:cs typeface="Arial" panose="020B0604020202020204" pitchFamily="34" charset="0"/>
            </a:endParaRPr>
          </a:p>
        </p:txBody>
      </p:sp>
      <p:sp>
        <p:nvSpPr>
          <p:cNvPr id="51" name="Oval 50"/>
          <p:cNvSpPr/>
          <p:nvPr/>
        </p:nvSpPr>
        <p:spPr>
          <a:xfrm>
            <a:off x="7611047"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Tier 3</a:t>
            </a:r>
          </a:p>
          <a:p>
            <a:pPr lvl="0" algn="ctr"/>
            <a:r>
              <a:rPr lang="en-US" sz="900" baseline="-3000" dirty="0">
                <a:solidFill>
                  <a:srgbClr val="120742"/>
                </a:solidFill>
                <a:latin typeface="Arial" panose="020B0604020202020204" pitchFamily="34" charset="0"/>
                <a:cs typeface="Arial" panose="020B0604020202020204" pitchFamily="34" charset="0"/>
              </a:rPr>
              <a:t>Consideration </a:t>
            </a:r>
          </a:p>
          <a:p>
            <a:pPr lvl="0" algn="ctr"/>
            <a:r>
              <a:rPr lang="en-US" sz="900" baseline="-3000" dirty="0">
                <a:solidFill>
                  <a:srgbClr val="120742"/>
                </a:solidFill>
                <a:latin typeface="Arial" panose="020B0604020202020204" pitchFamily="34" charset="0"/>
                <a:cs typeface="Arial" panose="020B0604020202020204" pitchFamily="34" charset="0"/>
              </a:rPr>
              <a:t>tier (activity)</a:t>
            </a:r>
          </a:p>
        </p:txBody>
      </p:sp>
      <p:sp>
        <p:nvSpPr>
          <p:cNvPr id="52" name="Oval 51"/>
          <p:cNvSpPr/>
          <p:nvPr/>
        </p:nvSpPr>
        <p:spPr>
          <a:xfrm>
            <a:off x="8384732"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Rank 28</a:t>
            </a:r>
          </a:p>
          <a:p>
            <a:pPr lvl="0" algn="ctr"/>
            <a:r>
              <a:rPr lang="en-US" sz="900" baseline="-3000" dirty="0">
                <a:solidFill>
                  <a:srgbClr val="120742"/>
                </a:solidFill>
                <a:latin typeface="Arial" panose="020B0604020202020204" pitchFamily="34" charset="0"/>
                <a:cs typeface="Arial" panose="020B0604020202020204" pitchFamily="34" charset="0"/>
              </a:rPr>
              <a:t>Activity cluster</a:t>
            </a:r>
          </a:p>
          <a:p>
            <a:pPr lvl="0" algn="ctr"/>
            <a:r>
              <a:rPr lang="en-US" sz="900" baseline="-3000" dirty="0">
                <a:solidFill>
                  <a:srgbClr val="120742"/>
                </a:solidFill>
                <a:latin typeface="Arial" panose="020B0604020202020204" pitchFamily="34" charset="0"/>
                <a:cs typeface="Arial" panose="020B0604020202020204" pitchFamily="34" charset="0"/>
              </a:rPr>
              <a:t>ranking </a:t>
            </a:r>
          </a:p>
        </p:txBody>
      </p:sp>
      <p:sp>
        <p:nvSpPr>
          <p:cNvPr id="53" name="Oval 52"/>
          <p:cNvSpPr/>
          <p:nvPr/>
        </p:nvSpPr>
        <p:spPr>
          <a:xfrm>
            <a:off x="6837362"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36%</a:t>
            </a:r>
          </a:p>
          <a:p>
            <a:pPr lvl="0" algn="ctr"/>
            <a:r>
              <a:rPr lang="en-US" sz="900" baseline="-3000" dirty="0">
                <a:solidFill>
                  <a:srgbClr val="120742"/>
                </a:solidFill>
                <a:latin typeface="Arial" panose="020B0604020202020204" pitchFamily="34" charset="0"/>
                <a:cs typeface="Arial" panose="020B0604020202020204" pitchFamily="34" charset="0"/>
              </a:rPr>
              <a:t>Consideration </a:t>
            </a:r>
          </a:p>
          <a:p>
            <a:pPr lvl="0" algn="ctr"/>
            <a:r>
              <a:rPr lang="en-US" sz="900" baseline="-3000" dirty="0">
                <a:solidFill>
                  <a:srgbClr val="120742"/>
                </a:solidFill>
                <a:latin typeface="Arial" panose="020B0604020202020204" pitchFamily="34" charset="0"/>
                <a:cs typeface="Arial" panose="020B0604020202020204" pitchFamily="34" charset="0"/>
              </a:rPr>
              <a:t>of activity</a:t>
            </a:r>
          </a:p>
        </p:txBody>
      </p:sp>
      <p:graphicFrame>
        <p:nvGraphicFramePr>
          <p:cNvPr id="54" name="Table 53"/>
          <p:cNvGraphicFramePr>
            <a:graphicFrameLocks noGrp="1"/>
          </p:cNvGraphicFramePr>
          <p:nvPr>
            <p:extLst>
              <p:ext uri="{D42A27DB-BD31-4B8C-83A1-F6EECF244321}">
                <p14:modId xmlns:p14="http://schemas.microsoft.com/office/powerpoint/2010/main" val="2162259094"/>
              </p:ext>
            </p:extLst>
          </p:nvPr>
        </p:nvGraphicFramePr>
        <p:xfrm>
          <a:off x="352419" y="2220075"/>
          <a:ext cx="1817372" cy="3996000"/>
        </p:xfrm>
        <a:graphic>
          <a:graphicData uri="http://schemas.openxmlformats.org/drawingml/2006/table">
            <a:tbl>
              <a:tblPr>
                <a:tableStyleId>{5C22544A-7EE6-4342-B048-85BDC9FD1C3A}</a:tableStyleId>
              </a:tblPr>
              <a:tblGrid>
                <a:gridCol w="506413">
                  <a:extLst>
                    <a:ext uri="{9D8B030D-6E8A-4147-A177-3AD203B41FA5}">
                      <a16:colId xmlns:a16="http://schemas.microsoft.com/office/drawing/2014/main" xmlns="" val="63228188"/>
                    </a:ext>
                  </a:extLst>
                </a:gridCol>
                <a:gridCol w="495871">
                  <a:extLst>
                    <a:ext uri="{9D8B030D-6E8A-4147-A177-3AD203B41FA5}">
                      <a16:colId xmlns:a16="http://schemas.microsoft.com/office/drawing/2014/main" xmlns="" val="1958371471"/>
                    </a:ext>
                  </a:extLst>
                </a:gridCol>
                <a:gridCol w="369316">
                  <a:extLst>
                    <a:ext uri="{9D8B030D-6E8A-4147-A177-3AD203B41FA5}">
                      <a16:colId xmlns:a16="http://schemas.microsoft.com/office/drawing/2014/main" xmlns="" val="2739516737"/>
                    </a:ext>
                  </a:extLst>
                </a:gridCol>
                <a:gridCol w="445772">
                  <a:extLst>
                    <a:ext uri="{9D8B030D-6E8A-4147-A177-3AD203B41FA5}">
                      <a16:colId xmlns:a16="http://schemas.microsoft.com/office/drawing/2014/main" xmlns="" val="2729930291"/>
                    </a:ext>
                  </a:extLst>
                </a:gridCol>
              </a:tblGrid>
              <a:tr h="396000">
                <a:tc>
                  <a:txBody>
                    <a:bodyPr/>
                    <a:lstStyle/>
                    <a:p>
                      <a:pPr algn="l" fontAlgn="b"/>
                      <a:r>
                        <a:rPr lang="en-GB" sz="1100" b="1" i="0" u="none" strike="noStrike" dirty="0">
                          <a:solidFill>
                            <a:schemeClr val="tx1"/>
                          </a:solidFill>
                          <a:effectLst/>
                          <a:latin typeface="Arial" panose="020B0604020202020204" pitchFamily="34" charset="0"/>
                          <a:cs typeface="Arial" panose="020B0604020202020204" pitchFamily="34" charset="0"/>
                        </a:rPr>
                        <a:t>Market</a:t>
                      </a:r>
                    </a:p>
                  </a:txBody>
                  <a:tcPr marL="9525" marR="9525" marT="0" marB="0">
                    <a:lnL w="12700" cmpd="sng">
                      <a:noFill/>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8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 &amp; INDEX </a:t>
                      </a:r>
                      <a:endParaRPr lang="en-GB" sz="2000" b="1" i="0" u="none" strike="noStrike" dirty="0">
                        <a:solidFill>
                          <a:schemeClr val="tx1"/>
                        </a:solidFill>
                        <a:effectLst/>
                        <a:latin typeface="Arial" panose="020B0604020202020204" pitchFamily="34" charset="0"/>
                        <a:cs typeface="Arial" panose="020B0604020202020204" pitchFamily="34" charset="0"/>
                      </a:endParaRPr>
                    </a:p>
                  </a:txBody>
                  <a:tcPr marL="9525" marR="9525" marT="0"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en-GB" sz="1100" b="1"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1100" b="1"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Rank</a:t>
                      </a:r>
                      <a:endParaRPr kumimoji="0" lang="en-GB" sz="11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9525" marR="9525" marT="0" marB="0">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CH</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47%</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133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32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USA</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39%</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109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32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NO</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36%</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102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23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IT</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36%</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102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29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FR</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35%</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99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25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AUS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35%</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97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24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UK</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33%</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92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29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SP</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30%</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84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32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DE</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27%</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76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C0000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29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NL</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25%</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70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C0000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28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sp>
        <p:nvSpPr>
          <p:cNvPr id="55" name="Rectangle 54"/>
          <p:cNvSpPr/>
          <p:nvPr/>
        </p:nvSpPr>
        <p:spPr>
          <a:xfrm>
            <a:off x="352419" y="1450600"/>
            <a:ext cx="1909642"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MARKET LEVEL CONSIDERATION</a:t>
            </a:r>
          </a:p>
          <a:p>
            <a:pPr>
              <a:lnSpc>
                <a:spcPts val="1100"/>
              </a:lnSpc>
            </a:pPr>
            <a:r>
              <a:rPr lang="en-GB" sz="700" dirty="0">
                <a:latin typeface="Arial" panose="020B0604020202020204" pitchFamily="34" charset="0"/>
                <a:cs typeface="Arial" panose="020B0604020202020204" pitchFamily="34" charset="0"/>
              </a:rPr>
              <a:t>TOP 2 BOX CONSIDERATION OF ACTIVITY INDEXED VS. TOTAL &amp;  RANKED </a:t>
            </a:r>
          </a:p>
        </p:txBody>
      </p:sp>
      <p:graphicFrame>
        <p:nvGraphicFramePr>
          <p:cNvPr id="56" name="Table 55"/>
          <p:cNvGraphicFramePr>
            <a:graphicFrameLocks noGrp="1"/>
          </p:cNvGraphicFramePr>
          <p:nvPr>
            <p:extLst>
              <p:ext uri="{D42A27DB-BD31-4B8C-83A1-F6EECF244321}">
                <p14:modId xmlns:p14="http://schemas.microsoft.com/office/powerpoint/2010/main" val="2280054841"/>
              </p:ext>
            </p:extLst>
          </p:nvPr>
        </p:nvGraphicFramePr>
        <p:xfrm>
          <a:off x="6961775" y="2220075"/>
          <a:ext cx="2031429" cy="3996000"/>
        </p:xfrm>
        <a:graphic>
          <a:graphicData uri="http://schemas.openxmlformats.org/drawingml/2006/table">
            <a:tbl>
              <a:tblPr>
                <a:tableStyleId>{5C22544A-7EE6-4342-B048-85BDC9FD1C3A}</a:tableStyleId>
              </a:tblPr>
              <a:tblGrid>
                <a:gridCol w="1440000">
                  <a:extLst>
                    <a:ext uri="{9D8B030D-6E8A-4147-A177-3AD203B41FA5}">
                      <a16:colId xmlns:a16="http://schemas.microsoft.com/office/drawing/2014/main" xmlns="" val="63228188"/>
                    </a:ext>
                  </a:extLst>
                </a:gridCol>
                <a:gridCol w="591429">
                  <a:extLst>
                    <a:ext uri="{9D8B030D-6E8A-4147-A177-3AD203B41FA5}">
                      <a16:colId xmlns:a16="http://schemas.microsoft.com/office/drawing/2014/main" xmlns="" val="2739516737"/>
                    </a:ext>
                  </a:extLst>
                </a:gridCol>
              </a:tblGrid>
              <a:tr h="396000">
                <a:tc>
                  <a:txBody>
                    <a:bodyPr/>
                    <a:lstStyle/>
                    <a:p>
                      <a:pPr algn="l" fontAlgn="b"/>
                      <a:r>
                        <a:rPr lang="en-GB" sz="1100" b="1" i="0" u="none" strike="noStrike" dirty="0">
                          <a:solidFill>
                            <a:schemeClr val="tx1"/>
                          </a:solidFill>
                          <a:effectLst/>
                          <a:latin typeface="Arial" panose="020B0604020202020204" pitchFamily="34" charset="0"/>
                          <a:cs typeface="Arial" panose="020B0604020202020204" pitchFamily="34" charset="0"/>
                        </a:rPr>
                        <a:t>Activity</a:t>
                      </a:r>
                    </a:p>
                  </a:txBody>
                  <a:tcPr marL="9525" marR="9525" marT="9525" marB="0">
                    <a:lnL w="12700" cmpd="sng">
                      <a:noFill/>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7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a:t>
                      </a:r>
                      <a:endParaRPr kumimoji="0" lang="en-GB" sz="18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Seeing world famous or iconic places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89%</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historic monument</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85%</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castle / palace / historic house</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82%</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Trying local food &amp; drink specialities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81%</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museum</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78%</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Short (&lt; 2hrs) country or coastal walk</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77%</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park/garden</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76%</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Experiencing local nightlife</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76%</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National Park</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75%</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Food &amp; drink tour or attraction</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74%</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graphicFrame>
        <p:nvGraphicFramePr>
          <p:cNvPr id="58" name="Table 57"/>
          <p:cNvGraphicFramePr>
            <a:graphicFrameLocks noGrp="1"/>
          </p:cNvGraphicFramePr>
          <p:nvPr>
            <p:extLst>
              <p:ext uri="{D42A27DB-BD31-4B8C-83A1-F6EECF244321}">
                <p14:modId xmlns:p14="http://schemas.microsoft.com/office/powerpoint/2010/main" val="1536620445"/>
              </p:ext>
            </p:extLst>
          </p:nvPr>
        </p:nvGraphicFramePr>
        <p:xfrm>
          <a:off x="2260600" y="2220390"/>
          <a:ext cx="4552952" cy="3996000"/>
        </p:xfrm>
        <a:graphic>
          <a:graphicData uri="http://schemas.openxmlformats.org/drawingml/2006/table">
            <a:tbl>
              <a:tblPr>
                <a:tableStyleId>{5C22544A-7EE6-4342-B048-85BDC9FD1C3A}</a:tableStyleId>
              </a:tblPr>
              <a:tblGrid>
                <a:gridCol w="1138238">
                  <a:extLst>
                    <a:ext uri="{9D8B030D-6E8A-4147-A177-3AD203B41FA5}">
                      <a16:colId xmlns:a16="http://schemas.microsoft.com/office/drawing/2014/main" xmlns="" val="2739516737"/>
                    </a:ext>
                  </a:extLst>
                </a:gridCol>
                <a:gridCol w="1138238">
                  <a:extLst>
                    <a:ext uri="{9D8B030D-6E8A-4147-A177-3AD203B41FA5}">
                      <a16:colId xmlns:a16="http://schemas.microsoft.com/office/drawing/2014/main" xmlns="" val="1766475486"/>
                    </a:ext>
                  </a:extLst>
                </a:gridCol>
                <a:gridCol w="1138238">
                  <a:extLst>
                    <a:ext uri="{9D8B030D-6E8A-4147-A177-3AD203B41FA5}">
                      <a16:colId xmlns:a16="http://schemas.microsoft.com/office/drawing/2014/main" xmlns="" val="2701203405"/>
                    </a:ext>
                  </a:extLst>
                </a:gridCol>
                <a:gridCol w="1138238">
                  <a:extLst>
                    <a:ext uri="{9D8B030D-6E8A-4147-A177-3AD203B41FA5}">
                      <a16:colId xmlns:a16="http://schemas.microsoft.com/office/drawing/2014/main" xmlns="" val="3701939803"/>
                    </a:ext>
                  </a:extLst>
                </a:gridCol>
              </a:tblGrid>
              <a:tr h="396000">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110)</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18-34s without kids</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130)</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(127)</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119)</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 Mid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139)</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(146)</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138)</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127)</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150)</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(131)</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117)</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113)</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197)</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(130)</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125)</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AB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121)</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Mid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144)</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(126)</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116)</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AB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113)</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158)</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35-54 (127)</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119)</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123)</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35-54s without kids</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141)</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(137)</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125)</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150)</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(144)</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125)</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C1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115)</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Mid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143)</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(140)</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126)</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C1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114)</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143)</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sp>
        <p:nvSpPr>
          <p:cNvPr id="59" name="Rectangle 58"/>
          <p:cNvSpPr/>
          <p:nvPr/>
        </p:nvSpPr>
        <p:spPr>
          <a:xfrm>
            <a:off x="2344387" y="1450600"/>
            <a:ext cx="2964213"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MARKET LEVEL</a:t>
            </a:r>
          </a:p>
          <a:p>
            <a:pPr>
              <a:lnSpc>
                <a:spcPts val="1100"/>
              </a:lnSpc>
            </a:pPr>
            <a:r>
              <a:rPr lang="en-GB" sz="1200" b="1" dirty="0">
                <a:solidFill>
                  <a:srgbClr val="120742"/>
                </a:solidFill>
                <a:latin typeface="Arial" panose="020B0604020202020204" pitchFamily="34" charset="0"/>
                <a:cs typeface="Arial" panose="020B0604020202020204" pitchFamily="34" charset="0"/>
              </a:rPr>
              <a:t>DEMOGRAPHIC SKEWS </a:t>
            </a:r>
          </a:p>
          <a:p>
            <a:pPr>
              <a:lnSpc>
                <a:spcPts val="1100"/>
              </a:lnSpc>
            </a:pPr>
            <a:r>
              <a:rPr lang="en-GB" sz="700" dirty="0">
                <a:latin typeface="Arial" panose="020B0604020202020204" pitchFamily="34" charset="0"/>
                <a:cs typeface="Arial" panose="020B0604020202020204" pitchFamily="34" charset="0"/>
              </a:rPr>
              <a:t>CALLING OUT OF BIGGEST SKEWS IN LEVEL OF CONSIDERATION OF ACTIVITY BY AGE, GENDER SOCIAL GRADE AND LIFESTAGE </a:t>
            </a:r>
          </a:p>
        </p:txBody>
      </p:sp>
      <p:sp>
        <p:nvSpPr>
          <p:cNvPr id="60" name="Rectangle 59"/>
          <p:cNvSpPr/>
          <p:nvPr/>
        </p:nvSpPr>
        <p:spPr>
          <a:xfrm>
            <a:off x="6955787" y="1450600"/>
            <a:ext cx="2094233"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CROSS-OVER WITH OTHER ACTIVITIES</a:t>
            </a:r>
          </a:p>
          <a:p>
            <a:pPr>
              <a:lnSpc>
                <a:spcPts val="1100"/>
              </a:lnSpc>
            </a:pPr>
            <a:r>
              <a:rPr lang="en-GB" sz="700" dirty="0">
                <a:latin typeface="Arial" panose="020B0604020202020204" pitchFamily="34" charset="0"/>
                <a:cs typeface="Arial" panose="020B0604020202020204" pitchFamily="34" charset="0"/>
              </a:rPr>
              <a:t>CONSIDERATION OF OTHER ACTIVITIES AMONG CONSIDERING ACTIVITY (TOP 2 BOX)</a:t>
            </a:r>
          </a:p>
        </p:txBody>
      </p:sp>
      <p:graphicFrame>
        <p:nvGraphicFramePr>
          <p:cNvPr id="25" name="Chart Placeholder 7">
            <a:extLst>
              <a:ext uri="{FF2B5EF4-FFF2-40B4-BE49-F238E27FC236}">
                <a16:creationId xmlns:a16="http://schemas.microsoft.com/office/drawing/2014/main" xmlns="" id="{692ED997-E714-4CBE-95A0-7BA469F56425}"/>
              </a:ext>
            </a:extLst>
          </p:cNvPr>
          <p:cNvGraphicFramePr>
            <a:graphicFrameLocks/>
          </p:cNvGraphicFramePr>
          <p:nvPr>
            <p:extLst>
              <p:ext uri="{D42A27DB-BD31-4B8C-83A1-F6EECF244321}">
                <p14:modId xmlns:p14="http://schemas.microsoft.com/office/powerpoint/2010/main" val="848393673"/>
              </p:ext>
            </p:extLst>
          </p:nvPr>
        </p:nvGraphicFramePr>
        <p:xfrm>
          <a:off x="-1366069" y="855950"/>
          <a:ext cx="9743207" cy="467610"/>
        </p:xfrm>
        <a:graphic>
          <a:graphicData uri="http://schemas.openxmlformats.org/drawingml/2006/chart">
            <c:chart xmlns:c="http://schemas.openxmlformats.org/drawingml/2006/chart" xmlns:r="http://schemas.openxmlformats.org/officeDocument/2006/relationships" r:id="rId9"/>
          </a:graphicData>
        </a:graphic>
      </p:graphicFrame>
      <p:sp>
        <p:nvSpPr>
          <p:cNvPr id="26" name="Rectangle 25">
            <a:extLst>
              <a:ext uri="{FF2B5EF4-FFF2-40B4-BE49-F238E27FC236}">
                <a16:creationId xmlns:a16="http://schemas.microsoft.com/office/drawing/2014/main" xmlns="" id="{2C5E3B63-A1E5-4F97-8062-516D8C4BA88A}"/>
              </a:ext>
            </a:extLst>
          </p:cNvPr>
          <p:cNvSpPr/>
          <p:nvPr/>
        </p:nvSpPr>
        <p:spPr>
          <a:xfrm>
            <a:off x="1830724" y="665551"/>
            <a:ext cx="564257" cy="276999"/>
          </a:xfrm>
          <a:prstGeom prst="rect">
            <a:avLst/>
          </a:prstGeom>
          <a:solidFill>
            <a:schemeClr val="bg1"/>
          </a:solidFill>
        </p:spPr>
        <p:txBody>
          <a:bodyPr wrap="none" lIns="0" tIns="0" rIns="0" bIns="0">
            <a:spAutoFit/>
          </a:bodyPr>
          <a:lstStyle/>
          <a:p>
            <a:r>
              <a:rPr lang="en-GB" sz="900" dirty="0">
                <a:solidFill>
                  <a:srgbClr val="92D050"/>
                </a:solidFill>
                <a:latin typeface="Arial" panose="020B0604020202020204" pitchFamily="34" charset="0"/>
                <a:cs typeface="Arial" panose="020B0604020202020204" pitchFamily="34" charset="0"/>
              </a:rPr>
              <a:t>Very likely</a:t>
            </a:r>
          </a:p>
          <a:p>
            <a:r>
              <a:rPr lang="en-GB" sz="900" dirty="0">
                <a:solidFill>
                  <a:srgbClr val="92D050"/>
                </a:solidFill>
                <a:latin typeface="Arial" panose="020B0604020202020204" pitchFamily="34" charset="0"/>
                <a:cs typeface="Arial" panose="020B0604020202020204" pitchFamily="34" charset="0"/>
              </a:rPr>
              <a:t>to consider</a:t>
            </a:r>
          </a:p>
        </p:txBody>
      </p:sp>
      <p:sp>
        <p:nvSpPr>
          <p:cNvPr id="27" name="Rectangle 26">
            <a:extLst>
              <a:ext uri="{FF2B5EF4-FFF2-40B4-BE49-F238E27FC236}">
                <a16:creationId xmlns:a16="http://schemas.microsoft.com/office/drawing/2014/main" xmlns="" id="{36783796-3ED2-4ADE-9EA5-0DB88A43D980}"/>
              </a:ext>
            </a:extLst>
          </p:cNvPr>
          <p:cNvSpPr/>
          <p:nvPr/>
        </p:nvSpPr>
        <p:spPr>
          <a:xfrm>
            <a:off x="2616362" y="665551"/>
            <a:ext cx="769441" cy="276999"/>
          </a:xfrm>
          <a:prstGeom prst="rect">
            <a:avLst/>
          </a:prstGeom>
          <a:solidFill>
            <a:schemeClr val="bg1"/>
          </a:solidFill>
        </p:spPr>
        <p:txBody>
          <a:bodyPr wrap="none" lIns="0" tIns="0" rIns="0" bIns="0">
            <a:spAutoFit/>
          </a:bodyPr>
          <a:lstStyle/>
          <a:p>
            <a:r>
              <a:rPr lang="en-GB" sz="900" dirty="0">
                <a:solidFill>
                  <a:srgbClr val="00B050"/>
                </a:solidFill>
                <a:latin typeface="Arial" panose="020B0604020202020204" pitchFamily="34" charset="0"/>
                <a:cs typeface="Arial" panose="020B0604020202020204" pitchFamily="34" charset="0"/>
              </a:rPr>
              <a:t>Definitely </a:t>
            </a:r>
          </a:p>
          <a:p>
            <a:r>
              <a:rPr lang="en-GB" sz="900" dirty="0">
                <a:solidFill>
                  <a:srgbClr val="00B050"/>
                </a:solidFill>
                <a:latin typeface="Arial" panose="020B0604020202020204" pitchFamily="34" charset="0"/>
                <a:cs typeface="Arial" panose="020B0604020202020204" pitchFamily="34" charset="0"/>
              </a:rPr>
              <a:t>would consider</a:t>
            </a:r>
          </a:p>
        </p:txBody>
      </p:sp>
    </p:spTree>
    <p:extLst>
      <p:ext uri="{BB962C8B-B14F-4D97-AF65-F5344CB8AC3E}">
        <p14:creationId xmlns:p14="http://schemas.microsoft.com/office/powerpoint/2010/main" val="2766005570"/>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ext Placeholder 17"/>
          <p:cNvSpPr>
            <a:spLocks noGrp="1"/>
          </p:cNvSpPr>
          <p:nvPr>
            <p:ph type="body" sz="quarter" idx="13"/>
          </p:nvPr>
        </p:nvSpPr>
        <p:spPr>
          <a:xfrm>
            <a:off x="364445" y="6396162"/>
            <a:ext cx="4381504" cy="274638"/>
          </a:xfrm>
        </p:spPr>
        <p:txBody>
          <a:bodyPr lIns="0"/>
          <a:lstStyle/>
          <a:p>
            <a:r>
              <a:rPr lang="en-GB" dirty="0"/>
              <a:t>Discover England Fund – Activities &amp; Themes Research 2017</a:t>
            </a:r>
          </a:p>
        </p:txBody>
      </p:sp>
      <p:pic>
        <p:nvPicPr>
          <p:cNvPr id="6" name="Picture 5"/>
          <p:cNvPicPr>
            <a:picLocks noChangeAspect="1"/>
          </p:cNvPicPr>
          <p:nvPr/>
        </p:nvPicPr>
        <p:blipFill>
          <a:blip r:embed="rId3">
            <a:clrChange>
              <a:clrFrom>
                <a:srgbClr val="FFFFFF"/>
              </a:clrFrom>
              <a:clrTo>
                <a:srgbClr val="FFFFFF">
                  <a:alpha val="0"/>
                </a:srgbClr>
              </a:clrTo>
            </a:clrChange>
          </a:blip>
          <a:stretch>
            <a:fillRect/>
          </a:stretch>
        </p:blipFill>
        <p:spPr>
          <a:xfrm>
            <a:off x="7118198" y="6384361"/>
            <a:ext cx="947246" cy="257740"/>
          </a:xfrm>
          <a:prstGeom prst="rect">
            <a:avLst/>
          </a:prstGeom>
        </p:spPr>
      </p:pic>
      <p:pic>
        <p:nvPicPr>
          <p:cNvPr id="24" name="Picture 23"/>
          <p:cNvPicPr>
            <a:picLocks noChangeAspect="1"/>
          </p:cNvPicPr>
          <p:nvPr/>
        </p:nvPicPr>
        <p:blipFill rotWithShape="1">
          <a:blip r:embed="rId4"/>
          <a:srcRect l="17343" t="4419" r="12023" b="12561"/>
          <a:stretch/>
        </p:blipFill>
        <p:spPr>
          <a:xfrm>
            <a:off x="8172950" y="6341608"/>
            <a:ext cx="359990" cy="355944"/>
          </a:xfrm>
          <a:prstGeom prst="ellipse">
            <a:avLst/>
          </a:prstGeom>
        </p:spPr>
      </p:pic>
      <p:sp>
        <p:nvSpPr>
          <p:cNvPr id="38" name="TextBox 37"/>
          <p:cNvSpPr txBox="1"/>
          <p:nvPr/>
        </p:nvSpPr>
        <p:spPr>
          <a:xfrm>
            <a:off x="1997213" y="274989"/>
            <a:ext cx="4897451" cy="307777"/>
          </a:xfrm>
          <a:prstGeom prst="rect">
            <a:avLst/>
          </a:prstGeom>
          <a:noFill/>
        </p:spPr>
        <p:txBody>
          <a:bodyPr wrap="square" rtlCol="0">
            <a:spAutoFit/>
          </a:bodyPr>
          <a:lstStyle/>
          <a:p>
            <a:r>
              <a:rPr lang="en-GB" sz="1400" b="1" dirty="0">
                <a:solidFill>
                  <a:schemeClr val="bg1"/>
                </a:solidFill>
                <a:latin typeface="Arial" panose="020B0604020202020204" pitchFamily="34" charset="0"/>
                <a:cs typeface="Arial" panose="020B0604020202020204" pitchFamily="34" charset="0"/>
              </a:rPr>
              <a:t>Attending a classical concert</a:t>
            </a:r>
          </a:p>
        </p:txBody>
      </p:sp>
      <p:pic>
        <p:nvPicPr>
          <p:cNvPr id="31" name="Picture 30"/>
          <p:cNvPicPr>
            <a:picLocks noChangeAspect="1"/>
          </p:cNvPicPr>
          <p:nvPr/>
        </p:nvPicPr>
        <p:blipFill rotWithShape="1">
          <a:blip r:embed="rId5">
            <a:clrChange>
              <a:clrFrom>
                <a:srgbClr val="FFFFFF"/>
              </a:clrFrom>
              <a:clrTo>
                <a:srgbClr val="FFFFFF">
                  <a:alpha val="0"/>
                </a:srgbClr>
              </a:clrTo>
            </a:clrChange>
            <a:duotone>
              <a:schemeClr val="accent1">
                <a:shade val="45000"/>
                <a:satMod val="135000"/>
              </a:schemeClr>
              <a:prstClr val="white"/>
            </a:duotone>
          </a:blip>
          <a:srcRect l="12310"/>
          <a:stretch/>
        </p:blipFill>
        <p:spPr>
          <a:xfrm>
            <a:off x="2312861" y="2221322"/>
            <a:ext cx="1060577" cy="409658"/>
          </a:xfrm>
          <a:prstGeom prst="rect">
            <a:avLst/>
          </a:prstGeom>
        </p:spPr>
      </p:pic>
      <p:grpSp>
        <p:nvGrpSpPr>
          <p:cNvPr id="35" name="Group 34"/>
          <p:cNvGrpSpPr/>
          <p:nvPr/>
        </p:nvGrpSpPr>
        <p:grpSpPr>
          <a:xfrm>
            <a:off x="3786188" y="2228850"/>
            <a:ext cx="376238" cy="370021"/>
            <a:chOff x="9854026" y="2720970"/>
            <a:chExt cx="2328762" cy="2438400"/>
          </a:xfrm>
        </p:grpSpPr>
        <p:pic>
          <p:nvPicPr>
            <p:cNvPr id="36" name="Picture 35"/>
            <p:cNvPicPr>
              <a:picLocks noChangeAspect="1"/>
            </p:cNvPicPr>
            <p:nvPr/>
          </p:nvPicPr>
          <p:blipFill rotWithShape="1">
            <a:blip r:embed="rId6">
              <a:clrChange>
                <a:clrFrom>
                  <a:srgbClr val="FFFFFF"/>
                </a:clrFrom>
                <a:clrTo>
                  <a:srgbClr val="FFFFFF">
                    <a:alpha val="0"/>
                  </a:srgbClr>
                </a:clrTo>
              </a:clrChange>
              <a:duotone>
                <a:schemeClr val="accent1">
                  <a:shade val="45000"/>
                  <a:satMod val="135000"/>
                </a:schemeClr>
                <a:prstClr val="white"/>
              </a:duotone>
            </a:blip>
            <a:srcRect l="3673" r="64404"/>
            <a:stretch/>
          </p:blipFill>
          <p:spPr>
            <a:xfrm>
              <a:off x="9854026" y="2720970"/>
              <a:ext cx="1173708" cy="2438400"/>
            </a:xfrm>
            <a:prstGeom prst="rect">
              <a:avLst/>
            </a:prstGeom>
          </p:spPr>
        </p:pic>
        <p:pic>
          <p:nvPicPr>
            <p:cNvPr id="41" name="Picture 40"/>
            <p:cNvPicPr>
              <a:picLocks noChangeAspect="1"/>
            </p:cNvPicPr>
            <p:nvPr/>
          </p:nvPicPr>
          <p:blipFill rotWithShape="1">
            <a:blip r:embed="rId6">
              <a:clrChange>
                <a:clrFrom>
                  <a:srgbClr val="FFFFFF"/>
                </a:clrFrom>
                <a:clrTo>
                  <a:srgbClr val="FFFFFF">
                    <a:alpha val="0"/>
                  </a:srgbClr>
                </a:clrTo>
              </a:clrChange>
              <a:duotone>
                <a:schemeClr val="accent1">
                  <a:shade val="45000"/>
                  <a:satMod val="135000"/>
                </a:schemeClr>
                <a:prstClr val="white"/>
              </a:duotone>
            </a:blip>
            <a:srcRect l="66034" r="2043"/>
            <a:stretch/>
          </p:blipFill>
          <p:spPr>
            <a:xfrm>
              <a:off x="11009080" y="2720970"/>
              <a:ext cx="1173708" cy="2438400"/>
            </a:xfrm>
            <a:prstGeom prst="rect">
              <a:avLst/>
            </a:prstGeom>
          </p:spPr>
        </p:pic>
      </p:grpSp>
      <p:pic>
        <p:nvPicPr>
          <p:cNvPr id="43" name="Picture 42"/>
          <p:cNvPicPr>
            <a:picLocks noChangeAspect="1"/>
          </p:cNvPicPr>
          <p:nvPr/>
        </p:nvPicPr>
        <p:blipFill>
          <a:blip r:embed="rId7">
            <a:clrChange>
              <a:clrFrom>
                <a:srgbClr val="FFFFFF"/>
              </a:clrFrom>
              <a:clrTo>
                <a:srgbClr val="FFFFFF">
                  <a:alpha val="0"/>
                </a:srgbClr>
              </a:clrTo>
            </a:clrChange>
            <a:duotone>
              <a:schemeClr val="accent1">
                <a:shade val="45000"/>
                <a:satMod val="135000"/>
              </a:schemeClr>
              <a:prstClr val="white"/>
            </a:duotone>
          </a:blip>
          <a:stretch>
            <a:fillRect/>
          </a:stretch>
        </p:blipFill>
        <p:spPr>
          <a:xfrm>
            <a:off x="4900113" y="2233613"/>
            <a:ext cx="400136" cy="355163"/>
          </a:xfrm>
          <a:prstGeom prst="rect">
            <a:avLst/>
          </a:prstGeom>
        </p:spPr>
      </p:pic>
      <p:pic>
        <p:nvPicPr>
          <p:cNvPr id="45" name="Picture 44"/>
          <p:cNvPicPr>
            <a:picLocks noChangeAspect="1"/>
          </p:cNvPicPr>
          <p:nvPr/>
        </p:nvPicPr>
        <p:blipFill>
          <a:blip r:embed="rId8">
            <a:clrChange>
              <a:clrFrom>
                <a:srgbClr val="FFFFFF"/>
              </a:clrFrom>
              <a:clrTo>
                <a:srgbClr val="FFFFFF">
                  <a:alpha val="0"/>
                </a:srgbClr>
              </a:clrTo>
            </a:clrChange>
            <a:duotone>
              <a:schemeClr val="accent1">
                <a:shade val="45000"/>
                <a:satMod val="135000"/>
              </a:schemeClr>
              <a:prstClr val="white"/>
            </a:duotone>
          </a:blip>
          <a:stretch>
            <a:fillRect/>
          </a:stretch>
        </p:blipFill>
        <p:spPr>
          <a:xfrm>
            <a:off x="5999205" y="2227674"/>
            <a:ext cx="525420" cy="355840"/>
          </a:xfrm>
          <a:prstGeom prst="rect">
            <a:avLst/>
          </a:prstGeom>
        </p:spPr>
      </p:pic>
      <p:sp>
        <p:nvSpPr>
          <p:cNvPr id="33" name="Rectangle 32"/>
          <p:cNvSpPr/>
          <p:nvPr/>
        </p:nvSpPr>
        <p:spPr>
          <a:xfrm>
            <a:off x="222440" y="943161"/>
            <a:ext cx="1550020" cy="323165"/>
          </a:xfrm>
          <a:prstGeom prst="rect">
            <a:avLst/>
          </a:prstGeom>
          <a:noFill/>
        </p:spPr>
        <p:txBody>
          <a:bodyPr wrap="square" lIns="0" tIns="0" rIns="0" bIns="0">
            <a:spAutoFit/>
          </a:bodyPr>
          <a:lstStyle/>
          <a:p>
            <a:pPr algn="r"/>
            <a:r>
              <a:rPr lang="en-GB" sz="1050" b="1" dirty="0">
                <a:latin typeface="Arial" panose="020B0604020202020204" pitchFamily="34" charset="0"/>
                <a:cs typeface="Arial" panose="020B0604020202020204" pitchFamily="34" charset="0"/>
              </a:rPr>
              <a:t>Consideration of </a:t>
            </a:r>
          </a:p>
          <a:p>
            <a:pPr algn="r"/>
            <a:r>
              <a:rPr lang="en-GB" sz="1050" b="1" dirty="0">
                <a:latin typeface="Arial" panose="020B0604020202020204" pitchFamily="34" charset="0"/>
                <a:cs typeface="Arial" panose="020B0604020202020204" pitchFamily="34" charset="0"/>
              </a:rPr>
              <a:t>activity in England </a:t>
            </a:r>
            <a:endParaRPr lang="en-GB" sz="1050" b="1" dirty="0">
              <a:solidFill>
                <a:srgbClr val="00B050"/>
              </a:solidFill>
              <a:latin typeface="Arial" panose="020B0604020202020204" pitchFamily="34" charset="0"/>
              <a:cs typeface="Arial" panose="020B0604020202020204" pitchFamily="34" charset="0"/>
            </a:endParaRPr>
          </a:p>
        </p:txBody>
      </p:sp>
      <p:sp>
        <p:nvSpPr>
          <p:cNvPr id="51" name="Oval 50"/>
          <p:cNvSpPr/>
          <p:nvPr/>
        </p:nvSpPr>
        <p:spPr>
          <a:xfrm>
            <a:off x="7611047"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Tier 3</a:t>
            </a:r>
          </a:p>
          <a:p>
            <a:pPr lvl="0" algn="ctr"/>
            <a:r>
              <a:rPr lang="en-US" sz="900" baseline="-3000" dirty="0">
                <a:solidFill>
                  <a:srgbClr val="120742"/>
                </a:solidFill>
                <a:latin typeface="Arial" panose="020B0604020202020204" pitchFamily="34" charset="0"/>
                <a:cs typeface="Arial" panose="020B0604020202020204" pitchFamily="34" charset="0"/>
              </a:rPr>
              <a:t>Consideration </a:t>
            </a:r>
          </a:p>
          <a:p>
            <a:pPr lvl="0" algn="ctr"/>
            <a:r>
              <a:rPr lang="en-US" sz="900" baseline="-3000" dirty="0">
                <a:solidFill>
                  <a:srgbClr val="120742"/>
                </a:solidFill>
                <a:latin typeface="Arial" panose="020B0604020202020204" pitchFamily="34" charset="0"/>
                <a:cs typeface="Arial" panose="020B0604020202020204" pitchFamily="34" charset="0"/>
              </a:rPr>
              <a:t>tier (activity)</a:t>
            </a:r>
          </a:p>
        </p:txBody>
      </p:sp>
      <p:sp>
        <p:nvSpPr>
          <p:cNvPr id="52" name="Oval 51"/>
          <p:cNvSpPr/>
          <p:nvPr/>
        </p:nvSpPr>
        <p:spPr>
          <a:xfrm>
            <a:off x="8384732"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Rank 29</a:t>
            </a:r>
          </a:p>
          <a:p>
            <a:pPr lvl="0" algn="ctr"/>
            <a:r>
              <a:rPr lang="en-US" sz="900" baseline="-3000" dirty="0">
                <a:solidFill>
                  <a:srgbClr val="120742"/>
                </a:solidFill>
                <a:latin typeface="Arial" panose="020B0604020202020204" pitchFamily="34" charset="0"/>
                <a:cs typeface="Arial" panose="020B0604020202020204" pitchFamily="34" charset="0"/>
              </a:rPr>
              <a:t>Activity cluster</a:t>
            </a:r>
          </a:p>
          <a:p>
            <a:pPr lvl="0" algn="ctr"/>
            <a:r>
              <a:rPr lang="en-US" sz="900" baseline="-3000" dirty="0">
                <a:solidFill>
                  <a:srgbClr val="120742"/>
                </a:solidFill>
                <a:latin typeface="Arial" panose="020B0604020202020204" pitchFamily="34" charset="0"/>
                <a:cs typeface="Arial" panose="020B0604020202020204" pitchFamily="34" charset="0"/>
              </a:rPr>
              <a:t>ranking </a:t>
            </a:r>
          </a:p>
        </p:txBody>
      </p:sp>
      <p:sp>
        <p:nvSpPr>
          <p:cNvPr id="53" name="Oval 52"/>
          <p:cNvSpPr/>
          <p:nvPr/>
        </p:nvSpPr>
        <p:spPr>
          <a:xfrm>
            <a:off x="6837362"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36%</a:t>
            </a:r>
          </a:p>
          <a:p>
            <a:pPr lvl="0" algn="ctr"/>
            <a:r>
              <a:rPr lang="en-US" sz="900" baseline="-3000" dirty="0">
                <a:solidFill>
                  <a:srgbClr val="120742"/>
                </a:solidFill>
                <a:latin typeface="Arial" panose="020B0604020202020204" pitchFamily="34" charset="0"/>
                <a:cs typeface="Arial" panose="020B0604020202020204" pitchFamily="34" charset="0"/>
              </a:rPr>
              <a:t>Consideration </a:t>
            </a:r>
          </a:p>
          <a:p>
            <a:pPr lvl="0" algn="ctr"/>
            <a:r>
              <a:rPr lang="en-US" sz="900" baseline="-3000" dirty="0">
                <a:solidFill>
                  <a:srgbClr val="120742"/>
                </a:solidFill>
                <a:latin typeface="Arial" panose="020B0604020202020204" pitchFamily="34" charset="0"/>
                <a:cs typeface="Arial" panose="020B0604020202020204" pitchFamily="34" charset="0"/>
              </a:rPr>
              <a:t>of activity</a:t>
            </a:r>
          </a:p>
        </p:txBody>
      </p:sp>
      <p:graphicFrame>
        <p:nvGraphicFramePr>
          <p:cNvPr id="54" name="Table 53"/>
          <p:cNvGraphicFramePr>
            <a:graphicFrameLocks noGrp="1"/>
          </p:cNvGraphicFramePr>
          <p:nvPr>
            <p:extLst>
              <p:ext uri="{D42A27DB-BD31-4B8C-83A1-F6EECF244321}">
                <p14:modId xmlns:p14="http://schemas.microsoft.com/office/powerpoint/2010/main" val="4166120089"/>
              </p:ext>
            </p:extLst>
          </p:nvPr>
        </p:nvGraphicFramePr>
        <p:xfrm>
          <a:off x="352419" y="2220075"/>
          <a:ext cx="1817372" cy="3996000"/>
        </p:xfrm>
        <a:graphic>
          <a:graphicData uri="http://schemas.openxmlformats.org/drawingml/2006/table">
            <a:tbl>
              <a:tblPr>
                <a:tableStyleId>{5C22544A-7EE6-4342-B048-85BDC9FD1C3A}</a:tableStyleId>
              </a:tblPr>
              <a:tblGrid>
                <a:gridCol w="506413">
                  <a:extLst>
                    <a:ext uri="{9D8B030D-6E8A-4147-A177-3AD203B41FA5}">
                      <a16:colId xmlns:a16="http://schemas.microsoft.com/office/drawing/2014/main" xmlns="" val="63228188"/>
                    </a:ext>
                  </a:extLst>
                </a:gridCol>
                <a:gridCol w="495871">
                  <a:extLst>
                    <a:ext uri="{9D8B030D-6E8A-4147-A177-3AD203B41FA5}">
                      <a16:colId xmlns:a16="http://schemas.microsoft.com/office/drawing/2014/main" xmlns="" val="1958371471"/>
                    </a:ext>
                  </a:extLst>
                </a:gridCol>
                <a:gridCol w="369316">
                  <a:extLst>
                    <a:ext uri="{9D8B030D-6E8A-4147-A177-3AD203B41FA5}">
                      <a16:colId xmlns:a16="http://schemas.microsoft.com/office/drawing/2014/main" xmlns="" val="2739516737"/>
                    </a:ext>
                  </a:extLst>
                </a:gridCol>
                <a:gridCol w="445772">
                  <a:extLst>
                    <a:ext uri="{9D8B030D-6E8A-4147-A177-3AD203B41FA5}">
                      <a16:colId xmlns:a16="http://schemas.microsoft.com/office/drawing/2014/main" xmlns="" val="2729930291"/>
                    </a:ext>
                  </a:extLst>
                </a:gridCol>
              </a:tblGrid>
              <a:tr h="396000">
                <a:tc>
                  <a:txBody>
                    <a:bodyPr/>
                    <a:lstStyle/>
                    <a:p>
                      <a:pPr algn="l" fontAlgn="b"/>
                      <a:r>
                        <a:rPr lang="en-GB" sz="1100" b="1" i="0" u="none" strike="noStrike" dirty="0">
                          <a:solidFill>
                            <a:schemeClr val="tx1"/>
                          </a:solidFill>
                          <a:effectLst/>
                          <a:latin typeface="Arial" panose="020B0604020202020204" pitchFamily="34" charset="0"/>
                          <a:cs typeface="Arial" panose="020B0604020202020204" pitchFamily="34" charset="0"/>
                        </a:rPr>
                        <a:t>Market</a:t>
                      </a:r>
                    </a:p>
                  </a:txBody>
                  <a:tcPr marL="9525" marR="9525" marT="0" marB="0">
                    <a:lnL w="12700" cmpd="sng">
                      <a:noFill/>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8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 &amp; INDEX </a:t>
                      </a:r>
                      <a:endParaRPr lang="en-GB" sz="2000" b="1" i="0" u="none" strike="noStrike" dirty="0">
                        <a:solidFill>
                          <a:schemeClr val="tx1"/>
                        </a:solidFill>
                        <a:effectLst/>
                        <a:latin typeface="Arial" panose="020B0604020202020204" pitchFamily="34" charset="0"/>
                        <a:cs typeface="Arial" panose="020B0604020202020204" pitchFamily="34" charset="0"/>
                      </a:endParaRPr>
                    </a:p>
                  </a:txBody>
                  <a:tcPr marL="9525" marR="9525" marT="0"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en-GB" sz="1100" b="1"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1100" b="1"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Rank</a:t>
                      </a:r>
                      <a:endParaRPr kumimoji="0" lang="en-GB" sz="11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9525" marR="9525" marT="0" marB="0">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marL="0" algn="l" defTabSz="457200" rtl="0" eaLnBrk="1" fontAlgn="b" latinLnBrk="0" hangingPunct="1"/>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CH</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52%</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146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tc>
                  <a:txBody>
                    <a:bodyPr/>
                    <a:lstStyle/>
                    <a:p>
                      <a:pPr algn="ctr" fontAlgn="b"/>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 27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marL="0" algn="l" defTabSz="457200" rtl="0" eaLnBrk="1" fontAlgn="b" latinLnBrk="0" hangingPunct="1"/>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SP</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44%</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124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tc>
                  <a:txBody>
                    <a:bodyPr/>
                    <a:lstStyle/>
                    <a:p>
                      <a:pPr algn="ctr" fontAlgn="b"/>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 21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marL="0" algn="l" defTabSz="457200" rtl="0" eaLnBrk="1" fontAlgn="b" latinLnBrk="0" hangingPunct="1"/>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USA</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44%</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123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tc>
                  <a:txBody>
                    <a:bodyPr/>
                    <a:lstStyle/>
                    <a:p>
                      <a:pPr algn="ctr" fontAlgn="b"/>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 25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marL="0" algn="l" defTabSz="457200" rtl="0" eaLnBrk="1" fontAlgn="b" latinLnBrk="0" hangingPunct="1"/>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NO</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35%</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 98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 26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marL="0" algn="l" defTabSz="457200" rtl="0" eaLnBrk="1" fontAlgn="b" latinLnBrk="0" hangingPunct="1"/>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FR</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32%</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 91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 26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marL="0" algn="l" defTabSz="457200" rtl="0" eaLnBrk="1" fontAlgn="b" latinLnBrk="0" hangingPunct="1"/>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IT</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32%</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 90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 33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marL="0" algn="l" defTabSz="457200" rtl="0" eaLnBrk="1" fontAlgn="b" latinLnBrk="0" hangingPunct="1"/>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UK</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29%</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83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fontAlgn="b"/>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 31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marL="0" algn="l" defTabSz="457200" rtl="0" eaLnBrk="1" fontAlgn="b" latinLnBrk="0" hangingPunct="1"/>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AUS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29%</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80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fontAlgn="b"/>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 30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marL="0" algn="l" defTabSz="457200" rtl="0" eaLnBrk="1" fontAlgn="b" latinLnBrk="0" hangingPunct="1"/>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DE</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24%</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67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C00000"/>
                    </a:solidFill>
                  </a:tcPr>
                </a:tc>
                <a:tc>
                  <a:txBody>
                    <a:bodyPr/>
                    <a:lstStyle/>
                    <a:p>
                      <a:pPr algn="ctr" fontAlgn="b"/>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 30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marL="0" algn="l" defTabSz="457200" rtl="0" eaLnBrk="1" fontAlgn="b" latinLnBrk="0" hangingPunct="1"/>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NL</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19%</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54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C00000"/>
                    </a:solidFill>
                  </a:tcPr>
                </a:tc>
                <a:tc>
                  <a:txBody>
                    <a:bodyPr/>
                    <a:lstStyle/>
                    <a:p>
                      <a:pPr algn="ctr" fontAlgn="b"/>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 33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sp>
        <p:nvSpPr>
          <p:cNvPr id="55" name="Rectangle 54"/>
          <p:cNvSpPr/>
          <p:nvPr/>
        </p:nvSpPr>
        <p:spPr>
          <a:xfrm>
            <a:off x="352419" y="1450600"/>
            <a:ext cx="1909642"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MARKET LEVEL CONSIDERATION</a:t>
            </a:r>
          </a:p>
          <a:p>
            <a:pPr>
              <a:lnSpc>
                <a:spcPts val="1100"/>
              </a:lnSpc>
            </a:pPr>
            <a:r>
              <a:rPr lang="en-GB" sz="700" dirty="0">
                <a:latin typeface="Arial" panose="020B0604020202020204" pitchFamily="34" charset="0"/>
                <a:cs typeface="Arial" panose="020B0604020202020204" pitchFamily="34" charset="0"/>
              </a:rPr>
              <a:t>TOP 2 BOX CONSIDERATION OF ACTIVITY INDEXED VS. TOTAL &amp;  RANKED </a:t>
            </a:r>
          </a:p>
        </p:txBody>
      </p:sp>
      <p:graphicFrame>
        <p:nvGraphicFramePr>
          <p:cNvPr id="56" name="Table 55"/>
          <p:cNvGraphicFramePr>
            <a:graphicFrameLocks noGrp="1"/>
          </p:cNvGraphicFramePr>
          <p:nvPr>
            <p:extLst>
              <p:ext uri="{D42A27DB-BD31-4B8C-83A1-F6EECF244321}">
                <p14:modId xmlns:p14="http://schemas.microsoft.com/office/powerpoint/2010/main" val="2478385348"/>
              </p:ext>
            </p:extLst>
          </p:nvPr>
        </p:nvGraphicFramePr>
        <p:xfrm>
          <a:off x="6961775" y="2220075"/>
          <a:ext cx="2031429" cy="3996000"/>
        </p:xfrm>
        <a:graphic>
          <a:graphicData uri="http://schemas.openxmlformats.org/drawingml/2006/table">
            <a:tbl>
              <a:tblPr>
                <a:tableStyleId>{5C22544A-7EE6-4342-B048-85BDC9FD1C3A}</a:tableStyleId>
              </a:tblPr>
              <a:tblGrid>
                <a:gridCol w="1440000">
                  <a:extLst>
                    <a:ext uri="{9D8B030D-6E8A-4147-A177-3AD203B41FA5}">
                      <a16:colId xmlns:a16="http://schemas.microsoft.com/office/drawing/2014/main" xmlns="" val="63228188"/>
                    </a:ext>
                  </a:extLst>
                </a:gridCol>
                <a:gridCol w="591429">
                  <a:extLst>
                    <a:ext uri="{9D8B030D-6E8A-4147-A177-3AD203B41FA5}">
                      <a16:colId xmlns:a16="http://schemas.microsoft.com/office/drawing/2014/main" xmlns="" val="2739516737"/>
                    </a:ext>
                  </a:extLst>
                </a:gridCol>
              </a:tblGrid>
              <a:tr h="396000">
                <a:tc>
                  <a:txBody>
                    <a:bodyPr/>
                    <a:lstStyle/>
                    <a:p>
                      <a:pPr algn="l" fontAlgn="b"/>
                      <a:r>
                        <a:rPr lang="en-GB" sz="1100" b="1" i="0" u="none" strike="noStrike" dirty="0">
                          <a:solidFill>
                            <a:schemeClr val="tx1"/>
                          </a:solidFill>
                          <a:effectLst/>
                          <a:latin typeface="Arial" panose="020B0604020202020204" pitchFamily="34" charset="0"/>
                          <a:cs typeface="Arial" panose="020B0604020202020204" pitchFamily="34" charset="0"/>
                        </a:rPr>
                        <a:t>Activity</a:t>
                      </a:r>
                    </a:p>
                  </a:txBody>
                  <a:tcPr marL="9525" marR="9525" marT="9525" marB="0">
                    <a:lnL w="12700" cmpd="sng">
                      <a:noFill/>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7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a:t>
                      </a:r>
                      <a:endParaRPr kumimoji="0" lang="en-GB" sz="18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castle / palace / historic house</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87%</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Seeing world famous or iconic places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87%</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historic monument</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85%</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museum</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84%</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Trying local food &amp; drink specialities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81%</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Event associated with local traditions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79%</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park/garden</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79%</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Watching a play / musical</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78%</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contemporary culture attraction</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78%</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Exploring villages / rural areas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chemeClr val="tx1"/>
                          </a:solidFill>
                          <a:effectLst/>
                          <a:latin typeface="Arial" panose="020B0604020202020204" pitchFamily="34" charset="0"/>
                          <a:ea typeface="+mn-ea"/>
                          <a:cs typeface="Arial" panose="020B0604020202020204" pitchFamily="34" charset="0"/>
                        </a:rPr>
                        <a:t>78%</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graphicFrame>
        <p:nvGraphicFramePr>
          <p:cNvPr id="58" name="Table 57"/>
          <p:cNvGraphicFramePr>
            <a:graphicFrameLocks noGrp="1"/>
          </p:cNvGraphicFramePr>
          <p:nvPr>
            <p:extLst>
              <p:ext uri="{D42A27DB-BD31-4B8C-83A1-F6EECF244321}">
                <p14:modId xmlns:p14="http://schemas.microsoft.com/office/powerpoint/2010/main" val="2170995987"/>
              </p:ext>
            </p:extLst>
          </p:nvPr>
        </p:nvGraphicFramePr>
        <p:xfrm>
          <a:off x="2260600" y="2220390"/>
          <a:ext cx="4552952" cy="3996000"/>
        </p:xfrm>
        <a:graphic>
          <a:graphicData uri="http://schemas.openxmlformats.org/drawingml/2006/table">
            <a:tbl>
              <a:tblPr>
                <a:tableStyleId>{5C22544A-7EE6-4342-B048-85BDC9FD1C3A}</a:tableStyleId>
              </a:tblPr>
              <a:tblGrid>
                <a:gridCol w="1138238">
                  <a:extLst>
                    <a:ext uri="{9D8B030D-6E8A-4147-A177-3AD203B41FA5}">
                      <a16:colId xmlns:a16="http://schemas.microsoft.com/office/drawing/2014/main" xmlns="" val="2739516737"/>
                    </a:ext>
                  </a:extLst>
                </a:gridCol>
                <a:gridCol w="1138238">
                  <a:extLst>
                    <a:ext uri="{9D8B030D-6E8A-4147-A177-3AD203B41FA5}">
                      <a16:colId xmlns:a16="http://schemas.microsoft.com/office/drawing/2014/main" xmlns="" val="1766475486"/>
                    </a:ext>
                  </a:extLst>
                </a:gridCol>
                <a:gridCol w="1138238">
                  <a:extLst>
                    <a:ext uri="{9D8B030D-6E8A-4147-A177-3AD203B41FA5}">
                      <a16:colId xmlns:a16="http://schemas.microsoft.com/office/drawing/2014/main" xmlns="" val="2701203405"/>
                    </a:ext>
                  </a:extLst>
                </a:gridCol>
                <a:gridCol w="1138238">
                  <a:extLst>
                    <a:ext uri="{9D8B030D-6E8A-4147-A177-3AD203B41FA5}">
                      <a16:colId xmlns:a16="http://schemas.microsoft.com/office/drawing/2014/main" xmlns="" val="3701939803"/>
                    </a:ext>
                  </a:extLst>
                </a:gridCol>
              </a:tblGrid>
              <a:tr h="396000">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AB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114)</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120)</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55 Plus without kids</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123)</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(120)</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Mid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129)</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(140)</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Female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111)</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116)</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18-34s without kids</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136)</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(112)</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124)</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Mid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126)</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111)</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172)</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(116)</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AB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131)</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35-54s without kids</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122)</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(124)</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111)</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126)</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(116)</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AB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125)</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55 Plus without kids</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121)</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(114)</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110)</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AB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124)</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Mid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140)</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sp>
        <p:nvSpPr>
          <p:cNvPr id="59" name="Rectangle 58"/>
          <p:cNvSpPr/>
          <p:nvPr/>
        </p:nvSpPr>
        <p:spPr>
          <a:xfrm>
            <a:off x="2344387" y="1450600"/>
            <a:ext cx="2938813"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MARKET LEVEL</a:t>
            </a:r>
          </a:p>
          <a:p>
            <a:pPr>
              <a:lnSpc>
                <a:spcPts val="1100"/>
              </a:lnSpc>
            </a:pPr>
            <a:r>
              <a:rPr lang="en-GB" sz="1200" b="1" dirty="0">
                <a:solidFill>
                  <a:srgbClr val="120742"/>
                </a:solidFill>
                <a:latin typeface="Arial" panose="020B0604020202020204" pitchFamily="34" charset="0"/>
                <a:cs typeface="Arial" panose="020B0604020202020204" pitchFamily="34" charset="0"/>
              </a:rPr>
              <a:t>DEMOGRAPHIC SKEWS </a:t>
            </a:r>
          </a:p>
          <a:p>
            <a:pPr>
              <a:lnSpc>
                <a:spcPts val="1100"/>
              </a:lnSpc>
            </a:pPr>
            <a:r>
              <a:rPr lang="en-GB" sz="700" dirty="0">
                <a:latin typeface="Arial" panose="020B0604020202020204" pitchFamily="34" charset="0"/>
                <a:cs typeface="Arial" panose="020B0604020202020204" pitchFamily="34" charset="0"/>
              </a:rPr>
              <a:t>CALLING OUT OF BIGGEST SKEWS IN LEVEL OF CONSIDERATION OF ACTIVITY BY AGE, GENDER SOCIAL GRADE AND LIFESTAGE </a:t>
            </a:r>
          </a:p>
        </p:txBody>
      </p:sp>
      <p:sp>
        <p:nvSpPr>
          <p:cNvPr id="60" name="Rectangle 59"/>
          <p:cNvSpPr/>
          <p:nvPr/>
        </p:nvSpPr>
        <p:spPr>
          <a:xfrm>
            <a:off x="6955787" y="1450600"/>
            <a:ext cx="2094233"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CROSS-OVER WITH OTHER ACTIVITIES</a:t>
            </a:r>
          </a:p>
          <a:p>
            <a:pPr>
              <a:lnSpc>
                <a:spcPts val="1100"/>
              </a:lnSpc>
            </a:pPr>
            <a:r>
              <a:rPr lang="en-GB" sz="700" dirty="0">
                <a:latin typeface="Arial" panose="020B0604020202020204" pitchFamily="34" charset="0"/>
                <a:cs typeface="Arial" panose="020B0604020202020204" pitchFamily="34" charset="0"/>
              </a:rPr>
              <a:t>CONSIDERATION OF OTHER ACTIVITIES AMONG CONSIDERING ACTIVITY (TOP 2 BOX)</a:t>
            </a:r>
          </a:p>
        </p:txBody>
      </p:sp>
      <p:graphicFrame>
        <p:nvGraphicFramePr>
          <p:cNvPr id="25" name="Chart Placeholder 7">
            <a:extLst>
              <a:ext uri="{FF2B5EF4-FFF2-40B4-BE49-F238E27FC236}">
                <a16:creationId xmlns:a16="http://schemas.microsoft.com/office/drawing/2014/main" xmlns="" id="{F066734F-ADF2-482F-8372-A19126EFD6F1}"/>
              </a:ext>
            </a:extLst>
          </p:cNvPr>
          <p:cNvGraphicFramePr>
            <a:graphicFrameLocks/>
          </p:cNvGraphicFramePr>
          <p:nvPr>
            <p:extLst>
              <p:ext uri="{D42A27DB-BD31-4B8C-83A1-F6EECF244321}">
                <p14:modId xmlns:p14="http://schemas.microsoft.com/office/powerpoint/2010/main" val="4018139225"/>
              </p:ext>
            </p:extLst>
          </p:nvPr>
        </p:nvGraphicFramePr>
        <p:xfrm>
          <a:off x="-1366069" y="855950"/>
          <a:ext cx="9743207" cy="467610"/>
        </p:xfrm>
        <a:graphic>
          <a:graphicData uri="http://schemas.openxmlformats.org/drawingml/2006/chart">
            <c:chart xmlns:c="http://schemas.openxmlformats.org/drawingml/2006/chart" xmlns:r="http://schemas.openxmlformats.org/officeDocument/2006/relationships" r:id="rId9"/>
          </a:graphicData>
        </a:graphic>
      </p:graphicFrame>
      <p:sp>
        <p:nvSpPr>
          <p:cNvPr id="26" name="Rectangle 25">
            <a:extLst>
              <a:ext uri="{FF2B5EF4-FFF2-40B4-BE49-F238E27FC236}">
                <a16:creationId xmlns:a16="http://schemas.microsoft.com/office/drawing/2014/main" xmlns="" id="{46ADA247-F24A-45DB-BA18-83DB316F0B32}"/>
              </a:ext>
            </a:extLst>
          </p:cNvPr>
          <p:cNvSpPr/>
          <p:nvPr/>
        </p:nvSpPr>
        <p:spPr>
          <a:xfrm>
            <a:off x="1830724" y="665551"/>
            <a:ext cx="564257" cy="276999"/>
          </a:xfrm>
          <a:prstGeom prst="rect">
            <a:avLst/>
          </a:prstGeom>
          <a:solidFill>
            <a:schemeClr val="bg1"/>
          </a:solidFill>
        </p:spPr>
        <p:txBody>
          <a:bodyPr wrap="none" lIns="0" tIns="0" rIns="0" bIns="0">
            <a:spAutoFit/>
          </a:bodyPr>
          <a:lstStyle/>
          <a:p>
            <a:r>
              <a:rPr lang="en-GB" sz="900" dirty="0">
                <a:solidFill>
                  <a:srgbClr val="92D050"/>
                </a:solidFill>
                <a:latin typeface="Arial" panose="020B0604020202020204" pitchFamily="34" charset="0"/>
                <a:cs typeface="Arial" panose="020B0604020202020204" pitchFamily="34" charset="0"/>
              </a:rPr>
              <a:t>Very likely</a:t>
            </a:r>
          </a:p>
          <a:p>
            <a:r>
              <a:rPr lang="en-GB" sz="900" dirty="0">
                <a:solidFill>
                  <a:srgbClr val="92D050"/>
                </a:solidFill>
                <a:latin typeface="Arial" panose="020B0604020202020204" pitchFamily="34" charset="0"/>
                <a:cs typeface="Arial" panose="020B0604020202020204" pitchFamily="34" charset="0"/>
              </a:rPr>
              <a:t>to consider</a:t>
            </a:r>
          </a:p>
        </p:txBody>
      </p:sp>
      <p:sp>
        <p:nvSpPr>
          <p:cNvPr id="27" name="Rectangle 26">
            <a:extLst>
              <a:ext uri="{FF2B5EF4-FFF2-40B4-BE49-F238E27FC236}">
                <a16:creationId xmlns:a16="http://schemas.microsoft.com/office/drawing/2014/main" xmlns="" id="{9E3260C8-0DE7-4FBC-BA38-92B30058F64E}"/>
              </a:ext>
            </a:extLst>
          </p:cNvPr>
          <p:cNvSpPr/>
          <p:nvPr/>
        </p:nvSpPr>
        <p:spPr>
          <a:xfrm>
            <a:off x="2663987" y="665551"/>
            <a:ext cx="769441" cy="276999"/>
          </a:xfrm>
          <a:prstGeom prst="rect">
            <a:avLst/>
          </a:prstGeom>
          <a:solidFill>
            <a:schemeClr val="bg1"/>
          </a:solidFill>
        </p:spPr>
        <p:txBody>
          <a:bodyPr wrap="none" lIns="0" tIns="0" rIns="0" bIns="0">
            <a:spAutoFit/>
          </a:bodyPr>
          <a:lstStyle/>
          <a:p>
            <a:r>
              <a:rPr lang="en-GB" sz="900" dirty="0">
                <a:solidFill>
                  <a:srgbClr val="00B050"/>
                </a:solidFill>
                <a:latin typeface="Arial" panose="020B0604020202020204" pitchFamily="34" charset="0"/>
                <a:cs typeface="Arial" panose="020B0604020202020204" pitchFamily="34" charset="0"/>
              </a:rPr>
              <a:t>Definitely </a:t>
            </a:r>
          </a:p>
          <a:p>
            <a:r>
              <a:rPr lang="en-GB" sz="900" dirty="0">
                <a:solidFill>
                  <a:srgbClr val="00B050"/>
                </a:solidFill>
                <a:latin typeface="Arial" panose="020B0604020202020204" pitchFamily="34" charset="0"/>
                <a:cs typeface="Arial" panose="020B0604020202020204" pitchFamily="34" charset="0"/>
              </a:rPr>
              <a:t>would consider</a:t>
            </a:r>
          </a:p>
        </p:txBody>
      </p:sp>
    </p:spTree>
    <p:extLst>
      <p:ext uri="{BB962C8B-B14F-4D97-AF65-F5344CB8AC3E}">
        <p14:creationId xmlns:p14="http://schemas.microsoft.com/office/powerpoint/2010/main" val="3898201935"/>
      </p:ext>
    </p:extLst>
  </p:cSld>
  <p:clrMapOvr>
    <a:masterClrMapping/>
  </p:clrMapOvr>
  <p:timing>
    <p:tnLst>
      <p:par>
        <p:cTn id="1" dur="indefinite" restart="never" nodeType="tmRoot"/>
      </p:par>
    </p:tn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ext Placeholder 17"/>
          <p:cNvSpPr>
            <a:spLocks noGrp="1"/>
          </p:cNvSpPr>
          <p:nvPr>
            <p:ph type="body" sz="quarter" idx="13"/>
          </p:nvPr>
        </p:nvSpPr>
        <p:spPr>
          <a:xfrm>
            <a:off x="364445" y="6396162"/>
            <a:ext cx="4381504" cy="274638"/>
          </a:xfrm>
        </p:spPr>
        <p:txBody>
          <a:bodyPr lIns="0"/>
          <a:lstStyle/>
          <a:p>
            <a:r>
              <a:rPr lang="en-GB" dirty="0"/>
              <a:t>Discover England Fund – Activities &amp; Themes Research 2017</a:t>
            </a:r>
          </a:p>
        </p:txBody>
      </p:sp>
      <p:pic>
        <p:nvPicPr>
          <p:cNvPr id="6" name="Picture 5"/>
          <p:cNvPicPr>
            <a:picLocks noChangeAspect="1"/>
          </p:cNvPicPr>
          <p:nvPr/>
        </p:nvPicPr>
        <p:blipFill>
          <a:blip r:embed="rId3">
            <a:clrChange>
              <a:clrFrom>
                <a:srgbClr val="FFFFFF"/>
              </a:clrFrom>
              <a:clrTo>
                <a:srgbClr val="FFFFFF">
                  <a:alpha val="0"/>
                </a:srgbClr>
              </a:clrTo>
            </a:clrChange>
          </a:blip>
          <a:stretch>
            <a:fillRect/>
          </a:stretch>
        </p:blipFill>
        <p:spPr>
          <a:xfrm>
            <a:off x="7118198" y="6384361"/>
            <a:ext cx="947246" cy="257740"/>
          </a:xfrm>
          <a:prstGeom prst="rect">
            <a:avLst/>
          </a:prstGeom>
        </p:spPr>
      </p:pic>
      <p:pic>
        <p:nvPicPr>
          <p:cNvPr id="24" name="Picture 23"/>
          <p:cNvPicPr>
            <a:picLocks noChangeAspect="1"/>
          </p:cNvPicPr>
          <p:nvPr/>
        </p:nvPicPr>
        <p:blipFill rotWithShape="1">
          <a:blip r:embed="rId4"/>
          <a:srcRect l="17343" t="4419" r="12023" b="12561"/>
          <a:stretch/>
        </p:blipFill>
        <p:spPr>
          <a:xfrm>
            <a:off x="8172950" y="6341608"/>
            <a:ext cx="359990" cy="355944"/>
          </a:xfrm>
          <a:prstGeom prst="ellipse">
            <a:avLst/>
          </a:prstGeom>
        </p:spPr>
      </p:pic>
      <p:sp>
        <p:nvSpPr>
          <p:cNvPr id="38" name="TextBox 37"/>
          <p:cNvSpPr txBox="1"/>
          <p:nvPr/>
        </p:nvSpPr>
        <p:spPr>
          <a:xfrm>
            <a:off x="1997213" y="274989"/>
            <a:ext cx="4897451" cy="307777"/>
          </a:xfrm>
          <a:prstGeom prst="rect">
            <a:avLst/>
          </a:prstGeom>
          <a:noFill/>
        </p:spPr>
        <p:txBody>
          <a:bodyPr wrap="square" rtlCol="0">
            <a:spAutoFit/>
          </a:bodyPr>
          <a:lstStyle/>
          <a:p>
            <a:r>
              <a:rPr lang="en-GB" sz="1400" b="1" dirty="0">
                <a:solidFill>
                  <a:schemeClr val="bg1"/>
                </a:solidFill>
                <a:latin typeface="Arial" panose="020B0604020202020204" pitchFamily="34" charset="0"/>
                <a:cs typeface="Arial" panose="020B0604020202020204" pitchFamily="34" charset="0"/>
              </a:rPr>
              <a:t>Sunbathing on the beach/by a pool</a:t>
            </a:r>
          </a:p>
        </p:txBody>
      </p:sp>
      <p:pic>
        <p:nvPicPr>
          <p:cNvPr id="31" name="Picture 30"/>
          <p:cNvPicPr>
            <a:picLocks noChangeAspect="1"/>
          </p:cNvPicPr>
          <p:nvPr/>
        </p:nvPicPr>
        <p:blipFill rotWithShape="1">
          <a:blip r:embed="rId5">
            <a:clrChange>
              <a:clrFrom>
                <a:srgbClr val="FFFFFF"/>
              </a:clrFrom>
              <a:clrTo>
                <a:srgbClr val="FFFFFF">
                  <a:alpha val="0"/>
                </a:srgbClr>
              </a:clrTo>
            </a:clrChange>
            <a:duotone>
              <a:schemeClr val="accent1">
                <a:shade val="45000"/>
                <a:satMod val="135000"/>
              </a:schemeClr>
              <a:prstClr val="white"/>
            </a:duotone>
          </a:blip>
          <a:srcRect l="12310"/>
          <a:stretch/>
        </p:blipFill>
        <p:spPr>
          <a:xfrm>
            <a:off x="2312861" y="2221322"/>
            <a:ext cx="1060577" cy="409658"/>
          </a:xfrm>
          <a:prstGeom prst="rect">
            <a:avLst/>
          </a:prstGeom>
        </p:spPr>
      </p:pic>
      <p:grpSp>
        <p:nvGrpSpPr>
          <p:cNvPr id="35" name="Group 34"/>
          <p:cNvGrpSpPr/>
          <p:nvPr/>
        </p:nvGrpSpPr>
        <p:grpSpPr>
          <a:xfrm>
            <a:off x="3786188" y="2228850"/>
            <a:ext cx="376238" cy="370021"/>
            <a:chOff x="9854026" y="2720970"/>
            <a:chExt cx="2328762" cy="2438400"/>
          </a:xfrm>
        </p:grpSpPr>
        <p:pic>
          <p:nvPicPr>
            <p:cNvPr id="36" name="Picture 35"/>
            <p:cNvPicPr>
              <a:picLocks noChangeAspect="1"/>
            </p:cNvPicPr>
            <p:nvPr/>
          </p:nvPicPr>
          <p:blipFill rotWithShape="1">
            <a:blip r:embed="rId6">
              <a:clrChange>
                <a:clrFrom>
                  <a:srgbClr val="FFFFFF"/>
                </a:clrFrom>
                <a:clrTo>
                  <a:srgbClr val="FFFFFF">
                    <a:alpha val="0"/>
                  </a:srgbClr>
                </a:clrTo>
              </a:clrChange>
              <a:duotone>
                <a:schemeClr val="accent1">
                  <a:shade val="45000"/>
                  <a:satMod val="135000"/>
                </a:schemeClr>
                <a:prstClr val="white"/>
              </a:duotone>
            </a:blip>
            <a:srcRect l="3673" r="64404"/>
            <a:stretch/>
          </p:blipFill>
          <p:spPr>
            <a:xfrm>
              <a:off x="9854026" y="2720970"/>
              <a:ext cx="1173708" cy="2438400"/>
            </a:xfrm>
            <a:prstGeom prst="rect">
              <a:avLst/>
            </a:prstGeom>
          </p:spPr>
        </p:pic>
        <p:pic>
          <p:nvPicPr>
            <p:cNvPr id="41" name="Picture 40"/>
            <p:cNvPicPr>
              <a:picLocks noChangeAspect="1"/>
            </p:cNvPicPr>
            <p:nvPr/>
          </p:nvPicPr>
          <p:blipFill rotWithShape="1">
            <a:blip r:embed="rId6">
              <a:clrChange>
                <a:clrFrom>
                  <a:srgbClr val="FFFFFF"/>
                </a:clrFrom>
                <a:clrTo>
                  <a:srgbClr val="FFFFFF">
                    <a:alpha val="0"/>
                  </a:srgbClr>
                </a:clrTo>
              </a:clrChange>
              <a:duotone>
                <a:schemeClr val="accent1">
                  <a:shade val="45000"/>
                  <a:satMod val="135000"/>
                </a:schemeClr>
                <a:prstClr val="white"/>
              </a:duotone>
            </a:blip>
            <a:srcRect l="66034" r="2043"/>
            <a:stretch/>
          </p:blipFill>
          <p:spPr>
            <a:xfrm>
              <a:off x="11009080" y="2720970"/>
              <a:ext cx="1173708" cy="2438400"/>
            </a:xfrm>
            <a:prstGeom prst="rect">
              <a:avLst/>
            </a:prstGeom>
          </p:spPr>
        </p:pic>
      </p:grpSp>
      <p:pic>
        <p:nvPicPr>
          <p:cNvPr id="43" name="Picture 42"/>
          <p:cNvPicPr>
            <a:picLocks noChangeAspect="1"/>
          </p:cNvPicPr>
          <p:nvPr/>
        </p:nvPicPr>
        <p:blipFill>
          <a:blip r:embed="rId7">
            <a:clrChange>
              <a:clrFrom>
                <a:srgbClr val="FFFFFF"/>
              </a:clrFrom>
              <a:clrTo>
                <a:srgbClr val="FFFFFF">
                  <a:alpha val="0"/>
                </a:srgbClr>
              </a:clrTo>
            </a:clrChange>
            <a:duotone>
              <a:schemeClr val="accent1">
                <a:shade val="45000"/>
                <a:satMod val="135000"/>
              </a:schemeClr>
              <a:prstClr val="white"/>
            </a:duotone>
          </a:blip>
          <a:stretch>
            <a:fillRect/>
          </a:stretch>
        </p:blipFill>
        <p:spPr>
          <a:xfrm>
            <a:off x="4900113" y="2233613"/>
            <a:ext cx="400136" cy="355163"/>
          </a:xfrm>
          <a:prstGeom prst="rect">
            <a:avLst/>
          </a:prstGeom>
        </p:spPr>
      </p:pic>
      <p:pic>
        <p:nvPicPr>
          <p:cNvPr id="45" name="Picture 44"/>
          <p:cNvPicPr>
            <a:picLocks noChangeAspect="1"/>
          </p:cNvPicPr>
          <p:nvPr/>
        </p:nvPicPr>
        <p:blipFill>
          <a:blip r:embed="rId8">
            <a:clrChange>
              <a:clrFrom>
                <a:srgbClr val="FFFFFF"/>
              </a:clrFrom>
              <a:clrTo>
                <a:srgbClr val="FFFFFF">
                  <a:alpha val="0"/>
                </a:srgbClr>
              </a:clrTo>
            </a:clrChange>
            <a:duotone>
              <a:schemeClr val="accent1">
                <a:shade val="45000"/>
                <a:satMod val="135000"/>
              </a:schemeClr>
              <a:prstClr val="white"/>
            </a:duotone>
          </a:blip>
          <a:stretch>
            <a:fillRect/>
          </a:stretch>
        </p:blipFill>
        <p:spPr>
          <a:xfrm>
            <a:off x="5999205" y="2227674"/>
            <a:ext cx="525420" cy="355840"/>
          </a:xfrm>
          <a:prstGeom prst="rect">
            <a:avLst/>
          </a:prstGeom>
        </p:spPr>
      </p:pic>
      <p:sp>
        <p:nvSpPr>
          <p:cNvPr id="33" name="Rectangle 32"/>
          <p:cNvSpPr/>
          <p:nvPr/>
        </p:nvSpPr>
        <p:spPr>
          <a:xfrm>
            <a:off x="222440" y="943161"/>
            <a:ext cx="1550020" cy="323165"/>
          </a:xfrm>
          <a:prstGeom prst="rect">
            <a:avLst/>
          </a:prstGeom>
          <a:noFill/>
        </p:spPr>
        <p:txBody>
          <a:bodyPr wrap="square" lIns="0" tIns="0" rIns="0" bIns="0">
            <a:spAutoFit/>
          </a:bodyPr>
          <a:lstStyle/>
          <a:p>
            <a:pPr algn="r"/>
            <a:r>
              <a:rPr lang="en-GB" sz="1050" b="1" dirty="0">
                <a:latin typeface="Arial" panose="020B0604020202020204" pitchFamily="34" charset="0"/>
                <a:cs typeface="Arial" panose="020B0604020202020204" pitchFamily="34" charset="0"/>
              </a:rPr>
              <a:t>Consideration of </a:t>
            </a:r>
          </a:p>
          <a:p>
            <a:pPr algn="r"/>
            <a:r>
              <a:rPr lang="en-GB" sz="1050" b="1" dirty="0">
                <a:latin typeface="Arial" panose="020B0604020202020204" pitchFamily="34" charset="0"/>
                <a:cs typeface="Arial" panose="020B0604020202020204" pitchFamily="34" charset="0"/>
              </a:rPr>
              <a:t>activity in England </a:t>
            </a:r>
            <a:endParaRPr lang="en-GB" sz="1050" b="1" dirty="0">
              <a:solidFill>
                <a:srgbClr val="00B050"/>
              </a:solidFill>
              <a:latin typeface="Arial" panose="020B0604020202020204" pitchFamily="34" charset="0"/>
              <a:cs typeface="Arial" panose="020B0604020202020204" pitchFamily="34" charset="0"/>
            </a:endParaRPr>
          </a:p>
        </p:txBody>
      </p:sp>
      <p:sp>
        <p:nvSpPr>
          <p:cNvPr id="51" name="Oval 50"/>
          <p:cNvSpPr/>
          <p:nvPr/>
        </p:nvSpPr>
        <p:spPr>
          <a:xfrm>
            <a:off x="7611047"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Tier 4</a:t>
            </a:r>
          </a:p>
          <a:p>
            <a:pPr lvl="0" algn="ctr"/>
            <a:r>
              <a:rPr lang="en-US" sz="900" baseline="-3000" dirty="0">
                <a:solidFill>
                  <a:srgbClr val="120742"/>
                </a:solidFill>
                <a:latin typeface="Arial" panose="020B0604020202020204" pitchFamily="34" charset="0"/>
                <a:cs typeface="Arial" panose="020B0604020202020204" pitchFamily="34" charset="0"/>
              </a:rPr>
              <a:t>Consideration </a:t>
            </a:r>
          </a:p>
          <a:p>
            <a:pPr lvl="0" algn="ctr"/>
            <a:r>
              <a:rPr lang="en-US" sz="900" baseline="-3000" dirty="0">
                <a:solidFill>
                  <a:srgbClr val="120742"/>
                </a:solidFill>
                <a:latin typeface="Arial" panose="020B0604020202020204" pitchFamily="34" charset="0"/>
                <a:cs typeface="Arial" panose="020B0604020202020204" pitchFamily="34" charset="0"/>
              </a:rPr>
              <a:t>tier (activity)</a:t>
            </a:r>
          </a:p>
        </p:txBody>
      </p:sp>
      <p:sp>
        <p:nvSpPr>
          <p:cNvPr id="52" name="Oval 51"/>
          <p:cNvSpPr/>
          <p:nvPr/>
        </p:nvSpPr>
        <p:spPr>
          <a:xfrm>
            <a:off x="8384732"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Rank 30</a:t>
            </a:r>
          </a:p>
          <a:p>
            <a:pPr lvl="0" algn="ctr"/>
            <a:r>
              <a:rPr lang="en-US" sz="900" baseline="-3000" dirty="0">
                <a:solidFill>
                  <a:srgbClr val="120742"/>
                </a:solidFill>
                <a:latin typeface="Arial" panose="020B0604020202020204" pitchFamily="34" charset="0"/>
                <a:cs typeface="Arial" panose="020B0604020202020204" pitchFamily="34" charset="0"/>
              </a:rPr>
              <a:t>Activity cluster</a:t>
            </a:r>
          </a:p>
          <a:p>
            <a:pPr lvl="0" algn="ctr"/>
            <a:r>
              <a:rPr lang="en-US" sz="900" baseline="-3000" dirty="0">
                <a:solidFill>
                  <a:srgbClr val="120742"/>
                </a:solidFill>
                <a:latin typeface="Arial" panose="020B0604020202020204" pitchFamily="34" charset="0"/>
                <a:cs typeface="Arial" panose="020B0604020202020204" pitchFamily="34" charset="0"/>
              </a:rPr>
              <a:t>ranking </a:t>
            </a:r>
          </a:p>
        </p:txBody>
      </p:sp>
      <p:sp>
        <p:nvSpPr>
          <p:cNvPr id="53" name="Oval 52"/>
          <p:cNvSpPr/>
          <p:nvPr/>
        </p:nvSpPr>
        <p:spPr>
          <a:xfrm>
            <a:off x="6837362"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33%</a:t>
            </a:r>
          </a:p>
          <a:p>
            <a:pPr lvl="0" algn="ctr"/>
            <a:r>
              <a:rPr lang="en-US" sz="900" baseline="-3000" dirty="0">
                <a:solidFill>
                  <a:srgbClr val="120742"/>
                </a:solidFill>
                <a:latin typeface="Arial" panose="020B0604020202020204" pitchFamily="34" charset="0"/>
                <a:cs typeface="Arial" panose="020B0604020202020204" pitchFamily="34" charset="0"/>
              </a:rPr>
              <a:t>Consideration </a:t>
            </a:r>
          </a:p>
          <a:p>
            <a:pPr lvl="0" algn="ctr"/>
            <a:r>
              <a:rPr lang="en-US" sz="900" baseline="-3000" dirty="0">
                <a:solidFill>
                  <a:srgbClr val="120742"/>
                </a:solidFill>
                <a:latin typeface="Arial" panose="020B0604020202020204" pitchFamily="34" charset="0"/>
                <a:cs typeface="Arial" panose="020B0604020202020204" pitchFamily="34" charset="0"/>
              </a:rPr>
              <a:t>of activity</a:t>
            </a:r>
          </a:p>
        </p:txBody>
      </p:sp>
      <p:graphicFrame>
        <p:nvGraphicFramePr>
          <p:cNvPr id="54" name="Table 53"/>
          <p:cNvGraphicFramePr>
            <a:graphicFrameLocks noGrp="1"/>
          </p:cNvGraphicFramePr>
          <p:nvPr>
            <p:extLst>
              <p:ext uri="{D42A27DB-BD31-4B8C-83A1-F6EECF244321}">
                <p14:modId xmlns:p14="http://schemas.microsoft.com/office/powerpoint/2010/main" val="4176159315"/>
              </p:ext>
            </p:extLst>
          </p:nvPr>
        </p:nvGraphicFramePr>
        <p:xfrm>
          <a:off x="352419" y="2220075"/>
          <a:ext cx="1817372" cy="3996000"/>
        </p:xfrm>
        <a:graphic>
          <a:graphicData uri="http://schemas.openxmlformats.org/drawingml/2006/table">
            <a:tbl>
              <a:tblPr>
                <a:tableStyleId>{5C22544A-7EE6-4342-B048-85BDC9FD1C3A}</a:tableStyleId>
              </a:tblPr>
              <a:tblGrid>
                <a:gridCol w="506413">
                  <a:extLst>
                    <a:ext uri="{9D8B030D-6E8A-4147-A177-3AD203B41FA5}">
                      <a16:colId xmlns:a16="http://schemas.microsoft.com/office/drawing/2014/main" xmlns="" val="63228188"/>
                    </a:ext>
                  </a:extLst>
                </a:gridCol>
                <a:gridCol w="495871">
                  <a:extLst>
                    <a:ext uri="{9D8B030D-6E8A-4147-A177-3AD203B41FA5}">
                      <a16:colId xmlns:a16="http://schemas.microsoft.com/office/drawing/2014/main" xmlns="" val="1958371471"/>
                    </a:ext>
                  </a:extLst>
                </a:gridCol>
                <a:gridCol w="369316">
                  <a:extLst>
                    <a:ext uri="{9D8B030D-6E8A-4147-A177-3AD203B41FA5}">
                      <a16:colId xmlns:a16="http://schemas.microsoft.com/office/drawing/2014/main" xmlns="" val="2739516737"/>
                    </a:ext>
                  </a:extLst>
                </a:gridCol>
                <a:gridCol w="445772">
                  <a:extLst>
                    <a:ext uri="{9D8B030D-6E8A-4147-A177-3AD203B41FA5}">
                      <a16:colId xmlns:a16="http://schemas.microsoft.com/office/drawing/2014/main" xmlns="" val="2729930291"/>
                    </a:ext>
                  </a:extLst>
                </a:gridCol>
              </a:tblGrid>
              <a:tr h="396000">
                <a:tc>
                  <a:txBody>
                    <a:bodyPr/>
                    <a:lstStyle/>
                    <a:p>
                      <a:pPr algn="l" fontAlgn="b"/>
                      <a:r>
                        <a:rPr lang="en-GB" sz="1100" b="1" i="0" u="none" strike="noStrike" dirty="0">
                          <a:solidFill>
                            <a:schemeClr val="tx1"/>
                          </a:solidFill>
                          <a:effectLst/>
                          <a:latin typeface="Arial" panose="020B0604020202020204" pitchFamily="34" charset="0"/>
                          <a:cs typeface="Arial" panose="020B0604020202020204" pitchFamily="34" charset="0"/>
                        </a:rPr>
                        <a:t>Market</a:t>
                      </a:r>
                    </a:p>
                  </a:txBody>
                  <a:tcPr marL="9525" marR="9525" marT="0" marB="0">
                    <a:lnL w="12700" cmpd="sng">
                      <a:noFill/>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8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 &amp; INDEX </a:t>
                      </a:r>
                      <a:endParaRPr lang="en-GB" sz="2000" b="1" i="0" u="none" strike="noStrike" dirty="0">
                        <a:solidFill>
                          <a:schemeClr val="tx1"/>
                        </a:solidFill>
                        <a:effectLst/>
                        <a:latin typeface="Arial" panose="020B0604020202020204" pitchFamily="34" charset="0"/>
                        <a:cs typeface="Arial" panose="020B0604020202020204" pitchFamily="34" charset="0"/>
                      </a:endParaRPr>
                    </a:p>
                  </a:txBody>
                  <a:tcPr marL="9525" marR="9525" marT="0"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en-GB" sz="1100" b="1"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1100" b="1"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Rank</a:t>
                      </a:r>
                      <a:endParaRPr kumimoji="0" lang="en-GB" sz="11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9525" marR="9525" marT="0" marB="0">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CH</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57%</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174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21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USA</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40%</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121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29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NL</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34%</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102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20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UK</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33%</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99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29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DE</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29%</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88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26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IT</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29%</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87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34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AUS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27%</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82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32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SP</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27%</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81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35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NO</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22%</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65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C00000"/>
                    </a:solid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31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FR</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22%</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65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C00000"/>
                    </a:solid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36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sp>
        <p:nvSpPr>
          <p:cNvPr id="55" name="Rectangle 54"/>
          <p:cNvSpPr/>
          <p:nvPr/>
        </p:nvSpPr>
        <p:spPr>
          <a:xfrm>
            <a:off x="352419" y="1450600"/>
            <a:ext cx="1909642"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MARKET LEVEL CONSIDERATION</a:t>
            </a:r>
          </a:p>
          <a:p>
            <a:pPr>
              <a:lnSpc>
                <a:spcPts val="1100"/>
              </a:lnSpc>
            </a:pPr>
            <a:r>
              <a:rPr lang="en-GB" sz="700" dirty="0">
                <a:latin typeface="Arial" panose="020B0604020202020204" pitchFamily="34" charset="0"/>
                <a:cs typeface="Arial" panose="020B0604020202020204" pitchFamily="34" charset="0"/>
              </a:rPr>
              <a:t>TOP 2 BOX CONSIDERATION OF ACTIVITY INDEXED VS. TOTAL &amp;  RANKED </a:t>
            </a:r>
          </a:p>
        </p:txBody>
      </p:sp>
      <p:graphicFrame>
        <p:nvGraphicFramePr>
          <p:cNvPr id="56" name="Table 55"/>
          <p:cNvGraphicFramePr>
            <a:graphicFrameLocks noGrp="1"/>
          </p:cNvGraphicFramePr>
          <p:nvPr>
            <p:extLst>
              <p:ext uri="{D42A27DB-BD31-4B8C-83A1-F6EECF244321}">
                <p14:modId xmlns:p14="http://schemas.microsoft.com/office/powerpoint/2010/main" val="18365357"/>
              </p:ext>
            </p:extLst>
          </p:nvPr>
        </p:nvGraphicFramePr>
        <p:xfrm>
          <a:off x="6961775" y="2220075"/>
          <a:ext cx="2031429" cy="3996000"/>
        </p:xfrm>
        <a:graphic>
          <a:graphicData uri="http://schemas.openxmlformats.org/drawingml/2006/table">
            <a:tbl>
              <a:tblPr>
                <a:tableStyleId>{5C22544A-7EE6-4342-B048-85BDC9FD1C3A}</a:tableStyleId>
              </a:tblPr>
              <a:tblGrid>
                <a:gridCol w="1440000">
                  <a:extLst>
                    <a:ext uri="{9D8B030D-6E8A-4147-A177-3AD203B41FA5}">
                      <a16:colId xmlns:a16="http://schemas.microsoft.com/office/drawing/2014/main" xmlns="" val="63228188"/>
                    </a:ext>
                  </a:extLst>
                </a:gridCol>
                <a:gridCol w="591429">
                  <a:extLst>
                    <a:ext uri="{9D8B030D-6E8A-4147-A177-3AD203B41FA5}">
                      <a16:colId xmlns:a16="http://schemas.microsoft.com/office/drawing/2014/main" xmlns="" val="2739516737"/>
                    </a:ext>
                  </a:extLst>
                </a:gridCol>
              </a:tblGrid>
              <a:tr h="396000">
                <a:tc>
                  <a:txBody>
                    <a:bodyPr/>
                    <a:lstStyle/>
                    <a:p>
                      <a:pPr algn="l" fontAlgn="b"/>
                      <a:r>
                        <a:rPr lang="en-GB" sz="1100" b="1" i="0" u="none" strike="noStrike" dirty="0">
                          <a:solidFill>
                            <a:schemeClr val="tx1"/>
                          </a:solidFill>
                          <a:effectLst/>
                          <a:latin typeface="Arial" panose="020B0604020202020204" pitchFamily="34" charset="0"/>
                          <a:cs typeface="Arial" panose="020B0604020202020204" pitchFamily="34" charset="0"/>
                        </a:rPr>
                        <a:t>Activity</a:t>
                      </a:r>
                    </a:p>
                  </a:txBody>
                  <a:tcPr marL="9525" marR="9525" marT="9525" marB="0">
                    <a:lnL w="12700" cmpd="sng">
                      <a:noFill/>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7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a:t>
                      </a:r>
                      <a:endParaRPr kumimoji="0" lang="en-GB" sz="18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Trying local food &amp; drink specialities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86%</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Seeing world famous or iconic places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83%</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castle / palace / historic house</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82%</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historic monument</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81%</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park/garden</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80%</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Short (&lt; 2hrs) country or coastal walk</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79%</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National Park</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78%</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Having a gourmet meal</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77%</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Food &amp; drink tour or attraction</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76%</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Shopping for locally made products/craft</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75%</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graphicFrame>
        <p:nvGraphicFramePr>
          <p:cNvPr id="58" name="Table 57"/>
          <p:cNvGraphicFramePr>
            <a:graphicFrameLocks noGrp="1"/>
          </p:cNvGraphicFramePr>
          <p:nvPr>
            <p:extLst>
              <p:ext uri="{D42A27DB-BD31-4B8C-83A1-F6EECF244321}">
                <p14:modId xmlns:p14="http://schemas.microsoft.com/office/powerpoint/2010/main" val="3869389412"/>
              </p:ext>
            </p:extLst>
          </p:nvPr>
        </p:nvGraphicFramePr>
        <p:xfrm>
          <a:off x="2260600" y="2220390"/>
          <a:ext cx="4552952" cy="3996000"/>
        </p:xfrm>
        <a:graphic>
          <a:graphicData uri="http://schemas.openxmlformats.org/drawingml/2006/table">
            <a:tbl>
              <a:tblPr>
                <a:tableStyleId>{5C22544A-7EE6-4342-B048-85BDC9FD1C3A}</a:tableStyleId>
              </a:tblPr>
              <a:tblGrid>
                <a:gridCol w="1138238">
                  <a:extLst>
                    <a:ext uri="{9D8B030D-6E8A-4147-A177-3AD203B41FA5}">
                      <a16:colId xmlns:a16="http://schemas.microsoft.com/office/drawing/2014/main" xmlns="" val="2739516737"/>
                    </a:ext>
                  </a:extLst>
                </a:gridCol>
                <a:gridCol w="1138238">
                  <a:extLst>
                    <a:ext uri="{9D8B030D-6E8A-4147-A177-3AD203B41FA5}">
                      <a16:colId xmlns:a16="http://schemas.microsoft.com/office/drawing/2014/main" xmlns="" val="1766475486"/>
                    </a:ext>
                  </a:extLst>
                </a:gridCol>
                <a:gridCol w="1138238">
                  <a:extLst>
                    <a:ext uri="{9D8B030D-6E8A-4147-A177-3AD203B41FA5}">
                      <a16:colId xmlns:a16="http://schemas.microsoft.com/office/drawing/2014/main" xmlns="" val="2701203405"/>
                    </a:ext>
                  </a:extLst>
                </a:gridCol>
                <a:gridCol w="1138238">
                  <a:extLst>
                    <a:ext uri="{9D8B030D-6E8A-4147-A177-3AD203B41FA5}">
                      <a16:colId xmlns:a16="http://schemas.microsoft.com/office/drawing/2014/main" xmlns="" val="3701939803"/>
                    </a:ext>
                  </a:extLst>
                </a:gridCol>
              </a:tblGrid>
              <a:tr h="396000">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(125)</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157)</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(110)</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110)</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143)</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(122)</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128)</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Mid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161)</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(136)</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117)</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Mid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165)</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(123)</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Female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109)</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133)</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167)</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(125)</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116)</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172)</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(121)</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148)</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146)</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(113)</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C1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110)</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185)</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(138)</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122)</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143)</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151)</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sp>
        <p:nvSpPr>
          <p:cNvPr id="59" name="Rectangle 58"/>
          <p:cNvSpPr/>
          <p:nvPr/>
        </p:nvSpPr>
        <p:spPr>
          <a:xfrm>
            <a:off x="2344387" y="1450600"/>
            <a:ext cx="2951513"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MARKET LEVEL</a:t>
            </a:r>
          </a:p>
          <a:p>
            <a:pPr>
              <a:lnSpc>
                <a:spcPts val="1100"/>
              </a:lnSpc>
            </a:pPr>
            <a:r>
              <a:rPr lang="en-GB" sz="1200" b="1" dirty="0">
                <a:solidFill>
                  <a:srgbClr val="120742"/>
                </a:solidFill>
                <a:latin typeface="Arial" panose="020B0604020202020204" pitchFamily="34" charset="0"/>
                <a:cs typeface="Arial" panose="020B0604020202020204" pitchFamily="34" charset="0"/>
              </a:rPr>
              <a:t>DEMOGRAPHIC SKEWS </a:t>
            </a:r>
          </a:p>
          <a:p>
            <a:pPr>
              <a:lnSpc>
                <a:spcPts val="1100"/>
              </a:lnSpc>
            </a:pPr>
            <a:r>
              <a:rPr lang="en-GB" sz="700" dirty="0">
                <a:latin typeface="Arial" panose="020B0604020202020204" pitchFamily="34" charset="0"/>
                <a:cs typeface="Arial" panose="020B0604020202020204" pitchFamily="34" charset="0"/>
              </a:rPr>
              <a:t>CALLING OUT OF BIGGEST SKEWS IN LEVEL OF CONSIDERATION OF ACTIVITY BY AGE, GENDER SOCIAL GRADE AND LIFESTAGE </a:t>
            </a:r>
          </a:p>
        </p:txBody>
      </p:sp>
      <p:sp>
        <p:nvSpPr>
          <p:cNvPr id="60" name="Rectangle 59"/>
          <p:cNvSpPr/>
          <p:nvPr/>
        </p:nvSpPr>
        <p:spPr>
          <a:xfrm>
            <a:off x="6955787" y="1450600"/>
            <a:ext cx="2094233"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CROSS-OVER WITH OTHER ACTIVITIES</a:t>
            </a:r>
          </a:p>
          <a:p>
            <a:pPr>
              <a:lnSpc>
                <a:spcPts val="1100"/>
              </a:lnSpc>
            </a:pPr>
            <a:r>
              <a:rPr lang="en-GB" sz="700" dirty="0">
                <a:latin typeface="Arial" panose="020B0604020202020204" pitchFamily="34" charset="0"/>
                <a:cs typeface="Arial" panose="020B0604020202020204" pitchFamily="34" charset="0"/>
              </a:rPr>
              <a:t>CONSIDERATION OF OTHER ACTIVITIES AMONG CONSIDERING ACTIVITY (TOP 2 BOX)</a:t>
            </a:r>
          </a:p>
        </p:txBody>
      </p:sp>
      <p:graphicFrame>
        <p:nvGraphicFramePr>
          <p:cNvPr id="25" name="Chart Placeholder 7">
            <a:extLst>
              <a:ext uri="{FF2B5EF4-FFF2-40B4-BE49-F238E27FC236}">
                <a16:creationId xmlns:a16="http://schemas.microsoft.com/office/drawing/2014/main" xmlns="" id="{8E4DDD76-43BA-4A88-80CF-A74CDCD5E20D}"/>
              </a:ext>
            </a:extLst>
          </p:cNvPr>
          <p:cNvGraphicFramePr>
            <a:graphicFrameLocks/>
          </p:cNvGraphicFramePr>
          <p:nvPr>
            <p:extLst>
              <p:ext uri="{D42A27DB-BD31-4B8C-83A1-F6EECF244321}">
                <p14:modId xmlns:p14="http://schemas.microsoft.com/office/powerpoint/2010/main" val="2659485477"/>
              </p:ext>
            </p:extLst>
          </p:nvPr>
        </p:nvGraphicFramePr>
        <p:xfrm>
          <a:off x="-1366069" y="855950"/>
          <a:ext cx="9743207" cy="467610"/>
        </p:xfrm>
        <a:graphic>
          <a:graphicData uri="http://schemas.openxmlformats.org/drawingml/2006/chart">
            <c:chart xmlns:c="http://schemas.openxmlformats.org/drawingml/2006/chart" xmlns:r="http://schemas.openxmlformats.org/officeDocument/2006/relationships" r:id="rId9"/>
          </a:graphicData>
        </a:graphic>
      </p:graphicFrame>
      <p:sp>
        <p:nvSpPr>
          <p:cNvPr id="26" name="Rectangle 25">
            <a:extLst>
              <a:ext uri="{FF2B5EF4-FFF2-40B4-BE49-F238E27FC236}">
                <a16:creationId xmlns:a16="http://schemas.microsoft.com/office/drawing/2014/main" xmlns="" id="{9CB933BC-52A1-4B4B-A72E-1E9A2C556427}"/>
              </a:ext>
            </a:extLst>
          </p:cNvPr>
          <p:cNvSpPr/>
          <p:nvPr/>
        </p:nvSpPr>
        <p:spPr>
          <a:xfrm>
            <a:off x="1830724" y="665551"/>
            <a:ext cx="564257" cy="276999"/>
          </a:xfrm>
          <a:prstGeom prst="rect">
            <a:avLst/>
          </a:prstGeom>
          <a:solidFill>
            <a:schemeClr val="bg1"/>
          </a:solidFill>
        </p:spPr>
        <p:txBody>
          <a:bodyPr wrap="none" lIns="0" tIns="0" rIns="0" bIns="0">
            <a:spAutoFit/>
          </a:bodyPr>
          <a:lstStyle/>
          <a:p>
            <a:r>
              <a:rPr lang="en-GB" sz="900" dirty="0">
                <a:solidFill>
                  <a:srgbClr val="92D050"/>
                </a:solidFill>
                <a:latin typeface="Arial" panose="020B0604020202020204" pitchFamily="34" charset="0"/>
                <a:cs typeface="Arial" panose="020B0604020202020204" pitchFamily="34" charset="0"/>
              </a:rPr>
              <a:t>Very likely</a:t>
            </a:r>
          </a:p>
          <a:p>
            <a:r>
              <a:rPr lang="en-GB" sz="900" dirty="0">
                <a:solidFill>
                  <a:srgbClr val="92D050"/>
                </a:solidFill>
                <a:latin typeface="Arial" panose="020B0604020202020204" pitchFamily="34" charset="0"/>
                <a:cs typeface="Arial" panose="020B0604020202020204" pitchFamily="34" charset="0"/>
              </a:rPr>
              <a:t>to consider</a:t>
            </a:r>
          </a:p>
        </p:txBody>
      </p:sp>
      <p:sp>
        <p:nvSpPr>
          <p:cNvPr id="27" name="Rectangle 26">
            <a:extLst>
              <a:ext uri="{FF2B5EF4-FFF2-40B4-BE49-F238E27FC236}">
                <a16:creationId xmlns:a16="http://schemas.microsoft.com/office/drawing/2014/main" xmlns="" id="{19C9F692-6A03-4A7C-BD9F-0E8CFDCB8BE0}"/>
              </a:ext>
            </a:extLst>
          </p:cNvPr>
          <p:cNvSpPr/>
          <p:nvPr/>
        </p:nvSpPr>
        <p:spPr>
          <a:xfrm>
            <a:off x="3322638" y="957113"/>
            <a:ext cx="769441" cy="276999"/>
          </a:xfrm>
          <a:prstGeom prst="rect">
            <a:avLst/>
          </a:prstGeom>
          <a:solidFill>
            <a:schemeClr val="bg1"/>
          </a:solidFill>
        </p:spPr>
        <p:txBody>
          <a:bodyPr wrap="none" lIns="0" tIns="0" rIns="0" bIns="0">
            <a:spAutoFit/>
          </a:bodyPr>
          <a:lstStyle/>
          <a:p>
            <a:r>
              <a:rPr lang="en-GB" sz="900" dirty="0">
                <a:solidFill>
                  <a:srgbClr val="00B050"/>
                </a:solidFill>
                <a:latin typeface="Arial" panose="020B0604020202020204" pitchFamily="34" charset="0"/>
                <a:cs typeface="Arial" panose="020B0604020202020204" pitchFamily="34" charset="0"/>
              </a:rPr>
              <a:t>Definitely </a:t>
            </a:r>
          </a:p>
          <a:p>
            <a:r>
              <a:rPr lang="en-GB" sz="900" dirty="0">
                <a:solidFill>
                  <a:srgbClr val="00B050"/>
                </a:solidFill>
                <a:latin typeface="Arial" panose="020B0604020202020204" pitchFamily="34" charset="0"/>
                <a:cs typeface="Arial" panose="020B0604020202020204" pitchFamily="34" charset="0"/>
              </a:rPr>
              <a:t>would consider</a:t>
            </a:r>
          </a:p>
        </p:txBody>
      </p:sp>
    </p:spTree>
    <p:extLst>
      <p:ext uri="{BB962C8B-B14F-4D97-AF65-F5344CB8AC3E}">
        <p14:creationId xmlns:p14="http://schemas.microsoft.com/office/powerpoint/2010/main" val="1362685673"/>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ext Placeholder 17"/>
          <p:cNvSpPr>
            <a:spLocks noGrp="1"/>
          </p:cNvSpPr>
          <p:nvPr>
            <p:ph type="body" sz="quarter" idx="13"/>
          </p:nvPr>
        </p:nvSpPr>
        <p:spPr>
          <a:xfrm>
            <a:off x="364445" y="6396162"/>
            <a:ext cx="4381504" cy="274638"/>
          </a:xfrm>
        </p:spPr>
        <p:txBody>
          <a:bodyPr lIns="0"/>
          <a:lstStyle/>
          <a:p>
            <a:r>
              <a:rPr lang="en-GB" dirty="0"/>
              <a:t>Discover England Fund – Activities &amp; Themes Research 2017</a:t>
            </a:r>
          </a:p>
        </p:txBody>
      </p:sp>
      <p:pic>
        <p:nvPicPr>
          <p:cNvPr id="6" name="Picture 5"/>
          <p:cNvPicPr>
            <a:picLocks noChangeAspect="1"/>
          </p:cNvPicPr>
          <p:nvPr/>
        </p:nvPicPr>
        <p:blipFill>
          <a:blip r:embed="rId3">
            <a:clrChange>
              <a:clrFrom>
                <a:srgbClr val="FFFFFF"/>
              </a:clrFrom>
              <a:clrTo>
                <a:srgbClr val="FFFFFF">
                  <a:alpha val="0"/>
                </a:srgbClr>
              </a:clrTo>
            </a:clrChange>
          </a:blip>
          <a:stretch>
            <a:fillRect/>
          </a:stretch>
        </p:blipFill>
        <p:spPr>
          <a:xfrm>
            <a:off x="7118198" y="6384361"/>
            <a:ext cx="947246" cy="257740"/>
          </a:xfrm>
          <a:prstGeom prst="rect">
            <a:avLst/>
          </a:prstGeom>
        </p:spPr>
      </p:pic>
      <p:pic>
        <p:nvPicPr>
          <p:cNvPr id="24" name="Picture 23"/>
          <p:cNvPicPr>
            <a:picLocks noChangeAspect="1"/>
          </p:cNvPicPr>
          <p:nvPr/>
        </p:nvPicPr>
        <p:blipFill rotWithShape="1">
          <a:blip r:embed="rId4"/>
          <a:srcRect l="17343" t="4419" r="12023" b="12561"/>
          <a:stretch/>
        </p:blipFill>
        <p:spPr>
          <a:xfrm>
            <a:off x="8172950" y="6341608"/>
            <a:ext cx="359990" cy="355944"/>
          </a:xfrm>
          <a:prstGeom prst="ellipse">
            <a:avLst/>
          </a:prstGeom>
        </p:spPr>
      </p:pic>
      <p:sp>
        <p:nvSpPr>
          <p:cNvPr id="38" name="TextBox 37"/>
          <p:cNvSpPr txBox="1"/>
          <p:nvPr/>
        </p:nvSpPr>
        <p:spPr>
          <a:xfrm>
            <a:off x="1997213" y="274989"/>
            <a:ext cx="4897451" cy="307777"/>
          </a:xfrm>
          <a:prstGeom prst="rect">
            <a:avLst/>
          </a:prstGeom>
          <a:noFill/>
        </p:spPr>
        <p:txBody>
          <a:bodyPr wrap="square" rtlCol="0">
            <a:spAutoFit/>
          </a:bodyPr>
          <a:lstStyle/>
          <a:p>
            <a:r>
              <a:rPr lang="en-GB" sz="1400" b="1" dirty="0">
                <a:solidFill>
                  <a:schemeClr val="bg1"/>
                </a:solidFill>
                <a:latin typeface="Arial" panose="020B0604020202020204" pitchFamily="34" charset="0"/>
                <a:cs typeface="Arial" panose="020B0604020202020204" pitchFamily="34" charset="0"/>
              </a:rPr>
              <a:t>Shopping for luxury or designer products</a:t>
            </a:r>
          </a:p>
        </p:txBody>
      </p:sp>
      <p:pic>
        <p:nvPicPr>
          <p:cNvPr id="31" name="Picture 30"/>
          <p:cNvPicPr>
            <a:picLocks noChangeAspect="1"/>
          </p:cNvPicPr>
          <p:nvPr/>
        </p:nvPicPr>
        <p:blipFill rotWithShape="1">
          <a:blip r:embed="rId5">
            <a:clrChange>
              <a:clrFrom>
                <a:srgbClr val="FFFFFF"/>
              </a:clrFrom>
              <a:clrTo>
                <a:srgbClr val="FFFFFF">
                  <a:alpha val="0"/>
                </a:srgbClr>
              </a:clrTo>
            </a:clrChange>
            <a:duotone>
              <a:schemeClr val="accent1">
                <a:shade val="45000"/>
                <a:satMod val="135000"/>
              </a:schemeClr>
              <a:prstClr val="white"/>
            </a:duotone>
          </a:blip>
          <a:srcRect l="12310"/>
          <a:stretch/>
        </p:blipFill>
        <p:spPr>
          <a:xfrm>
            <a:off x="2312861" y="2221322"/>
            <a:ext cx="1060577" cy="409658"/>
          </a:xfrm>
          <a:prstGeom prst="rect">
            <a:avLst/>
          </a:prstGeom>
        </p:spPr>
      </p:pic>
      <p:grpSp>
        <p:nvGrpSpPr>
          <p:cNvPr id="35" name="Group 34"/>
          <p:cNvGrpSpPr/>
          <p:nvPr/>
        </p:nvGrpSpPr>
        <p:grpSpPr>
          <a:xfrm>
            <a:off x="3786188" y="2228850"/>
            <a:ext cx="376238" cy="370021"/>
            <a:chOff x="9854026" y="2720970"/>
            <a:chExt cx="2328762" cy="2438400"/>
          </a:xfrm>
        </p:grpSpPr>
        <p:pic>
          <p:nvPicPr>
            <p:cNvPr id="36" name="Picture 35"/>
            <p:cNvPicPr>
              <a:picLocks noChangeAspect="1"/>
            </p:cNvPicPr>
            <p:nvPr/>
          </p:nvPicPr>
          <p:blipFill rotWithShape="1">
            <a:blip r:embed="rId6">
              <a:clrChange>
                <a:clrFrom>
                  <a:srgbClr val="FFFFFF"/>
                </a:clrFrom>
                <a:clrTo>
                  <a:srgbClr val="FFFFFF">
                    <a:alpha val="0"/>
                  </a:srgbClr>
                </a:clrTo>
              </a:clrChange>
              <a:duotone>
                <a:schemeClr val="accent1">
                  <a:shade val="45000"/>
                  <a:satMod val="135000"/>
                </a:schemeClr>
                <a:prstClr val="white"/>
              </a:duotone>
            </a:blip>
            <a:srcRect l="3673" r="64404"/>
            <a:stretch/>
          </p:blipFill>
          <p:spPr>
            <a:xfrm>
              <a:off x="9854026" y="2720970"/>
              <a:ext cx="1173708" cy="2438400"/>
            </a:xfrm>
            <a:prstGeom prst="rect">
              <a:avLst/>
            </a:prstGeom>
          </p:spPr>
        </p:pic>
        <p:pic>
          <p:nvPicPr>
            <p:cNvPr id="41" name="Picture 40"/>
            <p:cNvPicPr>
              <a:picLocks noChangeAspect="1"/>
            </p:cNvPicPr>
            <p:nvPr/>
          </p:nvPicPr>
          <p:blipFill rotWithShape="1">
            <a:blip r:embed="rId6">
              <a:clrChange>
                <a:clrFrom>
                  <a:srgbClr val="FFFFFF"/>
                </a:clrFrom>
                <a:clrTo>
                  <a:srgbClr val="FFFFFF">
                    <a:alpha val="0"/>
                  </a:srgbClr>
                </a:clrTo>
              </a:clrChange>
              <a:duotone>
                <a:schemeClr val="accent1">
                  <a:shade val="45000"/>
                  <a:satMod val="135000"/>
                </a:schemeClr>
                <a:prstClr val="white"/>
              </a:duotone>
            </a:blip>
            <a:srcRect l="66034" r="2043"/>
            <a:stretch/>
          </p:blipFill>
          <p:spPr>
            <a:xfrm>
              <a:off x="11009080" y="2720970"/>
              <a:ext cx="1173708" cy="2438400"/>
            </a:xfrm>
            <a:prstGeom prst="rect">
              <a:avLst/>
            </a:prstGeom>
          </p:spPr>
        </p:pic>
      </p:grpSp>
      <p:pic>
        <p:nvPicPr>
          <p:cNvPr id="43" name="Picture 42"/>
          <p:cNvPicPr>
            <a:picLocks noChangeAspect="1"/>
          </p:cNvPicPr>
          <p:nvPr/>
        </p:nvPicPr>
        <p:blipFill>
          <a:blip r:embed="rId7">
            <a:clrChange>
              <a:clrFrom>
                <a:srgbClr val="FFFFFF"/>
              </a:clrFrom>
              <a:clrTo>
                <a:srgbClr val="FFFFFF">
                  <a:alpha val="0"/>
                </a:srgbClr>
              </a:clrTo>
            </a:clrChange>
            <a:duotone>
              <a:schemeClr val="accent1">
                <a:shade val="45000"/>
                <a:satMod val="135000"/>
              </a:schemeClr>
              <a:prstClr val="white"/>
            </a:duotone>
          </a:blip>
          <a:stretch>
            <a:fillRect/>
          </a:stretch>
        </p:blipFill>
        <p:spPr>
          <a:xfrm>
            <a:off x="4900113" y="2233613"/>
            <a:ext cx="400136" cy="355163"/>
          </a:xfrm>
          <a:prstGeom prst="rect">
            <a:avLst/>
          </a:prstGeom>
        </p:spPr>
      </p:pic>
      <p:pic>
        <p:nvPicPr>
          <p:cNvPr id="45" name="Picture 44"/>
          <p:cNvPicPr>
            <a:picLocks noChangeAspect="1"/>
          </p:cNvPicPr>
          <p:nvPr/>
        </p:nvPicPr>
        <p:blipFill>
          <a:blip r:embed="rId8">
            <a:clrChange>
              <a:clrFrom>
                <a:srgbClr val="FFFFFF"/>
              </a:clrFrom>
              <a:clrTo>
                <a:srgbClr val="FFFFFF">
                  <a:alpha val="0"/>
                </a:srgbClr>
              </a:clrTo>
            </a:clrChange>
            <a:duotone>
              <a:schemeClr val="accent1">
                <a:shade val="45000"/>
                <a:satMod val="135000"/>
              </a:schemeClr>
              <a:prstClr val="white"/>
            </a:duotone>
          </a:blip>
          <a:stretch>
            <a:fillRect/>
          </a:stretch>
        </p:blipFill>
        <p:spPr>
          <a:xfrm>
            <a:off x="5999205" y="2227674"/>
            <a:ext cx="525420" cy="355840"/>
          </a:xfrm>
          <a:prstGeom prst="rect">
            <a:avLst/>
          </a:prstGeom>
        </p:spPr>
      </p:pic>
      <p:sp>
        <p:nvSpPr>
          <p:cNvPr id="33" name="Rectangle 32"/>
          <p:cNvSpPr/>
          <p:nvPr/>
        </p:nvSpPr>
        <p:spPr>
          <a:xfrm>
            <a:off x="222440" y="943161"/>
            <a:ext cx="1550020" cy="323165"/>
          </a:xfrm>
          <a:prstGeom prst="rect">
            <a:avLst/>
          </a:prstGeom>
          <a:noFill/>
        </p:spPr>
        <p:txBody>
          <a:bodyPr wrap="square" lIns="0" tIns="0" rIns="0" bIns="0">
            <a:spAutoFit/>
          </a:bodyPr>
          <a:lstStyle/>
          <a:p>
            <a:pPr algn="r"/>
            <a:r>
              <a:rPr lang="en-GB" sz="1050" b="1" dirty="0">
                <a:latin typeface="Arial" panose="020B0604020202020204" pitchFamily="34" charset="0"/>
                <a:cs typeface="Arial" panose="020B0604020202020204" pitchFamily="34" charset="0"/>
              </a:rPr>
              <a:t>Consideration of </a:t>
            </a:r>
          </a:p>
          <a:p>
            <a:pPr algn="r"/>
            <a:r>
              <a:rPr lang="en-GB" sz="1050" b="1" dirty="0">
                <a:latin typeface="Arial" panose="020B0604020202020204" pitchFamily="34" charset="0"/>
                <a:cs typeface="Arial" panose="020B0604020202020204" pitchFamily="34" charset="0"/>
              </a:rPr>
              <a:t>activity in England </a:t>
            </a:r>
            <a:endParaRPr lang="en-GB" sz="1050" b="1" dirty="0">
              <a:solidFill>
                <a:srgbClr val="00B050"/>
              </a:solidFill>
              <a:latin typeface="Arial" panose="020B0604020202020204" pitchFamily="34" charset="0"/>
              <a:cs typeface="Arial" panose="020B0604020202020204" pitchFamily="34" charset="0"/>
            </a:endParaRPr>
          </a:p>
        </p:txBody>
      </p:sp>
      <p:sp>
        <p:nvSpPr>
          <p:cNvPr id="51" name="Oval 50"/>
          <p:cNvSpPr/>
          <p:nvPr/>
        </p:nvSpPr>
        <p:spPr>
          <a:xfrm>
            <a:off x="7611047"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Tier 4</a:t>
            </a:r>
          </a:p>
          <a:p>
            <a:pPr lvl="0" algn="ctr"/>
            <a:r>
              <a:rPr lang="en-US" sz="900" baseline="-3000" dirty="0">
                <a:solidFill>
                  <a:srgbClr val="120742"/>
                </a:solidFill>
                <a:latin typeface="Arial" panose="020B0604020202020204" pitchFamily="34" charset="0"/>
                <a:cs typeface="Arial" panose="020B0604020202020204" pitchFamily="34" charset="0"/>
              </a:rPr>
              <a:t>Consideration </a:t>
            </a:r>
          </a:p>
          <a:p>
            <a:pPr lvl="0" algn="ctr"/>
            <a:r>
              <a:rPr lang="en-US" sz="900" baseline="-3000" dirty="0">
                <a:solidFill>
                  <a:srgbClr val="120742"/>
                </a:solidFill>
                <a:latin typeface="Arial" panose="020B0604020202020204" pitchFamily="34" charset="0"/>
                <a:cs typeface="Arial" panose="020B0604020202020204" pitchFamily="34" charset="0"/>
              </a:rPr>
              <a:t>tier (activity)</a:t>
            </a:r>
          </a:p>
        </p:txBody>
      </p:sp>
      <p:sp>
        <p:nvSpPr>
          <p:cNvPr id="52" name="Oval 51"/>
          <p:cNvSpPr/>
          <p:nvPr/>
        </p:nvSpPr>
        <p:spPr>
          <a:xfrm>
            <a:off x="8384732"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Rank 31</a:t>
            </a:r>
          </a:p>
          <a:p>
            <a:pPr lvl="0" algn="ctr"/>
            <a:r>
              <a:rPr lang="en-US" sz="900" baseline="-3000" dirty="0">
                <a:solidFill>
                  <a:srgbClr val="120742"/>
                </a:solidFill>
                <a:latin typeface="Arial" panose="020B0604020202020204" pitchFamily="34" charset="0"/>
                <a:cs typeface="Arial" panose="020B0604020202020204" pitchFamily="34" charset="0"/>
              </a:rPr>
              <a:t>Activity cluster</a:t>
            </a:r>
          </a:p>
          <a:p>
            <a:pPr lvl="0" algn="ctr"/>
            <a:r>
              <a:rPr lang="en-US" sz="900" baseline="-3000" dirty="0">
                <a:solidFill>
                  <a:srgbClr val="120742"/>
                </a:solidFill>
                <a:latin typeface="Arial" panose="020B0604020202020204" pitchFamily="34" charset="0"/>
                <a:cs typeface="Arial" panose="020B0604020202020204" pitchFamily="34" charset="0"/>
              </a:rPr>
              <a:t>ranking </a:t>
            </a:r>
          </a:p>
        </p:txBody>
      </p:sp>
      <p:sp>
        <p:nvSpPr>
          <p:cNvPr id="53" name="Oval 52"/>
          <p:cNvSpPr/>
          <p:nvPr/>
        </p:nvSpPr>
        <p:spPr>
          <a:xfrm>
            <a:off x="6837362"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33%</a:t>
            </a:r>
          </a:p>
          <a:p>
            <a:pPr lvl="0" algn="ctr"/>
            <a:r>
              <a:rPr lang="en-US" sz="900" baseline="-3000" dirty="0">
                <a:solidFill>
                  <a:srgbClr val="120742"/>
                </a:solidFill>
                <a:latin typeface="Arial" panose="020B0604020202020204" pitchFamily="34" charset="0"/>
                <a:cs typeface="Arial" panose="020B0604020202020204" pitchFamily="34" charset="0"/>
              </a:rPr>
              <a:t>Consideration </a:t>
            </a:r>
          </a:p>
          <a:p>
            <a:pPr lvl="0" algn="ctr"/>
            <a:r>
              <a:rPr lang="en-US" sz="900" baseline="-3000" dirty="0">
                <a:solidFill>
                  <a:srgbClr val="120742"/>
                </a:solidFill>
                <a:latin typeface="Arial" panose="020B0604020202020204" pitchFamily="34" charset="0"/>
                <a:cs typeface="Arial" panose="020B0604020202020204" pitchFamily="34" charset="0"/>
              </a:rPr>
              <a:t>of activity</a:t>
            </a:r>
          </a:p>
        </p:txBody>
      </p:sp>
      <p:graphicFrame>
        <p:nvGraphicFramePr>
          <p:cNvPr id="54" name="Table 53"/>
          <p:cNvGraphicFramePr>
            <a:graphicFrameLocks noGrp="1"/>
          </p:cNvGraphicFramePr>
          <p:nvPr>
            <p:extLst>
              <p:ext uri="{D42A27DB-BD31-4B8C-83A1-F6EECF244321}">
                <p14:modId xmlns:p14="http://schemas.microsoft.com/office/powerpoint/2010/main" val="1478340465"/>
              </p:ext>
            </p:extLst>
          </p:nvPr>
        </p:nvGraphicFramePr>
        <p:xfrm>
          <a:off x="352419" y="2220075"/>
          <a:ext cx="1817372" cy="3996000"/>
        </p:xfrm>
        <a:graphic>
          <a:graphicData uri="http://schemas.openxmlformats.org/drawingml/2006/table">
            <a:tbl>
              <a:tblPr>
                <a:tableStyleId>{5C22544A-7EE6-4342-B048-85BDC9FD1C3A}</a:tableStyleId>
              </a:tblPr>
              <a:tblGrid>
                <a:gridCol w="506413">
                  <a:extLst>
                    <a:ext uri="{9D8B030D-6E8A-4147-A177-3AD203B41FA5}">
                      <a16:colId xmlns:a16="http://schemas.microsoft.com/office/drawing/2014/main" xmlns="" val="63228188"/>
                    </a:ext>
                  </a:extLst>
                </a:gridCol>
                <a:gridCol w="495871">
                  <a:extLst>
                    <a:ext uri="{9D8B030D-6E8A-4147-A177-3AD203B41FA5}">
                      <a16:colId xmlns:a16="http://schemas.microsoft.com/office/drawing/2014/main" xmlns="" val="1958371471"/>
                    </a:ext>
                  </a:extLst>
                </a:gridCol>
                <a:gridCol w="369316">
                  <a:extLst>
                    <a:ext uri="{9D8B030D-6E8A-4147-A177-3AD203B41FA5}">
                      <a16:colId xmlns:a16="http://schemas.microsoft.com/office/drawing/2014/main" xmlns="" val="2739516737"/>
                    </a:ext>
                  </a:extLst>
                </a:gridCol>
                <a:gridCol w="445772">
                  <a:extLst>
                    <a:ext uri="{9D8B030D-6E8A-4147-A177-3AD203B41FA5}">
                      <a16:colId xmlns:a16="http://schemas.microsoft.com/office/drawing/2014/main" xmlns="" val="2729930291"/>
                    </a:ext>
                  </a:extLst>
                </a:gridCol>
              </a:tblGrid>
              <a:tr h="396000">
                <a:tc>
                  <a:txBody>
                    <a:bodyPr/>
                    <a:lstStyle/>
                    <a:p>
                      <a:pPr algn="l" fontAlgn="b"/>
                      <a:r>
                        <a:rPr lang="en-GB" sz="1100" b="1" i="0" u="none" strike="noStrike" dirty="0">
                          <a:solidFill>
                            <a:schemeClr val="tx1"/>
                          </a:solidFill>
                          <a:effectLst/>
                          <a:latin typeface="Arial" panose="020B0604020202020204" pitchFamily="34" charset="0"/>
                          <a:cs typeface="Arial" panose="020B0604020202020204" pitchFamily="34" charset="0"/>
                        </a:rPr>
                        <a:t>Market</a:t>
                      </a:r>
                    </a:p>
                  </a:txBody>
                  <a:tcPr marL="9525" marR="9525" marT="0" marB="0">
                    <a:lnL w="12700" cmpd="sng">
                      <a:noFill/>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8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 &amp; INDEX </a:t>
                      </a:r>
                      <a:endParaRPr lang="en-GB" sz="2000" b="1" i="0" u="none" strike="noStrike" dirty="0">
                        <a:solidFill>
                          <a:schemeClr val="tx1"/>
                        </a:solidFill>
                        <a:effectLst/>
                        <a:latin typeface="Arial" panose="020B0604020202020204" pitchFamily="34" charset="0"/>
                        <a:cs typeface="Arial" panose="020B0604020202020204" pitchFamily="34" charset="0"/>
                      </a:endParaRPr>
                    </a:p>
                  </a:txBody>
                  <a:tcPr marL="9525" marR="9525" marT="0"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en-GB" sz="1100" b="1"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1100" b="1"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Rank</a:t>
                      </a:r>
                      <a:endParaRPr kumimoji="0" lang="en-GB" sz="11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9525" marR="9525" marT="0" marB="0">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CH</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58%</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177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20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USA</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39%</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119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92D05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31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AUS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33%</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101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27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NO</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30%</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91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29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NL</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30%</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90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23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SP</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29%</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88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33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IT</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27%</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83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35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UK</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27%</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82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32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FR</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24%</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73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C0000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34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DE</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17%</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51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C0000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34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sp>
        <p:nvSpPr>
          <p:cNvPr id="55" name="Rectangle 54"/>
          <p:cNvSpPr/>
          <p:nvPr/>
        </p:nvSpPr>
        <p:spPr>
          <a:xfrm>
            <a:off x="352419" y="1450600"/>
            <a:ext cx="1909642"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MARKET LEVEL CONSIDERATION</a:t>
            </a:r>
          </a:p>
          <a:p>
            <a:pPr>
              <a:lnSpc>
                <a:spcPts val="1100"/>
              </a:lnSpc>
            </a:pPr>
            <a:r>
              <a:rPr lang="en-GB" sz="700" dirty="0">
                <a:latin typeface="Arial" panose="020B0604020202020204" pitchFamily="34" charset="0"/>
                <a:cs typeface="Arial" panose="020B0604020202020204" pitchFamily="34" charset="0"/>
              </a:rPr>
              <a:t>TOP 2 BOX CONSIDERATION OF ACTIVITY INDEXED VS. TOTAL &amp;  RANKED </a:t>
            </a:r>
          </a:p>
        </p:txBody>
      </p:sp>
      <p:graphicFrame>
        <p:nvGraphicFramePr>
          <p:cNvPr id="56" name="Table 55"/>
          <p:cNvGraphicFramePr>
            <a:graphicFrameLocks noGrp="1"/>
          </p:cNvGraphicFramePr>
          <p:nvPr>
            <p:extLst>
              <p:ext uri="{D42A27DB-BD31-4B8C-83A1-F6EECF244321}">
                <p14:modId xmlns:p14="http://schemas.microsoft.com/office/powerpoint/2010/main" val="875530662"/>
              </p:ext>
            </p:extLst>
          </p:nvPr>
        </p:nvGraphicFramePr>
        <p:xfrm>
          <a:off x="6961775" y="2220075"/>
          <a:ext cx="2031429" cy="3996000"/>
        </p:xfrm>
        <a:graphic>
          <a:graphicData uri="http://schemas.openxmlformats.org/drawingml/2006/table">
            <a:tbl>
              <a:tblPr>
                <a:tableStyleId>{5C22544A-7EE6-4342-B048-85BDC9FD1C3A}</a:tableStyleId>
              </a:tblPr>
              <a:tblGrid>
                <a:gridCol w="1440000">
                  <a:extLst>
                    <a:ext uri="{9D8B030D-6E8A-4147-A177-3AD203B41FA5}">
                      <a16:colId xmlns:a16="http://schemas.microsoft.com/office/drawing/2014/main" xmlns="" val="63228188"/>
                    </a:ext>
                  </a:extLst>
                </a:gridCol>
                <a:gridCol w="591429">
                  <a:extLst>
                    <a:ext uri="{9D8B030D-6E8A-4147-A177-3AD203B41FA5}">
                      <a16:colId xmlns:a16="http://schemas.microsoft.com/office/drawing/2014/main" xmlns="" val="2739516737"/>
                    </a:ext>
                  </a:extLst>
                </a:gridCol>
              </a:tblGrid>
              <a:tr h="396000">
                <a:tc>
                  <a:txBody>
                    <a:bodyPr/>
                    <a:lstStyle/>
                    <a:p>
                      <a:pPr algn="l" fontAlgn="b"/>
                      <a:r>
                        <a:rPr lang="en-GB" sz="1100" b="1" i="0" u="none" strike="noStrike" dirty="0">
                          <a:solidFill>
                            <a:schemeClr val="tx1"/>
                          </a:solidFill>
                          <a:effectLst/>
                          <a:latin typeface="Arial" panose="020B0604020202020204" pitchFamily="34" charset="0"/>
                          <a:cs typeface="Arial" panose="020B0604020202020204" pitchFamily="34" charset="0"/>
                        </a:rPr>
                        <a:t>Activity</a:t>
                      </a:r>
                    </a:p>
                  </a:txBody>
                  <a:tcPr marL="9525" marR="9525" marT="9525" marB="0">
                    <a:lnL w="12700" cmpd="sng">
                      <a:noFill/>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7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a:t>
                      </a:r>
                      <a:endParaRPr kumimoji="0" lang="en-GB" sz="18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Trying local food &amp; drink specialities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86%</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castle / palace / historic house</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85%</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Seeing world famous or iconic places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84%</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historic monument</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83%</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Having a gourmet meal</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83%</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Shopping for clothes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83%</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park/garden</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79%</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museum</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79%</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Shopping for locally made products/craft</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78%</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Food &amp; drink tour or attraction</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77%</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graphicFrame>
        <p:nvGraphicFramePr>
          <p:cNvPr id="58" name="Table 57"/>
          <p:cNvGraphicFramePr>
            <a:graphicFrameLocks noGrp="1"/>
          </p:cNvGraphicFramePr>
          <p:nvPr>
            <p:extLst>
              <p:ext uri="{D42A27DB-BD31-4B8C-83A1-F6EECF244321}">
                <p14:modId xmlns:p14="http://schemas.microsoft.com/office/powerpoint/2010/main" val="1787333978"/>
              </p:ext>
            </p:extLst>
          </p:nvPr>
        </p:nvGraphicFramePr>
        <p:xfrm>
          <a:off x="2260600" y="2220390"/>
          <a:ext cx="4552952" cy="3996000"/>
        </p:xfrm>
        <a:graphic>
          <a:graphicData uri="http://schemas.openxmlformats.org/drawingml/2006/table">
            <a:tbl>
              <a:tblPr>
                <a:tableStyleId>{5C22544A-7EE6-4342-B048-85BDC9FD1C3A}</a:tableStyleId>
              </a:tblPr>
              <a:tblGrid>
                <a:gridCol w="1138238">
                  <a:extLst>
                    <a:ext uri="{9D8B030D-6E8A-4147-A177-3AD203B41FA5}">
                      <a16:colId xmlns:a16="http://schemas.microsoft.com/office/drawing/2014/main" xmlns="" val="2739516737"/>
                    </a:ext>
                  </a:extLst>
                </a:gridCol>
                <a:gridCol w="1138238">
                  <a:extLst>
                    <a:ext uri="{9D8B030D-6E8A-4147-A177-3AD203B41FA5}">
                      <a16:colId xmlns:a16="http://schemas.microsoft.com/office/drawing/2014/main" xmlns="" val="1766475486"/>
                    </a:ext>
                  </a:extLst>
                </a:gridCol>
                <a:gridCol w="1138238">
                  <a:extLst>
                    <a:ext uri="{9D8B030D-6E8A-4147-A177-3AD203B41FA5}">
                      <a16:colId xmlns:a16="http://schemas.microsoft.com/office/drawing/2014/main" xmlns="" val="2701203405"/>
                    </a:ext>
                  </a:extLst>
                </a:gridCol>
                <a:gridCol w="1138238">
                  <a:extLst>
                    <a:ext uri="{9D8B030D-6E8A-4147-A177-3AD203B41FA5}">
                      <a16:colId xmlns:a16="http://schemas.microsoft.com/office/drawing/2014/main" xmlns="" val="3701939803"/>
                    </a:ext>
                  </a:extLst>
                </a:gridCol>
              </a:tblGrid>
              <a:tr h="396000">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AB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109)</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Mid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109)</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(119)</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112)</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Mid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142)</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(147)</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120)</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Mid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141)</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(162)</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Female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120</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138)</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18-34s without kids</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161)</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(131)</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AB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138)</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Mid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129)</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35-54 (115)</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AB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118)</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Mid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152)</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(119)</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AB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116)</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Mid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151)</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(155)</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AB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112)</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183)</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(144)</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115)</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174)</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156)</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(172)</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C1C2DE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115)</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193)</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sp>
        <p:nvSpPr>
          <p:cNvPr id="59" name="Rectangle 58"/>
          <p:cNvSpPr/>
          <p:nvPr/>
        </p:nvSpPr>
        <p:spPr>
          <a:xfrm>
            <a:off x="2344387" y="1450600"/>
            <a:ext cx="2951513"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MARKET LEVEL</a:t>
            </a:r>
          </a:p>
          <a:p>
            <a:pPr>
              <a:lnSpc>
                <a:spcPts val="1100"/>
              </a:lnSpc>
            </a:pPr>
            <a:r>
              <a:rPr lang="en-GB" sz="1200" b="1" dirty="0">
                <a:solidFill>
                  <a:srgbClr val="120742"/>
                </a:solidFill>
                <a:latin typeface="Arial" panose="020B0604020202020204" pitchFamily="34" charset="0"/>
                <a:cs typeface="Arial" panose="020B0604020202020204" pitchFamily="34" charset="0"/>
              </a:rPr>
              <a:t>DEMOGRAPHIC SKEWS </a:t>
            </a:r>
          </a:p>
          <a:p>
            <a:pPr>
              <a:lnSpc>
                <a:spcPts val="1100"/>
              </a:lnSpc>
            </a:pPr>
            <a:r>
              <a:rPr lang="en-GB" sz="700" dirty="0">
                <a:latin typeface="Arial" panose="020B0604020202020204" pitchFamily="34" charset="0"/>
                <a:cs typeface="Arial" panose="020B0604020202020204" pitchFamily="34" charset="0"/>
              </a:rPr>
              <a:t>CALLING OUT OF BIGGEST SKEWS IN LEVEL OF CONSIDERATION OF ACTIVITY BY AGE, GENDER SOCIAL GRADE AND LIFESTAGE </a:t>
            </a:r>
          </a:p>
        </p:txBody>
      </p:sp>
      <p:sp>
        <p:nvSpPr>
          <p:cNvPr id="60" name="Rectangle 59"/>
          <p:cNvSpPr/>
          <p:nvPr/>
        </p:nvSpPr>
        <p:spPr>
          <a:xfrm>
            <a:off x="6955787" y="1450600"/>
            <a:ext cx="2094233"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CROSS-OVER WITH OTHER ACTIVITIES</a:t>
            </a:r>
          </a:p>
          <a:p>
            <a:pPr>
              <a:lnSpc>
                <a:spcPts val="1100"/>
              </a:lnSpc>
            </a:pPr>
            <a:r>
              <a:rPr lang="en-GB" sz="700" dirty="0">
                <a:latin typeface="Arial" panose="020B0604020202020204" pitchFamily="34" charset="0"/>
                <a:cs typeface="Arial" panose="020B0604020202020204" pitchFamily="34" charset="0"/>
              </a:rPr>
              <a:t>CONSIDERATION OF OTHER ACTIVITIES AMONG CONSIDERING ACTIVITY (TOP 2 BOX)</a:t>
            </a:r>
          </a:p>
        </p:txBody>
      </p:sp>
      <p:graphicFrame>
        <p:nvGraphicFramePr>
          <p:cNvPr id="25" name="Chart Placeholder 7">
            <a:extLst>
              <a:ext uri="{FF2B5EF4-FFF2-40B4-BE49-F238E27FC236}">
                <a16:creationId xmlns:a16="http://schemas.microsoft.com/office/drawing/2014/main" xmlns="" id="{19FC74B4-4897-4637-8005-69950F67A556}"/>
              </a:ext>
            </a:extLst>
          </p:cNvPr>
          <p:cNvGraphicFramePr>
            <a:graphicFrameLocks/>
          </p:cNvGraphicFramePr>
          <p:nvPr>
            <p:extLst>
              <p:ext uri="{D42A27DB-BD31-4B8C-83A1-F6EECF244321}">
                <p14:modId xmlns:p14="http://schemas.microsoft.com/office/powerpoint/2010/main" val="2739594881"/>
              </p:ext>
            </p:extLst>
          </p:nvPr>
        </p:nvGraphicFramePr>
        <p:xfrm>
          <a:off x="-1366069" y="855950"/>
          <a:ext cx="9743207" cy="467610"/>
        </p:xfrm>
        <a:graphic>
          <a:graphicData uri="http://schemas.openxmlformats.org/drawingml/2006/chart">
            <c:chart xmlns:c="http://schemas.openxmlformats.org/drawingml/2006/chart" xmlns:r="http://schemas.openxmlformats.org/officeDocument/2006/relationships" r:id="rId9"/>
          </a:graphicData>
        </a:graphic>
      </p:graphicFrame>
      <p:sp>
        <p:nvSpPr>
          <p:cNvPr id="26" name="Rectangle 25">
            <a:extLst>
              <a:ext uri="{FF2B5EF4-FFF2-40B4-BE49-F238E27FC236}">
                <a16:creationId xmlns:a16="http://schemas.microsoft.com/office/drawing/2014/main" xmlns="" id="{B516E438-DCAD-4C23-951B-928C9281E658}"/>
              </a:ext>
            </a:extLst>
          </p:cNvPr>
          <p:cNvSpPr/>
          <p:nvPr/>
        </p:nvSpPr>
        <p:spPr>
          <a:xfrm>
            <a:off x="1830724" y="665551"/>
            <a:ext cx="564257" cy="276999"/>
          </a:xfrm>
          <a:prstGeom prst="rect">
            <a:avLst/>
          </a:prstGeom>
          <a:solidFill>
            <a:schemeClr val="bg1"/>
          </a:solidFill>
        </p:spPr>
        <p:txBody>
          <a:bodyPr wrap="none" lIns="0" tIns="0" rIns="0" bIns="0">
            <a:spAutoFit/>
          </a:bodyPr>
          <a:lstStyle/>
          <a:p>
            <a:r>
              <a:rPr lang="en-GB" sz="900" dirty="0">
                <a:solidFill>
                  <a:srgbClr val="92D050"/>
                </a:solidFill>
                <a:latin typeface="Arial" panose="020B0604020202020204" pitchFamily="34" charset="0"/>
                <a:cs typeface="Arial" panose="020B0604020202020204" pitchFamily="34" charset="0"/>
              </a:rPr>
              <a:t>Very likely</a:t>
            </a:r>
          </a:p>
          <a:p>
            <a:r>
              <a:rPr lang="en-GB" sz="900" dirty="0">
                <a:solidFill>
                  <a:srgbClr val="92D050"/>
                </a:solidFill>
                <a:latin typeface="Arial" panose="020B0604020202020204" pitchFamily="34" charset="0"/>
                <a:cs typeface="Arial" panose="020B0604020202020204" pitchFamily="34" charset="0"/>
              </a:rPr>
              <a:t>to consider</a:t>
            </a:r>
          </a:p>
        </p:txBody>
      </p:sp>
      <p:sp>
        <p:nvSpPr>
          <p:cNvPr id="27" name="Rectangle 26">
            <a:extLst>
              <a:ext uri="{FF2B5EF4-FFF2-40B4-BE49-F238E27FC236}">
                <a16:creationId xmlns:a16="http://schemas.microsoft.com/office/drawing/2014/main" xmlns="" id="{29B1E790-49D4-465B-BEB0-0C7C23E222E8}"/>
              </a:ext>
            </a:extLst>
          </p:cNvPr>
          <p:cNvSpPr/>
          <p:nvPr/>
        </p:nvSpPr>
        <p:spPr>
          <a:xfrm>
            <a:off x="3304522" y="955323"/>
            <a:ext cx="769441" cy="276999"/>
          </a:xfrm>
          <a:prstGeom prst="rect">
            <a:avLst/>
          </a:prstGeom>
          <a:solidFill>
            <a:schemeClr val="bg1"/>
          </a:solidFill>
        </p:spPr>
        <p:txBody>
          <a:bodyPr wrap="none" lIns="0" tIns="0" rIns="0" bIns="0">
            <a:spAutoFit/>
          </a:bodyPr>
          <a:lstStyle/>
          <a:p>
            <a:r>
              <a:rPr lang="en-GB" sz="900" dirty="0">
                <a:solidFill>
                  <a:srgbClr val="00B050"/>
                </a:solidFill>
                <a:latin typeface="Arial" panose="020B0604020202020204" pitchFamily="34" charset="0"/>
                <a:cs typeface="Arial" panose="020B0604020202020204" pitchFamily="34" charset="0"/>
              </a:rPr>
              <a:t>Definitely </a:t>
            </a:r>
          </a:p>
          <a:p>
            <a:r>
              <a:rPr lang="en-GB" sz="900" dirty="0">
                <a:solidFill>
                  <a:srgbClr val="00B050"/>
                </a:solidFill>
                <a:latin typeface="Arial" panose="020B0604020202020204" pitchFamily="34" charset="0"/>
                <a:cs typeface="Arial" panose="020B0604020202020204" pitchFamily="34" charset="0"/>
              </a:rPr>
              <a:t>would consider</a:t>
            </a:r>
          </a:p>
        </p:txBody>
      </p:sp>
    </p:spTree>
    <p:extLst>
      <p:ext uri="{BB962C8B-B14F-4D97-AF65-F5344CB8AC3E}">
        <p14:creationId xmlns:p14="http://schemas.microsoft.com/office/powerpoint/2010/main" val="3433246540"/>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ext Placeholder 17"/>
          <p:cNvSpPr>
            <a:spLocks noGrp="1"/>
          </p:cNvSpPr>
          <p:nvPr>
            <p:ph type="body" sz="quarter" idx="13"/>
          </p:nvPr>
        </p:nvSpPr>
        <p:spPr>
          <a:xfrm>
            <a:off x="364445" y="6396162"/>
            <a:ext cx="4381504" cy="274638"/>
          </a:xfrm>
        </p:spPr>
        <p:txBody>
          <a:bodyPr lIns="0"/>
          <a:lstStyle/>
          <a:p>
            <a:r>
              <a:rPr lang="en-GB" dirty="0"/>
              <a:t>Discover England Fund – Activities &amp; Themes Research 2017</a:t>
            </a:r>
          </a:p>
        </p:txBody>
      </p:sp>
      <p:pic>
        <p:nvPicPr>
          <p:cNvPr id="6" name="Picture 5"/>
          <p:cNvPicPr>
            <a:picLocks noChangeAspect="1"/>
          </p:cNvPicPr>
          <p:nvPr/>
        </p:nvPicPr>
        <p:blipFill>
          <a:blip r:embed="rId3">
            <a:clrChange>
              <a:clrFrom>
                <a:srgbClr val="FFFFFF"/>
              </a:clrFrom>
              <a:clrTo>
                <a:srgbClr val="FFFFFF">
                  <a:alpha val="0"/>
                </a:srgbClr>
              </a:clrTo>
            </a:clrChange>
          </a:blip>
          <a:stretch>
            <a:fillRect/>
          </a:stretch>
        </p:blipFill>
        <p:spPr>
          <a:xfrm>
            <a:off x="7118198" y="6384361"/>
            <a:ext cx="947246" cy="257740"/>
          </a:xfrm>
          <a:prstGeom prst="rect">
            <a:avLst/>
          </a:prstGeom>
        </p:spPr>
      </p:pic>
      <p:pic>
        <p:nvPicPr>
          <p:cNvPr id="24" name="Picture 23"/>
          <p:cNvPicPr>
            <a:picLocks noChangeAspect="1"/>
          </p:cNvPicPr>
          <p:nvPr/>
        </p:nvPicPr>
        <p:blipFill rotWithShape="1">
          <a:blip r:embed="rId4"/>
          <a:srcRect l="17343" t="4419" r="12023" b="12561"/>
          <a:stretch/>
        </p:blipFill>
        <p:spPr>
          <a:xfrm>
            <a:off x="8172950" y="6341608"/>
            <a:ext cx="359990" cy="355944"/>
          </a:xfrm>
          <a:prstGeom prst="ellipse">
            <a:avLst/>
          </a:prstGeom>
        </p:spPr>
      </p:pic>
      <p:sp>
        <p:nvSpPr>
          <p:cNvPr id="38" name="TextBox 37"/>
          <p:cNvSpPr txBox="1"/>
          <p:nvPr/>
        </p:nvSpPr>
        <p:spPr>
          <a:xfrm>
            <a:off x="1997213" y="274989"/>
            <a:ext cx="4897451" cy="307777"/>
          </a:xfrm>
          <a:prstGeom prst="rect">
            <a:avLst/>
          </a:prstGeom>
          <a:noFill/>
        </p:spPr>
        <p:txBody>
          <a:bodyPr wrap="square" rtlCol="0">
            <a:spAutoFit/>
          </a:bodyPr>
          <a:lstStyle/>
          <a:p>
            <a:r>
              <a:rPr lang="en-GB" sz="1400" b="1" dirty="0">
                <a:solidFill>
                  <a:schemeClr val="bg1"/>
                </a:solidFill>
                <a:latin typeface="Arial" panose="020B0604020202020204" pitchFamily="34" charset="0"/>
                <a:cs typeface="Arial" panose="020B0604020202020204" pitchFamily="34" charset="0"/>
              </a:rPr>
              <a:t>Exploring an area by E-bike</a:t>
            </a:r>
          </a:p>
        </p:txBody>
      </p:sp>
      <p:pic>
        <p:nvPicPr>
          <p:cNvPr id="31" name="Picture 30"/>
          <p:cNvPicPr>
            <a:picLocks noChangeAspect="1"/>
          </p:cNvPicPr>
          <p:nvPr/>
        </p:nvPicPr>
        <p:blipFill rotWithShape="1">
          <a:blip r:embed="rId5">
            <a:clrChange>
              <a:clrFrom>
                <a:srgbClr val="FFFFFF"/>
              </a:clrFrom>
              <a:clrTo>
                <a:srgbClr val="FFFFFF">
                  <a:alpha val="0"/>
                </a:srgbClr>
              </a:clrTo>
            </a:clrChange>
            <a:duotone>
              <a:schemeClr val="accent1">
                <a:shade val="45000"/>
                <a:satMod val="135000"/>
              </a:schemeClr>
              <a:prstClr val="white"/>
            </a:duotone>
          </a:blip>
          <a:srcRect l="12310"/>
          <a:stretch/>
        </p:blipFill>
        <p:spPr>
          <a:xfrm>
            <a:off x="2312861" y="2221322"/>
            <a:ext cx="1060577" cy="409658"/>
          </a:xfrm>
          <a:prstGeom prst="rect">
            <a:avLst/>
          </a:prstGeom>
        </p:spPr>
      </p:pic>
      <p:grpSp>
        <p:nvGrpSpPr>
          <p:cNvPr id="35" name="Group 34"/>
          <p:cNvGrpSpPr/>
          <p:nvPr/>
        </p:nvGrpSpPr>
        <p:grpSpPr>
          <a:xfrm>
            <a:off x="3786188" y="2228850"/>
            <a:ext cx="376238" cy="370021"/>
            <a:chOff x="9854026" y="2720970"/>
            <a:chExt cx="2328762" cy="2438400"/>
          </a:xfrm>
        </p:grpSpPr>
        <p:pic>
          <p:nvPicPr>
            <p:cNvPr id="36" name="Picture 35"/>
            <p:cNvPicPr>
              <a:picLocks noChangeAspect="1"/>
            </p:cNvPicPr>
            <p:nvPr/>
          </p:nvPicPr>
          <p:blipFill rotWithShape="1">
            <a:blip r:embed="rId6">
              <a:clrChange>
                <a:clrFrom>
                  <a:srgbClr val="FFFFFF"/>
                </a:clrFrom>
                <a:clrTo>
                  <a:srgbClr val="FFFFFF">
                    <a:alpha val="0"/>
                  </a:srgbClr>
                </a:clrTo>
              </a:clrChange>
              <a:duotone>
                <a:schemeClr val="accent1">
                  <a:shade val="45000"/>
                  <a:satMod val="135000"/>
                </a:schemeClr>
                <a:prstClr val="white"/>
              </a:duotone>
            </a:blip>
            <a:srcRect l="3673" r="64404"/>
            <a:stretch/>
          </p:blipFill>
          <p:spPr>
            <a:xfrm>
              <a:off x="9854026" y="2720970"/>
              <a:ext cx="1173708" cy="2438400"/>
            </a:xfrm>
            <a:prstGeom prst="rect">
              <a:avLst/>
            </a:prstGeom>
          </p:spPr>
        </p:pic>
        <p:pic>
          <p:nvPicPr>
            <p:cNvPr id="41" name="Picture 40"/>
            <p:cNvPicPr>
              <a:picLocks noChangeAspect="1"/>
            </p:cNvPicPr>
            <p:nvPr/>
          </p:nvPicPr>
          <p:blipFill rotWithShape="1">
            <a:blip r:embed="rId6">
              <a:clrChange>
                <a:clrFrom>
                  <a:srgbClr val="FFFFFF"/>
                </a:clrFrom>
                <a:clrTo>
                  <a:srgbClr val="FFFFFF">
                    <a:alpha val="0"/>
                  </a:srgbClr>
                </a:clrTo>
              </a:clrChange>
              <a:duotone>
                <a:schemeClr val="accent1">
                  <a:shade val="45000"/>
                  <a:satMod val="135000"/>
                </a:schemeClr>
                <a:prstClr val="white"/>
              </a:duotone>
            </a:blip>
            <a:srcRect l="66034" r="2043"/>
            <a:stretch/>
          </p:blipFill>
          <p:spPr>
            <a:xfrm>
              <a:off x="11009080" y="2720970"/>
              <a:ext cx="1173708" cy="2438400"/>
            </a:xfrm>
            <a:prstGeom prst="rect">
              <a:avLst/>
            </a:prstGeom>
          </p:spPr>
        </p:pic>
      </p:grpSp>
      <p:pic>
        <p:nvPicPr>
          <p:cNvPr id="43" name="Picture 42"/>
          <p:cNvPicPr>
            <a:picLocks noChangeAspect="1"/>
          </p:cNvPicPr>
          <p:nvPr/>
        </p:nvPicPr>
        <p:blipFill>
          <a:blip r:embed="rId7">
            <a:clrChange>
              <a:clrFrom>
                <a:srgbClr val="FFFFFF"/>
              </a:clrFrom>
              <a:clrTo>
                <a:srgbClr val="FFFFFF">
                  <a:alpha val="0"/>
                </a:srgbClr>
              </a:clrTo>
            </a:clrChange>
            <a:duotone>
              <a:schemeClr val="accent1">
                <a:shade val="45000"/>
                <a:satMod val="135000"/>
              </a:schemeClr>
              <a:prstClr val="white"/>
            </a:duotone>
          </a:blip>
          <a:stretch>
            <a:fillRect/>
          </a:stretch>
        </p:blipFill>
        <p:spPr>
          <a:xfrm>
            <a:off x="4900113" y="2233613"/>
            <a:ext cx="400136" cy="355163"/>
          </a:xfrm>
          <a:prstGeom prst="rect">
            <a:avLst/>
          </a:prstGeom>
        </p:spPr>
      </p:pic>
      <p:pic>
        <p:nvPicPr>
          <p:cNvPr id="45" name="Picture 44"/>
          <p:cNvPicPr>
            <a:picLocks noChangeAspect="1"/>
          </p:cNvPicPr>
          <p:nvPr/>
        </p:nvPicPr>
        <p:blipFill>
          <a:blip r:embed="rId8">
            <a:clrChange>
              <a:clrFrom>
                <a:srgbClr val="FFFFFF"/>
              </a:clrFrom>
              <a:clrTo>
                <a:srgbClr val="FFFFFF">
                  <a:alpha val="0"/>
                </a:srgbClr>
              </a:clrTo>
            </a:clrChange>
            <a:duotone>
              <a:schemeClr val="accent1">
                <a:shade val="45000"/>
                <a:satMod val="135000"/>
              </a:schemeClr>
              <a:prstClr val="white"/>
            </a:duotone>
          </a:blip>
          <a:stretch>
            <a:fillRect/>
          </a:stretch>
        </p:blipFill>
        <p:spPr>
          <a:xfrm>
            <a:off x="5999205" y="2227674"/>
            <a:ext cx="525420" cy="355840"/>
          </a:xfrm>
          <a:prstGeom prst="rect">
            <a:avLst/>
          </a:prstGeom>
        </p:spPr>
      </p:pic>
      <p:sp>
        <p:nvSpPr>
          <p:cNvPr id="33" name="Rectangle 32"/>
          <p:cNvSpPr/>
          <p:nvPr/>
        </p:nvSpPr>
        <p:spPr>
          <a:xfrm>
            <a:off x="222440" y="943161"/>
            <a:ext cx="1550020" cy="323165"/>
          </a:xfrm>
          <a:prstGeom prst="rect">
            <a:avLst/>
          </a:prstGeom>
          <a:noFill/>
        </p:spPr>
        <p:txBody>
          <a:bodyPr wrap="square" lIns="0" tIns="0" rIns="0" bIns="0">
            <a:spAutoFit/>
          </a:bodyPr>
          <a:lstStyle/>
          <a:p>
            <a:pPr algn="r"/>
            <a:r>
              <a:rPr lang="en-GB" sz="1050" b="1" dirty="0">
                <a:latin typeface="Arial" panose="020B0604020202020204" pitchFamily="34" charset="0"/>
                <a:cs typeface="Arial" panose="020B0604020202020204" pitchFamily="34" charset="0"/>
              </a:rPr>
              <a:t>Consideration of </a:t>
            </a:r>
          </a:p>
          <a:p>
            <a:pPr algn="r"/>
            <a:r>
              <a:rPr lang="en-GB" sz="1050" b="1" dirty="0">
                <a:latin typeface="Arial" panose="020B0604020202020204" pitchFamily="34" charset="0"/>
                <a:cs typeface="Arial" panose="020B0604020202020204" pitchFamily="34" charset="0"/>
              </a:rPr>
              <a:t>activity in England </a:t>
            </a:r>
            <a:endParaRPr lang="en-GB" sz="1050" b="1" dirty="0">
              <a:solidFill>
                <a:srgbClr val="00B050"/>
              </a:solidFill>
              <a:latin typeface="Arial" panose="020B0604020202020204" pitchFamily="34" charset="0"/>
              <a:cs typeface="Arial" panose="020B0604020202020204" pitchFamily="34" charset="0"/>
            </a:endParaRPr>
          </a:p>
        </p:txBody>
      </p:sp>
      <p:sp>
        <p:nvSpPr>
          <p:cNvPr id="51" name="Oval 50"/>
          <p:cNvSpPr/>
          <p:nvPr/>
        </p:nvSpPr>
        <p:spPr>
          <a:xfrm>
            <a:off x="7611047"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Tier 4</a:t>
            </a:r>
          </a:p>
          <a:p>
            <a:pPr lvl="0" algn="ctr"/>
            <a:r>
              <a:rPr lang="en-US" sz="900" baseline="-3000" dirty="0">
                <a:solidFill>
                  <a:srgbClr val="120742"/>
                </a:solidFill>
                <a:latin typeface="Arial" panose="020B0604020202020204" pitchFamily="34" charset="0"/>
                <a:cs typeface="Arial" panose="020B0604020202020204" pitchFamily="34" charset="0"/>
              </a:rPr>
              <a:t>Consideration </a:t>
            </a:r>
          </a:p>
          <a:p>
            <a:pPr lvl="0" algn="ctr"/>
            <a:r>
              <a:rPr lang="en-US" sz="900" baseline="-3000" dirty="0">
                <a:solidFill>
                  <a:srgbClr val="120742"/>
                </a:solidFill>
                <a:latin typeface="Arial" panose="020B0604020202020204" pitchFamily="34" charset="0"/>
                <a:cs typeface="Arial" panose="020B0604020202020204" pitchFamily="34" charset="0"/>
              </a:rPr>
              <a:t>tier (activity)</a:t>
            </a:r>
          </a:p>
        </p:txBody>
      </p:sp>
      <p:sp>
        <p:nvSpPr>
          <p:cNvPr id="52" name="Oval 51"/>
          <p:cNvSpPr/>
          <p:nvPr/>
        </p:nvSpPr>
        <p:spPr>
          <a:xfrm>
            <a:off x="8384732"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Rank 32</a:t>
            </a:r>
          </a:p>
          <a:p>
            <a:pPr lvl="0" algn="ctr"/>
            <a:r>
              <a:rPr lang="en-US" sz="900" baseline="-3000" dirty="0">
                <a:solidFill>
                  <a:srgbClr val="120742"/>
                </a:solidFill>
                <a:latin typeface="Arial" panose="020B0604020202020204" pitchFamily="34" charset="0"/>
                <a:cs typeface="Arial" panose="020B0604020202020204" pitchFamily="34" charset="0"/>
              </a:rPr>
              <a:t>Activity cluster</a:t>
            </a:r>
          </a:p>
          <a:p>
            <a:pPr lvl="0" algn="ctr"/>
            <a:r>
              <a:rPr lang="en-US" sz="900" baseline="-3000" dirty="0">
                <a:solidFill>
                  <a:srgbClr val="120742"/>
                </a:solidFill>
                <a:latin typeface="Arial" panose="020B0604020202020204" pitchFamily="34" charset="0"/>
                <a:cs typeface="Arial" panose="020B0604020202020204" pitchFamily="34" charset="0"/>
              </a:rPr>
              <a:t>ranking </a:t>
            </a:r>
          </a:p>
        </p:txBody>
      </p:sp>
      <p:sp>
        <p:nvSpPr>
          <p:cNvPr id="53" name="Oval 52"/>
          <p:cNvSpPr/>
          <p:nvPr/>
        </p:nvSpPr>
        <p:spPr>
          <a:xfrm>
            <a:off x="6837362"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32%</a:t>
            </a:r>
          </a:p>
          <a:p>
            <a:pPr lvl="0" algn="ctr"/>
            <a:r>
              <a:rPr lang="en-US" sz="900" baseline="-3000" dirty="0">
                <a:solidFill>
                  <a:srgbClr val="120742"/>
                </a:solidFill>
                <a:latin typeface="Arial" panose="020B0604020202020204" pitchFamily="34" charset="0"/>
                <a:cs typeface="Arial" panose="020B0604020202020204" pitchFamily="34" charset="0"/>
              </a:rPr>
              <a:t>Consideration </a:t>
            </a:r>
          </a:p>
          <a:p>
            <a:pPr lvl="0" algn="ctr"/>
            <a:r>
              <a:rPr lang="en-US" sz="900" baseline="-3000" dirty="0">
                <a:solidFill>
                  <a:srgbClr val="120742"/>
                </a:solidFill>
                <a:latin typeface="Arial" panose="020B0604020202020204" pitchFamily="34" charset="0"/>
                <a:cs typeface="Arial" panose="020B0604020202020204" pitchFamily="34" charset="0"/>
              </a:rPr>
              <a:t>of activity</a:t>
            </a:r>
          </a:p>
        </p:txBody>
      </p:sp>
      <p:graphicFrame>
        <p:nvGraphicFramePr>
          <p:cNvPr id="54" name="Table 53"/>
          <p:cNvGraphicFramePr>
            <a:graphicFrameLocks noGrp="1"/>
          </p:cNvGraphicFramePr>
          <p:nvPr>
            <p:extLst>
              <p:ext uri="{D42A27DB-BD31-4B8C-83A1-F6EECF244321}">
                <p14:modId xmlns:p14="http://schemas.microsoft.com/office/powerpoint/2010/main" val="3144584424"/>
              </p:ext>
            </p:extLst>
          </p:nvPr>
        </p:nvGraphicFramePr>
        <p:xfrm>
          <a:off x="352419" y="2220075"/>
          <a:ext cx="1943927" cy="3996000"/>
        </p:xfrm>
        <a:graphic>
          <a:graphicData uri="http://schemas.openxmlformats.org/drawingml/2006/table">
            <a:tbl>
              <a:tblPr>
                <a:tableStyleId>{5C22544A-7EE6-4342-B048-85BDC9FD1C3A}</a:tableStyleId>
              </a:tblPr>
              <a:tblGrid>
                <a:gridCol w="506413">
                  <a:extLst>
                    <a:ext uri="{9D8B030D-6E8A-4147-A177-3AD203B41FA5}">
                      <a16:colId xmlns:a16="http://schemas.microsoft.com/office/drawing/2014/main" xmlns="" val="63228188"/>
                    </a:ext>
                  </a:extLst>
                </a:gridCol>
                <a:gridCol w="495871">
                  <a:extLst>
                    <a:ext uri="{9D8B030D-6E8A-4147-A177-3AD203B41FA5}">
                      <a16:colId xmlns:a16="http://schemas.microsoft.com/office/drawing/2014/main" xmlns="" val="1958371471"/>
                    </a:ext>
                  </a:extLst>
                </a:gridCol>
                <a:gridCol w="495871">
                  <a:extLst>
                    <a:ext uri="{9D8B030D-6E8A-4147-A177-3AD203B41FA5}">
                      <a16:colId xmlns:a16="http://schemas.microsoft.com/office/drawing/2014/main" xmlns="" val="2739516737"/>
                    </a:ext>
                  </a:extLst>
                </a:gridCol>
                <a:gridCol w="445772">
                  <a:extLst>
                    <a:ext uri="{9D8B030D-6E8A-4147-A177-3AD203B41FA5}">
                      <a16:colId xmlns:a16="http://schemas.microsoft.com/office/drawing/2014/main" xmlns="" val="2729930291"/>
                    </a:ext>
                  </a:extLst>
                </a:gridCol>
              </a:tblGrid>
              <a:tr h="396000">
                <a:tc>
                  <a:txBody>
                    <a:bodyPr/>
                    <a:lstStyle/>
                    <a:p>
                      <a:pPr algn="l" fontAlgn="b"/>
                      <a:r>
                        <a:rPr lang="en-GB" sz="1100" b="1" i="0" u="none" strike="noStrike" dirty="0">
                          <a:solidFill>
                            <a:schemeClr val="tx1"/>
                          </a:solidFill>
                          <a:effectLst/>
                          <a:latin typeface="Arial" panose="020B0604020202020204" pitchFamily="34" charset="0"/>
                          <a:cs typeface="Arial" panose="020B0604020202020204" pitchFamily="34" charset="0"/>
                        </a:rPr>
                        <a:t>Market</a:t>
                      </a:r>
                    </a:p>
                  </a:txBody>
                  <a:tcPr marL="9525" marR="9525" marT="0" marB="0">
                    <a:lnL w="12700" cmpd="sng">
                      <a:noFill/>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8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 &amp; INDEX </a:t>
                      </a:r>
                      <a:endParaRPr lang="en-GB" sz="2000" b="1" i="0" u="none" strike="noStrike" dirty="0">
                        <a:solidFill>
                          <a:schemeClr val="tx1"/>
                        </a:solidFill>
                        <a:effectLst/>
                        <a:latin typeface="Arial" panose="020B0604020202020204" pitchFamily="34" charset="0"/>
                        <a:cs typeface="Arial" panose="020B0604020202020204" pitchFamily="34" charset="0"/>
                      </a:endParaRPr>
                    </a:p>
                  </a:txBody>
                  <a:tcPr marL="9525" marR="9525" marT="0"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en-GB" sz="1100" b="1"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1100" b="1"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Rank</a:t>
                      </a:r>
                      <a:endParaRPr kumimoji="0" lang="en-GB" sz="11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9525" marR="9525" marT="0" marB="0">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CH</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49%</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153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31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IT</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42%</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130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25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USA</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41%</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126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27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SP</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32%</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100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29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FR</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28%</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86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32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AUS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25%</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79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C00000"/>
                    </a:solid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33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UK</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24%</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74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C00000"/>
                    </a:solid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35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DE</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23%</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72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C00000"/>
                    </a:solid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31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NL</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22%</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68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C00000"/>
                    </a:solid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32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NO</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21%</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65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C00000"/>
                    </a:solid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33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sp>
        <p:nvSpPr>
          <p:cNvPr id="55" name="Rectangle 54"/>
          <p:cNvSpPr/>
          <p:nvPr/>
        </p:nvSpPr>
        <p:spPr>
          <a:xfrm>
            <a:off x="352419" y="1450600"/>
            <a:ext cx="1909642"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MARKET LEVEL CONSIDERATION</a:t>
            </a:r>
          </a:p>
          <a:p>
            <a:pPr>
              <a:lnSpc>
                <a:spcPts val="1100"/>
              </a:lnSpc>
            </a:pPr>
            <a:r>
              <a:rPr lang="en-GB" sz="700" dirty="0">
                <a:latin typeface="Arial" panose="020B0604020202020204" pitchFamily="34" charset="0"/>
                <a:cs typeface="Arial" panose="020B0604020202020204" pitchFamily="34" charset="0"/>
              </a:rPr>
              <a:t>TOP 2 BOX CONSIDERATION OF ACTIVITY INDEXED VS. TOTAL &amp;  RANKED </a:t>
            </a:r>
          </a:p>
        </p:txBody>
      </p:sp>
      <p:graphicFrame>
        <p:nvGraphicFramePr>
          <p:cNvPr id="56" name="Table 55"/>
          <p:cNvGraphicFramePr>
            <a:graphicFrameLocks noGrp="1"/>
          </p:cNvGraphicFramePr>
          <p:nvPr>
            <p:extLst>
              <p:ext uri="{D42A27DB-BD31-4B8C-83A1-F6EECF244321}">
                <p14:modId xmlns:p14="http://schemas.microsoft.com/office/powerpoint/2010/main" val="196604955"/>
              </p:ext>
            </p:extLst>
          </p:nvPr>
        </p:nvGraphicFramePr>
        <p:xfrm>
          <a:off x="6961775" y="2220075"/>
          <a:ext cx="2031429" cy="3996000"/>
        </p:xfrm>
        <a:graphic>
          <a:graphicData uri="http://schemas.openxmlformats.org/drawingml/2006/table">
            <a:tbl>
              <a:tblPr>
                <a:tableStyleId>{5C22544A-7EE6-4342-B048-85BDC9FD1C3A}</a:tableStyleId>
              </a:tblPr>
              <a:tblGrid>
                <a:gridCol w="1440000">
                  <a:extLst>
                    <a:ext uri="{9D8B030D-6E8A-4147-A177-3AD203B41FA5}">
                      <a16:colId xmlns:a16="http://schemas.microsoft.com/office/drawing/2014/main" xmlns="" val="63228188"/>
                    </a:ext>
                  </a:extLst>
                </a:gridCol>
                <a:gridCol w="591429">
                  <a:extLst>
                    <a:ext uri="{9D8B030D-6E8A-4147-A177-3AD203B41FA5}">
                      <a16:colId xmlns:a16="http://schemas.microsoft.com/office/drawing/2014/main" xmlns="" val="2739516737"/>
                    </a:ext>
                  </a:extLst>
                </a:gridCol>
              </a:tblGrid>
              <a:tr h="396000">
                <a:tc>
                  <a:txBody>
                    <a:bodyPr/>
                    <a:lstStyle/>
                    <a:p>
                      <a:pPr algn="l" fontAlgn="b"/>
                      <a:r>
                        <a:rPr lang="en-GB" sz="1100" b="1" i="0" u="none" strike="noStrike" dirty="0">
                          <a:solidFill>
                            <a:schemeClr val="tx1"/>
                          </a:solidFill>
                          <a:effectLst/>
                          <a:latin typeface="Arial" panose="020B0604020202020204" pitchFamily="34" charset="0"/>
                          <a:cs typeface="Arial" panose="020B0604020202020204" pitchFamily="34" charset="0"/>
                        </a:rPr>
                        <a:t>Activity</a:t>
                      </a:r>
                    </a:p>
                  </a:txBody>
                  <a:tcPr marL="9525" marR="9525" marT="9525" marB="0">
                    <a:lnL w="12700" cmpd="sng">
                      <a:noFill/>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7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a:t>
                      </a:r>
                      <a:endParaRPr kumimoji="0" lang="en-GB" sz="18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historic monument</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86%</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Seeing world famous or iconic places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86%</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Trying local food &amp; drink specialities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83%</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Short (&lt; 2hrs) country or coastal walk</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83%</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castle / palace / historic house</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82%</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park/garden</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82%</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National Park</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81%</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Exploring villages / rural areas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79%</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Event associated with local traditions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78%</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museum</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78%</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graphicFrame>
        <p:nvGraphicFramePr>
          <p:cNvPr id="58" name="Table 57"/>
          <p:cNvGraphicFramePr>
            <a:graphicFrameLocks noGrp="1"/>
          </p:cNvGraphicFramePr>
          <p:nvPr>
            <p:extLst>
              <p:ext uri="{D42A27DB-BD31-4B8C-83A1-F6EECF244321}">
                <p14:modId xmlns:p14="http://schemas.microsoft.com/office/powerpoint/2010/main" val="1666594734"/>
              </p:ext>
            </p:extLst>
          </p:nvPr>
        </p:nvGraphicFramePr>
        <p:xfrm>
          <a:off x="2260600" y="2220390"/>
          <a:ext cx="4552952" cy="3996000"/>
        </p:xfrm>
        <a:graphic>
          <a:graphicData uri="http://schemas.openxmlformats.org/drawingml/2006/table">
            <a:tbl>
              <a:tblPr>
                <a:tableStyleId>{5C22544A-7EE6-4342-B048-85BDC9FD1C3A}</a:tableStyleId>
              </a:tblPr>
              <a:tblGrid>
                <a:gridCol w="1138238">
                  <a:extLst>
                    <a:ext uri="{9D8B030D-6E8A-4147-A177-3AD203B41FA5}">
                      <a16:colId xmlns:a16="http://schemas.microsoft.com/office/drawing/2014/main" xmlns="" val="2739516737"/>
                    </a:ext>
                  </a:extLst>
                </a:gridCol>
                <a:gridCol w="1138238">
                  <a:extLst>
                    <a:ext uri="{9D8B030D-6E8A-4147-A177-3AD203B41FA5}">
                      <a16:colId xmlns:a16="http://schemas.microsoft.com/office/drawing/2014/main" xmlns="" val="1766475486"/>
                    </a:ext>
                  </a:extLst>
                </a:gridCol>
                <a:gridCol w="1138238">
                  <a:extLst>
                    <a:ext uri="{9D8B030D-6E8A-4147-A177-3AD203B41FA5}">
                      <a16:colId xmlns:a16="http://schemas.microsoft.com/office/drawing/2014/main" xmlns="" val="2701203405"/>
                    </a:ext>
                  </a:extLst>
                </a:gridCol>
                <a:gridCol w="1138238">
                  <a:extLst>
                    <a:ext uri="{9D8B030D-6E8A-4147-A177-3AD203B41FA5}">
                      <a16:colId xmlns:a16="http://schemas.microsoft.com/office/drawing/2014/main" xmlns="" val="3701939803"/>
                    </a:ext>
                  </a:extLst>
                </a:gridCol>
              </a:tblGrid>
              <a:tr h="396000">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(115)</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Mid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136)</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(122)</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118)</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Mid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135)</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(116)</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118)</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Mid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127)</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(121)</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111)</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Mid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124)</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(139)</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Female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112)</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C1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117)</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152)</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(146)</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147)</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192)</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(171)</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127)</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18-34s without kids</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150)</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(112)</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113)</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113)</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Mid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139)</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(174)</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120)</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131)</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185)</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sp>
        <p:nvSpPr>
          <p:cNvPr id="59" name="Rectangle 58"/>
          <p:cNvSpPr/>
          <p:nvPr/>
        </p:nvSpPr>
        <p:spPr>
          <a:xfrm>
            <a:off x="2344387" y="1450600"/>
            <a:ext cx="2926113"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MARKET LEVEL</a:t>
            </a:r>
          </a:p>
          <a:p>
            <a:pPr>
              <a:lnSpc>
                <a:spcPts val="1100"/>
              </a:lnSpc>
            </a:pPr>
            <a:r>
              <a:rPr lang="en-GB" sz="1200" b="1" dirty="0">
                <a:solidFill>
                  <a:srgbClr val="120742"/>
                </a:solidFill>
                <a:latin typeface="Arial" panose="020B0604020202020204" pitchFamily="34" charset="0"/>
                <a:cs typeface="Arial" panose="020B0604020202020204" pitchFamily="34" charset="0"/>
              </a:rPr>
              <a:t>DEMOGRAPHIC SKEWS </a:t>
            </a:r>
          </a:p>
          <a:p>
            <a:pPr>
              <a:lnSpc>
                <a:spcPts val="1100"/>
              </a:lnSpc>
            </a:pPr>
            <a:r>
              <a:rPr lang="en-GB" sz="700" dirty="0">
                <a:latin typeface="Arial" panose="020B0604020202020204" pitchFamily="34" charset="0"/>
                <a:cs typeface="Arial" panose="020B0604020202020204" pitchFamily="34" charset="0"/>
              </a:rPr>
              <a:t>CALLING OUT OF BIGGEST SKEWS IN LEVEL OF CONSIDERATION OF ACTIVITY BY AGE, GENDER SOCIAL GRADE AND LIFESTAGE </a:t>
            </a:r>
          </a:p>
        </p:txBody>
      </p:sp>
      <p:sp>
        <p:nvSpPr>
          <p:cNvPr id="60" name="Rectangle 59"/>
          <p:cNvSpPr/>
          <p:nvPr/>
        </p:nvSpPr>
        <p:spPr>
          <a:xfrm>
            <a:off x="6955787" y="1450600"/>
            <a:ext cx="2094233"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CROSS-OVER WITH OTHER ACTIVITIES</a:t>
            </a:r>
          </a:p>
          <a:p>
            <a:pPr>
              <a:lnSpc>
                <a:spcPts val="1100"/>
              </a:lnSpc>
            </a:pPr>
            <a:r>
              <a:rPr lang="en-GB" sz="700" dirty="0">
                <a:latin typeface="Arial" panose="020B0604020202020204" pitchFamily="34" charset="0"/>
                <a:cs typeface="Arial" panose="020B0604020202020204" pitchFamily="34" charset="0"/>
              </a:rPr>
              <a:t>CONSIDERATION OF OTHER ACTIVITIES AMONG CONSIDERING ACTIVITY (TOP 2 BOX)</a:t>
            </a:r>
          </a:p>
        </p:txBody>
      </p:sp>
      <p:graphicFrame>
        <p:nvGraphicFramePr>
          <p:cNvPr id="25" name="Chart Placeholder 7">
            <a:extLst>
              <a:ext uri="{FF2B5EF4-FFF2-40B4-BE49-F238E27FC236}">
                <a16:creationId xmlns:a16="http://schemas.microsoft.com/office/drawing/2014/main" xmlns="" id="{407ED381-3B30-4F54-ACBE-7281486C9B4F}"/>
              </a:ext>
            </a:extLst>
          </p:cNvPr>
          <p:cNvGraphicFramePr>
            <a:graphicFrameLocks/>
          </p:cNvGraphicFramePr>
          <p:nvPr>
            <p:extLst>
              <p:ext uri="{D42A27DB-BD31-4B8C-83A1-F6EECF244321}">
                <p14:modId xmlns:p14="http://schemas.microsoft.com/office/powerpoint/2010/main" val="3124084362"/>
              </p:ext>
            </p:extLst>
          </p:nvPr>
        </p:nvGraphicFramePr>
        <p:xfrm>
          <a:off x="-1366069" y="855950"/>
          <a:ext cx="9743207" cy="467610"/>
        </p:xfrm>
        <a:graphic>
          <a:graphicData uri="http://schemas.openxmlformats.org/drawingml/2006/chart">
            <c:chart xmlns:c="http://schemas.openxmlformats.org/drawingml/2006/chart" xmlns:r="http://schemas.openxmlformats.org/officeDocument/2006/relationships" r:id="rId9"/>
          </a:graphicData>
        </a:graphic>
      </p:graphicFrame>
      <p:sp>
        <p:nvSpPr>
          <p:cNvPr id="26" name="Rectangle 25">
            <a:extLst>
              <a:ext uri="{FF2B5EF4-FFF2-40B4-BE49-F238E27FC236}">
                <a16:creationId xmlns:a16="http://schemas.microsoft.com/office/drawing/2014/main" xmlns="" id="{C31AFC2F-F7CA-47FE-8C15-E6338841E433}"/>
              </a:ext>
            </a:extLst>
          </p:cNvPr>
          <p:cNvSpPr/>
          <p:nvPr/>
        </p:nvSpPr>
        <p:spPr>
          <a:xfrm>
            <a:off x="1830724" y="665551"/>
            <a:ext cx="564257" cy="276999"/>
          </a:xfrm>
          <a:prstGeom prst="rect">
            <a:avLst/>
          </a:prstGeom>
          <a:solidFill>
            <a:schemeClr val="bg1"/>
          </a:solidFill>
        </p:spPr>
        <p:txBody>
          <a:bodyPr wrap="none" lIns="0" tIns="0" rIns="0" bIns="0">
            <a:spAutoFit/>
          </a:bodyPr>
          <a:lstStyle/>
          <a:p>
            <a:r>
              <a:rPr lang="en-GB" sz="900" dirty="0">
                <a:solidFill>
                  <a:srgbClr val="92D050"/>
                </a:solidFill>
                <a:latin typeface="Arial" panose="020B0604020202020204" pitchFamily="34" charset="0"/>
                <a:cs typeface="Arial" panose="020B0604020202020204" pitchFamily="34" charset="0"/>
              </a:rPr>
              <a:t>Very likely</a:t>
            </a:r>
          </a:p>
          <a:p>
            <a:r>
              <a:rPr lang="en-GB" sz="900" dirty="0">
                <a:solidFill>
                  <a:srgbClr val="92D050"/>
                </a:solidFill>
                <a:latin typeface="Arial" panose="020B0604020202020204" pitchFamily="34" charset="0"/>
                <a:cs typeface="Arial" panose="020B0604020202020204" pitchFamily="34" charset="0"/>
              </a:rPr>
              <a:t>to consider</a:t>
            </a:r>
          </a:p>
        </p:txBody>
      </p:sp>
      <p:sp>
        <p:nvSpPr>
          <p:cNvPr id="27" name="Rectangle 26">
            <a:extLst>
              <a:ext uri="{FF2B5EF4-FFF2-40B4-BE49-F238E27FC236}">
                <a16:creationId xmlns:a16="http://schemas.microsoft.com/office/drawing/2014/main" xmlns="" id="{BD1C8D25-45AA-4407-BC85-D7E011D94A94}"/>
              </a:ext>
            </a:extLst>
          </p:cNvPr>
          <p:cNvSpPr/>
          <p:nvPr/>
        </p:nvSpPr>
        <p:spPr>
          <a:xfrm>
            <a:off x="3291119" y="964033"/>
            <a:ext cx="769441" cy="276999"/>
          </a:xfrm>
          <a:prstGeom prst="rect">
            <a:avLst/>
          </a:prstGeom>
          <a:solidFill>
            <a:schemeClr val="bg1"/>
          </a:solidFill>
        </p:spPr>
        <p:txBody>
          <a:bodyPr wrap="none" lIns="0" tIns="0" rIns="0" bIns="0">
            <a:spAutoFit/>
          </a:bodyPr>
          <a:lstStyle/>
          <a:p>
            <a:r>
              <a:rPr lang="en-GB" sz="900" dirty="0">
                <a:solidFill>
                  <a:srgbClr val="00B050"/>
                </a:solidFill>
                <a:latin typeface="Arial" panose="020B0604020202020204" pitchFamily="34" charset="0"/>
                <a:cs typeface="Arial" panose="020B0604020202020204" pitchFamily="34" charset="0"/>
              </a:rPr>
              <a:t>Definitely </a:t>
            </a:r>
          </a:p>
          <a:p>
            <a:r>
              <a:rPr lang="en-GB" sz="900" dirty="0">
                <a:solidFill>
                  <a:srgbClr val="00B050"/>
                </a:solidFill>
                <a:latin typeface="Arial" panose="020B0604020202020204" pitchFamily="34" charset="0"/>
                <a:cs typeface="Arial" panose="020B0604020202020204" pitchFamily="34" charset="0"/>
              </a:rPr>
              <a:t>would consider</a:t>
            </a:r>
          </a:p>
        </p:txBody>
      </p:sp>
    </p:spTree>
    <p:extLst>
      <p:ext uri="{BB962C8B-B14F-4D97-AF65-F5344CB8AC3E}">
        <p14:creationId xmlns:p14="http://schemas.microsoft.com/office/powerpoint/2010/main" val="3813976979"/>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ext Placeholder 17"/>
          <p:cNvSpPr>
            <a:spLocks noGrp="1"/>
          </p:cNvSpPr>
          <p:nvPr>
            <p:ph type="body" sz="quarter" idx="13"/>
          </p:nvPr>
        </p:nvSpPr>
        <p:spPr>
          <a:xfrm>
            <a:off x="364445" y="6396162"/>
            <a:ext cx="4381504" cy="274638"/>
          </a:xfrm>
        </p:spPr>
        <p:txBody>
          <a:bodyPr lIns="0"/>
          <a:lstStyle/>
          <a:p>
            <a:r>
              <a:rPr lang="en-GB" dirty="0"/>
              <a:t>Discover England Fund – Activities &amp; Themes Research 2017</a:t>
            </a:r>
          </a:p>
        </p:txBody>
      </p:sp>
      <p:pic>
        <p:nvPicPr>
          <p:cNvPr id="6" name="Picture 5"/>
          <p:cNvPicPr>
            <a:picLocks noChangeAspect="1"/>
          </p:cNvPicPr>
          <p:nvPr/>
        </p:nvPicPr>
        <p:blipFill>
          <a:blip r:embed="rId3">
            <a:clrChange>
              <a:clrFrom>
                <a:srgbClr val="FFFFFF"/>
              </a:clrFrom>
              <a:clrTo>
                <a:srgbClr val="FFFFFF">
                  <a:alpha val="0"/>
                </a:srgbClr>
              </a:clrTo>
            </a:clrChange>
          </a:blip>
          <a:stretch>
            <a:fillRect/>
          </a:stretch>
        </p:blipFill>
        <p:spPr>
          <a:xfrm>
            <a:off x="7118198" y="6384361"/>
            <a:ext cx="947246" cy="257740"/>
          </a:xfrm>
          <a:prstGeom prst="rect">
            <a:avLst/>
          </a:prstGeom>
        </p:spPr>
      </p:pic>
      <p:pic>
        <p:nvPicPr>
          <p:cNvPr id="24" name="Picture 23"/>
          <p:cNvPicPr>
            <a:picLocks noChangeAspect="1"/>
          </p:cNvPicPr>
          <p:nvPr/>
        </p:nvPicPr>
        <p:blipFill rotWithShape="1">
          <a:blip r:embed="rId4"/>
          <a:srcRect l="17343" t="4419" r="12023" b="12561"/>
          <a:stretch/>
        </p:blipFill>
        <p:spPr>
          <a:xfrm>
            <a:off x="8172950" y="6341608"/>
            <a:ext cx="359990" cy="355944"/>
          </a:xfrm>
          <a:prstGeom prst="ellipse">
            <a:avLst/>
          </a:prstGeom>
        </p:spPr>
      </p:pic>
      <p:sp>
        <p:nvSpPr>
          <p:cNvPr id="38" name="TextBox 37"/>
          <p:cNvSpPr txBox="1"/>
          <p:nvPr/>
        </p:nvSpPr>
        <p:spPr>
          <a:xfrm>
            <a:off x="1997213" y="274989"/>
            <a:ext cx="4897451" cy="307777"/>
          </a:xfrm>
          <a:prstGeom prst="rect">
            <a:avLst/>
          </a:prstGeom>
          <a:noFill/>
        </p:spPr>
        <p:txBody>
          <a:bodyPr wrap="square" rtlCol="0">
            <a:spAutoFit/>
          </a:bodyPr>
          <a:lstStyle/>
          <a:p>
            <a:r>
              <a:rPr lang="en-GB" sz="1400" b="1" dirty="0">
                <a:solidFill>
                  <a:schemeClr val="bg1"/>
                </a:solidFill>
                <a:latin typeface="Arial" panose="020B0604020202020204" pitchFamily="34" charset="0"/>
                <a:cs typeface="Arial" panose="020B0604020202020204" pitchFamily="34" charset="0"/>
              </a:rPr>
              <a:t>Having a spa/beauty/wellness treatment</a:t>
            </a:r>
          </a:p>
        </p:txBody>
      </p:sp>
      <p:pic>
        <p:nvPicPr>
          <p:cNvPr id="31" name="Picture 30"/>
          <p:cNvPicPr>
            <a:picLocks noChangeAspect="1"/>
          </p:cNvPicPr>
          <p:nvPr/>
        </p:nvPicPr>
        <p:blipFill rotWithShape="1">
          <a:blip r:embed="rId5">
            <a:clrChange>
              <a:clrFrom>
                <a:srgbClr val="FFFFFF"/>
              </a:clrFrom>
              <a:clrTo>
                <a:srgbClr val="FFFFFF">
                  <a:alpha val="0"/>
                </a:srgbClr>
              </a:clrTo>
            </a:clrChange>
            <a:duotone>
              <a:schemeClr val="accent1">
                <a:shade val="45000"/>
                <a:satMod val="135000"/>
              </a:schemeClr>
              <a:prstClr val="white"/>
            </a:duotone>
          </a:blip>
          <a:srcRect l="12310"/>
          <a:stretch/>
        </p:blipFill>
        <p:spPr>
          <a:xfrm>
            <a:off x="2312861" y="2221322"/>
            <a:ext cx="1060577" cy="409658"/>
          </a:xfrm>
          <a:prstGeom prst="rect">
            <a:avLst/>
          </a:prstGeom>
        </p:spPr>
      </p:pic>
      <p:grpSp>
        <p:nvGrpSpPr>
          <p:cNvPr id="35" name="Group 34"/>
          <p:cNvGrpSpPr/>
          <p:nvPr/>
        </p:nvGrpSpPr>
        <p:grpSpPr>
          <a:xfrm>
            <a:off x="3786188" y="2228850"/>
            <a:ext cx="376238" cy="370021"/>
            <a:chOff x="9854026" y="2720970"/>
            <a:chExt cx="2328762" cy="2438400"/>
          </a:xfrm>
        </p:grpSpPr>
        <p:pic>
          <p:nvPicPr>
            <p:cNvPr id="36" name="Picture 35"/>
            <p:cNvPicPr>
              <a:picLocks noChangeAspect="1"/>
            </p:cNvPicPr>
            <p:nvPr/>
          </p:nvPicPr>
          <p:blipFill rotWithShape="1">
            <a:blip r:embed="rId6">
              <a:clrChange>
                <a:clrFrom>
                  <a:srgbClr val="FFFFFF"/>
                </a:clrFrom>
                <a:clrTo>
                  <a:srgbClr val="FFFFFF">
                    <a:alpha val="0"/>
                  </a:srgbClr>
                </a:clrTo>
              </a:clrChange>
              <a:duotone>
                <a:schemeClr val="accent1">
                  <a:shade val="45000"/>
                  <a:satMod val="135000"/>
                </a:schemeClr>
                <a:prstClr val="white"/>
              </a:duotone>
            </a:blip>
            <a:srcRect l="3673" r="64404"/>
            <a:stretch/>
          </p:blipFill>
          <p:spPr>
            <a:xfrm>
              <a:off x="9854026" y="2720970"/>
              <a:ext cx="1173708" cy="2438400"/>
            </a:xfrm>
            <a:prstGeom prst="rect">
              <a:avLst/>
            </a:prstGeom>
          </p:spPr>
        </p:pic>
        <p:pic>
          <p:nvPicPr>
            <p:cNvPr id="41" name="Picture 40"/>
            <p:cNvPicPr>
              <a:picLocks noChangeAspect="1"/>
            </p:cNvPicPr>
            <p:nvPr/>
          </p:nvPicPr>
          <p:blipFill rotWithShape="1">
            <a:blip r:embed="rId6">
              <a:clrChange>
                <a:clrFrom>
                  <a:srgbClr val="FFFFFF"/>
                </a:clrFrom>
                <a:clrTo>
                  <a:srgbClr val="FFFFFF">
                    <a:alpha val="0"/>
                  </a:srgbClr>
                </a:clrTo>
              </a:clrChange>
              <a:duotone>
                <a:schemeClr val="accent1">
                  <a:shade val="45000"/>
                  <a:satMod val="135000"/>
                </a:schemeClr>
                <a:prstClr val="white"/>
              </a:duotone>
            </a:blip>
            <a:srcRect l="66034" r="2043"/>
            <a:stretch/>
          </p:blipFill>
          <p:spPr>
            <a:xfrm>
              <a:off x="11009080" y="2720970"/>
              <a:ext cx="1173708" cy="2438400"/>
            </a:xfrm>
            <a:prstGeom prst="rect">
              <a:avLst/>
            </a:prstGeom>
          </p:spPr>
        </p:pic>
      </p:grpSp>
      <p:pic>
        <p:nvPicPr>
          <p:cNvPr id="43" name="Picture 42"/>
          <p:cNvPicPr>
            <a:picLocks noChangeAspect="1"/>
          </p:cNvPicPr>
          <p:nvPr/>
        </p:nvPicPr>
        <p:blipFill>
          <a:blip r:embed="rId7">
            <a:clrChange>
              <a:clrFrom>
                <a:srgbClr val="FFFFFF"/>
              </a:clrFrom>
              <a:clrTo>
                <a:srgbClr val="FFFFFF">
                  <a:alpha val="0"/>
                </a:srgbClr>
              </a:clrTo>
            </a:clrChange>
            <a:duotone>
              <a:schemeClr val="accent1">
                <a:shade val="45000"/>
                <a:satMod val="135000"/>
              </a:schemeClr>
              <a:prstClr val="white"/>
            </a:duotone>
          </a:blip>
          <a:stretch>
            <a:fillRect/>
          </a:stretch>
        </p:blipFill>
        <p:spPr>
          <a:xfrm>
            <a:off x="4900113" y="2233613"/>
            <a:ext cx="400136" cy="355163"/>
          </a:xfrm>
          <a:prstGeom prst="rect">
            <a:avLst/>
          </a:prstGeom>
        </p:spPr>
      </p:pic>
      <p:pic>
        <p:nvPicPr>
          <p:cNvPr id="45" name="Picture 44"/>
          <p:cNvPicPr>
            <a:picLocks noChangeAspect="1"/>
          </p:cNvPicPr>
          <p:nvPr/>
        </p:nvPicPr>
        <p:blipFill>
          <a:blip r:embed="rId8">
            <a:clrChange>
              <a:clrFrom>
                <a:srgbClr val="FFFFFF"/>
              </a:clrFrom>
              <a:clrTo>
                <a:srgbClr val="FFFFFF">
                  <a:alpha val="0"/>
                </a:srgbClr>
              </a:clrTo>
            </a:clrChange>
            <a:duotone>
              <a:schemeClr val="accent1">
                <a:shade val="45000"/>
                <a:satMod val="135000"/>
              </a:schemeClr>
              <a:prstClr val="white"/>
            </a:duotone>
          </a:blip>
          <a:stretch>
            <a:fillRect/>
          </a:stretch>
        </p:blipFill>
        <p:spPr>
          <a:xfrm>
            <a:off x="5999205" y="2227674"/>
            <a:ext cx="525420" cy="355840"/>
          </a:xfrm>
          <a:prstGeom prst="rect">
            <a:avLst/>
          </a:prstGeom>
        </p:spPr>
      </p:pic>
      <p:sp>
        <p:nvSpPr>
          <p:cNvPr id="33" name="Rectangle 32"/>
          <p:cNvSpPr/>
          <p:nvPr/>
        </p:nvSpPr>
        <p:spPr>
          <a:xfrm>
            <a:off x="222440" y="943161"/>
            <a:ext cx="1550020" cy="323165"/>
          </a:xfrm>
          <a:prstGeom prst="rect">
            <a:avLst/>
          </a:prstGeom>
          <a:noFill/>
        </p:spPr>
        <p:txBody>
          <a:bodyPr wrap="square" lIns="0" tIns="0" rIns="0" bIns="0">
            <a:spAutoFit/>
          </a:bodyPr>
          <a:lstStyle/>
          <a:p>
            <a:pPr algn="r"/>
            <a:r>
              <a:rPr lang="en-GB" sz="1050" b="1" dirty="0">
                <a:latin typeface="Arial" panose="020B0604020202020204" pitchFamily="34" charset="0"/>
                <a:cs typeface="Arial" panose="020B0604020202020204" pitchFamily="34" charset="0"/>
              </a:rPr>
              <a:t>Consideration of </a:t>
            </a:r>
          </a:p>
          <a:p>
            <a:pPr algn="r"/>
            <a:r>
              <a:rPr lang="en-GB" sz="1050" b="1" dirty="0">
                <a:latin typeface="Arial" panose="020B0604020202020204" pitchFamily="34" charset="0"/>
                <a:cs typeface="Arial" panose="020B0604020202020204" pitchFamily="34" charset="0"/>
              </a:rPr>
              <a:t>activity in England </a:t>
            </a:r>
            <a:endParaRPr lang="en-GB" sz="1050" b="1" dirty="0">
              <a:solidFill>
                <a:srgbClr val="00B050"/>
              </a:solidFill>
              <a:latin typeface="Arial" panose="020B0604020202020204" pitchFamily="34" charset="0"/>
              <a:cs typeface="Arial" panose="020B0604020202020204" pitchFamily="34" charset="0"/>
            </a:endParaRPr>
          </a:p>
        </p:txBody>
      </p:sp>
      <p:sp>
        <p:nvSpPr>
          <p:cNvPr id="51" name="Oval 50"/>
          <p:cNvSpPr/>
          <p:nvPr/>
        </p:nvSpPr>
        <p:spPr>
          <a:xfrm>
            <a:off x="7611047"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Tier 4</a:t>
            </a:r>
          </a:p>
          <a:p>
            <a:pPr lvl="0" algn="ctr"/>
            <a:r>
              <a:rPr lang="en-US" sz="900" baseline="-3000" dirty="0">
                <a:solidFill>
                  <a:srgbClr val="120742"/>
                </a:solidFill>
                <a:latin typeface="Arial" panose="020B0604020202020204" pitchFamily="34" charset="0"/>
                <a:cs typeface="Arial" panose="020B0604020202020204" pitchFamily="34" charset="0"/>
              </a:rPr>
              <a:t>Consideration </a:t>
            </a:r>
          </a:p>
          <a:p>
            <a:pPr lvl="0" algn="ctr"/>
            <a:r>
              <a:rPr lang="en-US" sz="900" baseline="-3000" dirty="0">
                <a:solidFill>
                  <a:srgbClr val="120742"/>
                </a:solidFill>
                <a:latin typeface="Arial" panose="020B0604020202020204" pitchFamily="34" charset="0"/>
                <a:cs typeface="Arial" panose="020B0604020202020204" pitchFamily="34" charset="0"/>
              </a:rPr>
              <a:t>tier (activity)</a:t>
            </a:r>
          </a:p>
        </p:txBody>
      </p:sp>
      <p:sp>
        <p:nvSpPr>
          <p:cNvPr id="52" name="Oval 51"/>
          <p:cNvSpPr/>
          <p:nvPr/>
        </p:nvSpPr>
        <p:spPr>
          <a:xfrm>
            <a:off x="8384732"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Rank 33</a:t>
            </a:r>
          </a:p>
          <a:p>
            <a:pPr lvl="0" algn="ctr"/>
            <a:r>
              <a:rPr lang="en-US" sz="900" baseline="-3000" dirty="0">
                <a:solidFill>
                  <a:srgbClr val="120742"/>
                </a:solidFill>
                <a:latin typeface="Arial" panose="020B0604020202020204" pitchFamily="34" charset="0"/>
                <a:cs typeface="Arial" panose="020B0604020202020204" pitchFamily="34" charset="0"/>
              </a:rPr>
              <a:t>Activity cluster</a:t>
            </a:r>
          </a:p>
          <a:p>
            <a:pPr lvl="0" algn="ctr"/>
            <a:r>
              <a:rPr lang="en-US" sz="900" baseline="-3000" dirty="0">
                <a:solidFill>
                  <a:srgbClr val="120742"/>
                </a:solidFill>
                <a:latin typeface="Arial" panose="020B0604020202020204" pitchFamily="34" charset="0"/>
                <a:cs typeface="Arial" panose="020B0604020202020204" pitchFamily="34" charset="0"/>
              </a:rPr>
              <a:t>ranking </a:t>
            </a:r>
          </a:p>
        </p:txBody>
      </p:sp>
      <p:sp>
        <p:nvSpPr>
          <p:cNvPr id="53" name="Oval 52"/>
          <p:cNvSpPr/>
          <p:nvPr/>
        </p:nvSpPr>
        <p:spPr>
          <a:xfrm>
            <a:off x="6837362"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31%</a:t>
            </a:r>
          </a:p>
          <a:p>
            <a:pPr lvl="0" algn="ctr"/>
            <a:r>
              <a:rPr lang="en-US" sz="900" baseline="-3000" dirty="0">
                <a:solidFill>
                  <a:srgbClr val="120742"/>
                </a:solidFill>
                <a:latin typeface="Arial" panose="020B0604020202020204" pitchFamily="34" charset="0"/>
                <a:cs typeface="Arial" panose="020B0604020202020204" pitchFamily="34" charset="0"/>
              </a:rPr>
              <a:t>Consideration </a:t>
            </a:r>
          </a:p>
          <a:p>
            <a:pPr lvl="0" algn="ctr"/>
            <a:r>
              <a:rPr lang="en-US" sz="900" baseline="-3000" dirty="0">
                <a:solidFill>
                  <a:srgbClr val="120742"/>
                </a:solidFill>
                <a:latin typeface="Arial" panose="020B0604020202020204" pitchFamily="34" charset="0"/>
                <a:cs typeface="Arial" panose="020B0604020202020204" pitchFamily="34" charset="0"/>
              </a:rPr>
              <a:t>of activity</a:t>
            </a:r>
          </a:p>
        </p:txBody>
      </p:sp>
      <p:graphicFrame>
        <p:nvGraphicFramePr>
          <p:cNvPr id="54" name="Table 53"/>
          <p:cNvGraphicFramePr>
            <a:graphicFrameLocks noGrp="1"/>
          </p:cNvGraphicFramePr>
          <p:nvPr>
            <p:extLst>
              <p:ext uri="{D42A27DB-BD31-4B8C-83A1-F6EECF244321}">
                <p14:modId xmlns:p14="http://schemas.microsoft.com/office/powerpoint/2010/main" val="2401342385"/>
              </p:ext>
            </p:extLst>
          </p:nvPr>
        </p:nvGraphicFramePr>
        <p:xfrm>
          <a:off x="352419" y="2220075"/>
          <a:ext cx="1817372" cy="3996000"/>
        </p:xfrm>
        <a:graphic>
          <a:graphicData uri="http://schemas.openxmlformats.org/drawingml/2006/table">
            <a:tbl>
              <a:tblPr>
                <a:tableStyleId>{5C22544A-7EE6-4342-B048-85BDC9FD1C3A}</a:tableStyleId>
              </a:tblPr>
              <a:tblGrid>
                <a:gridCol w="506413">
                  <a:extLst>
                    <a:ext uri="{9D8B030D-6E8A-4147-A177-3AD203B41FA5}">
                      <a16:colId xmlns:a16="http://schemas.microsoft.com/office/drawing/2014/main" xmlns="" val="63228188"/>
                    </a:ext>
                  </a:extLst>
                </a:gridCol>
                <a:gridCol w="495871">
                  <a:extLst>
                    <a:ext uri="{9D8B030D-6E8A-4147-A177-3AD203B41FA5}">
                      <a16:colId xmlns:a16="http://schemas.microsoft.com/office/drawing/2014/main" xmlns="" val="1958371471"/>
                    </a:ext>
                  </a:extLst>
                </a:gridCol>
                <a:gridCol w="369316">
                  <a:extLst>
                    <a:ext uri="{9D8B030D-6E8A-4147-A177-3AD203B41FA5}">
                      <a16:colId xmlns:a16="http://schemas.microsoft.com/office/drawing/2014/main" xmlns="" val="2739516737"/>
                    </a:ext>
                  </a:extLst>
                </a:gridCol>
                <a:gridCol w="445772">
                  <a:extLst>
                    <a:ext uri="{9D8B030D-6E8A-4147-A177-3AD203B41FA5}">
                      <a16:colId xmlns:a16="http://schemas.microsoft.com/office/drawing/2014/main" xmlns="" val="2729930291"/>
                    </a:ext>
                  </a:extLst>
                </a:gridCol>
              </a:tblGrid>
              <a:tr h="396000">
                <a:tc>
                  <a:txBody>
                    <a:bodyPr/>
                    <a:lstStyle/>
                    <a:p>
                      <a:pPr algn="l" fontAlgn="b"/>
                      <a:r>
                        <a:rPr lang="en-GB" sz="1100" b="1" i="0" u="none" strike="noStrike" dirty="0">
                          <a:solidFill>
                            <a:schemeClr val="tx1"/>
                          </a:solidFill>
                          <a:effectLst/>
                          <a:latin typeface="Arial" panose="020B0604020202020204" pitchFamily="34" charset="0"/>
                          <a:cs typeface="Arial" panose="020B0604020202020204" pitchFamily="34" charset="0"/>
                        </a:rPr>
                        <a:t>Market</a:t>
                      </a:r>
                    </a:p>
                  </a:txBody>
                  <a:tcPr marL="9525" marR="9525" marT="0" marB="0">
                    <a:lnL w="12700" cmpd="sng">
                      <a:noFill/>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8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 &amp; INDEX </a:t>
                      </a:r>
                      <a:endParaRPr lang="en-GB" sz="2000" b="1" i="0" u="none" strike="noStrike" dirty="0">
                        <a:solidFill>
                          <a:schemeClr val="tx1"/>
                        </a:solidFill>
                        <a:effectLst/>
                        <a:latin typeface="Arial" panose="020B0604020202020204" pitchFamily="34" charset="0"/>
                        <a:cs typeface="Arial" panose="020B0604020202020204" pitchFamily="34" charset="0"/>
                      </a:endParaRPr>
                    </a:p>
                  </a:txBody>
                  <a:tcPr marL="9525" marR="9525" marT="0"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en-GB" sz="1100" b="1"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1100" b="1"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Rank</a:t>
                      </a:r>
                      <a:endParaRPr kumimoji="0" lang="en-GB" sz="11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9525" marR="9525" marT="0" marB="0">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CH</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44%</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142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34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USA</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40%</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129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29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UK</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37%</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119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92D050"/>
                    </a:solid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27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IT</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33%</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107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30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FR</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30%</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96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30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AUS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27%</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87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31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SP</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26%</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85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36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NO</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25%</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80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30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DE</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16%</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51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C00000"/>
                    </a:solid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37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NL</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16%</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50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C00000"/>
                    </a:solid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36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sp>
        <p:nvSpPr>
          <p:cNvPr id="55" name="Rectangle 54"/>
          <p:cNvSpPr/>
          <p:nvPr/>
        </p:nvSpPr>
        <p:spPr>
          <a:xfrm>
            <a:off x="352419" y="1450600"/>
            <a:ext cx="1909642"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MARKET LEVEL CONSIDERATION</a:t>
            </a:r>
          </a:p>
          <a:p>
            <a:pPr>
              <a:lnSpc>
                <a:spcPts val="1100"/>
              </a:lnSpc>
            </a:pPr>
            <a:r>
              <a:rPr lang="en-GB" sz="700" dirty="0">
                <a:latin typeface="Arial" panose="020B0604020202020204" pitchFamily="34" charset="0"/>
                <a:cs typeface="Arial" panose="020B0604020202020204" pitchFamily="34" charset="0"/>
              </a:rPr>
              <a:t>TOP 2 BOX CONSIDERATION OF ACTIVITY INDEXED VS. TOTAL &amp;  RANKED </a:t>
            </a:r>
          </a:p>
        </p:txBody>
      </p:sp>
      <p:graphicFrame>
        <p:nvGraphicFramePr>
          <p:cNvPr id="56" name="Table 55"/>
          <p:cNvGraphicFramePr>
            <a:graphicFrameLocks noGrp="1"/>
          </p:cNvGraphicFramePr>
          <p:nvPr>
            <p:extLst>
              <p:ext uri="{D42A27DB-BD31-4B8C-83A1-F6EECF244321}">
                <p14:modId xmlns:p14="http://schemas.microsoft.com/office/powerpoint/2010/main" val="3947592284"/>
              </p:ext>
            </p:extLst>
          </p:nvPr>
        </p:nvGraphicFramePr>
        <p:xfrm>
          <a:off x="6961775" y="2220075"/>
          <a:ext cx="2031429" cy="3996000"/>
        </p:xfrm>
        <a:graphic>
          <a:graphicData uri="http://schemas.openxmlformats.org/drawingml/2006/table">
            <a:tbl>
              <a:tblPr>
                <a:tableStyleId>{5C22544A-7EE6-4342-B048-85BDC9FD1C3A}</a:tableStyleId>
              </a:tblPr>
              <a:tblGrid>
                <a:gridCol w="1440000">
                  <a:extLst>
                    <a:ext uri="{9D8B030D-6E8A-4147-A177-3AD203B41FA5}">
                      <a16:colId xmlns:a16="http://schemas.microsoft.com/office/drawing/2014/main" xmlns="" val="63228188"/>
                    </a:ext>
                  </a:extLst>
                </a:gridCol>
                <a:gridCol w="591429">
                  <a:extLst>
                    <a:ext uri="{9D8B030D-6E8A-4147-A177-3AD203B41FA5}">
                      <a16:colId xmlns:a16="http://schemas.microsoft.com/office/drawing/2014/main" xmlns="" val="2739516737"/>
                    </a:ext>
                  </a:extLst>
                </a:gridCol>
              </a:tblGrid>
              <a:tr h="396000">
                <a:tc>
                  <a:txBody>
                    <a:bodyPr/>
                    <a:lstStyle/>
                    <a:p>
                      <a:pPr algn="l" fontAlgn="b"/>
                      <a:r>
                        <a:rPr lang="en-GB" sz="1100" b="1" i="0" u="none" strike="noStrike" dirty="0">
                          <a:solidFill>
                            <a:schemeClr val="tx1"/>
                          </a:solidFill>
                          <a:effectLst/>
                          <a:latin typeface="Arial" panose="020B0604020202020204" pitchFamily="34" charset="0"/>
                          <a:cs typeface="Arial" panose="020B0604020202020204" pitchFamily="34" charset="0"/>
                        </a:rPr>
                        <a:t>Activity</a:t>
                      </a:r>
                    </a:p>
                  </a:txBody>
                  <a:tcPr marL="9525" marR="9525" marT="9525" marB="0">
                    <a:lnL w="12700" cmpd="sng">
                      <a:noFill/>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7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a:t>
                      </a:r>
                      <a:endParaRPr kumimoji="0" lang="en-GB" sz="18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Seeing world famous or iconic places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85%</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castle / palace / historic house</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85%</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Trying local food &amp; drink specialities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82%</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park/garden</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79%</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Having a gourmet meal</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79%</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Food &amp; drink tour or attraction</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79%</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historic monument</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78%</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National Park</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78%</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Exploring villages / rural areas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76%</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Short (&lt; 2hrs) country or coastal walk</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76%</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graphicFrame>
        <p:nvGraphicFramePr>
          <p:cNvPr id="58" name="Table 57"/>
          <p:cNvGraphicFramePr>
            <a:graphicFrameLocks noGrp="1"/>
          </p:cNvGraphicFramePr>
          <p:nvPr>
            <p:extLst>
              <p:ext uri="{D42A27DB-BD31-4B8C-83A1-F6EECF244321}">
                <p14:modId xmlns:p14="http://schemas.microsoft.com/office/powerpoint/2010/main" val="2424285803"/>
              </p:ext>
            </p:extLst>
          </p:nvPr>
        </p:nvGraphicFramePr>
        <p:xfrm>
          <a:off x="2260600" y="2220390"/>
          <a:ext cx="4552952" cy="3996000"/>
        </p:xfrm>
        <a:graphic>
          <a:graphicData uri="http://schemas.openxmlformats.org/drawingml/2006/table">
            <a:tbl>
              <a:tblPr>
                <a:tableStyleId>{5C22544A-7EE6-4342-B048-85BDC9FD1C3A}</a:tableStyleId>
              </a:tblPr>
              <a:tblGrid>
                <a:gridCol w="1138238">
                  <a:extLst>
                    <a:ext uri="{9D8B030D-6E8A-4147-A177-3AD203B41FA5}">
                      <a16:colId xmlns:a16="http://schemas.microsoft.com/office/drawing/2014/main" xmlns="" val="2739516737"/>
                    </a:ext>
                  </a:extLst>
                </a:gridCol>
                <a:gridCol w="1138238">
                  <a:extLst>
                    <a:ext uri="{9D8B030D-6E8A-4147-A177-3AD203B41FA5}">
                      <a16:colId xmlns:a16="http://schemas.microsoft.com/office/drawing/2014/main" xmlns="" val="1766475486"/>
                    </a:ext>
                  </a:extLst>
                </a:gridCol>
                <a:gridCol w="1138238">
                  <a:extLst>
                    <a:ext uri="{9D8B030D-6E8A-4147-A177-3AD203B41FA5}">
                      <a16:colId xmlns:a16="http://schemas.microsoft.com/office/drawing/2014/main" xmlns="" val="2701203405"/>
                    </a:ext>
                  </a:extLst>
                </a:gridCol>
                <a:gridCol w="1138238">
                  <a:extLst>
                    <a:ext uri="{9D8B030D-6E8A-4147-A177-3AD203B41FA5}">
                      <a16:colId xmlns:a16="http://schemas.microsoft.com/office/drawing/2014/main" xmlns="" val="3701939803"/>
                    </a:ext>
                  </a:extLst>
                </a:gridCol>
              </a:tblGrid>
              <a:tr h="396000">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(110)</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Female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110)</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122)</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(126)</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129)</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147)</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(147)</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Female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118)</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116)</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159)</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(120)</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111)</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125)</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185)</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(128)</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109)</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129)</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Mid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155)</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(133)</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Female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118)</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158)</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(132)</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110)</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119)</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133)</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(176)</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Female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112)</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118)</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18-34s without kids</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165)</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(155)</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Female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119)</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125)</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Mid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166)</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(137)</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Female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115)</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114)</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Mid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148)</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sp>
        <p:nvSpPr>
          <p:cNvPr id="59" name="Rectangle 58"/>
          <p:cNvSpPr/>
          <p:nvPr/>
        </p:nvSpPr>
        <p:spPr>
          <a:xfrm>
            <a:off x="2344387" y="1450600"/>
            <a:ext cx="2976913"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MARKET LEVEL</a:t>
            </a:r>
          </a:p>
          <a:p>
            <a:pPr>
              <a:lnSpc>
                <a:spcPts val="1100"/>
              </a:lnSpc>
            </a:pPr>
            <a:r>
              <a:rPr lang="en-GB" sz="1200" b="1" dirty="0">
                <a:solidFill>
                  <a:srgbClr val="120742"/>
                </a:solidFill>
                <a:latin typeface="Arial" panose="020B0604020202020204" pitchFamily="34" charset="0"/>
                <a:cs typeface="Arial" panose="020B0604020202020204" pitchFamily="34" charset="0"/>
              </a:rPr>
              <a:t>DEMOGRAPHIC SKEWS </a:t>
            </a:r>
          </a:p>
          <a:p>
            <a:pPr>
              <a:lnSpc>
                <a:spcPts val="1100"/>
              </a:lnSpc>
            </a:pPr>
            <a:r>
              <a:rPr lang="en-GB" sz="700" dirty="0">
                <a:latin typeface="Arial" panose="020B0604020202020204" pitchFamily="34" charset="0"/>
                <a:cs typeface="Arial" panose="020B0604020202020204" pitchFamily="34" charset="0"/>
              </a:rPr>
              <a:t>CALLING OUT OF BIGGEST SKEWS IN LEVEL OF CONSIDERATION OF ACTIVITY BY AGE, GENDER SOCIAL GRADE AND LIFESTAGE </a:t>
            </a:r>
          </a:p>
        </p:txBody>
      </p:sp>
      <p:sp>
        <p:nvSpPr>
          <p:cNvPr id="60" name="Rectangle 59"/>
          <p:cNvSpPr/>
          <p:nvPr/>
        </p:nvSpPr>
        <p:spPr>
          <a:xfrm>
            <a:off x="6955787" y="1450600"/>
            <a:ext cx="2094233"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CROSS-OVER WITH OTHER ACTIVITIES</a:t>
            </a:r>
          </a:p>
          <a:p>
            <a:pPr>
              <a:lnSpc>
                <a:spcPts val="1100"/>
              </a:lnSpc>
            </a:pPr>
            <a:r>
              <a:rPr lang="en-GB" sz="700" dirty="0">
                <a:latin typeface="Arial" panose="020B0604020202020204" pitchFamily="34" charset="0"/>
                <a:cs typeface="Arial" panose="020B0604020202020204" pitchFamily="34" charset="0"/>
              </a:rPr>
              <a:t>CONSIDERATION OF OTHER ACTIVITIES AMONG CONSIDERING ACTIVITY (TOP 2 BOX)</a:t>
            </a:r>
          </a:p>
        </p:txBody>
      </p:sp>
      <p:graphicFrame>
        <p:nvGraphicFramePr>
          <p:cNvPr id="27" name="Chart Placeholder 7">
            <a:extLst>
              <a:ext uri="{FF2B5EF4-FFF2-40B4-BE49-F238E27FC236}">
                <a16:creationId xmlns:a16="http://schemas.microsoft.com/office/drawing/2014/main" xmlns="" id="{E3008A05-6007-4C88-977B-C01D50350DF9}"/>
              </a:ext>
            </a:extLst>
          </p:cNvPr>
          <p:cNvGraphicFramePr>
            <a:graphicFrameLocks/>
          </p:cNvGraphicFramePr>
          <p:nvPr>
            <p:extLst>
              <p:ext uri="{D42A27DB-BD31-4B8C-83A1-F6EECF244321}">
                <p14:modId xmlns:p14="http://schemas.microsoft.com/office/powerpoint/2010/main" val="2218051822"/>
              </p:ext>
            </p:extLst>
          </p:nvPr>
        </p:nvGraphicFramePr>
        <p:xfrm>
          <a:off x="-1366069" y="855950"/>
          <a:ext cx="9743207" cy="467610"/>
        </p:xfrm>
        <a:graphic>
          <a:graphicData uri="http://schemas.openxmlformats.org/drawingml/2006/chart">
            <c:chart xmlns:c="http://schemas.openxmlformats.org/drawingml/2006/chart" xmlns:r="http://schemas.openxmlformats.org/officeDocument/2006/relationships" r:id="rId9"/>
          </a:graphicData>
        </a:graphic>
      </p:graphicFrame>
      <p:sp>
        <p:nvSpPr>
          <p:cNvPr id="28" name="Rectangle 27">
            <a:extLst>
              <a:ext uri="{FF2B5EF4-FFF2-40B4-BE49-F238E27FC236}">
                <a16:creationId xmlns:a16="http://schemas.microsoft.com/office/drawing/2014/main" xmlns="" id="{8DA2FFEF-4FCB-4014-B60B-A4CD0DB7DDB6}"/>
              </a:ext>
            </a:extLst>
          </p:cNvPr>
          <p:cNvSpPr/>
          <p:nvPr/>
        </p:nvSpPr>
        <p:spPr>
          <a:xfrm>
            <a:off x="1830724" y="665551"/>
            <a:ext cx="564257" cy="276999"/>
          </a:xfrm>
          <a:prstGeom prst="rect">
            <a:avLst/>
          </a:prstGeom>
          <a:solidFill>
            <a:schemeClr val="bg1"/>
          </a:solidFill>
        </p:spPr>
        <p:txBody>
          <a:bodyPr wrap="none" lIns="0" tIns="0" rIns="0" bIns="0">
            <a:spAutoFit/>
          </a:bodyPr>
          <a:lstStyle/>
          <a:p>
            <a:r>
              <a:rPr lang="en-GB" sz="900" dirty="0">
                <a:solidFill>
                  <a:srgbClr val="92D050"/>
                </a:solidFill>
                <a:latin typeface="Arial" panose="020B0604020202020204" pitchFamily="34" charset="0"/>
                <a:cs typeface="Arial" panose="020B0604020202020204" pitchFamily="34" charset="0"/>
              </a:rPr>
              <a:t>Very likely</a:t>
            </a:r>
          </a:p>
          <a:p>
            <a:r>
              <a:rPr lang="en-GB" sz="900" dirty="0">
                <a:solidFill>
                  <a:srgbClr val="92D050"/>
                </a:solidFill>
                <a:latin typeface="Arial" panose="020B0604020202020204" pitchFamily="34" charset="0"/>
                <a:cs typeface="Arial" panose="020B0604020202020204" pitchFamily="34" charset="0"/>
              </a:rPr>
              <a:t>to consider</a:t>
            </a:r>
          </a:p>
        </p:txBody>
      </p:sp>
      <p:sp>
        <p:nvSpPr>
          <p:cNvPr id="30" name="Rectangle 29">
            <a:extLst>
              <a:ext uri="{FF2B5EF4-FFF2-40B4-BE49-F238E27FC236}">
                <a16:creationId xmlns:a16="http://schemas.microsoft.com/office/drawing/2014/main" xmlns="" id="{6A965BA7-B357-4DA7-9999-B70A17B88E15}"/>
              </a:ext>
            </a:extLst>
          </p:cNvPr>
          <p:cNvSpPr/>
          <p:nvPr/>
        </p:nvSpPr>
        <p:spPr>
          <a:xfrm>
            <a:off x="3225423" y="971582"/>
            <a:ext cx="769441" cy="276999"/>
          </a:xfrm>
          <a:prstGeom prst="rect">
            <a:avLst/>
          </a:prstGeom>
          <a:solidFill>
            <a:schemeClr val="bg1"/>
          </a:solidFill>
        </p:spPr>
        <p:txBody>
          <a:bodyPr wrap="none" lIns="0" tIns="0" rIns="0" bIns="0">
            <a:spAutoFit/>
          </a:bodyPr>
          <a:lstStyle/>
          <a:p>
            <a:r>
              <a:rPr lang="en-GB" sz="900" dirty="0">
                <a:solidFill>
                  <a:srgbClr val="00B050"/>
                </a:solidFill>
                <a:latin typeface="Arial" panose="020B0604020202020204" pitchFamily="34" charset="0"/>
                <a:cs typeface="Arial" panose="020B0604020202020204" pitchFamily="34" charset="0"/>
              </a:rPr>
              <a:t>Definitely </a:t>
            </a:r>
          </a:p>
          <a:p>
            <a:r>
              <a:rPr lang="en-GB" sz="900" dirty="0">
                <a:solidFill>
                  <a:srgbClr val="00B050"/>
                </a:solidFill>
                <a:latin typeface="Arial" panose="020B0604020202020204" pitchFamily="34" charset="0"/>
                <a:cs typeface="Arial" panose="020B0604020202020204" pitchFamily="34" charset="0"/>
              </a:rPr>
              <a:t>would consider</a:t>
            </a:r>
          </a:p>
        </p:txBody>
      </p:sp>
    </p:spTree>
    <p:extLst>
      <p:ext uri="{BB962C8B-B14F-4D97-AF65-F5344CB8AC3E}">
        <p14:creationId xmlns:p14="http://schemas.microsoft.com/office/powerpoint/2010/main" val="2594641499"/>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ext Placeholder 17"/>
          <p:cNvSpPr>
            <a:spLocks noGrp="1"/>
          </p:cNvSpPr>
          <p:nvPr>
            <p:ph type="body" sz="quarter" idx="13"/>
          </p:nvPr>
        </p:nvSpPr>
        <p:spPr>
          <a:xfrm>
            <a:off x="364445" y="6396162"/>
            <a:ext cx="4381504" cy="274638"/>
          </a:xfrm>
        </p:spPr>
        <p:txBody>
          <a:bodyPr lIns="0"/>
          <a:lstStyle/>
          <a:p>
            <a:r>
              <a:rPr lang="en-GB" dirty="0"/>
              <a:t>Discover England Fund – Activities &amp; Themes Research 2017</a:t>
            </a:r>
          </a:p>
        </p:txBody>
      </p:sp>
      <p:pic>
        <p:nvPicPr>
          <p:cNvPr id="6" name="Picture 5"/>
          <p:cNvPicPr>
            <a:picLocks noChangeAspect="1"/>
          </p:cNvPicPr>
          <p:nvPr/>
        </p:nvPicPr>
        <p:blipFill>
          <a:blip r:embed="rId3">
            <a:clrChange>
              <a:clrFrom>
                <a:srgbClr val="FFFFFF"/>
              </a:clrFrom>
              <a:clrTo>
                <a:srgbClr val="FFFFFF">
                  <a:alpha val="0"/>
                </a:srgbClr>
              </a:clrTo>
            </a:clrChange>
          </a:blip>
          <a:stretch>
            <a:fillRect/>
          </a:stretch>
        </p:blipFill>
        <p:spPr>
          <a:xfrm>
            <a:off x="7118198" y="6384361"/>
            <a:ext cx="947246" cy="257740"/>
          </a:xfrm>
          <a:prstGeom prst="rect">
            <a:avLst/>
          </a:prstGeom>
        </p:spPr>
      </p:pic>
      <p:pic>
        <p:nvPicPr>
          <p:cNvPr id="24" name="Picture 23"/>
          <p:cNvPicPr>
            <a:picLocks noChangeAspect="1"/>
          </p:cNvPicPr>
          <p:nvPr/>
        </p:nvPicPr>
        <p:blipFill rotWithShape="1">
          <a:blip r:embed="rId4"/>
          <a:srcRect l="17343" t="4419" r="12023" b="12561"/>
          <a:stretch/>
        </p:blipFill>
        <p:spPr>
          <a:xfrm>
            <a:off x="8172950" y="6341608"/>
            <a:ext cx="359990" cy="355944"/>
          </a:xfrm>
          <a:prstGeom prst="ellipse">
            <a:avLst/>
          </a:prstGeom>
        </p:spPr>
      </p:pic>
      <p:sp>
        <p:nvSpPr>
          <p:cNvPr id="38" name="TextBox 37"/>
          <p:cNvSpPr txBox="1"/>
          <p:nvPr/>
        </p:nvSpPr>
        <p:spPr>
          <a:xfrm>
            <a:off x="1997213" y="274989"/>
            <a:ext cx="4897451" cy="307777"/>
          </a:xfrm>
          <a:prstGeom prst="rect">
            <a:avLst/>
          </a:prstGeom>
          <a:noFill/>
        </p:spPr>
        <p:txBody>
          <a:bodyPr wrap="square" rtlCol="0">
            <a:spAutoFit/>
          </a:bodyPr>
          <a:lstStyle/>
          <a:p>
            <a:r>
              <a:rPr lang="en-GB" sz="1400" b="1" dirty="0">
                <a:solidFill>
                  <a:schemeClr val="bg1"/>
                </a:solidFill>
                <a:latin typeface="Arial" panose="020B0604020202020204" pitchFamily="34" charset="0"/>
                <a:cs typeface="Arial" panose="020B0604020202020204" pitchFamily="34" charset="0"/>
              </a:rPr>
              <a:t>Attending English language classes/course</a:t>
            </a:r>
          </a:p>
        </p:txBody>
      </p:sp>
      <p:pic>
        <p:nvPicPr>
          <p:cNvPr id="31" name="Picture 30"/>
          <p:cNvPicPr>
            <a:picLocks noChangeAspect="1"/>
          </p:cNvPicPr>
          <p:nvPr/>
        </p:nvPicPr>
        <p:blipFill rotWithShape="1">
          <a:blip r:embed="rId5">
            <a:clrChange>
              <a:clrFrom>
                <a:srgbClr val="FFFFFF"/>
              </a:clrFrom>
              <a:clrTo>
                <a:srgbClr val="FFFFFF">
                  <a:alpha val="0"/>
                </a:srgbClr>
              </a:clrTo>
            </a:clrChange>
            <a:duotone>
              <a:schemeClr val="accent1">
                <a:shade val="45000"/>
                <a:satMod val="135000"/>
              </a:schemeClr>
              <a:prstClr val="white"/>
            </a:duotone>
          </a:blip>
          <a:srcRect l="12310"/>
          <a:stretch/>
        </p:blipFill>
        <p:spPr>
          <a:xfrm>
            <a:off x="2312861" y="2221322"/>
            <a:ext cx="1060577" cy="409658"/>
          </a:xfrm>
          <a:prstGeom prst="rect">
            <a:avLst/>
          </a:prstGeom>
        </p:spPr>
      </p:pic>
      <p:grpSp>
        <p:nvGrpSpPr>
          <p:cNvPr id="35" name="Group 34"/>
          <p:cNvGrpSpPr/>
          <p:nvPr/>
        </p:nvGrpSpPr>
        <p:grpSpPr>
          <a:xfrm>
            <a:off x="3786188" y="2228850"/>
            <a:ext cx="376238" cy="370021"/>
            <a:chOff x="9854026" y="2720970"/>
            <a:chExt cx="2328762" cy="2438400"/>
          </a:xfrm>
        </p:grpSpPr>
        <p:pic>
          <p:nvPicPr>
            <p:cNvPr id="36" name="Picture 35"/>
            <p:cNvPicPr>
              <a:picLocks noChangeAspect="1"/>
            </p:cNvPicPr>
            <p:nvPr/>
          </p:nvPicPr>
          <p:blipFill rotWithShape="1">
            <a:blip r:embed="rId6">
              <a:clrChange>
                <a:clrFrom>
                  <a:srgbClr val="FFFFFF"/>
                </a:clrFrom>
                <a:clrTo>
                  <a:srgbClr val="FFFFFF">
                    <a:alpha val="0"/>
                  </a:srgbClr>
                </a:clrTo>
              </a:clrChange>
              <a:duotone>
                <a:schemeClr val="accent1">
                  <a:shade val="45000"/>
                  <a:satMod val="135000"/>
                </a:schemeClr>
                <a:prstClr val="white"/>
              </a:duotone>
            </a:blip>
            <a:srcRect l="3673" r="64404"/>
            <a:stretch/>
          </p:blipFill>
          <p:spPr>
            <a:xfrm>
              <a:off x="9854026" y="2720970"/>
              <a:ext cx="1173708" cy="2438400"/>
            </a:xfrm>
            <a:prstGeom prst="rect">
              <a:avLst/>
            </a:prstGeom>
          </p:spPr>
        </p:pic>
        <p:pic>
          <p:nvPicPr>
            <p:cNvPr id="41" name="Picture 40"/>
            <p:cNvPicPr>
              <a:picLocks noChangeAspect="1"/>
            </p:cNvPicPr>
            <p:nvPr/>
          </p:nvPicPr>
          <p:blipFill rotWithShape="1">
            <a:blip r:embed="rId6">
              <a:clrChange>
                <a:clrFrom>
                  <a:srgbClr val="FFFFFF"/>
                </a:clrFrom>
                <a:clrTo>
                  <a:srgbClr val="FFFFFF">
                    <a:alpha val="0"/>
                  </a:srgbClr>
                </a:clrTo>
              </a:clrChange>
              <a:duotone>
                <a:schemeClr val="accent1">
                  <a:shade val="45000"/>
                  <a:satMod val="135000"/>
                </a:schemeClr>
                <a:prstClr val="white"/>
              </a:duotone>
            </a:blip>
            <a:srcRect l="66034" r="2043"/>
            <a:stretch/>
          </p:blipFill>
          <p:spPr>
            <a:xfrm>
              <a:off x="11009080" y="2720970"/>
              <a:ext cx="1173708" cy="2438400"/>
            </a:xfrm>
            <a:prstGeom prst="rect">
              <a:avLst/>
            </a:prstGeom>
          </p:spPr>
        </p:pic>
      </p:grpSp>
      <p:pic>
        <p:nvPicPr>
          <p:cNvPr id="43" name="Picture 42"/>
          <p:cNvPicPr>
            <a:picLocks noChangeAspect="1"/>
          </p:cNvPicPr>
          <p:nvPr/>
        </p:nvPicPr>
        <p:blipFill>
          <a:blip r:embed="rId7">
            <a:clrChange>
              <a:clrFrom>
                <a:srgbClr val="FFFFFF"/>
              </a:clrFrom>
              <a:clrTo>
                <a:srgbClr val="FFFFFF">
                  <a:alpha val="0"/>
                </a:srgbClr>
              </a:clrTo>
            </a:clrChange>
            <a:duotone>
              <a:schemeClr val="accent1">
                <a:shade val="45000"/>
                <a:satMod val="135000"/>
              </a:schemeClr>
              <a:prstClr val="white"/>
            </a:duotone>
          </a:blip>
          <a:stretch>
            <a:fillRect/>
          </a:stretch>
        </p:blipFill>
        <p:spPr>
          <a:xfrm>
            <a:off x="4900113" y="2233613"/>
            <a:ext cx="400136" cy="355163"/>
          </a:xfrm>
          <a:prstGeom prst="rect">
            <a:avLst/>
          </a:prstGeom>
        </p:spPr>
      </p:pic>
      <p:pic>
        <p:nvPicPr>
          <p:cNvPr id="45" name="Picture 44"/>
          <p:cNvPicPr>
            <a:picLocks noChangeAspect="1"/>
          </p:cNvPicPr>
          <p:nvPr/>
        </p:nvPicPr>
        <p:blipFill>
          <a:blip r:embed="rId8">
            <a:clrChange>
              <a:clrFrom>
                <a:srgbClr val="FFFFFF"/>
              </a:clrFrom>
              <a:clrTo>
                <a:srgbClr val="FFFFFF">
                  <a:alpha val="0"/>
                </a:srgbClr>
              </a:clrTo>
            </a:clrChange>
            <a:duotone>
              <a:schemeClr val="accent1">
                <a:shade val="45000"/>
                <a:satMod val="135000"/>
              </a:schemeClr>
              <a:prstClr val="white"/>
            </a:duotone>
          </a:blip>
          <a:stretch>
            <a:fillRect/>
          </a:stretch>
        </p:blipFill>
        <p:spPr>
          <a:xfrm>
            <a:off x="5999205" y="2227674"/>
            <a:ext cx="525420" cy="355840"/>
          </a:xfrm>
          <a:prstGeom prst="rect">
            <a:avLst/>
          </a:prstGeom>
        </p:spPr>
      </p:pic>
      <p:sp>
        <p:nvSpPr>
          <p:cNvPr id="33" name="Rectangle 32"/>
          <p:cNvSpPr/>
          <p:nvPr/>
        </p:nvSpPr>
        <p:spPr>
          <a:xfrm>
            <a:off x="222440" y="943161"/>
            <a:ext cx="1550020" cy="323165"/>
          </a:xfrm>
          <a:prstGeom prst="rect">
            <a:avLst/>
          </a:prstGeom>
          <a:noFill/>
        </p:spPr>
        <p:txBody>
          <a:bodyPr wrap="square" lIns="0" tIns="0" rIns="0" bIns="0">
            <a:spAutoFit/>
          </a:bodyPr>
          <a:lstStyle/>
          <a:p>
            <a:pPr algn="r"/>
            <a:r>
              <a:rPr lang="en-GB" sz="1050" b="1" dirty="0">
                <a:latin typeface="Arial" panose="020B0604020202020204" pitchFamily="34" charset="0"/>
                <a:cs typeface="Arial" panose="020B0604020202020204" pitchFamily="34" charset="0"/>
              </a:rPr>
              <a:t>Consideration of </a:t>
            </a:r>
          </a:p>
          <a:p>
            <a:pPr algn="r"/>
            <a:r>
              <a:rPr lang="en-GB" sz="1050" b="1" dirty="0">
                <a:latin typeface="Arial" panose="020B0604020202020204" pitchFamily="34" charset="0"/>
                <a:cs typeface="Arial" panose="020B0604020202020204" pitchFamily="34" charset="0"/>
              </a:rPr>
              <a:t>activity in England </a:t>
            </a:r>
            <a:endParaRPr lang="en-GB" sz="1050" b="1" dirty="0">
              <a:solidFill>
                <a:srgbClr val="00B050"/>
              </a:solidFill>
              <a:latin typeface="Arial" panose="020B0604020202020204" pitchFamily="34" charset="0"/>
              <a:cs typeface="Arial" panose="020B0604020202020204" pitchFamily="34" charset="0"/>
            </a:endParaRPr>
          </a:p>
        </p:txBody>
      </p:sp>
      <p:sp>
        <p:nvSpPr>
          <p:cNvPr id="51" name="Oval 50"/>
          <p:cNvSpPr/>
          <p:nvPr/>
        </p:nvSpPr>
        <p:spPr>
          <a:xfrm>
            <a:off x="7611047"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Tier 4</a:t>
            </a:r>
          </a:p>
          <a:p>
            <a:pPr lvl="0" algn="ctr"/>
            <a:r>
              <a:rPr lang="en-US" sz="900" baseline="-3000" dirty="0">
                <a:solidFill>
                  <a:srgbClr val="120742"/>
                </a:solidFill>
                <a:latin typeface="Arial" panose="020B0604020202020204" pitchFamily="34" charset="0"/>
                <a:cs typeface="Arial" panose="020B0604020202020204" pitchFamily="34" charset="0"/>
              </a:rPr>
              <a:t>Consideration </a:t>
            </a:r>
          </a:p>
          <a:p>
            <a:pPr lvl="0" algn="ctr"/>
            <a:r>
              <a:rPr lang="en-US" sz="900" baseline="-3000" dirty="0">
                <a:solidFill>
                  <a:srgbClr val="120742"/>
                </a:solidFill>
                <a:latin typeface="Arial" panose="020B0604020202020204" pitchFamily="34" charset="0"/>
                <a:cs typeface="Arial" panose="020B0604020202020204" pitchFamily="34" charset="0"/>
              </a:rPr>
              <a:t>tier (activity)</a:t>
            </a:r>
          </a:p>
        </p:txBody>
      </p:sp>
      <p:sp>
        <p:nvSpPr>
          <p:cNvPr id="52" name="Oval 51"/>
          <p:cNvSpPr/>
          <p:nvPr/>
        </p:nvSpPr>
        <p:spPr>
          <a:xfrm>
            <a:off x="8384732"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Rank 34</a:t>
            </a:r>
          </a:p>
          <a:p>
            <a:pPr lvl="0" algn="ctr"/>
            <a:r>
              <a:rPr lang="en-US" sz="900" baseline="-3000" dirty="0">
                <a:solidFill>
                  <a:srgbClr val="120742"/>
                </a:solidFill>
                <a:latin typeface="Arial" panose="020B0604020202020204" pitchFamily="34" charset="0"/>
                <a:cs typeface="Arial" panose="020B0604020202020204" pitchFamily="34" charset="0"/>
              </a:rPr>
              <a:t>Activity cluster</a:t>
            </a:r>
          </a:p>
          <a:p>
            <a:pPr lvl="0" algn="ctr"/>
            <a:r>
              <a:rPr lang="en-US" sz="900" baseline="-3000" dirty="0">
                <a:solidFill>
                  <a:srgbClr val="120742"/>
                </a:solidFill>
                <a:latin typeface="Arial" panose="020B0604020202020204" pitchFamily="34" charset="0"/>
                <a:cs typeface="Arial" panose="020B0604020202020204" pitchFamily="34" charset="0"/>
              </a:rPr>
              <a:t>ranking </a:t>
            </a:r>
          </a:p>
        </p:txBody>
      </p:sp>
      <p:sp>
        <p:nvSpPr>
          <p:cNvPr id="53" name="Oval 52"/>
          <p:cNvSpPr/>
          <p:nvPr/>
        </p:nvSpPr>
        <p:spPr>
          <a:xfrm>
            <a:off x="6837362"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28%</a:t>
            </a:r>
          </a:p>
          <a:p>
            <a:pPr lvl="0" algn="ctr"/>
            <a:r>
              <a:rPr lang="en-US" sz="900" baseline="-3000" dirty="0">
                <a:solidFill>
                  <a:srgbClr val="120742"/>
                </a:solidFill>
                <a:latin typeface="Arial" panose="020B0604020202020204" pitchFamily="34" charset="0"/>
                <a:cs typeface="Arial" panose="020B0604020202020204" pitchFamily="34" charset="0"/>
              </a:rPr>
              <a:t>Consideration </a:t>
            </a:r>
          </a:p>
          <a:p>
            <a:pPr lvl="0" algn="ctr"/>
            <a:r>
              <a:rPr lang="en-US" sz="900" baseline="-3000" dirty="0">
                <a:solidFill>
                  <a:srgbClr val="120742"/>
                </a:solidFill>
                <a:latin typeface="Arial" panose="020B0604020202020204" pitchFamily="34" charset="0"/>
                <a:cs typeface="Arial" panose="020B0604020202020204" pitchFamily="34" charset="0"/>
              </a:rPr>
              <a:t>of activity</a:t>
            </a:r>
          </a:p>
        </p:txBody>
      </p:sp>
      <p:graphicFrame>
        <p:nvGraphicFramePr>
          <p:cNvPr id="54" name="Table 53"/>
          <p:cNvGraphicFramePr>
            <a:graphicFrameLocks noGrp="1"/>
          </p:cNvGraphicFramePr>
          <p:nvPr>
            <p:extLst>
              <p:ext uri="{D42A27DB-BD31-4B8C-83A1-F6EECF244321}">
                <p14:modId xmlns:p14="http://schemas.microsoft.com/office/powerpoint/2010/main" val="4033719014"/>
              </p:ext>
            </p:extLst>
          </p:nvPr>
        </p:nvGraphicFramePr>
        <p:xfrm>
          <a:off x="352419" y="2220075"/>
          <a:ext cx="1817372" cy="3996000"/>
        </p:xfrm>
        <a:graphic>
          <a:graphicData uri="http://schemas.openxmlformats.org/drawingml/2006/table">
            <a:tbl>
              <a:tblPr>
                <a:tableStyleId>{5C22544A-7EE6-4342-B048-85BDC9FD1C3A}</a:tableStyleId>
              </a:tblPr>
              <a:tblGrid>
                <a:gridCol w="506413">
                  <a:extLst>
                    <a:ext uri="{9D8B030D-6E8A-4147-A177-3AD203B41FA5}">
                      <a16:colId xmlns:a16="http://schemas.microsoft.com/office/drawing/2014/main" xmlns="" val="63228188"/>
                    </a:ext>
                  </a:extLst>
                </a:gridCol>
                <a:gridCol w="495871">
                  <a:extLst>
                    <a:ext uri="{9D8B030D-6E8A-4147-A177-3AD203B41FA5}">
                      <a16:colId xmlns:a16="http://schemas.microsoft.com/office/drawing/2014/main" xmlns="" val="1958371471"/>
                    </a:ext>
                  </a:extLst>
                </a:gridCol>
                <a:gridCol w="369316">
                  <a:extLst>
                    <a:ext uri="{9D8B030D-6E8A-4147-A177-3AD203B41FA5}">
                      <a16:colId xmlns:a16="http://schemas.microsoft.com/office/drawing/2014/main" xmlns="" val="2739516737"/>
                    </a:ext>
                  </a:extLst>
                </a:gridCol>
                <a:gridCol w="445772">
                  <a:extLst>
                    <a:ext uri="{9D8B030D-6E8A-4147-A177-3AD203B41FA5}">
                      <a16:colId xmlns:a16="http://schemas.microsoft.com/office/drawing/2014/main" xmlns="" val="2729930291"/>
                    </a:ext>
                  </a:extLst>
                </a:gridCol>
              </a:tblGrid>
              <a:tr h="396000">
                <a:tc>
                  <a:txBody>
                    <a:bodyPr/>
                    <a:lstStyle/>
                    <a:p>
                      <a:pPr algn="l" fontAlgn="b"/>
                      <a:r>
                        <a:rPr lang="en-GB" sz="1100" b="1" i="0" u="none" strike="noStrike" dirty="0">
                          <a:solidFill>
                            <a:schemeClr val="tx1"/>
                          </a:solidFill>
                          <a:effectLst/>
                          <a:latin typeface="Arial" panose="020B0604020202020204" pitchFamily="34" charset="0"/>
                          <a:cs typeface="Arial" panose="020B0604020202020204" pitchFamily="34" charset="0"/>
                        </a:rPr>
                        <a:t>Market</a:t>
                      </a:r>
                    </a:p>
                  </a:txBody>
                  <a:tcPr marL="9525" marR="9525" marT="0" marB="0">
                    <a:lnL w="12700" cmpd="sng">
                      <a:noFill/>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8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 &amp; INDEX </a:t>
                      </a:r>
                      <a:endParaRPr lang="en-GB" sz="2000" b="1" i="0" u="none" strike="noStrike" dirty="0">
                        <a:solidFill>
                          <a:schemeClr val="tx1"/>
                        </a:solidFill>
                        <a:effectLst/>
                        <a:latin typeface="Arial" panose="020B0604020202020204" pitchFamily="34" charset="0"/>
                        <a:cs typeface="Arial" panose="020B0604020202020204" pitchFamily="34" charset="0"/>
                      </a:endParaRPr>
                    </a:p>
                  </a:txBody>
                  <a:tcPr marL="9525" marR="9525" marT="0"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en-GB" sz="1100" b="1"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1100" b="1"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Rank</a:t>
                      </a:r>
                      <a:endParaRPr kumimoji="0" lang="en-GB" sz="11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9525" marR="9525" marT="0" marB="0">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IT</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42%</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153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24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CH</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35%</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125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40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SP</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31%</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111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92D050"/>
                    </a:solid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30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FR</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30%</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109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29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DE</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19%</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67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C00000"/>
                    </a:solid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32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NL</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15%</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53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C00000"/>
                    </a:solid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37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NO</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12%</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44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C00000"/>
                    </a:solid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35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algn="l" fontAlgn="b"/>
                      <a:endParaRPr lang="en-GB" sz="1100" b="0" i="0" u="none" strike="noStrike" kern="1200" dirty="0">
                        <a:solidFill>
                          <a:srgbClr val="120742"/>
                        </a:solidFill>
                        <a:effectLst/>
                        <a:latin typeface="Arial" panose="020B0604020202020204" pitchFamily="34" charset="0"/>
                        <a:ea typeface="+mn-ea"/>
                        <a:cs typeface="Arial" panose="020B0604020202020204" pitchFamily="34" charset="0"/>
                      </a:endParaRP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1100" b="0" i="0" u="none" strike="noStrike" kern="1200" dirty="0">
                        <a:solidFill>
                          <a:srgbClr val="120742"/>
                        </a:solidFill>
                        <a:effectLst/>
                        <a:latin typeface="Arial" panose="020B0604020202020204" pitchFamily="34" charset="0"/>
                        <a:ea typeface="+mn-ea"/>
                        <a:cs typeface="Arial" panose="020B0604020202020204" pitchFamily="34" charset="0"/>
                      </a:endParaRP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1100" b="0" i="0" u="none" strike="noStrike" kern="1200" dirty="0">
                        <a:solidFill>
                          <a:srgbClr val="120742"/>
                        </a:solidFill>
                        <a:effectLst/>
                        <a:latin typeface="Arial" panose="020B0604020202020204" pitchFamily="34" charset="0"/>
                        <a:ea typeface="+mn-ea"/>
                        <a:cs typeface="Arial" panose="020B0604020202020204" pitchFamily="34" charset="0"/>
                      </a:endParaRP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endParaRPr lang="en-GB" sz="1100" b="0" i="0" u="none" strike="noStrike" kern="1200" dirty="0">
                        <a:solidFill>
                          <a:srgbClr val="120742"/>
                        </a:solidFill>
                        <a:effectLst/>
                        <a:latin typeface="Arial" panose="020B0604020202020204" pitchFamily="34" charset="0"/>
                        <a:ea typeface="+mn-ea"/>
                        <a:cs typeface="Arial" panose="020B0604020202020204" pitchFamily="34" charset="0"/>
                      </a:endParaRP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algn="l" fontAlgn="b"/>
                      <a:endParaRPr lang="en-GB" sz="1100" b="0" i="0" u="none" strike="noStrike" kern="1200" dirty="0">
                        <a:solidFill>
                          <a:srgbClr val="120742"/>
                        </a:solidFill>
                        <a:effectLst/>
                        <a:latin typeface="Arial" panose="020B0604020202020204" pitchFamily="34" charset="0"/>
                        <a:ea typeface="+mn-ea"/>
                        <a:cs typeface="Arial" panose="020B0604020202020204" pitchFamily="34" charset="0"/>
                      </a:endParaRP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1100" b="0" i="0" u="none" strike="noStrike" kern="1200" dirty="0">
                        <a:solidFill>
                          <a:srgbClr val="120742"/>
                        </a:solidFill>
                        <a:effectLst/>
                        <a:latin typeface="Arial" panose="020B0604020202020204" pitchFamily="34" charset="0"/>
                        <a:ea typeface="+mn-ea"/>
                        <a:cs typeface="Arial" panose="020B0604020202020204" pitchFamily="34" charset="0"/>
                      </a:endParaRP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1100" b="0" i="0" u="none" strike="noStrike" kern="1200" dirty="0">
                        <a:solidFill>
                          <a:srgbClr val="120742"/>
                        </a:solidFill>
                        <a:effectLst/>
                        <a:latin typeface="Arial" panose="020B0604020202020204" pitchFamily="34" charset="0"/>
                        <a:ea typeface="+mn-ea"/>
                        <a:cs typeface="Arial" panose="020B0604020202020204" pitchFamily="34" charset="0"/>
                      </a:endParaRP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endParaRPr lang="en-GB" sz="1100" b="0" i="0" u="none" strike="noStrike" kern="1200" dirty="0">
                        <a:solidFill>
                          <a:srgbClr val="120742"/>
                        </a:solidFill>
                        <a:effectLst/>
                        <a:latin typeface="Arial" panose="020B0604020202020204" pitchFamily="34" charset="0"/>
                        <a:ea typeface="+mn-ea"/>
                        <a:cs typeface="Arial" panose="020B0604020202020204" pitchFamily="34" charset="0"/>
                      </a:endParaRP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algn="l" fontAlgn="b"/>
                      <a:endParaRPr lang="en-GB" sz="1100" b="0" i="0" u="none" strike="noStrike" kern="1200" dirty="0">
                        <a:solidFill>
                          <a:srgbClr val="120742"/>
                        </a:solidFill>
                        <a:effectLst/>
                        <a:latin typeface="Arial" panose="020B0604020202020204" pitchFamily="34" charset="0"/>
                        <a:ea typeface="+mn-ea"/>
                        <a:cs typeface="Arial" panose="020B0604020202020204" pitchFamily="34" charset="0"/>
                      </a:endParaRP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1100" b="0" i="0" u="none" strike="noStrike" kern="1200" dirty="0">
                        <a:solidFill>
                          <a:srgbClr val="120742"/>
                        </a:solidFill>
                        <a:effectLst/>
                        <a:latin typeface="Arial" panose="020B0604020202020204" pitchFamily="34" charset="0"/>
                        <a:ea typeface="+mn-ea"/>
                        <a:cs typeface="Arial" panose="020B0604020202020204" pitchFamily="34" charset="0"/>
                      </a:endParaRP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1100" b="0" i="0" u="none" strike="noStrike" kern="1200" dirty="0">
                        <a:solidFill>
                          <a:srgbClr val="120742"/>
                        </a:solidFill>
                        <a:effectLst/>
                        <a:latin typeface="Arial" panose="020B0604020202020204" pitchFamily="34" charset="0"/>
                        <a:ea typeface="+mn-ea"/>
                        <a:cs typeface="Arial" panose="020B0604020202020204" pitchFamily="34" charset="0"/>
                      </a:endParaRP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endParaRPr lang="en-GB" sz="1100" b="0" i="0" u="none" strike="noStrike" kern="1200" dirty="0">
                        <a:solidFill>
                          <a:schemeClr val="tx1"/>
                        </a:solidFill>
                        <a:effectLst/>
                        <a:latin typeface="Arial" panose="020B0604020202020204" pitchFamily="34" charset="0"/>
                        <a:ea typeface="+mn-ea"/>
                        <a:cs typeface="Arial" panose="020B0604020202020204" pitchFamily="34" charset="0"/>
                      </a:endParaRP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sp>
        <p:nvSpPr>
          <p:cNvPr id="55" name="Rectangle 54"/>
          <p:cNvSpPr/>
          <p:nvPr/>
        </p:nvSpPr>
        <p:spPr>
          <a:xfrm>
            <a:off x="352419" y="1450600"/>
            <a:ext cx="1909642"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MARKET LEVEL CONSIDERATION</a:t>
            </a:r>
          </a:p>
          <a:p>
            <a:pPr>
              <a:lnSpc>
                <a:spcPts val="1100"/>
              </a:lnSpc>
            </a:pPr>
            <a:r>
              <a:rPr lang="en-GB" sz="700" dirty="0">
                <a:latin typeface="Arial" panose="020B0604020202020204" pitchFamily="34" charset="0"/>
                <a:cs typeface="Arial" panose="020B0604020202020204" pitchFamily="34" charset="0"/>
              </a:rPr>
              <a:t>TOP 2 BOX CONSIDERATION OF ACTIVITY INDEXED VS. TOTAL &amp;  RANKED </a:t>
            </a:r>
          </a:p>
        </p:txBody>
      </p:sp>
      <p:graphicFrame>
        <p:nvGraphicFramePr>
          <p:cNvPr id="56" name="Table 55"/>
          <p:cNvGraphicFramePr>
            <a:graphicFrameLocks noGrp="1"/>
          </p:cNvGraphicFramePr>
          <p:nvPr>
            <p:extLst>
              <p:ext uri="{D42A27DB-BD31-4B8C-83A1-F6EECF244321}">
                <p14:modId xmlns:p14="http://schemas.microsoft.com/office/powerpoint/2010/main" val="36633150"/>
              </p:ext>
            </p:extLst>
          </p:nvPr>
        </p:nvGraphicFramePr>
        <p:xfrm>
          <a:off x="6961775" y="2220075"/>
          <a:ext cx="2031429" cy="3996000"/>
        </p:xfrm>
        <a:graphic>
          <a:graphicData uri="http://schemas.openxmlformats.org/drawingml/2006/table">
            <a:tbl>
              <a:tblPr>
                <a:tableStyleId>{5C22544A-7EE6-4342-B048-85BDC9FD1C3A}</a:tableStyleId>
              </a:tblPr>
              <a:tblGrid>
                <a:gridCol w="1440000">
                  <a:extLst>
                    <a:ext uri="{9D8B030D-6E8A-4147-A177-3AD203B41FA5}">
                      <a16:colId xmlns:a16="http://schemas.microsoft.com/office/drawing/2014/main" xmlns="" val="63228188"/>
                    </a:ext>
                  </a:extLst>
                </a:gridCol>
                <a:gridCol w="591429">
                  <a:extLst>
                    <a:ext uri="{9D8B030D-6E8A-4147-A177-3AD203B41FA5}">
                      <a16:colId xmlns:a16="http://schemas.microsoft.com/office/drawing/2014/main" xmlns="" val="2739516737"/>
                    </a:ext>
                  </a:extLst>
                </a:gridCol>
              </a:tblGrid>
              <a:tr h="396000">
                <a:tc>
                  <a:txBody>
                    <a:bodyPr/>
                    <a:lstStyle/>
                    <a:p>
                      <a:pPr algn="l" fontAlgn="b"/>
                      <a:r>
                        <a:rPr lang="en-GB" sz="1100" b="1" i="0" u="none" strike="noStrike" dirty="0">
                          <a:solidFill>
                            <a:schemeClr val="tx1"/>
                          </a:solidFill>
                          <a:effectLst/>
                          <a:latin typeface="Arial" panose="020B0604020202020204" pitchFamily="34" charset="0"/>
                          <a:cs typeface="Arial" panose="020B0604020202020204" pitchFamily="34" charset="0"/>
                        </a:rPr>
                        <a:t>Activity</a:t>
                      </a:r>
                    </a:p>
                  </a:txBody>
                  <a:tcPr marL="9525" marR="9525" marT="9525" marB="0">
                    <a:lnL w="12700" cmpd="sng">
                      <a:noFill/>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7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a:t>
                      </a:r>
                      <a:endParaRPr kumimoji="0" lang="en-GB" sz="18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historic monument</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91%</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Seeing world famous or iconic places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86%</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castle / palace / historic house</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83%</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museum</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81%</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Event associated with local traditions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81%</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Trying local food &amp; drink specialities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78%</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park/garden</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78%</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Shopping for locally made products/craft</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78%</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Exploring villages / rural areas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78%</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National Park</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76%</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graphicFrame>
        <p:nvGraphicFramePr>
          <p:cNvPr id="58" name="Table 57"/>
          <p:cNvGraphicFramePr>
            <a:graphicFrameLocks noGrp="1"/>
          </p:cNvGraphicFramePr>
          <p:nvPr>
            <p:extLst>
              <p:ext uri="{D42A27DB-BD31-4B8C-83A1-F6EECF244321}">
                <p14:modId xmlns:p14="http://schemas.microsoft.com/office/powerpoint/2010/main" val="206139615"/>
              </p:ext>
            </p:extLst>
          </p:nvPr>
        </p:nvGraphicFramePr>
        <p:xfrm>
          <a:off x="2260600" y="2220390"/>
          <a:ext cx="4552952" cy="3996000"/>
        </p:xfrm>
        <a:graphic>
          <a:graphicData uri="http://schemas.openxmlformats.org/drawingml/2006/table">
            <a:tbl>
              <a:tblPr>
                <a:tableStyleId>{5C22544A-7EE6-4342-B048-85BDC9FD1C3A}</a:tableStyleId>
              </a:tblPr>
              <a:tblGrid>
                <a:gridCol w="1138238">
                  <a:extLst>
                    <a:ext uri="{9D8B030D-6E8A-4147-A177-3AD203B41FA5}">
                      <a16:colId xmlns:a16="http://schemas.microsoft.com/office/drawing/2014/main" xmlns="" val="2739516737"/>
                    </a:ext>
                  </a:extLst>
                </a:gridCol>
                <a:gridCol w="1138238">
                  <a:extLst>
                    <a:ext uri="{9D8B030D-6E8A-4147-A177-3AD203B41FA5}">
                      <a16:colId xmlns:a16="http://schemas.microsoft.com/office/drawing/2014/main" xmlns="" val="1766475486"/>
                    </a:ext>
                  </a:extLst>
                </a:gridCol>
                <a:gridCol w="1138238">
                  <a:extLst>
                    <a:ext uri="{9D8B030D-6E8A-4147-A177-3AD203B41FA5}">
                      <a16:colId xmlns:a16="http://schemas.microsoft.com/office/drawing/2014/main" xmlns="" val="2701203405"/>
                    </a:ext>
                  </a:extLst>
                </a:gridCol>
                <a:gridCol w="1138238">
                  <a:extLst>
                    <a:ext uri="{9D8B030D-6E8A-4147-A177-3AD203B41FA5}">
                      <a16:colId xmlns:a16="http://schemas.microsoft.com/office/drawing/2014/main" xmlns="" val="3701939803"/>
                    </a:ext>
                  </a:extLst>
                </a:gridCol>
              </a:tblGrid>
              <a:tr h="396000">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(117)</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Mid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141)</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(126)</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18-34s without kids</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136)</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(139)</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119)</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18-34s without kids</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149)</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(137)</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140)</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141)</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(151)</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138)</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209)</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(146)</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119)</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C1C2DE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110)</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Mid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170)</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(208)</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121)</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C1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152)</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317)</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endPar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endParaRP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endPar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endParaRP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endPar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endParaRP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endParaRPr kumimoji="0" lang="en-GB" sz="900" b="0" i="0" u="none" strike="noStrike" kern="1200" cap="none" spc="0" normalizeH="0" baseline="0" noProof="0" dirty="0">
                        <a:ln>
                          <a:noFill/>
                        </a:ln>
                        <a:solidFill>
                          <a:srgbClr val="FF0000"/>
                        </a:solidFill>
                        <a:effectLst/>
                        <a:uLnTx/>
                        <a:uFillTx/>
                        <a:latin typeface="Arial" panose="020B0604020202020204" pitchFamily="34" charset="0"/>
                        <a:ea typeface="+mn-ea"/>
                        <a:cs typeface="Arial" panose="020B0604020202020204" pitchFamily="34" charset="0"/>
                      </a:endParaRP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endPar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endParaRP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endPar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endParaRP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endPar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endParaRP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endParaRPr kumimoji="0" lang="en-GB" sz="900" b="0" i="0" u="none" strike="noStrike" kern="1200" cap="none" spc="0" normalizeH="0" baseline="0" noProof="0" dirty="0">
                        <a:ln>
                          <a:noFill/>
                        </a:ln>
                        <a:solidFill>
                          <a:srgbClr val="FF0000"/>
                        </a:solidFill>
                        <a:effectLst/>
                        <a:uLnTx/>
                        <a:uFillTx/>
                        <a:latin typeface="Arial" panose="020B0604020202020204" pitchFamily="34" charset="0"/>
                        <a:ea typeface="+mn-ea"/>
                        <a:cs typeface="Arial" panose="020B0604020202020204" pitchFamily="34" charset="0"/>
                      </a:endParaRP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endPar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endParaRP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endPar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endParaRP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endPar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endParaRP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endParaRPr kumimoji="0" lang="en-GB" sz="900" b="0" i="0" u="none" strike="noStrike" kern="1200" cap="none" spc="0" normalizeH="0" baseline="0" noProof="0" dirty="0">
                        <a:ln>
                          <a:noFill/>
                        </a:ln>
                        <a:solidFill>
                          <a:srgbClr val="FF0000"/>
                        </a:solidFill>
                        <a:effectLst/>
                        <a:uLnTx/>
                        <a:uFillTx/>
                        <a:latin typeface="Arial" panose="020B0604020202020204" pitchFamily="34" charset="0"/>
                        <a:ea typeface="+mn-ea"/>
                        <a:cs typeface="Arial" panose="020B0604020202020204" pitchFamily="34" charset="0"/>
                      </a:endParaRP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sp>
        <p:nvSpPr>
          <p:cNvPr id="59" name="Rectangle 58"/>
          <p:cNvSpPr/>
          <p:nvPr/>
        </p:nvSpPr>
        <p:spPr>
          <a:xfrm>
            <a:off x="2344387" y="1450600"/>
            <a:ext cx="2964213"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MARKET LEVEL</a:t>
            </a:r>
          </a:p>
          <a:p>
            <a:pPr>
              <a:lnSpc>
                <a:spcPts val="1100"/>
              </a:lnSpc>
            </a:pPr>
            <a:r>
              <a:rPr lang="en-GB" sz="1200" b="1" dirty="0">
                <a:solidFill>
                  <a:srgbClr val="120742"/>
                </a:solidFill>
                <a:latin typeface="Arial" panose="020B0604020202020204" pitchFamily="34" charset="0"/>
                <a:cs typeface="Arial" panose="020B0604020202020204" pitchFamily="34" charset="0"/>
              </a:rPr>
              <a:t>DEMOGRAPHIC SKEWS </a:t>
            </a:r>
          </a:p>
          <a:p>
            <a:pPr>
              <a:lnSpc>
                <a:spcPts val="1100"/>
              </a:lnSpc>
            </a:pPr>
            <a:r>
              <a:rPr lang="en-GB" sz="700" dirty="0">
                <a:latin typeface="Arial" panose="020B0604020202020204" pitchFamily="34" charset="0"/>
                <a:cs typeface="Arial" panose="020B0604020202020204" pitchFamily="34" charset="0"/>
              </a:rPr>
              <a:t>CALLING OUT OF BIGGEST SKEWS IN LEVEL OF CONSIDERATION OF ACTIVITY BY AGE, GENDER SOCIAL GRADE AND LIFESTAGE </a:t>
            </a:r>
          </a:p>
        </p:txBody>
      </p:sp>
      <p:sp>
        <p:nvSpPr>
          <p:cNvPr id="60" name="Rectangle 59"/>
          <p:cNvSpPr/>
          <p:nvPr/>
        </p:nvSpPr>
        <p:spPr>
          <a:xfrm>
            <a:off x="6955787" y="1450600"/>
            <a:ext cx="2094233"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CROSS-OVER WITH OTHER ACTIVITIES</a:t>
            </a:r>
          </a:p>
          <a:p>
            <a:pPr>
              <a:lnSpc>
                <a:spcPts val="1100"/>
              </a:lnSpc>
            </a:pPr>
            <a:r>
              <a:rPr lang="en-GB" sz="700" dirty="0">
                <a:latin typeface="Arial" panose="020B0604020202020204" pitchFamily="34" charset="0"/>
                <a:cs typeface="Arial" panose="020B0604020202020204" pitchFamily="34" charset="0"/>
              </a:rPr>
              <a:t>CONSIDERATION OF OTHER ACTIVITIES AMONG CONSIDERING ACTIVITY (TOP 2 BOX)</a:t>
            </a:r>
          </a:p>
        </p:txBody>
      </p:sp>
      <p:graphicFrame>
        <p:nvGraphicFramePr>
          <p:cNvPr id="25" name="Chart Placeholder 7">
            <a:extLst>
              <a:ext uri="{FF2B5EF4-FFF2-40B4-BE49-F238E27FC236}">
                <a16:creationId xmlns:a16="http://schemas.microsoft.com/office/drawing/2014/main" xmlns="" id="{54788476-928D-42CA-9C8C-54A37FBEE6AA}"/>
              </a:ext>
            </a:extLst>
          </p:cNvPr>
          <p:cNvGraphicFramePr>
            <a:graphicFrameLocks/>
          </p:cNvGraphicFramePr>
          <p:nvPr>
            <p:extLst>
              <p:ext uri="{D42A27DB-BD31-4B8C-83A1-F6EECF244321}">
                <p14:modId xmlns:p14="http://schemas.microsoft.com/office/powerpoint/2010/main" val="1560270682"/>
              </p:ext>
            </p:extLst>
          </p:nvPr>
        </p:nvGraphicFramePr>
        <p:xfrm>
          <a:off x="-1366069" y="855950"/>
          <a:ext cx="9743207" cy="467610"/>
        </p:xfrm>
        <a:graphic>
          <a:graphicData uri="http://schemas.openxmlformats.org/drawingml/2006/chart">
            <c:chart xmlns:c="http://schemas.openxmlformats.org/drawingml/2006/chart" xmlns:r="http://schemas.openxmlformats.org/officeDocument/2006/relationships" r:id="rId9"/>
          </a:graphicData>
        </a:graphic>
      </p:graphicFrame>
      <p:sp>
        <p:nvSpPr>
          <p:cNvPr id="26" name="Rectangle 25">
            <a:extLst>
              <a:ext uri="{FF2B5EF4-FFF2-40B4-BE49-F238E27FC236}">
                <a16:creationId xmlns:a16="http://schemas.microsoft.com/office/drawing/2014/main" xmlns="" id="{848B5636-C6EC-4307-964F-A39CB3314463}"/>
              </a:ext>
            </a:extLst>
          </p:cNvPr>
          <p:cNvSpPr/>
          <p:nvPr/>
        </p:nvSpPr>
        <p:spPr>
          <a:xfrm>
            <a:off x="1830724" y="665551"/>
            <a:ext cx="564257" cy="276999"/>
          </a:xfrm>
          <a:prstGeom prst="rect">
            <a:avLst/>
          </a:prstGeom>
          <a:solidFill>
            <a:schemeClr val="bg1"/>
          </a:solidFill>
        </p:spPr>
        <p:txBody>
          <a:bodyPr wrap="none" lIns="0" tIns="0" rIns="0" bIns="0">
            <a:spAutoFit/>
          </a:bodyPr>
          <a:lstStyle/>
          <a:p>
            <a:r>
              <a:rPr lang="en-GB" sz="900" dirty="0">
                <a:solidFill>
                  <a:srgbClr val="92D050"/>
                </a:solidFill>
                <a:latin typeface="Arial" panose="020B0604020202020204" pitchFamily="34" charset="0"/>
                <a:cs typeface="Arial" panose="020B0604020202020204" pitchFamily="34" charset="0"/>
              </a:rPr>
              <a:t>Very likely</a:t>
            </a:r>
          </a:p>
          <a:p>
            <a:r>
              <a:rPr lang="en-GB" sz="900" dirty="0">
                <a:solidFill>
                  <a:srgbClr val="92D050"/>
                </a:solidFill>
                <a:latin typeface="Arial" panose="020B0604020202020204" pitchFamily="34" charset="0"/>
                <a:cs typeface="Arial" panose="020B0604020202020204" pitchFamily="34" charset="0"/>
              </a:rPr>
              <a:t>to consider</a:t>
            </a:r>
          </a:p>
        </p:txBody>
      </p:sp>
      <p:sp>
        <p:nvSpPr>
          <p:cNvPr id="27" name="Rectangle 26">
            <a:extLst>
              <a:ext uri="{FF2B5EF4-FFF2-40B4-BE49-F238E27FC236}">
                <a16:creationId xmlns:a16="http://schemas.microsoft.com/office/drawing/2014/main" xmlns="" id="{02CB1C2B-34BD-4ACE-90C7-AA87157AD1B7}"/>
              </a:ext>
            </a:extLst>
          </p:cNvPr>
          <p:cNvSpPr/>
          <p:nvPr/>
        </p:nvSpPr>
        <p:spPr>
          <a:xfrm>
            <a:off x="3086160" y="951255"/>
            <a:ext cx="769441" cy="276999"/>
          </a:xfrm>
          <a:prstGeom prst="rect">
            <a:avLst/>
          </a:prstGeom>
          <a:solidFill>
            <a:schemeClr val="bg1"/>
          </a:solidFill>
        </p:spPr>
        <p:txBody>
          <a:bodyPr wrap="none" lIns="0" tIns="0" rIns="0" bIns="0">
            <a:spAutoFit/>
          </a:bodyPr>
          <a:lstStyle/>
          <a:p>
            <a:r>
              <a:rPr lang="en-GB" sz="900" dirty="0">
                <a:solidFill>
                  <a:srgbClr val="00B050"/>
                </a:solidFill>
                <a:latin typeface="Arial" panose="020B0604020202020204" pitchFamily="34" charset="0"/>
                <a:cs typeface="Arial" panose="020B0604020202020204" pitchFamily="34" charset="0"/>
              </a:rPr>
              <a:t>Definitely </a:t>
            </a:r>
          </a:p>
          <a:p>
            <a:r>
              <a:rPr lang="en-GB" sz="900" dirty="0">
                <a:solidFill>
                  <a:srgbClr val="00B050"/>
                </a:solidFill>
                <a:latin typeface="Arial" panose="020B0604020202020204" pitchFamily="34" charset="0"/>
                <a:cs typeface="Arial" panose="020B0604020202020204" pitchFamily="34" charset="0"/>
              </a:rPr>
              <a:t>would consider</a:t>
            </a:r>
          </a:p>
        </p:txBody>
      </p:sp>
    </p:spTree>
    <p:extLst>
      <p:ext uri="{BB962C8B-B14F-4D97-AF65-F5344CB8AC3E}">
        <p14:creationId xmlns:p14="http://schemas.microsoft.com/office/powerpoint/2010/main" val="2303048680"/>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ext Placeholder 17"/>
          <p:cNvSpPr>
            <a:spLocks noGrp="1"/>
          </p:cNvSpPr>
          <p:nvPr>
            <p:ph type="body" sz="quarter" idx="13"/>
          </p:nvPr>
        </p:nvSpPr>
        <p:spPr>
          <a:xfrm>
            <a:off x="364445" y="6396162"/>
            <a:ext cx="4381504" cy="274638"/>
          </a:xfrm>
        </p:spPr>
        <p:txBody>
          <a:bodyPr lIns="0"/>
          <a:lstStyle/>
          <a:p>
            <a:r>
              <a:rPr lang="en-GB" dirty="0"/>
              <a:t>Discover England Fund – Activities &amp; Themes Research 2017</a:t>
            </a:r>
          </a:p>
        </p:txBody>
      </p:sp>
      <p:pic>
        <p:nvPicPr>
          <p:cNvPr id="6" name="Picture 5"/>
          <p:cNvPicPr>
            <a:picLocks noChangeAspect="1"/>
          </p:cNvPicPr>
          <p:nvPr/>
        </p:nvPicPr>
        <p:blipFill>
          <a:blip r:embed="rId3">
            <a:clrChange>
              <a:clrFrom>
                <a:srgbClr val="FFFFFF"/>
              </a:clrFrom>
              <a:clrTo>
                <a:srgbClr val="FFFFFF">
                  <a:alpha val="0"/>
                </a:srgbClr>
              </a:clrTo>
            </a:clrChange>
          </a:blip>
          <a:stretch>
            <a:fillRect/>
          </a:stretch>
        </p:blipFill>
        <p:spPr>
          <a:xfrm>
            <a:off x="7118198" y="6384361"/>
            <a:ext cx="947246" cy="257740"/>
          </a:xfrm>
          <a:prstGeom prst="rect">
            <a:avLst/>
          </a:prstGeom>
        </p:spPr>
      </p:pic>
      <p:pic>
        <p:nvPicPr>
          <p:cNvPr id="24" name="Picture 23"/>
          <p:cNvPicPr>
            <a:picLocks noChangeAspect="1"/>
          </p:cNvPicPr>
          <p:nvPr/>
        </p:nvPicPr>
        <p:blipFill rotWithShape="1">
          <a:blip r:embed="rId4"/>
          <a:srcRect l="17343" t="4419" r="12023" b="12561"/>
          <a:stretch/>
        </p:blipFill>
        <p:spPr>
          <a:xfrm>
            <a:off x="8172950" y="6341608"/>
            <a:ext cx="359990" cy="355944"/>
          </a:xfrm>
          <a:prstGeom prst="ellipse">
            <a:avLst/>
          </a:prstGeom>
        </p:spPr>
      </p:pic>
      <p:sp>
        <p:nvSpPr>
          <p:cNvPr id="38" name="TextBox 37"/>
          <p:cNvSpPr txBox="1"/>
          <p:nvPr/>
        </p:nvSpPr>
        <p:spPr>
          <a:xfrm>
            <a:off x="1997213" y="274989"/>
            <a:ext cx="4897451" cy="307777"/>
          </a:xfrm>
          <a:prstGeom prst="rect">
            <a:avLst/>
          </a:prstGeom>
          <a:noFill/>
        </p:spPr>
        <p:txBody>
          <a:bodyPr wrap="square" rtlCol="0">
            <a:spAutoFit/>
          </a:bodyPr>
          <a:lstStyle/>
          <a:p>
            <a:r>
              <a:rPr lang="en-GB" sz="1400" b="1" dirty="0">
                <a:solidFill>
                  <a:schemeClr val="bg1"/>
                </a:solidFill>
                <a:latin typeface="Arial" panose="020B0604020202020204" pitchFamily="34" charset="0"/>
                <a:cs typeface="Arial" panose="020B0604020202020204" pitchFamily="34" charset="0"/>
              </a:rPr>
              <a:t>Cycling or Mountain biking</a:t>
            </a:r>
          </a:p>
        </p:txBody>
      </p:sp>
      <p:pic>
        <p:nvPicPr>
          <p:cNvPr id="31" name="Picture 30"/>
          <p:cNvPicPr>
            <a:picLocks noChangeAspect="1"/>
          </p:cNvPicPr>
          <p:nvPr/>
        </p:nvPicPr>
        <p:blipFill rotWithShape="1">
          <a:blip r:embed="rId5">
            <a:clrChange>
              <a:clrFrom>
                <a:srgbClr val="FFFFFF"/>
              </a:clrFrom>
              <a:clrTo>
                <a:srgbClr val="FFFFFF">
                  <a:alpha val="0"/>
                </a:srgbClr>
              </a:clrTo>
            </a:clrChange>
            <a:duotone>
              <a:schemeClr val="accent1">
                <a:shade val="45000"/>
                <a:satMod val="135000"/>
              </a:schemeClr>
              <a:prstClr val="white"/>
            </a:duotone>
          </a:blip>
          <a:srcRect l="12310"/>
          <a:stretch/>
        </p:blipFill>
        <p:spPr>
          <a:xfrm>
            <a:off x="2312861" y="2221322"/>
            <a:ext cx="1060577" cy="409658"/>
          </a:xfrm>
          <a:prstGeom prst="rect">
            <a:avLst/>
          </a:prstGeom>
        </p:spPr>
      </p:pic>
      <p:grpSp>
        <p:nvGrpSpPr>
          <p:cNvPr id="35" name="Group 34"/>
          <p:cNvGrpSpPr/>
          <p:nvPr/>
        </p:nvGrpSpPr>
        <p:grpSpPr>
          <a:xfrm>
            <a:off x="3786188" y="2228850"/>
            <a:ext cx="376238" cy="370021"/>
            <a:chOff x="9854026" y="2720970"/>
            <a:chExt cx="2328762" cy="2438400"/>
          </a:xfrm>
        </p:grpSpPr>
        <p:pic>
          <p:nvPicPr>
            <p:cNvPr id="36" name="Picture 35"/>
            <p:cNvPicPr>
              <a:picLocks noChangeAspect="1"/>
            </p:cNvPicPr>
            <p:nvPr/>
          </p:nvPicPr>
          <p:blipFill rotWithShape="1">
            <a:blip r:embed="rId6">
              <a:clrChange>
                <a:clrFrom>
                  <a:srgbClr val="FFFFFF"/>
                </a:clrFrom>
                <a:clrTo>
                  <a:srgbClr val="FFFFFF">
                    <a:alpha val="0"/>
                  </a:srgbClr>
                </a:clrTo>
              </a:clrChange>
              <a:duotone>
                <a:schemeClr val="accent1">
                  <a:shade val="45000"/>
                  <a:satMod val="135000"/>
                </a:schemeClr>
                <a:prstClr val="white"/>
              </a:duotone>
            </a:blip>
            <a:srcRect l="3673" r="64404"/>
            <a:stretch/>
          </p:blipFill>
          <p:spPr>
            <a:xfrm>
              <a:off x="9854026" y="2720970"/>
              <a:ext cx="1173708" cy="2438400"/>
            </a:xfrm>
            <a:prstGeom prst="rect">
              <a:avLst/>
            </a:prstGeom>
          </p:spPr>
        </p:pic>
        <p:pic>
          <p:nvPicPr>
            <p:cNvPr id="41" name="Picture 40"/>
            <p:cNvPicPr>
              <a:picLocks noChangeAspect="1"/>
            </p:cNvPicPr>
            <p:nvPr/>
          </p:nvPicPr>
          <p:blipFill rotWithShape="1">
            <a:blip r:embed="rId6">
              <a:clrChange>
                <a:clrFrom>
                  <a:srgbClr val="FFFFFF"/>
                </a:clrFrom>
                <a:clrTo>
                  <a:srgbClr val="FFFFFF">
                    <a:alpha val="0"/>
                  </a:srgbClr>
                </a:clrTo>
              </a:clrChange>
              <a:duotone>
                <a:schemeClr val="accent1">
                  <a:shade val="45000"/>
                  <a:satMod val="135000"/>
                </a:schemeClr>
                <a:prstClr val="white"/>
              </a:duotone>
            </a:blip>
            <a:srcRect l="66034" r="2043"/>
            <a:stretch/>
          </p:blipFill>
          <p:spPr>
            <a:xfrm>
              <a:off x="11009080" y="2720970"/>
              <a:ext cx="1173708" cy="2438400"/>
            </a:xfrm>
            <a:prstGeom prst="rect">
              <a:avLst/>
            </a:prstGeom>
          </p:spPr>
        </p:pic>
      </p:grpSp>
      <p:pic>
        <p:nvPicPr>
          <p:cNvPr id="43" name="Picture 42"/>
          <p:cNvPicPr>
            <a:picLocks noChangeAspect="1"/>
          </p:cNvPicPr>
          <p:nvPr/>
        </p:nvPicPr>
        <p:blipFill>
          <a:blip r:embed="rId7">
            <a:clrChange>
              <a:clrFrom>
                <a:srgbClr val="FFFFFF"/>
              </a:clrFrom>
              <a:clrTo>
                <a:srgbClr val="FFFFFF">
                  <a:alpha val="0"/>
                </a:srgbClr>
              </a:clrTo>
            </a:clrChange>
            <a:duotone>
              <a:schemeClr val="accent1">
                <a:shade val="45000"/>
                <a:satMod val="135000"/>
              </a:schemeClr>
              <a:prstClr val="white"/>
            </a:duotone>
          </a:blip>
          <a:stretch>
            <a:fillRect/>
          </a:stretch>
        </p:blipFill>
        <p:spPr>
          <a:xfrm>
            <a:off x="4900113" y="2233613"/>
            <a:ext cx="400136" cy="355163"/>
          </a:xfrm>
          <a:prstGeom prst="rect">
            <a:avLst/>
          </a:prstGeom>
        </p:spPr>
      </p:pic>
      <p:pic>
        <p:nvPicPr>
          <p:cNvPr id="45" name="Picture 44"/>
          <p:cNvPicPr>
            <a:picLocks noChangeAspect="1"/>
          </p:cNvPicPr>
          <p:nvPr/>
        </p:nvPicPr>
        <p:blipFill>
          <a:blip r:embed="rId8">
            <a:clrChange>
              <a:clrFrom>
                <a:srgbClr val="FFFFFF"/>
              </a:clrFrom>
              <a:clrTo>
                <a:srgbClr val="FFFFFF">
                  <a:alpha val="0"/>
                </a:srgbClr>
              </a:clrTo>
            </a:clrChange>
            <a:duotone>
              <a:schemeClr val="accent1">
                <a:shade val="45000"/>
                <a:satMod val="135000"/>
              </a:schemeClr>
              <a:prstClr val="white"/>
            </a:duotone>
          </a:blip>
          <a:stretch>
            <a:fillRect/>
          </a:stretch>
        </p:blipFill>
        <p:spPr>
          <a:xfrm>
            <a:off x="5999205" y="2227674"/>
            <a:ext cx="525420" cy="355840"/>
          </a:xfrm>
          <a:prstGeom prst="rect">
            <a:avLst/>
          </a:prstGeom>
        </p:spPr>
      </p:pic>
      <p:sp>
        <p:nvSpPr>
          <p:cNvPr id="33" name="Rectangle 32"/>
          <p:cNvSpPr/>
          <p:nvPr/>
        </p:nvSpPr>
        <p:spPr>
          <a:xfrm>
            <a:off x="222440" y="943161"/>
            <a:ext cx="1550020" cy="323165"/>
          </a:xfrm>
          <a:prstGeom prst="rect">
            <a:avLst/>
          </a:prstGeom>
          <a:noFill/>
        </p:spPr>
        <p:txBody>
          <a:bodyPr wrap="square" lIns="0" tIns="0" rIns="0" bIns="0">
            <a:spAutoFit/>
          </a:bodyPr>
          <a:lstStyle/>
          <a:p>
            <a:pPr algn="r"/>
            <a:r>
              <a:rPr lang="en-GB" sz="1050" b="1" dirty="0">
                <a:latin typeface="Arial" panose="020B0604020202020204" pitchFamily="34" charset="0"/>
                <a:cs typeface="Arial" panose="020B0604020202020204" pitchFamily="34" charset="0"/>
              </a:rPr>
              <a:t>Consideration of </a:t>
            </a:r>
          </a:p>
          <a:p>
            <a:pPr algn="r"/>
            <a:r>
              <a:rPr lang="en-GB" sz="1050" b="1" dirty="0">
                <a:latin typeface="Arial" panose="020B0604020202020204" pitchFamily="34" charset="0"/>
                <a:cs typeface="Arial" panose="020B0604020202020204" pitchFamily="34" charset="0"/>
              </a:rPr>
              <a:t>activity in England </a:t>
            </a:r>
            <a:endParaRPr lang="en-GB" sz="1050" b="1" dirty="0">
              <a:solidFill>
                <a:srgbClr val="00B050"/>
              </a:solidFill>
              <a:latin typeface="Arial" panose="020B0604020202020204" pitchFamily="34" charset="0"/>
              <a:cs typeface="Arial" panose="020B0604020202020204" pitchFamily="34" charset="0"/>
            </a:endParaRPr>
          </a:p>
        </p:txBody>
      </p:sp>
      <p:sp>
        <p:nvSpPr>
          <p:cNvPr id="51" name="Oval 50"/>
          <p:cNvSpPr/>
          <p:nvPr/>
        </p:nvSpPr>
        <p:spPr>
          <a:xfrm>
            <a:off x="7611047"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Tier 4</a:t>
            </a:r>
          </a:p>
          <a:p>
            <a:pPr lvl="0" algn="ctr"/>
            <a:r>
              <a:rPr lang="en-US" sz="900" baseline="-3000" dirty="0">
                <a:solidFill>
                  <a:srgbClr val="120742"/>
                </a:solidFill>
                <a:latin typeface="Arial" panose="020B0604020202020204" pitchFamily="34" charset="0"/>
                <a:cs typeface="Arial" panose="020B0604020202020204" pitchFamily="34" charset="0"/>
              </a:rPr>
              <a:t>Consideration </a:t>
            </a:r>
          </a:p>
          <a:p>
            <a:pPr lvl="0" algn="ctr"/>
            <a:r>
              <a:rPr lang="en-US" sz="900" baseline="-3000" dirty="0">
                <a:solidFill>
                  <a:srgbClr val="120742"/>
                </a:solidFill>
                <a:latin typeface="Arial" panose="020B0604020202020204" pitchFamily="34" charset="0"/>
                <a:cs typeface="Arial" panose="020B0604020202020204" pitchFamily="34" charset="0"/>
              </a:rPr>
              <a:t>tier (activity)</a:t>
            </a:r>
          </a:p>
        </p:txBody>
      </p:sp>
      <p:sp>
        <p:nvSpPr>
          <p:cNvPr id="52" name="Oval 51"/>
          <p:cNvSpPr/>
          <p:nvPr/>
        </p:nvSpPr>
        <p:spPr>
          <a:xfrm>
            <a:off x="8384732"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Rank 35</a:t>
            </a:r>
          </a:p>
          <a:p>
            <a:pPr lvl="0" algn="ctr"/>
            <a:r>
              <a:rPr lang="en-US" sz="900" baseline="-3000" dirty="0">
                <a:solidFill>
                  <a:srgbClr val="120742"/>
                </a:solidFill>
                <a:latin typeface="Arial" panose="020B0604020202020204" pitchFamily="34" charset="0"/>
                <a:cs typeface="Arial" panose="020B0604020202020204" pitchFamily="34" charset="0"/>
              </a:rPr>
              <a:t>Activity cluster</a:t>
            </a:r>
          </a:p>
          <a:p>
            <a:pPr lvl="0" algn="ctr"/>
            <a:r>
              <a:rPr lang="en-US" sz="900" baseline="-3000" dirty="0">
                <a:solidFill>
                  <a:srgbClr val="120742"/>
                </a:solidFill>
                <a:latin typeface="Arial" panose="020B0604020202020204" pitchFamily="34" charset="0"/>
                <a:cs typeface="Arial" panose="020B0604020202020204" pitchFamily="34" charset="0"/>
              </a:rPr>
              <a:t>ranking </a:t>
            </a:r>
          </a:p>
        </p:txBody>
      </p:sp>
      <p:sp>
        <p:nvSpPr>
          <p:cNvPr id="53" name="Oval 52"/>
          <p:cNvSpPr/>
          <p:nvPr/>
        </p:nvSpPr>
        <p:spPr>
          <a:xfrm>
            <a:off x="6837362"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27%</a:t>
            </a:r>
          </a:p>
          <a:p>
            <a:pPr lvl="0" algn="ctr"/>
            <a:r>
              <a:rPr lang="en-US" sz="900" baseline="-3000" dirty="0">
                <a:solidFill>
                  <a:srgbClr val="120742"/>
                </a:solidFill>
                <a:latin typeface="Arial" panose="020B0604020202020204" pitchFamily="34" charset="0"/>
                <a:cs typeface="Arial" panose="020B0604020202020204" pitchFamily="34" charset="0"/>
              </a:rPr>
              <a:t>Consideration </a:t>
            </a:r>
          </a:p>
          <a:p>
            <a:pPr lvl="0" algn="ctr"/>
            <a:r>
              <a:rPr lang="en-US" sz="900" baseline="-3000" dirty="0">
                <a:solidFill>
                  <a:srgbClr val="120742"/>
                </a:solidFill>
                <a:latin typeface="Arial" panose="020B0604020202020204" pitchFamily="34" charset="0"/>
                <a:cs typeface="Arial" panose="020B0604020202020204" pitchFamily="34" charset="0"/>
              </a:rPr>
              <a:t>of activity</a:t>
            </a:r>
          </a:p>
        </p:txBody>
      </p:sp>
      <p:graphicFrame>
        <p:nvGraphicFramePr>
          <p:cNvPr id="54" name="Table 53"/>
          <p:cNvGraphicFramePr>
            <a:graphicFrameLocks noGrp="1"/>
          </p:cNvGraphicFramePr>
          <p:nvPr>
            <p:extLst>
              <p:ext uri="{D42A27DB-BD31-4B8C-83A1-F6EECF244321}">
                <p14:modId xmlns:p14="http://schemas.microsoft.com/office/powerpoint/2010/main" val="1286329930"/>
              </p:ext>
            </p:extLst>
          </p:nvPr>
        </p:nvGraphicFramePr>
        <p:xfrm>
          <a:off x="352419" y="2220075"/>
          <a:ext cx="1817372" cy="3996000"/>
        </p:xfrm>
        <a:graphic>
          <a:graphicData uri="http://schemas.openxmlformats.org/drawingml/2006/table">
            <a:tbl>
              <a:tblPr>
                <a:tableStyleId>{5C22544A-7EE6-4342-B048-85BDC9FD1C3A}</a:tableStyleId>
              </a:tblPr>
              <a:tblGrid>
                <a:gridCol w="506413">
                  <a:extLst>
                    <a:ext uri="{9D8B030D-6E8A-4147-A177-3AD203B41FA5}">
                      <a16:colId xmlns:a16="http://schemas.microsoft.com/office/drawing/2014/main" xmlns="" val="63228188"/>
                    </a:ext>
                  </a:extLst>
                </a:gridCol>
                <a:gridCol w="495871">
                  <a:extLst>
                    <a:ext uri="{9D8B030D-6E8A-4147-A177-3AD203B41FA5}">
                      <a16:colId xmlns:a16="http://schemas.microsoft.com/office/drawing/2014/main" xmlns="" val="1958371471"/>
                    </a:ext>
                  </a:extLst>
                </a:gridCol>
                <a:gridCol w="369316">
                  <a:extLst>
                    <a:ext uri="{9D8B030D-6E8A-4147-A177-3AD203B41FA5}">
                      <a16:colId xmlns:a16="http://schemas.microsoft.com/office/drawing/2014/main" xmlns="" val="2739516737"/>
                    </a:ext>
                  </a:extLst>
                </a:gridCol>
                <a:gridCol w="445772">
                  <a:extLst>
                    <a:ext uri="{9D8B030D-6E8A-4147-A177-3AD203B41FA5}">
                      <a16:colId xmlns:a16="http://schemas.microsoft.com/office/drawing/2014/main" xmlns="" val="2729930291"/>
                    </a:ext>
                  </a:extLst>
                </a:gridCol>
              </a:tblGrid>
              <a:tr h="396000">
                <a:tc>
                  <a:txBody>
                    <a:bodyPr/>
                    <a:lstStyle/>
                    <a:p>
                      <a:pPr algn="l" fontAlgn="b"/>
                      <a:r>
                        <a:rPr lang="en-GB" sz="1100" b="1" i="0" u="none" strike="noStrike" dirty="0">
                          <a:solidFill>
                            <a:schemeClr val="tx1"/>
                          </a:solidFill>
                          <a:effectLst/>
                          <a:latin typeface="Arial" panose="020B0604020202020204" pitchFamily="34" charset="0"/>
                          <a:cs typeface="Arial" panose="020B0604020202020204" pitchFamily="34" charset="0"/>
                        </a:rPr>
                        <a:t>Market</a:t>
                      </a:r>
                    </a:p>
                  </a:txBody>
                  <a:tcPr marL="9525" marR="9525" marT="0" marB="0">
                    <a:lnL w="12700" cmpd="sng">
                      <a:noFill/>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8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 &amp; INDEX </a:t>
                      </a:r>
                      <a:endParaRPr lang="en-GB" sz="2000" b="1" i="0" u="none" strike="noStrike" dirty="0">
                        <a:solidFill>
                          <a:schemeClr val="tx1"/>
                        </a:solidFill>
                        <a:effectLst/>
                        <a:latin typeface="Arial" panose="020B0604020202020204" pitchFamily="34" charset="0"/>
                        <a:cs typeface="Arial" panose="020B0604020202020204" pitchFamily="34" charset="0"/>
                      </a:endParaRPr>
                    </a:p>
                  </a:txBody>
                  <a:tcPr marL="9525" marR="9525" marT="0"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en-GB" sz="1100" b="1"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1100" b="1"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Rank</a:t>
                      </a:r>
                      <a:endParaRPr kumimoji="0" lang="en-GB" sz="11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9525" marR="9525" marT="0" marB="0">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CH</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38%</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142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37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USA</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32%</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120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37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IT</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32%</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119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92D05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32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SP</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30%</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112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92D05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31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NL</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28%</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105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26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FR</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27%</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99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33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UK</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24%</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90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33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DE</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17%</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64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C0000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33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AUS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16%</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61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C0000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38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NO</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12%</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45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C0000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36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sp>
        <p:nvSpPr>
          <p:cNvPr id="55" name="Rectangle 54"/>
          <p:cNvSpPr/>
          <p:nvPr/>
        </p:nvSpPr>
        <p:spPr>
          <a:xfrm>
            <a:off x="352419" y="1450600"/>
            <a:ext cx="1909642"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MARKET LEVEL CONSIDERATION</a:t>
            </a:r>
          </a:p>
          <a:p>
            <a:pPr>
              <a:lnSpc>
                <a:spcPts val="1100"/>
              </a:lnSpc>
            </a:pPr>
            <a:r>
              <a:rPr lang="en-GB" sz="700" dirty="0">
                <a:latin typeface="Arial" panose="020B0604020202020204" pitchFamily="34" charset="0"/>
                <a:cs typeface="Arial" panose="020B0604020202020204" pitchFamily="34" charset="0"/>
              </a:rPr>
              <a:t>TOP 2 BOX CONSIDERATION OF ACTIVITY INDEXED VS. TOTAL &amp;  RANKED </a:t>
            </a:r>
          </a:p>
        </p:txBody>
      </p:sp>
      <p:graphicFrame>
        <p:nvGraphicFramePr>
          <p:cNvPr id="56" name="Table 55"/>
          <p:cNvGraphicFramePr>
            <a:graphicFrameLocks noGrp="1"/>
          </p:cNvGraphicFramePr>
          <p:nvPr>
            <p:extLst>
              <p:ext uri="{D42A27DB-BD31-4B8C-83A1-F6EECF244321}">
                <p14:modId xmlns:p14="http://schemas.microsoft.com/office/powerpoint/2010/main" val="3641758116"/>
              </p:ext>
            </p:extLst>
          </p:nvPr>
        </p:nvGraphicFramePr>
        <p:xfrm>
          <a:off x="6961775" y="2220075"/>
          <a:ext cx="2031429" cy="3996000"/>
        </p:xfrm>
        <a:graphic>
          <a:graphicData uri="http://schemas.openxmlformats.org/drawingml/2006/table">
            <a:tbl>
              <a:tblPr>
                <a:tableStyleId>{5C22544A-7EE6-4342-B048-85BDC9FD1C3A}</a:tableStyleId>
              </a:tblPr>
              <a:tblGrid>
                <a:gridCol w="1440000">
                  <a:extLst>
                    <a:ext uri="{9D8B030D-6E8A-4147-A177-3AD203B41FA5}">
                      <a16:colId xmlns:a16="http://schemas.microsoft.com/office/drawing/2014/main" xmlns="" val="63228188"/>
                    </a:ext>
                  </a:extLst>
                </a:gridCol>
                <a:gridCol w="591429">
                  <a:extLst>
                    <a:ext uri="{9D8B030D-6E8A-4147-A177-3AD203B41FA5}">
                      <a16:colId xmlns:a16="http://schemas.microsoft.com/office/drawing/2014/main" xmlns="" val="2739516737"/>
                    </a:ext>
                  </a:extLst>
                </a:gridCol>
              </a:tblGrid>
              <a:tr h="396000">
                <a:tc>
                  <a:txBody>
                    <a:bodyPr/>
                    <a:lstStyle/>
                    <a:p>
                      <a:pPr algn="l" fontAlgn="b"/>
                      <a:r>
                        <a:rPr lang="en-GB" sz="1100" b="1" i="0" u="none" strike="noStrike" dirty="0">
                          <a:solidFill>
                            <a:schemeClr val="tx1"/>
                          </a:solidFill>
                          <a:effectLst/>
                          <a:latin typeface="Arial" panose="020B0604020202020204" pitchFamily="34" charset="0"/>
                          <a:cs typeface="Arial" panose="020B0604020202020204" pitchFamily="34" charset="0"/>
                        </a:rPr>
                        <a:t>Activity</a:t>
                      </a:r>
                    </a:p>
                  </a:txBody>
                  <a:tcPr marL="9525" marR="9525" marT="9525" marB="0">
                    <a:lnL w="12700" cmpd="sng">
                      <a:noFill/>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7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a:t>
                      </a:r>
                      <a:endParaRPr kumimoji="0" lang="en-GB" sz="18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Exploring villages / rural areas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87%</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castle / palace / historic house</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85%</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Seeing world famous or iconic places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85%</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historic monument</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84%</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park/garden</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84%</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Trying local food &amp; drink specialities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82%</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Short (&lt; 2hrs) country or coastal walk</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82%</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Event associated with local traditions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82%</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Long (&gt; half day) country or coastal walk</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82%</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Food &amp; drink tour or attraction</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80%</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graphicFrame>
        <p:nvGraphicFramePr>
          <p:cNvPr id="58" name="Table 57"/>
          <p:cNvGraphicFramePr>
            <a:graphicFrameLocks noGrp="1"/>
          </p:cNvGraphicFramePr>
          <p:nvPr>
            <p:extLst>
              <p:ext uri="{D42A27DB-BD31-4B8C-83A1-F6EECF244321}">
                <p14:modId xmlns:p14="http://schemas.microsoft.com/office/powerpoint/2010/main" val="32270507"/>
              </p:ext>
            </p:extLst>
          </p:nvPr>
        </p:nvGraphicFramePr>
        <p:xfrm>
          <a:off x="2260600" y="2220390"/>
          <a:ext cx="4552952" cy="3996000"/>
        </p:xfrm>
        <a:graphic>
          <a:graphicData uri="http://schemas.openxmlformats.org/drawingml/2006/table">
            <a:tbl>
              <a:tblPr>
                <a:tableStyleId>{5C22544A-7EE6-4342-B048-85BDC9FD1C3A}</a:tableStyleId>
              </a:tblPr>
              <a:tblGrid>
                <a:gridCol w="1138238">
                  <a:extLst>
                    <a:ext uri="{9D8B030D-6E8A-4147-A177-3AD203B41FA5}">
                      <a16:colId xmlns:a16="http://schemas.microsoft.com/office/drawing/2014/main" xmlns="" val="2739516737"/>
                    </a:ext>
                  </a:extLst>
                </a:gridCol>
                <a:gridCol w="1138238">
                  <a:extLst>
                    <a:ext uri="{9D8B030D-6E8A-4147-A177-3AD203B41FA5}">
                      <a16:colId xmlns:a16="http://schemas.microsoft.com/office/drawing/2014/main" xmlns="" val="1766475486"/>
                    </a:ext>
                  </a:extLst>
                </a:gridCol>
                <a:gridCol w="1138238">
                  <a:extLst>
                    <a:ext uri="{9D8B030D-6E8A-4147-A177-3AD203B41FA5}">
                      <a16:colId xmlns:a16="http://schemas.microsoft.com/office/drawing/2014/main" xmlns="" val="2701203405"/>
                    </a:ext>
                  </a:extLst>
                </a:gridCol>
                <a:gridCol w="1138238">
                  <a:extLst>
                    <a:ext uri="{9D8B030D-6E8A-4147-A177-3AD203B41FA5}">
                      <a16:colId xmlns:a16="http://schemas.microsoft.com/office/drawing/2014/main" xmlns="" val="3701939803"/>
                    </a:ext>
                  </a:extLst>
                </a:gridCol>
              </a:tblGrid>
              <a:tr h="396000">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(113)</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AB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110)</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Mid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115)</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(130)</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113)</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120)</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148)</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(123)</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110)</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118)</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Mid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135)</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(116)</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118)</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136)</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(130)</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118)</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135)</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Mid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129)</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(136)</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110)</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181)</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145)</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(160)</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123)</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137)</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154)</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(148)</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118)</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217)</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(169)</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Female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110)</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C1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129)</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Mid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175)</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(179)</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135)</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140)</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198)</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sp>
        <p:nvSpPr>
          <p:cNvPr id="59" name="Rectangle 58"/>
          <p:cNvSpPr/>
          <p:nvPr/>
        </p:nvSpPr>
        <p:spPr>
          <a:xfrm>
            <a:off x="2344387" y="1450600"/>
            <a:ext cx="2976913"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MARKET LEVEL</a:t>
            </a:r>
          </a:p>
          <a:p>
            <a:pPr>
              <a:lnSpc>
                <a:spcPts val="1100"/>
              </a:lnSpc>
            </a:pPr>
            <a:r>
              <a:rPr lang="en-GB" sz="1200" b="1" dirty="0">
                <a:solidFill>
                  <a:srgbClr val="120742"/>
                </a:solidFill>
                <a:latin typeface="Arial" panose="020B0604020202020204" pitchFamily="34" charset="0"/>
                <a:cs typeface="Arial" panose="020B0604020202020204" pitchFamily="34" charset="0"/>
              </a:rPr>
              <a:t>DEMOGRAPHIC SKEWS </a:t>
            </a:r>
          </a:p>
          <a:p>
            <a:pPr>
              <a:lnSpc>
                <a:spcPts val="1100"/>
              </a:lnSpc>
            </a:pPr>
            <a:r>
              <a:rPr lang="en-GB" sz="700" dirty="0">
                <a:latin typeface="Arial" panose="020B0604020202020204" pitchFamily="34" charset="0"/>
                <a:cs typeface="Arial" panose="020B0604020202020204" pitchFamily="34" charset="0"/>
              </a:rPr>
              <a:t>CALLING OUT OF BIGGEST SKEWS IN LEVEL OF CONSIDERATION OF ACTIVITY BY AGE, GENDER SOCIAL GRADE AND LIFESTAGE </a:t>
            </a:r>
          </a:p>
        </p:txBody>
      </p:sp>
      <p:sp>
        <p:nvSpPr>
          <p:cNvPr id="60" name="Rectangle 59"/>
          <p:cNvSpPr/>
          <p:nvPr/>
        </p:nvSpPr>
        <p:spPr>
          <a:xfrm>
            <a:off x="6955787" y="1450600"/>
            <a:ext cx="2094233"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CROSS-OVER WITH OTHER ACTIVITIES</a:t>
            </a:r>
          </a:p>
          <a:p>
            <a:pPr>
              <a:lnSpc>
                <a:spcPts val="1100"/>
              </a:lnSpc>
            </a:pPr>
            <a:r>
              <a:rPr lang="en-GB" sz="700" dirty="0">
                <a:latin typeface="Arial" panose="020B0604020202020204" pitchFamily="34" charset="0"/>
                <a:cs typeface="Arial" panose="020B0604020202020204" pitchFamily="34" charset="0"/>
              </a:rPr>
              <a:t>CONSIDERATION OF OTHER ACTIVITIES AMONG CONSIDERING ACTIVITY (TOP 2 BOX)</a:t>
            </a:r>
          </a:p>
        </p:txBody>
      </p:sp>
      <p:graphicFrame>
        <p:nvGraphicFramePr>
          <p:cNvPr id="25" name="Chart Placeholder 7">
            <a:extLst>
              <a:ext uri="{FF2B5EF4-FFF2-40B4-BE49-F238E27FC236}">
                <a16:creationId xmlns:a16="http://schemas.microsoft.com/office/drawing/2014/main" xmlns="" id="{29E6A0D2-6C22-4334-9D38-2E342951439A}"/>
              </a:ext>
            </a:extLst>
          </p:cNvPr>
          <p:cNvGraphicFramePr>
            <a:graphicFrameLocks/>
          </p:cNvGraphicFramePr>
          <p:nvPr>
            <p:extLst>
              <p:ext uri="{D42A27DB-BD31-4B8C-83A1-F6EECF244321}">
                <p14:modId xmlns:p14="http://schemas.microsoft.com/office/powerpoint/2010/main" val="2000252806"/>
              </p:ext>
            </p:extLst>
          </p:nvPr>
        </p:nvGraphicFramePr>
        <p:xfrm>
          <a:off x="-1366069" y="855950"/>
          <a:ext cx="9743207" cy="467610"/>
        </p:xfrm>
        <a:graphic>
          <a:graphicData uri="http://schemas.openxmlformats.org/drawingml/2006/chart">
            <c:chart xmlns:c="http://schemas.openxmlformats.org/drawingml/2006/chart" xmlns:r="http://schemas.openxmlformats.org/officeDocument/2006/relationships" r:id="rId9"/>
          </a:graphicData>
        </a:graphic>
      </p:graphicFrame>
      <p:sp>
        <p:nvSpPr>
          <p:cNvPr id="26" name="Rectangle 25">
            <a:extLst>
              <a:ext uri="{FF2B5EF4-FFF2-40B4-BE49-F238E27FC236}">
                <a16:creationId xmlns:a16="http://schemas.microsoft.com/office/drawing/2014/main" xmlns="" id="{F4C63DA8-D41B-42DD-9D55-B5708D657D1B}"/>
              </a:ext>
            </a:extLst>
          </p:cNvPr>
          <p:cNvSpPr/>
          <p:nvPr/>
        </p:nvSpPr>
        <p:spPr>
          <a:xfrm>
            <a:off x="1830724" y="665551"/>
            <a:ext cx="564257" cy="276999"/>
          </a:xfrm>
          <a:prstGeom prst="rect">
            <a:avLst/>
          </a:prstGeom>
          <a:solidFill>
            <a:schemeClr val="bg1"/>
          </a:solidFill>
        </p:spPr>
        <p:txBody>
          <a:bodyPr wrap="none" lIns="0" tIns="0" rIns="0" bIns="0">
            <a:spAutoFit/>
          </a:bodyPr>
          <a:lstStyle/>
          <a:p>
            <a:r>
              <a:rPr lang="en-GB" sz="900" dirty="0">
                <a:solidFill>
                  <a:srgbClr val="92D050"/>
                </a:solidFill>
                <a:latin typeface="Arial" panose="020B0604020202020204" pitchFamily="34" charset="0"/>
                <a:cs typeface="Arial" panose="020B0604020202020204" pitchFamily="34" charset="0"/>
              </a:rPr>
              <a:t>Very likely</a:t>
            </a:r>
          </a:p>
          <a:p>
            <a:r>
              <a:rPr lang="en-GB" sz="900" dirty="0">
                <a:solidFill>
                  <a:srgbClr val="92D050"/>
                </a:solidFill>
                <a:latin typeface="Arial" panose="020B0604020202020204" pitchFamily="34" charset="0"/>
                <a:cs typeface="Arial" panose="020B0604020202020204" pitchFamily="34" charset="0"/>
              </a:rPr>
              <a:t>to consider</a:t>
            </a:r>
          </a:p>
        </p:txBody>
      </p:sp>
      <p:sp>
        <p:nvSpPr>
          <p:cNvPr id="27" name="Rectangle 26">
            <a:extLst>
              <a:ext uri="{FF2B5EF4-FFF2-40B4-BE49-F238E27FC236}">
                <a16:creationId xmlns:a16="http://schemas.microsoft.com/office/drawing/2014/main" xmlns="" id="{56DBD6E3-D8F5-471E-9FE3-EE8DC7100F98}"/>
              </a:ext>
            </a:extLst>
          </p:cNvPr>
          <p:cNvSpPr/>
          <p:nvPr/>
        </p:nvSpPr>
        <p:spPr>
          <a:xfrm>
            <a:off x="3057687" y="951301"/>
            <a:ext cx="769441" cy="276999"/>
          </a:xfrm>
          <a:prstGeom prst="rect">
            <a:avLst/>
          </a:prstGeom>
          <a:solidFill>
            <a:schemeClr val="bg1"/>
          </a:solidFill>
        </p:spPr>
        <p:txBody>
          <a:bodyPr wrap="none" lIns="0" tIns="0" rIns="0" bIns="0">
            <a:spAutoFit/>
          </a:bodyPr>
          <a:lstStyle/>
          <a:p>
            <a:r>
              <a:rPr lang="en-GB" sz="900" dirty="0">
                <a:solidFill>
                  <a:srgbClr val="00B050"/>
                </a:solidFill>
                <a:latin typeface="Arial" panose="020B0604020202020204" pitchFamily="34" charset="0"/>
                <a:cs typeface="Arial" panose="020B0604020202020204" pitchFamily="34" charset="0"/>
              </a:rPr>
              <a:t>Definitely </a:t>
            </a:r>
          </a:p>
          <a:p>
            <a:r>
              <a:rPr lang="en-GB" sz="900" dirty="0">
                <a:solidFill>
                  <a:srgbClr val="00B050"/>
                </a:solidFill>
                <a:latin typeface="Arial" panose="020B0604020202020204" pitchFamily="34" charset="0"/>
                <a:cs typeface="Arial" panose="020B0604020202020204" pitchFamily="34" charset="0"/>
              </a:rPr>
              <a:t>would consider</a:t>
            </a:r>
          </a:p>
        </p:txBody>
      </p:sp>
    </p:spTree>
    <p:extLst>
      <p:ext uri="{BB962C8B-B14F-4D97-AF65-F5344CB8AC3E}">
        <p14:creationId xmlns:p14="http://schemas.microsoft.com/office/powerpoint/2010/main" val="2039676218"/>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ext Placeholder 17"/>
          <p:cNvSpPr>
            <a:spLocks noGrp="1"/>
          </p:cNvSpPr>
          <p:nvPr>
            <p:ph type="body" sz="quarter" idx="13"/>
          </p:nvPr>
        </p:nvSpPr>
        <p:spPr>
          <a:xfrm>
            <a:off x="364445" y="6396162"/>
            <a:ext cx="4381504" cy="274638"/>
          </a:xfrm>
        </p:spPr>
        <p:txBody>
          <a:bodyPr lIns="0"/>
          <a:lstStyle/>
          <a:p>
            <a:r>
              <a:rPr lang="en-GB" dirty="0"/>
              <a:t>Discover England Fund – Activities &amp; Themes Research 2017</a:t>
            </a:r>
          </a:p>
        </p:txBody>
      </p:sp>
      <p:pic>
        <p:nvPicPr>
          <p:cNvPr id="6" name="Picture 5"/>
          <p:cNvPicPr>
            <a:picLocks noChangeAspect="1"/>
          </p:cNvPicPr>
          <p:nvPr/>
        </p:nvPicPr>
        <p:blipFill>
          <a:blip r:embed="rId3">
            <a:clrChange>
              <a:clrFrom>
                <a:srgbClr val="FFFFFF"/>
              </a:clrFrom>
              <a:clrTo>
                <a:srgbClr val="FFFFFF">
                  <a:alpha val="0"/>
                </a:srgbClr>
              </a:clrTo>
            </a:clrChange>
          </a:blip>
          <a:stretch>
            <a:fillRect/>
          </a:stretch>
        </p:blipFill>
        <p:spPr>
          <a:xfrm>
            <a:off x="7118198" y="6384361"/>
            <a:ext cx="947246" cy="257740"/>
          </a:xfrm>
          <a:prstGeom prst="rect">
            <a:avLst/>
          </a:prstGeom>
        </p:spPr>
      </p:pic>
      <p:pic>
        <p:nvPicPr>
          <p:cNvPr id="24" name="Picture 23"/>
          <p:cNvPicPr>
            <a:picLocks noChangeAspect="1"/>
          </p:cNvPicPr>
          <p:nvPr/>
        </p:nvPicPr>
        <p:blipFill rotWithShape="1">
          <a:blip r:embed="rId4"/>
          <a:srcRect l="17343" t="4419" r="12023" b="12561"/>
          <a:stretch/>
        </p:blipFill>
        <p:spPr>
          <a:xfrm>
            <a:off x="8172950" y="6341608"/>
            <a:ext cx="359990" cy="355944"/>
          </a:xfrm>
          <a:prstGeom prst="ellipse">
            <a:avLst/>
          </a:prstGeom>
        </p:spPr>
      </p:pic>
      <p:sp>
        <p:nvSpPr>
          <p:cNvPr id="38" name="TextBox 37"/>
          <p:cNvSpPr txBox="1"/>
          <p:nvPr/>
        </p:nvSpPr>
        <p:spPr>
          <a:xfrm>
            <a:off x="1997213" y="274989"/>
            <a:ext cx="4897451" cy="307777"/>
          </a:xfrm>
          <a:prstGeom prst="rect">
            <a:avLst/>
          </a:prstGeom>
          <a:noFill/>
        </p:spPr>
        <p:txBody>
          <a:bodyPr wrap="square" rtlCol="0">
            <a:spAutoFit/>
          </a:bodyPr>
          <a:lstStyle/>
          <a:p>
            <a:r>
              <a:rPr lang="en-GB" sz="1400" b="1" dirty="0">
                <a:solidFill>
                  <a:schemeClr val="bg1"/>
                </a:solidFill>
                <a:latin typeface="Arial" panose="020B0604020202020204" pitchFamily="34" charset="0"/>
                <a:cs typeface="Arial" panose="020B0604020202020204" pitchFamily="34" charset="0"/>
              </a:rPr>
              <a:t>Trying an adventure/adrenalin activity</a:t>
            </a:r>
          </a:p>
        </p:txBody>
      </p:sp>
      <p:pic>
        <p:nvPicPr>
          <p:cNvPr id="31" name="Picture 30"/>
          <p:cNvPicPr>
            <a:picLocks noChangeAspect="1"/>
          </p:cNvPicPr>
          <p:nvPr/>
        </p:nvPicPr>
        <p:blipFill rotWithShape="1">
          <a:blip r:embed="rId5">
            <a:clrChange>
              <a:clrFrom>
                <a:srgbClr val="FFFFFF"/>
              </a:clrFrom>
              <a:clrTo>
                <a:srgbClr val="FFFFFF">
                  <a:alpha val="0"/>
                </a:srgbClr>
              </a:clrTo>
            </a:clrChange>
            <a:duotone>
              <a:schemeClr val="accent1">
                <a:shade val="45000"/>
                <a:satMod val="135000"/>
              </a:schemeClr>
              <a:prstClr val="white"/>
            </a:duotone>
          </a:blip>
          <a:srcRect l="12310"/>
          <a:stretch/>
        </p:blipFill>
        <p:spPr>
          <a:xfrm>
            <a:off x="2312861" y="2221322"/>
            <a:ext cx="1060577" cy="409658"/>
          </a:xfrm>
          <a:prstGeom prst="rect">
            <a:avLst/>
          </a:prstGeom>
        </p:spPr>
      </p:pic>
      <p:grpSp>
        <p:nvGrpSpPr>
          <p:cNvPr id="35" name="Group 34"/>
          <p:cNvGrpSpPr/>
          <p:nvPr/>
        </p:nvGrpSpPr>
        <p:grpSpPr>
          <a:xfrm>
            <a:off x="3786188" y="2228850"/>
            <a:ext cx="376238" cy="370021"/>
            <a:chOff x="9854026" y="2720970"/>
            <a:chExt cx="2328762" cy="2438400"/>
          </a:xfrm>
        </p:grpSpPr>
        <p:pic>
          <p:nvPicPr>
            <p:cNvPr id="36" name="Picture 35"/>
            <p:cNvPicPr>
              <a:picLocks noChangeAspect="1"/>
            </p:cNvPicPr>
            <p:nvPr/>
          </p:nvPicPr>
          <p:blipFill rotWithShape="1">
            <a:blip r:embed="rId6">
              <a:clrChange>
                <a:clrFrom>
                  <a:srgbClr val="FFFFFF"/>
                </a:clrFrom>
                <a:clrTo>
                  <a:srgbClr val="FFFFFF">
                    <a:alpha val="0"/>
                  </a:srgbClr>
                </a:clrTo>
              </a:clrChange>
              <a:duotone>
                <a:schemeClr val="accent1">
                  <a:shade val="45000"/>
                  <a:satMod val="135000"/>
                </a:schemeClr>
                <a:prstClr val="white"/>
              </a:duotone>
            </a:blip>
            <a:srcRect l="3673" r="64404"/>
            <a:stretch/>
          </p:blipFill>
          <p:spPr>
            <a:xfrm>
              <a:off x="9854026" y="2720970"/>
              <a:ext cx="1173708" cy="2438400"/>
            </a:xfrm>
            <a:prstGeom prst="rect">
              <a:avLst/>
            </a:prstGeom>
          </p:spPr>
        </p:pic>
        <p:pic>
          <p:nvPicPr>
            <p:cNvPr id="41" name="Picture 40"/>
            <p:cNvPicPr>
              <a:picLocks noChangeAspect="1"/>
            </p:cNvPicPr>
            <p:nvPr/>
          </p:nvPicPr>
          <p:blipFill rotWithShape="1">
            <a:blip r:embed="rId6">
              <a:clrChange>
                <a:clrFrom>
                  <a:srgbClr val="FFFFFF"/>
                </a:clrFrom>
                <a:clrTo>
                  <a:srgbClr val="FFFFFF">
                    <a:alpha val="0"/>
                  </a:srgbClr>
                </a:clrTo>
              </a:clrChange>
              <a:duotone>
                <a:schemeClr val="accent1">
                  <a:shade val="45000"/>
                  <a:satMod val="135000"/>
                </a:schemeClr>
                <a:prstClr val="white"/>
              </a:duotone>
            </a:blip>
            <a:srcRect l="66034" r="2043"/>
            <a:stretch/>
          </p:blipFill>
          <p:spPr>
            <a:xfrm>
              <a:off x="11009080" y="2720970"/>
              <a:ext cx="1173708" cy="2438400"/>
            </a:xfrm>
            <a:prstGeom prst="rect">
              <a:avLst/>
            </a:prstGeom>
          </p:spPr>
        </p:pic>
      </p:grpSp>
      <p:pic>
        <p:nvPicPr>
          <p:cNvPr id="43" name="Picture 42"/>
          <p:cNvPicPr>
            <a:picLocks noChangeAspect="1"/>
          </p:cNvPicPr>
          <p:nvPr/>
        </p:nvPicPr>
        <p:blipFill>
          <a:blip r:embed="rId7">
            <a:clrChange>
              <a:clrFrom>
                <a:srgbClr val="FFFFFF"/>
              </a:clrFrom>
              <a:clrTo>
                <a:srgbClr val="FFFFFF">
                  <a:alpha val="0"/>
                </a:srgbClr>
              </a:clrTo>
            </a:clrChange>
            <a:duotone>
              <a:schemeClr val="accent1">
                <a:shade val="45000"/>
                <a:satMod val="135000"/>
              </a:schemeClr>
              <a:prstClr val="white"/>
            </a:duotone>
          </a:blip>
          <a:stretch>
            <a:fillRect/>
          </a:stretch>
        </p:blipFill>
        <p:spPr>
          <a:xfrm>
            <a:off x="4900113" y="2233613"/>
            <a:ext cx="400136" cy="355163"/>
          </a:xfrm>
          <a:prstGeom prst="rect">
            <a:avLst/>
          </a:prstGeom>
        </p:spPr>
      </p:pic>
      <p:pic>
        <p:nvPicPr>
          <p:cNvPr id="45" name="Picture 44"/>
          <p:cNvPicPr>
            <a:picLocks noChangeAspect="1"/>
          </p:cNvPicPr>
          <p:nvPr/>
        </p:nvPicPr>
        <p:blipFill>
          <a:blip r:embed="rId8">
            <a:clrChange>
              <a:clrFrom>
                <a:srgbClr val="FFFFFF"/>
              </a:clrFrom>
              <a:clrTo>
                <a:srgbClr val="FFFFFF">
                  <a:alpha val="0"/>
                </a:srgbClr>
              </a:clrTo>
            </a:clrChange>
            <a:duotone>
              <a:schemeClr val="accent1">
                <a:shade val="45000"/>
                <a:satMod val="135000"/>
              </a:schemeClr>
              <a:prstClr val="white"/>
            </a:duotone>
          </a:blip>
          <a:stretch>
            <a:fillRect/>
          </a:stretch>
        </p:blipFill>
        <p:spPr>
          <a:xfrm>
            <a:off x="5999205" y="2227674"/>
            <a:ext cx="525420" cy="355840"/>
          </a:xfrm>
          <a:prstGeom prst="rect">
            <a:avLst/>
          </a:prstGeom>
        </p:spPr>
      </p:pic>
      <p:sp>
        <p:nvSpPr>
          <p:cNvPr id="33" name="Rectangle 32"/>
          <p:cNvSpPr/>
          <p:nvPr/>
        </p:nvSpPr>
        <p:spPr>
          <a:xfrm>
            <a:off x="222440" y="943161"/>
            <a:ext cx="1550020" cy="323165"/>
          </a:xfrm>
          <a:prstGeom prst="rect">
            <a:avLst/>
          </a:prstGeom>
          <a:noFill/>
        </p:spPr>
        <p:txBody>
          <a:bodyPr wrap="square" lIns="0" tIns="0" rIns="0" bIns="0">
            <a:spAutoFit/>
          </a:bodyPr>
          <a:lstStyle/>
          <a:p>
            <a:pPr algn="r"/>
            <a:r>
              <a:rPr lang="en-GB" sz="1050" b="1" dirty="0">
                <a:latin typeface="Arial" panose="020B0604020202020204" pitchFamily="34" charset="0"/>
                <a:cs typeface="Arial" panose="020B0604020202020204" pitchFamily="34" charset="0"/>
              </a:rPr>
              <a:t>Consideration of </a:t>
            </a:r>
          </a:p>
          <a:p>
            <a:pPr algn="r"/>
            <a:r>
              <a:rPr lang="en-GB" sz="1050" b="1" dirty="0">
                <a:latin typeface="Arial" panose="020B0604020202020204" pitchFamily="34" charset="0"/>
                <a:cs typeface="Arial" panose="020B0604020202020204" pitchFamily="34" charset="0"/>
              </a:rPr>
              <a:t>activity in England </a:t>
            </a:r>
            <a:endParaRPr lang="en-GB" sz="1050" b="1" dirty="0">
              <a:solidFill>
                <a:srgbClr val="00B050"/>
              </a:solidFill>
              <a:latin typeface="Arial" panose="020B0604020202020204" pitchFamily="34" charset="0"/>
              <a:cs typeface="Arial" panose="020B0604020202020204" pitchFamily="34" charset="0"/>
            </a:endParaRPr>
          </a:p>
        </p:txBody>
      </p:sp>
      <p:sp>
        <p:nvSpPr>
          <p:cNvPr id="51" name="Oval 50"/>
          <p:cNvSpPr/>
          <p:nvPr/>
        </p:nvSpPr>
        <p:spPr>
          <a:xfrm>
            <a:off x="7611047"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Tier 4</a:t>
            </a:r>
          </a:p>
          <a:p>
            <a:pPr lvl="0" algn="ctr"/>
            <a:r>
              <a:rPr lang="en-US" sz="900" baseline="-3000" dirty="0">
                <a:solidFill>
                  <a:srgbClr val="120742"/>
                </a:solidFill>
                <a:latin typeface="Arial" panose="020B0604020202020204" pitchFamily="34" charset="0"/>
                <a:cs typeface="Arial" panose="020B0604020202020204" pitchFamily="34" charset="0"/>
              </a:rPr>
              <a:t>Consideration </a:t>
            </a:r>
          </a:p>
          <a:p>
            <a:pPr lvl="0" algn="ctr"/>
            <a:r>
              <a:rPr lang="en-US" sz="900" baseline="-3000" dirty="0">
                <a:solidFill>
                  <a:srgbClr val="120742"/>
                </a:solidFill>
                <a:latin typeface="Arial" panose="020B0604020202020204" pitchFamily="34" charset="0"/>
                <a:cs typeface="Arial" panose="020B0604020202020204" pitchFamily="34" charset="0"/>
              </a:rPr>
              <a:t>tier (activity)</a:t>
            </a:r>
          </a:p>
        </p:txBody>
      </p:sp>
      <p:sp>
        <p:nvSpPr>
          <p:cNvPr id="52" name="Oval 51"/>
          <p:cNvSpPr/>
          <p:nvPr/>
        </p:nvSpPr>
        <p:spPr>
          <a:xfrm>
            <a:off x="8384732"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Rank 36</a:t>
            </a:r>
          </a:p>
          <a:p>
            <a:pPr lvl="0" algn="ctr"/>
            <a:r>
              <a:rPr lang="en-US" sz="900" baseline="-3000" dirty="0">
                <a:solidFill>
                  <a:srgbClr val="120742"/>
                </a:solidFill>
                <a:latin typeface="Arial" panose="020B0604020202020204" pitchFamily="34" charset="0"/>
                <a:cs typeface="Arial" panose="020B0604020202020204" pitchFamily="34" charset="0"/>
              </a:rPr>
              <a:t>Activity cluster</a:t>
            </a:r>
          </a:p>
          <a:p>
            <a:pPr lvl="0" algn="ctr"/>
            <a:r>
              <a:rPr lang="en-US" sz="900" baseline="-3000" dirty="0">
                <a:solidFill>
                  <a:srgbClr val="120742"/>
                </a:solidFill>
                <a:latin typeface="Arial" panose="020B0604020202020204" pitchFamily="34" charset="0"/>
                <a:cs typeface="Arial" panose="020B0604020202020204" pitchFamily="34" charset="0"/>
              </a:rPr>
              <a:t>ranking </a:t>
            </a:r>
          </a:p>
        </p:txBody>
      </p:sp>
      <p:sp>
        <p:nvSpPr>
          <p:cNvPr id="53" name="Oval 52"/>
          <p:cNvSpPr/>
          <p:nvPr/>
        </p:nvSpPr>
        <p:spPr>
          <a:xfrm>
            <a:off x="6837362"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25%</a:t>
            </a:r>
          </a:p>
          <a:p>
            <a:pPr lvl="0" algn="ctr"/>
            <a:r>
              <a:rPr lang="en-US" sz="900" baseline="-3000" dirty="0">
                <a:solidFill>
                  <a:srgbClr val="120742"/>
                </a:solidFill>
                <a:latin typeface="Arial" panose="020B0604020202020204" pitchFamily="34" charset="0"/>
                <a:cs typeface="Arial" panose="020B0604020202020204" pitchFamily="34" charset="0"/>
              </a:rPr>
              <a:t>Consideration </a:t>
            </a:r>
          </a:p>
          <a:p>
            <a:pPr lvl="0" algn="ctr"/>
            <a:r>
              <a:rPr lang="en-US" sz="900" baseline="-3000" dirty="0">
                <a:solidFill>
                  <a:srgbClr val="120742"/>
                </a:solidFill>
                <a:latin typeface="Arial" panose="020B0604020202020204" pitchFamily="34" charset="0"/>
                <a:cs typeface="Arial" panose="020B0604020202020204" pitchFamily="34" charset="0"/>
              </a:rPr>
              <a:t>of activity</a:t>
            </a:r>
          </a:p>
        </p:txBody>
      </p:sp>
      <p:graphicFrame>
        <p:nvGraphicFramePr>
          <p:cNvPr id="54" name="Table 53"/>
          <p:cNvGraphicFramePr>
            <a:graphicFrameLocks noGrp="1"/>
          </p:cNvGraphicFramePr>
          <p:nvPr>
            <p:extLst>
              <p:ext uri="{D42A27DB-BD31-4B8C-83A1-F6EECF244321}">
                <p14:modId xmlns:p14="http://schemas.microsoft.com/office/powerpoint/2010/main" val="844924269"/>
              </p:ext>
            </p:extLst>
          </p:nvPr>
        </p:nvGraphicFramePr>
        <p:xfrm>
          <a:off x="352419" y="2220075"/>
          <a:ext cx="1817372" cy="3996000"/>
        </p:xfrm>
        <a:graphic>
          <a:graphicData uri="http://schemas.openxmlformats.org/drawingml/2006/table">
            <a:tbl>
              <a:tblPr>
                <a:tableStyleId>{5C22544A-7EE6-4342-B048-85BDC9FD1C3A}</a:tableStyleId>
              </a:tblPr>
              <a:tblGrid>
                <a:gridCol w="506413">
                  <a:extLst>
                    <a:ext uri="{9D8B030D-6E8A-4147-A177-3AD203B41FA5}">
                      <a16:colId xmlns:a16="http://schemas.microsoft.com/office/drawing/2014/main" xmlns="" val="63228188"/>
                    </a:ext>
                  </a:extLst>
                </a:gridCol>
                <a:gridCol w="495871">
                  <a:extLst>
                    <a:ext uri="{9D8B030D-6E8A-4147-A177-3AD203B41FA5}">
                      <a16:colId xmlns:a16="http://schemas.microsoft.com/office/drawing/2014/main" xmlns="" val="1958371471"/>
                    </a:ext>
                  </a:extLst>
                </a:gridCol>
                <a:gridCol w="369316">
                  <a:extLst>
                    <a:ext uri="{9D8B030D-6E8A-4147-A177-3AD203B41FA5}">
                      <a16:colId xmlns:a16="http://schemas.microsoft.com/office/drawing/2014/main" xmlns="" val="2739516737"/>
                    </a:ext>
                  </a:extLst>
                </a:gridCol>
                <a:gridCol w="445772">
                  <a:extLst>
                    <a:ext uri="{9D8B030D-6E8A-4147-A177-3AD203B41FA5}">
                      <a16:colId xmlns:a16="http://schemas.microsoft.com/office/drawing/2014/main" xmlns="" val="2729930291"/>
                    </a:ext>
                  </a:extLst>
                </a:gridCol>
              </a:tblGrid>
              <a:tr h="396000">
                <a:tc>
                  <a:txBody>
                    <a:bodyPr/>
                    <a:lstStyle/>
                    <a:p>
                      <a:pPr algn="l" fontAlgn="b"/>
                      <a:r>
                        <a:rPr lang="en-GB" sz="1100" b="1" i="0" u="none" strike="noStrike" dirty="0">
                          <a:solidFill>
                            <a:schemeClr val="tx1"/>
                          </a:solidFill>
                          <a:effectLst/>
                          <a:latin typeface="Arial" panose="020B0604020202020204" pitchFamily="34" charset="0"/>
                          <a:cs typeface="Arial" panose="020B0604020202020204" pitchFamily="34" charset="0"/>
                        </a:rPr>
                        <a:t>Market</a:t>
                      </a:r>
                    </a:p>
                  </a:txBody>
                  <a:tcPr marL="9525" marR="9525" marT="0" marB="0">
                    <a:lnL w="12700" cmpd="sng">
                      <a:noFill/>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8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 &amp; INDEX </a:t>
                      </a:r>
                      <a:endParaRPr lang="en-GB" sz="2000" b="1" i="0" u="none" strike="noStrike" dirty="0">
                        <a:solidFill>
                          <a:schemeClr val="tx1"/>
                        </a:solidFill>
                        <a:effectLst/>
                        <a:latin typeface="Arial" panose="020B0604020202020204" pitchFamily="34" charset="0"/>
                        <a:cs typeface="Arial" panose="020B0604020202020204" pitchFamily="34" charset="0"/>
                      </a:endParaRPr>
                    </a:p>
                  </a:txBody>
                  <a:tcPr marL="9525" marR="9525" marT="0"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en-GB" sz="1100" b="1"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1100" b="1"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Rank</a:t>
                      </a:r>
                      <a:endParaRPr kumimoji="0" lang="en-GB" sz="11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9525" marR="9525" marT="0" marB="0">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CH</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38%</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150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38</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USA</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35%</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140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35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SP</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25%</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99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37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FR</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23%</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92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35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IT</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23%</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90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37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NL</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22%</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87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31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UK</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22%</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86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37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AUS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21%</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85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34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DE</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16%</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65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C0000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36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NO</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14%</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55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C0000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34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sp>
        <p:nvSpPr>
          <p:cNvPr id="55" name="Rectangle 54"/>
          <p:cNvSpPr/>
          <p:nvPr/>
        </p:nvSpPr>
        <p:spPr>
          <a:xfrm>
            <a:off x="352419" y="1450600"/>
            <a:ext cx="1909642"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MARKET LEVEL CONSIDERATION</a:t>
            </a:r>
          </a:p>
          <a:p>
            <a:pPr>
              <a:lnSpc>
                <a:spcPts val="1100"/>
              </a:lnSpc>
            </a:pPr>
            <a:r>
              <a:rPr lang="en-GB" sz="700" dirty="0">
                <a:latin typeface="Arial" panose="020B0604020202020204" pitchFamily="34" charset="0"/>
                <a:cs typeface="Arial" panose="020B0604020202020204" pitchFamily="34" charset="0"/>
              </a:rPr>
              <a:t>TOP 2 BOX CONSIDERATION OF ACTIVITY INDEXED VS. TOTAL &amp;  RANKED </a:t>
            </a:r>
          </a:p>
        </p:txBody>
      </p:sp>
      <p:graphicFrame>
        <p:nvGraphicFramePr>
          <p:cNvPr id="56" name="Table 55"/>
          <p:cNvGraphicFramePr>
            <a:graphicFrameLocks noGrp="1"/>
          </p:cNvGraphicFramePr>
          <p:nvPr>
            <p:extLst>
              <p:ext uri="{D42A27DB-BD31-4B8C-83A1-F6EECF244321}">
                <p14:modId xmlns:p14="http://schemas.microsoft.com/office/powerpoint/2010/main" val="1727391843"/>
              </p:ext>
            </p:extLst>
          </p:nvPr>
        </p:nvGraphicFramePr>
        <p:xfrm>
          <a:off x="6961775" y="2220075"/>
          <a:ext cx="2031429" cy="3996000"/>
        </p:xfrm>
        <a:graphic>
          <a:graphicData uri="http://schemas.openxmlformats.org/drawingml/2006/table">
            <a:tbl>
              <a:tblPr>
                <a:tableStyleId>{5C22544A-7EE6-4342-B048-85BDC9FD1C3A}</a:tableStyleId>
              </a:tblPr>
              <a:tblGrid>
                <a:gridCol w="1440000">
                  <a:extLst>
                    <a:ext uri="{9D8B030D-6E8A-4147-A177-3AD203B41FA5}">
                      <a16:colId xmlns:a16="http://schemas.microsoft.com/office/drawing/2014/main" xmlns="" val="63228188"/>
                    </a:ext>
                  </a:extLst>
                </a:gridCol>
                <a:gridCol w="591429">
                  <a:extLst>
                    <a:ext uri="{9D8B030D-6E8A-4147-A177-3AD203B41FA5}">
                      <a16:colId xmlns:a16="http://schemas.microsoft.com/office/drawing/2014/main" xmlns="" val="2739516737"/>
                    </a:ext>
                  </a:extLst>
                </a:gridCol>
              </a:tblGrid>
              <a:tr h="396000">
                <a:tc>
                  <a:txBody>
                    <a:bodyPr/>
                    <a:lstStyle/>
                    <a:p>
                      <a:pPr algn="l" fontAlgn="b"/>
                      <a:r>
                        <a:rPr lang="en-GB" sz="1100" b="1" i="0" u="none" strike="noStrike" dirty="0">
                          <a:solidFill>
                            <a:schemeClr val="tx1"/>
                          </a:solidFill>
                          <a:effectLst/>
                          <a:latin typeface="Arial" panose="020B0604020202020204" pitchFamily="34" charset="0"/>
                          <a:cs typeface="Arial" panose="020B0604020202020204" pitchFamily="34" charset="0"/>
                        </a:rPr>
                        <a:t>Activity</a:t>
                      </a:r>
                    </a:p>
                  </a:txBody>
                  <a:tcPr marL="9525" marR="9525" marT="9525" marB="0">
                    <a:lnL w="12700" cmpd="sng">
                      <a:noFill/>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7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a:t>
                      </a:r>
                      <a:endParaRPr kumimoji="0" lang="en-GB" sz="18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Trying local food &amp; drink specialities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85%</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Seeing world famous or iconic places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82%</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castle / palace / historic house</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81%</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park/garden</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81%</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historic monument</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81%</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Shopping for locally made products/craft</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81%</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Food &amp; drink tour or attraction</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79%</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Long (&gt; half day) country or coastal walk</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78%</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Short (&lt; 2hrs) country or coastal walk</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77%</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Having a gourmet meal</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77%</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graphicFrame>
        <p:nvGraphicFramePr>
          <p:cNvPr id="58" name="Table 57"/>
          <p:cNvGraphicFramePr>
            <a:graphicFrameLocks noGrp="1"/>
          </p:cNvGraphicFramePr>
          <p:nvPr>
            <p:extLst>
              <p:ext uri="{D42A27DB-BD31-4B8C-83A1-F6EECF244321}">
                <p14:modId xmlns:p14="http://schemas.microsoft.com/office/powerpoint/2010/main" val="155893553"/>
              </p:ext>
            </p:extLst>
          </p:nvPr>
        </p:nvGraphicFramePr>
        <p:xfrm>
          <a:off x="2260600" y="2220390"/>
          <a:ext cx="4552952" cy="3996000"/>
        </p:xfrm>
        <a:graphic>
          <a:graphicData uri="http://schemas.openxmlformats.org/drawingml/2006/table">
            <a:tbl>
              <a:tblPr>
                <a:tableStyleId>{5C22544A-7EE6-4342-B048-85BDC9FD1C3A}</a:tableStyleId>
              </a:tblPr>
              <a:tblGrid>
                <a:gridCol w="1138238">
                  <a:extLst>
                    <a:ext uri="{9D8B030D-6E8A-4147-A177-3AD203B41FA5}">
                      <a16:colId xmlns:a16="http://schemas.microsoft.com/office/drawing/2014/main" xmlns="" val="2739516737"/>
                    </a:ext>
                  </a:extLst>
                </a:gridCol>
                <a:gridCol w="1138238">
                  <a:extLst>
                    <a:ext uri="{9D8B030D-6E8A-4147-A177-3AD203B41FA5}">
                      <a16:colId xmlns:a16="http://schemas.microsoft.com/office/drawing/2014/main" xmlns="" val="1766475486"/>
                    </a:ext>
                  </a:extLst>
                </a:gridCol>
                <a:gridCol w="1138238">
                  <a:extLst>
                    <a:ext uri="{9D8B030D-6E8A-4147-A177-3AD203B41FA5}">
                      <a16:colId xmlns:a16="http://schemas.microsoft.com/office/drawing/2014/main" xmlns="" val="2701203405"/>
                    </a:ext>
                  </a:extLst>
                </a:gridCol>
                <a:gridCol w="1138238">
                  <a:extLst>
                    <a:ext uri="{9D8B030D-6E8A-4147-A177-3AD203B41FA5}">
                      <a16:colId xmlns:a16="http://schemas.microsoft.com/office/drawing/2014/main" xmlns="" val="3701939803"/>
                    </a:ext>
                  </a:extLst>
                </a:gridCol>
              </a:tblGrid>
              <a:tr h="396000">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(125)</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18-34s without kids</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119)</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(143)</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129)</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Mid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140)</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(152)</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147)</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142)</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(182)</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117)</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134)</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18-34s without kids</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158)</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(145)</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110)</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125)</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167)</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(170)</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124)</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118)</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18-34s without kids</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161)</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(197)</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121)</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127)</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18-34s without kids</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179)</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(174)</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111)</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ABC1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114)</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18-34s without kids</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162)</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(232)</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121)</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149)</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220)</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(220)</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142)</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172)</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190)</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sp>
        <p:nvSpPr>
          <p:cNvPr id="59" name="Rectangle 58"/>
          <p:cNvSpPr/>
          <p:nvPr/>
        </p:nvSpPr>
        <p:spPr>
          <a:xfrm>
            <a:off x="2344387" y="1450600"/>
            <a:ext cx="2938813"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MARKET LEVEL</a:t>
            </a:r>
          </a:p>
          <a:p>
            <a:pPr>
              <a:lnSpc>
                <a:spcPts val="1100"/>
              </a:lnSpc>
            </a:pPr>
            <a:r>
              <a:rPr lang="en-GB" sz="1200" b="1" dirty="0">
                <a:solidFill>
                  <a:srgbClr val="120742"/>
                </a:solidFill>
                <a:latin typeface="Arial" panose="020B0604020202020204" pitchFamily="34" charset="0"/>
                <a:cs typeface="Arial" panose="020B0604020202020204" pitchFamily="34" charset="0"/>
              </a:rPr>
              <a:t>DEMOGRAPHIC SKEWS </a:t>
            </a:r>
          </a:p>
          <a:p>
            <a:pPr>
              <a:lnSpc>
                <a:spcPts val="1100"/>
              </a:lnSpc>
            </a:pPr>
            <a:r>
              <a:rPr lang="en-GB" sz="700" dirty="0">
                <a:latin typeface="Arial" panose="020B0604020202020204" pitchFamily="34" charset="0"/>
                <a:cs typeface="Arial" panose="020B0604020202020204" pitchFamily="34" charset="0"/>
              </a:rPr>
              <a:t>CALLING OUT OF BIGGEST SKEWS IN LEVEL OF CONSIDERATION OF ACTIVITY BY AGE, GENDER SOCIAL GRADE AND LIFESTAGE </a:t>
            </a:r>
          </a:p>
        </p:txBody>
      </p:sp>
      <p:sp>
        <p:nvSpPr>
          <p:cNvPr id="60" name="Rectangle 59"/>
          <p:cNvSpPr/>
          <p:nvPr/>
        </p:nvSpPr>
        <p:spPr>
          <a:xfrm>
            <a:off x="6955787" y="1450600"/>
            <a:ext cx="2094233"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CROSS-OVER WITH OTHER ACTIVITIES</a:t>
            </a:r>
          </a:p>
          <a:p>
            <a:pPr>
              <a:lnSpc>
                <a:spcPts val="1100"/>
              </a:lnSpc>
            </a:pPr>
            <a:r>
              <a:rPr lang="en-GB" sz="700" dirty="0">
                <a:latin typeface="Arial" panose="020B0604020202020204" pitchFamily="34" charset="0"/>
                <a:cs typeface="Arial" panose="020B0604020202020204" pitchFamily="34" charset="0"/>
              </a:rPr>
              <a:t>CONSIDERATION OF OTHER ACTIVITIES AMONG CONSIDERING ACTIVITY (TOP 2 BOX)</a:t>
            </a:r>
          </a:p>
        </p:txBody>
      </p:sp>
      <p:graphicFrame>
        <p:nvGraphicFramePr>
          <p:cNvPr id="25" name="Chart Placeholder 7">
            <a:extLst>
              <a:ext uri="{FF2B5EF4-FFF2-40B4-BE49-F238E27FC236}">
                <a16:creationId xmlns:a16="http://schemas.microsoft.com/office/drawing/2014/main" xmlns="" id="{439B1CBB-6650-4239-B3F4-68CC434327DF}"/>
              </a:ext>
            </a:extLst>
          </p:cNvPr>
          <p:cNvGraphicFramePr>
            <a:graphicFrameLocks/>
          </p:cNvGraphicFramePr>
          <p:nvPr>
            <p:extLst>
              <p:ext uri="{D42A27DB-BD31-4B8C-83A1-F6EECF244321}">
                <p14:modId xmlns:p14="http://schemas.microsoft.com/office/powerpoint/2010/main" val="636670701"/>
              </p:ext>
            </p:extLst>
          </p:nvPr>
        </p:nvGraphicFramePr>
        <p:xfrm>
          <a:off x="-1366069" y="855950"/>
          <a:ext cx="9743207" cy="467610"/>
        </p:xfrm>
        <a:graphic>
          <a:graphicData uri="http://schemas.openxmlformats.org/drawingml/2006/chart">
            <c:chart xmlns:c="http://schemas.openxmlformats.org/drawingml/2006/chart" xmlns:r="http://schemas.openxmlformats.org/officeDocument/2006/relationships" r:id="rId9"/>
          </a:graphicData>
        </a:graphic>
      </p:graphicFrame>
      <p:sp>
        <p:nvSpPr>
          <p:cNvPr id="26" name="Rectangle 25">
            <a:extLst>
              <a:ext uri="{FF2B5EF4-FFF2-40B4-BE49-F238E27FC236}">
                <a16:creationId xmlns:a16="http://schemas.microsoft.com/office/drawing/2014/main" xmlns="" id="{34CEE5D5-6F7D-4F61-9C74-029F4A949A3F}"/>
              </a:ext>
            </a:extLst>
          </p:cNvPr>
          <p:cNvSpPr/>
          <p:nvPr/>
        </p:nvSpPr>
        <p:spPr>
          <a:xfrm>
            <a:off x="1830724" y="665551"/>
            <a:ext cx="564257" cy="276999"/>
          </a:xfrm>
          <a:prstGeom prst="rect">
            <a:avLst/>
          </a:prstGeom>
          <a:solidFill>
            <a:schemeClr val="bg1"/>
          </a:solidFill>
        </p:spPr>
        <p:txBody>
          <a:bodyPr wrap="none" lIns="0" tIns="0" rIns="0" bIns="0">
            <a:spAutoFit/>
          </a:bodyPr>
          <a:lstStyle/>
          <a:p>
            <a:r>
              <a:rPr lang="en-GB" sz="900" dirty="0">
                <a:solidFill>
                  <a:srgbClr val="92D050"/>
                </a:solidFill>
                <a:latin typeface="Arial" panose="020B0604020202020204" pitchFamily="34" charset="0"/>
                <a:cs typeface="Arial" panose="020B0604020202020204" pitchFamily="34" charset="0"/>
              </a:rPr>
              <a:t>Very likely</a:t>
            </a:r>
          </a:p>
          <a:p>
            <a:r>
              <a:rPr lang="en-GB" sz="900" dirty="0">
                <a:solidFill>
                  <a:srgbClr val="92D050"/>
                </a:solidFill>
                <a:latin typeface="Arial" panose="020B0604020202020204" pitchFamily="34" charset="0"/>
                <a:cs typeface="Arial" panose="020B0604020202020204" pitchFamily="34" charset="0"/>
              </a:rPr>
              <a:t>to consider</a:t>
            </a:r>
          </a:p>
        </p:txBody>
      </p:sp>
      <p:sp>
        <p:nvSpPr>
          <p:cNvPr id="27" name="Rectangle 26">
            <a:extLst>
              <a:ext uri="{FF2B5EF4-FFF2-40B4-BE49-F238E27FC236}">
                <a16:creationId xmlns:a16="http://schemas.microsoft.com/office/drawing/2014/main" xmlns="" id="{B8355957-3409-46F7-9FCE-50F593BCCE2D}"/>
              </a:ext>
            </a:extLst>
          </p:cNvPr>
          <p:cNvSpPr/>
          <p:nvPr/>
        </p:nvSpPr>
        <p:spPr>
          <a:xfrm>
            <a:off x="2976248" y="951255"/>
            <a:ext cx="769441" cy="276999"/>
          </a:xfrm>
          <a:prstGeom prst="rect">
            <a:avLst/>
          </a:prstGeom>
          <a:solidFill>
            <a:schemeClr val="bg1"/>
          </a:solidFill>
        </p:spPr>
        <p:txBody>
          <a:bodyPr wrap="none" lIns="0" tIns="0" rIns="0" bIns="0">
            <a:spAutoFit/>
          </a:bodyPr>
          <a:lstStyle/>
          <a:p>
            <a:r>
              <a:rPr lang="en-GB" sz="900" dirty="0">
                <a:solidFill>
                  <a:srgbClr val="00B050"/>
                </a:solidFill>
                <a:latin typeface="Arial" panose="020B0604020202020204" pitchFamily="34" charset="0"/>
                <a:cs typeface="Arial" panose="020B0604020202020204" pitchFamily="34" charset="0"/>
              </a:rPr>
              <a:t>Definitely </a:t>
            </a:r>
          </a:p>
          <a:p>
            <a:r>
              <a:rPr lang="en-GB" sz="900" dirty="0">
                <a:solidFill>
                  <a:srgbClr val="00B050"/>
                </a:solidFill>
                <a:latin typeface="Arial" panose="020B0604020202020204" pitchFamily="34" charset="0"/>
                <a:cs typeface="Arial" panose="020B0604020202020204" pitchFamily="34" charset="0"/>
              </a:rPr>
              <a:t>would consider</a:t>
            </a:r>
          </a:p>
        </p:txBody>
      </p:sp>
    </p:spTree>
    <p:extLst>
      <p:ext uri="{BB962C8B-B14F-4D97-AF65-F5344CB8AC3E}">
        <p14:creationId xmlns:p14="http://schemas.microsoft.com/office/powerpoint/2010/main" val="1382902806"/>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ext Placeholder 17"/>
          <p:cNvSpPr>
            <a:spLocks noGrp="1"/>
          </p:cNvSpPr>
          <p:nvPr>
            <p:ph type="body" sz="quarter" idx="13"/>
          </p:nvPr>
        </p:nvSpPr>
        <p:spPr>
          <a:xfrm>
            <a:off x="364445" y="6396162"/>
            <a:ext cx="4381504" cy="274638"/>
          </a:xfrm>
        </p:spPr>
        <p:txBody>
          <a:bodyPr lIns="0"/>
          <a:lstStyle/>
          <a:p>
            <a:r>
              <a:rPr lang="en-GB" dirty="0"/>
              <a:t>Discover England Fund – Activities &amp; Themes Research 2017</a:t>
            </a:r>
          </a:p>
        </p:txBody>
      </p:sp>
      <p:pic>
        <p:nvPicPr>
          <p:cNvPr id="6" name="Picture 5"/>
          <p:cNvPicPr>
            <a:picLocks noChangeAspect="1"/>
          </p:cNvPicPr>
          <p:nvPr/>
        </p:nvPicPr>
        <p:blipFill>
          <a:blip r:embed="rId3">
            <a:clrChange>
              <a:clrFrom>
                <a:srgbClr val="FFFFFF"/>
              </a:clrFrom>
              <a:clrTo>
                <a:srgbClr val="FFFFFF">
                  <a:alpha val="0"/>
                </a:srgbClr>
              </a:clrTo>
            </a:clrChange>
          </a:blip>
          <a:stretch>
            <a:fillRect/>
          </a:stretch>
        </p:blipFill>
        <p:spPr>
          <a:xfrm>
            <a:off x="7118198" y="6384361"/>
            <a:ext cx="947246" cy="257740"/>
          </a:xfrm>
          <a:prstGeom prst="rect">
            <a:avLst/>
          </a:prstGeom>
        </p:spPr>
      </p:pic>
      <p:pic>
        <p:nvPicPr>
          <p:cNvPr id="24" name="Picture 23"/>
          <p:cNvPicPr>
            <a:picLocks noChangeAspect="1"/>
          </p:cNvPicPr>
          <p:nvPr/>
        </p:nvPicPr>
        <p:blipFill rotWithShape="1">
          <a:blip r:embed="rId4"/>
          <a:srcRect l="17343" t="4419" r="12023" b="12561"/>
          <a:stretch/>
        </p:blipFill>
        <p:spPr>
          <a:xfrm>
            <a:off x="8172950" y="6341608"/>
            <a:ext cx="359990" cy="355944"/>
          </a:xfrm>
          <a:prstGeom prst="ellipse">
            <a:avLst/>
          </a:prstGeom>
        </p:spPr>
      </p:pic>
      <p:sp>
        <p:nvSpPr>
          <p:cNvPr id="38" name="TextBox 37"/>
          <p:cNvSpPr txBox="1"/>
          <p:nvPr/>
        </p:nvSpPr>
        <p:spPr>
          <a:xfrm>
            <a:off x="1997213" y="274989"/>
            <a:ext cx="4897451" cy="307777"/>
          </a:xfrm>
          <a:prstGeom prst="rect">
            <a:avLst/>
          </a:prstGeom>
          <a:noFill/>
        </p:spPr>
        <p:txBody>
          <a:bodyPr wrap="square" rtlCol="0">
            <a:spAutoFit/>
          </a:bodyPr>
          <a:lstStyle/>
          <a:p>
            <a:r>
              <a:rPr lang="en-GB" sz="1400" b="1" dirty="0">
                <a:solidFill>
                  <a:schemeClr val="bg1"/>
                </a:solidFill>
                <a:latin typeface="Arial" panose="020B0604020202020204" pitchFamily="34" charset="0"/>
                <a:cs typeface="Arial" panose="020B0604020202020204" pitchFamily="34" charset="0"/>
              </a:rPr>
              <a:t>Astronomy/star gazing</a:t>
            </a:r>
          </a:p>
        </p:txBody>
      </p:sp>
      <p:pic>
        <p:nvPicPr>
          <p:cNvPr id="31" name="Picture 30"/>
          <p:cNvPicPr>
            <a:picLocks noChangeAspect="1"/>
          </p:cNvPicPr>
          <p:nvPr/>
        </p:nvPicPr>
        <p:blipFill rotWithShape="1">
          <a:blip r:embed="rId5">
            <a:clrChange>
              <a:clrFrom>
                <a:srgbClr val="FFFFFF"/>
              </a:clrFrom>
              <a:clrTo>
                <a:srgbClr val="FFFFFF">
                  <a:alpha val="0"/>
                </a:srgbClr>
              </a:clrTo>
            </a:clrChange>
            <a:duotone>
              <a:schemeClr val="accent1">
                <a:shade val="45000"/>
                <a:satMod val="135000"/>
              </a:schemeClr>
              <a:prstClr val="white"/>
            </a:duotone>
          </a:blip>
          <a:srcRect l="12310"/>
          <a:stretch/>
        </p:blipFill>
        <p:spPr>
          <a:xfrm>
            <a:off x="2312861" y="2221322"/>
            <a:ext cx="1060577" cy="409658"/>
          </a:xfrm>
          <a:prstGeom prst="rect">
            <a:avLst/>
          </a:prstGeom>
        </p:spPr>
      </p:pic>
      <p:grpSp>
        <p:nvGrpSpPr>
          <p:cNvPr id="35" name="Group 34"/>
          <p:cNvGrpSpPr/>
          <p:nvPr/>
        </p:nvGrpSpPr>
        <p:grpSpPr>
          <a:xfrm>
            <a:off x="3786188" y="2228850"/>
            <a:ext cx="376238" cy="370021"/>
            <a:chOff x="9854026" y="2720970"/>
            <a:chExt cx="2328762" cy="2438400"/>
          </a:xfrm>
        </p:grpSpPr>
        <p:pic>
          <p:nvPicPr>
            <p:cNvPr id="36" name="Picture 35"/>
            <p:cNvPicPr>
              <a:picLocks noChangeAspect="1"/>
            </p:cNvPicPr>
            <p:nvPr/>
          </p:nvPicPr>
          <p:blipFill rotWithShape="1">
            <a:blip r:embed="rId6">
              <a:clrChange>
                <a:clrFrom>
                  <a:srgbClr val="FFFFFF"/>
                </a:clrFrom>
                <a:clrTo>
                  <a:srgbClr val="FFFFFF">
                    <a:alpha val="0"/>
                  </a:srgbClr>
                </a:clrTo>
              </a:clrChange>
              <a:duotone>
                <a:schemeClr val="accent1">
                  <a:shade val="45000"/>
                  <a:satMod val="135000"/>
                </a:schemeClr>
                <a:prstClr val="white"/>
              </a:duotone>
            </a:blip>
            <a:srcRect l="3673" r="64404"/>
            <a:stretch/>
          </p:blipFill>
          <p:spPr>
            <a:xfrm>
              <a:off x="9854026" y="2720970"/>
              <a:ext cx="1173708" cy="2438400"/>
            </a:xfrm>
            <a:prstGeom prst="rect">
              <a:avLst/>
            </a:prstGeom>
          </p:spPr>
        </p:pic>
        <p:pic>
          <p:nvPicPr>
            <p:cNvPr id="41" name="Picture 40"/>
            <p:cNvPicPr>
              <a:picLocks noChangeAspect="1"/>
            </p:cNvPicPr>
            <p:nvPr/>
          </p:nvPicPr>
          <p:blipFill rotWithShape="1">
            <a:blip r:embed="rId6">
              <a:clrChange>
                <a:clrFrom>
                  <a:srgbClr val="FFFFFF"/>
                </a:clrFrom>
                <a:clrTo>
                  <a:srgbClr val="FFFFFF">
                    <a:alpha val="0"/>
                  </a:srgbClr>
                </a:clrTo>
              </a:clrChange>
              <a:duotone>
                <a:schemeClr val="accent1">
                  <a:shade val="45000"/>
                  <a:satMod val="135000"/>
                </a:schemeClr>
                <a:prstClr val="white"/>
              </a:duotone>
            </a:blip>
            <a:srcRect l="66034" r="2043"/>
            <a:stretch/>
          </p:blipFill>
          <p:spPr>
            <a:xfrm>
              <a:off x="11009080" y="2720970"/>
              <a:ext cx="1173708" cy="2438400"/>
            </a:xfrm>
            <a:prstGeom prst="rect">
              <a:avLst/>
            </a:prstGeom>
          </p:spPr>
        </p:pic>
      </p:grpSp>
      <p:pic>
        <p:nvPicPr>
          <p:cNvPr id="43" name="Picture 42"/>
          <p:cNvPicPr>
            <a:picLocks noChangeAspect="1"/>
          </p:cNvPicPr>
          <p:nvPr/>
        </p:nvPicPr>
        <p:blipFill>
          <a:blip r:embed="rId7">
            <a:clrChange>
              <a:clrFrom>
                <a:srgbClr val="FFFFFF"/>
              </a:clrFrom>
              <a:clrTo>
                <a:srgbClr val="FFFFFF">
                  <a:alpha val="0"/>
                </a:srgbClr>
              </a:clrTo>
            </a:clrChange>
            <a:duotone>
              <a:schemeClr val="accent1">
                <a:shade val="45000"/>
                <a:satMod val="135000"/>
              </a:schemeClr>
              <a:prstClr val="white"/>
            </a:duotone>
          </a:blip>
          <a:stretch>
            <a:fillRect/>
          </a:stretch>
        </p:blipFill>
        <p:spPr>
          <a:xfrm>
            <a:off x="4900113" y="2233613"/>
            <a:ext cx="400136" cy="355163"/>
          </a:xfrm>
          <a:prstGeom prst="rect">
            <a:avLst/>
          </a:prstGeom>
        </p:spPr>
      </p:pic>
      <p:pic>
        <p:nvPicPr>
          <p:cNvPr id="45" name="Picture 44"/>
          <p:cNvPicPr>
            <a:picLocks noChangeAspect="1"/>
          </p:cNvPicPr>
          <p:nvPr/>
        </p:nvPicPr>
        <p:blipFill>
          <a:blip r:embed="rId8">
            <a:clrChange>
              <a:clrFrom>
                <a:srgbClr val="FFFFFF"/>
              </a:clrFrom>
              <a:clrTo>
                <a:srgbClr val="FFFFFF">
                  <a:alpha val="0"/>
                </a:srgbClr>
              </a:clrTo>
            </a:clrChange>
            <a:duotone>
              <a:schemeClr val="accent1">
                <a:shade val="45000"/>
                <a:satMod val="135000"/>
              </a:schemeClr>
              <a:prstClr val="white"/>
            </a:duotone>
          </a:blip>
          <a:stretch>
            <a:fillRect/>
          </a:stretch>
        </p:blipFill>
        <p:spPr>
          <a:xfrm>
            <a:off x="5999205" y="2227674"/>
            <a:ext cx="525420" cy="355840"/>
          </a:xfrm>
          <a:prstGeom prst="rect">
            <a:avLst/>
          </a:prstGeom>
        </p:spPr>
      </p:pic>
      <p:sp>
        <p:nvSpPr>
          <p:cNvPr id="33" name="Rectangle 32"/>
          <p:cNvSpPr/>
          <p:nvPr/>
        </p:nvSpPr>
        <p:spPr>
          <a:xfrm>
            <a:off x="222440" y="943161"/>
            <a:ext cx="1550020" cy="323165"/>
          </a:xfrm>
          <a:prstGeom prst="rect">
            <a:avLst/>
          </a:prstGeom>
          <a:noFill/>
        </p:spPr>
        <p:txBody>
          <a:bodyPr wrap="square" lIns="0" tIns="0" rIns="0" bIns="0">
            <a:spAutoFit/>
          </a:bodyPr>
          <a:lstStyle/>
          <a:p>
            <a:pPr algn="r"/>
            <a:r>
              <a:rPr lang="en-GB" sz="1050" b="1" dirty="0">
                <a:latin typeface="Arial" panose="020B0604020202020204" pitchFamily="34" charset="0"/>
                <a:cs typeface="Arial" panose="020B0604020202020204" pitchFamily="34" charset="0"/>
              </a:rPr>
              <a:t>Consideration of </a:t>
            </a:r>
          </a:p>
          <a:p>
            <a:pPr algn="r"/>
            <a:r>
              <a:rPr lang="en-GB" sz="1050" b="1" dirty="0">
                <a:latin typeface="Arial" panose="020B0604020202020204" pitchFamily="34" charset="0"/>
                <a:cs typeface="Arial" panose="020B0604020202020204" pitchFamily="34" charset="0"/>
              </a:rPr>
              <a:t>activity in England </a:t>
            </a:r>
            <a:endParaRPr lang="en-GB" sz="1050" b="1" dirty="0">
              <a:solidFill>
                <a:srgbClr val="00B050"/>
              </a:solidFill>
              <a:latin typeface="Arial" panose="020B0604020202020204" pitchFamily="34" charset="0"/>
              <a:cs typeface="Arial" panose="020B0604020202020204" pitchFamily="34" charset="0"/>
            </a:endParaRPr>
          </a:p>
        </p:txBody>
      </p:sp>
      <p:sp>
        <p:nvSpPr>
          <p:cNvPr id="51" name="Oval 50"/>
          <p:cNvSpPr/>
          <p:nvPr/>
        </p:nvSpPr>
        <p:spPr>
          <a:xfrm>
            <a:off x="7611047"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Tier 4</a:t>
            </a:r>
          </a:p>
          <a:p>
            <a:pPr lvl="0" algn="ctr"/>
            <a:r>
              <a:rPr lang="en-US" sz="900" baseline="-3000" dirty="0">
                <a:solidFill>
                  <a:srgbClr val="120742"/>
                </a:solidFill>
                <a:latin typeface="Arial" panose="020B0604020202020204" pitchFamily="34" charset="0"/>
                <a:cs typeface="Arial" panose="020B0604020202020204" pitchFamily="34" charset="0"/>
              </a:rPr>
              <a:t>Consideration </a:t>
            </a:r>
          </a:p>
          <a:p>
            <a:pPr lvl="0" algn="ctr"/>
            <a:r>
              <a:rPr lang="en-US" sz="900" baseline="-3000" dirty="0">
                <a:solidFill>
                  <a:srgbClr val="120742"/>
                </a:solidFill>
                <a:latin typeface="Arial" panose="020B0604020202020204" pitchFamily="34" charset="0"/>
                <a:cs typeface="Arial" panose="020B0604020202020204" pitchFamily="34" charset="0"/>
              </a:rPr>
              <a:t>tier (activity)</a:t>
            </a:r>
          </a:p>
        </p:txBody>
      </p:sp>
      <p:sp>
        <p:nvSpPr>
          <p:cNvPr id="52" name="Oval 51"/>
          <p:cNvSpPr/>
          <p:nvPr/>
        </p:nvSpPr>
        <p:spPr>
          <a:xfrm>
            <a:off x="8384732"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Rank 37</a:t>
            </a:r>
          </a:p>
          <a:p>
            <a:pPr lvl="0" algn="ctr"/>
            <a:r>
              <a:rPr lang="en-US" sz="900" baseline="-3000" dirty="0">
                <a:solidFill>
                  <a:srgbClr val="120742"/>
                </a:solidFill>
                <a:latin typeface="Arial" panose="020B0604020202020204" pitchFamily="34" charset="0"/>
                <a:cs typeface="Arial" panose="020B0604020202020204" pitchFamily="34" charset="0"/>
              </a:rPr>
              <a:t>Activity cluster</a:t>
            </a:r>
          </a:p>
          <a:p>
            <a:pPr lvl="0" algn="ctr"/>
            <a:r>
              <a:rPr lang="en-US" sz="900" baseline="-3000" dirty="0">
                <a:solidFill>
                  <a:srgbClr val="120742"/>
                </a:solidFill>
                <a:latin typeface="Arial" panose="020B0604020202020204" pitchFamily="34" charset="0"/>
                <a:cs typeface="Arial" panose="020B0604020202020204" pitchFamily="34" charset="0"/>
              </a:rPr>
              <a:t>ranking </a:t>
            </a:r>
          </a:p>
        </p:txBody>
      </p:sp>
      <p:sp>
        <p:nvSpPr>
          <p:cNvPr id="53" name="Oval 52"/>
          <p:cNvSpPr/>
          <p:nvPr/>
        </p:nvSpPr>
        <p:spPr>
          <a:xfrm>
            <a:off x="6837362"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24%</a:t>
            </a:r>
          </a:p>
          <a:p>
            <a:pPr lvl="0" algn="ctr"/>
            <a:r>
              <a:rPr lang="en-US" sz="900" baseline="-3000" dirty="0">
                <a:solidFill>
                  <a:srgbClr val="120742"/>
                </a:solidFill>
                <a:latin typeface="Arial" panose="020B0604020202020204" pitchFamily="34" charset="0"/>
                <a:cs typeface="Arial" panose="020B0604020202020204" pitchFamily="34" charset="0"/>
              </a:rPr>
              <a:t>Consideration </a:t>
            </a:r>
          </a:p>
          <a:p>
            <a:pPr lvl="0" algn="ctr"/>
            <a:r>
              <a:rPr lang="en-US" sz="900" baseline="-3000" dirty="0">
                <a:solidFill>
                  <a:srgbClr val="120742"/>
                </a:solidFill>
                <a:latin typeface="Arial" panose="020B0604020202020204" pitchFamily="34" charset="0"/>
                <a:cs typeface="Arial" panose="020B0604020202020204" pitchFamily="34" charset="0"/>
              </a:rPr>
              <a:t>of activity</a:t>
            </a:r>
          </a:p>
        </p:txBody>
      </p:sp>
      <p:graphicFrame>
        <p:nvGraphicFramePr>
          <p:cNvPr id="54" name="Table 53"/>
          <p:cNvGraphicFramePr>
            <a:graphicFrameLocks noGrp="1"/>
          </p:cNvGraphicFramePr>
          <p:nvPr>
            <p:extLst>
              <p:ext uri="{D42A27DB-BD31-4B8C-83A1-F6EECF244321}">
                <p14:modId xmlns:p14="http://schemas.microsoft.com/office/powerpoint/2010/main" val="1672971985"/>
              </p:ext>
            </p:extLst>
          </p:nvPr>
        </p:nvGraphicFramePr>
        <p:xfrm>
          <a:off x="352419" y="2220075"/>
          <a:ext cx="1943927" cy="3996000"/>
        </p:xfrm>
        <a:graphic>
          <a:graphicData uri="http://schemas.openxmlformats.org/drawingml/2006/table">
            <a:tbl>
              <a:tblPr>
                <a:tableStyleId>{5C22544A-7EE6-4342-B048-85BDC9FD1C3A}</a:tableStyleId>
              </a:tblPr>
              <a:tblGrid>
                <a:gridCol w="506413">
                  <a:extLst>
                    <a:ext uri="{9D8B030D-6E8A-4147-A177-3AD203B41FA5}">
                      <a16:colId xmlns:a16="http://schemas.microsoft.com/office/drawing/2014/main" xmlns="" val="63228188"/>
                    </a:ext>
                  </a:extLst>
                </a:gridCol>
                <a:gridCol w="495871">
                  <a:extLst>
                    <a:ext uri="{9D8B030D-6E8A-4147-A177-3AD203B41FA5}">
                      <a16:colId xmlns:a16="http://schemas.microsoft.com/office/drawing/2014/main" xmlns="" val="1958371471"/>
                    </a:ext>
                  </a:extLst>
                </a:gridCol>
                <a:gridCol w="495871">
                  <a:extLst>
                    <a:ext uri="{9D8B030D-6E8A-4147-A177-3AD203B41FA5}">
                      <a16:colId xmlns:a16="http://schemas.microsoft.com/office/drawing/2014/main" xmlns="" val="2739516737"/>
                    </a:ext>
                  </a:extLst>
                </a:gridCol>
                <a:gridCol w="445772">
                  <a:extLst>
                    <a:ext uri="{9D8B030D-6E8A-4147-A177-3AD203B41FA5}">
                      <a16:colId xmlns:a16="http://schemas.microsoft.com/office/drawing/2014/main" xmlns="" val="2729930291"/>
                    </a:ext>
                  </a:extLst>
                </a:gridCol>
              </a:tblGrid>
              <a:tr h="396000">
                <a:tc>
                  <a:txBody>
                    <a:bodyPr/>
                    <a:lstStyle/>
                    <a:p>
                      <a:pPr algn="l" fontAlgn="b"/>
                      <a:r>
                        <a:rPr lang="en-GB" sz="1100" b="1" i="0" u="none" strike="noStrike" dirty="0">
                          <a:solidFill>
                            <a:schemeClr val="tx1"/>
                          </a:solidFill>
                          <a:effectLst/>
                          <a:latin typeface="Arial" panose="020B0604020202020204" pitchFamily="34" charset="0"/>
                          <a:cs typeface="Arial" panose="020B0604020202020204" pitchFamily="34" charset="0"/>
                        </a:rPr>
                        <a:t>Market</a:t>
                      </a:r>
                    </a:p>
                  </a:txBody>
                  <a:tcPr marL="9525" marR="9525" marT="0" marB="0">
                    <a:lnL w="12700" cmpd="sng">
                      <a:noFill/>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8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 &amp; INDEX </a:t>
                      </a:r>
                      <a:endParaRPr lang="en-GB" sz="2000" b="1" i="0" u="none" strike="noStrike" dirty="0">
                        <a:solidFill>
                          <a:schemeClr val="tx1"/>
                        </a:solidFill>
                        <a:effectLst/>
                        <a:latin typeface="Arial" panose="020B0604020202020204" pitchFamily="34" charset="0"/>
                        <a:cs typeface="Arial" panose="020B0604020202020204" pitchFamily="34" charset="0"/>
                      </a:endParaRPr>
                    </a:p>
                  </a:txBody>
                  <a:tcPr marL="9525" marR="9525" marT="0"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en-GB" sz="1100" b="1"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1100" b="1"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Rank</a:t>
                      </a:r>
                      <a:endParaRPr kumimoji="0" lang="en-GB" sz="11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9525" marR="9525" marT="0" marB="0">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CH</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45%</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183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33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USA</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33%</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135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36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SP</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27%</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111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92D05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34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IT</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27%</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110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92D05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36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UK</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23%</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94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36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FR</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20%</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81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38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AUS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18%</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72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C0000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36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NL</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12%</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51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C0000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39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NO</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12%</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49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C0000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37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algn="l"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DE</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11%</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43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C0000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40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sp>
        <p:nvSpPr>
          <p:cNvPr id="55" name="Rectangle 54"/>
          <p:cNvSpPr/>
          <p:nvPr/>
        </p:nvSpPr>
        <p:spPr>
          <a:xfrm>
            <a:off x="352419" y="1450600"/>
            <a:ext cx="1909642"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MARKET LEVEL CONSIDERATION</a:t>
            </a:r>
          </a:p>
          <a:p>
            <a:pPr>
              <a:lnSpc>
                <a:spcPts val="1100"/>
              </a:lnSpc>
            </a:pPr>
            <a:r>
              <a:rPr lang="en-GB" sz="700" dirty="0">
                <a:latin typeface="Arial" panose="020B0604020202020204" pitchFamily="34" charset="0"/>
                <a:cs typeface="Arial" panose="020B0604020202020204" pitchFamily="34" charset="0"/>
              </a:rPr>
              <a:t>TOP 2 BOX CONSIDERATION OF ACTIVITY INDEXED VS. TOTAL &amp;  RANKED </a:t>
            </a:r>
          </a:p>
        </p:txBody>
      </p:sp>
      <p:graphicFrame>
        <p:nvGraphicFramePr>
          <p:cNvPr id="56" name="Table 55"/>
          <p:cNvGraphicFramePr>
            <a:graphicFrameLocks noGrp="1"/>
          </p:cNvGraphicFramePr>
          <p:nvPr>
            <p:extLst>
              <p:ext uri="{D42A27DB-BD31-4B8C-83A1-F6EECF244321}">
                <p14:modId xmlns:p14="http://schemas.microsoft.com/office/powerpoint/2010/main" val="2073870296"/>
              </p:ext>
            </p:extLst>
          </p:nvPr>
        </p:nvGraphicFramePr>
        <p:xfrm>
          <a:off x="6961775" y="2220075"/>
          <a:ext cx="2031429" cy="3996000"/>
        </p:xfrm>
        <a:graphic>
          <a:graphicData uri="http://schemas.openxmlformats.org/drawingml/2006/table">
            <a:tbl>
              <a:tblPr>
                <a:tableStyleId>{5C22544A-7EE6-4342-B048-85BDC9FD1C3A}</a:tableStyleId>
              </a:tblPr>
              <a:tblGrid>
                <a:gridCol w="1440000">
                  <a:extLst>
                    <a:ext uri="{9D8B030D-6E8A-4147-A177-3AD203B41FA5}">
                      <a16:colId xmlns:a16="http://schemas.microsoft.com/office/drawing/2014/main" xmlns="" val="63228188"/>
                    </a:ext>
                  </a:extLst>
                </a:gridCol>
                <a:gridCol w="591429">
                  <a:extLst>
                    <a:ext uri="{9D8B030D-6E8A-4147-A177-3AD203B41FA5}">
                      <a16:colId xmlns:a16="http://schemas.microsoft.com/office/drawing/2014/main" xmlns="" val="2739516737"/>
                    </a:ext>
                  </a:extLst>
                </a:gridCol>
              </a:tblGrid>
              <a:tr h="396000">
                <a:tc>
                  <a:txBody>
                    <a:bodyPr/>
                    <a:lstStyle/>
                    <a:p>
                      <a:pPr algn="l" fontAlgn="b"/>
                      <a:r>
                        <a:rPr lang="en-GB" sz="1100" b="1" i="0" u="none" strike="noStrike" dirty="0">
                          <a:solidFill>
                            <a:schemeClr val="tx1"/>
                          </a:solidFill>
                          <a:effectLst/>
                          <a:latin typeface="Arial" panose="020B0604020202020204" pitchFamily="34" charset="0"/>
                          <a:cs typeface="Arial" panose="020B0604020202020204" pitchFamily="34" charset="0"/>
                        </a:rPr>
                        <a:t>Activity</a:t>
                      </a:r>
                    </a:p>
                  </a:txBody>
                  <a:tcPr marL="9525" marR="9525" marT="9525" marB="0">
                    <a:lnL w="12700" cmpd="sng">
                      <a:noFill/>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7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a:t>
                      </a:r>
                      <a:endParaRPr kumimoji="0" lang="en-GB" sz="18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Seeing world famous or iconic places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87%</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castle / palace / historic house</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85%</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National Park</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84%</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park/garden</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82%</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historic monument</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82%</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Trying local food &amp; drink specialities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80%</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Exploring villages / rural areas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80%</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Event associated with local traditions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79%</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Food &amp; drink tour or attraction</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79%</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museum</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b"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78%</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graphicFrame>
        <p:nvGraphicFramePr>
          <p:cNvPr id="58" name="Table 57"/>
          <p:cNvGraphicFramePr>
            <a:graphicFrameLocks noGrp="1"/>
          </p:cNvGraphicFramePr>
          <p:nvPr>
            <p:extLst>
              <p:ext uri="{D42A27DB-BD31-4B8C-83A1-F6EECF244321}">
                <p14:modId xmlns:p14="http://schemas.microsoft.com/office/powerpoint/2010/main" val="1949072134"/>
              </p:ext>
            </p:extLst>
          </p:nvPr>
        </p:nvGraphicFramePr>
        <p:xfrm>
          <a:off x="2260600" y="2220390"/>
          <a:ext cx="4552952" cy="3996000"/>
        </p:xfrm>
        <a:graphic>
          <a:graphicData uri="http://schemas.openxmlformats.org/drawingml/2006/table">
            <a:tbl>
              <a:tblPr>
                <a:tableStyleId>{5C22544A-7EE6-4342-B048-85BDC9FD1C3A}</a:tableStyleId>
              </a:tblPr>
              <a:tblGrid>
                <a:gridCol w="1138238">
                  <a:extLst>
                    <a:ext uri="{9D8B030D-6E8A-4147-A177-3AD203B41FA5}">
                      <a16:colId xmlns:a16="http://schemas.microsoft.com/office/drawing/2014/main" xmlns="" val="2739516737"/>
                    </a:ext>
                  </a:extLst>
                </a:gridCol>
                <a:gridCol w="1138238">
                  <a:extLst>
                    <a:ext uri="{9D8B030D-6E8A-4147-A177-3AD203B41FA5}">
                      <a16:colId xmlns:a16="http://schemas.microsoft.com/office/drawing/2014/main" xmlns="" val="1766475486"/>
                    </a:ext>
                  </a:extLst>
                </a:gridCol>
                <a:gridCol w="1138238">
                  <a:extLst>
                    <a:ext uri="{9D8B030D-6E8A-4147-A177-3AD203B41FA5}">
                      <a16:colId xmlns:a16="http://schemas.microsoft.com/office/drawing/2014/main" xmlns="" val="2701203405"/>
                    </a:ext>
                  </a:extLst>
                </a:gridCol>
                <a:gridCol w="1138238">
                  <a:extLst>
                    <a:ext uri="{9D8B030D-6E8A-4147-A177-3AD203B41FA5}">
                      <a16:colId xmlns:a16="http://schemas.microsoft.com/office/drawing/2014/main" xmlns="" val="3701939803"/>
                    </a:ext>
                  </a:extLst>
                </a:gridCol>
              </a:tblGrid>
              <a:tr h="396000">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113)</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(130)</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115)</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Mid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152)</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35-54 (112)</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122)</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135)</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(121)</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142)</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139)</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35-54 (141)</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124)</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119)</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35-54s without kids</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164)</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(157)</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111)</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178)</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165)</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(147)</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109)</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AB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124)</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174)</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(174)</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138)</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AB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123)</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Mid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159)</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(176)</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135)</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124)</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243)</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(176)</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Female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110)</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157)</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Mid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204)</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sp>
        <p:nvSpPr>
          <p:cNvPr id="59" name="Rectangle 58"/>
          <p:cNvSpPr/>
          <p:nvPr/>
        </p:nvSpPr>
        <p:spPr>
          <a:xfrm>
            <a:off x="2344387" y="1450600"/>
            <a:ext cx="2951513"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MARKET LEVEL</a:t>
            </a:r>
          </a:p>
          <a:p>
            <a:pPr>
              <a:lnSpc>
                <a:spcPts val="1100"/>
              </a:lnSpc>
            </a:pPr>
            <a:r>
              <a:rPr lang="en-GB" sz="1200" b="1" dirty="0">
                <a:solidFill>
                  <a:srgbClr val="120742"/>
                </a:solidFill>
                <a:latin typeface="Arial" panose="020B0604020202020204" pitchFamily="34" charset="0"/>
                <a:cs typeface="Arial" panose="020B0604020202020204" pitchFamily="34" charset="0"/>
              </a:rPr>
              <a:t>DEMOGRAPHIC SKEWS </a:t>
            </a:r>
          </a:p>
          <a:p>
            <a:pPr>
              <a:lnSpc>
                <a:spcPts val="1100"/>
              </a:lnSpc>
            </a:pPr>
            <a:r>
              <a:rPr lang="en-GB" sz="700" dirty="0">
                <a:latin typeface="Arial" panose="020B0604020202020204" pitchFamily="34" charset="0"/>
                <a:cs typeface="Arial" panose="020B0604020202020204" pitchFamily="34" charset="0"/>
              </a:rPr>
              <a:t>CALLING OUT OF BIGGEST SKEWS IN LEVEL OF CONSIDERATION OF ACTIVITY BY AGE, GENDER SOCIAL GRADE AND LIFESTAGE </a:t>
            </a:r>
          </a:p>
        </p:txBody>
      </p:sp>
      <p:sp>
        <p:nvSpPr>
          <p:cNvPr id="60" name="Rectangle 59"/>
          <p:cNvSpPr/>
          <p:nvPr/>
        </p:nvSpPr>
        <p:spPr>
          <a:xfrm>
            <a:off x="6955787" y="1450600"/>
            <a:ext cx="2094233"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CROSS-OVER WITH OTHER ACTIVITIES</a:t>
            </a:r>
          </a:p>
          <a:p>
            <a:pPr>
              <a:lnSpc>
                <a:spcPts val="1100"/>
              </a:lnSpc>
            </a:pPr>
            <a:r>
              <a:rPr lang="en-GB" sz="700" dirty="0">
                <a:latin typeface="Arial" panose="020B0604020202020204" pitchFamily="34" charset="0"/>
                <a:cs typeface="Arial" panose="020B0604020202020204" pitchFamily="34" charset="0"/>
              </a:rPr>
              <a:t>CONSIDERATION OF OTHER ACTIVITIES AMONG CONSIDERING ACTIVITY (TOP 2 BOX)</a:t>
            </a:r>
          </a:p>
        </p:txBody>
      </p:sp>
      <p:graphicFrame>
        <p:nvGraphicFramePr>
          <p:cNvPr id="25" name="Chart Placeholder 7">
            <a:extLst>
              <a:ext uri="{FF2B5EF4-FFF2-40B4-BE49-F238E27FC236}">
                <a16:creationId xmlns:a16="http://schemas.microsoft.com/office/drawing/2014/main" xmlns="" id="{802DEF57-70C8-497D-9D7F-58F5323582EC}"/>
              </a:ext>
            </a:extLst>
          </p:cNvPr>
          <p:cNvGraphicFramePr>
            <a:graphicFrameLocks/>
          </p:cNvGraphicFramePr>
          <p:nvPr>
            <p:extLst>
              <p:ext uri="{D42A27DB-BD31-4B8C-83A1-F6EECF244321}">
                <p14:modId xmlns:p14="http://schemas.microsoft.com/office/powerpoint/2010/main" val="2258825279"/>
              </p:ext>
            </p:extLst>
          </p:nvPr>
        </p:nvGraphicFramePr>
        <p:xfrm>
          <a:off x="-1366069" y="855950"/>
          <a:ext cx="9743207" cy="467610"/>
        </p:xfrm>
        <a:graphic>
          <a:graphicData uri="http://schemas.openxmlformats.org/drawingml/2006/chart">
            <c:chart xmlns:c="http://schemas.openxmlformats.org/drawingml/2006/chart" xmlns:r="http://schemas.openxmlformats.org/officeDocument/2006/relationships" r:id="rId9"/>
          </a:graphicData>
        </a:graphic>
      </p:graphicFrame>
      <p:sp>
        <p:nvSpPr>
          <p:cNvPr id="26" name="Rectangle 25">
            <a:extLst>
              <a:ext uri="{FF2B5EF4-FFF2-40B4-BE49-F238E27FC236}">
                <a16:creationId xmlns:a16="http://schemas.microsoft.com/office/drawing/2014/main" xmlns="" id="{233E8DD9-AA91-4D18-87C6-08C0F0220439}"/>
              </a:ext>
            </a:extLst>
          </p:cNvPr>
          <p:cNvSpPr/>
          <p:nvPr/>
        </p:nvSpPr>
        <p:spPr>
          <a:xfrm>
            <a:off x="1830724" y="665551"/>
            <a:ext cx="564257" cy="276999"/>
          </a:xfrm>
          <a:prstGeom prst="rect">
            <a:avLst/>
          </a:prstGeom>
          <a:solidFill>
            <a:schemeClr val="bg1"/>
          </a:solidFill>
        </p:spPr>
        <p:txBody>
          <a:bodyPr wrap="none" lIns="0" tIns="0" rIns="0" bIns="0">
            <a:spAutoFit/>
          </a:bodyPr>
          <a:lstStyle/>
          <a:p>
            <a:r>
              <a:rPr lang="en-GB" sz="900" dirty="0">
                <a:solidFill>
                  <a:srgbClr val="92D050"/>
                </a:solidFill>
                <a:latin typeface="Arial" panose="020B0604020202020204" pitchFamily="34" charset="0"/>
                <a:cs typeface="Arial" panose="020B0604020202020204" pitchFamily="34" charset="0"/>
              </a:rPr>
              <a:t>Very likely</a:t>
            </a:r>
          </a:p>
          <a:p>
            <a:r>
              <a:rPr lang="en-GB" sz="900" dirty="0">
                <a:solidFill>
                  <a:srgbClr val="92D050"/>
                </a:solidFill>
                <a:latin typeface="Arial" panose="020B0604020202020204" pitchFamily="34" charset="0"/>
                <a:cs typeface="Arial" panose="020B0604020202020204" pitchFamily="34" charset="0"/>
              </a:rPr>
              <a:t>to consider</a:t>
            </a:r>
          </a:p>
        </p:txBody>
      </p:sp>
      <p:sp>
        <p:nvSpPr>
          <p:cNvPr id="27" name="Rectangle 26">
            <a:extLst>
              <a:ext uri="{FF2B5EF4-FFF2-40B4-BE49-F238E27FC236}">
                <a16:creationId xmlns:a16="http://schemas.microsoft.com/office/drawing/2014/main" xmlns="" id="{0E8F98E2-83D9-4F5F-A9A9-23C40DE47C76}"/>
              </a:ext>
            </a:extLst>
          </p:cNvPr>
          <p:cNvSpPr/>
          <p:nvPr/>
        </p:nvSpPr>
        <p:spPr>
          <a:xfrm>
            <a:off x="2930687" y="970351"/>
            <a:ext cx="769441" cy="276999"/>
          </a:xfrm>
          <a:prstGeom prst="rect">
            <a:avLst/>
          </a:prstGeom>
          <a:solidFill>
            <a:schemeClr val="bg1"/>
          </a:solidFill>
        </p:spPr>
        <p:txBody>
          <a:bodyPr wrap="none" lIns="0" tIns="0" rIns="0" bIns="0">
            <a:spAutoFit/>
          </a:bodyPr>
          <a:lstStyle/>
          <a:p>
            <a:r>
              <a:rPr lang="en-GB" sz="900" dirty="0">
                <a:solidFill>
                  <a:srgbClr val="00B050"/>
                </a:solidFill>
                <a:latin typeface="Arial" panose="020B0604020202020204" pitchFamily="34" charset="0"/>
                <a:cs typeface="Arial" panose="020B0604020202020204" pitchFamily="34" charset="0"/>
              </a:rPr>
              <a:t>Definitely </a:t>
            </a:r>
          </a:p>
          <a:p>
            <a:r>
              <a:rPr lang="en-GB" sz="900" dirty="0">
                <a:solidFill>
                  <a:srgbClr val="00B050"/>
                </a:solidFill>
                <a:latin typeface="Arial" panose="020B0604020202020204" pitchFamily="34" charset="0"/>
                <a:cs typeface="Arial" panose="020B0604020202020204" pitchFamily="34" charset="0"/>
              </a:rPr>
              <a:t>would consider</a:t>
            </a:r>
          </a:p>
        </p:txBody>
      </p:sp>
    </p:spTree>
    <p:extLst>
      <p:ext uri="{BB962C8B-B14F-4D97-AF65-F5344CB8AC3E}">
        <p14:creationId xmlns:p14="http://schemas.microsoft.com/office/powerpoint/2010/main" val="3046582442"/>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ext Placeholder 17"/>
          <p:cNvSpPr>
            <a:spLocks noGrp="1"/>
          </p:cNvSpPr>
          <p:nvPr>
            <p:ph type="body" sz="quarter" idx="13"/>
          </p:nvPr>
        </p:nvSpPr>
        <p:spPr>
          <a:xfrm>
            <a:off x="364445" y="6396162"/>
            <a:ext cx="4381504" cy="274638"/>
          </a:xfrm>
        </p:spPr>
        <p:txBody>
          <a:bodyPr lIns="0"/>
          <a:lstStyle/>
          <a:p>
            <a:r>
              <a:rPr lang="en-GB" dirty="0"/>
              <a:t>Discover England Fund – Activities &amp; Themes Research 2017</a:t>
            </a:r>
          </a:p>
        </p:txBody>
      </p:sp>
      <p:grpSp>
        <p:nvGrpSpPr>
          <p:cNvPr id="4" name="Group 3"/>
          <p:cNvGrpSpPr/>
          <p:nvPr/>
        </p:nvGrpSpPr>
        <p:grpSpPr>
          <a:xfrm>
            <a:off x="8356244" y="169332"/>
            <a:ext cx="557577" cy="519092"/>
            <a:chOff x="8076844" y="137582"/>
            <a:chExt cx="557577" cy="519092"/>
          </a:xfrm>
        </p:grpSpPr>
        <p:sp>
          <p:nvSpPr>
            <p:cNvPr id="12" name="Oval 11"/>
            <p:cNvSpPr/>
            <p:nvPr/>
          </p:nvSpPr>
          <p:spPr>
            <a:xfrm>
              <a:off x="8091860" y="137582"/>
              <a:ext cx="527544" cy="51909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t"/>
            <a:lstStyle/>
            <a:p>
              <a:pPr algn="ctr"/>
              <a:endParaRPr lang="en-US" sz="800" dirty="0">
                <a:solidFill>
                  <a:schemeClr val="tx1"/>
                </a:solidFill>
                <a:latin typeface="Arial" panose="020B0604020202020204" pitchFamily="34" charset="0"/>
              </a:endParaRPr>
            </a:p>
          </p:txBody>
        </p:sp>
        <p:pic>
          <p:nvPicPr>
            <p:cNvPr id="13" name="Picture 12"/>
            <p:cNvPicPr>
              <a:picLocks noChangeAspect="1"/>
            </p:cNvPicPr>
            <p:nvPr/>
          </p:nvPicPr>
          <p:blipFill>
            <a:blip r:embed="rId3">
              <a:clrChange>
                <a:clrFrom>
                  <a:srgbClr val="000000">
                    <a:alpha val="0"/>
                  </a:srgbClr>
                </a:clrFrom>
                <a:clrTo>
                  <a:srgbClr val="000000">
                    <a:alpha val="0"/>
                  </a:srgbClr>
                </a:clrTo>
              </a:clrChange>
              <a:extLst>
                <a:ext uri="{28A0092B-C50C-407E-A947-70E740481C1C}">
                  <a14:useLocalDpi xmlns:a14="http://schemas.microsoft.com/office/drawing/2010/main" val="0"/>
                </a:ext>
              </a:extLst>
            </a:blip>
            <a:stretch>
              <a:fillRect/>
            </a:stretch>
          </p:blipFill>
          <p:spPr>
            <a:xfrm>
              <a:off x="8076844" y="188037"/>
              <a:ext cx="557577" cy="418182"/>
            </a:xfrm>
            <a:prstGeom prst="roundRect">
              <a:avLst>
                <a:gd name="adj" fmla="val 8594"/>
              </a:avLst>
            </a:prstGeom>
            <a:noFill/>
            <a:ln>
              <a:noFill/>
            </a:ln>
            <a:effectLst/>
          </p:spPr>
        </p:pic>
      </p:grpSp>
      <p:pic>
        <p:nvPicPr>
          <p:cNvPr id="6" name="Picture 5"/>
          <p:cNvPicPr>
            <a:picLocks noChangeAspect="1"/>
          </p:cNvPicPr>
          <p:nvPr/>
        </p:nvPicPr>
        <p:blipFill>
          <a:blip r:embed="rId4">
            <a:clrChange>
              <a:clrFrom>
                <a:srgbClr val="FFFFFF"/>
              </a:clrFrom>
              <a:clrTo>
                <a:srgbClr val="FFFFFF">
                  <a:alpha val="0"/>
                </a:srgbClr>
              </a:clrTo>
            </a:clrChange>
          </a:blip>
          <a:stretch>
            <a:fillRect/>
          </a:stretch>
        </p:blipFill>
        <p:spPr>
          <a:xfrm>
            <a:off x="7118198" y="6384361"/>
            <a:ext cx="947246" cy="257740"/>
          </a:xfrm>
          <a:prstGeom prst="rect">
            <a:avLst/>
          </a:prstGeom>
        </p:spPr>
      </p:pic>
      <p:pic>
        <p:nvPicPr>
          <p:cNvPr id="24" name="Picture 23"/>
          <p:cNvPicPr>
            <a:picLocks noChangeAspect="1"/>
          </p:cNvPicPr>
          <p:nvPr/>
        </p:nvPicPr>
        <p:blipFill rotWithShape="1">
          <a:blip r:embed="rId5"/>
          <a:srcRect l="17343" t="4419" r="12023" b="12561"/>
          <a:stretch/>
        </p:blipFill>
        <p:spPr>
          <a:xfrm>
            <a:off x="8172950" y="6341608"/>
            <a:ext cx="359990" cy="355944"/>
          </a:xfrm>
          <a:prstGeom prst="ellipse">
            <a:avLst/>
          </a:prstGeom>
        </p:spPr>
      </p:pic>
      <p:sp>
        <p:nvSpPr>
          <p:cNvPr id="38" name="TextBox 37"/>
          <p:cNvSpPr txBox="1"/>
          <p:nvPr/>
        </p:nvSpPr>
        <p:spPr>
          <a:xfrm>
            <a:off x="5303521" y="274989"/>
            <a:ext cx="3035630" cy="307777"/>
          </a:xfrm>
          <a:prstGeom prst="rect">
            <a:avLst/>
          </a:prstGeom>
          <a:noFill/>
        </p:spPr>
        <p:txBody>
          <a:bodyPr wrap="square" rtlCol="0">
            <a:spAutoFit/>
          </a:bodyPr>
          <a:lstStyle/>
          <a:p>
            <a:pPr algn="r"/>
            <a:r>
              <a:rPr lang="en-GB" sz="1400" b="1" dirty="0">
                <a:solidFill>
                  <a:schemeClr val="bg1"/>
                </a:solidFill>
                <a:latin typeface="Arial" panose="020B0604020202020204" pitchFamily="34" charset="0"/>
                <a:cs typeface="Arial" panose="020B0604020202020204" pitchFamily="34" charset="0"/>
              </a:rPr>
              <a:t>Germany</a:t>
            </a:r>
          </a:p>
        </p:txBody>
      </p:sp>
      <p:sp>
        <p:nvSpPr>
          <p:cNvPr id="50" name="Rectangle 49"/>
          <p:cNvSpPr/>
          <p:nvPr/>
        </p:nvSpPr>
        <p:spPr>
          <a:xfrm>
            <a:off x="4748221" y="1180239"/>
            <a:ext cx="4140001" cy="2283400"/>
          </a:xfrm>
          <a:prstGeom prst="rect">
            <a:avLst/>
          </a:prstGeom>
          <a:noFill/>
          <a:ln>
            <a:solidFill>
              <a:schemeClr val="bg1"/>
            </a:solidFill>
          </a:ln>
          <a:effectLst/>
        </p:spPr>
        <p:style>
          <a:lnRef idx="1">
            <a:schemeClr val="accent1"/>
          </a:lnRef>
          <a:fillRef idx="3">
            <a:schemeClr val="accent1"/>
          </a:fillRef>
          <a:effectRef idx="2">
            <a:schemeClr val="accent1"/>
          </a:effectRef>
          <a:fontRef idx="minor">
            <a:schemeClr val="lt1"/>
          </a:fontRef>
        </p:style>
        <p:txBody>
          <a:bodyPr rtlCol="0" anchor="t"/>
          <a:lstStyle/>
          <a:p>
            <a:pPr marL="180000" indent="-180000">
              <a:spcAft>
                <a:spcPts val="600"/>
              </a:spcAft>
              <a:buFont typeface="Arial" panose="020B0604020202020204" pitchFamily="34" charset="0"/>
              <a:buChar char="•"/>
            </a:pPr>
            <a:r>
              <a:rPr lang="en-GB" sz="1100" dirty="0">
                <a:solidFill>
                  <a:schemeClr val="tx1"/>
                </a:solidFill>
                <a:latin typeface="Arial" panose="020B0604020202020204" pitchFamily="34" charset="0"/>
                <a:cs typeface="Arial" panose="020B0604020202020204" pitchFamily="34" charset="0"/>
              </a:rPr>
              <a:t>Action and outdoor activity clusters are not found majorly appealing, whereas rural life and scenery appeal more</a:t>
            </a:r>
          </a:p>
          <a:p>
            <a:pPr marL="180000" indent="-180000">
              <a:spcAft>
                <a:spcPts val="600"/>
              </a:spcAft>
              <a:buFont typeface="Arial" panose="020B0604020202020204" pitchFamily="34" charset="0"/>
              <a:buChar char="•"/>
            </a:pPr>
            <a:r>
              <a:rPr lang="en-GB" sz="1100" dirty="0">
                <a:solidFill>
                  <a:schemeClr val="tx1"/>
                </a:solidFill>
                <a:latin typeface="Arial" panose="020B0604020202020204" pitchFamily="34" charset="0"/>
                <a:cs typeface="Arial" panose="020B0604020202020204" pitchFamily="34" charset="0"/>
              </a:rPr>
              <a:t>Aside from the classic drivers (famous places, buildings &amp; historic monuments), the prospect of exploring villages / rural areas and local food / drink specialities have the greatest impact on consideration of England </a:t>
            </a:r>
          </a:p>
          <a:p>
            <a:pPr marL="180000" indent="-180000">
              <a:spcAft>
                <a:spcPts val="600"/>
              </a:spcAft>
              <a:buFont typeface="Arial" panose="020B0604020202020204" pitchFamily="34" charset="0"/>
              <a:buChar char="•"/>
            </a:pPr>
            <a:r>
              <a:rPr lang="en-GB" sz="1100" dirty="0">
                <a:solidFill>
                  <a:schemeClr val="tx1"/>
                </a:solidFill>
                <a:latin typeface="Arial" panose="020B0604020202020204" pitchFamily="34" charset="0"/>
                <a:cs typeface="Arial" panose="020B0604020202020204" pitchFamily="34" charset="0"/>
              </a:rPr>
              <a:t>As a driver contemporary culture punches about its weight, but in terms of consideration, this isn’t a key activity</a:t>
            </a:r>
          </a:p>
        </p:txBody>
      </p:sp>
      <p:sp>
        <p:nvSpPr>
          <p:cNvPr id="51" name="Rectangle 50"/>
          <p:cNvSpPr/>
          <p:nvPr/>
        </p:nvSpPr>
        <p:spPr>
          <a:xfrm>
            <a:off x="352419" y="3881974"/>
            <a:ext cx="4116478" cy="233397"/>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MARKET SUMMARY</a:t>
            </a:r>
          </a:p>
        </p:txBody>
      </p:sp>
      <p:sp>
        <p:nvSpPr>
          <p:cNvPr id="2" name="Rectangle 1"/>
          <p:cNvSpPr/>
          <p:nvPr/>
        </p:nvSpPr>
        <p:spPr>
          <a:xfrm>
            <a:off x="4748221" y="3056628"/>
            <a:ext cx="4114206" cy="2710141"/>
          </a:xfrm>
          <a:prstGeom prst="rect">
            <a:avLst/>
          </a:prstGeom>
          <a:noFill/>
          <a:ln w="6350">
            <a:solidFill>
              <a:schemeClr val="bg1">
                <a:lumMod val="50000"/>
              </a:schemeClr>
            </a:solidFill>
            <a:prstDash val="sysDash"/>
          </a:ln>
          <a:effectLst/>
        </p:spPr>
        <p:style>
          <a:lnRef idx="1">
            <a:schemeClr val="accent1"/>
          </a:lnRef>
          <a:fillRef idx="3">
            <a:schemeClr val="accent1"/>
          </a:fillRef>
          <a:effectRef idx="2">
            <a:schemeClr val="accent1"/>
          </a:effectRef>
          <a:fontRef idx="minor">
            <a:schemeClr val="lt1"/>
          </a:fontRef>
        </p:style>
        <p:txBody>
          <a:bodyPr lIns="36000" rIns="36000" rtlCol="0" anchor="t"/>
          <a:lstStyle/>
          <a:p>
            <a:r>
              <a:rPr lang="en-GB" sz="1200" b="1" dirty="0">
                <a:solidFill>
                  <a:schemeClr val="tx1"/>
                </a:solidFill>
                <a:latin typeface="Arial" panose="020B0604020202020204" pitchFamily="34" charset="0"/>
                <a:cs typeface="Arial" panose="020B0604020202020204" pitchFamily="34" charset="0"/>
              </a:rPr>
              <a:t>INDEXING </a:t>
            </a:r>
          </a:p>
          <a:p>
            <a:r>
              <a:rPr lang="en-GB" sz="1050" dirty="0">
                <a:solidFill>
                  <a:schemeClr val="tx1"/>
                </a:solidFill>
                <a:latin typeface="Arial" panose="020B0604020202020204" pitchFamily="34" charset="0"/>
                <a:cs typeface="Arial" panose="020B0604020202020204" pitchFamily="34" charset="0"/>
              </a:rPr>
              <a:t>Indexing shows relative differences, e.g. against the global average or the average importance of activities. An index score of 120 next to a 60% score indicates a global average of 50% as does an index score of 80 next to a 40% score. </a:t>
            </a:r>
          </a:p>
          <a:p>
            <a:endParaRPr lang="en-GB" sz="1100" b="1" dirty="0">
              <a:solidFill>
                <a:schemeClr val="tx1"/>
              </a:solidFill>
              <a:latin typeface="Arial" panose="020B0604020202020204" pitchFamily="34" charset="0"/>
              <a:cs typeface="Arial" panose="020B0604020202020204" pitchFamily="34" charset="0"/>
            </a:endParaRPr>
          </a:p>
          <a:p>
            <a:r>
              <a:rPr lang="en-GB" sz="1200" b="1" dirty="0">
                <a:solidFill>
                  <a:schemeClr val="tx1"/>
                </a:solidFill>
                <a:latin typeface="Arial" panose="020B0604020202020204" pitchFamily="34" charset="0"/>
                <a:cs typeface="Arial" panose="020B0604020202020204" pitchFamily="34" charset="0"/>
              </a:rPr>
              <a:t>COLOUR CODING OF INDEX SCORES </a:t>
            </a:r>
          </a:p>
          <a:p>
            <a:r>
              <a:rPr lang="en-GB" sz="1050" dirty="0">
                <a:solidFill>
                  <a:schemeClr val="tx1"/>
                </a:solidFill>
                <a:latin typeface="Arial" panose="020B0604020202020204" pitchFamily="34" charset="0"/>
                <a:cs typeface="Arial" panose="020B0604020202020204" pitchFamily="34" charset="0"/>
              </a:rPr>
              <a:t>Index scores have been colour coded to highlight smaller or greater differences. </a:t>
            </a:r>
            <a:r>
              <a:rPr lang="en-GB" sz="1050" dirty="0">
                <a:solidFill>
                  <a:srgbClr val="C00000"/>
                </a:solidFill>
                <a:latin typeface="Arial" panose="020B0604020202020204" pitchFamily="34" charset="0"/>
                <a:cs typeface="Arial" panose="020B0604020202020204" pitchFamily="34" charset="0"/>
                <a:sym typeface="Wingdings" panose="05000000000000000000" pitchFamily="2" charset="2"/>
              </a:rPr>
              <a:t></a:t>
            </a:r>
            <a:r>
              <a:rPr lang="en-GB" sz="1050" dirty="0">
                <a:solidFill>
                  <a:schemeClr val="tx1"/>
                </a:solidFill>
                <a:latin typeface="Arial" panose="020B0604020202020204" pitchFamily="34" charset="0"/>
                <a:cs typeface="Arial" panose="020B0604020202020204" pitchFamily="34" charset="0"/>
              </a:rPr>
              <a:t>=strong under-indexing (index &lt;80), </a:t>
            </a:r>
            <a:r>
              <a:rPr lang="en-GB" sz="1050" dirty="0">
                <a:solidFill>
                  <a:srgbClr val="FFC000"/>
                </a:solidFill>
                <a:latin typeface="Arial" panose="020B0604020202020204" pitchFamily="34" charset="0"/>
                <a:cs typeface="Arial" panose="020B0604020202020204" pitchFamily="34" charset="0"/>
                <a:sym typeface="Wingdings" panose="05000000000000000000" pitchFamily="2" charset="2"/>
              </a:rPr>
              <a:t></a:t>
            </a:r>
            <a:r>
              <a:rPr lang="en-GB" sz="1050" dirty="0">
                <a:solidFill>
                  <a:schemeClr val="tx1"/>
                </a:solidFill>
                <a:latin typeface="Arial" panose="020B0604020202020204" pitchFamily="34" charset="0"/>
                <a:cs typeface="Arial" panose="020B0604020202020204" pitchFamily="34" charset="0"/>
              </a:rPr>
              <a:t>=moderate under-indexing (index 80-89), </a:t>
            </a:r>
            <a:r>
              <a:rPr lang="en-GB" sz="1050" dirty="0">
                <a:solidFill>
                  <a:srgbClr val="92D050"/>
                </a:solidFill>
                <a:latin typeface="Arial" panose="020B0604020202020204" pitchFamily="34" charset="0"/>
                <a:cs typeface="Arial" panose="020B0604020202020204" pitchFamily="34" charset="0"/>
                <a:sym typeface="Wingdings" panose="05000000000000000000" pitchFamily="2" charset="2"/>
              </a:rPr>
              <a:t></a:t>
            </a:r>
            <a:r>
              <a:rPr lang="en-GB" sz="1050" dirty="0">
                <a:solidFill>
                  <a:schemeClr val="tx1"/>
                </a:solidFill>
                <a:latin typeface="Arial" panose="020B0604020202020204" pitchFamily="34" charset="0"/>
                <a:cs typeface="Arial" panose="020B0604020202020204" pitchFamily="34" charset="0"/>
              </a:rPr>
              <a:t>=moderate over-indexing (index 110-119) and </a:t>
            </a:r>
            <a:r>
              <a:rPr lang="en-GB" sz="1050" dirty="0">
                <a:solidFill>
                  <a:srgbClr val="00B050"/>
                </a:solidFill>
                <a:latin typeface="Arial" panose="020B0604020202020204" pitchFamily="34" charset="0"/>
                <a:cs typeface="Arial" panose="020B0604020202020204" pitchFamily="34" charset="0"/>
                <a:sym typeface="Wingdings" panose="05000000000000000000" pitchFamily="2" charset="2"/>
              </a:rPr>
              <a:t></a:t>
            </a:r>
            <a:r>
              <a:rPr lang="en-GB" sz="1050" dirty="0">
                <a:solidFill>
                  <a:schemeClr val="tx1"/>
                </a:solidFill>
                <a:latin typeface="Arial" panose="020B0604020202020204" pitchFamily="34" charset="0"/>
                <a:cs typeface="Arial" panose="020B0604020202020204" pitchFamily="34" charset="0"/>
              </a:rPr>
              <a:t>=strong over-indexing (index 120+)</a:t>
            </a:r>
            <a:endParaRPr lang="en-GB" sz="1050" b="1" dirty="0">
              <a:solidFill>
                <a:schemeClr val="tx1"/>
              </a:solidFill>
              <a:latin typeface="Arial" panose="020B0604020202020204" pitchFamily="34" charset="0"/>
              <a:cs typeface="Arial" panose="020B0604020202020204" pitchFamily="34" charset="0"/>
            </a:endParaRPr>
          </a:p>
          <a:p>
            <a:endParaRPr lang="en-GB" sz="1100" b="1" dirty="0">
              <a:solidFill>
                <a:schemeClr val="tx1"/>
              </a:solidFill>
              <a:latin typeface="Arial" panose="020B0604020202020204" pitchFamily="34" charset="0"/>
              <a:cs typeface="Arial" panose="020B0604020202020204" pitchFamily="34" charset="0"/>
            </a:endParaRPr>
          </a:p>
          <a:p>
            <a:pPr lvl="0"/>
            <a:r>
              <a:rPr lang="en-GB" sz="1200" b="1" dirty="0">
                <a:solidFill>
                  <a:srgbClr val="120742"/>
                </a:solidFill>
                <a:latin typeface="Arial" panose="020B0604020202020204" pitchFamily="34" charset="0"/>
                <a:cs typeface="Arial" panose="020B0604020202020204" pitchFamily="34" charset="0"/>
              </a:rPr>
              <a:t>SOURCE </a:t>
            </a:r>
          </a:p>
          <a:p>
            <a:pPr lvl="0"/>
            <a:r>
              <a:rPr lang="en-GB" sz="1050" dirty="0">
                <a:solidFill>
                  <a:srgbClr val="120742"/>
                </a:solidFill>
                <a:latin typeface="Arial" panose="020B0604020202020204" pitchFamily="34" charset="0"/>
                <a:cs typeface="Arial" panose="020B0604020202020204" pitchFamily="34" charset="0"/>
              </a:rPr>
              <a:t>Online survey of 1,640 respondents. Fieldwork carried out between </a:t>
            </a:r>
            <a:r>
              <a:rPr lang="en-GB" sz="1050" dirty="0">
                <a:solidFill>
                  <a:srgbClr val="120742"/>
                </a:solidFill>
                <a:latin typeface="Arial" panose="020B0604020202020204" pitchFamily="34" charset="0"/>
                <a:cs typeface="Arial" panose="020B0604020202020204" pitchFamily="34" charset="0"/>
              </a:rPr>
              <a:t>[02.17] </a:t>
            </a:r>
            <a:r>
              <a:rPr lang="en-GB" sz="1050" dirty="0">
                <a:solidFill>
                  <a:srgbClr val="120742"/>
                </a:solidFill>
                <a:latin typeface="Arial" panose="020B0604020202020204" pitchFamily="34" charset="0"/>
                <a:cs typeface="Arial" panose="020B0604020202020204" pitchFamily="34" charset="0"/>
              </a:rPr>
              <a:t>and </a:t>
            </a:r>
            <a:r>
              <a:rPr lang="en-GB" sz="1050" dirty="0">
                <a:solidFill>
                  <a:srgbClr val="120742"/>
                </a:solidFill>
                <a:latin typeface="Arial" panose="020B0604020202020204" pitchFamily="34" charset="0"/>
                <a:cs typeface="Arial" panose="020B0604020202020204" pitchFamily="34" charset="0"/>
              </a:rPr>
              <a:t>[03.17]</a:t>
            </a:r>
            <a:r>
              <a:rPr lang="en-GB" sz="1050" dirty="0">
                <a:solidFill>
                  <a:srgbClr val="120742"/>
                </a:solidFill>
                <a:latin typeface="Arial" panose="020B0604020202020204" pitchFamily="34" charset="0"/>
                <a:cs typeface="Arial" panose="020B0604020202020204" pitchFamily="34" charset="0"/>
              </a:rPr>
              <a:t>.</a:t>
            </a:r>
          </a:p>
        </p:txBody>
      </p:sp>
      <p:graphicFrame>
        <p:nvGraphicFramePr>
          <p:cNvPr id="26" name="Table 25"/>
          <p:cNvGraphicFramePr>
            <a:graphicFrameLocks noGrp="1"/>
          </p:cNvGraphicFramePr>
          <p:nvPr>
            <p:extLst>
              <p:ext uri="{D42A27DB-BD31-4B8C-83A1-F6EECF244321}">
                <p14:modId xmlns:p14="http://schemas.microsoft.com/office/powerpoint/2010/main" val="176755126"/>
              </p:ext>
            </p:extLst>
          </p:nvPr>
        </p:nvGraphicFramePr>
        <p:xfrm>
          <a:off x="326345" y="1289671"/>
          <a:ext cx="4140000" cy="3636000"/>
        </p:xfrm>
        <a:graphic>
          <a:graphicData uri="http://schemas.openxmlformats.org/drawingml/2006/table">
            <a:tbl>
              <a:tblPr>
                <a:tableStyleId>{5C22544A-7EE6-4342-B048-85BDC9FD1C3A}</a:tableStyleId>
              </a:tblPr>
              <a:tblGrid>
                <a:gridCol w="2440800">
                  <a:extLst>
                    <a:ext uri="{9D8B030D-6E8A-4147-A177-3AD203B41FA5}">
                      <a16:colId xmlns:a16="http://schemas.microsoft.com/office/drawing/2014/main" xmlns="" val="1103061090"/>
                    </a:ext>
                  </a:extLst>
                </a:gridCol>
                <a:gridCol w="849600">
                  <a:extLst>
                    <a:ext uri="{9D8B030D-6E8A-4147-A177-3AD203B41FA5}">
                      <a16:colId xmlns:a16="http://schemas.microsoft.com/office/drawing/2014/main" xmlns="" val="644159123"/>
                    </a:ext>
                  </a:extLst>
                </a:gridCol>
                <a:gridCol w="849600">
                  <a:extLst>
                    <a:ext uri="{9D8B030D-6E8A-4147-A177-3AD203B41FA5}">
                      <a16:colId xmlns:a16="http://schemas.microsoft.com/office/drawing/2014/main" xmlns="" val="3859757549"/>
                    </a:ext>
                  </a:extLst>
                </a:gridCol>
              </a:tblGrid>
              <a:tr h="396000">
                <a:tc>
                  <a:txBody>
                    <a:bodyPr/>
                    <a:lstStyle/>
                    <a:p>
                      <a:pPr algn="l" fontAlgn="b"/>
                      <a:r>
                        <a:rPr lang="en-GB" sz="1200" b="1" i="0" u="none" strike="noStrike" dirty="0">
                          <a:solidFill>
                            <a:schemeClr val="tx1"/>
                          </a:solidFill>
                          <a:effectLst/>
                          <a:latin typeface="Arial" panose="020B0604020202020204" pitchFamily="34" charset="0"/>
                          <a:cs typeface="Arial" panose="020B0604020202020204" pitchFamily="34" charset="0"/>
                        </a:rPr>
                        <a:t>ACTIVITY (11-20 of 40)</a:t>
                      </a:r>
                      <a:endParaRPr lang="en-GB" sz="1600" b="1"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nchor="ctr">
                    <a:lnL w="12700" cmpd="sng">
                      <a:noFill/>
                    </a:lnL>
                    <a:lnR w="3175" cap="flat" cmpd="sng" algn="ctr">
                      <a:solidFill>
                        <a:schemeClr val="bg1">
                          <a:lumMod val="75000"/>
                        </a:schemeClr>
                      </a:solidFill>
                      <a:prstDash val="solid"/>
                      <a:round/>
                      <a:headEnd type="none" w="med" len="med"/>
                      <a:tailEnd type="none" w="med" len="med"/>
                    </a:lnR>
                    <a:lnT w="12700" cmpd="sng">
                      <a:noFill/>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9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12700" cmpd="sng">
                      <a:noFill/>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200" b="1" i="0" u="none" strike="noStrike" dirty="0">
                          <a:solidFill>
                            <a:schemeClr val="tx1"/>
                          </a:solidFill>
                          <a:effectLst/>
                          <a:latin typeface="Arial" panose="020B0604020202020204" pitchFamily="34" charset="0"/>
                          <a:cs typeface="Arial" panose="020B0604020202020204" pitchFamily="34" charset="0"/>
                        </a:rPr>
                        <a:t>INDEX </a:t>
                      </a:r>
                    </a:p>
                    <a:p>
                      <a:pPr algn="ctr" fontAlgn="b"/>
                      <a:r>
                        <a:rPr lang="en-GB" sz="700" b="1" i="0" u="none" strike="noStrike" dirty="0">
                          <a:solidFill>
                            <a:schemeClr val="tx1"/>
                          </a:solidFill>
                          <a:effectLst/>
                          <a:latin typeface="Arial" panose="020B0604020202020204" pitchFamily="34" charset="0"/>
                          <a:cs typeface="Arial" panose="020B0604020202020204" pitchFamily="34" charset="0"/>
                        </a:rPr>
                        <a:t>IMPORTANCE </a:t>
                      </a:r>
                    </a:p>
                  </a:txBody>
                  <a:tcPr marL="9525" marR="9525" marT="9525" marB="0" anchor="ctr">
                    <a:lnL w="3175" cap="flat" cmpd="sng" algn="ctr">
                      <a:solidFill>
                        <a:schemeClr val="bg1">
                          <a:lumMod val="75000"/>
                        </a:schemeClr>
                      </a:solidFill>
                      <a:prstDash val="solid"/>
                      <a:round/>
                      <a:headEnd type="none" w="med" len="med"/>
                      <a:tailEnd type="none" w="med" len="med"/>
                    </a:lnL>
                    <a:lnR w="12700" cmpd="sng">
                      <a:noFill/>
                    </a:lnR>
                    <a:lnT w="12700" cmpd="sng">
                      <a:noFill/>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255244487"/>
                  </a:ext>
                </a:extLst>
              </a:tr>
              <a:tr h="324000">
                <a:tc>
                  <a:txBody>
                    <a:bodyPr/>
                    <a:lstStyle/>
                    <a:p>
                      <a:pPr algn="l" fontAlgn="b"/>
                      <a:r>
                        <a:rPr lang="en-GB" sz="1000" b="0" i="0" u="none" strike="noStrike" dirty="0">
                          <a:solidFill>
                            <a:srgbClr val="120742"/>
                          </a:solidFill>
                          <a:effectLst/>
                          <a:latin typeface="Arial" panose="020B0604020202020204" pitchFamily="34" charset="0"/>
                          <a:cs typeface="Arial" panose="020B0604020202020204" pitchFamily="34" charset="0"/>
                        </a:rPr>
                        <a:t>Long (&gt; ½ day) country or coastal walk</a:t>
                      </a:r>
                    </a:p>
                  </a:txBody>
                  <a:tcPr marL="9525" marR="9525" marT="9525"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solidFill>
                            <a:srgbClr val="120742"/>
                          </a:solidFill>
                          <a:effectLst/>
                          <a:latin typeface="Arial" panose="020B0604020202020204" pitchFamily="34" charset="0"/>
                          <a:cs typeface="Arial" panose="020B0604020202020204" pitchFamily="34" charset="0"/>
                        </a:rPr>
                        <a:t>46%</a:t>
                      </a:r>
                    </a:p>
                  </a:txBody>
                  <a:tcPr marL="9525" marR="9525" marT="9525"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rgbClr val="120742"/>
                          </a:solidFill>
                          <a:effectLst/>
                          <a:latin typeface="Arial" panose="020B0604020202020204" pitchFamily="34" charset="0"/>
                          <a:cs typeface="Arial" panose="020B0604020202020204" pitchFamily="34" charset="0"/>
                        </a:rPr>
                        <a:t> 109 </a:t>
                      </a:r>
                    </a:p>
                  </a:txBody>
                  <a:tcPr marL="9525" marR="9525" marT="9525" anchor="ctr">
                    <a:lnL w="3175" cap="flat" cmpd="sng" algn="ctr">
                      <a:solidFill>
                        <a:schemeClr val="bg1">
                          <a:lumMod val="75000"/>
                        </a:schemeClr>
                      </a:solidFill>
                      <a:prstDash val="solid"/>
                      <a:round/>
                      <a:headEnd type="none" w="med" len="med"/>
                      <a:tailEnd type="none" w="med" len="med"/>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005986910"/>
                  </a:ext>
                </a:extLst>
              </a:tr>
              <a:tr h="324000">
                <a:tc>
                  <a:txBody>
                    <a:bodyPr/>
                    <a:lstStyle/>
                    <a:p>
                      <a:pPr algn="l" fontAlgn="b"/>
                      <a:r>
                        <a:rPr lang="en-GB" sz="1000" b="0" i="0" u="none" strike="noStrike" dirty="0">
                          <a:solidFill>
                            <a:srgbClr val="120742"/>
                          </a:solidFill>
                          <a:effectLst/>
                          <a:latin typeface="Arial" panose="020B0604020202020204" pitchFamily="34" charset="0"/>
                          <a:cs typeface="Arial" panose="020B0604020202020204" pitchFamily="34" charset="0"/>
                        </a:rPr>
                        <a:t>Experiencing local nightlife</a:t>
                      </a:r>
                    </a:p>
                  </a:txBody>
                  <a:tcPr marL="9525" marR="9525" marT="9525"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solidFill>
                            <a:srgbClr val="120742"/>
                          </a:solidFill>
                          <a:effectLst/>
                          <a:latin typeface="Arial" panose="020B0604020202020204" pitchFamily="34" charset="0"/>
                          <a:cs typeface="Arial" panose="020B0604020202020204" pitchFamily="34" charset="0"/>
                        </a:rPr>
                        <a:t>46%</a:t>
                      </a:r>
                    </a:p>
                  </a:txBody>
                  <a:tcPr marL="9525" marR="9525" marT="9525"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rgbClr val="120742"/>
                          </a:solidFill>
                          <a:effectLst/>
                          <a:latin typeface="Arial" panose="020B0604020202020204" pitchFamily="34" charset="0"/>
                          <a:cs typeface="Arial" panose="020B0604020202020204" pitchFamily="34" charset="0"/>
                        </a:rPr>
                        <a:t> 101 </a:t>
                      </a:r>
                    </a:p>
                  </a:txBody>
                  <a:tcPr marL="9525" marR="9525" marT="9525" anchor="ctr">
                    <a:lnL w="3175" cap="flat" cmpd="sng" algn="ctr">
                      <a:solidFill>
                        <a:schemeClr val="bg1">
                          <a:lumMod val="75000"/>
                        </a:schemeClr>
                      </a:solidFill>
                      <a:prstDash val="solid"/>
                      <a:round/>
                      <a:headEnd type="none" w="med" len="med"/>
                      <a:tailEnd type="none" w="med" len="med"/>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4167075963"/>
                  </a:ext>
                </a:extLst>
              </a:tr>
              <a:tr h="324000">
                <a:tc>
                  <a:txBody>
                    <a:bodyPr/>
                    <a:lstStyle/>
                    <a:p>
                      <a:pPr algn="l" fontAlgn="b"/>
                      <a:r>
                        <a:rPr lang="en-GB" sz="1000" b="0" i="0" u="none" strike="noStrike" dirty="0">
                          <a:solidFill>
                            <a:srgbClr val="120742"/>
                          </a:solidFill>
                          <a:effectLst/>
                          <a:latin typeface="Arial" panose="020B0604020202020204" pitchFamily="34" charset="0"/>
                          <a:cs typeface="Arial" panose="020B0604020202020204" pitchFamily="34" charset="0"/>
                        </a:rPr>
                        <a:t>Visiting a religious building</a:t>
                      </a:r>
                    </a:p>
                  </a:txBody>
                  <a:tcPr marL="9525" marR="9525" marT="9525"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solidFill>
                            <a:srgbClr val="120742"/>
                          </a:solidFill>
                          <a:effectLst/>
                          <a:latin typeface="Arial" panose="020B0604020202020204" pitchFamily="34" charset="0"/>
                          <a:cs typeface="Arial" panose="020B0604020202020204" pitchFamily="34" charset="0"/>
                        </a:rPr>
                        <a:t>43%</a:t>
                      </a:r>
                    </a:p>
                  </a:txBody>
                  <a:tcPr marL="9525" marR="9525" marT="9525"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rgbClr val="120742"/>
                          </a:solidFill>
                          <a:effectLst/>
                          <a:latin typeface="Arial" panose="020B0604020202020204" pitchFamily="34" charset="0"/>
                          <a:cs typeface="Arial" panose="020B0604020202020204" pitchFamily="34" charset="0"/>
                        </a:rPr>
                        <a:t> 91 </a:t>
                      </a:r>
                    </a:p>
                  </a:txBody>
                  <a:tcPr marL="9525" marR="9525" marT="9525" anchor="ctr">
                    <a:lnL w="3175" cap="flat" cmpd="sng" algn="ctr">
                      <a:solidFill>
                        <a:schemeClr val="bg1">
                          <a:lumMod val="75000"/>
                        </a:schemeClr>
                      </a:solidFill>
                      <a:prstDash val="solid"/>
                      <a:round/>
                      <a:headEnd type="none" w="med" len="med"/>
                      <a:tailEnd type="none" w="med" len="med"/>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265351345"/>
                  </a:ext>
                </a:extLst>
              </a:tr>
              <a:tr h="324000">
                <a:tc>
                  <a:txBody>
                    <a:bodyPr/>
                    <a:lstStyle/>
                    <a:p>
                      <a:pPr algn="l" fontAlgn="b"/>
                      <a:r>
                        <a:rPr lang="en-GB" sz="1000" b="0" i="0" u="none" strike="noStrike" dirty="0">
                          <a:solidFill>
                            <a:srgbClr val="120742"/>
                          </a:solidFill>
                          <a:effectLst/>
                          <a:latin typeface="Arial" panose="020B0604020202020204" pitchFamily="34" charset="0"/>
                          <a:cs typeface="Arial" panose="020B0604020202020204" pitchFamily="34" charset="0"/>
                        </a:rPr>
                        <a:t>Shopping for locally made products/craft</a:t>
                      </a:r>
                    </a:p>
                  </a:txBody>
                  <a:tcPr marL="9525" marR="9525" marT="9525"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solidFill>
                            <a:srgbClr val="120742"/>
                          </a:solidFill>
                          <a:effectLst/>
                          <a:latin typeface="Arial" panose="020B0604020202020204" pitchFamily="34" charset="0"/>
                          <a:cs typeface="Arial" panose="020B0604020202020204" pitchFamily="34" charset="0"/>
                        </a:rPr>
                        <a:t>43%</a:t>
                      </a:r>
                    </a:p>
                  </a:txBody>
                  <a:tcPr marL="9525" marR="9525" marT="9525"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rgbClr val="120742"/>
                          </a:solidFill>
                          <a:effectLst/>
                          <a:latin typeface="Arial" panose="020B0604020202020204" pitchFamily="34" charset="0"/>
                          <a:cs typeface="Arial" panose="020B0604020202020204" pitchFamily="34" charset="0"/>
                        </a:rPr>
                        <a:t> 93 </a:t>
                      </a:r>
                    </a:p>
                  </a:txBody>
                  <a:tcPr marL="9525" marR="9525" marT="9525" anchor="ctr">
                    <a:lnL w="3175" cap="flat" cmpd="sng" algn="ctr">
                      <a:solidFill>
                        <a:schemeClr val="bg1">
                          <a:lumMod val="75000"/>
                        </a:schemeClr>
                      </a:solidFill>
                      <a:prstDash val="solid"/>
                      <a:round/>
                      <a:headEnd type="none" w="med" len="med"/>
                      <a:tailEnd type="none" w="med" len="med"/>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373551203"/>
                  </a:ext>
                </a:extLst>
              </a:tr>
              <a:tr h="324000">
                <a:tc>
                  <a:txBody>
                    <a:bodyPr/>
                    <a:lstStyle/>
                    <a:p>
                      <a:pPr algn="l" fontAlgn="b"/>
                      <a:r>
                        <a:rPr lang="en-GB" sz="1000" b="0" i="0" u="none" strike="noStrike" dirty="0">
                          <a:solidFill>
                            <a:srgbClr val="120742"/>
                          </a:solidFill>
                          <a:effectLst/>
                          <a:latin typeface="Arial" panose="020B0604020202020204" pitchFamily="34" charset="0"/>
                          <a:cs typeface="Arial" panose="020B0604020202020204" pitchFamily="34" charset="0"/>
                        </a:rPr>
                        <a:t>Having a gourmet meal</a:t>
                      </a:r>
                    </a:p>
                  </a:txBody>
                  <a:tcPr marL="9525" marR="9525" marT="9525"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solidFill>
                            <a:srgbClr val="120742"/>
                          </a:solidFill>
                          <a:effectLst/>
                          <a:latin typeface="Arial" panose="020B0604020202020204" pitchFamily="34" charset="0"/>
                          <a:cs typeface="Arial" panose="020B0604020202020204" pitchFamily="34" charset="0"/>
                        </a:rPr>
                        <a:t>41%</a:t>
                      </a:r>
                    </a:p>
                  </a:txBody>
                  <a:tcPr marL="9525" marR="9525" marT="9525"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1" i="0" u="none" strike="noStrike" dirty="0">
                          <a:solidFill>
                            <a:schemeClr val="bg1"/>
                          </a:solidFill>
                          <a:effectLst/>
                          <a:latin typeface="Arial" panose="020B0604020202020204" pitchFamily="34" charset="0"/>
                          <a:cs typeface="Arial" panose="020B0604020202020204" pitchFamily="34" charset="0"/>
                        </a:rPr>
                        <a:t> 86 </a:t>
                      </a:r>
                    </a:p>
                  </a:txBody>
                  <a:tcPr marL="9525" marR="9525" marT="9525" anchor="ctr">
                    <a:lnL w="3175" cap="flat" cmpd="sng" algn="ctr">
                      <a:solidFill>
                        <a:schemeClr val="bg1">
                          <a:lumMod val="75000"/>
                        </a:schemeClr>
                      </a:solidFill>
                      <a:prstDash val="solid"/>
                      <a:round/>
                      <a:headEnd type="none" w="med" len="med"/>
                      <a:tailEnd type="none" w="med" len="med"/>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FFC000"/>
                    </a:solidFill>
                  </a:tcPr>
                </a:tc>
                <a:extLst>
                  <a:ext uri="{0D108BD9-81ED-4DB2-BD59-A6C34878D82A}">
                    <a16:rowId xmlns:a16="http://schemas.microsoft.com/office/drawing/2014/main" xmlns="" val="1189524845"/>
                  </a:ext>
                </a:extLst>
              </a:tr>
              <a:tr h="324000">
                <a:tc>
                  <a:txBody>
                    <a:bodyPr/>
                    <a:lstStyle/>
                    <a:p>
                      <a:pPr algn="l" fontAlgn="b"/>
                      <a:r>
                        <a:rPr lang="en-GB" sz="1000" b="0" i="0" u="none" strike="noStrike" dirty="0">
                          <a:solidFill>
                            <a:srgbClr val="120742"/>
                          </a:solidFill>
                          <a:effectLst/>
                          <a:latin typeface="Arial" panose="020B0604020202020204" pitchFamily="34" charset="0"/>
                          <a:cs typeface="Arial" panose="020B0604020202020204" pitchFamily="34" charset="0"/>
                        </a:rPr>
                        <a:t>Food &amp; drink tour or attraction</a:t>
                      </a:r>
                    </a:p>
                  </a:txBody>
                  <a:tcPr marL="9525" marR="9525" marT="9525"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solidFill>
                            <a:srgbClr val="120742"/>
                          </a:solidFill>
                          <a:effectLst/>
                          <a:latin typeface="Arial" panose="020B0604020202020204" pitchFamily="34" charset="0"/>
                          <a:cs typeface="Arial" panose="020B0604020202020204" pitchFamily="34" charset="0"/>
                        </a:rPr>
                        <a:t>39%</a:t>
                      </a:r>
                    </a:p>
                  </a:txBody>
                  <a:tcPr marL="9525" marR="9525" marT="9525"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rgbClr val="120742"/>
                          </a:solidFill>
                          <a:effectLst/>
                          <a:latin typeface="Arial" panose="020B0604020202020204" pitchFamily="34" charset="0"/>
                          <a:cs typeface="Arial" panose="020B0604020202020204" pitchFamily="34" charset="0"/>
                        </a:rPr>
                        <a:t> 99 </a:t>
                      </a:r>
                    </a:p>
                  </a:txBody>
                  <a:tcPr marL="9525" marR="9525" marT="9525" anchor="ctr">
                    <a:lnL w="3175" cap="flat" cmpd="sng" algn="ctr">
                      <a:solidFill>
                        <a:schemeClr val="bg1">
                          <a:lumMod val="75000"/>
                        </a:schemeClr>
                      </a:solidFill>
                      <a:prstDash val="solid"/>
                      <a:round/>
                      <a:headEnd type="none" w="med" len="med"/>
                      <a:tailEnd type="none" w="med" len="med"/>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824507888"/>
                  </a:ext>
                </a:extLst>
              </a:tr>
              <a:tr h="324000">
                <a:tc>
                  <a:txBody>
                    <a:bodyPr/>
                    <a:lstStyle/>
                    <a:p>
                      <a:pPr algn="l" fontAlgn="b"/>
                      <a:r>
                        <a:rPr lang="en-GB" sz="1000" b="0" i="0" u="none" strike="noStrike" dirty="0">
                          <a:solidFill>
                            <a:srgbClr val="120742"/>
                          </a:solidFill>
                          <a:effectLst/>
                          <a:latin typeface="Arial" panose="020B0604020202020204" pitchFamily="34" charset="0"/>
                          <a:cs typeface="Arial" panose="020B0604020202020204" pitchFamily="34" charset="0"/>
                        </a:rPr>
                        <a:t>Shopping for clothes</a:t>
                      </a:r>
                    </a:p>
                  </a:txBody>
                  <a:tcPr marL="9525" marR="9525" marT="9525"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solidFill>
                            <a:srgbClr val="120742"/>
                          </a:solidFill>
                          <a:effectLst/>
                          <a:latin typeface="Arial" panose="020B0604020202020204" pitchFamily="34" charset="0"/>
                          <a:cs typeface="Arial" panose="020B0604020202020204" pitchFamily="34" charset="0"/>
                        </a:rPr>
                        <a:t>39%</a:t>
                      </a:r>
                    </a:p>
                  </a:txBody>
                  <a:tcPr marL="9525" marR="9525" marT="9525"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rgbClr val="120742"/>
                          </a:solidFill>
                          <a:effectLst/>
                          <a:latin typeface="Arial" panose="020B0604020202020204" pitchFamily="34" charset="0"/>
                          <a:cs typeface="Arial" panose="020B0604020202020204" pitchFamily="34" charset="0"/>
                        </a:rPr>
                        <a:t> 95 </a:t>
                      </a:r>
                    </a:p>
                  </a:txBody>
                  <a:tcPr marL="9525" marR="9525" marT="9525" anchor="ctr">
                    <a:lnL w="3175" cap="flat" cmpd="sng" algn="ctr">
                      <a:solidFill>
                        <a:schemeClr val="bg1">
                          <a:lumMod val="75000"/>
                        </a:schemeClr>
                      </a:solidFill>
                      <a:prstDash val="solid"/>
                      <a:round/>
                      <a:headEnd type="none" w="med" len="med"/>
                      <a:tailEnd type="none" w="med" len="med"/>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463063126"/>
                  </a:ext>
                </a:extLst>
              </a:tr>
              <a:tr h="324000">
                <a:tc>
                  <a:txBody>
                    <a:bodyPr/>
                    <a:lstStyle/>
                    <a:p>
                      <a:pPr algn="l" fontAlgn="b"/>
                      <a:r>
                        <a:rPr lang="en-GB" sz="1000" b="0" i="0" u="none" strike="noStrike" dirty="0">
                          <a:solidFill>
                            <a:srgbClr val="120742"/>
                          </a:solidFill>
                          <a:effectLst/>
                          <a:latin typeface="Arial" panose="020B0604020202020204" pitchFamily="34" charset="0"/>
                          <a:cs typeface="Arial" panose="020B0604020202020204" pitchFamily="34" charset="0"/>
                        </a:rPr>
                        <a:t>Film/TV/Literature attraction</a:t>
                      </a:r>
                    </a:p>
                  </a:txBody>
                  <a:tcPr marL="9525" marR="9525" marT="9525"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solidFill>
                            <a:srgbClr val="120742"/>
                          </a:solidFill>
                          <a:effectLst/>
                          <a:latin typeface="Arial" panose="020B0604020202020204" pitchFamily="34" charset="0"/>
                          <a:cs typeface="Arial" panose="020B0604020202020204" pitchFamily="34" charset="0"/>
                        </a:rPr>
                        <a:t>39%</a:t>
                      </a:r>
                    </a:p>
                  </a:txBody>
                  <a:tcPr marL="9525" marR="9525" marT="9525"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rgbClr val="120742"/>
                          </a:solidFill>
                          <a:effectLst/>
                          <a:latin typeface="Arial" panose="020B0604020202020204" pitchFamily="34" charset="0"/>
                          <a:cs typeface="Arial" panose="020B0604020202020204" pitchFamily="34" charset="0"/>
                        </a:rPr>
                        <a:t> 96 </a:t>
                      </a:r>
                    </a:p>
                  </a:txBody>
                  <a:tcPr marL="9525" marR="9525" marT="9525" anchor="ctr">
                    <a:lnL w="3175" cap="flat" cmpd="sng" algn="ctr">
                      <a:solidFill>
                        <a:schemeClr val="bg1">
                          <a:lumMod val="75000"/>
                        </a:schemeClr>
                      </a:solidFill>
                      <a:prstDash val="solid"/>
                      <a:round/>
                      <a:headEnd type="none" w="med" len="med"/>
                      <a:tailEnd type="none" w="med" len="med"/>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89088986"/>
                  </a:ext>
                </a:extLst>
              </a:tr>
              <a:tr h="324000">
                <a:tc>
                  <a:txBody>
                    <a:bodyPr/>
                    <a:lstStyle/>
                    <a:p>
                      <a:pPr algn="l" fontAlgn="b"/>
                      <a:r>
                        <a:rPr lang="en-GB" sz="1000" b="0" i="0" u="none" strike="noStrike" dirty="0">
                          <a:solidFill>
                            <a:srgbClr val="120742"/>
                          </a:solidFill>
                          <a:effectLst/>
                          <a:latin typeface="Arial" panose="020B0604020202020204" pitchFamily="34" charset="0"/>
                          <a:cs typeface="Arial" panose="020B0604020202020204" pitchFamily="34" charset="0"/>
                        </a:rPr>
                        <a:t>Watching a play / musical</a:t>
                      </a:r>
                    </a:p>
                  </a:txBody>
                  <a:tcPr marL="9525" marR="9525" marT="9525"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solidFill>
                            <a:srgbClr val="120742"/>
                          </a:solidFill>
                          <a:effectLst/>
                          <a:latin typeface="Arial" panose="020B0604020202020204" pitchFamily="34" charset="0"/>
                          <a:cs typeface="Arial" panose="020B0604020202020204" pitchFamily="34" charset="0"/>
                        </a:rPr>
                        <a:t>37%</a:t>
                      </a:r>
                    </a:p>
                  </a:txBody>
                  <a:tcPr marL="9525" marR="9525" marT="9525"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1" i="0" u="none" strike="noStrike" dirty="0">
                          <a:solidFill>
                            <a:schemeClr val="bg1"/>
                          </a:solidFill>
                          <a:effectLst/>
                          <a:latin typeface="Arial" panose="020B0604020202020204" pitchFamily="34" charset="0"/>
                          <a:cs typeface="Arial" panose="020B0604020202020204" pitchFamily="34" charset="0"/>
                        </a:rPr>
                        <a:t> 81 </a:t>
                      </a:r>
                    </a:p>
                  </a:txBody>
                  <a:tcPr marL="9525" marR="9525" marT="9525" anchor="ctr">
                    <a:lnL w="3175" cap="flat" cmpd="sng" algn="ctr">
                      <a:solidFill>
                        <a:schemeClr val="bg1">
                          <a:lumMod val="75000"/>
                        </a:schemeClr>
                      </a:solidFill>
                      <a:prstDash val="solid"/>
                      <a:round/>
                      <a:headEnd type="none" w="med" len="med"/>
                      <a:tailEnd type="none" w="med" len="med"/>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FFC000"/>
                    </a:solidFill>
                  </a:tcPr>
                </a:tc>
                <a:extLst>
                  <a:ext uri="{0D108BD9-81ED-4DB2-BD59-A6C34878D82A}">
                    <a16:rowId xmlns:a16="http://schemas.microsoft.com/office/drawing/2014/main" xmlns="" val="2214850825"/>
                  </a:ext>
                </a:extLst>
              </a:tr>
              <a:tr h="324000">
                <a:tc>
                  <a:txBody>
                    <a:bodyPr/>
                    <a:lstStyle/>
                    <a:p>
                      <a:pPr algn="l" fontAlgn="b"/>
                      <a:r>
                        <a:rPr lang="en-GB" sz="1000" b="0" i="0" u="none" strike="noStrike" dirty="0">
                          <a:solidFill>
                            <a:srgbClr val="120742"/>
                          </a:solidFill>
                          <a:effectLst/>
                          <a:latin typeface="Arial" panose="020B0604020202020204" pitchFamily="34" charset="0"/>
                          <a:cs typeface="Arial" panose="020B0604020202020204" pitchFamily="34" charset="0"/>
                        </a:rPr>
                        <a:t>Visiting contemporary culture attraction</a:t>
                      </a:r>
                    </a:p>
                  </a:txBody>
                  <a:tcPr marL="9525" marR="9525" marT="9525"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tc>
                  <a:txBody>
                    <a:bodyPr/>
                    <a:lstStyle/>
                    <a:p>
                      <a:pPr algn="ctr" fontAlgn="ctr"/>
                      <a:r>
                        <a:rPr lang="en-GB" sz="1000" b="0" i="0" u="none" strike="noStrike" dirty="0">
                          <a:solidFill>
                            <a:srgbClr val="120742"/>
                          </a:solidFill>
                          <a:effectLst/>
                          <a:latin typeface="Arial" panose="020B0604020202020204" pitchFamily="34" charset="0"/>
                          <a:cs typeface="Arial" panose="020B0604020202020204" pitchFamily="34" charset="0"/>
                        </a:rPr>
                        <a:t>36%</a:t>
                      </a:r>
                    </a:p>
                  </a:txBody>
                  <a:tcPr marL="9525" marR="9525" marT="9525"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tc>
                  <a:txBody>
                    <a:bodyPr/>
                    <a:lstStyle/>
                    <a:p>
                      <a:pPr algn="ctr" fontAlgn="b"/>
                      <a:r>
                        <a:rPr lang="en-GB" sz="1000" b="1" i="0" u="none" strike="noStrike" dirty="0">
                          <a:solidFill>
                            <a:schemeClr val="bg1"/>
                          </a:solidFill>
                          <a:effectLst/>
                          <a:latin typeface="Arial" panose="020B0604020202020204" pitchFamily="34" charset="0"/>
                          <a:cs typeface="Arial" panose="020B0604020202020204" pitchFamily="34" charset="0"/>
                        </a:rPr>
                        <a:t> 111 </a:t>
                      </a:r>
                    </a:p>
                  </a:txBody>
                  <a:tcPr marL="9525" marR="9525" marT="9525" anchor="ctr">
                    <a:lnL w="3175" cap="flat" cmpd="sng" algn="ctr">
                      <a:solidFill>
                        <a:schemeClr val="bg1">
                          <a:lumMod val="75000"/>
                        </a:schemeClr>
                      </a:solidFill>
                      <a:prstDash val="solid"/>
                      <a:round/>
                      <a:headEnd type="none" w="med" len="med"/>
                      <a:tailEnd type="none" w="med" len="med"/>
                    </a:lnL>
                    <a:lnR w="12700" cmpd="sng">
                      <a:noFill/>
                    </a:lnR>
                    <a:lnT w="3175"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92D050"/>
                    </a:solidFill>
                  </a:tcPr>
                </a:tc>
                <a:extLst>
                  <a:ext uri="{0D108BD9-81ED-4DB2-BD59-A6C34878D82A}">
                    <a16:rowId xmlns:a16="http://schemas.microsoft.com/office/drawing/2014/main" xmlns="" val="3781145162"/>
                  </a:ext>
                </a:extLst>
              </a:tr>
            </a:tbl>
          </a:graphicData>
        </a:graphic>
      </p:graphicFrame>
      <p:sp>
        <p:nvSpPr>
          <p:cNvPr id="27" name="Rectangle 26"/>
          <p:cNvSpPr/>
          <p:nvPr/>
        </p:nvSpPr>
        <p:spPr>
          <a:xfrm>
            <a:off x="352419" y="926035"/>
            <a:ext cx="4253286" cy="374461"/>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MOST CONSIDERED ACTIVITIES ON HOLIDAY TO ENGLAND AND IMPORTANCE VS. CHOOSING ENGLAND</a:t>
            </a:r>
          </a:p>
        </p:txBody>
      </p:sp>
      <p:sp>
        <p:nvSpPr>
          <p:cNvPr id="29" name="Rectangle 28"/>
          <p:cNvSpPr/>
          <p:nvPr/>
        </p:nvSpPr>
        <p:spPr>
          <a:xfrm>
            <a:off x="4748221" y="926035"/>
            <a:ext cx="4116478" cy="233397"/>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MARKET SUMMARY</a:t>
            </a:r>
          </a:p>
        </p:txBody>
      </p:sp>
      <p:sp>
        <p:nvSpPr>
          <p:cNvPr id="34" name="Rectangle 33">
            <a:extLst>
              <a:ext uri="{FF2B5EF4-FFF2-40B4-BE49-F238E27FC236}">
                <a16:creationId xmlns:a16="http://schemas.microsoft.com/office/drawing/2014/main" xmlns="" id="{BE58DB17-DF8F-40DC-BCE6-74112BFD6F2E}"/>
              </a:ext>
            </a:extLst>
          </p:cNvPr>
          <p:cNvSpPr/>
          <p:nvPr/>
        </p:nvSpPr>
        <p:spPr>
          <a:xfrm>
            <a:off x="349371" y="5045547"/>
            <a:ext cx="4116478" cy="381728"/>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DEMOGRAPHICS SKEWS: % ALREADY BOOKED ENGLAND HOLIDAY INDEXED VS. MARKET TOTAL</a:t>
            </a:r>
          </a:p>
        </p:txBody>
      </p:sp>
      <p:graphicFrame>
        <p:nvGraphicFramePr>
          <p:cNvPr id="37" name="Table 36">
            <a:extLst>
              <a:ext uri="{FF2B5EF4-FFF2-40B4-BE49-F238E27FC236}">
                <a16:creationId xmlns:a16="http://schemas.microsoft.com/office/drawing/2014/main" xmlns="" id="{250DEF68-E786-4A24-8DA8-19DB1AAC2385}"/>
              </a:ext>
            </a:extLst>
          </p:cNvPr>
          <p:cNvGraphicFramePr>
            <a:graphicFrameLocks noGrp="1"/>
          </p:cNvGraphicFramePr>
          <p:nvPr>
            <p:extLst>
              <p:ext uri="{D42A27DB-BD31-4B8C-83A1-F6EECF244321}">
                <p14:modId xmlns:p14="http://schemas.microsoft.com/office/powerpoint/2010/main" val="876337199"/>
              </p:ext>
            </p:extLst>
          </p:nvPr>
        </p:nvGraphicFramePr>
        <p:xfrm>
          <a:off x="326345" y="5398527"/>
          <a:ext cx="4142552" cy="864000"/>
        </p:xfrm>
        <a:graphic>
          <a:graphicData uri="http://schemas.openxmlformats.org/drawingml/2006/table">
            <a:tbl>
              <a:tblPr>
                <a:tableStyleId>{5C22544A-7EE6-4342-B048-85BDC9FD1C3A}</a:tableStyleId>
              </a:tblPr>
              <a:tblGrid>
                <a:gridCol w="517819">
                  <a:extLst>
                    <a:ext uri="{9D8B030D-6E8A-4147-A177-3AD203B41FA5}">
                      <a16:colId xmlns:a16="http://schemas.microsoft.com/office/drawing/2014/main" xmlns="" val="379537023"/>
                    </a:ext>
                  </a:extLst>
                </a:gridCol>
                <a:gridCol w="517819">
                  <a:extLst>
                    <a:ext uri="{9D8B030D-6E8A-4147-A177-3AD203B41FA5}">
                      <a16:colId xmlns:a16="http://schemas.microsoft.com/office/drawing/2014/main" xmlns="" val="1083277144"/>
                    </a:ext>
                  </a:extLst>
                </a:gridCol>
                <a:gridCol w="517819">
                  <a:extLst>
                    <a:ext uri="{9D8B030D-6E8A-4147-A177-3AD203B41FA5}">
                      <a16:colId xmlns:a16="http://schemas.microsoft.com/office/drawing/2014/main" xmlns="" val="812582721"/>
                    </a:ext>
                  </a:extLst>
                </a:gridCol>
                <a:gridCol w="517819">
                  <a:extLst>
                    <a:ext uri="{9D8B030D-6E8A-4147-A177-3AD203B41FA5}">
                      <a16:colId xmlns:a16="http://schemas.microsoft.com/office/drawing/2014/main" xmlns="" val="1406986778"/>
                    </a:ext>
                  </a:extLst>
                </a:gridCol>
                <a:gridCol w="517819">
                  <a:extLst>
                    <a:ext uri="{9D8B030D-6E8A-4147-A177-3AD203B41FA5}">
                      <a16:colId xmlns:a16="http://schemas.microsoft.com/office/drawing/2014/main" xmlns="" val="2034199571"/>
                    </a:ext>
                  </a:extLst>
                </a:gridCol>
                <a:gridCol w="517819">
                  <a:extLst>
                    <a:ext uri="{9D8B030D-6E8A-4147-A177-3AD203B41FA5}">
                      <a16:colId xmlns:a16="http://schemas.microsoft.com/office/drawing/2014/main" xmlns="" val="2251176793"/>
                    </a:ext>
                  </a:extLst>
                </a:gridCol>
                <a:gridCol w="517819">
                  <a:extLst>
                    <a:ext uri="{9D8B030D-6E8A-4147-A177-3AD203B41FA5}">
                      <a16:colId xmlns:a16="http://schemas.microsoft.com/office/drawing/2014/main" xmlns="" val="105214153"/>
                    </a:ext>
                  </a:extLst>
                </a:gridCol>
                <a:gridCol w="517819">
                  <a:extLst>
                    <a:ext uri="{9D8B030D-6E8A-4147-A177-3AD203B41FA5}">
                      <a16:colId xmlns:a16="http://schemas.microsoft.com/office/drawing/2014/main" xmlns="" val="2567621665"/>
                    </a:ext>
                  </a:extLst>
                </a:gridCol>
              </a:tblGrid>
              <a:tr h="288000">
                <a:tc>
                  <a:txBody>
                    <a:bodyPr/>
                    <a:lstStyle/>
                    <a:p>
                      <a:pPr algn="ctr" fontAlgn="ctr"/>
                      <a:r>
                        <a:rPr lang="en-GB" sz="1050" b="1" u="none" strike="noStrike" dirty="0">
                          <a:effectLst/>
                          <a:latin typeface="Arial" panose="020B0604020202020204" pitchFamily="34" charset="0"/>
                          <a:cs typeface="Arial" panose="020B0604020202020204" pitchFamily="34" charset="0"/>
                        </a:rPr>
                        <a:t>18-34</a:t>
                      </a:r>
                      <a:endParaRPr lang="en-GB" sz="1050" b="1" i="0" u="none" strike="noStrike" dirty="0">
                        <a:solidFill>
                          <a:srgbClr val="000000"/>
                        </a:solidFill>
                        <a:effectLst/>
                        <a:latin typeface="Arial" panose="020B0604020202020204" pitchFamily="34" charset="0"/>
                        <a:cs typeface="Arial" panose="020B0604020202020204" pitchFamily="34" charset="0"/>
                      </a:endParaRP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50" b="1" u="none" strike="noStrike" dirty="0">
                          <a:effectLst/>
                          <a:latin typeface="Arial" panose="020B0604020202020204" pitchFamily="34" charset="0"/>
                          <a:cs typeface="Arial" panose="020B0604020202020204" pitchFamily="34" charset="0"/>
                        </a:rPr>
                        <a:t>35-54</a:t>
                      </a:r>
                      <a:endParaRPr lang="en-GB" sz="1050" b="1" i="0" u="none" strike="noStrike" dirty="0">
                        <a:solidFill>
                          <a:srgbClr val="000000"/>
                        </a:solidFill>
                        <a:effectLst/>
                        <a:latin typeface="Arial" panose="020B0604020202020204" pitchFamily="34" charset="0"/>
                        <a:cs typeface="Arial" panose="020B0604020202020204" pitchFamily="34" charset="0"/>
                      </a:endParaRP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50" b="1" u="none" strike="noStrike" dirty="0">
                          <a:effectLst/>
                          <a:latin typeface="Arial" panose="020B0604020202020204" pitchFamily="34" charset="0"/>
                          <a:cs typeface="Arial" panose="020B0604020202020204" pitchFamily="34" charset="0"/>
                        </a:rPr>
                        <a:t>55+</a:t>
                      </a:r>
                      <a:endParaRPr lang="en-GB" sz="1050" b="1" i="0" u="none" strike="noStrike" dirty="0">
                        <a:solidFill>
                          <a:srgbClr val="000000"/>
                        </a:solidFill>
                        <a:effectLst/>
                        <a:latin typeface="Arial" panose="020B0604020202020204" pitchFamily="34" charset="0"/>
                        <a:cs typeface="Arial" panose="020B0604020202020204" pitchFamily="34" charset="0"/>
                      </a:endParaRP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50" b="1" u="none" strike="noStrike" dirty="0">
                          <a:effectLst/>
                          <a:latin typeface="Arial" panose="020B0604020202020204" pitchFamily="34" charset="0"/>
                          <a:cs typeface="Arial" panose="020B0604020202020204" pitchFamily="34" charset="0"/>
                        </a:rPr>
                        <a:t>Male</a:t>
                      </a:r>
                      <a:endParaRPr lang="en-GB" sz="1050" b="1" i="0" u="none" strike="noStrike" dirty="0">
                        <a:solidFill>
                          <a:srgbClr val="000000"/>
                        </a:solidFill>
                        <a:effectLst/>
                        <a:latin typeface="Arial" panose="020B0604020202020204" pitchFamily="34" charset="0"/>
                        <a:cs typeface="Arial" panose="020B0604020202020204" pitchFamily="34" charset="0"/>
                      </a:endParaRP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50" b="1" u="none" strike="noStrike" dirty="0">
                          <a:effectLst/>
                          <a:latin typeface="Arial" panose="020B0604020202020204" pitchFamily="34" charset="0"/>
                          <a:cs typeface="Arial" panose="020B0604020202020204" pitchFamily="34" charset="0"/>
                        </a:rPr>
                        <a:t>Female</a:t>
                      </a:r>
                      <a:endParaRPr lang="en-GB" sz="1050" b="1" i="0" u="none" strike="noStrike" dirty="0">
                        <a:solidFill>
                          <a:srgbClr val="000000"/>
                        </a:solidFill>
                        <a:effectLst/>
                        <a:latin typeface="Arial" panose="020B0604020202020204" pitchFamily="34" charset="0"/>
                        <a:cs typeface="Arial" panose="020B0604020202020204" pitchFamily="34" charset="0"/>
                      </a:endParaRP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50" b="1" u="none" strike="noStrike" dirty="0">
                          <a:effectLst/>
                          <a:latin typeface="Arial" panose="020B0604020202020204" pitchFamily="34" charset="0"/>
                          <a:cs typeface="Arial" panose="020B0604020202020204" pitchFamily="34" charset="0"/>
                        </a:rPr>
                        <a:t>AB</a:t>
                      </a:r>
                      <a:endParaRPr lang="en-GB" sz="1050" b="1" i="0" u="none" strike="noStrike" dirty="0">
                        <a:solidFill>
                          <a:srgbClr val="000000"/>
                        </a:solidFill>
                        <a:effectLst/>
                        <a:latin typeface="Arial" panose="020B0604020202020204" pitchFamily="34" charset="0"/>
                        <a:cs typeface="Arial" panose="020B0604020202020204" pitchFamily="34" charset="0"/>
                      </a:endParaRP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50" b="1" u="none" strike="noStrike" dirty="0">
                          <a:effectLst/>
                          <a:latin typeface="Arial" panose="020B0604020202020204" pitchFamily="34" charset="0"/>
                          <a:cs typeface="Arial" panose="020B0604020202020204" pitchFamily="34" charset="0"/>
                        </a:rPr>
                        <a:t>C1</a:t>
                      </a:r>
                      <a:endParaRPr lang="en-GB" sz="1050" b="1" i="0" u="none" strike="noStrike" dirty="0">
                        <a:solidFill>
                          <a:srgbClr val="000000"/>
                        </a:solidFill>
                        <a:effectLst/>
                        <a:latin typeface="Arial" panose="020B0604020202020204" pitchFamily="34" charset="0"/>
                        <a:cs typeface="Arial" panose="020B0604020202020204" pitchFamily="34" charset="0"/>
                      </a:endParaRP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50" b="1" u="none" strike="noStrike" dirty="0">
                          <a:effectLst/>
                          <a:latin typeface="Arial" panose="020B0604020202020204" pitchFamily="34" charset="0"/>
                          <a:cs typeface="Arial" panose="020B0604020202020204" pitchFamily="34" charset="0"/>
                        </a:rPr>
                        <a:t>C2DE</a:t>
                      </a:r>
                      <a:endParaRPr lang="en-GB" sz="1050" b="1" i="0" u="none" strike="noStrike" dirty="0">
                        <a:solidFill>
                          <a:srgbClr val="000000"/>
                        </a:solidFill>
                        <a:effectLst/>
                        <a:latin typeface="Arial" panose="020B0604020202020204" pitchFamily="34" charset="0"/>
                        <a:cs typeface="Arial" panose="020B0604020202020204" pitchFamily="34" charset="0"/>
                      </a:endParaRPr>
                    </a:p>
                  </a:txBody>
                  <a:tcPr marL="9525" marR="9525" marT="0" marB="0" anchor="ctr">
                    <a:lnL w="6350" cap="flat" cmpd="sng" algn="ctr">
                      <a:solidFill>
                        <a:schemeClr val="bg1">
                          <a:lumMod val="75000"/>
                        </a:schemeClr>
                      </a:solidFill>
                      <a:prstDash val="solid"/>
                      <a:round/>
                      <a:headEnd type="none" w="med" len="med"/>
                      <a:tailEnd type="none" w="med" len="med"/>
                    </a:lnL>
                    <a:lnR w="12700" cmpd="sng">
                      <a:noFill/>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600413423"/>
                  </a:ext>
                </a:extLst>
              </a:tr>
              <a:tr h="288000">
                <a:tc>
                  <a:txBody>
                    <a:bodyPr/>
                    <a:lstStyle/>
                    <a:p>
                      <a:pPr algn="ctr" fontAlgn="ctr"/>
                      <a:r>
                        <a:rPr lang="en-GB" sz="1000" b="0" i="0" u="none" strike="noStrike" dirty="0">
                          <a:solidFill>
                            <a:srgbClr val="000000"/>
                          </a:solidFill>
                          <a:effectLst/>
                          <a:latin typeface="Arial" panose="020B0604020202020204" pitchFamily="34" charset="0"/>
                          <a:cs typeface="Arial" panose="020B0604020202020204" pitchFamily="34" charset="0"/>
                        </a:rPr>
                        <a:t>25%</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00" b="0" i="0" u="none" strike="noStrike" dirty="0">
                          <a:solidFill>
                            <a:srgbClr val="000000"/>
                          </a:solidFill>
                          <a:effectLst/>
                          <a:latin typeface="Arial" panose="020B0604020202020204" pitchFamily="34" charset="0"/>
                          <a:cs typeface="Arial" panose="020B0604020202020204" pitchFamily="34" charset="0"/>
                        </a:rPr>
                        <a:t>17%</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00" b="0" i="0" u="none" strike="noStrike" dirty="0">
                          <a:solidFill>
                            <a:srgbClr val="000000"/>
                          </a:solidFill>
                          <a:effectLst/>
                          <a:latin typeface="Arial" panose="020B0604020202020204" pitchFamily="34" charset="0"/>
                          <a:cs typeface="Arial" panose="020B0604020202020204" pitchFamily="34" charset="0"/>
                        </a:rPr>
                        <a:t>8%</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00" b="0" i="0" u="none" strike="noStrike" dirty="0">
                          <a:solidFill>
                            <a:srgbClr val="000000"/>
                          </a:solidFill>
                          <a:effectLst/>
                          <a:latin typeface="Arial" panose="020B0604020202020204" pitchFamily="34" charset="0"/>
                          <a:cs typeface="Arial" panose="020B0604020202020204" pitchFamily="34" charset="0"/>
                        </a:rPr>
                        <a:t>18%</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00" b="0" i="0" u="none" strike="noStrike" dirty="0">
                          <a:solidFill>
                            <a:srgbClr val="000000"/>
                          </a:solidFill>
                          <a:effectLst/>
                          <a:latin typeface="Arial" panose="020B0604020202020204" pitchFamily="34" charset="0"/>
                          <a:cs typeface="Arial" panose="020B0604020202020204" pitchFamily="34" charset="0"/>
                        </a:rPr>
                        <a:t>13%</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00" b="0" i="0" u="none" strike="noStrike" dirty="0">
                          <a:solidFill>
                            <a:srgbClr val="000000"/>
                          </a:solidFill>
                          <a:effectLst/>
                          <a:latin typeface="Arial" panose="020B0604020202020204" pitchFamily="34" charset="0"/>
                          <a:cs typeface="Arial" panose="020B0604020202020204" pitchFamily="34" charset="0"/>
                        </a:rPr>
                        <a:t>20%</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00" b="0" i="0" u="none" strike="noStrike" dirty="0">
                          <a:solidFill>
                            <a:srgbClr val="000000"/>
                          </a:solidFill>
                          <a:effectLst/>
                          <a:latin typeface="Arial" panose="020B0604020202020204" pitchFamily="34" charset="0"/>
                          <a:cs typeface="Arial" panose="020B0604020202020204" pitchFamily="34" charset="0"/>
                        </a:rPr>
                        <a:t>14%</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000" b="0" i="0" u="none" strike="noStrike" dirty="0">
                          <a:solidFill>
                            <a:srgbClr val="000000"/>
                          </a:solidFill>
                          <a:effectLst/>
                          <a:latin typeface="Arial" panose="020B0604020202020204" pitchFamily="34" charset="0"/>
                          <a:cs typeface="Arial" panose="020B0604020202020204" pitchFamily="34" charset="0"/>
                        </a:rPr>
                        <a:t>19%</a:t>
                      </a:r>
                    </a:p>
                  </a:txBody>
                  <a:tcPr marL="9525" marR="9525" marT="0" marB="0" anchor="ctr">
                    <a:lnL w="6350" cap="flat" cmpd="sng" algn="ctr">
                      <a:solidFill>
                        <a:schemeClr val="bg1">
                          <a:lumMod val="75000"/>
                        </a:schemeClr>
                      </a:solidFill>
                      <a:prstDash val="solid"/>
                      <a:round/>
                      <a:headEnd type="none" w="med" len="med"/>
                      <a:tailEnd type="none" w="med" len="med"/>
                    </a:lnL>
                    <a:lnR w="12700" cmpd="sng">
                      <a:noFill/>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347379791"/>
                  </a:ext>
                </a:extLst>
              </a:tr>
              <a:tr h="288000">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 159 </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00B050"/>
                    </a:solidFill>
                  </a:tcPr>
                </a:tc>
                <a:tc>
                  <a:txBody>
                    <a:bodyPr/>
                    <a:lstStyle/>
                    <a:p>
                      <a:pPr algn="ctr" fontAlgn="b"/>
                      <a:r>
                        <a:rPr lang="en-GB" sz="1000" b="0" i="0" u="none" strike="noStrike" dirty="0">
                          <a:solidFill>
                            <a:srgbClr val="000000"/>
                          </a:solidFill>
                          <a:effectLst/>
                          <a:latin typeface="Arial" panose="020B0604020202020204" pitchFamily="34" charset="0"/>
                          <a:cs typeface="Arial" panose="020B0604020202020204" pitchFamily="34" charset="0"/>
                        </a:rPr>
                        <a:t> 106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 51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C00000"/>
                    </a:solid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 114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92D050"/>
                    </a:solid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 83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FFC000"/>
                    </a:solid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 123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00B050"/>
                    </a:solid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 89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FFC000"/>
                    </a:solid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 117 </a:t>
                      </a:r>
                    </a:p>
                  </a:txBody>
                  <a:tcPr marL="9525" marR="9525" marT="0" marB="0" anchor="ctr">
                    <a:lnL w="6350" cap="flat" cmpd="sng" algn="ctr">
                      <a:solidFill>
                        <a:schemeClr val="bg1">
                          <a:lumMod val="75000"/>
                        </a:schemeClr>
                      </a:solidFill>
                      <a:prstDash val="solid"/>
                      <a:round/>
                      <a:headEnd type="none" w="med" len="med"/>
                      <a:tailEnd type="none" w="med" len="med"/>
                    </a:lnL>
                    <a:lnR w="12700" cmpd="sng">
                      <a:noFill/>
                    </a:lnR>
                    <a:lnT w="635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92D050"/>
                    </a:solidFill>
                  </a:tcPr>
                </a:tc>
                <a:extLst>
                  <a:ext uri="{0D108BD9-81ED-4DB2-BD59-A6C34878D82A}">
                    <a16:rowId xmlns:a16="http://schemas.microsoft.com/office/drawing/2014/main" xmlns="" val="961132316"/>
                  </a:ext>
                </a:extLst>
              </a:tr>
            </a:tbl>
          </a:graphicData>
        </a:graphic>
      </p:graphicFrame>
      <p:sp>
        <p:nvSpPr>
          <p:cNvPr id="19" name="TextBox 18"/>
          <p:cNvSpPr txBox="1"/>
          <p:nvPr/>
        </p:nvSpPr>
        <p:spPr>
          <a:xfrm>
            <a:off x="2658533" y="283930"/>
            <a:ext cx="4639734" cy="246221"/>
          </a:xfrm>
          <a:prstGeom prst="rect">
            <a:avLst/>
          </a:prstGeom>
          <a:noFill/>
        </p:spPr>
        <p:txBody>
          <a:bodyPr wrap="square" lIns="0" rIns="0" rtlCol="0">
            <a:spAutoFit/>
          </a:bodyPr>
          <a:lstStyle/>
          <a:p>
            <a:pPr algn="r"/>
            <a:r>
              <a:rPr lang="en-GB" sz="1000" u="sng" dirty="0">
                <a:solidFill>
                  <a:schemeClr val="bg1"/>
                </a:solidFill>
                <a:latin typeface="Arial" panose="020B0604020202020204" pitchFamily="34" charset="0"/>
                <a:cs typeface="Arial" panose="020B0604020202020204" pitchFamily="34" charset="0"/>
              </a:rPr>
              <a:t>2,783,000 trips to England</a:t>
            </a:r>
            <a:r>
              <a:rPr lang="en-GB" sz="1000" dirty="0">
                <a:solidFill>
                  <a:schemeClr val="bg1"/>
                </a:solidFill>
                <a:latin typeface="Arial" panose="020B0604020202020204" pitchFamily="34" charset="0"/>
                <a:cs typeface="Arial" panose="020B0604020202020204" pitchFamily="34" charset="0"/>
              </a:rPr>
              <a:t> in 2016 (rank 3) … </a:t>
            </a:r>
            <a:r>
              <a:rPr lang="en-GB" sz="1000" dirty="0" smtClean="0">
                <a:solidFill>
                  <a:schemeClr val="bg1"/>
                </a:solidFill>
                <a:latin typeface="Arial" panose="020B0604020202020204" pitchFamily="34" charset="0"/>
                <a:cs typeface="Arial" panose="020B0604020202020204" pitchFamily="34" charset="0"/>
              </a:rPr>
              <a:t>including </a:t>
            </a:r>
            <a:r>
              <a:rPr lang="en-GB" sz="1000" u="sng" dirty="0" smtClean="0">
                <a:solidFill>
                  <a:schemeClr val="bg1"/>
                </a:solidFill>
                <a:latin typeface="Arial" panose="020B0604020202020204" pitchFamily="34" charset="0"/>
                <a:cs typeface="Arial" panose="020B0604020202020204" pitchFamily="34" charset="0"/>
              </a:rPr>
              <a:t>53</a:t>
            </a:r>
            <a:r>
              <a:rPr lang="en-GB" sz="1000" u="sng" dirty="0">
                <a:solidFill>
                  <a:schemeClr val="bg1"/>
                </a:solidFill>
                <a:latin typeface="Arial" panose="020B0604020202020204" pitchFamily="34" charset="0"/>
                <a:cs typeface="Arial" panose="020B0604020202020204" pitchFamily="34" charset="0"/>
              </a:rPr>
              <a:t>% to rest </a:t>
            </a:r>
            <a:r>
              <a:rPr lang="en-GB" sz="1000" u="sng" dirty="0" smtClean="0">
                <a:solidFill>
                  <a:schemeClr val="bg1"/>
                </a:solidFill>
                <a:latin typeface="Arial" panose="020B0604020202020204" pitchFamily="34" charset="0"/>
                <a:cs typeface="Arial" panose="020B0604020202020204" pitchFamily="34" charset="0"/>
              </a:rPr>
              <a:t>of England *</a:t>
            </a:r>
            <a:endParaRPr lang="en-GB" sz="1000" u="sng" dirty="0">
              <a:solidFill>
                <a:schemeClr val="bg1"/>
              </a:solidFill>
              <a:latin typeface="Arial" panose="020B0604020202020204" pitchFamily="34" charset="0"/>
              <a:cs typeface="Arial" panose="020B0604020202020204" pitchFamily="34" charset="0"/>
            </a:endParaRPr>
          </a:p>
        </p:txBody>
      </p:sp>
      <p:sp>
        <p:nvSpPr>
          <p:cNvPr id="20" name="TextBox 19"/>
          <p:cNvSpPr txBox="1"/>
          <p:nvPr/>
        </p:nvSpPr>
        <p:spPr>
          <a:xfrm>
            <a:off x="318553" y="6611779"/>
            <a:ext cx="792108" cy="246221"/>
          </a:xfrm>
          <a:prstGeom prst="rect">
            <a:avLst/>
          </a:prstGeom>
          <a:noFill/>
        </p:spPr>
        <p:txBody>
          <a:bodyPr wrap="none" rtlCol="0">
            <a:spAutoFit/>
          </a:bodyPr>
          <a:lstStyle/>
          <a:p>
            <a:r>
              <a:rPr lang="en-GB" sz="1000" dirty="0" smtClean="0">
                <a:latin typeface="Arial" panose="020B0604020202020204" pitchFamily="34" charset="0"/>
                <a:cs typeface="Arial" panose="020B0604020202020204" pitchFamily="34" charset="0"/>
              </a:rPr>
              <a:t>*IPS 2016</a:t>
            </a:r>
            <a:endParaRPr lang="en-GB" sz="10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302555387"/>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ext Placeholder 17"/>
          <p:cNvSpPr>
            <a:spLocks noGrp="1"/>
          </p:cNvSpPr>
          <p:nvPr>
            <p:ph type="body" sz="quarter" idx="13"/>
          </p:nvPr>
        </p:nvSpPr>
        <p:spPr>
          <a:xfrm>
            <a:off x="364445" y="6396162"/>
            <a:ext cx="4381504" cy="274638"/>
          </a:xfrm>
        </p:spPr>
        <p:txBody>
          <a:bodyPr lIns="0"/>
          <a:lstStyle/>
          <a:p>
            <a:r>
              <a:rPr lang="en-GB" dirty="0"/>
              <a:t>Discover England Fund – Activities &amp; Themes Research 2017</a:t>
            </a:r>
          </a:p>
        </p:txBody>
      </p:sp>
      <p:pic>
        <p:nvPicPr>
          <p:cNvPr id="6" name="Picture 5"/>
          <p:cNvPicPr>
            <a:picLocks noChangeAspect="1"/>
          </p:cNvPicPr>
          <p:nvPr/>
        </p:nvPicPr>
        <p:blipFill>
          <a:blip r:embed="rId3">
            <a:clrChange>
              <a:clrFrom>
                <a:srgbClr val="FFFFFF"/>
              </a:clrFrom>
              <a:clrTo>
                <a:srgbClr val="FFFFFF">
                  <a:alpha val="0"/>
                </a:srgbClr>
              </a:clrTo>
            </a:clrChange>
          </a:blip>
          <a:stretch>
            <a:fillRect/>
          </a:stretch>
        </p:blipFill>
        <p:spPr>
          <a:xfrm>
            <a:off x="7118198" y="6384361"/>
            <a:ext cx="947246" cy="257740"/>
          </a:xfrm>
          <a:prstGeom prst="rect">
            <a:avLst/>
          </a:prstGeom>
        </p:spPr>
      </p:pic>
      <p:pic>
        <p:nvPicPr>
          <p:cNvPr id="24" name="Picture 23"/>
          <p:cNvPicPr>
            <a:picLocks noChangeAspect="1"/>
          </p:cNvPicPr>
          <p:nvPr/>
        </p:nvPicPr>
        <p:blipFill rotWithShape="1">
          <a:blip r:embed="rId4"/>
          <a:srcRect l="17343" t="4419" r="12023" b="12561"/>
          <a:stretch/>
        </p:blipFill>
        <p:spPr>
          <a:xfrm>
            <a:off x="8172950" y="6341608"/>
            <a:ext cx="359990" cy="355944"/>
          </a:xfrm>
          <a:prstGeom prst="ellipse">
            <a:avLst/>
          </a:prstGeom>
        </p:spPr>
      </p:pic>
      <p:sp>
        <p:nvSpPr>
          <p:cNvPr id="38" name="TextBox 37"/>
          <p:cNvSpPr txBox="1"/>
          <p:nvPr/>
        </p:nvSpPr>
        <p:spPr>
          <a:xfrm>
            <a:off x="1997213" y="274989"/>
            <a:ext cx="4897451" cy="307777"/>
          </a:xfrm>
          <a:prstGeom prst="rect">
            <a:avLst/>
          </a:prstGeom>
          <a:noFill/>
        </p:spPr>
        <p:txBody>
          <a:bodyPr wrap="square" rtlCol="0">
            <a:spAutoFit/>
          </a:bodyPr>
          <a:lstStyle/>
          <a:p>
            <a:r>
              <a:rPr lang="en-GB" sz="1400" b="1" dirty="0">
                <a:solidFill>
                  <a:schemeClr val="bg1"/>
                </a:solidFill>
                <a:latin typeface="Arial" panose="020B0604020202020204" pitchFamily="34" charset="0"/>
                <a:cs typeface="Arial" panose="020B0604020202020204" pitchFamily="34" charset="0"/>
              </a:rPr>
              <a:t>Doing water sports</a:t>
            </a:r>
          </a:p>
        </p:txBody>
      </p:sp>
      <p:pic>
        <p:nvPicPr>
          <p:cNvPr id="31" name="Picture 30"/>
          <p:cNvPicPr>
            <a:picLocks noChangeAspect="1"/>
          </p:cNvPicPr>
          <p:nvPr/>
        </p:nvPicPr>
        <p:blipFill rotWithShape="1">
          <a:blip r:embed="rId5">
            <a:clrChange>
              <a:clrFrom>
                <a:srgbClr val="FFFFFF"/>
              </a:clrFrom>
              <a:clrTo>
                <a:srgbClr val="FFFFFF">
                  <a:alpha val="0"/>
                </a:srgbClr>
              </a:clrTo>
            </a:clrChange>
            <a:duotone>
              <a:schemeClr val="accent1">
                <a:shade val="45000"/>
                <a:satMod val="135000"/>
              </a:schemeClr>
              <a:prstClr val="white"/>
            </a:duotone>
          </a:blip>
          <a:srcRect l="12310"/>
          <a:stretch/>
        </p:blipFill>
        <p:spPr>
          <a:xfrm>
            <a:off x="2312861" y="2221322"/>
            <a:ext cx="1060577" cy="409658"/>
          </a:xfrm>
          <a:prstGeom prst="rect">
            <a:avLst/>
          </a:prstGeom>
        </p:spPr>
      </p:pic>
      <p:grpSp>
        <p:nvGrpSpPr>
          <p:cNvPr id="35" name="Group 34"/>
          <p:cNvGrpSpPr/>
          <p:nvPr/>
        </p:nvGrpSpPr>
        <p:grpSpPr>
          <a:xfrm>
            <a:off x="3786188" y="2228850"/>
            <a:ext cx="376238" cy="370021"/>
            <a:chOff x="9854026" y="2720970"/>
            <a:chExt cx="2328762" cy="2438400"/>
          </a:xfrm>
        </p:grpSpPr>
        <p:pic>
          <p:nvPicPr>
            <p:cNvPr id="36" name="Picture 35"/>
            <p:cNvPicPr>
              <a:picLocks noChangeAspect="1"/>
            </p:cNvPicPr>
            <p:nvPr/>
          </p:nvPicPr>
          <p:blipFill rotWithShape="1">
            <a:blip r:embed="rId6">
              <a:clrChange>
                <a:clrFrom>
                  <a:srgbClr val="FFFFFF"/>
                </a:clrFrom>
                <a:clrTo>
                  <a:srgbClr val="FFFFFF">
                    <a:alpha val="0"/>
                  </a:srgbClr>
                </a:clrTo>
              </a:clrChange>
              <a:duotone>
                <a:schemeClr val="accent1">
                  <a:shade val="45000"/>
                  <a:satMod val="135000"/>
                </a:schemeClr>
                <a:prstClr val="white"/>
              </a:duotone>
            </a:blip>
            <a:srcRect l="3673" r="64404"/>
            <a:stretch/>
          </p:blipFill>
          <p:spPr>
            <a:xfrm>
              <a:off x="9854026" y="2720970"/>
              <a:ext cx="1173708" cy="2438400"/>
            </a:xfrm>
            <a:prstGeom prst="rect">
              <a:avLst/>
            </a:prstGeom>
          </p:spPr>
        </p:pic>
        <p:pic>
          <p:nvPicPr>
            <p:cNvPr id="41" name="Picture 40"/>
            <p:cNvPicPr>
              <a:picLocks noChangeAspect="1"/>
            </p:cNvPicPr>
            <p:nvPr/>
          </p:nvPicPr>
          <p:blipFill rotWithShape="1">
            <a:blip r:embed="rId6">
              <a:clrChange>
                <a:clrFrom>
                  <a:srgbClr val="FFFFFF"/>
                </a:clrFrom>
                <a:clrTo>
                  <a:srgbClr val="FFFFFF">
                    <a:alpha val="0"/>
                  </a:srgbClr>
                </a:clrTo>
              </a:clrChange>
              <a:duotone>
                <a:schemeClr val="accent1">
                  <a:shade val="45000"/>
                  <a:satMod val="135000"/>
                </a:schemeClr>
                <a:prstClr val="white"/>
              </a:duotone>
            </a:blip>
            <a:srcRect l="66034" r="2043"/>
            <a:stretch/>
          </p:blipFill>
          <p:spPr>
            <a:xfrm>
              <a:off x="11009080" y="2720970"/>
              <a:ext cx="1173708" cy="2438400"/>
            </a:xfrm>
            <a:prstGeom prst="rect">
              <a:avLst/>
            </a:prstGeom>
          </p:spPr>
        </p:pic>
      </p:grpSp>
      <p:pic>
        <p:nvPicPr>
          <p:cNvPr id="43" name="Picture 42"/>
          <p:cNvPicPr>
            <a:picLocks noChangeAspect="1"/>
          </p:cNvPicPr>
          <p:nvPr/>
        </p:nvPicPr>
        <p:blipFill>
          <a:blip r:embed="rId7">
            <a:clrChange>
              <a:clrFrom>
                <a:srgbClr val="FFFFFF"/>
              </a:clrFrom>
              <a:clrTo>
                <a:srgbClr val="FFFFFF">
                  <a:alpha val="0"/>
                </a:srgbClr>
              </a:clrTo>
            </a:clrChange>
            <a:duotone>
              <a:schemeClr val="accent1">
                <a:shade val="45000"/>
                <a:satMod val="135000"/>
              </a:schemeClr>
              <a:prstClr val="white"/>
            </a:duotone>
          </a:blip>
          <a:stretch>
            <a:fillRect/>
          </a:stretch>
        </p:blipFill>
        <p:spPr>
          <a:xfrm>
            <a:off x="4900113" y="2233613"/>
            <a:ext cx="400136" cy="355163"/>
          </a:xfrm>
          <a:prstGeom prst="rect">
            <a:avLst/>
          </a:prstGeom>
        </p:spPr>
      </p:pic>
      <p:pic>
        <p:nvPicPr>
          <p:cNvPr id="45" name="Picture 44"/>
          <p:cNvPicPr>
            <a:picLocks noChangeAspect="1"/>
          </p:cNvPicPr>
          <p:nvPr/>
        </p:nvPicPr>
        <p:blipFill>
          <a:blip r:embed="rId8">
            <a:clrChange>
              <a:clrFrom>
                <a:srgbClr val="FFFFFF"/>
              </a:clrFrom>
              <a:clrTo>
                <a:srgbClr val="FFFFFF">
                  <a:alpha val="0"/>
                </a:srgbClr>
              </a:clrTo>
            </a:clrChange>
            <a:duotone>
              <a:schemeClr val="accent1">
                <a:shade val="45000"/>
                <a:satMod val="135000"/>
              </a:schemeClr>
              <a:prstClr val="white"/>
            </a:duotone>
          </a:blip>
          <a:stretch>
            <a:fillRect/>
          </a:stretch>
        </p:blipFill>
        <p:spPr>
          <a:xfrm>
            <a:off x="5999205" y="2227674"/>
            <a:ext cx="525420" cy="355840"/>
          </a:xfrm>
          <a:prstGeom prst="rect">
            <a:avLst/>
          </a:prstGeom>
        </p:spPr>
      </p:pic>
      <p:sp>
        <p:nvSpPr>
          <p:cNvPr id="33" name="Rectangle 32"/>
          <p:cNvSpPr/>
          <p:nvPr/>
        </p:nvSpPr>
        <p:spPr>
          <a:xfrm>
            <a:off x="222440" y="943161"/>
            <a:ext cx="1550020" cy="323165"/>
          </a:xfrm>
          <a:prstGeom prst="rect">
            <a:avLst/>
          </a:prstGeom>
          <a:noFill/>
        </p:spPr>
        <p:txBody>
          <a:bodyPr wrap="square" lIns="0" tIns="0" rIns="0" bIns="0">
            <a:spAutoFit/>
          </a:bodyPr>
          <a:lstStyle/>
          <a:p>
            <a:pPr algn="r"/>
            <a:r>
              <a:rPr lang="en-GB" sz="1050" b="1" dirty="0">
                <a:latin typeface="Arial" panose="020B0604020202020204" pitchFamily="34" charset="0"/>
                <a:cs typeface="Arial" panose="020B0604020202020204" pitchFamily="34" charset="0"/>
              </a:rPr>
              <a:t>Consideration of </a:t>
            </a:r>
          </a:p>
          <a:p>
            <a:pPr algn="r"/>
            <a:r>
              <a:rPr lang="en-GB" sz="1050" b="1" dirty="0">
                <a:latin typeface="Arial" panose="020B0604020202020204" pitchFamily="34" charset="0"/>
                <a:cs typeface="Arial" panose="020B0604020202020204" pitchFamily="34" charset="0"/>
              </a:rPr>
              <a:t>activity in England </a:t>
            </a:r>
            <a:endParaRPr lang="en-GB" sz="1050" b="1" dirty="0">
              <a:solidFill>
                <a:srgbClr val="00B050"/>
              </a:solidFill>
              <a:latin typeface="Arial" panose="020B0604020202020204" pitchFamily="34" charset="0"/>
              <a:cs typeface="Arial" panose="020B0604020202020204" pitchFamily="34" charset="0"/>
            </a:endParaRPr>
          </a:p>
        </p:txBody>
      </p:sp>
      <p:sp>
        <p:nvSpPr>
          <p:cNvPr id="51" name="Oval 50"/>
          <p:cNvSpPr/>
          <p:nvPr/>
        </p:nvSpPr>
        <p:spPr>
          <a:xfrm>
            <a:off x="7611047"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Tier 4</a:t>
            </a:r>
          </a:p>
          <a:p>
            <a:pPr lvl="0" algn="ctr"/>
            <a:r>
              <a:rPr lang="en-US" sz="900" baseline="-3000" dirty="0">
                <a:solidFill>
                  <a:srgbClr val="120742"/>
                </a:solidFill>
                <a:latin typeface="Arial" panose="020B0604020202020204" pitchFamily="34" charset="0"/>
                <a:cs typeface="Arial" panose="020B0604020202020204" pitchFamily="34" charset="0"/>
              </a:rPr>
              <a:t>Consideration </a:t>
            </a:r>
          </a:p>
          <a:p>
            <a:pPr lvl="0" algn="ctr"/>
            <a:r>
              <a:rPr lang="en-US" sz="900" baseline="-3000" dirty="0">
                <a:solidFill>
                  <a:srgbClr val="120742"/>
                </a:solidFill>
                <a:latin typeface="Arial" panose="020B0604020202020204" pitchFamily="34" charset="0"/>
                <a:cs typeface="Arial" panose="020B0604020202020204" pitchFamily="34" charset="0"/>
              </a:rPr>
              <a:t>tier (activity)</a:t>
            </a:r>
          </a:p>
        </p:txBody>
      </p:sp>
      <p:sp>
        <p:nvSpPr>
          <p:cNvPr id="52" name="Oval 51"/>
          <p:cNvSpPr/>
          <p:nvPr/>
        </p:nvSpPr>
        <p:spPr>
          <a:xfrm>
            <a:off x="8384732"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Rank 38</a:t>
            </a:r>
          </a:p>
          <a:p>
            <a:pPr lvl="0" algn="ctr"/>
            <a:r>
              <a:rPr lang="en-US" sz="900" baseline="-3000" dirty="0">
                <a:solidFill>
                  <a:srgbClr val="120742"/>
                </a:solidFill>
                <a:latin typeface="Arial" panose="020B0604020202020204" pitchFamily="34" charset="0"/>
                <a:cs typeface="Arial" panose="020B0604020202020204" pitchFamily="34" charset="0"/>
              </a:rPr>
              <a:t>Activity cluster</a:t>
            </a:r>
          </a:p>
          <a:p>
            <a:pPr lvl="0" algn="ctr"/>
            <a:r>
              <a:rPr lang="en-US" sz="900" baseline="-3000" dirty="0">
                <a:solidFill>
                  <a:srgbClr val="120742"/>
                </a:solidFill>
                <a:latin typeface="Arial" panose="020B0604020202020204" pitchFamily="34" charset="0"/>
                <a:cs typeface="Arial" panose="020B0604020202020204" pitchFamily="34" charset="0"/>
              </a:rPr>
              <a:t>ranking </a:t>
            </a:r>
          </a:p>
        </p:txBody>
      </p:sp>
      <p:sp>
        <p:nvSpPr>
          <p:cNvPr id="53" name="Oval 52"/>
          <p:cNvSpPr/>
          <p:nvPr/>
        </p:nvSpPr>
        <p:spPr>
          <a:xfrm>
            <a:off x="6837362"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24%</a:t>
            </a:r>
          </a:p>
          <a:p>
            <a:pPr lvl="0" algn="ctr"/>
            <a:r>
              <a:rPr lang="en-US" sz="900" baseline="-3000" dirty="0">
                <a:solidFill>
                  <a:srgbClr val="120742"/>
                </a:solidFill>
                <a:latin typeface="Arial" panose="020B0604020202020204" pitchFamily="34" charset="0"/>
                <a:cs typeface="Arial" panose="020B0604020202020204" pitchFamily="34" charset="0"/>
              </a:rPr>
              <a:t>Consideration </a:t>
            </a:r>
          </a:p>
          <a:p>
            <a:pPr lvl="0" algn="ctr"/>
            <a:r>
              <a:rPr lang="en-US" sz="900" baseline="-3000" dirty="0">
                <a:solidFill>
                  <a:srgbClr val="120742"/>
                </a:solidFill>
                <a:latin typeface="Arial" panose="020B0604020202020204" pitchFamily="34" charset="0"/>
                <a:cs typeface="Arial" panose="020B0604020202020204" pitchFamily="34" charset="0"/>
              </a:rPr>
              <a:t>of activity</a:t>
            </a:r>
          </a:p>
        </p:txBody>
      </p:sp>
      <p:graphicFrame>
        <p:nvGraphicFramePr>
          <p:cNvPr id="54" name="Table 53"/>
          <p:cNvGraphicFramePr>
            <a:graphicFrameLocks noGrp="1"/>
          </p:cNvGraphicFramePr>
          <p:nvPr>
            <p:extLst>
              <p:ext uri="{D42A27DB-BD31-4B8C-83A1-F6EECF244321}">
                <p14:modId xmlns:p14="http://schemas.microsoft.com/office/powerpoint/2010/main" val="1456311974"/>
              </p:ext>
            </p:extLst>
          </p:nvPr>
        </p:nvGraphicFramePr>
        <p:xfrm>
          <a:off x="352419" y="2220075"/>
          <a:ext cx="1817372" cy="3996000"/>
        </p:xfrm>
        <a:graphic>
          <a:graphicData uri="http://schemas.openxmlformats.org/drawingml/2006/table">
            <a:tbl>
              <a:tblPr>
                <a:tableStyleId>{5C22544A-7EE6-4342-B048-85BDC9FD1C3A}</a:tableStyleId>
              </a:tblPr>
              <a:tblGrid>
                <a:gridCol w="506413">
                  <a:extLst>
                    <a:ext uri="{9D8B030D-6E8A-4147-A177-3AD203B41FA5}">
                      <a16:colId xmlns:a16="http://schemas.microsoft.com/office/drawing/2014/main" xmlns="" val="63228188"/>
                    </a:ext>
                  </a:extLst>
                </a:gridCol>
                <a:gridCol w="495871">
                  <a:extLst>
                    <a:ext uri="{9D8B030D-6E8A-4147-A177-3AD203B41FA5}">
                      <a16:colId xmlns:a16="http://schemas.microsoft.com/office/drawing/2014/main" xmlns="" val="1958371471"/>
                    </a:ext>
                  </a:extLst>
                </a:gridCol>
                <a:gridCol w="369316">
                  <a:extLst>
                    <a:ext uri="{9D8B030D-6E8A-4147-A177-3AD203B41FA5}">
                      <a16:colId xmlns:a16="http://schemas.microsoft.com/office/drawing/2014/main" xmlns="" val="2739516737"/>
                    </a:ext>
                  </a:extLst>
                </a:gridCol>
                <a:gridCol w="445772">
                  <a:extLst>
                    <a:ext uri="{9D8B030D-6E8A-4147-A177-3AD203B41FA5}">
                      <a16:colId xmlns:a16="http://schemas.microsoft.com/office/drawing/2014/main" xmlns="" val="2729930291"/>
                    </a:ext>
                  </a:extLst>
                </a:gridCol>
              </a:tblGrid>
              <a:tr h="396000">
                <a:tc>
                  <a:txBody>
                    <a:bodyPr/>
                    <a:lstStyle/>
                    <a:p>
                      <a:pPr algn="l" fontAlgn="b"/>
                      <a:r>
                        <a:rPr lang="en-GB" sz="1100" b="1" i="0" u="none" strike="noStrike" dirty="0">
                          <a:solidFill>
                            <a:schemeClr val="tx1"/>
                          </a:solidFill>
                          <a:effectLst/>
                          <a:latin typeface="Arial" panose="020B0604020202020204" pitchFamily="34" charset="0"/>
                          <a:cs typeface="Arial" panose="020B0604020202020204" pitchFamily="34" charset="0"/>
                        </a:rPr>
                        <a:t>Market</a:t>
                      </a:r>
                    </a:p>
                  </a:txBody>
                  <a:tcPr marL="9525" marR="9525" marT="0" marB="0">
                    <a:lnL w="12700" cmpd="sng">
                      <a:noFill/>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8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 &amp; INDEX </a:t>
                      </a:r>
                      <a:endParaRPr lang="en-GB" sz="2000" b="1" i="0" u="none" strike="noStrike" dirty="0">
                        <a:solidFill>
                          <a:schemeClr val="tx1"/>
                        </a:solidFill>
                        <a:effectLst/>
                        <a:latin typeface="Arial" panose="020B0604020202020204" pitchFamily="34" charset="0"/>
                        <a:cs typeface="Arial" panose="020B0604020202020204" pitchFamily="34" charset="0"/>
                      </a:endParaRPr>
                    </a:p>
                  </a:txBody>
                  <a:tcPr marL="9525" marR="9525" marT="0"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en-GB" sz="1100" b="1"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1100" b="1"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Rank</a:t>
                      </a:r>
                      <a:endParaRPr kumimoji="0" lang="en-GB" sz="11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9525" marR="9525" marT="0" marB="0">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CH</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42%</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177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35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USA</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36%</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150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34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UK</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24%</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103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33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SP</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20%</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84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38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AUS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19%</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80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35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FR</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18%</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78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C00000"/>
                    </a:solid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39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NL</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18%</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78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C00000"/>
                    </a:solid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34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IT</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18%</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77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C00000"/>
                    </a:solid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40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DE</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17%</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70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C00000"/>
                    </a:solid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35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NO</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10%</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a:t>
                      </a:r>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41</a:t>
                      </a: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C00000"/>
                    </a:solid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39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sp>
        <p:nvSpPr>
          <p:cNvPr id="55" name="Rectangle 54"/>
          <p:cNvSpPr/>
          <p:nvPr/>
        </p:nvSpPr>
        <p:spPr>
          <a:xfrm>
            <a:off x="352419" y="1450600"/>
            <a:ext cx="1909642"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MARKET LEVEL CONSIDERATION</a:t>
            </a:r>
          </a:p>
          <a:p>
            <a:pPr>
              <a:lnSpc>
                <a:spcPts val="1100"/>
              </a:lnSpc>
            </a:pPr>
            <a:r>
              <a:rPr lang="en-GB" sz="700" dirty="0">
                <a:latin typeface="Arial" panose="020B0604020202020204" pitchFamily="34" charset="0"/>
                <a:cs typeface="Arial" panose="020B0604020202020204" pitchFamily="34" charset="0"/>
              </a:rPr>
              <a:t>TOP 2 BOX CONSIDERATION OF ACTIVITY INDEXED VS. TOTAL &amp;  RANKED </a:t>
            </a:r>
          </a:p>
        </p:txBody>
      </p:sp>
      <p:graphicFrame>
        <p:nvGraphicFramePr>
          <p:cNvPr id="56" name="Table 55"/>
          <p:cNvGraphicFramePr>
            <a:graphicFrameLocks noGrp="1"/>
          </p:cNvGraphicFramePr>
          <p:nvPr>
            <p:extLst>
              <p:ext uri="{D42A27DB-BD31-4B8C-83A1-F6EECF244321}">
                <p14:modId xmlns:p14="http://schemas.microsoft.com/office/powerpoint/2010/main" val="3646988491"/>
              </p:ext>
            </p:extLst>
          </p:nvPr>
        </p:nvGraphicFramePr>
        <p:xfrm>
          <a:off x="6961775" y="2220075"/>
          <a:ext cx="2031429" cy="3996000"/>
        </p:xfrm>
        <a:graphic>
          <a:graphicData uri="http://schemas.openxmlformats.org/drawingml/2006/table">
            <a:tbl>
              <a:tblPr>
                <a:tableStyleId>{5C22544A-7EE6-4342-B048-85BDC9FD1C3A}</a:tableStyleId>
              </a:tblPr>
              <a:tblGrid>
                <a:gridCol w="1440000">
                  <a:extLst>
                    <a:ext uri="{9D8B030D-6E8A-4147-A177-3AD203B41FA5}">
                      <a16:colId xmlns:a16="http://schemas.microsoft.com/office/drawing/2014/main" xmlns="" val="63228188"/>
                    </a:ext>
                  </a:extLst>
                </a:gridCol>
                <a:gridCol w="591429">
                  <a:extLst>
                    <a:ext uri="{9D8B030D-6E8A-4147-A177-3AD203B41FA5}">
                      <a16:colId xmlns:a16="http://schemas.microsoft.com/office/drawing/2014/main" xmlns="" val="2739516737"/>
                    </a:ext>
                  </a:extLst>
                </a:gridCol>
              </a:tblGrid>
              <a:tr h="396000">
                <a:tc>
                  <a:txBody>
                    <a:bodyPr/>
                    <a:lstStyle/>
                    <a:p>
                      <a:pPr algn="l" fontAlgn="b"/>
                      <a:r>
                        <a:rPr lang="en-GB" sz="1100" b="1" i="0" u="none" strike="noStrike" dirty="0">
                          <a:solidFill>
                            <a:schemeClr val="tx1"/>
                          </a:solidFill>
                          <a:effectLst/>
                          <a:latin typeface="Arial" panose="020B0604020202020204" pitchFamily="34" charset="0"/>
                          <a:cs typeface="Arial" panose="020B0604020202020204" pitchFamily="34" charset="0"/>
                        </a:rPr>
                        <a:t>Activity</a:t>
                      </a:r>
                    </a:p>
                  </a:txBody>
                  <a:tcPr marL="9525" marR="9525" marT="9525" marB="0">
                    <a:lnL w="12700" cmpd="sng">
                      <a:noFill/>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7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a:t>
                      </a:r>
                      <a:endParaRPr kumimoji="0" lang="en-GB" sz="18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Trying local food &amp; drink specialities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85%</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Seeing world famous or iconic places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84%</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castle / palace / historic house</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83%</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Long (&gt; half day) country or coastal walk</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83%</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National Park</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81%</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Short (&lt; 2hrs) country or coastal walk</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81%</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Having a gourmet meal</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81%</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Shopping for locally made products/craft</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79%</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contemporary culture attraction</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79%</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historic monument</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79%</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graphicFrame>
        <p:nvGraphicFramePr>
          <p:cNvPr id="58" name="Table 57"/>
          <p:cNvGraphicFramePr>
            <a:graphicFrameLocks noGrp="1"/>
          </p:cNvGraphicFramePr>
          <p:nvPr>
            <p:extLst>
              <p:ext uri="{D42A27DB-BD31-4B8C-83A1-F6EECF244321}">
                <p14:modId xmlns:p14="http://schemas.microsoft.com/office/powerpoint/2010/main" val="2710398947"/>
              </p:ext>
            </p:extLst>
          </p:nvPr>
        </p:nvGraphicFramePr>
        <p:xfrm>
          <a:off x="2260600" y="2220390"/>
          <a:ext cx="4552952" cy="3996000"/>
        </p:xfrm>
        <a:graphic>
          <a:graphicData uri="http://schemas.openxmlformats.org/drawingml/2006/table">
            <a:tbl>
              <a:tblPr>
                <a:tableStyleId>{5C22544A-7EE6-4342-B048-85BDC9FD1C3A}</a:tableStyleId>
              </a:tblPr>
              <a:tblGrid>
                <a:gridCol w="1138238">
                  <a:extLst>
                    <a:ext uri="{9D8B030D-6E8A-4147-A177-3AD203B41FA5}">
                      <a16:colId xmlns:a16="http://schemas.microsoft.com/office/drawing/2014/main" xmlns="" val="2739516737"/>
                    </a:ext>
                  </a:extLst>
                </a:gridCol>
                <a:gridCol w="1138238">
                  <a:extLst>
                    <a:ext uri="{9D8B030D-6E8A-4147-A177-3AD203B41FA5}">
                      <a16:colId xmlns:a16="http://schemas.microsoft.com/office/drawing/2014/main" xmlns="" val="1766475486"/>
                    </a:ext>
                  </a:extLst>
                </a:gridCol>
                <a:gridCol w="1138238">
                  <a:extLst>
                    <a:ext uri="{9D8B030D-6E8A-4147-A177-3AD203B41FA5}">
                      <a16:colId xmlns:a16="http://schemas.microsoft.com/office/drawing/2014/main" xmlns="" val="2701203405"/>
                    </a:ext>
                  </a:extLst>
                </a:gridCol>
                <a:gridCol w="1138238">
                  <a:extLst>
                    <a:ext uri="{9D8B030D-6E8A-4147-A177-3AD203B41FA5}">
                      <a16:colId xmlns:a16="http://schemas.microsoft.com/office/drawing/2014/main" xmlns="" val="3701939803"/>
                    </a:ext>
                  </a:extLst>
                </a:gridCol>
              </a:tblGrid>
              <a:tr h="396000">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(114)</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18-34s without kids</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117)</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(137)</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118)</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147)</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(159)</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113)</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129)</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183)</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(152)</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130)</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124)</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141)</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(183)</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C1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117)</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18-34s without kids</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174)</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(158)</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109)</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139)</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171)</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(152)</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121)</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159)</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Mid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206)</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(145)</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115)</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137)</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18-34s without kids</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139)</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(159)</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124)</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195)</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(231)</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120)</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172)</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18-34s without kids</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219)</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sp>
        <p:nvSpPr>
          <p:cNvPr id="59" name="Rectangle 58"/>
          <p:cNvSpPr/>
          <p:nvPr/>
        </p:nvSpPr>
        <p:spPr>
          <a:xfrm>
            <a:off x="2344387" y="1450600"/>
            <a:ext cx="2955862"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MARKET LEVEL</a:t>
            </a:r>
          </a:p>
          <a:p>
            <a:pPr>
              <a:lnSpc>
                <a:spcPts val="1100"/>
              </a:lnSpc>
            </a:pPr>
            <a:r>
              <a:rPr lang="en-GB" sz="1200" b="1" dirty="0">
                <a:solidFill>
                  <a:srgbClr val="120742"/>
                </a:solidFill>
                <a:latin typeface="Arial" panose="020B0604020202020204" pitchFamily="34" charset="0"/>
                <a:cs typeface="Arial" panose="020B0604020202020204" pitchFamily="34" charset="0"/>
              </a:rPr>
              <a:t>DEMOGRAPHIC SKEWS </a:t>
            </a:r>
          </a:p>
          <a:p>
            <a:pPr>
              <a:lnSpc>
                <a:spcPts val="1100"/>
              </a:lnSpc>
            </a:pPr>
            <a:r>
              <a:rPr lang="en-GB" sz="700" dirty="0">
                <a:latin typeface="Arial" panose="020B0604020202020204" pitchFamily="34" charset="0"/>
                <a:cs typeface="Arial" panose="020B0604020202020204" pitchFamily="34" charset="0"/>
              </a:rPr>
              <a:t>CALLING OUT OF BIGGEST SKEWS IN LEVEL OF CONSIDERATION OF ACTIVITY BY AGE, GENDER SOCIAL GRADE AND LIFESTAGE </a:t>
            </a:r>
          </a:p>
        </p:txBody>
      </p:sp>
      <p:sp>
        <p:nvSpPr>
          <p:cNvPr id="60" name="Rectangle 59"/>
          <p:cNvSpPr/>
          <p:nvPr/>
        </p:nvSpPr>
        <p:spPr>
          <a:xfrm>
            <a:off x="6955787" y="1450600"/>
            <a:ext cx="2094233"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CROSS-OVER WITH OTHER ACTIVITIES</a:t>
            </a:r>
          </a:p>
          <a:p>
            <a:pPr>
              <a:lnSpc>
                <a:spcPts val="1100"/>
              </a:lnSpc>
            </a:pPr>
            <a:r>
              <a:rPr lang="en-GB" sz="700" dirty="0">
                <a:latin typeface="Arial" panose="020B0604020202020204" pitchFamily="34" charset="0"/>
                <a:cs typeface="Arial" panose="020B0604020202020204" pitchFamily="34" charset="0"/>
              </a:rPr>
              <a:t>CONSIDERATION OF OTHER ACTIVITIES AMONG CONSIDERING ACTIVITY (TOP 2 BOX)</a:t>
            </a:r>
          </a:p>
        </p:txBody>
      </p:sp>
      <p:graphicFrame>
        <p:nvGraphicFramePr>
          <p:cNvPr id="25" name="Chart Placeholder 7">
            <a:extLst>
              <a:ext uri="{FF2B5EF4-FFF2-40B4-BE49-F238E27FC236}">
                <a16:creationId xmlns:a16="http://schemas.microsoft.com/office/drawing/2014/main" xmlns="" id="{8D6FF2E1-FD32-4828-9D06-3A990064C2A4}"/>
              </a:ext>
            </a:extLst>
          </p:cNvPr>
          <p:cNvGraphicFramePr>
            <a:graphicFrameLocks/>
          </p:cNvGraphicFramePr>
          <p:nvPr>
            <p:extLst>
              <p:ext uri="{D42A27DB-BD31-4B8C-83A1-F6EECF244321}">
                <p14:modId xmlns:p14="http://schemas.microsoft.com/office/powerpoint/2010/main" val="4286581922"/>
              </p:ext>
            </p:extLst>
          </p:nvPr>
        </p:nvGraphicFramePr>
        <p:xfrm>
          <a:off x="-1366069" y="855950"/>
          <a:ext cx="9743207" cy="467610"/>
        </p:xfrm>
        <a:graphic>
          <a:graphicData uri="http://schemas.openxmlformats.org/drawingml/2006/chart">
            <c:chart xmlns:c="http://schemas.openxmlformats.org/drawingml/2006/chart" xmlns:r="http://schemas.openxmlformats.org/officeDocument/2006/relationships" r:id="rId9"/>
          </a:graphicData>
        </a:graphic>
      </p:graphicFrame>
      <p:sp>
        <p:nvSpPr>
          <p:cNvPr id="26" name="Rectangle 25">
            <a:extLst>
              <a:ext uri="{FF2B5EF4-FFF2-40B4-BE49-F238E27FC236}">
                <a16:creationId xmlns:a16="http://schemas.microsoft.com/office/drawing/2014/main" xmlns="" id="{505CE7FC-576B-4E2E-8DA5-5A955C9AB084}"/>
              </a:ext>
            </a:extLst>
          </p:cNvPr>
          <p:cNvSpPr/>
          <p:nvPr/>
        </p:nvSpPr>
        <p:spPr>
          <a:xfrm>
            <a:off x="1830724" y="665551"/>
            <a:ext cx="564257" cy="276999"/>
          </a:xfrm>
          <a:prstGeom prst="rect">
            <a:avLst/>
          </a:prstGeom>
          <a:solidFill>
            <a:schemeClr val="bg1"/>
          </a:solidFill>
        </p:spPr>
        <p:txBody>
          <a:bodyPr wrap="none" lIns="0" tIns="0" rIns="0" bIns="0">
            <a:spAutoFit/>
          </a:bodyPr>
          <a:lstStyle/>
          <a:p>
            <a:r>
              <a:rPr lang="en-GB" sz="900" dirty="0">
                <a:solidFill>
                  <a:srgbClr val="92D050"/>
                </a:solidFill>
                <a:latin typeface="Arial" panose="020B0604020202020204" pitchFamily="34" charset="0"/>
                <a:cs typeface="Arial" panose="020B0604020202020204" pitchFamily="34" charset="0"/>
              </a:rPr>
              <a:t>Very likely</a:t>
            </a:r>
          </a:p>
          <a:p>
            <a:r>
              <a:rPr lang="en-GB" sz="900" dirty="0">
                <a:solidFill>
                  <a:srgbClr val="92D050"/>
                </a:solidFill>
                <a:latin typeface="Arial" panose="020B0604020202020204" pitchFamily="34" charset="0"/>
                <a:cs typeface="Arial" panose="020B0604020202020204" pitchFamily="34" charset="0"/>
              </a:rPr>
              <a:t>to consider</a:t>
            </a:r>
          </a:p>
        </p:txBody>
      </p:sp>
      <p:sp>
        <p:nvSpPr>
          <p:cNvPr id="27" name="Rectangle 26">
            <a:extLst>
              <a:ext uri="{FF2B5EF4-FFF2-40B4-BE49-F238E27FC236}">
                <a16:creationId xmlns:a16="http://schemas.microsoft.com/office/drawing/2014/main" xmlns="" id="{10DC49EC-CC4A-45F5-8815-29319DAA58D6}"/>
              </a:ext>
            </a:extLst>
          </p:cNvPr>
          <p:cNvSpPr/>
          <p:nvPr/>
        </p:nvSpPr>
        <p:spPr>
          <a:xfrm>
            <a:off x="2902112" y="970351"/>
            <a:ext cx="769441" cy="276999"/>
          </a:xfrm>
          <a:prstGeom prst="rect">
            <a:avLst/>
          </a:prstGeom>
          <a:solidFill>
            <a:schemeClr val="bg1"/>
          </a:solidFill>
        </p:spPr>
        <p:txBody>
          <a:bodyPr wrap="none" lIns="0" tIns="0" rIns="0" bIns="0">
            <a:spAutoFit/>
          </a:bodyPr>
          <a:lstStyle/>
          <a:p>
            <a:r>
              <a:rPr lang="en-GB" sz="900" dirty="0">
                <a:solidFill>
                  <a:srgbClr val="00B050"/>
                </a:solidFill>
                <a:latin typeface="Arial" panose="020B0604020202020204" pitchFamily="34" charset="0"/>
                <a:cs typeface="Arial" panose="020B0604020202020204" pitchFamily="34" charset="0"/>
              </a:rPr>
              <a:t>Definitely </a:t>
            </a:r>
          </a:p>
          <a:p>
            <a:r>
              <a:rPr lang="en-GB" sz="900" dirty="0">
                <a:solidFill>
                  <a:srgbClr val="00B050"/>
                </a:solidFill>
                <a:latin typeface="Arial" panose="020B0604020202020204" pitchFamily="34" charset="0"/>
                <a:cs typeface="Arial" panose="020B0604020202020204" pitchFamily="34" charset="0"/>
              </a:rPr>
              <a:t>would consider</a:t>
            </a:r>
          </a:p>
        </p:txBody>
      </p:sp>
    </p:spTree>
    <p:extLst>
      <p:ext uri="{BB962C8B-B14F-4D97-AF65-F5344CB8AC3E}">
        <p14:creationId xmlns:p14="http://schemas.microsoft.com/office/powerpoint/2010/main" val="2947311635"/>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ext Placeholder 17"/>
          <p:cNvSpPr>
            <a:spLocks noGrp="1"/>
          </p:cNvSpPr>
          <p:nvPr>
            <p:ph type="body" sz="quarter" idx="13"/>
          </p:nvPr>
        </p:nvSpPr>
        <p:spPr>
          <a:xfrm>
            <a:off x="364445" y="6396162"/>
            <a:ext cx="4381504" cy="274638"/>
          </a:xfrm>
        </p:spPr>
        <p:txBody>
          <a:bodyPr lIns="0"/>
          <a:lstStyle/>
          <a:p>
            <a:r>
              <a:rPr lang="en-GB" dirty="0"/>
              <a:t>Discover England Fund – Activities &amp; Themes Research 2017</a:t>
            </a:r>
          </a:p>
        </p:txBody>
      </p:sp>
      <p:pic>
        <p:nvPicPr>
          <p:cNvPr id="6" name="Picture 5"/>
          <p:cNvPicPr>
            <a:picLocks noChangeAspect="1"/>
          </p:cNvPicPr>
          <p:nvPr/>
        </p:nvPicPr>
        <p:blipFill>
          <a:blip r:embed="rId3">
            <a:clrChange>
              <a:clrFrom>
                <a:srgbClr val="FFFFFF"/>
              </a:clrFrom>
              <a:clrTo>
                <a:srgbClr val="FFFFFF">
                  <a:alpha val="0"/>
                </a:srgbClr>
              </a:clrTo>
            </a:clrChange>
          </a:blip>
          <a:stretch>
            <a:fillRect/>
          </a:stretch>
        </p:blipFill>
        <p:spPr>
          <a:xfrm>
            <a:off x="7118198" y="6384361"/>
            <a:ext cx="947246" cy="257740"/>
          </a:xfrm>
          <a:prstGeom prst="rect">
            <a:avLst/>
          </a:prstGeom>
        </p:spPr>
      </p:pic>
      <p:pic>
        <p:nvPicPr>
          <p:cNvPr id="24" name="Picture 23"/>
          <p:cNvPicPr>
            <a:picLocks noChangeAspect="1"/>
          </p:cNvPicPr>
          <p:nvPr/>
        </p:nvPicPr>
        <p:blipFill rotWithShape="1">
          <a:blip r:embed="rId4"/>
          <a:srcRect l="17343" t="4419" r="12023" b="12561"/>
          <a:stretch/>
        </p:blipFill>
        <p:spPr>
          <a:xfrm>
            <a:off x="8172950" y="6341608"/>
            <a:ext cx="359990" cy="355944"/>
          </a:xfrm>
          <a:prstGeom prst="ellipse">
            <a:avLst/>
          </a:prstGeom>
        </p:spPr>
      </p:pic>
      <p:sp>
        <p:nvSpPr>
          <p:cNvPr id="38" name="TextBox 37"/>
          <p:cNvSpPr txBox="1"/>
          <p:nvPr/>
        </p:nvSpPr>
        <p:spPr>
          <a:xfrm>
            <a:off x="1997213" y="274989"/>
            <a:ext cx="4897451" cy="307777"/>
          </a:xfrm>
          <a:prstGeom prst="rect">
            <a:avLst/>
          </a:prstGeom>
          <a:noFill/>
        </p:spPr>
        <p:txBody>
          <a:bodyPr wrap="square" rtlCol="0">
            <a:spAutoFit/>
          </a:bodyPr>
          <a:lstStyle/>
          <a:p>
            <a:r>
              <a:rPr lang="en-GB" sz="1400" b="1" dirty="0">
                <a:solidFill>
                  <a:schemeClr val="bg1"/>
                </a:solidFill>
                <a:latin typeface="Arial" panose="020B0604020202020204" pitchFamily="34" charset="0"/>
                <a:cs typeface="Arial" panose="020B0604020202020204" pitchFamily="34" charset="0"/>
              </a:rPr>
              <a:t>Taking part in competitive sports</a:t>
            </a:r>
          </a:p>
        </p:txBody>
      </p:sp>
      <p:pic>
        <p:nvPicPr>
          <p:cNvPr id="31" name="Picture 30"/>
          <p:cNvPicPr>
            <a:picLocks noChangeAspect="1"/>
          </p:cNvPicPr>
          <p:nvPr/>
        </p:nvPicPr>
        <p:blipFill rotWithShape="1">
          <a:blip r:embed="rId5">
            <a:clrChange>
              <a:clrFrom>
                <a:srgbClr val="FFFFFF"/>
              </a:clrFrom>
              <a:clrTo>
                <a:srgbClr val="FFFFFF">
                  <a:alpha val="0"/>
                </a:srgbClr>
              </a:clrTo>
            </a:clrChange>
            <a:duotone>
              <a:schemeClr val="accent1">
                <a:shade val="45000"/>
                <a:satMod val="135000"/>
              </a:schemeClr>
              <a:prstClr val="white"/>
            </a:duotone>
          </a:blip>
          <a:srcRect l="12310"/>
          <a:stretch/>
        </p:blipFill>
        <p:spPr>
          <a:xfrm>
            <a:off x="2312861" y="2221322"/>
            <a:ext cx="1060577" cy="409658"/>
          </a:xfrm>
          <a:prstGeom prst="rect">
            <a:avLst/>
          </a:prstGeom>
        </p:spPr>
      </p:pic>
      <p:grpSp>
        <p:nvGrpSpPr>
          <p:cNvPr id="35" name="Group 34"/>
          <p:cNvGrpSpPr/>
          <p:nvPr/>
        </p:nvGrpSpPr>
        <p:grpSpPr>
          <a:xfrm>
            <a:off x="3786188" y="2228850"/>
            <a:ext cx="376238" cy="370021"/>
            <a:chOff x="9854026" y="2720970"/>
            <a:chExt cx="2328762" cy="2438400"/>
          </a:xfrm>
        </p:grpSpPr>
        <p:pic>
          <p:nvPicPr>
            <p:cNvPr id="36" name="Picture 35"/>
            <p:cNvPicPr>
              <a:picLocks noChangeAspect="1"/>
            </p:cNvPicPr>
            <p:nvPr/>
          </p:nvPicPr>
          <p:blipFill rotWithShape="1">
            <a:blip r:embed="rId6">
              <a:clrChange>
                <a:clrFrom>
                  <a:srgbClr val="FFFFFF"/>
                </a:clrFrom>
                <a:clrTo>
                  <a:srgbClr val="FFFFFF">
                    <a:alpha val="0"/>
                  </a:srgbClr>
                </a:clrTo>
              </a:clrChange>
              <a:duotone>
                <a:schemeClr val="accent1">
                  <a:shade val="45000"/>
                  <a:satMod val="135000"/>
                </a:schemeClr>
                <a:prstClr val="white"/>
              </a:duotone>
            </a:blip>
            <a:srcRect l="3673" r="64404"/>
            <a:stretch/>
          </p:blipFill>
          <p:spPr>
            <a:xfrm>
              <a:off x="9854026" y="2720970"/>
              <a:ext cx="1173708" cy="2438400"/>
            </a:xfrm>
            <a:prstGeom prst="rect">
              <a:avLst/>
            </a:prstGeom>
          </p:spPr>
        </p:pic>
        <p:pic>
          <p:nvPicPr>
            <p:cNvPr id="41" name="Picture 40"/>
            <p:cNvPicPr>
              <a:picLocks noChangeAspect="1"/>
            </p:cNvPicPr>
            <p:nvPr/>
          </p:nvPicPr>
          <p:blipFill rotWithShape="1">
            <a:blip r:embed="rId6">
              <a:clrChange>
                <a:clrFrom>
                  <a:srgbClr val="FFFFFF"/>
                </a:clrFrom>
                <a:clrTo>
                  <a:srgbClr val="FFFFFF">
                    <a:alpha val="0"/>
                  </a:srgbClr>
                </a:clrTo>
              </a:clrChange>
              <a:duotone>
                <a:schemeClr val="accent1">
                  <a:shade val="45000"/>
                  <a:satMod val="135000"/>
                </a:schemeClr>
                <a:prstClr val="white"/>
              </a:duotone>
            </a:blip>
            <a:srcRect l="66034" r="2043"/>
            <a:stretch/>
          </p:blipFill>
          <p:spPr>
            <a:xfrm>
              <a:off x="11009080" y="2720970"/>
              <a:ext cx="1173708" cy="2438400"/>
            </a:xfrm>
            <a:prstGeom prst="rect">
              <a:avLst/>
            </a:prstGeom>
          </p:spPr>
        </p:pic>
      </p:grpSp>
      <p:pic>
        <p:nvPicPr>
          <p:cNvPr id="43" name="Picture 42"/>
          <p:cNvPicPr>
            <a:picLocks noChangeAspect="1"/>
          </p:cNvPicPr>
          <p:nvPr/>
        </p:nvPicPr>
        <p:blipFill>
          <a:blip r:embed="rId7">
            <a:clrChange>
              <a:clrFrom>
                <a:srgbClr val="FFFFFF"/>
              </a:clrFrom>
              <a:clrTo>
                <a:srgbClr val="FFFFFF">
                  <a:alpha val="0"/>
                </a:srgbClr>
              </a:clrTo>
            </a:clrChange>
            <a:duotone>
              <a:schemeClr val="accent1">
                <a:shade val="45000"/>
                <a:satMod val="135000"/>
              </a:schemeClr>
              <a:prstClr val="white"/>
            </a:duotone>
          </a:blip>
          <a:stretch>
            <a:fillRect/>
          </a:stretch>
        </p:blipFill>
        <p:spPr>
          <a:xfrm>
            <a:off x="4900113" y="2233613"/>
            <a:ext cx="400136" cy="355163"/>
          </a:xfrm>
          <a:prstGeom prst="rect">
            <a:avLst/>
          </a:prstGeom>
        </p:spPr>
      </p:pic>
      <p:pic>
        <p:nvPicPr>
          <p:cNvPr id="45" name="Picture 44"/>
          <p:cNvPicPr>
            <a:picLocks noChangeAspect="1"/>
          </p:cNvPicPr>
          <p:nvPr/>
        </p:nvPicPr>
        <p:blipFill>
          <a:blip r:embed="rId8">
            <a:clrChange>
              <a:clrFrom>
                <a:srgbClr val="FFFFFF"/>
              </a:clrFrom>
              <a:clrTo>
                <a:srgbClr val="FFFFFF">
                  <a:alpha val="0"/>
                </a:srgbClr>
              </a:clrTo>
            </a:clrChange>
            <a:duotone>
              <a:schemeClr val="accent1">
                <a:shade val="45000"/>
                <a:satMod val="135000"/>
              </a:schemeClr>
              <a:prstClr val="white"/>
            </a:duotone>
          </a:blip>
          <a:stretch>
            <a:fillRect/>
          </a:stretch>
        </p:blipFill>
        <p:spPr>
          <a:xfrm>
            <a:off x="5999205" y="2227674"/>
            <a:ext cx="525420" cy="355840"/>
          </a:xfrm>
          <a:prstGeom prst="rect">
            <a:avLst/>
          </a:prstGeom>
        </p:spPr>
      </p:pic>
      <p:sp>
        <p:nvSpPr>
          <p:cNvPr id="33" name="Rectangle 32"/>
          <p:cNvSpPr/>
          <p:nvPr/>
        </p:nvSpPr>
        <p:spPr>
          <a:xfrm>
            <a:off x="222440" y="943161"/>
            <a:ext cx="1550020" cy="323165"/>
          </a:xfrm>
          <a:prstGeom prst="rect">
            <a:avLst/>
          </a:prstGeom>
          <a:noFill/>
        </p:spPr>
        <p:txBody>
          <a:bodyPr wrap="square" lIns="0" tIns="0" rIns="0" bIns="0">
            <a:spAutoFit/>
          </a:bodyPr>
          <a:lstStyle/>
          <a:p>
            <a:pPr algn="r"/>
            <a:r>
              <a:rPr lang="en-GB" sz="1050" b="1" dirty="0">
                <a:latin typeface="Arial" panose="020B0604020202020204" pitchFamily="34" charset="0"/>
                <a:cs typeface="Arial" panose="020B0604020202020204" pitchFamily="34" charset="0"/>
              </a:rPr>
              <a:t>Consideration of </a:t>
            </a:r>
          </a:p>
          <a:p>
            <a:pPr algn="r"/>
            <a:r>
              <a:rPr lang="en-GB" sz="1050" b="1" dirty="0">
                <a:latin typeface="Arial" panose="020B0604020202020204" pitchFamily="34" charset="0"/>
                <a:cs typeface="Arial" panose="020B0604020202020204" pitchFamily="34" charset="0"/>
              </a:rPr>
              <a:t>activity in England </a:t>
            </a:r>
            <a:endParaRPr lang="en-GB" sz="1050" b="1" dirty="0">
              <a:solidFill>
                <a:srgbClr val="00B050"/>
              </a:solidFill>
              <a:latin typeface="Arial" panose="020B0604020202020204" pitchFamily="34" charset="0"/>
              <a:cs typeface="Arial" panose="020B0604020202020204" pitchFamily="34" charset="0"/>
            </a:endParaRPr>
          </a:p>
        </p:txBody>
      </p:sp>
      <p:sp>
        <p:nvSpPr>
          <p:cNvPr id="51" name="Oval 50"/>
          <p:cNvSpPr/>
          <p:nvPr/>
        </p:nvSpPr>
        <p:spPr>
          <a:xfrm>
            <a:off x="7611047"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Tier 4</a:t>
            </a:r>
          </a:p>
          <a:p>
            <a:pPr lvl="0" algn="ctr"/>
            <a:r>
              <a:rPr lang="en-US" sz="900" baseline="-3000" dirty="0">
                <a:solidFill>
                  <a:srgbClr val="120742"/>
                </a:solidFill>
                <a:latin typeface="Arial" panose="020B0604020202020204" pitchFamily="34" charset="0"/>
                <a:cs typeface="Arial" panose="020B0604020202020204" pitchFamily="34" charset="0"/>
              </a:rPr>
              <a:t>Consideration </a:t>
            </a:r>
          </a:p>
          <a:p>
            <a:pPr lvl="0" algn="ctr"/>
            <a:r>
              <a:rPr lang="en-US" sz="900" baseline="-3000" dirty="0">
                <a:solidFill>
                  <a:srgbClr val="120742"/>
                </a:solidFill>
                <a:latin typeface="Arial" panose="020B0604020202020204" pitchFamily="34" charset="0"/>
                <a:cs typeface="Arial" panose="020B0604020202020204" pitchFamily="34" charset="0"/>
              </a:rPr>
              <a:t>tier (activity)</a:t>
            </a:r>
          </a:p>
        </p:txBody>
      </p:sp>
      <p:sp>
        <p:nvSpPr>
          <p:cNvPr id="52" name="Oval 51"/>
          <p:cNvSpPr/>
          <p:nvPr/>
        </p:nvSpPr>
        <p:spPr>
          <a:xfrm>
            <a:off x="8384732"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Rank 39</a:t>
            </a:r>
          </a:p>
          <a:p>
            <a:pPr lvl="0" algn="ctr"/>
            <a:r>
              <a:rPr lang="en-US" sz="900" baseline="-3000" dirty="0">
                <a:solidFill>
                  <a:srgbClr val="120742"/>
                </a:solidFill>
                <a:latin typeface="Arial" panose="020B0604020202020204" pitchFamily="34" charset="0"/>
                <a:cs typeface="Arial" panose="020B0604020202020204" pitchFamily="34" charset="0"/>
              </a:rPr>
              <a:t>Activity cluster</a:t>
            </a:r>
          </a:p>
          <a:p>
            <a:pPr lvl="0" algn="ctr"/>
            <a:r>
              <a:rPr lang="en-US" sz="900" baseline="-3000" dirty="0">
                <a:solidFill>
                  <a:srgbClr val="120742"/>
                </a:solidFill>
                <a:latin typeface="Arial" panose="020B0604020202020204" pitchFamily="34" charset="0"/>
                <a:cs typeface="Arial" panose="020B0604020202020204" pitchFamily="34" charset="0"/>
              </a:rPr>
              <a:t>ranking </a:t>
            </a:r>
          </a:p>
        </p:txBody>
      </p:sp>
      <p:sp>
        <p:nvSpPr>
          <p:cNvPr id="53" name="Oval 52"/>
          <p:cNvSpPr/>
          <p:nvPr/>
        </p:nvSpPr>
        <p:spPr>
          <a:xfrm>
            <a:off x="6837362"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21%</a:t>
            </a:r>
          </a:p>
          <a:p>
            <a:pPr lvl="0" algn="ctr"/>
            <a:r>
              <a:rPr lang="en-US" sz="900" baseline="-3000" dirty="0">
                <a:solidFill>
                  <a:srgbClr val="120742"/>
                </a:solidFill>
                <a:latin typeface="Arial" panose="020B0604020202020204" pitchFamily="34" charset="0"/>
                <a:cs typeface="Arial" panose="020B0604020202020204" pitchFamily="34" charset="0"/>
              </a:rPr>
              <a:t>Consideration </a:t>
            </a:r>
          </a:p>
          <a:p>
            <a:pPr lvl="0" algn="ctr"/>
            <a:r>
              <a:rPr lang="en-US" sz="900" baseline="-3000" dirty="0">
                <a:solidFill>
                  <a:srgbClr val="120742"/>
                </a:solidFill>
                <a:latin typeface="Arial" panose="020B0604020202020204" pitchFamily="34" charset="0"/>
                <a:cs typeface="Arial" panose="020B0604020202020204" pitchFamily="34" charset="0"/>
              </a:rPr>
              <a:t>of activity</a:t>
            </a:r>
          </a:p>
        </p:txBody>
      </p:sp>
      <p:graphicFrame>
        <p:nvGraphicFramePr>
          <p:cNvPr id="54" name="Table 53"/>
          <p:cNvGraphicFramePr>
            <a:graphicFrameLocks noGrp="1"/>
          </p:cNvGraphicFramePr>
          <p:nvPr>
            <p:extLst>
              <p:ext uri="{D42A27DB-BD31-4B8C-83A1-F6EECF244321}">
                <p14:modId xmlns:p14="http://schemas.microsoft.com/office/powerpoint/2010/main" val="3921888745"/>
              </p:ext>
            </p:extLst>
          </p:nvPr>
        </p:nvGraphicFramePr>
        <p:xfrm>
          <a:off x="352419" y="2220075"/>
          <a:ext cx="1817372" cy="3996000"/>
        </p:xfrm>
        <a:graphic>
          <a:graphicData uri="http://schemas.openxmlformats.org/drawingml/2006/table">
            <a:tbl>
              <a:tblPr>
                <a:tableStyleId>{5C22544A-7EE6-4342-B048-85BDC9FD1C3A}</a:tableStyleId>
              </a:tblPr>
              <a:tblGrid>
                <a:gridCol w="506413">
                  <a:extLst>
                    <a:ext uri="{9D8B030D-6E8A-4147-A177-3AD203B41FA5}">
                      <a16:colId xmlns:a16="http://schemas.microsoft.com/office/drawing/2014/main" xmlns="" val="63228188"/>
                    </a:ext>
                  </a:extLst>
                </a:gridCol>
                <a:gridCol w="495871">
                  <a:extLst>
                    <a:ext uri="{9D8B030D-6E8A-4147-A177-3AD203B41FA5}">
                      <a16:colId xmlns:a16="http://schemas.microsoft.com/office/drawing/2014/main" xmlns="" val="1958371471"/>
                    </a:ext>
                  </a:extLst>
                </a:gridCol>
                <a:gridCol w="369316">
                  <a:extLst>
                    <a:ext uri="{9D8B030D-6E8A-4147-A177-3AD203B41FA5}">
                      <a16:colId xmlns:a16="http://schemas.microsoft.com/office/drawing/2014/main" xmlns="" val="2739516737"/>
                    </a:ext>
                  </a:extLst>
                </a:gridCol>
                <a:gridCol w="445772">
                  <a:extLst>
                    <a:ext uri="{9D8B030D-6E8A-4147-A177-3AD203B41FA5}">
                      <a16:colId xmlns:a16="http://schemas.microsoft.com/office/drawing/2014/main" xmlns="" val="2729930291"/>
                    </a:ext>
                  </a:extLst>
                </a:gridCol>
              </a:tblGrid>
              <a:tr h="396000">
                <a:tc>
                  <a:txBody>
                    <a:bodyPr/>
                    <a:lstStyle/>
                    <a:p>
                      <a:pPr algn="l" fontAlgn="b"/>
                      <a:r>
                        <a:rPr lang="en-GB" sz="1100" b="1" i="0" u="none" strike="noStrike" dirty="0">
                          <a:solidFill>
                            <a:schemeClr val="tx1"/>
                          </a:solidFill>
                          <a:effectLst/>
                          <a:latin typeface="Arial" panose="020B0604020202020204" pitchFamily="34" charset="0"/>
                          <a:cs typeface="Arial" panose="020B0604020202020204" pitchFamily="34" charset="0"/>
                        </a:rPr>
                        <a:t>Market</a:t>
                      </a:r>
                    </a:p>
                  </a:txBody>
                  <a:tcPr marL="9525" marR="9525" marT="0" marB="0">
                    <a:lnL w="12700" cmpd="sng">
                      <a:noFill/>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8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 &amp; INDEX </a:t>
                      </a:r>
                      <a:endParaRPr lang="en-GB" sz="2000" b="1" i="0" u="none" strike="noStrike" dirty="0">
                        <a:solidFill>
                          <a:schemeClr val="tx1"/>
                        </a:solidFill>
                        <a:effectLst/>
                        <a:latin typeface="Arial" panose="020B0604020202020204" pitchFamily="34" charset="0"/>
                        <a:cs typeface="Arial" panose="020B0604020202020204" pitchFamily="34" charset="0"/>
                      </a:endParaRPr>
                    </a:p>
                  </a:txBody>
                  <a:tcPr marL="9525" marR="9525" marT="0"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en-GB" sz="1100" b="1"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1100" b="1"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Rank</a:t>
                      </a:r>
                      <a:endParaRPr kumimoji="0" lang="en-GB" sz="11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9525" marR="9525" marT="0" marB="0">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CH</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40%</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190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36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USA</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27%</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126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39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FR</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21%</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98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37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IT</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20%</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96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39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SP</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20%</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95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38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UK</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17%</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80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38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AUS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16%</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76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C0000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39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NL</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14%</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69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C0000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38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DE</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13%</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62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C0000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38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NO</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11%</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52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C0000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38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sp>
        <p:nvSpPr>
          <p:cNvPr id="55" name="Rectangle 54"/>
          <p:cNvSpPr/>
          <p:nvPr/>
        </p:nvSpPr>
        <p:spPr>
          <a:xfrm>
            <a:off x="352419" y="1450600"/>
            <a:ext cx="1909642"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MARKET LEVEL CONSIDERATION</a:t>
            </a:r>
          </a:p>
          <a:p>
            <a:pPr>
              <a:lnSpc>
                <a:spcPts val="1100"/>
              </a:lnSpc>
            </a:pPr>
            <a:r>
              <a:rPr lang="en-GB" sz="700" dirty="0">
                <a:latin typeface="Arial" panose="020B0604020202020204" pitchFamily="34" charset="0"/>
                <a:cs typeface="Arial" panose="020B0604020202020204" pitchFamily="34" charset="0"/>
              </a:rPr>
              <a:t>TOP 2 BOX CONSIDERATION OF ACTIVITY INDEXED VS. TOTAL &amp;  RANKED </a:t>
            </a:r>
          </a:p>
        </p:txBody>
      </p:sp>
      <p:graphicFrame>
        <p:nvGraphicFramePr>
          <p:cNvPr id="56" name="Table 55"/>
          <p:cNvGraphicFramePr>
            <a:graphicFrameLocks noGrp="1"/>
          </p:cNvGraphicFramePr>
          <p:nvPr>
            <p:extLst>
              <p:ext uri="{D42A27DB-BD31-4B8C-83A1-F6EECF244321}">
                <p14:modId xmlns:p14="http://schemas.microsoft.com/office/powerpoint/2010/main" val="1318354460"/>
              </p:ext>
            </p:extLst>
          </p:nvPr>
        </p:nvGraphicFramePr>
        <p:xfrm>
          <a:off x="6961775" y="2220075"/>
          <a:ext cx="2031429" cy="3996000"/>
        </p:xfrm>
        <a:graphic>
          <a:graphicData uri="http://schemas.openxmlformats.org/drawingml/2006/table">
            <a:tbl>
              <a:tblPr>
                <a:tableStyleId>{5C22544A-7EE6-4342-B048-85BDC9FD1C3A}</a:tableStyleId>
              </a:tblPr>
              <a:tblGrid>
                <a:gridCol w="1440000">
                  <a:extLst>
                    <a:ext uri="{9D8B030D-6E8A-4147-A177-3AD203B41FA5}">
                      <a16:colId xmlns:a16="http://schemas.microsoft.com/office/drawing/2014/main" xmlns="" val="63228188"/>
                    </a:ext>
                  </a:extLst>
                </a:gridCol>
                <a:gridCol w="591429">
                  <a:extLst>
                    <a:ext uri="{9D8B030D-6E8A-4147-A177-3AD203B41FA5}">
                      <a16:colId xmlns:a16="http://schemas.microsoft.com/office/drawing/2014/main" xmlns="" val="2739516737"/>
                    </a:ext>
                  </a:extLst>
                </a:gridCol>
              </a:tblGrid>
              <a:tr h="396000">
                <a:tc>
                  <a:txBody>
                    <a:bodyPr/>
                    <a:lstStyle/>
                    <a:p>
                      <a:pPr algn="l" fontAlgn="b"/>
                      <a:r>
                        <a:rPr lang="en-GB" sz="1100" b="1" i="0" u="none" strike="noStrike" dirty="0">
                          <a:solidFill>
                            <a:schemeClr val="tx1"/>
                          </a:solidFill>
                          <a:effectLst/>
                          <a:latin typeface="Arial" panose="020B0604020202020204" pitchFamily="34" charset="0"/>
                          <a:cs typeface="Arial" panose="020B0604020202020204" pitchFamily="34" charset="0"/>
                        </a:rPr>
                        <a:t>Activity</a:t>
                      </a:r>
                    </a:p>
                  </a:txBody>
                  <a:tcPr marL="9525" marR="9525" marT="9525" marB="0">
                    <a:lnL w="12700" cmpd="sng">
                      <a:noFill/>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7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a:t>
                      </a:r>
                      <a:endParaRPr kumimoji="0" lang="en-GB" sz="18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Trying local food &amp; drink specialities</a:t>
                      </a:r>
                    </a:p>
                  </a:txBody>
                  <a:tcPr marL="9525" marR="9525" marT="9525"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84%</a:t>
                      </a:r>
                    </a:p>
                  </a:txBody>
                  <a:tcPr marL="9525" marR="9525" marT="9525"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Seeing world famous or iconic places</a:t>
                      </a:r>
                    </a:p>
                  </a:txBody>
                  <a:tcPr marL="9525" marR="9525" marT="9525"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82%</a:t>
                      </a:r>
                    </a:p>
                  </a:txBody>
                  <a:tcPr marL="9525" marR="9525" marT="9525"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historic monument</a:t>
                      </a:r>
                    </a:p>
                  </a:txBody>
                  <a:tcPr marL="9525" marR="9525" marT="9525"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82%</a:t>
                      </a:r>
                    </a:p>
                  </a:txBody>
                  <a:tcPr marL="9525" marR="9525" marT="9525"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contemporary culture attraction</a:t>
                      </a:r>
                    </a:p>
                  </a:txBody>
                  <a:tcPr marL="9525" marR="9525" marT="9525"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82%</a:t>
                      </a:r>
                    </a:p>
                  </a:txBody>
                  <a:tcPr marL="9525" marR="9525" marT="9525"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Long (&gt; half day) country or coastal walk</a:t>
                      </a:r>
                    </a:p>
                  </a:txBody>
                  <a:tcPr marL="9525" marR="9525" marT="9525"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81%</a:t>
                      </a:r>
                    </a:p>
                  </a:txBody>
                  <a:tcPr marL="9525" marR="9525" marT="9525"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Attending a live sporting event/match</a:t>
                      </a:r>
                    </a:p>
                  </a:txBody>
                  <a:tcPr marL="9525" marR="9525" marT="9525"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79%</a:t>
                      </a:r>
                    </a:p>
                  </a:txBody>
                  <a:tcPr marL="9525" marR="9525" marT="9525"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Short (&lt; 2hrs) country or coastal walk</a:t>
                      </a:r>
                    </a:p>
                  </a:txBody>
                  <a:tcPr marL="9525" marR="9525" marT="9525"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78%</a:t>
                      </a:r>
                    </a:p>
                  </a:txBody>
                  <a:tcPr marL="9525" marR="9525" marT="9525"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museum</a:t>
                      </a:r>
                    </a:p>
                  </a:txBody>
                  <a:tcPr marL="9525" marR="9525" marT="9525"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78%</a:t>
                      </a:r>
                    </a:p>
                  </a:txBody>
                  <a:tcPr marL="9525" marR="9525" marT="9525"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castle / palace / historic house</a:t>
                      </a:r>
                    </a:p>
                  </a:txBody>
                  <a:tcPr marL="9525" marR="9525" marT="9525"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78%</a:t>
                      </a:r>
                    </a:p>
                  </a:txBody>
                  <a:tcPr marL="9525" marR="9525" marT="9525"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Experiencing local nightlife</a:t>
                      </a:r>
                    </a:p>
                  </a:txBody>
                  <a:tcPr marL="9525" marR="9525" marT="9525"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77%</a:t>
                      </a:r>
                    </a:p>
                  </a:txBody>
                  <a:tcPr marL="9525" marR="9525" marT="9525"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graphicFrame>
        <p:nvGraphicFramePr>
          <p:cNvPr id="58" name="Table 57"/>
          <p:cNvGraphicFramePr>
            <a:graphicFrameLocks noGrp="1"/>
          </p:cNvGraphicFramePr>
          <p:nvPr>
            <p:extLst>
              <p:ext uri="{D42A27DB-BD31-4B8C-83A1-F6EECF244321}">
                <p14:modId xmlns:p14="http://schemas.microsoft.com/office/powerpoint/2010/main" val="3527900658"/>
              </p:ext>
            </p:extLst>
          </p:nvPr>
        </p:nvGraphicFramePr>
        <p:xfrm>
          <a:off x="2260600" y="2220390"/>
          <a:ext cx="4552952" cy="3996000"/>
        </p:xfrm>
        <a:graphic>
          <a:graphicData uri="http://schemas.openxmlformats.org/drawingml/2006/table">
            <a:tbl>
              <a:tblPr>
                <a:tableStyleId>{5C22544A-7EE6-4342-B048-85BDC9FD1C3A}</a:tableStyleId>
              </a:tblPr>
              <a:tblGrid>
                <a:gridCol w="1138238">
                  <a:extLst>
                    <a:ext uri="{9D8B030D-6E8A-4147-A177-3AD203B41FA5}">
                      <a16:colId xmlns:a16="http://schemas.microsoft.com/office/drawing/2014/main" xmlns="" val="2739516737"/>
                    </a:ext>
                  </a:extLst>
                </a:gridCol>
                <a:gridCol w="1138238">
                  <a:extLst>
                    <a:ext uri="{9D8B030D-6E8A-4147-A177-3AD203B41FA5}">
                      <a16:colId xmlns:a16="http://schemas.microsoft.com/office/drawing/2014/main" xmlns="" val="1766475486"/>
                    </a:ext>
                  </a:extLst>
                </a:gridCol>
                <a:gridCol w="1138238">
                  <a:extLst>
                    <a:ext uri="{9D8B030D-6E8A-4147-A177-3AD203B41FA5}">
                      <a16:colId xmlns:a16="http://schemas.microsoft.com/office/drawing/2014/main" xmlns="" val="2701203405"/>
                    </a:ext>
                  </a:extLst>
                </a:gridCol>
                <a:gridCol w="1138238">
                  <a:extLst>
                    <a:ext uri="{9D8B030D-6E8A-4147-A177-3AD203B41FA5}">
                      <a16:colId xmlns:a16="http://schemas.microsoft.com/office/drawing/2014/main" xmlns="" val="3701939803"/>
                    </a:ext>
                  </a:extLst>
                </a:gridCol>
              </a:tblGrid>
              <a:tr h="396000">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111)</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AB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120)</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18-34s without kids</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122)</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(139)</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125)</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144)</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Mid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164)</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(145)</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122)</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C1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114)</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Mid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165)</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(142)</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116)</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129)</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189)</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(151)</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122)</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152)</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(205)</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133)</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141)</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Mid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184)</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(151)</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134)</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Mid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167)</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35-54 (143)</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142)</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AB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146)</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Mid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177)</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(230)</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114)</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139)</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18-34s without kids</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228)</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(154)</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145)</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162)</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Mid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151)</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sp>
        <p:nvSpPr>
          <p:cNvPr id="59" name="Rectangle 58"/>
          <p:cNvSpPr/>
          <p:nvPr/>
        </p:nvSpPr>
        <p:spPr>
          <a:xfrm>
            <a:off x="2344388" y="1450600"/>
            <a:ext cx="2955862"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MARKET LEVEL</a:t>
            </a:r>
          </a:p>
          <a:p>
            <a:pPr>
              <a:lnSpc>
                <a:spcPts val="1100"/>
              </a:lnSpc>
            </a:pPr>
            <a:r>
              <a:rPr lang="en-GB" sz="1200" b="1" dirty="0">
                <a:solidFill>
                  <a:srgbClr val="120742"/>
                </a:solidFill>
                <a:latin typeface="Arial" panose="020B0604020202020204" pitchFamily="34" charset="0"/>
                <a:cs typeface="Arial" panose="020B0604020202020204" pitchFamily="34" charset="0"/>
              </a:rPr>
              <a:t>DEMOGRAPHIC SKEWS </a:t>
            </a:r>
          </a:p>
          <a:p>
            <a:pPr>
              <a:lnSpc>
                <a:spcPts val="1100"/>
              </a:lnSpc>
            </a:pPr>
            <a:r>
              <a:rPr lang="en-GB" sz="700" dirty="0">
                <a:latin typeface="Arial" panose="020B0604020202020204" pitchFamily="34" charset="0"/>
                <a:cs typeface="Arial" panose="020B0604020202020204" pitchFamily="34" charset="0"/>
              </a:rPr>
              <a:t>CALLING OUT OF BIGGEST SKEWS IN LEVEL OF CONSIDERATION OF ACTIVITY BY AGE, GENDER SOCIAL GRADE AND LIFESTAGE </a:t>
            </a:r>
          </a:p>
        </p:txBody>
      </p:sp>
      <p:sp>
        <p:nvSpPr>
          <p:cNvPr id="60" name="Rectangle 59"/>
          <p:cNvSpPr/>
          <p:nvPr/>
        </p:nvSpPr>
        <p:spPr>
          <a:xfrm>
            <a:off x="6955787" y="1450600"/>
            <a:ext cx="2094233"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CROSS-OVER WITH OTHER ACTIVITIES</a:t>
            </a:r>
          </a:p>
          <a:p>
            <a:pPr>
              <a:lnSpc>
                <a:spcPts val="1100"/>
              </a:lnSpc>
            </a:pPr>
            <a:r>
              <a:rPr lang="en-GB" sz="700" dirty="0">
                <a:latin typeface="Arial" panose="020B0604020202020204" pitchFamily="34" charset="0"/>
                <a:cs typeface="Arial" panose="020B0604020202020204" pitchFamily="34" charset="0"/>
              </a:rPr>
              <a:t>CONSIDERATION OF OTHER ACTIVITIES AMONG CONSIDERING ACTIVITY (TOP 2 BOX)</a:t>
            </a:r>
          </a:p>
        </p:txBody>
      </p:sp>
      <p:graphicFrame>
        <p:nvGraphicFramePr>
          <p:cNvPr id="25" name="Chart Placeholder 7">
            <a:extLst>
              <a:ext uri="{FF2B5EF4-FFF2-40B4-BE49-F238E27FC236}">
                <a16:creationId xmlns:a16="http://schemas.microsoft.com/office/drawing/2014/main" xmlns="" id="{B614B0FF-7176-422A-AA07-5ADB23169ECC}"/>
              </a:ext>
            </a:extLst>
          </p:cNvPr>
          <p:cNvGraphicFramePr>
            <a:graphicFrameLocks/>
          </p:cNvGraphicFramePr>
          <p:nvPr>
            <p:extLst>
              <p:ext uri="{D42A27DB-BD31-4B8C-83A1-F6EECF244321}">
                <p14:modId xmlns:p14="http://schemas.microsoft.com/office/powerpoint/2010/main" val="768657795"/>
              </p:ext>
            </p:extLst>
          </p:nvPr>
        </p:nvGraphicFramePr>
        <p:xfrm>
          <a:off x="-1366069" y="855950"/>
          <a:ext cx="9743207" cy="467610"/>
        </p:xfrm>
        <a:graphic>
          <a:graphicData uri="http://schemas.openxmlformats.org/drawingml/2006/chart">
            <c:chart xmlns:c="http://schemas.openxmlformats.org/drawingml/2006/chart" xmlns:r="http://schemas.openxmlformats.org/officeDocument/2006/relationships" r:id="rId9"/>
          </a:graphicData>
        </a:graphic>
      </p:graphicFrame>
      <p:sp>
        <p:nvSpPr>
          <p:cNvPr id="26" name="Rectangle 25">
            <a:extLst>
              <a:ext uri="{FF2B5EF4-FFF2-40B4-BE49-F238E27FC236}">
                <a16:creationId xmlns:a16="http://schemas.microsoft.com/office/drawing/2014/main" xmlns="" id="{CED26773-C6FC-4EFD-8DF9-B3E52978C29E}"/>
              </a:ext>
            </a:extLst>
          </p:cNvPr>
          <p:cNvSpPr/>
          <p:nvPr/>
        </p:nvSpPr>
        <p:spPr>
          <a:xfrm>
            <a:off x="1830724" y="665551"/>
            <a:ext cx="564257" cy="276999"/>
          </a:xfrm>
          <a:prstGeom prst="rect">
            <a:avLst/>
          </a:prstGeom>
          <a:solidFill>
            <a:schemeClr val="bg1"/>
          </a:solidFill>
        </p:spPr>
        <p:txBody>
          <a:bodyPr wrap="none" lIns="0" tIns="0" rIns="0" bIns="0">
            <a:spAutoFit/>
          </a:bodyPr>
          <a:lstStyle/>
          <a:p>
            <a:r>
              <a:rPr lang="en-GB" sz="900" dirty="0">
                <a:solidFill>
                  <a:srgbClr val="92D050"/>
                </a:solidFill>
                <a:latin typeface="Arial" panose="020B0604020202020204" pitchFamily="34" charset="0"/>
                <a:cs typeface="Arial" panose="020B0604020202020204" pitchFamily="34" charset="0"/>
              </a:rPr>
              <a:t>Very likely</a:t>
            </a:r>
          </a:p>
          <a:p>
            <a:r>
              <a:rPr lang="en-GB" sz="900" dirty="0">
                <a:solidFill>
                  <a:srgbClr val="92D050"/>
                </a:solidFill>
                <a:latin typeface="Arial" panose="020B0604020202020204" pitchFamily="34" charset="0"/>
                <a:cs typeface="Arial" panose="020B0604020202020204" pitchFamily="34" charset="0"/>
              </a:rPr>
              <a:t>to consider</a:t>
            </a:r>
          </a:p>
        </p:txBody>
      </p:sp>
      <p:sp>
        <p:nvSpPr>
          <p:cNvPr id="27" name="Rectangle 26">
            <a:extLst>
              <a:ext uri="{FF2B5EF4-FFF2-40B4-BE49-F238E27FC236}">
                <a16:creationId xmlns:a16="http://schemas.microsoft.com/office/drawing/2014/main" xmlns="" id="{D052149E-52EE-454D-A1C1-194EF7A52D3B}"/>
              </a:ext>
            </a:extLst>
          </p:cNvPr>
          <p:cNvSpPr/>
          <p:nvPr/>
        </p:nvSpPr>
        <p:spPr>
          <a:xfrm>
            <a:off x="2806862" y="970351"/>
            <a:ext cx="769441" cy="276999"/>
          </a:xfrm>
          <a:prstGeom prst="rect">
            <a:avLst/>
          </a:prstGeom>
          <a:solidFill>
            <a:schemeClr val="bg1"/>
          </a:solidFill>
        </p:spPr>
        <p:txBody>
          <a:bodyPr wrap="none" lIns="0" tIns="0" rIns="0" bIns="0">
            <a:spAutoFit/>
          </a:bodyPr>
          <a:lstStyle/>
          <a:p>
            <a:r>
              <a:rPr lang="en-GB" sz="900" dirty="0">
                <a:solidFill>
                  <a:srgbClr val="00B050"/>
                </a:solidFill>
                <a:latin typeface="Arial" panose="020B0604020202020204" pitchFamily="34" charset="0"/>
                <a:cs typeface="Arial" panose="020B0604020202020204" pitchFamily="34" charset="0"/>
              </a:rPr>
              <a:t>Definitely </a:t>
            </a:r>
          </a:p>
          <a:p>
            <a:r>
              <a:rPr lang="en-GB" sz="900" dirty="0">
                <a:solidFill>
                  <a:srgbClr val="00B050"/>
                </a:solidFill>
                <a:latin typeface="Arial" panose="020B0604020202020204" pitchFamily="34" charset="0"/>
                <a:cs typeface="Arial" panose="020B0604020202020204" pitchFamily="34" charset="0"/>
              </a:rPr>
              <a:t>would consider</a:t>
            </a:r>
          </a:p>
        </p:txBody>
      </p:sp>
    </p:spTree>
    <p:extLst>
      <p:ext uri="{BB962C8B-B14F-4D97-AF65-F5344CB8AC3E}">
        <p14:creationId xmlns:p14="http://schemas.microsoft.com/office/powerpoint/2010/main" val="4109430647"/>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ext Placeholder 17"/>
          <p:cNvSpPr>
            <a:spLocks noGrp="1"/>
          </p:cNvSpPr>
          <p:nvPr>
            <p:ph type="body" sz="quarter" idx="13"/>
          </p:nvPr>
        </p:nvSpPr>
        <p:spPr>
          <a:xfrm>
            <a:off x="364445" y="6396162"/>
            <a:ext cx="4381504" cy="274638"/>
          </a:xfrm>
        </p:spPr>
        <p:txBody>
          <a:bodyPr lIns="0"/>
          <a:lstStyle/>
          <a:p>
            <a:r>
              <a:rPr lang="en-GB" dirty="0"/>
              <a:t>Discover England Fund – Activities &amp; Themes Research 2017</a:t>
            </a:r>
          </a:p>
        </p:txBody>
      </p:sp>
      <p:pic>
        <p:nvPicPr>
          <p:cNvPr id="6" name="Picture 5"/>
          <p:cNvPicPr>
            <a:picLocks noChangeAspect="1"/>
          </p:cNvPicPr>
          <p:nvPr/>
        </p:nvPicPr>
        <p:blipFill>
          <a:blip r:embed="rId3">
            <a:clrChange>
              <a:clrFrom>
                <a:srgbClr val="FFFFFF"/>
              </a:clrFrom>
              <a:clrTo>
                <a:srgbClr val="FFFFFF">
                  <a:alpha val="0"/>
                </a:srgbClr>
              </a:clrTo>
            </a:clrChange>
          </a:blip>
          <a:stretch>
            <a:fillRect/>
          </a:stretch>
        </p:blipFill>
        <p:spPr>
          <a:xfrm>
            <a:off x="7118198" y="6384361"/>
            <a:ext cx="947246" cy="257740"/>
          </a:xfrm>
          <a:prstGeom prst="rect">
            <a:avLst/>
          </a:prstGeom>
        </p:spPr>
      </p:pic>
      <p:pic>
        <p:nvPicPr>
          <p:cNvPr id="24" name="Picture 23"/>
          <p:cNvPicPr>
            <a:picLocks noChangeAspect="1"/>
          </p:cNvPicPr>
          <p:nvPr/>
        </p:nvPicPr>
        <p:blipFill rotWithShape="1">
          <a:blip r:embed="rId4"/>
          <a:srcRect l="17343" t="4419" r="12023" b="12561"/>
          <a:stretch/>
        </p:blipFill>
        <p:spPr>
          <a:xfrm>
            <a:off x="8172950" y="6341608"/>
            <a:ext cx="359990" cy="355944"/>
          </a:xfrm>
          <a:prstGeom prst="ellipse">
            <a:avLst/>
          </a:prstGeom>
        </p:spPr>
      </p:pic>
      <p:sp>
        <p:nvSpPr>
          <p:cNvPr id="38" name="TextBox 37"/>
          <p:cNvSpPr txBox="1"/>
          <p:nvPr/>
        </p:nvSpPr>
        <p:spPr>
          <a:xfrm>
            <a:off x="1997213" y="274989"/>
            <a:ext cx="4897451" cy="307777"/>
          </a:xfrm>
          <a:prstGeom prst="rect">
            <a:avLst/>
          </a:prstGeom>
          <a:noFill/>
        </p:spPr>
        <p:txBody>
          <a:bodyPr wrap="square" rtlCol="0">
            <a:spAutoFit/>
          </a:bodyPr>
          <a:lstStyle/>
          <a:p>
            <a:r>
              <a:rPr lang="en-GB" sz="1400" b="1" dirty="0">
                <a:solidFill>
                  <a:schemeClr val="bg1"/>
                </a:solidFill>
                <a:latin typeface="Arial" panose="020B0604020202020204" pitchFamily="34" charset="0"/>
                <a:cs typeface="Arial" panose="020B0604020202020204" pitchFamily="34" charset="0"/>
              </a:rPr>
              <a:t>Playing golf</a:t>
            </a:r>
          </a:p>
        </p:txBody>
      </p:sp>
      <p:pic>
        <p:nvPicPr>
          <p:cNvPr id="31" name="Picture 30"/>
          <p:cNvPicPr>
            <a:picLocks noChangeAspect="1"/>
          </p:cNvPicPr>
          <p:nvPr/>
        </p:nvPicPr>
        <p:blipFill rotWithShape="1">
          <a:blip r:embed="rId5">
            <a:clrChange>
              <a:clrFrom>
                <a:srgbClr val="FFFFFF"/>
              </a:clrFrom>
              <a:clrTo>
                <a:srgbClr val="FFFFFF">
                  <a:alpha val="0"/>
                </a:srgbClr>
              </a:clrTo>
            </a:clrChange>
            <a:duotone>
              <a:schemeClr val="accent1">
                <a:shade val="45000"/>
                <a:satMod val="135000"/>
              </a:schemeClr>
              <a:prstClr val="white"/>
            </a:duotone>
          </a:blip>
          <a:srcRect l="12310"/>
          <a:stretch/>
        </p:blipFill>
        <p:spPr>
          <a:xfrm>
            <a:off x="2312861" y="2221322"/>
            <a:ext cx="1060577" cy="409658"/>
          </a:xfrm>
          <a:prstGeom prst="rect">
            <a:avLst/>
          </a:prstGeom>
        </p:spPr>
      </p:pic>
      <p:grpSp>
        <p:nvGrpSpPr>
          <p:cNvPr id="35" name="Group 34"/>
          <p:cNvGrpSpPr/>
          <p:nvPr/>
        </p:nvGrpSpPr>
        <p:grpSpPr>
          <a:xfrm>
            <a:off x="3786188" y="2228850"/>
            <a:ext cx="376238" cy="370021"/>
            <a:chOff x="9854026" y="2720970"/>
            <a:chExt cx="2328762" cy="2438400"/>
          </a:xfrm>
        </p:grpSpPr>
        <p:pic>
          <p:nvPicPr>
            <p:cNvPr id="36" name="Picture 35"/>
            <p:cNvPicPr>
              <a:picLocks noChangeAspect="1"/>
            </p:cNvPicPr>
            <p:nvPr/>
          </p:nvPicPr>
          <p:blipFill rotWithShape="1">
            <a:blip r:embed="rId6">
              <a:clrChange>
                <a:clrFrom>
                  <a:srgbClr val="FFFFFF"/>
                </a:clrFrom>
                <a:clrTo>
                  <a:srgbClr val="FFFFFF">
                    <a:alpha val="0"/>
                  </a:srgbClr>
                </a:clrTo>
              </a:clrChange>
              <a:duotone>
                <a:schemeClr val="accent1">
                  <a:shade val="45000"/>
                  <a:satMod val="135000"/>
                </a:schemeClr>
                <a:prstClr val="white"/>
              </a:duotone>
            </a:blip>
            <a:srcRect l="3673" r="64404"/>
            <a:stretch/>
          </p:blipFill>
          <p:spPr>
            <a:xfrm>
              <a:off x="9854026" y="2720970"/>
              <a:ext cx="1173708" cy="2438400"/>
            </a:xfrm>
            <a:prstGeom prst="rect">
              <a:avLst/>
            </a:prstGeom>
          </p:spPr>
        </p:pic>
        <p:pic>
          <p:nvPicPr>
            <p:cNvPr id="41" name="Picture 40"/>
            <p:cNvPicPr>
              <a:picLocks noChangeAspect="1"/>
            </p:cNvPicPr>
            <p:nvPr/>
          </p:nvPicPr>
          <p:blipFill rotWithShape="1">
            <a:blip r:embed="rId6">
              <a:clrChange>
                <a:clrFrom>
                  <a:srgbClr val="FFFFFF"/>
                </a:clrFrom>
                <a:clrTo>
                  <a:srgbClr val="FFFFFF">
                    <a:alpha val="0"/>
                  </a:srgbClr>
                </a:clrTo>
              </a:clrChange>
              <a:duotone>
                <a:schemeClr val="accent1">
                  <a:shade val="45000"/>
                  <a:satMod val="135000"/>
                </a:schemeClr>
                <a:prstClr val="white"/>
              </a:duotone>
            </a:blip>
            <a:srcRect l="66034" r="2043"/>
            <a:stretch/>
          </p:blipFill>
          <p:spPr>
            <a:xfrm>
              <a:off x="11009080" y="2720970"/>
              <a:ext cx="1173708" cy="2438400"/>
            </a:xfrm>
            <a:prstGeom prst="rect">
              <a:avLst/>
            </a:prstGeom>
          </p:spPr>
        </p:pic>
      </p:grpSp>
      <p:pic>
        <p:nvPicPr>
          <p:cNvPr id="43" name="Picture 42"/>
          <p:cNvPicPr>
            <a:picLocks noChangeAspect="1"/>
          </p:cNvPicPr>
          <p:nvPr/>
        </p:nvPicPr>
        <p:blipFill>
          <a:blip r:embed="rId7">
            <a:clrChange>
              <a:clrFrom>
                <a:srgbClr val="FFFFFF"/>
              </a:clrFrom>
              <a:clrTo>
                <a:srgbClr val="FFFFFF">
                  <a:alpha val="0"/>
                </a:srgbClr>
              </a:clrTo>
            </a:clrChange>
            <a:duotone>
              <a:schemeClr val="accent1">
                <a:shade val="45000"/>
                <a:satMod val="135000"/>
              </a:schemeClr>
              <a:prstClr val="white"/>
            </a:duotone>
          </a:blip>
          <a:stretch>
            <a:fillRect/>
          </a:stretch>
        </p:blipFill>
        <p:spPr>
          <a:xfrm>
            <a:off x="4900113" y="2233613"/>
            <a:ext cx="400136" cy="355163"/>
          </a:xfrm>
          <a:prstGeom prst="rect">
            <a:avLst/>
          </a:prstGeom>
        </p:spPr>
      </p:pic>
      <p:pic>
        <p:nvPicPr>
          <p:cNvPr id="45" name="Picture 44"/>
          <p:cNvPicPr>
            <a:picLocks noChangeAspect="1"/>
          </p:cNvPicPr>
          <p:nvPr/>
        </p:nvPicPr>
        <p:blipFill>
          <a:blip r:embed="rId8">
            <a:clrChange>
              <a:clrFrom>
                <a:srgbClr val="FFFFFF"/>
              </a:clrFrom>
              <a:clrTo>
                <a:srgbClr val="FFFFFF">
                  <a:alpha val="0"/>
                </a:srgbClr>
              </a:clrTo>
            </a:clrChange>
            <a:duotone>
              <a:schemeClr val="accent1">
                <a:shade val="45000"/>
                <a:satMod val="135000"/>
              </a:schemeClr>
              <a:prstClr val="white"/>
            </a:duotone>
          </a:blip>
          <a:stretch>
            <a:fillRect/>
          </a:stretch>
        </p:blipFill>
        <p:spPr>
          <a:xfrm>
            <a:off x="5999205" y="2227674"/>
            <a:ext cx="525420" cy="355840"/>
          </a:xfrm>
          <a:prstGeom prst="rect">
            <a:avLst/>
          </a:prstGeom>
        </p:spPr>
      </p:pic>
      <p:sp>
        <p:nvSpPr>
          <p:cNvPr id="33" name="Rectangle 32"/>
          <p:cNvSpPr/>
          <p:nvPr/>
        </p:nvSpPr>
        <p:spPr>
          <a:xfrm>
            <a:off x="222440" y="943161"/>
            <a:ext cx="1550020" cy="323165"/>
          </a:xfrm>
          <a:prstGeom prst="rect">
            <a:avLst/>
          </a:prstGeom>
          <a:noFill/>
        </p:spPr>
        <p:txBody>
          <a:bodyPr wrap="square" lIns="0" tIns="0" rIns="0" bIns="0">
            <a:spAutoFit/>
          </a:bodyPr>
          <a:lstStyle/>
          <a:p>
            <a:pPr algn="r"/>
            <a:r>
              <a:rPr lang="en-GB" sz="1050" b="1" dirty="0">
                <a:latin typeface="Arial" panose="020B0604020202020204" pitchFamily="34" charset="0"/>
                <a:cs typeface="Arial" panose="020B0604020202020204" pitchFamily="34" charset="0"/>
              </a:rPr>
              <a:t>Consideration of </a:t>
            </a:r>
          </a:p>
          <a:p>
            <a:pPr algn="r"/>
            <a:r>
              <a:rPr lang="en-GB" sz="1050" b="1" dirty="0">
                <a:latin typeface="Arial" panose="020B0604020202020204" pitchFamily="34" charset="0"/>
                <a:cs typeface="Arial" panose="020B0604020202020204" pitchFamily="34" charset="0"/>
              </a:rPr>
              <a:t>activity in England </a:t>
            </a:r>
            <a:endParaRPr lang="en-GB" sz="1050" b="1" dirty="0">
              <a:solidFill>
                <a:srgbClr val="00B050"/>
              </a:solidFill>
              <a:latin typeface="Arial" panose="020B0604020202020204" pitchFamily="34" charset="0"/>
              <a:cs typeface="Arial" panose="020B0604020202020204" pitchFamily="34" charset="0"/>
            </a:endParaRPr>
          </a:p>
        </p:txBody>
      </p:sp>
      <p:sp>
        <p:nvSpPr>
          <p:cNvPr id="51" name="Oval 50"/>
          <p:cNvSpPr/>
          <p:nvPr/>
        </p:nvSpPr>
        <p:spPr>
          <a:xfrm>
            <a:off x="7611047"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Tier 4</a:t>
            </a:r>
          </a:p>
          <a:p>
            <a:pPr lvl="0" algn="ctr"/>
            <a:r>
              <a:rPr lang="en-US" sz="900" baseline="-3000" dirty="0">
                <a:solidFill>
                  <a:srgbClr val="120742"/>
                </a:solidFill>
                <a:latin typeface="Arial" panose="020B0604020202020204" pitchFamily="34" charset="0"/>
                <a:cs typeface="Arial" panose="020B0604020202020204" pitchFamily="34" charset="0"/>
              </a:rPr>
              <a:t>Consideration </a:t>
            </a:r>
          </a:p>
          <a:p>
            <a:pPr lvl="0" algn="ctr"/>
            <a:r>
              <a:rPr lang="en-US" sz="900" baseline="-3000" dirty="0">
                <a:solidFill>
                  <a:srgbClr val="120742"/>
                </a:solidFill>
                <a:latin typeface="Arial" panose="020B0604020202020204" pitchFamily="34" charset="0"/>
                <a:cs typeface="Arial" panose="020B0604020202020204" pitchFamily="34" charset="0"/>
              </a:rPr>
              <a:t>tier (activity)</a:t>
            </a:r>
          </a:p>
        </p:txBody>
      </p:sp>
      <p:sp>
        <p:nvSpPr>
          <p:cNvPr id="52" name="Oval 51"/>
          <p:cNvSpPr/>
          <p:nvPr/>
        </p:nvSpPr>
        <p:spPr>
          <a:xfrm>
            <a:off x="8384732"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Rank 40</a:t>
            </a:r>
          </a:p>
          <a:p>
            <a:pPr lvl="0" algn="ctr"/>
            <a:r>
              <a:rPr lang="en-US" sz="900" baseline="-3000" dirty="0">
                <a:solidFill>
                  <a:srgbClr val="120742"/>
                </a:solidFill>
                <a:latin typeface="Arial" panose="020B0604020202020204" pitchFamily="34" charset="0"/>
                <a:cs typeface="Arial" panose="020B0604020202020204" pitchFamily="34" charset="0"/>
              </a:rPr>
              <a:t>Activity cluster</a:t>
            </a:r>
          </a:p>
          <a:p>
            <a:pPr lvl="0" algn="ctr"/>
            <a:r>
              <a:rPr lang="en-US" sz="900" baseline="-3000" dirty="0">
                <a:solidFill>
                  <a:srgbClr val="120742"/>
                </a:solidFill>
                <a:latin typeface="Arial" panose="020B0604020202020204" pitchFamily="34" charset="0"/>
                <a:cs typeface="Arial" panose="020B0604020202020204" pitchFamily="34" charset="0"/>
              </a:rPr>
              <a:t>ranking </a:t>
            </a:r>
          </a:p>
        </p:txBody>
      </p:sp>
      <p:sp>
        <p:nvSpPr>
          <p:cNvPr id="53" name="Oval 52"/>
          <p:cNvSpPr/>
          <p:nvPr/>
        </p:nvSpPr>
        <p:spPr>
          <a:xfrm>
            <a:off x="6837362" y="90508"/>
            <a:ext cx="675972" cy="66514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lvl="0" algn="ctr"/>
            <a:r>
              <a:rPr lang="en-US" sz="1600" b="1" baseline="-3000" dirty="0">
                <a:solidFill>
                  <a:srgbClr val="120742"/>
                </a:solidFill>
                <a:latin typeface="Arial" panose="020B0604020202020204" pitchFamily="34" charset="0"/>
                <a:cs typeface="Arial" panose="020B0604020202020204" pitchFamily="34" charset="0"/>
              </a:rPr>
              <a:t>19%</a:t>
            </a:r>
          </a:p>
          <a:p>
            <a:pPr lvl="0" algn="ctr"/>
            <a:r>
              <a:rPr lang="en-US" sz="900" baseline="-3000" dirty="0">
                <a:solidFill>
                  <a:srgbClr val="120742"/>
                </a:solidFill>
                <a:latin typeface="Arial" panose="020B0604020202020204" pitchFamily="34" charset="0"/>
                <a:cs typeface="Arial" panose="020B0604020202020204" pitchFamily="34" charset="0"/>
              </a:rPr>
              <a:t>Consideration </a:t>
            </a:r>
          </a:p>
          <a:p>
            <a:pPr lvl="0" algn="ctr"/>
            <a:r>
              <a:rPr lang="en-US" sz="900" baseline="-3000" dirty="0">
                <a:solidFill>
                  <a:srgbClr val="120742"/>
                </a:solidFill>
                <a:latin typeface="Arial" panose="020B0604020202020204" pitchFamily="34" charset="0"/>
                <a:cs typeface="Arial" panose="020B0604020202020204" pitchFamily="34" charset="0"/>
              </a:rPr>
              <a:t>of activity</a:t>
            </a:r>
          </a:p>
        </p:txBody>
      </p:sp>
      <p:graphicFrame>
        <p:nvGraphicFramePr>
          <p:cNvPr id="54" name="Table 53"/>
          <p:cNvGraphicFramePr>
            <a:graphicFrameLocks noGrp="1"/>
          </p:cNvGraphicFramePr>
          <p:nvPr>
            <p:extLst>
              <p:ext uri="{D42A27DB-BD31-4B8C-83A1-F6EECF244321}">
                <p14:modId xmlns:p14="http://schemas.microsoft.com/office/powerpoint/2010/main" val="2923184555"/>
              </p:ext>
            </p:extLst>
          </p:nvPr>
        </p:nvGraphicFramePr>
        <p:xfrm>
          <a:off x="352419" y="2220075"/>
          <a:ext cx="1817372" cy="3996000"/>
        </p:xfrm>
        <a:graphic>
          <a:graphicData uri="http://schemas.openxmlformats.org/drawingml/2006/table">
            <a:tbl>
              <a:tblPr>
                <a:tableStyleId>{5C22544A-7EE6-4342-B048-85BDC9FD1C3A}</a:tableStyleId>
              </a:tblPr>
              <a:tblGrid>
                <a:gridCol w="506413">
                  <a:extLst>
                    <a:ext uri="{9D8B030D-6E8A-4147-A177-3AD203B41FA5}">
                      <a16:colId xmlns:a16="http://schemas.microsoft.com/office/drawing/2014/main" xmlns="" val="63228188"/>
                    </a:ext>
                  </a:extLst>
                </a:gridCol>
                <a:gridCol w="495871">
                  <a:extLst>
                    <a:ext uri="{9D8B030D-6E8A-4147-A177-3AD203B41FA5}">
                      <a16:colId xmlns:a16="http://schemas.microsoft.com/office/drawing/2014/main" xmlns="" val="1958371471"/>
                    </a:ext>
                  </a:extLst>
                </a:gridCol>
                <a:gridCol w="369316">
                  <a:extLst>
                    <a:ext uri="{9D8B030D-6E8A-4147-A177-3AD203B41FA5}">
                      <a16:colId xmlns:a16="http://schemas.microsoft.com/office/drawing/2014/main" xmlns="" val="2739516737"/>
                    </a:ext>
                  </a:extLst>
                </a:gridCol>
                <a:gridCol w="445772">
                  <a:extLst>
                    <a:ext uri="{9D8B030D-6E8A-4147-A177-3AD203B41FA5}">
                      <a16:colId xmlns:a16="http://schemas.microsoft.com/office/drawing/2014/main" xmlns="" val="2729930291"/>
                    </a:ext>
                  </a:extLst>
                </a:gridCol>
              </a:tblGrid>
              <a:tr h="396000">
                <a:tc>
                  <a:txBody>
                    <a:bodyPr/>
                    <a:lstStyle/>
                    <a:p>
                      <a:pPr algn="l" fontAlgn="b"/>
                      <a:r>
                        <a:rPr lang="en-GB" sz="1100" b="1" i="0" u="none" strike="noStrike" dirty="0">
                          <a:solidFill>
                            <a:schemeClr val="tx1"/>
                          </a:solidFill>
                          <a:effectLst/>
                          <a:latin typeface="Arial" panose="020B0604020202020204" pitchFamily="34" charset="0"/>
                          <a:cs typeface="Arial" panose="020B0604020202020204" pitchFamily="34" charset="0"/>
                        </a:rPr>
                        <a:t>Market</a:t>
                      </a:r>
                    </a:p>
                  </a:txBody>
                  <a:tcPr marL="9525" marR="9525" marT="0" marB="0">
                    <a:lnL w="12700" cmpd="sng">
                      <a:noFill/>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8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 &amp; INDEX </a:t>
                      </a:r>
                      <a:endParaRPr lang="en-GB" sz="2000" b="1" i="0" u="none" strike="noStrike" dirty="0">
                        <a:solidFill>
                          <a:schemeClr val="tx1"/>
                        </a:solidFill>
                        <a:effectLst/>
                        <a:latin typeface="Arial" panose="020B0604020202020204" pitchFamily="34" charset="0"/>
                        <a:cs typeface="Arial" panose="020B0604020202020204" pitchFamily="34" charset="0"/>
                      </a:endParaRPr>
                    </a:p>
                  </a:txBody>
                  <a:tcPr marL="9525" marR="9525" marT="0"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en-GB" sz="1100" b="1"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1100" b="1"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Rank</a:t>
                      </a:r>
                      <a:endParaRPr kumimoji="0" lang="en-GB" sz="1100" b="0"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a:txBody>
                  <a:tcPr marL="9525" marR="9525" marT="0" marB="0">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CH</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35%</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181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39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USA</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31%</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157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38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IT</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22%</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112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92D05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38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AUS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17%</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87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37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UK</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17%</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86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38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FR</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16%</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81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40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SP</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13%</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66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C0000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40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DE</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12%</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62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C0000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39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NL</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11%</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57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C0000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40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marL="0" algn="l"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NO</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6%</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200" rtl="0" eaLnBrk="1" fontAlgn="ctr" latinLnBrk="0" hangingPunct="1"/>
                      <a:r>
                        <a:rPr lang="en-GB" sz="1100" b="0" i="0" u="none" strike="noStrike" kern="1200" dirty="0">
                          <a:solidFill>
                            <a:schemeClr val="bg1"/>
                          </a:solidFill>
                          <a:effectLst/>
                          <a:latin typeface="Arial" panose="020B0604020202020204" pitchFamily="34" charset="0"/>
                          <a:ea typeface="+mn-ea"/>
                          <a:cs typeface="Arial" panose="020B0604020202020204" pitchFamily="34" charset="0"/>
                        </a:rPr>
                        <a:t> 29 </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C00000"/>
                    </a:solidFill>
                  </a:tcPr>
                </a:tc>
                <a:tc>
                  <a:txBody>
                    <a:bodyPr/>
                    <a:lstStyle/>
                    <a:p>
                      <a:pPr algn="ctr" fontAlgn="b"/>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 40 </a:t>
                      </a:r>
                    </a:p>
                  </a:txBody>
                  <a:tcPr marL="9525" marR="9525" marT="0" marB="0" anchor="ctr">
                    <a:lnL w="6350" cap="flat" cmpd="sng" algn="ctr">
                      <a:solidFill>
                        <a:schemeClr val="bg1">
                          <a:lumMod val="75000"/>
                        </a:schemeClr>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sp>
        <p:nvSpPr>
          <p:cNvPr id="55" name="Rectangle 54"/>
          <p:cNvSpPr/>
          <p:nvPr/>
        </p:nvSpPr>
        <p:spPr>
          <a:xfrm>
            <a:off x="352419" y="1450600"/>
            <a:ext cx="1909642"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MARKET LEVEL CONSIDERATION</a:t>
            </a:r>
          </a:p>
          <a:p>
            <a:pPr>
              <a:lnSpc>
                <a:spcPts val="1100"/>
              </a:lnSpc>
            </a:pPr>
            <a:r>
              <a:rPr lang="en-GB" sz="700" dirty="0">
                <a:latin typeface="Arial" panose="020B0604020202020204" pitchFamily="34" charset="0"/>
                <a:cs typeface="Arial" panose="020B0604020202020204" pitchFamily="34" charset="0"/>
              </a:rPr>
              <a:t>TOP 2 BOX CONSIDERATION OF ACTIVITY INDEXED VS. TOTAL &amp;  RANKED </a:t>
            </a:r>
          </a:p>
        </p:txBody>
      </p:sp>
      <p:graphicFrame>
        <p:nvGraphicFramePr>
          <p:cNvPr id="56" name="Table 55"/>
          <p:cNvGraphicFramePr>
            <a:graphicFrameLocks noGrp="1"/>
          </p:cNvGraphicFramePr>
          <p:nvPr>
            <p:extLst>
              <p:ext uri="{D42A27DB-BD31-4B8C-83A1-F6EECF244321}">
                <p14:modId xmlns:p14="http://schemas.microsoft.com/office/powerpoint/2010/main" val="1134775816"/>
              </p:ext>
            </p:extLst>
          </p:nvPr>
        </p:nvGraphicFramePr>
        <p:xfrm>
          <a:off x="6961775" y="2220075"/>
          <a:ext cx="2031429" cy="3996000"/>
        </p:xfrm>
        <a:graphic>
          <a:graphicData uri="http://schemas.openxmlformats.org/drawingml/2006/table">
            <a:tbl>
              <a:tblPr>
                <a:tableStyleId>{5C22544A-7EE6-4342-B048-85BDC9FD1C3A}</a:tableStyleId>
              </a:tblPr>
              <a:tblGrid>
                <a:gridCol w="1440000">
                  <a:extLst>
                    <a:ext uri="{9D8B030D-6E8A-4147-A177-3AD203B41FA5}">
                      <a16:colId xmlns:a16="http://schemas.microsoft.com/office/drawing/2014/main" xmlns="" val="63228188"/>
                    </a:ext>
                  </a:extLst>
                </a:gridCol>
                <a:gridCol w="591429">
                  <a:extLst>
                    <a:ext uri="{9D8B030D-6E8A-4147-A177-3AD203B41FA5}">
                      <a16:colId xmlns:a16="http://schemas.microsoft.com/office/drawing/2014/main" xmlns="" val="2739516737"/>
                    </a:ext>
                  </a:extLst>
                </a:gridCol>
              </a:tblGrid>
              <a:tr h="396000">
                <a:tc>
                  <a:txBody>
                    <a:bodyPr/>
                    <a:lstStyle/>
                    <a:p>
                      <a:pPr algn="l" fontAlgn="b"/>
                      <a:r>
                        <a:rPr lang="en-GB" sz="1100" b="1" i="0" u="none" strike="noStrike" dirty="0">
                          <a:solidFill>
                            <a:schemeClr val="tx1"/>
                          </a:solidFill>
                          <a:effectLst/>
                          <a:latin typeface="Arial" panose="020B0604020202020204" pitchFamily="34" charset="0"/>
                          <a:cs typeface="Arial" panose="020B0604020202020204" pitchFamily="34" charset="0"/>
                        </a:rPr>
                        <a:t>Activity</a:t>
                      </a:r>
                    </a:p>
                  </a:txBody>
                  <a:tcPr marL="9525" marR="9525" marT="9525" marB="0">
                    <a:lnL w="12700" cmpd="sng">
                      <a:noFill/>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7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a:t>
                      </a:r>
                      <a:endParaRPr kumimoji="0" lang="en-GB" sz="18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Food &amp; drink tour or attraction</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85%</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Seeing world famous or iconic places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85%</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Trying local food &amp; drink specialities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84%</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Having a gourmet meal</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84%</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historic monument</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83%</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National Park</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82%</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castle / palace / historic house</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82%</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Exploring villages / rural areas</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81%</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contemporary culture attraction</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81%</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algn="l" fontAlgn="b"/>
                      <a:r>
                        <a:rPr lang="en-GB" sz="900" b="0" i="0" u="none" strike="noStrike" dirty="0">
                          <a:solidFill>
                            <a:schemeClr val="tx1"/>
                          </a:solidFill>
                          <a:effectLst/>
                          <a:latin typeface="Arial" panose="020B0604020202020204" pitchFamily="34" charset="0"/>
                          <a:cs typeface="Arial" panose="020B0604020202020204" pitchFamily="34" charset="0"/>
                        </a:rPr>
                        <a:t>Visiting a park/garden</a:t>
                      </a:r>
                    </a:p>
                  </a:txBody>
                  <a:tcPr marL="9525" marR="9525" marT="0" marB="0" anchor="ctr">
                    <a:lnL w="12700" cmpd="sng">
                      <a:noFill/>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GB" sz="1100" b="0" i="0" u="none" strike="noStrike" kern="1200" dirty="0">
                          <a:solidFill>
                            <a:srgbClr val="120742"/>
                          </a:solidFill>
                          <a:effectLst/>
                          <a:latin typeface="Arial" panose="020B0604020202020204" pitchFamily="34" charset="0"/>
                          <a:ea typeface="+mn-ea"/>
                          <a:cs typeface="Arial" panose="020B0604020202020204" pitchFamily="34" charset="0"/>
                        </a:rPr>
                        <a:t>81%</a:t>
                      </a:r>
                    </a:p>
                  </a:txBody>
                  <a:tcPr marL="9525" marR="9525" marT="0"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graphicFrame>
        <p:nvGraphicFramePr>
          <p:cNvPr id="58" name="Table 57"/>
          <p:cNvGraphicFramePr>
            <a:graphicFrameLocks noGrp="1"/>
          </p:cNvGraphicFramePr>
          <p:nvPr>
            <p:extLst>
              <p:ext uri="{D42A27DB-BD31-4B8C-83A1-F6EECF244321}">
                <p14:modId xmlns:p14="http://schemas.microsoft.com/office/powerpoint/2010/main" val="181928396"/>
              </p:ext>
            </p:extLst>
          </p:nvPr>
        </p:nvGraphicFramePr>
        <p:xfrm>
          <a:off x="2260600" y="2220390"/>
          <a:ext cx="4552952" cy="3996000"/>
        </p:xfrm>
        <a:graphic>
          <a:graphicData uri="http://schemas.openxmlformats.org/drawingml/2006/table">
            <a:tbl>
              <a:tblPr>
                <a:tableStyleId>{5C22544A-7EE6-4342-B048-85BDC9FD1C3A}</a:tableStyleId>
              </a:tblPr>
              <a:tblGrid>
                <a:gridCol w="1138238">
                  <a:extLst>
                    <a:ext uri="{9D8B030D-6E8A-4147-A177-3AD203B41FA5}">
                      <a16:colId xmlns:a16="http://schemas.microsoft.com/office/drawing/2014/main" xmlns="" val="2739516737"/>
                    </a:ext>
                  </a:extLst>
                </a:gridCol>
                <a:gridCol w="1138238">
                  <a:extLst>
                    <a:ext uri="{9D8B030D-6E8A-4147-A177-3AD203B41FA5}">
                      <a16:colId xmlns:a16="http://schemas.microsoft.com/office/drawing/2014/main" xmlns="" val="1766475486"/>
                    </a:ext>
                  </a:extLst>
                </a:gridCol>
                <a:gridCol w="1138238">
                  <a:extLst>
                    <a:ext uri="{9D8B030D-6E8A-4147-A177-3AD203B41FA5}">
                      <a16:colId xmlns:a16="http://schemas.microsoft.com/office/drawing/2014/main" xmlns="" val="2701203405"/>
                    </a:ext>
                  </a:extLst>
                </a:gridCol>
                <a:gridCol w="1138238">
                  <a:extLst>
                    <a:ext uri="{9D8B030D-6E8A-4147-A177-3AD203B41FA5}">
                      <a16:colId xmlns:a16="http://schemas.microsoft.com/office/drawing/2014/main" xmlns="" val="3701939803"/>
                    </a:ext>
                  </a:extLst>
                </a:gridCol>
              </a:tblGrid>
              <a:tr h="396000">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fontAlgn="b"/>
                      <a:endParaRPr lang="en-GB" sz="900" b="0"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12700" cmpd="sng">
                      <a:noFill/>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417774173"/>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120)</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77885345"/>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(121)</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124)</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115)</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Mid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151)</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715273001"/>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(140)</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N/A</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122)</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Mid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147)</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8156721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(151)</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124)</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126)</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193)</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44288685"/>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(160)</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143)</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119)</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Mid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156)</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124896530"/>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(151)</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125)</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166)</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Mid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126)</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29777889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(134)</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113)</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AB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144)</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 Mid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166)</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26463854"/>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(175)</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128)</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146)</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293)</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601167589"/>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35-54 (143)</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146)</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AB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163)</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Mid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215)</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180650140"/>
                  </a:ext>
                </a:extLst>
              </a:tr>
              <a:tr h="360000">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Skew to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18-34 (182)</a:t>
                      </a:r>
                    </a:p>
                  </a:txBody>
                  <a:tcPr marL="9525" marR="9525" marT="9525" marB="0" anchor="ctr">
                    <a:lnL w="6350" cap="flat" cmpd="sng" algn="ctr">
                      <a:no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Male skew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144)</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C2DE skew</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137)</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Young family</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311)</a:t>
                      </a:r>
                    </a:p>
                  </a:txBody>
                  <a:tcPr marL="9525" marR="9525" marT="9525" marB="0" anchor="ctr">
                    <a:lnL w="6350" cap="flat" cmpd="sng" algn="ctr">
                      <a:solidFill>
                        <a:schemeClr val="bg1">
                          <a:lumMod val="7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542381253"/>
                  </a:ext>
                </a:extLst>
              </a:tr>
            </a:tbl>
          </a:graphicData>
        </a:graphic>
      </p:graphicFrame>
      <p:sp>
        <p:nvSpPr>
          <p:cNvPr id="59" name="Rectangle 58"/>
          <p:cNvSpPr/>
          <p:nvPr/>
        </p:nvSpPr>
        <p:spPr>
          <a:xfrm>
            <a:off x="2344387" y="1450600"/>
            <a:ext cx="2926113"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MARKET LEVEL</a:t>
            </a:r>
          </a:p>
          <a:p>
            <a:pPr>
              <a:lnSpc>
                <a:spcPts val="1100"/>
              </a:lnSpc>
            </a:pPr>
            <a:r>
              <a:rPr lang="en-GB" sz="1200" b="1" dirty="0">
                <a:solidFill>
                  <a:srgbClr val="120742"/>
                </a:solidFill>
                <a:latin typeface="Arial" panose="020B0604020202020204" pitchFamily="34" charset="0"/>
                <a:cs typeface="Arial" panose="020B0604020202020204" pitchFamily="34" charset="0"/>
              </a:rPr>
              <a:t>DEMOGRAPHIC SKEWS </a:t>
            </a:r>
          </a:p>
          <a:p>
            <a:pPr>
              <a:lnSpc>
                <a:spcPts val="1100"/>
              </a:lnSpc>
            </a:pPr>
            <a:r>
              <a:rPr lang="en-GB" sz="700" dirty="0">
                <a:latin typeface="Arial" panose="020B0604020202020204" pitchFamily="34" charset="0"/>
                <a:cs typeface="Arial" panose="020B0604020202020204" pitchFamily="34" charset="0"/>
              </a:rPr>
              <a:t>CALLING OUT OF BIGGEST SKEWS IN LEVEL OF CONSIDERATION OF ACTIVITY BY AGE, GENDER SOCIAL GRADE AND LIFESTAGE </a:t>
            </a:r>
          </a:p>
        </p:txBody>
      </p:sp>
      <p:sp>
        <p:nvSpPr>
          <p:cNvPr id="60" name="Rectangle 59"/>
          <p:cNvSpPr/>
          <p:nvPr/>
        </p:nvSpPr>
        <p:spPr>
          <a:xfrm>
            <a:off x="6955787" y="1450600"/>
            <a:ext cx="2094233" cy="656590"/>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CROSS-OVER WITH OTHER ACTIVITIES</a:t>
            </a:r>
          </a:p>
          <a:p>
            <a:pPr>
              <a:lnSpc>
                <a:spcPts val="1100"/>
              </a:lnSpc>
            </a:pPr>
            <a:r>
              <a:rPr lang="en-GB" sz="700" dirty="0">
                <a:latin typeface="Arial" panose="020B0604020202020204" pitchFamily="34" charset="0"/>
                <a:cs typeface="Arial" panose="020B0604020202020204" pitchFamily="34" charset="0"/>
              </a:rPr>
              <a:t>CONSIDERATION OF OTHER ACTIVITIES AMONG CONSIDERING ACTIVITY (TOP 2 BOX)</a:t>
            </a:r>
          </a:p>
        </p:txBody>
      </p:sp>
      <p:graphicFrame>
        <p:nvGraphicFramePr>
          <p:cNvPr id="25" name="Chart Placeholder 7">
            <a:extLst>
              <a:ext uri="{FF2B5EF4-FFF2-40B4-BE49-F238E27FC236}">
                <a16:creationId xmlns:a16="http://schemas.microsoft.com/office/drawing/2014/main" xmlns="" id="{6F82C6B0-0709-4BB2-A604-E0713211281E}"/>
              </a:ext>
            </a:extLst>
          </p:cNvPr>
          <p:cNvGraphicFramePr>
            <a:graphicFrameLocks/>
          </p:cNvGraphicFramePr>
          <p:nvPr>
            <p:extLst>
              <p:ext uri="{D42A27DB-BD31-4B8C-83A1-F6EECF244321}">
                <p14:modId xmlns:p14="http://schemas.microsoft.com/office/powerpoint/2010/main" val="3385503781"/>
              </p:ext>
            </p:extLst>
          </p:nvPr>
        </p:nvGraphicFramePr>
        <p:xfrm>
          <a:off x="-1366069" y="855950"/>
          <a:ext cx="9743207" cy="467610"/>
        </p:xfrm>
        <a:graphic>
          <a:graphicData uri="http://schemas.openxmlformats.org/drawingml/2006/chart">
            <c:chart xmlns:c="http://schemas.openxmlformats.org/drawingml/2006/chart" xmlns:r="http://schemas.openxmlformats.org/officeDocument/2006/relationships" r:id="rId9"/>
          </a:graphicData>
        </a:graphic>
      </p:graphicFrame>
      <p:sp>
        <p:nvSpPr>
          <p:cNvPr id="26" name="Rectangle 25">
            <a:extLst>
              <a:ext uri="{FF2B5EF4-FFF2-40B4-BE49-F238E27FC236}">
                <a16:creationId xmlns:a16="http://schemas.microsoft.com/office/drawing/2014/main" xmlns="" id="{96419140-18A8-4C26-AC21-410E6D78A9BF}"/>
              </a:ext>
            </a:extLst>
          </p:cNvPr>
          <p:cNvSpPr/>
          <p:nvPr/>
        </p:nvSpPr>
        <p:spPr>
          <a:xfrm>
            <a:off x="1830724" y="665551"/>
            <a:ext cx="564257" cy="276999"/>
          </a:xfrm>
          <a:prstGeom prst="rect">
            <a:avLst/>
          </a:prstGeom>
          <a:solidFill>
            <a:schemeClr val="bg1"/>
          </a:solidFill>
        </p:spPr>
        <p:txBody>
          <a:bodyPr wrap="none" lIns="0" tIns="0" rIns="0" bIns="0">
            <a:spAutoFit/>
          </a:bodyPr>
          <a:lstStyle/>
          <a:p>
            <a:r>
              <a:rPr lang="en-GB" sz="900" dirty="0">
                <a:solidFill>
                  <a:srgbClr val="92D050"/>
                </a:solidFill>
                <a:latin typeface="Arial" panose="020B0604020202020204" pitchFamily="34" charset="0"/>
                <a:cs typeface="Arial" panose="020B0604020202020204" pitchFamily="34" charset="0"/>
              </a:rPr>
              <a:t>Very likely</a:t>
            </a:r>
          </a:p>
          <a:p>
            <a:r>
              <a:rPr lang="en-GB" sz="900" dirty="0">
                <a:solidFill>
                  <a:srgbClr val="92D050"/>
                </a:solidFill>
                <a:latin typeface="Arial" panose="020B0604020202020204" pitchFamily="34" charset="0"/>
                <a:cs typeface="Arial" panose="020B0604020202020204" pitchFamily="34" charset="0"/>
              </a:rPr>
              <a:t>to consider</a:t>
            </a:r>
          </a:p>
        </p:txBody>
      </p:sp>
      <p:sp>
        <p:nvSpPr>
          <p:cNvPr id="27" name="Rectangle 26">
            <a:extLst>
              <a:ext uri="{FF2B5EF4-FFF2-40B4-BE49-F238E27FC236}">
                <a16:creationId xmlns:a16="http://schemas.microsoft.com/office/drawing/2014/main" xmlns="" id="{972A3C5C-3A36-46D1-8259-45F790651DEE}"/>
              </a:ext>
            </a:extLst>
          </p:cNvPr>
          <p:cNvSpPr/>
          <p:nvPr/>
        </p:nvSpPr>
        <p:spPr>
          <a:xfrm>
            <a:off x="2749712" y="970351"/>
            <a:ext cx="769441" cy="276999"/>
          </a:xfrm>
          <a:prstGeom prst="rect">
            <a:avLst/>
          </a:prstGeom>
          <a:solidFill>
            <a:schemeClr val="bg1"/>
          </a:solidFill>
        </p:spPr>
        <p:txBody>
          <a:bodyPr wrap="none" lIns="0" tIns="0" rIns="0" bIns="0">
            <a:spAutoFit/>
          </a:bodyPr>
          <a:lstStyle/>
          <a:p>
            <a:r>
              <a:rPr lang="en-GB" sz="900" dirty="0">
                <a:solidFill>
                  <a:srgbClr val="00B050"/>
                </a:solidFill>
                <a:latin typeface="Arial" panose="020B0604020202020204" pitchFamily="34" charset="0"/>
                <a:cs typeface="Arial" panose="020B0604020202020204" pitchFamily="34" charset="0"/>
              </a:rPr>
              <a:t>Definitely </a:t>
            </a:r>
          </a:p>
          <a:p>
            <a:r>
              <a:rPr lang="en-GB" sz="900" dirty="0">
                <a:solidFill>
                  <a:srgbClr val="00B050"/>
                </a:solidFill>
                <a:latin typeface="Arial" panose="020B0604020202020204" pitchFamily="34" charset="0"/>
                <a:cs typeface="Arial" panose="020B0604020202020204" pitchFamily="34" charset="0"/>
              </a:rPr>
              <a:t>would consider</a:t>
            </a:r>
          </a:p>
        </p:txBody>
      </p:sp>
    </p:spTree>
    <p:extLst>
      <p:ext uri="{BB962C8B-B14F-4D97-AF65-F5344CB8AC3E}">
        <p14:creationId xmlns:p14="http://schemas.microsoft.com/office/powerpoint/2010/main" val="1114301232"/>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ext Placeholder 17"/>
          <p:cNvSpPr>
            <a:spLocks noGrp="1"/>
          </p:cNvSpPr>
          <p:nvPr>
            <p:ph type="body" sz="quarter" idx="13"/>
          </p:nvPr>
        </p:nvSpPr>
        <p:spPr>
          <a:xfrm>
            <a:off x="364445" y="6396162"/>
            <a:ext cx="4381504" cy="274638"/>
          </a:xfrm>
        </p:spPr>
        <p:txBody>
          <a:bodyPr lIns="0"/>
          <a:lstStyle/>
          <a:p>
            <a:r>
              <a:rPr lang="en-GB" dirty="0"/>
              <a:t>Discover England Fund – Activities &amp; Themes Research 2017</a:t>
            </a:r>
          </a:p>
        </p:txBody>
      </p:sp>
      <p:grpSp>
        <p:nvGrpSpPr>
          <p:cNvPr id="4" name="Group 3"/>
          <p:cNvGrpSpPr/>
          <p:nvPr/>
        </p:nvGrpSpPr>
        <p:grpSpPr>
          <a:xfrm>
            <a:off x="8356244" y="169332"/>
            <a:ext cx="557577" cy="519092"/>
            <a:chOff x="8076844" y="137582"/>
            <a:chExt cx="557577" cy="519092"/>
          </a:xfrm>
        </p:grpSpPr>
        <p:sp>
          <p:nvSpPr>
            <p:cNvPr id="12" name="Oval 11"/>
            <p:cNvSpPr/>
            <p:nvPr/>
          </p:nvSpPr>
          <p:spPr>
            <a:xfrm>
              <a:off x="8091860" y="137582"/>
              <a:ext cx="527544" cy="51909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t"/>
            <a:lstStyle/>
            <a:p>
              <a:pPr algn="ctr"/>
              <a:endParaRPr lang="en-US" sz="800" dirty="0">
                <a:solidFill>
                  <a:schemeClr val="tx1"/>
                </a:solidFill>
                <a:latin typeface="Arial" panose="020B0604020202020204" pitchFamily="34" charset="0"/>
              </a:endParaRPr>
            </a:p>
          </p:txBody>
        </p:sp>
        <p:pic>
          <p:nvPicPr>
            <p:cNvPr id="13" name="Picture 12"/>
            <p:cNvPicPr>
              <a:picLocks noChangeAspect="1"/>
            </p:cNvPicPr>
            <p:nvPr/>
          </p:nvPicPr>
          <p:blipFill>
            <a:blip r:embed="rId3">
              <a:clrChange>
                <a:clrFrom>
                  <a:srgbClr val="000000">
                    <a:alpha val="0"/>
                  </a:srgbClr>
                </a:clrFrom>
                <a:clrTo>
                  <a:srgbClr val="000000">
                    <a:alpha val="0"/>
                  </a:srgbClr>
                </a:clrTo>
              </a:clrChange>
              <a:extLst>
                <a:ext uri="{28A0092B-C50C-407E-A947-70E740481C1C}">
                  <a14:useLocalDpi xmlns:a14="http://schemas.microsoft.com/office/drawing/2010/main" val="0"/>
                </a:ext>
              </a:extLst>
            </a:blip>
            <a:stretch>
              <a:fillRect/>
            </a:stretch>
          </p:blipFill>
          <p:spPr>
            <a:xfrm>
              <a:off x="8076844" y="188037"/>
              <a:ext cx="557577" cy="418182"/>
            </a:xfrm>
            <a:prstGeom prst="roundRect">
              <a:avLst>
                <a:gd name="adj" fmla="val 8594"/>
              </a:avLst>
            </a:prstGeom>
            <a:noFill/>
            <a:ln>
              <a:noFill/>
            </a:ln>
            <a:effectLst/>
          </p:spPr>
        </p:pic>
      </p:grpSp>
      <p:pic>
        <p:nvPicPr>
          <p:cNvPr id="6" name="Picture 5"/>
          <p:cNvPicPr>
            <a:picLocks noChangeAspect="1"/>
          </p:cNvPicPr>
          <p:nvPr/>
        </p:nvPicPr>
        <p:blipFill>
          <a:blip r:embed="rId4">
            <a:clrChange>
              <a:clrFrom>
                <a:srgbClr val="FFFFFF"/>
              </a:clrFrom>
              <a:clrTo>
                <a:srgbClr val="FFFFFF">
                  <a:alpha val="0"/>
                </a:srgbClr>
              </a:clrTo>
            </a:clrChange>
          </a:blip>
          <a:stretch>
            <a:fillRect/>
          </a:stretch>
        </p:blipFill>
        <p:spPr>
          <a:xfrm>
            <a:off x="7118198" y="6384361"/>
            <a:ext cx="947246" cy="257740"/>
          </a:xfrm>
          <a:prstGeom prst="rect">
            <a:avLst/>
          </a:prstGeom>
        </p:spPr>
      </p:pic>
      <p:pic>
        <p:nvPicPr>
          <p:cNvPr id="24" name="Picture 23"/>
          <p:cNvPicPr>
            <a:picLocks noChangeAspect="1"/>
          </p:cNvPicPr>
          <p:nvPr/>
        </p:nvPicPr>
        <p:blipFill rotWithShape="1">
          <a:blip r:embed="rId5"/>
          <a:srcRect l="17343" t="4419" r="12023" b="12561"/>
          <a:stretch/>
        </p:blipFill>
        <p:spPr>
          <a:xfrm>
            <a:off x="8172950" y="6341608"/>
            <a:ext cx="359990" cy="355944"/>
          </a:xfrm>
          <a:prstGeom prst="ellipse">
            <a:avLst/>
          </a:prstGeom>
        </p:spPr>
      </p:pic>
      <p:sp>
        <p:nvSpPr>
          <p:cNvPr id="38" name="TextBox 37"/>
          <p:cNvSpPr txBox="1"/>
          <p:nvPr/>
        </p:nvSpPr>
        <p:spPr>
          <a:xfrm>
            <a:off x="5303521" y="274989"/>
            <a:ext cx="3035630" cy="307777"/>
          </a:xfrm>
          <a:prstGeom prst="rect">
            <a:avLst/>
          </a:prstGeom>
          <a:noFill/>
        </p:spPr>
        <p:txBody>
          <a:bodyPr wrap="square" rtlCol="0">
            <a:spAutoFit/>
          </a:bodyPr>
          <a:lstStyle/>
          <a:p>
            <a:pPr algn="r"/>
            <a:r>
              <a:rPr lang="en-GB" sz="1400" b="1" dirty="0">
                <a:solidFill>
                  <a:schemeClr val="bg1"/>
                </a:solidFill>
                <a:latin typeface="Arial" panose="020B0604020202020204" pitchFamily="34" charset="0"/>
                <a:cs typeface="Arial" panose="020B0604020202020204" pitchFamily="34" charset="0"/>
              </a:rPr>
              <a:t>Germany</a:t>
            </a:r>
          </a:p>
        </p:txBody>
      </p:sp>
      <p:graphicFrame>
        <p:nvGraphicFramePr>
          <p:cNvPr id="29" name="Table 28"/>
          <p:cNvGraphicFramePr>
            <a:graphicFrameLocks noGrp="1"/>
          </p:cNvGraphicFramePr>
          <p:nvPr>
            <p:extLst>
              <p:ext uri="{D42A27DB-BD31-4B8C-83A1-F6EECF244321}">
                <p14:modId xmlns:p14="http://schemas.microsoft.com/office/powerpoint/2010/main" val="1208823838"/>
              </p:ext>
            </p:extLst>
          </p:nvPr>
        </p:nvGraphicFramePr>
        <p:xfrm>
          <a:off x="337049" y="1663942"/>
          <a:ext cx="5038800" cy="4608000"/>
        </p:xfrm>
        <a:graphic>
          <a:graphicData uri="http://schemas.openxmlformats.org/drawingml/2006/table">
            <a:tbl>
              <a:tblPr>
                <a:tableStyleId>{5C22544A-7EE6-4342-B048-85BDC9FD1C3A}</a:tableStyleId>
              </a:tblPr>
              <a:tblGrid>
                <a:gridCol w="2590800">
                  <a:extLst>
                    <a:ext uri="{9D8B030D-6E8A-4147-A177-3AD203B41FA5}">
                      <a16:colId xmlns:a16="http://schemas.microsoft.com/office/drawing/2014/main" xmlns="" val="1103061090"/>
                    </a:ext>
                  </a:extLst>
                </a:gridCol>
                <a:gridCol w="612000">
                  <a:extLst>
                    <a:ext uri="{9D8B030D-6E8A-4147-A177-3AD203B41FA5}">
                      <a16:colId xmlns:a16="http://schemas.microsoft.com/office/drawing/2014/main" xmlns="" val="644159123"/>
                    </a:ext>
                  </a:extLst>
                </a:gridCol>
                <a:gridCol w="612000">
                  <a:extLst>
                    <a:ext uri="{9D8B030D-6E8A-4147-A177-3AD203B41FA5}">
                      <a16:colId xmlns:a16="http://schemas.microsoft.com/office/drawing/2014/main" xmlns="" val="2996424261"/>
                    </a:ext>
                  </a:extLst>
                </a:gridCol>
                <a:gridCol w="612000">
                  <a:extLst>
                    <a:ext uri="{9D8B030D-6E8A-4147-A177-3AD203B41FA5}">
                      <a16:colId xmlns:a16="http://schemas.microsoft.com/office/drawing/2014/main" xmlns="" val="1071325149"/>
                    </a:ext>
                  </a:extLst>
                </a:gridCol>
                <a:gridCol w="612000">
                  <a:extLst>
                    <a:ext uri="{9D8B030D-6E8A-4147-A177-3AD203B41FA5}">
                      <a16:colId xmlns:a16="http://schemas.microsoft.com/office/drawing/2014/main" xmlns="" val="3859757549"/>
                    </a:ext>
                  </a:extLst>
                </a:gridCol>
              </a:tblGrid>
              <a:tr h="396000">
                <a:tc>
                  <a:txBody>
                    <a:bodyPr/>
                    <a:lstStyle/>
                    <a:p>
                      <a:pPr algn="l" fontAlgn="b"/>
                      <a:r>
                        <a:rPr lang="en-GB" sz="1200" b="1" i="0" u="none" strike="noStrike" dirty="0">
                          <a:solidFill>
                            <a:schemeClr val="tx1"/>
                          </a:solidFill>
                          <a:effectLst/>
                          <a:latin typeface="Arial" panose="020B0604020202020204" pitchFamily="34" charset="0"/>
                          <a:cs typeface="Arial" panose="020B0604020202020204" pitchFamily="34" charset="0"/>
                        </a:rPr>
                        <a:t>IMPORTANT WHEN TAKING HOLS</a:t>
                      </a:r>
                      <a:endParaRPr lang="en-GB" sz="1600" b="1"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nchor="ctr">
                    <a:lnL w="12700" cmpd="sng">
                      <a:noFill/>
                    </a:lnL>
                    <a:lnR w="3175" cap="flat" cmpd="sng" algn="ctr">
                      <a:solidFill>
                        <a:schemeClr val="bg1">
                          <a:lumMod val="75000"/>
                        </a:schemeClr>
                      </a:solidFill>
                      <a:prstDash val="solid"/>
                      <a:round/>
                      <a:headEnd type="none" w="med" len="med"/>
                      <a:tailEnd type="none" w="med" len="med"/>
                    </a:lnR>
                    <a:lnT w="12700" cmpd="sng">
                      <a:noFill/>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6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a:t>
                      </a:r>
                      <a:endParaRPr lang="en-GB" sz="1200" b="1" i="0" u="none" strike="noStrike" dirty="0">
                        <a:solidFill>
                          <a:schemeClr val="tx1"/>
                        </a:solidFill>
                        <a:effectLst/>
                        <a:latin typeface="Arial" panose="020B0604020202020204" pitchFamily="34" charset="0"/>
                        <a:cs typeface="Arial" panose="020B0604020202020204" pitchFamily="34" charset="0"/>
                      </a:endParaRPr>
                    </a:p>
                    <a:p>
                      <a:pPr algn="ctr" fontAlgn="ctr"/>
                      <a:r>
                        <a:rPr lang="en-GB" sz="600" b="1" i="0" u="sng" strike="noStrike" dirty="0">
                          <a:solidFill>
                            <a:schemeClr val="tx1"/>
                          </a:solidFill>
                          <a:effectLst/>
                          <a:latin typeface="Arial" panose="020B0604020202020204" pitchFamily="34" charset="0"/>
                          <a:cs typeface="Arial" panose="020B0604020202020204" pitchFamily="34" charset="0"/>
                        </a:rPr>
                        <a:t>GENERALLY</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12700" cmpd="sng">
                      <a:noFill/>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6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VS GLOBAL</a:t>
                      </a:r>
                      <a:endParaRPr lang="en-GB" sz="1100" b="1"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12700" cmpd="sng">
                      <a:noFill/>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6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a:t>
                      </a:r>
                      <a:endParaRPr kumimoji="0" lang="en-GB" sz="12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endParaRPr>
                    </a:p>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600" b="1" i="0" u="sng"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ENGLAND</a:t>
                      </a:r>
                      <a:endParaRPr lang="en-GB" sz="600" b="1"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12700" cmpd="sng">
                      <a:noFill/>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200" b="1" i="0" u="none" strike="noStrike" dirty="0">
                          <a:solidFill>
                            <a:schemeClr val="tx1"/>
                          </a:solidFill>
                          <a:effectLst/>
                          <a:latin typeface="Arial" panose="020B0604020202020204" pitchFamily="34" charset="0"/>
                          <a:cs typeface="Arial" panose="020B0604020202020204" pitchFamily="34" charset="0"/>
                        </a:rPr>
                        <a:t>DIFF</a:t>
                      </a:r>
                    </a:p>
                    <a:p>
                      <a:pPr algn="ctr" fontAlgn="b"/>
                      <a:r>
                        <a:rPr lang="en-GB" sz="600" b="1" i="0" u="none" strike="noStrike" dirty="0">
                          <a:solidFill>
                            <a:schemeClr val="tx1"/>
                          </a:solidFill>
                          <a:effectLst/>
                          <a:latin typeface="Arial" panose="020B0604020202020204" pitchFamily="34" charset="0"/>
                          <a:cs typeface="Arial" panose="020B0604020202020204" pitchFamily="34" charset="0"/>
                        </a:rPr>
                        <a:t>VS GENERALLY</a:t>
                      </a:r>
                    </a:p>
                  </a:txBody>
                  <a:tcPr marL="9525" marR="9525" marT="9525" marB="0" anchor="ctr">
                    <a:lnL w="3175" cap="flat" cmpd="sng" algn="ctr">
                      <a:solidFill>
                        <a:schemeClr val="bg1">
                          <a:lumMod val="75000"/>
                        </a:schemeClr>
                      </a:solidFill>
                      <a:prstDash val="solid"/>
                      <a:round/>
                      <a:headEnd type="none" w="med" len="med"/>
                      <a:tailEnd type="none" w="med" len="med"/>
                    </a:lnL>
                    <a:lnR w="12700" cmpd="sng">
                      <a:noFill/>
                    </a:lnR>
                    <a:lnT w="12700" cmpd="sng">
                      <a:noFill/>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255244487"/>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Enjoying the natural world / scenery</a:t>
                      </a:r>
                    </a:p>
                  </a:txBody>
                  <a:tcPr marL="9525" marR="9525" marT="9525" marB="0"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77%</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108 </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53%</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1" i="0" u="none" strike="noStrike" dirty="0">
                          <a:solidFill>
                            <a:srgbClr val="C00000"/>
                          </a:solidFill>
                          <a:effectLst/>
                          <a:latin typeface="Arial" panose="020B0604020202020204" pitchFamily="34" charset="0"/>
                          <a:cs typeface="Arial" panose="020B0604020202020204" pitchFamily="34" charset="0"/>
                        </a:rPr>
                        <a:t>-24%</a:t>
                      </a:r>
                    </a:p>
                  </a:txBody>
                  <a:tcPr marL="9525" marR="9525" marT="9525" marB="0" anchor="ctr">
                    <a:lnL w="3175" cap="flat" cmpd="sng" algn="ctr">
                      <a:solidFill>
                        <a:schemeClr val="bg1">
                          <a:lumMod val="75000"/>
                        </a:schemeClr>
                      </a:solidFill>
                      <a:prstDash val="solid"/>
                      <a:round/>
                      <a:headEnd type="none" w="med" len="med"/>
                      <a:tailEnd type="none" w="med" len="med"/>
                    </a:lnL>
                    <a:lnR w="285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005986910"/>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Learning more about the destination / country</a:t>
                      </a:r>
                    </a:p>
                  </a:txBody>
                  <a:tcPr marL="9525" marR="9525" marT="9525" marB="0"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77%</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bg1"/>
                          </a:solidFill>
                          <a:effectLst/>
                          <a:latin typeface="Arial" panose="020B0604020202020204" pitchFamily="34" charset="0"/>
                          <a:cs typeface="Arial" panose="020B0604020202020204" pitchFamily="34" charset="0"/>
                        </a:rPr>
                        <a:t>115 </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92D050"/>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64%</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1" i="0" u="none" strike="noStrike" dirty="0">
                          <a:solidFill>
                            <a:srgbClr val="C00000"/>
                          </a:solidFill>
                          <a:effectLst/>
                          <a:latin typeface="Arial" panose="020B0604020202020204" pitchFamily="34" charset="0"/>
                          <a:cs typeface="Arial" panose="020B0604020202020204" pitchFamily="34" charset="0"/>
                        </a:rPr>
                        <a:t>-13%</a:t>
                      </a:r>
                    </a:p>
                  </a:txBody>
                  <a:tcPr marL="9525" marR="9525" marT="9525" marB="0" anchor="ctr">
                    <a:lnL w="3175" cap="flat" cmpd="sng" algn="ctr">
                      <a:solidFill>
                        <a:schemeClr val="bg1">
                          <a:lumMod val="75000"/>
                        </a:schemeClr>
                      </a:solidFill>
                      <a:prstDash val="solid"/>
                      <a:round/>
                      <a:headEnd type="none" w="med" len="med"/>
                      <a:tailEnd type="none" w="med" len="med"/>
                    </a:lnL>
                    <a:lnR w="285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445093793"/>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Seeing the most famous sights … </a:t>
                      </a:r>
                    </a:p>
                  </a:txBody>
                  <a:tcPr marL="9525" marR="9525" marT="9525" marB="0"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70%</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105 </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73%</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+2%</a:t>
                      </a:r>
                    </a:p>
                  </a:txBody>
                  <a:tcPr marL="9525" marR="9525" marT="9525" marB="0" anchor="ctr">
                    <a:lnL w="3175" cap="flat" cmpd="sng" algn="ctr">
                      <a:solidFill>
                        <a:schemeClr val="bg1">
                          <a:lumMod val="75000"/>
                        </a:schemeClr>
                      </a:solidFill>
                      <a:prstDash val="solid"/>
                      <a:round/>
                      <a:headEnd type="none" w="med" len="med"/>
                      <a:tailEnd type="none" w="med" len="med"/>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408950056"/>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Experiencing local culture</a:t>
                      </a:r>
                    </a:p>
                  </a:txBody>
                  <a:tcPr marL="9525" marR="9525" marT="9525" marB="0"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66%</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104 </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58%</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-7%</a:t>
                      </a:r>
                    </a:p>
                  </a:txBody>
                  <a:tcPr marL="9525" marR="9525" marT="9525" marB="0" anchor="ctr">
                    <a:lnL w="3175" cap="flat" cmpd="sng" algn="ctr">
                      <a:solidFill>
                        <a:schemeClr val="bg1">
                          <a:lumMod val="75000"/>
                        </a:schemeClr>
                      </a:solidFill>
                      <a:prstDash val="solid"/>
                      <a:round/>
                      <a:headEnd type="none" w="med" len="med"/>
                      <a:tailEnd type="none" w="med" len="med"/>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457062866"/>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Rest and relaxation</a:t>
                      </a:r>
                    </a:p>
                  </a:txBody>
                  <a:tcPr marL="9525" marR="9525" marT="9525" marB="0"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64%</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104 </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35%</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1" i="0" u="none" strike="noStrike" dirty="0">
                          <a:solidFill>
                            <a:srgbClr val="C00000"/>
                          </a:solidFill>
                          <a:effectLst/>
                          <a:latin typeface="Arial" panose="020B0604020202020204" pitchFamily="34" charset="0"/>
                          <a:cs typeface="Arial" panose="020B0604020202020204" pitchFamily="34" charset="0"/>
                        </a:rPr>
                        <a:t>-30%</a:t>
                      </a:r>
                    </a:p>
                  </a:txBody>
                  <a:tcPr marL="9525" marR="9525" marT="9525" marB="0" anchor="ctr">
                    <a:lnL w="3175" cap="flat" cmpd="sng" algn="ctr">
                      <a:solidFill>
                        <a:schemeClr val="bg1">
                          <a:lumMod val="75000"/>
                        </a:schemeClr>
                      </a:solidFill>
                      <a:prstDash val="solid"/>
                      <a:round/>
                      <a:headEnd type="none" w="med" len="med"/>
                      <a:tailEnd type="none" w="med" len="med"/>
                    </a:lnL>
                    <a:lnR w="285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4167075963"/>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Learning about history and heritage</a:t>
                      </a:r>
                    </a:p>
                  </a:txBody>
                  <a:tcPr marL="9525" marR="9525" marT="9525" marB="0"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61%</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104 </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66%</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457200" rtl="0" eaLnBrk="1" fontAlgn="ctr" latinLnBrk="0" hangingPunct="1"/>
                      <a:r>
                        <a:rPr lang="en-GB" sz="1200" b="0" i="0" u="none" strike="noStrike" kern="1200" dirty="0">
                          <a:solidFill>
                            <a:schemeClr val="tx1"/>
                          </a:solidFill>
                          <a:effectLst/>
                          <a:latin typeface="Arial" panose="020B0604020202020204" pitchFamily="34" charset="0"/>
                          <a:ea typeface="+mn-ea"/>
                          <a:cs typeface="Arial" panose="020B0604020202020204" pitchFamily="34" charset="0"/>
                        </a:rPr>
                        <a:t>+5%</a:t>
                      </a:r>
                    </a:p>
                  </a:txBody>
                  <a:tcPr marL="9525" marR="9525" marT="9525" marB="0" anchor="ctr">
                    <a:lnL w="3175" cap="flat" cmpd="sng" algn="ctr">
                      <a:solidFill>
                        <a:schemeClr val="bg1">
                          <a:lumMod val="75000"/>
                        </a:schemeClr>
                      </a:solidFill>
                      <a:prstDash val="solid"/>
                      <a:round/>
                      <a:headEnd type="none" w="med" len="med"/>
                      <a:tailEnd type="none" w="med" len="med"/>
                    </a:lnL>
                    <a:lnR w="12700" cmpd="sng">
                      <a:noFill/>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265351345"/>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Treating / spoiling yourself / others</a:t>
                      </a:r>
                    </a:p>
                  </a:txBody>
                  <a:tcPr marL="9525" marR="9525" marT="9525" marB="0"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60%</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106 </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33%</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1" i="0" u="none" strike="noStrike" dirty="0">
                          <a:solidFill>
                            <a:srgbClr val="C00000"/>
                          </a:solidFill>
                          <a:effectLst/>
                          <a:latin typeface="Arial" panose="020B0604020202020204" pitchFamily="34" charset="0"/>
                          <a:cs typeface="Arial" panose="020B0604020202020204" pitchFamily="34" charset="0"/>
                        </a:rPr>
                        <a:t>-27%</a:t>
                      </a:r>
                    </a:p>
                  </a:txBody>
                  <a:tcPr marL="9525" marR="9525" marT="9525" marB="0" anchor="ctr">
                    <a:lnL w="3175" cap="flat" cmpd="sng" algn="ctr">
                      <a:solidFill>
                        <a:schemeClr val="bg1">
                          <a:lumMod val="75000"/>
                        </a:schemeClr>
                      </a:solidFill>
                      <a:prstDash val="solid"/>
                      <a:round/>
                      <a:headEnd type="none" w="med" len="med"/>
                      <a:tailEnd type="none" w="med" len="med"/>
                    </a:lnL>
                    <a:lnR w="285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373551203"/>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Fun for all the family</a:t>
                      </a:r>
                    </a:p>
                  </a:txBody>
                  <a:tcPr marL="9525" marR="9525" marT="9525" marB="0"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51%</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90 </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33%</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1" i="0" u="none" strike="noStrike" dirty="0">
                          <a:solidFill>
                            <a:srgbClr val="C00000"/>
                          </a:solidFill>
                          <a:effectLst/>
                          <a:latin typeface="Arial" panose="020B0604020202020204" pitchFamily="34" charset="0"/>
                          <a:cs typeface="Arial" panose="020B0604020202020204" pitchFamily="34" charset="0"/>
                        </a:rPr>
                        <a:t>-18%</a:t>
                      </a:r>
                    </a:p>
                  </a:txBody>
                  <a:tcPr marL="9525" marR="9525" marT="9525" marB="0" anchor="ctr">
                    <a:lnL w="3175" cap="flat" cmpd="sng" algn="ctr">
                      <a:solidFill>
                        <a:schemeClr val="bg1">
                          <a:lumMod val="75000"/>
                        </a:schemeClr>
                      </a:solidFill>
                      <a:prstDash val="solid"/>
                      <a:round/>
                      <a:headEnd type="none" w="med" len="med"/>
                      <a:tailEnd type="none" w="med" len="med"/>
                    </a:lnL>
                    <a:lnR w="285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189524845"/>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Meeting new people</a:t>
                      </a:r>
                    </a:p>
                  </a:txBody>
                  <a:tcPr marL="9525" marR="9525" marT="9525" marB="0"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35%</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97 </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50%</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1" i="0" u="none" strike="noStrike" dirty="0">
                          <a:solidFill>
                            <a:srgbClr val="00B050"/>
                          </a:solidFill>
                          <a:effectLst/>
                          <a:latin typeface="Arial" panose="020B0604020202020204" pitchFamily="34" charset="0"/>
                          <a:cs typeface="Arial" panose="020B0604020202020204" pitchFamily="34" charset="0"/>
                        </a:rPr>
                        <a:t>+15%</a:t>
                      </a:r>
                    </a:p>
                  </a:txBody>
                  <a:tcPr marL="9525" marR="9525" marT="9525" marB="0" anchor="ctr">
                    <a:lnL w="3175" cap="flat" cmpd="sng" algn="ctr">
                      <a:solidFill>
                        <a:schemeClr val="bg1">
                          <a:lumMod val="75000"/>
                        </a:schemeClr>
                      </a:solidFill>
                      <a:prstDash val="solid"/>
                      <a:round/>
                      <a:headEnd type="none" w="med" len="med"/>
                      <a:tailEnd type="none" w="med" len="med"/>
                    </a:lnL>
                    <a:lnR w="285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824507888"/>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Helping the local community / environment</a:t>
                      </a:r>
                    </a:p>
                  </a:txBody>
                  <a:tcPr marL="9525" marR="9525" marT="9525" marB="0"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24%</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98 </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40%</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1" i="0" u="none" strike="noStrike" dirty="0">
                          <a:solidFill>
                            <a:srgbClr val="00B050"/>
                          </a:solidFill>
                          <a:effectLst/>
                          <a:latin typeface="Arial" panose="020B0604020202020204" pitchFamily="34" charset="0"/>
                          <a:cs typeface="Arial" panose="020B0604020202020204" pitchFamily="34" charset="0"/>
                        </a:rPr>
                        <a:t>+16%</a:t>
                      </a:r>
                    </a:p>
                  </a:txBody>
                  <a:tcPr marL="9525" marR="9525" marT="9525" marB="0" anchor="ctr">
                    <a:lnL w="3175" cap="flat" cmpd="sng" algn="ctr">
                      <a:solidFill>
                        <a:schemeClr val="bg1">
                          <a:lumMod val="75000"/>
                        </a:schemeClr>
                      </a:solidFill>
                      <a:prstDash val="solid"/>
                      <a:round/>
                      <a:headEnd type="none" w="med" len="med"/>
                      <a:tailEnd type="none" w="med" len="med"/>
                    </a:lnL>
                    <a:lnR w="285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463063126"/>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Achieving something challenging</a:t>
                      </a:r>
                    </a:p>
                  </a:txBody>
                  <a:tcPr marL="9525" marR="9525" marT="9525" marB="0"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19%</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bg1"/>
                          </a:solidFill>
                          <a:effectLst/>
                          <a:latin typeface="Arial" panose="020B0604020202020204" pitchFamily="34" charset="0"/>
                          <a:cs typeface="Arial" panose="020B0604020202020204" pitchFamily="34" charset="0"/>
                        </a:rPr>
                        <a:t>77 </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C00000"/>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37%</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1" i="0" u="none" strike="noStrike" dirty="0">
                          <a:solidFill>
                            <a:srgbClr val="00B050"/>
                          </a:solidFill>
                          <a:effectLst/>
                          <a:latin typeface="Arial" panose="020B0604020202020204" pitchFamily="34" charset="0"/>
                          <a:cs typeface="Arial" panose="020B0604020202020204" pitchFamily="34" charset="0"/>
                        </a:rPr>
                        <a:t>+18%</a:t>
                      </a:r>
                    </a:p>
                  </a:txBody>
                  <a:tcPr marL="9525" marR="9525" marT="9525" marB="0" anchor="ctr">
                    <a:lnL w="3175" cap="flat" cmpd="sng" algn="ctr">
                      <a:solidFill>
                        <a:schemeClr val="bg1">
                          <a:lumMod val="75000"/>
                        </a:schemeClr>
                      </a:solidFill>
                      <a:prstDash val="solid"/>
                      <a:round/>
                      <a:headEnd type="none" w="med" len="med"/>
                      <a:tailEnd type="none" w="med" len="med"/>
                    </a:lnL>
                    <a:lnR w="285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89088986"/>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Thrill and excitement from activities / sports</a:t>
                      </a:r>
                    </a:p>
                  </a:txBody>
                  <a:tcPr marL="9525" marR="9525" marT="9525" marB="0"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17%</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bg1"/>
                          </a:solidFill>
                          <a:effectLst/>
                          <a:latin typeface="Arial" panose="020B0604020202020204" pitchFamily="34" charset="0"/>
                          <a:cs typeface="Arial" panose="020B0604020202020204" pitchFamily="34" charset="0"/>
                        </a:rPr>
                        <a:t>61 </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C00000"/>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30%</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1" i="0" u="none" strike="noStrike" dirty="0">
                          <a:solidFill>
                            <a:srgbClr val="00B050"/>
                          </a:solidFill>
                          <a:effectLst/>
                          <a:latin typeface="Arial" panose="020B0604020202020204" pitchFamily="34" charset="0"/>
                          <a:cs typeface="Arial" panose="020B0604020202020204" pitchFamily="34" charset="0"/>
                        </a:rPr>
                        <a:t>+14%</a:t>
                      </a:r>
                    </a:p>
                  </a:txBody>
                  <a:tcPr marL="9525" marR="9525" marT="9525" marB="0" anchor="ctr">
                    <a:lnL w="3175" cap="flat" cmpd="sng" algn="ctr">
                      <a:solidFill>
                        <a:schemeClr val="bg1">
                          <a:lumMod val="75000"/>
                        </a:schemeClr>
                      </a:solidFill>
                      <a:prstDash val="solid"/>
                      <a:round/>
                      <a:headEnd type="none" w="med" len="med"/>
                      <a:tailEnd type="none" w="med" len="med"/>
                    </a:lnL>
                    <a:lnR w="285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214850825"/>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Partying</a:t>
                      </a:r>
                    </a:p>
                  </a:txBody>
                  <a:tcPr marL="9525" marR="9525" marT="9525" marB="0"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11%</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bg1"/>
                          </a:solidFill>
                          <a:effectLst/>
                          <a:latin typeface="Arial" panose="020B0604020202020204" pitchFamily="34" charset="0"/>
                          <a:cs typeface="Arial" panose="020B0604020202020204" pitchFamily="34" charset="0"/>
                        </a:rPr>
                        <a:t>53 </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C00000"/>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45%</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tc>
                  <a:txBody>
                    <a:bodyPr/>
                    <a:lstStyle/>
                    <a:p>
                      <a:pPr algn="ctr" fontAlgn="ctr"/>
                      <a:r>
                        <a:rPr lang="en-GB" sz="1200" b="1" i="0" u="none" strike="noStrike" dirty="0">
                          <a:solidFill>
                            <a:srgbClr val="00B050"/>
                          </a:solidFill>
                          <a:effectLst/>
                          <a:latin typeface="Arial" panose="020B0604020202020204" pitchFamily="34" charset="0"/>
                          <a:cs typeface="Arial" panose="020B0604020202020204" pitchFamily="34" charset="0"/>
                        </a:rPr>
                        <a:t>+34%</a:t>
                      </a:r>
                    </a:p>
                  </a:txBody>
                  <a:tcPr marL="9525" marR="9525" marT="9525" marB="0" anchor="ctr">
                    <a:lnL w="3175" cap="flat" cmpd="sng" algn="ctr">
                      <a:solidFill>
                        <a:schemeClr val="bg1">
                          <a:lumMod val="75000"/>
                        </a:schemeClr>
                      </a:solidFill>
                      <a:prstDash val="solid"/>
                      <a:round/>
                      <a:headEnd type="none" w="med" len="med"/>
                      <a:tailEnd type="none" w="med" len="med"/>
                    </a:lnL>
                    <a:lnR w="28575"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781145162"/>
                  </a:ext>
                </a:extLst>
              </a:tr>
            </a:tbl>
          </a:graphicData>
        </a:graphic>
      </p:graphicFrame>
      <p:sp>
        <p:nvSpPr>
          <p:cNvPr id="33" name="Rectangle 32"/>
          <p:cNvSpPr/>
          <p:nvPr/>
        </p:nvSpPr>
        <p:spPr>
          <a:xfrm>
            <a:off x="361945" y="926035"/>
            <a:ext cx="4540255" cy="697627"/>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IMPORTANT FACTORS WHEN TAKING HOLIDAYS </a:t>
            </a:r>
          </a:p>
          <a:p>
            <a:pPr>
              <a:lnSpc>
                <a:spcPts val="1100"/>
              </a:lnSpc>
            </a:pPr>
            <a:r>
              <a:rPr lang="en-GB" sz="1200" b="1" dirty="0">
                <a:solidFill>
                  <a:srgbClr val="120742"/>
                </a:solidFill>
                <a:latin typeface="Arial" panose="020B0604020202020204" pitchFamily="34" charset="0"/>
                <a:cs typeface="Arial" panose="020B0604020202020204" pitchFamily="34" charset="0"/>
              </a:rPr>
              <a:t>GENERALLY &amp;  ENGLAND DELIVERY AGAINST THESE</a:t>
            </a:r>
          </a:p>
          <a:p>
            <a:r>
              <a:rPr lang="en-GB" sz="700" dirty="0">
                <a:latin typeface="Arial" panose="020B0604020202020204" pitchFamily="34" charset="0"/>
                <a:cs typeface="Arial" panose="020B0604020202020204" pitchFamily="34" charset="0"/>
              </a:rPr>
              <a:t>TOP 2 BOX IMPORTANCE (VERY IMPORTANT / EXTREMELY IMPORTANT) GENERALLY, AND INDEXED AGAINST GLOBAL IMPORTANCE, COMPARED TO TOP 2 BOX ENGLAND DELIVERY AGAINST THIS (SCORED 6 OR 7 WHERE 7 MEANS ENGLAND IS A REALLY GREAT PLACE FOR THIS)</a:t>
            </a:r>
          </a:p>
        </p:txBody>
      </p:sp>
      <p:sp>
        <p:nvSpPr>
          <p:cNvPr id="37" name="Oval 36"/>
          <p:cNvSpPr/>
          <p:nvPr/>
        </p:nvSpPr>
        <p:spPr>
          <a:xfrm>
            <a:off x="8371260" y="819359"/>
            <a:ext cx="527544" cy="519092"/>
          </a:xfrm>
          <a:prstGeom prst="ellipse">
            <a:avLst/>
          </a:prstGeom>
          <a:solidFill>
            <a:srgbClr val="120742"/>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algn="ctr"/>
            <a:r>
              <a:rPr lang="en-US" sz="1400" b="1" dirty="0">
                <a:solidFill>
                  <a:schemeClr val="bg1"/>
                </a:solidFill>
                <a:latin typeface="Arial" panose="020B0604020202020204" pitchFamily="34" charset="0"/>
                <a:cs typeface="Arial" panose="020B0604020202020204" pitchFamily="34" charset="0"/>
              </a:rPr>
              <a:t>28%</a:t>
            </a:r>
          </a:p>
          <a:p>
            <a:pPr algn="ctr"/>
            <a:r>
              <a:rPr lang="en-US" sz="700" b="1" dirty="0">
                <a:solidFill>
                  <a:schemeClr val="bg1"/>
                </a:solidFill>
                <a:latin typeface="Arial" panose="020B0604020202020204" pitchFamily="34" charset="0"/>
                <a:cs typeface="Arial" panose="020B0604020202020204" pitchFamily="34" charset="0"/>
              </a:rPr>
              <a:t>Index 66</a:t>
            </a:r>
          </a:p>
        </p:txBody>
      </p:sp>
      <p:sp>
        <p:nvSpPr>
          <p:cNvPr id="39" name="Rectangle 38"/>
          <p:cNvSpPr/>
          <p:nvPr/>
        </p:nvSpPr>
        <p:spPr>
          <a:xfrm>
            <a:off x="5527583" y="926035"/>
            <a:ext cx="2828661" cy="374461"/>
          </a:xfrm>
          <a:prstGeom prst="rect">
            <a:avLst/>
          </a:prstGeom>
        </p:spPr>
        <p:txBody>
          <a:bodyPr wrap="square" lIns="0">
            <a:spAutoFit/>
          </a:bodyPr>
          <a:lstStyle/>
          <a:p>
            <a:pPr algn="r">
              <a:lnSpc>
                <a:spcPts val="1100"/>
              </a:lnSpc>
            </a:pPr>
            <a:r>
              <a:rPr lang="en-GB" sz="1200" b="1" dirty="0">
                <a:solidFill>
                  <a:srgbClr val="120742"/>
                </a:solidFill>
                <a:latin typeface="Arial" panose="020B0604020202020204" pitchFamily="34" charset="0"/>
                <a:cs typeface="Arial" panose="020B0604020202020204" pitchFamily="34" charset="0"/>
              </a:rPr>
              <a:t>BEEN TO ENGLAND IN PAST 3 YEARS INDEXED AGAINST GLOBAL</a:t>
            </a:r>
          </a:p>
        </p:txBody>
      </p:sp>
      <p:graphicFrame>
        <p:nvGraphicFramePr>
          <p:cNvPr id="40" name="Table 39"/>
          <p:cNvGraphicFramePr>
            <a:graphicFrameLocks noGrp="1"/>
          </p:cNvGraphicFramePr>
          <p:nvPr>
            <p:extLst>
              <p:ext uri="{D42A27DB-BD31-4B8C-83A1-F6EECF244321}">
                <p14:modId xmlns:p14="http://schemas.microsoft.com/office/powerpoint/2010/main" val="1855794182"/>
              </p:ext>
            </p:extLst>
          </p:nvPr>
        </p:nvGraphicFramePr>
        <p:xfrm>
          <a:off x="5653550" y="1663942"/>
          <a:ext cx="3230410" cy="2016000"/>
        </p:xfrm>
        <a:graphic>
          <a:graphicData uri="http://schemas.openxmlformats.org/drawingml/2006/table">
            <a:tbl>
              <a:tblPr>
                <a:tableStyleId>{5C22544A-7EE6-4342-B048-85BDC9FD1C3A}</a:tableStyleId>
              </a:tblPr>
              <a:tblGrid>
                <a:gridCol w="2006410">
                  <a:extLst>
                    <a:ext uri="{9D8B030D-6E8A-4147-A177-3AD203B41FA5}">
                      <a16:colId xmlns:a16="http://schemas.microsoft.com/office/drawing/2014/main" xmlns="" val="1103061090"/>
                    </a:ext>
                  </a:extLst>
                </a:gridCol>
                <a:gridCol w="612000">
                  <a:extLst>
                    <a:ext uri="{9D8B030D-6E8A-4147-A177-3AD203B41FA5}">
                      <a16:colId xmlns:a16="http://schemas.microsoft.com/office/drawing/2014/main" xmlns="" val="644159123"/>
                    </a:ext>
                  </a:extLst>
                </a:gridCol>
                <a:gridCol w="612000">
                  <a:extLst>
                    <a:ext uri="{9D8B030D-6E8A-4147-A177-3AD203B41FA5}">
                      <a16:colId xmlns:a16="http://schemas.microsoft.com/office/drawing/2014/main" xmlns="" val="2996424261"/>
                    </a:ext>
                  </a:extLst>
                </a:gridCol>
              </a:tblGrid>
              <a:tr h="396000">
                <a:tc>
                  <a:txBody>
                    <a:bodyPr/>
                    <a:lstStyle/>
                    <a:p>
                      <a:pPr marL="0" marR="0" lvl="0" indent="0" algn="l" defTabSz="457200" rtl="0" eaLnBrk="1" fontAlgn="b" latinLnBrk="0" hangingPunct="1">
                        <a:lnSpc>
                          <a:spcPct val="100000"/>
                        </a:lnSpc>
                        <a:spcBef>
                          <a:spcPts val="0"/>
                        </a:spcBef>
                        <a:spcAft>
                          <a:spcPts val="0"/>
                        </a:spcAft>
                        <a:buClrTx/>
                        <a:buSzTx/>
                        <a:buFontTx/>
                        <a:buNone/>
                        <a:tabLst/>
                        <a:defRPr/>
                      </a:pPr>
                      <a:r>
                        <a:rPr lang="en-GB" sz="1200" b="1" i="0" u="none" strike="noStrike" dirty="0">
                          <a:solidFill>
                            <a:schemeClr val="tx1"/>
                          </a:solidFill>
                          <a:effectLst/>
                          <a:latin typeface="Arial" panose="020B0604020202020204" pitchFamily="34" charset="0"/>
                          <a:cs typeface="Arial" panose="020B0604020202020204" pitchFamily="34" charset="0"/>
                        </a:rPr>
                        <a:t>LOCATIONS CONSIDERED</a:t>
                      </a:r>
                    </a:p>
                    <a:p>
                      <a:pPr marL="0" marR="0" lvl="0" indent="0" algn="l" defTabSz="457200" rtl="0" eaLnBrk="1" fontAlgn="b" latinLnBrk="0" hangingPunct="1">
                        <a:lnSpc>
                          <a:spcPct val="100000"/>
                        </a:lnSpc>
                        <a:spcBef>
                          <a:spcPts val="0"/>
                        </a:spcBef>
                        <a:spcAft>
                          <a:spcPts val="0"/>
                        </a:spcAft>
                        <a:buClrTx/>
                        <a:buSzTx/>
                        <a:buFontTx/>
                        <a:buNone/>
                        <a:tabLst/>
                        <a:defRPr/>
                      </a:pPr>
                      <a:r>
                        <a:rPr lang="en-GB" sz="1200" b="1" i="0" u="none" strike="noStrike" dirty="0">
                          <a:solidFill>
                            <a:schemeClr val="tx1"/>
                          </a:solidFill>
                          <a:effectLst/>
                          <a:latin typeface="Arial" panose="020B0604020202020204" pitchFamily="34" charset="0"/>
                          <a:cs typeface="Arial" panose="020B0604020202020204" pitchFamily="34" charset="0"/>
                        </a:rPr>
                        <a:t>IN ENGLAND</a:t>
                      </a:r>
                    </a:p>
                  </a:txBody>
                  <a:tcPr marL="9525" marR="9525" marT="9525" marB="0" anchor="ctr">
                    <a:lnL w="12700" cmpd="sng">
                      <a:noFill/>
                    </a:lnL>
                    <a:lnR w="3175" cap="flat" cmpd="sng" algn="ctr">
                      <a:solidFill>
                        <a:schemeClr val="bg1">
                          <a:lumMod val="75000"/>
                        </a:schemeClr>
                      </a:solidFill>
                      <a:prstDash val="solid"/>
                      <a:round/>
                      <a:headEnd type="none" w="med" len="med"/>
                      <a:tailEnd type="none" w="med" len="med"/>
                    </a:lnR>
                    <a:lnT w="12700" cmpd="sng">
                      <a:noFill/>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endParaRPr lang="en-GB" sz="600" b="1"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12700" cmpd="sng">
                      <a:noFill/>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INDEX </a:t>
                      </a:r>
                    </a:p>
                    <a:p>
                      <a:pPr marL="0" marR="0" lvl="0" indent="0" algn="ctr" defTabSz="457200" rtl="0" eaLnBrk="1" fontAlgn="b" latinLnBrk="0" hangingPunct="1">
                        <a:lnSpc>
                          <a:spcPct val="100000"/>
                        </a:lnSpc>
                        <a:spcBef>
                          <a:spcPts val="0"/>
                        </a:spcBef>
                        <a:spcAft>
                          <a:spcPts val="0"/>
                        </a:spcAft>
                        <a:buClrTx/>
                        <a:buSzTx/>
                        <a:buFontTx/>
                        <a:buNone/>
                        <a:tabLst/>
                        <a:defRPr/>
                      </a:pPr>
                      <a:r>
                        <a:rPr kumimoji="0" lang="en-GB" sz="6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VS GLOBAL</a:t>
                      </a:r>
                      <a:endParaRPr lang="en-GB" sz="1100" b="1"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12700" cmpd="sng">
                      <a:noFill/>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xmlns="" val="2255244487"/>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London</a:t>
                      </a:r>
                    </a:p>
                  </a:txBody>
                  <a:tcPr marL="9525" marR="9525" marT="9525" marB="0"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84%</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200" b="0" i="0" u="none" strike="noStrike" dirty="0">
                          <a:solidFill>
                            <a:schemeClr val="tx1"/>
                          </a:solidFill>
                          <a:effectLst/>
                          <a:latin typeface="Arial" panose="020B0604020202020204" pitchFamily="34" charset="0"/>
                          <a:cs typeface="Arial" panose="020B0604020202020204" pitchFamily="34" charset="0"/>
                        </a:rPr>
                        <a:t>103 </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005986910"/>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Coastal or beach locations</a:t>
                      </a:r>
                    </a:p>
                  </a:txBody>
                  <a:tcPr marL="9525" marR="9525" marT="9525" marB="0"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71%</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200" b="0" i="0" u="none" strike="noStrike" dirty="0">
                          <a:solidFill>
                            <a:schemeClr val="bg1"/>
                          </a:solidFill>
                          <a:effectLst/>
                          <a:latin typeface="Arial" panose="020B0604020202020204" pitchFamily="34" charset="0"/>
                          <a:cs typeface="Arial" panose="020B0604020202020204" pitchFamily="34" charset="0"/>
                        </a:rPr>
                        <a:t>116 </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92D050"/>
                    </a:solidFill>
                  </a:tcPr>
                </a:tc>
                <a:extLst>
                  <a:ext uri="{0D108BD9-81ED-4DB2-BD59-A6C34878D82A}">
                    <a16:rowId xmlns:a16="http://schemas.microsoft.com/office/drawing/2014/main" xmlns="" val="445093793"/>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Historic towns and cities</a:t>
                      </a:r>
                    </a:p>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(i.e. outside London)</a:t>
                      </a:r>
                    </a:p>
                  </a:txBody>
                  <a:tcPr marL="9525" marR="9525" marT="9525" marB="0"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67%</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200" b="0" i="0" u="none" strike="noStrike" dirty="0">
                          <a:solidFill>
                            <a:schemeClr val="tx1"/>
                          </a:solidFill>
                          <a:effectLst/>
                          <a:latin typeface="Arial" panose="020B0604020202020204" pitchFamily="34" charset="0"/>
                          <a:cs typeface="Arial" panose="020B0604020202020204" pitchFamily="34" charset="0"/>
                        </a:rPr>
                        <a:t>93 </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408950056"/>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Countryside / villages</a:t>
                      </a:r>
                    </a:p>
                  </a:txBody>
                  <a:tcPr marL="9525" marR="9525" marT="9525" marB="0"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55%</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200" b="0" i="0" u="none" strike="noStrike" dirty="0">
                          <a:solidFill>
                            <a:schemeClr val="tx1"/>
                          </a:solidFill>
                          <a:effectLst/>
                          <a:latin typeface="Arial" panose="020B0604020202020204" pitchFamily="34" charset="0"/>
                          <a:cs typeface="Arial" panose="020B0604020202020204" pitchFamily="34" charset="0"/>
                        </a:rPr>
                        <a:t>92 </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457062866"/>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Modern towns and cities</a:t>
                      </a:r>
                    </a:p>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(i.e. outside London)</a:t>
                      </a:r>
                    </a:p>
                  </a:txBody>
                  <a:tcPr marL="9525" marR="9525" marT="9525" marB="0" anchor="ctr">
                    <a:lnL w="12700" cmpd="sng">
                      <a:noFill/>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ctr"/>
                      <a:r>
                        <a:rPr lang="en-GB" sz="1200" b="0" i="0" u="none" strike="noStrike" dirty="0">
                          <a:solidFill>
                            <a:schemeClr val="tx1"/>
                          </a:solidFill>
                          <a:effectLst/>
                          <a:latin typeface="Arial" panose="020B0604020202020204" pitchFamily="34" charset="0"/>
                          <a:cs typeface="Arial" panose="020B0604020202020204" pitchFamily="34" charset="0"/>
                        </a:rPr>
                        <a:t>41%</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200" b="0" i="0" u="none" strike="noStrike" dirty="0">
                          <a:solidFill>
                            <a:schemeClr val="bg1"/>
                          </a:solidFill>
                          <a:effectLst/>
                          <a:latin typeface="Arial" panose="020B0604020202020204" pitchFamily="34" charset="0"/>
                          <a:cs typeface="Arial" panose="020B0604020202020204" pitchFamily="34" charset="0"/>
                        </a:rPr>
                        <a:t>81 </a:t>
                      </a:r>
                    </a:p>
                  </a:txBody>
                  <a:tcPr marL="9525" marR="9525" marT="9525" marB="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FFC000"/>
                    </a:solidFill>
                  </a:tcPr>
                </a:tc>
                <a:extLst>
                  <a:ext uri="{0D108BD9-81ED-4DB2-BD59-A6C34878D82A}">
                    <a16:rowId xmlns:a16="http://schemas.microsoft.com/office/drawing/2014/main" xmlns="" val="4167075963"/>
                  </a:ext>
                </a:extLst>
              </a:tr>
            </a:tbl>
          </a:graphicData>
        </a:graphic>
      </p:graphicFrame>
      <p:sp>
        <p:nvSpPr>
          <p:cNvPr id="41" name="Rectangle 40"/>
          <p:cNvSpPr/>
          <p:nvPr/>
        </p:nvSpPr>
        <p:spPr>
          <a:xfrm>
            <a:off x="5653550" y="3843130"/>
            <a:ext cx="3230410" cy="2428812"/>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lIns="0" rIns="0" rtlCol="0" anchor="t"/>
          <a:lstStyle/>
          <a:p>
            <a:pPr>
              <a:spcAft>
                <a:spcPts val="300"/>
              </a:spcAft>
            </a:pPr>
            <a:r>
              <a:rPr lang="en-GB" sz="1200" b="1" dirty="0">
                <a:solidFill>
                  <a:schemeClr val="tx1"/>
                </a:solidFill>
                <a:latin typeface="Arial" panose="020B0604020202020204" pitchFamily="34" charset="0"/>
                <a:cs typeface="Arial" panose="020B0604020202020204" pitchFamily="34" charset="0"/>
              </a:rPr>
              <a:t>QUAL </a:t>
            </a:r>
            <a:r>
              <a:rPr lang="en-GB" sz="1200" b="1" dirty="0" smtClean="0">
                <a:solidFill>
                  <a:schemeClr val="tx1"/>
                </a:solidFill>
                <a:latin typeface="Arial" panose="020B0604020202020204" pitchFamily="34" charset="0"/>
                <a:cs typeface="Arial" panose="020B0604020202020204" pitchFamily="34" charset="0"/>
              </a:rPr>
              <a:t>SUMMARY</a:t>
            </a:r>
            <a:endParaRPr lang="en-GB" sz="1000" b="1" dirty="0" smtClean="0">
              <a:solidFill>
                <a:schemeClr val="tx1"/>
              </a:solidFill>
              <a:latin typeface="Arial" panose="020B0604020202020204" pitchFamily="34" charset="0"/>
              <a:cs typeface="Arial" panose="020B0604020202020204" pitchFamily="34" charset="0"/>
            </a:endParaRPr>
          </a:p>
          <a:p>
            <a:pPr marL="171450" indent="-171450">
              <a:spcAft>
                <a:spcPts val="300"/>
              </a:spcAft>
              <a:buFont typeface="Arial"/>
              <a:buChar char="•"/>
            </a:pPr>
            <a:r>
              <a:rPr lang="en-GB" sz="1000" dirty="0">
                <a:solidFill>
                  <a:schemeClr val="tx1"/>
                </a:solidFill>
                <a:latin typeface="Arial" panose="020B0604020202020204" pitchFamily="34" charset="0"/>
                <a:cs typeface="Arial" panose="020B0604020202020204" pitchFamily="34" charset="0"/>
              </a:rPr>
              <a:t>Very sophisticated travel </a:t>
            </a:r>
            <a:r>
              <a:rPr lang="en-GB" sz="1000" dirty="0" smtClean="0">
                <a:solidFill>
                  <a:schemeClr val="tx1"/>
                </a:solidFill>
                <a:latin typeface="Arial" panose="020B0604020202020204" pitchFamily="34" charset="0"/>
                <a:cs typeface="Arial" panose="020B0604020202020204" pitchFamily="34" charset="0"/>
              </a:rPr>
              <a:t>market – often with detailed and extensive experience of visiting England and of particular areas and attractions</a:t>
            </a:r>
            <a:endParaRPr lang="en-GB" sz="1000" dirty="0">
              <a:solidFill>
                <a:schemeClr val="tx1"/>
              </a:solidFill>
              <a:latin typeface="Arial" panose="020B0604020202020204" pitchFamily="34" charset="0"/>
              <a:cs typeface="Arial" panose="020B0604020202020204" pitchFamily="34" charset="0"/>
            </a:endParaRPr>
          </a:p>
          <a:p>
            <a:pPr marL="171450" indent="-171450">
              <a:spcAft>
                <a:spcPts val="300"/>
              </a:spcAft>
              <a:buFont typeface="Arial"/>
              <a:buChar char="•"/>
            </a:pPr>
            <a:r>
              <a:rPr lang="en-GB" sz="1000" dirty="0">
                <a:solidFill>
                  <a:schemeClr val="tx1"/>
                </a:solidFill>
                <a:latin typeface="Arial" panose="020B0604020202020204" pitchFamily="34" charset="0"/>
                <a:cs typeface="Arial" panose="020B0604020202020204" pitchFamily="34" charset="0"/>
              </a:rPr>
              <a:t>Open to getting beyond the </a:t>
            </a:r>
            <a:r>
              <a:rPr lang="en-GB" sz="1000" dirty="0" smtClean="0">
                <a:solidFill>
                  <a:schemeClr val="tx1"/>
                </a:solidFill>
                <a:latin typeface="Arial" panose="020B0604020202020204" pitchFamily="34" charset="0"/>
                <a:cs typeface="Arial" panose="020B0604020202020204" pitchFamily="34" charset="0"/>
              </a:rPr>
              <a:t>cliché – greater familiarity with the country and confidence about visiting means they’re a little more open to considering things not on the ‘tourist trail’</a:t>
            </a:r>
            <a:endParaRPr lang="en-GB" sz="1000" dirty="0">
              <a:solidFill>
                <a:schemeClr val="tx1"/>
              </a:solidFill>
              <a:latin typeface="Arial" panose="020B0604020202020204" pitchFamily="34" charset="0"/>
              <a:cs typeface="Arial" panose="020B0604020202020204" pitchFamily="34" charset="0"/>
            </a:endParaRPr>
          </a:p>
          <a:p>
            <a:pPr marL="171450" indent="-171450">
              <a:spcAft>
                <a:spcPts val="300"/>
              </a:spcAft>
              <a:buFont typeface="Arial"/>
              <a:buChar char="•"/>
            </a:pPr>
            <a:r>
              <a:rPr lang="en-GB" sz="1000" dirty="0">
                <a:solidFill>
                  <a:schemeClr val="tx1"/>
                </a:solidFill>
                <a:latin typeface="Arial" panose="020B0604020202020204" pitchFamily="34" charset="0"/>
                <a:cs typeface="Arial" panose="020B0604020202020204" pitchFamily="34" charset="0"/>
              </a:rPr>
              <a:t>Happy to drive – interested in renting even if </a:t>
            </a:r>
            <a:r>
              <a:rPr lang="en-GB" sz="1000" dirty="0" smtClean="0">
                <a:solidFill>
                  <a:schemeClr val="tx1"/>
                </a:solidFill>
                <a:latin typeface="Arial" panose="020B0604020202020204" pitchFamily="34" charset="0"/>
                <a:cs typeface="Arial" panose="020B0604020202020204" pitchFamily="34" charset="0"/>
              </a:rPr>
              <a:t>flown, so less concerned about public transport links and less likely to be influenced by them</a:t>
            </a:r>
            <a:endParaRPr lang="en-GB" sz="1000" dirty="0">
              <a:solidFill>
                <a:schemeClr val="tx1"/>
              </a:solidFill>
              <a:latin typeface="Arial" panose="020B0604020202020204" pitchFamily="34" charset="0"/>
              <a:cs typeface="Arial" panose="020B0604020202020204" pitchFamily="34" charset="0"/>
            </a:endParaRPr>
          </a:p>
          <a:p>
            <a:pPr marL="171450" indent="-171450">
              <a:spcAft>
                <a:spcPts val="300"/>
              </a:spcAft>
              <a:buFont typeface="Arial"/>
              <a:buChar char="•"/>
            </a:pPr>
            <a:r>
              <a:rPr lang="en-GB" sz="1000" dirty="0">
                <a:solidFill>
                  <a:schemeClr val="tx1"/>
                </a:solidFill>
                <a:latin typeface="Arial" panose="020B0604020202020204" pitchFamily="34" charset="0"/>
                <a:cs typeface="Arial" panose="020B0604020202020204" pitchFamily="34" charset="0"/>
              </a:rPr>
              <a:t>Tend to think of Brits as </a:t>
            </a:r>
            <a:r>
              <a:rPr lang="en-GB" sz="1000" dirty="0" smtClean="0">
                <a:solidFill>
                  <a:schemeClr val="tx1"/>
                </a:solidFill>
                <a:latin typeface="Arial" panose="020B0604020202020204" pitchFamily="34" charset="0"/>
                <a:cs typeface="Arial" panose="020B0604020202020204" pitchFamily="34" charset="0"/>
              </a:rPr>
              <a:t>exotic – one of the most able to find exotic in the mundane (and laugh at it!)</a:t>
            </a:r>
            <a:endParaRPr lang="en-GB" sz="1000" dirty="0">
              <a:solidFill>
                <a:schemeClr val="tx1"/>
              </a:solidFill>
              <a:latin typeface="Arial" panose="020B0604020202020204" pitchFamily="34" charset="0"/>
              <a:cs typeface="Arial" panose="020B0604020202020204" pitchFamily="34" charset="0"/>
            </a:endParaRPr>
          </a:p>
          <a:p>
            <a:pPr marL="171450" indent="-171450">
              <a:spcAft>
                <a:spcPts val="300"/>
              </a:spcAft>
              <a:buFont typeface="Arial"/>
              <a:buChar char="•"/>
            </a:pPr>
            <a:r>
              <a:rPr lang="en-GB" sz="1000" dirty="0" smtClean="0">
                <a:solidFill>
                  <a:schemeClr val="tx1"/>
                </a:solidFill>
                <a:latin typeface="Arial" panose="020B0604020202020204" pitchFamily="34" charset="0"/>
                <a:cs typeface="Arial" panose="020B0604020202020204" pitchFamily="34" charset="0"/>
              </a:rPr>
              <a:t>Get excited about the </a:t>
            </a:r>
            <a:r>
              <a:rPr lang="en-GB" sz="1000" dirty="0">
                <a:solidFill>
                  <a:schemeClr val="tx1"/>
                </a:solidFill>
                <a:latin typeface="Arial" panose="020B0604020202020204" pitchFamily="34" charset="0"/>
                <a:cs typeface="Arial" panose="020B0604020202020204" pitchFamily="34" charset="0"/>
              </a:rPr>
              <a:t>outdoors and </a:t>
            </a:r>
            <a:r>
              <a:rPr lang="en-GB" sz="1000" dirty="0" smtClean="0">
                <a:solidFill>
                  <a:schemeClr val="tx1"/>
                </a:solidFill>
                <a:latin typeface="Arial" panose="020B0604020202020204" pitchFamily="34" charset="0"/>
                <a:cs typeface="Arial" panose="020B0604020202020204" pitchFamily="34" charset="0"/>
              </a:rPr>
              <a:t>the history</a:t>
            </a:r>
            <a:endParaRPr lang="en-GB" sz="1200" b="1" dirty="0">
              <a:solidFill>
                <a:schemeClr val="tx1"/>
              </a:solidFill>
              <a:latin typeface="Arial" panose="020B0604020202020204" pitchFamily="34" charset="0"/>
              <a:cs typeface="Arial" panose="020B0604020202020204" pitchFamily="34" charset="0"/>
            </a:endParaRPr>
          </a:p>
        </p:txBody>
      </p:sp>
      <p:sp>
        <p:nvSpPr>
          <p:cNvPr id="16" name="TextBox 15"/>
          <p:cNvSpPr txBox="1"/>
          <p:nvPr/>
        </p:nvSpPr>
        <p:spPr>
          <a:xfrm>
            <a:off x="2658533" y="283930"/>
            <a:ext cx="4639734" cy="246221"/>
          </a:xfrm>
          <a:prstGeom prst="rect">
            <a:avLst/>
          </a:prstGeom>
          <a:noFill/>
        </p:spPr>
        <p:txBody>
          <a:bodyPr wrap="square" lIns="0" rIns="0" rtlCol="0">
            <a:spAutoFit/>
          </a:bodyPr>
          <a:lstStyle/>
          <a:p>
            <a:pPr algn="r"/>
            <a:r>
              <a:rPr lang="en-GB" sz="1000" u="sng" dirty="0">
                <a:solidFill>
                  <a:schemeClr val="bg1"/>
                </a:solidFill>
                <a:latin typeface="Arial" panose="020B0604020202020204" pitchFamily="34" charset="0"/>
                <a:cs typeface="Arial" panose="020B0604020202020204" pitchFamily="34" charset="0"/>
              </a:rPr>
              <a:t>2,783,000 trips to England</a:t>
            </a:r>
            <a:r>
              <a:rPr lang="en-GB" sz="1000" dirty="0">
                <a:solidFill>
                  <a:schemeClr val="bg1"/>
                </a:solidFill>
                <a:latin typeface="Arial" panose="020B0604020202020204" pitchFamily="34" charset="0"/>
                <a:cs typeface="Arial" panose="020B0604020202020204" pitchFamily="34" charset="0"/>
              </a:rPr>
              <a:t> in 2016 (rank 3) … </a:t>
            </a:r>
            <a:r>
              <a:rPr lang="en-GB" sz="1000" dirty="0" smtClean="0">
                <a:solidFill>
                  <a:schemeClr val="bg1"/>
                </a:solidFill>
                <a:latin typeface="Arial" panose="020B0604020202020204" pitchFamily="34" charset="0"/>
                <a:cs typeface="Arial" panose="020B0604020202020204" pitchFamily="34" charset="0"/>
              </a:rPr>
              <a:t>including </a:t>
            </a:r>
            <a:r>
              <a:rPr lang="en-GB" sz="1000" u="sng" dirty="0" smtClean="0">
                <a:solidFill>
                  <a:schemeClr val="bg1"/>
                </a:solidFill>
                <a:latin typeface="Arial" panose="020B0604020202020204" pitchFamily="34" charset="0"/>
                <a:cs typeface="Arial" panose="020B0604020202020204" pitchFamily="34" charset="0"/>
              </a:rPr>
              <a:t>53</a:t>
            </a:r>
            <a:r>
              <a:rPr lang="en-GB" sz="1000" u="sng" dirty="0">
                <a:solidFill>
                  <a:schemeClr val="bg1"/>
                </a:solidFill>
                <a:latin typeface="Arial" panose="020B0604020202020204" pitchFamily="34" charset="0"/>
                <a:cs typeface="Arial" panose="020B0604020202020204" pitchFamily="34" charset="0"/>
              </a:rPr>
              <a:t>% to rest </a:t>
            </a:r>
            <a:r>
              <a:rPr lang="en-GB" sz="1000" u="sng" dirty="0" smtClean="0">
                <a:solidFill>
                  <a:schemeClr val="bg1"/>
                </a:solidFill>
                <a:latin typeface="Arial" panose="020B0604020202020204" pitchFamily="34" charset="0"/>
                <a:cs typeface="Arial" panose="020B0604020202020204" pitchFamily="34" charset="0"/>
              </a:rPr>
              <a:t>of England *</a:t>
            </a:r>
            <a:endParaRPr lang="en-GB" sz="1000" u="sng" dirty="0">
              <a:solidFill>
                <a:schemeClr val="bg1"/>
              </a:solidFill>
              <a:latin typeface="Arial" panose="020B0604020202020204" pitchFamily="34" charset="0"/>
              <a:cs typeface="Arial" panose="020B0604020202020204" pitchFamily="34" charset="0"/>
            </a:endParaRPr>
          </a:p>
        </p:txBody>
      </p:sp>
      <p:sp>
        <p:nvSpPr>
          <p:cNvPr id="17" name="TextBox 16"/>
          <p:cNvSpPr txBox="1"/>
          <p:nvPr/>
        </p:nvSpPr>
        <p:spPr>
          <a:xfrm>
            <a:off x="318553" y="6611779"/>
            <a:ext cx="792108" cy="246221"/>
          </a:xfrm>
          <a:prstGeom prst="rect">
            <a:avLst/>
          </a:prstGeom>
          <a:noFill/>
        </p:spPr>
        <p:txBody>
          <a:bodyPr wrap="none" rtlCol="0">
            <a:spAutoFit/>
          </a:bodyPr>
          <a:lstStyle/>
          <a:p>
            <a:r>
              <a:rPr lang="en-GB" sz="1000" dirty="0" smtClean="0">
                <a:latin typeface="Arial" panose="020B0604020202020204" pitchFamily="34" charset="0"/>
                <a:cs typeface="Arial" panose="020B0604020202020204" pitchFamily="34" charset="0"/>
              </a:rPr>
              <a:t>*IPS 2016</a:t>
            </a:r>
            <a:endParaRPr lang="en-GB" sz="10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146514027"/>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ext Placeholder 17"/>
          <p:cNvSpPr>
            <a:spLocks noGrp="1"/>
          </p:cNvSpPr>
          <p:nvPr>
            <p:ph type="body" sz="quarter" idx="13"/>
          </p:nvPr>
        </p:nvSpPr>
        <p:spPr>
          <a:xfrm>
            <a:off x="364445" y="6396162"/>
            <a:ext cx="4381504" cy="274638"/>
          </a:xfrm>
        </p:spPr>
        <p:txBody>
          <a:bodyPr lIns="0"/>
          <a:lstStyle/>
          <a:p>
            <a:r>
              <a:rPr lang="en-GB" dirty="0"/>
              <a:t>Discover England Fund – Activities &amp; Themes Research 2017</a:t>
            </a:r>
          </a:p>
        </p:txBody>
      </p:sp>
      <p:graphicFrame>
        <p:nvGraphicFramePr>
          <p:cNvPr id="8" name="Table 7"/>
          <p:cNvGraphicFramePr>
            <a:graphicFrameLocks noGrp="1"/>
          </p:cNvGraphicFramePr>
          <p:nvPr>
            <p:extLst>
              <p:ext uri="{D42A27DB-BD31-4B8C-83A1-F6EECF244321}">
                <p14:modId xmlns:p14="http://schemas.microsoft.com/office/powerpoint/2010/main" val="1584754952"/>
              </p:ext>
            </p:extLst>
          </p:nvPr>
        </p:nvGraphicFramePr>
        <p:xfrm>
          <a:off x="352419" y="2590699"/>
          <a:ext cx="4140001" cy="2664000"/>
        </p:xfrm>
        <a:graphic>
          <a:graphicData uri="http://schemas.openxmlformats.org/drawingml/2006/table">
            <a:tbl>
              <a:tblPr>
                <a:tableStyleId>{5C22544A-7EE6-4342-B048-85BDC9FD1C3A}</a:tableStyleId>
              </a:tblPr>
              <a:tblGrid>
                <a:gridCol w="2441047">
                  <a:extLst>
                    <a:ext uri="{9D8B030D-6E8A-4147-A177-3AD203B41FA5}">
                      <a16:colId xmlns:a16="http://schemas.microsoft.com/office/drawing/2014/main" xmlns="" val="63228188"/>
                    </a:ext>
                  </a:extLst>
                </a:gridCol>
                <a:gridCol w="849477">
                  <a:extLst>
                    <a:ext uri="{9D8B030D-6E8A-4147-A177-3AD203B41FA5}">
                      <a16:colId xmlns:a16="http://schemas.microsoft.com/office/drawing/2014/main" xmlns="" val="541565902"/>
                    </a:ext>
                  </a:extLst>
                </a:gridCol>
                <a:gridCol w="849477">
                  <a:extLst>
                    <a:ext uri="{9D8B030D-6E8A-4147-A177-3AD203B41FA5}">
                      <a16:colId xmlns:a16="http://schemas.microsoft.com/office/drawing/2014/main" xmlns="" val="3094556263"/>
                    </a:ext>
                  </a:extLst>
                </a:gridCol>
              </a:tblGrid>
              <a:tr h="396000">
                <a:tc>
                  <a:txBody>
                    <a:bodyPr/>
                    <a:lstStyle/>
                    <a:p>
                      <a:pPr algn="l" fontAlgn="b"/>
                      <a:r>
                        <a:rPr lang="en-GB" sz="1200" b="1" i="0" u="none" strike="noStrike" dirty="0">
                          <a:solidFill>
                            <a:schemeClr val="tx1"/>
                          </a:solidFill>
                          <a:effectLst/>
                          <a:latin typeface="Arial" panose="020B0604020202020204" pitchFamily="34" charset="0"/>
                          <a:cs typeface="Arial" panose="020B0604020202020204" pitchFamily="34" charset="0"/>
                        </a:rPr>
                        <a:t>ACTIVITY CLUSTER</a:t>
                      </a:r>
                      <a:endParaRPr lang="en-GB" sz="1600" b="1"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nchor="ctr">
                    <a:lnR w="3175" cap="flat" cmpd="sng" algn="ctr">
                      <a:solidFill>
                        <a:schemeClr val="bg1">
                          <a:lumMod val="65000"/>
                        </a:schemeClr>
                      </a:solidFill>
                      <a:prstDash val="solid"/>
                      <a:round/>
                      <a:headEnd type="none" w="med" len="med"/>
                      <a:tailEnd type="none" w="med" len="med"/>
                    </a:lnR>
                    <a:lnB w="3175"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9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B w="3175"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fontAlgn="b"/>
                      <a:r>
                        <a:rPr lang="en-GB" sz="1200" b="1" i="0" u="none" strike="noStrike" dirty="0">
                          <a:solidFill>
                            <a:schemeClr val="tx1"/>
                          </a:solidFill>
                          <a:effectLst/>
                          <a:latin typeface="Arial" panose="020B0604020202020204" pitchFamily="34" charset="0"/>
                          <a:cs typeface="Arial" panose="020B0604020202020204" pitchFamily="34" charset="0"/>
                        </a:rPr>
                        <a:t>INDEX</a:t>
                      </a:r>
                    </a:p>
                    <a:p>
                      <a:pPr algn="ctr" fontAlgn="b"/>
                      <a:r>
                        <a:rPr lang="en-GB" sz="700" b="1" i="0" u="none" strike="noStrike" dirty="0">
                          <a:solidFill>
                            <a:schemeClr val="tx1"/>
                          </a:solidFill>
                          <a:effectLst/>
                          <a:latin typeface="Arial" panose="020B0604020202020204" pitchFamily="34" charset="0"/>
                          <a:cs typeface="Arial" panose="020B0604020202020204" pitchFamily="34" charset="0"/>
                        </a:rPr>
                        <a:t>CONSIDERATION</a:t>
                      </a:r>
                      <a:endParaRPr lang="en-GB" sz="600" b="1"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nchor="ctr">
                    <a:lnL w="3175" cap="flat" cmpd="sng" algn="ctr">
                      <a:solidFill>
                        <a:schemeClr val="bg1">
                          <a:lumMod val="65000"/>
                        </a:schemeClr>
                      </a:solidFill>
                      <a:prstDash val="solid"/>
                      <a:round/>
                      <a:headEnd type="none" w="med" len="med"/>
                      <a:tailEnd type="none" w="med" len="med"/>
                    </a:lnL>
                    <a:lnB w="3175" cap="flat" cmpd="sng" algn="ctr">
                      <a:solidFill>
                        <a:schemeClr val="bg1">
                          <a:lumMod val="65000"/>
                        </a:schemeClr>
                      </a:solidFill>
                      <a:prstDash val="solid"/>
                      <a:round/>
                      <a:headEnd type="none" w="med" len="med"/>
                      <a:tailEnd type="none" w="med" len="med"/>
                    </a:lnB>
                    <a:solidFill>
                      <a:schemeClr val="bg1"/>
                    </a:solidFill>
                  </a:tcPr>
                </a:tc>
                <a:extLst>
                  <a:ext uri="{0D108BD9-81ED-4DB2-BD59-A6C34878D82A}">
                    <a16:rowId xmlns:a16="http://schemas.microsoft.com/office/drawing/2014/main" xmlns="" val="3277885345"/>
                  </a:ext>
                </a:extLst>
              </a:tr>
              <a:tr h="324000">
                <a:tc>
                  <a:txBody>
                    <a:bodyPr/>
                    <a:lstStyle/>
                    <a:p>
                      <a:pPr algn="l" fontAlgn="b"/>
                      <a:r>
                        <a:rPr lang="en-GB" sz="1000" b="0" i="0" u="none" strike="noStrike" dirty="0">
                          <a:solidFill>
                            <a:srgbClr val="000000"/>
                          </a:solidFill>
                          <a:effectLst/>
                          <a:latin typeface="Arial" panose="020B0604020202020204" pitchFamily="34" charset="0"/>
                          <a:cs typeface="Arial" panose="020B0604020202020204" pitchFamily="34" charset="0"/>
                        </a:rPr>
                        <a:t>Visiting famous / iconic attractions / places</a:t>
                      </a:r>
                    </a:p>
                  </a:txBody>
                  <a:tcPr marL="9525" marR="9525" marT="9525" marB="0" anchor="ctr">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fontAlgn="ctr"/>
                      <a:r>
                        <a:rPr lang="en-GB" sz="1000" b="0" i="0" u="none" strike="noStrike" dirty="0">
                          <a:solidFill>
                            <a:srgbClr val="000000"/>
                          </a:solidFill>
                          <a:effectLst/>
                          <a:latin typeface="Arial" panose="020B0604020202020204" pitchFamily="34" charset="0"/>
                          <a:cs typeface="Arial" panose="020B0604020202020204" pitchFamily="34" charset="0"/>
                        </a:rPr>
                        <a:t>72%</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88 </a:t>
                      </a:r>
                    </a:p>
                  </a:txBody>
                  <a:tcPr marL="9525" marR="9525" marT="9525" marB="0" anchor="ctr">
                    <a:lnL w="3175" cap="flat" cmpd="sng" algn="ctr">
                      <a:solidFill>
                        <a:schemeClr val="bg1">
                          <a:lumMod val="65000"/>
                        </a:schemeClr>
                      </a:solidFill>
                      <a:prstDash val="solid"/>
                      <a:round/>
                      <a:headEnd type="none" w="med" len="med"/>
                      <a:tailEnd type="none" w="med" len="med"/>
                    </a:lnL>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rgbClr val="FFC000"/>
                    </a:solidFill>
                  </a:tcPr>
                </a:tc>
                <a:extLst>
                  <a:ext uri="{0D108BD9-81ED-4DB2-BD59-A6C34878D82A}">
                    <a16:rowId xmlns:a16="http://schemas.microsoft.com/office/drawing/2014/main" xmlns="" val="1726463854"/>
                  </a:ext>
                </a:extLst>
              </a:tr>
              <a:tr h="324000">
                <a:tc>
                  <a:txBody>
                    <a:bodyPr/>
                    <a:lstStyle/>
                    <a:p>
                      <a:pPr algn="l" fontAlgn="b"/>
                      <a:r>
                        <a:rPr lang="en-GB" sz="1000" b="0" i="0" u="none" strike="noStrike" dirty="0">
                          <a:solidFill>
                            <a:srgbClr val="000000"/>
                          </a:solidFill>
                          <a:effectLst/>
                          <a:latin typeface="Arial" panose="020B0604020202020204" pitchFamily="34" charset="0"/>
                          <a:cs typeface="Arial" panose="020B0604020202020204" pitchFamily="34" charset="0"/>
                        </a:rPr>
                        <a:t>Exploring history and heritage</a:t>
                      </a:r>
                    </a:p>
                  </a:txBody>
                  <a:tcPr marL="9525" marR="9525" marT="9525" marB="0" anchor="ctr">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fontAlgn="ctr"/>
                      <a:r>
                        <a:rPr lang="en-GB" sz="1000" b="0" i="0" u="none" strike="noStrike" dirty="0">
                          <a:solidFill>
                            <a:srgbClr val="000000"/>
                          </a:solidFill>
                          <a:effectLst/>
                          <a:latin typeface="Arial" panose="020B0604020202020204" pitchFamily="34" charset="0"/>
                          <a:cs typeface="Arial" panose="020B0604020202020204" pitchFamily="34" charset="0"/>
                        </a:rPr>
                        <a:t>71%</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fontAlgn="b"/>
                      <a:r>
                        <a:rPr lang="en-GB" sz="1000" b="0" i="0" u="none" strike="noStrike" dirty="0">
                          <a:solidFill>
                            <a:srgbClr val="000000"/>
                          </a:solidFill>
                          <a:effectLst/>
                          <a:latin typeface="Arial" panose="020B0604020202020204" pitchFamily="34" charset="0"/>
                          <a:cs typeface="Arial" panose="020B0604020202020204" pitchFamily="34" charset="0"/>
                        </a:rPr>
                        <a:t>96 </a:t>
                      </a:r>
                    </a:p>
                  </a:txBody>
                  <a:tcPr marL="9525" marR="9525" marT="9525" marB="0" anchor="ctr">
                    <a:lnL w="3175" cap="flat" cmpd="sng" algn="ctr">
                      <a:solidFill>
                        <a:schemeClr val="bg1">
                          <a:lumMod val="65000"/>
                        </a:schemeClr>
                      </a:solidFill>
                      <a:prstDash val="solid"/>
                      <a:round/>
                      <a:headEnd type="none" w="med" len="med"/>
                      <a:tailEnd type="none" w="med" len="med"/>
                    </a:lnL>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1601167589"/>
                  </a:ext>
                </a:extLst>
              </a:tr>
              <a:tr h="324000">
                <a:tc>
                  <a:txBody>
                    <a:bodyPr/>
                    <a:lstStyle/>
                    <a:p>
                      <a:pPr algn="l" fontAlgn="b"/>
                      <a:r>
                        <a:rPr lang="en-GB" sz="1000" b="0" i="0" u="none" strike="noStrike" dirty="0">
                          <a:solidFill>
                            <a:srgbClr val="000000"/>
                          </a:solidFill>
                          <a:effectLst/>
                          <a:latin typeface="Arial" panose="020B0604020202020204" pitchFamily="34" charset="0"/>
                          <a:cs typeface="Arial" panose="020B0604020202020204" pitchFamily="34" charset="0"/>
                        </a:rPr>
                        <a:t>Experiencing city life</a:t>
                      </a:r>
                    </a:p>
                  </a:txBody>
                  <a:tcPr marL="9525" marR="9525" marT="9525" marB="0" anchor="ctr">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fontAlgn="ctr"/>
                      <a:r>
                        <a:rPr lang="en-GB" sz="1000" b="0" i="0" u="none" strike="noStrike" dirty="0">
                          <a:solidFill>
                            <a:srgbClr val="000000"/>
                          </a:solidFill>
                          <a:effectLst/>
                          <a:latin typeface="Arial" panose="020B0604020202020204" pitchFamily="34" charset="0"/>
                          <a:cs typeface="Arial" panose="020B0604020202020204" pitchFamily="34" charset="0"/>
                        </a:rPr>
                        <a:t>67%</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fontAlgn="b"/>
                      <a:r>
                        <a:rPr lang="en-GB" sz="1000" b="0" i="0" u="none" strike="noStrike" dirty="0">
                          <a:solidFill>
                            <a:srgbClr val="000000"/>
                          </a:solidFill>
                          <a:effectLst/>
                          <a:latin typeface="Arial" panose="020B0604020202020204" pitchFamily="34" charset="0"/>
                          <a:cs typeface="Arial" panose="020B0604020202020204" pitchFamily="34" charset="0"/>
                        </a:rPr>
                        <a:t>94 </a:t>
                      </a:r>
                    </a:p>
                  </a:txBody>
                  <a:tcPr marL="9525" marR="9525" marT="9525" marB="0" anchor="ctr">
                    <a:lnL w="3175" cap="flat" cmpd="sng" algn="ctr">
                      <a:solidFill>
                        <a:schemeClr val="bg1">
                          <a:lumMod val="65000"/>
                        </a:schemeClr>
                      </a:solidFill>
                      <a:prstDash val="solid"/>
                      <a:round/>
                      <a:headEnd type="none" w="med" len="med"/>
                      <a:tailEnd type="none" w="med" len="med"/>
                    </a:lnL>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3180650140"/>
                  </a:ext>
                </a:extLst>
              </a:tr>
              <a:tr h="324000">
                <a:tc>
                  <a:txBody>
                    <a:bodyPr/>
                    <a:lstStyle/>
                    <a:p>
                      <a:pPr algn="l" fontAlgn="b"/>
                      <a:r>
                        <a:rPr lang="en-GB" sz="1000" b="0" i="0" u="none" strike="noStrike" dirty="0">
                          <a:solidFill>
                            <a:srgbClr val="000000"/>
                          </a:solidFill>
                          <a:effectLst/>
                          <a:latin typeface="Arial" panose="020B0604020202020204" pitchFamily="34" charset="0"/>
                          <a:cs typeface="Arial" panose="020B0604020202020204" pitchFamily="34" charset="0"/>
                        </a:rPr>
                        <a:t>Experiencing rural life &amp; scenery</a:t>
                      </a:r>
                    </a:p>
                  </a:txBody>
                  <a:tcPr marL="9525" marR="9525" marT="9525" marB="0" anchor="ctr">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fontAlgn="ctr"/>
                      <a:r>
                        <a:rPr lang="en-GB" sz="1000" b="0" i="0" u="none" strike="noStrike" dirty="0">
                          <a:solidFill>
                            <a:srgbClr val="000000"/>
                          </a:solidFill>
                          <a:effectLst/>
                          <a:latin typeface="Arial" panose="020B0604020202020204" pitchFamily="34" charset="0"/>
                          <a:cs typeface="Arial" panose="020B0604020202020204" pitchFamily="34" charset="0"/>
                        </a:rPr>
                        <a:t>61%</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fontAlgn="b"/>
                      <a:r>
                        <a:rPr lang="en-GB" sz="1000" b="0" i="0" u="none" strike="noStrike" dirty="0">
                          <a:solidFill>
                            <a:srgbClr val="000000"/>
                          </a:solidFill>
                          <a:effectLst/>
                          <a:latin typeface="Arial" panose="020B0604020202020204" pitchFamily="34" charset="0"/>
                          <a:cs typeface="Arial" panose="020B0604020202020204" pitchFamily="34" charset="0"/>
                        </a:rPr>
                        <a:t>100 </a:t>
                      </a:r>
                    </a:p>
                  </a:txBody>
                  <a:tcPr marL="9525" marR="9525" marT="9525" marB="0" anchor="ctr">
                    <a:lnL w="3175" cap="flat" cmpd="sng" algn="ctr">
                      <a:solidFill>
                        <a:schemeClr val="bg1">
                          <a:lumMod val="65000"/>
                        </a:schemeClr>
                      </a:solidFill>
                      <a:prstDash val="solid"/>
                      <a:round/>
                      <a:headEnd type="none" w="med" len="med"/>
                      <a:tailEnd type="none" w="med" len="med"/>
                    </a:lnL>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542381253"/>
                  </a:ext>
                </a:extLst>
              </a:tr>
              <a:tr h="324000">
                <a:tc>
                  <a:txBody>
                    <a:bodyPr/>
                    <a:lstStyle/>
                    <a:p>
                      <a:pPr algn="l" fontAlgn="b"/>
                      <a:r>
                        <a:rPr lang="en-GB" sz="1000" b="0" i="0" u="none" strike="noStrike" dirty="0">
                          <a:solidFill>
                            <a:srgbClr val="000000"/>
                          </a:solidFill>
                          <a:effectLst/>
                          <a:latin typeface="Arial" panose="020B0604020202020204" pitchFamily="34" charset="0"/>
                          <a:cs typeface="Arial" panose="020B0604020202020204" pitchFamily="34" charset="0"/>
                        </a:rPr>
                        <a:t>Outdoor leisure pursuits</a:t>
                      </a:r>
                    </a:p>
                  </a:txBody>
                  <a:tcPr marL="9525" marR="9525" marT="9525" marB="0" anchor="ctr">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fontAlgn="ctr"/>
                      <a:r>
                        <a:rPr lang="en-GB" sz="1000" b="0" i="0" u="none" strike="noStrike" dirty="0">
                          <a:solidFill>
                            <a:srgbClr val="000000"/>
                          </a:solidFill>
                          <a:effectLst/>
                          <a:latin typeface="Arial" panose="020B0604020202020204" pitchFamily="34" charset="0"/>
                          <a:cs typeface="Arial" panose="020B0604020202020204" pitchFamily="34" charset="0"/>
                        </a:rPr>
                        <a:t>60%</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fontAlgn="b"/>
                      <a:r>
                        <a:rPr lang="en-GB" sz="1000" b="0" i="0" u="none" strike="noStrike" dirty="0">
                          <a:solidFill>
                            <a:srgbClr val="000000"/>
                          </a:solidFill>
                          <a:effectLst/>
                          <a:latin typeface="Arial" panose="020B0604020202020204" pitchFamily="34" charset="0"/>
                          <a:cs typeface="Arial" panose="020B0604020202020204" pitchFamily="34" charset="0"/>
                        </a:rPr>
                        <a:t>105 </a:t>
                      </a:r>
                    </a:p>
                  </a:txBody>
                  <a:tcPr marL="9525" marR="9525" marT="9525" marB="0" anchor="ctr">
                    <a:lnL w="3175" cap="flat" cmpd="sng" algn="ctr">
                      <a:solidFill>
                        <a:schemeClr val="bg1">
                          <a:lumMod val="65000"/>
                        </a:schemeClr>
                      </a:solidFill>
                      <a:prstDash val="solid"/>
                      <a:round/>
                      <a:headEnd type="none" w="med" len="med"/>
                      <a:tailEnd type="none" w="med" len="med"/>
                    </a:lnL>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3468587080"/>
                  </a:ext>
                </a:extLst>
              </a:tr>
              <a:tr h="324000">
                <a:tc>
                  <a:txBody>
                    <a:bodyPr/>
                    <a:lstStyle/>
                    <a:p>
                      <a:pPr algn="l" fontAlgn="b"/>
                      <a:r>
                        <a:rPr lang="en-GB" sz="1000" b="0" i="0" u="none" strike="noStrike" dirty="0">
                          <a:solidFill>
                            <a:srgbClr val="000000"/>
                          </a:solidFill>
                          <a:effectLst/>
                          <a:latin typeface="Arial" panose="020B0604020202020204" pitchFamily="34" charset="0"/>
                          <a:cs typeface="Arial" panose="020B0604020202020204" pitchFamily="34" charset="0"/>
                        </a:rPr>
                        <a:t>Attending cultural / music / sports events</a:t>
                      </a:r>
                    </a:p>
                  </a:txBody>
                  <a:tcPr marL="9525" marR="9525" marT="9525" marB="0" anchor="ctr">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fontAlgn="ctr"/>
                      <a:r>
                        <a:rPr lang="en-GB" sz="1000" b="0" i="0" u="none" strike="noStrike" dirty="0">
                          <a:solidFill>
                            <a:srgbClr val="000000"/>
                          </a:solidFill>
                          <a:effectLst/>
                          <a:latin typeface="Arial" panose="020B0604020202020204" pitchFamily="34" charset="0"/>
                          <a:cs typeface="Arial" panose="020B0604020202020204" pitchFamily="34" charset="0"/>
                        </a:rPr>
                        <a:t>56%</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chemeClr val="bg1"/>
                    </a:solidFill>
                  </a:tcPr>
                </a:tc>
                <a:tc>
                  <a:txBody>
                    <a:bodyPr/>
                    <a:lstStyle/>
                    <a:p>
                      <a:pPr algn="ctr" fontAlgn="b"/>
                      <a:r>
                        <a:rPr lang="en-GB" sz="1000" b="0" i="0" u="none" strike="noStrike" dirty="0">
                          <a:solidFill>
                            <a:srgbClr val="000000"/>
                          </a:solidFill>
                          <a:effectLst/>
                          <a:latin typeface="Arial" panose="020B0604020202020204" pitchFamily="34" charset="0"/>
                          <a:cs typeface="Arial" panose="020B0604020202020204" pitchFamily="34" charset="0"/>
                        </a:rPr>
                        <a:t>104 </a:t>
                      </a:r>
                    </a:p>
                  </a:txBody>
                  <a:tcPr marL="9525" marR="9525" marT="9525" marB="0" anchor="ctr">
                    <a:lnL w="3175" cap="flat" cmpd="sng" algn="ctr">
                      <a:solidFill>
                        <a:schemeClr val="bg1">
                          <a:lumMod val="65000"/>
                        </a:schemeClr>
                      </a:solidFill>
                      <a:prstDash val="solid"/>
                      <a:round/>
                      <a:headEnd type="none" w="med" len="med"/>
                      <a:tailEnd type="none" w="med" len="med"/>
                    </a:lnL>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1289559496"/>
                  </a:ext>
                </a:extLst>
              </a:tr>
              <a:tr h="324000">
                <a:tc>
                  <a:txBody>
                    <a:bodyPr/>
                    <a:lstStyle/>
                    <a:p>
                      <a:pPr algn="l" fontAlgn="b"/>
                      <a:r>
                        <a:rPr lang="en-GB" sz="1000" b="0" i="0" u="none" strike="noStrike" dirty="0">
                          <a:solidFill>
                            <a:srgbClr val="000000"/>
                          </a:solidFill>
                          <a:effectLst/>
                          <a:latin typeface="Arial" panose="020B0604020202020204" pitchFamily="34" charset="0"/>
                          <a:cs typeface="Arial" panose="020B0604020202020204" pitchFamily="34" charset="0"/>
                        </a:rPr>
                        <a:t>Challenge and / or action</a:t>
                      </a:r>
                    </a:p>
                  </a:txBody>
                  <a:tcPr marL="9525" marR="9525" marT="9525" marB="0" anchor="ctr">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solidFill>
                      <a:schemeClr val="bg1"/>
                    </a:solidFill>
                  </a:tcPr>
                </a:tc>
                <a:tc>
                  <a:txBody>
                    <a:bodyPr/>
                    <a:lstStyle/>
                    <a:p>
                      <a:pPr algn="ctr" fontAlgn="ctr"/>
                      <a:r>
                        <a:rPr lang="en-GB" sz="1000" b="0" i="0" u="none" strike="noStrike" dirty="0">
                          <a:solidFill>
                            <a:srgbClr val="000000"/>
                          </a:solidFill>
                          <a:effectLst/>
                          <a:latin typeface="Arial" panose="020B0604020202020204" pitchFamily="34" charset="0"/>
                          <a:cs typeface="Arial" panose="020B0604020202020204" pitchFamily="34" charset="0"/>
                        </a:rPr>
                        <a:t>37%</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solidFill>
                      <a:schemeClr val="bg1"/>
                    </a:solid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120 </a:t>
                      </a:r>
                    </a:p>
                  </a:txBody>
                  <a:tcPr marL="9525" marR="9525" marT="9525" marB="0" anchor="ctr">
                    <a:lnL w="3175" cap="flat" cmpd="sng" algn="ctr">
                      <a:solidFill>
                        <a:schemeClr val="bg1">
                          <a:lumMod val="65000"/>
                        </a:schemeClr>
                      </a:solidFill>
                      <a:prstDash val="solid"/>
                      <a:round/>
                      <a:headEnd type="none" w="med" len="med"/>
                      <a:tailEnd type="none" w="med" len="med"/>
                    </a:lnL>
                    <a:lnT w="3175" cap="flat" cmpd="sng" algn="ctr">
                      <a:solidFill>
                        <a:schemeClr val="bg1">
                          <a:lumMod val="65000"/>
                        </a:schemeClr>
                      </a:solidFill>
                      <a:prstDash val="solid"/>
                      <a:round/>
                      <a:headEnd type="none" w="med" len="med"/>
                      <a:tailEnd type="none" w="med" len="med"/>
                    </a:lnT>
                    <a:solidFill>
                      <a:srgbClr val="00B050"/>
                    </a:solidFill>
                  </a:tcPr>
                </a:tc>
                <a:extLst>
                  <a:ext uri="{0D108BD9-81ED-4DB2-BD59-A6C34878D82A}">
                    <a16:rowId xmlns:a16="http://schemas.microsoft.com/office/drawing/2014/main" xmlns="" val="1428051378"/>
                  </a:ext>
                </a:extLst>
              </a:tr>
            </a:tbl>
          </a:graphicData>
        </a:graphic>
      </p:graphicFrame>
      <p:sp>
        <p:nvSpPr>
          <p:cNvPr id="3" name="Rectangle 2"/>
          <p:cNvSpPr/>
          <p:nvPr/>
        </p:nvSpPr>
        <p:spPr>
          <a:xfrm>
            <a:off x="352419" y="1775959"/>
            <a:ext cx="4140001" cy="697627"/>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CONSIDERATION OF ACTIVITY </a:t>
            </a:r>
          </a:p>
          <a:p>
            <a:pPr>
              <a:lnSpc>
                <a:spcPts val="1100"/>
              </a:lnSpc>
            </a:pPr>
            <a:r>
              <a:rPr lang="en-GB" sz="1200" b="1" dirty="0">
                <a:solidFill>
                  <a:srgbClr val="120742"/>
                </a:solidFill>
                <a:latin typeface="Arial" panose="020B0604020202020204" pitchFamily="34" charset="0"/>
                <a:cs typeface="Arial" panose="020B0604020202020204" pitchFamily="34" charset="0"/>
              </a:rPr>
              <a:t>CLUSTERS ON HOLIDAY TO ENGLAND </a:t>
            </a:r>
          </a:p>
          <a:p>
            <a:r>
              <a:rPr lang="en-GB" sz="700" dirty="0">
                <a:latin typeface="Arial" panose="020B0604020202020204" pitchFamily="34" charset="0"/>
                <a:cs typeface="Arial" panose="020B0604020202020204" pitchFamily="34" charset="0"/>
              </a:rPr>
              <a:t>TOP 2 BOX (DEFINITELY WOULD OR VERY LIKELY TO) CONSIDERATION OF ACTIVITY CLUSTERS ON HOLIDAY TO ENGLAND AND INDEXING AGAINST “GLOBAL” TOP 2 BOX SCORES. BOTH COLUMNS SHOW / BASED ON NORMALISED DATA</a:t>
            </a:r>
          </a:p>
        </p:txBody>
      </p:sp>
      <p:sp>
        <p:nvSpPr>
          <p:cNvPr id="12" name="Oval 11"/>
          <p:cNvSpPr/>
          <p:nvPr/>
        </p:nvSpPr>
        <p:spPr>
          <a:xfrm>
            <a:off x="8371260" y="169332"/>
            <a:ext cx="527544" cy="519092"/>
          </a:xfrm>
          <a:prstGeom prst="ellipse">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t"/>
          <a:lstStyle/>
          <a:p>
            <a:pPr algn="ctr"/>
            <a:endParaRPr lang="en-US" sz="800" dirty="0">
              <a:solidFill>
                <a:schemeClr val="tx1"/>
              </a:solidFill>
              <a:latin typeface="Arial" panose="020B0604020202020204" pitchFamily="34" charset="0"/>
            </a:endParaRPr>
          </a:p>
        </p:txBody>
      </p:sp>
      <p:graphicFrame>
        <p:nvGraphicFramePr>
          <p:cNvPr id="14" name="Chart Placeholder 7"/>
          <p:cNvGraphicFramePr>
            <a:graphicFrameLocks/>
          </p:cNvGraphicFramePr>
          <p:nvPr>
            <p:extLst>
              <p:ext uri="{D42A27DB-BD31-4B8C-83A1-F6EECF244321}">
                <p14:modId xmlns:p14="http://schemas.microsoft.com/office/powerpoint/2010/main" val="2199812119"/>
              </p:ext>
            </p:extLst>
          </p:nvPr>
        </p:nvGraphicFramePr>
        <p:xfrm>
          <a:off x="-180926" y="849138"/>
          <a:ext cx="9743207" cy="467610"/>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22" name="Table 21"/>
          <p:cNvGraphicFramePr>
            <a:graphicFrameLocks noGrp="1"/>
          </p:cNvGraphicFramePr>
          <p:nvPr>
            <p:extLst>
              <p:ext uri="{D42A27DB-BD31-4B8C-83A1-F6EECF244321}">
                <p14:modId xmlns:p14="http://schemas.microsoft.com/office/powerpoint/2010/main" val="2834181586"/>
              </p:ext>
            </p:extLst>
          </p:nvPr>
        </p:nvGraphicFramePr>
        <p:xfrm>
          <a:off x="4745949" y="2590699"/>
          <a:ext cx="4140000" cy="3636000"/>
        </p:xfrm>
        <a:graphic>
          <a:graphicData uri="http://schemas.openxmlformats.org/drawingml/2006/table">
            <a:tbl>
              <a:tblPr>
                <a:tableStyleId>{5C22544A-7EE6-4342-B048-85BDC9FD1C3A}</a:tableStyleId>
              </a:tblPr>
              <a:tblGrid>
                <a:gridCol w="2440800">
                  <a:extLst>
                    <a:ext uri="{9D8B030D-6E8A-4147-A177-3AD203B41FA5}">
                      <a16:colId xmlns:a16="http://schemas.microsoft.com/office/drawing/2014/main" xmlns="" val="1103061090"/>
                    </a:ext>
                  </a:extLst>
                </a:gridCol>
                <a:gridCol w="849600">
                  <a:extLst>
                    <a:ext uri="{9D8B030D-6E8A-4147-A177-3AD203B41FA5}">
                      <a16:colId xmlns:a16="http://schemas.microsoft.com/office/drawing/2014/main" xmlns="" val="644159123"/>
                    </a:ext>
                  </a:extLst>
                </a:gridCol>
                <a:gridCol w="849600">
                  <a:extLst>
                    <a:ext uri="{9D8B030D-6E8A-4147-A177-3AD203B41FA5}">
                      <a16:colId xmlns:a16="http://schemas.microsoft.com/office/drawing/2014/main" xmlns="" val="3859757549"/>
                    </a:ext>
                  </a:extLst>
                </a:gridCol>
              </a:tblGrid>
              <a:tr h="396000">
                <a:tc>
                  <a:txBody>
                    <a:bodyPr/>
                    <a:lstStyle/>
                    <a:p>
                      <a:pPr algn="l" fontAlgn="b"/>
                      <a:r>
                        <a:rPr lang="en-GB" sz="1200" b="1" i="0" u="none" strike="noStrike" dirty="0">
                          <a:solidFill>
                            <a:schemeClr val="tx1"/>
                          </a:solidFill>
                          <a:effectLst/>
                          <a:latin typeface="Arial" panose="020B0604020202020204" pitchFamily="34" charset="0"/>
                          <a:cs typeface="Arial" panose="020B0604020202020204" pitchFamily="34" charset="0"/>
                        </a:rPr>
                        <a:t>ACTIVITY (1-10 of 40)</a:t>
                      </a:r>
                      <a:endParaRPr lang="en-GB" sz="1600" b="1" i="0" u="none" strike="noStrike" dirty="0">
                        <a:solidFill>
                          <a:schemeClr val="tx1"/>
                        </a:solidFill>
                        <a:effectLst/>
                        <a:latin typeface="Arial" panose="020B0604020202020204" pitchFamily="34" charset="0"/>
                        <a:cs typeface="Arial" panose="020B0604020202020204" pitchFamily="34" charset="0"/>
                      </a:endParaRP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12700" cmpd="sng">
                      <a:noFill/>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457200" rtl="0" eaLnBrk="1" fontAlgn="ctr" latinLnBrk="0" hangingPunct="1">
                        <a:lnSpc>
                          <a:spcPct val="100000"/>
                        </a:lnSpc>
                        <a:spcBef>
                          <a:spcPts val="0"/>
                        </a:spcBef>
                        <a:spcAft>
                          <a:spcPts val="0"/>
                        </a:spcAft>
                        <a:buClrTx/>
                        <a:buSzTx/>
                        <a:buFontTx/>
                        <a:buNone/>
                        <a:tabLst/>
                        <a:defRPr/>
                      </a:pPr>
                      <a:r>
                        <a:rPr kumimoji="0" lang="en-GB" sz="900" b="1" i="0" u="none" strike="noStrike" kern="1200" cap="none" spc="0" normalizeH="0" baseline="0" noProof="0" dirty="0">
                          <a:ln>
                            <a:noFill/>
                          </a:ln>
                          <a:solidFill>
                            <a:srgbClr val="120742"/>
                          </a:solidFill>
                          <a:effectLst/>
                          <a:uLnTx/>
                          <a:uFillTx/>
                          <a:latin typeface="Arial" panose="020B0604020202020204" pitchFamily="34" charset="0"/>
                          <a:ea typeface="+mn-ea"/>
                          <a:cs typeface="Arial" panose="020B0604020202020204" pitchFamily="34" charset="0"/>
                        </a:rPr>
                        <a:t>DEFINITELY / VERY LIKELY</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12700" cmpd="sng">
                      <a:noFill/>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200" b="1" i="0" u="none" strike="noStrike" dirty="0">
                          <a:solidFill>
                            <a:schemeClr val="tx1"/>
                          </a:solidFill>
                          <a:effectLst/>
                          <a:latin typeface="Arial" panose="020B0604020202020204" pitchFamily="34" charset="0"/>
                          <a:cs typeface="Arial" panose="020B0604020202020204" pitchFamily="34" charset="0"/>
                        </a:rPr>
                        <a:t>INDEX </a:t>
                      </a:r>
                    </a:p>
                    <a:p>
                      <a:pPr algn="ctr" fontAlgn="b"/>
                      <a:r>
                        <a:rPr lang="en-GB" sz="700" b="1" i="0" u="none" strike="noStrike" dirty="0">
                          <a:solidFill>
                            <a:schemeClr val="tx1"/>
                          </a:solidFill>
                          <a:effectLst/>
                          <a:latin typeface="Arial" panose="020B0604020202020204" pitchFamily="34" charset="0"/>
                          <a:cs typeface="Arial" panose="020B0604020202020204" pitchFamily="34" charset="0"/>
                        </a:rPr>
                        <a:t>IMPORTANCE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12700" cmpd="sng">
                      <a:noFill/>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255244487"/>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Seeing world famous or iconic places</a:t>
                      </a: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73%</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160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extLst>
                  <a:ext uri="{0D108BD9-81ED-4DB2-BD59-A6C34878D82A}">
                    <a16:rowId xmlns:a16="http://schemas.microsoft.com/office/drawing/2014/main" xmlns="" val="2005986910"/>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Visiting a castle/palace/historic house</a:t>
                      </a: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71%</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133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extLst>
                  <a:ext uri="{0D108BD9-81ED-4DB2-BD59-A6C34878D82A}">
                    <a16:rowId xmlns:a16="http://schemas.microsoft.com/office/drawing/2014/main" xmlns="" val="4167075963"/>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Trying local food &amp; drink specialities</a:t>
                      </a: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71%</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145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extLst>
                  <a:ext uri="{0D108BD9-81ED-4DB2-BD59-A6C34878D82A}">
                    <a16:rowId xmlns:a16="http://schemas.microsoft.com/office/drawing/2014/main" xmlns="" val="2265351345"/>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Visiting a historic monument</a:t>
                      </a: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70%</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143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extLst>
                  <a:ext uri="{0D108BD9-81ED-4DB2-BD59-A6C34878D82A}">
                    <a16:rowId xmlns:a16="http://schemas.microsoft.com/office/drawing/2014/main" xmlns="" val="2373551203"/>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Visiting a museum</a:t>
                      </a: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64%</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bg1"/>
                          </a:solidFill>
                          <a:effectLst/>
                          <a:latin typeface="Arial" panose="020B0604020202020204" pitchFamily="34" charset="0"/>
                          <a:cs typeface="Arial" panose="020B0604020202020204" pitchFamily="34" charset="0"/>
                        </a:rPr>
                        <a:t>123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00B050"/>
                    </a:solidFill>
                  </a:tcPr>
                </a:tc>
                <a:extLst>
                  <a:ext uri="{0D108BD9-81ED-4DB2-BD59-A6C34878D82A}">
                    <a16:rowId xmlns:a16="http://schemas.microsoft.com/office/drawing/2014/main" xmlns="" val="1189524845"/>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Having a gourmet meal</a:t>
                      </a: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64%</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101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824507888"/>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Visiting a park/garden</a:t>
                      </a: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63%</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102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463063126"/>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Event associated with local traditions</a:t>
                      </a: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63%</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106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789088986"/>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Short (&lt; 2hrs) country or coastal walk</a:t>
                      </a: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62%</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95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214850825"/>
                  </a:ext>
                </a:extLst>
              </a:tr>
              <a:tr h="324000">
                <a:tc>
                  <a:txBody>
                    <a:bodyPr/>
                    <a:lstStyle/>
                    <a:p>
                      <a:pPr algn="l" fontAlgn="b"/>
                      <a:r>
                        <a:rPr lang="en-GB" sz="1000" b="0" i="0" u="none" strike="noStrike" dirty="0">
                          <a:solidFill>
                            <a:schemeClr val="tx1"/>
                          </a:solidFill>
                          <a:effectLst/>
                          <a:latin typeface="Arial" panose="020B0604020202020204" pitchFamily="34" charset="0"/>
                          <a:cs typeface="Arial" panose="020B0604020202020204" pitchFamily="34" charset="0"/>
                        </a:rPr>
                        <a:t>Food &amp; drink tour or attraction</a:t>
                      </a:r>
                    </a:p>
                  </a:txBody>
                  <a:tcPr marL="9525" marR="9525" marT="9525" marB="0" anchor="ctr">
                    <a:lnL w="12700" cmpd="sng">
                      <a:noFill/>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61%</a:t>
                      </a:r>
                    </a:p>
                  </a:txBody>
                  <a:tcPr marL="9525" marR="9525" marT="9525" marB="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tc>
                  <a:txBody>
                    <a:bodyPr/>
                    <a:lstStyle/>
                    <a:p>
                      <a:pPr algn="ctr" fontAlgn="b"/>
                      <a:r>
                        <a:rPr lang="en-GB" sz="1000" b="0" i="0" u="none" strike="noStrike" dirty="0">
                          <a:solidFill>
                            <a:schemeClr val="tx1"/>
                          </a:solidFill>
                          <a:effectLst/>
                          <a:latin typeface="Arial" panose="020B0604020202020204" pitchFamily="34" charset="0"/>
                          <a:cs typeface="Arial" panose="020B0604020202020204" pitchFamily="34" charset="0"/>
                        </a:rPr>
                        <a:t>105 </a:t>
                      </a:r>
                    </a:p>
                  </a:txBody>
                  <a:tcPr marL="9525" marR="9525" marT="9525" marB="0" anchor="ctr">
                    <a:lnL w="3175" cap="flat" cmpd="sng" algn="ctr">
                      <a:solidFill>
                        <a:schemeClr val="bg1">
                          <a:lumMod val="65000"/>
                        </a:schemeClr>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xmlns="" val="3781145162"/>
                  </a:ext>
                </a:extLst>
              </a:tr>
            </a:tbl>
          </a:graphicData>
        </a:graphic>
      </p:graphicFrame>
      <p:pic>
        <p:nvPicPr>
          <p:cNvPr id="6" name="Picture 5"/>
          <p:cNvPicPr>
            <a:picLocks noChangeAspect="1"/>
          </p:cNvPicPr>
          <p:nvPr/>
        </p:nvPicPr>
        <p:blipFill>
          <a:blip r:embed="rId4">
            <a:clrChange>
              <a:clrFrom>
                <a:srgbClr val="FFFFFF"/>
              </a:clrFrom>
              <a:clrTo>
                <a:srgbClr val="FFFFFF">
                  <a:alpha val="0"/>
                </a:srgbClr>
              </a:clrTo>
            </a:clrChange>
          </a:blip>
          <a:stretch>
            <a:fillRect/>
          </a:stretch>
        </p:blipFill>
        <p:spPr>
          <a:xfrm>
            <a:off x="7118198" y="6384361"/>
            <a:ext cx="947246" cy="257740"/>
          </a:xfrm>
          <a:prstGeom prst="rect">
            <a:avLst/>
          </a:prstGeom>
        </p:spPr>
      </p:pic>
      <p:pic>
        <p:nvPicPr>
          <p:cNvPr id="24" name="Picture 23"/>
          <p:cNvPicPr>
            <a:picLocks noChangeAspect="1"/>
          </p:cNvPicPr>
          <p:nvPr/>
        </p:nvPicPr>
        <p:blipFill rotWithShape="1">
          <a:blip r:embed="rId5"/>
          <a:srcRect l="17343" t="4419" r="12023" b="12561"/>
          <a:stretch/>
        </p:blipFill>
        <p:spPr>
          <a:xfrm>
            <a:off x="8172950" y="6341608"/>
            <a:ext cx="359990" cy="355944"/>
          </a:xfrm>
          <a:prstGeom prst="ellipse">
            <a:avLst/>
          </a:prstGeom>
        </p:spPr>
      </p:pic>
      <p:sp>
        <p:nvSpPr>
          <p:cNvPr id="37" name="Rectangle 36"/>
          <p:cNvSpPr/>
          <p:nvPr/>
        </p:nvSpPr>
        <p:spPr>
          <a:xfrm>
            <a:off x="4745949" y="1775959"/>
            <a:ext cx="4312326" cy="697627"/>
          </a:xfrm>
          <a:prstGeom prst="rect">
            <a:avLst/>
          </a:prstGeom>
        </p:spPr>
        <p:txBody>
          <a:bodyPr wrap="square" lIns="0">
            <a:spAutoFit/>
          </a:bodyPr>
          <a:lstStyle/>
          <a:p>
            <a:pPr>
              <a:lnSpc>
                <a:spcPts val="1100"/>
              </a:lnSpc>
            </a:pPr>
            <a:r>
              <a:rPr lang="en-GB" sz="1200" b="1" dirty="0">
                <a:solidFill>
                  <a:srgbClr val="120742"/>
                </a:solidFill>
                <a:latin typeface="Arial" panose="020B0604020202020204" pitchFamily="34" charset="0"/>
                <a:cs typeface="Arial" panose="020B0604020202020204" pitchFamily="34" charset="0"/>
              </a:rPr>
              <a:t>MOST CONSIDERED ACTIVITIES ON HOLIDAY TO ENGLAND AND IMPORTANCE VS. CHOOSING ENGLAND</a:t>
            </a:r>
          </a:p>
          <a:p>
            <a:r>
              <a:rPr lang="en-GB" sz="700" dirty="0">
                <a:latin typeface="Arial" panose="020B0604020202020204" pitchFamily="34" charset="0"/>
                <a:cs typeface="Arial" panose="020B0604020202020204" pitchFamily="34" charset="0"/>
              </a:rPr>
              <a:t>TOP 2 BOX (DEFINITELY WOULD OR VERY LIKELY TO) CONSIDERATION OF ACTIVITY ON HOLIDAY TO ENGLAND) AND TOP 2 BOX (SOLE/VERY IMPORTANT REASON) IMPORTANCE OF ACTIVITY VS. CHOSING ENGLAND INDEXED AGAINST AVERAGE IMPORTANCE OF ACTIVITIES</a:t>
            </a:r>
          </a:p>
        </p:txBody>
      </p:sp>
      <p:sp>
        <p:nvSpPr>
          <p:cNvPr id="38" name="TextBox 37"/>
          <p:cNvSpPr txBox="1"/>
          <p:nvPr/>
        </p:nvSpPr>
        <p:spPr>
          <a:xfrm>
            <a:off x="5303521" y="274989"/>
            <a:ext cx="3035630" cy="307777"/>
          </a:xfrm>
          <a:prstGeom prst="rect">
            <a:avLst/>
          </a:prstGeom>
          <a:noFill/>
        </p:spPr>
        <p:txBody>
          <a:bodyPr wrap="square" rtlCol="0">
            <a:spAutoFit/>
          </a:bodyPr>
          <a:lstStyle/>
          <a:p>
            <a:pPr algn="r"/>
            <a:r>
              <a:rPr lang="en-GB" sz="1400" b="1" dirty="0">
                <a:solidFill>
                  <a:schemeClr val="bg1"/>
                </a:solidFill>
                <a:latin typeface="Arial" panose="020B0604020202020204" pitchFamily="34" charset="0"/>
                <a:cs typeface="Arial" panose="020B0604020202020204" pitchFamily="34" charset="0"/>
              </a:rPr>
              <a:t>United States</a:t>
            </a:r>
          </a:p>
        </p:txBody>
      </p:sp>
      <p:sp>
        <p:nvSpPr>
          <p:cNvPr id="39" name="Rectangle 38"/>
          <p:cNvSpPr/>
          <p:nvPr/>
        </p:nvSpPr>
        <p:spPr>
          <a:xfrm>
            <a:off x="289556" y="5377777"/>
            <a:ext cx="4179342" cy="848922"/>
          </a:xfrm>
          <a:prstGeom prst="rect">
            <a:avLst/>
          </a:prstGeom>
          <a:solidFill>
            <a:schemeClr val="bg1"/>
          </a:solidFill>
          <a:ln>
            <a:solidFill>
              <a:schemeClr val="bg1"/>
            </a:solidFill>
          </a:ln>
          <a:effectLst/>
        </p:spPr>
        <p:style>
          <a:lnRef idx="1">
            <a:schemeClr val="accent1"/>
          </a:lnRef>
          <a:fillRef idx="3">
            <a:schemeClr val="accent1"/>
          </a:fillRef>
          <a:effectRef idx="2">
            <a:schemeClr val="accent1"/>
          </a:effectRef>
          <a:fontRef idx="minor">
            <a:schemeClr val="lt1"/>
          </a:fontRef>
        </p:style>
        <p:txBody>
          <a:bodyPr rtlCol="0" anchor="ctr"/>
          <a:lstStyle/>
          <a:p>
            <a:r>
              <a:rPr lang="en-GB" sz="1100" dirty="0">
                <a:solidFill>
                  <a:schemeClr val="tx1"/>
                </a:solidFill>
                <a:latin typeface="Arial" panose="020B0604020202020204" pitchFamily="34" charset="0"/>
                <a:cs typeface="Arial" panose="020B0604020202020204" pitchFamily="34" charset="0"/>
              </a:rPr>
              <a:t>The most considered activities are also the strongest drivers of visitation. Food/drink relatively key, but in the sense of local specialities (gourmet meals is an average driver)</a:t>
            </a:r>
          </a:p>
        </p:txBody>
      </p:sp>
      <p:sp>
        <p:nvSpPr>
          <p:cNvPr id="40" name="Isosceles Triangle 39"/>
          <p:cNvSpPr/>
          <p:nvPr/>
        </p:nvSpPr>
        <p:spPr>
          <a:xfrm rot="16200000">
            <a:off x="4287936" y="5744319"/>
            <a:ext cx="284188" cy="115839"/>
          </a:xfrm>
          <a:prstGeom prst="triangle">
            <a:avLst/>
          </a:prstGeom>
          <a:solidFill>
            <a:srgbClr val="12074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GB" dirty="0"/>
          </a:p>
        </p:txBody>
      </p:sp>
      <p:pic>
        <p:nvPicPr>
          <p:cNvPr id="25" name="Picture 24"/>
          <p:cNvPicPr>
            <a:picLocks noChangeAspect="1"/>
          </p:cNvPicPr>
          <p:nvPr/>
        </p:nvPicPr>
        <p:blipFill>
          <a:blip r:embed="rId6">
            <a:clrChange>
              <a:clrFrom>
                <a:srgbClr val="000000">
                  <a:alpha val="0"/>
                </a:srgbClr>
              </a:clrFrom>
              <a:clrTo>
                <a:srgbClr val="000000">
                  <a:alpha val="0"/>
                </a:srgbClr>
              </a:clrTo>
            </a:clrChange>
            <a:extLst>
              <a:ext uri="{28A0092B-C50C-407E-A947-70E740481C1C}">
                <a14:useLocalDpi xmlns:a14="http://schemas.microsoft.com/office/drawing/2010/main" val="0"/>
              </a:ext>
            </a:extLst>
          </a:blip>
          <a:stretch>
            <a:fillRect/>
          </a:stretch>
        </p:blipFill>
        <p:spPr>
          <a:xfrm>
            <a:off x="8356244" y="224188"/>
            <a:ext cx="556800" cy="417600"/>
          </a:xfrm>
          <a:prstGeom prst="roundRect">
            <a:avLst>
              <a:gd name="adj" fmla="val 8594"/>
            </a:avLst>
          </a:prstGeom>
          <a:noFill/>
          <a:ln>
            <a:noFill/>
          </a:ln>
          <a:effectLst/>
        </p:spPr>
      </p:pic>
      <p:sp>
        <p:nvSpPr>
          <p:cNvPr id="27" name="Rectangle 26"/>
          <p:cNvSpPr/>
          <p:nvPr/>
        </p:nvSpPr>
        <p:spPr>
          <a:xfrm>
            <a:off x="352419" y="932365"/>
            <a:ext cx="2633153" cy="318480"/>
          </a:xfrm>
          <a:prstGeom prst="rect">
            <a:avLst/>
          </a:prstGeom>
          <a:noFill/>
        </p:spPr>
        <p:txBody>
          <a:bodyPr wrap="square" lIns="0" tIns="36000" rIns="0" bIns="0" anchor="ctr">
            <a:spAutoFit/>
          </a:bodyPr>
          <a:lstStyle/>
          <a:p>
            <a:pPr algn="r">
              <a:lnSpc>
                <a:spcPts val="1100"/>
              </a:lnSpc>
            </a:pPr>
            <a:r>
              <a:rPr lang="en-GB" sz="1200" b="1" dirty="0">
                <a:latin typeface="Arial" panose="020B0604020202020204" pitchFamily="34" charset="0"/>
                <a:cs typeface="Arial" panose="020B0604020202020204" pitchFamily="34" charset="0"/>
              </a:rPr>
              <a:t>ATTITUDE TOWARDS TAKING A HOLIDAY TO ENGLAND IN FUTURE</a:t>
            </a:r>
            <a:endParaRPr lang="en-GB" sz="1200" b="1" dirty="0">
              <a:solidFill>
                <a:srgbClr val="00B050"/>
              </a:solidFill>
              <a:latin typeface="Arial" panose="020B0604020202020204" pitchFamily="34" charset="0"/>
              <a:cs typeface="Arial" panose="020B0604020202020204" pitchFamily="34" charset="0"/>
            </a:endParaRPr>
          </a:p>
        </p:txBody>
      </p:sp>
      <p:sp>
        <p:nvSpPr>
          <p:cNvPr id="35" name="Oval 34"/>
          <p:cNvSpPr/>
          <p:nvPr/>
        </p:nvSpPr>
        <p:spPr>
          <a:xfrm>
            <a:off x="8385500" y="819359"/>
            <a:ext cx="527544" cy="519092"/>
          </a:xfrm>
          <a:prstGeom prst="ellipse">
            <a:avLst/>
          </a:prstGeom>
          <a:solidFill>
            <a:srgbClr val="120742"/>
          </a:solidFill>
          <a:ln>
            <a:noFill/>
          </a:ln>
        </p:spPr>
        <p:style>
          <a:lnRef idx="1">
            <a:schemeClr val="accent1"/>
          </a:lnRef>
          <a:fillRef idx="3">
            <a:schemeClr val="accent1"/>
          </a:fillRef>
          <a:effectRef idx="2">
            <a:schemeClr val="accent1"/>
          </a:effectRef>
          <a:fontRef idx="minor">
            <a:schemeClr val="lt1"/>
          </a:fontRef>
        </p:style>
        <p:txBody>
          <a:bodyPr wrap="none" lIns="0" tIns="36000" rIns="0" rtlCol="0" anchor="ctr"/>
          <a:lstStyle/>
          <a:p>
            <a:pPr algn="ctr"/>
            <a:r>
              <a:rPr lang="en-US" sz="1400" b="1" dirty="0">
                <a:solidFill>
                  <a:schemeClr val="bg1"/>
                </a:solidFill>
                <a:latin typeface="Arial" panose="020B0604020202020204" pitchFamily="34" charset="0"/>
                <a:cs typeface="Arial" panose="020B0604020202020204" pitchFamily="34" charset="0"/>
              </a:rPr>
              <a:t>90%</a:t>
            </a:r>
          </a:p>
        </p:txBody>
      </p:sp>
      <p:sp>
        <p:nvSpPr>
          <p:cNvPr id="36" name="TextBox 35"/>
          <p:cNvSpPr txBox="1"/>
          <p:nvPr/>
        </p:nvSpPr>
        <p:spPr>
          <a:xfrm>
            <a:off x="8072808" y="1339907"/>
            <a:ext cx="1152927" cy="400110"/>
          </a:xfrm>
          <a:prstGeom prst="rect">
            <a:avLst/>
          </a:prstGeom>
          <a:noFill/>
        </p:spPr>
        <p:txBody>
          <a:bodyPr wrap="square" lIns="0" rIns="0" rtlCol="0">
            <a:spAutoFit/>
          </a:bodyPr>
          <a:lstStyle/>
          <a:p>
            <a:pPr algn="ctr"/>
            <a:r>
              <a:rPr lang="en-GB" sz="1000" dirty="0"/>
              <a:t>NET England </a:t>
            </a:r>
          </a:p>
          <a:p>
            <a:pPr algn="ctr"/>
            <a:r>
              <a:rPr lang="en-GB" sz="1000" dirty="0"/>
              <a:t>consideration</a:t>
            </a:r>
          </a:p>
        </p:txBody>
      </p:sp>
      <p:sp>
        <p:nvSpPr>
          <p:cNvPr id="43" name="TextBox 42"/>
          <p:cNvSpPr txBox="1"/>
          <p:nvPr/>
        </p:nvSpPr>
        <p:spPr>
          <a:xfrm>
            <a:off x="4662249" y="6279242"/>
            <a:ext cx="1616148" cy="246221"/>
          </a:xfrm>
          <a:prstGeom prst="rect">
            <a:avLst/>
          </a:prstGeom>
          <a:noFill/>
        </p:spPr>
        <p:txBody>
          <a:bodyPr wrap="none" rtlCol="0">
            <a:spAutoFit/>
          </a:bodyPr>
          <a:lstStyle/>
          <a:p>
            <a:r>
              <a:rPr lang="en-GB" sz="1000" i="1" dirty="0">
                <a:latin typeface="Arial" panose="020B0604020202020204" pitchFamily="34" charset="0"/>
                <a:cs typeface="Arial" panose="020B0604020202020204" pitchFamily="34" charset="0"/>
              </a:rPr>
              <a:t>List continues overleaf …</a:t>
            </a:r>
          </a:p>
        </p:txBody>
      </p:sp>
      <p:sp>
        <p:nvSpPr>
          <p:cNvPr id="26" name="Rectangle 25">
            <a:extLst>
              <a:ext uri="{FF2B5EF4-FFF2-40B4-BE49-F238E27FC236}">
                <a16:creationId xmlns:a16="http://schemas.microsoft.com/office/drawing/2014/main" xmlns="" id="{7F3F098E-D543-42E0-9302-24D17189C32F}"/>
              </a:ext>
            </a:extLst>
          </p:cNvPr>
          <p:cNvSpPr/>
          <p:nvPr/>
        </p:nvSpPr>
        <p:spPr>
          <a:xfrm>
            <a:off x="3010159" y="1245080"/>
            <a:ext cx="846386" cy="276999"/>
          </a:xfrm>
          <a:prstGeom prst="rect">
            <a:avLst/>
          </a:prstGeom>
          <a:solidFill>
            <a:schemeClr val="bg1"/>
          </a:solidFill>
        </p:spPr>
        <p:txBody>
          <a:bodyPr wrap="none" lIns="0" tIns="0" rIns="0" bIns="0">
            <a:spAutoFit/>
          </a:bodyPr>
          <a:lstStyle/>
          <a:p>
            <a:r>
              <a:rPr lang="en-GB" sz="900" dirty="0">
                <a:solidFill>
                  <a:srgbClr val="120742"/>
                </a:solidFill>
                <a:latin typeface="Arial" panose="020B0604020202020204" pitchFamily="34" charset="0"/>
                <a:cs typeface="Arial" panose="020B0604020202020204" pitchFamily="34" charset="0"/>
              </a:rPr>
              <a:t>Would definitely </a:t>
            </a:r>
          </a:p>
          <a:p>
            <a:r>
              <a:rPr lang="en-GB" sz="900" dirty="0">
                <a:solidFill>
                  <a:srgbClr val="120742"/>
                </a:solidFill>
                <a:latin typeface="Arial" panose="020B0604020202020204" pitchFamily="34" charset="0"/>
                <a:cs typeface="Arial" panose="020B0604020202020204" pitchFamily="34" charset="0"/>
              </a:rPr>
              <a:t>consider</a:t>
            </a:r>
          </a:p>
        </p:txBody>
      </p:sp>
      <p:sp>
        <p:nvSpPr>
          <p:cNvPr id="28" name="Rectangle 27">
            <a:extLst>
              <a:ext uri="{FF2B5EF4-FFF2-40B4-BE49-F238E27FC236}">
                <a16:creationId xmlns:a16="http://schemas.microsoft.com/office/drawing/2014/main" xmlns="" id="{EDC93A72-810D-4888-B0E7-A83661062D14}"/>
              </a:ext>
            </a:extLst>
          </p:cNvPr>
          <p:cNvSpPr/>
          <p:nvPr/>
        </p:nvSpPr>
        <p:spPr>
          <a:xfrm>
            <a:off x="6522433" y="1245080"/>
            <a:ext cx="852798" cy="276999"/>
          </a:xfrm>
          <a:prstGeom prst="rect">
            <a:avLst/>
          </a:prstGeom>
          <a:solidFill>
            <a:schemeClr val="bg1"/>
          </a:solidFill>
        </p:spPr>
        <p:txBody>
          <a:bodyPr wrap="none" lIns="0" tIns="0" rIns="0" bIns="0">
            <a:spAutoFit/>
          </a:bodyPr>
          <a:lstStyle/>
          <a:p>
            <a:r>
              <a:rPr lang="en-GB" sz="900" dirty="0">
                <a:solidFill>
                  <a:srgbClr val="00B050"/>
                </a:solidFill>
                <a:latin typeface="Arial" panose="020B0604020202020204" pitchFamily="34" charset="0"/>
                <a:cs typeface="Arial" panose="020B0604020202020204" pitchFamily="34" charset="0"/>
              </a:rPr>
              <a:t>England holiday </a:t>
            </a:r>
          </a:p>
          <a:p>
            <a:r>
              <a:rPr lang="en-GB" sz="900" dirty="0">
                <a:solidFill>
                  <a:srgbClr val="00B050"/>
                </a:solidFill>
                <a:latin typeface="Arial" panose="020B0604020202020204" pitchFamily="34" charset="0"/>
                <a:cs typeface="Arial" panose="020B0604020202020204" pitchFamily="34" charset="0"/>
              </a:rPr>
              <a:t>already booked</a:t>
            </a:r>
          </a:p>
        </p:txBody>
      </p:sp>
      <p:sp>
        <p:nvSpPr>
          <p:cNvPr id="29" name="Rectangle 28">
            <a:extLst>
              <a:ext uri="{FF2B5EF4-FFF2-40B4-BE49-F238E27FC236}">
                <a16:creationId xmlns:a16="http://schemas.microsoft.com/office/drawing/2014/main" xmlns="" id="{AC27B4F0-E622-4F1F-BD63-818B8A3BEFAC}"/>
              </a:ext>
            </a:extLst>
          </p:cNvPr>
          <p:cNvSpPr/>
          <p:nvPr/>
        </p:nvSpPr>
        <p:spPr>
          <a:xfrm>
            <a:off x="5069803" y="1245080"/>
            <a:ext cx="621965" cy="276999"/>
          </a:xfrm>
          <a:prstGeom prst="rect">
            <a:avLst/>
          </a:prstGeom>
          <a:solidFill>
            <a:schemeClr val="bg1"/>
          </a:solidFill>
        </p:spPr>
        <p:txBody>
          <a:bodyPr wrap="none" lIns="0" tIns="0" rIns="0" bIns="0">
            <a:spAutoFit/>
          </a:bodyPr>
          <a:lstStyle/>
          <a:p>
            <a:r>
              <a:rPr lang="en-GB" sz="900" dirty="0">
                <a:solidFill>
                  <a:srgbClr val="92D050"/>
                </a:solidFill>
                <a:latin typeface="Arial" panose="020B0604020202020204" pitchFamily="34" charset="0"/>
                <a:cs typeface="Arial" panose="020B0604020202020204" pitchFamily="34" charset="0"/>
              </a:rPr>
              <a:t>Actively</a:t>
            </a:r>
          </a:p>
          <a:p>
            <a:r>
              <a:rPr lang="en-GB" sz="900" dirty="0">
                <a:solidFill>
                  <a:srgbClr val="92D050"/>
                </a:solidFill>
                <a:latin typeface="Arial" panose="020B0604020202020204" pitchFamily="34" charset="0"/>
                <a:cs typeface="Arial" panose="020B0604020202020204" pitchFamily="34" charset="0"/>
              </a:rPr>
              <a:t>considering </a:t>
            </a:r>
          </a:p>
        </p:txBody>
      </p:sp>
      <p:sp>
        <p:nvSpPr>
          <p:cNvPr id="30" name="TextBox 29">
            <a:extLst>
              <a:ext uri="{FF2B5EF4-FFF2-40B4-BE49-F238E27FC236}">
                <a16:creationId xmlns:a16="http://schemas.microsoft.com/office/drawing/2014/main" xmlns="" id="{25A9B0F5-389E-4ECE-82D8-C0F599106EBF}"/>
              </a:ext>
            </a:extLst>
          </p:cNvPr>
          <p:cNvSpPr txBox="1"/>
          <p:nvPr/>
        </p:nvSpPr>
        <p:spPr>
          <a:xfrm>
            <a:off x="2286001" y="291920"/>
            <a:ext cx="4616112" cy="246221"/>
          </a:xfrm>
          <a:prstGeom prst="rect">
            <a:avLst/>
          </a:prstGeom>
          <a:noFill/>
        </p:spPr>
        <p:txBody>
          <a:bodyPr wrap="square" lIns="0" rIns="0" rtlCol="0">
            <a:spAutoFit/>
          </a:bodyPr>
          <a:lstStyle/>
          <a:p>
            <a:pPr algn="r"/>
            <a:r>
              <a:rPr lang="en-GB" sz="1000" u="sng" dirty="0">
                <a:solidFill>
                  <a:schemeClr val="bg1"/>
                </a:solidFill>
                <a:latin typeface="Arial" panose="020B0604020202020204" pitchFamily="34" charset="0"/>
                <a:cs typeface="Arial" panose="020B0604020202020204" pitchFamily="34" charset="0"/>
              </a:rPr>
              <a:t>3,087,000 trips to England</a:t>
            </a:r>
            <a:r>
              <a:rPr lang="en-GB" sz="1000" dirty="0">
                <a:solidFill>
                  <a:schemeClr val="bg1"/>
                </a:solidFill>
                <a:latin typeface="Arial" panose="020B0604020202020204" pitchFamily="34" charset="0"/>
                <a:cs typeface="Arial" panose="020B0604020202020204" pitchFamily="34" charset="0"/>
              </a:rPr>
              <a:t> in 2016 (rank 2) … </a:t>
            </a:r>
            <a:r>
              <a:rPr lang="en-GB" sz="1000" dirty="0" smtClean="0">
                <a:solidFill>
                  <a:schemeClr val="bg1"/>
                </a:solidFill>
                <a:latin typeface="Arial" panose="020B0604020202020204" pitchFamily="34" charset="0"/>
                <a:cs typeface="Arial" panose="020B0604020202020204" pitchFamily="34" charset="0"/>
              </a:rPr>
              <a:t>including </a:t>
            </a:r>
            <a:r>
              <a:rPr lang="en-GB" sz="1000" u="sng" dirty="0" smtClean="0">
                <a:solidFill>
                  <a:schemeClr val="bg1"/>
                </a:solidFill>
                <a:latin typeface="Arial" panose="020B0604020202020204" pitchFamily="34" charset="0"/>
                <a:cs typeface="Arial" panose="020B0604020202020204" pitchFamily="34" charset="0"/>
              </a:rPr>
              <a:t>37</a:t>
            </a:r>
            <a:r>
              <a:rPr lang="en-GB" sz="1000" u="sng" dirty="0">
                <a:solidFill>
                  <a:schemeClr val="bg1"/>
                </a:solidFill>
                <a:latin typeface="Arial" panose="020B0604020202020204" pitchFamily="34" charset="0"/>
                <a:cs typeface="Arial" panose="020B0604020202020204" pitchFamily="34" charset="0"/>
              </a:rPr>
              <a:t>% to rest of England </a:t>
            </a:r>
            <a:r>
              <a:rPr lang="en-GB" sz="1000" u="sng" dirty="0" smtClean="0">
                <a:solidFill>
                  <a:schemeClr val="bg1"/>
                </a:solidFill>
                <a:latin typeface="Arial" panose="020B0604020202020204" pitchFamily="34" charset="0"/>
                <a:cs typeface="Arial" panose="020B0604020202020204" pitchFamily="34" charset="0"/>
              </a:rPr>
              <a:t>*</a:t>
            </a:r>
            <a:endParaRPr lang="en-GB" sz="1000" u="sng" dirty="0">
              <a:solidFill>
                <a:schemeClr val="bg1"/>
              </a:solidFill>
              <a:latin typeface="Arial" panose="020B0604020202020204" pitchFamily="34" charset="0"/>
              <a:cs typeface="Arial" panose="020B0604020202020204" pitchFamily="34" charset="0"/>
            </a:endParaRPr>
          </a:p>
        </p:txBody>
      </p:sp>
      <p:sp>
        <p:nvSpPr>
          <p:cNvPr id="31" name="TextBox 30"/>
          <p:cNvSpPr txBox="1"/>
          <p:nvPr/>
        </p:nvSpPr>
        <p:spPr>
          <a:xfrm>
            <a:off x="318553" y="6611779"/>
            <a:ext cx="792108" cy="246221"/>
          </a:xfrm>
          <a:prstGeom prst="rect">
            <a:avLst/>
          </a:prstGeom>
          <a:noFill/>
        </p:spPr>
        <p:txBody>
          <a:bodyPr wrap="none" rtlCol="0">
            <a:spAutoFit/>
          </a:bodyPr>
          <a:lstStyle/>
          <a:p>
            <a:r>
              <a:rPr lang="en-GB" sz="1000" dirty="0" smtClean="0">
                <a:latin typeface="Arial" panose="020B0604020202020204" pitchFamily="34" charset="0"/>
                <a:cs typeface="Arial" panose="020B0604020202020204" pitchFamily="34" charset="0"/>
              </a:rPr>
              <a:t>*IPS 2016</a:t>
            </a:r>
            <a:endParaRPr lang="en-GB" sz="10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958051247"/>
      </p:ext>
    </p:extLst>
  </p:cSld>
  <p:clrMapOvr>
    <a:masterClrMapping/>
  </p:clrMapOvr>
</p:sld>
</file>

<file path=ppt/theme/theme1.xml><?xml version="1.0" encoding="utf-8"?>
<a:theme xmlns:a="http://schemas.openxmlformats.org/drawingml/2006/main" name="VisitEngland powerpoint template 4x3 final">
  <a:themeElements>
    <a:clrScheme name="Custom 5">
      <a:dk1>
        <a:srgbClr val="120742"/>
      </a:dk1>
      <a:lt1>
        <a:sysClr val="window" lastClr="FFFFFF"/>
      </a:lt1>
      <a:dk2>
        <a:srgbClr val="231F20"/>
      </a:dk2>
      <a:lt2>
        <a:srgbClr val="518A45"/>
      </a:lt2>
      <a:accent1>
        <a:srgbClr val="120742"/>
      </a:accent1>
      <a:accent2>
        <a:srgbClr val="C00000"/>
      </a:accent2>
      <a:accent3>
        <a:srgbClr val="518A45"/>
      </a:accent3>
      <a:accent4>
        <a:srgbClr val="FDB332"/>
      </a:accent4>
      <a:accent5>
        <a:srgbClr val="157EAB"/>
      </a:accent5>
      <a:accent6>
        <a:srgbClr val="BFDBF7"/>
      </a:accent6>
      <a:hlink>
        <a:srgbClr val="120742"/>
      </a:hlink>
      <a:folHlink>
        <a:srgbClr val="C000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VisitEngland powerpoint template 4x3.pptx" id="{F9122EB2-9122-4133-9072-A0D5C8C93379}" vid="{E9A80902-61CD-4BB9-82B6-E0FB00EB522A}"/>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Override1.xml><?xml version="1.0" encoding="utf-8"?>
<a:themeOverride xmlns:a="http://schemas.openxmlformats.org/drawingml/2006/main">
  <a:clrScheme name="Custom 4">
    <a:dk1>
      <a:srgbClr val="120742"/>
    </a:dk1>
    <a:lt1>
      <a:sysClr val="window" lastClr="FFFFFF"/>
    </a:lt1>
    <a:dk2>
      <a:srgbClr val="4B5461"/>
    </a:dk2>
    <a:lt2>
      <a:srgbClr val="A1AEAF"/>
    </a:lt2>
    <a:accent1>
      <a:srgbClr val="120742"/>
    </a:accent1>
    <a:accent2>
      <a:srgbClr val="C00000"/>
    </a:accent2>
    <a:accent3>
      <a:srgbClr val="518A45"/>
    </a:accent3>
    <a:accent4>
      <a:srgbClr val="FDB332"/>
    </a:accent4>
    <a:accent5>
      <a:srgbClr val="157EAB"/>
    </a:accent5>
    <a:accent6>
      <a:srgbClr val="BFDBF7"/>
    </a:accent6>
    <a:hlink>
      <a:srgbClr val="120742"/>
    </a:hlink>
    <a:folHlink>
      <a:srgbClr val="C000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0.xml><?xml version="1.0" encoding="utf-8"?>
<a:themeOverride xmlns:a="http://schemas.openxmlformats.org/drawingml/2006/main">
  <a:clrScheme name="Custom 4">
    <a:dk1>
      <a:srgbClr val="120742"/>
    </a:dk1>
    <a:lt1>
      <a:sysClr val="window" lastClr="FFFFFF"/>
    </a:lt1>
    <a:dk2>
      <a:srgbClr val="4B5461"/>
    </a:dk2>
    <a:lt2>
      <a:srgbClr val="A1AEAF"/>
    </a:lt2>
    <a:accent1>
      <a:srgbClr val="120742"/>
    </a:accent1>
    <a:accent2>
      <a:srgbClr val="C00000"/>
    </a:accent2>
    <a:accent3>
      <a:srgbClr val="518A45"/>
    </a:accent3>
    <a:accent4>
      <a:srgbClr val="FDB332"/>
    </a:accent4>
    <a:accent5>
      <a:srgbClr val="157EAB"/>
    </a:accent5>
    <a:accent6>
      <a:srgbClr val="BFDBF7"/>
    </a:accent6>
    <a:hlink>
      <a:srgbClr val="120742"/>
    </a:hlink>
    <a:folHlink>
      <a:srgbClr val="C000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1.xml><?xml version="1.0" encoding="utf-8"?>
<a:themeOverride xmlns:a="http://schemas.openxmlformats.org/drawingml/2006/main">
  <a:clrScheme name="Custom 4">
    <a:dk1>
      <a:srgbClr val="120742"/>
    </a:dk1>
    <a:lt1>
      <a:sysClr val="window" lastClr="FFFFFF"/>
    </a:lt1>
    <a:dk2>
      <a:srgbClr val="4B5461"/>
    </a:dk2>
    <a:lt2>
      <a:srgbClr val="A1AEAF"/>
    </a:lt2>
    <a:accent1>
      <a:srgbClr val="120742"/>
    </a:accent1>
    <a:accent2>
      <a:srgbClr val="C00000"/>
    </a:accent2>
    <a:accent3>
      <a:srgbClr val="518A45"/>
    </a:accent3>
    <a:accent4>
      <a:srgbClr val="FDB332"/>
    </a:accent4>
    <a:accent5>
      <a:srgbClr val="157EAB"/>
    </a:accent5>
    <a:accent6>
      <a:srgbClr val="BFDBF7"/>
    </a:accent6>
    <a:hlink>
      <a:srgbClr val="120742"/>
    </a:hlink>
    <a:folHlink>
      <a:srgbClr val="C000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2.xml><?xml version="1.0" encoding="utf-8"?>
<a:themeOverride xmlns:a="http://schemas.openxmlformats.org/drawingml/2006/main">
  <a:clrScheme name="Custom 4">
    <a:dk1>
      <a:srgbClr val="120742"/>
    </a:dk1>
    <a:lt1>
      <a:sysClr val="window" lastClr="FFFFFF"/>
    </a:lt1>
    <a:dk2>
      <a:srgbClr val="4B5461"/>
    </a:dk2>
    <a:lt2>
      <a:srgbClr val="A1AEAF"/>
    </a:lt2>
    <a:accent1>
      <a:srgbClr val="120742"/>
    </a:accent1>
    <a:accent2>
      <a:srgbClr val="C00000"/>
    </a:accent2>
    <a:accent3>
      <a:srgbClr val="518A45"/>
    </a:accent3>
    <a:accent4>
      <a:srgbClr val="FDB332"/>
    </a:accent4>
    <a:accent5>
      <a:srgbClr val="157EAB"/>
    </a:accent5>
    <a:accent6>
      <a:srgbClr val="BFDBF7"/>
    </a:accent6>
    <a:hlink>
      <a:srgbClr val="120742"/>
    </a:hlink>
    <a:folHlink>
      <a:srgbClr val="C000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3.xml><?xml version="1.0" encoding="utf-8"?>
<a:themeOverride xmlns:a="http://schemas.openxmlformats.org/drawingml/2006/main">
  <a:clrScheme name="Custom 4">
    <a:dk1>
      <a:srgbClr val="120742"/>
    </a:dk1>
    <a:lt1>
      <a:sysClr val="window" lastClr="FFFFFF"/>
    </a:lt1>
    <a:dk2>
      <a:srgbClr val="4B5461"/>
    </a:dk2>
    <a:lt2>
      <a:srgbClr val="A1AEAF"/>
    </a:lt2>
    <a:accent1>
      <a:srgbClr val="120742"/>
    </a:accent1>
    <a:accent2>
      <a:srgbClr val="C00000"/>
    </a:accent2>
    <a:accent3>
      <a:srgbClr val="518A45"/>
    </a:accent3>
    <a:accent4>
      <a:srgbClr val="FDB332"/>
    </a:accent4>
    <a:accent5>
      <a:srgbClr val="157EAB"/>
    </a:accent5>
    <a:accent6>
      <a:srgbClr val="BFDBF7"/>
    </a:accent6>
    <a:hlink>
      <a:srgbClr val="120742"/>
    </a:hlink>
    <a:folHlink>
      <a:srgbClr val="C000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4.xml><?xml version="1.0" encoding="utf-8"?>
<a:themeOverride xmlns:a="http://schemas.openxmlformats.org/drawingml/2006/main">
  <a:clrScheme name="Custom 4">
    <a:dk1>
      <a:srgbClr val="120742"/>
    </a:dk1>
    <a:lt1>
      <a:sysClr val="window" lastClr="FFFFFF"/>
    </a:lt1>
    <a:dk2>
      <a:srgbClr val="4B5461"/>
    </a:dk2>
    <a:lt2>
      <a:srgbClr val="A1AEAF"/>
    </a:lt2>
    <a:accent1>
      <a:srgbClr val="120742"/>
    </a:accent1>
    <a:accent2>
      <a:srgbClr val="C00000"/>
    </a:accent2>
    <a:accent3>
      <a:srgbClr val="518A45"/>
    </a:accent3>
    <a:accent4>
      <a:srgbClr val="FDB332"/>
    </a:accent4>
    <a:accent5>
      <a:srgbClr val="157EAB"/>
    </a:accent5>
    <a:accent6>
      <a:srgbClr val="BFDBF7"/>
    </a:accent6>
    <a:hlink>
      <a:srgbClr val="120742"/>
    </a:hlink>
    <a:folHlink>
      <a:srgbClr val="C000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5.xml><?xml version="1.0" encoding="utf-8"?>
<a:themeOverride xmlns:a="http://schemas.openxmlformats.org/drawingml/2006/main">
  <a:clrScheme name="Custom 4">
    <a:dk1>
      <a:srgbClr val="120742"/>
    </a:dk1>
    <a:lt1>
      <a:sysClr val="window" lastClr="FFFFFF"/>
    </a:lt1>
    <a:dk2>
      <a:srgbClr val="4B5461"/>
    </a:dk2>
    <a:lt2>
      <a:srgbClr val="A1AEAF"/>
    </a:lt2>
    <a:accent1>
      <a:srgbClr val="120742"/>
    </a:accent1>
    <a:accent2>
      <a:srgbClr val="C00000"/>
    </a:accent2>
    <a:accent3>
      <a:srgbClr val="518A45"/>
    </a:accent3>
    <a:accent4>
      <a:srgbClr val="FDB332"/>
    </a:accent4>
    <a:accent5>
      <a:srgbClr val="157EAB"/>
    </a:accent5>
    <a:accent6>
      <a:srgbClr val="BFDBF7"/>
    </a:accent6>
    <a:hlink>
      <a:srgbClr val="120742"/>
    </a:hlink>
    <a:folHlink>
      <a:srgbClr val="C000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6.xml><?xml version="1.0" encoding="utf-8"?>
<a:themeOverride xmlns:a="http://schemas.openxmlformats.org/drawingml/2006/main">
  <a:clrScheme name="Custom 4">
    <a:dk1>
      <a:srgbClr val="120742"/>
    </a:dk1>
    <a:lt1>
      <a:sysClr val="window" lastClr="FFFFFF"/>
    </a:lt1>
    <a:dk2>
      <a:srgbClr val="4B5461"/>
    </a:dk2>
    <a:lt2>
      <a:srgbClr val="A1AEAF"/>
    </a:lt2>
    <a:accent1>
      <a:srgbClr val="120742"/>
    </a:accent1>
    <a:accent2>
      <a:srgbClr val="C00000"/>
    </a:accent2>
    <a:accent3>
      <a:srgbClr val="518A45"/>
    </a:accent3>
    <a:accent4>
      <a:srgbClr val="FDB332"/>
    </a:accent4>
    <a:accent5>
      <a:srgbClr val="157EAB"/>
    </a:accent5>
    <a:accent6>
      <a:srgbClr val="BFDBF7"/>
    </a:accent6>
    <a:hlink>
      <a:srgbClr val="120742"/>
    </a:hlink>
    <a:folHlink>
      <a:srgbClr val="C000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7.xml><?xml version="1.0" encoding="utf-8"?>
<a:themeOverride xmlns:a="http://schemas.openxmlformats.org/drawingml/2006/main">
  <a:clrScheme name="Custom 4">
    <a:dk1>
      <a:srgbClr val="120742"/>
    </a:dk1>
    <a:lt1>
      <a:sysClr val="window" lastClr="FFFFFF"/>
    </a:lt1>
    <a:dk2>
      <a:srgbClr val="4B5461"/>
    </a:dk2>
    <a:lt2>
      <a:srgbClr val="A1AEAF"/>
    </a:lt2>
    <a:accent1>
      <a:srgbClr val="120742"/>
    </a:accent1>
    <a:accent2>
      <a:srgbClr val="C00000"/>
    </a:accent2>
    <a:accent3>
      <a:srgbClr val="518A45"/>
    </a:accent3>
    <a:accent4>
      <a:srgbClr val="FDB332"/>
    </a:accent4>
    <a:accent5>
      <a:srgbClr val="157EAB"/>
    </a:accent5>
    <a:accent6>
      <a:srgbClr val="BFDBF7"/>
    </a:accent6>
    <a:hlink>
      <a:srgbClr val="120742"/>
    </a:hlink>
    <a:folHlink>
      <a:srgbClr val="C000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8.xml><?xml version="1.0" encoding="utf-8"?>
<a:themeOverride xmlns:a="http://schemas.openxmlformats.org/drawingml/2006/main">
  <a:clrScheme name="Custom 4">
    <a:dk1>
      <a:srgbClr val="120742"/>
    </a:dk1>
    <a:lt1>
      <a:sysClr val="window" lastClr="FFFFFF"/>
    </a:lt1>
    <a:dk2>
      <a:srgbClr val="4B5461"/>
    </a:dk2>
    <a:lt2>
      <a:srgbClr val="A1AEAF"/>
    </a:lt2>
    <a:accent1>
      <a:srgbClr val="120742"/>
    </a:accent1>
    <a:accent2>
      <a:srgbClr val="C00000"/>
    </a:accent2>
    <a:accent3>
      <a:srgbClr val="518A45"/>
    </a:accent3>
    <a:accent4>
      <a:srgbClr val="FDB332"/>
    </a:accent4>
    <a:accent5>
      <a:srgbClr val="157EAB"/>
    </a:accent5>
    <a:accent6>
      <a:srgbClr val="BFDBF7"/>
    </a:accent6>
    <a:hlink>
      <a:srgbClr val="120742"/>
    </a:hlink>
    <a:folHlink>
      <a:srgbClr val="C000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9.xml><?xml version="1.0" encoding="utf-8"?>
<a:themeOverride xmlns:a="http://schemas.openxmlformats.org/drawingml/2006/main">
  <a:clrScheme name="Custom 4">
    <a:dk1>
      <a:srgbClr val="120742"/>
    </a:dk1>
    <a:lt1>
      <a:sysClr val="window" lastClr="FFFFFF"/>
    </a:lt1>
    <a:dk2>
      <a:srgbClr val="4B5461"/>
    </a:dk2>
    <a:lt2>
      <a:srgbClr val="A1AEAF"/>
    </a:lt2>
    <a:accent1>
      <a:srgbClr val="120742"/>
    </a:accent1>
    <a:accent2>
      <a:srgbClr val="C00000"/>
    </a:accent2>
    <a:accent3>
      <a:srgbClr val="518A45"/>
    </a:accent3>
    <a:accent4>
      <a:srgbClr val="FDB332"/>
    </a:accent4>
    <a:accent5>
      <a:srgbClr val="157EAB"/>
    </a:accent5>
    <a:accent6>
      <a:srgbClr val="BFDBF7"/>
    </a:accent6>
    <a:hlink>
      <a:srgbClr val="120742"/>
    </a:hlink>
    <a:folHlink>
      <a:srgbClr val="C000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xml><?xml version="1.0" encoding="utf-8"?>
<a:themeOverride xmlns:a="http://schemas.openxmlformats.org/drawingml/2006/main">
  <a:clrScheme name="Custom 4">
    <a:dk1>
      <a:srgbClr val="120742"/>
    </a:dk1>
    <a:lt1>
      <a:sysClr val="window" lastClr="FFFFFF"/>
    </a:lt1>
    <a:dk2>
      <a:srgbClr val="4B5461"/>
    </a:dk2>
    <a:lt2>
      <a:srgbClr val="A1AEAF"/>
    </a:lt2>
    <a:accent1>
      <a:srgbClr val="120742"/>
    </a:accent1>
    <a:accent2>
      <a:srgbClr val="C00000"/>
    </a:accent2>
    <a:accent3>
      <a:srgbClr val="518A45"/>
    </a:accent3>
    <a:accent4>
      <a:srgbClr val="FDB332"/>
    </a:accent4>
    <a:accent5>
      <a:srgbClr val="157EAB"/>
    </a:accent5>
    <a:accent6>
      <a:srgbClr val="BFDBF7"/>
    </a:accent6>
    <a:hlink>
      <a:srgbClr val="120742"/>
    </a:hlink>
    <a:folHlink>
      <a:srgbClr val="C000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0.xml><?xml version="1.0" encoding="utf-8"?>
<a:themeOverride xmlns:a="http://schemas.openxmlformats.org/drawingml/2006/main">
  <a:clrScheme name="Custom 4">
    <a:dk1>
      <a:srgbClr val="120742"/>
    </a:dk1>
    <a:lt1>
      <a:sysClr val="window" lastClr="FFFFFF"/>
    </a:lt1>
    <a:dk2>
      <a:srgbClr val="4B5461"/>
    </a:dk2>
    <a:lt2>
      <a:srgbClr val="A1AEAF"/>
    </a:lt2>
    <a:accent1>
      <a:srgbClr val="120742"/>
    </a:accent1>
    <a:accent2>
      <a:srgbClr val="C00000"/>
    </a:accent2>
    <a:accent3>
      <a:srgbClr val="518A45"/>
    </a:accent3>
    <a:accent4>
      <a:srgbClr val="FDB332"/>
    </a:accent4>
    <a:accent5>
      <a:srgbClr val="157EAB"/>
    </a:accent5>
    <a:accent6>
      <a:srgbClr val="BFDBF7"/>
    </a:accent6>
    <a:hlink>
      <a:srgbClr val="120742"/>
    </a:hlink>
    <a:folHlink>
      <a:srgbClr val="C000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1.xml><?xml version="1.0" encoding="utf-8"?>
<a:themeOverride xmlns:a="http://schemas.openxmlformats.org/drawingml/2006/main">
  <a:clrScheme name="Custom 4">
    <a:dk1>
      <a:srgbClr val="120742"/>
    </a:dk1>
    <a:lt1>
      <a:sysClr val="window" lastClr="FFFFFF"/>
    </a:lt1>
    <a:dk2>
      <a:srgbClr val="4B5461"/>
    </a:dk2>
    <a:lt2>
      <a:srgbClr val="A1AEAF"/>
    </a:lt2>
    <a:accent1>
      <a:srgbClr val="120742"/>
    </a:accent1>
    <a:accent2>
      <a:srgbClr val="C00000"/>
    </a:accent2>
    <a:accent3>
      <a:srgbClr val="518A45"/>
    </a:accent3>
    <a:accent4>
      <a:srgbClr val="FDB332"/>
    </a:accent4>
    <a:accent5>
      <a:srgbClr val="157EAB"/>
    </a:accent5>
    <a:accent6>
      <a:srgbClr val="BFDBF7"/>
    </a:accent6>
    <a:hlink>
      <a:srgbClr val="120742"/>
    </a:hlink>
    <a:folHlink>
      <a:srgbClr val="C000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2.xml><?xml version="1.0" encoding="utf-8"?>
<a:themeOverride xmlns:a="http://schemas.openxmlformats.org/drawingml/2006/main">
  <a:clrScheme name="Custom 4">
    <a:dk1>
      <a:srgbClr val="120742"/>
    </a:dk1>
    <a:lt1>
      <a:sysClr val="window" lastClr="FFFFFF"/>
    </a:lt1>
    <a:dk2>
      <a:srgbClr val="4B5461"/>
    </a:dk2>
    <a:lt2>
      <a:srgbClr val="A1AEAF"/>
    </a:lt2>
    <a:accent1>
      <a:srgbClr val="120742"/>
    </a:accent1>
    <a:accent2>
      <a:srgbClr val="C00000"/>
    </a:accent2>
    <a:accent3>
      <a:srgbClr val="518A45"/>
    </a:accent3>
    <a:accent4>
      <a:srgbClr val="FDB332"/>
    </a:accent4>
    <a:accent5>
      <a:srgbClr val="157EAB"/>
    </a:accent5>
    <a:accent6>
      <a:srgbClr val="BFDBF7"/>
    </a:accent6>
    <a:hlink>
      <a:srgbClr val="120742"/>
    </a:hlink>
    <a:folHlink>
      <a:srgbClr val="C000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3.xml><?xml version="1.0" encoding="utf-8"?>
<a:themeOverride xmlns:a="http://schemas.openxmlformats.org/drawingml/2006/main">
  <a:clrScheme name="Custom 4">
    <a:dk1>
      <a:srgbClr val="120742"/>
    </a:dk1>
    <a:lt1>
      <a:sysClr val="window" lastClr="FFFFFF"/>
    </a:lt1>
    <a:dk2>
      <a:srgbClr val="4B5461"/>
    </a:dk2>
    <a:lt2>
      <a:srgbClr val="A1AEAF"/>
    </a:lt2>
    <a:accent1>
      <a:srgbClr val="120742"/>
    </a:accent1>
    <a:accent2>
      <a:srgbClr val="C00000"/>
    </a:accent2>
    <a:accent3>
      <a:srgbClr val="518A45"/>
    </a:accent3>
    <a:accent4>
      <a:srgbClr val="FDB332"/>
    </a:accent4>
    <a:accent5>
      <a:srgbClr val="157EAB"/>
    </a:accent5>
    <a:accent6>
      <a:srgbClr val="BFDBF7"/>
    </a:accent6>
    <a:hlink>
      <a:srgbClr val="120742"/>
    </a:hlink>
    <a:folHlink>
      <a:srgbClr val="C000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4.xml><?xml version="1.0" encoding="utf-8"?>
<a:themeOverride xmlns:a="http://schemas.openxmlformats.org/drawingml/2006/main">
  <a:clrScheme name="Custom 4">
    <a:dk1>
      <a:srgbClr val="120742"/>
    </a:dk1>
    <a:lt1>
      <a:sysClr val="window" lastClr="FFFFFF"/>
    </a:lt1>
    <a:dk2>
      <a:srgbClr val="4B5461"/>
    </a:dk2>
    <a:lt2>
      <a:srgbClr val="A1AEAF"/>
    </a:lt2>
    <a:accent1>
      <a:srgbClr val="120742"/>
    </a:accent1>
    <a:accent2>
      <a:srgbClr val="C00000"/>
    </a:accent2>
    <a:accent3>
      <a:srgbClr val="518A45"/>
    </a:accent3>
    <a:accent4>
      <a:srgbClr val="FDB332"/>
    </a:accent4>
    <a:accent5>
      <a:srgbClr val="157EAB"/>
    </a:accent5>
    <a:accent6>
      <a:srgbClr val="BFDBF7"/>
    </a:accent6>
    <a:hlink>
      <a:srgbClr val="120742"/>
    </a:hlink>
    <a:folHlink>
      <a:srgbClr val="C000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5.xml><?xml version="1.0" encoding="utf-8"?>
<a:themeOverride xmlns:a="http://schemas.openxmlformats.org/drawingml/2006/main">
  <a:clrScheme name="Custom 4">
    <a:dk1>
      <a:srgbClr val="120742"/>
    </a:dk1>
    <a:lt1>
      <a:sysClr val="window" lastClr="FFFFFF"/>
    </a:lt1>
    <a:dk2>
      <a:srgbClr val="4B5461"/>
    </a:dk2>
    <a:lt2>
      <a:srgbClr val="A1AEAF"/>
    </a:lt2>
    <a:accent1>
      <a:srgbClr val="120742"/>
    </a:accent1>
    <a:accent2>
      <a:srgbClr val="C00000"/>
    </a:accent2>
    <a:accent3>
      <a:srgbClr val="518A45"/>
    </a:accent3>
    <a:accent4>
      <a:srgbClr val="FDB332"/>
    </a:accent4>
    <a:accent5>
      <a:srgbClr val="157EAB"/>
    </a:accent5>
    <a:accent6>
      <a:srgbClr val="BFDBF7"/>
    </a:accent6>
    <a:hlink>
      <a:srgbClr val="120742"/>
    </a:hlink>
    <a:folHlink>
      <a:srgbClr val="C000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6.xml><?xml version="1.0" encoding="utf-8"?>
<a:themeOverride xmlns:a="http://schemas.openxmlformats.org/drawingml/2006/main">
  <a:clrScheme name="Custom 4">
    <a:dk1>
      <a:srgbClr val="120742"/>
    </a:dk1>
    <a:lt1>
      <a:sysClr val="window" lastClr="FFFFFF"/>
    </a:lt1>
    <a:dk2>
      <a:srgbClr val="4B5461"/>
    </a:dk2>
    <a:lt2>
      <a:srgbClr val="A1AEAF"/>
    </a:lt2>
    <a:accent1>
      <a:srgbClr val="120742"/>
    </a:accent1>
    <a:accent2>
      <a:srgbClr val="C00000"/>
    </a:accent2>
    <a:accent3>
      <a:srgbClr val="518A45"/>
    </a:accent3>
    <a:accent4>
      <a:srgbClr val="FDB332"/>
    </a:accent4>
    <a:accent5>
      <a:srgbClr val="157EAB"/>
    </a:accent5>
    <a:accent6>
      <a:srgbClr val="BFDBF7"/>
    </a:accent6>
    <a:hlink>
      <a:srgbClr val="120742"/>
    </a:hlink>
    <a:folHlink>
      <a:srgbClr val="C000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7.xml><?xml version="1.0" encoding="utf-8"?>
<a:themeOverride xmlns:a="http://schemas.openxmlformats.org/drawingml/2006/main">
  <a:clrScheme name="Custom 4">
    <a:dk1>
      <a:srgbClr val="120742"/>
    </a:dk1>
    <a:lt1>
      <a:sysClr val="window" lastClr="FFFFFF"/>
    </a:lt1>
    <a:dk2>
      <a:srgbClr val="4B5461"/>
    </a:dk2>
    <a:lt2>
      <a:srgbClr val="A1AEAF"/>
    </a:lt2>
    <a:accent1>
      <a:srgbClr val="120742"/>
    </a:accent1>
    <a:accent2>
      <a:srgbClr val="C00000"/>
    </a:accent2>
    <a:accent3>
      <a:srgbClr val="518A45"/>
    </a:accent3>
    <a:accent4>
      <a:srgbClr val="FDB332"/>
    </a:accent4>
    <a:accent5>
      <a:srgbClr val="157EAB"/>
    </a:accent5>
    <a:accent6>
      <a:srgbClr val="BFDBF7"/>
    </a:accent6>
    <a:hlink>
      <a:srgbClr val="120742"/>
    </a:hlink>
    <a:folHlink>
      <a:srgbClr val="C000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8.xml><?xml version="1.0" encoding="utf-8"?>
<a:themeOverride xmlns:a="http://schemas.openxmlformats.org/drawingml/2006/main">
  <a:clrScheme name="Custom 4">
    <a:dk1>
      <a:srgbClr val="120742"/>
    </a:dk1>
    <a:lt1>
      <a:sysClr val="window" lastClr="FFFFFF"/>
    </a:lt1>
    <a:dk2>
      <a:srgbClr val="4B5461"/>
    </a:dk2>
    <a:lt2>
      <a:srgbClr val="A1AEAF"/>
    </a:lt2>
    <a:accent1>
      <a:srgbClr val="120742"/>
    </a:accent1>
    <a:accent2>
      <a:srgbClr val="C00000"/>
    </a:accent2>
    <a:accent3>
      <a:srgbClr val="518A45"/>
    </a:accent3>
    <a:accent4>
      <a:srgbClr val="FDB332"/>
    </a:accent4>
    <a:accent5>
      <a:srgbClr val="157EAB"/>
    </a:accent5>
    <a:accent6>
      <a:srgbClr val="BFDBF7"/>
    </a:accent6>
    <a:hlink>
      <a:srgbClr val="120742"/>
    </a:hlink>
    <a:folHlink>
      <a:srgbClr val="C000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9.xml><?xml version="1.0" encoding="utf-8"?>
<a:themeOverride xmlns:a="http://schemas.openxmlformats.org/drawingml/2006/main">
  <a:clrScheme name="Custom 4">
    <a:dk1>
      <a:srgbClr val="120742"/>
    </a:dk1>
    <a:lt1>
      <a:sysClr val="window" lastClr="FFFFFF"/>
    </a:lt1>
    <a:dk2>
      <a:srgbClr val="4B5461"/>
    </a:dk2>
    <a:lt2>
      <a:srgbClr val="A1AEAF"/>
    </a:lt2>
    <a:accent1>
      <a:srgbClr val="120742"/>
    </a:accent1>
    <a:accent2>
      <a:srgbClr val="C00000"/>
    </a:accent2>
    <a:accent3>
      <a:srgbClr val="518A45"/>
    </a:accent3>
    <a:accent4>
      <a:srgbClr val="FDB332"/>
    </a:accent4>
    <a:accent5>
      <a:srgbClr val="157EAB"/>
    </a:accent5>
    <a:accent6>
      <a:srgbClr val="BFDBF7"/>
    </a:accent6>
    <a:hlink>
      <a:srgbClr val="120742"/>
    </a:hlink>
    <a:folHlink>
      <a:srgbClr val="C000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xml><?xml version="1.0" encoding="utf-8"?>
<a:themeOverride xmlns:a="http://schemas.openxmlformats.org/drawingml/2006/main">
  <a:clrScheme name="Custom 4">
    <a:dk1>
      <a:srgbClr val="120742"/>
    </a:dk1>
    <a:lt1>
      <a:sysClr val="window" lastClr="FFFFFF"/>
    </a:lt1>
    <a:dk2>
      <a:srgbClr val="4B5461"/>
    </a:dk2>
    <a:lt2>
      <a:srgbClr val="A1AEAF"/>
    </a:lt2>
    <a:accent1>
      <a:srgbClr val="120742"/>
    </a:accent1>
    <a:accent2>
      <a:srgbClr val="C00000"/>
    </a:accent2>
    <a:accent3>
      <a:srgbClr val="518A45"/>
    </a:accent3>
    <a:accent4>
      <a:srgbClr val="FDB332"/>
    </a:accent4>
    <a:accent5>
      <a:srgbClr val="157EAB"/>
    </a:accent5>
    <a:accent6>
      <a:srgbClr val="BFDBF7"/>
    </a:accent6>
    <a:hlink>
      <a:srgbClr val="120742"/>
    </a:hlink>
    <a:folHlink>
      <a:srgbClr val="C000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0.xml><?xml version="1.0" encoding="utf-8"?>
<a:themeOverride xmlns:a="http://schemas.openxmlformats.org/drawingml/2006/main">
  <a:clrScheme name="Custom 4">
    <a:dk1>
      <a:srgbClr val="120742"/>
    </a:dk1>
    <a:lt1>
      <a:sysClr val="window" lastClr="FFFFFF"/>
    </a:lt1>
    <a:dk2>
      <a:srgbClr val="4B5461"/>
    </a:dk2>
    <a:lt2>
      <a:srgbClr val="A1AEAF"/>
    </a:lt2>
    <a:accent1>
      <a:srgbClr val="120742"/>
    </a:accent1>
    <a:accent2>
      <a:srgbClr val="C00000"/>
    </a:accent2>
    <a:accent3>
      <a:srgbClr val="518A45"/>
    </a:accent3>
    <a:accent4>
      <a:srgbClr val="FDB332"/>
    </a:accent4>
    <a:accent5>
      <a:srgbClr val="157EAB"/>
    </a:accent5>
    <a:accent6>
      <a:srgbClr val="BFDBF7"/>
    </a:accent6>
    <a:hlink>
      <a:srgbClr val="120742"/>
    </a:hlink>
    <a:folHlink>
      <a:srgbClr val="C000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1.xml><?xml version="1.0" encoding="utf-8"?>
<a:themeOverride xmlns:a="http://schemas.openxmlformats.org/drawingml/2006/main">
  <a:clrScheme name="Custom 4">
    <a:dk1>
      <a:srgbClr val="120742"/>
    </a:dk1>
    <a:lt1>
      <a:sysClr val="window" lastClr="FFFFFF"/>
    </a:lt1>
    <a:dk2>
      <a:srgbClr val="4B5461"/>
    </a:dk2>
    <a:lt2>
      <a:srgbClr val="A1AEAF"/>
    </a:lt2>
    <a:accent1>
      <a:srgbClr val="120742"/>
    </a:accent1>
    <a:accent2>
      <a:srgbClr val="C00000"/>
    </a:accent2>
    <a:accent3>
      <a:srgbClr val="518A45"/>
    </a:accent3>
    <a:accent4>
      <a:srgbClr val="FDB332"/>
    </a:accent4>
    <a:accent5>
      <a:srgbClr val="157EAB"/>
    </a:accent5>
    <a:accent6>
      <a:srgbClr val="BFDBF7"/>
    </a:accent6>
    <a:hlink>
      <a:srgbClr val="120742"/>
    </a:hlink>
    <a:folHlink>
      <a:srgbClr val="C000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2.xml><?xml version="1.0" encoding="utf-8"?>
<a:themeOverride xmlns:a="http://schemas.openxmlformats.org/drawingml/2006/main">
  <a:clrScheme name="Custom 4">
    <a:dk1>
      <a:srgbClr val="120742"/>
    </a:dk1>
    <a:lt1>
      <a:sysClr val="window" lastClr="FFFFFF"/>
    </a:lt1>
    <a:dk2>
      <a:srgbClr val="4B5461"/>
    </a:dk2>
    <a:lt2>
      <a:srgbClr val="A1AEAF"/>
    </a:lt2>
    <a:accent1>
      <a:srgbClr val="120742"/>
    </a:accent1>
    <a:accent2>
      <a:srgbClr val="C00000"/>
    </a:accent2>
    <a:accent3>
      <a:srgbClr val="518A45"/>
    </a:accent3>
    <a:accent4>
      <a:srgbClr val="FDB332"/>
    </a:accent4>
    <a:accent5>
      <a:srgbClr val="157EAB"/>
    </a:accent5>
    <a:accent6>
      <a:srgbClr val="BFDBF7"/>
    </a:accent6>
    <a:hlink>
      <a:srgbClr val="120742"/>
    </a:hlink>
    <a:folHlink>
      <a:srgbClr val="C000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3.xml><?xml version="1.0" encoding="utf-8"?>
<a:themeOverride xmlns:a="http://schemas.openxmlformats.org/drawingml/2006/main">
  <a:clrScheme name="Custom 4">
    <a:dk1>
      <a:srgbClr val="120742"/>
    </a:dk1>
    <a:lt1>
      <a:sysClr val="window" lastClr="FFFFFF"/>
    </a:lt1>
    <a:dk2>
      <a:srgbClr val="4B5461"/>
    </a:dk2>
    <a:lt2>
      <a:srgbClr val="A1AEAF"/>
    </a:lt2>
    <a:accent1>
      <a:srgbClr val="120742"/>
    </a:accent1>
    <a:accent2>
      <a:srgbClr val="C00000"/>
    </a:accent2>
    <a:accent3>
      <a:srgbClr val="518A45"/>
    </a:accent3>
    <a:accent4>
      <a:srgbClr val="FDB332"/>
    </a:accent4>
    <a:accent5>
      <a:srgbClr val="157EAB"/>
    </a:accent5>
    <a:accent6>
      <a:srgbClr val="BFDBF7"/>
    </a:accent6>
    <a:hlink>
      <a:srgbClr val="120742"/>
    </a:hlink>
    <a:folHlink>
      <a:srgbClr val="C000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4.xml><?xml version="1.0" encoding="utf-8"?>
<a:themeOverride xmlns:a="http://schemas.openxmlformats.org/drawingml/2006/main">
  <a:clrScheme name="Custom 4">
    <a:dk1>
      <a:srgbClr val="120742"/>
    </a:dk1>
    <a:lt1>
      <a:sysClr val="window" lastClr="FFFFFF"/>
    </a:lt1>
    <a:dk2>
      <a:srgbClr val="4B5461"/>
    </a:dk2>
    <a:lt2>
      <a:srgbClr val="A1AEAF"/>
    </a:lt2>
    <a:accent1>
      <a:srgbClr val="120742"/>
    </a:accent1>
    <a:accent2>
      <a:srgbClr val="C00000"/>
    </a:accent2>
    <a:accent3>
      <a:srgbClr val="518A45"/>
    </a:accent3>
    <a:accent4>
      <a:srgbClr val="FDB332"/>
    </a:accent4>
    <a:accent5>
      <a:srgbClr val="157EAB"/>
    </a:accent5>
    <a:accent6>
      <a:srgbClr val="BFDBF7"/>
    </a:accent6>
    <a:hlink>
      <a:srgbClr val="120742"/>
    </a:hlink>
    <a:folHlink>
      <a:srgbClr val="C000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5.xml><?xml version="1.0" encoding="utf-8"?>
<a:themeOverride xmlns:a="http://schemas.openxmlformats.org/drawingml/2006/main">
  <a:clrScheme name="Custom 4">
    <a:dk1>
      <a:srgbClr val="120742"/>
    </a:dk1>
    <a:lt1>
      <a:sysClr val="window" lastClr="FFFFFF"/>
    </a:lt1>
    <a:dk2>
      <a:srgbClr val="4B5461"/>
    </a:dk2>
    <a:lt2>
      <a:srgbClr val="A1AEAF"/>
    </a:lt2>
    <a:accent1>
      <a:srgbClr val="120742"/>
    </a:accent1>
    <a:accent2>
      <a:srgbClr val="C00000"/>
    </a:accent2>
    <a:accent3>
      <a:srgbClr val="518A45"/>
    </a:accent3>
    <a:accent4>
      <a:srgbClr val="FDB332"/>
    </a:accent4>
    <a:accent5>
      <a:srgbClr val="157EAB"/>
    </a:accent5>
    <a:accent6>
      <a:srgbClr val="BFDBF7"/>
    </a:accent6>
    <a:hlink>
      <a:srgbClr val="120742"/>
    </a:hlink>
    <a:folHlink>
      <a:srgbClr val="C000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6.xml><?xml version="1.0" encoding="utf-8"?>
<a:themeOverride xmlns:a="http://schemas.openxmlformats.org/drawingml/2006/main">
  <a:clrScheme name="Custom 4">
    <a:dk1>
      <a:srgbClr val="120742"/>
    </a:dk1>
    <a:lt1>
      <a:sysClr val="window" lastClr="FFFFFF"/>
    </a:lt1>
    <a:dk2>
      <a:srgbClr val="4B5461"/>
    </a:dk2>
    <a:lt2>
      <a:srgbClr val="A1AEAF"/>
    </a:lt2>
    <a:accent1>
      <a:srgbClr val="120742"/>
    </a:accent1>
    <a:accent2>
      <a:srgbClr val="C00000"/>
    </a:accent2>
    <a:accent3>
      <a:srgbClr val="518A45"/>
    </a:accent3>
    <a:accent4>
      <a:srgbClr val="FDB332"/>
    </a:accent4>
    <a:accent5>
      <a:srgbClr val="157EAB"/>
    </a:accent5>
    <a:accent6>
      <a:srgbClr val="BFDBF7"/>
    </a:accent6>
    <a:hlink>
      <a:srgbClr val="120742"/>
    </a:hlink>
    <a:folHlink>
      <a:srgbClr val="C000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7.xml><?xml version="1.0" encoding="utf-8"?>
<a:themeOverride xmlns:a="http://schemas.openxmlformats.org/drawingml/2006/main">
  <a:clrScheme name="Custom 4">
    <a:dk1>
      <a:srgbClr val="120742"/>
    </a:dk1>
    <a:lt1>
      <a:sysClr val="window" lastClr="FFFFFF"/>
    </a:lt1>
    <a:dk2>
      <a:srgbClr val="4B5461"/>
    </a:dk2>
    <a:lt2>
      <a:srgbClr val="A1AEAF"/>
    </a:lt2>
    <a:accent1>
      <a:srgbClr val="120742"/>
    </a:accent1>
    <a:accent2>
      <a:srgbClr val="C00000"/>
    </a:accent2>
    <a:accent3>
      <a:srgbClr val="518A45"/>
    </a:accent3>
    <a:accent4>
      <a:srgbClr val="FDB332"/>
    </a:accent4>
    <a:accent5>
      <a:srgbClr val="157EAB"/>
    </a:accent5>
    <a:accent6>
      <a:srgbClr val="BFDBF7"/>
    </a:accent6>
    <a:hlink>
      <a:srgbClr val="120742"/>
    </a:hlink>
    <a:folHlink>
      <a:srgbClr val="C000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8.xml><?xml version="1.0" encoding="utf-8"?>
<a:themeOverride xmlns:a="http://schemas.openxmlformats.org/drawingml/2006/main">
  <a:clrScheme name="Custom 4">
    <a:dk1>
      <a:srgbClr val="120742"/>
    </a:dk1>
    <a:lt1>
      <a:sysClr val="window" lastClr="FFFFFF"/>
    </a:lt1>
    <a:dk2>
      <a:srgbClr val="4B5461"/>
    </a:dk2>
    <a:lt2>
      <a:srgbClr val="A1AEAF"/>
    </a:lt2>
    <a:accent1>
      <a:srgbClr val="120742"/>
    </a:accent1>
    <a:accent2>
      <a:srgbClr val="C00000"/>
    </a:accent2>
    <a:accent3>
      <a:srgbClr val="518A45"/>
    </a:accent3>
    <a:accent4>
      <a:srgbClr val="FDB332"/>
    </a:accent4>
    <a:accent5>
      <a:srgbClr val="157EAB"/>
    </a:accent5>
    <a:accent6>
      <a:srgbClr val="BFDBF7"/>
    </a:accent6>
    <a:hlink>
      <a:srgbClr val="120742"/>
    </a:hlink>
    <a:folHlink>
      <a:srgbClr val="C000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9.xml><?xml version="1.0" encoding="utf-8"?>
<a:themeOverride xmlns:a="http://schemas.openxmlformats.org/drawingml/2006/main">
  <a:clrScheme name="Custom 4">
    <a:dk1>
      <a:srgbClr val="120742"/>
    </a:dk1>
    <a:lt1>
      <a:sysClr val="window" lastClr="FFFFFF"/>
    </a:lt1>
    <a:dk2>
      <a:srgbClr val="4B5461"/>
    </a:dk2>
    <a:lt2>
      <a:srgbClr val="A1AEAF"/>
    </a:lt2>
    <a:accent1>
      <a:srgbClr val="120742"/>
    </a:accent1>
    <a:accent2>
      <a:srgbClr val="C00000"/>
    </a:accent2>
    <a:accent3>
      <a:srgbClr val="518A45"/>
    </a:accent3>
    <a:accent4>
      <a:srgbClr val="FDB332"/>
    </a:accent4>
    <a:accent5>
      <a:srgbClr val="157EAB"/>
    </a:accent5>
    <a:accent6>
      <a:srgbClr val="BFDBF7"/>
    </a:accent6>
    <a:hlink>
      <a:srgbClr val="120742"/>
    </a:hlink>
    <a:folHlink>
      <a:srgbClr val="C000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4.xml><?xml version="1.0" encoding="utf-8"?>
<a:themeOverride xmlns:a="http://schemas.openxmlformats.org/drawingml/2006/main">
  <a:clrScheme name="Custom 4">
    <a:dk1>
      <a:srgbClr val="120742"/>
    </a:dk1>
    <a:lt1>
      <a:sysClr val="window" lastClr="FFFFFF"/>
    </a:lt1>
    <a:dk2>
      <a:srgbClr val="4B5461"/>
    </a:dk2>
    <a:lt2>
      <a:srgbClr val="A1AEAF"/>
    </a:lt2>
    <a:accent1>
      <a:srgbClr val="120742"/>
    </a:accent1>
    <a:accent2>
      <a:srgbClr val="C00000"/>
    </a:accent2>
    <a:accent3>
      <a:srgbClr val="518A45"/>
    </a:accent3>
    <a:accent4>
      <a:srgbClr val="FDB332"/>
    </a:accent4>
    <a:accent5>
      <a:srgbClr val="157EAB"/>
    </a:accent5>
    <a:accent6>
      <a:srgbClr val="BFDBF7"/>
    </a:accent6>
    <a:hlink>
      <a:srgbClr val="120742"/>
    </a:hlink>
    <a:folHlink>
      <a:srgbClr val="C000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40.xml><?xml version="1.0" encoding="utf-8"?>
<a:themeOverride xmlns:a="http://schemas.openxmlformats.org/drawingml/2006/main">
  <a:clrScheme name="Custom 4">
    <a:dk1>
      <a:srgbClr val="120742"/>
    </a:dk1>
    <a:lt1>
      <a:sysClr val="window" lastClr="FFFFFF"/>
    </a:lt1>
    <a:dk2>
      <a:srgbClr val="4B5461"/>
    </a:dk2>
    <a:lt2>
      <a:srgbClr val="A1AEAF"/>
    </a:lt2>
    <a:accent1>
      <a:srgbClr val="120742"/>
    </a:accent1>
    <a:accent2>
      <a:srgbClr val="C00000"/>
    </a:accent2>
    <a:accent3>
      <a:srgbClr val="518A45"/>
    </a:accent3>
    <a:accent4>
      <a:srgbClr val="FDB332"/>
    </a:accent4>
    <a:accent5>
      <a:srgbClr val="157EAB"/>
    </a:accent5>
    <a:accent6>
      <a:srgbClr val="BFDBF7"/>
    </a:accent6>
    <a:hlink>
      <a:srgbClr val="120742"/>
    </a:hlink>
    <a:folHlink>
      <a:srgbClr val="C000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41.xml><?xml version="1.0" encoding="utf-8"?>
<a:themeOverride xmlns:a="http://schemas.openxmlformats.org/drawingml/2006/main">
  <a:clrScheme name="Custom 4">
    <a:dk1>
      <a:srgbClr val="120742"/>
    </a:dk1>
    <a:lt1>
      <a:sysClr val="window" lastClr="FFFFFF"/>
    </a:lt1>
    <a:dk2>
      <a:srgbClr val="4B5461"/>
    </a:dk2>
    <a:lt2>
      <a:srgbClr val="A1AEAF"/>
    </a:lt2>
    <a:accent1>
      <a:srgbClr val="120742"/>
    </a:accent1>
    <a:accent2>
      <a:srgbClr val="C00000"/>
    </a:accent2>
    <a:accent3>
      <a:srgbClr val="518A45"/>
    </a:accent3>
    <a:accent4>
      <a:srgbClr val="FDB332"/>
    </a:accent4>
    <a:accent5>
      <a:srgbClr val="157EAB"/>
    </a:accent5>
    <a:accent6>
      <a:srgbClr val="BFDBF7"/>
    </a:accent6>
    <a:hlink>
      <a:srgbClr val="120742"/>
    </a:hlink>
    <a:folHlink>
      <a:srgbClr val="C000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42.xml><?xml version="1.0" encoding="utf-8"?>
<a:themeOverride xmlns:a="http://schemas.openxmlformats.org/drawingml/2006/main">
  <a:clrScheme name="Custom 4">
    <a:dk1>
      <a:srgbClr val="120742"/>
    </a:dk1>
    <a:lt1>
      <a:sysClr val="window" lastClr="FFFFFF"/>
    </a:lt1>
    <a:dk2>
      <a:srgbClr val="4B5461"/>
    </a:dk2>
    <a:lt2>
      <a:srgbClr val="A1AEAF"/>
    </a:lt2>
    <a:accent1>
      <a:srgbClr val="120742"/>
    </a:accent1>
    <a:accent2>
      <a:srgbClr val="C00000"/>
    </a:accent2>
    <a:accent3>
      <a:srgbClr val="518A45"/>
    </a:accent3>
    <a:accent4>
      <a:srgbClr val="FDB332"/>
    </a:accent4>
    <a:accent5>
      <a:srgbClr val="157EAB"/>
    </a:accent5>
    <a:accent6>
      <a:srgbClr val="BFDBF7"/>
    </a:accent6>
    <a:hlink>
      <a:srgbClr val="120742"/>
    </a:hlink>
    <a:folHlink>
      <a:srgbClr val="C000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43.xml><?xml version="1.0" encoding="utf-8"?>
<a:themeOverride xmlns:a="http://schemas.openxmlformats.org/drawingml/2006/main">
  <a:clrScheme name="Custom 4">
    <a:dk1>
      <a:srgbClr val="120742"/>
    </a:dk1>
    <a:lt1>
      <a:sysClr val="window" lastClr="FFFFFF"/>
    </a:lt1>
    <a:dk2>
      <a:srgbClr val="4B5461"/>
    </a:dk2>
    <a:lt2>
      <a:srgbClr val="A1AEAF"/>
    </a:lt2>
    <a:accent1>
      <a:srgbClr val="120742"/>
    </a:accent1>
    <a:accent2>
      <a:srgbClr val="C00000"/>
    </a:accent2>
    <a:accent3>
      <a:srgbClr val="518A45"/>
    </a:accent3>
    <a:accent4>
      <a:srgbClr val="FDB332"/>
    </a:accent4>
    <a:accent5>
      <a:srgbClr val="157EAB"/>
    </a:accent5>
    <a:accent6>
      <a:srgbClr val="BFDBF7"/>
    </a:accent6>
    <a:hlink>
      <a:srgbClr val="120742"/>
    </a:hlink>
    <a:folHlink>
      <a:srgbClr val="C000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44.xml><?xml version="1.0" encoding="utf-8"?>
<a:themeOverride xmlns:a="http://schemas.openxmlformats.org/drawingml/2006/main">
  <a:clrScheme name="Custom 4">
    <a:dk1>
      <a:srgbClr val="120742"/>
    </a:dk1>
    <a:lt1>
      <a:sysClr val="window" lastClr="FFFFFF"/>
    </a:lt1>
    <a:dk2>
      <a:srgbClr val="4B5461"/>
    </a:dk2>
    <a:lt2>
      <a:srgbClr val="A1AEAF"/>
    </a:lt2>
    <a:accent1>
      <a:srgbClr val="120742"/>
    </a:accent1>
    <a:accent2>
      <a:srgbClr val="C00000"/>
    </a:accent2>
    <a:accent3>
      <a:srgbClr val="518A45"/>
    </a:accent3>
    <a:accent4>
      <a:srgbClr val="FDB332"/>
    </a:accent4>
    <a:accent5>
      <a:srgbClr val="157EAB"/>
    </a:accent5>
    <a:accent6>
      <a:srgbClr val="BFDBF7"/>
    </a:accent6>
    <a:hlink>
      <a:srgbClr val="120742"/>
    </a:hlink>
    <a:folHlink>
      <a:srgbClr val="C000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45.xml><?xml version="1.0" encoding="utf-8"?>
<a:themeOverride xmlns:a="http://schemas.openxmlformats.org/drawingml/2006/main">
  <a:clrScheme name="Custom 4">
    <a:dk1>
      <a:srgbClr val="120742"/>
    </a:dk1>
    <a:lt1>
      <a:sysClr val="window" lastClr="FFFFFF"/>
    </a:lt1>
    <a:dk2>
      <a:srgbClr val="4B5461"/>
    </a:dk2>
    <a:lt2>
      <a:srgbClr val="A1AEAF"/>
    </a:lt2>
    <a:accent1>
      <a:srgbClr val="120742"/>
    </a:accent1>
    <a:accent2>
      <a:srgbClr val="C00000"/>
    </a:accent2>
    <a:accent3>
      <a:srgbClr val="518A45"/>
    </a:accent3>
    <a:accent4>
      <a:srgbClr val="FDB332"/>
    </a:accent4>
    <a:accent5>
      <a:srgbClr val="157EAB"/>
    </a:accent5>
    <a:accent6>
      <a:srgbClr val="BFDBF7"/>
    </a:accent6>
    <a:hlink>
      <a:srgbClr val="120742"/>
    </a:hlink>
    <a:folHlink>
      <a:srgbClr val="C000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46.xml><?xml version="1.0" encoding="utf-8"?>
<a:themeOverride xmlns:a="http://schemas.openxmlformats.org/drawingml/2006/main">
  <a:clrScheme name="Custom 4">
    <a:dk1>
      <a:srgbClr val="120742"/>
    </a:dk1>
    <a:lt1>
      <a:sysClr val="window" lastClr="FFFFFF"/>
    </a:lt1>
    <a:dk2>
      <a:srgbClr val="4B5461"/>
    </a:dk2>
    <a:lt2>
      <a:srgbClr val="A1AEAF"/>
    </a:lt2>
    <a:accent1>
      <a:srgbClr val="120742"/>
    </a:accent1>
    <a:accent2>
      <a:srgbClr val="C00000"/>
    </a:accent2>
    <a:accent3>
      <a:srgbClr val="518A45"/>
    </a:accent3>
    <a:accent4>
      <a:srgbClr val="FDB332"/>
    </a:accent4>
    <a:accent5>
      <a:srgbClr val="157EAB"/>
    </a:accent5>
    <a:accent6>
      <a:srgbClr val="BFDBF7"/>
    </a:accent6>
    <a:hlink>
      <a:srgbClr val="120742"/>
    </a:hlink>
    <a:folHlink>
      <a:srgbClr val="C000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47.xml><?xml version="1.0" encoding="utf-8"?>
<a:themeOverride xmlns:a="http://schemas.openxmlformats.org/drawingml/2006/main">
  <a:clrScheme name="Custom 4">
    <a:dk1>
      <a:srgbClr val="120742"/>
    </a:dk1>
    <a:lt1>
      <a:sysClr val="window" lastClr="FFFFFF"/>
    </a:lt1>
    <a:dk2>
      <a:srgbClr val="4B5461"/>
    </a:dk2>
    <a:lt2>
      <a:srgbClr val="A1AEAF"/>
    </a:lt2>
    <a:accent1>
      <a:srgbClr val="120742"/>
    </a:accent1>
    <a:accent2>
      <a:srgbClr val="C00000"/>
    </a:accent2>
    <a:accent3>
      <a:srgbClr val="518A45"/>
    </a:accent3>
    <a:accent4>
      <a:srgbClr val="FDB332"/>
    </a:accent4>
    <a:accent5>
      <a:srgbClr val="157EAB"/>
    </a:accent5>
    <a:accent6>
      <a:srgbClr val="BFDBF7"/>
    </a:accent6>
    <a:hlink>
      <a:srgbClr val="120742"/>
    </a:hlink>
    <a:folHlink>
      <a:srgbClr val="C000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48.xml><?xml version="1.0" encoding="utf-8"?>
<a:themeOverride xmlns:a="http://schemas.openxmlformats.org/drawingml/2006/main">
  <a:clrScheme name="Custom 4">
    <a:dk1>
      <a:srgbClr val="120742"/>
    </a:dk1>
    <a:lt1>
      <a:sysClr val="window" lastClr="FFFFFF"/>
    </a:lt1>
    <a:dk2>
      <a:srgbClr val="4B5461"/>
    </a:dk2>
    <a:lt2>
      <a:srgbClr val="A1AEAF"/>
    </a:lt2>
    <a:accent1>
      <a:srgbClr val="120742"/>
    </a:accent1>
    <a:accent2>
      <a:srgbClr val="C00000"/>
    </a:accent2>
    <a:accent3>
      <a:srgbClr val="518A45"/>
    </a:accent3>
    <a:accent4>
      <a:srgbClr val="FDB332"/>
    </a:accent4>
    <a:accent5>
      <a:srgbClr val="157EAB"/>
    </a:accent5>
    <a:accent6>
      <a:srgbClr val="BFDBF7"/>
    </a:accent6>
    <a:hlink>
      <a:srgbClr val="120742"/>
    </a:hlink>
    <a:folHlink>
      <a:srgbClr val="C000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49.xml><?xml version="1.0" encoding="utf-8"?>
<a:themeOverride xmlns:a="http://schemas.openxmlformats.org/drawingml/2006/main">
  <a:clrScheme name="Custom 4">
    <a:dk1>
      <a:srgbClr val="120742"/>
    </a:dk1>
    <a:lt1>
      <a:sysClr val="window" lastClr="FFFFFF"/>
    </a:lt1>
    <a:dk2>
      <a:srgbClr val="4B5461"/>
    </a:dk2>
    <a:lt2>
      <a:srgbClr val="A1AEAF"/>
    </a:lt2>
    <a:accent1>
      <a:srgbClr val="120742"/>
    </a:accent1>
    <a:accent2>
      <a:srgbClr val="C00000"/>
    </a:accent2>
    <a:accent3>
      <a:srgbClr val="518A45"/>
    </a:accent3>
    <a:accent4>
      <a:srgbClr val="FDB332"/>
    </a:accent4>
    <a:accent5>
      <a:srgbClr val="157EAB"/>
    </a:accent5>
    <a:accent6>
      <a:srgbClr val="BFDBF7"/>
    </a:accent6>
    <a:hlink>
      <a:srgbClr val="120742"/>
    </a:hlink>
    <a:folHlink>
      <a:srgbClr val="C000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5.xml><?xml version="1.0" encoding="utf-8"?>
<a:themeOverride xmlns:a="http://schemas.openxmlformats.org/drawingml/2006/main">
  <a:clrScheme name="Custom 4">
    <a:dk1>
      <a:srgbClr val="120742"/>
    </a:dk1>
    <a:lt1>
      <a:sysClr val="window" lastClr="FFFFFF"/>
    </a:lt1>
    <a:dk2>
      <a:srgbClr val="4B5461"/>
    </a:dk2>
    <a:lt2>
      <a:srgbClr val="A1AEAF"/>
    </a:lt2>
    <a:accent1>
      <a:srgbClr val="120742"/>
    </a:accent1>
    <a:accent2>
      <a:srgbClr val="C00000"/>
    </a:accent2>
    <a:accent3>
      <a:srgbClr val="518A45"/>
    </a:accent3>
    <a:accent4>
      <a:srgbClr val="FDB332"/>
    </a:accent4>
    <a:accent5>
      <a:srgbClr val="157EAB"/>
    </a:accent5>
    <a:accent6>
      <a:srgbClr val="BFDBF7"/>
    </a:accent6>
    <a:hlink>
      <a:srgbClr val="120742"/>
    </a:hlink>
    <a:folHlink>
      <a:srgbClr val="C000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50.xml><?xml version="1.0" encoding="utf-8"?>
<a:themeOverride xmlns:a="http://schemas.openxmlformats.org/drawingml/2006/main">
  <a:clrScheme name="Custom 4">
    <a:dk1>
      <a:srgbClr val="120742"/>
    </a:dk1>
    <a:lt1>
      <a:sysClr val="window" lastClr="FFFFFF"/>
    </a:lt1>
    <a:dk2>
      <a:srgbClr val="4B5461"/>
    </a:dk2>
    <a:lt2>
      <a:srgbClr val="A1AEAF"/>
    </a:lt2>
    <a:accent1>
      <a:srgbClr val="120742"/>
    </a:accent1>
    <a:accent2>
      <a:srgbClr val="C00000"/>
    </a:accent2>
    <a:accent3>
      <a:srgbClr val="518A45"/>
    </a:accent3>
    <a:accent4>
      <a:srgbClr val="FDB332"/>
    </a:accent4>
    <a:accent5>
      <a:srgbClr val="157EAB"/>
    </a:accent5>
    <a:accent6>
      <a:srgbClr val="BFDBF7"/>
    </a:accent6>
    <a:hlink>
      <a:srgbClr val="120742"/>
    </a:hlink>
    <a:folHlink>
      <a:srgbClr val="C000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51.xml><?xml version="1.0" encoding="utf-8"?>
<a:themeOverride xmlns:a="http://schemas.openxmlformats.org/drawingml/2006/main">
  <a:clrScheme name="Custom 4">
    <a:dk1>
      <a:srgbClr val="120742"/>
    </a:dk1>
    <a:lt1>
      <a:sysClr val="window" lastClr="FFFFFF"/>
    </a:lt1>
    <a:dk2>
      <a:srgbClr val="4B5461"/>
    </a:dk2>
    <a:lt2>
      <a:srgbClr val="A1AEAF"/>
    </a:lt2>
    <a:accent1>
      <a:srgbClr val="120742"/>
    </a:accent1>
    <a:accent2>
      <a:srgbClr val="C00000"/>
    </a:accent2>
    <a:accent3>
      <a:srgbClr val="518A45"/>
    </a:accent3>
    <a:accent4>
      <a:srgbClr val="FDB332"/>
    </a:accent4>
    <a:accent5>
      <a:srgbClr val="157EAB"/>
    </a:accent5>
    <a:accent6>
      <a:srgbClr val="BFDBF7"/>
    </a:accent6>
    <a:hlink>
      <a:srgbClr val="120742"/>
    </a:hlink>
    <a:folHlink>
      <a:srgbClr val="C000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52.xml><?xml version="1.0" encoding="utf-8"?>
<a:themeOverride xmlns:a="http://schemas.openxmlformats.org/drawingml/2006/main">
  <a:clrScheme name="Custom 4">
    <a:dk1>
      <a:srgbClr val="120742"/>
    </a:dk1>
    <a:lt1>
      <a:sysClr val="window" lastClr="FFFFFF"/>
    </a:lt1>
    <a:dk2>
      <a:srgbClr val="4B5461"/>
    </a:dk2>
    <a:lt2>
      <a:srgbClr val="A1AEAF"/>
    </a:lt2>
    <a:accent1>
      <a:srgbClr val="120742"/>
    </a:accent1>
    <a:accent2>
      <a:srgbClr val="C00000"/>
    </a:accent2>
    <a:accent3>
      <a:srgbClr val="518A45"/>
    </a:accent3>
    <a:accent4>
      <a:srgbClr val="FDB332"/>
    </a:accent4>
    <a:accent5>
      <a:srgbClr val="157EAB"/>
    </a:accent5>
    <a:accent6>
      <a:srgbClr val="BFDBF7"/>
    </a:accent6>
    <a:hlink>
      <a:srgbClr val="120742"/>
    </a:hlink>
    <a:folHlink>
      <a:srgbClr val="C000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6.xml><?xml version="1.0" encoding="utf-8"?>
<a:themeOverride xmlns:a="http://schemas.openxmlformats.org/drawingml/2006/main">
  <a:clrScheme name="Custom 4">
    <a:dk1>
      <a:srgbClr val="120742"/>
    </a:dk1>
    <a:lt1>
      <a:sysClr val="window" lastClr="FFFFFF"/>
    </a:lt1>
    <a:dk2>
      <a:srgbClr val="4B5461"/>
    </a:dk2>
    <a:lt2>
      <a:srgbClr val="A1AEAF"/>
    </a:lt2>
    <a:accent1>
      <a:srgbClr val="120742"/>
    </a:accent1>
    <a:accent2>
      <a:srgbClr val="C00000"/>
    </a:accent2>
    <a:accent3>
      <a:srgbClr val="518A45"/>
    </a:accent3>
    <a:accent4>
      <a:srgbClr val="FDB332"/>
    </a:accent4>
    <a:accent5>
      <a:srgbClr val="157EAB"/>
    </a:accent5>
    <a:accent6>
      <a:srgbClr val="BFDBF7"/>
    </a:accent6>
    <a:hlink>
      <a:srgbClr val="120742"/>
    </a:hlink>
    <a:folHlink>
      <a:srgbClr val="C000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7.xml><?xml version="1.0" encoding="utf-8"?>
<a:themeOverride xmlns:a="http://schemas.openxmlformats.org/drawingml/2006/main">
  <a:clrScheme name="Custom 4">
    <a:dk1>
      <a:srgbClr val="120742"/>
    </a:dk1>
    <a:lt1>
      <a:sysClr val="window" lastClr="FFFFFF"/>
    </a:lt1>
    <a:dk2>
      <a:srgbClr val="4B5461"/>
    </a:dk2>
    <a:lt2>
      <a:srgbClr val="A1AEAF"/>
    </a:lt2>
    <a:accent1>
      <a:srgbClr val="120742"/>
    </a:accent1>
    <a:accent2>
      <a:srgbClr val="C00000"/>
    </a:accent2>
    <a:accent3>
      <a:srgbClr val="518A45"/>
    </a:accent3>
    <a:accent4>
      <a:srgbClr val="FDB332"/>
    </a:accent4>
    <a:accent5>
      <a:srgbClr val="157EAB"/>
    </a:accent5>
    <a:accent6>
      <a:srgbClr val="BFDBF7"/>
    </a:accent6>
    <a:hlink>
      <a:srgbClr val="120742"/>
    </a:hlink>
    <a:folHlink>
      <a:srgbClr val="C000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8.xml><?xml version="1.0" encoding="utf-8"?>
<a:themeOverride xmlns:a="http://schemas.openxmlformats.org/drawingml/2006/main">
  <a:clrScheme name="Custom 4">
    <a:dk1>
      <a:srgbClr val="120742"/>
    </a:dk1>
    <a:lt1>
      <a:sysClr val="window" lastClr="FFFFFF"/>
    </a:lt1>
    <a:dk2>
      <a:srgbClr val="4B5461"/>
    </a:dk2>
    <a:lt2>
      <a:srgbClr val="A1AEAF"/>
    </a:lt2>
    <a:accent1>
      <a:srgbClr val="120742"/>
    </a:accent1>
    <a:accent2>
      <a:srgbClr val="C00000"/>
    </a:accent2>
    <a:accent3>
      <a:srgbClr val="518A45"/>
    </a:accent3>
    <a:accent4>
      <a:srgbClr val="FDB332"/>
    </a:accent4>
    <a:accent5>
      <a:srgbClr val="157EAB"/>
    </a:accent5>
    <a:accent6>
      <a:srgbClr val="BFDBF7"/>
    </a:accent6>
    <a:hlink>
      <a:srgbClr val="120742"/>
    </a:hlink>
    <a:folHlink>
      <a:srgbClr val="C000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9.xml><?xml version="1.0" encoding="utf-8"?>
<a:themeOverride xmlns:a="http://schemas.openxmlformats.org/drawingml/2006/main">
  <a:clrScheme name="Custom 4">
    <a:dk1>
      <a:srgbClr val="120742"/>
    </a:dk1>
    <a:lt1>
      <a:sysClr val="window" lastClr="FFFFFF"/>
    </a:lt1>
    <a:dk2>
      <a:srgbClr val="4B5461"/>
    </a:dk2>
    <a:lt2>
      <a:srgbClr val="A1AEAF"/>
    </a:lt2>
    <a:accent1>
      <a:srgbClr val="120742"/>
    </a:accent1>
    <a:accent2>
      <a:srgbClr val="C00000"/>
    </a:accent2>
    <a:accent3>
      <a:srgbClr val="518A45"/>
    </a:accent3>
    <a:accent4>
      <a:srgbClr val="FDB332"/>
    </a:accent4>
    <a:accent5>
      <a:srgbClr val="157EAB"/>
    </a:accent5>
    <a:accent6>
      <a:srgbClr val="BFDBF7"/>
    </a:accent6>
    <a:hlink>
      <a:srgbClr val="120742"/>
    </a:hlink>
    <a:folHlink>
      <a:srgbClr val="C000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docProps/app.xml><?xml version="1.0" encoding="utf-8"?>
<Properties xmlns="http://schemas.openxmlformats.org/officeDocument/2006/extended-properties" xmlns:vt="http://schemas.openxmlformats.org/officeDocument/2006/docPropsVTypes">
  <Template>VisitEngland powerpoint template 4x3 final</Template>
  <TotalTime>12468</TotalTime>
  <Words>27873</Words>
  <Application>Microsoft Office PowerPoint</Application>
  <PresentationFormat>On-screen Show (4:3)</PresentationFormat>
  <Paragraphs>8615</Paragraphs>
  <Slides>72</Slides>
  <Notes>68</Notes>
  <HiddenSlides>0</HiddenSlides>
  <MMClips>0</MMClips>
  <ScaleCrop>false</ScaleCrop>
  <HeadingPairs>
    <vt:vector size="6" baseType="variant">
      <vt:variant>
        <vt:lpstr>Fonts Used</vt:lpstr>
      </vt:variant>
      <vt:variant>
        <vt:i4>3</vt:i4>
      </vt:variant>
      <vt:variant>
        <vt:lpstr>Theme</vt:lpstr>
      </vt:variant>
      <vt:variant>
        <vt:i4>1</vt:i4>
      </vt:variant>
      <vt:variant>
        <vt:lpstr>Slide Titles</vt:lpstr>
      </vt:variant>
      <vt:variant>
        <vt:i4>72</vt:i4>
      </vt:variant>
    </vt:vector>
  </HeadingPairs>
  <TitlesOfParts>
    <vt:vector size="76" baseType="lpstr">
      <vt:lpstr>Arial</vt:lpstr>
      <vt:lpstr>Calibri</vt:lpstr>
      <vt:lpstr>Wingdings</vt:lpstr>
      <vt:lpstr>VisitEngland powerpoint template 4x3 final</vt:lpstr>
      <vt:lpstr>‘At a glance’ summaries</vt:lpstr>
      <vt:lpstr>PowerPoint Presentation</vt:lpstr>
      <vt:lpstr>PowerPoint Presentation</vt:lpstr>
      <vt:lpstr>PowerPoint Presentation</vt:lpstr>
      <vt:lpstr>‘At a glance’ summaries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‘At a glance’ summaries</vt:lpstr>
      <vt:lpstr>PowerPoint Presentation</vt:lpstr>
      <vt:lpstr>‘At a glance’ summaries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Company>Redhouse Lane communications</Company>
  <LinksUpToDate>false</LinksUpToDate>
  <SharedDoc>false</SharedDoc>
  <HyperlinksChanged>false</HyperlinksChanged>
  <AppVersion>15.0000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Michael Mikkelsen</dc:creator>
  <cp:lastModifiedBy>Xavier Faux</cp:lastModifiedBy>
  <cp:revision>256</cp:revision>
  <dcterms:created xsi:type="dcterms:W3CDTF">2017-05-01T11:40:15Z</dcterms:created>
  <dcterms:modified xsi:type="dcterms:W3CDTF">2017-09-05T15:07:36Z</dcterms:modified>
</cp:coreProperties>
</file>