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7"/>
  </p:notesMasterIdLst>
  <p:handoutMasterIdLst>
    <p:handoutMasterId r:id="rId8"/>
  </p:handoutMasterIdLst>
  <p:sldIdLst>
    <p:sldId id="367" r:id="rId3"/>
    <p:sldId id="368" r:id="rId4"/>
    <p:sldId id="333" r:id="rId5"/>
    <p:sldId id="334" r:id="rId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6363"/>
    <a:srgbClr val="505050"/>
    <a:srgbClr val="FF0066"/>
    <a:srgbClr val="CC00CC"/>
    <a:srgbClr val="F2F2F2"/>
    <a:srgbClr val="CC0099"/>
    <a:srgbClr val="120742"/>
    <a:srgbClr val="A1AEAF"/>
    <a:srgbClr val="B2B2B2"/>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4707" autoAdjust="0"/>
  </p:normalViewPr>
  <p:slideViewPr>
    <p:cSldViewPr snapToGrid="0" snapToObjects="1">
      <p:cViewPr varScale="1">
        <p:scale>
          <a:sx n="110" d="100"/>
          <a:sy n="110" d="100"/>
        </p:scale>
        <p:origin x="1590" y="108"/>
      </p:cViewPr>
      <p:guideLst>
        <p:guide orient="horz" pos="3936"/>
        <p:guide pos="204"/>
        <p:guide pos="553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1"/>
                </a:solidFill>
                <a:latin typeface="Arial" panose="020B0604020202020204" pitchFamily="34" charset="0"/>
                <a:ea typeface="+mn-ea"/>
                <a:cs typeface="Arial" panose="020B0604020202020204" pitchFamily="34" charset="0"/>
              </a:defRPr>
            </a:pPr>
            <a:r>
              <a:rPr lang="en-GB" dirty="0" smtClean="0">
                <a:solidFill>
                  <a:schemeClr val="accent1"/>
                </a:solidFill>
                <a:latin typeface="Arial" panose="020B0604020202020204" pitchFamily="34" charset="0"/>
                <a:cs typeface="Arial" panose="020B0604020202020204" pitchFamily="34" charset="0"/>
              </a:rPr>
              <a:t>Expectations</a:t>
            </a:r>
            <a:r>
              <a:rPr lang="en-GB" baseline="0" dirty="0" smtClean="0">
                <a:solidFill>
                  <a:schemeClr val="accent1"/>
                </a:solidFill>
                <a:latin typeface="Arial" panose="020B0604020202020204" pitchFamily="34" charset="0"/>
                <a:cs typeface="Arial" panose="020B0604020202020204" pitchFamily="34" charset="0"/>
              </a:rPr>
              <a:t> of Holidays in 2016 compared to 2015</a:t>
            </a:r>
            <a:endParaRPr lang="en-GB" dirty="0">
              <a:solidFill>
                <a:schemeClr val="accent1"/>
              </a:solidFill>
              <a:latin typeface="Arial" panose="020B0604020202020204" pitchFamily="34" charset="0"/>
              <a:cs typeface="Arial" panose="020B0604020202020204" pitchFamily="34" charset="0"/>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bar"/>
        <c:grouping val="percentStacked"/>
        <c:varyColors val="0"/>
        <c:ser>
          <c:idx val="0"/>
          <c:order val="0"/>
          <c:tx>
            <c:strRef>
              <c:f>Sheet1!$B$1</c:f>
              <c:strCache>
                <c:ptCount val="1"/>
                <c:pt idx="0">
                  <c:v>More</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UK Holidays</c:v>
                </c:pt>
                <c:pt idx="1">
                  <c:v>Holidays Abroad</c:v>
                </c:pt>
              </c:strCache>
            </c:strRef>
          </c:cat>
          <c:val>
            <c:numRef>
              <c:f>Sheet1!$B$2:$B$3</c:f>
              <c:numCache>
                <c:formatCode>General</c:formatCode>
                <c:ptCount val="2"/>
                <c:pt idx="0">
                  <c:v>18</c:v>
                </c:pt>
                <c:pt idx="1">
                  <c:v>12</c:v>
                </c:pt>
              </c:numCache>
            </c:numRef>
          </c:val>
        </c:ser>
        <c:ser>
          <c:idx val="1"/>
          <c:order val="1"/>
          <c:tx>
            <c:strRef>
              <c:f>Sheet1!$C$1</c:f>
              <c:strCache>
                <c:ptCount val="1"/>
                <c:pt idx="0">
                  <c:v>Same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UK Holidays</c:v>
                </c:pt>
                <c:pt idx="1">
                  <c:v>Holidays Abroad</c:v>
                </c:pt>
              </c:strCache>
            </c:strRef>
          </c:cat>
          <c:val>
            <c:numRef>
              <c:f>Sheet1!$C$2:$C$3</c:f>
              <c:numCache>
                <c:formatCode>General</c:formatCode>
                <c:ptCount val="2"/>
                <c:pt idx="0">
                  <c:v>57</c:v>
                </c:pt>
                <c:pt idx="1">
                  <c:v>53</c:v>
                </c:pt>
              </c:numCache>
            </c:numRef>
          </c:val>
        </c:ser>
        <c:ser>
          <c:idx val="2"/>
          <c:order val="2"/>
          <c:tx>
            <c:strRef>
              <c:f>Sheet1!$D$1</c:f>
              <c:strCache>
                <c:ptCount val="1"/>
                <c:pt idx="0">
                  <c:v>Less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UK Holidays</c:v>
                </c:pt>
                <c:pt idx="1">
                  <c:v>Holidays Abroad</c:v>
                </c:pt>
              </c:strCache>
            </c:strRef>
          </c:cat>
          <c:val>
            <c:numRef>
              <c:f>Sheet1!$D$2:$D$3</c:f>
              <c:numCache>
                <c:formatCode>General</c:formatCode>
                <c:ptCount val="2"/>
                <c:pt idx="0">
                  <c:v>17</c:v>
                </c:pt>
                <c:pt idx="1">
                  <c:v>21</c:v>
                </c:pt>
              </c:numCache>
            </c:numRef>
          </c:val>
        </c:ser>
        <c:ser>
          <c:idx val="3"/>
          <c:order val="3"/>
          <c:tx>
            <c:strRef>
              <c:f>Sheet1!$E$1</c:f>
              <c:strCache>
                <c:ptCount val="1"/>
                <c:pt idx="0">
                  <c:v>Don't Know</c:v>
                </c:pt>
              </c:strCache>
            </c:strRef>
          </c:tx>
          <c:spPr>
            <a:solidFill>
              <a:schemeClr val="tx2">
                <a:lumMod val="50000"/>
                <a:lumOff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UK Holidays</c:v>
                </c:pt>
                <c:pt idx="1">
                  <c:v>Holidays Abroad</c:v>
                </c:pt>
              </c:strCache>
            </c:strRef>
          </c:cat>
          <c:val>
            <c:numRef>
              <c:f>Sheet1!$E$2:$E$3</c:f>
              <c:numCache>
                <c:formatCode>General</c:formatCode>
                <c:ptCount val="2"/>
                <c:pt idx="0">
                  <c:v>9</c:v>
                </c:pt>
                <c:pt idx="1">
                  <c:v>14</c:v>
                </c:pt>
              </c:numCache>
            </c:numRef>
          </c:val>
        </c:ser>
        <c:dLbls>
          <c:showLegendKey val="0"/>
          <c:showVal val="0"/>
          <c:showCatName val="0"/>
          <c:showSerName val="0"/>
          <c:showPercent val="0"/>
          <c:showBubbleSize val="0"/>
        </c:dLbls>
        <c:gapWidth val="150"/>
        <c:overlap val="100"/>
        <c:axId val="300096832"/>
        <c:axId val="300089776"/>
      </c:barChart>
      <c:catAx>
        <c:axId val="300096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accent1"/>
                </a:solidFill>
                <a:latin typeface="Arial" panose="020B0604020202020204" pitchFamily="34" charset="0"/>
                <a:ea typeface="+mn-ea"/>
                <a:cs typeface="Arial" panose="020B0604020202020204" pitchFamily="34" charset="0"/>
              </a:defRPr>
            </a:pPr>
            <a:endParaRPr lang="en-US"/>
          </a:p>
        </c:txPr>
        <c:crossAx val="300089776"/>
        <c:crosses val="autoZero"/>
        <c:auto val="1"/>
        <c:lblAlgn val="ctr"/>
        <c:lblOffset val="100"/>
        <c:noMultiLvlLbl val="0"/>
      </c:catAx>
      <c:valAx>
        <c:axId val="300089776"/>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300096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accent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8BEF5A5-4096-47B7-95C2-084EB5BB3E16}" type="datetimeFigureOut">
              <a:rPr lang="en-GB" smtClean="0"/>
              <a:t>10/11/2016</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918265F-D7CE-4A49-9413-76AEE9C4FD18}" type="slidenum">
              <a:rPr lang="en-GB" smtClean="0"/>
              <a:t>‹#›</a:t>
            </a:fld>
            <a:endParaRPr lang="en-GB"/>
          </a:p>
        </p:txBody>
      </p:sp>
    </p:spTree>
    <p:extLst>
      <p:ext uri="{BB962C8B-B14F-4D97-AF65-F5344CB8AC3E}">
        <p14:creationId xmlns:p14="http://schemas.microsoft.com/office/powerpoint/2010/main" val="482797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10/11/2016</a:t>
            </a:fld>
            <a:endParaRPr lang="en-GB" dirty="0"/>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21"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a:extLst>
              <a:ext uri="{28A0092B-C50C-407E-A947-70E740481C1C}">
                <a14:useLocalDpi xmlns:a14="http://schemas.microsoft.com/office/drawing/2010/main" val="0"/>
              </a:ext>
            </a:extLst>
          </a:blip>
          <a:srcRect l="51458" r="1349"/>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4238440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6862129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953730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52635117"/>
      </p:ext>
    </p:extLst>
  </p:cSld>
  <p:clrMapOvr>
    <a:masterClrMapping/>
  </p:clrMapOvr>
  <p:extLst mod="1">
    <p:ext uri="{DCECCB84-F9BA-43D5-87BE-67443E8EF086}">
      <p15:sldGuideLst xmlns:p15="http://schemas.microsoft.com/office/powerpoint/2012/main">
        <p15:guide id="1" orient="horz" pos="805">
          <p15:clr>
            <a:srgbClr val="FBAE40"/>
          </p15:clr>
        </p15:guide>
        <p15:guide id="2" pos="2864">
          <p15:clr>
            <a:srgbClr val="FBAE40"/>
          </p15:clr>
        </p15:guide>
        <p15:guide id="3" pos="480">
          <p15:clr>
            <a:srgbClr val="FBAE40"/>
          </p15:clr>
        </p15:guide>
        <p15:guide id="4" orient="horz" pos="1179">
          <p15:clr>
            <a:srgbClr val="FBAE40"/>
          </p15:clr>
        </p15:guide>
        <p15:guide id="5" orient="horz" pos="971">
          <p15:clr>
            <a:srgbClr val="FBAE40"/>
          </p15:clr>
        </p15:guide>
        <p15:guide id="6" pos="316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smtClean="0"/>
              <a:t>Click icon to add chart</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1978409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170850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8"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0552202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6819555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65942177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21"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solidFill>
                  <a:srgbClr val="120742"/>
                </a:solidFill>
              </a:rPr>
              <a:pPr/>
              <a:t>Thursday, November 10, 2016</a:t>
            </a:fld>
            <a:endParaRPr lang="en-US" dirty="0">
              <a:solidFill>
                <a:srgbClr val="120742"/>
              </a:solidFill>
            </a:endParaRP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380148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6" pos="316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a:extLst>
              <a:ext uri="{28A0092B-C50C-407E-A947-70E740481C1C}">
                <a14:useLocalDpi xmlns:a14="http://schemas.microsoft.com/office/drawing/2010/main" val="0"/>
              </a:ext>
            </a:extLst>
          </a:blip>
          <a:srcRect l="51458" r="1349"/>
          <a:stretch/>
        </p:blipFill>
        <p:spPr>
          <a:xfrm>
            <a:off x="289880" y="455237"/>
            <a:ext cx="925972" cy="761630"/>
          </a:xfrm>
          <a:prstGeom prst="rect">
            <a:avLst/>
          </a:prstGeom>
        </p:spPr>
      </p:pic>
    </p:spTree>
    <p:extLst>
      <p:ext uri="{BB962C8B-B14F-4D97-AF65-F5344CB8AC3E}">
        <p14:creationId xmlns:p14="http://schemas.microsoft.com/office/powerpoint/2010/main" val="944799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smtClean="0"/>
              <a:t>Click icon to add chart</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5"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8"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6" name="Date Placeholder 5"/>
          <p:cNvSpPr>
            <a:spLocks noGrp="1"/>
          </p:cNvSpPr>
          <p:nvPr>
            <p:ph type="dt" sz="half" idx="2"/>
          </p:nvPr>
        </p:nvSpPr>
        <p:spPr>
          <a:xfrm>
            <a:off x="6413499" y="6399767"/>
            <a:ext cx="1968501" cy="271033"/>
          </a:xfrm>
          <a:prstGeom prst="rect">
            <a:avLst/>
          </a:prstGeom>
        </p:spPr>
        <p:txBody>
          <a:bodyPr/>
          <a:lstStyle>
            <a:lvl1pPr algn="ctr">
              <a:defRPr sz="1200">
                <a:latin typeface="Arial" panose="020B0604020202020204" pitchFamily="34" charset="0"/>
                <a:cs typeface="Arial" panose="020B0604020202020204" pitchFamily="34" charset="0"/>
              </a:defRPr>
            </a:lvl1pPr>
          </a:lstStyle>
          <a:p>
            <a:fld id="{1F45A050-A0E9-457C-B706-B9085DD59521}" type="datetime2">
              <a:rPr lang="en-US" smtClean="0"/>
              <a:t>Thursday, November 10, 2016</a:t>
            </a:fld>
            <a:endParaRPr lang="en-US" dirty="0"/>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49497" t="2" r="-3868"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print">
            <a:extLst>
              <a:ext uri="{28A0092B-C50C-407E-A947-70E740481C1C}">
                <a14:useLocalDpi xmlns:a14="http://schemas.microsoft.com/office/drawing/2010/main" val="0"/>
              </a:ext>
            </a:extLst>
          </a:blip>
          <a:srcRect l="49497" t="2" r="-3868" b="-3481"/>
          <a:stretch/>
        </p:blipFill>
        <p:spPr>
          <a:xfrm>
            <a:off x="581203" y="343512"/>
            <a:ext cx="1485722" cy="199413"/>
          </a:xfrm>
          <a:prstGeom prst="rect">
            <a:avLst/>
          </a:prstGeom>
        </p:spPr>
      </p:pic>
    </p:spTree>
    <p:extLst>
      <p:ext uri="{BB962C8B-B14F-4D97-AF65-F5344CB8AC3E}">
        <p14:creationId xmlns:p14="http://schemas.microsoft.com/office/powerpoint/2010/main" val="84014636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74172" y="2315970"/>
            <a:ext cx="8778240" cy="1325563"/>
          </a:xfrm>
        </p:spPr>
        <p:txBody>
          <a:bodyPr/>
          <a:lstStyle/>
          <a:p>
            <a:r>
              <a:rPr lang="en-GB" dirty="0" smtClean="0"/>
              <a:t>Trip Tracker – Supplementary questions on domestic overnight tourism behaviour</a:t>
            </a:r>
            <a:endParaRPr lang="en-GB" dirty="0"/>
          </a:p>
        </p:txBody>
      </p:sp>
      <p:sp>
        <p:nvSpPr>
          <p:cNvPr id="9" name="Text Placeholder 8"/>
          <p:cNvSpPr>
            <a:spLocks noGrp="1"/>
          </p:cNvSpPr>
          <p:nvPr>
            <p:ph type="body" sz="quarter" idx="11"/>
          </p:nvPr>
        </p:nvSpPr>
        <p:spPr/>
        <p:txBody>
          <a:bodyPr/>
          <a:lstStyle/>
          <a:p>
            <a:r>
              <a:rPr lang="en-GB" dirty="0" smtClean="0"/>
              <a:t>August </a:t>
            </a:r>
            <a:r>
              <a:rPr lang="en-GB" dirty="0" smtClean="0"/>
              <a:t>2016</a:t>
            </a:r>
            <a:endParaRPr lang="en-GB" dirty="0"/>
          </a:p>
        </p:txBody>
      </p:sp>
    </p:spTree>
    <p:extLst>
      <p:ext uri="{BB962C8B-B14F-4D97-AF65-F5344CB8AC3E}">
        <p14:creationId xmlns:p14="http://schemas.microsoft.com/office/powerpoint/2010/main" val="133158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Background to the research</a:t>
            </a:r>
            <a:endParaRPr lang="en-GB" dirty="0">
              <a:latin typeface="Arial" panose="020B0604020202020204" pitchFamily="34" charset="0"/>
              <a:cs typeface="Arial" panose="020B0604020202020204" pitchFamily="34" charset="0"/>
            </a:endParaRPr>
          </a:p>
        </p:txBody>
      </p:sp>
      <p:sp>
        <p:nvSpPr>
          <p:cNvPr id="8" name="Rectangle 7"/>
          <p:cNvSpPr/>
          <p:nvPr/>
        </p:nvSpPr>
        <p:spPr>
          <a:xfrm>
            <a:off x="461553" y="2420983"/>
            <a:ext cx="8342259" cy="2609945"/>
          </a:xfrm>
          <a:prstGeom prst="rect">
            <a:avLst/>
          </a:prstGeom>
        </p:spPr>
        <p:txBody>
          <a:bodyPr wrap="square">
            <a:spAutoFit/>
          </a:bodyPr>
          <a:lstStyle/>
          <a:p>
            <a:pPr algn="just">
              <a:lnSpc>
                <a:spcPct val="120000"/>
              </a:lnSpc>
              <a:spcAft>
                <a:spcPts val="600"/>
              </a:spcAft>
            </a:pPr>
            <a:r>
              <a:rPr lang="en-GB" sz="16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Within our periodic Trip Tracker, consumers were asked follow up questions about their behaviour towards domestic overnight holidays. </a:t>
            </a:r>
          </a:p>
          <a:p>
            <a:pPr algn="just">
              <a:lnSpc>
                <a:spcPct val="120000"/>
              </a:lnSpc>
              <a:spcAft>
                <a:spcPts val="600"/>
              </a:spcAft>
            </a:pPr>
            <a:r>
              <a:rPr lang="en-GB" sz="16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Consumers were asked whether they would be taking </a:t>
            </a:r>
            <a:r>
              <a:rPr lang="en-GB" sz="1600" dirty="0">
                <a:latin typeface="Arial" panose="020B0604020202020204" pitchFamily="34" charset="0"/>
                <a:cs typeface="Arial" panose="020B0604020202020204" pitchFamily="34" charset="0"/>
              </a:rPr>
              <a:t>more, less or the same number of holidays and short </a:t>
            </a:r>
            <a:r>
              <a:rPr lang="en-GB" sz="1600" dirty="0" smtClean="0">
                <a:latin typeface="Arial" panose="020B0604020202020204" pitchFamily="34" charset="0"/>
                <a:cs typeface="Arial" panose="020B0604020202020204" pitchFamily="34" charset="0"/>
              </a:rPr>
              <a:t>breaks in 2016 compared to 2015. If they were planning on taking more UK breaks, they were asked to select the reasons for that. </a:t>
            </a:r>
            <a:endParaRPr lang="en-GB" sz="1600" dirty="0">
              <a:solidFill>
                <a:schemeClr val="accent1"/>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Aft>
                <a:spcPts val="600"/>
              </a:spcAft>
            </a:pPr>
            <a:r>
              <a:rPr lang="en-GB" sz="16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The </a:t>
            </a:r>
            <a:r>
              <a:rPr lang="en-GB"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survey was carried out on an online omnibus by the research agency TNS, with a representative sample of 1219 adults aged 16 and over in Great Britain. </a:t>
            </a:r>
            <a:r>
              <a:rPr lang="en-GB" sz="16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The </a:t>
            </a:r>
            <a:r>
              <a:rPr lang="en-GB"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fieldwork for the survey took place between the 18</a:t>
            </a:r>
            <a:r>
              <a:rPr lang="en-GB" sz="1600" baseline="30000" dirty="0">
                <a:solidFill>
                  <a:schemeClr val="accent1"/>
                </a:solidFill>
                <a:latin typeface="Arial" panose="020B0604020202020204" pitchFamily="34" charset="0"/>
                <a:ea typeface="Times New Roman" panose="02020603050405020304" pitchFamily="18" charset="0"/>
                <a:cs typeface="Arial" panose="020B0604020202020204" pitchFamily="34" charset="0"/>
              </a:rPr>
              <a:t>th</a:t>
            </a:r>
            <a:r>
              <a:rPr lang="en-GB"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 and 22</a:t>
            </a:r>
            <a:r>
              <a:rPr lang="en-GB" sz="1600" baseline="30000" dirty="0">
                <a:solidFill>
                  <a:schemeClr val="accent1"/>
                </a:solidFill>
                <a:latin typeface="Arial" panose="020B0604020202020204" pitchFamily="34" charset="0"/>
                <a:ea typeface="Times New Roman" panose="02020603050405020304" pitchFamily="18" charset="0"/>
                <a:cs typeface="Arial" panose="020B0604020202020204" pitchFamily="34" charset="0"/>
              </a:rPr>
              <a:t>nd</a:t>
            </a:r>
            <a:r>
              <a:rPr lang="en-GB"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 August 2016. </a:t>
            </a:r>
            <a:endParaRPr lang="en-GB" sz="1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87307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8769650" cy="810155"/>
          </a:xfrm>
        </p:spPr>
        <p:txBody>
          <a:bodyPr/>
          <a:lstStyle/>
          <a:p>
            <a:r>
              <a:rPr lang="en-GB" sz="2400" dirty="0" smtClean="0">
                <a:latin typeface="Arial" panose="020B0604020202020204" pitchFamily="34" charset="0"/>
                <a:cs typeface="Arial" panose="020B0604020202020204" pitchFamily="34" charset="0"/>
              </a:rPr>
              <a:t>UK consumer are expecting to take slightly more domestic holidays in </a:t>
            </a:r>
            <a:r>
              <a:rPr lang="en-GB" sz="2400" dirty="0" smtClean="0">
                <a:latin typeface="Arial" panose="020B0604020202020204" pitchFamily="34" charset="0"/>
                <a:cs typeface="Arial" panose="020B0604020202020204" pitchFamily="34" charset="0"/>
              </a:rPr>
              <a:t>2016 </a:t>
            </a:r>
            <a:r>
              <a:rPr lang="en-GB" sz="2400" dirty="0" smtClean="0">
                <a:latin typeface="Arial" panose="020B0604020202020204" pitchFamily="34" charset="0"/>
                <a:cs typeface="Arial" panose="020B0604020202020204" pitchFamily="34" charset="0"/>
              </a:rPr>
              <a:t>but </a:t>
            </a:r>
            <a:r>
              <a:rPr lang="en-GB" sz="2400" dirty="0" smtClean="0">
                <a:latin typeface="Arial" panose="020B0604020202020204" pitchFamily="34" charset="0"/>
                <a:cs typeface="Arial" panose="020B0604020202020204" pitchFamily="34" charset="0"/>
              </a:rPr>
              <a:t>fewer overseas holidays</a:t>
            </a:r>
            <a:endParaRPr lang="en-GB" sz="2400" dirty="0">
              <a:latin typeface="Arial" panose="020B0604020202020204" pitchFamily="34" charset="0"/>
              <a:cs typeface="Arial" panose="020B0604020202020204" pitchFamily="34" charset="0"/>
            </a:endParaRPr>
          </a:p>
        </p:txBody>
      </p:sp>
      <p:graphicFrame>
        <p:nvGraphicFramePr>
          <p:cNvPr id="11" name="Chart 10"/>
          <p:cNvGraphicFramePr/>
          <p:nvPr>
            <p:extLst>
              <p:ext uri="{D42A27DB-BD31-4B8C-83A1-F6EECF244321}">
                <p14:modId xmlns:p14="http://schemas.microsoft.com/office/powerpoint/2010/main" val="813381496"/>
              </p:ext>
            </p:extLst>
          </p:nvPr>
        </p:nvGraphicFramePr>
        <p:xfrm>
          <a:off x="353103" y="1713262"/>
          <a:ext cx="8005746"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07504" y="6516554"/>
            <a:ext cx="8609776" cy="276999"/>
          </a:xfrm>
          <a:prstGeom prst="rect">
            <a:avLst/>
          </a:prstGeom>
          <a:noFill/>
        </p:spPr>
        <p:txBody>
          <a:bodyPr wrap="square" rtlCol="0">
            <a:spAutoFit/>
          </a:bodyPr>
          <a:lstStyle/>
          <a:p>
            <a:r>
              <a:rPr lang="en-GB" sz="600" dirty="0" smtClean="0">
                <a:latin typeface="Arial" panose="020B0604020202020204" pitchFamily="34" charset="0"/>
                <a:cs typeface="Arial" panose="020B0604020202020204" pitchFamily="34" charset="0"/>
              </a:rPr>
              <a:t>Source: VE Trip Tracker August </a:t>
            </a:r>
            <a:r>
              <a:rPr lang="en-GB" sz="600" dirty="0" smtClean="0">
                <a:latin typeface="Arial" panose="020B0604020202020204" pitchFamily="34" charset="0"/>
                <a:cs typeface="Arial" panose="020B0604020202020204" pitchFamily="34" charset="0"/>
              </a:rPr>
              <a:t>2016 – all respondents</a:t>
            </a:r>
          </a:p>
          <a:p>
            <a:r>
              <a:rPr lang="en-GB" sz="600" dirty="0">
                <a:latin typeface="Arial" panose="020B0604020202020204" pitchFamily="34" charset="0"/>
                <a:cs typeface="Arial" panose="020B0604020202020204" pitchFamily="34" charset="0"/>
              </a:rPr>
              <a:t>Over the course of the whole year, do you think that you will be taking more, less or the same number of holidays and short breaks than you did last year, in 2015</a:t>
            </a:r>
            <a:r>
              <a:rPr lang="en-GB" sz="600" dirty="0" smtClean="0">
                <a:latin typeface="Arial" panose="020B0604020202020204" pitchFamily="34" charset="0"/>
                <a:cs typeface="Arial" panose="020B0604020202020204" pitchFamily="34" charset="0"/>
              </a:rPr>
              <a:t>?</a:t>
            </a:r>
            <a:endParaRPr lang="en-GB"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6603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p:cNvGraphicFramePr>
            <a:graphicFrameLocks/>
          </p:cNvGraphicFramePr>
          <p:nvPr>
            <p:extLst>
              <p:ext uri="{D42A27DB-BD31-4B8C-83A1-F6EECF244321}">
                <p14:modId xmlns:p14="http://schemas.microsoft.com/office/powerpoint/2010/main" val="1708515581"/>
              </p:ext>
            </p:extLst>
          </p:nvPr>
        </p:nvGraphicFramePr>
        <p:xfrm>
          <a:off x="395535" y="1628800"/>
          <a:ext cx="8035321" cy="4838160"/>
        </p:xfrm>
        <a:graphic>
          <a:graphicData uri="http://schemas.openxmlformats.org/drawingml/2006/table">
            <a:tbl>
              <a:tblPr firstRow="1" bandRow="1">
                <a:tableStyleId>{5C22544A-7EE6-4342-B048-85BDC9FD1C3A}</a:tableStyleId>
              </a:tblPr>
              <a:tblGrid>
                <a:gridCol w="5154772"/>
                <a:gridCol w="2880549"/>
              </a:tblGrid>
              <a:tr h="435235">
                <a:tc>
                  <a:txBody>
                    <a:bodyPr/>
                    <a:lstStyle/>
                    <a:p>
                      <a:r>
                        <a:rPr lang="en-GB" sz="1400" dirty="0" smtClean="0">
                          <a:latin typeface="Arial" panose="020B0604020202020204" pitchFamily="34" charset="0"/>
                          <a:cs typeface="Arial" panose="020B0604020202020204" pitchFamily="34" charset="0"/>
                        </a:rPr>
                        <a:t>Reasons</a:t>
                      </a:r>
                      <a:r>
                        <a:rPr lang="en-GB" sz="1400" baseline="0" dirty="0" smtClean="0">
                          <a:latin typeface="Arial" panose="020B0604020202020204" pitchFamily="34" charset="0"/>
                          <a:cs typeface="Arial" panose="020B0604020202020204" pitchFamily="34" charset="0"/>
                        </a:rPr>
                        <a:t> for Changing Behaviour in 2016</a:t>
                      </a:r>
                      <a:endParaRPr lang="en-GB" sz="1400" dirty="0">
                        <a:latin typeface="Arial" panose="020B0604020202020204" pitchFamily="34" charset="0"/>
                        <a:cs typeface="Arial" panose="020B0604020202020204" pitchFamily="34" charset="0"/>
                      </a:endParaRPr>
                    </a:p>
                  </a:txBody>
                  <a:tcPr/>
                </a:tc>
                <a:tc>
                  <a:txBody>
                    <a:bodyPr/>
                    <a:lstStyle/>
                    <a:p>
                      <a:pPr algn="ctr"/>
                      <a:r>
                        <a:rPr lang="en-GB" sz="1400" dirty="0" smtClean="0">
                          <a:latin typeface="Arial" panose="020B0604020202020204" pitchFamily="34" charset="0"/>
                          <a:cs typeface="Arial" panose="020B0604020202020204" pitchFamily="34" charset="0"/>
                        </a:rPr>
                        <a:t>Will Take</a:t>
                      </a:r>
                      <a:r>
                        <a:rPr lang="en-GB" sz="1400" baseline="0" dirty="0" smtClean="0">
                          <a:latin typeface="Arial" panose="020B0604020202020204" pitchFamily="34" charset="0"/>
                          <a:cs typeface="Arial" panose="020B0604020202020204" pitchFamily="34" charset="0"/>
                        </a:rPr>
                        <a:t> More </a:t>
                      </a:r>
                    </a:p>
                    <a:p>
                      <a:pPr algn="ctr"/>
                      <a:r>
                        <a:rPr lang="en-GB" sz="1400" baseline="0" dirty="0" smtClean="0">
                          <a:latin typeface="Arial" panose="020B0604020202020204" pitchFamily="34" charset="0"/>
                          <a:cs typeface="Arial" panose="020B0604020202020204" pitchFamily="34" charset="0"/>
                        </a:rPr>
                        <a:t>UK Breaks (18%)</a:t>
                      </a:r>
                      <a:endParaRPr lang="en-GB" sz="1400" dirty="0">
                        <a:latin typeface="Arial" panose="020B0604020202020204" pitchFamily="34" charset="0"/>
                        <a:cs typeface="Arial" panose="020B0604020202020204" pitchFamily="34" charset="0"/>
                      </a:endParaRPr>
                    </a:p>
                  </a:txBody>
                  <a:tcPr/>
                </a:tc>
              </a:tr>
              <a:tr h="360000">
                <a:tc>
                  <a:txBody>
                    <a:bodyPr/>
                    <a:lstStyle/>
                    <a:p>
                      <a:pPr algn="l"/>
                      <a:r>
                        <a:rPr lang="en-GB" sz="1400" i="0" dirty="0" smtClean="0">
                          <a:latin typeface="Arial" panose="020B0604020202020204" pitchFamily="34" charset="0"/>
                          <a:cs typeface="Arial" panose="020B0604020202020204" pitchFamily="34" charset="0"/>
                        </a:rPr>
                        <a:t>Just</a:t>
                      </a:r>
                      <a:r>
                        <a:rPr lang="en-GB" sz="1400" i="0" baseline="0" dirty="0" smtClean="0">
                          <a:latin typeface="Arial" panose="020B0604020202020204" pitchFamily="34" charset="0"/>
                          <a:cs typeface="Arial" panose="020B0604020202020204" pitchFamily="34" charset="0"/>
                        </a:rPr>
                        <a:t> like taking holidays / breaks in UK</a:t>
                      </a:r>
                      <a:endParaRPr lang="en-GB" sz="1400" i="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40%</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i="0" dirty="0" smtClean="0">
                          <a:latin typeface="Arial" panose="020B0604020202020204" pitchFamily="34" charset="0"/>
                          <a:cs typeface="Arial" panose="020B0604020202020204" pitchFamily="34" charset="0"/>
                        </a:rPr>
                        <a:t>Easier</a:t>
                      </a:r>
                      <a:r>
                        <a:rPr lang="en-GB" sz="1400" i="0" baseline="0" dirty="0" smtClean="0">
                          <a:latin typeface="Arial" panose="020B0604020202020204" pitchFamily="34" charset="0"/>
                          <a:cs typeface="Arial" panose="020B0604020202020204" pitchFamily="34" charset="0"/>
                        </a:rPr>
                        <a:t> / more convenient to travel in UK</a:t>
                      </a:r>
                      <a:endParaRPr lang="en-GB" sz="1400" i="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36%</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b="1" i="0" dirty="0" smtClean="0">
                          <a:latin typeface="Arial" panose="020B0604020202020204" pitchFamily="34" charset="0"/>
                          <a:cs typeface="Arial" panose="020B0604020202020204" pitchFamily="34" charset="0"/>
                        </a:rPr>
                        <a:t>        ANY</a:t>
                      </a:r>
                      <a:r>
                        <a:rPr lang="en-GB" sz="1400" b="1" i="0" baseline="0" dirty="0" smtClean="0">
                          <a:latin typeface="Arial" panose="020B0604020202020204" pitchFamily="34" charset="0"/>
                          <a:cs typeface="Arial" panose="020B0604020202020204" pitchFamily="34" charset="0"/>
                        </a:rPr>
                        <a:t> Just Like OR More convenient</a:t>
                      </a:r>
                      <a:endParaRPr lang="en-GB" sz="1400" b="1" i="0" dirty="0">
                        <a:latin typeface="Arial" panose="020B0604020202020204" pitchFamily="34" charset="0"/>
                        <a:cs typeface="Arial" panose="020B0604020202020204" pitchFamily="34" charset="0"/>
                      </a:endParaRPr>
                    </a:p>
                  </a:txBody>
                  <a:tcPr anchor="ctr"/>
                </a:tc>
                <a:tc>
                  <a:txBody>
                    <a:bodyPr/>
                    <a:lstStyle/>
                    <a:p>
                      <a:pPr algn="ctr"/>
                      <a:r>
                        <a:rPr lang="en-GB" sz="1400" b="1" dirty="0" smtClean="0">
                          <a:latin typeface="Arial" panose="020B0604020202020204" pitchFamily="34" charset="0"/>
                          <a:cs typeface="Arial" panose="020B0604020202020204" pitchFamily="34" charset="0"/>
                        </a:rPr>
                        <a:t>58%</a:t>
                      </a:r>
                      <a:endParaRPr lang="en-GB" sz="1400" b="1" dirty="0">
                        <a:latin typeface="Arial" panose="020B0604020202020204" pitchFamily="34" charset="0"/>
                        <a:cs typeface="Arial" panose="020B0604020202020204" pitchFamily="34" charset="0"/>
                      </a:endParaRPr>
                    </a:p>
                  </a:txBody>
                  <a:tcPr anchor="ctr"/>
                </a:tc>
              </a:tr>
              <a:tr h="360000">
                <a:tc>
                  <a:txBody>
                    <a:bodyPr/>
                    <a:lstStyle/>
                    <a:p>
                      <a:pPr algn="l"/>
                      <a:r>
                        <a:rPr lang="en-GB" sz="1400" i="0" dirty="0" smtClean="0">
                          <a:latin typeface="Arial" panose="020B0604020202020204" pitchFamily="34" charset="0"/>
                          <a:cs typeface="Arial" panose="020B0604020202020204" pitchFamily="34" charset="0"/>
                        </a:rPr>
                        <a:t>Holidays / breaks abroad generally too expensive</a:t>
                      </a:r>
                    </a:p>
                  </a:txBody>
                  <a:tcPr anchor="ctr"/>
                </a:tc>
                <a:tc>
                  <a:txBody>
                    <a:bodyPr/>
                    <a:lstStyle/>
                    <a:p>
                      <a:pPr algn="ctr"/>
                      <a:r>
                        <a:rPr lang="en-GB" sz="1400" dirty="0" smtClean="0">
                          <a:latin typeface="Arial" panose="020B0604020202020204" pitchFamily="34" charset="0"/>
                          <a:cs typeface="Arial" panose="020B0604020202020204" pitchFamily="34" charset="0"/>
                        </a:rPr>
                        <a:t>21%</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i="0" kern="1200" baseline="0" dirty="0" smtClean="0">
                          <a:solidFill>
                            <a:schemeClr val="dk1"/>
                          </a:solidFill>
                          <a:latin typeface="Arial" panose="020B0604020202020204" pitchFamily="34" charset="0"/>
                          <a:ea typeface="+mn-ea"/>
                          <a:cs typeface="Arial" panose="020B0604020202020204" pitchFamily="34" charset="0"/>
                        </a:rPr>
                        <a:t>Drop in exchange rates following referendum</a:t>
                      </a:r>
                      <a:endParaRPr lang="en-GB" sz="1400" i="0" kern="1200" baseline="0" dirty="0">
                        <a:solidFill>
                          <a:schemeClr val="dk1"/>
                        </a:solidFill>
                        <a:latin typeface="Arial" panose="020B0604020202020204" pitchFamily="34" charset="0"/>
                        <a:ea typeface="+mn-ea"/>
                        <a:cs typeface="Arial" panose="020B0604020202020204" pitchFamily="34" charset="0"/>
                      </a:endParaRPr>
                    </a:p>
                  </a:txBody>
                  <a:tcPr anchor="ctr">
                    <a:solidFill>
                      <a:schemeClr val="bg1">
                        <a:lumMod val="75000"/>
                      </a:schemeClr>
                    </a:solidFill>
                  </a:tcPr>
                </a:tc>
                <a:tc>
                  <a:txBody>
                    <a:bodyPr/>
                    <a:lstStyle/>
                    <a:p>
                      <a:pPr algn="ctr"/>
                      <a:r>
                        <a:rPr lang="en-GB" sz="1400" i="0" kern="1200" baseline="0" dirty="0" smtClean="0">
                          <a:solidFill>
                            <a:schemeClr val="dk1"/>
                          </a:solidFill>
                          <a:latin typeface="Arial" panose="020B0604020202020204" pitchFamily="34" charset="0"/>
                          <a:ea typeface="+mn-ea"/>
                          <a:cs typeface="Arial" panose="020B0604020202020204" pitchFamily="34" charset="0"/>
                        </a:rPr>
                        <a:t>14%</a:t>
                      </a:r>
                      <a:endParaRPr lang="en-GB" sz="1400" i="0" kern="1200" baseline="0" dirty="0">
                        <a:solidFill>
                          <a:schemeClr val="dk1"/>
                        </a:solidFill>
                        <a:latin typeface="Arial" panose="020B0604020202020204" pitchFamily="34" charset="0"/>
                        <a:ea typeface="+mn-ea"/>
                        <a:cs typeface="Arial" panose="020B0604020202020204" pitchFamily="34" charset="0"/>
                      </a:endParaRPr>
                    </a:p>
                  </a:txBody>
                  <a:tcPr anchor="ctr">
                    <a:solidFill>
                      <a:schemeClr val="bg1">
                        <a:lumMod val="75000"/>
                      </a:schemeClr>
                    </a:solidFill>
                  </a:tcPr>
                </a:tc>
              </a:tr>
              <a:tr h="360000">
                <a:tc>
                  <a:txBody>
                    <a:bodyPr/>
                    <a:lstStyle/>
                    <a:p>
                      <a:pPr algn="l"/>
                      <a:r>
                        <a:rPr lang="en-GB" sz="1400" b="1" dirty="0" smtClean="0">
                          <a:latin typeface="Arial" panose="020B0604020202020204" pitchFamily="34" charset="0"/>
                          <a:cs typeface="Arial" panose="020B0604020202020204" pitchFamily="34" charset="0"/>
                        </a:rPr>
                        <a:t>        ANY expense / exchange</a:t>
                      </a:r>
                      <a:r>
                        <a:rPr lang="en-GB" sz="1400" b="1" baseline="0" dirty="0" smtClean="0">
                          <a:latin typeface="Arial" panose="020B0604020202020204" pitchFamily="34" charset="0"/>
                          <a:cs typeface="Arial" panose="020B0604020202020204" pitchFamily="34" charset="0"/>
                        </a:rPr>
                        <a:t> rates</a:t>
                      </a:r>
                      <a:endParaRPr lang="en-GB" sz="1400" b="1" dirty="0">
                        <a:latin typeface="Arial" panose="020B0604020202020204" pitchFamily="34" charset="0"/>
                        <a:cs typeface="Arial" panose="020B0604020202020204" pitchFamily="34" charset="0"/>
                      </a:endParaRPr>
                    </a:p>
                  </a:txBody>
                  <a:tcPr anchor="ctr"/>
                </a:tc>
                <a:tc>
                  <a:txBody>
                    <a:bodyPr/>
                    <a:lstStyle/>
                    <a:p>
                      <a:pPr algn="ctr"/>
                      <a:r>
                        <a:rPr lang="en-GB" sz="1400" b="1" dirty="0" smtClean="0">
                          <a:latin typeface="Arial" panose="020B0604020202020204" pitchFamily="34" charset="0"/>
                          <a:cs typeface="Arial" panose="020B0604020202020204" pitchFamily="34" charset="0"/>
                        </a:rPr>
                        <a:t>32%</a:t>
                      </a:r>
                      <a:endParaRPr lang="en-GB" sz="1400" b="1"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Concerns about safety / security / terrorism</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21%</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Different special events this year </a:t>
                      </a:r>
                      <a:r>
                        <a:rPr lang="en-GB" sz="1400" dirty="0" err="1" smtClean="0">
                          <a:latin typeface="Arial" panose="020B0604020202020204" pitchFamily="34" charset="0"/>
                          <a:cs typeface="Arial" panose="020B0604020202020204" pitchFamily="34" charset="0"/>
                        </a:rPr>
                        <a:t>e.g</a:t>
                      </a:r>
                      <a:r>
                        <a:rPr lang="en-GB" sz="1400" dirty="0" smtClean="0">
                          <a:latin typeface="Arial" panose="020B0604020202020204" pitchFamily="34" charset="0"/>
                          <a:cs typeface="Arial" panose="020B0604020202020204" pitchFamily="34" charset="0"/>
                        </a:rPr>
                        <a:t> weddings</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21%</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UK weather better this year</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18%</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I</a:t>
                      </a:r>
                      <a:r>
                        <a:rPr lang="en-GB" sz="1400" baseline="0" dirty="0" smtClean="0">
                          <a:latin typeface="Arial" panose="020B0604020202020204" pitchFamily="34" charset="0"/>
                          <a:cs typeface="Arial" panose="020B0604020202020204" pitchFamily="34" charset="0"/>
                        </a:rPr>
                        <a:t> feel financially better off this year</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16%</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Other</a:t>
                      </a:r>
                      <a:r>
                        <a:rPr lang="en-GB" sz="1400" baseline="0" dirty="0" smtClean="0">
                          <a:latin typeface="Arial" panose="020B0604020202020204" pitchFamily="34" charset="0"/>
                          <a:cs typeface="Arial" panose="020B0604020202020204" pitchFamily="34" charset="0"/>
                        </a:rPr>
                        <a:t> change in personal circumstances</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16%</a:t>
                      </a:r>
                      <a:endParaRPr lang="en-GB" sz="1400" dirty="0">
                        <a:latin typeface="Arial" panose="020B0604020202020204" pitchFamily="34" charset="0"/>
                        <a:cs typeface="Arial" panose="020B0604020202020204" pitchFamily="34" charset="0"/>
                      </a:endParaRPr>
                    </a:p>
                  </a:txBody>
                  <a:tcPr anchor="ctr"/>
                </a:tc>
              </a:tr>
              <a:tr h="360000">
                <a:tc>
                  <a:txBody>
                    <a:bodyPr/>
                    <a:lstStyle/>
                    <a:p>
                      <a:pPr algn="l"/>
                      <a:r>
                        <a:rPr lang="en-GB" sz="1400" dirty="0" smtClean="0">
                          <a:latin typeface="Arial" panose="020B0604020202020204" pitchFamily="34" charset="0"/>
                          <a:cs typeface="Arial" panose="020B0604020202020204" pitchFamily="34" charset="0"/>
                        </a:rPr>
                        <a:t>No real reason – just happened that way</a:t>
                      </a:r>
                      <a:endParaRPr lang="en-GB" sz="1400" dirty="0">
                        <a:latin typeface="Arial" panose="020B0604020202020204" pitchFamily="34" charset="0"/>
                        <a:cs typeface="Arial" panose="020B0604020202020204" pitchFamily="34" charset="0"/>
                      </a:endParaRPr>
                    </a:p>
                  </a:txBody>
                  <a:tcPr anchor="ctr"/>
                </a:tc>
                <a:tc>
                  <a:txBody>
                    <a:bodyPr/>
                    <a:lstStyle/>
                    <a:p>
                      <a:pPr algn="ctr"/>
                      <a:r>
                        <a:rPr lang="en-GB" sz="1400" dirty="0" smtClean="0">
                          <a:latin typeface="Arial" panose="020B0604020202020204" pitchFamily="34" charset="0"/>
                          <a:cs typeface="Arial" panose="020B0604020202020204" pitchFamily="34" charset="0"/>
                        </a:rPr>
                        <a:t>9%</a:t>
                      </a:r>
                      <a:endParaRPr lang="en-GB" sz="1400" dirty="0">
                        <a:latin typeface="Arial" panose="020B0604020202020204" pitchFamily="34" charset="0"/>
                        <a:cs typeface="Arial" panose="020B0604020202020204" pitchFamily="34" charset="0"/>
                      </a:endParaRPr>
                    </a:p>
                  </a:txBody>
                  <a:tcPr anchor="ctr"/>
                </a:tc>
              </a:tr>
            </a:tbl>
          </a:graphicData>
        </a:graphic>
      </p:graphicFrame>
      <p:sp>
        <p:nvSpPr>
          <p:cNvPr id="6" name="TextBox 5"/>
          <p:cNvSpPr txBox="1"/>
          <p:nvPr/>
        </p:nvSpPr>
        <p:spPr>
          <a:xfrm>
            <a:off x="107504" y="6597040"/>
            <a:ext cx="8496944" cy="276999"/>
          </a:xfrm>
          <a:prstGeom prst="rect">
            <a:avLst/>
          </a:prstGeom>
          <a:noFill/>
        </p:spPr>
        <p:txBody>
          <a:bodyPr wrap="square" rtlCol="0">
            <a:spAutoFit/>
          </a:bodyPr>
          <a:lstStyle/>
          <a:p>
            <a:r>
              <a:rPr lang="en-GB" sz="600" dirty="0" smtClean="0">
                <a:latin typeface="Arial" panose="020B0604020202020204" pitchFamily="34" charset="0"/>
                <a:cs typeface="Arial" panose="020B0604020202020204" pitchFamily="34" charset="0"/>
              </a:rPr>
              <a:t>Source: VE Trip Tracker August </a:t>
            </a:r>
            <a:r>
              <a:rPr lang="en-GB" sz="600" dirty="0" smtClean="0">
                <a:latin typeface="Arial" panose="020B0604020202020204" pitchFamily="34" charset="0"/>
                <a:cs typeface="Arial" panose="020B0604020202020204" pitchFamily="34" charset="0"/>
              </a:rPr>
              <a:t>2016 – If are planning on taking more UK breaks</a:t>
            </a:r>
          </a:p>
          <a:p>
            <a:r>
              <a:rPr lang="en-GB" sz="600" dirty="0">
                <a:latin typeface="Arial" panose="020B0604020202020204" pitchFamily="34" charset="0"/>
                <a:cs typeface="Arial" panose="020B0604020202020204" pitchFamily="34" charset="0"/>
              </a:rPr>
              <a:t>Why is this? Please select all that apply from the list </a:t>
            </a:r>
            <a:r>
              <a:rPr lang="en-GB" sz="600" dirty="0" smtClean="0">
                <a:latin typeface="Arial" panose="020B0604020202020204" pitchFamily="34" charset="0"/>
                <a:cs typeface="Arial" panose="020B0604020202020204" pitchFamily="34" charset="0"/>
              </a:rPr>
              <a:t>below</a:t>
            </a:r>
            <a:endParaRPr lang="en-GB" sz="600" dirty="0">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281095" y="711364"/>
            <a:ext cx="8149762" cy="810155"/>
          </a:xfrm>
        </p:spPr>
        <p:txBody>
          <a:bodyPr/>
          <a:lstStyle/>
          <a:p>
            <a:r>
              <a:rPr lang="en-GB" sz="2400" dirty="0" smtClean="0">
                <a:latin typeface="Arial" panose="020B0604020202020204" pitchFamily="34" charset="0"/>
                <a:cs typeface="Arial" panose="020B0604020202020204" pitchFamily="34" charset="0"/>
              </a:rPr>
              <a:t>There are many drivers of increased domestic trip </a:t>
            </a:r>
            <a:r>
              <a:rPr lang="en-GB" sz="2400" dirty="0" smtClean="0">
                <a:latin typeface="Arial" panose="020B0604020202020204" pitchFamily="34" charset="0"/>
                <a:cs typeface="Arial" panose="020B0604020202020204" pitchFamily="34" charset="0"/>
              </a:rPr>
              <a:t>taking</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4074560"/>
      </p:ext>
    </p:extLst>
  </p:cSld>
  <p:clrMapOvr>
    <a:masterClrMapping/>
  </p:clrMapOvr>
  <p:timing>
    <p:tnLst>
      <p:par>
        <p:cTn id="1" dur="indefinite" restart="never" nodeType="tmRoot"/>
      </p:par>
    </p:tnLst>
  </p:timing>
</p:sld>
</file>

<file path=ppt/theme/theme1.xml><?xml version="1.0" encoding="utf-8"?>
<a:theme xmlns:a="http://schemas.openxmlformats.org/drawingml/2006/main" name="VisitEngland powerpoint template 4x3 final">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 final [Read-Only]" id="{6E088034-F13E-4613-80DB-D0700B916887}" vid="{C331A35C-B8B0-4859-8BBA-55C07128EF06}"/>
    </a:ext>
  </a:extLst>
</a:theme>
</file>

<file path=ppt/theme/theme2.xml><?xml version="1.0" encoding="utf-8"?>
<a:theme xmlns:a="http://schemas.openxmlformats.org/drawingml/2006/main" name="1_VisitEngland powerpoint template 4x3 final">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 final [Read-Only]" id="{6E088034-F13E-4613-80DB-D0700B916887}" vid="{C331A35C-B8B0-4859-8BBA-55C07128EF0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VisitEngland powerpoint template 4x3 final</Template>
  <TotalTime>2788</TotalTime>
  <Words>355</Words>
  <Application>Microsoft Office PowerPoint</Application>
  <PresentationFormat>On-screen Show (4:3)</PresentationFormat>
  <Paragraphs>40</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Times New Roman</vt:lpstr>
      <vt:lpstr>VisitEngland powerpoint template 4x3 final</vt:lpstr>
      <vt:lpstr>1_VisitEngland powerpoint template 4x3 final</vt:lpstr>
      <vt:lpstr>Trip Tracker – Supplementary questions on domestic overnight tourism behaviour</vt:lpstr>
      <vt:lpstr>Background to the research</vt:lpstr>
      <vt:lpstr>UK consumer are expecting to take slightly more domestic holidays in 2016 but fewer overseas holidays</vt:lpstr>
      <vt:lpstr>There are many drivers of increased domestic trip taking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Orrell</dc:creator>
  <cp:lastModifiedBy>Xavier Faux</cp:lastModifiedBy>
  <cp:revision>165</cp:revision>
  <cp:lastPrinted>2016-10-25T11:28:16Z</cp:lastPrinted>
  <dcterms:created xsi:type="dcterms:W3CDTF">2016-08-10T08:53:42Z</dcterms:created>
  <dcterms:modified xsi:type="dcterms:W3CDTF">2016-11-10T11:58:35Z</dcterms:modified>
</cp:coreProperties>
</file>