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York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1.3</c:v>
                </c:pt>
                <c:pt idx="1">
                  <c:v>1.3</c:v>
                </c:pt>
                <c:pt idx="2" formatCode="0.0">
                  <c:v>1.6</c:v>
                </c:pt>
                <c:pt idx="3" formatCode="0.0">
                  <c:v>1.1000000000000001</c:v>
                </c:pt>
                <c:pt idx="4" formatCode="0.0">
                  <c:v>1.2</c:v>
                </c:pt>
              </c:numCache>
            </c:numRef>
          </c:val>
        </c:ser>
        <c:ser>
          <c:idx val="1"/>
          <c:order val="1"/>
          <c:tx>
            <c:strRef>
              <c:f>Sheet1!$C$1</c:f>
              <c:strCache>
                <c:ptCount val="1"/>
                <c:pt idx="0">
                  <c:v>York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0.5</c:v>
                </c:pt>
                <c:pt idx="1">
                  <c:v>0.4</c:v>
                </c:pt>
                <c:pt idx="2" formatCode="0.0">
                  <c:v>0.7</c:v>
                </c:pt>
                <c:pt idx="3" formatCode="0.0">
                  <c:v>0.4</c:v>
                </c:pt>
                <c:pt idx="4" formatCode="0.0">
                  <c:v>0.4</c:v>
                </c:pt>
              </c:numCache>
            </c:numRef>
          </c:val>
        </c:ser>
        <c:dLbls>
          <c:showLegendKey val="0"/>
          <c:showVal val="0"/>
          <c:showCatName val="0"/>
          <c:showSerName val="0"/>
          <c:showPercent val="0"/>
          <c:showBubbleSize val="0"/>
        </c:dLbls>
        <c:gapWidth val="219"/>
        <c:axId val="830285840"/>
        <c:axId val="83029289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830285840"/>
        <c:axId val="830292896"/>
      </c:lineChart>
      <c:catAx>
        <c:axId val="830285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30292896"/>
        <c:crosses val="autoZero"/>
        <c:auto val="1"/>
        <c:lblAlgn val="ctr"/>
        <c:lblOffset val="100"/>
        <c:noMultiLvlLbl val="0"/>
      </c:catAx>
      <c:valAx>
        <c:axId val="830292896"/>
        <c:scaling>
          <c:orientation val="minMax"/>
        </c:scaling>
        <c:delete val="1"/>
        <c:axPos val="l"/>
        <c:numFmt formatCode="General" sourceLinked="1"/>
        <c:majorTickMark val="none"/>
        <c:minorTickMark val="none"/>
        <c:tickLblPos val="nextTo"/>
        <c:crossAx val="83028584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8.3504904838015426E-2"/>
          <c:w val="0.99897384094165476"/>
          <c:h val="0.43184472477823632"/>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York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0.67</c:v>
                </c:pt>
                <c:pt idx="1">
                  <c:v>0.69</c:v>
                </c:pt>
                <c:pt idx="2">
                  <c:v>0.88</c:v>
                </c:pt>
                <c:pt idx="3">
                  <c:v>0.81</c:v>
                </c:pt>
                <c:pt idx="4">
                  <c:v>0.65</c:v>
                </c:pt>
                <c:pt idx="5">
                  <c:v>0.23</c:v>
                </c:pt>
                <c:pt idx="6">
                  <c:v>0.54</c:v>
                </c:pt>
                <c:pt idx="7">
                  <c:v>0.41</c:v>
                </c:pt>
                <c:pt idx="8">
                  <c:v>0.1</c:v>
                </c:pt>
              </c:numCache>
            </c:numRef>
          </c:val>
        </c:ser>
        <c:dLbls>
          <c:showLegendKey val="0"/>
          <c:showVal val="0"/>
          <c:showCatName val="0"/>
          <c:showSerName val="0"/>
          <c:showPercent val="0"/>
          <c:showBubbleSize val="0"/>
        </c:dLbls>
        <c:gapWidth val="30"/>
        <c:axId val="860520176"/>
        <c:axId val="860521352"/>
      </c:barChart>
      <c:catAx>
        <c:axId val="860520176"/>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860521352"/>
        <c:crosses val="autoZero"/>
        <c:auto val="1"/>
        <c:lblAlgn val="ctr"/>
        <c:lblOffset val="100"/>
        <c:noMultiLvlLbl val="0"/>
      </c:catAx>
      <c:valAx>
        <c:axId val="860521352"/>
        <c:scaling>
          <c:orientation val="minMax"/>
          <c:max val="1"/>
        </c:scaling>
        <c:delete val="1"/>
        <c:axPos val="l"/>
        <c:majorGridlines>
          <c:spPr>
            <a:ln>
              <a:noFill/>
            </a:ln>
          </c:spPr>
        </c:majorGridlines>
        <c:numFmt formatCode="0%" sourceLinked="1"/>
        <c:majorTickMark val="out"/>
        <c:minorTickMark val="none"/>
        <c:tickLblPos val="nextTo"/>
        <c:crossAx val="860520176"/>
        <c:crosses val="autoZero"/>
        <c:crossBetween val="between"/>
      </c:valAx>
    </c:plotArea>
    <c:legend>
      <c:legendPos val="r"/>
      <c:layout>
        <c:manualLayout>
          <c:xMode val="edge"/>
          <c:yMode val="edge"/>
          <c:x val="0.52461397532665754"/>
          <c:y val="1.9092597442079567E-2"/>
          <c:w val="0.47155925525132386"/>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Sheet1!$B$2:$B$3</c:f>
              <c:numCache>
                <c:formatCode>0%</c:formatCode>
                <c:ptCount val="2"/>
                <c:pt idx="0">
                  <c:v>0.08</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Sheet1!$C$2:$C$3</c:f>
              <c:numCache>
                <c:formatCode>0%</c:formatCode>
                <c:ptCount val="2"/>
                <c:pt idx="0">
                  <c:v>0.24</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Sheet1!$D$2:$D$3</c:f>
              <c:numCache>
                <c:formatCode>0%</c:formatCode>
                <c:ptCount val="2"/>
                <c:pt idx="0">
                  <c:v>0.41</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Sheet1!$E$2:$E$3</c:f>
              <c:numCache>
                <c:formatCode>0%</c:formatCode>
                <c:ptCount val="2"/>
                <c:pt idx="0">
                  <c:v>0.27</c:v>
                </c:pt>
                <c:pt idx="1">
                  <c:v>7.0000000000000007E-2</c:v>
                </c:pt>
              </c:numCache>
            </c:numRef>
          </c:val>
        </c:ser>
        <c:dLbls>
          <c:showLegendKey val="0"/>
          <c:showVal val="1"/>
          <c:showCatName val="0"/>
          <c:showSerName val="0"/>
          <c:showPercent val="0"/>
          <c:showBubbleSize val="0"/>
        </c:dLbls>
        <c:gapWidth val="49"/>
        <c:overlap val="100"/>
        <c:axId val="860521744"/>
        <c:axId val="860523312"/>
      </c:barChart>
      <c:catAx>
        <c:axId val="860521744"/>
        <c:scaling>
          <c:orientation val="minMax"/>
        </c:scaling>
        <c:delete val="0"/>
        <c:axPos val="b"/>
        <c:numFmt formatCode="General" sourceLinked="0"/>
        <c:majorTickMark val="none"/>
        <c:minorTickMark val="none"/>
        <c:tickLblPos val="nextTo"/>
        <c:txPr>
          <a:bodyPr/>
          <a:lstStyle/>
          <a:p>
            <a:pPr>
              <a:defRPr b="1"/>
            </a:pPr>
            <a:endParaRPr lang="en-US"/>
          </a:p>
        </c:txPr>
        <c:crossAx val="860523312"/>
        <c:crosses val="autoZero"/>
        <c:auto val="1"/>
        <c:lblAlgn val="ctr"/>
        <c:lblOffset val="100"/>
        <c:noMultiLvlLbl val="0"/>
      </c:catAx>
      <c:valAx>
        <c:axId val="860523312"/>
        <c:scaling>
          <c:orientation val="minMax"/>
        </c:scaling>
        <c:delete val="1"/>
        <c:axPos val="l"/>
        <c:numFmt formatCode="0%" sourceLinked="1"/>
        <c:majorTickMark val="none"/>
        <c:minorTickMark val="none"/>
        <c:tickLblPos val="nextTo"/>
        <c:crossAx val="860521744"/>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York</c:v>
                </c:pt>
                <c:pt idx="1">
                  <c:v>Holiday visitors to UK</c:v>
                </c:pt>
              </c:strCache>
            </c:strRef>
          </c:cat>
          <c:val>
            <c:numRef>
              <c:f>Sheet1!$B$2:$B$4</c:f>
              <c:numCache>
                <c:formatCode>_-[$£-809]* #,##0_-;\-[$£-809]* #,##0_-;_-[$£-809]* "-"??_-;_-@_-</c:formatCode>
                <c:ptCount val="2"/>
                <c:pt idx="0">
                  <c:v>280</c:v>
                </c:pt>
                <c:pt idx="1">
                  <c:v>644</c:v>
                </c:pt>
              </c:numCache>
            </c:numRef>
          </c:val>
        </c:ser>
        <c:dLbls>
          <c:showLegendKey val="0"/>
          <c:showVal val="0"/>
          <c:showCatName val="0"/>
          <c:showSerName val="0"/>
          <c:showPercent val="0"/>
          <c:showBubbleSize val="0"/>
        </c:dLbls>
        <c:gapWidth val="102"/>
        <c:axId val="860524096"/>
        <c:axId val="860528800"/>
      </c:barChart>
      <c:catAx>
        <c:axId val="86052409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60528800"/>
        <c:crosses val="autoZero"/>
        <c:auto val="1"/>
        <c:lblAlgn val="ctr"/>
        <c:lblOffset val="100"/>
        <c:noMultiLvlLbl val="0"/>
      </c:catAx>
      <c:valAx>
        <c:axId val="860528800"/>
        <c:scaling>
          <c:orientation val="minMax"/>
          <c:max val="1000"/>
        </c:scaling>
        <c:delete val="1"/>
        <c:axPos val="l"/>
        <c:numFmt formatCode="_-[$£-809]* #,##0_-;\-[$£-809]* #,##0_-;_-[$£-809]* &quot;-&quot;??_-;_-@_-" sourceLinked="1"/>
        <c:majorTickMark val="out"/>
        <c:minorTickMark val="none"/>
        <c:tickLblPos val="nextTo"/>
        <c:crossAx val="860524096"/>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York</c:v>
                </c:pt>
                <c:pt idx="1">
                  <c:v>Holiday visitors to UK</c:v>
                </c:pt>
              </c:strCache>
            </c:strRef>
          </c:cat>
          <c:val>
            <c:numRef>
              <c:f>Sheet1!$B$2:$B$4</c:f>
              <c:numCache>
                <c:formatCode>_-[$£-809]* #,##0_-;\-[$£-809]* #,##0_-;_-[$£-809]* "-"??_-;_-@_-</c:formatCode>
                <c:ptCount val="2"/>
                <c:pt idx="0">
                  <c:v>90</c:v>
                </c:pt>
                <c:pt idx="1">
                  <c:v>101</c:v>
                </c:pt>
              </c:numCache>
            </c:numRef>
          </c:val>
        </c:ser>
        <c:dLbls>
          <c:showLegendKey val="0"/>
          <c:showVal val="0"/>
          <c:showCatName val="0"/>
          <c:showSerName val="0"/>
          <c:showPercent val="0"/>
          <c:showBubbleSize val="0"/>
        </c:dLbls>
        <c:gapWidth val="102"/>
        <c:axId val="860538208"/>
        <c:axId val="860532720"/>
      </c:barChart>
      <c:catAx>
        <c:axId val="860538208"/>
        <c:scaling>
          <c:orientation val="minMax"/>
        </c:scaling>
        <c:delete val="0"/>
        <c:axPos val="b"/>
        <c:numFmt formatCode="General" sourceLinked="0"/>
        <c:majorTickMark val="out"/>
        <c:minorTickMark val="none"/>
        <c:tickLblPos val="nextTo"/>
        <c:txPr>
          <a:bodyPr/>
          <a:lstStyle/>
          <a:p>
            <a:pPr>
              <a:defRPr sz="900" b="1"/>
            </a:pPr>
            <a:endParaRPr lang="en-US"/>
          </a:p>
        </c:txPr>
        <c:crossAx val="860532720"/>
        <c:crosses val="autoZero"/>
        <c:auto val="1"/>
        <c:lblAlgn val="ctr"/>
        <c:lblOffset val="100"/>
        <c:noMultiLvlLbl val="0"/>
      </c:catAx>
      <c:valAx>
        <c:axId val="860532720"/>
        <c:scaling>
          <c:orientation val="minMax"/>
          <c:max val="1000"/>
        </c:scaling>
        <c:delete val="1"/>
        <c:axPos val="l"/>
        <c:numFmt formatCode="_-[$£-809]* #,##0_-;\-[$£-809]* #,##0_-;_-[$£-809]* &quot;-&quot;??_-;_-@_-" sourceLinked="1"/>
        <c:majorTickMark val="out"/>
        <c:minorTickMark val="none"/>
        <c:tickLblPos val="nextTo"/>
        <c:crossAx val="860538208"/>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698563348346208"/>
          <c:y val="4.7885757835095979E-2"/>
          <c:w val="0.7472202978839243"/>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Sheet1!$B$2:$B$3</c:f>
              <c:numCache>
                <c:formatCode>0%</c:formatCode>
                <c:ptCount val="2"/>
                <c:pt idx="0">
                  <c:v>0.1</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Sheet1!$C$2:$C$3</c:f>
              <c:numCache>
                <c:formatCode>0%</c:formatCode>
                <c:ptCount val="2"/>
                <c:pt idx="0">
                  <c:v>0.28999999999999998</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Sheet1!$D$2:$D$3</c:f>
              <c:numCache>
                <c:formatCode>0%</c:formatCode>
                <c:ptCount val="2"/>
                <c:pt idx="0">
                  <c:v>0.46</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Sheet1!$E$2:$E$3</c:f>
              <c:numCache>
                <c:formatCode>0%</c:formatCode>
                <c:ptCount val="2"/>
                <c:pt idx="0">
                  <c:v>0.15</c:v>
                </c:pt>
                <c:pt idx="1">
                  <c:v>0.21</c:v>
                </c:pt>
              </c:numCache>
            </c:numRef>
          </c:val>
        </c:ser>
        <c:dLbls>
          <c:showLegendKey val="0"/>
          <c:showVal val="0"/>
          <c:showCatName val="0"/>
          <c:showSerName val="0"/>
          <c:showPercent val="0"/>
          <c:showBubbleSize val="0"/>
        </c:dLbls>
        <c:gapWidth val="49"/>
        <c:overlap val="100"/>
        <c:axId val="860534288"/>
        <c:axId val="860531544"/>
      </c:barChart>
      <c:catAx>
        <c:axId val="860534288"/>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60531544"/>
        <c:crosses val="autoZero"/>
        <c:auto val="1"/>
        <c:lblAlgn val="ctr"/>
        <c:lblOffset val="100"/>
        <c:noMultiLvlLbl val="0"/>
      </c:catAx>
      <c:valAx>
        <c:axId val="860531544"/>
        <c:scaling>
          <c:orientation val="minMax"/>
        </c:scaling>
        <c:delete val="1"/>
        <c:axPos val="l"/>
        <c:numFmt formatCode="0%" sourceLinked="1"/>
        <c:majorTickMark val="out"/>
        <c:minorTickMark val="none"/>
        <c:tickLblPos val="nextTo"/>
        <c:crossAx val="860534288"/>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Sheet1!$B$2:$B$3</c:f>
              <c:numCache>
                <c:formatCode>0%</c:formatCode>
                <c:ptCount val="2"/>
                <c:pt idx="0">
                  <c:v>0.75</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Sheet1!$C$2:$C$3</c:f>
              <c:numCache>
                <c:formatCode>0%</c:formatCode>
                <c:ptCount val="2"/>
                <c:pt idx="0">
                  <c:v>0.25</c:v>
                </c:pt>
                <c:pt idx="1">
                  <c:v>0.16</c:v>
                </c:pt>
              </c:numCache>
            </c:numRef>
          </c:val>
        </c:ser>
        <c:dLbls>
          <c:showLegendKey val="0"/>
          <c:showVal val="0"/>
          <c:showCatName val="0"/>
          <c:showSerName val="0"/>
          <c:showPercent val="0"/>
          <c:showBubbleSize val="0"/>
        </c:dLbls>
        <c:gapWidth val="49"/>
        <c:overlap val="100"/>
        <c:axId val="860538992"/>
        <c:axId val="860540168"/>
      </c:barChart>
      <c:catAx>
        <c:axId val="86053899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60540168"/>
        <c:crosses val="autoZero"/>
        <c:auto val="1"/>
        <c:lblAlgn val="ctr"/>
        <c:lblOffset val="100"/>
        <c:noMultiLvlLbl val="0"/>
      </c:catAx>
      <c:valAx>
        <c:axId val="860540168"/>
        <c:scaling>
          <c:orientation val="minMax"/>
        </c:scaling>
        <c:delete val="1"/>
        <c:axPos val="l"/>
        <c:numFmt formatCode="0%" sourceLinked="1"/>
        <c:majorTickMark val="out"/>
        <c:minorTickMark val="none"/>
        <c:tickLblPos val="nextTo"/>
        <c:crossAx val="860538992"/>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Sheet1!$B$2:$B$3</c:f>
              <c:numCache>
                <c:formatCode>0%</c:formatCode>
                <c:ptCount val="2"/>
                <c:pt idx="0">
                  <c:v>0.1</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Sheet1!$C$2:$C$3</c:f>
              <c:numCache>
                <c:formatCode>0%</c:formatCode>
                <c:ptCount val="2"/>
                <c:pt idx="0">
                  <c:v>0.1</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Sheet1!$D$2:$D$3</c:f>
              <c:numCache>
                <c:formatCode>0%</c:formatCode>
                <c:ptCount val="2"/>
                <c:pt idx="0">
                  <c:v>0.1</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Sheet1!$E$2:$E$3</c:f>
              <c:numCache>
                <c:formatCode>0%</c:formatCode>
                <c:ptCount val="2"/>
                <c:pt idx="0">
                  <c:v>0.14000000000000001</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Sheet1!$F$2:$F$3</c:f>
              <c:numCache>
                <c:formatCode>0%</c:formatCode>
                <c:ptCount val="2"/>
                <c:pt idx="0">
                  <c:v>0.22</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Sheet1!$G$2:$G$3</c:f>
              <c:numCache>
                <c:formatCode>0%</c:formatCode>
                <c:ptCount val="2"/>
                <c:pt idx="0">
                  <c:v>0.22</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Holiday Visitors to York</c:v>
                </c:pt>
                <c:pt idx="1">
                  <c:v>Holiday Visitors to UK</c:v>
                </c:pt>
              </c:strCache>
            </c:strRef>
          </c:cat>
          <c:val>
            <c:numRef>
              <c:f>Sheet1!$H$2:$H$3</c:f>
              <c:numCache>
                <c:formatCode>0%</c:formatCode>
                <c:ptCount val="2"/>
                <c:pt idx="0">
                  <c:v>0.12</c:v>
                </c:pt>
                <c:pt idx="1">
                  <c:v>0.06</c:v>
                </c:pt>
              </c:numCache>
            </c:numRef>
          </c:val>
        </c:ser>
        <c:dLbls>
          <c:showLegendKey val="0"/>
          <c:showVal val="0"/>
          <c:showCatName val="0"/>
          <c:showSerName val="0"/>
          <c:showPercent val="0"/>
          <c:showBubbleSize val="0"/>
        </c:dLbls>
        <c:gapWidth val="100"/>
        <c:overlap val="100"/>
        <c:axId val="860540560"/>
        <c:axId val="860541736"/>
      </c:barChart>
      <c:catAx>
        <c:axId val="860540560"/>
        <c:scaling>
          <c:orientation val="minMax"/>
        </c:scaling>
        <c:delete val="0"/>
        <c:axPos val="b"/>
        <c:numFmt formatCode="General" sourceLinked="0"/>
        <c:majorTickMark val="out"/>
        <c:minorTickMark val="none"/>
        <c:tickLblPos val="nextTo"/>
        <c:crossAx val="860541736"/>
        <c:crosses val="autoZero"/>
        <c:auto val="1"/>
        <c:lblAlgn val="ctr"/>
        <c:lblOffset val="100"/>
        <c:noMultiLvlLbl val="0"/>
      </c:catAx>
      <c:valAx>
        <c:axId val="860541736"/>
        <c:scaling>
          <c:orientation val="minMax"/>
        </c:scaling>
        <c:delete val="1"/>
        <c:axPos val="l"/>
        <c:numFmt formatCode="0%" sourceLinked="1"/>
        <c:majorTickMark val="out"/>
        <c:minorTickMark val="none"/>
        <c:tickLblPos val="nextTo"/>
        <c:crossAx val="860540560"/>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York</c:v>
                </c:pt>
                <c:pt idx="1">
                  <c:v>Holiday visitors to UK</c:v>
                </c:pt>
              </c:strCache>
            </c:strRef>
          </c:cat>
          <c:val>
            <c:numRef>
              <c:f>Sheet1!$B$2:$B$3</c:f>
              <c:numCache>
                <c:formatCode>0%</c:formatCode>
                <c:ptCount val="2"/>
                <c:pt idx="0">
                  <c:v>0.08</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York</c:v>
                </c:pt>
                <c:pt idx="1">
                  <c:v>Holiday visitors to UK</c:v>
                </c:pt>
              </c:strCache>
            </c:strRef>
          </c:cat>
          <c:val>
            <c:numRef>
              <c:f>Sheet1!$C$2:$C$3</c:f>
              <c:numCache>
                <c:formatCode>0%</c:formatCode>
                <c:ptCount val="2"/>
                <c:pt idx="0">
                  <c:v>0.59</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York</c:v>
                </c:pt>
                <c:pt idx="1">
                  <c:v>Holiday visitors to UK</c:v>
                </c:pt>
              </c:strCache>
            </c:strRef>
          </c:cat>
          <c:val>
            <c:numRef>
              <c:f>Sheet1!$D$2:$D$3</c:f>
              <c:numCache>
                <c:formatCode>0%</c:formatCode>
                <c:ptCount val="2"/>
                <c:pt idx="0">
                  <c:v>0.25</c:v>
                </c:pt>
                <c:pt idx="1">
                  <c:v>0.15</c:v>
                </c:pt>
              </c:numCache>
            </c:numRef>
          </c:val>
        </c:ser>
        <c:dLbls>
          <c:showLegendKey val="0"/>
          <c:showVal val="1"/>
          <c:showCatName val="0"/>
          <c:showSerName val="0"/>
          <c:showPercent val="0"/>
          <c:showBubbleSize val="0"/>
        </c:dLbls>
        <c:gapWidth val="49"/>
        <c:overlap val="100"/>
        <c:axId val="860549184"/>
        <c:axId val="860549576"/>
      </c:barChart>
      <c:catAx>
        <c:axId val="860549184"/>
        <c:scaling>
          <c:orientation val="minMax"/>
        </c:scaling>
        <c:delete val="0"/>
        <c:axPos val="b"/>
        <c:numFmt formatCode="General" sourceLinked="0"/>
        <c:majorTickMark val="none"/>
        <c:minorTickMark val="none"/>
        <c:tickLblPos val="nextTo"/>
        <c:txPr>
          <a:bodyPr/>
          <a:lstStyle/>
          <a:p>
            <a:pPr>
              <a:defRPr b="1"/>
            </a:pPr>
            <a:endParaRPr lang="en-US"/>
          </a:p>
        </c:txPr>
        <c:crossAx val="860549576"/>
        <c:crosses val="autoZero"/>
        <c:auto val="1"/>
        <c:lblAlgn val="ctr"/>
        <c:lblOffset val="100"/>
        <c:noMultiLvlLbl val="0"/>
      </c:catAx>
      <c:valAx>
        <c:axId val="860549576"/>
        <c:scaling>
          <c:orientation val="minMax"/>
        </c:scaling>
        <c:delete val="1"/>
        <c:axPos val="l"/>
        <c:numFmt formatCode="0%" sourceLinked="1"/>
        <c:majorTickMark val="none"/>
        <c:minorTickMark val="none"/>
        <c:tickLblPos val="nextTo"/>
        <c:crossAx val="860549184"/>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London</c:v>
                </c:pt>
                <c:pt idx="1">
                  <c:v>South East (excl.London)</c:v>
                </c:pt>
                <c:pt idx="2">
                  <c:v>North West</c:v>
                </c:pt>
                <c:pt idx="3">
                  <c:v>Scotland</c:v>
                </c:pt>
                <c:pt idx="4">
                  <c:v>North East</c:v>
                </c:pt>
              </c:strCache>
            </c:strRef>
          </c:cat>
          <c:val>
            <c:numRef>
              <c:f>Sheet1!$B$2:$B$6</c:f>
              <c:numCache>
                <c:formatCode>0%</c:formatCode>
                <c:ptCount val="5"/>
                <c:pt idx="0">
                  <c:v>0.39</c:v>
                </c:pt>
                <c:pt idx="1">
                  <c:v>0.18</c:v>
                </c:pt>
                <c:pt idx="2">
                  <c:v>0.14000000000000001</c:v>
                </c:pt>
                <c:pt idx="3">
                  <c:v>0.08</c:v>
                </c:pt>
                <c:pt idx="4">
                  <c:v>0.08</c:v>
                </c:pt>
              </c:numCache>
            </c:numRef>
          </c:val>
        </c:ser>
        <c:dLbls>
          <c:showLegendKey val="0"/>
          <c:showVal val="0"/>
          <c:showCatName val="0"/>
          <c:showSerName val="0"/>
          <c:showPercent val="0"/>
          <c:showBubbleSize val="0"/>
        </c:dLbls>
        <c:gapWidth val="150"/>
        <c:axId val="860553104"/>
        <c:axId val="860551536"/>
      </c:barChart>
      <c:catAx>
        <c:axId val="860553104"/>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860551536"/>
        <c:crosses val="autoZero"/>
        <c:auto val="1"/>
        <c:lblAlgn val="ctr"/>
        <c:lblOffset val="100"/>
        <c:noMultiLvlLbl val="0"/>
      </c:catAx>
      <c:valAx>
        <c:axId val="860551536"/>
        <c:scaling>
          <c:orientation val="minMax"/>
        </c:scaling>
        <c:delete val="1"/>
        <c:axPos val="t"/>
        <c:numFmt formatCode="0%" sourceLinked="1"/>
        <c:majorTickMark val="out"/>
        <c:minorTickMark val="none"/>
        <c:tickLblPos val="nextTo"/>
        <c:crossAx val="8605531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York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c:v>
                </c:pt>
                <c:pt idx="1">
                  <c:v>87</c:v>
                </c:pt>
                <c:pt idx="2">
                  <c:v>112</c:v>
                </c:pt>
                <c:pt idx="3">
                  <c:v>77</c:v>
                </c:pt>
                <c:pt idx="4">
                  <c:v>105</c:v>
                </c:pt>
              </c:numCache>
            </c:numRef>
          </c:val>
        </c:ser>
        <c:ser>
          <c:idx val="1"/>
          <c:order val="1"/>
          <c:tx>
            <c:strRef>
              <c:f>Sheet1!$C$1</c:f>
              <c:strCache>
                <c:ptCount val="1"/>
                <c:pt idx="0">
                  <c:v>York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36</c:v>
                </c:pt>
                <c:pt idx="1">
                  <c:v>41</c:v>
                </c:pt>
                <c:pt idx="2">
                  <c:v>54</c:v>
                </c:pt>
                <c:pt idx="3">
                  <c:v>32</c:v>
                </c:pt>
                <c:pt idx="4">
                  <c:v>47</c:v>
                </c:pt>
              </c:numCache>
            </c:numRef>
          </c:val>
        </c:ser>
        <c:dLbls>
          <c:showLegendKey val="0"/>
          <c:showVal val="0"/>
          <c:showCatName val="0"/>
          <c:showSerName val="0"/>
          <c:showPercent val="0"/>
          <c:showBubbleSize val="0"/>
        </c:dLbls>
        <c:gapWidth val="219"/>
        <c:axId val="830287800"/>
        <c:axId val="830290544"/>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830287800"/>
        <c:axId val="830290544"/>
      </c:lineChart>
      <c:catAx>
        <c:axId val="8302878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30290544"/>
        <c:crosses val="autoZero"/>
        <c:auto val="1"/>
        <c:lblAlgn val="ctr"/>
        <c:lblOffset val="100"/>
        <c:noMultiLvlLbl val="0"/>
      </c:catAx>
      <c:valAx>
        <c:axId val="830290544"/>
        <c:scaling>
          <c:orientation val="minMax"/>
        </c:scaling>
        <c:delete val="1"/>
        <c:axPos val="l"/>
        <c:numFmt formatCode="General" sourceLinked="1"/>
        <c:majorTickMark val="none"/>
        <c:minorTickMark val="none"/>
        <c:tickLblPos val="nextTo"/>
        <c:crossAx val="83028780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York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199</c:v>
                </c:pt>
                <c:pt idx="1">
                  <c:v>269</c:v>
                </c:pt>
                <c:pt idx="2">
                  <c:v>311</c:v>
                </c:pt>
                <c:pt idx="3">
                  <c:v>240</c:v>
                </c:pt>
                <c:pt idx="4">
                  <c:v>265</c:v>
                </c:pt>
              </c:numCache>
            </c:numRef>
          </c:val>
        </c:ser>
        <c:ser>
          <c:idx val="1"/>
          <c:order val="1"/>
          <c:tx>
            <c:strRef>
              <c:f>Sheet1!$C$1</c:f>
              <c:strCache>
                <c:ptCount val="1"/>
                <c:pt idx="0">
                  <c:v>York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108</c:v>
                </c:pt>
                <c:pt idx="1">
                  <c:v>150</c:v>
                </c:pt>
                <c:pt idx="2">
                  <c:v>201</c:v>
                </c:pt>
                <c:pt idx="3">
                  <c:v>132</c:v>
                </c:pt>
                <c:pt idx="4">
                  <c:v>137</c:v>
                </c:pt>
              </c:numCache>
            </c:numRef>
          </c:val>
        </c:ser>
        <c:dLbls>
          <c:showLegendKey val="0"/>
          <c:showVal val="0"/>
          <c:showCatName val="0"/>
          <c:showSerName val="0"/>
          <c:showPercent val="0"/>
          <c:showBubbleSize val="0"/>
        </c:dLbls>
        <c:gapWidth val="219"/>
        <c:axId val="830301912"/>
        <c:axId val="830295248"/>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830301912"/>
        <c:axId val="830295248"/>
      </c:lineChart>
      <c:catAx>
        <c:axId val="8303019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30295248"/>
        <c:crosses val="autoZero"/>
        <c:auto val="1"/>
        <c:lblAlgn val="ctr"/>
        <c:lblOffset val="100"/>
        <c:noMultiLvlLbl val="0"/>
      </c:catAx>
      <c:valAx>
        <c:axId val="830295248"/>
        <c:scaling>
          <c:orientation val="minMax"/>
        </c:scaling>
        <c:delete val="1"/>
        <c:axPos val="l"/>
        <c:numFmt formatCode="General" sourceLinked="1"/>
        <c:majorTickMark val="none"/>
        <c:minorTickMark val="none"/>
        <c:tickLblPos val="nextTo"/>
        <c:crossAx val="830301912"/>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York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York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860508024"/>
        <c:axId val="860516256"/>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860508024"/>
        <c:axId val="860516256"/>
      </c:lineChart>
      <c:catAx>
        <c:axId val="860508024"/>
        <c:scaling>
          <c:orientation val="minMax"/>
        </c:scaling>
        <c:delete val="1"/>
        <c:axPos val="b"/>
        <c:numFmt formatCode="General" sourceLinked="1"/>
        <c:majorTickMark val="none"/>
        <c:minorTickMark val="none"/>
        <c:tickLblPos val="nextTo"/>
        <c:crossAx val="860516256"/>
        <c:crosses val="autoZero"/>
        <c:auto val="1"/>
        <c:lblAlgn val="ctr"/>
        <c:lblOffset val="100"/>
        <c:noMultiLvlLbl val="0"/>
      </c:catAx>
      <c:valAx>
        <c:axId val="860516256"/>
        <c:scaling>
          <c:orientation val="minMax"/>
        </c:scaling>
        <c:delete val="1"/>
        <c:axPos val="l"/>
        <c:numFmt formatCode="General" sourceLinked="1"/>
        <c:majorTickMark val="none"/>
        <c:minorTickMark val="none"/>
        <c:tickLblPos val="nextTo"/>
        <c:crossAx val="860508024"/>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860508808"/>
        <c:axId val="860509200"/>
      </c:lineChart>
      <c:catAx>
        <c:axId val="860508808"/>
        <c:scaling>
          <c:orientation val="minMax"/>
        </c:scaling>
        <c:delete val="1"/>
        <c:axPos val="b"/>
        <c:numFmt formatCode="General" sourceLinked="0"/>
        <c:majorTickMark val="out"/>
        <c:minorTickMark val="none"/>
        <c:tickLblPos val="nextTo"/>
        <c:crossAx val="860509200"/>
        <c:crosses val="autoZero"/>
        <c:auto val="1"/>
        <c:lblAlgn val="ctr"/>
        <c:lblOffset val="100"/>
        <c:noMultiLvlLbl val="0"/>
      </c:catAx>
      <c:valAx>
        <c:axId val="860509200"/>
        <c:scaling>
          <c:orientation val="minMax"/>
        </c:scaling>
        <c:delete val="1"/>
        <c:axPos val="l"/>
        <c:numFmt formatCode="#,##0" sourceLinked="1"/>
        <c:majorTickMark val="out"/>
        <c:minorTickMark val="none"/>
        <c:tickLblPos val="nextTo"/>
        <c:crossAx val="86050880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860547616"/>
        <c:axId val="860548792"/>
      </c:lineChart>
      <c:catAx>
        <c:axId val="860547616"/>
        <c:scaling>
          <c:orientation val="minMax"/>
        </c:scaling>
        <c:delete val="1"/>
        <c:axPos val="b"/>
        <c:numFmt formatCode="General" sourceLinked="0"/>
        <c:majorTickMark val="out"/>
        <c:minorTickMark val="none"/>
        <c:tickLblPos val="nextTo"/>
        <c:crossAx val="860548792"/>
        <c:crosses val="autoZero"/>
        <c:auto val="1"/>
        <c:lblAlgn val="ctr"/>
        <c:lblOffset val="100"/>
        <c:noMultiLvlLbl val="0"/>
      </c:catAx>
      <c:valAx>
        <c:axId val="860548792"/>
        <c:scaling>
          <c:orientation val="minMax"/>
        </c:scaling>
        <c:delete val="1"/>
        <c:axPos val="l"/>
        <c:numFmt formatCode="General" sourceLinked="1"/>
        <c:majorTickMark val="out"/>
        <c:minorTickMark val="none"/>
        <c:tickLblPos val="nextTo"/>
        <c:crossAx val="8605476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860546832"/>
        <c:axId val="860555456"/>
      </c:lineChart>
      <c:catAx>
        <c:axId val="860546832"/>
        <c:scaling>
          <c:orientation val="minMax"/>
        </c:scaling>
        <c:delete val="1"/>
        <c:axPos val="b"/>
        <c:numFmt formatCode="General" sourceLinked="0"/>
        <c:majorTickMark val="out"/>
        <c:minorTickMark val="none"/>
        <c:tickLblPos val="nextTo"/>
        <c:crossAx val="860555456"/>
        <c:crosses val="autoZero"/>
        <c:auto val="1"/>
        <c:lblAlgn val="ctr"/>
        <c:lblOffset val="100"/>
        <c:noMultiLvlLbl val="0"/>
      </c:catAx>
      <c:valAx>
        <c:axId val="860555456"/>
        <c:scaling>
          <c:orientation val="minMax"/>
        </c:scaling>
        <c:delete val="1"/>
        <c:axPos val="l"/>
        <c:numFmt formatCode="General" sourceLinked="1"/>
        <c:majorTickMark val="out"/>
        <c:minorTickMark val="none"/>
        <c:tickLblPos val="nextTo"/>
        <c:crossAx val="860546832"/>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2237654162440943"/>
          <c:w val="0.9112164396394129"/>
          <c:h val="0.55076762609532448"/>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York</c:v>
                </c:pt>
                <c:pt idx="1">
                  <c:v>All visits to UK</c:v>
                </c:pt>
              </c:strCache>
            </c:strRef>
          </c:cat>
          <c:val>
            <c:numRef>
              <c:f>Sheet1!$B$2:$B$3</c:f>
              <c:numCache>
                <c:formatCode>0%</c:formatCode>
                <c:ptCount val="2"/>
                <c:pt idx="0">
                  <c:v>0.05</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York</c:v>
                </c:pt>
                <c:pt idx="1">
                  <c:v>All visits to UK</c:v>
                </c:pt>
              </c:strCache>
            </c:strRef>
          </c:cat>
          <c:val>
            <c:numRef>
              <c:f>Sheet1!$C$2:$C$3</c:f>
              <c:numCache>
                <c:formatCode>0%</c:formatCode>
                <c:ptCount val="2"/>
                <c:pt idx="0">
                  <c:v>0.25</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York</c:v>
                </c:pt>
                <c:pt idx="1">
                  <c:v>All visits to UK</c:v>
                </c:pt>
              </c:strCache>
            </c:strRef>
          </c:cat>
          <c:val>
            <c:numRef>
              <c:f>Sheet1!$D$2:$D$3</c:f>
              <c:numCache>
                <c:formatCode>0%</c:formatCode>
                <c:ptCount val="2"/>
                <c:pt idx="0">
                  <c:v>0.12</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York</c:v>
                </c:pt>
                <c:pt idx="1">
                  <c:v>All visits to UK</c:v>
                </c:pt>
              </c:strCache>
            </c:strRef>
          </c:cat>
          <c:val>
            <c:numRef>
              <c:f>Sheet1!$E$2:$E$3</c:f>
              <c:numCache>
                <c:formatCode>0%</c:formatCode>
                <c:ptCount val="2"/>
                <c:pt idx="0">
                  <c:v>0.57999999999999996</c:v>
                </c:pt>
                <c:pt idx="1">
                  <c:v>0.39</c:v>
                </c:pt>
              </c:numCache>
            </c:numRef>
          </c:val>
        </c:ser>
        <c:dLbls>
          <c:showLegendKey val="0"/>
          <c:showVal val="0"/>
          <c:showCatName val="0"/>
          <c:showSerName val="0"/>
          <c:showPercent val="0"/>
          <c:showBubbleSize val="0"/>
        </c:dLbls>
        <c:gapWidth val="100"/>
        <c:overlap val="100"/>
        <c:axId val="860514296"/>
        <c:axId val="860508416"/>
      </c:barChart>
      <c:catAx>
        <c:axId val="860514296"/>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60508416"/>
        <c:crosses val="autoZero"/>
        <c:auto val="1"/>
        <c:lblAlgn val="ctr"/>
        <c:lblOffset val="100"/>
        <c:noMultiLvlLbl val="0"/>
      </c:catAx>
      <c:valAx>
        <c:axId val="860508416"/>
        <c:scaling>
          <c:orientation val="maxMin"/>
        </c:scaling>
        <c:delete val="1"/>
        <c:axPos val="l"/>
        <c:numFmt formatCode="0%" sourceLinked="1"/>
        <c:majorTickMark val="out"/>
        <c:minorTickMark val="none"/>
        <c:tickLblPos val="nextTo"/>
        <c:crossAx val="860514296"/>
        <c:crosses val="autoZero"/>
        <c:crossBetween val="between"/>
      </c:valAx>
      <c:spPr>
        <a:noFill/>
        <a:ln>
          <a:noFill/>
        </a:ln>
        <a:effectLst/>
      </c:spPr>
    </c:plotArea>
    <c:legend>
      <c:legendPos val="b"/>
      <c:layout>
        <c:manualLayout>
          <c:xMode val="edge"/>
          <c:yMode val="edge"/>
          <c:x val="6.0534245700400287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York</c:v>
                </c:pt>
                <c:pt idx="1">
                  <c:v>All visitors to UK</c:v>
                </c:pt>
                <c:pt idx="2">
                  <c:v>All holiday visitors to York</c:v>
                </c:pt>
                <c:pt idx="3">
                  <c:v>All holiday visitors to UK</c:v>
                </c:pt>
              </c:strCache>
            </c:strRef>
          </c:cat>
          <c:val>
            <c:numRef>
              <c:f>Sheet1!$B$2:$B$5</c:f>
              <c:numCache>
                <c:formatCode>0%</c:formatCode>
                <c:ptCount val="4"/>
                <c:pt idx="0">
                  <c:v>0.09</c:v>
                </c:pt>
                <c:pt idx="1">
                  <c:v>0.11</c:v>
                </c:pt>
                <c:pt idx="2">
                  <c:v>0.1</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York</c:v>
                </c:pt>
                <c:pt idx="1">
                  <c:v>All visitors to UK</c:v>
                </c:pt>
                <c:pt idx="2">
                  <c:v>All holiday visitors to York</c:v>
                </c:pt>
                <c:pt idx="3">
                  <c:v>All holiday visitors to UK</c:v>
                </c:pt>
              </c:strCache>
            </c:strRef>
          </c:cat>
          <c:val>
            <c:numRef>
              <c:f>Sheet1!$C$2:$C$5</c:f>
              <c:numCache>
                <c:formatCode>0%</c:formatCode>
                <c:ptCount val="4"/>
                <c:pt idx="0">
                  <c:v>0.18</c:v>
                </c:pt>
                <c:pt idx="1">
                  <c:v>0.09</c:v>
                </c:pt>
                <c:pt idx="2">
                  <c:v>0.22</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York</c:v>
                </c:pt>
                <c:pt idx="1">
                  <c:v>All visitors to UK</c:v>
                </c:pt>
                <c:pt idx="2">
                  <c:v>All holiday visitors to York</c:v>
                </c:pt>
                <c:pt idx="3">
                  <c:v>All holiday visitors to UK</c:v>
                </c:pt>
              </c:strCache>
            </c:strRef>
          </c:cat>
          <c:val>
            <c:numRef>
              <c:f>Sheet1!$D$2:$D$5</c:f>
              <c:numCache>
                <c:formatCode>0%</c:formatCode>
                <c:ptCount val="4"/>
                <c:pt idx="0">
                  <c:v>0.09</c:v>
                </c:pt>
                <c:pt idx="1">
                  <c:v>0.09</c:v>
                </c:pt>
                <c:pt idx="2">
                  <c:v>0.1</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York</c:v>
                </c:pt>
                <c:pt idx="1">
                  <c:v>All visitors to UK</c:v>
                </c:pt>
                <c:pt idx="2">
                  <c:v>All holiday visitors to York</c:v>
                </c:pt>
                <c:pt idx="3">
                  <c:v>All holiday visitors to UK</c:v>
                </c:pt>
              </c:strCache>
            </c:strRef>
          </c:cat>
          <c:val>
            <c:numRef>
              <c:f>Sheet1!$E$2:$E$5</c:f>
              <c:numCache>
                <c:formatCode>0%</c:formatCode>
                <c:ptCount val="4"/>
                <c:pt idx="0">
                  <c:v>0.05</c:v>
                </c:pt>
                <c:pt idx="1">
                  <c:v>0.08</c:v>
                </c:pt>
                <c:pt idx="2">
                  <c:v>0.04</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York</c:v>
                </c:pt>
                <c:pt idx="1">
                  <c:v>All visitors to UK</c:v>
                </c:pt>
                <c:pt idx="2">
                  <c:v>All holiday visitors to York</c:v>
                </c:pt>
                <c:pt idx="3">
                  <c:v>All holiday visitors to UK</c:v>
                </c:pt>
              </c:strCache>
            </c:strRef>
          </c:cat>
          <c:val>
            <c:numRef>
              <c:f>Sheet1!$F$2:$F$5</c:f>
              <c:numCache>
                <c:formatCode>0%</c:formatCode>
                <c:ptCount val="4"/>
                <c:pt idx="0">
                  <c:v>0.02</c:v>
                </c:pt>
                <c:pt idx="1">
                  <c:v>0.05</c:v>
                </c:pt>
                <c:pt idx="2">
                  <c:v>0.02</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York</c:v>
                </c:pt>
                <c:pt idx="1">
                  <c:v>All visitors to UK</c:v>
                </c:pt>
                <c:pt idx="2">
                  <c:v>All holiday visitors to York</c:v>
                </c:pt>
                <c:pt idx="3">
                  <c:v>All holiday visitors to UK</c:v>
                </c:pt>
              </c:strCache>
            </c:strRef>
          </c:cat>
          <c:val>
            <c:numRef>
              <c:f>Sheet1!$G$2:$G$5</c:f>
              <c:numCache>
                <c:formatCode>0%</c:formatCode>
                <c:ptCount val="4"/>
                <c:pt idx="0">
                  <c:v>0.03</c:v>
                </c:pt>
                <c:pt idx="1">
                  <c:v>0.06</c:v>
                </c:pt>
                <c:pt idx="2">
                  <c:v>0.02</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York</c:v>
                </c:pt>
                <c:pt idx="1">
                  <c:v>All visitors to UK</c:v>
                </c:pt>
                <c:pt idx="2">
                  <c:v>All holiday visitors to York</c:v>
                </c:pt>
                <c:pt idx="3">
                  <c:v>All holiday visitors to UK</c:v>
                </c:pt>
              </c:strCache>
            </c:strRef>
          </c:cat>
          <c:val>
            <c:numRef>
              <c:f>Sheet1!$H$2:$H$5</c:f>
              <c:numCache>
                <c:formatCode>0%</c:formatCode>
                <c:ptCount val="4"/>
                <c:pt idx="0">
                  <c:v>0.06</c:v>
                </c:pt>
                <c:pt idx="1">
                  <c:v>0.05</c:v>
                </c:pt>
                <c:pt idx="2">
                  <c:v>7.0000000000000007E-2</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York</c:v>
                </c:pt>
                <c:pt idx="1">
                  <c:v>All visitors to UK</c:v>
                </c:pt>
                <c:pt idx="2">
                  <c:v>All holiday visitors to York</c:v>
                </c:pt>
                <c:pt idx="3">
                  <c:v>All holiday visitors to UK</c:v>
                </c:pt>
              </c:strCache>
            </c:strRef>
          </c:cat>
          <c:val>
            <c:numRef>
              <c:f>Sheet1!$I$2:$I$5</c:f>
              <c:numCache>
                <c:formatCode>0%</c:formatCode>
                <c:ptCount val="4"/>
                <c:pt idx="0">
                  <c:v>0.09</c:v>
                </c:pt>
                <c:pt idx="1">
                  <c:v>0.03</c:v>
                </c:pt>
                <c:pt idx="2">
                  <c:v>0.12</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York</c:v>
                </c:pt>
                <c:pt idx="1">
                  <c:v>All visitors to UK</c:v>
                </c:pt>
                <c:pt idx="2">
                  <c:v>All holiday visitors to York</c:v>
                </c:pt>
                <c:pt idx="3">
                  <c:v>All holiday visitors to UK</c:v>
                </c:pt>
              </c:strCache>
            </c:strRef>
          </c:cat>
          <c:val>
            <c:numRef>
              <c:f>Sheet1!$J$2:$J$5</c:f>
              <c:numCache>
                <c:formatCode>0%</c:formatCode>
                <c:ptCount val="4"/>
                <c:pt idx="0">
                  <c:v>0.09</c:v>
                </c:pt>
                <c:pt idx="1">
                  <c:v>0.06</c:v>
                </c:pt>
                <c:pt idx="2">
                  <c:v>0.1</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York</c:v>
                </c:pt>
                <c:pt idx="1">
                  <c:v>All visitors to UK</c:v>
                </c:pt>
                <c:pt idx="2">
                  <c:v>All holiday visitors to York</c:v>
                </c:pt>
                <c:pt idx="3">
                  <c:v>All holiday visitors to UK</c:v>
                </c:pt>
              </c:strCache>
            </c:strRef>
          </c:cat>
          <c:val>
            <c:numRef>
              <c:f>Sheet1!$K$2:$K$5</c:f>
              <c:numCache>
                <c:formatCode>0%</c:formatCode>
                <c:ptCount val="4"/>
                <c:pt idx="0">
                  <c:v>0.28000000000000003</c:v>
                </c:pt>
                <c:pt idx="1">
                  <c:v>0.38</c:v>
                </c:pt>
                <c:pt idx="2">
                  <c:v>0.2</c:v>
                </c:pt>
                <c:pt idx="3">
                  <c:v>0.28999999999999998</c:v>
                </c:pt>
              </c:numCache>
            </c:numRef>
          </c:val>
        </c:ser>
        <c:dLbls>
          <c:showLegendKey val="0"/>
          <c:showVal val="0"/>
          <c:showCatName val="0"/>
          <c:showSerName val="0"/>
          <c:showPercent val="0"/>
          <c:showBubbleSize val="0"/>
        </c:dLbls>
        <c:gapWidth val="49"/>
        <c:overlap val="100"/>
        <c:axId val="860520568"/>
        <c:axId val="860529976"/>
      </c:barChart>
      <c:catAx>
        <c:axId val="860520568"/>
        <c:scaling>
          <c:orientation val="maxMin"/>
        </c:scaling>
        <c:delete val="0"/>
        <c:axPos val="l"/>
        <c:numFmt formatCode="General" sourceLinked="0"/>
        <c:majorTickMark val="none"/>
        <c:minorTickMark val="none"/>
        <c:tickLblPos val="nextTo"/>
        <c:txPr>
          <a:bodyPr/>
          <a:lstStyle/>
          <a:p>
            <a:pPr>
              <a:defRPr sz="1000" b="1"/>
            </a:pPr>
            <a:endParaRPr lang="en-US"/>
          </a:p>
        </c:txPr>
        <c:crossAx val="860529976"/>
        <c:crosses val="autoZero"/>
        <c:auto val="1"/>
        <c:lblAlgn val="ctr"/>
        <c:lblOffset val="100"/>
        <c:noMultiLvlLbl val="0"/>
      </c:catAx>
      <c:valAx>
        <c:axId val="860529976"/>
        <c:scaling>
          <c:orientation val="minMax"/>
          <c:max val="1"/>
        </c:scaling>
        <c:delete val="1"/>
        <c:axPos val="t"/>
        <c:numFmt formatCode="0%" sourceLinked="1"/>
        <c:majorTickMark val="out"/>
        <c:minorTickMark val="none"/>
        <c:tickLblPos val="nextTo"/>
        <c:crossAx val="860520568"/>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pPr/>
              <a:t>3</a:t>
            </a:fld>
            <a:endParaRPr lang="en-GB" dirty="0"/>
          </a:p>
        </p:txBody>
      </p:sp>
    </p:spTree>
    <p:extLst>
      <p:ext uri="{BB962C8B-B14F-4D97-AF65-F5344CB8AC3E}">
        <p14:creationId xmlns:p14="http://schemas.microsoft.com/office/powerpoint/2010/main" val="21451146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York</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9425" y="3641533"/>
            <a:ext cx="1979617" cy="2798046"/>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4725" y="3846470"/>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1126" y="3831839"/>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York</a:t>
            </a:r>
            <a:endParaRPr lang="en-GB" sz="2000" b="1" dirty="0"/>
          </a:p>
        </p:txBody>
      </p:sp>
      <p:graphicFrame>
        <p:nvGraphicFramePr>
          <p:cNvPr id="9" name="Chart Placeholder 8"/>
          <p:cNvGraphicFramePr>
            <a:graphicFrameLocks noGrp="1"/>
          </p:cNvGraphicFramePr>
          <p:nvPr>
            <p:ph type="chart" sz="quarter" idx="10"/>
            <p:extLst/>
          </p:nvPr>
        </p:nvGraphicFramePr>
        <p:xfrm>
          <a:off x="310597" y="3817208"/>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4768" y="38172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6" name="Rectangle 15"/>
          <p:cNvSpPr/>
          <p:nvPr/>
        </p:nvSpPr>
        <p:spPr>
          <a:xfrm>
            <a:off x="3180053" y="38172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7" name="Rectangle 16"/>
          <p:cNvSpPr/>
          <p:nvPr/>
        </p:nvSpPr>
        <p:spPr>
          <a:xfrm>
            <a:off x="445338" y="38172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8" name="Chart Placeholder 8"/>
          <p:cNvGraphicFramePr>
            <a:graphicFrameLocks/>
          </p:cNvGraphicFramePr>
          <p:nvPr>
            <p:extLst/>
          </p:nvPr>
        </p:nvGraphicFramePr>
        <p:xfrm>
          <a:off x="4777946" y="3466669"/>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0" name="Title 1"/>
          <p:cNvSpPr txBox="1">
            <a:spLocks/>
          </p:cNvSpPr>
          <p:nvPr/>
        </p:nvSpPr>
        <p:spPr>
          <a:xfrm>
            <a:off x="445338" y="346822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21" name="Title 1"/>
          <p:cNvSpPr txBox="1">
            <a:spLocks/>
          </p:cNvSpPr>
          <p:nvPr/>
        </p:nvSpPr>
        <p:spPr>
          <a:xfrm>
            <a:off x="445338" y="2073661"/>
            <a:ext cx="8149762" cy="2904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to York  3 year average for 2014-16</a:t>
            </a:r>
            <a:endParaRPr lang="en-GB" sz="1400" b="1" dirty="0">
              <a:solidFill>
                <a:schemeClr val="tx1"/>
              </a:solidFill>
            </a:endParaRPr>
          </a:p>
        </p:txBody>
      </p:sp>
      <p:sp>
        <p:nvSpPr>
          <p:cNvPr id="22" name="Rectangle 21"/>
          <p:cNvSpPr/>
          <p:nvPr/>
        </p:nvSpPr>
        <p:spPr>
          <a:xfrm>
            <a:off x="442141" y="2389478"/>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3" name="Rectangle 22"/>
          <p:cNvSpPr/>
          <p:nvPr/>
        </p:nvSpPr>
        <p:spPr>
          <a:xfrm>
            <a:off x="3181338" y="23898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4" name="Rectangle 23"/>
          <p:cNvSpPr/>
          <p:nvPr/>
        </p:nvSpPr>
        <p:spPr>
          <a:xfrm>
            <a:off x="5916053" y="23898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25" name="Table 24"/>
          <p:cNvGraphicFramePr>
            <a:graphicFrameLocks noGrp="1"/>
          </p:cNvGraphicFramePr>
          <p:nvPr>
            <p:extLst/>
          </p:nvPr>
        </p:nvGraphicFramePr>
        <p:xfrm>
          <a:off x="510746" y="242249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York</a:t>
                      </a:r>
                      <a:r>
                        <a:rPr lang="en-GB" sz="1000" b="1" baseline="0" dirty="0" smtClean="0">
                          <a:solidFill>
                            <a:schemeClr val="tx1"/>
                          </a:solidFill>
                          <a:latin typeface="Arial" panose="020B0604020202020204" pitchFamily="34" charset="0"/>
                          <a:cs typeface="Arial" panose="020B0604020202020204" pitchFamily="34" charset="0"/>
                        </a:rPr>
                        <a:t> </a:t>
                      </a:r>
                      <a:r>
                        <a:rPr lang="en-GB" sz="1000" b="1" dirty="0" smtClean="0">
                          <a:solidFill>
                            <a:schemeClr val="tx1"/>
                          </a:solidFill>
                          <a:latin typeface="Arial" panose="020B0604020202020204" pitchFamily="34" charset="0"/>
                          <a:cs typeface="Arial" panose="020B0604020202020204" pitchFamily="34" charset="0"/>
                        </a:rPr>
                        <a:t>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272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York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157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5015" y="2443593"/>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York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98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York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9784" y="246662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York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York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1794" y="4137660"/>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7556" y="4137660"/>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86268" y="4137660"/>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77669" y="132081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York attracts 272,000 overseas annual visitors on average, 157,000 of which are visiting for a holiday.  </a:t>
            </a:r>
          </a:p>
        </p:txBody>
      </p:sp>
      <p:sp>
        <p:nvSpPr>
          <p:cNvPr id="33" name="TextBox 32"/>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4" name="Rectangle 33"/>
          <p:cNvSpPr/>
          <p:nvPr/>
        </p:nvSpPr>
        <p:spPr>
          <a:xfrm>
            <a:off x="7484076" y="617314"/>
            <a:ext cx="1322358"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York</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75204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5157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0"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Nearly 3 in 5 overseas visitors to York are visiting for a holiday, significantly higher than the UK average.  Visitors are most likely to be from the USA, 22% falling into this category (over twice the UK average).  Holiday visitors to York are significantly more likely than average to conduct cultural and rural activities.</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Activities from IPS 2016 only</a:t>
            </a:r>
            <a:endParaRPr lang="en-GB" sz="900" dirty="0">
              <a:latin typeface="Arial" panose="020B0604020202020204" pitchFamily="34" charset="0"/>
              <a:cs typeface="Arial" panose="020B0604020202020204" pitchFamily="34" charset="0"/>
            </a:endParaRPr>
          </a:p>
        </p:txBody>
      </p:sp>
      <p:sp>
        <p:nvSpPr>
          <p:cNvPr id="10" name="Rectangle 9"/>
          <p:cNvSpPr/>
          <p:nvPr/>
        </p:nvSpPr>
        <p:spPr>
          <a:xfrm>
            <a:off x="475424" y="25157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Rectangle 10"/>
          <p:cNvSpPr/>
          <p:nvPr/>
        </p:nvSpPr>
        <p:spPr>
          <a:xfrm>
            <a:off x="3692848" y="46790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2" name="Table 11"/>
          <p:cNvGraphicFramePr>
            <a:graphicFrameLocks noGrp="1"/>
          </p:cNvGraphicFramePr>
          <p:nvPr>
            <p:extLst/>
          </p:nvPr>
        </p:nvGraphicFramePr>
        <p:xfrm>
          <a:off x="518985" y="51867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USA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Australia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35.0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18.9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15.9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£27.1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£24.7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£27.2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683101"/>
            <a:ext cx="3173862" cy="461665"/>
          </a:xfrm>
          <a:prstGeom prst="rect">
            <a:avLst/>
          </a:prstGeom>
          <a:noFill/>
        </p:spPr>
        <p:txBody>
          <a:bodyPr wrap="square" rtlCol="0">
            <a:spAutoFit/>
          </a:bodyPr>
          <a:lstStyle/>
          <a:p>
            <a:pPr algn="ctr"/>
            <a:r>
              <a:rPr lang="en-GB" sz="1200" b="1" dirty="0" smtClean="0">
                <a:latin typeface="Arial" panose="020B0604020202020204" pitchFamily="34" charset="0"/>
                <a:cs typeface="Arial" panose="020B0604020202020204" pitchFamily="34" charset="0"/>
              </a:rPr>
              <a:t>Top 3 source markets for holiday visitors to York (ranked by visits)</a:t>
            </a:r>
            <a:endParaRPr lang="en-GB" sz="1200" b="1" dirty="0">
              <a:latin typeface="Arial" panose="020B0604020202020204" pitchFamily="34" charset="0"/>
              <a:cs typeface="Arial" panose="020B0604020202020204" pitchFamily="34" charset="0"/>
            </a:endParaRPr>
          </a:p>
        </p:txBody>
      </p:sp>
      <p:sp>
        <p:nvSpPr>
          <p:cNvPr id="14" name="Rectangle 13"/>
          <p:cNvSpPr/>
          <p:nvPr/>
        </p:nvSpPr>
        <p:spPr>
          <a:xfrm>
            <a:off x="477670" y="46790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7" name="TextBox 16"/>
          <p:cNvSpPr txBox="1"/>
          <p:nvPr/>
        </p:nvSpPr>
        <p:spPr>
          <a:xfrm>
            <a:off x="3690248" y="4697632"/>
            <a:ext cx="4920350" cy="276999"/>
          </a:xfrm>
          <a:prstGeom prst="rect">
            <a:avLst/>
          </a:prstGeom>
          <a:noFill/>
        </p:spPr>
        <p:txBody>
          <a:bodyPr wrap="square" rtlCol="0">
            <a:spAutoFit/>
          </a:bodyPr>
          <a:lstStyle/>
          <a:p>
            <a:pPr algn="ctr"/>
            <a:r>
              <a:rPr lang="en-GB" sz="1200" b="1" dirty="0" smtClean="0">
                <a:latin typeface="Arial" panose="020B0604020202020204" pitchFamily="34" charset="0"/>
                <a:cs typeface="Arial" panose="020B0604020202020204" pitchFamily="34" charset="0"/>
              </a:rPr>
              <a:t>Activities conducted by holiday visitors to York</a:t>
            </a:r>
            <a:endParaRPr lang="en-GB" sz="1200" b="1" dirty="0">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5362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5362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Picture Placeholder 7"/>
          <p:cNvGraphicFramePr>
            <a:graphicFrameLocks/>
          </p:cNvGraphicFramePr>
          <p:nvPr>
            <p:extLst/>
          </p:nvPr>
        </p:nvGraphicFramePr>
        <p:xfrm>
          <a:off x="3734161" y="49509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7484076" y="617314"/>
            <a:ext cx="1322358"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York</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99888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Holiday Duration*</a:t>
            </a:r>
            <a:endParaRPr lang="en-GB" sz="1000" b="1" dirty="0">
              <a:solidFill>
                <a:schemeClr val="tx1"/>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Seasonality</a:t>
            </a:r>
            <a:endParaRPr lang="en-GB" sz="1000" b="1" dirty="0">
              <a:solidFill>
                <a:schemeClr val="tx1"/>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Holiday Type</a:t>
            </a:r>
            <a:endParaRPr lang="en-GB" sz="1000" b="1" dirty="0">
              <a:solidFill>
                <a:schemeClr val="tx1"/>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rPr>
              <a:t>Average spend**</a:t>
            </a:r>
            <a:endParaRPr lang="en-GB" sz="1000" b="1" dirty="0">
              <a:solidFill>
                <a:schemeClr val="tx1"/>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Holiday visitors to York tend to be older than Holiday visitors to the UK, over a third aged over 55 (compared to 17% to the UK on average).  Visits are most likely to take place between July and September.  For around 1 in 4, the holiday is part of a package.</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rPr>
              <a:t>Age</a:t>
            </a:r>
            <a:endParaRPr lang="en-GB" sz="1000" b="1" dirty="0">
              <a:solidFill>
                <a:schemeClr val="tx1"/>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*Note that duration </a:t>
            </a:r>
            <a:r>
              <a:rPr lang="en-GB" sz="900" i="1" dirty="0" smtClean="0">
                <a:latin typeface="Arial" panose="020B0604020202020204" pitchFamily="34" charset="0"/>
                <a:cs typeface="Arial" panose="020B0604020202020204" pitchFamily="34" charset="0"/>
              </a:rPr>
              <a:t>chart</a:t>
            </a:r>
            <a:r>
              <a:rPr lang="en-GB" sz="900" dirty="0" smtClean="0">
                <a:latin typeface="Arial" panose="020B0604020202020204" pitchFamily="34" charset="0"/>
                <a:cs typeface="Arial" panose="020B0604020202020204" pitchFamily="34" charset="0"/>
              </a:rPr>
              <a:t> refers to length of holiday overall  for visitors to town, and </a:t>
            </a:r>
            <a:r>
              <a:rPr lang="en-GB" sz="900" i="1" dirty="0" smtClean="0">
                <a:latin typeface="Arial" panose="020B0604020202020204" pitchFamily="34" charset="0"/>
                <a:cs typeface="Arial" panose="020B0604020202020204" pitchFamily="34" charset="0"/>
              </a:rPr>
              <a:t>average</a:t>
            </a:r>
            <a:r>
              <a:rPr lang="en-GB" sz="900" dirty="0" smtClean="0">
                <a:latin typeface="Arial" panose="020B0604020202020204" pitchFamily="34" charset="0"/>
                <a:cs typeface="Arial" panose="020B0604020202020204" pitchFamily="34" charset="0"/>
              </a:rPr>
              <a:t>  </a:t>
            </a:r>
            <a:r>
              <a:rPr lang="en-GB" sz="900" i="1" dirty="0" smtClean="0">
                <a:latin typeface="Arial" panose="020B0604020202020204" pitchFamily="34" charset="0"/>
                <a:cs typeface="Arial" panose="020B0604020202020204" pitchFamily="34" charset="0"/>
              </a:rPr>
              <a:t>duration </a:t>
            </a:r>
            <a:r>
              <a:rPr lang="en-GB" sz="900" dirty="0" smtClean="0">
                <a:latin typeface="Arial" panose="020B0604020202020204" pitchFamily="34" charset="0"/>
                <a:cs typeface="Arial" panose="020B0604020202020204" pitchFamily="34" charset="0"/>
              </a:rPr>
              <a:t>refers to duration in specified town. **Spend </a:t>
            </a:r>
            <a:r>
              <a:rPr lang="en-GB" sz="900" dirty="0">
                <a:latin typeface="Arial" panose="020B0604020202020204" pitchFamily="34" charset="0"/>
                <a:cs typeface="Arial" panose="020B0604020202020204" pitchFamily="34" charset="0"/>
              </a:rPr>
              <a:t>is for the stay in the city/town only, whereas spend for the UK covers the whole </a:t>
            </a:r>
            <a:r>
              <a:rPr lang="en-GB" sz="900" dirty="0" smtClean="0">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For whole trip</a:t>
            </a:r>
            <a:endParaRPr lang="en-GB" sz="1000" b="1" dirty="0"/>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t>Per night</a:t>
            </a:r>
            <a:endParaRPr lang="en-GB" sz="1000" b="1" dirty="0"/>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lang="en-GB" sz="1000" b="1" i="1" dirty="0" smtClean="0">
                <a:solidFill>
                  <a:schemeClr val="tx1"/>
                </a:solidFill>
              </a:rPr>
              <a:t>Ave. duration in area</a:t>
            </a:r>
            <a:endParaRPr lang="en-GB" sz="1000" b="1" i="1" dirty="0">
              <a:solidFill>
                <a:schemeClr val="tx1"/>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lang="en-GB" sz="1000" dirty="0" smtClean="0">
                <a:solidFill>
                  <a:schemeClr val="tx1"/>
                </a:solidFill>
              </a:rPr>
              <a:t>3.1</a:t>
            </a:r>
            <a:endParaRPr lang="en-GB" sz="1000" dirty="0">
              <a:solidFill>
                <a:schemeClr val="tx1"/>
              </a:solidFill>
            </a:endParaRPr>
          </a:p>
        </p:txBody>
      </p:sp>
      <p:sp>
        <p:nvSpPr>
          <p:cNvPr id="3" name="TextBox 2"/>
          <p:cNvSpPr txBox="1"/>
          <p:nvPr/>
        </p:nvSpPr>
        <p:spPr>
          <a:xfrm>
            <a:off x="3185617" y="5031601"/>
            <a:ext cx="574899" cy="276999"/>
          </a:xfrm>
          <a:prstGeom prst="rect">
            <a:avLst/>
          </a:prstGeom>
          <a:noFill/>
        </p:spPr>
        <p:txBody>
          <a:bodyPr wrap="square" rtlCol="0">
            <a:spAutoFit/>
          </a:bodyPr>
          <a:lstStyle/>
          <a:p>
            <a:r>
              <a:rPr lang="en-GB" sz="1200" b="1" dirty="0" smtClean="0">
                <a:latin typeface="Arial" pitchFamily="34" charset="0"/>
                <a:cs typeface="Arial" pitchFamily="34" charset="0"/>
              </a:rPr>
              <a:t>£280</a:t>
            </a:r>
            <a:endParaRPr lang="en-GB" sz="1200" b="1" dirty="0">
              <a:latin typeface="Arial" pitchFamily="34" charset="0"/>
              <a:cs typeface="Arial" pitchFamily="34" charset="0"/>
            </a:endParaRPr>
          </a:p>
        </p:txBody>
      </p:sp>
      <p:sp>
        <p:nvSpPr>
          <p:cNvPr id="59" name="TextBox 58"/>
          <p:cNvSpPr txBox="1"/>
          <p:nvPr/>
        </p:nvSpPr>
        <p:spPr>
          <a:xfrm>
            <a:off x="4532907" y="5230130"/>
            <a:ext cx="574899" cy="276999"/>
          </a:xfrm>
          <a:prstGeom prst="rect">
            <a:avLst/>
          </a:prstGeom>
          <a:noFill/>
        </p:spPr>
        <p:txBody>
          <a:bodyPr wrap="square" rtlCol="0">
            <a:spAutoFit/>
          </a:bodyPr>
          <a:lstStyle/>
          <a:p>
            <a:r>
              <a:rPr lang="en-GB" sz="1200" b="1" dirty="0" smtClean="0">
                <a:latin typeface="Arial" pitchFamily="34" charset="0"/>
                <a:cs typeface="Arial" pitchFamily="34" charset="0"/>
              </a:rPr>
              <a:t>£90</a:t>
            </a:r>
            <a:endParaRPr lang="en-GB" sz="1200" b="1" dirty="0">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0-15</a:t>
            </a:r>
            <a:endParaRPr lang="en-GB" sz="1200" dirty="0">
              <a:latin typeface="Arial" pitchFamily="34" charset="0"/>
              <a:cs typeface="Arial" pitchFamily="34" charset="0"/>
            </a:endParaRPr>
          </a:p>
        </p:txBody>
      </p:sp>
      <p:sp>
        <p:nvSpPr>
          <p:cNvPr id="38" name="TextBox 37"/>
          <p:cNvSpPr txBox="1"/>
          <p:nvPr/>
        </p:nvSpPr>
        <p:spPr>
          <a:xfrm>
            <a:off x="352276" y="472788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16-24</a:t>
            </a:r>
            <a:endParaRPr lang="en-GB" sz="1200" dirty="0">
              <a:latin typeface="Arial" pitchFamily="34" charset="0"/>
              <a:cs typeface="Arial" pitchFamily="34" charset="0"/>
            </a:endParaRPr>
          </a:p>
        </p:txBody>
      </p:sp>
      <p:sp>
        <p:nvSpPr>
          <p:cNvPr id="48" name="TextBox 47"/>
          <p:cNvSpPr txBox="1"/>
          <p:nvPr/>
        </p:nvSpPr>
        <p:spPr>
          <a:xfrm>
            <a:off x="352276" y="447063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25-34</a:t>
            </a:r>
            <a:endParaRPr lang="en-GB" sz="1200" dirty="0">
              <a:latin typeface="Arial" pitchFamily="34" charset="0"/>
              <a:cs typeface="Arial" pitchFamily="34" charset="0"/>
            </a:endParaRPr>
          </a:p>
        </p:txBody>
      </p:sp>
      <p:sp>
        <p:nvSpPr>
          <p:cNvPr id="49" name="TextBox 48"/>
          <p:cNvSpPr txBox="1"/>
          <p:nvPr/>
        </p:nvSpPr>
        <p:spPr>
          <a:xfrm>
            <a:off x="352276" y="4194413"/>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35-44</a:t>
            </a:r>
            <a:endParaRPr lang="en-GB" sz="1200" dirty="0">
              <a:latin typeface="Arial" pitchFamily="34" charset="0"/>
              <a:cs typeface="Arial" pitchFamily="34" charset="0"/>
            </a:endParaRPr>
          </a:p>
        </p:txBody>
      </p:sp>
      <p:sp>
        <p:nvSpPr>
          <p:cNvPr id="51" name="TextBox 50"/>
          <p:cNvSpPr txBox="1"/>
          <p:nvPr/>
        </p:nvSpPr>
        <p:spPr>
          <a:xfrm>
            <a:off x="352276" y="381023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45-54</a:t>
            </a:r>
            <a:endParaRPr lang="en-GB" sz="1200" dirty="0">
              <a:latin typeface="Arial" pitchFamily="34" charset="0"/>
              <a:cs typeface="Arial" pitchFamily="34" charset="0"/>
            </a:endParaRPr>
          </a:p>
        </p:txBody>
      </p:sp>
      <p:sp>
        <p:nvSpPr>
          <p:cNvPr id="52" name="TextBox 51"/>
          <p:cNvSpPr txBox="1"/>
          <p:nvPr/>
        </p:nvSpPr>
        <p:spPr>
          <a:xfrm>
            <a:off x="352276" y="3272932"/>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55-64</a:t>
            </a:r>
            <a:endParaRPr lang="en-GB" sz="1200" dirty="0">
              <a:latin typeface="Arial" pitchFamily="34" charset="0"/>
              <a:cs typeface="Arial" pitchFamily="34" charset="0"/>
            </a:endParaRPr>
          </a:p>
        </p:txBody>
      </p:sp>
      <p:sp>
        <p:nvSpPr>
          <p:cNvPr id="57" name="TextBox 56"/>
          <p:cNvSpPr txBox="1"/>
          <p:nvPr/>
        </p:nvSpPr>
        <p:spPr>
          <a:xfrm>
            <a:off x="352276" y="2857504"/>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65+</a:t>
            </a:r>
            <a:endParaRPr lang="en-GB" sz="1200" dirty="0">
              <a:latin typeface="Arial" pitchFamily="34" charset="0"/>
              <a:cs typeface="Arial" pitchFamily="34" charset="0"/>
            </a:endParaRPr>
          </a:p>
        </p:txBody>
      </p:sp>
      <p:sp>
        <p:nvSpPr>
          <p:cNvPr id="61" name="Rectangle 60"/>
          <p:cNvSpPr/>
          <p:nvPr/>
        </p:nvSpPr>
        <p:spPr>
          <a:xfrm>
            <a:off x="7484076" y="617314"/>
            <a:ext cx="1322358"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York</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20244347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146165" y="230974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latin typeface="Arial" panose="020B0604020202020204" pitchFamily="34" charset="0"/>
                <a:cs typeface="Arial" panose="020B0604020202020204" pitchFamily="34" charset="0"/>
              </a:rPr>
              <a:t>Mode of Travel </a:t>
            </a:r>
            <a:endParaRPr lang="en-GB" sz="1000" b="1" dirty="0">
              <a:solidFill>
                <a:schemeClr val="tx1"/>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4414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1 in 4 visitors to York travel to the UK via seaport, 6 in 10 via airport.  London is the most common gateway region, likely driven by the high proportion of visitors from the USA</a:t>
            </a:r>
          </a:p>
        </p:txBody>
      </p:sp>
      <p:graphicFrame>
        <p:nvGraphicFramePr>
          <p:cNvPr id="22" name="Picture Placeholder 7"/>
          <p:cNvGraphicFramePr>
            <a:graphicFrameLocks/>
          </p:cNvGraphicFramePr>
          <p:nvPr>
            <p:extLst/>
          </p:nvPr>
        </p:nvGraphicFramePr>
        <p:xfrm>
          <a:off x="683812" y="2461760"/>
          <a:ext cx="3371353" cy="3564738"/>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888459" y="2245175"/>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latin typeface="Arial" panose="020B0604020202020204" pitchFamily="34" charset="0"/>
                <a:cs typeface="Arial" panose="020B0604020202020204" pitchFamily="34" charset="0"/>
              </a:rPr>
              <a:t>Top 5 Gateway Regions to York*  (Top 5)</a:t>
            </a:r>
            <a:endParaRPr lang="en-GB" sz="1000" b="1" dirty="0">
              <a:solidFill>
                <a:schemeClr val="tx1"/>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553998"/>
          </a:xfrm>
          <a:prstGeom prst="rect">
            <a:avLst/>
          </a:prstGeom>
          <a:noFill/>
        </p:spPr>
        <p:txBody>
          <a:bodyPr wrap="square" rtlCol="0">
            <a:spAutoFit/>
          </a:bodyPr>
          <a:lstStyle/>
          <a:p>
            <a:r>
              <a:rPr lang="en-GB" sz="1000" dirty="0" smtClean="0">
                <a:latin typeface="Arial" panose="020B0604020202020204" pitchFamily="34" charset="0"/>
                <a:cs typeface="Arial" panose="020B0604020202020204" pitchFamily="34" charset="0"/>
              </a:rPr>
              <a:t>Source: IPS 2014-2016 .*Gateway Regions are defined in the introduction of this report</a:t>
            </a:r>
          </a:p>
          <a:p>
            <a:r>
              <a:rPr lang="en-GB" sz="1000" dirty="0">
                <a:latin typeface="Arial" panose="020B0604020202020204" pitchFamily="34" charset="0"/>
                <a:cs typeface="Arial" panose="020B0604020202020204" pitchFamily="34" charset="0"/>
              </a:rPr>
              <a:t>Base sizes too small to report day visits data</a:t>
            </a:r>
            <a:endParaRPr lang="en-GB" sz="9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985468" y="2589141"/>
          <a:ext cx="3546281" cy="3277269"/>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5" y="2164909"/>
            <a:ext cx="4015575"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15" name="Rectangle 14"/>
          <p:cNvSpPr/>
          <p:nvPr/>
        </p:nvSpPr>
        <p:spPr>
          <a:xfrm>
            <a:off x="4633091"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11" name="Rectangle 10"/>
          <p:cNvSpPr/>
          <p:nvPr/>
        </p:nvSpPr>
        <p:spPr>
          <a:xfrm>
            <a:off x="7484076" y="617314"/>
            <a:ext cx="1322358"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York</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54392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28035</TotalTime>
  <Words>1599</Words>
  <Application>Microsoft Office PowerPoint</Application>
  <PresentationFormat>On-screen Show (4:3)</PresentationFormat>
  <Paragraphs>446</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York</vt:lpstr>
      <vt:lpstr>Headline stats: Overseas visits, spend and nights to York</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938</cp:revision>
  <cp:lastPrinted>2017-10-24T09:05:43Z</cp:lastPrinted>
  <dcterms:created xsi:type="dcterms:W3CDTF">2016-07-20T15:06:07Z</dcterms:created>
  <dcterms:modified xsi:type="dcterms:W3CDTF">2017-11-06T17:15:56Z</dcterms:modified>
</cp:coreProperties>
</file>