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Winsdor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0.0</c:formatCode>
                <c:ptCount val="5"/>
                <c:pt idx="0" formatCode="General">
                  <c:v>1.2</c:v>
                </c:pt>
                <c:pt idx="1">
                  <c:v>1</c:v>
                </c:pt>
                <c:pt idx="2">
                  <c:v>1.5</c:v>
                </c:pt>
                <c:pt idx="3">
                  <c:v>0.9</c:v>
                </c:pt>
                <c:pt idx="4">
                  <c:v>1.2</c:v>
                </c:pt>
              </c:numCache>
            </c:numRef>
          </c:val>
        </c:ser>
        <c:ser>
          <c:idx val="1"/>
          <c:order val="1"/>
          <c:tx>
            <c:strRef>
              <c:f>Sheet1!$C$1</c:f>
              <c:strCache>
                <c:ptCount val="1"/>
                <c:pt idx="0">
                  <c:v>Windsor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0.2</c:v>
                </c:pt>
                <c:pt idx="1">
                  <c:v>0.2</c:v>
                </c:pt>
                <c:pt idx="2" formatCode="0.0">
                  <c:v>0.4</c:v>
                </c:pt>
                <c:pt idx="3" formatCode="0.0">
                  <c:v>0.2</c:v>
                </c:pt>
                <c:pt idx="4" formatCode="0.0">
                  <c:v>0.2</c:v>
                </c:pt>
              </c:numCache>
            </c:numRef>
          </c:val>
        </c:ser>
        <c:dLbls>
          <c:showLegendKey val="0"/>
          <c:showVal val="0"/>
          <c:showCatName val="0"/>
          <c:showSerName val="0"/>
          <c:showPercent val="0"/>
          <c:showBubbleSize val="0"/>
        </c:dLbls>
        <c:gapWidth val="219"/>
        <c:axId val="791700984"/>
        <c:axId val="79170137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791700984"/>
        <c:axId val="791701376"/>
      </c:lineChart>
      <c:catAx>
        <c:axId val="7917009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701376"/>
        <c:crosses val="autoZero"/>
        <c:auto val="1"/>
        <c:lblAlgn val="ctr"/>
        <c:lblOffset val="100"/>
        <c:noMultiLvlLbl val="0"/>
      </c:catAx>
      <c:valAx>
        <c:axId val="791701376"/>
        <c:scaling>
          <c:orientation val="minMax"/>
        </c:scaling>
        <c:delete val="1"/>
        <c:axPos val="l"/>
        <c:numFmt formatCode="General" sourceLinked="1"/>
        <c:majorTickMark val="none"/>
        <c:minorTickMark val="none"/>
        <c:tickLblPos val="nextTo"/>
        <c:crossAx val="79170098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Windsor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0.53</c:v>
                </c:pt>
                <c:pt idx="1">
                  <c:v>0.51</c:v>
                </c:pt>
                <c:pt idx="2">
                  <c:v>0.7</c:v>
                </c:pt>
                <c:pt idx="3">
                  <c:v>0.33</c:v>
                </c:pt>
                <c:pt idx="4">
                  <c:v>0.39</c:v>
                </c:pt>
                <c:pt idx="5">
                  <c:v>0.14000000000000001</c:v>
                </c:pt>
                <c:pt idx="6">
                  <c:v>0.24</c:v>
                </c:pt>
                <c:pt idx="7">
                  <c:v>0.13</c:v>
                </c:pt>
                <c:pt idx="8">
                  <c:v>7.0000000000000007E-2</c:v>
                </c:pt>
              </c:numCache>
            </c:numRef>
          </c:val>
        </c:ser>
        <c:dLbls>
          <c:showLegendKey val="0"/>
          <c:showVal val="0"/>
          <c:showCatName val="0"/>
          <c:showSerName val="0"/>
          <c:showPercent val="0"/>
          <c:showBubbleSize val="0"/>
        </c:dLbls>
        <c:gapWidth val="30"/>
        <c:axId val="791711568"/>
        <c:axId val="791711960"/>
      </c:barChart>
      <c:catAx>
        <c:axId val="791711568"/>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791711960"/>
        <c:crosses val="autoZero"/>
        <c:auto val="1"/>
        <c:lblAlgn val="ctr"/>
        <c:lblOffset val="100"/>
        <c:noMultiLvlLbl val="0"/>
      </c:catAx>
      <c:valAx>
        <c:axId val="791711960"/>
        <c:scaling>
          <c:orientation val="minMax"/>
          <c:max val="1"/>
        </c:scaling>
        <c:delete val="1"/>
        <c:axPos val="l"/>
        <c:majorGridlines>
          <c:spPr>
            <a:ln>
              <a:noFill/>
            </a:ln>
          </c:spPr>
        </c:majorGridlines>
        <c:numFmt formatCode="0%" sourceLinked="1"/>
        <c:majorTickMark val="out"/>
        <c:minorTickMark val="none"/>
        <c:tickLblPos val="nextTo"/>
        <c:crossAx val="791711568"/>
        <c:crosses val="autoZero"/>
        <c:crossBetween val="between"/>
      </c:valAx>
    </c:plotArea>
    <c:legend>
      <c:legendPos val="r"/>
      <c:layout>
        <c:manualLayout>
          <c:xMode val="edge"/>
          <c:yMode val="edge"/>
          <c:x val="0.52461397532665754"/>
          <c:y val="1.9092597442079567E-2"/>
          <c:w val="0.47155925525132386"/>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Sheet1!$B$2:$B$3</c:f>
              <c:numCache>
                <c:formatCode>0%</c:formatCode>
                <c:ptCount val="2"/>
                <c:pt idx="0">
                  <c:v>0.35</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Sheet1!$C$2:$C$3</c:f>
              <c:numCache>
                <c:formatCode>0%</c:formatCode>
                <c:ptCount val="2"/>
                <c:pt idx="0">
                  <c:v>0.33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Sheet1!$D$2:$D$3</c:f>
              <c:numCache>
                <c:formatCode>0%</c:formatCode>
                <c:ptCount val="2"/>
                <c:pt idx="0">
                  <c:v>0.23</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Sheet1!$E$2:$E$3</c:f>
              <c:numCache>
                <c:formatCode>0%</c:formatCode>
                <c:ptCount val="2"/>
                <c:pt idx="0">
                  <c:v>0.1</c:v>
                </c:pt>
                <c:pt idx="1">
                  <c:v>7.0000000000000007E-2</c:v>
                </c:pt>
              </c:numCache>
            </c:numRef>
          </c:val>
        </c:ser>
        <c:dLbls>
          <c:showLegendKey val="0"/>
          <c:showVal val="1"/>
          <c:showCatName val="0"/>
          <c:showSerName val="0"/>
          <c:showPercent val="0"/>
          <c:showBubbleSize val="0"/>
        </c:dLbls>
        <c:gapWidth val="49"/>
        <c:overlap val="100"/>
        <c:axId val="791714312"/>
        <c:axId val="791715096"/>
      </c:barChart>
      <c:catAx>
        <c:axId val="791714312"/>
        <c:scaling>
          <c:orientation val="minMax"/>
        </c:scaling>
        <c:delete val="0"/>
        <c:axPos val="b"/>
        <c:numFmt formatCode="General" sourceLinked="0"/>
        <c:majorTickMark val="none"/>
        <c:minorTickMark val="none"/>
        <c:tickLblPos val="nextTo"/>
        <c:txPr>
          <a:bodyPr/>
          <a:lstStyle/>
          <a:p>
            <a:pPr>
              <a:defRPr b="1"/>
            </a:pPr>
            <a:endParaRPr lang="en-US"/>
          </a:p>
        </c:txPr>
        <c:crossAx val="791715096"/>
        <c:crosses val="autoZero"/>
        <c:auto val="1"/>
        <c:lblAlgn val="ctr"/>
        <c:lblOffset val="100"/>
        <c:noMultiLvlLbl val="0"/>
      </c:catAx>
      <c:valAx>
        <c:axId val="791715096"/>
        <c:scaling>
          <c:orientation val="minMax"/>
        </c:scaling>
        <c:delete val="1"/>
        <c:axPos val="l"/>
        <c:numFmt formatCode="0%" sourceLinked="1"/>
        <c:majorTickMark val="none"/>
        <c:minorTickMark val="none"/>
        <c:tickLblPos val="nextTo"/>
        <c:crossAx val="79171431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Windsor</c:v>
                </c:pt>
                <c:pt idx="1">
                  <c:v>Holiday visitors to UK</c:v>
                </c:pt>
              </c:strCache>
            </c:strRef>
          </c:cat>
          <c:val>
            <c:numRef>
              <c:f>Sheet1!$B$2:$B$4</c:f>
              <c:numCache>
                <c:formatCode>_-[$£-809]* #,##0_-;\-[$£-809]* #,##0_-;_-[$£-809]* "-"??_-;_-@_-</c:formatCode>
                <c:ptCount val="2"/>
                <c:pt idx="0">
                  <c:v>343</c:v>
                </c:pt>
                <c:pt idx="1">
                  <c:v>644</c:v>
                </c:pt>
              </c:numCache>
            </c:numRef>
          </c:val>
        </c:ser>
        <c:dLbls>
          <c:showLegendKey val="0"/>
          <c:showVal val="0"/>
          <c:showCatName val="0"/>
          <c:showSerName val="0"/>
          <c:showPercent val="0"/>
          <c:showBubbleSize val="0"/>
        </c:dLbls>
        <c:gapWidth val="102"/>
        <c:axId val="791721368"/>
        <c:axId val="791729992"/>
      </c:barChart>
      <c:catAx>
        <c:axId val="79172136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729992"/>
        <c:crosses val="autoZero"/>
        <c:auto val="1"/>
        <c:lblAlgn val="ctr"/>
        <c:lblOffset val="100"/>
        <c:noMultiLvlLbl val="0"/>
      </c:catAx>
      <c:valAx>
        <c:axId val="791729992"/>
        <c:scaling>
          <c:orientation val="minMax"/>
          <c:max val="1000"/>
        </c:scaling>
        <c:delete val="1"/>
        <c:axPos val="l"/>
        <c:numFmt formatCode="_-[$£-809]* #,##0_-;\-[$£-809]* #,##0_-;_-[$£-809]* &quot;-&quot;??_-;_-@_-" sourceLinked="1"/>
        <c:majorTickMark val="out"/>
        <c:minorTickMark val="none"/>
        <c:tickLblPos val="nextTo"/>
        <c:crossAx val="791721368"/>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Windsor</c:v>
                </c:pt>
                <c:pt idx="1">
                  <c:v>Holiday visitors to UK</c:v>
                </c:pt>
              </c:strCache>
            </c:strRef>
          </c:cat>
          <c:val>
            <c:numRef>
              <c:f>Sheet1!$B$2:$B$4</c:f>
              <c:numCache>
                <c:formatCode>_-[$£-809]* #,##0_-;\-[$£-809]* #,##0_-;_-[$£-809]* "-"??_-;_-@_-</c:formatCode>
                <c:ptCount val="2"/>
                <c:pt idx="0">
                  <c:v>86</c:v>
                </c:pt>
                <c:pt idx="1">
                  <c:v>101</c:v>
                </c:pt>
              </c:numCache>
            </c:numRef>
          </c:val>
        </c:ser>
        <c:dLbls>
          <c:showLegendKey val="0"/>
          <c:showVal val="0"/>
          <c:showCatName val="0"/>
          <c:showSerName val="0"/>
          <c:showPercent val="0"/>
          <c:showBubbleSize val="0"/>
        </c:dLbls>
        <c:gapWidth val="102"/>
        <c:axId val="791726072"/>
        <c:axId val="791644144"/>
      </c:barChart>
      <c:catAx>
        <c:axId val="791726072"/>
        <c:scaling>
          <c:orientation val="minMax"/>
        </c:scaling>
        <c:delete val="0"/>
        <c:axPos val="b"/>
        <c:numFmt formatCode="General" sourceLinked="0"/>
        <c:majorTickMark val="out"/>
        <c:minorTickMark val="none"/>
        <c:tickLblPos val="nextTo"/>
        <c:txPr>
          <a:bodyPr/>
          <a:lstStyle/>
          <a:p>
            <a:pPr>
              <a:defRPr sz="900" b="1"/>
            </a:pPr>
            <a:endParaRPr lang="en-US"/>
          </a:p>
        </c:txPr>
        <c:crossAx val="791644144"/>
        <c:crosses val="autoZero"/>
        <c:auto val="1"/>
        <c:lblAlgn val="ctr"/>
        <c:lblOffset val="100"/>
        <c:noMultiLvlLbl val="0"/>
      </c:catAx>
      <c:valAx>
        <c:axId val="791644144"/>
        <c:scaling>
          <c:orientation val="minMax"/>
          <c:max val="1000"/>
        </c:scaling>
        <c:delete val="1"/>
        <c:axPos val="l"/>
        <c:numFmt formatCode="_-[$£-809]* #,##0_-;\-[$£-809]* #,##0_-;_-[$£-809]* &quot;-&quot;??_-;_-@_-" sourceLinked="1"/>
        <c:majorTickMark val="out"/>
        <c:minorTickMark val="none"/>
        <c:tickLblPos val="nextTo"/>
        <c:crossAx val="791726072"/>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Sheet1!$B$2:$B$3</c:f>
              <c:numCache>
                <c:formatCode>0%</c:formatCode>
                <c:ptCount val="2"/>
                <c:pt idx="0">
                  <c:v>7.0000000000000007E-2</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Sheet1!$C$2:$C$3</c:f>
              <c:numCache>
                <c:formatCode>0%</c:formatCode>
                <c:ptCount val="2"/>
                <c:pt idx="0">
                  <c:v>0.34</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Sheet1!$D$2:$D$3</c:f>
              <c:numCache>
                <c:formatCode>0%</c:formatCode>
                <c:ptCount val="2"/>
                <c:pt idx="0">
                  <c:v>0.42</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Sheet1!$E$2:$E$3</c:f>
              <c:numCache>
                <c:formatCode>0%</c:formatCode>
                <c:ptCount val="2"/>
                <c:pt idx="0">
                  <c:v>0.17</c:v>
                </c:pt>
                <c:pt idx="1">
                  <c:v>0.21</c:v>
                </c:pt>
              </c:numCache>
            </c:numRef>
          </c:val>
        </c:ser>
        <c:dLbls>
          <c:showLegendKey val="0"/>
          <c:showVal val="0"/>
          <c:showCatName val="0"/>
          <c:showSerName val="0"/>
          <c:showPercent val="0"/>
          <c:showBubbleSize val="0"/>
        </c:dLbls>
        <c:gapWidth val="49"/>
        <c:overlap val="100"/>
        <c:axId val="791723328"/>
        <c:axId val="791649240"/>
      </c:barChart>
      <c:catAx>
        <c:axId val="791723328"/>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649240"/>
        <c:crosses val="autoZero"/>
        <c:auto val="1"/>
        <c:lblAlgn val="ctr"/>
        <c:lblOffset val="100"/>
        <c:noMultiLvlLbl val="0"/>
      </c:catAx>
      <c:valAx>
        <c:axId val="791649240"/>
        <c:scaling>
          <c:orientation val="minMax"/>
        </c:scaling>
        <c:delete val="1"/>
        <c:axPos val="l"/>
        <c:numFmt formatCode="0%" sourceLinked="1"/>
        <c:majorTickMark val="out"/>
        <c:minorTickMark val="none"/>
        <c:tickLblPos val="nextTo"/>
        <c:crossAx val="791723328"/>
        <c:crosses val="autoZero"/>
        <c:crossBetween val="between"/>
      </c:valAx>
    </c:plotArea>
    <c:legend>
      <c:legendPos val="l"/>
      <c:layout>
        <c:manualLayout>
          <c:xMode val="edge"/>
          <c:yMode val="edge"/>
          <c:x val="1.3884389318276484E-2"/>
          <c:y val="3.0993519539570084E-2"/>
          <c:w val="0.25483466461911403"/>
          <c:h val="0.6806777363123645"/>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Sheet1!$B$2:$B$3</c:f>
              <c:numCache>
                <c:formatCode>0%</c:formatCode>
                <c:ptCount val="2"/>
                <c:pt idx="0">
                  <c:v>0.74</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Sheet1!$C$2:$C$3</c:f>
              <c:numCache>
                <c:formatCode>0%</c:formatCode>
                <c:ptCount val="2"/>
                <c:pt idx="0">
                  <c:v>0.26</c:v>
                </c:pt>
                <c:pt idx="1">
                  <c:v>0.16</c:v>
                </c:pt>
              </c:numCache>
            </c:numRef>
          </c:val>
        </c:ser>
        <c:dLbls>
          <c:showLegendKey val="0"/>
          <c:showVal val="0"/>
          <c:showCatName val="0"/>
          <c:showSerName val="0"/>
          <c:showPercent val="0"/>
          <c:showBubbleSize val="0"/>
        </c:dLbls>
        <c:gapWidth val="49"/>
        <c:overlap val="100"/>
        <c:axId val="791659824"/>
        <c:axId val="791660608"/>
      </c:barChart>
      <c:catAx>
        <c:axId val="79165982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91660608"/>
        <c:crosses val="autoZero"/>
        <c:auto val="1"/>
        <c:lblAlgn val="ctr"/>
        <c:lblOffset val="100"/>
        <c:noMultiLvlLbl val="0"/>
      </c:catAx>
      <c:valAx>
        <c:axId val="791660608"/>
        <c:scaling>
          <c:orientation val="minMax"/>
        </c:scaling>
        <c:delete val="1"/>
        <c:axPos val="l"/>
        <c:numFmt formatCode="0%" sourceLinked="1"/>
        <c:majorTickMark val="out"/>
        <c:minorTickMark val="none"/>
        <c:tickLblPos val="nextTo"/>
        <c:crossAx val="791659824"/>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Sheet1!$B$2:$B$3</c:f>
              <c:numCache>
                <c:formatCode>0%</c:formatCode>
                <c:ptCount val="2"/>
                <c:pt idx="0">
                  <c:v>0.1</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Sheet1!$C$2:$C$3</c:f>
              <c:numCache>
                <c:formatCode>0%</c:formatCode>
                <c:ptCount val="2"/>
                <c:pt idx="0">
                  <c:v>0.05</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Sheet1!$D$2:$D$3</c:f>
              <c:numCache>
                <c:formatCode>0%</c:formatCode>
                <c:ptCount val="2"/>
                <c:pt idx="0">
                  <c:v>0.13</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Sheet1!$E$2:$E$3</c:f>
              <c:numCache>
                <c:formatCode>0%</c:formatCode>
                <c:ptCount val="2"/>
                <c:pt idx="0">
                  <c:v>0.26</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Sheet1!$F$2:$F$3</c:f>
              <c:numCache>
                <c:formatCode>0%</c:formatCode>
                <c:ptCount val="2"/>
                <c:pt idx="0">
                  <c:v>0.24</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Sheet1!$G$2:$G$3</c:f>
              <c:numCache>
                <c:formatCode>0%</c:formatCode>
                <c:ptCount val="2"/>
                <c:pt idx="0">
                  <c:v>0.15</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Sheet1!$H$2:$H$3</c:f>
              <c:numCache>
                <c:formatCode>0%</c:formatCode>
                <c:ptCount val="2"/>
                <c:pt idx="0">
                  <c:v>0.06</c:v>
                </c:pt>
                <c:pt idx="1">
                  <c:v>0.06</c:v>
                </c:pt>
              </c:numCache>
            </c:numRef>
          </c:val>
        </c:ser>
        <c:dLbls>
          <c:showLegendKey val="0"/>
          <c:showVal val="0"/>
          <c:showCatName val="0"/>
          <c:showSerName val="0"/>
          <c:showPercent val="0"/>
          <c:showBubbleSize val="0"/>
        </c:dLbls>
        <c:gapWidth val="100"/>
        <c:overlap val="100"/>
        <c:axId val="791664136"/>
        <c:axId val="791667272"/>
      </c:barChart>
      <c:catAx>
        <c:axId val="791664136"/>
        <c:scaling>
          <c:orientation val="minMax"/>
        </c:scaling>
        <c:delete val="0"/>
        <c:axPos val="b"/>
        <c:numFmt formatCode="General" sourceLinked="0"/>
        <c:majorTickMark val="out"/>
        <c:minorTickMark val="none"/>
        <c:tickLblPos val="nextTo"/>
        <c:crossAx val="791667272"/>
        <c:crosses val="autoZero"/>
        <c:auto val="1"/>
        <c:lblAlgn val="ctr"/>
        <c:lblOffset val="100"/>
        <c:noMultiLvlLbl val="0"/>
      </c:catAx>
      <c:valAx>
        <c:axId val="791667272"/>
        <c:scaling>
          <c:orientation val="minMax"/>
        </c:scaling>
        <c:delete val="1"/>
        <c:axPos val="l"/>
        <c:numFmt formatCode="0%" sourceLinked="1"/>
        <c:majorTickMark val="out"/>
        <c:minorTickMark val="none"/>
        <c:tickLblPos val="nextTo"/>
        <c:crossAx val="791664136"/>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Sheet1!$B$2:$B$3</c:f>
              <c:numCache>
                <c:formatCode>0%</c:formatCode>
                <c:ptCount val="2"/>
                <c:pt idx="0">
                  <c:v>0.19</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Sheet1!$C$2:$C$3</c:f>
              <c:numCache>
                <c:formatCode>0%</c:formatCode>
                <c:ptCount val="2"/>
                <c:pt idx="0">
                  <c:v>0.59</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Windsor</c:v>
                </c:pt>
                <c:pt idx="1">
                  <c:v>Holiday visitors to UK</c:v>
                </c:pt>
              </c:strCache>
            </c:strRef>
          </c:cat>
          <c:val>
            <c:numRef>
              <c:f>Sheet1!$D$2:$D$3</c:f>
              <c:numCache>
                <c:formatCode>0%</c:formatCode>
                <c:ptCount val="2"/>
                <c:pt idx="0">
                  <c:v>0.21</c:v>
                </c:pt>
                <c:pt idx="1">
                  <c:v>0.15</c:v>
                </c:pt>
              </c:numCache>
            </c:numRef>
          </c:val>
        </c:ser>
        <c:dLbls>
          <c:showLegendKey val="0"/>
          <c:showVal val="1"/>
          <c:showCatName val="0"/>
          <c:showSerName val="0"/>
          <c:showPercent val="0"/>
          <c:showBubbleSize val="0"/>
        </c:dLbls>
        <c:gapWidth val="49"/>
        <c:overlap val="100"/>
        <c:axId val="866218568"/>
        <c:axId val="866220920"/>
      </c:barChart>
      <c:catAx>
        <c:axId val="866218568"/>
        <c:scaling>
          <c:orientation val="minMax"/>
        </c:scaling>
        <c:delete val="0"/>
        <c:axPos val="b"/>
        <c:numFmt formatCode="General" sourceLinked="0"/>
        <c:majorTickMark val="none"/>
        <c:minorTickMark val="none"/>
        <c:tickLblPos val="nextTo"/>
        <c:txPr>
          <a:bodyPr/>
          <a:lstStyle/>
          <a:p>
            <a:pPr>
              <a:defRPr b="1"/>
            </a:pPr>
            <a:endParaRPr lang="en-US"/>
          </a:p>
        </c:txPr>
        <c:crossAx val="866220920"/>
        <c:crosses val="autoZero"/>
        <c:auto val="1"/>
        <c:lblAlgn val="ctr"/>
        <c:lblOffset val="100"/>
        <c:noMultiLvlLbl val="0"/>
      </c:catAx>
      <c:valAx>
        <c:axId val="866220920"/>
        <c:scaling>
          <c:orientation val="minMax"/>
        </c:scaling>
        <c:delete val="1"/>
        <c:axPos val="l"/>
        <c:numFmt formatCode="0%" sourceLinked="1"/>
        <c:majorTickMark val="none"/>
        <c:minorTickMark val="none"/>
        <c:tickLblPos val="nextTo"/>
        <c:crossAx val="866218568"/>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6982503974891112"/>
          <c:y val="4.0547910534532917E-2"/>
          <c:w val="0.60539388414749362"/>
          <c:h val="0.91890417893093412"/>
        </c:manualLayout>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  London</c:v>
                </c:pt>
                <c:pt idx="1">
                  <c:v> South East (excl.London)</c:v>
                </c:pt>
                <c:pt idx="2">
                  <c:v>East</c:v>
                </c:pt>
                <c:pt idx="3">
                  <c:v>South West</c:v>
                </c:pt>
                <c:pt idx="4">
                  <c:v>Scotland</c:v>
                </c:pt>
              </c:strCache>
            </c:strRef>
          </c:cat>
          <c:val>
            <c:numRef>
              <c:f>Sheet1!$B$2:$B$6</c:f>
              <c:numCache>
                <c:formatCode>0%</c:formatCode>
                <c:ptCount val="5"/>
                <c:pt idx="0">
                  <c:v>0.56999999999999995</c:v>
                </c:pt>
                <c:pt idx="1">
                  <c:v>0.35</c:v>
                </c:pt>
                <c:pt idx="2">
                  <c:v>0.02</c:v>
                </c:pt>
                <c:pt idx="3">
                  <c:v>0.01</c:v>
                </c:pt>
                <c:pt idx="4">
                  <c:v>0.01</c:v>
                </c:pt>
              </c:numCache>
            </c:numRef>
          </c:val>
        </c:ser>
        <c:dLbls>
          <c:showLegendKey val="0"/>
          <c:showVal val="0"/>
          <c:showCatName val="0"/>
          <c:showSerName val="0"/>
          <c:showPercent val="0"/>
          <c:showBubbleSize val="0"/>
        </c:dLbls>
        <c:gapWidth val="150"/>
        <c:axId val="866221312"/>
        <c:axId val="866221704"/>
      </c:barChart>
      <c:catAx>
        <c:axId val="866221312"/>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66221704"/>
        <c:crosses val="autoZero"/>
        <c:auto val="1"/>
        <c:lblAlgn val="ctr"/>
        <c:lblOffset val="100"/>
        <c:noMultiLvlLbl val="0"/>
      </c:catAx>
      <c:valAx>
        <c:axId val="866221704"/>
        <c:scaling>
          <c:orientation val="minMax"/>
        </c:scaling>
        <c:delete val="1"/>
        <c:axPos val="t"/>
        <c:numFmt formatCode="0%" sourceLinked="1"/>
        <c:majorTickMark val="out"/>
        <c:minorTickMark val="none"/>
        <c:tickLblPos val="nextTo"/>
        <c:crossAx val="8662213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Windsor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108</c:v>
                </c:pt>
                <c:pt idx="1">
                  <c:v>77</c:v>
                </c:pt>
                <c:pt idx="2">
                  <c:v>83</c:v>
                </c:pt>
                <c:pt idx="3">
                  <c:v>63</c:v>
                </c:pt>
                <c:pt idx="4">
                  <c:v>104</c:v>
                </c:pt>
              </c:numCache>
            </c:numRef>
          </c:val>
        </c:ser>
        <c:ser>
          <c:idx val="1"/>
          <c:order val="1"/>
          <c:tx>
            <c:strRef>
              <c:f>Sheet1!$C$1</c:f>
              <c:strCache>
                <c:ptCount val="1"/>
                <c:pt idx="0">
                  <c:v>Windsor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24</c:v>
                </c:pt>
                <c:pt idx="1">
                  <c:v>14</c:v>
                </c:pt>
                <c:pt idx="2">
                  <c:v>33</c:v>
                </c:pt>
                <c:pt idx="3">
                  <c:v>18</c:v>
                </c:pt>
                <c:pt idx="4">
                  <c:v>17</c:v>
                </c:pt>
              </c:numCache>
            </c:numRef>
          </c:val>
        </c:ser>
        <c:dLbls>
          <c:showLegendKey val="0"/>
          <c:showVal val="0"/>
          <c:showCatName val="0"/>
          <c:showSerName val="0"/>
          <c:showPercent val="0"/>
          <c:showBubbleSize val="0"/>
        </c:dLbls>
        <c:gapWidth val="219"/>
        <c:axId val="791700200"/>
        <c:axId val="79170059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791700200"/>
        <c:axId val="791700592"/>
      </c:lineChart>
      <c:catAx>
        <c:axId val="79170020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700592"/>
        <c:crosses val="autoZero"/>
        <c:auto val="1"/>
        <c:lblAlgn val="ctr"/>
        <c:lblOffset val="100"/>
        <c:noMultiLvlLbl val="0"/>
      </c:catAx>
      <c:valAx>
        <c:axId val="791700592"/>
        <c:scaling>
          <c:orientation val="minMax"/>
        </c:scaling>
        <c:delete val="1"/>
        <c:axPos val="l"/>
        <c:numFmt formatCode="General" sourceLinked="1"/>
        <c:majorTickMark val="none"/>
        <c:minorTickMark val="none"/>
        <c:tickLblPos val="nextTo"/>
        <c:crossAx val="79170020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Windsor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182</c:v>
                </c:pt>
                <c:pt idx="1">
                  <c:v>166</c:v>
                </c:pt>
                <c:pt idx="2">
                  <c:v>187</c:v>
                </c:pt>
                <c:pt idx="3">
                  <c:v>193</c:v>
                </c:pt>
                <c:pt idx="4">
                  <c:v>187</c:v>
                </c:pt>
              </c:numCache>
            </c:numRef>
          </c:val>
        </c:ser>
        <c:ser>
          <c:idx val="1"/>
          <c:order val="1"/>
          <c:tx>
            <c:strRef>
              <c:f>Sheet1!$C$1</c:f>
              <c:strCache>
                <c:ptCount val="1"/>
                <c:pt idx="0">
                  <c:v>Windsor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58</c:v>
                </c:pt>
                <c:pt idx="1">
                  <c:v>54</c:v>
                </c:pt>
                <c:pt idx="2">
                  <c:v>77</c:v>
                </c:pt>
                <c:pt idx="3">
                  <c:v>68</c:v>
                </c:pt>
                <c:pt idx="4">
                  <c:v>57</c:v>
                </c:pt>
              </c:numCache>
            </c:numRef>
          </c:val>
        </c:ser>
        <c:dLbls>
          <c:showLegendKey val="0"/>
          <c:showVal val="0"/>
          <c:showCatName val="0"/>
          <c:showSerName val="0"/>
          <c:showPercent val="0"/>
          <c:showBubbleSize val="0"/>
        </c:dLbls>
        <c:gapWidth val="219"/>
        <c:axId val="791703728"/>
        <c:axId val="791704120"/>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791703728"/>
        <c:axId val="791704120"/>
      </c:lineChart>
      <c:catAx>
        <c:axId val="791703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704120"/>
        <c:crosses val="autoZero"/>
        <c:auto val="1"/>
        <c:lblAlgn val="ctr"/>
        <c:lblOffset val="100"/>
        <c:noMultiLvlLbl val="0"/>
      </c:catAx>
      <c:valAx>
        <c:axId val="791704120"/>
        <c:scaling>
          <c:orientation val="minMax"/>
        </c:scaling>
        <c:delete val="1"/>
        <c:axPos val="l"/>
        <c:numFmt formatCode="General" sourceLinked="1"/>
        <c:majorTickMark val="none"/>
        <c:minorTickMark val="none"/>
        <c:tickLblPos val="nextTo"/>
        <c:crossAx val="79170372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Windsor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Windsor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791705296"/>
        <c:axId val="791695496"/>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791705296"/>
        <c:axId val="791695496"/>
      </c:lineChart>
      <c:catAx>
        <c:axId val="791705296"/>
        <c:scaling>
          <c:orientation val="minMax"/>
        </c:scaling>
        <c:delete val="1"/>
        <c:axPos val="b"/>
        <c:numFmt formatCode="General" sourceLinked="1"/>
        <c:majorTickMark val="none"/>
        <c:minorTickMark val="none"/>
        <c:tickLblPos val="nextTo"/>
        <c:crossAx val="791695496"/>
        <c:crosses val="autoZero"/>
        <c:auto val="1"/>
        <c:lblAlgn val="ctr"/>
        <c:lblOffset val="100"/>
        <c:noMultiLvlLbl val="0"/>
      </c:catAx>
      <c:valAx>
        <c:axId val="791695496"/>
        <c:scaling>
          <c:orientation val="minMax"/>
        </c:scaling>
        <c:delete val="1"/>
        <c:axPos val="l"/>
        <c:numFmt formatCode="General" sourceLinked="1"/>
        <c:majorTickMark val="none"/>
        <c:minorTickMark val="none"/>
        <c:tickLblPos val="nextTo"/>
        <c:crossAx val="79170529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791709216"/>
        <c:axId val="791705688"/>
      </c:lineChart>
      <c:catAx>
        <c:axId val="791709216"/>
        <c:scaling>
          <c:orientation val="minMax"/>
        </c:scaling>
        <c:delete val="1"/>
        <c:axPos val="b"/>
        <c:numFmt formatCode="General" sourceLinked="0"/>
        <c:majorTickMark val="out"/>
        <c:minorTickMark val="none"/>
        <c:tickLblPos val="nextTo"/>
        <c:crossAx val="791705688"/>
        <c:crosses val="autoZero"/>
        <c:auto val="1"/>
        <c:lblAlgn val="ctr"/>
        <c:lblOffset val="100"/>
        <c:noMultiLvlLbl val="0"/>
      </c:catAx>
      <c:valAx>
        <c:axId val="791705688"/>
        <c:scaling>
          <c:orientation val="minMax"/>
        </c:scaling>
        <c:delete val="1"/>
        <c:axPos val="l"/>
        <c:numFmt formatCode="#,##0" sourceLinked="1"/>
        <c:majorTickMark val="out"/>
        <c:minorTickMark val="none"/>
        <c:tickLblPos val="nextTo"/>
        <c:crossAx val="7917092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791717840"/>
        <c:axId val="791713136"/>
      </c:lineChart>
      <c:catAx>
        <c:axId val="791717840"/>
        <c:scaling>
          <c:orientation val="minMax"/>
        </c:scaling>
        <c:delete val="1"/>
        <c:axPos val="b"/>
        <c:numFmt formatCode="General" sourceLinked="0"/>
        <c:majorTickMark val="out"/>
        <c:minorTickMark val="none"/>
        <c:tickLblPos val="nextTo"/>
        <c:crossAx val="791713136"/>
        <c:crosses val="autoZero"/>
        <c:auto val="1"/>
        <c:lblAlgn val="ctr"/>
        <c:lblOffset val="100"/>
        <c:noMultiLvlLbl val="0"/>
      </c:catAx>
      <c:valAx>
        <c:axId val="791713136"/>
        <c:scaling>
          <c:orientation val="minMax"/>
        </c:scaling>
        <c:delete val="1"/>
        <c:axPos val="l"/>
        <c:numFmt formatCode="General" sourceLinked="1"/>
        <c:majorTickMark val="out"/>
        <c:minorTickMark val="none"/>
        <c:tickLblPos val="nextTo"/>
        <c:crossAx val="7917178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791706472"/>
        <c:axId val="791706864"/>
      </c:lineChart>
      <c:catAx>
        <c:axId val="791706472"/>
        <c:scaling>
          <c:orientation val="minMax"/>
        </c:scaling>
        <c:delete val="1"/>
        <c:axPos val="b"/>
        <c:numFmt formatCode="General" sourceLinked="0"/>
        <c:majorTickMark val="out"/>
        <c:minorTickMark val="none"/>
        <c:tickLblPos val="nextTo"/>
        <c:crossAx val="791706864"/>
        <c:crosses val="autoZero"/>
        <c:auto val="1"/>
        <c:lblAlgn val="ctr"/>
        <c:lblOffset val="100"/>
        <c:noMultiLvlLbl val="0"/>
      </c:catAx>
      <c:valAx>
        <c:axId val="791706864"/>
        <c:scaling>
          <c:orientation val="minMax"/>
        </c:scaling>
        <c:delete val="1"/>
        <c:axPos val="l"/>
        <c:numFmt formatCode="General" sourceLinked="1"/>
        <c:majorTickMark val="out"/>
        <c:minorTickMark val="none"/>
        <c:tickLblPos val="nextTo"/>
        <c:crossAx val="791706472"/>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layout/>
      <c:overlay val="0"/>
      <c:spPr>
        <a:noFill/>
        <a:ln>
          <a:noFill/>
        </a:ln>
        <a:effectLst/>
      </c:spPr>
    </c:title>
    <c:autoTitleDeleted val="0"/>
    <c:plotArea>
      <c:layout>
        <c:manualLayout>
          <c:layoutTarget val="inner"/>
          <c:xMode val="edge"/>
          <c:yMode val="edge"/>
          <c:x val="4.4391780180293543E-2"/>
          <c:y val="0.31616332253603058"/>
          <c:w val="0.9112164396394129"/>
          <c:h val="0.5631940642720823"/>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Windsor</c:v>
                </c:pt>
                <c:pt idx="1">
                  <c:v>All visits to UK</c:v>
                </c:pt>
              </c:strCache>
            </c:strRef>
          </c:cat>
          <c:val>
            <c:numRef>
              <c:f>Sheet1!$B$2:$B$3</c:f>
              <c:numCache>
                <c:formatCode>0%</c:formatCode>
                <c:ptCount val="2"/>
                <c:pt idx="0">
                  <c:v>0.03</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Windsor</c:v>
                </c:pt>
                <c:pt idx="1">
                  <c:v>All visits to UK</c:v>
                </c:pt>
              </c:strCache>
            </c:strRef>
          </c:cat>
          <c:val>
            <c:numRef>
              <c:f>Sheet1!$C$2:$C$3</c:f>
              <c:numCache>
                <c:formatCode>0%</c:formatCode>
                <c:ptCount val="2"/>
                <c:pt idx="0">
                  <c:v>0.33</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Windsor</c:v>
                </c:pt>
                <c:pt idx="1">
                  <c:v>All visits to UK</c:v>
                </c:pt>
              </c:strCache>
            </c:strRef>
          </c:cat>
          <c:val>
            <c:numRef>
              <c:f>Sheet1!$D$2:$D$3</c:f>
              <c:numCache>
                <c:formatCode>0%</c:formatCode>
                <c:ptCount val="2"/>
                <c:pt idx="0">
                  <c:v>0.28000000000000003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Sheet1!$A$2:$A$3</c:f>
              <c:strCache>
                <c:ptCount val="2"/>
                <c:pt idx="0">
                  <c:v>All visits to Windsor</c:v>
                </c:pt>
                <c:pt idx="1">
                  <c:v>All visits to UK</c:v>
                </c:pt>
              </c:strCache>
            </c:strRef>
          </c:cat>
          <c:val>
            <c:numRef>
              <c:f>Sheet1!$E$2:$E$3</c:f>
              <c:numCache>
                <c:formatCode>0%</c:formatCode>
                <c:ptCount val="2"/>
                <c:pt idx="0">
                  <c:v>0.36</c:v>
                </c:pt>
                <c:pt idx="1">
                  <c:v>0.39</c:v>
                </c:pt>
              </c:numCache>
            </c:numRef>
          </c:val>
        </c:ser>
        <c:dLbls>
          <c:showLegendKey val="0"/>
          <c:showVal val="0"/>
          <c:showCatName val="0"/>
          <c:showSerName val="0"/>
          <c:showPercent val="0"/>
          <c:showBubbleSize val="0"/>
        </c:dLbls>
        <c:gapWidth val="100"/>
        <c:overlap val="100"/>
        <c:axId val="791707256"/>
        <c:axId val="791716664"/>
      </c:barChart>
      <c:catAx>
        <c:axId val="791707256"/>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91716664"/>
        <c:crosses val="autoZero"/>
        <c:auto val="1"/>
        <c:lblAlgn val="ctr"/>
        <c:lblOffset val="100"/>
        <c:noMultiLvlLbl val="0"/>
      </c:catAx>
      <c:valAx>
        <c:axId val="791716664"/>
        <c:scaling>
          <c:orientation val="maxMin"/>
        </c:scaling>
        <c:delete val="1"/>
        <c:axPos val="l"/>
        <c:numFmt formatCode="0%" sourceLinked="1"/>
        <c:majorTickMark val="out"/>
        <c:minorTickMark val="none"/>
        <c:tickLblPos val="nextTo"/>
        <c:crossAx val="791707256"/>
        <c:crosses val="autoZero"/>
        <c:crossBetween val="between"/>
      </c:valAx>
      <c:spPr>
        <a:noFill/>
        <a:ln>
          <a:noFill/>
        </a:ln>
        <a:effectLst/>
      </c:spPr>
    </c:plotArea>
    <c:legend>
      <c:legendPos val="b"/>
      <c:layout>
        <c:manualLayout>
          <c:xMode val="edge"/>
          <c:yMode val="edge"/>
          <c:x val="6.0534245700400287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layout/>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Sheet1!$B$2:$B$5</c:f>
              <c:numCache>
                <c:formatCode>0%</c:formatCode>
                <c:ptCount val="4"/>
                <c:pt idx="0">
                  <c:v>0.12</c:v>
                </c:pt>
                <c:pt idx="1">
                  <c:v>0.11</c:v>
                </c:pt>
                <c:pt idx="2">
                  <c:v>0.16</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Sheet1!$C$2:$C$5</c:f>
              <c:numCache>
                <c:formatCode>0%</c:formatCode>
                <c:ptCount val="4"/>
                <c:pt idx="0">
                  <c:v>0.12</c:v>
                </c:pt>
                <c:pt idx="1">
                  <c:v>0.09</c:v>
                </c:pt>
                <c:pt idx="2">
                  <c:v>0.12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Sheet1!$D$2:$D$5</c:f>
              <c:numCache>
                <c:formatCode>0%</c:formatCode>
                <c:ptCount val="4"/>
                <c:pt idx="0">
                  <c:v>0.09</c:v>
                </c:pt>
                <c:pt idx="1">
                  <c:v>0.09</c:v>
                </c:pt>
                <c:pt idx="2">
                  <c:v>7.0000000000000007E-2</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Sheet1!$E$2:$E$5</c:f>
              <c:numCache>
                <c:formatCode>0%</c:formatCode>
                <c:ptCount val="4"/>
                <c:pt idx="0">
                  <c:v>0.06</c:v>
                </c:pt>
                <c:pt idx="1">
                  <c:v>0.08</c:v>
                </c:pt>
                <c:pt idx="2">
                  <c:v>0.05</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Sheet1!$F$2:$F$5</c:f>
              <c:numCache>
                <c:formatCode>0%</c:formatCode>
                <c:ptCount val="4"/>
                <c:pt idx="0">
                  <c:v>0.03</c:v>
                </c:pt>
                <c:pt idx="1">
                  <c:v>0.05</c:v>
                </c:pt>
                <c:pt idx="2">
                  <c:v>0.03</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Sheet1!$G$2:$G$5</c:f>
              <c:numCache>
                <c:formatCode>0%</c:formatCode>
                <c:ptCount val="4"/>
                <c:pt idx="0">
                  <c:v>0.03</c:v>
                </c:pt>
                <c:pt idx="1">
                  <c:v>0.06</c:v>
                </c:pt>
                <c:pt idx="2">
                  <c:v>0.02</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Sheet1!$H$2:$H$5</c:f>
              <c:numCache>
                <c:formatCode>0%</c:formatCode>
                <c:ptCount val="4"/>
                <c:pt idx="0">
                  <c:v>0.06</c:v>
                </c:pt>
                <c:pt idx="1">
                  <c:v>0.05</c:v>
                </c:pt>
                <c:pt idx="2">
                  <c:v>0.06</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Sheet1!$I$2:$I$5</c:f>
              <c:numCache>
                <c:formatCode>0%</c:formatCode>
                <c:ptCount val="4"/>
                <c:pt idx="0">
                  <c:v>0.04</c:v>
                </c:pt>
                <c:pt idx="1">
                  <c:v>0.03</c:v>
                </c:pt>
                <c:pt idx="2">
                  <c:v>0.05</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Sheet1!$J$2:$J$5</c:f>
              <c:numCache>
                <c:formatCode>0%</c:formatCode>
                <c:ptCount val="4"/>
                <c:pt idx="0">
                  <c:v>7.0000000000000007E-2</c:v>
                </c:pt>
                <c:pt idx="1">
                  <c:v>0.06</c:v>
                </c:pt>
                <c:pt idx="2">
                  <c:v>0.1</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All visitors to Windsor</c:v>
                </c:pt>
                <c:pt idx="1">
                  <c:v>All visitors to UK</c:v>
                </c:pt>
                <c:pt idx="2">
                  <c:v>All holiday visitors to Windsor</c:v>
                </c:pt>
                <c:pt idx="3">
                  <c:v>All holiday visitors to UK</c:v>
                </c:pt>
              </c:strCache>
            </c:strRef>
          </c:cat>
          <c:val>
            <c:numRef>
              <c:f>Sheet1!$K$2:$K$5</c:f>
              <c:numCache>
                <c:formatCode>0%</c:formatCode>
                <c:ptCount val="4"/>
                <c:pt idx="0">
                  <c:v>0.38</c:v>
                </c:pt>
                <c:pt idx="1">
                  <c:v>0.38</c:v>
                </c:pt>
                <c:pt idx="2">
                  <c:v>0.34</c:v>
                </c:pt>
                <c:pt idx="3">
                  <c:v>0.28999999999999998</c:v>
                </c:pt>
              </c:numCache>
            </c:numRef>
          </c:val>
        </c:ser>
        <c:dLbls>
          <c:showLegendKey val="0"/>
          <c:showVal val="1"/>
          <c:showCatName val="0"/>
          <c:showSerName val="0"/>
          <c:showPercent val="0"/>
          <c:showBubbleSize val="0"/>
        </c:dLbls>
        <c:gapWidth val="49"/>
        <c:overlap val="100"/>
        <c:axId val="791707648"/>
        <c:axId val="791710000"/>
      </c:barChart>
      <c:catAx>
        <c:axId val="791707648"/>
        <c:scaling>
          <c:orientation val="maxMin"/>
        </c:scaling>
        <c:delete val="0"/>
        <c:axPos val="l"/>
        <c:numFmt formatCode="General" sourceLinked="0"/>
        <c:majorTickMark val="none"/>
        <c:minorTickMark val="none"/>
        <c:tickLblPos val="nextTo"/>
        <c:txPr>
          <a:bodyPr/>
          <a:lstStyle/>
          <a:p>
            <a:pPr>
              <a:defRPr sz="1000" b="1"/>
            </a:pPr>
            <a:endParaRPr lang="en-US"/>
          </a:p>
        </c:txPr>
        <c:crossAx val="791710000"/>
        <c:crosses val="autoZero"/>
        <c:auto val="1"/>
        <c:lblAlgn val="ctr"/>
        <c:lblOffset val="100"/>
        <c:noMultiLvlLbl val="0"/>
      </c:catAx>
      <c:valAx>
        <c:axId val="791710000"/>
        <c:scaling>
          <c:orientation val="minMax"/>
          <c:max val="1"/>
        </c:scaling>
        <c:delete val="1"/>
        <c:axPos val="t"/>
        <c:numFmt formatCode="0%" sourceLinked="1"/>
        <c:majorTickMark val="out"/>
        <c:minorTickMark val="none"/>
        <c:tickLblPos val="nextTo"/>
        <c:crossAx val="791707648"/>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7162181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Windsor</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47624" y="3982922"/>
            <a:ext cx="3283219" cy="2224381"/>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40506"/>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25875"/>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Windsor</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11244"/>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1124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0053" y="381124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45338" y="3811244"/>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77946" y="3460705"/>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093097"/>
            <a:ext cx="8149762" cy="2904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Windsor 3 year average for 2014-16</a:t>
            </a:r>
            <a:endParaRPr sz="1400" b="1">
              <a:solidFill>
                <a:srgbClr val="120742"/>
              </a:solidFill>
            </a:endParaRPr>
          </a:p>
        </p:txBody>
      </p:sp>
      <p:sp>
        <p:nvSpPr>
          <p:cNvPr id="22" name="Rectangle 21"/>
          <p:cNvSpPr/>
          <p:nvPr/>
        </p:nvSpPr>
        <p:spPr>
          <a:xfrm>
            <a:off x="442141" y="2383514"/>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1338" y="2383852"/>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16053" y="2383852"/>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0746" y="2416535"/>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Windsor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Windsor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67</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3762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Windsor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Windsor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60660"/>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Windsor</a:t>
                      </a:r>
                      <a:r>
                        <a:rPr lang="en-GB" sz="1000" b="1" baseline="0" dirty="0" smtClean="0">
                          <a:solidFill>
                            <a:schemeClr val="tx1"/>
                          </a:solidFill>
                          <a:latin typeface="Arial" panose="020B0604020202020204" pitchFamily="34" charset="0"/>
                          <a:cs typeface="Arial" panose="020B0604020202020204" pitchFamily="34" charset="0"/>
                        </a:rPr>
                        <a:t> </a:t>
                      </a:r>
                      <a:r>
                        <a:rPr lang="en-GB" sz="1000" b="1" dirty="0" smtClean="0">
                          <a:solidFill>
                            <a:schemeClr val="tx1"/>
                          </a:solidFill>
                          <a:latin typeface="Arial" panose="020B0604020202020204" pitchFamily="34" charset="0"/>
                          <a:cs typeface="Arial" panose="020B0604020202020204" pitchFamily="34" charset="0"/>
                        </a:rPr>
                        <a:t>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Windsor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64081"/>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7556" y="4164081"/>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86268" y="4164081"/>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341978"/>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On average Windsor welcomes 189,000 overseas visitors each year, around a third of whom are visiting for a holiday</a:t>
            </a:r>
            <a:r>
              <a:rPr lang="en-GB" sz="1300" dirty="0">
                <a:solidFill>
                  <a:srgbClr val="120742"/>
                </a:solidFill>
                <a:latin typeface="Arial" pitchFamily="34" charset="0"/>
                <a:cs typeface="Arial" pitchFamily="34" charset="0"/>
              </a:rPr>
              <a:t>. It’s worth noting that these figures do not take into account day visits to Windsor, a significant proportion of which </a:t>
            </a:r>
            <a:r>
              <a:rPr lang="en-GB" sz="1300" dirty="0" smtClean="0">
                <a:solidFill>
                  <a:srgbClr val="120742"/>
                </a:solidFill>
                <a:latin typeface="Arial" pitchFamily="34" charset="0"/>
                <a:cs typeface="Arial" pitchFamily="34" charset="0"/>
              </a:rPr>
              <a:t>are taken from overnight visitors to London.</a:t>
            </a: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Title 1"/>
          <p:cNvSpPr txBox="1">
            <a:spLocks/>
          </p:cNvSpPr>
          <p:nvPr/>
        </p:nvSpPr>
        <p:spPr>
          <a:xfrm>
            <a:off x="445338" y="3426657"/>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5" name="Rectangle 34"/>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Windsor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08085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522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62075"/>
            <a:ext cx="8277523" cy="84890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visits to Windsor are most likely to be for a holiday, although this is lower than the UK average.  Visitors are more likely than average to be visiting friends or relatives or for business. The top source market to Windsor is France - 1 in 10 are from Asia, higher than the UK average.  Holiday visitors to Windsor are more likely than the UK average to visit castles or historic houses and countryside/ villages.  </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522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155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232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USA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Ireland</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£7.4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196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Windsor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155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341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Windsor</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727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727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8874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9" name="Rectangle 18"/>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Windsor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5812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Windsor are more likely than average to be aged 35-44, visiting between July and September and on a package holiday.   </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4.0</a:t>
            </a:r>
            <a:endParaRPr sz="1000" dirty="0">
              <a:solidFill>
                <a:srgbClr val="120742"/>
              </a:solidFill>
            </a:endParaRPr>
          </a:p>
        </p:txBody>
      </p:sp>
      <p:sp>
        <p:nvSpPr>
          <p:cNvPr id="3" name="TextBox 2"/>
          <p:cNvSpPr txBox="1"/>
          <p:nvPr/>
        </p:nvSpPr>
        <p:spPr>
          <a:xfrm>
            <a:off x="3196358" y="5029636"/>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£343</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£86</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8294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6103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41309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5181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0951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686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
        <p:nvSpPr>
          <p:cNvPr id="47" name="Rectangle 46"/>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Windsor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83069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14360" y="2301790"/>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Windsor are most likely to have arrived by airport via the London region. </a:t>
            </a:r>
          </a:p>
        </p:txBody>
      </p:sp>
      <p:graphicFrame>
        <p:nvGraphicFramePr>
          <p:cNvPr id="22" name="Picture Placeholder 7"/>
          <p:cNvGraphicFramePr>
            <a:graphicFrameLocks/>
          </p:cNvGraphicFramePr>
          <p:nvPr>
            <p:extLst/>
          </p:nvPr>
        </p:nvGraphicFramePr>
        <p:xfrm>
          <a:off x="617516" y="2455461"/>
          <a:ext cx="3334282" cy="3571037"/>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642963" y="2318777"/>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Windsor*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5028337" y="2581190"/>
          <a:ext cx="3196424" cy="3445307"/>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2" name="Rectangle 11"/>
          <p:cNvSpPr/>
          <p:nvPr/>
        </p:nvSpPr>
        <p:spPr>
          <a:xfrm>
            <a:off x="7484076" y="617314"/>
            <a:ext cx="1322358"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Windsor</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620582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28034</TotalTime>
  <Words>1599</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Windsor</vt:lpstr>
      <vt:lpstr>Headline stats: Overseas visits, spend and nights to Windsor</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937</cp:revision>
  <cp:lastPrinted>2017-10-24T09:05:43Z</cp:lastPrinted>
  <dcterms:created xsi:type="dcterms:W3CDTF">2016-07-20T15:06:07Z</dcterms:created>
  <dcterms:modified xsi:type="dcterms:W3CDTF">2017-11-06T17:14:13Z</dcterms:modified>
</cp:coreProperties>
</file>