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1.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7" r:id="rId2"/>
  </p:sldMasterIdLst>
  <p:notesMasterIdLst>
    <p:notesMasterId r:id="rId12"/>
  </p:notesMasterIdLst>
  <p:handoutMasterIdLst>
    <p:handoutMasterId r:id="rId13"/>
  </p:handoutMasterIdLst>
  <p:sldIdLst>
    <p:sldId id="276" r:id="rId3"/>
    <p:sldId id="372" r:id="rId4"/>
    <p:sldId id="373" r:id="rId5"/>
    <p:sldId id="374" r:id="rId6"/>
    <p:sldId id="375" r:id="rId7"/>
    <p:sldId id="371" r:id="rId8"/>
    <p:sldId id="286" r:id="rId9"/>
    <p:sldId id="289" r:id="rId10"/>
    <p:sldId id="290" r:id="rId1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36" userDrawn="1">
          <p15:clr>
            <a:srgbClr val="A4A3A4"/>
          </p15:clr>
        </p15:guide>
        <p15:guide id="2" pos="204" userDrawn="1">
          <p15:clr>
            <a:srgbClr val="A4A3A4"/>
          </p15:clr>
        </p15:guide>
        <p15:guide id="4" pos="553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avier Faux" initials="XF" lastIdx="9" clrIdx="0">
    <p:extLst/>
  </p:cmAuthor>
  <p:cmAuthor id="2" name="Jon Young" initials="JY" lastIdx="384" clrIdx="1"/>
  <p:cmAuthor id="3" name="Emily Cronin" initials="EC" lastIdx="12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DFB"/>
    <a:srgbClr val="505050"/>
    <a:srgbClr val="120742"/>
    <a:srgbClr val="646363"/>
    <a:srgbClr val="D4E1E0"/>
    <a:srgbClr val="A1AEAF"/>
    <a:srgbClr val="BFDBF7"/>
    <a:srgbClr val="157EAB"/>
    <a:srgbClr val="F9A526"/>
    <a:srgbClr val="5859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9200" autoAdjust="0"/>
  </p:normalViewPr>
  <p:slideViewPr>
    <p:cSldViewPr snapToGrid="0" snapToObjects="1">
      <p:cViewPr varScale="1">
        <p:scale>
          <a:sx n="116" d="100"/>
          <a:sy n="116" d="100"/>
        </p:scale>
        <p:origin x="1482" y="108"/>
      </p:cViewPr>
      <p:guideLst>
        <p:guide orient="horz" pos="3936"/>
        <p:guide pos="204"/>
        <p:guide pos="5534"/>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Nights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stratford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Sheet1!$B$2:$B$8</c:f>
              <c:numCache>
                <c:formatCode>General</c:formatCode>
                <c:ptCount val="5"/>
                <c:pt idx="0">
                  <c:v>0.3</c:v>
                </c:pt>
                <c:pt idx="1">
                  <c:v>0.5</c:v>
                </c:pt>
                <c:pt idx="2" formatCode="0.0">
                  <c:v>0.6</c:v>
                </c:pt>
                <c:pt idx="3" formatCode="0.0">
                  <c:v>0.6</c:v>
                </c:pt>
                <c:pt idx="4" formatCode="0.0">
                  <c:v>0.5</c:v>
                </c:pt>
              </c:numCache>
            </c:numRef>
          </c:val>
        </c:ser>
        <c:ser>
          <c:idx val="1"/>
          <c:order val="1"/>
          <c:tx>
            <c:strRef>
              <c:f>Sheet1!$C$1</c:f>
              <c:strCache>
                <c:ptCount val="1"/>
                <c:pt idx="0">
                  <c:v>stratford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Sheet1!$C$2:$C$8</c:f>
              <c:numCache>
                <c:formatCode>General</c:formatCode>
                <c:ptCount val="5"/>
                <c:pt idx="0">
                  <c:v>0.2</c:v>
                </c:pt>
                <c:pt idx="1">
                  <c:v>0.2</c:v>
                </c:pt>
                <c:pt idx="2" formatCode="0.0">
                  <c:v>0.3</c:v>
                </c:pt>
                <c:pt idx="3" formatCode="0.0">
                  <c:v>0.2</c:v>
                </c:pt>
                <c:pt idx="4" formatCode="0.0">
                  <c:v>0.2</c:v>
                </c:pt>
              </c:numCache>
            </c:numRef>
          </c:val>
        </c:ser>
        <c:dLbls>
          <c:showLegendKey val="0"/>
          <c:showVal val="0"/>
          <c:showCatName val="0"/>
          <c:showSerName val="0"/>
          <c:showPercent val="0"/>
          <c:showBubbleSize val="0"/>
        </c:dLbls>
        <c:gapWidth val="219"/>
        <c:axId val="511224688"/>
        <c:axId val="511227432"/>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Sheet1!$A$2:$A$8</c:f>
              <c:numCache>
                <c:formatCode>General</c:formatCode>
                <c:ptCount val="5"/>
                <c:pt idx="0">
                  <c:v>2012</c:v>
                </c:pt>
                <c:pt idx="1">
                  <c:v>2013</c:v>
                </c:pt>
                <c:pt idx="2">
                  <c:v>2014</c:v>
                </c:pt>
                <c:pt idx="3">
                  <c:v>2015</c:v>
                </c:pt>
                <c:pt idx="4">
                  <c:v>2016</c:v>
                </c:pt>
              </c:numCache>
            </c:numRef>
          </c:cat>
          <c:val>
            <c:numRef>
              <c:f>Sheet1!$D$2:$D$8</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Sheet1!$E$2:$E$8</c:f>
              <c:numCache>
                <c:formatCode>General</c:formatCode>
                <c:ptCount val="5"/>
              </c:numCache>
            </c:numRef>
          </c:val>
          <c:smooth val="0"/>
        </c:ser>
        <c:dLbls>
          <c:showLegendKey val="0"/>
          <c:showVal val="0"/>
          <c:showCatName val="0"/>
          <c:showSerName val="0"/>
          <c:showPercent val="0"/>
          <c:showBubbleSize val="0"/>
        </c:dLbls>
        <c:marker val="1"/>
        <c:smooth val="0"/>
        <c:axId val="511224688"/>
        <c:axId val="511227432"/>
      </c:lineChart>
      <c:catAx>
        <c:axId val="5112246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11227432"/>
        <c:crosses val="autoZero"/>
        <c:auto val="1"/>
        <c:lblAlgn val="ctr"/>
        <c:lblOffset val="100"/>
        <c:noMultiLvlLbl val="0"/>
      </c:catAx>
      <c:valAx>
        <c:axId val="511227432"/>
        <c:scaling>
          <c:orientation val="minMax"/>
        </c:scaling>
        <c:delete val="1"/>
        <c:axPos val="l"/>
        <c:numFmt formatCode="General" sourceLinked="1"/>
        <c:majorTickMark val="none"/>
        <c:minorTickMark val="none"/>
        <c:tickLblPos val="nextTo"/>
        <c:crossAx val="511224688"/>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261590583452627E-3"/>
          <c:y val="0.10261857246488051"/>
          <c:w val="0.99897384094165476"/>
          <c:h val="0.41273105715137121"/>
        </c:manualLayout>
      </c:layout>
      <c:barChart>
        <c:barDir val="col"/>
        <c:grouping val="clustered"/>
        <c:varyColors val="0"/>
        <c:ser>
          <c:idx val="0"/>
          <c:order val="0"/>
          <c:tx>
            <c:strRef>
              <c:f>Sheet1!$B$1</c:f>
              <c:strCache>
                <c:ptCount val="1"/>
                <c:pt idx="0">
                  <c:v>UK Holiday Visitors</c:v>
                </c:pt>
              </c:strCache>
            </c:strRef>
          </c:tx>
          <c:spPr>
            <a:solidFill>
              <a:srgbClr val="157EAB"/>
            </a:solidFill>
          </c:spPr>
          <c:invertIfNegative val="0"/>
          <c:dLbls>
            <c:spPr>
              <a:noFill/>
              <a:ln>
                <a:noFill/>
              </a:ln>
              <a:effectLst/>
            </c:spPr>
            <c:txPr>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Sheet1!$B$2:$B$10</c:f>
              <c:numCache>
                <c:formatCode>0%</c:formatCode>
                <c:ptCount val="9"/>
                <c:pt idx="0">
                  <c:v>0.56999999999999995</c:v>
                </c:pt>
                <c:pt idx="1">
                  <c:v>0.55000000000000004</c:v>
                </c:pt>
                <c:pt idx="2">
                  <c:v>0.54</c:v>
                </c:pt>
                <c:pt idx="3">
                  <c:v>0.39</c:v>
                </c:pt>
                <c:pt idx="4">
                  <c:v>0.2</c:v>
                </c:pt>
                <c:pt idx="5">
                  <c:v>0.17</c:v>
                </c:pt>
                <c:pt idx="6">
                  <c:v>0.16</c:v>
                </c:pt>
                <c:pt idx="7">
                  <c:v>0.13</c:v>
                </c:pt>
                <c:pt idx="8">
                  <c:v>0.05</c:v>
                </c:pt>
              </c:numCache>
            </c:numRef>
          </c:val>
        </c:ser>
        <c:ser>
          <c:idx val="1"/>
          <c:order val="1"/>
          <c:tx>
            <c:strRef>
              <c:f>Sheet1!$C$1</c:f>
              <c:strCache>
                <c:ptCount val="1"/>
                <c:pt idx="0">
                  <c:v>Stratford Visitors</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Sheet1!$C$2:$C$10</c:f>
              <c:numCache>
                <c:formatCode>0%</c:formatCode>
                <c:ptCount val="9"/>
                <c:pt idx="0">
                  <c:v>0.72</c:v>
                </c:pt>
                <c:pt idx="1">
                  <c:v>0.65</c:v>
                </c:pt>
                <c:pt idx="2">
                  <c:v>0.87</c:v>
                </c:pt>
                <c:pt idx="3">
                  <c:v>0.65</c:v>
                </c:pt>
                <c:pt idx="4">
                  <c:v>0.45</c:v>
                </c:pt>
                <c:pt idx="5">
                  <c:v>0.37</c:v>
                </c:pt>
                <c:pt idx="6">
                  <c:v>0.27</c:v>
                </c:pt>
                <c:pt idx="7">
                  <c:v>0.37</c:v>
                </c:pt>
                <c:pt idx="8">
                  <c:v>0.09</c:v>
                </c:pt>
              </c:numCache>
            </c:numRef>
          </c:val>
        </c:ser>
        <c:dLbls>
          <c:showLegendKey val="0"/>
          <c:showVal val="0"/>
          <c:showCatName val="0"/>
          <c:showSerName val="0"/>
          <c:showPercent val="0"/>
          <c:showBubbleSize val="0"/>
        </c:dLbls>
        <c:gapWidth val="30"/>
        <c:axId val="511214104"/>
        <c:axId val="511214496"/>
      </c:barChart>
      <c:catAx>
        <c:axId val="511214104"/>
        <c:scaling>
          <c:orientation val="minMax"/>
        </c:scaling>
        <c:delete val="0"/>
        <c:axPos val="b"/>
        <c:numFmt formatCode="General" sourceLinked="0"/>
        <c:majorTickMark val="out"/>
        <c:minorTickMark val="none"/>
        <c:tickLblPos val="nextTo"/>
        <c:txPr>
          <a:bodyPr rot="-5400000" vert="horz"/>
          <a:lstStyle/>
          <a:p>
            <a:pPr>
              <a:defRPr sz="900" b="0"/>
            </a:pPr>
            <a:endParaRPr lang="en-US"/>
          </a:p>
        </c:txPr>
        <c:crossAx val="511214496"/>
        <c:crosses val="autoZero"/>
        <c:auto val="1"/>
        <c:lblAlgn val="ctr"/>
        <c:lblOffset val="100"/>
        <c:noMultiLvlLbl val="0"/>
      </c:catAx>
      <c:valAx>
        <c:axId val="511214496"/>
        <c:scaling>
          <c:orientation val="minMax"/>
          <c:max val="1"/>
        </c:scaling>
        <c:delete val="1"/>
        <c:axPos val="l"/>
        <c:majorGridlines>
          <c:spPr>
            <a:ln>
              <a:noFill/>
            </a:ln>
          </c:spPr>
        </c:majorGridlines>
        <c:numFmt formatCode="0%" sourceLinked="1"/>
        <c:majorTickMark val="out"/>
        <c:minorTickMark val="none"/>
        <c:tickLblPos val="nextTo"/>
        <c:crossAx val="511214104"/>
        <c:crosses val="autoZero"/>
        <c:crossBetween val="between"/>
      </c:valAx>
    </c:plotArea>
    <c:legend>
      <c:legendPos val="r"/>
      <c:layout>
        <c:manualLayout>
          <c:xMode val="edge"/>
          <c:yMode val="edge"/>
          <c:x val="0.44648315973322328"/>
          <c:y val="1.9092597442079567E-2"/>
          <c:w val="0.54969007084475818"/>
          <c:h val="0.11371729230065347"/>
        </c:manualLayout>
      </c:layout>
      <c:overlay val="0"/>
      <c:txPr>
        <a:bodyPr/>
        <a:lstStyle/>
        <a:p>
          <a:pPr>
            <a:defRPr sz="900" b="1"/>
          </a:pPr>
          <a:endParaRPr lang="en-US"/>
        </a:p>
      </c:txPr>
    </c:legend>
    <c:plotVisOnly val="1"/>
    <c:dispBlanksAs val="gap"/>
    <c:showDLblsOverMax val="0"/>
  </c:chart>
  <c:spPr>
    <a:ln>
      <a:noFill/>
    </a:ln>
  </c:spPr>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783966787220426"/>
          <c:y val="0.1840942502864211"/>
          <c:w val="0.75237718312363988"/>
          <c:h val="0.46099299408907951"/>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Stratford</c:v>
                </c:pt>
                <c:pt idx="1">
                  <c:v>Holiday visitors to UK</c:v>
                </c:pt>
              </c:strCache>
            </c:strRef>
          </c:cat>
          <c:val>
            <c:numRef>
              <c:f>Sheet1!$B$2:$B$3</c:f>
              <c:numCache>
                <c:formatCode>0%</c:formatCode>
                <c:ptCount val="2"/>
                <c:pt idx="0">
                  <c:v>0.11</c:v>
                </c:pt>
                <c:pt idx="1">
                  <c:v>0.38</c:v>
                </c:pt>
              </c:numCache>
            </c:numRef>
          </c:val>
        </c:ser>
        <c:ser>
          <c:idx val="1"/>
          <c:order val="1"/>
          <c:tx>
            <c:strRef>
              <c:f>Sheet1!$C$1</c:f>
              <c:strCache>
                <c:ptCount val="1"/>
                <c:pt idx="0">
                  <c:v>4-13 nights</c:v>
                </c:pt>
              </c:strCache>
            </c:strRef>
          </c:tx>
          <c:spPr>
            <a:solidFill>
              <a:schemeClr val="accent6">
                <a:lumMod val="75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Stratford</c:v>
                </c:pt>
                <c:pt idx="1">
                  <c:v>Holiday visitors to UK</c:v>
                </c:pt>
              </c:strCache>
            </c:strRef>
          </c:cat>
          <c:val>
            <c:numRef>
              <c:f>Sheet1!$C$2:$C$3</c:f>
              <c:numCache>
                <c:formatCode>0%</c:formatCode>
                <c:ptCount val="2"/>
                <c:pt idx="0">
                  <c:v>0.38</c:v>
                </c:pt>
                <c:pt idx="1">
                  <c:v>0.41</c:v>
                </c:pt>
              </c:numCache>
            </c:numRef>
          </c:val>
        </c:ser>
        <c:ser>
          <c:idx val="2"/>
          <c:order val="2"/>
          <c:tx>
            <c:strRef>
              <c:f>Sheet1!$D$1</c:f>
              <c:strCache>
                <c:ptCount val="1"/>
                <c:pt idx="0">
                  <c:v>14-27 nights</c:v>
                </c:pt>
              </c:strCache>
            </c:strRef>
          </c:tx>
          <c:spPr>
            <a:solidFill>
              <a:schemeClr val="accent6">
                <a:lumMod val="5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Stratford</c:v>
                </c:pt>
                <c:pt idx="1">
                  <c:v>Holiday visitors to UK</c:v>
                </c:pt>
              </c:strCache>
            </c:strRef>
          </c:cat>
          <c:val>
            <c:numRef>
              <c:f>Sheet1!$D$2:$D$3</c:f>
              <c:numCache>
                <c:formatCode>0%</c:formatCode>
                <c:ptCount val="2"/>
                <c:pt idx="0">
                  <c:v>0.34</c:v>
                </c:pt>
                <c:pt idx="1">
                  <c:v>0.14000000000000001</c:v>
                </c:pt>
              </c:numCache>
            </c:numRef>
          </c:val>
        </c:ser>
        <c:ser>
          <c:idx val="3"/>
          <c:order val="3"/>
          <c:tx>
            <c:strRef>
              <c:f>Sheet1!$E$1</c:f>
              <c:strCache>
                <c:ptCount val="1"/>
                <c:pt idx="0">
                  <c:v>28+ nights</c:v>
                </c:pt>
              </c:strCache>
            </c:strRef>
          </c:tx>
          <c:spPr>
            <a:solidFill>
              <a:schemeClr val="accent6">
                <a:lumMod val="25000"/>
              </a:schemeClr>
            </a:solidFill>
          </c:spPr>
          <c:invertIfNegative val="0"/>
          <c:dLbls>
            <c:spPr>
              <a:noFill/>
              <a:ln>
                <a:noFill/>
              </a:ln>
              <a:effectLst/>
            </c:spPr>
            <c:txPr>
              <a:bodyPr/>
              <a:lstStyle/>
              <a:p>
                <a:pPr>
                  <a:defRPr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Stratford</c:v>
                </c:pt>
                <c:pt idx="1">
                  <c:v>Holiday visitors to UK</c:v>
                </c:pt>
              </c:strCache>
            </c:strRef>
          </c:cat>
          <c:val>
            <c:numRef>
              <c:f>Sheet1!$E$2:$E$3</c:f>
              <c:numCache>
                <c:formatCode>0%</c:formatCode>
                <c:ptCount val="2"/>
                <c:pt idx="0">
                  <c:v>0.17</c:v>
                </c:pt>
                <c:pt idx="1">
                  <c:v>7.0000000000000007E-2</c:v>
                </c:pt>
              </c:numCache>
            </c:numRef>
          </c:val>
        </c:ser>
        <c:dLbls>
          <c:showLegendKey val="0"/>
          <c:showVal val="1"/>
          <c:showCatName val="0"/>
          <c:showSerName val="0"/>
          <c:showPercent val="0"/>
          <c:showBubbleSize val="0"/>
        </c:dLbls>
        <c:gapWidth val="49"/>
        <c:overlap val="100"/>
        <c:axId val="511216456"/>
        <c:axId val="511215280"/>
      </c:barChart>
      <c:catAx>
        <c:axId val="511216456"/>
        <c:scaling>
          <c:orientation val="minMax"/>
        </c:scaling>
        <c:delete val="0"/>
        <c:axPos val="b"/>
        <c:numFmt formatCode="General" sourceLinked="0"/>
        <c:majorTickMark val="none"/>
        <c:minorTickMark val="none"/>
        <c:tickLblPos val="nextTo"/>
        <c:txPr>
          <a:bodyPr/>
          <a:lstStyle/>
          <a:p>
            <a:pPr>
              <a:defRPr b="1"/>
            </a:pPr>
            <a:endParaRPr lang="en-US"/>
          </a:p>
        </c:txPr>
        <c:crossAx val="511215280"/>
        <c:crosses val="autoZero"/>
        <c:auto val="1"/>
        <c:lblAlgn val="ctr"/>
        <c:lblOffset val="100"/>
        <c:noMultiLvlLbl val="0"/>
      </c:catAx>
      <c:valAx>
        <c:axId val="511215280"/>
        <c:scaling>
          <c:orientation val="minMax"/>
        </c:scaling>
        <c:delete val="1"/>
        <c:axPos val="l"/>
        <c:numFmt formatCode="0%" sourceLinked="1"/>
        <c:majorTickMark val="none"/>
        <c:minorTickMark val="none"/>
        <c:tickLblPos val="nextTo"/>
        <c:crossAx val="511216456"/>
        <c:crosses val="autoZero"/>
        <c:crossBetween val="between"/>
      </c:valAx>
    </c:plotArea>
    <c:legend>
      <c:legendPos val="l"/>
      <c:layout>
        <c:manualLayout>
          <c:xMode val="edge"/>
          <c:yMode val="edge"/>
          <c:x val="0"/>
          <c:y val="0.1841545761474587"/>
          <c:w val="0.30340256953647776"/>
          <c:h val="0.47478379008628113"/>
        </c:manualLayout>
      </c:layout>
      <c:overlay val="0"/>
      <c:txPr>
        <a:bodyPr/>
        <a:lstStyle/>
        <a:p>
          <a:pPr>
            <a:defRPr sz="1000"/>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Stratford</c:v>
                </c:pt>
                <c:pt idx="1">
                  <c:v>Holiday visitors to UK</c:v>
                </c:pt>
              </c:strCache>
            </c:strRef>
          </c:cat>
          <c:val>
            <c:numRef>
              <c:f>Sheet1!$B$2:$B$4</c:f>
              <c:numCache>
                <c:formatCode>_-[$£-809]* #,##0_-;\-[$£-809]* #,##0_-;_-[$£-809]* "-"??_-;_-@_-</c:formatCode>
                <c:ptCount val="2"/>
                <c:pt idx="0">
                  <c:v>354</c:v>
                </c:pt>
                <c:pt idx="1">
                  <c:v>644</c:v>
                </c:pt>
              </c:numCache>
            </c:numRef>
          </c:val>
        </c:ser>
        <c:dLbls>
          <c:showLegendKey val="0"/>
          <c:showVal val="0"/>
          <c:showCatName val="0"/>
          <c:showSerName val="0"/>
          <c:showPercent val="0"/>
          <c:showBubbleSize val="0"/>
        </c:dLbls>
        <c:gapWidth val="102"/>
        <c:axId val="511216848"/>
        <c:axId val="511217240"/>
      </c:barChart>
      <c:catAx>
        <c:axId val="511216848"/>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511217240"/>
        <c:crosses val="autoZero"/>
        <c:auto val="1"/>
        <c:lblAlgn val="ctr"/>
        <c:lblOffset val="100"/>
        <c:noMultiLvlLbl val="0"/>
      </c:catAx>
      <c:valAx>
        <c:axId val="511217240"/>
        <c:scaling>
          <c:orientation val="minMax"/>
          <c:max val="1000"/>
        </c:scaling>
        <c:delete val="1"/>
        <c:axPos val="l"/>
        <c:numFmt formatCode="_-[$£-809]* #,##0_-;\-[$£-809]* #,##0_-;_-[$£-809]* &quot;-&quot;??_-;_-@_-" sourceLinked="1"/>
        <c:majorTickMark val="out"/>
        <c:minorTickMark val="none"/>
        <c:tickLblPos val="nextTo"/>
        <c:crossAx val="511216848"/>
        <c:crosses val="autoZero"/>
        <c:crossBetween val="between"/>
        <c:majorUnit val="100"/>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Stratford</c:v>
                </c:pt>
                <c:pt idx="1">
                  <c:v>Holiday visitors to UK</c:v>
                </c:pt>
              </c:strCache>
            </c:strRef>
          </c:cat>
          <c:val>
            <c:numRef>
              <c:f>Sheet1!$B$2:$B$4</c:f>
              <c:numCache>
                <c:formatCode>_-[$£-809]* #,##0_-;\-[$£-809]* #,##0_-;_-[$£-809]* "-"??_-;_-@_-</c:formatCode>
                <c:ptCount val="2"/>
                <c:pt idx="0">
                  <c:v>96</c:v>
                </c:pt>
                <c:pt idx="1">
                  <c:v>101</c:v>
                </c:pt>
              </c:numCache>
            </c:numRef>
          </c:val>
        </c:ser>
        <c:dLbls>
          <c:showLegendKey val="0"/>
          <c:showVal val="0"/>
          <c:showCatName val="0"/>
          <c:showSerName val="0"/>
          <c:showPercent val="0"/>
          <c:showBubbleSize val="0"/>
        </c:dLbls>
        <c:gapWidth val="102"/>
        <c:axId val="542749856"/>
        <c:axId val="542748680"/>
      </c:barChart>
      <c:catAx>
        <c:axId val="542749856"/>
        <c:scaling>
          <c:orientation val="minMax"/>
        </c:scaling>
        <c:delete val="0"/>
        <c:axPos val="b"/>
        <c:numFmt formatCode="General" sourceLinked="0"/>
        <c:majorTickMark val="out"/>
        <c:minorTickMark val="none"/>
        <c:tickLblPos val="nextTo"/>
        <c:txPr>
          <a:bodyPr/>
          <a:lstStyle/>
          <a:p>
            <a:pPr>
              <a:defRPr sz="900" b="1"/>
            </a:pPr>
            <a:endParaRPr lang="en-US"/>
          </a:p>
        </c:txPr>
        <c:crossAx val="542748680"/>
        <c:crosses val="autoZero"/>
        <c:auto val="1"/>
        <c:lblAlgn val="ctr"/>
        <c:lblOffset val="100"/>
        <c:noMultiLvlLbl val="0"/>
      </c:catAx>
      <c:valAx>
        <c:axId val="542748680"/>
        <c:scaling>
          <c:orientation val="minMax"/>
          <c:max val="1000"/>
        </c:scaling>
        <c:delete val="1"/>
        <c:axPos val="l"/>
        <c:numFmt formatCode="_-[$£-809]* #,##0_-;\-[$£-809]* #,##0_-;_-[$£-809]* &quot;-&quot;??_-;_-@_-" sourceLinked="1"/>
        <c:majorTickMark val="out"/>
        <c:minorTickMark val="none"/>
        <c:tickLblPos val="nextTo"/>
        <c:crossAx val="542749856"/>
        <c:crosses val="autoZero"/>
        <c:crossBetween val="between"/>
        <c:majorUnit val="100"/>
      </c:valAx>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1148015946767709"/>
          <c:y val="4.7885757835095979E-2"/>
          <c:w val="0.76676346289041408"/>
          <c:h val="0.65976129501481839"/>
        </c:manualLayout>
      </c:layout>
      <c:barChart>
        <c:barDir val="col"/>
        <c:grouping val="percentStacked"/>
        <c:varyColors val="0"/>
        <c:ser>
          <c:idx val="0"/>
          <c:order val="0"/>
          <c:tx>
            <c:strRef>
              <c:f>Sheet1!$B$1</c:f>
              <c:strCache>
                <c:ptCount val="1"/>
                <c:pt idx="0">
                  <c:v>Jan-Mar</c:v>
                </c:pt>
              </c:strCache>
            </c:strRef>
          </c:tx>
          <c:spPr>
            <a:solidFill>
              <a:schemeClr val="accent5"/>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Stratford-Upon-Avon</c:v>
                </c:pt>
                <c:pt idx="1">
                  <c:v>Holiday visitors to UK</c:v>
                </c:pt>
              </c:strCache>
            </c:strRef>
          </c:cat>
          <c:val>
            <c:numRef>
              <c:f>Sheet1!$B$2:$B$3</c:f>
              <c:numCache>
                <c:formatCode>0%</c:formatCode>
                <c:ptCount val="2"/>
                <c:pt idx="0">
                  <c:v>0.08</c:v>
                </c:pt>
                <c:pt idx="1">
                  <c:v>0.16</c:v>
                </c:pt>
              </c:numCache>
            </c:numRef>
          </c:val>
        </c:ser>
        <c:ser>
          <c:idx val="1"/>
          <c:order val="1"/>
          <c:tx>
            <c:strRef>
              <c:f>Sheet1!$C$1</c:f>
              <c:strCache>
                <c:ptCount val="1"/>
                <c:pt idx="0">
                  <c:v>Apr-Jun</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Stratford-Upon-Avon</c:v>
                </c:pt>
                <c:pt idx="1">
                  <c:v>Holiday visitors to UK</c:v>
                </c:pt>
              </c:strCache>
            </c:strRef>
          </c:cat>
          <c:val>
            <c:numRef>
              <c:f>Sheet1!$C$2:$C$3</c:f>
              <c:numCache>
                <c:formatCode>0%</c:formatCode>
                <c:ptCount val="2"/>
                <c:pt idx="0">
                  <c:v>0.44</c:v>
                </c:pt>
                <c:pt idx="1">
                  <c:v>0.3</c:v>
                </c:pt>
              </c:numCache>
            </c:numRef>
          </c:val>
        </c:ser>
        <c:ser>
          <c:idx val="2"/>
          <c:order val="2"/>
          <c:tx>
            <c:strRef>
              <c:f>Sheet1!$D$1</c:f>
              <c:strCache>
                <c:ptCount val="1"/>
                <c:pt idx="0">
                  <c:v>Jul-Sep</c:v>
                </c:pt>
              </c:strCache>
            </c:strRef>
          </c:tx>
          <c:spPr>
            <a:solidFill>
              <a:schemeClr val="accent3"/>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Stratford-Upon-Avon</c:v>
                </c:pt>
                <c:pt idx="1">
                  <c:v>Holiday visitors to UK</c:v>
                </c:pt>
              </c:strCache>
            </c:strRef>
          </c:cat>
          <c:val>
            <c:numRef>
              <c:f>Sheet1!$D$2:$D$3</c:f>
              <c:numCache>
                <c:formatCode>0%</c:formatCode>
                <c:ptCount val="2"/>
                <c:pt idx="0">
                  <c:v>0.33</c:v>
                </c:pt>
                <c:pt idx="1">
                  <c:v>0.33</c:v>
                </c:pt>
              </c:numCache>
            </c:numRef>
          </c:val>
        </c:ser>
        <c:ser>
          <c:idx val="3"/>
          <c:order val="3"/>
          <c:tx>
            <c:strRef>
              <c:f>Sheet1!$E$1</c:f>
              <c:strCache>
                <c:ptCount val="1"/>
                <c:pt idx="0">
                  <c:v>Oct-Dec</c:v>
                </c:pt>
              </c:strCache>
            </c:strRef>
          </c:tx>
          <c:spPr>
            <a:solidFill>
              <a:schemeClr val="accent2"/>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Stratford-Upon-Avon</c:v>
                </c:pt>
                <c:pt idx="1">
                  <c:v>Holiday visitors to UK</c:v>
                </c:pt>
              </c:strCache>
            </c:strRef>
          </c:cat>
          <c:val>
            <c:numRef>
              <c:f>Sheet1!$E$2:$E$3</c:f>
              <c:numCache>
                <c:formatCode>0%</c:formatCode>
                <c:ptCount val="2"/>
                <c:pt idx="0">
                  <c:v>0.14000000000000001</c:v>
                </c:pt>
                <c:pt idx="1">
                  <c:v>0.21</c:v>
                </c:pt>
              </c:numCache>
            </c:numRef>
          </c:val>
        </c:ser>
        <c:dLbls>
          <c:showLegendKey val="0"/>
          <c:showVal val="0"/>
          <c:showCatName val="0"/>
          <c:showSerName val="0"/>
          <c:showPercent val="0"/>
          <c:showBubbleSize val="0"/>
        </c:dLbls>
        <c:gapWidth val="49"/>
        <c:overlap val="100"/>
        <c:axId val="542750640"/>
        <c:axId val="542742408"/>
      </c:barChart>
      <c:catAx>
        <c:axId val="542750640"/>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542742408"/>
        <c:crosses val="autoZero"/>
        <c:auto val="1"/>
        <c:lblAlgn val="ctr"/>
        <c:lblOffset val="100"/>
        <c:noMultiLvlLbl val="0"/>
      </c:catAx>
      <c:valAx>
        <c:axId val="542742408"/>
        <c:scaling>
          <c:orientation val="minMax"/>
        </c:scaling>
        <c:delete val="1"/>
        <c:axPos val="l"/>
        <c:numFmt formatCode="0%" sourceLinked="1"/>
        <c:majorTickMark val="out"/>
        <c:minorTickMark val="none"/>
        <c:tickLblPos val="nextTo"/>
        <c:crossAx val="542750640"/>
        <c:crosses val="autoZero"/>
        <c:crossBetween val="between"/>
      </c:valAx>
    </c:plotArea>
    <c:legend>
      <c:legendPos val="l"/>
      <c:layout>
        <c:manualLayout>
          <c:xMode val="edge"/>
          <c:yMode val="edge"/>
          <c:x val="0"/>
          <c:y val="3.0993624899611712E-2"/>
          <c:w val="0.25483466461911403"/>
          <c:h val="0.68060415388369411"/>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7208737177749209"/>
          <c:y val="0"/>
          <c:w val="0.70750847054479282"/>
          <c:h val="0.65690462468028044"/>
        </c:manualLayout>
      </c:layout>
      <c:barChart>
        <c:barDir val="col"/>
        <c:grouping val="percentStacked"/>
        <c:varyColors val="0"/>
        <c:ser>
          <c:idx val="0"/>
          <c:order val="0"/>
          <c:tx>
            <c:strRef>
              <c:f>Sheet1!$B$1</c:f>
              <c:strCache>
                <c:ptCount val="1"/>
                <c:pt idx="0">
                  <c:v>Independent</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Stratford-Upon-Avon</c:v>
                </c:pt>
                <c:pt idx="1">
                  <c:v>Holiday visitors to UK</c:v>
                </c:pt>
              </c:strCache>
            </c:strRef>
          </c:cat>
          <c:val>
            <c:numRef>
              <c:f>Sheet1!$B$2:$B$3</c:f>
              <c:numCache>
                <c:formatCode>0%</c:formatCode>
                <c:ptCount val="2"/>
                <c:pt idx="0">
                  <c:v>0.75</c:v>
                </c:pt>
                <c:pt idx="1">
                  <c:v>0.84</c:v>
                </c:pt>
              </c:numCache>
            </c:numRef>
          </c:val>
        </c:ser>
        <c:ser>
          <c:idx val="1"/>
          <c:order val="1"/>
          <c:tx>
            <c:strRef>
              <c:f>Sheet1!$C$1</c:f>
              <c:strCache>
                <c:ptCount val="1"/>
                <c:pt idx="0">
                  <c:v>Package</c:v>
                </c:pt>
              </c:strCache>
            </c:strRef>
          </c:tx>
          <c:spPr>
            <a:solidFill>
              <a:schemeClr val="tx1"/>
            </a:solidFill>
          </c:spPr>
          <c:invertIfNegative val="0"/>
          <c:dLbls>
            <c:spPr>
              <a:noFill/>
              <a:ln>
                <a:noFill/>
              </a:ln>
              <a:effectLst/>
            </c:spPr>
            <c:txPr>
              <a:bodyPr/>
              <a:lstStyle/>
              <a:p>
                <a:pPr>
                  <a:defRPr sz="900" b="1">
                    <a:solidFill>
                      <a:schemeClr val="bg1"/>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Stratford-Upon-Avon</c:v>
                </c:pt>
                <c:pt idx="1">
                  <c:v>Holiday visitors to UK</c:v>
                </c:pt>
              </c:strCache>
            </c:strRef>
          </c:cat>
          <c:val>
            <c:numRef>
              <c:f>Sheet1!$C$2:$C$3</c:f>
              <c:numCache>
                <c:formatCode>0%</c:formatCode>
                <c:ptCount val="2"/>
                <c:pt idx="0">
                  <c:v>0.25</c:v>
                </c:pt>
                <c:pt idx="1">
                  <c:v>0.16</c:v>
                </c:pt>
              </c:numCache>
            </c:numRef>
          </c:val>
        </c:ser>
        <c:dLbls>
          <c:showLegendKey val="0"/>
          <c:showVal val="0"/>
          <c:showCatName val="0"/>
          <c:showSerName val="0"/>
          <c:showPercent val="0"/>
          <c:showBubbleSize val="0"/>
        </c:dLbls>
        <c:gapWidth val="49"/>
        <c:overlap val="100"/>
        <c:axId val="542753776"/>
        <c:axId val="542751424"/>
      </c:barChart>
      <c:catAx>
        <c:axId val="542753776"/>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542751424"/>
        <c:crosses val="autoZero"/>
        <c:auto val="1"/>
        <c:lblAlgn val="ctr"/>
        <c:lblOffset val="100"/>
        <c:noMultiLvlLbl val="0"/>
      </c:catAx>
      <c:valAx>
        <c:axId val="542751424"/>
        <c:scaling>
          <c:orientation val="minMax"/>
        </c:scaling>
        <c:delete val="1"/>
        <c:axPos val="l"/>
        <c:numFmt formatCode="0%" sourceLinked="1"/>
        <c:majorTickMark val="out"/>
        <c:minorTickMark val="none"/>
        <c:tickLblPos val="nextTo"/>
        <c:crossAx val="542753776"/>
        <c:crosses val="autoZero"/>
        <c:crossBetween val="between"/>
      </c:valAx>
    </c:plotArea>
    <c:legend>
      <c:legendPos val="l"/>
      <c:layout>
        <c:manualLayout>
          <c:xMode val="edge"/>
          <c:yMode val="edge"/>
          <c:x val="0"/>
          <c:y val="3.0993519539570084E-2"/>
          <c:w val="0.33351287075601405"/>
          <c:h val="0.5589195469793417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720469291322868E-2"/>
          <c:y val="4.4698335826884018E-2"/>
          <c:w val="0.89960947830093119"/>
          <c:h val="0.77887794058736881"/>
        </c:manualLayout>
      </c:layout>
      <c:barChart>
        <c:barDir val="col"/>
        <c:grouping val="percentStacked"/>
        <c:varyColors val="0"/>
        <c:ser>
          <c:idx val="0"/>
          <c:order val="0"/>
          <c:tx>
            <c:strRef>
              <c:f>Sheet1!$B$1</c:f>
              <c:strCache>
                <c:ptCount val="1"/>
                <c:pt idx="0">
                  <c:v>0-15</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Stratford</c:v>
                </c:pt>
                <c:pt idx="1">
                  <c:v>Holiday Visitors to UK</c:v>
                </c:pt>
              </c:strCache>
            </c:strRef>
          </c:cat>
          <c:val>
            <c:numRef>
              <c:f>Sheet1!$B$2:$B$3</c:f>
              <c:numCache>
                <c:formatCode>0%</c:formatCode>
                <c:ptCount val="2"/>
                <c:pt idx="0">
                  <c:v>0.16</c:v>
                </c:pt>
                <c:pt idx="1">
                  <c:v>0.08</c:v>
                </c:pt>
              </c:numCache>
            </c:numRef>
          </c:val>
        </c:ser>
        <c:ser>
          <c:idx val="1"/>
          <c:order val="1"/>
          <c:tx>
            <c:strRef>
              <c:f>Sheet1!$C$1</c:f>
              <c:strCache>
                <c:ptCount val="1"/>
                <c:pt idx="0">
                  <c:v>16-24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Stratford</c:v>
                </c:pt>
                <c:pt idx="1">
                  <c:v>Holiday Visitors to UK</c:v>
                </c:pt>
              </c:strCache>
            </c:strRef>
          </c:cat>
          <c:val>
            <c:numRef>
              <c:f>Sheet1!$C$2:$C$3</c:f>
              <c:numCache>
                <c:formatCode>0%</c:formatCode>
                <c:ptCount val="2"/>
                <c:pt idx="0">
                  <c:v>0.13</c:v>
                </c:pt>
                <c:pt idx="1">
                  <c:v>0.14000000000000001</c:v>
                </c:pt>
              </c:numCache>
            </c:numRef>
          </c:val>
        </c:ser>
        <c:ser>
          <c:idx val="2"/>
          <c:order val="2"/>
          <c:tx>
            <c:strRef>
              <c:f>Sheet1!$D$1</c:f>
              <c:strCache>
                <c:ptCount val="1"/>
                <c:pt idx="0">
                  <c:v>25-34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Stratford</c:v>
                </c:pt>
                <c:pt idx="1">
                  <c:v>Holiday Visitors to UK</c:v>
                </c:pt>
              </c:strCache>
            </c:strRef>
          </c:cat>
          <c:val>
            <c:numRef>
              <c:f>Sheet1!$D$2:$D$3</c:f>
              <c:numCache>
                <c:formatCode>0%</c:formatCode>
                <c:ptCount val="2"/>
                <c:pt idx="0">
                  <c:v>0.11</c:v>
                </c:pt>
                <c:pt idx="1">
                  <c:v>0.21</c:v>
                </c:pt>
              </c:numCache>
            </c:numRef>
          </c:val>
        </c:ser>
        <c:ser>
          <c:idx val="3"/>
          <c:order val="3"/>
          <c:tx>
            <c:strRef>
              <c:f>Sheet1!$E$1</c:f>
              <c:strCache>
                <c:ptCount val="1"/>
                <c:pt idx="0">
                  <c:v>35-44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Stratford</c:v>
                </c:pt>
                <c:pt idx="1">
                  <c:v>Holiday Visitors to UK</c:v>
                </c:pt>
              </c:strCache>
            </c:strRef>
          </c:cat>
          <c:val>
            <c:numRef>
              <c:f>Sheet1!$E$2:$E$3</c:f>
              <c:numCache>
                <c:formatCode>0%</c:formatCode>
                <c:ptCount val="2"/>
                <c:pt idx="0">
                  <c:v>0.15</c:v>
                </c:pt>
                <c:pt idx="1">
                  <c:v>0.2</c:v>
                </c:pt>
              </c:numCache>
            </c:numRef>
          </c:val>
        </c:ser>
        <c:ser>
          <c:idx val="4"/>
          <c:order val="4"/>
          <c:tx>
            <c:strRef>
              <c:f>Sheet1!$F$1</c:f>
              <c:strCache>
                <c:ptCount val="1"/>
                <c:pt idx="0">
                  <c:v>45-54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Stratford</c:v>
                </c:pt>
                <c:pt idx="1">
                  <c:v>Holiday Visitors to UK</c:v>
                </c:pt>
              </c:strCache>
            </c:strRef>
          </c:cat>
          <c:val>
            <c:numRef>
              <c:f>Sheet1!$F$2:$F$3</c:f>
              <c:numCache>
                <c:formatCode>0%</c:formatCode>
                <c:ptCount val="2"/>
                <c:pt idx="0">
                  <c:v>0.24</c:v>
                </c:pt>
                <c:pt idx="1">
                  <c:v>0.19</c:v>
                </c:pt>
              </c:numCache>
            </c:numRef>
          </c:val>
        </c:ser>
        <c:ser>
          <c:idx val="5"/>
          <c:order val="5"/>
          <c:tx>
            <c:strRef>
              <c:f>Sheet1!$G$1</c:f>
              <c:strCache>
                <c:ptCount val="1"/>
                <c:pt idx="0">
                  <c:v>55-64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Stratford</c:v>
                </c:pt>
                <c:pt idx="1">
                  <c:v>Holiday Visitors to UK</c:v>
                </c:pt>
              </c:strCache>
            </c:strRef>
          </c:cat>
          <c:val>
            <c:numRef>
              <c:f>Sheet1!$G$2:$G$3</c:f>
              <c:numCache>
                <c:formatCode>0%</c:formatCode>
                <c:ptCount val="2"/>
                <c:pt idx="0">
                  <c:v>0.13</c:v>
                </c:pt>
                <c:pt idx="1">
                  <c:v>0.11</c:v>
                </c:pt>
              </c:numCache>
            </c:numRef>
          </c:val>
        </c:ser>
        <c:ser>
          <c:idx val="6"/>
          <c:order val="6"/>
          <c:tx>
            <c:strRef>
              <c:f>Sheet1!$H$1</c:f>
              <c:strCache>
                <c:ptCount val="1"/>
                <c:pt idx="0">
                  <c:v>65+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Stratford</c:v>
                </c:pt>
                <c:pt idx="1">
                  <c:v>Holiday Visitors to UK</c:v>
                </c:pt>
              </c:strCache>
            </c:strRef>
          </c:cat>
          <c:val>
            <c:numRef>
              <c:f>Sheet1!$H$2:$H$3</c:f>
              <c:numCache>
                <c:formatCode>0%</c:formatCode>
                <c:ptCount val="2"/>
                <c:pt idx="0">
                  <c:v>0.08</c:v>
                </c:pt>
                <c:pt idx="1">
                  <c:v>0.06</c:v>
                </c:pt>
              </c:numCache>
            </c:numRef>
          </c:val>
        </c:ser>
        <c:dLbls>
          <c:showLegendKey val="0"/>
          <c:showVal val="0"/>
          <c:showCatName val="0"/>
          <c:showSerName val="0"/>
          <c:showPercent val="0"/>
          <c:showBubbleSize val="0"/>
        </c:dLbls>
        <c:gapWidth val="100"/>
        <c:overlap val="100"/>
        <c:axId val="542760832"/>
        <c:axId val="542756912"/>
      </c:barChart>
      <c:catAx>
        <c:axId val="542760832"/>
        <c:scaling>
          <c:orientation val="minMax"/>
        </c:scaling>
        <c:delete val="0"/>
        <c:axPos val="b"/>
        <c:numFmt formatCode="General" sourceLinked="0"/>
        <c:majorTickMark val="out"/>
        <c:minorTickMark val="none"/>
        <c:tickLblPos val="nextTo"/>
        <c:crossAx val="542756912"/>
        <c:crosses val="autoZero"/>
        <c:auto val="1"/>
        <c:lblAlgn val="ctr"/>
        <c:lblOffset val="100"/>
        <c:noMultiLvlLbl val="0"/>
      </c:catAx>
      <c:valAx>
        <c:axId val="542756912"/>
        <c:scaling>
          <c:orientation val="minMax"/>
        </c:scaling>
        <c:delete val="1"/>
        <c:axPos val="l"/>
        <c:numFmt formatCode="0%" sourceLinked="1"/>
        <c:majorTickMark val="out"/>
        <c:minorTickMark val="none"/>
        <c:tickLblPos val="nextTo"/>
        <c:crossAx val="542760832"/>
        <c:crosses val="autoZero"/>
        <c:crossBetween val="between"/>
      </c:valAx>
    </c:plotArea>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601409689394773"/>
          <c:y val="5.6335256474622723E-2"/>
          <c:w val="0.72213269781215683"/>
          <c:h val="0.78731753888803602"/>
        </c:manualLayout>
      </c:layout>
      <c:barChart>
        <c:barDir val="col"/>
        <c:grouping val="percentStacked"/>
        <c:varyColors val="0"/>
        <c:ser>
          <c:idx val="0"/>
          <c:order val="0"/>
          <c:tx>
            <c:strRef>
              <c:f>Sheet1!$B$1</c:f>
              <c:strCache>
                <c:ptCount val="1"/>
                <c:pt idx="0">
                  <c:v>Rail</c:v>
                </c:pt>
              </c:strCache>
            </c:strRef>
          </c:tx>
          <c:spPr>
            <a:solidFill>
              <a:srgbClr val="C00000"/>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Stratford-Upon-Avon</c:v>
                </c:pt>
                <c:pt idx="1">
                  <c:v>Holiday visitors to UK</c:v>
                </c:pt>
              </c:strCache>
            </c:strRef>
          </c:cat>
          <c:val>
            <c:numRef>
              <c:f>Sheet1!$B$2:$B$3</c:f>
              <c:numCache>
                <c:formatCode>0%</c:formatCode>
                <c:ptCount val="2"/>
                <c:pt idx="0">
                  <c:v>0.2</c:v>
                </c:pt>
                <c:pt idx="1">
                  <c:v>0.16</c:v>
                </c:pt>
              </c:numCache>
            </c:numRef>
          </c:val>
        </c:ser>
        <c:ser>
          <c:idx val="1"/>
          <c:order val="1"/>
          <c:tx>
            <c:strRef>
              <c:f>Sheet1!$C$1</c:f>
              <c:strCache>
                <c:ptCount val="1"/>
                <c:pt idx="0">
                  <c:v>Airport</c:v>
                </c:pt>
              </c:strCache>
            </c:strRef>
          </c:tx>
          <c:spPr>
            <a:solidFill>
              <a:schemeClr val="accent3"/>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Stratford-Upon-Avon</c:v>
                </c:pt>
                <c:pt idx="1">
                  <c:v>Holiday visitors to UK</c:v>
                </c:pt>
              </c:strCache>
            </c:strRef>
          </c:cat>
          <c:val>
            <c:numRef>
              <c:f>Sheet1!$C$2:$C$3</c:f>
              <c:numCache>
                <c:formatCode>0%</c:formatCode>
                <c:ptCount val="2"/>
                <c:pt idx="0">
                  <c:v>0.54</c:v>
                </c:pt>
                <c:pt idx="1">
                  <c:v>0.68</c:v>
                </c:pt>
              </c:numCache>
            </c:numRef>
          </c:val>
        </c:ser>
        <c:ser>
          <c:idx val="2"/>
          <c:order val="2"/>
          <c:tx>
            <c:strRef>
              <c:f>Sheet1!$D$1</c:f>
              <c:strCache>
                <c:ptCount val="1"/>
                <c:pt idx="0">
                  <c:v>Seaport</c:v>
                </c:pt>
              </c:strCache>
            </c:strRef>
          </c:tx>
          <c:spPr>
            <a:solidFill>
              <a:schemeClr val="accent5"/>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Stratford-Upon-Avon</c:v>
                </c:pt>
                <c:pt idx="1">
                  <c:v>Holiday visitors to UK</c:v>
                </c:pt>
              </c:strCache>
            </c:strRef>
          </c:cat>
          <c:val>
            <c:numRef>
              <c:f>Sheet1!$D$2:$D$3</c:f>
              <c:numCache>
                <c:formatCode>0%</c:formatCode>
                <c:ptCount val="2"/>
                <c:pt idx="0">
                  <c:v>0.23</c:v>
                </c:pt>
                <c:pt idx="1">
                  <c:v>0.15</c:v>
                </c:pt>
              </c:numCache>
            </c:numRef>
          </c:val>
        </c:ser>
        <c:dLbls>
          <c:showLegendKey val="0"/>
          <c:showVal val="1"/>
          <c:showCatName val="0"/>
          <c:showSerName val="0"/>
          <c:showPercent val="0"/>
          <c:showBubbleSize val="0"/>
        </c:dLbls>
        <c:gapWidth val="49"/>
        <c:overlap val="100"/>
        <c:axId val="542761616"/>
        <c:axId val="542762792"/>
      </c:barChart>
      <c:catAx>
        <c:axId val="542761616"/>
        <c:scaling>
          <c:orientation val="minMax"/>
        </c:scaling>
        <c:delete val="0"/>
        <c:axPos val="b"/>
        <c:numFmt formatCode="General" sourceLinked="0"/>
        <c:majorTickMark val="none"/>
        <c:minorTickMark val="none"/>
        <c:tickLblPos val="nextTo"/>
        <c:txPr>
          <a:bodyPr/>
          <a:lstStyle/>
          <a:p>
            <a:pPr>
              <a:defRPr b="1"/>
            </a:pPr>
            <a:endParaRPr lang="en-US"/>
          </a:p>
        </c:txPr>
        <c:crossAx val="542762792"/>
        <c:crosses val="autoZero"/>
        <c:auto val="1"/>
        <c:lblAlgn val="ctr"/>
        <c:lblOffset val="100"/>
        <c:noMultiLvlLbl val="0"/>
      </c:catAx>
      <c:valAx>
        <c:axId val="542762792"/>
        <c:scaling>
          <c:orientation val="minMax"/>
        </c:scaling>
        <c:delete val="1"/>
        <c:axPos val="l"/>
        <c:numFmt formatCode="0%" sourceLinked="1"/>
        <c:majorTickMark val="none"/>
        <c:minorTickMark val="none"/>
        <c:tickLblPos val="nextTo"/>
        <c:crossAx val="542761616"/>
        <c:crosses val="autoZero"/>
        <c:crossBetween val="between"/>
      </c:valAx>
    </c:plotArea>
    <c:legend>
      <c:legendPos val="l"/>
      <c:layout>
        <c:manualLayout>
          <c:xMode val="edge"/>
          <c:yMode val="edge"/>
          <c:x val="2.6849213127785342E-2"/>
          <c:y val="2.8324036590860652E-2"/>
          <c:w val="0.24831082509534641"/>
          <c:h val="0.7925309377193932"/>
        </c:manualLayout>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Holiday visitors to Manchester</c:v>
                </c:pt>
              </c:strCache>
            </c:strRef>
          </c:tx>
          <c:invertIfNegative val="0"/>
          <c:dLbls>
            <c:spPr>
              <a:noFill/>
              <a:ln>
                <a:noFill/>
              </a:ln>
              <a:effectLst/>
            </c:spPr>
            <c:txPr>
              <a:bodyPr/>
              <a:lstStyle/>
              <a:p>
                <a:pPr>
                  <a:defRPr sz="12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 London</c:v>
                </c:pt>
                <c:pt idx="1">
                  <c:v>South East (excl.London)</c:v>
                </c:pt>
                <c:pt idx="2">
                  <c:v>West Midlands</c:v>
                </c:pt>
                <c:pt idx="3">
                  <c:v>Scotland</c:v>
                </c:pt>
                <c:pt idx="4">
                  <c:v>East Midlands</c:v>
                </c:pt>
              </c:strCache>
            </c:strRef>
          </c:cat>
          <c:val>
            <c:numRef>
              <c:f>Sheet1!$B$2:$B$6</c:f>
              <c:numCache>
                <c:formatCode>0%</c:formatCode>
                <c:ptCount val="5"/>
                <c:pt idx="0">
                  <c:v>0.44</c:v>
                </c:pt>
                <c:pt idx="1">
                  <c:v>0.36</c:v>
                </c:pt>
                <c:pt idx="2">
                  <c:v>0.06</c:v>
                </c:pt>
                <c:pt idx="3">
                  <c:v>0.02</c:v>
                </c:pt>
                <c:pt idx="4">
                  <c:v>0.02</c:v>
                </c:pt>
              </c:numCache>
            </c:numRef>
          </c:val>
        </c:ser>
        <c:dLbls>
          <c:showLegendKey val="0"/>
          <c:showVal val="0"/>
          <c:showCatName val="0"/>
          <c:showSerName val="0"/>
          <c:showPercent val="0"/>
          <c:showBubbleSize val="0"/>
        </c:dLbls>
        <c:gapWidth val="150"/>
        <c:axId val="542763576"/>
        <c:axId val="542774552"/>
      </c:barChart>
      <c:catAx>
        <c:axId val="542763576"/>
        <c:scaling>
          <c:orientation val="maxMin"/>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542774552"/>
        <c:crosses val="autoZero"/>
        <c:auto val="1"/>
        <c:lblAlgn val="ctr"/>
        <c:lblOffset val="100"/>
        <c:noMultiLvlLbl val="0"/>
      </c:catAx>
      <c:valAx>
        <c:axId val="542774552"/>
        <c:scaling>
          <c:orientation val="minMax"/>
        </c:scaling>
        <c:delete val="1"/>
        <c:axPos val="t"/>
        <c:numFmt formatCode="0%" sourceLinked="1"/>
        <c:majorTickMark val="out"/>
        <c:minorTickMark val="none"/>
        <c:tickLblPos val="nextTo"/>
        <c:crossAx val="54276357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Spend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Stratford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27</c:v>
                </c:pt>
                <c:pt idx="1">
                  <c:v>33</c:v>
                </c:pt>
                <c:pt idx="2">
                  <c:v>48</c:v>
                </c:pt>
                <c:pt idx="3">
                  <c:v>40</c:v>
                </c:pt>
                <c:pt idx="4">
                  <c:v>40</c:v>
                </c:pt>
              </c:numCache>
            </c:numRef>
          </c:val>
        </c:ser>
        <c:ser>
          <c:idx val="1"/>
          <c:order val="1"/>
          <c:tx>
            <c:strRef>
              <c:f>Sheet1!$C$1</c:f>
              <c:strCache>
                <c:ptCount val="1"/>
                <c:pt idx="0">
                  <c:v>Stratford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12</c:v>
                </c:pt>
                <c:pt idx="1">
                  <c:v>17</c:v>
                </c:pt>
                <c:pt idx="2">
                  <c:v>24</c:v>
                </c:pt>
                <c:pt idx="3">
                  <c:v>19</c:v>
                </c:pt>
                <c:pt idx="4">
                  <c:v>24</c:v>
                </c:pt>
              </c:numCache>
            </c:numRef>
          </c:val>
        </c:ser>
        <c:dLbls>
          <c:showLegendKey val="0"/>
          <c:showVal val="0"/>
          <c:showCatName val="0"/>
          <c:showSerName val="0"/>
          <c:showPercent val="0"/>
          <c:showBubbleSize val="0"/>
        </c:dLbls>
        <c:gapWidth val="219"/>
        <c:axId val="511227824"/>
        <c:axId val="511222336"/>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Sheet1!$A$2:$A$6</c:f>
              <c:numCache>
                <c:formatCode>General</c:formatCode>
                <c:ptCount val="5"/>
                <c:pt idx="0">
                  <c:v>2012</c:v>
                </c:pt>
                <c:pt idx="1">
                  <c:v>2013</c:v>
                </c:pt>
                <c:pt idx="2">
                  <c:v>2014</c:v>
                </c:pt>
                <c:pt idx="3">
                  <c:v>2015</c:v>
                </c:pt>
                <c:pt idx="4">
                  <c:v>2016</c:v>
                </c:pt>
              </c:numCache>
            </c:numRef>
          </c:cat>
          <c:val>
            <c:numRef>
              <c:f>Sheet1!$D$2:$D$6</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Sheet1!$E$2:$E$6</c:f>
              <c:numCache>
                <c:formatCode>General</c:formatCode>
                <c:ptCount val="5"/>
              </c:numCache>
            </c:numRef>
          </c:val>
          <c:smooth val="0"/>
        </c:ser>
        <c:dLbls>
          <c:showLegendKey val="0"/>
          <c:showVal val="0"/>
          <c:showCatName val="0"/>
          <c:showSerName val="0"/>
          <c:showPercent val="0"/>
          <c:showBubbleSize val="0"/>
        </c:dLbls>
        <c:marker val="1"/>
        <c:smooth val="0"/>
        <c:axId val="511227824"/>
        <c:axId val="511222336"/>
      </c:lineChart>
      <c:catAx>
        <c:axId val="511227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11222336"/>
        <c:crosses val="autoZero"/>
        <c:auto val="1"/>
        <c:lblAlgn val="ctr"/>
        <c:lblOffset val="100"/>
        <c:noMultiLvlLbl val="0"/>
      </c:catAx>
      <c:valAx>
        <c:axId val="511222336"/>
        <c:scaling>
          <c:orientation val="minMax"/>
        </c:scaling>
        <c:delete val="1"/>
        <c:axPos val="l"/>
        <c:numFmt formatCode="General" sourceLinked="1"/>
        <c:majorTickMark val="none"/>
        <c:minorTickMark val="none"/>
        <c:tickLblPos val="nextTo"/>
        <c:crossAx val="511227824"/>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a:solidFill>
                  <a:schemeClr val="tx1"/>
                </a:solidFill>
              </a:rPr>
              <a:t>Visits (000s</a:t>
            </a:r>
            <a:r>
              <a:rPr lang="en-GB" sz="1200" b="1" dirty="0" smtClean="0">
                <a:solidFill>
                  <a:schemeClr val="tx1"/>
                </a:solidFill>
              </a:rPr>
              <a:t>)</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Stratford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Sheet1!$B$2:$B$9</c:f>
              <c:numCache>
                <c:formatCode>General</c:formatCode>
                <c:ptCount val="5"/>
                <c:pt idx="0">
                  <c:v>82</c:v>
                </c:pt>
                <c:pt idx="1">
                  <c:v>103</c:v>
                </c:pt>
                <c:pt idx="2">
                  <c:v>144</c:v>
                </c:pt>
                <c:pt idx="3">
                  <c:v>122</c:v>
                </c:pt>
                <c:pt idx="4">
                  <c:v>104</c:v>
                </c:pt>
              </c:numCache>
            </c:numRef>
          </c:val>
        </c:ser>
        <c:ser>
          <c:idx val="1"/>
          <c:order val="1"/>
          <c:tx>
            <c:strRef>
              <c:f>Sheet1!$C$1</c:f>
              <c:strCache>
                <c:ptCount val="1"/>
                <c:pt idx="0">
                  <c:v>Stratford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Sheet1!$C$2:$C$9</c:f>
              <c:numCache>
                <c:formatCode>General</c:formatCode>
                <c:ptCount val="5"/>
                <c:pt idx="0">
                  <c:v>44</c:v>
                </c:pt>
                <c:pt idx="1">
                  <c:v>55</c:v>
                </c:pt>
                <c:pt idx="2">
                  <c:v>73</c:v>
                </c:pt>
                <c:pt idx="3">
                  <c:v>61</c:v>
                </c:pt>
                <c:pt idx="4">
                  <c:v>52</c:v>
                </c:pt>
              </c:numCache>
            </c:numRef>
          </c:val>
        </c:ser>
        <c:dLbls>
          <c:showLegendKey val="0"/>
          <c:showVal val="0"/>
          <c:showCatName val="0"/>
          <c:showSerName val="0"/>
          <c:showPercent val="0"/>
          <c:showBubbleSize val="0"/>
        </c:dLbls>
        <c:gapWidth val="219"/>
        <c:axId val="511228608"/>
        <c:axId val="511226648"/>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Sheet1!$A$2:$A$9</c:f>
              <c:numCache>
                <c:formatCode>General</c:formatCode>
                <c:ptCount val="5"/>
                <c:pt idx="0">
                  <c:v>2012</c:v>
                </c:pt>
                <c:pt idx="1">
                  <c:v>2013</c:v>
                </c:pt>
                <c:pt idx="2">
                  <c:v>2014</c:v>
                </c:pt>
                <c:pt idx="3">
                  <c:v>2015</c:v>
                </c:pt>
                <c:pt idx="4">
                  <c:v>2016</c:v>
                </c:pt>
              </c:numCache>
            </c:numRef>
          </c:cat>
          <c:val>
            <c:numRef>
              <c:f>Sheet1!$D$2:$D$9</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Sheet1!$E$2:$E$9</c:f>
              <c:numCache>
                <c:formatCode>General</c:formatCode>
                <c:ptCount val="5"/>
              </c:numCache>
            </c:numRef>
          </c:val>
          <c:smooth val="0"/>
        </c:ser>
        <c:dLbls>
          <c:showLegendKey val="0"/>
          <c:showVal val="0"/>
          <c:showCatName val="0"/>
          <c:showSerName val="0"/>
          <c:showPercent val="0"/>
          <c:showBubbleSize val="0"/>
        </c:dLbls>
        <c:marker val="1"/>
        <c:smooth val="0"/>
        <c:axId val="511228608"/>
        <c:axId val="511226648"/>
      </c:lineChart>
      <c:catAx>
        <c:axId val="511228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11226648"/>
        <c:crosses val="autoZero"/>
        <c:auto val="1"/>
        <c:lblAlgn val="ctr"/>
        <c:lblOffset val="100"/>
        <c:noMultiLvlLbl val="0"/>
      </c:catAx>
      <c:valAx>
        <c:axId val="511226648"/>
        <c:scaling>
          <c:orientation val="minMax"/>
        </c:scaling>
        <c:delete val="1"/>
        <c:axPos val="l"/>
        <c:numFmt formatCode="General" sourceLinked="1"/>
        <c:majorTickMark val="none"/>
        <c:minorTickMark val="none"/>
        <c:tickLblPos val="nextTo"/>
        <c:crossAx val="511228608"/>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Stratford Upon Avon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Sheet1!$B$2:$B$5</c:f>
              <c:numCache>
                <c:formatCode>General</c:formatCode>
                <c:ptCount val="4"/>
              </c:numCache>
            </c:numRef>
          </c:val>
        </c:ser>
        <c:ser>
          <c:idx val="1"/>
          <c:order val="1"/>
          <c:tx>
            <c:strRef>
              <c:f>Sheet1!$C$1</c:f>
              <c:strCache>
                <c:ptCount val="1"/>
                <c:pt idx="0">
                  <c:v>Stratford Upon Avon Holiday</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Sheet1!$C$2:$C$5</c:f>
              <c:numCache>
                <c:formatCode>General</c:formatCode>
                <c:ptCount val="4"/>
              </c:numCache>
            </c:numRef>
          </c:val>
        </c:ser>
        <c:dLbls>
          <c:showLegendKey val="0"/>
          <c:showVal val="0"/>
          <c:showCatName val="0"/>
          <c:showSerName val="0"/>
          <c:showPercent val="0"/>
          <c:showBubbleSize val="0"/>
        </c:dLbls>
        <c:gapWidth val="219"/>
        <c:axId val="511225472"/>
        <c:axId val="511228216"/>
      </c:barChart>
      <c:lineChart>
        <c:grouping val="standard"/>
        <c:varyColors val="0"/>
        <c:ser>
          <c:idx val="2"/>
          <c:order val="2"/>
          <c:tx>
            <c:strRef>
              <c:f>Sheet1!$D$1</c:f>
              <c:strCache>
                <c:ptCount val="1"/>
                <c:pt idx="0">
                  <c:v>UK Total</c:v>
                </c:pt>
              </c:strCache>
            </c:strRef>
          </c:tx>
          <c:spPr>
            <a:ln w="28575" cap="rnd">
              <a:solidFill>
                <a:schemeClr val="bg1">
                  <a:lumMod val="50000"/>
                </a:schemeClr>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Sheet1!$D$2:$D$5</c:f>
              <c:numCache>
                <c:formatCode>General</c:formatCode>
                <c:ptCount val="4"/>
              </c:numCache>
            </c:numRef>
          </c:val>
          <c:smooth val="0"/>
        </c:ser>
        <c:ser>
          <c:idx val="3"/>
          <c:order val="3"/>
          <c:tx>
            <c:strRef>
              <c:f>Sheet1!$E$1</c:f>
              <c:strCache>
                <c:ptCount val="1"/>
                <c:pt idx="0">
                  <c:v>UK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Sheet1!$E$2:$E$5</c:f>
              <c:numCache>
                <c:formatCode>General</c:formatCode>
                <c:ptCount val="4"/>
              </c:numCache>
            </c:numRef>
          </c:val>
          <c:smooth val="0"/>
        </c:ser>
        <c:dLbls>
          <c:showLegendKey val="0"/>
          <c:showVal val="0"/>
          <c:showCatName val="0"/>
          <c:showSerName val="0"/>
          <c:showPercent val="0"/>
          <c:showBubbleSize val="0"/>
        </c:dLbls>
        <c:marker val="1"/>
        <c:smooth val="0"/>
        <c:axId val="511225472"/>
        <c:axId val="511228216"/>
      </c:lineChart>
      <c:catAx>
        <c:axId val="511225472"/>
        <c:scaling>
          <c:orientation val="minMax"/>
        </c:scaling>
        <c:delete val="1"/>
        <c:axPos val="b"/>
        <c:numFmt formatCode="General" sourceLinked="1"/>
        <c:majorTickMark val="none"/>
        <c:minorTickMark val="none"/>
        <c:tickLblPos val="nextTo"/>
        <c:crossAx val="511228216"/>
        <c:crosses val="autoZero"/>
        <c:auto val="1"/>
        <c:lblAlgn val="ctr"/>
        <c:lblOffset val="100"/>
        <c:noMultiLvlLbl val="0"/>
      </c:catAx>
      <c:valAx>
        <c:axId val="511228216"/>
        <c:scaling>
          <c:orientation val="minMax"/>
        </c:scaling>
        <c:delete val="1"/>
        <c:axPos val="l"/>
        <c:numFmt formatCode="General" sourceLinked="1"/>
        <c:majorTickMark val="none"/>
        <c:minorTickMark val="none"/>
        <c:tickLblPos val="nextTo"/>
        <c:crossAx val="511225472"/>
        <c:crosses val="autoZero"/>
        <c:crossBetween val="between"/>
      </c:valAx>
      <c:spPr>
        <a:noFill/>
        <a:ln>
          <a:noFill/>
        </a:ln>
        <a:effectLst/>
      </c:spPr>
    </c:plotArea>
    <c:legend>
      <c:legendPos val="b"/>
      <c:layout>
        <c:manualLayout>
          <c:xMode val="edge"/>
          <c:yMode val="edge"/>
          <c:x val="0"/>
          <c:y val="0"/>
          <c:w val="0.99779152507728863"/>
          <c:h val="0.9716993402182138"/>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100" b="1">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857193472961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#,##0</c:formatCode>
                <c:ptCount val="5"/>
                <c:pt idx="0">
                  <c:v>11345</c:v>
                </c:pt>
                <c:pt idx="1">
                  <c:v>12192</c:v>
                </c:pt>
                <c:pt idx="2">
                  <c:v>13044</c:v>
                </c:pt>
                <c:pt idx="3">
                  <c:v>13372</c:v>
                </c:pt>
                <c:pt idx="4">
                  <c:v>13434</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7.2292291803891906E-2"/>
                </c:manualLayout>
              </c:layout>
              <c:tx>
                <c:rich>
                  <a:bodyPr/>
                  <a:lstStyle/>
                  <a:p>
                    <a:r>
                      <a:rPr lang="en-US" dirty="0" smtClean="0"/>
                      <a:t>29,282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8.2619762061590774E-2"/>
                </c:manualLayout>
              </c:layout>
              <c:tx>
                <c:rich>
                  <a:bodyPr/>
                  <a:lstStyle/>
                  <a:p>
                    <a:r>
                      <a:rPr lang="en-US" dirty="0" smtClean="0"/>
                      <a:t>31,064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9.2947232319289627E-2"/>
                </c:manualLayout>
              </c:layout>
              <c:tx>
                <c:rich>
                  <a:bodyPr/>
                  <a:lstStyle/>
                  <a:p>
                    <a:r>
                      <a:rPr lang="en-US" dirty="0" smtClean="0"/>
                      <a:t>32,613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508462991327E-2"/>
                  <c:y val="-7.229229180389192E-2"/>
                </c:manualLayout>
              </c:layout>
              <c:tx>
                <c:rich>
                  <a:bodyPr/>
                  <a:lstStyle/>
                  <a:p>
                    <a:r>
                      <a:rPr lang="en-US" dirty="0" smtClean="0"/>
                      <a:t>34,436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6.1964821546193066E-2"/>
                </c:manualLayout>
              </c:layout>
              <c:tx>
                <c:rich>
                  <a:bodyPr/>
                  <a:lstStyle/>
                  <a:p>
                    <a:r>
                      <a:rPr lang="en-US" dirty="0" smtClean="0"/>
                      <a:t>35,814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29282</c:v>
                </c:pt>
                <c:pt idx="1">
                  <c:v>31064</c:v>
                </c:pt>
                <c:pt idx="2">
                  <c:v>32613</c:v>
                </c:pt>
                <c:pt idx="3">
                  <c:v>34436</c:v>
                </c:pt>
                <c:pt idx="4">
                  <c:v>35814</c:v>
                </c:pt>
              </c:numCache>
            </c:numRef>
          </c:val>
          <c:smooth val="0"/>
        </c:ser>
        <c:dLbls>
          <c:showLegendKey val="0"/>
          <c:showVal val="0"/>
          <c:showCatName val="0"/>
          <c:showSerName val="0"/>
          <c:showPercent val="0"/>
          <c:showBubbleSize val="0"/>
        </c:dLbls>
        <c:smooth val="0"/>
        <c:axId val="511203912"/>
        <c:axId val="511205088"/>
      </c:lineChart>
      <c:catAx>
        <c:axId val="511203912"/>
        <c:scaling>
          <c:orientation val="minMax"/>
        </c:scaling>
        <c:delete val="1"/>
        <c:axPos val="b"/>
        <c:numFmt formatCode="General" sourceLinked="0"/>
        <c:majorTickMark val="out"/>
        <c:minorTickMark val="none"/>
        <c:tickLblPos val="nextTo"/>
        <c:crossAx val="511205088"/>
        <c:crosses val="autoZero"/>
        <c:auto val="1"/>
        <c:lblAlgn val="ctr"/>
        <c:lblOffset val="100"/>
        <c:noMultiLvlLbl val="0"/>
      </c:catAx>
      <c:valAx>
        <c:axId val="511205088"/>
        <c:scaling>
          <c:orientation val="minMax"/>
        </c:scaling>
        <c:delete val="1"/>
        <c:axPos val="l"/>
        <c:numFmt formatCode="#,##0" sourceLinked="1"/>
        <c:majorTickMark val="out"/>
        <c:minorTickMark val="none"/>
        <c:tickLblPos val="nextTo"/>
        <c:crossAx val="51120391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England Holiday</c:v>
                </c:pt>
              </c:strCache>
            </c:strRef>
          </c:tx>
          <c:spPr>
            <a:ln>
              <a:solidFill>
                <a:srgbClr val="120742"/>
              </a:solidFill>
            </a:ln>
          </c:spPr>
          <c:marker>
            <c:symbol val="none"/>
          </c:marker>
          <c:dLbls>
            <c:dLbl>
              <c:idx val="0"/>
              <c:layout>
                <c:manualLayout>
                  <c:x val="1.7715508462991327E-2"/>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8.261976206159085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4.13098810307953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Sheet1!$B$2:$B$6</c:f>
              <c:numCache>
                <c:formatCode>General</c:formatCode>
                <c:ptCount val="5"/>
                <c:pt idx="0">
                  <c:v>73</c:v>
                </c:pt>
                <c:pt idx="1">
                  <c:v>79</c:v>
                </c:pt>
                <c:pt idx="2">
                  <c:v>83</c:v>
                </c:pt>
                <c:pt idx="3">
                  <c:v>86</c:v>
                </c:pt>
                <c:pt idx="4">
                  <c:v>84</c:v>
                </c:pt>
              </c:numCache>
            </c:numRef>
          </c:val>
          <c:smooth val="0"/>
        </c:ser>
        <c:ser>
          <c:idx val="1"/>
          <c:order val="1"/>
          <c:tx>
            <c:strRef>
              <c:f>Sheet1!$C$1</c:f>
              <c:strCache>
                <c:ptCount val="1"/>
                <c:pt idx="0">
                  <c:v>England Total</c:v>
                </c:pt>
              </c:strCache>
            </c:strRef>
          </c:tx>
          <c:spPr>
            <a:ln>
              <a:solidFill>
                <a:srgbClr val="505050"/>
              </a:solidFill>
            </a:ln>
          </c:spPr>
          <c:marker>
            <c:symbol val="none"/>
          </c:marker>
          <c:dLbls>
            <c:dLbl>
              <c:idx val="0"/>
              <c:layout>
                <c:manualLayout>
                  <c:x val="-3.4873048155494737E-7"/>
                  <c:y val="-5.16373512884942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8577542314956636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1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Sheet1!$C$2:$C$6</c:f>
              <c:numCache>
                <c:formatCode>General</c:formatCode>
                <c:ptCount val="5"/>
                <c:pt idx="0">
                  <c:v>230</c:v>
                </c:pt>
                <c:pt idx="1">
                  <c:v>245</c:v>
                </c:pt>
                <c:pt idx="2" formatCode="#,##0">
                  <c:v>265</c:v>
                </c:pt>
                <c:pt idx="3" formatCode="#,##0">
                  <c:v>273</c:v>
                </c:pt>
                <c:pt idx="4" formatCode="#,##0">
                  <c:v>277</c:v>
                </c:pt>
              </c:numCache>
            </c:numRef>
          </c:val>
          <c:smooth val="0"/>
        </c:ser>
        <c:dLbls>
          <c:showLegendKey val="0"/>
          <c:showVal val="0"/>
          <c:showCatName val="0"/>
          <c:showSerName val="0"/>
          <c:showPercent val="0"/>
          <c:showBubbleSize val="0"/>
        </c:dLbls>
        <c:smooth val="0"/>
        <c:axId val="511206656"/>
        <c:axId val="511199208"/>
      </c:lineChart>
      <c:catAx>
        <c:axId val="511206656"/>
        <c:scaling>
          <c:orientation val="minMax"/>
        </c:scaling>
        <c:delete val="1"/>
        <c:axPos val="b"/>
        <c:numFmt formatCode="General" sourceLinked="0"/>
        <c:majorTickMark val="out"/>
        <c:minorTickMark val="none"/>
        <c:tickLblPos val="nextTo"/>
        <c:crossAx val="511199208"/>
        <c:crosses val="autoZero"/>
        <c:auto val="1"/>
        <c:lblAlgn val="ctr"/>
        <c:lblOffset val="100"/>
        <c:noMultiLvlLbl val="0"/>
      </c:catAx>
      <c:valAx>
        <c:axId val="511199208"/>
        <c:scaling>
          <c:orientation val="minMax"/>
        </c:scaling>
        <c:delete val="1"/>
        <c:axPos val="l"/>
        <c:numFmt formatCode="General" sourceLinked="1"/>
        <c:majorTickMark val="out"/>
        <c:minorTickMark val="none"/>
        <c:tickLblPos val="nextTo"/>
        <c:crossAx val="51120665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7.2292291803891906E-2"/>
                </c:manualLayout>
              </c:layout>
              <c:tx>
                <c:rich>
                  <a:bodyPr/>
                  <a:lstStyle/>
                  <a:p>
                    <a:r>
                      <a:rPr lang="en-US" sz="900" dirty="0" smtClean="0">
                        <a:latin typeface="Arial" pitchFamily="34" charset="0"/>
                        <a:cs typeface="Arial" pitchFamily="34" charset="0"/>
                      </a:rPr>
                      <a:t>8,660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tx>
                <c:rich>
                  <a:bodyPr/>
                  <a:lstStyle/>
                  <a:p>
                    <a:r>
                      <a:rPr lang="en-US" sz="900" dirty="0" smtClean="0">
                        <a:latin typeface="Arial" pitchFamily="34" charset="0"/>
                        <a:cs typeface="Arial" pitchFamily="34" charset="0"/>
                      </a:rPr>
                      <a:t>8,510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8577542314956636E-3"/>
                  <c:y val="-6.1964821546193066E-2"/>
                </c:manualLayout>
              </c:layout>
              <c:tx>
                <c:rich>
                  <a:bodyPr/>
                  <a:lstStyle/>
                  <a:p>
                    <a:r>
                      <a:rPr lang="en-US" sz="900" dirty="0" smtClean="0">
                        <a:latin typeface="Arial" pitchFamily="34" charset="0"/>
                        <a:cs typeface="Arial" pitchFamily="34" charset="0"/>
                      </a:rPr>
                      <a:t>8,614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066E-2"/>
                </c:manualLayout>
              </c:layout>
              <c:tx>
                <c:rich>
                  <a:bodyPr/>
                  <a:lstStyle/>
                  <a:p>
                    <a:r>
                      <a:rPr lang="en-US" dirty="0" smtClean="0"/>
                      <a:t>8,458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2003E-2"/>
                </c:manualLayout>
              </c:layout>
              <c:tx>
                <c:rich>
                  <a:bodyPr/>
                  <a:lstStyle/>
                  <a:p>
                    <a:r>
                      <a:rPr lang="en-US" dirty="0" smtClean="0"/>
                      <a:t>8,577</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7321</c:v>
                </c:pt>
                <c:pt idx="1">
                  <c:v>8397</c:v>
                </c:pt>
                <c:pt idx="2">
                  <c:v>8614</c:v>
                </c:pt>
                <c:pt idx="3">
                  <c:v>8458</c:v>
                </c:pt>
                <c:pt idx="4">
                  <c:v>8577</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8.2619762061590801E-2"/>
                </c:manualLayout>
              </c:layout>
              <c:tx>
                <c:rich>
                  <a:bodyPr/>
                  <a:lstStyle/>
                  <a:p>
                    <a:r>
                      <a:rPr lang="en-US" dirty="0" smtClean="0"/>
                      <a:t>18,245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7715508462991286E-2"/>
                  <c:y val="-4.130988103079538E-2"/>
                </c:manualLayout>
              </c:layout>
              <c:tx>
                <c:rich>
                  <a:bodyPr/>
                  <a:lstStyle/>
                  <a:p>
                    <a:r>
                      <a:rPr lang="en-US" dirty="0" smtClean="0"/>
                      <a:t>20,934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8717648273226145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8718345734189338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18245</c:v>
                </c:pt>
                <c:pt idx="1">
                  <c:v>20934</c:v>
                </c:pt>
                <c:pt idx="2" formatCode="#,##0">
                  <c:v>21578</c:v>
                </c:pt>
                <c:pt idx="3" formatCode="#,##0">
                  <c:v>21787</c:v>
                </c:pt>
                <c:pt idx="4" formatCode="#,##0">
                  <c:v>22257</c:v>
                </c:pt>
              </c:numCache>
            </c:numRef>
          </c:val>
          <c:smooth val="0"/>
        </c:ser>
        <c:dLbls>
          <c:showLegendKey val="0"/>
          <c:showVal val="0"/>
          <c:showCatName val="0"/>
          <c:showSerName val="0"/>
          <c:showPercent val="0"/>
          <c:showBubbleSize val="0"/>
        </c:dLbls>
        <c:smooth val="0"/>
        <c:axId val="511207048"/>
        <c:axId val="511208616"/>
      </c:lineChart>
      <c:catAx>
        <c:axId val="511207048"/>
        <c:scaling>
          <c:orientation val="minMax"/>
        </c:scaling>
        <c:delete val="1"/>
        <c:axPos val="b"/>
        <c:numFmt formatCode="General" sourceLinked="0"/>
        <c:majorTickMark val="out"/>
        <c:minorTickMark val="none"/>
        <c:tickLblPos val="nextTo"/>
        <c:crossAx val="511208616"/>
        <c:crosses val="autoZero"/>
        <c:auto val="1"/>
        <c:lblAlgn val="ctr"/>
        <c:lblOffset val="100"/>
        <c:noMultiLvlLbl val="0"/>
      </c:catAx>
      <c:valAx>
        <c:axId val="511208616"/>
        <c:scaling>
          <c:orientation val="minMax"/>
        </c:scaling>
        <c:delete val="1"/>
        <c:axPos val="l"/>
        <c:numFmt formatCode="General" sourceLinked="1"/>
        <c:majorTickMark val="out"/>
        <c:minorTickMark val="none"/>
        <c:tickLblPos val="nextTo"/>
        <c:crossAx val="511207048"/>
        <c:crosses val="autoZero"/>
        <c:crossBetween val="between"/>
      </c:valAx>
    </c:plotArea>
    <c:plotVisOnly val="1"/>
    <c:dispBlanksAs val="gap"/>
    <c:showDLblsOverMax val="0"/>
  </c:chart>
  <c:txPr>
    <a:bodyPr/>
    <a:lstStyle/>
    <a:p>
      <a:pPr>
        <a:defRPr sz="1000">
          <a:latin typeface="Arial" pitchFamily="34" charset="0"/>
          <a:cs typeface="Arial"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400" b="1" dirty="0" smtClean="0"/>
              <a:t>Trip purpose</a:t>
            </a:r>
            <a:endParaRPr lang="en-GB" sz="1400" b="1" dirty="0"/>
          </a:p>
        </c:rich>
      </c:tx>
      <c:overlay val="0"/>
      <c:spPr>
        <a:noFill/>
        <a:ln>
          <a:noFill/>
        </a:ln>
        <a:effectLst/>
      </c:spPr>
    </c:title>
    <c:autoTitleDeleted val="0"/>
    <c:plotArea>
      <c:layout>
        <c:manualLayout>
          <c:layoutTarget val="inner"/>
          <c:xMode val="edge"/>
          <c:yMode val="edge"/>
          <c:x val="4.4391780180293543E-2"/>
          <c:y val="0.37208229433144052"/>
          <c:w val="0.9112164396394129"/>
          <c:h val="0.51348831156505115"/>
        </c:manualLayout>
      </c:layout>
      <c:barChart>
        <c:barDir val="col"/>
        <c:grouping val="percentStacked"/>
        <c:varyColors val="0"/>
        <c:ser>
          <c:idx val="0"/>
          <c:order val="0"/>
          <c:tx>
            <c:strRef>
              <c:f>Sheet1!$B$1</c:f>
              <c:strCache>
                <c:ptCount val="1"/>
                <c:pt idx="0">
                  <c:v>Other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Stratford-Upon-Avon</c:v>
                </c:pt>
                <c:pt idx="1">
                  <c:v>All visits to UK</c:v>
                </c:pt>
              </c:strCache>
            </c:strRef>
          </c:cat>
          <c:val>
            <c:numRef>
              <c:f>Sheet1!$B$2:$B$3</c:f>
              <c:numCache>
                <c:formatCode>0%</c:formatCode>
                <c:ptCount val="2"/>
                <c:pt idx="0">
                  <c:v>7.0000000000000007E-2</c:v>
                </c:pt>
                <c:pt idx="1">
                  <c:v>0.08</c:v>
                </c:pt>
              </c:numCache>
            </c:numRef>
          </c:val>
        </c:ser>
        <c:ser>
          <c:idx val="1"/>
          <c:order val="1"/>
          <c:tx>
            <c:strRef>
              <c:f>Sheet1!$C$1</c:f>
              <c:strCache>
                <c:ptCount val="1"/>
                <c:pt idx="0">
                  <c:v>VFR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Stratford-Upon-Avon</c:v>
                </c:pt>
                <c:pt idx="1">
                  <c:v>All visits to UK</c:v>
                </c:pt>
              </c:strCache>
            </c:strRef>
          </c:cat>
          <c:val>
            <c:numRef>
              <c:f>Sheet1!$C$2:$C$3</c:f>
              <c:numCache>
                <c:formatCode>0%</c:formatCode>
                <c:ptCount val="2"/>
                <c:pt idx="0">
                  <c:v>0.26</c:v>
                </c:pt>
                <c:pt idx="1">
                  <c:v>0.3</c:v>
                </c:pt>
              </c:numCache>
            </c:numRef>
          </c:val>
        </c:ser>
        <c:ser>
          <c:idx val="2"/>
          <c:order val="2"/>
          <c:tx>
            <c:strRef>
              <c:f>Sheet1!$D$1</c:f>
              <c:strCache>
                <c:ptCount val="1"/>
                <c:pt idx="0">
                  <c:v>Business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Stratford-Upon-Avon</c:v>
                </c:pt>
                <c:pt idx="1">
                  <c:v>All visits to UK</c:v>
                </c:pt>
              </c:strCache>
            </c:strRef>
          </c:cat>
          <c:val>
            <c:numRef>
              <c:f>Sheet1!$D$2:$D$3</c:f>
              <c:numCache>
                <c:formatCode>0%</c:formatCode>
                <c:ptCount val="2"/>
                <c:pt idx="0">
                  <c:v>0.17</c:v>
                </c:pt>
                <c:pt idx="1">
                  <c:v>0.23</c:v>
                </c:pt>
              </c:numCache>
            </c:numRef>
          </c:val>
        </c:ser>
        <c:ser>
          <c:idx val="3"/>
          <c:order val="3"/>
          <c:tx>
            <c:strRef>
              <c:f>Sheet1!$E$1</c:f>
              <c:strCache>
                <c:ptCount val="1"/>
                <c:pt idx="0">
                  <c:v>Holiday</c:v>
                </c:pt>
              </c:strCache>
            </c:strRef>
          </c:tx>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All visits to Stratford-Upon-Avon</c:v>
                </c:pt>
                <c:pt idx="1">
                  <c:v>All visits to UK</c:v>
                </c:pt>
              </c:strCache>
            </c:strRef>
          </c:cat>
          <c:val>
            <c:numRef>
              <c:f>Sheet1!$E$2:$E$3</c:f>
              <c:numCache>
                <c:formatCode>0%</c:formatCode>
                <c:ptCount val="2"/>
                <c:pt idx="0">
                  <c:v>0.5</c:v>
                </c:pt>
                <c:pt idx="1">
                  <c:v>0.39</c:v>
                </c:pt>
              </c:numCache>
            </c:numRef>
          </c:val>
        </c:ser>
        <c:dLbls>
          <c:showLegendKey val="0"/>
          <c:showVal val="0"/>
          <c:showCatName val="0"/>
          <c:showSerName val="0"/>
          <c:showPercent val="0"/>
          <c:showBubbleSize val="0"/>
        </c:dLbls>
        <c:gapWidth val="100"/>
        <c:overlap val="100"/>
        <c:axId val="511223512"/>
        <c:axId val="511199600"/>
      </c:barChart>
      <c:catAx>
        <c:axId val="511223512"/>
        <c:scaling>
          <c:orientation val="minMax"/>
        </c:scaling>
        <c:delete val="0"/>
        <c:axPos val="t"/>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11199600"/>
        <c:crosses val="autoZero"/>
        <c:auto val="1"/>
        <c:lblAlgn val="ctr"/>
        <c:lblOffset val="100"/>
        <c:noMultiLvlLbl val="0"/>
      </c:catAx>
      <c:valAx>
        <c:axId val="511199600"/>
        <c:scaling>
          <c:orientation val="maxMin"/>
        </c:scaling>
        <c:delete val="1"/>
        <c:axPos val="l"/>
        <c:numFmt formatCode="0%" sourceLinked="1"/>
        <c:majorTickMark val="out"/>
        <c:minorTickMark val="none"/>
        <c:tickLblPos val="nextTo"/>
        <c:crossAx val="511223512"/>
        <c:crosses val="autoZero"/>
        <c:crossBetween val="between"/>
      </c:valAx>
      <c:spPr>
        <a:noFill/>
        <a:ln>
          <a:noFill/>
        </a:ln>
        <a:effectLst/>
      </c:spPr>
    </c:plotArea>
    <c:legend>
      <c:legendPos val="b"/>
      <c:layout>
        <c:manualLayout>
          <c:xMode val="edge"/>
          <c:yMode val="edge"/>
          <c:x val="6.4569862080426976E-2"/>
          <c:y val="0.87499198886121476"/>
          <c:w val="0.89999996822349304"/>
          <c:h val="0.1195198306873336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GB" sz="1400" dirty="0" smtClean="0"/>
              <a:t>Source Markets</a:t>
            </a:r>
            <a:endParaRPr lang="en-GB" sz="1400" dirty="0"/>
          </a:p>
        </c:rich>
      </c:tx>
      <c:overlay val="0"/>
    </c:title>
    <c:autoTitleDeleted val="0"/>
    <c:plotArea>
      <c:layout>
        <c:manualLayout>
          <c:layoutTarget val="inner"/>
          <c:xMode val="edge"/>
          <c:yMode val="edge"/>
          <c:x val="0.26705851201629482"/>
          <c:y val="0.14742881645401548"/>
          <c:w val="0.71787112816287935"/>
          <c:h val="0.71942755930642488"/>
        </c:manualLayout>
      </c:layout>
      <c:barChart>
        <c:barDir val="bar"/>
        <c:grouping val="percentStacked"/>
        <c:varyColors val="0"/>
        <c:ser>
          <c:idx val="0"/>
          <c:order val="0"/>
          <c:tx>
            <c:strRef>
              <c:f>Sheet1!$B$1</c:f>
              <c:strCache>
                <c:ptCount val="1"/>
                <c:pt idx="0">
                  <c:v>France</c:v>
                </c:pt>
              </c:strCache>
            </c:strRef>
          </c:tx>
          <c:spPr>
            <a:solidFill>
              <a:schemeClr val="bg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S-u-A</c:v>
                </c:pt>
                <c:pt idx="1">
                  <c:v>All visitors to UK</c:v>
                </c:pt>
                <c:pt idx="2">
                  <c:v>All holiday visitors to S-u-A</c:v>
                </c:pt>
                <c:pt idx="3">
                  <c:v>All holiday visitors to UK</c:v>
                </c:pt>
              </c:strCache>
            </c:strRef>
          </c:cat>
          <c:val>
            <c:numRef>
              <c:f>Sheet1!$B$2:$B$5</c:f>
              <c:numCache>
                <c:formatCode>0%</c:formatCode>
                <c:ptCount val="4"/>
                <c:pt idx="0">
                  <c:v>0.16</c:v>
                </c:pt>
                <c:pt idx="1">
                  <c:v>0.11</c:v>
                </c:pt>
                <c:pt idx="2">
                  <c:v>0.2</c:v>
                </c:pt>
                <c:pt idx="3">
                  <c:v>0.12</c:v>
                </c:pt>
              </c:numCache>
            </c:numRef>
          </c:val>
        </c:ser>
        <c:ser>
          <c:idx val="1"/>
          <c:order val="1"/>
          <c:tx>
            <c:strRef>
              <c:f>Sheet1!$C$1</c:f>
              <c:strCache>
                <c:ptCount val="1"/>
                <c:pt idx="0">
                  <c:v>USA</c:v>
                </c:pt>
              </c:strCache>
            </c:strRef>
          </c:tx>
          <c:spPr>
            <a:solidFill>
              <a:schemeClr val="accent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S-u-A</c:v>
                </c:pt>
                <c:pt idx="1">
                  <c:v>All visitors to UK</c:v>
                </c:pt>
                <c:pt idx="2">
                  <c:v>All holiday visitors to S-u-A</c:v>
                </c:pt>
                <c:pt idx="3">
                  <c:v>All holiday visitors to UK</c:v>
                </c:pt>
              </c:strCache>
            </c:strRef>
          </c:cat>
          <c:val>
            <c:numRef>
              <c:f>Sheet1!$C$2:$C$5</c:f>
              <c:numCache>
                <c:formatCode>0%</c:formatCode>
                <c:ptCount val="4"/>
                <c:pt idx="0">
                  <c:v>0.15</c:v>
                </c:pt>
                <c:pt idx="1">
                  <c:v>0.09</c:v>
                </c:pt>
                <c:pt idx="2">
                  <c:v>0.16</c:v>
                </c:pt>
                <c:pt idx="3">
                  <c:v>0.1</c:v>
                </c:pt>
              </c:numCache>
            </c:numRef>
          </c:val>
        </c:ser>
        <c:ser>
          <c:idx val="2"/>
          <c:order val="2"/>
          <c:tx>
            <c:strRef>
              <c:f>Sheet1!$D$1</c:f>
              <c:strCache>
                <c:ptCount val="1"/>
                <c:pt idx="0">
                  <c:v>Germany</c:v>
                </c:pt>
              </c:strCache>
            </c:strRef>
          </c:tx>
          <c:spPr>
            <a:solidFill>
              <a:schemeClr val="accent5"/>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S-u-A</c:v>
                </c:pt>
                <c:pt idx="1">
                  <c:v>All visitors to UK</c:v>
                </c:pt>
                <c:pt idx="2">
                  <c:v>All holiday visitors to S-u-A</c:v>
                </c:pt>
                <c:pt idx="3">
                  <c:v>All holiday visitors to UK</c:v>
                </c:pt>
              </c:strCache>
            </c:strRef>
          </c:cat>
          <c:val>
            <c:numRef>
              <c:f>Sheet1!$D$2:$D$5</c:f>
              <c:numCache>
                <c:formatCode>0%</c:formatCode>
                <c:ptCount val="4"/>
                <c:pt idx="0">
                  <c:v>0.12</c:v>
                </c:pt>
                <c:pt idx="1">
                  <c:v>0.09</c:v>
                </c:pt>
                <c:pt idx="2">
                  <c:v>0.14000000000000001</c:v>
                </c:pt>
                <c:pt idx="3">
                  <c:v>0.11</c:v>
                </c:pt>
              </c:numCache>
            </c:numRef>
          </c:val>
        </c:ser>
        <c:ser>
          <c:idx val="3"/>
          <c:order val="3"/>
          <c:tx>
            <c:strRef>
              <c:f>Sheet1!$E$1</c:f>
              <c:strCache>
                <c:ptCount val="1"/>
                <c:pt idx="0">
                  <c:v>Nordics</c:v>
                </c:pt>
              </c:strCache>
            </c:strRef>
          </c:tx>
          <c:spPr>
            <a:solidFill>
              <a:schemeClr val="accent6"/>
            </a:solidFill>
            <a:ln>
              <a:noFill/>
            </a:ln>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S-u-A</c:v>
                </c:pt>
                <c:pt idx="1">
                  <c:v>All visitors to UK</c:v>
                </c:pt>
                <c:pt idx="2">
                  <c:v>All holiday visitors to S-u-A</c:v>
                </c:pt>
                <c:pt idx="3">
                  <c:v>All holiday visitors to UK</c:v>
                </c:pt>
              </c:strCache>
            </c:strRef>
          </c:cat>
          <c:val>
            <c:numRef>
              <c:f>Sheet1!$E$2:$E$5</c:f>
              <c:numCache>
                <c:formatCode>0%</c:formatCode>
                <c:ptCount val="4"/>
                <c:pt idx="0">
                  <c:v>0.03</c:v>
                </c:pt>
                <c:pt idx="1">
                  <c:v>0.08</c:v>
                </c:pt>
                <c:pt idx="2">
                  <c:v>0.04</c:v>
                </c:pt>
                <c:pt idx="3">
                  <c:v>0.09</c:v>
                </c:pt>
              </c:numCache>
            </c:numRef>
          </c:val>
        </c:ser>
        <c:ser>
          <c:idx val="4"/>
          <c:order val="4"/>
          <c:tx>
            <c:strRef>
              <c:f>Sheet1!$F$1</c:f>
              <c:strCache>
                <c:ptCount val="1"/>
                <c:pt idx="0">
                  <c:v>Italy</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7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S-u-A</c:v>
                </c:pt>
                <c:pt idx="1">
                  <c:v>All visitors to UK</c:v>
                </c:pt>
                <c:pt idx="2">
                  <c:v>All holiday visitors to S-u-A</c:v>
                </c:pt>
                <c:pt idx="3">
                  <c:v>All holiday visitors to UK</c:v>
                </c:pt>
              </c:strCache>
            </c:strRef>
          </c:cat>
          <c:val>
            <c:numRef>
              <c:f>Sheet1!$F$2:$F$5</c:f>
              <c:numCache>
                <c:formatCode>0%</c:formatCode>
                <c:ptCount val="4"/>
                <c:pt idx="0">
                  <c:v>0.04</c:v>
                </c:pt>
                <c:pt idx="1">
                  <c:v>0.05</c:v>
                </c:pt>
                <c:pt idx="2">
                  <c:v>0.02</c:v>
                </c:pt>
                <c:pt idx="3">
                  <c:v>7.0000000000000007E-2</c:v>
                </c:pt>
              </c:numCache>
            </c:numRef>
          </c:val>
        </c:ser>
        <c:ser>
          <c:idx val="5"/>
          <c:order val="5"/>
          <c:tx>
            <c:strRef>
              <c:f>Sheet1!$G$1</c:f>
              <c:strCache>
                <c:ptCount val="1"/>
                <c:pt idx="0">
                  <c:v>Spain</c:v>
                </c:pt>
              </c:strCache>
            </c:strRef>
          </c:tx>
          <c:spPr>
            <a:solidFill>
              <a:schemeClr val="accent4"/>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S-u-A</c:v>
                </c:pt>
                <c:pt idx="1">
                  <c:v>All visitors to UK</c:v>
                </c:pt>
                <c:pt idx="2">
                  <c:v>All holiday visitors to S-u-A</c:v>
                </c:pt>
                <c:pt idx="3">
                  <c:v>All holiday visitors to UK</c:v>
                </c:pt>
              </c:strCache>
            </c:strRef>
          </c:cat>
          <c:val>
            <c:numRef>
              <c:f>Sheet1!$G$2:$G$5</c:f>
              <c:numCache>
                <c:formatCode>0%</c:formatCode>
                <c:ptCount val="4"/>
                <c:pt idx="0">
                  <c:v>0.02</c:v>
                </c:pt>
                <c:pt idx="1">
                  <c:v>0.06</c:v>
                </c:pt>
                <c:pt idx="2">
                  <c:v>0.01</c:v>
                </c:pt>
                <c:pt idx="3">
                  <c:v>0.06</c:v>
                </c:pt>
              </c:numCache>
            </c:numRef>
          </c:val>
        </c:ser>
        <c:ser>
          <c:idx val="6"/>
          <c:order val="6"/>
          <c:tx>
            <c:strRef>
              <c:f>Sheet1!$H$1</c:f>
              <c:strCache>
                <c:ptCount val="1"/>
                <c:pt idx="0">
                  <c:v>Netherlands</c:v>
                </c:pt>
              </c:strCache>
            </c:strRef>
          </c:tx>
          <c:spPr>
            <a:solidFill>
              <a:schemeClr val="bg1">
                <a:lumMod val="5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S-u-A</c:v>
                </c:pt>
                <c:pt idx="1">
                  <c:v>All visitors to UK</c:v>
                </c:pt>
                <c:pt idx="2">
                  <c:v>All holiday visitors to S-u-A</c:v>
                </c:pt>
                <c:pt idx="3">
                  <c:v>All holiday visitors to UK</c:v>
                </c:pt>
              </c:strCache>
            </c:strRef>
          </c:cat>
          <c:val>
            <c:numRef>
              <c:f>Sheet1!$H$2:$H$5</c:f>
              <c:numCache>
                <c:formatCode>0%</c:formatCode>
                <c:ptCount val="4"/>
                <c:pt idx="0">
                  <c:v>0.05</c:v>
                </c:pt>
                <c:pt idx="1">
                  <c:v>0.05</c:v>
                </c:pt>
                <c:pt idx="2">
                  <c:v>0.05</c:v>
                </c:pt>
                <c:pt idx="3">
                  <c:v>0.05</c:v>
                </c:pt>
              </c:numCache>
            </c:numRef>
          </c:val>
        </c:ser>
        <c:ser>
          <c:idx val="7"/>
          <c:order val="7"/>
          <c:tx>
            <c:strRef>
              <c:f>Sheet1!$I$1</c:f>
              <c:strCache>
                <c:ptCount val="1"/>
                <c:pt idx="0">
                  <c:v>Australia</c:v>
                </c:pt>
              </c:strCache>
            </c:strRef>
          </c:tx>
          <c:spPr>
            <a:solidFill>
              <a:schemeClr val="bg2">
                <a:lumMod val="60000"/>
                <a:lumOff val="4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S-u-A</c:v>
                </c:pt>
                <c:pt idx="1">
                  <c:v>All visitors to UK</c:v>
                </c:pt>
                <c:pt idx="2">
                  <c:v>All holiday visitors to S-u-A</c:v>
                </c:pt>
                <c:pt idx="3">
                  <c:v>All holiday visitors to UK</c:v>
                </c:pt>
              </c:strCache>
            </c:strRef>
          </c:cat>
          <c:val>
            <c:numRef>
              <c:f>Sheet1!$I$2:$I$5</c:f>
              <c:numCache>
                <c:formatCode>0%</c:formatCode>
                <c:ptCount val="4"/>
                <c:pt idx="0">
                  <c:v>0.06</c:v>
                </c:pt>
                <c:pt idx="1">
                  <c:v>0.03</c:v>
                </c:pt>
                <c:pt idx="2">
                  <c:v>0.09</c:v>
                </c:pt>
                <c:pt idx="3">
                  <c:v>0.03</c:v>
                </c:pt>
              </c:numCache>
            </c:numRef>
          </c:val>
        </c:ser>
        <c:ser>
          <c:idx val="8"/>
          <c:order val="8"/>
          <c:tx>
            <c:strRef>
              <c:f>Sheet1!$J$1</c:f>
              <c:strCache>
                <c:ptCount val="1"/>
                <c:pt idx="0">
                  <c:v>Asia</c:v>
                </c:pt>
              </c:strCache>
            </c:strRef>
          </c:tx>
          <c:spPr>
            <a:solidFill>
              <a:schemeClr val="accent2">
                <a:lumMod val="40000"/>
                <a:lumOff val="6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All visitors to S-u-A</c:v>
                </c:pt>
                <c:pt idx="1">
                  <c:v>All visitors to UK</c:v>
                </c:pt>
                <c:pt idx="2">
                  <c:v>All holiday visitors to S-u-A</c:v>
                </c:pt>
                <c:pt idx="3">
                  <c:v>All holiday visitors to UK</c:v>
                </c:pt>
              </c:strCache>
            </c:strRef>
          </c:cat>
          <c:val>
            <c:numRef>
              <c:f>Sheet1!$J$2:$J$5</c:f>
              <c:numCache>
                <c:formatCode>0%</c:formatCode>
                <c:ptCount val="4"/>
                <c:pt idx="0">
                  <c:v>0.05</c:v>
                </c:pt>
                <c:pt idx="1">
                  <c:v>0.06</c:v>
                </c:pt>
                <c:pt idx="2">
                  <c:v>7.0000000000000007E-2</c:v>
                </c:pt>
                <c:pt idx="3">
                  <c:v>0.06</c:v>
                </c:pt>
              </c:numCache>
            </c:numRef>
          </c:val>
        </c:ser>
        <c:ser>
          <c:idx val="9"/>
          <c:order val="9"/>
          <c:tx>
            <c:strRef>
              <c:f>Sheet1!$K$1</c:f>
              <c:strCache>
                <c:ptCount val="1"/>
                <c:pt idx="0">
                  <c:v>Other</c:v>
                </c:pt>
              </c:strCache>
            </c:strRef>
          </c:tx>
          <c:spPr>
            <a:solidFill>
              <a:schemeClr val="tx2">
                <a:lumMod val="25000"/>
                <a:lumOff val="75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S-u-A</c:v>
                </c:pt>
                <c:pt idx="1">
                  <c:v>All visitors to UK</c:v>
                </c:pt>
                <c:pt idx="2">
                  <c:v>All holiday visitors to S-u-A</c:v>
                </c:pt>
                <c:pt idx="3">
                  <c:v>All holiday visitors to UK</c:v>
                </c:pt>
              </c:strCache>
            </c:strRef>
          </c:cat>
          <c:val>
            <c:numRef>
              <c:f>Sheet1!$K$2:$K$5</c:f>
              <c:numCache>
                <c:formatCode>0%</c:formatCode>
                <c:ptCount val="4"/>
                <c:pt idx="0">
                  <c:v>0.28999999999999998</c:v>
                </c:pt>
                <c:pt idx="1">
                  <c:v>0.38</c:v>
                </c:pt>
                <c:pt idx="2">
                  <c:v>0.23</c:v>
                </c:pt>
                <c:pt idx="3">
                  <c:v>0.28999999999999998</c:v>
                </c:pt>
              </c:numCache>
            </c:numRef>
          </c:val>
        </c:ser>
        <c:dLbls>
          <c:showLegendKey val="0"/>
          <c:showVal val="1"/>
          <c:showCatName val="0"/>
          <c:showSerName val="0"/>
          <c:showPercent val="0"/>
          <c:showBubbleSize val="0"/>
        </c:dLbls>
        <c:gapWidth val="49"/>
        <c:overlap val="100"/>
        <c:axId val="511200384"/>
        <c:axId val="511213320"/>
      </c:barChart>
      <c:catAx>
        <c:axId val="511200384"/>
        <c:scaling>
          <c:orientation val="maxMin"/>
        </c:scaling>
        <c:delete val="0"/>
        <c:axPos val="l"/>
        <c:numFmt formatCode="General" sourceLinked="0"/>
        <c:majorTickMark val="none"/>
        <c:minorTickMark val="none"/>
        <c:tickLblPos val="nextTo"/>
        <c:txPr>
          <a:bodyPr/>
          <a:lstStyle/>
          <a:p>
            <a:pPr>
              <a:defRPr sz="1000" b="1"/>
            </a:pPr>
            <a:endParaRPr lang="en-US"/>
          </a:p>
        </c:txPr>
        <c:crossAx val="511213320"/>
        <c:crosses val="autoZero"/>
        <c:auto val="1"/>
        <c:lblAlgn val="ctr"/>
        <c:lblOffset val="100"/>
        <c:noMultiLvlLbl val="0"/>
      </c:catAx>
      <c:valAx>
        <c:axId val="511213320"/>
        <c:scaling>
          <c:orientation val="minMax"/>
          <c:max val="1"/>
        </c:scaling>
        <c:delete val="1"/>
        <c:axPos val="t"/>
        <c:numFmt formatCode="0%" sourceLinked="1"/>
        <c:majorTickMark val="out"/>
        <c:minorTickMark val="none"/>
        <c:tickLblPos val="nextTo"/>
        <c:crossAx val="511200384"/>
        <c:crosses val="autoZero"/>
        <c:crossBetween val="between"/>
      </c:valAx>
    </c:plotArea>
    <c:legend>
      <c:legendPos val="b"/>
      <c:layout>
        <c:manualLayout>
          <c:xMode val="edge"/>
          <c:yMode val="edge"/>
          <c:x val="0"/>
          <c:y val="0.88051921047087733"/>
          <c:w val="1"/>
          <c:h val="0.11948076233666345"/>
        </c:manualLayout>
      </c:layout>
      <c:overlay val="0"/>
      <c:txPr>
        <a:bodyPr/>
        <a:lstStyle/>
        <a:p>
          <a:pPr>
            <a:defRPr b="1"/>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3DC6B7-151A-46DD-8992-DF262D5946DA}" type="datetimeFigureOut">
              <a:rPr lang="en-GB" smtClean="0"/>
              <a:t>06/11/2017</a:t>
            </a:fld>
            <a:endParaRPr lang="en-GB" dirty="0"/>
          </a:p>
        </p:txBody>
      </p:sp>
      <p:sp>
        <p:nvSpPr>
          <p:cNvPr id="4" name="Footer Placeholder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4"/>
            <a:ext cx="2946400" cy="496887"/>
          </a:xfrm>
          <a:prstGeom prst="rect">
            <a:avLst/>
          </a:prstGeom>
        </p:spPr>
        <p:txBody>
          <a:bodyPr vert="horz" lIns="91440" tIns="45720" rIns="91440" bIns="45720" rtlCol="0" anchor="b"/>
          <a:lstStyle>
            <a:lvl1pPr algn="r">
              <a:defRPr sz="1200"/>
            </a:lvl1pPr>
          </a:lstStyle>
          <a:p>
            <a:fld id="{84D6EE0A-42C7-491E-B3DC-355BB75EA521}" type="slidenum">
              <a:rPr lang="en-GB" smtClean="0"/>
              <a:t>‹#›</a:t>
            </a:fld>
            <a:endParaRPr lang="en-GB" dirty="0"/>
          </a:p>
        </p:txBody>
      </p:sp>
    </p:spTree>
    <p:extLst>
      <p:ext uri="{BB962C8B-B14F-4D97-AF65-F5344CB8AC3E}">
        <p14:creationId xmlns:p14="http://schemas.microsoft.com/office/powerpoint/2010/main" val="1957071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8056"/>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4" y="1"/>
            <a:ext cx="2945659" cy="498056"/>
          </a:xfrm>
          <a:prstGeom prst="rect">
            <a:avLst/>
          </a:prstGeom>
        </p:spPr>
        <p:txBody>
          <a:bodyPr vert="horz" lIns="91440" tIns="45720" rIns="91440" bIns="45720" rtlCol="0"/>
          <a:lstStyle>
            <a:lvl1pPr algn="r">
              <a:defRPr sz="1200">
                <a:latin typeface="Arial" panose="020B0604020202020204" pitchFamily="34" charset="0"/>
              </a:defRPr>
            </a:lvl1pPr>
          </a:lstStyle>
          <a:p>
            <a:fld id="{21958A92-D4BF-4190-AED4-D146BA303FE3}" type="datetimeFigureOut">
              <a:rPr lang="en-GB" smtClean="0"/>
              <a:pPr/>
              <a:t>06/11/2017</a:t>
            </a:fld>
            <a:endParaRPr lang="en-GB" dirty="0"/>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1" y="9428585"/>
            <a:ext cx="2945659" cy="49805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4" y="9428585"/>
            <a:ext cx="2945659" cy="498055"/>
          </a:xfrm>
          <a:prstGeom prst="rect">
            <a:avLst/>
          </a:prstGeom>
        </p:spPr>
        <p:txBody>
          <a:bodyPr vert="horz" lIns="91440" tIns="45720" rIns="91440" bIns="45720" rtlCol="0" anchor="b"/>
          <a:lstStyle>
            <a:lvl1pPr algn="r">
              <a:defRPr sz="1200">
                <a:latin typeface="Arial" panose="020B0604020202020204" pitchFamily="34" charset="0"/>
              </a:defRPr>
            </a:lvl1pPr>
          </a:lstStyle>
          <a:p>
            <a:fld id="{78E5DEFC-BFAE-4186-88B9-06BA9B12B895}" type="slidenum">
              <a:rPr lang="en-GB" smtClean="0"/>
              <a:pPr/>
              <a:t>‹#›</a:t>
            </a:fld>
            <a:endParaRPr lang="en-GB" dirty="0"/>
          </a:p>
        </p:txBody>
      </p:sp>
    </p:spTree>
    <p:extLst>
      <p:ext uri="{BB962C8B-B14F-4D97-AF65-F5344CB8AC3E}">
        <p14:creationId xmlns:p14="http://schemas.microsoft.com/office/powerpoint/2010/main" val="1208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E5DEFC-BFAE-4186-88B9-06BA9B12B895}" type="slidenum">
              <a:rPr lang="en-GB" smtClean="0">
                <a:solidFill>
                  <a:prstClr val="black"/>
                </a:solidFill>
              </a:rPr>
              <a:pPr/>
              <a:t>3</a:t>
            </a:fld>
            <a:endParaRPr lang="en-GB" dirty="0">
              <a:solidFill>
                <a:prstClr val="black"/>
              </a:solidFill>
            </a:endParaRPr>
          </a:p>
        </p:txBody>
      </p:sp>
    </p:spTree>
    <p:extLst>
      <p:ext uri="{BB962C8B-B14F-4D97-AF65-F5344CB8AC3E}">
        <p14:creationId xmlns:p14="http://schemas.microsoft.com/office/powerpoint/2010/main" val="4739223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123685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355828332"/>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1423289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solidFill>
                <a:prstClr val="white"/>
              </a:solidFill>
            </a:endParaRPr>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3151731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170564067"/>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837789174"/>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568620623"/>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38598936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22544637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dirty="0" smtClean="0"/>
              <a:t>Click to edit Master text styles</a:t>
            </a:r>
          </a:p>
          <a:p>
            <a:pPr marL="261938" lvl="1" indent="-261938" algn="l" defTabSz="457200" rtl="0" eaLnBrk="1" latinLnBrk="0" hangingPunct="1">
              <a:spcBef>
                <a:spcPct val="20000"/>
              </a:spcBef>
              <a:buClr>
                <a:schemeClr val="accent2"/>
              </a:buClr>
              <a:buFont typeface="Arial"/>
              <a:buChar char="•"/>
            </a:pPr>
            <a:r>
              <a:rPr lang="en-US" dirty="0"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99962125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96128271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47647456"/>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09281767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03741106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29917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700690548"/>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89339792"/>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7455545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80377641"/>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8477916"/>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97467845"/>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58416743"/>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3789782756"/>
      </p:ext>
    </p:extLst>
  </p:cSld>
  <p:clrMap bg1="lt1" tx1="dk1" bg2="lt2" tx2="dk2" accent1="accent1" accent2="accent2" accent3="accent3" accent4="accent4" accent5="accent5" accent6="accent6" hlink="hlink" folHlink="folHlink"/>
  <p:sldLayoutIdLst>
    <p:sldLayoutId id="2147483666" r:id="rId1"/>
    <p:sldLayoutId id="2147483653" r:id="rId2"/>
    <p:sldLayoutId id="2147483656" r:id="rId3"/>
    <p:sldLayoutId id="2147483657" r:id="rId4"/>
    <p:sldLayoutId id="2147483658" r:id="rId5"/>
    <p:sldLayoutId id="2147483659" r:id="rId6"/>
    <p:sldLayoutId id="2147483660" r:id="rId7"/>
    <p:sldLayoutId id="2147483665" r:id="rId8"/>
    <p:sldLayoutId id="2147483661" r:id="rId9"/>
    <p:sldLayoutId id="2147483664" r:id="rId10"/>
    <p:sldLayoutId id="2147483652"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121410479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chart" Target="../charts/chart1.xml"/><Relationship Id="rId1" Type="http://schemas.openxmlformats.org/officeDocument/2006/relationships/slideLayout" Target="../slideLayouts/slideLayout5.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chart" Target="../charts/chart9.xml"/></Relationships>
</file>

<file path=ppt/slides/_rels/slide4.xml.rels><?xml version="1.0" encoding="UTF-8" standalone="yes"?>
<Relationships xmlns="http://schemas.openxmlformats.org/package/2006/relationships"><Relationship Id="rId3" Type="http://schemas.openxmlformats.org/officeDocument/2006/relationships/chart" Target="../charts/chart12.xml"/><Relationship Id="rId7" Type="http://schemas.openxmlformats.org/officeDocument/2006/relationships/chart" Target="../charts/chart16.xml"/><Relationship Id="rId2" Type="http://schemas.openxmlformats.org/officeDocument/2006/relationships/chart" Target="../charts/chart11.xml"/><Relationship Id="rId1" Type="http://schemas.openxmlformats.org/officeDocument/2006/relationships/slideLayout" Target="../slideLayouts/slideLayout5.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Discover England:  summary insights on overseas visitors to </a:t>
            </a:r>
            <a:r>
              <a:rPr lang="en-GB" dirty="0" smtClean="0"/>
              <a:t>Stratford upon Avon</a:t>
            </a:r>
            <a:endParaRPr lang="en-GB" dirty="0"/>
          </a:p>
        </p:txBody>
      </p:sp>
      <p:sp>
        <p:nvSpPr>
          <p:cNvPr id="5" name="Text Placeholder 4"/>
          <p:cNvSpPr>
            <a:spLocks noGrp="1"/>
          </p:cNvSpPr>
          <p:nvPr>
            <p:ph type="body" sz="quarter" idx="13"/>
          </p:nvPr>
        </p:nvSpPr>
        <p:spPr>
          <a:xfrm>
            <a:off x="428835" y="3543831"/>
            <a:ext cx="7936025" cy="439091"/>
          </a:xfrm>
        </p:spPr>
        <p:txBody>
          <a:bodyPr/>
          <a:lstStyle/>
          <a:p>
            <a:r>
              <a:rPr lang="en-GB" dirty="0" smtClean="0"/>
              <a:t>October 2017</a:t>
            </a:r>
            <a:endParaRPr lang="en-GB" dirty="0"/>
          </a:p>
        </p:txBody>
      </p:sp>
      <p:pic>
        <p:nvPicPr>
          <p:cNvPr id="1026"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73360" y="5889368"/>
            <a:ext cx="942379" cy="711455"/>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57976" y="3982922"/>
            <a:ext cx="3062515" cy="2212667"/>
          </a:xfrm>
          <a:prstGeom prst="rect">
            <a:avLst/>
          </a:prstGeom>
        </p:spPr>
      </p:pic>
    </p:spTree>
    <p:extLst>
      <p:ext uri="{BB962C8B-B14F-4D97-AF65-F5344CB8AC3E}">
        <p14:creationId xmlns:p14="http://schemas.microsoft.com/office/powerpoint/2010/main" val="3584374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Chart Placeholder 8"/>
          <p:cNvGraphicFramePr>
            <a:graphicFrameLocks/>
          </p:cNvGraphicFramePr>
          <p:nvPr>
            <p:extLst/>
          </p:nvPr>
        </p:nvGraphicFramePr>
        <p:xfrm>
          <a:off x="5806010" y="3866248"/>
          <a:ext cx="2999088" cy="25987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hart Placeholder 8"/>
          <p:cNvGraphicFramePr>
            <a:graphicFrameLocks/>
          </p:cNvGraphicFramePr>
          <p:nvPr>
            <p:extLst/>
          </p:nvPr>
        </p:nvGraphicFramePr>
        <p:xfrm>
          <a:off x="3032411" y="3807492"/>
          <a:ext cx="2999088" cy="25987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45338" y="872066"/>
            <a:ext cx="8571662" cy="558801"/>
          </a:xfrm>
        </p:spPr>
        <p:txBody>
          <a:bodyPr/>
          <a:lstStyle/>
          <a:p>
            <a:r>
              <a:rPr lang="en-GB" sz="2000" dirty="0" smtClean="0"/>
              <a:t>Headline stats: Overseas </a:t>
            </a:r>
            <a:r>
              <a:rPr lang="en-GB" sz="2000" dirty="0"/>
              <a:t>visits, spend and </a:t>
            </a:r>
            <a:r>
              <a:rPr lang="en-GB" sz="2000" dirty="0" smtClean="0"/>
              <a:t>nights to </a:t>
            </a:r>
            <a:r>
              <a:rPr lang="en-GB" sz="2000" b="1" dirty="0" smtClean="0"/>
              <a:t>Stratford Upon Avon</a:t>
            </a:r>
            <a:endParaRPr lang="en-GB" sz="2000" b="1" dirty="0"/>
          </a:p>
        </p:txBody>
      </p:sp>
      <p:graphicFrame>
        <p:nvGraphicFramePr>
          <p:cNvPr id="9" name="Chart Placeholder 8"/>
          <p:cNvGraphicFramePr>
            <a:graphicFrameLocks noGrp="1"/>
          </p:cNvGraphicFramePr>
          <p:nvPr>
            <p:ph type="chart" sz="quarter" idx="10"/>
            <p:extLst/>
          </p:nvPr>
        </p:nvGraphicFramePr>
        <p:xfrm>
          <a:off x="311882" y="3792861"/>
          <a:ext cx="2999088" cy="2598738"/>
        </p:xfrm>
        <a:graphic>
          <a:graphicData uri="http://schemas.openxmlformats.org/drawingml/2006/chart">
            <c:chart xmlns:c="http://schemas.openxmlformats.org/drawingml/2006/chart" xmlns:r="http://schemas.openxmlformats.org/officeDocument/2006/relationships" r:id="rId4"/>
          </a:graphicData>
        </a:graphic>
      </p:graphicFrame>
      <p:sp>
        <p:nvSpPr>
          <p:cNvPr id="15" name="Rectangle 14"/>
          <p:cNvSpPr/>
          <p:nvPr/>
        </p:nvSpPr>
        <p:spPr>
          <a:xfrm>
            <a:off x="5916053" y="3792861"/>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6" name="Rectangle 15"/>
          <p:cNvSpPr/>
          <p:nvPr/>
        </p:nvSpPr>
        <p:spPr>
          <a:xfrm>
            <a:off x="3181338" y="3792861"/>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Rectangle 16"/>
          <p:cNvSpPr/>
          <p:nvPr/>
        </p:nvSpPr>
        <p:spPr>
          <a:xfrm>
            <a:off x="446623" y="3792861"/>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8" name="Chart Placeholder 8"/>
          <p:cNvGraphicFramePr>
            <a:graphicFrameLocks/>
          </p:cNvGraphicFramePr>
          <p:nvPr>
            <p:extLst/>
          </p:nvPr>
        </p:nvGraphicFramePr>
        <p:xfrm>
          <a:off x="4167843" y="3442322"/>
          <a:ext cx="4484210" cy="316727"/>
        </p:xfrm>
        <a:graphic>
          <a:graphicData uri="http://schemas.openxmlformats.org/drawingml/2006/chart">
            <c:chart xmlns:c="http://schemas.openxmlformats.org/drawingml/2006/chart" xmlns:r="http://schemas.openxmlformats.org/officeDocument/2006/relationships" r:id="rId5"/>
          </a:graphicData>
        </a:graphic>
      </p:graphicFrame>
      <p:sp>
        <p:nvSpPr>
          <p:cNvPr id="21" name="Title 1"/>
          <p:cNvSpPr txBox="1">
            <a:spLocks/>
          </p:cNvSpPr>
          <p:nvPr/>
        </p:nvSpPr>
        <p:spPr>
          <a:xfrm>
            <a:off x="446623" y="2085974"/>
            <a:ext cx="8149762" cy="312177"/>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400" b="1" smtClean="0">
                <a:solidFill>
                  <a:srgbClr val="120742"/>
                </a:solidFill>
              </a:rPr>
              <a:t>Visits, Spend and Nights to Stratford Upon Avon 3 year average for 2014-16</a:t>
            </a:r>
            <a:endParaRPr sz="1400" b="1">
              <a:solidFill>
                <a:srgbClr val="120742"/>
              </a:solidFill>
            </a:endParaRPr>
          </a:p>
        </p:txBody>
      </p:sp>
      <p:sp>
        <p:nvSpPr>
          <p:cNvPr id="22" name="Rectangle 21"/>
          <p:cNvSpPr/>
          <p:nvPr/>
        </p:nvSpPr>
        <p:spPr>
          <a:xfrm>
            <a:off x="443426" y="2365131"/>
            <a:ext cx="2736000" cy="98553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3" name="Rectangle 22"/>
          <p:cNvSpPr/>
          <p:nvPr/>
        </p:nvSpPr>
        <p:spPr>
          <a:xfrm>
            <a:off x="3182623" y="2365469"/>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4" name="Rectangle 23"/>
          <p:cNvSpPr/>
          <p:nvPr/>
        </p:nvSpPr>
        <p:spPr>
          <a:xfrm>
            <a:off x="5917338" y="2365469"/>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25" name="Table 24"/>
          <p:cNvGraphicFramePr>
            <a:graphicFrameLocks noGrp="1"/>
          </p:cNvGraphicFramePr>
          <p:nvPr>
            <p:extLst/>
          </p:nvPr>
        </p:nvGraphicFramePr>
        <p:xfrm>
          <a:off x="512031" y="2398152"/>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Visits</a:t>
                      </a:r>
                      <a:r>
                        <a:rPr lang="en-GB" sz="1200" b="1" baseline="0" dirty="0" smtClean="0">
                          <a:solidFill>
                            <a:schemeClr val="tx1"/>
                          </a:solidFill>
                          <a:latin typeface="Arial" panose="020B0604020202020204" pitchFamily="34" charset="0"/>
                          <a:cs typeface="Arial" panose="020B0604020202020204" pitchFamily="34" charset="0"/>
                        </a:rPr>
                        <a:t> (000s)</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Stratford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123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Stratford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62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6" name="Table 25"/>
          <p:cNvGraphicFramePr>
            <a:graphicFrameLocks noGrp="1"/>
          </p:cNvGraphicFramePr>
          <p:nvPr>
            <p:extLst/>
          </p:nvPr>
        </p:nvGraphicFramePr>
        <p:xfrm>
          <a:off x="3246300" y="2419246"/>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Spend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Stratford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43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Stratford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7" name="Table 26"/>
          <p:cNvGraphicFramePr>
            <a:graphicFrameLocks noGrp="1"/>
          </p:cNvGraphicFramePr>
          <p:nvPr>
            <p:extLst/>
          </p:nvPr>
        </p:nvGraphicFramePr>
        <p:xfrm>
          <a:off x="5991069" y="2442277"/>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Nights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Stratford</a:t>
                      </a:r>
                      <a:r>
                        <a:rPr lang="en-GB" sz="1000" b="1" baseline="0" dirty="0" smtClean="0">
                          <a:solidFill>
                            <a:schemeClr val="tx1"/>
                          </a:solidFill>
                          <a:latin typeface="Arial" panose="020B0604020202020204" pitchFamily="34" charset="0"/>
                          <a:cs typeface="Arial" panose="020B0604020202020204" pitchFamily="34" charset="0"/>
                        </a:rPr>
                        <a:t> </a:t>
                      </a:r>
                      <a:r>
                        <a:rPr lang="en-GB" sz="1000" b="1" dirty="0" smtClean="0">
                          <a:solidFill>
                            <a:schemeClr val="tx1"/>
                          </a:solidFill>
                          <a:latin typeface="Arial" panose="020B0604020202020204" pitchFamily="34" charset="0"/>
                          <a:cs typeface="Arial" panose="020B0604020202020204" pitchFamily="34" charset="0"/>
                        </a:rPr>
                        <a:t>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0.6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Stratford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0.3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8" name="Chart 27"/>
          <p:cNvGraphicFramePr/>
          <p:nvPr>
            <p:extLst/>
          </p:nvPr>
        </p:nvGraphicFramePr>
        <p:xfrm>
          <a:off x="243079" y="4113313"/>
          <a:ext cx="2867544" cy="122973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0" name="Chart 29"/>
          <p:cNvGraphicFramePr/>
          <p:nvPr>
            <p:extLst/>
          </p:nvPr>
        </p:nvGraphicFramePr>
        <p:xfrm>
          <a:off x="5722117" y="4145698"/>
          <a:ext cx="2867544" cy="122973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1" name="Chart 30"/>
          <p:cNvGraphicFramePr/>
          <p:nvPr>
            <p:extLst/>
          </p:nvPr>
        </p:nvGraphicFramePr>
        <p:xfrm>
          <a:off x="2980829" y="4145698"/>
          <a:ext cx="2867544" cy="1229730"/>
        </p:xfrm>
        <a:graphic>
          <a:graphicData uri="http://schemas.openxmlformats.org/drawingml/2006/chart">
            <c:chart xmlns:c="http://schemas.openxmlformats.org/drawingml/2006/chart" xmlns:r="http://schemas.openxmlformats.org/officeDocument/2006/relationships" r:id="rId8"/>
          </a:graphicData>
        </a:graphic>
      </p:graphicFrame>
      <p:sp>
        <p:nvSpPr>
          <p:cNvPr id="32" name="Text Placeholder 5"/>
          <p:cNvSpPr txBox="1">
            <a:spLocks/>
          </p:cNvSpPr>
          <p:nvPr/>
        </p:nvSpPr>
        <p:spPr>
          <a:xfrm>
            <a:off x="445338" y="1430866"/>
            <a:ext cx="8277523" cy="667927"/>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Stratford-Upon-Avon attracts 123,000 visitors annually, around half of which are holiday visitors. </a:t>
            </a:r>
          </a:p>
        </p:txBody>
      </p:sp>
      <p:sp>
        <p:nvSpPr>
          <p:cNvPr id="33" name="TextBox 32"/>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Please note figures exclude visitors that did not stay in the UK overnight </a:t>
            </a:r>
            <a:endParaRPr lang="en-GB" sz="900" dirty="0">
              <a:latin typeface="Arial" panose="020B0604020202020204" pitchFamily="34" charset="0"/>
              <a:cs typeface="Arial" panose="020B0604020202020204" pitchFamily="34" charset="0"/>
            </a:endParaRPr>
          </a:p>
        </p:txBody>
      </p:sp>
      <p:sp>
        <p:nvSpPr>
          <p:cNvPr id="34" name="Title 1"/>
          <p:cNvSpPr txBox="1">
            <a:spLocks/>
          </p:cNvSpPr>
          <p:nvPr/>
        </p:nvSpPr>
        <p:spPr>
          <a:xfrm>
            <a:off x="445338" y="3412802"/>
            <a:ext cx="8149762" cy="3311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5 Year Trend</a:t>
            </a:r>
            <a:endParaRPr lang="en-GB" sz="1400" b="1" dirty="0">
              <a:solidFill>
                <a:schemeClr val="tx1"/>
              </a:solidFill>
            </a:endParaRPr>
          </a:p>
        </p:txBody>
      </p:sp>
      <p:sp>
        <p:nvSpPr>
          <p:cNvPr id="35" name="Rectangle 34"/>
          <p:cNvSpPr/>
          <p:nvPr/>
        </p:nvSpPr>
        <p:spPr>
          <a:xfrm>
            <a:off x="6664036" y="617314"/>
            <a:ext cx="21397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Stratford Upon Avon</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70309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and source markets: All visitors and holiday visitors</a:t>
            </a:r>
            <a:endParaRPr lang="en-GB" sz="2200" dirty="0"/>
          </a:p>
        </p:txBody>
      </p:sp>
      <p:sp>
        <p:nvSpPr>
          <p:cNvPr id="28" name="Rectangle 27"/>
          <p:cNvSpPr/>
          <p:nvPr/>
        </p:nvSpPr>
        <p:spPr>
          <a:xfrm>
            <a:off x="477670" y="2401477"/>
            <a:ext cx="8132930"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30"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Half of visits to Stratford-Upon-Avon are for the purpose of holiday. These holiday visitors are most commonly from  France, USA and Germany. When it comes to activities, holiday visitors to Stratford-Upon-Avon are more likely than the UK average to visit castles/historic houses and parks or gardens.   </a:t>
            </a:r>
          </a:p>
        </p:txBody>
      </p:sp>
      <p:sp>
        <p:nvSpPr>
          <p:cNvPr id="83" name="TextBox 82"/>
          <p:cNvSpPr txBox="1"/>
          <p:nvPr/>
        </p:nvSpPr>
        <p:spPr>
          <a:xfrm>
            <a:off x="477669" y="6564571"/>
            <a:ext cx="5991369" cy="230832"/>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Activities from IPS 2016 only</a:t>
            </a:r>
            <a:endParaRPr lang="en-GB" sz="900" dirty="0">
              <a:solidFill>
                <a:srgbClr val="120742"/>
              </a:solidFill>
              <a:latin typeface="Arial" panose="020B0604020202020204" pitchFamily="34" charset="0"/>
              <a:cs typeface="Arial" panose="020B0604020202020204" pitchFamily="34" charset="0"/>
            </a:endParaRPr>
          </a:p>
        </p:txBody>
      </p:sp>
      <p:sp>
        <p:nvSpPr>
          <p:cNvPr id="10" name="Rectangle 9"/>
          <p:cNvSpPr/>
          <p:nvPr/>
        </p:nvSpPr>
        <p:spPr>
          <a:xfrm>
            <a:off x="475424" y="2401475"/>
            <a:ext cx="3217425"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1" name="Rectangle 10"/>
          <p:cNvSpPr/>
          <p:nvPr/>
        </p:nvSpPr>
        <p:spPr>
          <a:xfrm>
            <a:off x="3692848" y="4564792"/>
            <a:ext cx="4917751"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2" name="Table 11"/>
          <p:cNvGraphicFramePr>
            <a:graphicFrameLocks noGrp="1"/>
          </p:cNvGraphicFramePr>
          <p:nvPr>
            <p:extLst/>
          </p:nvPr>
        </p:nvGraphicFramePr>
        <p:xfrm>
          <a:off x="518985" y="5072415"/>
          <a:ext cx="3132000" cy="990600"/>
        </p:xfrm>
        <a:graphic>
          <a:graphicData uri="http://schemas.openxmlformats.org/drawingml/2006/table">
            <a:tbl>
              <a:tblPr firstRow="1" bandRow="1">
                <a:tableStyleId>{5C22544A-7EE6-4342-B048-85BDC9FD1C3A}</a:tableStyleId>
              </a:tblPr>
              <a:tblGrid>
                <a:gridCol w="540000"/>
                <a:gridCol w="504000"/>
                <a:gridCol w="540000"/>
                <a:gridCol w="504000"/>
                <a:gridCol w="540000"/>
                <a:gridCol w="504000"/>
              </a:tblGrid>
              <a:tr h="215862">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France</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USA</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Germany</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r>
              <a:tr h="278461">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12.2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9.7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8.7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£14.3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£11.7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£11.9</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sp>
        <p:nvSpPr>
          <p:cNvPr id="3" name="TextBox 2"/>
          <p:cNvSpPr txBox="1"/>
          <p:nvPr/>
        </p:nvSpPr>
        <p:spPr>
          <a:xfrm>
            <a:off x="518985" y="4568801"/>
            <a:ext cx="3173862" cy="646331"/>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Top 3 source markets for holiday visitors to Stratford-Upon-Avon (ranked by visits)</a:t>
            </a:r>
            <a:endParaRPr lang="en-GB" sz="1200" b="1" dirty="0">
              <a:solidFill>
                <a:srgbClr val="120742"/>
              </a:solidFill>
              <a:latin typeface="Arial" panose="020B0604020202020204" pitchFamily="34" charset="0"/>
              <a:cs typeface="Arial" panose="020B0604020202020204" pitchFamily="34" charset="0"/>
            </a:endParaRPr>
          </a:p>
        </p:txBody>
      </p:sp>
      <p:sp>
        <p:nvSpPr>
          <p:cNvPr id="14" name="Rectangle 13"/>
          <p:cNvSpPr/>
          <p:nvPr/>
        </p:nvSpPr>
        <p:spPr>
          <a:xfrm>
            <a:off x="477670" y="4564792"/>
            <a:ext cx="3215177"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TextBox 16"/>
          <p:cNvSpPr txBox="1"/>
          <p:nvPr/>
        </p:nvSpPr>
        <p:spPr>
          <a:xfrm>
            <a:off x="3690248" y="4583332"/>
            <a:ext cx="4920350" cy="276999"/>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Activities conducted by holiday visitors to Stratford-Upon-Avon</a:t>
            </a:r>
            <a:endParaRPr lang="en-GB" sz="1200" b="1" dirty="0">
              <a:solidFill>
                <a:srgbClr val="120742"/>
              </a:solidFill>
              <a:latin typeface="Arial" panose="020B0604020202020204" pitchFamily="34" charset="0"/>
              <a:cs typeface="Arial" panose="020B0604020202020204" pitchFamily="34" charset="0"/>
            </a:endParaRPr>
          </a:p>
        </p:txBody>
      </p:sp>
      <p:graphicFrame>
        <p:nvGraphicFramePr>
          <p:cNvPr id="22" name="Chart 21"/>
          <p:cNvGraphicFramePr/>
          <p:nvPr>
            <p:extLst/>
          </p:nvPr>
        </p:nvGraphicFramePr>
        <p:xfrm>
          <a:off x="477670" y="2421910"/>
          <a:ext cx="3146979" cy="20440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Picture Placeholder 7"/>
          <p:cNvGraphicFramePr>
            <a:graphicFrameLocks/>
          </p:cNvGraphicFramePr>
          <p:nvPr>
            <p:extLst/>
          </p:nvPr>
        </p:nvGraphicFramePr>
        <p:xfrm>
          <a:off x="3692849" y="2421910"/>
          <a:ext cx="4917750" cy="212835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Picture Placeholder 7"/>
          <p:cNvGraphicFramePr>
            <a:graphicFrameLocks/>
          </p:cNvGraphicFramePr>
          <p:nvPr>
            <p:extLst/>
          </p:nvPr>
        </p:nvGraphicFramePr>
        <p:xfrm>
          <a:off x="3734161" y="4836641"/>
          <a:ext cx="4876437" cy="1328892"/>
        </p:xfrm>
        <a:graphic>
          <a:graphicData uri="http://schemas.openxmlformats.org/drawingml/2006/chart">
            <c:chart xmlns:c="http://schemas.openxmlformats.org/drawingml/2006/chart" xmlns:r="http://schemas.openxmlformats.org/officeDocument/2006/relationships" r:id="rId5"/>
          </a:graphicData>
        </a:graphic>
      </p:graphicFrame>
      <p:sp>
        <p:nvSpPr>
          <p:cNvPr id="16" name="Rectangle 15"/>
          <p:cNvSpPr/>
          <p:nvPr/>
        </p:nvSpPr>
        <p:spPr>
          <a:xfrm>
            <a:off x="6664036" y="617314"/>
            <a:ext cx="21397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Stratford Upon Avon</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21899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200" dirty="0" smtClean="0"/>
              <a:t>Demographics and holiday characteristics: Holiday visitors</a:t>
            </a:r>
            <a:endParaRPr lang="en-GB" sz="2200" dirty="0"/>
          </a:p>
        </p:txBody>
      </p:sp>
      <p:graphicFrame>
        <p:nvGraphicFramePr>
          <p:cNvPr id="31" name="Picture Placeholder 7"/>
          <p:cNvGraphicFramePr>
            <a:graphicFrameLocks/>
          </p:cNvGraphicFramePr>
          <p:nvPr>
            <p:extLst/>
          </p:nvPr>
        </p:nvGraphicFramePr>
        <p:xfrm>
          <a:off x="5807890" y="2504304"/>
          <a:ext cx="2947302" cy="1972620"/>
        </p:xfrm>
        <a:graphic>
          <a:graphicData uri="http://schemas.openxmlformats.org/drawingml/2006/chart">
            <c:chart xmlns:c="http://schemas.openxmlformats.org/drawingml/2006/chart" xmlns:r="http://schemas.openxmlformats.org/officeDocument/2006/relationships" r:id="rId2"/>
          </a:graphicData>
        </a:graphic>
      </p:graphicFrame>
      <p:sp>
        <p:nvSpPr>
          <p:cNvPr id="32" name="Title 1"/>
          <p:cNvSpPr txBox="1">
            <a:spLocks/>
          </p:cNvSpPr>
          <p:nvPr/>
        </p:nvSpPr>
        <p:spPr>
          <a:xfrm>
            <a:off x="6705615" y="2310204"/>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Duration*</a:t>
            </a:r>
            <a:endParaRPr sz="1000" b="1">
              <a:solidFill>
                <a:srgbClr val="120742"/>
              </a:solidFill>
            </a:endParaRPr>
          </a:p>
        </p:txBody>
      </p:sp>
      <p:sp>
        <p:nvSpPr>
          <p:cNvPr id="35" name="Title 1"/>
          <p:cNvSpPr txBox="1">
            <a:spLocks/>
          </p:cNvSpPr>
          <p:nvPr/>
        </p:nvSpPr>
        <p:spPr>
          <a:xfrm>
            <a:off x="3986176" y="231041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Seasonality</a:t>
            </a:r>
            <a:endParaRPr sz="1000" b="1">
              <a:solidFill>
                <a:srgbClr val="120742"/>
              </a:solidFill>
            </a:endParaRPr>
          </a:p>
        </p:txBody>
      </p:sp>
      <p:sp>
        <p:nvSpPr>
          <p:cNvPr id="39" name="Title 1"/>
          <p:cNvSpPr txBox="1">
            <a:spLocks/>
          </p:cNvSpPr>
          <p:nvPr/>
        </p:nvSpPr>
        <p:spPr>
          <a:xfrm>
            <a:off x="6705615" y="4278048"/>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Type</a:t>
            </a:r>
            <a:endParaRPr sz="1000" b="1">
              <a:solidFill>
                <a:srgbClr val="120742"/>
              </a:solidFill>
            </a:endParaRPr>
          </a:p>
        </p:txBody>
      </p:sp>
      <p:graphicFrame>
        <p:nvGraphicFramePr>
          <p:cNvPr id="42" name="Chart 41"/>
          <p:cNvGraphicFramePr/>
          <p:nvPr>
            <p:extLst/>
          </p:nvPr>
        </p:nvGraphicFramePr>
        <p:xfrm>
          <a:off x="3126097" y="4350883"/>
          <a:ext cx="1352333" cy="1930793"/>
        </p:xfrm>
        <a:graphic>
          <a:graphicData uri="http://schemas.openxmlformats.org/drawingml/2006/chart">
            <c:chart xmlns:c="http://schemas.openxmlformats.org/drawingml/2006/chart" xmlns:r="http://schemas.openxmlformats.org/officeDocument/2006/relationships" r:id="rId3"/>
          </a:graphicData>
        </a:graphic>
      </p:graphicFrame>
      <p:sp>
        <p:nvSpPr>
          <p:cNvPr id="43" name="Title 1"/>
          <p:cNvSpPr txBox="1">
            <a:spLocks/>
          </p:cNvSpPr>
          <p:nvPr/>
        </p:nvSpPr>
        <p:spPr>
          <a:xfrm>
            <a:off x="3562070" y="4278048"/>
            <a:ext cx="2187117"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Average spend**</a:t>
            </a:r>
            <a:endParaRPr sz="1000" b="1">
              <a:solidFill>
                <a:srgbClr val="120742"/>
              </a:solidFill>
            </a:endParaRPr>
          </a:p>
        </p:txBody>
      </p:sp>
      <p:sp>
        <p:nvSpPr>
          <p:cNvPr id="50" name="Rectangle 49"/>
          <p:cNvSpPr/>
          <p:nvPr/>
        </p:nvSpPr>
        <p:spPr>
          <a:xfrm>
            <a:off x="477670" y="2260446"/>
            <a:ext cx="2648427"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3" name="Rectangle 52"/>
          <p:cNvSpPr/>
          <p:nvPr/>
        </p:nvSpPr>
        <p:spPr>
          <a:xfrm>
            <a:off x="3126097" y="2260446"/>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4" name="Rectangle 53"/>
          <p:cNvSpPr/>
          <p:nvPr/>
        </p:nvSpPr>
        <p:spPr>
          <a:xfrm>
            <a:off x="3126097" y="4191239"/>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5" name="Rectangle 54"/>
          <p:cNvSpPr/>
          <p:nvPr/>
        </p:nvSpPr>
        <p:spPr>
          <a:xfrm>
            <a:off x="5774524" y="2260445"/>
            <a:ext cx="3029289"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6"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Overseas holiday visitors to Stratford-Upon-Avon tend to be older than holiday visitors to the UK in general. They are also more likely to be on a package holiday and to be visiting between April and June.</a:t>
            </a:r>
          </a:p>
        </p:txBody>
      </p:sp>
      <p:sp>
        <p:nvSpPr>
          <p:cNvPr id="21" name="Rectangle 20"/>
          <p:cNvSpPr/>
          <p:nvPr/>
        </p:nvSpPr>
        <p:spPr>
          <a:xfrm>
            <a:off x="5774524" y="2260446"/>
            <a:ext cx="3029289"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7" name="Title 1"/>
          <p:cNvSpPr txBox="1">
            <a:spLocks/>
          </p:cNvSpPr>
          <p:nvPr/>
        </p:nvSpPr>
        <p:spPr>
          <a:xfrm>
            <a:off x="1589384" y="2364605"/>
            <a:ext cx="849839"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Age</a:t>
            </a:r>
            <a:endParaRPr sz="1000" b="1">
              <a:solidFill>
                <a:srgbClr val="120742"/>
              </a:solidFill>
            </a:endParaRPr>
          </a:p>
        </p:txBody>
      </p:sp>
      <p:sp>
        <p:nvSpPr>
          <p:cNvPr id="30" name="TextBox 29"/>
          <p:cNvSpPr txBox="1"/>
          <p:nvPr/>
        </p:nvSpPr>
        <p:spPr>
          <a:xfrm>
            <a:off x="477669" y="6342959"/>
            <a:ext cx="8277523" cy="507831"/>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*Note that duration </a:t>
            </a:r>
            <a:r>
              <a:rPr lang="en-GB" sz="900" i="1" dirty="0" smtClean="0">
                <a:solidFill>
                  <a:srgbClr val="120742"/>
                </a:solidFill>
                <a:latin typeface="Arial" panose="020B0604020202020204" pitchFamily="34" charset="0"/>
                <a:cs typeface="Arial" panose="020B0604020202020204" pitchFamily="34" charset="0"/>
              </a:rPr>
              <a:t>chart</a:t>
            </a:r>
            <a:r>
              <a:rPr lang="en-GB" sz="900" dirty="0" smtClean="0">
                <a:solidFill>
                  <a:srgbClr val="120742"/>
                </a:solidFill>
                <a:latin typeface="Arial" panose="020B0604020202020204" pitchFamily="34" charset="0"/>
                <a:cs typeface="Arial" panose="020B0604020202020204" pitchFamily="34" charset="0"/>
              </a:rPr>
              <a:t> refers to length of holiday overall  for visitors to town, and </a:t>
            </a:r>
            <a:r>
              <a:rPr lang="en-GB" sz="900" i="1" dirty="0" smtClean="0">
                <a:solidFill>
                  <a:srgbClr val="120742"/>
                </a:solidFill>
                <a:latin typeface="Arial" panose="020B0604020202020204" pitchFamily="34" charset="0"/>
                <a:cs typeface="Arial" panose="020B0604020202020204" pitchFamily="34" charset="0"/>
              </a:rPr>
              <a:t>average</a:t>
            </a:r>
            <a:r>
              <a:rPr lang="en-GB" sz="900" dirty="0" smtClean="0">
                <a:solidFill>
                  <a:srgbClr val="120742"/>
                </a:solidFill>
                <a:latin typeface="Arial" panose="020B0604020202020204" pitchFamily="34" charset="0"/>
                <a:cs typeface="Arial" panose="020B0604020202020204" pitchFamily="34" charset="0"/>
              </a:rPr>
              <a:t>  </a:t>
            </a:r>
            <a:r>
              <a:rPr lang="en-GB" sz="900" i="1" dirty="0" smtClean="0">
                <a:solidFill>
                  <a:srgbClr val="120742"/>
                </a:solidFill>
                <a:latin typeface="Arial" panose="020B0604020202020204" pitchFamily="34" charset="0"/>
                <a:cs typeface="Arial" panose="020B0604020202020204" pitchFamily="34" charset="0"/>
              </a:rPr>
              <a:t>duration </a:t>
            </a:r>
            <a:r>
              <a:rPr lang="en-GB" sz="900" dirty="0" smtClean="0">
                <a:solidFill>
                  <a:srgbClr val="120742"/>
                </a:solidFill>
                <a:latin typeface="Arial" panose="020B0604020202020204" pitchFamily="34" charset="0"/>
                <a:cs typeface="Arial" panose="020B0604020202020204" pitchFamily="34" charset="0"/>
              </a:rPr>
              <a:t>refers to duration in specified town. **Spend </a:t>
            </a:r>
            <a:r>
              <a:rPr lang="en-GB" sz="900" dirty="0">
                <a:solidFill>
                  <a:srgbClr val="120742"/>
                </a:solidFill>
                <a:latin typeface="Arial" panose="020B0604020202020204" pitchFamily="34" charset="0"/>
                <a:cs typeface="Arial" panose="020B0604020202020204" pitchFamily="34" charset="0"/>
              </a:rPr>
              <a:t>is for the stay in the city/town only, whereas spend for the UK covers the whole </a:t>
            </a:r>
            <a:r>
              <a:rPr lang="en-GB" sz="900" dirty="0" smtClean="0">
                <a:solidFill>
                  <a:srgbClr val="120742"/>
                </a:solidFill>
                <a:latin typeface="Arial" panose="020B0604020202020204" pitchFamily="34" charset="0"/>
                <a:cs typeface="Arial" panose="020B0604020202020204" pitchFamily="34" charset="0"/>
              </a:rPr>
              <a:t>trip.  UK average duration and spend is higher than town average due to cumulative visits to other areas for UK visitors. </a:t>
            </a:r>
            <a:endParaRPr lang="en-GB" sz="900" dirty="0">
              <a:solidFill>
                <a:srgbClr val="120742"/>
              </a:solidFill>
              <a:latin typeface="Arial" panose="020B0604020202020204" pitchFamily="34" charset="0"/>
              <a:cs typeface="Arial" panose="020B0604020202020204" pitchFamily="34" charset="0"/>
            </a:endParaRPr>
          </a:p>
        </p:txBody>
      </p:sp>
      <p:graphicFrame>
        <p:nvGraphicFramePr>
          <p:cNvPr id="36" name="Chart 35"/>
          <p:cNvGraphicFramePr/>
          <p:nvPr>
            <p:extLst/>
          </p:nvPr>
        </p:nvGraphicFramePr>
        <p:xfrm>
          <a:off x="4422191" y="4350883"/>
          <a:ext cx="1352333" cy="1930793"/>
        </p:xfrm>
        <a:graphic>
          <a:graphicData uri="http://schemas.openxmlformats.org/drawingml/2006/chart">
            <c:chart xmlns:c="http://schemas.openxmlformats.org/drawingml/2006/chart" xmlns:r="http://schemas.openxmlformats.org/officeDocument/2006/relationships" r:id="rId4"/>
          </a:graphicData>
        </a:graphic>
      </p:graphicFrame>
      <p:sp>
        <p:nvSpPr>
          <p:cNvPr id="41" name="Title 1"/>
          <p:cNvSpPr txBox="1">
            <a:spLocks/>
          </p:cNvSpPr>
          <p:nvPr/>
        </p:nvSpPr>
        <p:spPr>
          <a:xfrm>
            <a:off x="3328633"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C00000"/>
                </a:solidFill>
              </a:rPr>
              <a:t>For whole trip</a:t>
            </a:r>
            <a:endParaRPr sz="1000" b="1">
              <a:solidFill>
                <a:srgbClr val="C00000"/>
              </a:solidFill>
            </a:endParaRPr>
          </a:p>
        </p:txBody>
      </p:sp>
      <p:sp>
        <p:nvSpPr>
          <p:cNvPr id="44" name="Title 1"/>
          <p:cNvSpPr txBox="1">
            <a:spLocks/>
          </p:cNvSpPr>
          <p:nvPr/>
        </p:nvSpPr>
        <p:spPr>
          <a:xfrm>
            <a:off x="4498529"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C00000"/>
                </a:solidFill>
              </a:rPr>
              <a:t>Per night</a:t>
            </a:r>
            <a:endParaRPr sz="1000" b="1">
              <a:solidFill>
                <a:srgbClr val="C00000"/>
              </a:solidFill>
            </a:endParaRPr>
          </a:p>
        </p:txBody>
      </p:sp>
      <p:cxnSp>
        <p:nvCxnSpPr>
          <p:cNvPr id="6" name="Straight Connector 5"/>
          <p:cNvCxnSpPr/>
          <p:nvPr/>
        </p:nvCxnSpPr>
        <p:spPr>
          <a:xfrm flipV="1">
            <a:off x="4450310" y="4593119"/>
            <a:ext cx="0" cy="931381"/>
          </a:xfrm>
          <a:prstGeom prst="line">
            <a:avLst/>
          </a:prstGeom>
          <a:ln w="9525">
            <a:solidFill>
              <a:schemeClr val="bg1">
                <a:lumMod val="65000"/>
              </a:schemeClr>
            </a:solidFill>
            <a:prstDash val="dash"/>
          </a:ln>
        </p:spPr>
        <p:style>
          <a:lnRef idx="2">
            <a:schemeClr val="accent1"/>
          </a:lnRef>
          <a:fillRef idx="0">
            <a:schemeClr val="accent1"/>
          </a:fillRef>
          <a:effectRef idx="1">
            <a:schemeClr val="accent1"/>
          </a:effectRef>
          <a:fontRef idx="minor">
            <a:schemeClr val="tx1"/>
          </a:fontRef>
        </p:style>
      </p:cxnSp>
      <p:sp>
        <p:nvSpPr>
          <p:cNvPr id="45" name="Title 1"/>
          <p:cNvSpPr txBox="1">
            <a:spLocks/>
          </p:cNvSpPr>
          <p:nvPr/>
        </p:nvSpPr>
        <p:spPr>
          <a:xfrm>
            <a:off x="5648327" y="2518354"/>
            <a:ext cx="109110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b="1" i="1" smtClean="0">
                <a:solidFill>
                  <a:srgbClr val="120742"/>
                </a:solidFill>
              </a:rPr>
              <a:t>Ave. duration in area</a:t>
            </a:r>
            <a:endParaRPr sz="1000" b="1" i="1">
              <a:solidFill>
                <a:srgbClr val="120742"/>
              </a:solidFill>
            </a:endParaRPr>
          </a:p>
        </p:txBody>
      </p:sp>
      <p:sp>
        <p:nvSpPr>
          <p:cNvPr id="46" name="Title 1"/>
          <p:cNvSpPr txBox="1">
            <a:spLocks/>
          </p:cNvSpPr>
          <p:nvPr/>
        </p:nvSpPr>
        <p:spPr>
          <a:xfrm>
            <a:off x="6561266"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dirty="0" smtClean="0">
                <a:solidFill>
                  <a:srgbClr val="120742"/>
                </a:solidFill>
              </a:rPr>
              <a:t>4.0</a:t>
            </a:r>
            <a:endParaRPr sz="1000" dirty="0">
              <a:solidFill>
                <a:srgbClr val="120742"/>
              </a:solidFill>
            </a:endParaRPr>
          </a:p>
        </p:txBody>
      </p:sp>
      <p:sp>
        <p:nvSpPr>
          <p:cNvPr id="3" name="TextBox 2"/>
          <p:cNvSpPr txBox="1"/>
          <p:nvPr/>
        </p:nvSpPr>
        <p:spPr>
          <a:xfrm>
            <a:off x="3174354" y="4976534"/>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£354</a:t>
            </a:r>
            <a:endParaRPr lang="en-GB" sz="1200" b="1" dirty="0">
              <a:solidFill>
                <a:srgbClr val="120742"/>
              </a:solidFill>
              <a:latin typeface="Arial" pitchFamily="34" charset="0"/>
              <a:cs typeface="Arial" pitchFamily="34" charset="0"/>
            </a:endParaRPr>
          </a:p>
        </p:txBody>
      </p:sp>
      <p:sp>
        <p:nvSpPr>
          <p:cNvPr id="59" name="TextBox 58"/>
          <p:cNvSpPr txBox="1"/>
          <p:nvPr/>
        </p:nvSpPr>
        <p:spPr>
          <a:xfrm>
            <a:off x="4532907"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£96</a:t>
            </a:r>
            <a:endParaRPr lang="en-GB" sz="1200" b="1" dirty="0">
              <a:solidFill>
                <a:srgbClr val="120742"/>
              </a:solidFill>
              <a:latin typeface="Arial" pitchFamily="34" charset="0"/>
              <a:cs typeface="Arial" pitchFamily="34" charset="0"/>
            </a:endParaRPr>
          </a:p>
        </p:txBody>
      </p:sp>
      <p:graphicFrame>
        <p:nvGraphicFramePr>
          <p:cNvPr id="37" name="Picture Placeholder 3"/>
          <p:cNvGraphicFramePr>
            <a:graphicFrameLocks/>
          </p:cNvGraphicFramePr>
          <p:nvPr>
            <p:extLst/>
          </p:nvPr>
        </p:nvGraphicFramePr>
        <p:xfrm>
          <a:off x="3117151" y="2518354"/>
          <a:ext cx="2722558" cy="1688444"/>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0" name="Picture Placeholder 3"/>
          <p:cNvGraphicFramePr>
            <a:graphicFrameLocks/>
          </p:cNvGraphicFramePr>
          <p:nvPr>
            <p:extLst/>
          </p:nvPr>
        </p:nvGraphicFramePr>
        <p:xfrm>
          <a:off x="5749187" y="4637234"/>
          <a:ext cx="3006005" cy="159280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3" name="Picture Placeholder 3"/>
          <p:cNvGraphicFramePr>
            <a:graphicFrameLocks/>
          </p:cNvGraphicFramePr>
          <p:nvPr>
            <p:extLst/>
          </p:nvPr>
        </p:nvGraphicFramePr>
        <p:xfrm>
          <a:off x="714860" y="2709095"/>
          <a:ext cx="2404988" cy="3125396"/>
        </p:xfrm>
        <a:graphic>
          <a:graphicData uri="http://schemas.openxmlformats.org/drawingml/2006/chart">
            <c:chart xmlns:c="http://schemas.openxmlformats.org/drawingml/2006/chart" xmlns:r="http://schemas.openxmlformats.org/officeDocument/2006/relationships" r:id="rId7"/>
          </a:graphicData>
        </a:graphic>
      </p:graphicFrame>
      <p:sp>
        <p:nvSpPr>
          <p:cNvPr id="34" name="TextBox 33"/>
          <p:cNvSpPr txBox="1"/>
          <p:nvPr/>
        </p:nvSpPr>
        <p:spPr>
          <a:xfrm>
            <a:off x="352276" y="506126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0-15</a:t>
            </a:r>
            <a:endParaRPr lang="en-GB" sz="1200" dirty="0">
              <a:solidFill>
                <a:srgbClr val="120742"/>
              </a:solidFill>
              <a:latin typeface="Arial" pitchFamily="34" charset="0"/>
              <a:cs typeface="Arial" pitchFamily="34" charset="0"/>
            </a:endParaRPr>
          </a:p>
        </p:txBody>
      </p:sp>
      <p:sp>
        <p:nvSpPr>
          <p:cNvPr id="38" name="TextBox 37"/>
          <p:cNvSpPr txBox="1"/>
          <p:nvPr/>
        </p:nvSpPr>
        <p:spPr>
          <a:xfrm>
            <a:off x="352276" y="463898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16-24</a:t>
            </a:r>
            <a:endParaRPr lang="en-GB" sz="1200" dirty="0">
              <a:solidFill>
                <a:srgbClr val="120742"/>
              </a:solidFill>
              <a:latin typeface="Arial" pitchFamily="34" charset="0"/>
              <a:cs typeface="Arial" pitchFamily="34" charset="0"/>
            </a:endParaRPr>
          </a:p>
        </p:txBody>
      </p:sp>
      <p:sp>
        <p:nvSpPr>
          <p:cNvPr id="48" name="TextBox 47"/>
          <p:cNvSpPr txBox="1"/>
          <p:nvPr/>
        </p:nvSpPr>
        <p:spPr>
          <a:xfrm>
            <a:off x="352276" y="43182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25-34</a:t>
            </a:r>
            <a:endParaRPr lang="en-GB" sz="1200" dirty="0">
              <a:solidFill>
                <a:srgbClr val="120742"/>
              </a:solidFill>
              <a:latin typeface="Arial" pitchFamily="34" charset="0"/>
              <a:cs typeface="Arial" pitchFamily="34" charset="0"/>
            </a:endParaRPr>
          </a:p>
        </p:txBody>
      </p:sp>
      <p:sp>
        <p:nvSpPr>
          <p:cNvPr id="49" name="TextBox 48"/>
          <p:cNvSpPr txBox="1"/>
          <p:nvPr/>
        </p:nvSpPr>
        <p:spPr>
          <a:xfrm>
            <a:off x="352276" y="395311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35-44</a:t>
            </a:r>
            <a:endParaRPr lang="en-GB" sz="1200" dirty="0">
              <a:solidFill>
                <a:srgbClr val="120742"/>
              </a:solidFill>
              <a:latin typeface="Arial" pitchFamily="34" charset="0"/>
              <a:cs typeface="Arial" pitchFamily="34" charset="0"/>
            </a:endParaRPr>
          </a:p>
        </p:txBody>
      </p:sp>
      <p:sp>
        <p:nvSpPr>
          <p:cNvPr id="51" name="TextBox 50"/>
          <p:cNvSpPr txBox="1"/>
          <p:nvPr/>
        </p:nvSpPr>
        <p:spPr>
          <a:xfrm>
            <a:off x="352276" y="34673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45-54</a:t>
            </a:r>
            <a:endParaRPr lang="en-GB" sz="1200" dirty="0">
              <a:solidFill>
                <a:srgbClr val="120742"/>
              </a:solidFill>
              <a:latin typeface="Arial" pitchFamily="34" charset="0"/>
              <a:cs typeface="Arial" pitchFamily="34" charset="0"/>
            </a:endParaRPr>
          </a:p>
        </p:txBody>
      </p:sp>
      <p:sp>
        <p:nvSpPr>
          <p:cNvPr id="52" name="TextBox 51"/>
          <p:cNvSpPr txBox="1"/>
          <p:nvPr/>
        </p:nvSpPr>
        <p:spPr>
          <a:xfrm>
            <a:off x="352276" y="3069732"/>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55-64</a:t>
            </a:r>
            <a:endParaRPr lang="en-GB" sz="1200" dirty="0">
              <a:solidFill>
                <a:srgbClr val="120742"/>
              </a:solidFill>
              <a:latin typeface="Arial" pitchFamily="34" charset="0"/>
              <a:cs typeface="Arial" pitchFamily="34" charset="0"/>
            </a:endParaRPr>
          </a:p>
        </p:txBody>
      </p:sp>
      <p:sp>
        <p:nvSpPr>
          <p:cNvPr id="57" name="TextBox 56"/>
          <p:cNvSpPr txBox="1"/>
          <p:nvPr/>
        </p:nvSpPr>
        <p:spPr>
          <a:xfrm>
            <a:off x="352276" y="2730504"/>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65+</a:t>
            </a:r>
            <a:endParaRPr lang="en-GB" sz="1200" dirty="0">
              <a:solidFill>
                <a:srgbClr val="120742"/>
              </a:solidFill>
              <a:latin typeface="Arial" pitchFamily="34" charset="0"/>
              <a:cs typeface="Arial" pitchFamily="34" charset="0"/>
            </a:endParaRPr>
          </a:p>
        </p:txBody>
      </p:sp>
      <p:sp>
        <p:nvSpPr>
          <p:cNvPr id="61" name="Rectangle 60"/>
          <p:cNvSpPr/>
          <p:nvPr/>
        </p:nvSpPr>
        <p:spPr>
          <a:xfrm>
            <a:off x="6664036" y="617314"/>
            <a:ext cx="21397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Stratford Upon Avon</a:t>
            </a:r>
            <a:endParaRPr lang="en-GB" sz="1400" b="1" dirty="0">
              <a:latin typeface="Arial" panose="020B0604020202020204" pitchFamily="34" charset="0"/>
              <a:cs typeface="Arial" panose="020B0604020202020204" pitchFamily="34" charset="0"/>
            </a:endParaRPr>
          </a:p>
        </p:txBody>
      </p:sp>
      <p:sp>
        <p:nvSpPr>
          <p:cNvPr id="62" name="Title 1"/>
          <p:cNvSpPr txBox="1">
            <a:spLocks/>
          </p:cNvSpPr>
          <p:nvPr/>
        </p:nvSpPr>
        <p:spPr>
          <a:xfrm>
            <a:off x="7822842"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dirty="0" smtClean="0">
                <a:solidFill>
                  <a:srgbClr val="120742"/>
                </a:solidFill>
              </a:rPr>
              <a:t>6.4</a:t>
            </a:r>
            <a:endParaRPr sz="1000" dirty="0">
              <a:solidFill>
                <a:srgbClr val="120742"/>
              </a:solidFill>
            </a:endParaRPr>
          </a:p>
        </p:txBody>
      </p:sp>
      <p:sp>
        <p:nvSpPr>
          <p:cNvPr id="63" name="TextBox 62"/>
          <p:cNvSpPr txBox="1"/>
          <p:nvPr/>
        </p:nvSpPr>
        <p:spPr>
          <a:xfrm>
            <a:off x="3857623" y="4784264"/>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£644</a:t>
            </a:r>
            <a:endParaRPr lang="en-GB" sz="1200" b="1" dirty="0">
              <a:solidFill>
                <a:srgbClr val="120742"/>
              </a:solidFill>
              <a:latin typeface="Arial" pitchFamily="34" charset="0"/>
              <a:cs typeface="Arial" pitchFamily="34" charset="0"/>
            </a:endParaRPr>
          </a:p>
        </p:txBody>
      </p:sp>
      <p:sp>
        <p:nvSpPr>
          <p:cNvPr id="64" name="TextBox 63"/>
          <p:cNvSpPr txBox="1"/>
          <p:nvPr/>
        </p:nvSpPr>
        <p:spPr>
          <a:xfrm>
            <a:off x="5150538"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£101</a:t>
            </a:r>
            <a:endParaRPr lang="en-GB" sz="1200" b="1" dirty="0">
              <a:solidFill>
                <a:srgbClr val="120742"/>
              </a:solidFill>
              <a:latin typeface="Arial" pitchFamily="34" charset="0"/>
              <a:cs typeface="Arial" pitchFamily="34" charset="0"/>
            </a:endParaRPr>
          </a:p>
        </p:txBody>
      </p:sp>
    </p:spTree>
    <p:extLst>
      <p:ext uri="{BB962C8B-B14F-4D97-AF65-F5344CB8AC3E}">
        <p14:creationId xmlns:p14="http://schemas.microsoft.com/office/powerpoint/2010/main" val="11647255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Travel and destinations: Holiday visitors</a:t>
            </a:r>
            <a:endParaRPr lang="en-GB" sz="2200" dirty="0"/>
          </a:p>
        </p:txBody>
      </p:sp>
      <p:sp>
        <p:nvSpPr>
          <p:cNvPr id="35" name="Title 1"/>
          <p:cNvSpPr txBox="1">
            <a:spLocks/>
          </p:cNvSpPr>
          <p:nvPr/>
        </p:nvSpPr>
        <p:spPr>
          <a:xfrm>
            <a:off x="2286637" y="231576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latin typeface="Arial" panose="020B0604020202020204" pitchFamily="34" charset="0"/>
                <a:cs typeface="Arial" panose="020B0604020202020204" pitchFamily="34" charset="0"/>
              </a:rPr>
              <a:t>Mode of Travel </a:t>
            </a:r>
            <a:endParaRPr sz="1000" b="1">
              <a:solidFill>
                <a:srgbClr val="120742"/>
              </a:solidFill>
              <a:latin typeface="Arial" panose="020B0604020202020204" pitchFamily="34" charset="0"/>
              <a:cs typeface="Arial" panose="020B0604020202020204" pitchFamily="34" charset="0"/>
            </a:endParaRPr>
          </a:p>
        </p:txBody>
      </p:sp>
      <p:sp>
        <p:nvSpPr>
          <p:cNvPr id="56" name="Text Placeholder 5"/>
          <p:cNvSpPr txBox="1">
            <a:spLocks/>
          </p:cNvSpPr>
          <p:nvPr/>
        </p:nvSpPr>
        <p:spPr>
          <a:xfrm>
            <a:off x="477669" y="14414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Although airport is the most likely gateway, holiday visitors to Stratford-Upon-Avon are more likely than the UK average to arrive by seaport or rail. The top gateway regions are London and South East. </a:t>
            </a:r>
          </a:p>
        </p:txBody>
      </p:sp>
      <p:graphicFrame>
        <p:nvGraphicFramePr>
          <p:cNvPr id="22" name="Picture Placeholder 7"/>
          <p:cNvGraphicFramePr>
            <a:graphicFrameLocks/>
          </p:cNvGraphicFramePr>
          <p:nvPr>
            <p:extLst/>
          </p:nvPr>
        </p:nvGraphicFramePr>
        <p:xfrm>
          <a:off x="760640" y="2403463"/>
          <a:ext cx="3346910" cy="3639613"/>
        </p:xfrm>
        <a:graphic>
          <a:graphicData uri="http://schemas.openxmlformats.org/drawingml/2006/chart">
            <c:chart xmlns:c="http://schemas.openxmlformats.org/drawingml/2006/chart" xmlns:r="http://schemas.openxmlformats.org/officeDocument/2006/relationships" r:id="rId2"/>
          </a:graphicData>
        </a:graphic>
      </p:graphicFrame>
      <p:sp>
        <p:nvSpPr>
          <p:cNvPr id="23" name="Title 1"/>
          <p:cNvSpPr txBox="1">
            <a:spLocks/>
          </p:cNvSpPr>
          <p:nvPr/>
        </p:nvSpPr>
        <p:spPr>
          <a:xfrm>
            <a:off x="5711814" y="2311063"/>
            <a:ext cx="2017163" cy="420572"/>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latin typeface="Arial" panose="020B0604020202020204" pitchFamily="34" charset="0"/>
                <a:cs typeface="Arial" panose="020B0604020202020204" pitchFamily="34" charset="0"/>
              </a:rPr>
              <a:t>Top 5 Gateway Regions to Stratford-Upon-Avon*  (Top 5)</a:t>
            </a:r>
            <a:endParaRPr sz="1000" b="1">
              <a:solidFill>
                <a:srgbClr val="120742"/>
              </a:solidFill>
              <a:latin typeface="Arial" panose="020B0604020202020204" pitchFamily="34" charset="0"/>
              <a:cs typeface="Arial" panose="020B0604020202020204" pitchFamily="34" charset="0"/>
            </a:endParaRPr>
          </a:p>
        </p:txBody>
      </p:sp>
      <p:sp>
        <p:nvSpPr>
          <p:cNvPr id="24" name="TextBox 23"/>
          <p:cNvSpPr txBox="1"/>
          <p:nvPr/>
        </p:nvSpPr>
        <p:spPr>
          <a:xfrm>
            <a:off x="477668" y="6462973"/>
            <a:ext cx="8298849" cy="400110"/>
          </a:xfrm>
          <a:prstGeom prst="rect">
            <a:avLst/>
          </a:prstGeom>
          <a:noFill/>
        </p:spPr>
        <p:txBody>
          <a:bodyPr wrap="square" rtlCol="0">
            <a:spAutoFit/>
          </a:bodyPr>
          <a:lstStyle/>
          <a:p>
            <a:r>
              <a:rPr lang="en-GB" sz="1000" dirty="0" smtClean="0">
                <a:solidFill>
                  <a:srgbClr val="120742"/>
                </a:solidFill>
                <a:latin typeface="Arial" panose="020B0604020202020204" pitchFamily="34" charset="0"/>
                <a:cs typeface="Arial" panose="020B0604020202020204" pitchFamily="34" charset="0"/>
              </a:rPr>
              <a:t>Source: IPS 2014-2016 . *Gateway Regions are defined in the introduction of this report</a:t>
            </a:r>
          </a:p>
          <a:p>
            <a:r>
              <a:rPr lang="en-GB" sz="1000" dirty="0" smtClean="0">
                <a:solidFill>
                  <a:srgbClr val="120742"/>
                </a:solidFill>
                <a:latin typeface="Arial" panose="020B0604020202020204" pitchFamily="34" charset="0"/>
                <a:cs typeface="Arial" panose="020B0604020202020204" pitchFamily="34" charset="0"/>
              </a:rPr>
              <a:t>Base sizes too small to report day visits data</a:t>
            </a:r>
            <a:endParaRPr lang="en-GB" sz="1000" dirty="0">
              <a:solidFill>
                <a:srgbClr val="120742"/>
              </a:solidFill>
              <a:latin typeface="Arial" panose="020B0604020202020204" pitchFamily="34" charset="0"/>
              <a:cs typeface="Arial" panose="020B0604020202020204" pitchFamily="34" charset="0"/>
            </a:endParaRPr>
          </a:p>
        </p:txBody>
      </p:sp>
      <p:graphicFrame>
        <p:nvGraphicFramePr>
          <p:cNvPr id="3" name="Chart 2"/>
          <p:cNvGraphicFramePr/>
          <p:nvPr>
            <p:extLst/>
          </p:nvPr>
        </p:nvGraphicFramePr>
        <p:xfrm>
          <a:off x="4921858" y="2595161"/>
          <a:ext cx="3252082" cy="3344463"/>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13"/>
          <p:cNvSpPr/>
          <p:nvPr/>
        </p:nvSpPr>
        <p:spPr>
          <a:xfrm>
            <a:off x="617516" y="2164909"/>
            <a:ext cx="3998914"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15" name="Rectangle 14"/>
          <p:cNvSpPr/>
          <p:nvPr/>
        </p:nvSpPr>
        <p:spPr>
          <a:xfrm>
            <a:off x="4616430" y="2164908"/>
            <a:ext cx="3998914"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11" name="Rectangle 10"/>
          <p:cNvSpPr/>
          <p:nvPr/>
        </p:nvSpPr>
        <p:spPr>
          <a:xfrm>
            <a:off x="6664036" y="617314"/>
            <a:ext cx="21397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Stratford Upon Avon</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43774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4"/>
          </p:nvPr>
        </p:nvSpPr>
        <p:spPr/>
        <p:txBody>
          <a:bodyPr/>
          <a:lstStyle/>
          <a:p>
            <a:r>
              <a:rPr lang="en-GB" dirty="0" smtClean="0"/>
              <a:t>About this report</a:t>
            </a:r>
            <a:endParaRPr lang="en-GB" dirty="0"/>
          </a:p>
        </p:txBody>
      </p:sp>
      <p:sp>
        <p:nvSpPr>
          <p:cNvPr id="5" name="Footer Placeholder 4"/>
          <p:cNvSpPr>
            <a:spLocks noGrp="1"/>
          </p:cNvSpPr>
          <p:nvPr>
            <p:ph type="ftr" sz="quarter" idx="4294967295"/>
          </p:nvPr>
        </p:nvSpPr>
        <p:spPr>
          <a:xfrm>
            <a:off x="5876925" y="6394450"/>
            <a:ext cx="3267075" cy="274638"/>
          </a:xfrm>
          <a:prstGeom prst="rect">
            <a:avLst/>
          </a:prstGeom>
        </p:spPr>
        <p:txBody>
          <a:bodyPr/>
          <a:lstStyle/>
          <a:p>
            <a:r>
              <a:rPr lang="en-US" smtClean="0">
                <a:solidFill>
                  <a:srgbClr val="120742"/>
                </a:solidFill>
              </a:rPr>
              <a:t>Footer</a:t>
            </a:r>
            <a:endParaRPr lang="en-US" dirty="0">
              <a:solidFill>
                <a:srgbClr val="120742"/>
              </a:solidFill>
            </a:endParaRPr>
          </a:p>
        </p:txBody>
      </p:sp>
    </p:spTree>
    <p:extLst>
      <p:ext uri="{BB962C8B-B14F-4D97-AF65-F5344CB8AC3E}">
        <p14:creationId xmlns:p14="http://schemas.microsoft.com/office/powerpoint/2010/main" val="352881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558801"/>
          </a:xfrm>
        </p:spPr>
        <p:txBody>
          <a:bodyPr/>
          <a:lstStyle/>
          <a:p>
            <a:r>
              <a:rPr lang="en-GB" sz="2200" dirty="0" smtClean="0"/>
              <a:t>About this report/1</a:t>
            </a:r>
            <a:endParaRPr lang="en-GB" sz="2200" dirty="0"/>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There </a:t>
            </a:r>
            <a:r>
              <a:rPr lang="en-GB" sz="1300" dirty="0">
                <a:solidFill>
                  <a:srgbClr val="120742"/>
                </a:solidFill>
                <a:latin typeface="Arial" pitchFamily="34" charset="0"/>
                <a:cs typeface="Arial" pitchFamily="34" charset="0"/>
              </a:rPr>
              <a:t>is a large and diverse range of data available on overseas visitors to the UK.  The data in this report is </a:t>
            </a:r>
            <a:r>
              <a:rPr lang="en-GB" sz="1300" dirty="0" smtClean="0">
                <a:solidFill>
                  <a:srgbClr val="120742"/>
                </a:solidFill>
                <a:latin typeface="Arial" pitchFamily="34" charset="0"/>
                <a:cs typeface="Arial" pitchFamily="34" charset="0"/>
              </a:rPr>
              <a:t>drawn solely from </a:t>
            </a:r>
            <a:r>
              <a:rPr lang="en-GB" sz="1300" dirty="0">
                <a:solidFill>
                  <a:srgbClr val="120742"/>
                </a:solidFill>
                <a:latin typeface="Arial" pitchFamily="34" charset="0"/>
                <a:cs typeface="Arial" pitchFamily="34" charset="0"/>
              </a:rPr>
              <a:t>the International Passenger Survey (IPS), which includes a combination of publically available raw data and the insights generated by VisitBritain in their dedicated reports</a:t>
            </a:r>
            <a:r>
              <a:rPr lang="en-GB" sz="1300" dirty="0" smtClean="0">
                <a:solidFill>
                  <a:srgbClr val="120742"/>
                </a:solidFill>
                <a:latin typeface="Arial" pitchFamily="34" charset="0"/>
                <a:cs typeface="Arial" pitchFamily="34" charset="0"/>
              </a:rPr>
              <a:t>. </a:t>
            </a:r>
          </a:p>
          <a:p>
            <a:pPr marL="0" indent="0" algn="just">
              <a:spcBef>
                <a:spcPts val="600"/>
              </a:spcBef>
              <a:buFont typeface="Arial"/>
              <a:buNone/>
            </a:pPr>
            <a:r>
              <a:rPr lang="en-GB" sz="1300" dirty="0" smtClean="0">
                <a:solidFill>
                  <a:srgbClr val="120742"/>
                </a:solidFill>
                <a:latin typeface="Arial" pitchFamily="34" charset="0"/>
                <a:cs typeface="Arial" pitchFamily="34" charset="0"/>
              </a:rPr>
              <a:t>This report provides a summary of the demographics and behaviours of overseas visitors to 20 of England’s destinations.  Each destination is given a </a:t>
            </a:r>
            <a:r>
              <a:rPr lang="en-GB" sz="1300" dirty="0" smtClean="0">
                <a:solidFill>
                  <a:schemeClr val="accent1"/>
                </a:solidFill>
                <a:latin typeface="Arial" pitchFamily="34" charset="0"/>
                <a:cs typeface="Arial" pitchFamily="34" charset="0"/>
              </a:rPr>
              <a:t>four page summary    </a:t>
            </a:r>
            <a:r>
              <a:rPr lang="en-GB" sz="1300" dirty="0" smtClean="0">
                <a:solidFill>
                  <a:srgbClr val="120742"/>
                </a:solidFill>
                <a:latin typeface="Arial" pitchFamily="34" charset="0"/>
                <a:cs typeface="Arial" pitchFamily="34" charset="0"/>
              </a:rPr>
              <a:t>Due to base sizes, the majority of results are based upon questions asked on the 2014, 2015 and 2016 IPS surveys.   Some questions were only asked in one of these years – for example, questions on day visit were only asked in 2016.  For destinations where ‘single year’ base sizes are  too low, this data has not been reported. </a:t>
            </a:r>
          </a:p>
          <a:p>
            <a:pPr marL="0" indent="0" algn="just">
              <a:buNone/>
            </a:pPr>
            <a:r>
              <a:rPr lang="en-GB" sz="1300" dirty="0" smtClean="0">
                <a:solidFill>
                  <a:srgbClr val="120742"/>
                </a:solidFill>
                <a:latin typeface="Arial" pitchFamily="34" charset="0"/>
                <a:cs typeface="Arial" pitchFamily="34" charset="0"/>
              </a:rPr>
              <a:t>This report defines ‘destinations’ as the 20 cities/towns in England that were most visited by overseas visitors between 2014 and 2016.  The destinations featured in this report are </a:t>
            </a:r>
            <a:r>
              <a:rPr lang="en-GB" sz="1300" dirty="0" smtClean="0">
                <a:latin typeface="Arial" pitchFamily="34" charset="0"/>
                <a:cs typeface="Arial" pitchFamily="34" charset="0"/>
              </a:rPr>
              <a:t>Manchester, Manchester,  Liverpool, Brighton </a:t>
            </a:r>
            <a:r>
              <a:rPr lang="en-GB" sz="1300" dirty="0">
                <a:latin typeface="Arial" pitchFamily="34" charset="0"/>
                <a:cs typeface="Arial" pitchFamily="34" charset="0"/>
              </a:rPr>
              <a:t>and </a:t>
            </a:r>
            <a:r>
              <a:rPr lang="en-GB" sz="1300" dirty="0" smtClean="0">
                <a:latin typeface="Arial" pitchFamily="34" charset="0"/>
                <a:cs typeface="Arial" pitchFamily="34" charset="0"/>
              </a:rPr>
              <a:t>Hove, Oxford, Bath, Birmingham, York, Bristol, Cambridge, Canterbury,  Newcastle </a:t>
            </a:r>
            <a:r>
              <a:rPr lang="en-GB" sz="1300" dirty="0">
                <a:latin typeface="Arial" pitchFamily="34" charset="0"/>
                <a:cs typeface="Arial" pitchFamily="34" charset="0"/>
              </a:rPr>
              <a:t>upon </a:t>
            </a:r>
            <a:r>
              <a:rPr lang="en-GB" sz="1300" dirty="0" smtClean="0">
                <a:latin typeface="Arial" pitchFamily="34" charset="0"/>
                <a:cs typeface="Arial" pitchFamily="34" charset="0"/>
              </a:rPr>
              <a:t>Tyne, Eastbourne,  Bournemouth, Windsor, Hastings, Stratford </a:t>
            </a:r>
            <a:r>
              <a:rPr lang="en-GB" sz="1300" dirty="0">
                <a:latin typeface="Arial" pitchFamily="34" charset="0"/>
                <a:cs typeface="Arial" pitchFamily="34" charset="0"/>
              </a:rPr>
              <a:t>Upon </a:t>
            </a:r>
            <a:r>
              <a:rPr lang="en-GB" sz="1300" dirty="0" smtClean="0">
                <a:latin typeface="Arial" pitchFamily="34" charset="0"/>
                <a:cs typeface="Arial" pitchFamily="34" charset="0"/>
              </a:rPr>
              <a:t>Avon, Leeds, Nottingham and Exeter.  Please note that although Dover is in the top 20 most visited destinations, it’s role as a ‘gateway destination’ to the UK suggests that the majority of these visitors are ‘transient’ and travelling elsewhere.  Dover is therefore excluded from this analysis.  </a:t>
            </a:r>
            <a:r>
              <a:rPr lang="en-GB" sz="1300" dirty="0">
                <a:latin typeface="Arial" pitchFamily="34" charset="0"/>
                <a:cs typeface="Arial" pitchFamily="34" charset="0"/>
              </a:rPr>
              <a:t> </a:t>
            </a:r>
            <a:r>
              <a:rPr lang="en-GB" sz="1300" dirty="0" smtClean="0">
                <a:latin typeface="Arial" pitchFamily="34" charset="0"/>
                <a:cs typeface="Arial" pitchFamily="34" charset="0"/>
              </a:rPr>
              <a:t>The main focus of this report is overseas holiday visitors – these are predominantly referred to as ‘holiday visitors’ throughout the report.</a:t>
            </a:r>
            <a:endParaRPr lang="en-GB" sz="1300" dirty="0" smtClean="0">
              <a:solidFill>
                <a:srgbClr val="120742"/>
              </a:solidFill>
              <a:latin typeface="Arial" pitchFamily="34" charset="0"/>
              <a:cs typeface="Arial" pitchFamily="34" charset="0"/>
            </a:endParaRPr>
          </a:p>
          <a:p>
            <a:pPr marL="0" indent="0" algn="just">
              <a:spcBef>
                <a:spcPts val="600"/>
              </a:spcBef>
              <a:buNone/>
            </a:pPr>
            <a:r>
              <a:rPr lang="en-GB" sz="1300" dirty="0">
                <a:solidFill>
                  <a:srgbClr val="120742"/>
                </a:solidFill>
                <a:latin typeface="Arial" pitchFamily="34" charset="0"/>
                <a:cs typeface="Arial" pitchFamily="34" charset="0"/>
              </a:rPr>
              <a:t>The report also refers to ‘target markets’.  These are France, Germany, USA, Spain, Italy, Netherlands, </a:t>
            </a:r>
            <a:r>
              <a:rPr lang="en-GB" sz="1300" dirty="0" smtClean="0">
                <a:solidFill>
                  <a:srgbClr val="120742"/>
                </a:solidFill>
                <a:latin typeface="Arial" pitchFamily="34" charset="0"/>
                <a:cs typeface="Arial" pitchFamily="34" charset="0"/>
              </a:rPr>
              <a:t>Australia and  </a:t>
            </a:r>
            <a:r>
              <a:rPr lang="en-GB" sz="1300" dirty="0">
                <a:solidFill>
                  <a:srgbClr val="120742"/>
                </a:solidFill>
                <a:latin typeface="Arial" pitchFamily="34" charset="0"/>
                <a:cs typeface="Arial" pitchFamily="34" charset="0"/>
              </a:rPr>
              <a:t>The Nordics (Sweden, Norway, Denmark, Finland and Iceland</a:t>
            </a:r>
            <a:r>
              <a:rPr lang="en-GB" sz="1300" dirty="0" smtClean="0">
                <a:solidFill>
                  <a:srgbClr val="120742"/>
                </a:solidFill>
                <a:latin typeface="Arial" pitchFamily="34" charset="0"/>
                <a:cs typeface="Arial" pitchFamily="34" charset="0"/>
              </a:rPr>
              <a:t>).  </a:t>
            </a:r>
            <a:r>
              <a:rPr lang="en-GB" sz="1300" dirty="0">
                <a:solidFill>
                  <a:srgbClr val="120742"/>
                </a:solidFill>
                <a:latin typeface="Arial" pitchFamily="34" charset="0"/>
                <a:cs typeface="Arial" pitchFamily="34" charset="0"/>
              </a:rPr>
              <a:t>Markets have been chosen due to their current high volume of visits to </a:t>
            </a:r>
            <a:r>
              <a:rPr lang="en-GB" sz="1300" dirty="0" smtClean="0">
                <a:solidFill>
                  <a:srgbClr val="120742"/>
                </a:solidFill>
                <a:latin typeface="Arial" pitchFamily="34" charset="0"/>
                <a:cs typeface="Arial" pitchFamily="34" charset="0"/>
              </a:rPr>
              <a:t>England.</a:t>
            </a:r>
          </a:p>
          <a:p>
            <a:pPr marL="0" indent="0" algn="just">
              <a:spcBef>
                <a:spcPts val="600"/>
              </a:spcBef>
              <a:buNone/>
            </a:pPr>
            <a:r>
              <a:rPr lang="en-GB" sz="1300" dirty="0" smtClean="0">
                <a:solidFill>
                  <a:srgbClr val="120742"/>
                </a:solidFill>
                <a:latin typeface="Arial" pitchFamily="34" charset="0"/>
                <a:cs typeface="Arial" pitchFamily="34" charset="0"/>
              </a:rPr>
              <a:t>Due to the way in which the IPS questionnaire for 2016 was asked, it is not possible to explicitly link where visitors were staying with  their daytrip destination, if they stayed in more than one destination overnight.  Daytrip data is therefore calculated by measuring the origin </a:t>
            </a:r>
            <a:r>
              <a:rPr lang="en-GB" sz="1300" dirty="0">
                <a:solidFill>
                  <a:srgbClr val="120742"/>
                </a:solidFill>
                <a:latin typeface="Arial" pitchFamily="34" charset="0"/>
                <a:cs typeface="Arial" pitchFamily="34" charset="0"/>
              </a:rPr>
              <a:t>and destination </a:t>
            </a:r>
            <a:r>
              <a:rPr lang="en-GB" sz="1300" dirty="0" smtClean="0">
                <a:solidFill>
                  <a:srgbClr val="120742"/>
                </a:solidFill>
                <a:latin typeface="Arial" pitchFamily="34" charset="0"/>
                <a:cs typeface="Arial" pitchFamily="34" charset="0"/>
              </a:rPr>
              <a:t>of visitors </a:t>
            </a:r>
            <a:r>
              <a:rPr lang="en-GB" sz="1300" dirty="0">
                <a:solidFill>
                  <a:srgbClr val="120742"/>
                </a:solidFill>
                <a:latin typeface="Arial" pitchFamily="34" charset="0"/>
                <a:cs typeface="Arial" pitchFamily="34" charset="0"/>
              </a:rPr>
              <a:t>who stayed overnight at </a:t>
            </a:r>
            <a:r>
              <a:rPr lang="en-GB" sz="1300" b="1" dirty="0">
                <a:solidFill>
                  <a:srgbClr val="120742"/>
                </a:solidFill>
                <a:latin typeface="Arial" pitchFamily="34" charset="0"/>
                <a:cs typeface="Arial" pitchFamily="34" charset="0"/>
              </a:rPr>
              <a:t>one location only</a:t>
            </a:r>
            <a:r>
              <a:rPr lang="en-GB" sz="1300" dirty="0">
                <a:solidFill>
                  <a:srgbClr val="120742"/>
                </a:solidFill>
                <a:latin typeface="Arial" pitchFamily="34" charset="0"/>
                <a:cs typeface="Arial" pitchFamily="34" charset="0"/>
              </a:rPr>
              <a:t>. </a:t>
            </a:r>
            <a:r>
              <a:rPr lang="en-GB" sz="1300" dirty="0" smtClean="0">
                <a:solidFill>
                  <a:srgbClr val="120742"/>
                </a:solidFill>
                <a:latin typeface="Arial" pitchFamily="34" charset="0"/>
                <a:cs typeface="Arial" pitchFamily="34" charset="0"/>
              </a:rPr>
              <a:t>This </a:t>
            </a:r>
            <a:r>
              <a:rPr lang="en-GB" sz="1300" dirty="0">
                <a:solidFill>
                  <a:srgbClr val="120742"/>
                </a:solidFill>
                <a:latin typeface="Arial" pitchFamily="34" charset="0"/>
                <a:cs typeface="Arial" pitchFamily="34" charset="0"/>
              </a:rPr>
              <a:t>makes up the vast majority of overseas visitors to the UK (83% in total), so we can confidently assume that our results  are representative of all overseas visitors.  Day trip data that does not link origin and destination is taken from the whole dataset</a:t>
            </a:r>
            <a:r>
              <a:rPr lang="en-GB" sz="1300" dirty="0" smtClean="0">
                <a:solidFill>
                  <a:srgbClr val="120742"/>
                </a:solidFill>
                <a:latin typeface="Arial" pitchFamily="34" charset="0"/>
                <a:cs typeface="Arial" pitchFamily="34" charset="0"/>
              </a:rPr>
              <a:t>.</a:t>
            </a:r>
            <a:endParaRPr lang="en-GB" sz="1300" dirty="0">
              <a:solidFill>
                <a:srgbClr val="120742"/>
              </a:solidFill>
              <a:latin typeface="Arial" pitchFamily="34" charset="0"/>
              <a:cs typeface="Arial" pitchFamily="34" charset="0"/>
            </a:endParaRPr>
          </a:p>
          <a:p>
            <a:pPr marL="0" indent="0" algn="just">
              <a:spcBef>
                <a:spcPts val="600"/>
              </a:spcBef>
              <a:buNone/>
            </a:pPr>
            <a:endParaRPr lang="en-GB" sz="1300" dirty="0">
              <a:solidFill>
                <a:srgbClr val="120742"/>
              </a:solidFill>
              <a:latin typeface="Arial" pitchFamily="34" charset="0"/>
              <a:cs typeface="Arial" pitchFamily="34" charset="0"/>
            </a:endParaRPr>
          </a:p>
          <a:p>
            <a:pPr marL="0" indent="0" algn="just">
              <a:spcBef>
                <a:spcPts val="600"/>
              </a:spcBef>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Tree>
    <p:extLst>
      <p:ext uri="{BB962C8B-B14F-4D97-AF65-F5344CB8AC3E}">
        <p14:creationId xmlns:p14="http://schemas.microsoft.com/office/powerpoint/2010/main" val="41710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report/2</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Each town/city summary lists the top gateway regions used by visitors to these destinations.  Gateways refer to the area of the country that visitors entered on arrival in the UK.  Each region is defined as below:</a:t>
            </a: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r>
              <a:rPr lang="en-GB" sz="1300" dirty="0" smtClean="0">
                <a:solidFill>
                  <a:srgbClr val="120742"/>
                </a:solidFill>
                <a:latin typeface="Arial" pitchFamily="34" charset="0"/>
                <a:cs typeface="Arial" pitchFamily="34" charset="0"/>
              </a:rPr>
              <a:t>Through this report reference is made to ‘mode of travel’ to the UK based on where visitors are exiting the UK.  We have made the assumption that entry point will largely correspond with exit point, and so ‘mode of travel’ is intermittently referred to as ‘mode of arrival’ throughout the report.</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3055524014"/>
              </p:ext>
            </p:extLst>
          </p:nvPr>
        </p:nvGraphicFramePr>
        <p:xfrm>
          <a:off x="509129" y="1824562"/>
          <a:ext cx="7586334" cy="3054875"/>
        </p:xfrm>
        <a:graphic>
          <a:graphicData uri="http://schemas.openxmlformats.org/drawingml/2006/table">
            <a:tbl>
              <a:tblPr firstRow="1" bandRow="1">
                <a:tableStyleId>{5C22544A-7EE6-4342-B048-85BDC9FD1C3A}</a:tableStyleId>
              </a:tblPr>
              <a:tblGrid>
                <a:gridCol w="1706530"/>
                <a:gridCol w="5879804"/>
              </a:tblGrid>
              <a:tr h="255735">
                <a:tc>
                  <a:txBody>
                    <a:bodyPr/>
                    <a:lstStyle/>
                    <a:p>
                      <a:pPr algn="l" fontAlgn="b"/>
                      <a:r>
                        <a:rPr lang="en-GB" sz="1200" b="1" i="0" u="none" strike="noStrike" dirty="0" smtClean="0">
                          <a:solidFill>
                            <a:schemeClr val="bg1"/>
                          </a:solidFill>
                          <a:effectLst/>
                          <a:latin typeface="Arial" pitchFamily="34" charset="0"/>
                          <a:cs typeface="Arial" pitchFamily="34" charset="0"/>
                        </a:rPr>
                        <a:t> Gateway Region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r>
                        <a:rPr lang="en-GB" sz="1100" u="none" strike="noStrike" dirty="0" smtClean="0">
                          <a:effectLst/>
                          <a:latin typeface="Arial" pitchFamily="34" charset="0"/>
                          <a:cs typeface="Arial" pitchFamily="34" charset="0"/>
                        </a:rPr>
                        <a:t>Gateways</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London</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u="none" strike="noStrike" dirty="0" smtClean="0">
                          <a:effectLst/>
                          <a:latin typeface="Arial" pitchFamily="34" charset="0"/>
                          <a:cs typeface="Arial" pitchFamily="34" charset="0"/>
                        </a:rPr>
                        <a:t>All London airports (see Gateway Mode below), Eurostar</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Scotland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Edinburgh Airport, Glasgow Airport, Aberdeen Airport, Prestwick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Wales</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Cardiff Airport, Pembroke Port, Fishguard Port,</a:t>
                      </a:r>
                      <a:r>
                        <a:rPr lang="en-GB" sz="1100" b="0" i="0" u="none" strike="noStrike" baseline="0" dirty="0" smtClean="0">
                          <a:solidFill>
                            <a:schemeClr val="tx1"/>
                          </a:solidFill>
                          <a:effectLst/>
                          <a:latin typeface="Arial" pitchFamily="34" charset="0"/>
                          <a:cs typeface="Arial" pitchFamily="34" charset="0"/>
                        </a:rPr>
                        <a:t> Holyhead 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N.Ireland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Belfast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04066">
                <a:tc>
                  <a:txBody>
                    <a:bodyPr/>
                    <a:lstStyle/>
                    <a:p>
                      <a:pPr algn="l" fontAlgn="b"/>
                      <a:r>
                        <a:rPr lang="en-GB" sz="1100" b="1" i="0" u="none" strike="noStrike" dirty="0" smtClean="0">
                          <a:solidFill>
                            <a:schemeClr val="dk1"/>
                          </a:solidFill>
                          <a:effectLst/>
                          <a:latin typeface="Arial" pitchFamily="34" charset="0"/>
                          <a:cs typeface="Arial" pitchFamily="34" charset="0"/>
                        </a:rPr>
                        <a:t>South</a:t>
                      </a:r>
                      <a:r>
                        <a:rPr lang="en-GB" sz="1100" b="1" i="0" u="none" strike="noStrike" baseline="0" dirty="0" smtClean="0">
                          <a:solidFill>
                            <a:schemeClr val="dk1"/>
                          </a:solidFill>
                          <a:effectLst/>
                          <a:latin typeface="Arial" pitchFamily="34" charset="0"/>
                          <a:cs typeface="Arial" pitchFamily="34" charset="0"/>
                        </a:rPr>
                        <a:t> 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Southampton Airport, Dover Port, Folkestone Port, Southampton Port, Portsmouth Port, Other SE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South West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baseline="0" dirty="0" smtClean="0">
                          <a:solidFill>
                            <a:schemeClr val="tx1"/>
                          </a:solidFill>
                          <a:effectLst/>
                          <a:latin typeface="Arial" pitchFamily="34" charset="0"/>
                          <a:cs typeface="Arial" pitchFamily="34" charset="0"/>
                        </a:rPr>
                        <a:t>Bristol Airport, Bournemouth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Harwich Port, Other East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West Midlands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Birmingham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West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Manchester Airport, Liverpool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East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Newcastle Airport, North</a:t>
                      </a:r>
                      <a:r>
                        <a:rPr lang="en-GB" sz="1100" b="0" i="0" u="none" strike="noStrike" baseline="0" dirty="0" smtClean="0">
                          <a:solidFill>
                            <a:schemeClr val="tx1"/>
                          </a:solidFill>
                          <a:effectLst/>
                          <a:latin typeface="Arial" pitchFamily="34" charset="0"/>
                          <a:cs typeface="Arial" pitchFamily="34" charset="0"/>
                        </a:rPr>
                        <a:t> East</a:t>
                      </a:r>
                      <a:r>
                        <a:rPr lang="en-GB" sz="1100" b="0" i="0" u="none" strike="noStrike" dirty="0" smtClean="0">
                          <a:solidFill>
                            <a:schemeClr val="tx1"/>
                          </a:solidFill>
                          <a:effectLst/>
                          <a:latin typeface="Arial" pitchFamily="34" charset="0"/>
                          <a:cs typeface="Arial" pitchFamily="34" charset="0"/>
                        </a:rPr>
                        <a: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36554">
                <a:tc gridSpan="2">
                  <a:txBody>
                    <a:bodyPr/>
                    <a:lstStyle/>
                    <a:p>
                      <a:pPr marL="0" marR="0" indent="0" algn="l" defTabSz="457200" rtl="0" eaLnBrk="1" fontAlgn="b" latinLnBrk="0" hangingPunct="1">
                        <a:lnSpc>
                          <a:spcPct val="100000"/>
                        </a:lnSpc>
                        <a:spcBef>
                          <a:spcPts val="0"/>
                        </a:spcBef>
                        <a:spcAft>
                          <a:spcPts val="0"/>
                        </a:spcAft>
                        <a:buClrTx/>
                        <a:buSzTx/>
                        <a:buFontTx/>
                        <a:buNone/>
                        <a:tabLst/>
                        <a:defRPr/>
                      </a:pPr>
                      <a:endParaRPr lang="en-GB" sz="1000" b="1" i="0" u="none" strike="noStrike" dirty="0" smtClean="0">
                        <a:solidFill>
                          <a:schemeClr val="tx1"/>
                        </a:solidFill>
                        <a:effectLst/>
                        <a:latin typeface="Arial" pitchFamily="34" charset="0"/>
                        <a:cs typeface="Arial" pitchFamily="34" charset="0"/>
                      </a:endParaRPr>
                    </a:p>
                  </a:txBody>
                  <a:tcPr marL="9525" marR="9525" marT="9525" marB="0" anchor="b">
                    <a:noFill/>
                  </a:tcPr>
                </a:tc>
                <a:tc hMerge="1">
                  <a:txBody>
                    <a:bodyPr/>
                    <a:lstStyle/>
                    <a:p>
                      <a:pPr algn="l" fontAlgn="b"/>
                      <a:endParaRPr lang="en-GB" sz="1100" b="0" i="0" u="none" strike="noStrike" dirty="0">
                        <a:solidFill>
                          <a:schemeClr val="tx1"/>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844818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report/3</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9"/>
            <a:ext cx="8424992" cy="88754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table below outlines the destinations featured in this report, along with base sizes for each year.  Due to small base sizes, the majority of charts are reported as an average of 2014-16 data.  For destinations with total 2014-16 base sizes of 300 or below, single year data should be treated indicatively only.  For these destinations movements from year to year are likely to be driven by sample size, so commentary has not been provided.</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2344171236"/>
              </p:ext>
            </p:extLst>
          </p:nvPr>
        </p:nvGraphicFramePr>
        <p:xfrm>
          <a:off x="509125" y="2065863"/>
          <a:ext cx="8444377" cy="4324824"/>
        </p:xfrm>
        <a:graphic>
          <a:graphicData uri="http://schemas.openxmlformats.org/drawingml/2006/table">
            <a:tbl>
              <a:tblPr firstRow="1" bandRow="1">
                <a:tableStyleId>{5C22544A-7EE6-4342-B048-85BDC9FD1C3A}</a:tableStyleId>
              </a:tblPr>
              <a:tblGrid>
                <a:gridCol w="2465269"/>
                <a:gridCol w="498259"/>
                <a:gridCol w="498259"/>
                <a:gridCol w="498259"/>
                <a:gridCol w="498259"/>
                <a:gridCol w="498259"/>
                <a:gridCol w="498259"/>
                <a:gridCol w="498259"/>
                <a:gridCol w="498259"/>
                <a:gridCol w="498259"/>
                <a:gridCol w="498259"/>
                <a:gridCol w="498259"/>
                <a:gridCol w="498259"/>
              </a:tblGrid>
              <a:tr h="205599">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200" b="1" i="0" u="none" strike="noStrike" dirty="0" smtClean="0">
                          <a:solidFill>
                            <a:schemeClr val="bg1"/>
                          </a:solidFill>
                          <a:effectLst/>
                          <a:latin typeface="Arial" pitchFamily="34" charset="0"/>
                          <a:cs typeface="Arial" pitchFamily="34" charset="0"/>
                        </a:rPr>
                        <a:t>Destination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10">
                  <a:txBody>
                    <a:bodyPr/>
                    <a:lstStyle/>
                    <a:p>
                      <a:pPr algn="ctr" fontAlgn="b"/>
                      <a:r>
                        <a:rPr lang="en-GB" sz="1200" b="1" i="0" u="none" strike="noStrike" dirty="0" smtClean="0">
                          <a:solidFill>
                            <a:schemeClr val="bg1"/>
                          </a:solidFill>
                          <a:effectLst/>
                          <a:latin typeface="Arial" pitchFamily="34" charset="0"/>
                          <a:cs typeface="Arial" pitchFamily="34" charset="0"/>
                        </a:rPr>
                        <a:t>Base Sizes</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r>
              <a:tr h="205599">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2012</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2013</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2015</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pPr algn="ctr" fontAlgn="b"/>
                      <a:endParaRPr lang="en-GB" sz="1200" b="1" i="0" u="none" strike="noStrike" dirty="0">
                        <a:solidFill>
                          <a:schemeClr val="tx1"/>
                        </a:solidFill>
                        <a:effectLst/>
                        <a:latin typeface="Arial" pitchFamily="34" charset="0"/>
                        <a:cs typeface="Arial" pitchFamily="34" charset="0"/>
                      </a:endParaRPr>
                    </a:p>
                  </a:txBody>
                  <a:tcPr marL="9525" marR="9525" marT="9525" marB="0" anchor="b"/>
                </a:tc>
              </a:tr>
              <a:tr h="165862">
                <a:tc>
                  <a:txBody>
                    <a:bodyPr/>
                    <a:lstStyle/>
                    <a:p>
                      <a:pPr algn="ctr" fontAlgn="b"/>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 </a:t>
                      </a:r>
                      <a:endParaRPr lang="en-GB" sz="1000" b="0" i="0" u="none" strike="noStrike" dirty="0">
                        <a:effectLst/>
                        <a:latin typeface="Arial"/>
                      </a:endParaRP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Bath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287</a:t>
                      </a:r>
                    </a:p>
                  </a:txBody>
                  <a:tcPr marL="9525" marR="9525" marT="9525" marB="0" anchor="b"/>
                </a:tc>
                <a:tc>
                  <a:txBody>
                    <a:bodyPr/>
                    <a:lstStyle/>
                    <a:p>
                      <a:pPr algn="ctr" fontAlgn="b"/>
                      <a:r>
                        <a:rPr lang="en-GB" sz="1000" b="0" i="0" u="none" strike="noStrike" dirty="0" smtClean="0">
                          <a:effectLst/>
                          <a:latin typeface="Arial"/>
                        </a:rPr>
                        <a:t>149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387</a:t>
                      </a:r>
                    </a:p>
                  </a:txBody>
                  <a:tcPr marL="9525" marR="9525" marT="9525" marB="0" anchor="b"/>
                </a:tc>
                <a:tc>
                  <a:txBody>
                    <a:bodyPr/>
                    <a:lstStyle/>
                    <a:p>
                      <a:pPr algn="ctr" fontAlgn="b"/>
                      <a:r>
                        <a:rPr lang="en-GB" sz="1000" b="0" i="0" u="none" strike="noStrike" dirty="0" smtClean="0">
                          <a:effectLst/>
                          <a:latin typeface="Arial"/>
                        </a:rPr>
                        <a:t>235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317</a:t>
                      </a:r>
                    </a:p>
                  </a:txBody>
                  <a:tcPr marL="9525" marR="9525" marT="9525" marB="0" anchor="b"/>
                </a:tc>
                <a:tc>
                  <a:txBody>
                    <a:bodyPr/>
                    <a:lstStyle/>
                    <a:p>
                      <a:pPr algn="ctr" fontAlgn="b"/>
                      <a:r>
                        <a:rPr lang="en-GB" sz="1000" b="0" i="0" u="none" strike="noStrike" dirty="0" smtClean="0">
                          <a:effectLst/>
                          <a:latin typeface="Arial"/>
                        </a:rPr>
                        <a:t>179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366</a:t>
                      </a:r>
                    </a:p>
                  </a:txBody>
                  <a:tcPr marL="9525" marR="9525" marT="9525" marB="0" anchor="b"/>
                </a:tc>
                <a:tc>
                  <a:txBody>
                    <a:bodyPr/>
                    <a:lstStyle/>
                    <a:p>
                      <a:pPr algn="ctr" fontAlgn="b"/>
                      <a:r>
                        <a:rPr lang="en-GB" sz="1000" b="0" i="0" u="none" strike="noStrike" dirty="0" smtClean="0">
                          <a:effectLst/>
                          <a:latin typeface="Arial"/>
                        </a:rPr>
                        <a:t>210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379</a:t>
                      </a:r>
                    </a:p>
                  </a:txBody>
                  <a:tcPr marL="9525" marR="9525" marT="9525" marB="0" anchor="b"/>
                </a:tc>
                <a:tc>
                  <a:txBody>
                    <a:bodyPr/>
                    <a:lstStyle/>
                    <a:p>
                      <a:pPr algn="ctr" fontAlgn="b"/>
                      <a:r>
                        <a:rPr lang="en-GB" sz="1000" b="0" i="0" u="none" strike="noStrike" dirty="0" smtClean="0">
                          <a:effectLst/>
                          <a:latin typeface="Arial"/>
                        </a:rPr>
                        <a:t>213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1,062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602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Birmingham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942</a:t>
                      </a:r>
                    </a:p>
                  </a:txBody>
                  <a:tcPr marL="9525" marR="9525" marT="9525" marB="0" anchor="b"/>
                </a:tc>
                <a:tc>
                  <a:txBody>
                    <a:bodyPr/>
                    <a:lstStyle/>
                    <a:p>
                      <a:pPr algn="ctr" fontAlgn="b"/>
                      <a:r>
                        <a:rPr lang="en-GB" sz="1000" b="0" i="0" u="none" strike="noStrike" dirty="0" smtClean="0">
                          <a:effectLst/>
                          <a:latin typeface="Arial"/>
                        </a:rPr>
                        <a:t>160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1,059</a:t>
                      </a:r>
                    </a:p>
                  </a:txBody>
                  <a:tcPr marL="9525" marR="9525" marT="9525" marB="0" anchor="b"/>
                </a:tc>
                <a:tc>
                  <a:txBody>
                    <a:bodyPr/>
                    <a:lstStyle/>
                    <a:p>
                      <a:pPr algn="ctr" fontAlgn="b"/>
                      <a:r>
                        <a:rPr lang="en-GB" sz="1000" b="0" i="0" u="none" strike="noStrike" dirty="0" smtClean="0">
                          <a:effectLst/>
                          <a:latin typeface="Arial"/>
                        </a:rPr>
                        <a:t>185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907</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961</a:t>
                      </a:r>
                    </a:p>
                  </a:txBody>
                  <a:tcPr marL="9525" marR="9525" marT="9525" marB="0" anchor="b"/>
                </a:tc>
                <a:tc>
                  <a:txBody>
                    <a:bodyPr/>
                    <a:lstStyle/>
                    <a:p>
                      <a:pPr algn="ctr" fontAlgn="b"/>
                      <a:r>
                        <a:rPr lang="en-GB" sz="1000" b="0" i="0" u="none" strike="noStrike" dirty="0" smtClean="0">
                          <a:effectLst/>
                          <a:latin typeface="Arial"/>
                        </a:rPr>
                        <a:t>174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957</a:t>
                      </a:r>
                    </a:p>
                  </a:txBody>
                  <a:tcPr marL="9525" marR="9525" marT="9525" marB="0" anchor="b"/>
                </a:tc>
                <a:tc>
                  <a:txBody>
                    <a:bodyPr/>
                    <a:lstStyle/>
                    <a:p>
                      <a:pPr algn="ctr" fontAlgn="b"/>
                      <a:r>
                        <a:rPr lang="en-GB" sz="1000" b="0" i="0" u="none" strike="noStrike" dirty="0" smtClean="0">
                          <a:effectLst/>
                          <a:latin typeface="Arial"/>
                        </a:rPr>
                        <a:t>147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2,825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489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Bournemouth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211</a:t>
                      </a:r>
                    </a:p>
                  </a:txBody>
                  <a:tcPr marL="9525" marR="9525" marT="9525" marB="0" anchor="b"/>
                </a:tc>
                <a:tc>
                  <a:txBody>
                    <a:bodyPr/>
                    <a:lstStyle/>
                    <a:p>
                      <a:pPr algn="ctr" fontAlgn="b"/>
                      <a:r>
                        <a:rPr lang="en-GB" sz="1000" b="0" i="0" u="none" strike="noStrike" dirty="0" smtClean="0">
                          <a:effectLst/>
                          <a:latin typeface="Arial"/>
                        </a:rPr>
                        <a:t>70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187</a:t>
                      </a:r>
                    </a:p>
                  </a:txBody>
                  <a:tcPr marL="9525" marR="9525" marT="9525" marB="0" anchor="b"/>
                </a:tc>
                <a:tc>
                  <a:txBody>
                    <a:bodyPr/>
                    <a:lstStyle/>
                    <a:p>
                      <a:pPr algn="ctr" fontAlgn="b"/>
                      <a:r>
                        <a:rPr lang="en-GB" sz="1000" b="0" i="0" u="none" strike="noStrike" dirty="0" smtClean="0">
                          <a:effectLst/>
                          <a:latin typeface="Arial"/>
                        </a:rPr>
                        <a:t>71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169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181</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186</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536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200</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Brighton and Hove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348</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412</a:t>
                      </a:r>
                    </a:p>
                  </a:txBody>
                  <a:tcPr marL="9525" marR="9525" marT="9525" marB="0" anchor="b"/>
                </a:tc>
                <a:tc>
                  <a:txBody>
                    <a:bodyPr/>
                    <a:lstStyle/>
                    <a:p>
                      <a:pPr algn="ctr" fontAlgn="b"/>
                      <a:r>
                        <a:rPr lang="en-GB" sz="1000" b="0" i="0" u="none" strike="noStrike" dirty="0" smtClean="0">
                          <a:effectLst/>
                          <a:latin typeface="Arial"/>
                        </a:rPr>
                        <a:t>197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384</a:t>
                      </a:r>
                    </a:p>
                  </a:txBody>
                  <a:tcPr marL="9525" marR="9525" marT="9525" marB="0" anchor="b"/>
                </a:tc>
                <a:tc>
                  <a:txBody>
                    <a:bodyPr/>
                    <a:lstStyle/>
                    <a:p>
                      <a:pPr algn="ctr" fontAlgn="b"/>
                      <a:r>
                        <a:rPr lang="en-GB" sz="1000" b="0" i="0" u="none" strike="noStrike" dirty="0" smtClean="0">
                          <a:effectLst/>
                          <a:latin typeface="Arial"/>
                        </a:rPr>
                        <a:t>188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428</a:t>
                      </a:r>
                    </a:p>
                  </a:txBody>
                  <a:tcPr marL="9525" marR="9525" marT="9525" marB="0" anchor="b"/>
                </a:tc>
                <a:tc>
                  <a:txBody>
                    <a:bodyPr/>
                    <a:lstStyle/>
                    <a:p>
                      <a:pPr algn="ctr" fontAlgn="b"/>
                      <a:r>
                        <a:rPr lang="en-GB" sz="1000" b="0" i="0" u="none" strike="noStrike" dirty="0" smtClean="0">
                          <a:effectLst/>
                          <a:latin typeface="Arial"/>
                        </a:rPr>
                        <a:t>191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398</a:t>
                      </a:r>
                    </a:p>
                  </a:txBody>
                  <a:tcPr marL="9525" marR="9525" marT="9525" marB="0" anchor="b"/>
                </a:tc>
                <a:tc>
                  <a:txBody>
                    <a:bodyPr/>
                    <a:lstStyle/>
                    <a:p>
                      <a:pPr algn="ctr" fontAlgn="b"/>
                      <a:r>
                        <a:rPr lang="en-GB" sz="1000" b="0" i="0" u="none" strike="noStrike" dirty="0" smtClean="0">
                          <a:effectLst/>
                          <a:latin typeface="Arial"/>
                        </a:rPr>
                        <a:t>166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1,210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545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Bristol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529</a:t>
                      </a:r>
                    </a:p>
                  </a:txBody>
                  <a:tcPr marL="9525" marR="9525" marT="9525" marB="0" anchor="b"/>
                </a:tc>
                <a:tc>
                  <a:txBody>
                    <a:bodyPr/>
                    <a:lstStyle/>
                    <a:p>
                      <a:pPr algn="ctr" fontAlgn="b"/>
                      <a:r>
                        <a:rPr lang="en-GB" sz="1000" b="0" i="0" u="none" strike="noStrike" dirty="0" smtClean="0">
                          <a:effectLst/>
                          <a:latin typeface="Arial"/>
                        </a:rPr>
                        <a:t>138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182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592</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609</a:t>
                      </a:r>
                    </a:p>
                  </a:txBody>
                  <a:tcPr marL="9525" marR="9525" marT="9525" marB="0" anchor="b"/>
                </a:tc>
                <a:tc>
                  <a:txBody>
                    <a:bodyPr/>
                    <a:lstStyle/>
                    <a:p>
                      <a:pPr algn="ctr" fontAlgn="b"/>
                      <a:r>
                        <a:rPr lang="en-GB" sz="1000" b="0" i="0" u="none" strike="noStrike" dirty="0" smtClean="0">
                          <a:effectLst/>
                          <a:latin typeface="Arial"/>
                        </a:rPr>
                        <a:t>175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667</a:t>
                      </a: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1,868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516</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Cambridge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504</a:t>
                      </a:r>
                    </a:p>
                  </a:txBody>
                  <a:tcPr marL="9525" marR="9525" marT="9525" marB="0" anchor="b"/>
                </a:tc>
                <a:tc>
                  <a:txBody>
                    <a:bodyPr/>
                    <a:lstStyle/>
                    <a:p>
                      <a:pPr algn="ctr" fontAlgn="b"/>
                      <a:r>
                        <a:rPr lang="en-GB" sz="1000" b="0" i="0" u="none" strike="noStrike" dirty="0" smtClean="0">
                          <a:effectLst/>
                          <a:latin typeface="Arial"/>
                        </a:rPr>
                        <a:t>155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517</a:t>
                      </a:r>
                    </a:p>
                  </a:txBody>
                  <a:tcPr marL="9525" marR="9525" marT="9525" marB="0" anchor="b"/>
                </a:tc>
                <a:tc>
                  <a:txBody>
                    <a:bodyPr/>
                    <a:lstStyle/>
                    <a:p>
                      <a:pPr algn="ctr" fontAlgn="b"/>
                      <a:r>
                        <a:rPr lang="en-GB" sz="1000" b="0" i="0" u="none" strike="noStrike" dirty="0" smtClean="0">
                          <a:effectLst/>
                          <a:latin typeface="Arial"/>
                        </a:rPr>
                        <a:t>159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473</a:t>
                      </a:r>
                    </a:p>
                  </a:txBody>
                  <a:tcPr marL="9525" marR="9525" marT="9525" marB="0" anchor="b"/>
                </a:tc>
                <a:tc>
                  <a:txBody>
                    <a:bodyPr/>
                    <a:lstStyle/>
                    <a:p>
                      <a:pPr algn="ctr" fontAlgn="b"/>
                      <a:r>
                        <a:rPr lang="en-GB" sz="1000" b="0" i="0" u="none" strike="noStrike" dirty="0" smtClean="0">
                          <a:effectLst/>
                          <a:latin typeface="Arial"/>
                        </a:rPr>
                        <a:t>141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441</a:t>
                      </a:r>
                    </a:p>
                  </a:txBody>
                  <a:tcPr marL="9525" marR="9525" marT="9525" marB="0" anchor="b"/>
                </a:tc>
                <a:tc>
                  <a:txBody>
                    <a:bodyPr/>
                    <a:lstStyle/>
                    <a:p>
                      <a:pPr algn="ctr" fontAlgn="b"/>
                      <a:r>
                        <a:rPr lang="en-GB" sz="1000" b="0" i="0" u="none" strike="noStrike" dirty="0" smtClean="0">
                          <a:effectLst/>
                          <a:latin typeface="Arial"/>
                        </a:rPr>
                        <a:t>110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511</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Canterbury</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182</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199</a:t>
                      </a:r>
                    </a:p>
                  </a:txBody>
                  <a:tcPr marL="9525" marR="9525" marT="9525" marB="0" anchor="b"/>
                </a:tc>
                <a:tc>
                  <a:txBody>
                    <a:bodyPr/>
                    <a:lstStyle/>
                    <a:p>
                      <a:pPr algn="ctr" fontAlgn="b"/>
                      <a:r>
                        <a:rPr lang="en-GB" sz="1000" b="0" i="0" u="none" strike="noStrike" dirty="0" smtClean="0">
                          <a:effectLst/>
                          <a:latin typeface="Arial"/>
                        </a:rPr>
                        <a:t>106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174</a:t>
                      </a:r>
                    </a:p>
                  </a:txBody>
                  <a:tcPr marL="9525" marR="9525" marT="9525" marB="0" anchor="b"/>
                </a:tc>
                <a:tc>
                  <a:txBody>
                    <a:bodyPr/>
                    <a:lstStyle/>
                    <a:p>
                      <a:pPr algn="ctr" fontAlgn="b"/>
                      <a:r>
                        <a:rPr lang="en-GB" sz="1000" b="0" i="0" u="none" strike="noStrike" dirty="0" smtClean="0">
                          <a:effectLst/>
                          <a:latin typeface="Arial"/>
                        </a:rPr>
                        <a:t>90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175</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157</a:t>
                      </a:r>
                    </a:p>
                  </a:txBody>
                  <a:tcPr marL="9525" marR="9525" marT="9525" marB="0" anchor="b"/>
                </a:tc>
                <a:tc>
                  <a:txBody>
                    <a:bodyPr/>
                    <a:lstStyle/>
                    <a:p>
                      <a:pPr algn="ctr" fontAlgn="b"/>
                      <a:r>
                        <a:rPr lang="en-GB" sz="1000" b="0" i="0" u="none" strike="noStrike" dirty="0" smtClean="0">
                          <a:effectLst/>
                          <a:latin typeface="Arial"/>
                        </a:rPr>
                        <a:t>73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506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255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Eastbourne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79</a:t>
                      </a:r>
                    </a:p>
                  </a:txBody>
                  <a:tcPr marL="9525" marR="9525" marT="9525" marB="0" anchor="b"/>
                </a:tc>
                <a:tc>
                  <a:txBody>
                    <a:bodyPr/>
                    <a:lstStyle/>
                    <a:p>
                      <a:pPr algn="ctr" fontAlgn="b"/>
                      <a:r>
                        <a:rPr lang="en-GB" sz="1000" b="0" i="0" u="none" strike="noStrike" dirty="0" smtClean="0">
                          <a:effectLst/>
                          <a:latin typeface="Arial"/>
                        </a:rPr>
                        <a:t>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89</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114</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93</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307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162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Exeter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98</a:t>
                      </a:r>
                    </a:p>
                  </a:txBody>
                  <a:tcPr marL="9525" marR="9525" marT="9525" marB="0" anchor="b"/>
                </a:tc>
                <a:tc>
                  <a:txBody>
                    <a:bodyPr/>
                    <a:lstStyle/>
                    <a:p>
                      <a:pPr algn="ctr" fontAlgn="b"/>
                      <a:r>
                        <a:rPr lang="en-GB" sz="1000" b="0" i="0" u="none" strike="noStrike" dirty="0" smtClean="0">
                          <a:effectLst/>
                          <a:latin typeface="Arial"/>
                        </a:rPr>
                        <a:t>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142</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110</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129</a:t>
                      </a:r>
                    </a:p>
                  </a:txBody>
                  <a:tcPr marL="9525" marR="9525" marT="9525" marB="0" anchor="b"/>
                </a:tc>
                <a:tc>
                  <a:txBody>
                    <a:bodyPr/>
                    <a:lstStyle/>
                    <a:p>
                      <a:pPr algn="ctr" fontAlgn="b"/>
                      <a:r>
                        <a:rPr lang="en-GB" sz="1000" b="0" i="0" u="none" strike="noStrike" dirty="0" smtClean="0">
                          <a:effectLst/>
                          <a:latin typeface="Arial"/>
                        </a:rPr>
                        <a:t>52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371</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157</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Hastings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81</a:t>
                      </a:r>
                    </a:p>
                  </a:txBody>
                  <a:tcPr marL="9525" marR="9525" marT="9525" marB="0" anchor="b"/>
                </a:tc>
                <a:tc>
                  <a:txBody>
                    <a:bodyPr/>
                    <a:lstStyle/>
                    <a:p>
                      <a:pPr algn="ctr" fontAlgn="b"/>
                      <a:r>
                        <a:rPr lang="en-GB" sz="1000" b="0" i="0" u="none" strike="noStrike" dirty="0" smtClean="0">
                          <a:effectLst/>
                          <a:latin typeface="Arial"/>
                        </a:rPr>
                        <a:t>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80</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70</a:t>
                      </a:r>
                    </a:p>
                  </a:txBody>
                  <a:tcPr marL="9525" marR="9525" marT="9525" marB="0" anchor="b"/>
                </a:tc>
                <a:tc>
                  <a:txBody>
                    <a:bodyPr/>
                    <a:lstStyle/>
                    <a:p>
                      <a:pPr algn="ctr" fontAlgn="b"/>
                      <a:r>
                        <a:rPr lang="en-GB" sz="1000" b="0" i="0" u="none" strike="noStrike" dirty="0" smtClean="0">
                          <a:effectLst/>
                          <a:latin typeface="Arial"/>
                        </a:rPr>
                        <a:t>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109</a:t>
                      </a:r>
                    </a:p>
                  </a:txBody>
                  <a:tcPr marL="9525" marR="9525" marT="9525" marB="0" anchor="b"/>
                </a:tc>
                <a:tc>
                  <a:txBody>
                    <a:bodyPr/>
                    <a:lstStyle/>
                    <a:p>
                      <a:pPr algn="ctr" fontAlgn="b"/>
                      <a:r>
                        <a:rPr lang="en-GB" sz="1000" b="0" i="0" u="none" strike="noStrike" dirty="0" smtClean="0">
                          <a:effectLst/>
                          <a:latin typeface="Arial"/>
                        </a:rPr>
                        <a:t>76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a:t>
                      </a:r>
                    </a:p>
                  </a:txBody>
                  <a:tcPr marL="9525" marR="9525" marT="9525" marB="0" anchor="b"/>
                </a:tc>
                <a:tc>
                  <a:txBody>
                    <a:bodyPr/>
                    <a:lstStyle/>
                    <a:p>
                      <a:pPr algn="ctr" fontAlgn="b"/>
                      <a:r>
                        <a:rPr lang="en-GB" sz="1000" b="0" i="0" u="none" strike="noStrike" dirty="0" smtClean="0">
                          <a:effectLst/>
                          <a:latin typeface="Arial"/>
                        </a:rPr>
                        <a:t>33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242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Leeds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364</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343</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331</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353</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334</a:t>
                      </a:r>
                    </a:p>
                  </a:txBody>
                  <a:tcPr marL="9525" marR="9525" marT="9525" marB="0" anchor="b"/>
                </a:tc>
                <a:tc>
                  <a:txBody>
                    <a:bodyPr/>
                    <a:lstStyle/>
                    <a:p>
                      <a:pPr algn="ctr" fontAlgn="b"/>
                      <a:r>
                        <a:rPr lang="en-GB" sz="1000" b="0" i="0" u="none" strike="noStrike" dirty="0" smtClean="0">
                          <a:effectLst/>
                          <a:latin typeface="Arial"/>
                        </a:rPr>
                        <a:t>65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1,018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Liverpool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704</a:t>
                      </a:r>
                    </a:p>
                  </a:txBody>
                  <a:tcPr marL="9525" marR="9525" marT="9525" marB="0" anchor="b"/>
                </a:tc>
                <a:tc>
                  <a:txBody>
                    <a:bodyPr/>
                    <a:lstStyle/>
                    <a:p>
                      <a:pPr algn="ctr" fontAlgn="b"/>
                      <a:r>
                        <a:rPr lang="en-GB" sz="1000" b="0" i="0" u="none" strike="noStrike" dirty="0" smtClean="0">
                          <a:effectLst/>
                          <a:latin typeface="Arial"/>
                        </a:rPr>
                        <a:t>209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740</a:t>
                      </a:r>
                    </a:p>
                  </a:txBody>
                  <a:tcPr marL="9525" marR="9525" marT="9525" marB="0" anchor="b"/>
                </a:tc>
                <a:tc>
                  <a:txBody>
                    <a:bodyPr/>
                    <a:lstStyle/>
                    <a:p>
                      <a:pPr algn="ctr" fontAlgn="b"/>
                      <a:r>
                        <a:rPr lang="en-GB" sz="1000" b="0" i="0" u="none" strike="noStrike" dirty="0" smtClean="0">
                          <a:effectLst/>
                          <a:latin typeface="Arial"/>
                        </a:rPr>
                        <a:t>260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718</a:t>
                      </a:r>
                    </a:p>
                  </a:txBody>
                  <a:tcPr marL="9525" marR="9525" marT="9525" marB="0" anchor="b"/>
                </a:tc>
                <a:tc>
                  <a:txBody>
                    <a:bodyPr/>
                    <a:lstStyle/>
                    <a:p>
                      <a:pPr algn="ctr" fontAlgn="b"/>
                      <a:r>
                        <a:rPr lang="en-GB" sz="1000" b="0" i="0" u="none" strike="noStrike" dirty="0" smtClean="0">
                          <a:effectLst/>
                          <a:latin typeface="Arial"/>
                        </a:rPr>
                        <a:t>227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2,176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756</a:t>
                      </a:r>
                    </a:p>
                  </a:txBody>
                  <a:tcPr marL="9525" marR="9525" marT="9525" marB="0" anchor="b"/>
                </a:tc>
              </a:tr>
              <a:tr h="165862">
                <a:tc>
                  <a:txBody>
                    <a:bodyPr/>
                    <a:lstStyle/>
                    <a:p>
                      <a:pPr algn="ctr" fontAlgn="b"/>
                      <a:r>
                        <a:rPr lang="en-GB" sz="1100" b="1" u="none" strike="noStrike" dirty="0" smtClean="0">
                          <a:solidFill>
                            <a:schemeClr val="tx1"/>
                          </a:solidFill>
                          <a:effectLst/>
                          <a:latin typeface="Arial" pitchFamily="34" charset="0"/>
                          <a:cs typeface="Arial" pitchFamily="34" charset="0"/>
                        </a:rPr>
                        <a:t>London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20,381</a:t>
                      </a:r>
                    </a:p>
                  </a:txBody>
                  <a:tcPr marL="9525" marR="9525" marT="9525" marB="0" anchor="b"/>
                </a:tc>
                <a:tc>
                  <a:txBody>
                    <a:bodyPr/>
                    <a:lstStyle/>
                    <a:p>
                      <a:pPr algn="ctr" fontAlgn="b"/>
                      <a:r>
                        <a:rPr lang="en-GB" sz="1000" b="0" i="0" u="none" strike="noStrike" dirty="0" smtClean="0">
                          <a:effectLst/>
                          <a:latin typeface="Arial"/>
                        </a:rPr>
                        <a:t>9,034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21,835</a:t>
                      </a:r>
                    </a:p>
                  </a:txBody>
                  <a:tcPr marL="9525" marR="9525" marT="9525" marB="0" anchor="b"/>
                </a:tc>
                <a:tc>
                  <a:txBody>
                    <a:bodyPr/>
                    <a:lstStyle/>
                    <a:p>
                      <a:pPr algn="ctr" fontAlgn="b"/>
                      <a:r>
                        <a:rPr lang="en-GB" sz="1000" b="0" i="0" u="none" strike="noStrike" dirty="0" smtClean="0">
                          <a:effectLst/>
                          <a:latin typeface="Arial"/>
                        </a:rPr>
                        <a:t>10,131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20,725</a:t>
                      </a:r>
                    </a:p>
                  </a:txBody>
                  <a:tcPr marL="9525" marR="9525" marT="9525" marB="0" anchor="b"/>
                </a:tc>
                <a:tc>
                  <a:txBody>
                    <a:bodyPr/>
                    <a:lstStyle/>
                    <a:p>
                      <a:pPr algn="ctr" fontAlgn="b"/>
                      <a:r>
                        <a:rPr lang="en-GB" sz="1000" b="0" i="0" u="none" strike="noStrike" dirty="0" smtClean="0">
                          <a:effectLst/>
                          <a:latin typeface="Arial"/>
                        </a:rPr>
                        <a:t>9,536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20,206</a:t>
                      </a:r>
                    </a:p>
                  </a:txBody>
                  <a:tcPr marL="9525" marR="9525" marT="9525" marB="0" anchor="b"/>
                </a:tc>
                <a:tc>
                  <a:txBody>
                    <a:bodyPr/>
                    <a:lstStyle/>
                    <a:p>
                      <a:pPr algn="ctr" fontAlgn="b"/>
                      <a:r>
                        <a:rPr lang="en-GB" sz="1000" b="0" i="0" u="none" strike="noStrike" dirty="0" smtClean="0">
                          <a:effectLst/>
                          <a:latin typeface="Arial"/>
                        </a:rPr>
                        <a:t>9,107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19,800</a:t>
                      </a:r>
                    </a:p>
                  </a:txBody>
                  <a:tcPr marL="9525" marR="9525" marT="9525" marB="0" anchor="b"/>
                </a:tc>
                <a:tc>
                  <a:txBody>
                    <a:bodyPr/>
                    <a:lstStyle/>
                    <a:p>
                      <a:pPr algn="ctr" fontAlgn="b"/>
                      <a:r>
                        <a:rPr lang="en-GB" sz="1000" b="0" i="0" u="none" strike="noStrike" dirty="0" smtClean="0">
                          <a:effectLst/>
                          <a:latin typeface="Arial"/>
                        </a:rPr>
                        <a:t>8,931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60,731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27,574</a:t>
                      </a:r>
                      <a:endParaRPr lang="en-GB" sz="1000" b="0" i="0" u="none" strike="noStrike" dirty="0">
                        <a:effectLst/>
                        <a:latin typeface="Arial"/>
                      </a:endParaRPr>
                    </a:p>
                  </a:txBody>
                  <a:tcPr marL="9525" marR="9525" marT="9525" marB="0" anchor="b"/>
                </a:tc>
              </a:tr>
              <a:tr h="189177">
                <a:tc>
                  <a:txBody>
                    <a:bodyPr/>
                    <a:lstStyle/>
                    <a:p>
                      <a:pPr algn="ctr" fontAlgn="b"/>
                      <a:r>
                        <a:rPr lang="en-GB" sz="1100" b="1" u="none" strike="noStrike" dirty="0" smtClean="0">
                          <a:solidFill>
                            <a:schemeClr val="tx1"/>
                          </a:solidFill>
                          <a:effectLst/>
                          <a:latin typeface="Arial" pitchFamily="34" charset="0"/>
                          <a:cs typeface="Arial" pitchFamily="34" charset="0"/>
                        </a:rPr>
                        <a:t>Manchester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1,442</a:t>
                      </a:r>
                    </a:p>
                  </a:txBody>
                  <a:tcPr marL="9525" marR="9525" marT="9525" marB="0" anchor="b"/>
                </a:tc>
                <a:tc>
                  <a:txBody>
                    <a:bodyPr/>
                    <a:lstStyle/>
                    <a:p>
                      <a:pPr algn="ctr" fontAlgn="b"/>
                      <a:r>
                        <a:rPr lang="en-GB" sz="1000" b="0" i="0" u="none" strike="noStrike" dirty="0" smtClean="0">
                          <a:effectLst/>
                          <a:latin typeface="Arial"/>
                        </a:rPr>
                        <a:t>342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1,490</a:t>
                      </a:r>
                    </a:p>
                  </a:txBody>
                  <a:tcPr marL="9525" marR="9525" marT="9525" marB="0" anchor="b"/>
                </a:tc>
                <a:tc>
                  <a:txBody>
                    <a:bodyPr/>
                    <a:lstStyle/>
                    <a:p>
                      <a:pPr algn="ctr" fontAlgn="b"/>
                      <a:r>
                        <a:rPr lang="en-GB" sz="1000" b="0" i="0" u="none" strike="noStrike" dirty="0" smtClean="0">
                          <a:effectLst/>
                          <a:latin typeface="Arial"/>
                        </a:rPr>
                        <a:t>345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1,348</a:t>
                      </a:r>
                    </a:p>
                  </a:txBody>
                  <a:tcPr marL="9525" marR="9525" marT="9525" marB="0" anchor="b"/>
                </a:tc>
                <a:tc>
                  <a:txBody>
                    <a:bodyPr/>
                    <a:lstStyle/>
                    <a:p>
                      <a:pPr algn="ctr" fontAlgn="b"/>
                      <a:r>
                        <a:rPr lang="en-GB" sz="1000" b="0" i="0" u="none" strike="noStrike" dirty="0" smtClean="0">
                          <a:effectLst/>
                          <a:latin typeface="Arial"/>
                        </a:rPr>
                        <a:t>316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1,501</a:t>
                      </a:r>
                    </a:p>
                  </a:txBody>
                  <a:tcPr marL="9525" marR="9525" marT="9525" marB="0" anchor="b"/>
                </a:tc>
                <a:tc>
                  <a:txBody>
                    <a:bodyPr/>
                    <a:lstStyle/>
                    <a:p>
                      <a:pPr algn="ctr" fontAlgn="b"/>
                      <a:r>
                        <a:rPr lang="en-GB" sz="1000" b="0" i="0" u="none" strike="noStrike" dirty="0" smtClean="0">
                          <a:effectLst/>
                          <a:latin typeface="Arial"/>
                        </a:rPr>
                        <a:t>361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1,373</a:t>
                      </a:r>
                    </a:p>
                  </a:txBody>
                  <a:tcPr marL="9525" marR="9525" marT="9525" marB="0" anchor="b"/>
                </a:tc>
                <a:tc>
                  <a:txBody>
                    <a:bodyPr/>
                    <a:lstStyle/>
                    <a:p>
                      <a:pPr algn="ctr" fontAlgn="b"/>
                      <a:r>
                        <a:rPr lang="en-GB" sz="1000" b="0" i="0" u="none" strike="noStrike" dirty="0" smtClean="0">
                          <a:effectLst/>
                          <a:latin typeface="Arial"/>
                        </a:rPr>
                        <a:t>319</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4,222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996</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Newcastle Upon Tyne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261</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249</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280</a:t>
                      </a:r>
                    </a:p>
                  </a:txBody>
                  <a:tcPr marL="9525" marR="9525" marT="9525" marB="0" anchor="b"/>
                </a:tc>
                <a:tc>
                  <a:txBody>
                    <a:bodyPr/>
                    <a:lstStyle/>
                    <a:p>
                      <a:pPr algn="ctr" fontAlgn="b"/>
                      <a:r>
                        <a:rPr lang="en-GB" sz="1000" b="0" i="0" u="none" strike="noStrike" dirty="0" smtClean="0">
                          <a:effectLst/>
                          <a:latin typeface="Arial"/>
                        </a:rPr>
                        <a:t>108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295</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320</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895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315</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Nottingham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250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265</a:t>
                      </a:r>
                    </a:p>
                  </a:txBody>
                  <a:tcPr marL="9525" marR="9525" marT="9525" marB="0" anchor="b"/>
                </a:tc>
                <a:tc>
                  <a:txBody>
                    <a:bodyPr/>
                    <a:lstStyle/>
                    <a:p>
                      <a:pPr algn="ctr" fontAlgn="b"/>
                      <a:r>
                        <a:rPr lang="en-GB" sz="1000" b="0" i="0" u="none" strike="noStrike" dirty="0" smtClean="0">
                          <a:effectLst/>
                          <a:latin typeface="Arial"/>
                        </a:rPr>
                        <a:t>56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253</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204</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262</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719</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147</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Oxford</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612</a:t>
                      </a:r>
                    </a:p>
                  </a:txBody>
                  <a:tcPr marL="9525" marR="9525" marT="9525" marB="0" anchor="b"/>
                </a:tc>
                <a:tc>
                  <a:txBody>
                    <a:bodyPr/>
                    <a:lstStyle/>
                    <a:p>
                      <a:pPr algn="ctr" fontAlgn="b"/>
                      <a:r>
                        <a:rPr lang="en-GB" sz="1000" b="0" i="0" u="none" strike="noStrike" dirty="0" smtClean="0">
                          <a:effectLst/>
                          <a:latin typeface="Arial"/>
                        </a:rPr>
                        <a:t>193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668</a:t>
                      </a:r>
                    </a:p>
                  </a:txBody>
                  <a:tcPr marL="9525" marR="9525" marT="9525" marB="0" anchor="b"/>
                </a:tc>
                <a:tc>
                  <a:txBody>
                    <a:bodyPr/>
                    <a:lstStyle/>
                    <a:p>
                      <a:pPr algn="ctr" fontAlgn="b"/>
                      <a:r>
                        <a:rPr lang="en-GB" sz="1000" b="0" i="0" u="none" strike="noStrike" dirty="0" smtClean="0">
                          <a:effectLst/>
                          <a:latin typeface="Arial"/>
                        </a:rPr>
                        <a:t>239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651</a:t>
                      </a:r>
                    </a:p>
                  </a:txBody>
                  <a:tcPr marL="9525" marR="9525" marT="9525" marB="0" anchor="b"/>
                </a:tc>
                <a:tc>
                  <a:txBody>
                    <a:bodyPr/>
                    <a:lstStyle/>
                    <a:p>
                      <a:pPr algn="ctr" fontAlgn="b"/>
                      <a:r>
                        <a:rPr lang="en-GB" sz="1000" b="0" i="0" u="none" strike="noStrike" dirty="0" smtClean="0">
                          <a:effectLst/>
                          <a:latin typeface="Arial"/>
                        </a:rPr>
                        <a:t>247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632</a:t>
                      </a:r>
                    </a:p>
                  </a:txBody>
                  <a:tcPr marL="9525" marR="9525" marT="9525" marB="0" anchor="b"/>
                </a:tc>
                <a:tc>
                  <a:txBody>
                    <a:bodyPr/>
                    <a:lstStyle/>
                    <a:p>
                      <a:pPr algn="ctr" fontAlgn="b"/>
                      <a:r>
                        <a:rPr lang="en-GB" sz="1000" b="0" i="0" u="none" strike="noStrike" dirty="0" smtClean="0">
                          <a:effectLst/>
                          <a:latin typeface="Arial"/>
                        </a:rPr>
                        <a:t>205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242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1,884</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694</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Stratford Upon Avon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118</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143</a:t>
                      </a:r>
                    </a:p>
                  </a:txBody>
                  <a:tcPr marL="9525" marR="9525" marT="9525" marB="0" anchor="b"/>
                </a:tc>
                <a:tc>
                  <a:txBody>
                    <a:bodyPr/>
                    <a:lstStyle/>
                    <a:p>
                      <a:pPr algn="ctr" fontAlgn="b"/>
                      <a:r>
                        <a:rPr lang="en-GB" sz="1000" b="0" i="0" u="none" strike="noStrike" dirty="0" smtClean="0">
                          <a:effectLst/>
                          <a:latin typeface="Arial"/>
                        </a:rPr>
                        <a:t>72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Windsor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270</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271</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241</a:t>
                      </a:r>
                    </a:p>
                  </a:txBody>
                  <a:tcPr marL="9525" marR="9525" marT="9525" marB="0" anchor="b"/>
                </a:tc>
                <a:tc>
                  <a:txBody>
                    <a:bodyPr/>
                    <a:lstStyle/>
                    <a:p>
                      <a:pPr algn="ctr" fontAlgn="b"/>
                      <a:r>
                        <a:rPr lang="en-GB" sz="1000" b="0" i="0" u="none" strike="noStrike" dirty="0" smtClean="0">
                          <a:effectLst/>
                          <a:latin typeface="Arial"/>
                        </a:rPr>
                        <a:t>84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256</a:t>
                      </a:r>
                    </a:p>
                  </a:txBody>
                  <a:tcPr marL="9525" marR="9525" marT="9525" marB="0" anchor="b"/>
                </a:tc>
                <a:tc>
                  <a:txBody>
                    <a:bodyPr/>
                    <a:lstStyle/>
                    <a:p>
                      <a:pPr algn="ctr" fontAlgn="b"/>
                      <a:r>
                        <a:rPr lang="en-GB" sz="1000" b="0" i="0" u="none" strike="noStrike" dirty="0" smtClean="0">
                          <a:effectLst/>
                          <a:latin typeface="Arial"/>
                        </a:rPr>
                        <a:t>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231</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York</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357</a:t>
                      </a:r>
                    </a:p>
                  </a:txBody>
                  <a:tcPr marL="9525" marR="9525" marT="9525" marB="0" anchor="b"/>
                </a:tc>
                <a:tc>
                  <a:txBody>
                    <a:bodyPr/>
                    <a:lstStyle/>
                    <a:p>
                      <a:pPr algn="ctr" fontAlgn="b"/>
                      <a:r>
                        <a:rPr lang="en-GB" sz="1000" b="0" i="0" u="none" strike="noStrike" dirty="0" smtClean="0">
                          <a:effectLst/>
                          <a:latin typeface="Arial"/>
                        </a:rPr>
                        <a:t>204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419</a:t>
                      </a:r>
                    </a:p>
                  </a:txBody>
                  <a:tcPr marL="9525" marR="9525" marT="9525" marB="0" anchor="b"/>
                </a:tc>
                <a:tc>
                  <a:txBody>
                    <a:bodyPr/>
                    <a:lstStyle/>
                    <a:p>
                      <a:pPr algn="ctr" fontAlgn="b"/>
                      <a:r>
                        <a:rPr lang="en-GB" sz="1000" b="0" i="0" u="none" strike="noStrike" dirty="0" smtClean="0">
                          <a:effectLst/>
                          <a:latin typeface="Arial"/>
                        </a:rPr>
                        <a:t>252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400</a:t>
                      </a:r>
                    </a:p>
                  </a:txBody>
                  <a:tcPr marL="9525" marR="9525" marT="9525" marB="0" anchor="b"/>
                </a:tc>
                <a:tc>
                  <a:txBody>
                    <a:bodyPr/>
                    <a:lstStyle/>
                    <a:p>
                      <a:pPr algn="ctr" fontAlgn="b"/>
                      <a:r>
                        <a:rPr lang="en-GB" sz="1000" b="0" i="0" u="none" strike="noStrike" dirty="0" smtClean="0">
                          <a:effectLst/>
                          <a:latin typeface="Arial"/>
                        </a:rPr>
                        <a:t>245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356</a:t>
                      </a:r>
                    </a:p>
                  </a:txBody>
                  <a:tcPr marL="9525" marR="9525" marT="9525" marB="0" anchor="b"/>
                </a:tc>
                <a:tc>
                  <a:txBody>
                    <a:bodyPr/>
                    <a:lstStyle/>
                    <a:p>
                      <a:pPr algn="ctr" fontAlgn="b"/>
                      <a:r>
                        <a:rPr lang="en-GB" sz="1000" b="0" i="0" u="none" strike="noStrike" dirty="0" smtClean="0">
                          <a:effectLst/>
                          <a:latin typeface="Arial"/>
                        </a:rPr>
                        <a:t>206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344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1,100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641</a:t>
                      </a:r>
                    </a:p>
                  </a:txBody>
                  <a:tcPr marL="9525" marR="9525" marT="9525" marB="0" anchor="b"/>
                </a:tc>
              </a:tr>
            </a:tbl>
          </a:graphicData>
        </a:graphic>
      </p:graphicFrame>
    </p:spTree>
    <p:extLst>
      <p:ext uri="{BB962C8B-B14F-4D97-AF65-F5344CB8AC3E}">
        <p14:creationId xmlns:p14="http://schemas.microsoft.com/office/powerpoint/2010/main" val="3174331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2.xml><?xml version="1.0" encoding="utf-8"?>
<a:theme xmlns:a="http://schemas.openxmlformats.org/drawingml/2006/main" name="1_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Discover England Initial Summary Report v1</Template>
  <TotalTime>28032</TotalTime>
  <Words>1578</Words>
  <Application>Microsoft Office PowerPoint</Application>
  <PresentationFormat>On-screen Show (4:3)</PresentationFormat>
  <Paragraphs>446</Paragraphs>
  <Slides>9</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9</vt:i4>
      </vt:variant>
    </vt:vector>
  </HeadingPairs>
  <TitlesOfParts>
    <vt:vector size="13" baseType="lpstr">
      <vt:lpstr>Arial</vt:lpstr>
      <vt:lpstr>Calibri</vt:lpstr>
      <vt:lpstr>Discover England Initial Summary Report v1</vt:lpstr>
      <vt:lpstr>1_Discover England Initial Summary Report v1</vt:lpstr>
      <vt:lpstr>Discover England:  summary insights on overseas visitors to Stratford upon Avon</vt:lpstr>
      <vt:lpstr>Headline stats: Overseas visits, spend and nights to Stratford Upon Avon</vt:lpstr>
      <vt:lpstr>Trip purpose and source markets: All visitors and holiday visitors</vt:lpstr>
      <vt:lpstr>Demographics and holiday characteristics: Holiday visitors</vt:lpstr>
      <vt:lpstr>Travel and destinations: Holiday visitors</vt:lpstr>
      <vt:lpstr>PowerPoint Presentation</vt:lpstr>
      <vt:lpstr>About this report/1</vt:lpstr>
      <vt:lpstr>About this report/2</vt:lpstr>
      <vt:lpstr>About this report/3</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 England:  summary insights on overseas visitors</dc:title>
  <dc:creator>Steve Mills</dc:creator>
  <cp:lastModifiedBy>Keri Portas</cp:lastModifiedBy>
  <cp:revision>936</cp:revision>
  <cp:lastPrinted>2017-10-24T09:05:43Z</cp:lastPrinted>
  <dcterms:created xsi:type="dcterms:W3CDTF">2016-07-20T15:06:07Z</dcterms:created>
  <dcterms:modified xsi:type="dcterms:W3CDTF">2017-11-06T17:12:22Z</dcterms:modified>
</cp:coreProperties>
</file>