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ox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3.6</c:v>
                </c:pt>
                <c:pt idx="1">
                  <c:v>3.3</c:v>
                </c:pt>
                <c:pt idx="2" formatCode="0.0">
                  <c:v>3.4</c:v>
                </c:pt>
                <c:pt idx="3" formatCode="0.0">
                  <c:v>3.7</c:v>
                </c:pt>
                <c:pt idx="4" formatCode="0.0">
                  <c:v>3.8</c:v>
                </c:pt>
              </c:numCache>
            </c:numRef>
          </c:val>
        </c:ser>
        <c:ser>
          <c:idx val="1"/>
          <c:order val="1"/>
          <c:tx>
            <c:strRef>
              <c:f>Sheet1!$C$1</c:f>
              <c:strCache>
                <c:ptCount val="1"/>
                <c:pt idx="0">
                  <c:v>ox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0.9</c:v>
                </c:pt>
                <c:pt idx="1">
                  <c:v>0.8</c:v>
                </c:pt>
                <c:pt idx="2" formatCode="0.0">
                  <c:v>0.8</c:v>
                </c:pt>
                <c:pt idx="3" formatCode="0.0">
                  <c:v>0.7</c:v>
                </c:pt>
                <c:pt idx="4" formatCode="0.0">
                  <c:v>1</c:v>
                </c:pt>
              </c:numCache>
            </c:numRef>
          </c:val>
        </c:ser>
        <c:dLbls>
          <c:showLegendKey val="0"/>
          <c:showVal val="0"/>
          <c:showCatName val="0"/>
          <c:showSerName val="0"/>
          <c:showPercent val="0"/>
          <c:showBubbleSize val="0"/>
        </c:dLbls>
        <c:gapWidth val="219"/>
        <c:axId val="830192544"/>
        <c:axId val="83018627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830192544"/>
        <c:axId val="830186272"/>
      </c:lineChart>
      <c:catAx>
        <c:axId val="830192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186272"/>
        <c:crosses val="autoZero"/>
        <c:auto val="1"/>
        <c:lblAlgn val="ctr"/>
        <c:lblOffset val="100"/>
        <c:noMultiLvlLbl val="0"/>
      </c:catAx>
      <c:valAx>
        <c:axId val="830186272"/>
        <c:scaling>
          <c:orientation val="minMax"/>
        </c:scaling>
        <c:delete val="1"/>
        <c:axPos val="l"/>
        <c:numFmt formatCode="General" sourceLinked="1"/>
        <c:majorTickMark val="none"/>
        <c:minorTickMark val="none"/>
        <c:tickLblPos val="nextTo"/>
        <c:crossAx val="83019254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Oxford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0.64</c:v>
                </c:pt>
                <c:pt idx="1">
                  <c:v>0.67</c:v>
                </c:pt>
                <c:pt idx="2">
                  <c:v>0.74</c:v>
                </c:pt>
                <c:pt idx="3">
                  <c:v>0.53</c:v>
                </c:pt>
                <c:pt idx="4">
                  <c:v>0.52</c:v>
                </c:pt>
                <c:pt idx="5">
                  <c:v>0.14000000000000001</c:v>
                </c:pt>
                <c:pt idx="6">
                  <c:v>0.27</c:v>
                </c:pt>
                <c:pt idx="7">
                  <c:v>0.24</c:v>
                </c:pt>
                <c:pt idx="8">
                  <c:v>7.0000000000000007E-2</c:v>
                </c:pt>
              </c:numCache>
            </c:numRef>
          </c:val>
        </c:ser>
        <c:dLbls>
          <c:showLegendKey val="0"/>
          <c:showVal val="0"/>
          <c:showCatName val="0"/>
          <c:showSerName val="0"/>
          <c:showPercent val="0"/>
          <c:showBubbleSize val="0"/>
        </c:dLbls>
        <c:gapWidth val="30"/>
        <c:axId val="830196464"/>
        <c:axId val="830203520"/>
      </c:barChart>
      <c:catAx>
        <c:axId val="830196464"/>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830203520"/>
        <c:crosses val="autoZero"/>
        <c:auto val="1"/>
        <c:lblAlgn val="ctr"/>
        <c:lblOffset val="100"/>
        <c:noMultiLvlLbl val="0"/>
      </c:catAx>
      <c:valAx>
        <c:axId val="830203520"/>
        <c:scaling>
          <c:orientation val="minMax"/>
          <c:max val="1"/>
        </c:scaling>
        <c:delete val="1"/>
        <c:axPos val="l"/>
        <c:majorGridlines>
          <c:spPr>
            <a:ln>
              <a:noFill/>
            </a:ln>
          </c:spPr>
        </c:majorGridlines>
        <c:numFmt formatCode="0%" sourceLinked="1"/>
        <c:majorTickMark val="out"/>
        <c:minorTickMark val="none"/>
        <c:tickLblPos val="nextTo"/>
        <c:crossAx val="830196464"/>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Sheet1!$B$2:$B$3</c:f>
              <c:numCache>
                <c:formatCode>0%</c:formatCode>
                <c:ptCount val="2"/>
                <c:pt idx="0">
                  <c:v>0.16</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Sheet1!$C$2:$C$3</c:f>
              <c:numCache>
                <c:formatCode>0%</c:formatCode>
                <c:ptCount val="2"/>
                <c:pt idx="0">
                  <c:v>0.36</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Sheet1!$D$2:$D$3</c:f>
              <c:numCache>
                <c:formatCode>0%</c:formatCode>
                <c:ptCount val="2"/>
                <c:pt idx="0">
                  <c:v>0.32</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Sheet1!$E$2:$E$3</c:f>
              <c:numCache>
                <c:formatCode>0%</c:formatCode>
                <c:ptCount val="2"/>
                <c:pt idx="0">
                  <c:v>0.16</c:v>
                </c:pt>
                <c:pt idx="1">
                  <c:v>7.0000000000000007E-2</c:v>
                </c:pt>
              </c:numCache>
            </c:numRef>
          </c:val>
        </c:ser>
        <c:dLbls>
          <c:showLegendKey val="0"/>
          <c:showVal val="1"/>
          <c:showCatName val="0"/>
          <c:showSerName val="0"/>
          <c:showPercent val="0"/>
          <c:showBubbleSize val="0"/>
        </c:dLbls>
        <c:gapWidth val="49"/>
        <c:overlap val="100"/>
        <c:axId val="830199600"/>
        <c:axId val="830196072"/>
      </c:barChart>
      <c:catAx>
        <c:axId val="830199600"/>
        <c:scaling>
          <c:orientation val="minMax"/>
        </c:scaling>
        <c:delete val="0"/>
        <c:axPos val="b"/>
        <c:numFmt formatCode="General" sourceLinked="0"/>
        <c:majorTickMark val="none"/>
        <c:minorTickMark val="none"/>
        <c:tickLblPos val="nextTo"/>
        <c:txPr>
          <a:bodyPr/>
          <a:lstStyle/>
          <a:p>
            <a:pPr>
              <a:defRPr b="1"/>
            </a:pPr>
            <a:endParaRPr lang="en-US"/>
          </a:p>
        </c:txPr>
        <c:crossAx val="830196072"/>
        <c:crosses val="autoZero"/>
        <c:auto val="1"/>
        <c:lblAlgn val="ctr"/>
        <c:lblOffset val="100"/>
        <c:noMultiLvlLbl val="0"/>
      </c:catAx>
      <c:valAx>
        <c:axId val="830196072"/>
        <c:scaling>
          <c:orientation val="minMax"/>
        </c:scaling>
        <c:delete val="1"/>
        <c:axPos val="l"/>
        <c:numFmt formatCode="0%" sourceLinked="1"/>
        <c:majorTickMark val="none"/>
        <c:minorTickMark val="none"/>
        <c:tickLblPos val="nextTo"/>
        <c:crossAx val="830199600"/>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Oxford</c:v>
                </c:pt>
                <c:pt idx="1">
                  <c:v>Holiday visitors to UK</c:v>
                </c:pt>
              </c:strCache>
            </c:strRef>
          </c:cat>
          <c:val>
            <c:numRef>
              <c:f>Sheet1!$B$2:$B$4</c:f>
              <c:numCache>
                <c:formatCode>_-[$£-809]* #,##0_-;\-[$£-809]* #,##0_-;_-[$£-809]* "-"??_-;_-@_-</c:formatCode>
                <c:ptCount val="2"/>
                <c:pt idx="0">
                  <c:v>385</c:v>
                </c:pt>
                <c:pt idx="1">
                  <c:v>644</c:v>
                </c:pt>
              </c:numCache>
            </c:numRef>
          </c:val>
        </c:ser>
        <c:dLbls>
          <c:showLegendKey val="0"/>
          <c:showVal val="0"/>
          <c:showCatName val="0"/>
          <c:showSerName val="0"/>
          <c:showPercent val="0"/>
          <c:showBubbleSize val="0"/>
        </c:dLbls>
        <c:gapWidth val="102"/>
        <c:axId val="830197248"/>
        <c:axId val="830204304"/>
      </c:barChart>
      <c:catAx>
        <c:axId val="83019724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30204304"/>
        <c:crosses val="autoZero"/>
        <c:auto val="1"/>
        <c:lblAlgn val="ctr"/>
        <c:lblOffset val="100"/>
        <c:noMultiLvlLbl val="0"/>
      </c:catAx>
      <c:valAx>
        <c:axId val="830204304"/>
        <c:scaling>
          <c:orientation val="minMax"/>
          <c:max val="1000"/>
        </c:scaling>
        <c:delete val="1"/>
        <c:axPos val="l"/>
        <c:numFmt formatCode="_-[$£-809]* #,##0_-;\-[$£-809]* #,##0_-;_-[$£-809]* &quot;-&quot;??_-;_-@_-" sourceLinked="1"/>
        <c:majorTickMark val="out"/>
        <c:minorTickMark val="none"/>
        <c:tickLblPos val="nextTo"/>
        <c:crossAx val="830197248"/>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Oxford</c:v>
                </c:pt>
                <c:pt idx="1">
                  <c:v>Holiday visitors to UK</c:v>
                </c:pt>
              </c:strCache>
            </c:strRef>
          </c:cat>
          <c:val>
            <c:numRef>
              <c:f>Sheet1!$B$2:$B$4</c:f>
              <c:numCache>
                <c:formatCode>_-[$£-809]* #,##0_-;\-[$£-809]* #,##0_-;_-[$£-809]* "-"??_-;_-@_-</c:formatCode>
                <c:ptCount val="2"/>
                <c:pt idx="0">
                  <c:v>94</c:v>
                </c:pt>
                <c:pt idx="1">
                  <c:v>101</c:v>
                </c:pt>
              </c:numCache>
            </c:numRef>
          </c:val>
        </c:ser>
        <c:dLbls>
          <c:showLegendKey val="0"/>
          <c:showVal val="0"/>
          <c:showCatName val="0"/>
          <c:showSerName val="0"/>
          <c:showPercent val="0"/>
          <c:showBubbleSize val="0"/>
        </c:dLbls>
        <c:gapWidth val="102"/>
        <c:axId val="830202344"/>
        <c:axId val="830198032"/>
      </c:barChart>
      <c:catAx>
        <c:axId val="830202344"/>
        <c:scaling>
          <c:orientation val="minMax"/>
        </c:scaling>
        <c:delete val="0"/>
        <c:axPos val="b"/>
        <c:numFmt formatCode="General" sourceLinked="0"/>
        <c:majorTickMark val="out"/>
        <c:minorTickMark val="none"/>
        <c:tickLblPos val="nextTo"/>
        <c:txPr>
          <a:bodyPr/>
          <a:lstStyle/>
          <a:p>
            <a:pPr>
              <a:defRPr sz="900" b="1"/>
            </a:pPr>
            <a:endParaRPr lang="en-US"/>
          </a:p>
        </c:txPr>
        <c:crossAx val="830198032"/>
        <c:crosses val="autoZero"/>
        <c:auto val="1"/>
        <c:lblAlgn val="ctr"/>
        <c:lblOffset val="100"/>
        <c:noMultiLvlLbl val="0"/>
      </c:catAx>
      <c:valAx>
        <c:axId val="830198032"/>
        <c:scaling>
          <c:orientation val="minMax"/>
          <c:max val="1000"/>
        </c:scaling>
        <c:delete val="1"/>
        <c:axPos val="l"/>
        <c:numFmt formatCode="_-[$£-809]* #,##0_-;\-[$£-809]* #,##0_-;_-[$£-809]* &quot;-&quot;??_-;_-@_-" sourceLinked="1"/>
        <c:majorTickMark val="out"/>
        <c:minorTickMark val="none"/>
        <c:tickLblPos val="nextTo"/>
        <c:crossAx val="830202344"/>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235750371070327"/>
          <c:y val="4.7885757835095979E-2"/>
          <c:w val="0.75184842765668314"/>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Sheet1!$B$2:$B$3</c:f>
              <c:numCache>
                <c:formatCode>0%</c:formatCode>
                <c:ptCount val="2"/>
                <c:pt idx="0">
                  <c:v>0.09</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Sheet1!$C$2:$C$3</c:f>
              <c:numCache>
                <c:formatCode>0%</c:formatCode>
                <c:ptCount val="2"/>
                <c:pt idx="0">
                  <c:v>0.3</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Sheet1!$D$2:$D$3</c:f>
              <c:numCache>
                <c:formatCode>0%</c:formatCode>
                <c:ptCount val="2"/>
                <c:pt idx="0">
                  <c:v>0.43</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Sheet1!$E$2:$E$3</c:f>
              <c:numCache>
                <c:formatCode>0%</c:formatCode>
                <c:ptCount val="2"/>
                <c:pt idx="0">
                  <c:v>0.18</c:v>
                </c:pt>
                <c:pt idx="1">
                  <c:v>0.21</c:v>
                </c:pt>
              </c:numCache>
            </c:numRef>
          </c:val>
        </c:ser>
        <c:dLbls>
          <c:showLegendKey val="0"/>
          <c:showVal val="0"/>
          <c:showCatName val="0"/>
          <c:showSerName val="0"/>
          <c:showPercent val="0"/>
          <c:showBubbleSize val="0"/>
        </c:dLbls>
        <c:gapWidth val="49"/>
        <c:overlap val="100"/>
        <c:axId val="830198816"/>
        <c:axId val="830200384"/>
      </c:barChart>
      <c:catAx>
        <c:axId val="83019881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30200384"/>
        <c:crosses val="autoZero"/>
        <c:auto val="1"/>
        <c:lblAlgn val="ctr"/>
        <c:lblOffset val="100"/>
        <c:noMultiLvlLbl val="0"/>
      </c:catAx>
      <c:valAx>
        <c:axId val="830200384"/>
        <c:scaling>
          <c:orientation val="minMax"/>
        </c:scaling>
        <c:delete val="1"/>
        <c:axPos val="l"/>
        <c:numFmt formatCode="0%" sourceLinked="1"/>
        <c:majorTickMark val="out"/>
        <c:minorTickMark val="none"/>
        <c:tickLblPos val="nextTo"/>
        <c:crossAx val="830198816"/>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Sheet1!$B$2:$B$3</c:f>
              <c:numCache>
                <c:formatCode>0%</c:formatCode>
                <c:ptCount val="2"/>
                <c:pt idx="0">
                  <c:v>0.77</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Sheet1!$C$2:$C$3</c:f>
              <c:numCache>
                <c:formatCode>0%</c:formatCode>
                <c:ptCount val="2"/>
                <c:pt idx="0">
                  <c:v>0.23</c:v>
                </c:pt>
                <c:pt idx="1">
                  <c:v>0.16</c:v>
                </c:pt>
              </c:numCache>
            </c:numRef>
          </c:val>
        </c:ser>
        <c:dLbls>
          <c:showLegendKey val="0"/>
          <c:showVal val="0"/>
          <c:showCatName val="0"/>
          <c:showSerName val="0"/>
          <c:showPercent val="0"/>
          <c:showBubbleSize val="0"/>
        </c:dLbls>
        <c:gapWidth val="49"/>
        <c:overlap val="100"/>
        <c:axId val="830199992"/>
        <c:axId val="830200776"/>
      </c:barChart>
      <c:catAx>
        <c:axId val="83019999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30200776"/>
        <c:crosses val="autoZero"/>
        <c:auto val="1"/>
        <c:lblAlgn val="ctr"/>
        <c:lblOffset val="100"/>
        <c:noMultiLvlLbl val="0"/>
      </c:catAx>
      <c:valAx>
        <c:axId val="830200776"/>
        <c:scaling>
          <c:orientation val="minMax"/>
        </c:scaling>
        <c:delete val="1"/>
        <c:axPos val="l"/>
        <c:numFmt formatCode="0%" sourceLinked="1"/>
        <c:majorTickMark val="out"/>
        <c:minorTickMark val="none"/>
        <c:tickLblPos val="nextTo"/>
        <c:crossAx val="830199992"/>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Sheet1!$B$2:$B$3</c:f>
              <c:numCache>
                <c:formatCode>0%</c:formatCode>
                <c:ptCount val="2"/>
                <c:pt idx="0">
                  <c:v>0.15</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Sheet1!$C$2:$C$3</c:f>
              <c:numCache>
                <c:formatCode>0%</c:formatCode>
                <c:ptCount val="2"/>
                <c:pt idx="0">
                  <c:v>0.13</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Sheet1!$D$2:$D$3</c:f>
              <c:numCache>
                <c:formatCode>0%</c:formatCode>
                <c:ptCount val="2"/>
                <c:pt idx="0">
                  <c:v>0.14000000000000001</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Sheet1!$E$2:$E$3</c:f>
              <c:numCache>
                <c:formatCode>0%</c:formatCode>
                <c:ptCount val="2"/>
                <c:pt idx="0">
                  <c:v>0.15</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Sheet1!$F$2:$F$3</c:f>
              <c:numCache>
                <c:formatCode>0%</c:formatCode>
                <c:ptCount val="2"/>
                <c:pt idx="0">
                  <c:v>0.18</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Sheet1!$G$2:$G$3</c:f>
              <c:numCache>
                <c:formatCode>0%</c:formatCode>
                <c:ptCount val="2"/>
                <c:pt idx="0">
                  <c:v>0.15</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Sheet1!$H$2:$H$3</c:f>
              <c:numCache>
                <c:formatCode>0%</c:formatCode>
                <c:ptCount val="2"/>
                <c:pt idx="0">
                  <c:v>0.09</c:v>
                </c:pt>
                <c:pt idx="1">
                  <c:v>0.06</c:v>
                </c:pt>
              </c:numCache>
            </c:numRef>
          </c:val>
        </c:ser>
        <c:dLbls>
          <c:showLegendKey val="0"/>
          <c:showVal val="0"/>
          <c:showCatName val="0"/>
          <c:showSerName val="0"/>
          <c:showPercent val="0"/>
          <c:showBubbleSize val="0"/>
        </c:dLbls>
        <c:gapWidth val="100"/>
        <c:overlap val="100"/>
        <c:axId val="830201168"/>
        <c:axId val="830202736"/>
      </c:barChart>
      <c:catAx>
        <c:axId val="830201168"/>
        <c:scaling>
          <c:orientation val="minMax"/>
        </c:scaling>
        <c:delete val="0"/>
        <c:axPos val="b"/>
        <c:numFmt formatCode="General" sourceLinked="0"/>
        <c:majorTickMark val="out"/>
        <c:minorTickMark val="none"/>
        <c:tickLblPos val="nextTo"/>
        <c:crossAx val="830202736"/>
        <c:crosses val="autoZero"/>
        <c:auto val="1"/>
        <c:lblAlgn val="ctr"/>
        <c:lblOffset val="100"/>
        <c:noMultiLvlLbl val="0"/>
      </c:catAx>
      <c:valAx>
        <c:axId val="830202736"/>
        <c:scaling>
          <c:orientation val="minMax"/>
        </c:scaling>
        <c:delete val="1"/>
        <c:axPos val="l"/>
        <c:numFmt formatCode="0%" sourceLinked="1"/>
        <c:majorTickMark val="out"/>
        <c:minorTickMark val="none"/>
        <c:tickLblPos val="nextTo"/>
        <c:crossAx val="830201168"/>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Sheet1!$B$2:$B$3</c:f>
              <c:numCache>
                <c:formatCode>0%</c:formatCode>
                <c:ptCount val="2"/>
                <c:pt idx="0">
                  <c:v>0.13</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Sheet1!$C$2:$C$3</c:f>
              <c:numCache>
                <c:formatCode>0%</c:formatCode>
                <c:ptCount val="2"/>
                <c:pt idx="0">
                  <c:v>0.6</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Oxford</c:v>
                </c:pt>
                <c:pt idx="1">
                  <c:v>Holiday visitors to UK</c:v>
                </c:pt>
              </c:strCache>
            </c:strRef>
          </c:cat>
          <c:val>
            <c:numRef>
              <c:f>Sheet1!$D$2:$D$3</c:f>
              <c:numCache>
                <c:formatCode>0%</c:formatCode>
                <c:ptCount val="2"/>
                <c:pt idx="0">
                  <c:v>0.26</c:v>
                </c:pt>
                <c:pt idx="1">
                  <c:v>0.15</c:v>
                </c:pt>
              </c:numCache>
            </c:numRef>
          </c:val>
        </c:ser>
        <c:dLbls>
          <c:showLegendKey val="0"/>
          <c:showVal val="1"/>
          <c:showCatName val="0"/>
          <c:showSerName val="0"/>
          <c:showPercent val="0"/>
          <c:showBubbleSize val="0"/>
        </c:dLbls>
        <c:gapWidth val="49"/>
        <c:overlap val="100"/>
        <c:axId val="830207440"/>
        <c:axId val="830212536"/>
      </c:barChart>
      <c:catAx>
        <c:axId val="830207440"/>
        <c:scaling>
          <c:orientation val="minMax"/>
        </c:scaling>
        <c:delete val="0"/>
        <c:axPos val="b"/>
        <c:numFmt formatCode="General" sourceLinked="0"/>
        <c:majorTickMark val="none"/>
        <c:minorTickMark val="none"/>
        <c:tickLblPos val="nextTo"/>
        <c:txPr>
          <a:bodyPr/>
          <a:lstStyle/>
          <a:p>
            <a:pPr>
              <a:defRPr b="1"/>
            </a:pPr>
            <a:endParaRPr lang="en-US"/>
          </a:p>
        </c:txPr>
        <c:crossAx val="830212536"/>
        <c:crosses val="autoZero"/>
        <c:auto val="1"/>
        <c:lblAlgn val="ctr"/>
        <c:lblOffset val="100"/>
        <c:noMultiLvlLbl val="0"/>
      </c:catAx>
      <c:valAx>
        <c:axId val="830212536"/>
        <c:scaling>
          <c:orientation val="minMax"/>
        </c:scaling>
        <c:delete val="1"/>
        <c:axPos val="l"/>
        <c:numFmt formatCode="0%" sourceLinked="1"/>
        <c:majorTickMark val="none"/>
        <c:minorTickMark val="none"/>
        <c:tickLblPos val="nextTo"/>
        <c:crossAx val="830207440"/>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London</c:v>
                </c:pt>
                <c:pt idx="1">
                  <c:v>South East (excl. London)</c:v>
                </c:pt>
                <c:pt idx="2">
                  <c:v>West Midlands</c:v>
                </c:pt>
                <c:pt idx="3">
                  <c:v>North West</c:v>
                </c:pt>
                <c:pt idx="4">
                  <c:v>Scotland</c:v>
                </c:pt>
              </c:strCache>
            </c:strRef>
          </c:cat>
          <c:val>
            <c:numRef>
              <c:f>Sheet1!$B$2:$B$6</c:f>
              <c:numCache>
                <c:formatCode>0%</c:formatCode>
                <c:ptCount val="5"/>
                <c:pt idx="0">
                  <c:v>0.54</c:v>
                </c:pt>
                <c:pt idx="1">
                  <c:v>0.35</c:v>
                </c:pt>
                <c:pt idx="2">
                  <c:v>0.02</c:v>
                </c:pt>
                <c:pt idx="3">
                  <c:v>0.02</c:v>
                </c:pt>
                <c:pt idx="4">
                  <c:v>0.01</c:v>
                </c:pt>
              </c:numCache>
            </c:numRef>
          </c:val>
        </c:ser>
        <c:dLbls>
          <c:showLegendKey val="0"/>
          <c:showVal val="0"/>
          <c:showCatName val="0"/>
          <c:showSerName val="0"/>
          <c:showPercent val="0"/>
          <c:showBubbleSize val="0"/>
        </c:dLbls>
        <c:gapWidth val="150"/>
        <c:axId val="830207832"/>
        <c:axId val="830214888"/>
      </c:barChart>
      <c:catAx>
        <c:axId val="830207832"/>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830214888"/>
        <c:crosses val="autoZero"/>
        <c:auto val="1"/>
        <c:lblAlgn val="ctr"/>
        <c:lblOffset val="100"/>
        <c:noMultiLvlLbl val="0"/>
      </c:catAx>
      <c:valAx>
        <c:axId val="830214888"/>
        <c:scaling>
          <c:orientation val="minMax"/>
        </c:scaling>
        <c:delete val="1"/>
        <c:axPos val="t"/>
        <c:numFmt formatCode="0%" sourceLinked="1"/>
        <c:majorTickMark val="out"/>
        <c:minorTickMark val="none"/>
        <c:tickLblPos val="nextTo"/>
        <c:crossAx val="8302078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London</c:v>
                </c:pt>
                <c:pt idx="1">
                  <c:v>Hastings</c:v>
                </c:pt>
                <c:pt idx="2">
                  <c:v>Canterbury</c:v>
                </c:pt>
                <c:pt idx="3">
                  <c:v>Salisbury</c:v>
                </c:pt>
                <c:pt idx="4">
                  <c:v>Bath &amp; NE Somerset</c:v>
                </c:pt>
              </c:strCache>
            </c:strRef>
          </c:cat>
          <c:val>
            <c:numRef>
              <c:f>Sheet1!$B$2:$B$6</c:f>
              <c:numCache>
                <c:formatCode>0%</c:formatCode>
                <c:ptCount val="5"/>
                <c:pt idx="0">
                  <c:v>0.77</c:v>
                </c:pt>
                <c:pt idx="1">
                  <c:v>0.26</c:v>
                </c:pt>
                <c:pt idx="2">
                  <c:v>0.26</c:v>
                </c:pt>
                <c:pt idx="3">
                  <c:v>0.23</c:v>
                </c:pt>
                <c:pt idx="4">
                  <c:v>0.22</c:v>
                </c:pt>
              </c:numCache>
            </c:numRef>
          </c:val>
        </c:ser>
        <c:ser>
          <c:idx val="1"/>
          <c:order val="1"/>
          <c:tx>
            <c:strRef>
              <c:f>Sheet1!$C$1</c:f>
              <c:strCache>
                <c:ptCount val="1"/>
                <c:pt idx="0">
                  <c:v>Holiday visitor to UK</c:v>
                </c:pt>
              </c:strCache>
            </c:strRef>
          </c:tx>
          <c:invertIfNegative val="0"/>
          <c:dLbls>
            <c:spPr>
              <a:noFill/>
              <a:ln>
                <a:noFill/>
              </a:ln>
              <a:effectLst/>
            </c:spPr>
            <c:txPr>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London</c:v>
                </c:pt>
                <c:pt idx="1">
                  <c:v>Hastings</c:v>
                </c:pt>
                <c:pt idx="2">
                  <c:v>Canterbury</c:v>
                </c:pt>
                <c:pt idx="3">
                  <c:v>Salisbury</c:v>
                </c:pt>
                <c:pt idx="4">
                  <c:v>Bath &amp; NE Somerset</c:v>
                </c:pt>
              </c:strCache>
            </c:strRef>
          </c:cat>
          <c:val>
            <c:numRef>
              <c:f>Sheet1!$C$2:$C$6</c:f>
            </c:numRef>
          </c:val>
        </c:ser>
        <c:dLbls>
          <c:showLegendKey val="0"/>
          <c:showVal val="0"/>
          <c:showCatName val="0"/>
          <c:showSerName val="0"/>
          <c:showPercent val="0"/>
          <c:showBubbleSize val="0"/>
        </c:dLbls>
        <c:gapWidth val="150"/>
        <c:axId val="830209792"/>
        <c:axId val="830214496"/>
      </c:barChart>
      <c:catAx>
        <c:axId val="830209792"/>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830214496"/>
        <c:crosses val="autoZero"/>
        <c:auto val="1"/>
        <c:lblAlgn val="ctr"/>
        <c:lblOffset val="100"/>
        <c:noMultiLvlLbl val="0"/>
      </c:catAx>
      <c:valAx>
        <c:axId val="830214496"/>
        <c:scaling>
          <c:orientation val="minMax"/>
        </c:scaling>
        <c:delete val="1"/>
        <c:axPos val="t"/>
        <c:numFmt formatCode="0%" sourceLinked="1"/>
        <c:majorTickMark val="out"/>
        <c:minorTickMark val="none"/>
        <c:tickLblPos val="nextTo"/>
        <c:crossAx val="8302097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Oxford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275</c:v>
                </c:pt>
                <c:pt idx="1">
                  <c:v>270</c:v>
                </c:pt>
                <c:pt idx="2">
                  <c:v>322</c:v>
                </c:pt>
                <c:pt idx="3">
                  <c:v>320</c:v>
                </c:pt>
                <c:pt idx="4">
                  <c:v>302</c:v>
                </c:pt>
              </c:numCache>
            </c:numRef>
          </c:val>
        </c:ser>
        <c:ser>
          <c:idx val="1"/>
          <c:order val="1"/>
          <c:tx>
            <c:strRef>
              <c:f>Sheet1!$C$1</c:f>
              <c:strCache>
                <c:ptCount val="1"/>
                <c:pt idx="0">
                  <c:v>Oxford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67</c:v>
                </c:pt>
                <c:pt idx="1">
                  <c:v>63</c:v>
                </c:pt>
                <c:pt idx="2">
                  <c:v>73</c:v>
                </c:pt>
                <c:pt idx="3">
                  <c:v>67</c:v>
                </c:pt>
                <c:pt idx="4">
                  <c:v>92</c:v>
                </c:pt>
              </c:numCache>
            </c:numRef>
          </c:val>
        </c:ser>
        <c:dLbls>
          <c:showLegendKey val="0"/>
          <c:showVal val="0"/>
          <c:showCatName val="0"/>
          <c:showSerName val="0"/>
          <c:showPercent val="0"/>
          <c:showBubbleSize val="0"/>
        </c:dLbls>
        <c:gapWidth val="219"/>
        <c:axId val="830188232"/>
        <c:axId val="83019293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830188232"/>
        <c:axId val="830192936"/>
      </c:lineChart>
      <c:catAx>
        <c:axId val="830188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192936"/>
        <c:crosses val="autoZero"/>
        <c:auto val="1"/>
        <c:lblAlgn val="ctr"/>
        <c:lblOffset val="100"/>
        <c:noMultiLvlLbl val="0"/>
      </c:catAx>
      <c:valAx>
        <c:axId val="830192936"/>
        <c:scaling>
          <c:orientation val="minMax"/>
        </c:scaling>
        <c:delete val="1"/>
        <c:axPos val="l"/>
        <c:numFmt formatCode="General" sourceLinked="1"/>
        <c:majorTickMark val="none"/>
        <c:minorTickMark val="none"/>
        <c:tickLblPos val="nextTo"/>
        <c:crossAx val="830188232"/>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Oxford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430</c:v>
                </c:pt>
                <c:pt idx="1">
                  <c:v>454</c:v>
                </c:pt>
                <c:pt idx="2">
                  <c:v>489</c:v>
                </c:pt>
                <c:pt idx="3">
                  <c:v>535</c:v>
                </c:pt>
                <c:pt idx="4">
                  <c:v>586</c:v>
                </c:pt>
              </c:numCache>
            </c:numRef>
          </c:val>
        </c:ser>
        <c:ser>
          <c:idx val="1"/>
          <c:order val="1"/>
          <c:tx>
            <c:strRef>
              <c:f>Sheet1!$C$1</c:f>
              <c:strCache>
                <c:ptCount val="1"/>
                <c:pt idx="0">
                  <c:v>Oxford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140</c:v>
                </c:pt>
                <c:pt idx="1">
                  <c:v>167</c:v>
                </c:pt>
                <c:pt idx="2">
                  <c:v>193</c:v>
                </c:pt>
                <c:pt idx="3">
                  <c:v>180</c:v>
                </c:pt>
                <c:pt idx="4">
                  <c:v>229</c:v>
                </c:pt>
              </c:numCache>
            </c:numRef>
          </c:val>
        </c:ser>
        <c:dLbls>
          <c:showLegendKey val="0"/>
          <c:showVal val="0"/>
          <c:showCatName val="0"/>
          <c:showSerName val="0"/>
          <c:showPercent val="0"/>
          <c:showBubbleSize val="0"/>
        </c:dLbls>
        <c:gapWidth val="219"/>
        <c:axId val="830183920"/>
        <c:axId val="83018235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830183920"/>
        <c:axId val="830182352"/>
      </c:lineChart>
      <c:catAx>
        <c:axId val="830183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182352"/>
        <c:crosses val="autoZero"/>
        <c:auto val="1"/>
        <c:lblAlgn val="ctr"/>
        <c:lblOffset val="100"/>
        <c:noMultiLvlLbl val="0"/>
      </c:catAx>
      <c:valAx>
        <c:axId val="830182352"/>
        <c:scaling>
          <c:orientation val="minMax"/>
        </c:scaling>
        <c:delete val="1"/>
        <c:axPos val="l"/>
        <c:numFmt formatCode="General" sourceLinked="1"/>
        <c:majorTickMark val="none"/>
        <c:minorTickMark val="none"/>
        <c:tickLblPos val="nextTo"/>
        <c:crossAx val="83018392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Oxford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Oxford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830185880"/>
        <c:axId val="830188624"/>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830185880"/>
        <c:axId val="830188624"/>
      </c:lineChart>
      <c:catAx>
        <c:axId val="830185880"/>
        <c:scaling>
          <c:orientation val="minMax"/>
        </c:scaling>
        <c:delete val="1"/>
        <c:axPos val="b"/>
        <c:numFmt formatCode="General" sourceLinked="1"/>
        <c:majorTickMark val="none"/>
        <c:minorTickMark val="none"/>
        <c:tickLblPos val="nextTo"/>
        <c:crossAx val="830188624"/>
        <c:crosses val="autoZero"/>
        <c:auto val="1"/>
        <c:lblAlgn val="ctr"/>
        <c:lblOffset val="100"/>
        <c:noMultiLvlLbl val="0"/>
      </c:catAx>
      <c:valAx>
        <c:axId val="830188624"/>
        <c:scaling>
          <c:orientation val="minMax"/>
        </c:scaling>
        <c:delete val="1"/>
        <c:axPos val="l"/>
        <c:numFmt formatCode="General" sourceLinked="1"/>
        <c:majorTickMark val="none"/>
        <c:minorTickMark val="none"/>
        <c:tickLblPos val="nextTo"/>
        <c:crossAx val="830185880"/>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830190192"/>
        <c:axId val="830191760"/>
      </c:lineChart>
      <c:catAx>
        <c:axId val="830190192"/>
        <c:scaling>
          <c:orientation val="minMax"/>
        </c:scaling>
        <c:delete val="1"/>
        <c:axPos val="b"/>
        <c:numFmt formatCode="General" sourceLinked="0"/>
        <c:majorTickMark val="out"/>
        <c:minorTickMark val="none"/>
        <c:tickLblPos val="nextTo"/>
        <c:crossAx val="830191760"/>
        <c:crosses val="autoZero"/>
        <c:auto val="1"/>
        <c:lblAlgn val="ctr"/>
        <c:lblOffset val="100"/>
        <c:noMultiLvlLbl val="0"/>
      </c:catAx>
      <c:valAx>
        <c:axId val="830191760"/>
        <c:scaling>
          <c:orientation val="minMax"/>
        </c:scaling>
        <c:delete val="1"/>
        <c:axPos val="l"/>
        <c:numFmt formatCode="#,##0" sourceLinked="1"/>
        <c:majorTickMark val="out"/>
        <c:minorTickMark val="none"/>
        <c:tickLblPos val="nextTo"/>
        <c:crossAx val="8301901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830190584"/>
        <c:axId val="830193328"/>
      </c:lineChart>
      <c:catAx>
        <c:axId val="830190584"/>
        <c:scaling>
          <c:orientation val="minMax"/>
        </c:scaling>
        <c:delete val="1"/>
        <c:axPos val="b"/>
        <c:numFmt formatCode="General" sourceLinked="0"/>
        <c:majorTickMark val="out"/>
        <c:minorTickMark val="none"/>
        <c:tickLblPos val="nextTo"/>
        <c:crossAx val="830193328"/>
        <c:crosses val="autoZero"/>
        <c:auto val="1"/>
        <c:lblAlgn val="ctr"/>
        <c:lblOffset val="100"/>
        <c:noMultiLvlLbl val="0"/>
      </c:catAx>
      <c:valAx>
        <c:axId val="830193328"/>
        <c:scaling>
          <c:orientation val="minMax"/>
        </c:scaling>
        <c:delete val="1"/>
        <c:axPos val="l"/>
        <c:numFmt formatCode="General" sourceLinked="1"/>
        <c:majorTickMark val="out"/>
        <c:minorTickMark val="none"/>
        <c:tickLblPos val="nextTo"/>
        <c:crossAx val="8301905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830201952"/>
        <c:axId val="830201560"/>
      </c:lineChart>
      <c:catAx>
        <c:axId val="830201952"/>
        <c:scaling>
          <c:orientation val="minMax"/>
        </c:scaling>
        <c:delete val="1"/>
        <c:axPos val="b"/>
        <c:numFmt formatCode="General" sourceLinked="0"/>
        <c:majorTickMark val="out"/>
        <c:minorTickMark val="none"/>
        <c:tickLblPos val="nextTo"/>
        <c:crossAx val="830201560"/>
        <c:crosses val="autoZero"/>
        <c:auto val="1"/>
        <c:lblAlgn val="ctr"/>
        <c:lblOffset val="100"/>
        <c:noMultiLvlLbl val="0"/>
      </c:catAx>
      <c:valAx>
        <c:axId val="830201560"/>
        <c:scaling>
          <c:orientation val="minMax"/>
        </c:scaling>
        <c:delete val="1"/>
        <c:axPos val="l"/>
        <c:numFmt formatCode="General" sourceLinked="1"/>
        <c:majorTickMark val="out"/>
        <c:minorTickMark val="none"/>
        <c:tickLblPos val="nextTo"/>
        <c:crossAx val="830201952"/>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2237654162440943"/>
          <c:w val="0.9112164396394129"/>
          <c:h val="0.55076762609532448"/>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Oxford</c:v>
                </c:pt>
                <c:pt idx="1">
                  <c:v>All visits to UK</c:v>
                </c:pt>
              </c:strCache>
            </c:strRef>
          </c:cat>
          <c:val>
            <c:numRef>
              <c:f>Sheet1!$B$2:$B$3</c:f>
              <c:numCache>
                <c:formatCode>0%</c:formatCode>
                <c:ptCount val="2"/>
                <c:pt idx="0">
                  <c:v>0.11</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Oxford</c:v>
                </c:pt>
                <c:pt idx="1">
                  <c:v>All visits to UK</c:v>
                </c:pt>
              </c:strCache>
            </c:strRef>
          </c:cat>
          <c:val>
            <c:numRef>
              <c:f>Sheet1!$C$2:$C$3</c:f>
              <c:numCache>
                <c:formatCode>0%</c:formatCode>
                <c:ptCount val="2"/>
                <c:pt idx="0">
                  <c:v>0.28000000000000003</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Oxford</c:v>
                </c:pt>
                <c:pt idx="1">
                  <c:v>All visits to UK</c:v>
                </c:pt>
              </c:strCache>
            </c:strRef>
          </c:cat>
          <c:val>
            <c:numRef>
              <c:f>Sheet1!$D$2:$D$3</c:f>
              <c:numCache>
                <c:formatCode>0%</c:formatCode>
                <c:ptCount val="2"/>
                <c:pt idx="0">
                  <c:v>0.24</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Oxford</c:v>
                </c:pt>
                <c:pt idx="1">
                  <c:v>All visits to UK</c:v>
                </c:pt>
              </c:strCache>
            </c:strRef>
          </c:cat>
          <c:val>
            <c:numRef>
              <c:f>Sheet1!$E$2:$E$3</c:f>
              <c:numCache>
                <c:formatCode>0%</c:formatCode>
                <c:ptCount val="2"/>
                <c:pt idx="0">
                  <c:v>0.37</c:v>
                </c:pt>
                <c:pt idx="1">
                  <c:v>0.39</c:v>
                </c:pt>
              </c:numCache>
            </c:numRef>
          </c:val>
        </c:ser>
        <c:dLbls>
          <c:showLegendKey val="0"/>
          <c:showVal val="0"/>
          <c:showCatName val="0"/>
          <c:showSerName val="0"/>
          <c:showPercent val="0"/>
          <c:showBubbleSize val="0"/>
        </c:dLbls>
        <c:gapWidth val="100"/>
        <c:overlap val="100"/>
        <c:axId val="830189408"/>
        <c:axId val="830205088"/>
      </c:barChart>
      <c:catAx>
        <c:axId val="830189408"/>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30205088"/>
        <c:crosses val="autoZero"/>
        <c:auto val="1"/>
        <c:lblAlgn val="ctr"/>
        <c:lblOffset val="100"/>
        <c:noMultiLvlLbl val="0"/>
      </c:catAx>
      <c:valAx>
        <c:axId val="830205088"/>
        <c:scaling>
          <c:orientation val="maxMin"/>
        </c:scaling>
        <c:delete val="1"/>
        <c:axPos val="l"/>
        <c:numFmt formatCode="0%" sourceLinked="1"/>
        <c:majorTickMark val="out"/>
        <c:minorTickMark val="none"/>
        <c:tickLblPos val="nextTo"/>
        <c:crossAx val="830189408"/>
        <c:crosses val="autoZero"/>
        <c:crossBetween val="between"/>
      </c:valAx>
      <c:spPr>
        <a:noFill/>
        <a:ln>
          <a:noFill/>
        </a:ln>
        <a:effectLst/>
      </c:spPr>
    </c:plotArea>
    <c:legend>
      <c:legendPos val="b"/>
      <c:layout>
        <c:manualLayout>
          <c:xMode val="edge"/>
          <c:yMode val="edge"/>
          <c:x val="6.4569862080426976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Sheet1!$B$2:$B$5</c:f>
              <c:numCache>
                <c:formatCode>0%</c:formatCode>
                <c:ptCount val="4"/>
                <c:pt idx="0">
                  <c:v>0.1</c:v>
                </c:pt>
                <c:pt idx="1">
                  <c:v>0.11</c:v>
                </c:pt>
                <c:pt idx="2">
                  <c:v>0.14000000000000001</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Sheet1!$C$2:$C$5</c:f>
              <c:numCache>
                <c:formatCode>0%</c:formatCode>
                <c:ptCount val="4"/>
                <c:pt idx="0">
                  <c:v>0.11</c:v>
                </c:pt>
                <c:pt idx="1">
                  <c:v>0.09</c:v>
                </c:pt>
                <c:pt idx="2">
                  <c:v>0.11</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Sheet1!$D$2:$D$5</c:f>
              <c:numCache>
                <c:formatCode>0%</c:formatCode>
                <c:ptCount val="4"/>
                <c:pt idx="0">
                  <c:v>0.1</c:v>
                </c:pt>
                <c:pt idx="1">
                  <c:v>0.09</c:v>
                </c:pt>
                <c:pt idx="2">
                  <c:v>0.12</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Sheet1!$E$2:$E$5</c:f>
              <c:numCache>
                <c:formatCode>0%</c:formatCode>
                <c:ptCount val="4"/>
                <c:pt idx="0">
                  <c:v>0.06</c:v>
                </c:pt>
                <c:pt idx="1">
                  <c:v>0.08</c:v>
                </c:pt>
                <c:pt idx="2">
                  <c:v>0.06</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Sheet1!$F$2:$F$5</c:f>
              <c:numCache>
                <c:formatCode>0%</c:formatCode>
                <c:ptCount val="4"/>
                <c:pt idx="0">
                  <c:v>0.05</c:v>
                </c:pt>
                <c:pt idx="1">
                  <c:v>0.05</c:v>
                </c:pt>
                <c:pt idx="2">
                  <c:v>0.03</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Sheet1!$G$2:$G$5</c:f>
              <c:numCache>
                <c:formatCode>0%</c:formatCode>
                <c:ptCount val="4"/>
                <c:pt idx="0">
                  <c:v>0.04</c:v>
                </c:pt>
                <c:pt idx="1">
                  <c:v>0.06</c:v>
                </c:pt>
                <c:pt idx="2">
                  <c:v>0.04</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Sheet1!$H$2:$H$5</c:f>
              <c:numCache>
                <c:formatCode>0%</c:formatCode>
                <c:ptCount val="4"/>
                <c:pt idx="0">
                  <c:v>0.06</c:v>
                </c:pt>
                <c:pt idx="1">
                  <c:v>0.05</c:v>
                </c:pt>
                <c:pt idx="2">
                  <c:v>0.08</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Sheet1!$I$2:$I$5</c:f>
              <c:numCache>
                <c:formatCode>0%</c:formatCode>
                <c:ptCount val="4"/>
                <c:pt idx="0">
                  <c:v>0.05</c:v>
                </c:pt>
                <c:pt idx="1">
                  <c:v>0.03</c:v>
                </c:pt>
                <c:pt idx="2">
                  <c:v>0.06</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Sheet1!$J$2:$J$5</c:f>
              <c:numCache>
                <c:formatCode>0%</c:formatCode>
                <c:ptCount val="4"/>
                <c:pt idx="0">
                  <c:v>0.1</c:v>
                </c:pt>
                <c:pt idx="1">
                  <c:v>0.06</c:v>
                </c:pt>
                <c:pt idx="2">
                  <c:v>0.14000000000000001</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Oxford</c:v>
                </c:pt>
                <c:pt idx="1">
                  <c:v>All visitors to UK</c:v>
                </c:pt>
                <c:pt idx="2">
                  <c:v>All holiday visitors to Oxford</c:v>
                </c:pt>
                <c:pt idx="3">
                  <c:v>All holiday visitors to UK</c:v>
                </c:pt>
              </c:strCache>
            </c:strRef>
          </c:cat>
          <c:val>
            <c:numRef>
              <c:f>Sheet1!$K$2:$K$5</c:f>
              <c:numCache>
                <c:formatCode>0%</c:formatCode>
                <c:ptCount val="4"/>
                <c:pt idx="0">
                  <c:v>0.34</c:v>
                </c:pt>
                <c:pt idx="1">
                  <c:v>0.38</c:v>
                </c:pt>
                <c:pt idx="2">
                  <c:v>0.21</c:v>
                </c:pt>
                <c:pt idx="3">
                  <c:v>0.28999999999999998</c:v>
                </c:pt>
              </c:numCache>
            </c:numRef>
          </c:val>
        </c:ser>
        <c:dLbls>
          <c:showLegendKey val="0"/>
          <c:showVal val="0"/>
          <c:showCatName val="0"/>
          <c:showSerName val="0"/>
          <c:showPercent val="0"/>
          <c:showBubbleSize val="0"/>
        </c:dLbls>
        <c:gapWidth val="49"/>
        <c:overlap val="100"/>
        <c:axId val="830194896"/>
        <c:axId val="830195680"/>
      </c:barChart>
      <c:catAx>
        <c:axId val="830194896"/>
        <c:scaling>
          <c:orientation val="maxMin"/>
        </c:scaling>
        <c:delete val="0"/>
        <c:axPos val="l"/>
        <c:numFmt formatCode="General" sourceLinked="0"/>
        <c:majorTickMark val="none"/>
        <c:minorTickMark val="none"/>
        <c:tickLblPos val="nextTo"/>
        <c:txPr>
          <a:bodyPr/>
          <a:lstStyle/>
          <a:p>
            <a:pPr>
              <a:defRPr sz="1000" b="1"/>
            </a:pPr>
            <a:endParaRPr lang="en-US"/>
          </a:p>
        </c:txPr>
        <c:crossAx val="830195680"/>
        <c:crosses val="autoZero"/>
        <c:auto val="1"/>
        <c:lblAlgn val="ctr"/>
        <c:lblOffset val="100"/>
        <c:noMultiLvlLbl val="0"/>
      </c:catAx>
      <c:valAx>
        <c:axId val="830195680"/>
        <c:scaling>
          <c:orientation val="minMax"/>
          <c:max val="1"/>
        </c:scaling>
        <c:delete val="1"/>
        <c:axPos val="t"/>
        <c:numFmt formatCode="0%" sourceLinked="1"/>
        <c:majorTickMark val="out"/>
        <c:minorTickMark val="none"/>
        <c:tickLblPos val="nextTo"/>
        <c:crossAx val="830194896"/>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pPr/>
              <a:t>3</a:t>
            </a:fld>
            <a:endParaRPr lang="en-GB" dirty="0"/>
          </a:p>
        </p:txBody>
      </p:sp>
    </p:spTree>
    <p:extLst>
      <p:ext uri="{BB962C8B-B14F-4D97-AF65-F5344CB8AC3E}">
        <p14:creationId xmlns:p14="http://schemas.microsoft.com/office/powerpoint/2010/main" val="3886626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 Id="rId4" Type="http://schemas.openxmlformats.org/officeDocument/2006/relationships/chart" Target="../charts/char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Oxford</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7939" y="3982922"/>
            <a:ext cx="3097815" cy="2323361"/>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45155" y="3810626"/>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71556" y="3795995"/>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Oxford</a:t>
            </a:r>
            <a:endParaRPr lang="en-GB" sz="2000" b="1" dirty="0"/>
          </a:p>
        </p:txBody>
      </p:sp>
      <p:graphicFrame>
        <p:nvGraphicFramePr>
          <p:cNvPr id="9" name="Chart Placeholder 8"/>
          <p:cNvGraphicFramePr>
            <a:graphicFrameLocks noGrp="1"/>
          </p:cNvGraphicFramePr>
          <p:nvPr>
            <p:ph type="chart" sz="quarter" idx="10"/>
            <p:extLst/>
          </p:nvPr>
        </p:nvGraphicFramePr>
        <p:xfrm>
          <a:off x="351027" y="3781364"/>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55198" y="3781364"/>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6" name="Rectangle 15"/>
          <p:cNvSpPr/>
          <p:nvPr/>
        </p:nvSpPr>
        <p:spPr>
          <a:xfrm>
            <a:off x="3220483" y="3781364"/>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Rectangle 16"/>
          <p:cNvSpPr/>
          <p:nvPr/>
        </p:nvSpPr>
        <p:spPr>
          <a:xfrm>
            <a:off x="485768" y="3781364"/>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8" name="Chart Placeholder 8"/>
          <p:cNvGraphicFramePr>
            <a:graphicFrameLocks/>
          </p:cNvGraphicFramePr>
          <p:nvPr>
            <p:extLst/>
          </p:nvPr>
        </p:nvGraphicFramePr>
        <p:xfrm>
          <a:off x="4818376" y="3430825"/>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061712"/>
            <a:ext cx="8149762" cy="291921"/>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to Oxford 3 year average for 2014-16</a:t>
            </a:r>
            <a:endParaRPr lang="en-GB" sz="1400" b="1" dirty="0">
              <a:solidFill>
                <a:schemeClr val="tx1"/>
              </a:solidFill>
            </a:endParaRPr>
          </a:p>
        </p:txBody>
      </p:sp>
      <p:sp>
        <p:nvSpPr>
          <p:cNvPr id="22" name="Rectangle 21"/>
          <p:cNvSpPr/>
          <p:nvPr/>
        </p:nvSpPr>
        <p:spPr>
          <a:xfrm>
            <a:off x="482571" y="2353634"/>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3" name="Rectangle 22"/>
          <p:cNvSpPr/>
          <p:nvPr/>
        </p:nvSpPr>
        <p:spPr>
          <a:xfrm>
            <a:off x="3221768" y="2353972"/>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4" name="Rectangle 23"/>
          <p:cNvSpPr/>
          <p:nvPr/>
        </p:nvSpPr>
        <p:spPr>
          <a:xfrm>
            <a:off x="5956483" y="2353972"/>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25" name="Table 24"/>
          <p:cNvGraphicFramePr>
            <a:graphicFrameLocks noGrp="1"/>
          </p:cNvGraphicFramePr>
          <p:nvPr>
            <p:extLst/>
          </p:nvPr>
        </p:nvGraphicFramePr>
        <p:xfrm>
          <a:off x="551176" y="2386655"/>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Oxford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537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Oxford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200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85445" y="240774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Oxford</a:t>
                      </a:r>
                      <a:r>
                        <a:rPr lang="en-GB" sz="1000" b="1" baseline="0" dirty="0" smtClean="0">
                          <a:solidFill>
                            <a:schemeClr val="tx1"/>
                          </a:solidFill>
                          <a:latin typeface="Arial" panose="020B0604020202020204" pitchFamily="34" charset="0"/>
                          <a:cs typeface="Arial" panose="020B0604020202020204" pitchFamily="34" charset="0"/>
                        </a:rPr>
                        <a:t> </a:t>
                      </a:r>
                      <a:r>
                        <a:rPr lang="en-GB" sz="1000" b="1" dirty="0" smtClean="0">
                          <a:solidFill>
                            <a:schemeClr val="tx1"/>
                          </a:solidFill>
                          <a:latin typeface="Arial" panose="020B0604020202020204" pitchFamily="34" charset="0"/>
                          <a:cs typeface="Arial" panose="020B0604020202020204" pitchFamily="34" charset="0"/>
                        </a:rPr>
                        <a:t>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315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Oxford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6030214" y="2430780"/>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Oxford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Oxford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3870960"/>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67986" y="4101816"/>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3026698" y="4101816"/>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Total and holiday visits to Oxford have steadily increased since 2012 numbering 537,000 annual visits on average. Holiday visits, spend and nights increased significantly in 2016, each higher than in any of the previous 5 years.</a:t>
            </a:r>
          </a:p>
        </p:txBody>
      </p:sp>
      <p:sp>
        <p:nvSpPr>
          <p:cNvPr id="33" name="TextBox 3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4" name="Title 1"/>
          <p:cNvSpPr txBox="1">
            <a:spLocks/>
          </p:cNvSpPr>
          <p:nvPr/>
        </p:nvSpPr>
        <p:spPr>
          <a:xfrm>
            <a:off x="445338" y="3398947"/>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5" name="Rectangle 34"/>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Oxford</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14271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5030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0" name="Text Placeholder 5"/>
          <p:cNvSpPr txBox="1">
            <a:spLocks/>
          </p:cNvSpPr>
          <p:nvPr/>
        </p:nvSpPr>
        <p:spPr>
          <a:xfrm>
            <a:off x="477669" y="1345721"/>
            <a:ext cx="8277523" cy="86525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Trip purpose amongst all visits to Oxford is similar to the UK average, with the largest proportion of visits recorded as holiday. When it comes to activities, holiday visitors to Oxford are more likely to visit countryside/villages than the UK average. They are also more likely to engage in cultural activities such as visiting museums/galleries, castles/historic houses and religious buildings.</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Activities from IPS 2016 only</a:t>
            </a:r>
            <a:endParaRPr lang="en-GB" sz="900" dirty="0">
              <a:latin typeface="Arial" panose="020B0604020202020204" pitchFamily="34" charset="0"/>
              <a:cs typeface="Arial" panose="020B0604020202020204" pitchFamily="34" charset="0"/>
            </a:endParaRPr>
          </a:p>
        </p:txBody>
      </p:sp>
      <p:sp>
        <p:nvSpPr>
          <p:cNvPr id="10" name="Rectangle 9"/>
          <p:cNvSpPr/>
          <p:nvPr/>
        </p:nvSpPr>
        <p:spPr>
          <a:xfrm>
            <a:off x="475424" y="25030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Rectangle 10"/>
          <p:cNvSpPr/>
          <p:nvPr/>
        </p:nvSpPr>
        <p:spPr>
          <a:xfrm>
            <a:off x="3692848" y="46663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2" name="Table 11"/>
          <p:cNvGraphicFramePr>
            <a:graphicFrameLocks noGrp="1"/>
          </p:cNvGraphicFramePr>
          <p:nvPr>
            <p:extLst/>
          </p:nvPr>
        </p:nvGraphicFramePr>
        <p:xfrm>
          <a:off x="518985" y="51740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29.0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23.8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21.5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£35.4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£30.0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£32.9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70401"/>
            <a:ext cx="3173862" cy="461665"/>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Top 3 source markets for holiday visitors to Oxford (ranked by visits)</a:t>
            </a:r>
            <a:endParaRPr lang="en-GB" sz="1200" b="1" dirty="0">
              <a:latin typeface="Arial" panose="020B0604020202020204" pitchFamily="34" charset="0"/>
              <a:cs typeface="Arial" panose="020B0604020202020204" pitchFamily="34" charset="0"/>
            </a:endParaRPr>
          </a:p>
        </p:txBody>
      </p:sp>
      <p:sp>
        <p:nvSpPr>
          <p:cNvPr id="14" name="Rectangle 13"/>
          <p:cNvSpPr/>
          <p:nvPr/>
        </p:nvSpPr>
        <p:spPr>
          <a:xfrm>
            <a:off x="477670" y="46663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TextBox 16"/>
          <p:cNvSpPr txBox="1"/>
          <p:nvPr/>
        </p:nvSpPr>
        <p:spPr>
          <a:xfrm>
            <a:off x="3690248" y="4684932"/>
            <a:ext cx="4920350" cy="276999"/>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Activities conducted by holiday visitors to Oxford</a:t>
            </a:r>
            <a:endParaRPr lang="en-GB" sz="1200" b="1" dirty="0">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5235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5235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9382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Oxford</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25818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Duration*</a:t>
            </a:r>
            <a:endParaRPr lang="en-GB" sz="1000" b="1" dirty="0">
              <a:solidFill>
                <a:schemeClr val="tx1"/>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Seasonality</a:t>
            </a:r>
            <a:endParaRPr lang="en-GB" sz="1000" b="1" dirty="0">
              <a:solidFill>
                <a:schemeClr val="tx1"/>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Type</a:t>
            </a:r>
            <a:endParaRPr lang="en-GB" sz="1000" b="1" dirty="0">
              <a:solidFill>
                <a:schemeClr val="tx1"/>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Average spend**</a:t>
            </a:r>
            <a:endParaRPr lang="en-GB" sz="1000" b="1" dirty="0">
              <a:solidFill>
                <a:schemeClr val="tx1"/>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6" name="Text Placeholder 5"/>
          <p:cNvSpPr txBox="1">
            <a:spLocks/>
          </p:cNvSpPr>
          <p:nvPr/>
        </p:nvSpPr>
        <p:spPr>
          <a:xfrm>
            <a:off x="477669" y="13652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Oxford tends to attract a higher proportion of younger (0-15) visitors than the UK average.  Visits are most likely to be made in July to September, significantly higher than the UK average. They are also more likely than average to be part of a package holiday.  Holiday visitors stay in Oxford 4.1 nights on average.</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Age</a:t>
            </a:r>
            <a:endParaRPr lang="en-GB" sz="1000" b="1" dirty="0">
              <a:solidFill>
                <a:schemeClr val="tx1"/>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*Note that duration </a:t>
            </a:r>
            <a:r>
              <a:rPr lang="en-GB" sz="900" i="1" dirty="0" smtClean="0">
                <a:latin typeface="Arial" panose="020B0604020202020204" pitchFamily="34" charset="0"/>
                <a:cs typeface="Arial" panose="020B0604020202020204" pitchFamily="34" charset="0"/>
              </a:rPr>
              <a:t>chart</a:t>
            </a:r>
            <a:r>
              <a:rPr lang="en-GB" sz="900" dirty="0" smtClean="0">
                <a:latin typeface="Arial" panose="020B0604020202020204" pitchFamily="34" charset="0"/>
                <a:cs typeface="Arial" panose="020B0604020202020204" pitchFamily="34" charset="0"/>
              </a:rPr>
              <a:t> refers to length of holiday overall  for visitors to town, and </a:t>
            </a:r>
            <a:r>
              <a:rPr lang="en-GB" sz="900" i="1" dirty="0" smtClean="0">
                <a:latin typeface="Arial" panose="020B0604020202020204" pitchFamily="34" charset="0"/>
                <a:cs typeface="Arial" panose="020B0604020202020204" pitchFamily="34" charset="0"/>
              </a:rPr>
              <a:t>average</a:t>
            </a:r>
            <a:r>
              <a:rPr lang="en-GB" sz="900" dirty="0" smtClean="0">
                <a:latin typeface="Arial" panose="020B0604020202020204" pitchFamily="34" charset="0"/>
                <a:cs typeface="Arial" panose="020B0604020202020204" pitchFamily="34" charset="0"/>
              </a:rPr>
              <a:t>  </a:t>
            </a:r>
            <a:r>
              <a:rPr lang="en-GB" sz="900" i="1" dirty="0" smtClean="0">
                <a:latin typeface="Arial" panose="020B0604020202020204" pitchFamily="34" charset="0"/>
                <a:cs typeface="Arial" panose="020B0604020202020204" pitchFamily="34" charset="0"/>
              </a:rPr>
              <a:t>duration </a:t>
            </a:r>
            <a:r>
              <a:rPr lang="en-GB" sz="900" dirty="0" smtClean="0">
                <a:latin typeface="Arial" panose="020B0604020202020204" pitchFamily="34" charset="0"/>
                <a:cs typeface="Arial" panose="020B0604020202020204" pitchFamily="34" charset="0"/>
              </a:rPr>
              <a:t>refers to duration in specified town. **Spend </a:t>
            </a:r>
            <a:r>
              <a:rPr lang="en-GB" sz="900" dirty="0">
                <a:latin typeface="Arial" panose="020B0604020202020204" pitchFamily="34" charset="0"/>
                <a:cs typeface="Arial" panose="020B0604020202020204" pitchFamily="34" charset="0"/>
              </a:rPr>
              <a:t>is for the stay in the city/town only, whereas spend for the UK covers the whole </a:t>
            </a:r>
            <a:r>
              <a:rPr lang="en-GB" sz="900" dirty="0" smtClean="0">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For whole trip</a:t>
            </a:r>
            <a:endParaRPr lang="en-GB" sz="1000" b="1" dirty="0"/>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Per night</a:t>
            </a:r>
            <a:endParaRPr lang="en-GB" sz="1000" b="1" dirty="0"/>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b="1" i="1" dirty="0" smtClean="0">
                <a:solidFill>
                  <a:schemeClr val="tx1"/>
                </a:solidFill>
              </a:rPr>
              <a:t>Ave. duration in area</a:t>
            </a:r>
            <a:endParaRPr lang="en-GB" sz="1000" b="1" i="1" dirty="0">
              <a:solidFill>
                <a:schemeClr val="tx1"/>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dirty="0" smtClean="0">
                <a:solidFill>
                  <a:schemeClr val="tx1"/>
                </a:solidFill>
              </a:rPr>
              <a:t>4.1</a:t>
            </a:r>
            <a:endParaRPr lang="en-GB" sz="1000" dirty="0">
              <a:solidFill>
                <a:schemeClr val="tx1"/>
              </a:solidFill>
            </a:endParaRPr>
          </a:p>
        </p:txBody>
      </p:sp>
      <p:sp>
        <p:nvSpPr>
          <p:cNvPr id="3" name="TextBox 2"/>
          <p:cNvSpPr txBox="1"/>
          <p:nvPr/>
        </p:nvSpPr>
        <p:spPr>
          <a:xfrm>
            <a:off x="3164197" y="4996693"/>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£385</a:t>
            </a:r>
            <a:endParaRPr lang="en-GB" sz="1200" b="1" dirty="0">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£94</a:t>
            </a:r>
            <a:endParaRPr lang="en-GB" sz="1200" b="1" dirty="0">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0-15</a:t>
            </a:r>
            <a:endParaRPr lang="en-GB" sz="1200" dirty="0">
              <a:latin typeface="Arial" pitchFamily="34" charset="0"/>
              <a:cs typeface="Arial" pitchFamily="34" charset="0"/>
            </a:endParaRPr>
          </a:p>
        </p:txBody>
      </p:sp>
      <p:sp>
        <p:nvSpPr>
          <p:cNvPr id="38" name="TextBox 37"/>
          <p:cNvSpPr txBox="1"/>
          <p:nvPr/>
        </p:nvSpPr>
        <p:spPr>
          <a:xfrm>
            <a:off x="352276" y="472788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16-24</a:t>
            </a:r>
            <a:endParaRPr lang="en-GB" sz="1200" dirty="0">
              <a:latin typeface="Arial" pitchFamily="34" charset="0"/>
              <a:cs typeface="Arial" pitchFamily="34" charset="0"/>
            </a:endParaRPr>
          </a:p>
        </p:txBody>
      </p:sp>
      <p:sp>
        <p:nvSpPr>
          <p:cNvPr id="48" name="TextBox 47"/>
          <p:cNvSpPr txBox="1"/>
          <p:nvPr/>
        </p:nvSpPr>
        <p:spPr>
          <a:xfrm>
            <a:off x="352276" y="41912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25-34</a:t>
            </a:r>
            <a:endParaRPr lang="en-GB" sz="1200" dirty="0">
              <a:latin typeface="Arial" pitchFamily="34" charset="0"/>
              <a:cs typeface="Arial" pitchFamily="34" charset="0"/>
            </a:endParaRPr>
          </a:p>
        </p:txBody>
      </p:sp>
      <p:sp>
        <p:nvSpPr>
          <p:cNvPr id="49" name="TextBox 48"/>
          <p:cNvSpPr txBox="1"/>
          <p:nvPr/>
        </p:nvSpPr>
        <p:spPr>
          <a:xfrm>
            <a:off x="352276" y="368641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35-44</a:t>
            </a:r>
            <a:endParaRPr lang="en-GB" sz="1200" dirty="0">
              <a:latin typeface="Arial" pitchFamily="34" charset="0"/>
              <a:cs typeface="Arial" pitchFamily="34" charset="0"/>
            </a:endParaRPr>
          </a:p>
        </p:txBody>
      </p:sp>
      <p:sp>
        <p:nvSpPr>
          <p:cNvPr id="51" name="TextBox 50"/>
          <p:cNvSpPr txBox="1"/>
          <p:nvPr/>
        </p:nvSpPr>
        <p:spPr>
          <a:xfrm>
            <a:off x="352276" y="33149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45-54</a:t>
            </a:r>
            <a:endParaRPr lang="en-GB" sz="1200" dirty="0">
              <a:latin typeface="Arial" pitchFamily="34" charset="0"/>
              <a:cs typeface="Arial" pitchFamily="34" charset="0"/>
            </a:endParaRPr>
          </a:p>
        </p:txBody>
      </p:sp>
      <p:sp>
        <p:nvSpPr>
          <p:cNvPr id="52" name="TextBox 51"/>
          <p:cNvSpPr txBox="1"/>
          <p:nvPr/>
        </p:nvSpPr>
        <p:spPr>
          <a:xfrm>
            <a:off x="352276" y="2968132"/>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55-64</a:t>
            </a:r>
            <a:endParaRPr lang="en-GB" sz="1200" dirty="0">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65+</a:t>
            </a:r>
            <a:endParaRPr lang="en-GB" sz="1200" dirty="0">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Oxford</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27983299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1332482"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latin typeface="Arial" panose="020B0604020202020204" pitchFamily="34" charset="0"/>
                <a:cs typeface="Arial" panose="020B0604020202020204" pitchFamily="34" charset="0"/>
              </a:rPr>
              <a:t>Mode of Travel </a:t>
            </a:r>
            <a:endParaRPr lang="en-GB" sz="1000" b="1" dirty="0">
              <a:solidFill>
                <a:schemeClr val="tx1"/>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4541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Holiday visitors to Oxford are most likely to arrive in the UK by airport although a significantly higher than average proportion arrive via a seaport.  London is the top gateway region, followed by the South East.  London is the leading day trip destination for holiday visitors to Oxford, followed by Hastings and Canterbury.</a:t>
            </a:r>
          </a:p>
        </p:txBody>
      </p:sp>
      <p:graphicFrame>
        <p:nvGraphicFramePr>
          <p:cNvPr id="22" name="Picture Placeholder 7"/>
          <p:cNvGraphicFramePr>
            <a:graphicFrameLocks/>
          </p:cNvGraphicFramePr>
          <p:nvPr>
            <p:extLst/>
          </p:nvPr>
        </p:nvGraphicFramePr>
        <p:xfrm>
          <a:off x="447793" y="2537687"/>
          <a:ext cx="2665319" cy="3328723"/>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3495116"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latin typeface="Arial" panose="020B0604020202020204" pitchFamily="34" charset="0"/>
                <a:cs typeface="Arial" panose="020B0604020202020204" pitchFamily="34" charset="0"/>
              </a:rPr>
              <a:t>Top 5 Gateway Regions to Oxford*  (Top 5)</a:t>
            </a:r>
            <a:endParaRPr lang="en-GB" sz="1000" b="1" dirty="0">
              <a:solidFill>
                <a:schemeClr val="tx1"/>
              </a:solidFill>
              <a:latin typeface="Arial" panose="020B0604020202020204" pitchFamily="34" charset="0"/>
              <a:cs typeface="Arial" panose="020B0604020202020204" pitchFamily="34" charset="0"/>
            </a:endParaRPr>
          </a:p>
        </p:txBody>
      </p:sp>
      <p:sp>
        <p:nvSpPr>
          <p:cNvPr id="51" name="Title 1"/>
          <p:cNvSpPr txBox="1">
            <a:spLocks/>
          </p:cNvSpPr>
          <p:nvPr/>
        </p:nvSpPr>
        <p:spPr>
          <a:xfrm>
            <a:off x="5831307" y="2288465"/>
            <a:ext cx="3136126" cy="447868"/>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latin typeface="Arial" panose="020B0604020202020204" pitchFamily="34" charset="0"/>
                <a:cs typeface="Arial" panose="020B0604020202020204" pitchFamily="34" charset="0"/>
              </a:rPr>
              <a:t>Destination of day trips </a:t>
            </a:r>
            <a:r>
              <a:rPr lang="en-GB" sz="1000" b="1" i="1" dirty="0" smtClean="0">
                <a:solidFill>
                  <a:schemeClr val="tx1"/>
                </a:solidFill>
                <a:latin typeface="Arial" panose="020B0604020202020204" pitchFamily="34" charset="0"/>
                <a:cs typeface="Arial" panose="020B0604020202020204" pitchFamily="34" charset="0"/>
              </a:rPr>
              <a:t>from</a:t>
            </a:r>
            <a:r>
              <a:rPr lang="en-GB" sz="1000" b="1" dirty="0" smtClean="0">
                <a:solidFill>
                  <a:schemeClr val="tx1"/>
                </a:solidFill>
                <a:latin typeface="Arial" panose="020B0604020202020204" pitchFamily="34" charset="0"/>
                <a:cs typeface="Arial" panose="020B0604020202020204" pitchFamily="34" charset="0"/>
              </a:rPr>
              <a:t> Oxford **</a:t>
            </a:r>
          </a:p>
          <a:p>
            <a:pPr algn="ctr"/>
            <a:r>
              <a:rPr lang="en-GB" sz="1000" b="1" dirty="0" smtClean="0">
                <a:solidFill>
                  <a:schemeClr val="tx1"/>
                </a:solidFill>
                <a:latin typeface="Arial" panose="020B0604020202020204" pitchFamily="34" charset="0"/>
                <a:cs typeface="Arial" panose="020B0604020202020204" pitchFamily="34" charset="0"/>
              </a:rPr>
              <a:t>(Top 5)</a:t>
            </a:r>
            <a:endParaRPr lang="en-GB" sz="1000" b="1" dirty="0">
              <a:solidFill>
                <a:schemeClr val="tx1"/>
              </a:solidFill>
              <a:latin typeface="Arial" panose="020B0604020202020204" pitchFamily="34" charset="0"/>
              <a:cs typeface="Arial" panose="020B0604020202020204" pitchFamily="34" charset="0"/>
            </a:endParaRPr>
          </a:p>
        </p:txBody>
      </p:sp>
      <p:sp>
        <p:nvSpPr>
          <p:cNvPr id="52" name="Rectangle 51"/>
          <p:cNvSpPr/>
          <p:nvPr/>
        </p:nvSpPr>
        <p:spPr>
          <a:xfrm>
            <a:off x="477670" y="2164909"/>
            <a:ext cx="2648427"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57" name="Rectangle 56"/>
          <p:cNvSpPr/>
          <p:nvPr/>
        </p:nvSpPr>
        <p:spPr>
          <a:xfrm>
            <a:off x="3126097" y="2164910"/>
            <a:ext cx="2870439"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60" name="Rectangle 59"/>
          <p:cNvSpPr/>
          <p:nvPr/>
        </p:nvSpPr>
        <p:spPr>
          <a:xfrm>
            <a:off x="5996536" y="2164910"/>
            <a:ext cx="2916461" cy="3861588"/>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latin typeface="Arial" panose="020B0604020202020204" pitchFamily="34" charset="0"/>
                <a:cs typeface="Arial" panose="020B0604020202020204" pitchFamily="34" charset="0"/>
              </a:rPr>
              <a:t>Source: IPS 2014-2016 .  *‘</a:t>
            </a:r>
            <a:r>
              <a:rPr lang="en-GB" sz="1000" dirty="0">
                <a:latin typeface="Arial" panose="020B0604020202020204" pitchFamily="34" charset="0"/>
                <a:cs typeface="Arial" panose="020B0604020202020204" pitchFamily="34" charset="0"/>
              </a:rPr>
              <a:t>Destination of day trips  </a:t>
            </a:r>
            <a:r>
              <a:rPr lang="en-GB" sz="1000" i="1" dirty="0">
                <a:latin typeface="Arial" panose="020B0604020202020204" pitchFamily="34" charset="0"/>
                <a:cs typeface="Arial" panose="020B0604020202020204" pitchFamily="34" charset="0"/>
              </a:rPr>
              <a:t>from</a:t>
            </a:r>
            <a:r>
              <a:rPr lang="en-GB" sz="1000" dirty="0">
                <a:latin typeface="Arial" panose="020B0604020202020204" pitchFamily="34" charset="0"/>
                <a:cs typeface="Arial" panose="020B0604020202020204" pitchFamily="34" charset="0"/>
              </a:rPr>
              <a:t> </a:t>
            </a:r>
            <a:r>
              <a:rPr lang="en-GB" sz="1000" dirty="0" smtClean="0">
                <a:latin typeface="Arial" panose="020B0604020202020204" pitchFamily="34" charset="0"/>
                <a:cs typeface="Arial" panose="020B0604020202020204" pitchFamily="34" charset="0"/>
              </a:rPr>
              <a:t>Oxford’’  = IPS 2016 only. *Gateway Regions are defined in the introduction of this report</a:t>
            </a:r>
            <a:endParaRPr lang="en-GB" sz="1000" dirty="0">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3126096" y="2736333"/>
          <a:ext cx="2705211" cy="31300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7" name="Chart 26"/>
          <p:cNvGraphicFramePr/>
          <p:nvPr>
            <p:extLst/>
          </p:nvPr>
        </p:nvGraphicFramePr>
        <p:xfrm>
          <a:off x="6102160" y="2736333"/>
          <a:ext cx="2705211" cy="3130077"/>
        </p:xfrm>
        <a:graphic>
          <a:graphicData uri="http://schemas.openxmlformats.org/drawingml/2006/chart">
            <c:chart xmlns:c="http://schemas.openxmlformats.org/drawingml/2006/chart" xmlns:r="http://schemas.openxmlformats.org/officeDocument/2006/relationships" r:id="rId4"/>
          </a:graphicData>
        </a:graphic>
      </p:graphicFrame>
      <p:sp>
        <p:nvSpPr>
          <p:cNvPr id="14" name="Rectangle 13"/>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Oxford</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23215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28028</TotalTime>
  <Words>1666</Words>
  <Application>Microsoft Office PowerPoint</Application>
  <PresentationFormat>On-screen Show (4:3)</PresentationFormat>
  <Paragraphs>447</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Oxford</vt:lpstr>
      <vt:lpstr>Headline stats: Overseas visits, spend and nights to Oxford</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935</cp:revision>
  <cp:lastPrinted>2017-10-24T09:05:43Z</cp:lastPrinted>
  <dcterms:created xsi:type="dcterms:W3CDTF">2016-07-20T15:06:07Z</dcterms:created>
  <dcterms:modified xsi:type="dcterms:W3CDTF">2017-11-06T17:08:49Z</dcterms:modified>
</cp:coreProperties>
</file>