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Notts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formatCode="0.0">
                  <c:v>2</c:v>
                </c:pt>
                <c:pt idx="1">
                  <c:v>1.6</c:v>
                </c:pt>
                <c:pt idx="2" formatCode="0.0">
                  <c:v>1.7</c:v>
                </c:pt>
                <c:pt idx="3" formatCode="0.0">
                  <c:v>1.3</c:v>
                </c:pt>
                <c:pt idx="4" formatCode="0.0">
                  <c:v>2.5</c:v>
                </c:pt>
              </c:numCache>
            </c:numRef>
          </c:val>
        </c:ser>
        <c:ser>
          <c:idx val="1"/>
          <c:order val="1"/>
          <c:tx>
            <c:strRef>
              <c:f>Sheet1!$C$1</c:f>
              <c:strCache>
                <c:ptCount val="1"/>
                <c:pt idx="0">
                  <c:v>Notts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0.4</c:v>
                </c:pt>
                <c:pt idx="1">
                  <c:v>0.2</c:v>
                </c:pt>
                <c:pt idx="2" formatCode="0.0">
                  <c:v>0.1</c:v>
                </c:pt>
                <c:pt idx="3" formatCode="0.0">
                  <c:v>0.2</c:v>
                </c:pt>
                <c:pt idx="4" formatCode="0.0">
                  <c:v>0.2</c:v>
                </c:pt>
              </c:numCache>
            </c:numRef>
          </c:val>
        </c:ser>
        <c:dLbls>
          <c:showLegendKey val="0"/>
          <c:showVal val="0"/>
          <c:showCatName val="0"/>
          <c:showSerName val="0"/>
          <c:showPercent val="0"/>
          <c:showBubbleSize val="0"/>
        </c:dLbls>
        <c:gapWidth val="219"/>
        <c:axId val="860521744"/>
        <c:axId val="8605291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860521744"/>
        <c:axId val="860529192"/>
      </c:lineChart>
      <c:catAx>
        <c:axId val="86052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0529192"/>
        <c:crosses val="autoZero"/>
        <c:auto val="1"/>
        <c:lblAlgn val="ctr"/>
        <c:lblOffset val="100"/>
        <c:noMultiLvlLbl val="0"/>
      </c:catAx>
      <c:valAx>
        <c:axId val="860529192"/>
        <c:scaling>
          <c:orientation val="minMax"/>
        </c:scaling>
        <c:delete val="1"/>
        <c:axPos val="l"/>
        <c:numFmt formatCode="0.0" sourceLinked="1"/>
        <c:majorTickMark val="none"/>
        <c:minorTickMark val="none"/>
        <c:tickLblPos val="nextTo"/>
        <c:crossAx val="86052174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Nottingham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0.57999999999999996</c:v>
                </c:pt>
                <c:pt idx="1">
                  <c:v>0.43</c:v>
                </c:pt>
                <c:pt idx="2">
                  <c:v>0.62</c:v>
                </c:pt>
                <c:pt idx="3">
                  <c:v>0.39</c:v>
                </c:pt>
                <c:pt idx="4">
                  <c:v>0.42</c:v>
                </c:pt>
                <c:pt idx="5">
                  <c:v>0.09</c:v>
                </c:pt>
                <c:pt idx="6">
                  <c:v>0.27</c:v>
                </c:pt>
                <c:pt idx="7">
                  <c:v>0.25</c:v>
                </c:pt>
                <c:pt idx="8">
                  <c:v>0.2</c:v>
                </c:pt>
              </c:numCache>
            </c:numRef>
          </c:val>
        </c:ser>
        <c:dLbls>
          <c:showLegendKey val="0"/>
          <c:showVal val="0"/>
          <c:showCatName val="0"/>
          <c:showSerName val="0"/>
          <c:showPercent val="0"/>
          <c:showBubbleSize val="0"/>
        </c:dLbls>
        <c:gapWidth val="30"/>
        <c:axId val="860534288"/>
        <c:axId val="860539384"/>
      </c:barChart>
      <c:catAx>
        <c:axId val="860534288"/>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860539384"/>
        <c:crosses val="autoZero"/>
        <c:auto val="1"/>
        <c:lblAlgn val="ctr"/>
        <c:lblOffset val="100"/>
        <c:noMultiLvlLbl val="0"/>
      </c:catAx>
      <c:valAx>
        <c:axId val="860539384"/>
        <c:scaling>
          <c:orientation val="minMax"/>
          <c:max val="1"/>
        </c:scaling>
        <c:delete val="1"/>
        <c:axPos val="l"/>
        <c:majorGridlines>
          <c:spPr>
            <a:ln>
              <a:noFill/>
            </a:ln>
          </c:spPr>
        </c:majorGridlines>
        <c:numFmt formatCode="0%" sourceLinked="1"/>
        <c:majorTickMark val="out"/>
        <c:minorTickMark val="none"/>
        <c:tickLblPos val="nextTo"/>
        <c:crossAx val="860534288"/>
        <c:crosses val="autoZero"/>
        <c:crossBetween val="between"/>
      </c:valAx>
    </c:plotArea>
    <c:legend>
      <c:legendPos val="r"/>
      <c:layout>
        <c:manualLayout>
          <c:xMode val="edge"/>
          <c:yMode val="edge"/>
          <c:x val="0.46471368337169128"/>
          <c:y val="1.9092597442079567E-2"/>
          <c:w val="0.53145954720629018"/>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0.22</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0.34</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0.24</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Sheet1!$E$2:$E$3</c:f>
              <c:numCache>
                <c:formatCode>0%</c:formatCode>
                <c:ptCount val="2"/>
                <c:pt idx="0">
                  <c:v>0.2</c:v>
                </c:pt>
                <c:pt idx="1">
                  <c:v>7.0000000000000007E-2</c:v>
                </c:pt>
              </c:numCache>
            </c:numRef>
          </c:val>
        </c:ser>
        <c:dLbls>
          <c:showLegendKey val="0"/>
          <c:showVal val="1"/>
          <c:showCatName val="0"/>
          <c:showSerName val="0"/>
          <c:showPercent val="0"/>
          <c:showBubbleSize val="0"/>
        </c:dLbls>
        <c:gapWidth val="49"/>
        <c:overlap val="100"/>
        <c:axId val="860531152"/>
        <c:axId val="860534680"/>
      </c:barChart>
      <c:catAx>
        <c:axId val="860531152"/>
        <c:scaling>
          <c:orientation val="minMax"/>
        </c:scaling>
        <c:delete val="0"/>
        <c:axPos val="b"/>
        <c:numFmt formatCode="General" sourceLinked="0"/>
        <c:majorTickMark val="none"/>
        <c:minorTickMark val="none"/>
        <c:tickLblPos val="nextTo"/>
        <c:txPr>
          <a:bodyPr/>
          <a:lstStyle/>
          <a:p>
            <a:pPr>
              <a:defRPr b="1"/>
            </a:pPr>
            <a:endParaRPr lang="en-US"/>
          </a:p>
        </c:txPr>
        <c:crossAx val="860534680"/>
        <c:crosses val="autoZero"/>
        <c:auto val="1"/>
        <c:lblAlgn val="ctr"/>
        <c:lblOffset val="100"/>
        <c:noMultiLvlLbl val="0"/>
      </c:catAx>
      <c:valAx>
        <c:axId val="860534680"/>
        <c:scaling>
          <c:orientation val="minMax"/>
        </c:scaling>
        <c:delete val="1"/>
        <c:axPos val="l"/>
        <c:numFmt formatCode="0%" sourceLinked="1"/>
        <c:majorTickMark val="none"/>
        <c:minorTickMark val="none"/>
        <c:tickLblPos val="nextTo"/>
        <c:crossAx val="86053115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Nottingham</c:v>
                </c:pt>
                <c:pt idx="1">
                  <c:v>Holiday visitors to UK</c:v>
                </c:pt>
              </c:strCache>
            </c:strRef>
          </c:cat>
          <c:val>
            <c:numRef>
              <c:f>Sheet1!$B$2:$B$4</c:f>
              <c:numCache>
                <c:formatCode>_-[$£-809]* #,##0_-;\-[$£-809]* #,##0_-;_-[$£-809]* "-"??_-;_-@_-</c:formatCode>
                <c:ptCount val="2"/>
                <c:pt idx="0">
                  <c:v>357</c:v>
                </c:pt>
                <c:pt idx="1">
                  <c:v>644</c:v>
                </c:pt>
              </c:numCache>
            </c:numRef>
          </c:val>
        </c:ser>
        <c:dLbls>
          <c:showLegendKey val="0"/>
          <c:showVal val="0"/>
          <c:showCatName val="0"/>
          <c:showSerName val="0"/>
          <c:showPercent val="0"/>
          <c:showBubbleSize val="0"/>
        </c:dLbls>
        <c:gapWidth val="102"/>
        <c:axId val="860533504"/>
        <c:axId val="860541344"/>
      </c:barChart>
      <c:catAx>
        <c:axId val="86053350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0541344"/>
        <c:crosses val="autoZero"/>
        <c:auto val="1"/>
        <c:lblAlgn val="ctr"/>
        <c:lblOffset val="100"/>
        <c:noMultiLvlLbl val="0"/>
      </c:catAx>
      <c:valAx>
        <c:axId val="860541344"/>
        <c:scaling>
          <c:orientation val="minMax"/>
          <c:max val="1000"/>
        </c:scaling>
        <c:delete val="1"/>
        <c:axPos val="l"/>
        <c:numFmt formatCode="_-[$£-809]* #,##0_-;\-[$£-809]* #,##0_-;_-[$£-809]* &quot;-&quot;??_-;_-@_-" sourceLinked="1"/>
        <c:majorTickMark val="out"/>
        <c:minorTickMark val="none"/>
        <c:tickLblPos val="nextTo"/>
        <c:crossAx val="86053350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Nottingham</c:v>
                </c:pt>
                <c:pt idx="1">
                  <c:v>Holiday visitors to UK</c:v>
                </c:pt>
              </c:strCache>
            </c:strRef>
          </c:cat>
          <c:val>
            <c:numRef>
              <c:f>Sheet1!$B$2:$B$4</c:f>
              <c:numCache>
                <c:formatCode>_-[$£-809]* #,##0_-;\-[$£-809]* #,##0_-;_-[$£-809]* "-"??_-;_-@_-</c:formatCode>
                <c:ptCount val="2"/>
                <c:pt idx="0">
                  <c:v>92</c:v>
                </c:pt>
                <c:pt idx="1">
                  <c:v>101</c:v>
                </c:pt>
              </c:numCache>
            </c:numRef>
          </c:val>
        </c:ser>
        <c:dLbls>
          <c:showLegendKey val="0"/>
          <c:showVal val="0"/>
          <c:showCatName val="0"/>
          <c:showSerName val="0"/>
          <c:showPercent val="0"/>
          <c:showBubbleSize val="0"/>
        </c:dLbls>
        <c:gapWidth val="102"/>
        <c:axId val="860535072"/>
        <c:axId val="860532720"/>
      </c:barChart>
      <c:catAx>
        <c:axId val="860535072"/>
        <c:scaling>
          <c:orientation val="minMax"/>
        </c:scaling>
        <c:delete val="0"/>
        <c:axPos val="b"/>
        <c:numFmt formatCode="General" sourceLinked="0"/>
        <c:majorTickMark val="out"/>
        <c:minorTickMark val="none"/>
        <c:tickLblPos val="nextTo"/>
        <c:txPr>
          <a:bodyPr/>
          <a:lstStyle/>
          <a:p>
            <a:pPr>
              <a:defRPr sz="900" b="1"/>
            </a:pPr>
            <a:endParaRPr lang="en-US"/>
          </a:p>
        </c:txPr>
        <c:crossAx val="860532720"/>
        <c:crosses val="autoZero"/>
        <c:auto val="1"/>
        <c:lblAlgn val="ctr"/>
        <c:lblOffset val="100"/>
        <c:noMultiLvlLbl val="0"/>
      </c:catAx>
      <c:valAx>
        <c:axId val="860532720"/>
        <c:scaling>
          <c:orientation val="minMax"/>
          <c:max val="1000"/>
        </c:scaling>
        <c:delete val="1"/>
        <c:axPos val="l"/>
        <c:numFmt formatCode="_-[$£-809]* #,##0_-;\-[$£-809]* #,##0_-;_-[$£-809]* &quot;-&quot;??_-;_-@_-" sourceLinked="1"/>
        <c:majorTickMark val="out"/>
        <c:minorTickMark val="none"/>
        <c:tickLblPos val="nextTo"/>
        <c:crossAx val="860535072"/>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698563348346208"/>
          <c:y val="4.7885757835095979E-2"/>
          <c:w val="0.7472202978839243"/>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0.15</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0.23</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0.42</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Sheet1!$E$2:$E$3</c:f>
              <c:numCache>
                <c:formatCode>0%</c:formatCode>
                <c:ptCount val="2"/>
                <c:pt idx="0">
                  <c:v>0.21</c:v>
                </c:pt>
                <c:pt idx="1">
                  <c:v>0.21</c:v>
                </c:pt>
              </c:numCache>
            </c:numRef>
          </c:val>
        </c:ser>
        <c:dLbls>
          <c:showLegendKey val="0"/>
          <c:showVal val="0"/>
          <c:showCatName val="0"/>
          <c:showSerName val="0"/>
          <c:showPercent val="0"/>
          <c:showBubbleSize val="0"/>
        </c:dLbls>
        <c:gapWidth val="49"/>
        <c:overlap val="100"/>
        <c:axId val="860533112"/>
        <c:axId val="860531936"/>
      </c:barChart>
      <c:catAx>
        <c:axId val="860533112"/>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0531936"/>
        <c:crosses val="autoZero"/>
        <c:auto val="1"/>
        <c:lblAlgn val="ctr"/>
        <c:lblOffset val="100"/>
        <c:noMultiLvlLbl val="0"/>
      </c:catAx>
      <c:valAx>
        <c:axId val="860531936"/>
        <c:scaling>
          <c:orientation val="minMax"/>
        </c:scaling>
        <c:delete val="1"/>
        <c:axPos val="l"/>
        <c:numFmt formatCode="0%" sourceLinked="1"/>
        <c:majorTickMark val="out"/>
        <c:minorTickMark val="none"/>
        <c:tickLblPos val="nextTo"/>
        <c:crossAx val="860533112"/>
        <c:crosses val="autoZero"/>
        <c:crossBetween val="between"/>
      </c:valAx>
    </c:plotArea>
    <c:legend>
      <c:legendPos val="l"/>
      <c:layout>
        <c:manualLayout>
          <c:xMode val="edge"/>
          <c:yMode val="edge"/>
          <c:x val="1.3884389318276484E-2"/>
          <c:y val="3.0993519539570084E-2"/>
          <c:w val="0.25483466461911403"/>
          <c:h val="0.5301697422046932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0.91</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0.09</c:v>
                </c:pt>
                <c:pt idx="1">
                  <c:v>0.16</c:v>
                </c:pt>
              </c:numCache>
            </c:numRef>
          </c:val>
        </c:ser>
        <c:dLbls>
          <c:showLegendKey val="0"/>
          <c:showVal val="0"/>
          <c:showCatName val="0"/>
          <c:showSerName val="0"/>
          <c:showPercent val="0"/>
          <c:showBubbleSize val="0"/>
        </c:dLbls>
        <c:gapWidth val="49"/>
        <c:overlap val="100"/>
        <c:axId val="860537816"/>
        <c:axId val="860535464"/>
      </c:barChart>
      <c:catAx>
        <c:axId val="860537816"/>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860535464"/>
        <c:crosses val="autoZero"/>
        <c:auto val="1"/>
        <c:lblAlgn val="ctr"/>
        <c:lblOffset val="100"/>
        <c:noMultiLvlLbl val="0"/>
      </c:catAx>
      <c:valAx>
        <c:axId val="860535464"/>
        <c:scaling>
          <c:orientation val="minMax"/>
          <c:min val="0"/>
        </c:scaling>
        <c:delete val="1"/>
        <c:axPos val="l"/>
        <c:numFmt formatCode="0%" sourceLinked="1"/>
        <c:majorTickMark val="out"/>
        <c:minorTickMark val="none"/>
        <c:tickLblPos val="nextTo"/>
        <c:crossAx val="860537816"/>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0.09</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0.23</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Sheet1!$E$2:$E$3</c:f>
              <c:numCache>
                <c:formatCode>0%</c:formatCode>
                <c:ptCount val="2"/>
                <c:pt idx="0">
                  <c:v>0.16</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Sheet1!$F$2:$F$3</c:f>
              <c:numCache>
                <c:formatCode>0%</c:formatCode>
                <c:ptCount val="2"/>
                <c:pt idx="0">
                  <c:v>0.3</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Sheet1!$G$2:$G$3</c:f>
              <c:numCache>
                <c:formatCode>0%</c:formatCode>
                <c:ptCount val="2"/>
                <c:pt idx="0">
                  <c:v>7.0000000000000007E-2</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Sheet1!$H$2:$H$3</c:f>
              <c:numCache>
                <c:formatCode>0%</c:formatCode>
                <c:ptCount val="2"/>
                <c:pt idx="0">
                  <c:v>0.06</c:v>
                </c:pt>
                <c:pt idx="1">
                  <c:v>0.06</c:v>
                </c:pt>
              </c:numCache>
            </c:numRef>
          </c:val>
        </c:ser>
        <c:dLbls>
          <c:showLegendKey val="0"/>
          <c:showVal val="0"/>
          <c:showCatName val="0"/>
          <c:showSerName val="0"/>
          <c:showPercent val="0"/>
          <c:showBubbleSize val="0"/>
        </c:dLbls>
        <c:gapWidth val="100"/>
        <c:overlap val="100"/>
        <c:axId val="860540952"/>
        <c:axId val="860543304"/>
      </c:barChart>
      <c:catAx>
        <c:axId val="860540952"/>
        <c:scaling>
          <c:orientation val="minMax"/>
        </c:scaling>
        <c:delete val="0"/>
        <c:axPos val="b"/>
        <c:numFmt formatCode="General" sourceLinked="0"/>
        <c:majorTickMark val="out"/>
        <c:minorTickMark val="none"/>
        <c:tickLblPos val="nextTo"/>
        <c:crossAx val="860543304"/>
        <c:crosses val="autoZero"/>
        <c:auto val="1"/>
        <c:lblAlgn val="ctr"/>
        <c:lblOffset val="100"/>
        <c:noMultiLvlLbl val="0"/>
      </c:catAx>
      <c:valAx>
        <c:axId val="860543304"/>
        <c:scaling>
          <c:orientation val="minMax"/>
        </c:scaling>
        <c:delete val="1"/>
        <c:axPos val="l"/>
        <c:numFmt formatCode="0%" sourceLinked="1"/>
        <c:majorTickMark val="out"/>
        <c:minorTickMark val="none"/>
        <c:tickLblPos val="nextTo"/>
        <c:crossAx val="86054095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Sheet1!$B$2:$B$3</c:f>
              <c:numCache>
                <c:formatCode>0%</c:formatCode>
                <c:ptCount val="2"/>
                <c:pt idx="0">
                  <c:v>0.08</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Sheet1!$C$2:$C$3</c:f>
              <c:numCache>
                <c:formatCode>0%</c:formatCode>
                <c:ptCount val="2"/>
                <c:pt idx="0">
                  <c:v>0.71</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Nottingham</c:v>
                </c:pt>
                <c:pt idx="1">
                  <c:v>Holiday visitors to UK</c:v>
                </c:pt>
              </c:strCache>
            </c:strRef>
          </c:cat>
          <c:val>
            <c:numRef>
              <c:f>Sheet1!$D$2:$D$3</c:f>
              <c:numCache>
                <c:formatCode>0%</c:formatCode>
                <c:ptCount val="2"/>
                <c:pt idx="0">
                  <c:v>0.21</c:v>
                </c:pt>
                <c:pt idx="1">
                  <c:v>0.15</c:v>
                </c:pt>
              </c:numCache>
            </c:numRef>
          </c:val>
        </c:ser>
        <c:dLbls>
          <c:showLegendKey val="0"/>
          <c:showVal val="1"/>
          <c:showCatName val="0"/>
          <c:showSerName val="0"/>
          <c:showPercent val="0"/>
          <c:showBubbleSize val="0"/>
        </c:dLbls>
        <c:gapWidth val="49"/>
        <c:overlap val="100"/>
        <c:axId val="860536640"/>
        <c:axId val="860537424"/>
      </c:barChart>
      <c:catAx>
        <c:axId val="860536640"/>
        <c:scaling>
          <c:orientation val="minMax"/>
        </c:scaling>
        <c:delete val="0"/>
        <c:axPos val="b"/>
        <c:numFmt formatCode="General" sourceLinked="0"/>
        <c:majorTickMark val="none"/>
        <c:minorTickMark val="none"/>
        <c:tickLblPos val="nextTo"/>
        <c:txPr>
          <a:bodyPr/>
          <a:lstStyle/>
          <a:p>
            <a:pPr>
              <a:defRPr b="1"/>
            </a:pPr>
            <a:endParaRPr lang="en-US"/>
          </a:p>
        </c:txPr>
        <c:crossAx val="860537424"/>
        <c:crosses val="autoZero"/>
        <c:auto val="1"/>
        <c:lblAlgn val="ctr"/>
        <c:lblOffset val="100"/>
        <c:noMultiLvlLbl val="0"/>
      </c:catAx>
      <c:valAx>
        <c:axId val="860537424"/>
        <c:scaling>
          <c:orientation val="minMax"/>
        </c:scaling>
        <c:delete val="1"/>
        <c:axPos val="l"/>
        <c:numFmt formatCode="0%" sourceLinked="1"/>
        <c:majorTickMark val="none"/>
        <c:minorTickMark val="none"/>
        <c:tickLblPos val="nextTo"/>
        <c:crossAx val="860536640"/>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London</c:v>
                </c:pt>
                <c:pt idx="1">
                  <c:v>South East (excl. London)</c:v>
                </c:pt>
                <c:pt idx="2">
                  <c:v>West Midlands</c:v>
                </c:pt>
                <c:pt idx="3">
                  <c:v>East Midlands</c:v>
                </c:pt>
                <c:pt idx="4">
                  <c:v>North West</c:v>
                </c:pt>
              </c:strCache>
            </c:strRef>
          </c:cat>
          <c:val>
            <c:numRef>
              <c:f>Sheet1!$B$2:$B$6</c:f>
              <c:numCache>
                <c:formatCode>0%</c:formatCode>
                <c:ptCount val="5"/>
                <c:pt idx="0">
                  <c:v>0.4</c:v>
                </c:pt>
                <c:pt idx="1">
                  <c:v>0.21</c:v>
                </c:pt>
                <c:pt idx="2">
                  <c:v>0.11</c:v>
                </c:pt>
                <c:pt idx="3">
                  <c:v>0.11</c:v>
                </c:pt>
                <c:pt idx="4">
                  <c:v>0.09</c:v>
                </c:pt>
              </c:numCache>
            </c:numRef>
          </c:val>
        </c:ser>
        <c:dLbls>
          <c:showLegendKey val="0"/>
          <c:showVal val="0"/>
          <c:showCatName val="0"/>
          <c:showSerName val="0"/>
          <c:showPercent val="0"/>
          <c:showBubbleSize val="0"/>
        </c:dLbls>
        <c:gapWidth val="150"/>
        <c:axId val="860538600"/>
        <c:axId val="860542520"/>
      </c:barChart>
      <c:catAx>
        <c:axId val="860538600"/>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860542520"/>
        <c:crosses val="autoZero"/>
        <c:auto val="1"/>
        <c:lblAlgn val="ctr"/>
        <c:lblOffset val="100"/>
        <c:noMultiLvlLbl val="0"/>
      </c:catAx>
      <c:valAx>
        <c:axId val="860542520"/>
        <c:scaling>
          <c:orientation val="minMax"/>
        </c:scaling>
        <c:delete val="1"/>
        <c:axPos val="t"/>
        <c:numFmt formatCode="0%" sourceLinked="1"/>
        <c:majorTickMark val="out"/>
        <c:minorTickMark val="none"/>
        <c:tickLblPos val="nextTo"/>
        <c:crossAx val="8605386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Nottingham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84</c:v>
                </c:pt>
                <c:pt idx="1">
                  <c:v>95</c:v>
                </c:pt>
                <c:pt idx="2">
                  <c:v>91</c:v>
                </c:pt>
                <c:pt idx="3">
                  <c:v>88</c:v>
                </c:pt>
                <c:pt idx="4">
                  <c:v>110</c:v>
                </c:pt>
              </c:numCache>
            </c:numRef>
          </c:val>
        </c:ser>
        <c:ser>
          <c:idx val="1"/>
          <c:order val="1"/>
          <c:tx>
            <c:strRef>
              <c:f>Sheet1!$C$1</c:f>
              <c:strCache>
                <c:ptCount val="1"/>
                <c:pt idx="0">
                  <c:v>Nottingham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22</c:v>
                </c:pt>
                <c:pt idx="1">
                  <c:v>18</c:v>
                </c:pt>
                <c:pt idx="2">
                  <c:v>17</c:v>
                </c:pt>
                <c:pt idx="3">
                  <c:v>15</c:v>
                </c:pt>
                <c:pt idx="4">
                  <c:v>13</c:v>
                </c:pt>
              </c:numCache>
            </c:numRef>
          </c:val>
        </c:ser>
        <c:dLbls>
          <c:showLegendKey val="0"/>
          <c:showVal val="0"/>
          <c:showCatName val="0"/>
          <c:showSerName val="0"/>
          <c:showPercent val="0"/>
          <c:showBubbleSize val="0"/>
        </c:dLbls>
        <c:gapWidth val="219"/>
        <c:axId val="860527624"/>
        <c:axId val="8605240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860527624"/>
        <c:axId val="860524096"/>
      </c:lineChart>
      <c:catAx>
        <c:axId val="86052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0524096"/>
        <c:crosses val="autoZero"/>
        <c:auto val="1"/>
        <c:lblAlgn val="ctr"/>
        <c:lblOffset val="100"/>
        <c:noMultiLvlLbl val="0"/>
      </c:catAx>
      <c:valAx>
        <c:axId val="860524096"/>
        <c:scaling>
          <c:orientation val="minMax"/>
        </c:scaling>
        <c:delete val="1"/>
        <c:axPos val="l"/>
        <c:numFmt formatCode="General" sourceLinked="1"/>
        <c:majorTickMark val="none"/>
        <c:minorTickMark val="none"/>
        <c:tickLblPos val="nextTo"/>
        <c:crossAx val="860527624"/>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Nottingham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215</c:v>
                </c:pt>
                <c:pt idx="1">
                  <c:v>244</c:v>
                </c:pt>
                <c:pt idx="2">
                  <c:v>218</c:v>
                </c:pt>
                <c:pt idx="3">
                  <c:v>204</c:v>
                </c:pt>
                <c:pt idx="4">
                  <c:v>304</c:v>
                </c:pt>
              </c:numCache>
            </c:numRef>
          </c:val>
        </c:ser>
        <c:ser>
          <c:idx val="1"/>
          <c:order val="1"/>
          <c:tx>
            <c:strRef>
              <c:f>Sheet1!$C$1</c:f>
              <c:strCache>
                <c:ptCount val="1"/>
                <c:pt idx="0">
                  <c:v>Nottingham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44</c:v>
                </c:pt>
                <c:pt idx="1">
                  <c:v>55</c:v>
                </c:pt>
                <c:pt idx="2">
                  <c:v>37</c:v>
                </c:pt>
                <c:pt idx="3">
                  <c:v>38</c:v>
                </c:pt>
                <c:pt idx="4">
                  <c:v>50</c:v>
                </c:pt>
              </c:numCache>
            </c:numRef>
          </c:val>
        </c:ser>
        <c:dLbls>
          <c:showLegendKey val="0"/>
          <c:showVal val="0"/>
          <c:showCatName val="0"/>
          <c:showSerName val="0"/>
          <c:showPercent val="0"/>
          <c:showBubbleSize val="0"/>
        </c:dLbls>
        <c:gapWidth val="219"/>
        <c:axId val="860528016"/>
        <c:axId val="86051939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860528016"/>
        <c:axId val="860519392"/>
      </c:lineChart>
      <c:catAx>
        <c:axId val="860528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0519392"/>
        <c:crosses val="autoZero"/>
        <c:auto val="1"/>
        <c:lblAlgn val="ctr"/>
        <c:lblOffset val="100"/>
        <c:noMultiLvlLbl val="0"/>
      </c:catAx>
      <c:valAx>
        <c:axId val="860519392"/>
        <c:scaling>
          <c:orientation val="minMax"/>
        </c:scaling>
        <c:delete val="1"/>
        <c:axPos val="l"/>
        <c:numFmt formatCode="General" sourceLinked="1"/>
        <c:majorTickMark val="none"/>
        <c:minorTickMark val="none"/>
        <c:tickLblPos val="nextTo"/>
        <c:crossAx val="86052801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NottinghamTotal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Nottingham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860530760"/>
        <c:axId val="860529584"/>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860530760"/>
        <c:axId val="860529584"/>
      </c:lineChart>
      <c:catAx>
        <c:axId val="860530760"/>
        <c:scaling>
          <c:orientation val="minMax"/>
        </c:scaling>
        <c:delete val="1"/>
        <c:axPos val="b"/>
        <c:numFmt formatCode="General" sourceLinked="1"/>
        <c:majorTickMark val="none"/>
        <c:minorTickMark val="none"/>
        <c:tickLblPos val="nextTo"/>
        <c:crossAx val="860529584"/>
        <c:crosses val="autoZero"/>
        <c:auto val="1"/>
        <c:lblAlgn val="ctr"/>
        <c:lblOffset val="100"/>
        <c:noMultiLvlLbl val="0"/>
      </c:catAx>
      <c:valAx>
        <c:axId val="860529584"/>
        <c:scaling>
          <c:orientation val="minMax"/>
        </c:scaling>
        <c:delete val="1"/>
        <c:axPos val="l"/>
        <c:numFmt formatCode="General" sourceLinked="1"/>
        <c:majorTickMark val="none"/>
        <c:minorTickMark val="none"/>
        <c:tickLblPos val="nextTo"/>
        <c:crossAx val="860530760"/>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860529976"/>
        <c:axId val="860520176"/>
      </c:lineChart>
      <c:catAx>
        <c:axId val="860529976"/>
        <c:scaling>
          <c:orientation val="minMax"/>
        </c:scaling>
        <c:delete val="1"/>
        <c:axPos val="b"/>
        <c:numFmt formatCode="General" sourceLinked="0"/>
        <c:majorTickMark val="out"/>
        <c:minorTickMark val="none"/>
        <c:tickLblPos val="nextTo"/>
        <c:crossAx val="860520176"/>
        <c:crosses val="autoZero"/>
        <c:auto val="1"/>
        <c:lblAlgn val="ctr"/>
        <c:lblOffset val="100"/>
        <c:noMultiLvlLbl val="0"/>
      </c:catAx>
      <c:valAx>
        <c:axId val="860520176"/>
        <c:scaling>
          <c:orientation val="minMax"/>
        </c:scaling>
        <c:delete val="1"/>
        <c:axPos val="l"/>
        <c:numFmt formatCode="#,##0" sourceLinked="1"/>
        <c:majorTickMark val="out"/>
        <c:minorTickMark val="none"/>
        <c:tickLblPos val="nextTo"/>
        <c:crossAx val="8605299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860522920"/>
        <c:axId val="860524880"/>
      </c:lineChart>
      <c:catAx>
        <c:axId val="860522920"/>
        <c:scaling>
          <c:orientation val="minMax"/>
        </c:scaling>
        <c:delete val="1"/>
        <c:axPos val="b"/>
        <c:numFmt formatCode="General" sourceLinked="0"/>
        <c:majorTickMark val="out"/>
        <c:minorTickMark val="none"/>
        <c:tickLblPos val="nextTo"/>
        <c:crossAx val="860524880"/>
        <c:crosses val="autoZero"/>
        <c:auto val="1"/>
        <c:lblAlgn val="ctr"/>
        <c:lblOffset val="100"/>
        <c:noMultiLvlLbl val="0"/>
      </c:catAx>
      <c:valAx>
        <c:axId val="860524880"/>
        <c:scaling>
          <c:orientation val="minMax"/>
        </c:scaling>
        <c:delete val="1"/>
        <c:axPos val="l"/>
        <c:numFmt formatCode="General" sourceLinked="1"/>
        <c:majorTickMark val="out"/>
        <c:minorTickMark val="none"/>
        <c:tickLblPos val="nextTo"/>
        <c:crossAx val="8605229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860526056"/>
        <c:axId val="860526448"/>
      </c:lineChart>
      <c:catAx>
        <c:axId val="860526056"/>
        <c:scaling>
          <c:orientation val="minMax"/>
        </c:scaling>
        <c:delete val="1"/>
        <c:axPos val="b"/>
        <c:numFmt formatCode="General" sourceLinked="0"/>
        <c:majorTickMark val="out"/>
        <c:minorTickMark val="none"/>
        <c:tickLblPos val="nextTo"/>
        <c:crossAx val="860526448"/>
        <c:crosses val="autoZero"/>
        <c:auto val="1"/>
        <c:lblAlgn val="ctr"/>
        <c:lblOffset val="100"/>
        <c:noMultiLvlLbl val="0"/>
      </c:catAx>
      <c:valAx>
        <c:axId val="860526448"/>
        <c:scaling>
          <c:orientation val="minMax"/>
        </c:scaling>
        <c:delete val="1"/>
        <c:axPos val="l"/>
        <c:numFmt formatCode="General" sourceLinked="1"/>
        <c:majorTickMark val="out"/>
        <c:minorTickMark val="none"/>
        <c:tickLblPos val="nextTo"/>
        <c:crossAx val="860526056"/>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410161988895461"/>
          <c:w val="0.9112164396394129"/>
          <c:h val="0.55076762609532448"/>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Nottingham</c:v>
                </c:pt>
                <c:pt idx="1">
                  <c:v>All visits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Nottingham</c:v>
                </c:pt>
                <c:pt idx="1">
                  <c:v>All visits to UK</c:v>
                </c:pt>
              </c:strCache>
            </c:strRef>
          </c:cat>
          <c:val>
            <c:numRef>
              <c:f>Sheet1!$C$2:$C$3</c:f>
              <c:numCache>
                <c:formatCode>0%</c:formatCode>
                <c:ptCount val="2"/>
                <c:pt idx="0">
                  <c:v>0.45</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Nottingham</c:v>
                </c:pt>
                <c:pt idx="1">
                  <c:v>All visits to UK</c:v>
                </c:pt>
              </c:strCache>
            </c:strRef>
          </c:cat>
          <c:val>
            <c:numRef>
              <c:f>Sheet1!$D$2:$D$3</c:f>
              <c:numCache>
                <c:formatCode>0%</c:formatCode>
                <c:ptCount val="2"/>
                <c:pt idx="0">
                  <c:v>0.31</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Nottingham</c:v>
                </c:pt>
                <c:pt idx="1">
                  <c:v>All visits to UK</c:v>
                </c:pt>
              </c:strCache>
            </c:strRef>
          </c:cat>
          <c:val>
            <c:numRef>
              <c:f>Sheet1!$E$2:$E$3</c:f>
              <c:numCache>
                <c:formatCode>0%</c:formatCode>
                <c:ptCount val="2"/>
                <c:pt idx="0">
                  <c:v>0.17</c:v>
                </c:pt>
                <c:pt idx="1">
                  <c:v>0.39</c:v>
                </c:pt>
              </c:numCache>
            </c:numRef>
          </c:val>
        </c:ser>
        <c:dLbls>
          <c:showLegendKey val="0"/>
          <c:showVal val="0"/>
          <c:showCatName val="0"/>
          <c:showSerName val="0"/>
          <c:showPercent val="0"/>
          <c:showBubbleSize val="0"/>
        </c:dLbls>
        <c:gapWidth val="100"/>
        <c:overlap val="100"/>
        <c:axId val="860526840"/>
        <c:axId val="860519784"/>
      </c:barChart>
      <c:catAx>
        <c:axId val="86052684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860519784"/>
        <c:crosses val="autoZero"/>
        <c:auto val="1"/>
        <c:lblAlgn val="ctr"/>
        <c:lblOffset val="100"/>
        <c:noMultiLvlLbl val="0"/>
      </c:catAx>
      <c:valAx>
        <c:axId val="860519784"/>
        <c:scaling>
          <c:orientation val="maxMin"/>
        </c:scaling>
        <c:delete val="1"/>
        <c:axPos val="l"/>
        <c:numFmt formatCode="0%" sourceLinked="1"/>
        <c:majorTickMark val="out"/>
        <c:minorTickMark val="none"/>
        <c:tickLblPos val="nextTo"/>
        <c:crossAx val="860526840"/>
        <c:crosses val="autoZero"/>
        <c:crossBetween val="between"/>
      </c:valAx>
      <c:spPr>
        <a:noFill/>
        <a:ln>
          <a:noFill/>
        </a:ln>
        <a:effectLst/>
      </c:spPr>
    </c:plotArea>
    <c:legend>
      <c:legendPos val="b"/>
      <c:layout>
        <c:manualLayout>
          <c:xMode val="edge"/>
          <c:yMode val="edge"/>
          <c:x val="6.4569862080426976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Sheet1!$B$2:$B$5</c:f>
              <c:numCache>
                <c:formatCode>0%</c:formatCode>
                <c:ptCount val="4"/>
                <c:pt idx="0">
                  <c:v>0.08</c:v>
                </c:pt>
                <c:pt idx="1">
                  <c:v>0.11</c:v>
                </c:pt>
                <c:pt idx="2">
                  <c:v>0.08</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Sheet1!$C$2:$C$5</c:f>
              <c:numCache>
                <c:formatCode>0%</c:formatCode>
                <c:ptCount val="4"/>
                <c:pt idx="0">
                  <c:v>7.0000000000000007E-2</c:v>
                </c:pt>
                <c:pt idx="1">
                  <c:v>0.09</c:v>
                </c:pt>
                <c:pt idx="2">
                  <c:v>7.0000000000000007E-2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Sheet1!$D$2:$D$5</c:f>
              <c:numCache>
                <c:formatCode>0%</c:formatCode>
                <c:ptCount val="4"/>
                <c:pt idx="0">
                  <c:v>0.06</c:v>
                </c:pt>
                <c:pt idx="1">
                  <c:v>0.09</c:v>
                </c:pt>
                <c:pt idx="2">
                  <c:v>0.08</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Sheet1!$E$2:$E$5</c:f>
              <c:numCache>
                <c:formatCode>0%</c:formatCode>
                <c:ptCount val="4"/>
                <c:pt idx="0">
                  <c:v>0.05</c:v>
                </c:pt>
                <c:pt idx="1">
                  <c:v>0.08</c:v>
                </c:pt>
                <c:pt idx="2">
                  <c:v>0.06</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Sheet1!$F$2:$F$5</c:f>
              <c:numCache>
                <c:formatCode>0%</c:formatCode>
                <c:ptCount val="4"/>
                <c:pt idx="0">
                  <c:v>0.06</c:v>
                </c:pt>
                <c:pt idx="1">
                  <c:v>0.05</c:v>
                </c:pt>
                <c:pt idx="2">
                  <c:v>0.1</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Sheet1!$G$2:$G$5</c:f>
              <c:numCache>
                <c:formatCode>0%</c:formatCode>
                <c:ptCount val="4"/>
                <c:pt idx="0">
                  <c:v>0.06</c:v>
                </c:pt>
                <c:pt idx="1">
                  <c:v>0.06</c:v>
                </c:pt>
                <c:pt idx="2">
                  <c:v>0.08</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Sheet1!$H$2:$H$5</c:f>
              <c:numCache>
                <c:formatCode>0%</c:formatCode>
                <c:ptCount val="4"/>
                <c:pt idx="0">
                  <c:v>7.0000000000000007E-2</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Sheet1!$I$2:$I$5</c:f>
              <c:numCache>
                <c:formatCode>0%</c:formatCode>
                <c:ptCount val="4"/>
                <c:pt idx="0">
                  <c:v>0.05</c:v>
                </c:pt>
                <c:pt idx="1">
                  <c:v>0.03</c:v>
                </c:pt>
                <c:pt idx="2">
                  <c:v>0.11</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Sheet1!$J$2:$J$5</c:f>
              <c:numCache>
                <c:formatCode>0%</c:formatCode>
                <c:ptCount val="4"/>
                <c:pt idx="0">
                  <c:v>7.0000000000000007E-2</c:v>
                </c:pt>
                <c:pt idx="1">
                  <c:v>0.06</c:v>
                </c:pt>
                <c:pt idx="2">
                  <c:v>0.08</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Nottingham</c:v>
                </c:pt>
                <c:pt idx="1">
                  <c:v>All visitors to UK</c:v>
                </c:pt>
                <c:pt idx="2">
                  <c:v>All holiday visitors to Nottingham</c:v>
                </c:pt>
                <c:pt idx="3">
                  <c:v>All holiday visitors to UK</c:v>
                </c:pt>
              </c:strCache>
            </c:strRef>
          </c:cat>
          <c:val>
            <c:numRef>
              <c:f>Sheet1!$K$2:$K$5</c:f>
              <c:numCache>
                <c:formatCode>0%</c:formatCode>
                <c:ptCount val="4"/>
                <c:pt idx="0">
                  <c:v>0.43</c:v>
                </c:pt>
                <c:pt idx="1">
                  <c:v>0.38</c:v>
                </c:pt>
                <c:pt idx="2">
                  <c:v>0.31</c:v>
                </c:pt>
                <c:pt idx="3">
                  <c:v>0.28999999999999998</c:v>
                </c:pt>
              </c:numCache>
            </c:numRef>
          </c:val>
        </c:ser>
        <c:dLbls>
          <c:showLegendKey val="0"/>
          <c:showVal val="0"/>
          <c:showCatName val="0"/>
          <c:showSerName val="0"/>
          <c:showPercent val="0"/>
          <c:showBubbleSize val="0"/>
        </c:dLbls>
        <c:gapWidth val="49"/>
        <c:overlap val="100"/>
        <c:axId val="860542128"/>
        <c:axId val="860540168"/>
      </c:barChart>
      <c:catAx>
        <c:axId val="860542128"/>
        <c:scaling>
          <c:orientation val="maxMin"/>
        </c:scaling>
        <c:delete val="0"/>
        <c:axPos val="l"/>
        <c:numFmt formatCode="General" sourceLinked="0"/>
        <c:majorTickMark val="none"/>
        <c:minorTickMark val="none"/>
        <c:tickLblPos val="nextTo"/>
        <c:txPr>
          <a:bodyPr/>
          <a:lstStyle/>
          <a:p>
            <a:pPr>
              <a:defRPr sz="1000" b="1"/>
            </a:pPr>
            <a:endParaRPr lang="en-US"/>
          </a:p>
        </c:txPr>
        <c:crossAx val="860540168"/>
        <c:crosses val="autoZero"/>
        <c:auto val="1"/>
        <c:lblAlgn val="ctr"/>
        <c:lblOffset val="100"/>
        <c:noMultiLvlLbl val="0"/>
      </c:catAx>
      <c:valAx>
        <c:axId val="860540168"/>
        <c:scaling>
          <c:orientation val="minMax"/>
          <c:max val="1"/>
        </c:scaling>
        <c:delete val="1"/>
        <c:axPos val="t"/>
        <c:numFmt formatCode="0%" sourceLinked="1"/>
        <c:majorTickMark val="out"/>
        <c:minorTickMark val="none"/>
        <c:tickLblPos val="nextTo"/>
        <c:crossAx val="860542128"/>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596222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Nottingham</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5776" y="3982922"/>
            <a:ext cx="3546916" cy="2358699"/>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Chart Placeholder 8"/>
          <p:cNvGraphicFramePr>
            <a:graphicFrameLocks/>
          </p:cNvGraphicFramePr>
          <p:nvPr>
            <p:extLst/>
          </p:nvPr>
        </p:nvGraphicFramePr>
        <p:xfrm>
          <a:off x="5809668" y="3821961"/>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6069" y="3807330"/>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Nottingham</a:t>
            </a:r>
            <a:endParaRPr lang="en-GB" sz="2000" b="1" dirty="0"/>
          </a:p>
        </p:txBody>
      </p:sp>
      <p:graphicFrame>
        <p:nvGraphicFramePr>
          <p:cNvPr id="9" name="Chart Placeholder 8"/>
          <p:cNvGraphicFramePr>
            <a:graphicFrameLocks noGrp="1"/>
          </p:cNvGraphicFramePr>
          <p:nvPr>
            <p:ph type="chart" sz="quarter" idx="10"/>
            <p:extLst/>
          </p:nvPr>
        </p:nvGraphicFramePr>
        <p:xfrm>
          <a:off x="315540" y="3792699"/>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9711" y="3792699"/>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4996" y="3792699"/>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50281" y="3792699"/>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82889" y="3442160"/>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50281" y="2073449"/>
            <a:ext cx="8149762" cy="2904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Nottingham 3 year average for 2014-16</a:t>
            </a:r>
            <a:endParaRPr sz="1400" b="1">
              <a:solidFill>
                <a:srgbClr val="120742"/>
              </a:solidFill>
            </a:endParaRPr>
          </a:p>
        </p:txBody>
      </p:sp>
      <p:sp>
        <p:nvSpPr>
          <p:cNvPr id="22" name="Rectangle 21"/>
          <p:cNvSpPr/>
          <p:nvPr/>
        </p:nvSpPr>
        <p:spPr>
          <a:xfrm>
            <a:off x="447084" y="2364969"/>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6281" y="2365307"/>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20996" y="2365307"/>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5689" y="2397990"/>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Nottingham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Nottingham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9958" y="2419084"/>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Nottingham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96</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Nottingham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94727" y="2442115"/>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Nottingham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1.8</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Nottingham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6737" y="4113151"/>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32499" y="4113151"/>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91211" y="4113151"/>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2" name="Text Placeholder 5"/>
          <p:cNvSpPr txBox="1">
            <a:spLocks/>
          </p:cNvSpPr>
          <p:nvPr/>
        </p:nvSpPr>
        <p:spPr>
          <a:xfrm>
            <a:off x="445338" y="1430866"/>
            <a:ext cx="8277523" cy="667927"/>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On average Nottingham attracts 242,000 overseas visitors annually, 42,000 of which are visiting for a holiday.</a:t>
            </a:r>
          </a:p>
        </p:txBody>
      </p:sp>
      <p:sp>
        <p:nvSpPr>
          <p:cNvPr id="33" name="TextBox 32"/>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4" name="Title 1"/>
          <p:cNvSpPr txBox="1">
            <a:spLocks/>
          </p:cNvSpPr>
          <p:nvPr/>
        </p:nvSpPr>
        <p:spPr>
          <a:xfrm>
            <a:off x="445338" y="344051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23015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776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45721"/>
            <a:ext cx="8277523" cy="86525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Visiting friends or relatives and business trips are the most common trip purposes amongst all visits to Nottingham and are higher than the UK average. The top source market amongst holiday visitors to Nottingham is Australia. Holiday visitors to Nottingham are more likely than the UK average to visit castles/historic houses and  countryside/ villages.</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776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6409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1486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Australia</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Italy</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France</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£6.9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£8.0</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6450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Nottingham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6409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595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Nottingham</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981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981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9128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02337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Overseas holiday visitors to Nottingham are more likely to be older than UK visitors on the whole, to stay in the peak summer season and to book their holiday independently. </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dirty="0" smtClean="0">
                <a:solidFill>
                  <a:srgbClr val="120742"/>
                </a:solidFill>
              </a:rPr>
              <a:t>3.9</a:t>
            </a:r>
            <a:endParaRPr sz="1000" dirty="0">
              <a:solidFill>
                <a:srgbClr val="120742"/>
              </a:solidFill>
            </a:endParaRPr>
          </a:p>
        </p:txBody>
      </p:sp>
      <p:sp>
        <p:nvSpPr>
          <p:cNvPr id="3" name="TextBox 2"/>
          <p:cNvSpPr txBox="1"/>
          <p:nvPr/>
        </p:nvSpPr>
        <p:spPr>
          <a:xfrm>
            <a:off x="3223718" y="5021962"/>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£357</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532907"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£92</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8040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445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9531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441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30189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914920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170020"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Nottingham are more likely than the UK average to arrive by airport or seaport. The most common gateway regions are London and South East. </a:t>
            </a:r>
          </a:p>
        </p:txBody>
      </p:sp>
      <p:graphicFrame>
        <p:nvGraphicFramePr>
          <p:cNvPr id="22" name="Picture Placeholder 7"/>
          <p:cNvGraphicFramePr>
            <a:graphicFrameLocks/>
          </p:cNvGraphicFramePr>
          <p:nvPr>
            <p:extLst/>
          </p:nvPr>
        </p:nvGraphicFramePr>
        <p:xfrm>
          <a:off x="704980" y="2526046"/>
          <a:ext cx="3326331" cy="3500451"/>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806751" y="2315761"/>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Nottingham*  (Top 5)</a:t>
            </a:r>
            <a:endParaRPr sz="1000" b="1">
              <a:solidFill>
                <a:srgbClr val="120742"/>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10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889091" y="2595161"/>
          <a:ext cx="3205337" cy="3390496"/>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617516"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5" name="Rectangle 14"/>
          <p:cNvSpPr/>
          <p:nvPr/>
        </p:nvSpPr>
        <p:spPr>
          <a:xfrm>
            <a:off x="4616430"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Nottingham</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4226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28026</TotalTime>
  <Words>1562</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Nottingham</vt:lpstr>
      <vt:lpstr>Headline stats: Overseas visits, spend and nights to Nottingham</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934</cp:revision>
  <cp:lastPrinted>2017-10-24T09:05:43Z</cp:lastPrinted>
  <dcterms:created xsi:type="dcterms:W3CDTF">2016-07-20T15:06:07Z</dcterms:created>
  <dcterms:modified xsi:type="dcterms:W3CDTF">2017-11-06T17:06:07Z</dcterms:modified>
</cp:coreProperties>
</file>