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Notts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formatCode="0.0">
                  <c:v>2</c:v>
                </c:pt>
                <c:pt idx="1">
                  <c:v>1.6</c:v>
                </c:pt>
                <c:pt idx="2" formatCode="0.0">
                  <c:v>1.7</c:v>
                </c:pt>
                <c:pt idx="3" formatCode="0.0">
                  <c:v>1.3</c:v>
                </c:pt>
                <c:pt idx="4" formatCode="0.0">
                  <c:v>2.5</c:v>
                </c:pt>
              </c:numCache>
            </c:numRef>
          </c:val>
        </c:ser>
        <c:ser>
          <c:idx val="1"/>
          <c:order val="1"/>
          <c:tx>
            <c:strRef>
              <c:f>Sheet1!$C$1</c:f>
              <c:strCache>
                <c:ptCount val="1"/>
                <c:pt idx="0">
                  <c:v>Notts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0.4</c:v>
                </c:pt>
                <c:pt idx="1">
                  <c:v>0.2</c:v>
                </c:pt>
                <c:pt idx="2" formatCode="0.0">
                  <c:v>0.1</c:v>
                </c:pt>
                <c:pt idx="3" formatCode="0.0">
                  <c:v>0.2</c:v>
                </c:pt>
                <c:pt idx="4" formatCode="0.0">
                  <c:v>0.2</c:v>
                </c:pt>
              </c:numCache>
            </c:numRef>
          </c:val>
        </c:ser>
        <c:dLbls>
          <c:showLegendKey val="0"/>
          <c:showVal val="0"/>
          <c:showCatName val="0"/>
          <c:showSerName val="0"/>
          <c:showPercent val="0"/>
          <c:showBubbleSize val="0"/>
        </c:dLbls>
        <c:gapWidth val="219"/>
        <c:axId val="860521744"/>
        <c:axId val="86052919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860521744"/>
        <c:axId val="860529192"/>
      </c:lineChart>
      <c:catAx>
        <c:axId val="8605217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0529192"/>
        <c:crosses val="autoZero"/>
        <c:auto val="1"/>
        <c:lblAlgn val="ctr"/>
        <c:lblOffset val="100"/>
        <c:noMultiLvlLbl val="0"/>
      </c:catAx>
      <c:valAx>
        <c:axId val="860529192"/>
        <c:scaling>
          <c:orientation val="minMax"/>
        </c:scaling>
        <c:delete val="1"/>
        <c:axPos val="l"/>
        <c:numFmt formatCode="0.0" sourceLinked="1"/>
        <c:majorTickMark val="none"/>
        <c:minorTickMark val="none"/>
        <c:tickLblPos val="nextTo"/>
        <c:crossAx val="86052174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6.4390962865463655E-2"/>
          <c:w val="0.99897384094165476"/>
          <c:h val="0.89774912349147928"/>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Nottingham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0.57999999999999996</c:v>
                </c:pt>
                <c:pt idx="1">
                  <c:v>0.43</c:v>
                </c:pt>
                <c:pt idx="2">
                  <c:v>0.62</c:v>
                </c:pt>
                <c:pt idx="3">
                  <c:v>0.39</c:v>
                </c:pt>
                <c:pt idx="4">
                  <c:v>0.42</c:v>
                </c:pt>
                <c:pt idx="5">
                  <c:v>0.09</c:v>
                </c:pt>
                <c:pt idx="6">
                  <c:v>0.27</c:v>
                </c:pt>
                <c:pt idx="7">
                  <c:v>0.25</c:v>
                </c:pt>
                <c:pt idx="8">
                  <c:v>0.2</c:v>
                </c:pt>
              </c:numCache>
            </c:numRef>
          </c:val>
        </c:ser>
        <c:dLbls>
          <c:showLegendKey val="0"/>
          <c:showVal val="0"/>
          <c:showCatName val="0"/>
          <c:showSerName val="0"/>
          <c:showPercent val="0"/>
          <c:showBubbleSize val="0"/>
        </c:dLbls>
        <c:gapWidth val="30"/>
        <c:axId val="860534288"/>
        <c:axId val="860539384"/>
      </c:barChart>
      <c:catAx>
        <c:axId val="860534288"/>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860539384"/>
        <c:crosses val="autoZero"/>
        <c:auto val="1"/>
        <c:lblAlgn val="ctr"/>
        <c:lblOffset val="100"/>
        <c:noMultiLvlLbl val="0"/>
      </c:catAx>
      <c:valAx>
        <c:axId val="860539384"/>
        <c:scaling>
          <c:orientation val="minMax"/>
          <c:max val="1"/>
        </c:scaling>
        <c:delete val="1"/>
        <c:axPos val="l"/>
        <c:majorGridlines>
          <c:spPr>
            <a:ln>
              <a:noFill/>
            </a:ln>
          </c:spPr>
        </c:majorGridlines>
        <c:numFmt formatCode="0%" sourceLinked="1"/>
        <c:majorTickMark val="out"/>
        <c:minorTickMark val="none"/>
        <c:tickLblPos val="nextTo"/>
        <c:crossAx val="860534288"/>
        <c:crosses val="autoZero"/>
        <c:crossBetween val="between"/>
      </c:valAx>
    </c:plotArea>
    <c:legend>
      <c:legendPos val="r"/>
      <c:layout>
        <c:manualLayout>
          <c:xMode val="edge"/>
          <c:yMode val="edge"/>
          <c:x val="0.46471368337169128"/>
          <c:y val="1.9092597442079567E-2"/>
          <c:w val="0.53145954720629018"/>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Sheet1!$B$2:$B$3</c:f>
              <c:numCache>
                <c:formatCode>0%</c:formatCode>
                <c:ptCount val="2"/>
                <c:pt idx="0">
                  <c:v>0.22</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Sheet1!$C$2:$C$3</c:f>
              <c:numCache>
                <c:formatCode>0%</c:formatCode>
                <c:ptCount val="2"/>
                <c:pt idx="0">
                  <c:v>0.34</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Sheet1!$D$2:$D$3</c:f>
              <c:numCache>
                <c:formatCode>0%</c:formatCode>
                <c:ptCount val="2"/>
                <c:pt idx="0">
                  <c:v>0.24</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Sheet1!$E$2:$E$3</c:f>
              <c:numCache>
                <c:formatCode>0%</c:formatCode>
                <c:ptCount val="2"/>
                <c:pt idx="0">
                  <c:v>0.2</c:v>
                </c:pt>
                <c:pt idx="1">
                  <c:v>7.0000000000000007E-2</c:v>
                </c:pt>
              </c:numCache>
            </c:numRef>
          </c:val>
        </c:ser>
        <c:dLbls>
          <c:showLegendKey val="0"/>
          <c:showVal val="1"/>
          <c:showCatName val="0"/>
          <c:showSerName val="0"/>
          <c:showPercent val="0"/>
          <c:showBubbleSize val="0"/>
        </c:dLbls>
        <c:gapWidth val="49"/>
        <c:overlap val="100"/>
        <c:axId val="860531152"/>
        <c:axId val="860534680"/>
      </c:barChart>
      <c:catAx>
        <c:axId val="860531152"/>
        <c:scaling>
          <c:orientation val="minMax"/>
        </c:scaling>
        <c:delete val="0"/>
        <c:axPos val="b"/>
        <c:numFmt formatCode="General" sourceLinked="0"/>
        <c:majorTickMark val="none"/>
        <c:minorTickMark val="none"/>
        <c:tickLblPos val="nextTo"/>
        <c:txPr>
          <a:bodyPr/>
          <a:lstStyle/>
          <a:p>
            <a:pPr>
              <a:defRPr b="1"/>
            </a:pPr>
            <a:endParaRPr lang="en-US"/>
          </a:p>
        </c:txPr>
        <c:crossAx val="860534680"/>
        <c:crosses val="autoZero"/>
        <c:auto val="1"/>
        <c:lblAlgn val="ctr"/>
        <c:lblOffset val="100"/>
        <c:noMultiLvlLbl val="0"/>
      </c:catAx>
      <c:valAx>
        <c:axId val="860534680"/>
        <c:scaling>
          <c:orientation val="minMax"/>
        </c:scaling>
        <c:delete val="1"/>
        <c:axPos val="l"/>
        <c:numFmt formatCode="0%" sourceLinked="1"/>
        <c:majorTickMark val="none"/>
        <c:minorTickMark val="none"/>
        <c:tickLblPos val="nextTo"/>
        <c:crossAx val="860531152"/>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Nottingham</c:v>
                </c:pt>
                <c:pt idx="1">
                  <c:v>Holiday visitors to UK</c:v>
                </c:pt>
              </c:strCache>
            </c:strRef>
          </c:cat>
          <c:val>
            <c:numRef>
              <c:f>Sheet1!$B$2:$B$4</c:f>
              <c:numCache>
                <c:formatCode>_-[$£-809]* #,##0_-;\-[$£-809]* #,##0_-;_-[$£-809]* "-"??_-;_-@_-</c:formatCode>
                <c:ptCount val="2"/>
                <c:pt idx="0">
                  <c:v>357</c:v>
                </c:pt>
                <c:pt idx="1">
                  <c:v>644</c:v>
                </c:pt>
              </c:numCache>
            </c:numRef>
          </c:val>
        </c:ser>
        <c:dLbls>
          <c:showLegendKey val="0"/>
          <c:showVal val="0"/>
          <c:showCatName val="0"/>
          <c:showSerName val="0"/>
          <c:showPercent val="0"/>
          <c:showBubbleSize val="0"/>
        </c:dLbls>
        <c:gapWidth val="102"/>
        <c:axId val="860533504"/>
        <c:axId val="860541344"/>
      </c:barChart>
      <c:catAx>
        <c:axId val="860533504"/>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0541344"/>
        <c:crosses val="autoZero"/>
        <c:auto val="1"/>
        <c:lblAlgn val="ctr"/>
        <c:lblOffset val="100"/>
        <c:noMultiLvlLbl val="0"/>
      </c:catAx>
      <c:valAx>
        <c:axId val="860541344"/>
        <c:scaling>
          <c:orientation val="minMax"/>
          <c:max val="1000"/>
        </c:scaling>
        <c:delete val="1"/>
        <c:axPos val="l"/>
        <c:numFmt formatCode="_-[$£-809]* #,##0_-;\-[$£-809]* #,##0_-;_-[$£-809]* &quot;-&quot;??_-;_-@_-" sourceLinked="1"/>
        <c:majorTickMark val="out"/>
        <c:minorTickMark val="none"/>
        <c:tickLblPos val="nextTo"/>
        <c:crossAx val="860533504"/>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Nottingham</c:v>
                </c:pt>
                <c:pt idx="1">
                  <c:v>Holiday visitors to UK</c:v>
                </c:pt>
              </c:strCache>
            </c:strRef>
          </c:cat>
          <c:val>
            <c:numRef>
              <c:f>Sheet1!$B$2:$B$4</c:f>
              <c:numCache>
                <c:formatCode>_-[$£-809]* #,##0_-;\-[$£-809]* #,##0_-;_-[$£-809]* "-"??_-;_-@_-</c:formatCode>
                <c:ptCount val="2"/>
                <c:pt idx="0">
                  <c:v>92</c:v>
                </c:pt>
                <c:pt idx="1">
                  <c:v>101</c:v>
                </c:pt>
              </c:numCache>
            </c:numRef>
          </c:val>
        </c:ser>
        <c:dLbls>
          <c:showLegendKey val="0"/>
          <c:showVal val="0"/>
          <c:showCatName val="0"/>
          <c:showSerName val="0"/>
          <c:showPercent val="0"/>
          <c:showBubbleSize val="0"/>
        </c:dLbls>
        <c:gapWidth val="102"/>
        <c:axId val="860535072"/>
        <c:axId val="860532720"/>
      </c:barChart>
      <c:catAx>
        <c:axId val="860535072"/>
        <c:scaling>
          <c:orientation val="minMax"/>
        </c:scaling>
        <c:delete val="0"/>
        <c:axPos val="b"/>
        <c:numFmt formatCode="General" sourceLinked="0"/>
        <c:majorTickMark val="out"/>
        <c:minorTickMark val="none"/>
        <c:tickLblPos val="nextTo"/>
        <c:txPr>
          <a:bodyPr/>
          <a:lstStyle/>
          <a:p>
            <a:pPr>
              <a:defRPr sz="900" b="1"/>
            </a:pPr>
            <a:endParaRPr lang="en-US"/>
          </a:p>
        </c:txPr>
        <c:crossAx val="860532720"/>
        <c:crosses val="autoZero"/>
        <c:auto val="1"/>
        <c:lblAlgn val="ctr"/>
        <c:lblOffset val="100"/>
        <c:noMultiLvlLbl val="0"/>
      </c:catAx>
      <c:valAx>
        <c:axId val="860532720"/>
        <c:scaling>
          <c:orientation val="minMax"/>
          <c:max val="1000"/>
        </c:scaling>
        <c:delete val="1"/>
        <c:axPos val="l"/>
        <c:numFmt formatCode="_-[$£-809]* #,##0_-;\-[$£-809]* #,##0_-;_-[$£-809]* &quot;-&quot;??_-;_-@_-" sourceLinked="1"/>
        <c:majorTickMark val="out"/>
        <c:minorTickMark val="none"/>
        <c:tickLblPos val="nextTo"/>
        <c:crossAx val="860535072"/>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698563348346208"/>
          <c:y val="4.7885757835095979E-2"/>
          <c:w val="0.7472202978839243"/>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Sheet1!$B$2:$B$3</c:f>
              <c:numCache>
                <c:formatCode>0%</c:formatCode>
                <c:ptCount val="2"/>
                <c:pt idx="0">
                  <c:v>0.15</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Sheet1!$C$2:$C$3</c:f>
              <c:numCache>
                <c:formatCode>0%</c:formatCode>
                <c:ptCount val="2"/>
                <c:pt idx="0">
                  <c:v>0.23</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Sheet1!$D$2:$D$3</c:f>
              <c:numCache>
                <c:formatCode>0%</c:formatCode>
                <c:ptCount val="2"/>
                <c:pt idx="0">
                  <c:v>0.42</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Sheet1!$E$2:$E$3</c:f>
              <c:numCache>
                <c:formatCode>0%</c:formatCode>
                <c:ptCount val="2"/>
                <c:pt idx="0">
                  <c:v>0.21</c:v>
                </c:pt>
                <c:pt idx="1">
                  <c:v>0.21</c:v>
                </c:pt>
              </c:numCache>
            </c:numRef>
          </c:val>
        </c:ser>
        <c:dLbls>
          <c:showLegendKey val="0"/>
          <c:showVal val="0"/>
          <c:showCatName val="0"/>
          <c:showSerName val="0"/>
          <c:showPercent val="0"/>
          <c:showBubbleSize val="0"/>
        </c:dLbls>
        <c:gapWidth val="49"/>
        <c:overlap val="100"/>
        <c:axId val="860533112"/>
        <c:axId val="860531936"/>
      </c:barChart>
      <c:catAx>
        <c:axId val="86053311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0531936"/>
        <c:crosses val="autoZero"/>
        <c:auto val="1"/>
        <c:lblAlgn val="ctr"/>
        <c:lblOffset val="100"/>
        <c:noMultiLvlLbl val="0"/>
      </c:catAx>
      <c:valAx>
        <c:axId val="860531936"/>
        <c:scaling>
          <c:orientation val="minMax"/>
        </c:scaling>
        <c:delete val="1"/>
        <c:axPos val="l"/>
        <c:numFmt formatCode="0%" sourceLinked="1"/>
        <c:majorTickMark val="out"/>
        <c:minorTickMark val="none"/>
        <c:tickLblPos val="nextTo"/>
        <c:crossAx val="860533112"/>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Sheet1!$B$2:$B$3</c:f>
              <c:numCache>
                <c:formatCode>0%</c:formatCode>
                <c:ptCount val="2"/>
                <c:pt idx="0">
                  <c:v>0.91</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Sheet1!$C$2:$C$3</c:f>
              <c:numCache>
                <c:formatCode>0%</c:formatCode>
                <c:ptCount val="2"/>
                <c:pt idx="0">
                  <c:v>0.09</c:v>
                </c:pt>
                <c:pt idx="1">
                  <c:v>0.16</c:v>
                </c:pt>
              </c:numCache>
            </c:numRef>
          </c:val>
        </c:ser>
        <c:dLbls>
          <c:showLegendKey val="0"/>
          <c:showVal val="0"/>
          <c:showCatName val="0"/>
          <c:showSerName val="0"/>
          <c:showPercent val="0"/>
          <c:showBubbleSize val="0"/>
        </c:dLbls>
        <c:gapWidth val="49"/>
        <c:overlap val="100"/>
        <c:axId val="860537816"/>
        <c:axId val="860535464"/>
      </c:barChart>
      <c:catAx>
        <c:axId val="86053781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860535464"/>
        <c:crosses val="autoZero"/>
        <c:auto val="1"/>
        <c:lblAlgn val="ctr"/>
        <c:lblOffset val="100"/>
        <c:noMultiLvlLbl val="0"/>
      </c:catAx>
      <c:valAx>
        <c:axId val="860535464"/>
        <c:scaling>
          <c:orientation val="minMax"/>
          <c:min val="0"/>
        </c:scaling>
        <c:delete val="1"/>
        <c:axPos val="l"/>
        <c:numFmt formatCode="0%" sourceLinked="1"/>
        <c:majorTickMark val="out"/>
        <c:minorTickMark val="none"/>
        <c:tickLblPos val="nextTo"/>
        <c:crossAx val="860537816"/>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Sheet1!$B$2:$B$3</c:f>
              <c:numCache>
                <c:formatCode>0%</c:formatCode>
                <c:ptCount val="2"/>
                <c:pt idx="0">
                  <c:v>7.0000000000000007E-2</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Sheet1!$C$2:$C$3</c:f>
              <c:numCache>
                <c:formatCode>0%</c:formatCode>
                <c:ptCount val="2"/>
                <c:pt idx="0">
                  <c:v>0.09</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Sheet1!$D$2:$D$3</c:f>
              <c:numCache>
                <c:formatCode>0%</c:formatCode>
                <c:ptCount val="2"/>
                <c:pt idx="0">
                  <c:v>0.23</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Sheet1!$E$2:$E$3</c:f>
              <c:numCache>
                <c:formatCode>0%</c:formatCode>
                <c:ptCount val="2"/>
                <c:pt idx="0">
                  <c:v>0.16</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Sheet1!$F$2:$F$3</c:f>
              <c:numCache>
                <c:formatCode>0%</c:formatCode>
                <c:ptCount val="2"/>
                <c:pt idx="0">
                  <c:v>0.3</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Sheet1!$G$2:$G$3</c:f>
              <c:numCache>
                <c:formatCode>0%</c:formatCode>
                <c:ptCount val="2"/>
                <c:pt idx="0">
                  <c:v>7.0000000000000007E-2</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Sheet1!$H$2:$H$3</c:f>
              <c:numCache>
                <c:formatCode>0%</c:formatCode>
                <c:ptCount val="2"/>
                <c:pt idx="0">
                  <c:v>0.06</c:v>
                </c:pt>
                <c:pt idx="1">
                  <c:v>0.06</c:v>
                </c:pt>
              </c:numCache>
            </c:numRef>
          </c:val>
        </c:ser>
        <c:dLbls>
          <c:showLegendKey val="0"/>
          <c:showVal val="0"/>
          <c:showCatName val="0"/>
          <c:showSerName val="0"/>
          <c:showPercent val="0"/>
          <c:showBubbleSize val="0"/>
        </c:dLbls>
        <c:gapWidth val="100"/>
        <c:overlap val="100"/>
        <c:axId val="860540952"/>
        <c:axId val="860543304"/>
      </c:barChart>
      <c:catAx>
        <c:axId val="860540952"/>
        <c:scaling>
          <c:orientation val="minMax"/>
        </c:scaling>
        <c:delete val="0"/>
        <c:axPos val="b"/>
        <c:numFmt formatCode="General" sourceLinked="0"/>
        <c:majorTickMark val="out"/>
        <c:minorTickMark val="none"/>
        <c:tickLblPos val="nextTo"/>
        <c:crossAx val="860543304"/>
        <c:crosses val="autoZero"/>
        <c:auto val="1"/>
        <c:lblAlgn val="ctr"/>
        <c:lblOffset val="100"/>
        <c:noMultiLvlLbl val="0"/>
      </c:catAx>
      <c:valAx>
        <c:axId val="860543304"/>
        <c:scaling>
          <c:orientation val="minMax"/>
        </c:scaling>
        <c:delete val="1"/>
        <c:axPos val="l"/>
        <c:numFmt formatCode="0%" sourceLinked="1"/>
        <c:majorTickMark val="out"/>
        <c:minorTickMark val="none"/>
        <c:tickLblPos val="nextTo"/>
        <c:crossAx val="860540952"/>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Sheet1!$B$2:$B$3</c:f>
              <c:numCache>
                <c:formatCode>0%</c:formatCode>
                <c:ptCount val="2"/>
                <c:pt idx="0">
                  <c:v>0.08</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Sheet1!$C$2:$C$3</c:f>
              <c:numCache>
                <c:formatCode>0%</c:formatCode>
                <c:ptCount val="2"/>
                <c:pt idx="0">
                  <c:v>0.71</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Nottingham</c:v>
                </c:pt>
                <c:pt idx="1">
                  <c:v>Holiday visitors to UK</c:v>
                </c:pt>
              </c:strCache>
            </c:strRef>
          </c:cat>
          <c:val>
            <c:numRef>
              <c:f>Sheet1!$D$2:$D$3</c:f>
              <c:numCache>
                <c:formatCode>0%</c:formatCode>
                <c:ptCount val="2"/>
                <c:pt idx="0">
                  <c:v>0.21</c:v>
                </c:pt>
                <c:pt idx="1">
                  <c:v>0.15</c:v>
                </c:pt>
              </c:numCache>
            </c:numRef>
          </c:val>
        </c:ser>
        <c:dLbls>
          <c:showLegendKey val="0"/>
          <c:showVal val="1"/>
          <c:showCatName val="0"/>
          <c:showSerName val="0"/>
          <c:showPercent val="0"/>
          <c:showBubbleSize val="0"/>
        </c:dLbls>
        <c:gapWidth val="49"/>
        <c:overlap val="100"/>
        <c:axId val="860536640"/>
        <c:axId val="860537424"/>
      </c:barChart>
      <c:catAx>
        <c:axId val="860536640"/>
        <c:scaling>
          <c:orientation val="minMax"/>
        </c:scaling>
        <c:delete val="0"/>
        <c:axPos val="b"/>
        <c:numFmt formatCode="General" sourceLinked="0"/>
        <c:majorTickMark val="none"/>
        <c:minorTickMark val="none"/>
        <c:tickLblPos val="nextTo"/>
        <c:txPr>
          <a:bodyPr/>
          <a:lstStyle/>
          <a:p>
            <a:pPr>
              <a:defRPr b="1"/>
            </a:pPr>
            <a:endParaRPr lang="en-US"/>
          </a:p>
        </c:txPr>
        <c:crossAx val="860537424"/>
        <c:crosses val="autoZero"/>
        <c:auto val="1"/>
        <c:lblAlgn val="ctr"/>
        <c:lblOffset val="100"/>
        <c:noMultiLvlLbl val="0"/>
      </c:catAx>
      <c:valAx>
        <c:axId val="860537424"/>
        <c:scaling>
          <c:orientation val="minMax"/>
        </c:scaling>
        <c:delete val="1"/>
        <c:axPos val="l"/>
        <c:numFmt formatCode="0%" sourceLinked="1"/>
        <c:majorTickMark val="none"/>
        <c:minorTickMark val="none"/>
        <c:tickLblPos val="nextTo"/>
        <c:crossAx val="860536640"/>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London</c:v>
                </c:pt>
                <c:pt idx="1">
                  <c:v>South East (excl. London)</c:v>
                </c:pt>
                <c:pt idx="2">
                  <c:v>West Midlands</c:v>
                </c:pt>
                <c:pt idx="3">
                  <c:v>East Midlands</c:v>
                </c:pt>
                <c:pt idx="4">
                  <c:v>North West</c:v>
                </c:pt>
              </c:strCache>
            </c:strRef>
          </c:cat>
          <c:val>
            <c:numRef>
              <c:f>Sheet1!$B$2:$B$6</c:f>
              <c:numCache>
                <c:formatCode>0%</c:formatCode>
                <c:ptCount val="5"/>
                <c:pt idx="0">
                  <c:v>0.4</c:v>
                </c:pt>
                <c:pt idx="1">
                  <c:v>0.21</c:v>
                </c:pt>
                <c:pt idx="2">
                  <c:v>0.11</c:v>
                </c:pt>
                <c:pt idx="3">
                  <c:v>0.11</c:v>
                </c:pt>
                <c:pt idx="4">
                  <c:v>0.09</c:v>
                </c:pt>
              </c:numCache>
            </c:numRef>
          </c:val>
        </c:ser>
        <c:dLbls>
          <c:showLegendKey val="0"/>
          <c:showVal val="0"/>
          <c:showCatName val="0"/>
          <c:showSerName val="0"/>
          <c:showPercent val="0"/>
          <c:showBubbleSize val="0"/>
        </c:dLbls>
        <c:gapWidth val="150"/>
        <c:axId val="860538600"/>
        <c:axId val="860542520"/>
      </c:barChart>
      <c:catAx>
        <c:axId val="860538600"/>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860542520"/>
        <c:crosses val="autoZero"/>
        <c:auto val="1"/>
        <c:lblAlgn val="ctr"/>
        <c:lblOffset val="100"/>
        <c:noMultiLvlLbl val="0"/>
      </c:catAx>
      <c:valAx>
        <c:axId val="860542520"/>
        <c:scaling>
          <c:orientation val="minMax"/>
        </c:scaling>
        <c:delete val="1"/>
        <c:axPos val="t"/>
        <c:numFmt formatCode="0%" sourceLinked="1"/>
        <c:majorTickMark val="out"/>
        <c:minorTickMark val="none"/>
        <c:tickLblPos val="nextTo"/>
        <c:crossAx val="8605386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Nottingham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84</c:v>
                </c:pt>
                <c:pt idx="1">
                  <c:v>95</c:v>
                </c:pt>
                <c:pt idx="2">
                  <c:v>91</c:v>
                </c:pt>
                <c:pt idx="3">
                  <c:v>88</c:v>
                </c:pt>
                <c:pt idx="4">
                  <c:v>110</c:v>
                </c:pt>
              </c:numCache>
            </c:numRef>
          </c:val>
        </c:ser>
        <c:ser>
          <c:idx val="1"/>
          <c:order val="1"/>
          <c:tx>
            <c:strRef>
              <c:f>Sheet1!$C$1</c:f>
              <c:strCache>
                <c:ptCount val="1"/>
                <c:pt idx="0">
                  <c:v>Nottingham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22</c:v>
                </c:pt>
                <c:pt idx="1">
                  <c:v>18</c:v>
                </c:pt>
                <c:pt idx="2">
                  <c:v>17</c:v>
                </c:pt>
                <c:pt idx="3">
                  <c:v>15</c:v>
                </c:pt>
                <c:pt idx="4">
                  <c:v>13</c:v>
                </c:pt>
              </c:numCache>
            </c:numRef>
          </c:val>
        </c:ser>
        <c:dLbls>
          <c:showLegendKey val="0"/>
          <c:showVal val="0"/>
          <c:showCatName val="0"/>
          <c:showSerName val="0"/>
          <c:showPercent val="0"/>
          <c:showBubbleSize val="0"/>
        </c:dLbls>
        <c:gapWidth val="219"/>
        <c:axId val="860527624"/>
        <c:axId val="86052409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860527624"/>
        <c:axId val="860524096"/>
      </c:lineChart>
      <c:catAx>
        <c:axId val="8605276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0524096"/>
        <c:crosses val="autoZero"/>
        <c:auto val="1"/>
        <c:lblAlgn val="ctr"/>
        <c:lblOffset val="100"/>
        <c:noMultiLvlLbl val="0"/>
      </c:catAx>
      <c:valAx>
        <c:axId val="860524096"/>
        <c:scaling>
          <c:orientation val="minMax"/>
        </c:scaling>
        <c:delete val="1"/>
        <c:axPos val="l"/>
        <c:numFmt formatCode="General" sourceLinked="1"/>
        <c:majorTickMark val="none"/>
        <c:minorTickMark val="none"/>
        <c:tickLblPos val="nextTo"/>
        <c:crossAx val="86052762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Nottingham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215</c:v>
                </c:pt>
                <c:pt idx="1">
                  <c:v>244</c:v>
                </c:pt>
                <c:pt idx="2">
                  <c:v>218</c:v>
                </c:pt>
                <c:pt idx="3">
                  <c:v>204</c:v>
                </c:pt>
                <c:pt idx="4">
                  <c:v>304</c:v>
                </c:pt>
              </c:numCache>
            </c:numRef>
          </c:val>
        </c:ser>
        <c:ser>
          <c:idx val="1"/>
          <c:order val="1"/>
          <c:tx>
            <c:strRef>
              <c:f>Sheet1!$C$1</c:f>
              <c:strCache>
                <c:ptCount val="1"/>
                <c:pt idx="0">
                  <c:v>Nottingham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44</c:v>
                </c:pt>
                <c:pt idx="1">
                  <c:v>55</c:v>
                </c:pt>
                <c:pt idx="2">
                  <c:v>37</c:v>
                </c:pt>
                <c:pt idx="3">
                  <c:v>38</c:v>
                </c:pt>
                <c:pt idx="4">
                  <c:v>50</c:v>
                </c:pt>
              </c:numCache>
            </c:numRef>
          </c:val>
        </c:ser>
        <c:dLbls>
          <c:showLegendKey val="0"/>
          <c:showVal val="0"/>
          <c:showCatName val="0"/>
          <c:showSerName val="0"/>
          <c:showPercent val="0"/>
          <c:showBubbleSize val="0"/>
        </c:dLbls>
        <c:gapWidth val="219"/>
        <c:axId val="860528016"/>
        <c:axId val="860519392"/>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860528016"/>
        <c:axId val="860519392"/>
      </c:lineChart>
      <c:catAx>
        <c:axId val="860528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0519392"/>
        <c:crosses val="autoZero"/>
        <c:auto val="1"/>
        <c:lblAlgn val="ctr"/>
        <c:lblOffset val="100"/>
        <c:noMultiLvlLbl val="0"/>
      </c:catAx>
      <c:valAx>
        <c:axId val="860519392"/>
        <c:scaling>
          <c:orientation val="minMax"/>
        </c:scaling>
        <c:delete val="1"/>
        <c:axPos val="l"/>
        <c:numFmt formatCode="General" sourceLinked="1"/>
        <c:majorTickMark val="none"/>
        <c:minorTickMark val="none"/>
        <c:tickLblPos val="nextTo"/>
        <c:crossAx val="860528016"/>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NottinghamTotal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Nottingham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860530760"/>
        <c:axId val="860529584"/>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860530760"/>
        <c:axId val="860529584"/>
      </c:lineChart>
      <c:catAx>
        <c:axId val="860530760"/>
        <c:scaling>
          <c:orientation val="minMax"/>
        </c:scaling>
        <c:delete val="1"/>
        <c:axPos val="b"/>
        <c:numFmt formatCode="General" sourceLinked="1"/>
        <c:majorTickMark val="none"/>
        <c:minorTickMark val="none"/>
        <c:tickLblPos val="nextTo"/>
        <c:crossAx val="860529584"/>
        <c:crosses val="autoZero"/>
        <c:auto val="1"/>
        <c:lblAlgn val="ctr"/>
        <c:lblOffset val="100"/>
        <c:noMultiLvlLbl val="0"/>
      </c:catAx>
      <c:valAx>
        <c:axId val="860529584"/>
        <c:scaling>
          <c:orientation val="minMax"/>
        </c:scaling>
        <c:delete val="1"/>
        <c:axPos val="l"/>
        <c:numFmt formatCode="General" sourceLinked="1"/>
        <c:majorTickMark val="none"/>
        <c:minorTickMark val="none"/>
        <c:tickLblPos val="nextTo"/>
        <c:crossAx val="860530760"/>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860529976"/>
        <c:axId val="860520176"/>
      </c:lineChart>
      <c:catAx>
        <c:axId val="860529976"/>
        <c:scaling>
          <c:orientation val="minMax"/>
        </c:scaling>
        <c:delete val="1"/>
        <c:axPos val="b"/>
        <c:numFmt formatCode="General" sourceLinked="0"/>
        <c:majorTickMark val="out"/>
        <c:minorTickMark val="none"/>
        <c:tickLblPos val="nextTo"/>
        <c:crossAx val="860520176"/>
        <c:crosses val="autoZero"/>
        <c:auto val="1"/>
        <c:lblAlgn val="ctr"/>
        <c:lblOffset val="100"/>
        <c:noMultiLvlLbl val="0"/>
      </c:catAx>
      <c:valAx>
        <c:axId val="860520176"/>
        <c:scaling>
          <c:orientation val="minMax"/>
        </c:scaling>
        <c:delete val="1"/>
        <c:axPos val="l"/>
        <c:numFmt formatCode="#,##0" sourceLinked="1"/>
        <c:majorTickMark val="out"/>
        <c:minorTickMark val="none"/>
        <c:tickLblPos val="nextTo"/>
        <c:crossAx val="8605299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860522920"/>
        <c:axId val="860524880"/>
      </c:lineChart>
      <c:catAx>
        <c:axId val="860522920"/>
        <c:scaling>
          <c:orientation val="minMax"/>
        </c:scaling>
        <c:delete val="1"/>
        <c:axPos val="b"/>
        <c:numFmt formatCode="General" sourceLinked="0"/>
        <c:majorTickMark val="out"/>
        <c:minorTickMark val="none"/>
        <c:tickLblPos val="nextTo"/>
        <c:crossAx val="860524880"/>
        <c:crosses val="autoZero"/>
        <c:auto val="1"/>
        <c:lblAlgn val="ctr"/>
        <c:lblOffset val="100"/>
        <c:noMultiLvlLbl val="0"/>
      </c:catAx>
      <c:valAx>
        <c:axId val="860524880"/>
        <c:scaling>
          <c:orientation val="minMax"/>
        </c:scaling>
        <c:delete val="1"/>
        <c:axPos val="l"/>
        <c:numFmt formatCode="General" sourceLinked="1"/>
        <c:majorTickMark val="out"/>
        <c:minorTickMark val="none"/>
        <c:tickLblPos val="nextTo"/>
        <c:crossAx val="86052292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860526056"/>
        <c:axId val="860526448"/>
      </c:lineChart>
      <c:catAx>
        <c:axId val="860526056"/>
        <c:scaling>
          <c:orientation val="minMax"/>
        </c:scaling>
        <c:delete val="1"/>
        <c:axPos val="b"/>
        <c:numFmt formatCode="General" sourceLinked="0"/>
        <c:majorTickMark val="out"/>
        <c:minorTickMark val="none"/>
        <c:tickLblPos val="nextTo"/>
        <c:crossAx val="860526448"/>
        <c:crosses val="autoZero"/>
        <c:auto val="1"/>
        <c:lblAlgn val="ctr"/>
        <c:lblOffset val="100"/>
        <c:noMultiLvlLbl val="0"/>
      </c:catAx>
      <c:valAx>
        <c:axId val="860526448"/>
        <c:scaling>
          <c:orientation val="minMax"/>
        </c:scaling>
        <c:delete val="1"/>
        <c:axPos val="l"/>
        <c:numFmt formatCode="General" sourceLinked="1"/>
        <c:majorTickMark val="out"/>
        <c:minorTickMark val="none"/>
        <c:tickLblPos val="nextTo"/>
        <c:crossAx val="860526056"/>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410161988895461"/>
          <c:w val="0.9112164396394129"/>
          <c:h val="0.55076762609532448"/>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Nottingham</c:v>
                </c:pt>
                <c:pt idx="1">
                  <c:v>All visits to UK</c:v>
                </c:pt>
              </c:strCache>
            </c:strRef>
          </c:cat>
          <c:val>
            <c:numRef>
              <c:f>Sheet1!$B$2:$B$3</c:f>
              <c:numCache>
                <c:formatCode>0%</c:formatCode>
                <c:ptCount val="2"/>
                <c:pt idx="0">
                  <c:v>7.0000000000000007E-2</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Nottingham</c:v>
                </c:pt>
                <c:pt idx="1">
                  <c:v>All visits to UK</c:v>
                </c:pt>
              </c:strCache>
            </c:strRef>
          </c:cat>
          <c:val>
            <c:numRef>
              <c:f>Sheet1!$C$2:$C$3</c:f>
              <c:numCache>
                <c:formatCode>0%</c:formatCode>
                <c:ptCount val="2"/>
                <c:pt idx="0">
                  <c:v>0.45</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Nottingham</c:v>
                </c:pt>
                <c:pt idx="1">
                  <c:v>All visits to UK</c:v>
                </c:pt>
              </c:strCache>
            </c:strRef>
          </c:cat>
          <c:val>
            <c:numRef>
              <c:f>Sheet1!$D$2:$D$3</c:f>
              <c:numCache>
                <c:formatCode>0%</c:formatCode>
                <c:ptCount val="2"/>
                <c:pt idx="0">
                  <c:v>0.31</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Nottingham</c:v>
                </c:pt>
                <c:pt idx="1">
                  <c:v>All visits to UK</c:v>
                </c:pt>
              </c:strCache>
            </c:strRef>
          </c:cat>
          <c:val>
            <c:numRef>
              <c:f>Sheet1!$E$2:$E$3</c:f>
              <c:numCache>
                <c:formatCode>0%</c:formatCode>
                <c:ptCount val="2"/>
                <c:pt idx="0">
                  <c:v>0.17</c:v>
                </c:pt>
                <c:pt idx="1">
                  <c:v>0.39</c:v>
                </c:pt>
              </c:numCache>
            </c:numRef>
          </c:val>
        </c:ser>
        <c:dLbls>
          <c:showLegendKey val="0"/>
          <c:showVal val="0"/>
          <c:showCatName val="0"/>
          <c:showSerName val="0"/>
          <c:showPercent val="0"/>
          <c:showBubbleSize val="0"/>
        </c:dLbls>
        <c:gapWidth val="100"/>
        <c:overlap val="100"/>
        <c:axId val="860526840"/>
        <c:axId val="860519784"/>
      </c:barChart>
      <c:catAx>
        <c:axId val="860526840"/>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860519784"/>
        <c:crosses val="autoZero"/>
        <c:auto val="1"/>
        <c:lblAlgn val="ctr"/>
        <c:lblOffset val="100"/>
        <c:noMultiLvlLbl val="0"/>
      </c:catAx>
      <c:valAx>
        <c:axId val="860519784"/>
        <c:scaling>
          <c:orientation val="maxMin"/>
        </c:scaling>
        <c:delete val="1"/>
        <c:axPos val="l"/>
        <c:numFmt formatCode="0%" sourceLinked="1"/>
        <c:majorTickMark val="out"/>
        <c:minorTickMark val="none"/>
        <c:tickLblPos val="nextTo"/>
        <c:crossAx val="860526840"/>
        <c:crosses val="autoZero"/>
        <c:crossBetween val="between"/>
      </c:valAx>
      <c:spPr>
        <a:noFill/>
        <a:ln>
          <a:noFill/>
        </a:ln>
        <a:effectLst/>
      </c:spPr>
    </c:plotArea>
    <c:legend>
      <c:legendPos val="b"/>
      <c:layout>
        <c:manualLayout>
          <c:xMode val="edge"/>
          <c:yMode val="edge"/>
          <c:x val="6.4569862080426976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Sheet1!$B$2:$B$5</c:f>
              <c:numCache>
                <c:formatCode>0%</c:formatCode>
                <c:ptCount val="4"/>
                <c:pt idx="0">
                  <c:v>0.08</c:v>
                </c:pt>
                <c:pt idx="1">
                  <c:v>0.11</c:v>
                </c:pt>
                <c:pt idx="2">
                  <c:v>0.08</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Sheet1!$C$2:$C$5</c:f>
              <c:numCache>
                <c:formatCode>0%</c:formatCode>
                <c:ptCount val="4"/>
                <c:pt idx="0">
                  <c:v>7.0000000000000007E-2</c:v>
                </c:pt>
                <c:pt idx="1">
                  <c:v>0.09</c:v>
                </c:pt>
                <c:pt idx="2">
                  <c:v>7.0000000000000007E-2</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Sheet1!$D$2:$D$5</c:f>
              <c:numCache>
                <c:formatCode>0%</c:formatCode>
                <c:ptCount val="4"/>
                <c:pt idx="0">
                  <c:v>0.06</c:v>
                </c:pt>
                <c:pt idx="1">
                  <c:v>0.09</c:v>
                </c:pt>
                <c:pt idx="2">
                  <c:v>0.08</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Sheet1!$E$2:$E$5</c:f>
              <c:numCache>
                <c:formatCode>0%</c:formatCode>
                <c:ptCount val="4"/>
                <c:pt idx="0">
                  <c:v>0.05</c:v>
                </c:pt>
                <c:pt idx="1">
                  <c:v>0.08</c:v>
                </c:pt>
                <c:pt idx="2">
                  <c:v>0.06</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Sheet1!$F$2:$F$5</c:f>
              <c:numCache>
                <c:formatCode>0%</c:formatCode>
                <c:ptCount val="4"/>
                <c:pt idx="0">
                  <c:v>0.06</c:v>
                </c:pt>
                <c:pt idx="1">
                  <c:v>0.05</c:v>
                </c:pt>
                <c:pt idx="2">
                  <c:v>0.1</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Sheet1!$G$2:$G$5</c:f>
              <c:numCache>
                <c:formatCode>0%</c:formatCode>
                <c:ptCount val="4"/>
                <c:pt idx="0">
                  <c:v>0.06</c:v>
                </c:pt>
                <c:pt idx="1">
                  <c:v>0.06</c:v>
                </c:pt>
                <c:pt idx="2">
                  <c:v>0.08</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Sheet1!$H$2:$H$5</c:f>
              <c:numCache>
                <c:formatCode>0%</c:formatCode>
                <c:ptCount val="4"/>
                <c:pt idx="0">
                  <c:v>7.0000000000000007E-2</c:v>
                </c:pt>
                <c:pt idx="1">
                  <c:v>0.05</c:v>
                </c:pt>
                <c:pt idx="2">
                  <c:v>0.03</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Sheet1!$I$2:$I$5</c:f>
              <c:numCache>
                <c:formatCode>0%</c:formatCode>
                <c:ptCount val="4"/>
                <c:pt idx="0">
                  <c:v>0.05</c:v>
                </c:pt>
                <c:pt idx="1">
                  <c:v>0.03</c:v>
                </c:pt>
                <c:pt idx="2">
                  <c:v>0.11</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Sheet1!$J$2:$J$5</c:f>
              <c:numCache>
                <c:formatCode>0%</c:formatCode>
                <c:ptCount val="4"/>
                <c:pt idx="0">
                  <c:v>7.0000000000000007E-2</c:v>
                </c:pt>
                <c:pt idx="1">
                  <c:v>0.06</c:v>
                </c:pt>
                <c:pt idx="2">
                  <c:v>0.08</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Nottingham</c:v>
                </c:pt>
                <c:pt idx="1">
                  <c:v>All visitors to UK</c:v>
                </c:pt>
                <c:pt idx="2">
                  <c:v>All holiday visitors to Nottingham</c:v>
                </c:pt>
                <c:pt idx="3">
                  <c:v>All holiday visitors to UK</c:v>
                </c:pt>
              </c:strCache>
            </c:strRef>
          </c:cat>
          <c:val>
            <c:numRef>
              <c:f>Sheet1!$K$2:$K$5</c:f>
              <c:numCache>
                <c:formatCode>0%</c:formatCode>
                <c:ptCount val="4"/>
                <c:pt idx="0">
                  <c:v>0.43</c:v>
                </c:pt>
                <c:pt idx="1">
                  <c:v>0.38</c:v>
                </c:pt>
                <c:pt idx="2">
                  <c:v>0.31</c:v>
                </c:pt>
                <c:pt idx="3">
                  <c:v>0.28999999999999998</c:v>
                </c:pt>
              </c:numCache>
            </c:numRef>
          </c:val>
        </c:ser>
        <c:dLbls>
          <c:showLegendKey val="0"/>
          <c:showVal val="0"/>
          <c:showCatName val="0"/>
          <c:showSerName val="0"/>
          <c:showPercent val="0"/>
          <c:showBubbleSize val="0"/>
        </c:dLbls>
        <c:gapWidth val="49"/>
        <c:overlap val="100"/>
        <c:axId val="860542128"/>
        <c:axId val="860540168"/>
      </c:barChart>
      <c:catAx>
        <c:axId val="860542128"/>
        <c:scaling>
          <c:orientation val="maxMin"/>
        </c:scaling>
        <c:delete val="0"/>
        <c:axPos val="l"/>
        <c:numFmt formatCode="General" sourceLinked="0"/>
        <c:majorTickMark val="none"/>
        <c:minorTickMark val="none"/>
        <c:tickLblPos val="nextTo"/>
        <c:txPr>
          <a:bodyPr/>
          <a:lstStyle/>
          <a:p>
            <a:pPr>
              <a:defRPr sz="1000" b="1"/>
            </a:pPr>
            <a:endParaRPr lang="en-US"/>
          </a:p>
        </c:txPr>
        <c:crossAx val="860540168"/>
        <c:crosses val="autoZero"/>
        <c:auto val="1"/>
        <c:lblAlgn val="ctr"/>
        <c:lblOffset val="100"/>
        <c:noMultiLvlLbl val="0"/>
      </c:catAx>
      <c:valAx>
        <c:axId val="860540168"/>
        <c:scaling>
          <c:orientation val="minMax"/>
          <c:max val="1"/>
        </c:scaling>
        <c:delete val="1"/>
        <c:axPos val="t"/>
        <c:numFmt formatCode="0%" sourceLinked="1"/>
        <c:majorTickMark val="out"/>
        <c:minorTickMark val="none"/>
        <c:tickLblPos val="nextTo"/>
        <c:crossAx val="860542128"/>
        <c:crosses val="autoZero"/>
        <c:crossBetween val="between"/>
      </c:valAx>
    </c:plotArea>
    <c:legend>
      <c:legendPos val="b"/>
      <c:layout>
        <c:manualLayout>
          <c:xMode val="edge"/>
          <c:yMode val="edge"/>
          <c:x val="0"/>
          <c:y val="0.88051921047087733"/>
          <c:w val="1"/>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59622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Nottingham</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15776" y="3982922"/>
            <a:ext cx="3546916" cy="2358699"/>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9668" y="3821961"/>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6069" y="3807330"/>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Nottingham</a:t>
            </a:r>
            <a:endParaRPr lang="en-GB" sz="2000" b="1" dirty="0"/>
          </a:p>
        </p:txBody>
      </p:sp>
      <p:graphicFrame>
        <p:nvGraphicFramePr>
          <p:cNvPr id="9" name="Chart Placeholder 8"/>
          <p:cNvGraphicFramePr>
            <a:graphicFrameLocks noGrp="1"/>
          </p:cNvGraphicFramePr>
          <p:nvPr>
            <p:ph type="chart" sz="quarter" idx="10"/>
            <p:extLst/>
          </p:nvPr>
        </p:nvGraphicFramePr>
        <p:xfrm>
          <a:off x="315540" y="3792699"/>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9711" y="3792699"/>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6" name="Rectangle 15"/>
          <p:cNvSpPr/>
          <p:nvPr/>
        </p:nvSpPr>
        <p:spPr>
          <a:xfrm>
            <a:off x="3184996" y="3792699"/>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Rectangle 16"/>
          <p:cNvSpPr/>
          <p:nvPr/>
        </p:nvSpPr>
        <p:spPr>
          <a:xfrm>
            <a:off x="450281" y="3792699"/>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8" name="Chart Placeholder 8"/>
          <p:cNvGraphicFramePr>
            <a:graphicFrameLocks/>
          </p:cNvGraphicFramePr>
          <p:nvPr>
            <p:extLst/>
          </p:nvPr>
        </p:nvGraphicFramePr>
        <p:xfrm>
          <a:off x="4782889" y="3442160"/>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50281" y="2073449"/>
            <a:ext cx="8149762" cy="2904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400" b="1" smtClean="0">
                <a:solidFill>
                  <a:srgbClr val="120742"/>
                </a:solidFill>
              </a:rPr>
              <a:t>Visits, Spend and Nights to Nottingham 3 year average for 2014-16</a:t>
            </a:r>
            <a:endParaRPr sz="1400" b="1">
              <a:solidFill>
                <a:srgbClr val="120742"/>
              </a:solidFill>
            </a:endParaRPr>
          </a:p>
        </p:txBody>
      </p:sp>
      <p:sp>
        <p:nvSpPr>
          <p:cNvPr id="22" name="Rectangle 21"/>
          <p:cNvSpPr/>
          <p:nvPr/>
        </p:nvSpPr>
        <p:spPr>
          <a:xfrm>
            <a:off x="447084" y="2364969"/>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3" name="Rectangle 22"/>
          <p:cNvSpPr/>
          <p:nvPr/>
        </p:nvSpPr>
        <p:spPr>
          <a:xfrm>
            <a:off x="3186281" y="2365307"/>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4" name="Rectangle 23"/>
          <p:cNvSpPr/>
          <p:nvPr/>
        </p:nvSpPr>
        <p:spPr>
          <a:xfrm>
            <a:off x="5920996" y="2365307"/>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25" name="Table 24"/>
          <p:cNvGraphicFramePr>
            <a:graphicFrameLocks noGrp="1"/>
          </p:cNvGraphicFramePr>
          <p:nvPr>
            <p:extLst/>
          </p:nvPr>
        </p:nvGraphicFramePr>
        <p:xfrm>
          <a:off x="515689" y="2397990"/>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Nottingham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242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Nottingham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9958" y="241908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Nottingham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Nottingham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94727" y="2442115"/>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Nottingham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Nottingham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6737" y="4113151"/>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32499" y="4113151"/>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91211" y="4113151"/>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45338" y="1430866"/>
            <a:ext cx="8277523" cy="667927"/>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On average Nottingham attracts 242,000 overseas visitors annually, 42,000 of which are visiting for a holiday.</a:t>
            </a:r>
          </a:p>
        </p:txBody>
      </p:sp>
      <p:sp>
        <p:nvSpPr>
          <p:cNvPr id="33" name="TextBox 3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4" name="Title 1"/>
          <p:cNvSpPr txBox="1">
            <a:spLocks/>
          </p:cNvSpPr>
          <p:nvPr/>
        </p:nvSpPr>
        <p:spPr>
          <a:xfrm>
            <a:off x="445338" y="344051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Nottingham</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23015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7670" y="2477677"/>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30" name="Text Placeholder 5"/>
          <p:cNvSpPr txBox="1">
            <a:spLocks/>
          </p:cNvSpPr>
          <p:nvPr/>
        </p:nvSpPr>
        <p:spPr>
          <a:xfrm>
            <a:off x="477669" y="1345721"/>
            <a:ext cx="8277523" cy="86525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Visiting friends or relatives and business trips are the most common trip purposes amongst all visits to Nottingham and are higher than the UK average. The top source market amongst holiday visitors to Nottingham is Australia. Holiday visitors to Nottingham are more likely than the UK average to visit castles/historic houses and  countryside/ villages.</a:t>
            </a:r>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Activities from IPS 2016 only</a:t>
            </a:r>
            <a:endParaRPr lang="en-GB" sz="900" dirty="0">
              <a:solidFill>
                <a:srgbClr val="120742"/>
              </a:solidFill>
              <a:latin typeface="Arial" panose="020B0604020202020204" pitchFamily="34" charset="0"/>
              <a:cs typeface="Arial" panose="020B0604020202020204" pitchFamily="34" charset="0"/>
            </a:endParaRPr>
          </a:p>
        </p:txBody>
      </p:sp>
      <p:sp>
        <p:nvSpPr>
          <p:cNvPr id="10" name="Rectangle 9"/>
          <p:cNvSpPr/>
          <p:nvPr/>
        </p:nvSpPr>
        <p:spPr>
          <a:xfrm>
            <a:off x="475424" y="2477675"/>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1" name="Rectangle 10"/>
          <p:cNvSpPr/>
          <p:nvPr/>
        </p:nvSpPr>
        <p:spPr>
          <a:xfrm>
            <a:off x="3692848" y="4640992"/>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graphicFrame>
        <p:nvGraphicFramePr>
          <p:cNvPr id="12" name="Table 11"/>
          <p:cNvGraphicFramePr>
            <a:graphicFrameLocks noGrp="1"/>
          </p:cNvGraphicFramePr>
          <p:nvPr>
            <p:extLst/>
          </p:nvPr>
        </p:nvGraphicFramePr>
        <p:xfrm>
          <a:off x="518985" y="5148615"/>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Australia</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Italy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4.1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3.5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£8.0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8985" y="4645001"/>
            <a:ext cx="3173862" cy="461665"/>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Top 3 source markets for holiday visitors to Nottingham (ranked by visits)</a:t>
            </a:r>
            <a:endParaRPr lang="en-GB" sz="1200" b="1" dirty="0">
              <a:solidFill>
                <a:srgbClr val="120742"/>
              </a:solidFill>
              <a:latin typeface="Arial" panose="020B0604020202020204" pitchFamily="34" charset="0"/>
              <a:cs typeface="Arial" panose="020B0604020202020204" pitchFamily="34" charset="0"/>
            </a:endParaRPr>
          </a:p>
        </p:txBody>
      </p:sp>
      <p:sp>
        <p:nvSpPr>
          <p:cNvPr id="14" name="Rectangle 13"/>
          <p:cNvSpPr/>
          <p:nvPr/>
        </p:nvSpPr>
        <p:spPr>
          <a:xfrm>
            <a:off x="477670" y="4640992"/>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7" name="TextBox 16"/>
          <p:cNvSpPr txBox="1"/>
          <p:nvPr/>
        </p:nvSpPr>
        <p:spPr>
          <a:xfrm>
            <a:off x="3690248" y="4659532"/>
            <a:ext cx="4920350" cy="276999"/>
          </a:xfrm>
          <a:prstGeom prst="rect">
            <a:avLst/>
          </a:prstGeom>
          <a:noFill/>
        </p:spPr>
        <p:txBody>
          <a:bodyPr wrap="square" rtlCol="0">
            <a:spAutoFit/>
          </a:bodyPr>
          <a:lstStyle/>
          <a:p>
            <a:pPr algn="ctr"/>
            <a:r>
              <a:rPr lang="en-GB" sz="1200" b="1" dirty="0" smtClean="0">
                <a:solidFill>
                  <a:srgbClr val="120742"/>
                </a:solidFill>
                <a:latin typeface="Arial" panose="020B0604020202020204" pitchFamily="34" charset="0"/>
                <a:cs typeface="Arial" panose="020B0604020202020204" pitchFamily="34" charset="0"/>
              </a:rPr>
              <a:t>Activities conducted by holiday visitors to Nottingham</a:t>
            </a:r>
            <a:endParaRPr lang="en-GB" sz="1200" b="1" dirty="0">
              <a:solidFill>
                <a:srgbClr val="120742"/>
              </a:solidFill>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7670" y="2498110"/>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92849" y="2498110"/>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34161" y="4912841"/>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Rectangle 1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Nottingham</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2337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Duration*</a:t>
            </a:r>
            <a:endParaRPr sz="1000" b="1">
              <a:solidFill>
                <a:srgbClr val="120742"/>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Seasonality</a:t>
            </a:r>
            <a:endParaRPr sz="1000" b="1">
              <a:solidFill>
                <a:srgbClr val="120742"/>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rPr>
              <a:t>Holiday Type</a:t>
            </a:r>
            <a:endParaRPr sz="1000" b="1">
              <a:solidFill>
                <a:srgbClr val="120742"/>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Average spend**</a:t>
            </a:r>
            <a:endParaRPr sz="1000" b="1">
              <a:solidFill>
                <a:srgbClr val="120742"/>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Overseas holiday visitors to Nottingham are more likely to be older than UK visitors on the whole, to stay in the peak summer season and to book their holiday independently. </a:t>
            </a:r>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rPr>
              <a:t>Age</a:t>
            </a:r>
            <a:endParaRPr sz="1000" b="1">
              <a:solidFill>
                <a:srgbClr val="120742"/>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solidFill>
                  <a:srgbClr val="120742"/>
                </a:solidFill>
                <a:latin typeface="Arial" panose="020B0604020202020204" pitchFamily="34" charset="0"/>
                <a:cs typeface="Arial" panose="020B0604020202020204" pitchFamily="34" charset="0"/>
              </a:rPr>
              <a:t>Source: IPS 2014-2016. *Note that duration </a:t>
            </a:r>
            <a:r>
              <a:rPr lang="en-GB" sz="900" i="1" dirty="0" smtClean="0">
                <a:solidFill>
                  <a:srgbClr val="120742"/>
                </a:solidFill>
                <a:latin typeface="Arial" panose="020B0604020202020204" pitchFamily="34" charset="0"/>
                <a:cs typeface="Arial" panose="020B0604020202020204" pitchFamily="34" charset="0"/>
              </a:rPr>
              <a:t>chart</a:t>
            </a:r>
            <a:r>
              <a:rPr lang="en-GB" sz="900" dirty="0" smtClean="0">
                <a:solidFill>
                  <a:srgbClr val="120742"/>
                </a:solidFill>
                <a:latin typeface="Arial" panose="020B0604020202020204" pitchFamily="34" charset="0"/>
                <a:cs typeface="Arial" panose="020B0604020202020204" pitchFamily="34" charset="0"/>
              </a:rPr>
              <a:t> refers to length of holiday overall  for visitors to town, and </a:t>
            </a:r>
            <a:r>
              <a:rPr lang="en-GB" sz="900" i="1" dirty="0" smtClean="0">
                <a:solidFill>
                  <a:srgbClr val="120742"/>
                </a:solidFill>
                <a:latin typeface="Arial" panose="020B0604020202020204" pitchFamily="34" charset="0"/>
                <a:cs typeface="Arial" panose="020B0604020202020204" pitchFamily="34" charset="0"/>
              </a:rPr>
              <a:t>average</a:t>
            </a:r>
            <a:r>
              <a:rPr lang="en-GB" sz="900" dirty="0" smtClean="0">
                <a:solidFill>
                  <a:srgbClr val="120742"/>
                </a:solidFill>
                <a:latin typeface="Arial" panose="020B0604020202020204" pitchFamily="34" charset="0"/>
                <a:cs typeface="Arial" panose="020B0604020202020204" pitchFamily="34" charset="0"/>
              </a:rPr>
              <a:t>  </a:t>
            </a:r>
            <a:r>
              <a:rPr lang="en-GB" sz="900" i="1" dirty="0" smtClean="0">
                <a:solidFill>
                  <a:srgbClr val="120742"/>
                </a:solidFill>
                <a:latin typeface="Arial" panose="020B0604020202020204" pitchFamily="34" charset="0"/>
                <a:cs typeface="Arial" panose="020B0604020202020204" pitchFamily="34" charset="0"/>
              </a:rPr>
              <a:t>duration </a:t>
            </a:r>
            <a:r>
              <a:rPr lang="en-GB" sz="900" dirty="0" smtClean="0">
                <a:solidFill>
                  <a:srgbClr val="120742"/>
                </a:solidFill>
                <a:latin typeface="Arial" panose="020B0604020202020204" pitchFamily="34" charset="0"/>
                <a:cs typeface="Arial" panose="020B0604020202020204" pitchFamily="34" charset="0"/>
              </a:rPr>
              <a:t>refers to duration in specified town. **Spend </a:t>
            </a:r>
            <a:r>
              <a:rPr lang="en-GB" sz="900" dirty="0">
                <a:solidFill>
                  <a:srgbClr val="120742"/>
                </a:solidFill>
                <a:latin typeface="Arial" panose="020B0604020202020204" pitchFamily="34" charset="0"/>
                <a:cs typeface="Arial" panose="020B0604020202020204" pitchFamily="34" charset="0"/>
              </a:rPr>
              <a:t>is for the stay in the city/town only, whereas spend for the UK covers the whole </a:t>
            </a:r>
            <a:r>
              <a:rPr lang="en-GB" sz="900" dirty="0" smtClean="0">
                <a:solidFill>
                  <a:srgbClr val="120742"/>
                </a:solidFill>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solidFill>
                <a:srgbClr val="120742"/>
              </a:solidFill>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C00000"/>
                </a:solidFill>
              </a:rPr>
              <a:t>For whole trip</a:t>
            </a:r>
            <a:endParaRPr sz="1000" b="1">
              <a:solidFill>
                <a:srgbClr val="C00000"/>
              </a:solidFill>
            </a:endParaRPr>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C00000"/>
                </a:solidFill>
              </a:rPr>
              <a:t>Per night</a:t>
            </a:r>
            <a:endParaRPr sz="1000" b="1">
              <a:solidFill>
                <a:srgbClr val="C00000"/>
              </a:solidFill>
            </a:endParaRPr>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b="1" i="1" smtClean="0">
                <a:solidFill>
                  <a:srgbClr val="120742"/>
                </a:solidFill>
              </a:rPr>
              <a:t>Ave. duration in area</a:t>
            </a:r>
            <a:endParaRPr sz="1000" b="1" i="1">
              <a:solidFill>
                <a:srgbClr val="120742"/>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sz="1000" dirty="0" smtClean="0">
                <a:solidFill>
                  <a:srgbClr val="120742"/>
                </a:solidFill>
              </a:rPr>
              <a:t>3.9</a:t>
            </a:r>
            <a:endParaRPr sz="1000" dirty="0">
              <a:solidFill>
                <a:srgbClr val="120742"/>
              </a:solidFill>
            </a:endParaRPr>
          </a:p>
        </p:txBody>
      </p:sp>
      <p:sp>
        <p:nvSpPr>
          <p:cNvPr id="3" name="TextBox 2"/>
          <p:cNvSpPr txBox="1"/>
          <p:nvPr/>
        </p:nvSpPr>
        <p:spPr>
          <a:xfrm>
            <a:off x="3223718" y="5021962"/>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£357</a:t>
            </a:r>
            <a:endParaRPr lang="en-GB" sz="1200" b="1" dirty="0">
              <a:solidFill>
                <a:srgbClr val="120742"/>
              </a:solidFill>
              <a:latin typeface="Arial" pitchFamily="34" charset="0"/>
              <a:cs typeface="Arial" pitchFamily="34" charset="0"/>
            </a:endParaRPr>
          </a:p>
        </p:txBody>
      </p:sp>
      <p:sp>
        <p:nvSpPr>
          <p:cNvPr id="59" name="TextBox 58"/>
          <p:cNvSpPr txBox="1"/>
          <p:nvPr/>
        </p:nvSpPr>
        <p:spPr>
          <a:xfrm>
            <a:off x="4532907"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£92</a:t>
            </a:r>
            <a:endParaRPr lang="en-GB" sz="1200" b="1" dirty="0">
              <a:solidFill>
                <a:srgbClr val="120742"/>
              </a:solidFill>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0-15</a:t>
            </a:r>
            <a:endParaRPr lang="en-GB" sz="1200" dirty="0">
              <a:solidFill>
                <a:srgbClr val="120742"/>
              </a:solidFill>
              <a:latin typeface="Arial" pitchFamily="34" charset="0"/>
              <a:cs typeface="Arial" pitchFamily="34" charset="0"/>
            </a:endParaRPr>
          </a:p>
        </p:txBody>
      </p:sp>
      <p:sp>
        <p:nvSpPr>
          <p:cNvPr id="38" name="TextBox 37"/>
          <p:cNvSpPr txBox="1"/>
          <p:nvPr/>
        </p:nvSpPr>
        <p:spPr>
          <a:xfrm>
            <a:off x="352276" y="480408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16-24</a:t>
            </a:r>
            <a:endParaRPr lang="en-GB" sz="1200" dirty="0">
              <a:solidFill>
                <a:srgbClr val="120742"/>
              </a:solidFill>
              <a:latin typeface="Arial" pitchFamily="34" charset="0"/>
              <a:cs typeface="Arial" pitchFamily="34" charset="0"/>
            </a:endParaRPr>
          </a:p>
        </p:txBody>
      </p:sp>
      <p:sp>
        <p:nvSpPr>
          <p:cNvPr id="48" name="TextBox 47"/>
          <p:cNvSpPr txBox="1"/>
          <p:nvPr/>
        </p:nvSpPr>
        <p:spPr>
          <a:xfrm>
            <a:off x="352276" y="44452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25-34</a:t>
            </a:r>
            <a:endParaRPr lang="en-GB" sz="1200" dirty="0">
              <a:solidFill>
                <a:srgbClr val="120742"/>
              </a:solidFill>
              <a:latin typeface="Arial" pitchFamily="34" charset="0"/>
              <a:cs typeface="Arial" pitchFamily="34" charset="0"/>
            </a:endParaRPr>
          </a:p>
        </p:txBody>
      </p:sp>
      <p:sp>
        <p:nvSpPr>
          <p:cNvPr id="49" name="TextBox 48"/>
          <p:cNvSpPr txBox="1"/>
          <p:nvPr/>
        </p:nvSpPr>
        <p:spPr>
          <a:xfrm>
            <a:off x="352276" y="3953113"/>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35-44</a:t>
            </a:r>
            <a:endParaRPr lang="en-GB" sz="1200" dirty="0">
              <a:solidFill>
                <a:srgbClr val="120742"/>
              </a:solidFill>
              <a:latin typeface="Arial" pitchFamily="34" charset="0"/>
              <a:cs typeface="Arial" pitchFamily="34" charset="0"/>
            </a:endParaRPr>
          </a:p>
        </p:txBody>
      </p:sp>
      <p:sp>
        <p:nvSpPr>
          <p:cNvPr id="51" name="TextBox 50"/>
          <p:cNvSpPr txBox="1"/>
          <p:nvPr/>
        </p:nvSpPr>
        <p:spPr>
          <a:xfrm>
            <a:off x="352276" y="3441938"/>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45-54</a:t>
            </a:r>
            <a:endParaRPr lang="en-GB" sz="1200" dirty="0">
              <a:solidFill>
                <a:srgbClr val="120742"/>
              </a:solidFill>
              <a:latin typeface="Arial" pitchFamily="34" charset="0"/>
              <a:cs typeface="Arial" pitchFamily="34" charset="0"/>
            </a:endParaRPr>
          </a:p>
        </p:txBody>
      </p:sp>
      <p:sp>
        <p:nvSpPr>
          <p:cNvPr id="52" name="TextBox 51"/>
          <p:cNvSpPr txBox="1"/>
          <p:nvPr/>
        </p:nvSpPr>
        <p:spPr>
          <a:xfrm>
            <a:off x="352276" y="3018932"/>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55-64</a:t>
            </a:r>
            <a:endParaRPr lang="en-GB" sz="1200" dirty="0">
              <a:solidFill>
                <a:srgbClr val="120742"/>
              </a:solidFill>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solidFill>
                  <a:srgbClr val="120742"/>
                </a:solidFill>
                <a:latin typeface="Arial" pitchFamily="34" charset="0"/>
                <a:cs typeface="Arial" pitchFamily="34" charset="0"/>
              </a:rPr>
              <a:t>65+</a:t>
            </a:r>
            <a:endParaRPr lang="en-GB" sz="1200" dirty="0">
              <a:solidFill>
                <a:srgbClr val="120742"/>
              </a:solidFill>
              <a:latin typeface="Arial" pitchFamily="34" charset="0"/>
              <a:cs typeface="Arial" pitchFamily="34" charset="0"/>
            </a:endParaRPr>
          </a:p>
        </p:txBody>
      </p:sp>
      <p:sp>
        <p:nvSpPr>
          <p:cNvPr id="61" name="Rectangle 6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Nottingham</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29149204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170020" y="231576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sz="1000" b="1" smtClean="0">
                <a:solidFill>
                  <a:srgbClr val="120742"/>
                </a:solidFill>
                <a:latin typeface="Arial" panose="020B0604020202020204" pitchFamily="34" charset="0"/>
                <a:cs typeface="Arial" panose="020B0604020202020204" pitchFamily="34" charset="0"/>
              </a:rPr>
              <a:t>Mode of Travel </a:t>
            </a:r>
            <a:endParaRPr sz="1000" b="1">
              <a:solidFill>
                <a:srgbClr val="120742"/>
              </a:solidFill>
              <a:latin typeface="Arial" panose="020B0604020202020204" pitchFamily="34" charset="0"/>
              <a:cs typeface="Arial" panose="020B0604020202020204" pitchFamily="34" charset="0"/>
            </a:endParaRPr>
          </a:p>
        </p:txBody>
      </p:sp>
      <p:sp>
        <p:nvSpPr>
          <p:cNvPr id="56" name="Text Placeholder 5"/>
          <p:cNvSpPr txBox="1">
            <a:spLocks/>
          </p:cNvSpPr>
          <p:nvPr/>
        </p:nvSpPr>
        <p:spPr>
          <a:xfrm>
            <a:off x="477669" y="15303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Holiday visitors to Nottingham are more likely than the UK average to arrive by airport or seaport. The most common gateway regions are London and South East. </a:t>
            </a:r>
          </a:p>
        </p:txBody>
      </p:sp>
      <p:graphicFrame>
        <p:nvGraphicFramePr>
          <p:cNvPr id="22" name="Picture Placeholder 7"/>
          <p:cNvGraphicFramePr>
            <a:graphicFrameLocks/>
          </p:cNvGraphicFramePr>
          <p:nvPr>
            <p:extLst/>
          </p:nvPr>
        </p:nvGraphicFramePr>
        <p:xfrm>
          <a:off x="704980" y="2526046"/>
          <a:ext cx="3326331" cy="3500451"/>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806751"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b="1" smtClean="0">
                <a:solidFill>
                  <a:srgbClr val="120742"/>
                </a:solidFill>
                <a:latin typeface="Arial" panose="020B0604020202020204" pitchFamily="34" charset="0"/>
                <a:cs typeface="Arial" panose="020B0604020202020204" pitchFamily="34" charset="0"/>
              </a:rPr>
              <a:t>Top 5 Gateway Regions to Nottingham*  (Top 5)</a:t>
            </a:r>
            <a:endParaRPr sz="1000" b="1">
              <a:solidFill>
                <a:srgbClr val="120742"/>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solidFill>
                  <a:srgbClr val="120742"/>
                </a:solidFill>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solidFill>
                  <a:srgbClr val="120742"/>
                </a:solidFill>
                <a:latin typeface="Arial" panose="020B0604020202020204" pitchFamily="34" charset="0"/>
                <a:cs typeface="Arial" panose="020B0604020202020204" pitchFamily="34" charset="0"/>
              </a:rPr>
              <a:t>Base sizes too small to report day visits data</a:t>
            </a:r>
            <a:endParaRPr lang="en-GB" sz="1000" dirty="0">
              <a:solidFill>
                <a:srgbClr val="120742"/>
              </a:solidFill>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889091" y="2595161"/>
          <a:ext cx="3205337" cy="3390496"/>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5" name="Rectangle 14"/>
          <p:cNvSpPr/>
          <p:nvPr/>
        </p:nvSpPr>
        <p:spPr>
          <a:xfrm>
            <a:off x="4616430" y="2164909"/>
            <a:ext cx="4009576"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latin typeface="Arial" panose="020B0604020202020204" pitchFamily="34" charset="0"/>
              <a:cs typeface="Arial" panose="020B0604020202020204" pitchFamily="34" charset="0"/>
            </a:endParaRP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Nottingham</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42261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28026</TotalTime>
  <Words>1562</Words>
  <Application>Microsoft Office PowerPoint</Application>
  <PresentationFormat>On-screen Show (4:3)</PresentationFormat>
  <Paragraphs>446</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Nottingham</vt:lpstr>
      <vt:lpstr>Headline stats: Overseas visits, spend and nights to Nottingham</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934</cp:revision>
  <cp:lastPrinted>2017-10-24T09:05:43Z</cp:lastPrinted>
  <dcterms:created xsi:type="dcterms:W3CDTF">2016-07-20T15:06:07Z</dcterms:created>
  <dcterms:modified xsi:type="dcterms:W3CDTF">2017-11-06T17:06:07Z</dcterms:modified>
</cp:coreProperties>
</file>