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Newc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1.9</c:v>
                </c:pt>
                <c:pt idx="1">
                  <c:v>1.3</c:v>
                </c:pt>
                <c:pt idx="2" formatCode="0.0">
                  <c:v>2.1</c:v>
                </c:pt>
                <c:pt idx="3" formatCode="0.0">
                  <c:v>1.9</c:v>
                </c:pt>
                <c:pt idx="4" formatCode="0.0">
                  <c:v>2.7</c:v>
                </c:pt>
              </c:numCache>
            </c:numRef>
          </c:val>
        </c:ser>
        <c:ser>
          <c:idx val="1"/>
          <c:order val="1"/>
          <c:tx>
            <c:strRef>
              <c:f>Sheet1!$C$1</c:f>
              <c:strCache>
                <c:ptCount val="1"/>
                <c:pt idx="0">
                  <c:v>Newc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0.3</c:v>
                </c:pt>
                <c:pt idx="1">
                  <c:v>0.3</c:v>
                </c:pt>
                <c:pt idx="2" formatCode="0.0">
                  <c:v>0.4</c:v>
                </c:pt>
                <c:pt idx="3" formatCode="0.0">
                  <c:v>0.5</c:v>
                </c:pt>
                <c:pt idx="4" formatCode="0.0">
                  <c:v>0.3</c:v>
                </c:pt>
              </c:numCache>
            </c:numRef>
          </c:val>
        </c:ser>
        <c:dLbls>
          <c:showLegendKey val="0"/>
          <c:showVal val="0"/>
          <c:showCatName val="0"/>
          <c:showSerName val="0"/>
          <c:showPercent val="0"/>
          <c:showBubbleSize val="0"/>
        </c:dLbls>
        <c:gapWidth val="219"/>
        <c:axId val="861170424"/>
        <c:axId val="86116964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61170424"/>
        <c:axId val="861169640"/>
      </c:lineChart>
      <c:catAx>
        <c:axId val="861170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1169640"/>
        <c:crosses val="autoZero"/>
        <c:auto val="1"/>
        <c:lblAlgn val="ctr"/>
        <c:lblOffset val="100"/>
        <c:noMultiLvlLbl val="0"/>
      </c:catAx>
      <c:valAx>
        <c:axId val="861169640"/>
        <c:scaling>
          <c:orientation val="minMax"/>
        </c:scaling>
        <c:delete val="1"/>
        <c:axPos val="l"/>
        <c:numFmt formatCode="General" sourceLinked="1"/>
        <c:majorTickMark val="none"/>
        <c:minorTickMark val="none"/>
        <c:tickLblPos val="nextTo"/>
        <c:crossAx val="8611704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Newcastle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0.38</c:v>
                </c:pt>
                <c:pt idx="1">
                  <c:v>0.33</c:v>
                </c:pt>
                <c:pt idx="2">
                  <c:v>0.49</c:v>
                </c:pt>
                <c:pt idx="3">
                  <c:v>0.22</c:v>
                </c:pt>
                <c:pt idx="4">
                  <c:v>0.34</c:v>
                </c:pt>
                <c:pt idx="5">
                  <c:v>0.1</c:v>
                </c:pt>
                <c:pt idx="6">
                  <c:v>0.32</c:v>
                </c:pt>
                <c:pt idx="7">
                  <c:v>0.32</c:v>
                </c:pt>
                <c:pt idx="8">
                  <c:v>0.04</c:v>
                </c:pt>
              </c:numCache>
            </c:numRef>
          </c:val>
        </c:ser>
        <c:dLbls>
          <c:showLegendKey val="0"/>
          <c:showVal val="0"/>
          <c:showCatName val="0"/>
          <c:showSerName val="0"/>
          <c:showPercent val="0"/>
          <c:showBubbleSize val="0"/>
        </c:dLbls>
        <c:gapWidth val="30"/>
        <c:axId val="861179440"/>
        <c:axId val="861185712"/>
      </c:barChart>
      <c:catAx>
        <c:axId val="861179440"/>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61185712"/>
        <c:crosses val="autoZero"/>
        <c:auto val="1"/>
        <c:lblAlgn val="ctr"/>
        <c:lblOffset val="100"/>
        <c:noMultiLvlLbl val="0"/>
      </c:catAx>
      <c:valAx>
        <c:axId val="861185712"/>
        <c:scaling>
          <c:orientation val="minMax"/>
          <c:max val="1"/>
        </c:scaling>
        <c:delete val="1"/>
        <c:axPos val="l"/>
        <c:majorGridlines>
          <c:spPr>
            <a:ln>
              <a:noFill/>
            </a:ln>
          </c:spPr>
        </c:majorGridlines>
        <c:numFmt formatCode="0%" sourceLinked="1"/>
        <c:majorTickMark val="out"/>
        <c:minorTickMark val="none"/>
        <c:tickLblPos val="nextTo"/>
        <c:crossAx val="861179440"/>
        <c:crosses val="autoZero"/>
        <c:crossBetween val="between"/>
      </c:valAx>
    </c:plotArea>
    <c:legend>
      <c:legendPos val="r"/>
      <c:layout>
        <c:manualLayout>
          <c:xMode val="edge"/>
          <c:yMode val="edge"/>
          <c:x val="0.30324333114526036"/>
          <c:y val="1.9092597442079567E-2"/>
          <c:w val="0.69292989943272121"/>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Sheet1!$B$2:$B$3</c:f>
              <c:numCache>
                <c:formatCode>0%</c:formatCode>
                <c:ptCount val="2"/>
                <c:pt idx="0">
                  <c:v>0.32</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Sheet1!$C$2:$C$3</c:f>
              <c:numCache>
                <c:formatCode>0%</c:formatCode>
                <c:ptCount val="2"/>
                <c:pt idx="0">
                  <c:v>0.25</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Sheet1!$D$2:$D$3</c:f>
              <c:numCache>
                <c:formatCode>0%</c:formatCode>
                <c:ptCount val="2"/>
                <c:pt idx="0">
                  <c:v>0.25</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Sheet1!$E$2:$E$3</c:f>
              <c:numCache>
                <c:formatCode>0%</c:formatCode>
                <c:ptCount val="2"/>
                <c:pt idx="0">
                  <c:v>0.19</c:v>
                </c:pt>
                <c:pt idx="1">
                  <c:v>7.0000000000000007E-2</c:v>
                </c:pt>
              </c:numCache>
            </c:numRef>
          </c:val>
        </c:ser>
        <c:dLbls>
          <c:showLegendKey val="0"/>
          <c:showVal val="1"/>
          <c:showCatName val="0"/>
          <c:showSerName val="0"/>
          <c:showPercent val="0"/>
          <c:showBubbleSize val="0"/>
        </c:dLbls>
        <c:gapWidth val="49"/>
        <c:overlap val="100"/>
        <c:axId val="861190024"/>
        <c:axId val="861178656"/>
      </c:barChart>
      <c:catAx>
        <c:axId val="861190024"/>
        <c:scaling>
          <c:orientation val="minMax"/>
        </c:scaling>
        <c:delete val="0"/>
        <c:axPos val="b"/>
        <c:numFmt formatCode="General" sourceLinked="0"/>
        <c:majorTickMark val="none"/>
        <c:minorTickMark val="none"/>
        <c:tickLblPos val="nextTo"/>
        <c:txPr>
          <a:bodyPr/>
          <a:lstStyle/>
          <a:p>
            <a:pPr>
              <a:defRPr b="1"/>
            </a:pPr>
            <a:endParaRPr lang="en-US"/>
          </a:p>
        </c:txPr>
        <c:crossAx val="861178656"/>
        <c:crosses val="autoZero"/>
        <c:auto val="1"/>
        <c:lblAlgn val="ctr"/>
        <c:lblOffset val="100"/>
        <c:noMultiLvlLbl val="0"/>
      </c:catAx>
      <c:valAx>
        <c:axId val="861178656"/>
        <c:scaling>
          <c:orientation val="minMax"/>
        </c:scaling>
        <c:delete val="1"/>
        <c:axPos val="l"/>
        <c:numFmt formatCode="0%" sourceLinked="1"/>
        <c:majorTickMark val="none"/>
        <c:minorTickMark val="none"/>
        <c:tickLblPos val="nextTo"/>
        <c:crossAx val="861190024"/>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Newcastle</c:v>
                </c:pt>
                <c:pt idx="1">
                  <c:v>Holiday visitors to UK</c:v>
                </c:pt>
              </c:strCache>
            </c:strRef>
          </c:cat>
          <c:val>
            <c:numRef>
              <c:f>Sheet1!$B$2:$B$4</c:f>
              <c:numCache>
                <c:formatCode>_-[$£-809]* #,##0_-;\-[$£-809]* #,##0_-;_-[$£-809]* "-"??_-;_-@_-</c:formatCode>
                <c:ptCount val="2"/>
                <c:pt idx="0">
                  <c:v>381</c:v>
                </c:pt>
                <c:pt idx="1">
                  <c:v>644</c:v>
                </c:pt>
              </c:numCache>
            </c:numRef>
          </c:val>
        </c:ser>
        <c:dLbls>
          <c:showLegendKey val="0"/>
          <c:showVal val="0"/>
          <c:showCatName val="0"/>
          <c:showSerName val="0"/>
          <c:showPercent val="0"/>
          <c:showBubbleSize val="0"/>
        </c:dLbls>
        <c:gapWidth val="102"/>
        <c:axId val="861190808"/>
        <c:axId val="861190416"/>
      </c:barChart>
      <c:catAx>
        <c:axId val="86119080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1190416"/>
        <c:crosses val="autoZero"/>
        <c:auto val="1"/>
        <c:lblAlgn val="ctr"/>
        <c:lblOffset val="100"/>
        <c:noMultiLvlLbl val="0"/>
      </c:catAx>
      <c:valAx>
        <c:axId val="861190416"/>
        <c:scaling>
          <c:orientation val="minMax"/>
          <c:max val="1000"/>
        </c:scaling>
        <c:delete val="1"/>
        <c:axPos val="l"/>
        <c:numFmt formatCode="_-[$£-809]* #,##0_-;\-[$£-809]* #,##0_-;_-[$£-809]* &quot;-&quot;??_-;_-@_-" sourceLinked="1"/>
        <c:majorTickMark val="out"/>
        <c:minorTickMark val="none"/>
        <c:tickLblPos val="nextTo"/>
        <c:crossAx val="86119080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Newcastle</c:v>
                </c:pt>
                <c:pt idx="1">
                  <c:v>Holiday visitors to UK</c:v>
                </c:pt>
              </c:strCache>
            </c:strRef>
          </c:cat>
          <c:val>
            <c:numRef>
              <c:f>Sheet1!$B$2:$B$4</c:f>
              <c:numCache>
                <c:formatCode>_-[$£-809]* #,##0_-;\-[$£-809]* #,##0_-;_-[$£-809]* "-"??_-;_-@_-</c:formatCode>
                <c:ptCount val="2"/>
                <c:pt idx="0">
                  <c:v>81</c:v>
                </c:pt>
                <c:pt idx="1">
                  <c:v>101</c:v>
                </c:pt>
              </c:numCache>
            </c:numRef>
          </c:val>
        </c:ser>
        <c:dLbls>
          <c:showLegendKey val="0"/>
          <c:showVal val="0"/>
          <c:showCatName val="0"/>
          <c:showSerName val="0"/>
          <c:showPercent val="0"/>
          <c:showBubbleSize val="0"/>
        </c:dLbls>
        <c:gapWidth val="102"/>
        <c:axId val="861187672"/>
        <c:axId val="861188064"/>
      </c:barChart>
      <c:catAx>
        <c:axId val="861187672"/>
        <c:scaling>
          <c:orientation val="minMax"/>
        </c:scaling>
        <c:delete val="0"/>
        <c:axPos val="b"/>
        <c:numFmt formatCode="General" sourceLinked="0"/>
        <c:majorTickMark val="out"/>
        <c:minorTickMark val="none"/>
        <c:tickLblPos val="nextTo"/>
        <c:txPr>
          <a:bodyPr/>
          <a:lstStyle/>
          <a:p>
            <a:pPr>
              <a:defRPr sz="900" b="1"/>
            </a:pPr>
            <a:endParaRPr lang="en-US"/>
          </a:p>
        </c:txPr>
        <c:crossAx val="861188064"/>
        <c:crosses val="autoZero"/>
        <c:auto val="1"/>
        <c:lblAlgn val="ctr"/>
        <c:lblOffset val="100"/>
        <c:noMultiLvlLbl val="0"/>
      </c:catAx>
      <c:valAx>
        <c:axId val="861188064"/>
        <c:scaling>
          <c:orientation val="minMax"/>
          <c:max val="1000"/>
        </c:scaling>
        <c:delete val="1"/>
        <c:axPos val="l"/>
        <c:numFmt formatCode="_-[$£-809]* #,##0_-;\-[$£-809]* #,##0_-;_-[$£-809]* &quot;-&quot;??_-;_-@_-" sourceLinked="1"/>
        <c:majorTickMark val="out"/>
        <c:minorTickMark val="none"/>
        <c:tickLblPos val="nextTo"/>
        <c:crossAx val="861187672"/>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24189302897975"/>
          <c:y val="4.7885757835095979E-2"/>
          <c:w val="0.73796403833840662"/>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Sheet1!$B$2:$B$3</c:f>
              <c:numCache>
                <c:formatCode>0%</c:formatCode>
                <c:ptCount val="2"/>
                <c:pt idx="0">
                  <c:v>0.13</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Sheet1!$C$2:$C$3</c:f>
              <c:numCache>
                <c:formatCode>0%</c:formatCode>
                <c:ptCount val="2"/>
                <c:pt idx="0">
                  <c:v>0.3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Sheet1!$D$2:$D$3</c:f>
              <c:numCache>
                <c:formatCode>0%</c:formatCode>
                <c:ptCount val="2"/>
                <c:pt idx="0">
                  <c:v>0.4</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Sheet1!$E$2:$E$3</c:f>
              <c:numCache>
                <c:formatCode>0%</c:formatCode>
                <c:ptCount val="2"/>
                <c:pt idx="0">
                  <c:v>0.17</c:v>
                </c:pt>
                <c:pt idx="1">
                  <c:v>0.21</c:v>
                </c:pt>
              </c:numCache>
            </c:numRef>
          </c:val>
        </c:ser>
        <c:dLbls>
          <c:showLegendKey val="0"/>
          <c:showVal val="0"/>
          <c:showCatName val="0"/>
          <c:showSerName val="0"/>
          <c:showPercent val="0"/>
          <c:showBubbleSize val="0"/>
        </c:dLbls>
        <c:gapWidth val="49"/>
        <c:overlap val="100"/>
        <c:axId val="861181008"/>
        <c:axId val="861184144"/>
      </c:barChart>
      <c:catAx>
        <c:axId val="86118100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1184144"/>
        <c:crosses val="autoZero"/>
        <c:auto val="1"/>
        <c:lblAlgn val="ctr"/>
        <c:lblOffset val="100"/>
        <c:noMultiLvlLbl val="0"/>
      </c:catAx>
      <c:valAx>
        <c:axId val="861184144"/>
        <c:scaling>
          <c:orientation val="minMax"/>
        </c:scaling>
        <c:delete val="1"/>
        <c:axPos val="l"/>
        <c:numFmt formatCode="0%" sourceLinked="1"/>
        <c:majorTickMark val="out"/>
        <c:minorTickMark val="none"/>
        <c:tickLblPos val="nextTo"/>
        <c:crossAx val="861181008"/>
        <c:crosses val="autoZero"/>
        <c:crossBetween val="between"/>
      </c:valAx>
    </c:plotArea>
    <c:legend>
      <c:legendPos val="l"/>
      <c:layout>
        <c:manualLayout>
          <c:xMode val="edge"/>
          <c:yMode val="edge"/>
          <c:x val="1.3884389318276484E-2"/>
          <c:y val="3.0993519539570084E-2"/>
          <c:w val="0.25483466461911403"/>
          <c:h val="0.70325393542851522"/>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Sheet1!$B$2:$B$3</c:f>
              <c:numCache>
                <c:formatCode>0%</c:formatCode>
                <c:ptCount val="2"/>
                <c:pt idx="0">
                  <c:v>0.83</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Sheet1!$C$2:$C$3</c:f>
              <c:numCache>
                <c:formatCode>0%</c:formatCode>
                <c:ptCount val="2"/>
                <c:pt idx="0">
                  <c:v>0.17</c:v>
                </c:pt>
                <c:pt idx="1">
                  <c:v>0.16</c:v>
                </c:pt>
              </c:numCache>
            </c:numRef>
          </c:val>
        </c:ser>
        <c:dLbls>
          <c:showLegendKey val="0"/>
          <c:showVal val="0"/>
          <c:showCatName val="0"/>
          <c:showSerName val="0"/>
          <c:showPercent val="0"/>
          <c:showBubbleSize val="0"/>
        </c:dLbls>
        <c:gapWidth val="49"/>
        <c:overlap val="100"/>
        <c:axId val="861181792"/>
        <c:axId val="861182968"/>
      </c:barChart>
      <c:catAx>
        <c:axId val="86118179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1182968"/>
        <c:crosses val="autoZero"/>
        <c:auto val="1"/>
        <c:lblAlgn val="ctr"/>
        <c:lblOffset val="100"/>
        <c:noMultiLvlLbl val="0"/>
      </c:catAx>
      <c:valAx>
        <c:axId val="861182968"/>
        <c:scaling>
          <c:orientation val="minMax"/>
        </c:scaling>
        <c:delete val="1"/>
        <c:axPos val="l"/>
        <c:numFmt formatCode="0%" sourceLinked="1"/>
        <c:majorTickMark val="out"/>
        <c:minorTickMark val="none"/>
        <c:tickLblPos val="nextTo"/>
        <c:crossAx val="86118179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Sheet1!$B$2:$B$3</c:f>
              <c:numCache>
                <c:formatCode>0%</c:formatCode>
                <c:ptCount val="2"/>
                <c:pt idx="0">
                  <c:v>0.05</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Sheet1!$C$2:$C$3</c:f>
              <c:numCache>
                <c:formatCode>0%</c:formatCode>
                <c:ptCount val="2"/>
                <c:pt idx="0">
                  <c:v>0.19</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Sheet1!$D$2:$D$3</c:f>
              <c:numCache>
                <c:formatCode>0%</c:formatCode>
                <c:ptCount val="2"/>
                <c:pt idx="0">
                  <c:v>0.28000000000000003</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Sheet1!$E$2:$E$3</c:f>
              <c:numCache>
                <c:formatCode>0%</c:formatCode>
                <c:ptCount val="2"/>
                <c:pt idx="0">
                  <c:v>0.16</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Sheet1!$F$2:$F$3</c:f>
              <c:numCache>
                <c:formatCode>0%</c:formatCode>
                <c:ptCount val="2"/>
                <c:pt idx="0">
                  <c:v>0.15</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Sheet1!$G$2:$G$3</c:f>
              <c:numCache>
                <c:formatCode>0%</c:formatCode>
                <c:ptCount val="2"/>
                <c:pt idx="0">
                  <c:v>0.1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c:v>
                </c:pt>
                <c:pt idx="1">
                  <c:v>Holiday Visitors to UK</c:v>
                </c:pt>
              </c:strCache>
            </c:strRef>
          </c:cat>
          <c:val>
            <c:numRef>
              <c:f>Sheet1!$H$2:$H$3</c:f>
              <c:numCache>
                <c:formatCode>0%</c:formatCode>
                <c:ptCount val="2"/>
                <c:pt idx="0">
                  <c:v>0.06</c:v>
                </c:pt>
                <c:pt idx="1">
                  <c:v>0.06</c:v>
                </c:pt>
              </c:numCache>
            </c:numRef>
          </c:val>
        </c:ser>
        <c:dLbls>
          <c:showLegendKey val="0"/>
          <c:showVal val="0"/>
          <c:showCatName val="0"/>
          <c:showSerName val="0"/>
          <c:showPercent val="0"/>
          <c:showBubbleSize val="0"/>
        </c:dLbls>
        <c:gapWidth val="100"/>
        <c:overlap val="100"/>
        <c:axId val="861180616"/>
        <c:axId val="861179832"/>
      </c:barChart>
      <c:catAx>
        <c:axId val="861180616"/>
        <c:scaling>
          <c:orientation val="minMax"/>
        </c:scaling>
        <c:delete val="0"/>
        <c:axPos val="b"/>
        <c:numFmt formatCode="General" sourceLinked="0"/>
        <c:majorTickMark val="out"/>
        <c:minorTickMark val="none"/>
        <c:tickLblPos val="nextTo"/>
        <c:crossAx val="861179832"/>
        <c:crosses val="autoZero"/>
        <c:auto val="1"/>
        <c:lblAlgn val="ctr"/>
        <c:lblOffset val="100"/>
        <c:noMultiLvlLbl val="0"/>
      </c:catAx>
      <c:valAx>
        <c:axId val="861179832"/>
        <c:scaling>
          <c:orientation val="minMax"/>
        </c:scaling>
        <c:delete val="1"/>
        <c:axPos val="l"/>
        <c:numFmt formatCode="0%" sourceLinked="1"/>
        <c:majorTickMark val="out"/>
        <c:minorTickMark val="none"/>
        <c:tickLblPos val="nextTo"/>
        <c:crossAx val="86118061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404154624643429"/>
          <c:y val="0"/>
          <c:w val="0.7605573666791855"/>
          <c:h val="0.81122941139890581"/>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Newcastle-Upon-Tyne</c:v>
                </c:pt>
                <c:pt idx="1">
                  <c:v>Holiday visitors to UK</c:v>
                </c:pt>
              </c:strCache>
            </c:strRef>
          </c:cat>
          <c:val>
            <c:numRef>
              <c:f>Sheet1!$B$2:$B$3</c:f>
              <c:numCache>
                <c:formatCode>0%</c:formatCode>
                <c:ptCount val="2"/>
                <c:pt idx="0">
                  <c:v>0.02</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Newcastle-Upon-Tyne</c:v>
                </c:pt>
                <c:pt idx="1">
                  <c:v>Holiday visitors to UK</c:v>
                </c:pt>
              </c:strCache>
            </c:strRef>
          </c:cat>
          <c:val>
            <c:numRef>
              <c:f>Sheet1!$C$2:$C$3</c:f>
              <c:numCache>
                <c:formatCode>0%</c:formatCode>
                <c:ptCount val="2"/>
                <c:pt idx="0">
                  <c:v>0.69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Newcastle-Upon-Tyne</c:v>
                </c:pt>
                <c:pt idx="1">
                  <c:v>Holiday visitors to UK</c:v>
                </c:pt>
              </c:strCache>
            </c:strRef>
          </c:cat>
          <c:val>
            <c:numRef>
              <c:f>Sheet1!$D$2:$D$3</c:f>
              <c:numCache>
                <c:formatCode>0%</c:formatCode>
                <c:ptCount val="2"/>
                <c:pt idx="0">
                  <c:v>0.23</c:v>
                </c:pt>
                <c:pt idx="1">
                  <c:v>0.15</c:v>
                </c:pt>
              </c:numCache>
            </c:numRef>
          </c:val>
        </c:ser>
        <c:dLbls>
          <c:showLegendKey val="0"/>
          <c:showVal val="1"/>
          <c:showCatName val="0"/>
          <c:showSerName val="0"/>
          <c:showPercent val="0"/>
          <c:showBubbleSize val="0"/>
        </c:dLbls>
        <c:gapWidth val="49"/>
        <c:overlap val="100"/>
        <c:axId val="861184536"/>
        <c:axId val="861188456"/>
      </c:barChart>
      <c:catAx>
        <c:axId val="861184536"/>
        <c:scaling>
          <c:orientation val="minMax"/>
        </c:scaling>
        <c:delete val="0"/>
        <c:axPos val="b"/>
        <c:numFmt formatCode="General" sourceLinked="0"/>
        <c:majorTickMark val="none"/>
        <c:minorTickMark val="none"/>
        <c:tickLblPos val="nextTo"/>
        <c:txPr>
          <a:bodyPr/>
          <a:lstStyle/>
          <a:p>
            <a:pPr>
              <a:defRPr b="1"/>
            </a:pPr>
            <a:endParaRPr lang="en-US"/>
          </a:p>
        </c:txPr>
        <c:crossAx val="861188456"/>
        <c:crosses val="autoZero"/>
        <c:auto val="1"/>
        <c:lblAlgn val="ctr"/>
        <c:lblOffset val="100"/>
        <c:noMultiLvlLbl val="0"/>
      </c:catAx>
      <c:valAx>
        <c:axId val="861188456"/>
        <c:scaling>
          <c:orientation val="minMax"/>
        </c:scaling>
        <c:delete val="1"/>
        <c:axPos val="l"/>
        <c:numFmt formatCode="0%" sourceLinked="1"/>
        <c:majorTickMark val="none"/>
        <c:minorTickMark val="none"/>
        <c:tickLblPos val="nextTo"/>
        <c:crossAx val="861184536"/>
        <c:crosses val="autoZero"/>
        <c:crossBetween val="between"/>
      </c:valAx>
    </c:plotArea>
    <c:legend>
      <c:legendPos val="l"/>
      <c:layout>
        <c:manualLayout>
          <c:xMode val="edge"/>
          <c:yMode val="edge"/>
          <c:x val="2.6849213127785342E-2"/>
          <c:y val="2.8324036590860652E-2"/>
          <c:w val="0.22448644983958768"/>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North East</c:v>
                </c:pt>
                <c:pt idx="1">
                  <c:v>London</c:v>
                </c:pt>
                <c:pt idx="2">
                  <c:v>South East (excl. London)</c:v>
                </c:pt>
                <c:pt idx="3">
                  <c:v>North West</c:v>
                </c:pt>
                <c:pt idx="4">
                  <c:v>Scotland</c:v>
                </c:pt>
              </c:strCache>
            </c:strRef>
          </c:cat>
          <c:val>
            <c:numRef>
              <c:f>Sheet1!$B$2:$B$6</c:f>
              <c:numCache>
                <c:formatCode>0%</c:formatCode>
                <c:ptCount val="5"/>
                <c:pt idx="0">
                  <c:v>0.52</c:v>
                </c:pt>
                <c:pt idx="1">
                  <c:v>0.17</c:v>
                </c:pt>
                <c:pt idx="2">
                  <c:v>0.13</c:v>
                </c:pt>
                <c:pt idx="3">
                  <c:v>7.0000000000000007E-2</c:v>
                </c:pt>
                <c:pt idx="4">
                  <c:v>7.0000000000000007E-2</c:v>
                </c:pt>
              </c:numCache>
            </c:numRef>
          </c:val>
        </c:ser>
        <c:dLbls>
          <c:showLegendKey val="0"/>
          <c:showVal val="0"/>
          <c:showCatName val="0"/>
          <c:showSerName val="0"/>
          <c:showPercent val="0"/>
          <c:showBubbleSize val="0"/>
        </c:dLbls>
        <c:gapWidth val="150"/>
        <c:axId val="861184928"/>
        <c:axId val="861185320"/>
      </c:barChart>
      <c:catAx>
        <c:axId val="861184928"/>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61185320"/>
        <c:crosses val="autoZero"/>
        <c:auto val="1"/>
        <c:lblAlgn val="ctr"/>
        <c:lblOffset val="100"/>
        <c:noMultiLvlLbl val="0"/>
      </c:catAx>
      <c:valAx>
        <c:axId val="861185320"/>
        <c:scaling>
          <c:orientation val="minMax"/>
        </c:scaling>
        <c:delete val="1"/>
        <c:axPos val="t"/>
        <c:numFmt formatCode="0%" sourceLinked="1"/>
        <c:majorTickMark val="out"/>
        <c:minorTickMark val="none"/>
        <c:tickLblPos val="nextTo"/>
        <c:crossAx val="8611849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Newcastle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174</c:v>
                </c:pt>
                <c:pt idx="1">
                  <c:v>86</c:v>
                </c:pt>
                <c:pt idx="2">
                  <c:v>129</c:v>
                </c:pt>
                <c:pt idx="3">
                  <c:v>123</c:v>
                </c:pt>
                <c:pt idx="4">
                  <c:v>166</c:v>
                </c:pt>
              </c:numCache>
            </c:numRef>
          </c:val>
        </c:ser>
        <c:ser>
          <c:idx val="1"/>
          <c:order val="1"/>
          <c:tx>
            <c:strRef>
              <c:f>Sheet1!$C$1</c:f>
              <c:strCache>
                <c:ptCount val="1"/>
                <c:pt idx="0">
                  <c:v>Newcastle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57</c:v>
                </c:pt>
                <c:pt idx="1">
                  <c:v>23</c:v>
                </c:pt>
                <c:pt idx="2">
                  <c:v>23</c:v>
                </c:pt>
                <c:pt idx="3">
                  <c:v>44</c:v>
                </c:pt>
                <c:pt idx="4">
                  <c:v>28</c:v>
                </c:pt>
              </c:numCache>
            </c:numRef>
          </c:val>
        </c:ser>
        <c:dLbls>
          <c:showLegendKey val="0"/>
          <c:showVal val="0"/>
          <c:showCatName val="0"/>
          <c:showSerName val="0"/>
          <c:showPercent val="0"/>
          <c:showBubbleSize val="0"/>
        </c:dLbls>
        <c:gapWidth val="219"/>
        <c:axId val="861173560"/>
        <c:axId val="86117120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61173560"/>
        <c:axId val="861171208"/>
      </c:lineChart>
      <c:catAx>
        <c:axId val="861173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1171208"/>
        <c:crosses val="autoZero"/>
        <c:auto val="1"/>
        <c:lblAlgn val="ctr"/>
        <c:lblOffset val="100"/>
        <c:noMultiLvlLbl val="0"/>
      </c:catAx>
      <c:valAx>
        <c:axId val="861171208"/>
        <c:scaling>
          <c:orientation val="minMax"/>
        </c:scaling>
        <c:delete val="1"/>
        <c:axPos val="l"/>
        <c:numFmt formatCode="General" sourceLinked="1"/>
        <c:majorTickMark val="none"/>
        <c:minorTickMark val="none"/>
        <c:tickLblPos val="nextTo"/>
        <c:crossAx val="86117356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Newcastle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212</c:v>
                </c:pt>
                <c:pt idx="1">
                  <c:v>200</c:v>
                </c:pt>
                <c:pt idx="2">
                  <c:v>243</c:v>
                </c:pt>
                <c:pt idx="3">
                  <c:v>263</c:v>
                </c:pt>
                <c:pt idx="4">
                  <c:v>296</c:v>
                </c:pt>
              </c:numCache>
            </c:numRef>
          </c:val>
        </c:ser>
        <c:ser>
          <c:idx val="1"/>
          <c:order val="1"/>
          <c:tx>
            <c:strRef>
              <c:f>Sheet1!$C$1</c:f>
              <c:strCache>
                <c:ptCount val="1"/>
                <c:pt idx="0">
                  <c:v>Newcastle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71</c:v>
                </c:pt>
                <c:pt idx="1">
                  <c:v>68</c:v>
                </c:pt>
                <c:pt idx="2">
                  <c:v>80</c:v>
                </c:pt>
                <c:pt idx="3">
                  <c:v>91</c:v>
                </c:pt>
                <c:pt idx="4">
                  <c:v>80</c:v>
                </c:pt>
              </c:numCache>
            </c:numRef>
          </c:val>
        </c:ser>
        <c:dLbls>
          <c:showLegendKey val="0"/>
          <c:showVal val="0"/>
          <c:showCatName val="0"/>
          <c:showSerName val="0"/>
          <c:showPercent val="0"/>
          <c:showBubbleSize val="0"/>
        </c:dLbls>
        <c:gapWidth val="219"/>
        <c:axId val="861177088"/>
        <c:axId val="86117277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861177088"/>
        <c:axId val="861172776"/>
      </c:lineChart>
      <c:catAx>
        <c:axId val="861177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1172776"/>
        <c:crosses val="autoZero"/>
        <c:auto val="1"/>
        <c:lblAlgn val="ctr"/>
        <c:lblOffset val="100"/>
        <c:noMultiLvlLbl val="0"/>
      </c:catAx>
      <c:valAx>
        <c:axId val="861172776"/>
        <c:scaling>
          <c:orientation val="minMax"/>
        </c:scaling>
        <c:delete val="1"/>
        <c:axPos val="l"/>
        <c:numFmt formatCode="General" sourceLinked="1"/>
        <c:majorTickMark val="none"/>
        <c:minorTickMark val="none"/>
        <c:tickLblPos val="nextTo"/>
        <c:crossAx val="86117708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Newcastle Upon Tyne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Newcastle Upon Tyne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61168856"/>
        <c:axId val="86117630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61168856"/>
        <c:axId val="861176304"/>
      </c:lineChart>
      <c:catAx>
        <c:axId val="861168856"/>
        <c:scaling>
          <c:orientation val="minMax"/>
        </c:scaling>
        <c:delete val="1"/>
        <c:axPos val="b"/>
        <c:numFmt formatCode="General" sourceLinked="1"/>
        <c:majorTickMark val="none"/>
        <c:minorTickMark val="none"/>
        <c:tickLblPos val="nextTo"/>
        <c:crossAx val="861176304"/>
        <c:crosses val="autoZero"/>
        <c:auto val="1"/>
        <c:lblAlgn val="ctr"/>
        <c:lblOffset val="100"/>
        <c:noMultiLvlLbl val="0"/>
      </c:catAx>
      <c:valAx>
        <c:axId val="861176304"/>
        <c:scaling>
          <c:orientation val="minMax"/>
        </c:scaling>
        <c:delete val="1"/>
        <c:axPos val="l"/>
        <c:numFmt formatCode="General" sourceLinked="1"/>
        <c:majorTickMark val="none"/>
        <c:minorTickMark val="none"/>
        <c:tickLblPos val="nextTo"/>
        <c:crossAx val="86116885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61173952"/>
        <c:axId val="861177872"/>
      </c:lineChart>
      <c:catAx>
        <c:axId val="861173952"/>
        <c:scaling>
          <c:orientation val="minMax"/>
        </c:scaling>
        <c:delete val="1"/>
        <c:axPos val="b"/>
        <c:numFmt formatCode="General" sourceLinked="0"/>
        <c:majorTickMark val="out"/>
        <c:minorTickMark val="none"/>
        <c:tickLblPos val="nextTo"/>
        <c:crossAx val="861177872"/>
        <c:crosses val="autoZero"/>
        <c:auto val="1"/>
        <c:lblAlgn val="ctr"/>
        <c:lblOffset val="100"/>
        <c:noMultiLvlLbl val="0"/>
      </c:catAx>
      <c:valAx>
        <c:axId val="861177872"/>
        <c:scaling>
          <c:orientation val="minMax"/>
        </c:scaling>
        <c:delete val="1"/>
        <c:axPos val="l"/>
        <c:numFmt formatCode="#,##0" sourceLinked="1"/>
        <c:majorTickMark val="out"/>
        <c:minorTickMark val="none"/>
        <c:tickLblPos val="nextTo"/>
        <c:crossAx val="8611739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61176696"/>
        <c:axId val="861174736"/>
      </c:lineChart>
      <c:catAx>
        <c:axId val="861176696"/>
        <c:scaling>
          <c:orientation val="minMax"/>
        </c:scaling>
        <c:delete val="1"/>
        <c:axPos val="b"/>
        <c:numFmt formatCode="General" sourceLinked="0"/>
        <c:majorTickMark val="out"/>
        <c:minorTickMark val="none"/>
        <c:tickLblPos val="nextTo"/>
        <c:crossAx val="861174736"/>
        <c:crosses val="autoZero"/>
        <c:auto val="1"/>
        <c:lblAlgn val="ctr"/>
        <c:lblOffset val="100"/>
        <c:noMultiLvlLbl val="0"/>
      </c:catAx>
      <c:valAx>
        <c:axId val="861174736"/>
        <c:scaling>
          <c:orientation val="minMax"/>
        </c:scaling>
        <c:delete val="1"/>
        <c:axPos val="l"/>
        <c:numFmt formatCode="General" sourceLinked="1"/>
        <c:majorTickMark val="out"/>
        <c:minorTickMark val="none"/>
        <c:tickLblPos val="nextTo"/>
        <c:crossAx val="8611766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61175128"/>
        <c:axId val="861175520"/>
      </c:lineChart>
      <c:catAx>
        <c:axId val="861175128"/>
        <c:scaling>
          <c:orientation val="minMax"/>
        </c:scaling>
        <c:delete val="1"/>
        <c:axPos val="b"/>
        <c:numFmt formatCode="General" sourceLinked="0"/>
        <c:majorTickMark val="out"/>
        <c:minorTickMark val="none"/>
        <c:tickLblPos val="nextTo"/>
        <c:crossAx val="861175520"/>
        <c:crosses val="autoZero"/>
        <c:auto val="1"/>
        <c:lblAlgn val="ctr"/>
        <c:lblOffset val="100"/>
        <c:noMultiLvlLbl val="0"/>
      </c:catAx>
      <c:valAx>
        <c:axId val="861175520"/>
        <c:scaling>
          <c:orientation val="minMax"/>
        </c:scaling>
        <c:delete val="1"/>
        <c:axPos val="l"/>
        <c:numFmt formatCode="General" sourceLinked="1"/>
        <c:majorTickMark val="out"/>
        <c:minorTickMark val="none"/>
        <c:tickLblPos val="nextTo"/>
        <c:crossAx val="861175128"/>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layout/>
      <c:overlay val="0"/>
      <c:spPr>
        <a:noFill/>
        <a:ln>
          <a:noFill/>
        </a:ln>
        <a:effectLst/>
      </c:spPr>
    </c:title>
    <c:autoTitleDeleted val="0"/>
    <c:plotArea>
      <c:layout>
        <c:manualLayout>
          <c:layoutTarget val="inner"/>
          <c:xMode val="edge"/>
          <c:yMode val="edge"/>
          <c:x val="4.4391780180293543E-2"/>
          <c:y val="0.37829551341981937"/>
          <c:w val="0.9112164396394129"/>
          <c:h val="0.49484865429991459"/>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Newcastle</c:v>
                </c:pt>
                <c:pt idx="1">
                  <c:v>All visits to UK</c:v>
                </c:pt>
              </c:strCache>
            </c:strRef>
          </c:cat>
          <c:val>
            <c:numRef>
              <c:f>Sheet1!$B$2:$B$3</c:f>
              <c:numCache>
                <c:formatCode>0%</c:formatCode>
                <c:ptCount val="2"/>
                <c:pt idx="0">
                  <c:v>0.09</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Newcastle</c:v>
                </c:pt>
                <c:pt idx="1">
                  <c:v>All visits to UK</c:v>
                </c:pt>
              </c:strCache>
            </c:strRef>
          </c:cat>
          <c:val>
            <c:numRef>
              <c:f>Sheet1!$C$2:$C$3</c:f>
              <c:numCache>
                <c:formatCode>0%</c:formatCode>
                <c:ptCount val="2"/>
                <c:pt idx="0">
                  <c:v>0.32</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Newcastle</c:v>
                </c:pt>
                <c:pt idx="1">
                  <c:v>All visits to UK</c:v>
                </c:pt>
              </c:strCache>
            </c:strRef>
          </c:cat>
          <c:val>
            <c:numRef>
              <c:f>Sheet1!$D$2:$D$3</c:f>
              <c:numCache>
                <c:formatCode>0%</c:formatCode>
                <c:ptCount val="2"/>
                <c:pt idx="0">
                  <c:v>0.28000000000000003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All visits to Newcastle</c:v>
                </c:pt>
                <c:pt idx="1">
                  <c:v>All visits to UK</c:v>
                </c:pt>
              </c:strCache>
            </c:strRef>
          </c:cat>
          <c:val>
            <c:numRef>
              <c:f>Sheet1!$E$2:$E$3</c:f>
              <c:numCache>
                <c:formatCode>0%</c:formatCode>
                <c:ptCount val="2"/>
                <c:pt idx="0">
                  <c:v>0.31</c:v>
                </c:pt>
                <c:pt idx="1">
                  <c:v>0.39</c:v>
                </c:pt>
              </c:numCache>
            </c:numRef>
          </c:val>
        </c:ser>
        <c:dLbls>
          <c:showLegendKey val="0"/>
          <c:showVal val="0"/>
          <c:showCatName val="0"/>
          <c:showSerName val="0"/>
          <c:showPercent val="0"/>
          <c:showBubbleSize val="0"/>
        </c:dLbls>
        <c:gapWidth val="100"/>
        <c:overlap val="100"/>
        <c:axId val="861171992"/>
        <c:axId val="861175912"/>
      </c:barChart>
      <c:catAx>
        <c:axId val="861171992"/>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1175912"/>
        <c:crosses val="autoZero"/>
        <c:auto val="1"/>
        <c:lblAlgn val="ctr"/>
        <c:lblOffset val="100"/>
        <c:noMultiLvlLbl val="0"/>
      </c:catAx>
      <c:valAx>
        <c:axId val="861175912"/>
        <c:scaling>
          <c:orientation val="maxMin"/>
        </c:scaling>
        <c:delete val="1"/>
        <c:axPos val="l"/>
        <c:numFmt formatCode="0%" sourceLinked="1"/>
        <c:majorTickMark val="out"/>
        <c:minorTickMark val="none"/>
        <c:tickLblPos val="nextTo"/>
        <c:crossAx val="861171992"/>
        <c:crosses val="autoZero"/>
        <c:crossBetween val="between"/>
      </c:valAx>
      <c:spPr>
        <a:noFill/>
        <a:ln>
          <a:noFill/>
        </a:ln>
        <a:effectLst/>
      </c:spPr>
    </c:plotArea>
    <c:legend>
      <c:legendPos val="b"/>
      <c:layout>
        <c:manualLayout>
          <c:xMode val="edge"/>
          <c:yMode val="edge"/>
          <c:x val="6.8605478460453659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layout/>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Sheet1!$B$2:$B$5</c:f>
              <c:numCache>
                <c:formatCode>0%</c:formatCode>
                <c:ptCount val="4"/>
                <c:pt idx="0">
                  <c:v>0.09</c:v>
                </c:pt>
                <c:pt idx="1">
                  <c:v>0.11</c:v>
                </c:pt>
                <c:pt idx="2">
                  <c:v>0.1</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Sheet1!$C$2:$C$5</c:f>
              <c:numCache>
                <c:formatCode>0%</c:formatCode>
                <c:ptCount val="4"/>
                <c:pt idx="0">
                  <c:v>0.06</c:v>
                </c:pt>
                <c:pt idx="1">
                  <c:v>0.09</c:v>
                </c:pt>
                <c:pt idx="2">
                  <c:v>0.08</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Sheet1!$D$2:$D$5</c:f>
              <c:numCache>
                <c:formatCode>0%</c:formatCode>
                <c:ptCount val="4"/>
                <c:pt idx="0">
                  <c:v>0.09</c:v>
                </c:pt>
                <c:pt idx="1">
                  <c:v>0.09</c:v>
                </c:pt>
                <c:pt idx="2">
                  <c:v>0.11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Sheet1!$E$2:$E$5</c:f>
              <c:numCache>
                <c:formatCode>0%</c:formatCode>
                <c:ptCount val="4"/>
                <c:pt idx="0">
                  <c:v>0.08</c:v>
                </c:pt>
                <c:pt idx="1">
                  <c:v>0.08</c:v>
                </c:pt>
                <c:pt idx="2">
                  <c:v>0.09</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Sheet1!$F$2:$F$5</c:f>
              <c:numCache>
                <c:formatCode>0%</c:formatCode>
                <c:ptCount val="4"/>
                <c:pt idx="0">
                  <c:v>0.02</c:v>
                </c:pt>
                <c:pt idx="1">
                  <c:v>0.05</c:v>
                </c:pt>
                <c:pt idx="2">
                  <c:v>0.02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Sheet1!$G$2:$G$5</c:f>
              <c:numCache>
                <c:formatCode>0%</c:formatCode>
                <c:ptCount val="4"/>
                <c:pt idx="0">
                  <c:v>0.06</c:v>
                </c:pt>
                <c:pt idx="1">
                  <c:v>0.06</c:v>
                </c:pt>
                <c:pt idx="2">
                  <c:v>0.06</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Sheet1!$H$2:$H$5</c:f>
              <c:numCache>
                <c:formatCode>0%</c:formatCode>
                <c:ptCount val="4"/>
                <c:pt idx="0">
                  <c:v>7.0000000000000007E-2</c:v>
                </c:pt>
                <c:pt idx="1">
                  <c:v>0.05</c:v>
                </c:pt>
                <c:pt idx="2">
                  <c:v>0.1</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Sheet1!$I$2:$I$5</c:f>
              <c:numCache>
                <c:formatCode>0%</c:formatCode>
                <c:ptCount val="4"/>
                <c:pt idx="0">
                  <c:v>0.05</c:v>
                </c:pt>
                <c:pt idx="1">
                  <c:v>0.03</c:v>
                </c:pt>
                <c:pt idx="2">
                  <c:v>0.03</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Sheet1!$J$2:$J$5</c:f>
              <c:numCache>
                <c:formatCode>0%</c:formatCode>
                <c:ptCount val="4"/>
                <c:pt idx="0">
                  <c:v>7.0000000000000007E-2</c:v>
                </c:pt>
                <c:pt idx="1">
                  <c:v>0.06</c:v>
                </c:pt>
                <c:pt idx="2">
                  <c:v>7.0000000000000007E-2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Newcastle</c:v>
                </c:pt>
                <c:pt idx="1">
                  <c:v>All visitors to UK</c:v>
                </c:pt>
                <c:pt idx="2">
                  <c:v>All holiday visitors to Newcastle</c:v>
                </c:pt>
                <c:pt idx="3">
                  <c:v>All holiday visitors to UK</c:v>
                </c:pt>
              </c:strCache>
            </c:strRef>
          </c:cat>
          <c:val>
            <c:numRef>
              <c:f>Sheet1!$K$2:$K$5</c:f>
              <c:numCache>
                <c:formatCode>0%</c:formatCode>
                <c:ptCount val="4"/>
                <c:pt idx="0">
                  <c:v>0.42</c:v>
                </c:pt>
                <c:pt idx="1">
                  <c:v>0.38</c:v>
                </c:pt>
                <c:pt idx="2">
                  <c:v>0.33</c:v>
                </c:pt>
                <c:pt idx="3">
                  <c:v>0.28999999999999998</c:v>
                </c:pt>
              </c:numCache>
            </c:numRef>
          </c:val>
        </c:ser>
        <c:dLbls>
          <c:showLegendKey val="0"/>
          <c:showVal val="0"/>
          <c:showCatName val="0"/>
          <c:showSerName val="0"/>
          <c:showPercent val="0"/>
          <c:showBubbleSize val="0"/>
        </c:dLbls>
        <c:gapWidth val="49"/>
        <c:overlap val="100"/>
        <c:axId val="861167680"/>
        <c:axId val="861189240"/>
      </c:barChart>
      <c:catAx>
        <c:axId val="861167680"/>
        <c:scaling>
          <c:orientation val="maxMin"/>
        </c:scaling>
        <c:delete val="0"/>
        <c:axPos val="l"/>
        <c:numFmt formatCode="General" sourceLinked="0"/>
        <c:majorTickMark val="none"/>
        <c:minorTickMark val="none"/>
        <c:tickLblPos val="nextTo"/>
        <c:txPr>
          <a:bodyPr/>
          <a:lstStyle/>
          <a:p>
            <a:pPr>
              <a:defRPr sz="1000" b="1"/>
            </a:pPr>
            <a:endParaRPr lang="en-US"/>
          </a:p>
        </c:txPr>
        <c:crossAx val="861189240"/>
        <c:crosses val="autoZero"/>
        <c:auto val="1"/>
        <c:lblAlgn val="ctr"/>
        <c:lblOffset val="100"/>
        <c:noMultiLvlLbl val="0"/>
      </c:catAx>
      <c:valAx>
        <c:axId val="861189240"/>
        <c:scaling>
          <c:orientation val="minMax"/>
          <c:max val="1"/>
        </c:scaling>
        <c:delete val="1"/>
        <c:axPos val="t"/>
        <c:numFmt formatCode="0%" sourceLinked="1"/>
        <c:majorTickMark val="out"/>
        <c:minorTickMark val="none"/>
        <c:tickLblPos val="nextTo"/>
        <c:crossAx val="861167680"/>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6397670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Newcastle upon Tyne</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0743" y="3986968"/>
            <a:ext cx="3416982" cy="2289378"/>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8192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6728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838362"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Newcastle Upon Tyne</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5265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526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526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526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028536" y="3502119"/>
          <a:ext cx="462223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116661"/>
            <a:ext cx="8149762" cy="418025"/>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Newcastle Upon Tyne 3 year average for 2014-16</a:t>
            </a:r>
            <a:endParaRPr sz="1400" b="1">
              <a:solidFill>
                <a:srgbClr val="120742"/>
              </a:solidFill>
            </a:endParaRPr>
          </a:p>
        </p:txBody>
      </p:sp>
      <p:sp>
        <p:nvSpPr>
          <p:cNvPr id="22" name="Rectangle 21"/>
          <p:cNvSpPr/>
          <p:nvPr/>
        </p:nvSpPr>
        <p:spPr>
          <a:xfrm>
            <a:off x="442141" y="242492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42526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42526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5794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Newcastle</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268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Newcastle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7904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Newcastle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Newcastle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50207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Newcastle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Newcastle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69063"/>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17311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17311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578629"/>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Newcastle attracts 268,000 visits annually, 84,000 of which are holiday visits. </a:t>
            </a: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5" name="Rectangle 34"/>
          <p:cNvSpPr/>
          <p:nvPr/>
        </p:nvSpPr>
        <p:spPr>
          <a:xfrm>
            <a:off x="6788727" y="617314"/>
            <a:ext cx="2015087" cy="25475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Newcastle Upon Tyne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0058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395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5424" y="1367257"/>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Visiting friends or relatives is the most common trip purpose for visitors to Newcastle, followed closely by holiday. There are a greater number of business visits to Newcastle compared to the UK average. Holiday visitors to Newcastle are most likely to be from Ireland and are more likely than average to visit countryside/ villages and coasts or beaches.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395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028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105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Ireland</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£11.1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069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Newcastle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028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214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Newcastle</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600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600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747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6788727" y="617314"/>
            <a:ext cx="2015087" cy="25475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Newcastle Upon Tyne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2350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69624" y="1579830"/>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Newcastle are more likely than the UK average to be aged 25-34, visiting in the peak summer season and visiting for a longer duration. Holiday visitors spend 4.7 nights on average in Newcastle.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rgbClr val="120742"/>
                </a:solidFill>
              </a:rPr>
              <a:t>4.7</a:t>
            </a:r>
            <a:endParaRPr sz="1000" dirty="0">
              <a:solidFill>
                <a:srgbClr val="120742"/>
              </a:solidFill>
            </a:endParaRPr>
          </a:p>
        </p:txBody>
      </p:sp>
      <p:sp>
        <p:nvSpPr>
          <p:cNvPr id="3" name="TextBox 2"/>
          <p:cNvSpPr txBox="1"/>
          <p:nvPr/>
        </p:nvSpPr>
        <p:spPr>
          <a:xfrm>
            <a:off x="3183658" y="49788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£381</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£81</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6788727" y="617314"/>
            <a:ext cx="2015087" cy="25475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Newcastle Upon Tyne</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1155800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15077"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graphicFrame>
        <p:nvGraphicFramePr>
          <p:cNvPr id="22" name="Picture Placeholder 7"/>
          <p:cNvGraphicFramePr>
            <a:graphicFrameLocks/>
          </p:cNvGraphicFramePr>
          <p:nvPr>
            <p:extLst/>
          </p:nvPr>
        </p:nvGraphicFramePr>
        <p:xfrm>
          <a:off x="803674" y="2595161"/>
          <a:ext cx="3195833" cy="354808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808945"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Newcastle*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09676" y="2650820"/>
          <a:ext cx="3299791" cy="3271249"/>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2" name="Text Placeholder 5"/>
          <p:cNvSpPr txBox="1">
            <a:spLocks/>
          </p:cNvSpPr>
          <p:nvPr/>
        </p:nvSpPr>
        <p:spPr>
          <a:xfrm>
            <a:off x="477669" y="1476885"/>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most common mode of travel  for holiday visitors to Newcastle is airport via a North East gateway. Nearly a quarter of holiday visitors arrive in Newcastle via seaport, higher than the UK average.   </a:t>
            </a:r>
          </a:p>
        </p:txBody>
      </p:sp>
      <p:sp>
        <p:nvSpPr>
          <p:cNvPr id="11" name="Rectangle 10"/>
          <p:cNvSpPr/>
          <p:nvPr/>
        </p:nvSpPr>
        <p:spPr>
          <a:xfrm>
            <a:off x="6788727" y="617314"/>
            <a:ext cx="2015087" cy="25475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Newcastle Upon Tyne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3292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28022</TotalTime>
  <Words>1591</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Newcastle upon Tyne</vt:lpstr>
      <vt:lpstr>Headline stats: Overseas visits, spend and nights to Newcastle Upon Tyne</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933</cp:revision>
  <cp:lastPrinted>2017-10-24T09:05:43Z</cp:lastPrinted>
  <dcterms:created xsi:type="dcterms:W3CDTF">2016-07-20T15:06:07Z</dcterms:created>
  <dcterms:modified xsi:type="dcterms:W3CDTF">2017-11-06T17:02:54Z</dcterms:modified>
</cp:coreProperties>
</file>