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2.xml"/><Relationship Id="rId1" Type="http://schemas.microsoft.com/office/2011/relationships/chartStyle" Target="style2.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Manchester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5.5</c:v>
                </c:pt>
                <c:pt idx="1">
                  <c:v>5.7</c:v>
                </c:pt>
                <c:pt idx="2" formatCode="0.0">
                  <c:v>7</c:v>
                </c:pt>
                <c:pt idx="3" formatCode="0.0">
                  <c:v>7.6</c:v>
                </c:pt>
                <c:pt idx="4" formatCode="0.0">
                  <c:v>6.8</c:v>
                </c:pt>
              </c:numCache>
            </c:numRef>
          </c:val>
        </c:ser>
        <c:ser>
          <c:idx val="1"/>
          <c:order val="1"/>
          <c:tx>
            <c:strRef>
              <c:f>Sheet1!$C$1</c:f>
              <c:strCache>
                <c:ptCount val="1"/>
                <c:pt idx="0">
                  <c:v>Manchester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1.2</c:v>
                </c:pt>
                <c:pt idx="1">
                  <c:v>1.1000000000000001</c:v>
                </c:pt>
                <c:pt idx="2" formatCode="0.0">
                  <c:v>1</c:v>
                </c:pt>
                <c:pt idx="3" formatCode="0.0">
                  <c:v>1.2</c:v>
                </c:pt>
                <c:pt idx="4" formatCode="0.0">
                  <c:v>1.2</c:v>
                </c:pt>
              </c:numCache>
            </c:numRef>
          </c:val>
        </c:ser>
        <c:dLbls>
          <c:showLegendKey val="0"/>
          <c:showVal val="0"/>
          <c:showCatName val="0"/>
          <c:showSerName val="0"/>
          <c:showPercent val="0"/>
          <c:showBubbleSize val="0"/>
        </c:dLbls>
        <c:gapWidth val="219"/>
        <c:axId val="842459848"/>
        <c:axId val="842454360"/>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842459848"/>
        <c:axId val="842454360"/>
      </c:lineChart>
      <c:catAx>
        <c:axId val="842459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42454360"/>
        <c:crosses val="autoZero"/>
        <c:auto val="1"/>
        <c:lblAlgn val="ctr"/>
        <c:lblOffset val="100"/>
        <c:noMultiLvlLbl val="0"/>
      </c:catAx>
      <c:valAx>
        <c:axId val="842454360"/>
        <c:scaling>
          <c:orientation val="minMax"/>
        </c:scaling>
        <c:delete val="1"/>
        <c:axPos val="l"/>
        <c:numFmt formatCode="General" sourceLinked="1"/>
        <c:majorTickMark val="none"/>
        <c:minorTickMark val="none"/>
        <c:tickLblPos val="nextTo"/>
        <c:crossAx val="84245984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layout/>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Sheet1!$B$2:$B$5</c:f>
              <c:numCache>
                <c:formatCode>0%</c:formatCode>
                <c:ptCount val="4"/>
                <c:pt idx="0">
                  <c:v>0.05</c:v>
                </c:pt>
                <c:pt idx="1">
                  <c:v>0.11</c:v>
                </c:pt>
                <c:pt idx="2">
                  <c:v>0.05</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Sheet1!$C$2:$C$5</c:f>
              <c:numCache>
                <c:formatCode>0%</c:formatCode>
                <c:ptCount val="4"/>
                <c:pt idx="0">
                  <c:v>7.0000000000000007E-2</c:v>
                </c:pt>
                <c:pt idx="1">
                  <c:v>0.09</c:v>
                </c:pt>
                <c:pt idx="2">
                  <c:v>0.1</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Sheet1!$D$2:$D$5</c:f>
              <c:numCache>
                <c:formatCode>0%</c:formatCode>
                <c:ptCount val="4"/>
                <c:pt idx="0">
                  <c:v>0.06</c:v>
                </c:pt>
                <c:pt idx="1">
                  <c:v>0.09</c:v>
                </c:pt>
                <c:pt idx="2">
                  <c:v>0.08</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Sheet1!$E$2:$E$5</c:f>
              <c:numCache>
                <c:formatCode>0%</c:formatCode>
                <c:ptCount val="4"/>
                <c:pt idx="0">
                  <c:v>0.09</c:v>
                </c:pt>
                <c:pt idx="1">
                  <c:v>0.08</c:v>
                </c:pt>
                <c:pt idx="2">
                  <c:v>0.08</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Sheet1!$F$2:$F$5</c:f>
              <c:numCache>
                <c:formatCode>0%</c:formatCode>
                <c:ptCount val="4"/>
                <c:pt idx="0">
                  <c:v>0.03</c:v>
                </c:pt>
                <c:pt idx="1">
                  <c:v>0.05</c:v>
                </c:pt>
                <c:pt idx="2">
                  <c:v>0.04</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Sheet1!$G$2:$G$5</c:f>
              <c:numCache>
                <c:formatCode>0%</c:formatCode>
                <c:ptCount val="4"/>
                <c:pt idx="0">
                  <c:v>0.06</c:v>
                </c:pt>
                <c:pt idx="1">
                  <c:v>0.06</c:v>
                </c:pt>
                <c:pt idx="2">
                  <c:v>0.05</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Sheet1!$H$2:$H$5</c:f>
              <c:numCache>
                <c:formatCode>0%</c:formatCode>
                <c:ptCount val="4"/>
                <c:pt idx="0">
                  <c:v>0.04</c:v>
                </c:pt>
                <c:pt idx="1">
                  <c:v>0.05</c:v>
                </c:pt>
                <c:pt idx="2">
                  <c:v>0.03</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Sheet1!$I$2:$I$5</c:f>
              <c:numCache>
                <c:formatCode>0%</c:formatCode>
                <c:ptCount val="4"/>
                <c:pt idx="0">
                  <c:v>0.05</c:v>
                </c:pt>
                <c:pt idx="1">
                  <c:v>0.03</c:v>
                </c:pt>
                <c:pt idx="2">
                  <c:v>0.05</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Sheet1!$J$2:$J$5</c:f>
              <c:numCache>
                <c:formatCode>0%</c:formatCode>
                <c:ptCount val="4"/>
                <c:pt idx="0">
                  <c:v>0.09</c:v>
                </c:pt>
                <c:pt idx="1">
                  <c:v>0.06</c:v>
                </c:pt>
                <c:pt idx="2">
                  <c:v>0.15</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Manchester</c:v>
                </c:pt>
                <c:pt idx="1">
                  <c:v>All visitors to UK</c:v>
                </c:pt>
                <c:pt idx="2">
                  <c:v>All holiday visitors to Manchester</c:v>
                </c:pt>
                <c:pt idx="3">
                  <c:v>All holiday visitors to UK</c:v>
                </c:pt>
              </c:strCache>
            </c:strRef>
          </c:cat>
          <c:val>
            <c:numRef>
              <c:f>Sheet1!$K$2:$K$5</c:f>
              <c:numCache>
                <c:formatCode>0%</c:formatCode>
                <c:ptCount val="4"/>
                <c:pt idx="0">
                  <c:v>0.46</c:v>
                </c:pt>
                <c:pt idx="1">
                  <c:v>0.38</c:v>
                </c:pt>
                <c:pt idx="2">
                  <c:v>0.38</c:v>
                </c:pt>
                <c:pt idx="3">
                  <c:v>0.28999999999999998</c:v>
                </c:pt>
              </c:numCache>
            </c:numRef>
          </c:val>
        </c:ser>
        <c:dLbls>
          <c:showLegendKey val="0"/>
          <c:showVal val="0"/>
          <c:showCatName val="0"/>
          <c:showSerName val="0"/>
          <c:showPercent val="0"/>
          <c:showBubbleSize val="0"/>
        </c:dLbls>
        <c:gapWidth val="49"/>
        <c:overlap val="100"/>
        <c:axId val="842422216"/>
        <c:axId val="842415160"/>
      </c:barChart>
      <c:catAx>
        <c:axId val="842422216"/>
        <c:scaling>
          <c:orientation val="maxMin"/>
        </c:scaling>
        <c:delete val="0"/>
        <c:axPos val="l"/>
        <c:numFmt formatCode="General" sourceLinked="0"/>
        <c:majorTickMark val="none"/>
        <c:minorTickMark val="none"/>
        <c:tickLblPos val="nextTo"/>
        <c:txPr>
          <a:bodyPr/>
          <a:lstStyle/>
          <a:p>
            <a:pPr>
              <a:defRPr sz="1000" b="1"/>
            </a:pPr>
            <a:endParaRPr lang="en-US"/>
          </a:p>
        </c:txPr>
        <c:crossAx val="842415160"/>
        <c:crosses val="autoZero"/>
        <c:auto val="1"/>
        <c:lblAlgn val="ctr"/>
        <c:lblOffset val="100"/>
        <c:noMultiLvlLbl val="0"/>
      </c:catAx>
      <c:valAx>
        <c:axId val="842415160"/>
        <c:scaling>
          <c:orientation val="minMax"/>
          <c:max val="1"/>
        </c:scaling>
        <c:delete val="1"/>
        <c:axPos val="t"/>
        <c:numFmt formatCode="0%" sourceLinked="1"/>
        <c:majorTickMark val="out"/>
        <c:minorTickMark val="none"/>
        <c:tickLblPos val="nextTo"/>
        <c:crossAx val="842422216"/>
        <c:crosses val="autoZero"/>
        <c:crossBetween val="between"/>
      </c:valAx>
    </c:plotArea>
    <c:legend>
      <c:legendPos val="b"/>
      <c:layout>
        <c:manualLayout>
          <c:xMode val="edge"/>
          <c:yMode val="edge"/>
          <c:x val="0"/>
          <c:y val="0.88051921047087733"/>
          <c:w val="0.96404351583549386"/>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Sheet1!$B$2:$B$3</c:f>
              <c:numCache>
                <c:formatCode>0%</c:formatCode>
                <c:ptCount val="2"/>
                <c:pt idx="0">
                  <c:v>0.09</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Sheet1!$C$2:$C$3</c:f>
              <c:numCache>
                <c:formatCode>0%</c:formatCode>
                <c:ptCount val="2"/>
                <c:pt idx="0">
                  <c:v>0.19</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Sheet1!$D$2:$D$3</c:f>
              <c:numCache>
                <c:formatCode>0%</c:formatCode>
                <c:ptCount val="2"/>
                <c:pt idx="0">
                  <c:v>0.25</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Sheet1!$E$2:$E$3</c:f>
              <c:numCache>
                <c:formatCode>0%</c:formatCode>
                <c:ptCount val="2"/>
                <c:pt idx="0">
                  <c:v>0.16</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Sheet1!$F$2:$F$3</c:f>
              <c:numCache>
                <c:formatCode>0%</c:formatCode>
                <c:ptCount val="2"/>
                <c:pt idx="0">
                  <c:v>0.16</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Sheet1!$G$2:$G$3</c:f>
              <c:numCache>
                <c:formatCode>0%</c:formatCode>
                <c:ptCount val="2"/>
                <c:pt idx="0">
                  <c:v>0.1</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Sheet1!$H$2:$H$3</c:f>
              <c:numCache>
                <c:formatCode>0%</c:formatCode>
                <c:ptCount val="2"/>
                <c:pt idx="0">
                  <c:v>0.05</c:v>
                </c:pt>
                <c:pt idx="1">
                  <c:v>0.06</c:v>
                </c:pt>
              </c:numCache>
            </c:numRef>
          </c:val>
        </c:ser>
        <c:dLbls>
          <c:showLegendKey val="0"/>
          <c:showVal val="0"/>
          <c:showCatName val="0"/>
          <c:showSerName val="0"/>
          <c:showPercent val="0"/>
          <c:showBubbleSize val="0"/>
        </c:dLbls>
        <c:gapWidth val="100"/>
        <c:overlap val="100"/>
        <c:axId val="842424568"/>
        <c:axId val="842424960"/>
      </c:barChart>
      <c:catAx>
        <c:axId val="842424568"/>
        <c:scaling>
          <c:orientation val="minMax"/>
        </c:scaling>
        <c:delete val="0"/>
        <c:axPos val="b"/>
        <c:numFmt formatCode="General" sourceLinked="0"/>
        <c:majorTickMark val="out"/>
        <c:minorTickMark val="none"/>
        <c:tickLblPos val="nextTo"/>
        <c:crossAx val="842424960"/>
        <c:crosses val="autoZero"/>
        <c:auto val="1"/>
        <c:lblAlgn val="ctr"/>
        <c:lblOffset val="100"/>
        <c:noMultiLvlLbl val="0"/>
      </c:catAx>
      <c:valAx>
        <c:axId val="842424960"/>
        <c:scaling>
          <c:orientation val="minMax"/>
        </c:scaling>
        <c:delete val="1"/>
        <c:axPos val="l"/>
        <c:numFmt formatCode="0%" sourceLinked="1"/>
        <c:majorTickMark val="out"/>
        <c:minorTickMark val="none"/>
        <c:tickLblPos val="nextTo"/>
        <c:crossAx val="842424568"/>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Sheet1!$B$2:$B$3</c:f>
              <c:numCache>
                <c:formatCode>0%</c:formatCode>
                <c:ptCount val="2"/>
                <c:pt idx="0">
                  <c:v>0.27</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Sheet1!$C$2:$C$3</c:f>
              <c:numCache>
                <c:formatCode>0%</c:formatCode>
                <c:ptCount val="2"/>
                <c:pt idx="0">
                  <c:v>0.31</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Sheet1!$D$2:$D$3</c:f>
              <c:numCache>
                <c:formatCode>0%</c:formatCode>
                <c:ptCount val="2"/>
                <c:pt idx="0">
                  <c:v>0.27</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dLbl>
              <c:idx val="1"/>
              <c:spPr>
                <a:noFill/>
                <a:ln>
                  <a:noFill/>
                </a:ln>
                <a:effectLst/>
              </c:spPr>
              <c:txPr>
                <a:bodyPr/>
                <a:lstStyle/>
                <a:p>
                  <a:pPr>
                    <a:defRPr sz="700" b="1">
                      <a:solidFill>
                        <a:schemeClr val="bg1"/>
                      </a:solidFill>
                    </a:defRPr>
                  </a:pPr>
                  <a:endParaRPr lang="en-US"/>
                </a:p>
              </c:txPr>
              <c:showLegendKey val="0"/>
              <c:showVal val="1"/>
              <c:showCatName val="0"/>
              <c:showSerName val="0"/>
              <c:showPercent val="0"/>
              <c:showBubbleSize val="0"/>
            </c:dLbl>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Sheet1!$E$2:$E$3</c:f>
              <c:numCache>
                <c:formatCode>0%</c:formatCode>
                <c:ptCount val="2"/>
                <c:pt idx="0">
                  <c:v>0.15</c:v>
                </c:pt>
                <c:pt idx="1">
                  <c:v>7.0000000000000007E-2</c:v>
                </c:pt>
              </c:numCache>
            </c:numRef>
          </c:val>
        </c:ser>
        <c:dLbls>
          <c:showLegendKey val="0"/>
          <c:showVal val="1"/>
          <c:showCatName val="0"/>
          <c:showSerName val="0"/>
          <c:showPercent val="0"/>
          <c:showBubbleSize val="0"/>
        </c:dLbls>
        <c:gapWidth val="49"/>
        <c:overlap val="100"/>
        <c:axId val="842412808"/>
        <c:axId val="842413200"/>
      </c:barChart>
      <c:catAx>
        <c:axId val="842412808"/>
        <c:scaling>
          <c:orientation val="minMax"/>
        </c:scaling>
        <c:delete val="0"/>
        <c:axPos val="b"/>
        <c:numFmt formatCode="General" sourceLinked="0"/>
        <c:majorTickMark val="none"/>
        <c:minorTickMark val="none"/>
        <c:tickLblPos val="nextTo"/>
        <c:txPr>
          <a:bodyPr/>
          <a:lstStyle/>
          <a:p>
            <a:pPr>
              <a:defRPr b="1"/>
            </a:pPr>
            <a:endParaRPr lang="en-US"/>
          </a:p>
        </c:txPr>
        <c:crossAx val="842413200"/>
        <c:crosses val="autoZero"/>
        <c:auto val="1"/>
        <c:lblAlgn val="ctr"/>
        <c:lblOffset val="100"/>
        <c:noMultiLvlLbl val="0"/>
      </c:catAx>
      <c:valAx>
        <c:axId val="842413200"/>
        <c:scaling>
          <c:orientation val="minMax"/>
        </c:scaling>
        <c:delete val="1"/>
        <c:axPos val="l"/>
        <c:numFmt formatCode="0%" sourceLinked="1"/>
        <c:majorTickMark val="none"/>
        <c:minorTickMark val="none"/>
        <c:tickLblPos val="nextTo"/>
        <c:crossAx val="842412808"/>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918114483840191"/>
          <c:y val="0.19287543691570366"/>
          <c:w val="0.80002960191719641"/>
          <c:h val="0.5510710556934626"/>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Sheet1!$B$2:$B$3</c:f>
              <c:numCache>
                <c:formatCode>0%</c:formatCode>
                <c:ptCount val="2"/>
                <c:pt idx="0">
                  <c:v>0.15</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Sheet1!$C$2:$C$3</c:f>
              <c:numCache>
                <c:formatCode>0%</c:formatCode>
                <c:ptCount val="2"/>
                <c:pt idx="0">
                  <c:v>0.25</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Sheet1!$D$2:$D$3</c:f>
              <c:numCache>
                <c:formatCode>0%</c:formatCode>
                <c:ptCount val="2"/>
                <c:pt idx="0">
                  <c:v>0.41</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Sheet1!$E$2:$E$3</c:f>
              <c:numCache>
                <c:formatCode>0%</c:formatCode>
                <c:ptCount val="2"/>
                <c:pt idx="0">
                  <c:v>0.19</c:v>
                </c:pt>
                <c:pt idx="1">
                  <c:v>0.21</c:v>
                </c:pt>
              </c:numCache>
            </c:numRef>
          </c:val>
        </c:ser>
        <c:dLbls>
          <c:showLegendKey val="0"/>
          <c:showVal val="1"/>
          <c:showCatName val="0"/>
          <c:showSerName val="0"/>
          <c:showPercent val="0"/>
          <c:showBubbleSize val="0"/>
        </c:dLbls>
        <c:gapWidth val="49"/>
        <c:overlap val="100"/>
        <c:axId val="842416728"/>
        <c:axId val="842413592"/>
      </c:barChart>
      <c:catAx>
        <c:axId val="842416728"/>
        <c:scaling>
          <c:orientation val="minMax"/>
        </c:scaling>
        <c:delete val="0"/>
        <c:axPos val="b"/>
        <c:numFmt formatCode="General" sourceLinked="0"/>
        <c:majorTickMark val="none"/>
        <c:minorTickMark val="none"/>
        <c:tickLblPos val="nextTo"/>
        <c:txPr>
          <a:bodyPr/>
          <a:lstStyle/>
          <a:p>
            <a:pPr>
              <a:defRPr b="1"/>
            </a:pPr>
            <a:endParaRPr lang="en-US"/>
          </a:p>
        </c:txPr>
        <c:crossAx val="842413592"/>
        <c:crosses val="autoZero"/>
        <c:auto val="1"/>
        <c:lblAlgn val="ctr"/>
        <c:lblOffset val="100"/>
        <c:noMultiLvlLbl val="0"/>
      </c:catAx>
      <c:valAx>
        <c:axId val="842413592"/>
        <c:scaling>
          <c:orientation val="minMax"/>
        </c:scaling>
        <c:delete val="1"/>
        <c:axPos val="l"/>
        <c:numFmt formatCode="0%" sourceLinked="1"/>
        <c:majorTickMark val="none"/>
        <c:minorTickMark val="none"/>
        <c:tickLblPos val="nextTo"/>
        <c:crossAx val="842416728"/>
        <c:crosses val="autoZero"/>
        <c:crossBetween val="between"/>
      </c:valAx>
    </c:plotArea>
    <c:legend>
      <c:legendPos val="l"/>
      <c:layout>
        <c:manualLayout>
          <c:xMode val="edge"/>
          <c:yMode val="edge"/>
          <c:x val="0"/>
          <c:y val="0.18274962430625072"/>
          <c:w val="0.23970081471335861"/>
          <c:h val="0.582991884059356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777543825746441"/>
          <c:y val="5.6335256474622723E-2"/>
          <c:w val="0.73438504388949055"/>
          <c:h val="0.63962506805655384"/>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Sheet1!$B$2:$B$3</c:f>
              <c:numCache>
                <c:formatCode>0%</c:formatCode>
                <c:ptCount val="2"/>
                <c:pt idx="0">
                  <c:v>0.92</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Sheet1!$C$2:$C$3</c:f>
              <c:numCache>
                <c:formatCode>0%</c:formatCode>
                <c:ptCount val="2"/>
                <c:pt idx="0">
                  <c:v>0.08</c:v>
                </c:pt>
                <c:pt idx="1">
                  <c:v>0.16</c:v>
                </c:pt>
              </c:numCache>
            </c:numRef>
          </c:val>
        </c:ser>
        <c:dLbls>
          <c:showLegendKey val="0"/>
          <c:showVal val="1"/>
          <c:showCatName val="0"/>
          <c:showSerName val="0"/>
          <c:showPercent val="0"/>
          <c:showBubbleSize val="0"/>
        </c:dLbls>
        <c:gapWidth val="49"/>
        <c:overlap val="100"/>
        <c:axId val="842437504"/>
        <c:axId val="842434368"/>
      </c:barChart>
      <c:catAx>
        <c:axId val="842437504"/>
        <c:scaling>
          <c:orientation val="minMax"/>
        </c:scaling>
        <c:delete val="0"/>
        <c:axPos val="b"/>
        <c:numFmt formatCode="General" sourceLinked="0"/>
        <c:majorTickMark val="none"/>
        <c:minorTickMark val="none"/>
        <c:tickLblPos val="nextTo"/>
        <c:txPr>
          <a:bodyPr/>
          <a:lstStyle/>
          <a:p>
            <a:pPr>
              <a:defRPr b="1"/>
            </a:pPr>
            <a:endParaRPr lang="en-US"/>
          </a:p>
        </c:txPr>
        <c:crossAx val="842434368"/>
        <c:crosses val="autoZero"/>
        <c:auto val="1"/>
        <c:lblAlgn val="ctr"/>
        <c:lblOffset val="100"/>
        <c:noMultiLvlLbl val="0"/>
      </c:catAx>
      <c:valAx>
        <c:axId val="842434368"/>
        <c:scaling>
          <c:orientation val="minMax"/>
          <c:max val="1"/>
          <c:min val="0"/>
        </c:scaling>
        <c:delete val="1"/>
        <c:axPos val="l"/>
        <c:numFmt formatCode="0%" sourceLinked="1"/>
        <c:majorTickMark val="out"/>
        <c:minorTickMark val="none"/>
        <c:tickLblPos val="nextTo"/>
        <c:crossAx val="842437504"/>
        <c:crosses val="autoZero"/>
        <c:crossBetween val="between"/>
      </c:valAx>
    </c:plotArea>
    <c:legend>
      <c:legendPos val="l"/>
      <c:layout>
        <c:manualLayout>
          <c:xMode val="edge"/>
          <c:yMode val="edge"/>
          <c:x val="0"/>
          <c:y val="0.10390324658299026"/>
          <c:w val="0.31088903561215137"/>
          <c:h val="0.55497205443970865"/>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Manchester</c:v>
                </c:pt>
                <c:pt idx="1">
                  <c:v>Holiday visitors to UK</c:v>
                </c:pt>
              </c:strCache>
            </c:strRef>
          </c:cat>
          <c:val>
            <c:numRef>
              <c:f>Sheet1!$B$2:$B$4</c:f>
              <c:numCache>
                <c:formatCode>_-[$£-809]* #,##0_-;\-[$£-809]* #,##0_-;_-[$£-809]* "-"??_-;_-@_-</c:formatCode>
                <c:ptCount val="2"/>
                <c:pt idx="0">
                  <c:v>391</c:v>
                </c:pt>
                <c:pt idx="1">
                  <c:v>644</c:v>
                </c:pt>
              </c:numCache>
            </c:numRef>
          </c:val>
        </c:ser>
        <c:dLbls>
          <c:showLegendKey val="0"/>
          <c:showVal val="0"/>
          <c:showCatName val="0"/>
          <c:showSerName val="0"/>
          <c:showPercent val="0"/>
          <c:showBubbleSize val="0"/>
        </c:dLbls>
        <c:gapWidth val="102"/>
        <c:axId val="842428880"/>
        <c:axId val="842427704"/>
      </c:barChart>
      <c:catAx>
        <c:axId val="842428880"/>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42427704"/>
        <c:crosses val="autoZero"/>
        <c:auto val="1"/>
        <c:lblAlgn val="ctr"/>
        <c:lblOffset val="100"/>
        <c:noMultiLvlLbl val="0"/>
      </c:catAx>
      <c:valAx>
        <c:axId val="842427704"/>
        <c:scaling>
          <c:orientation val="minMax"/>
          <c:max val="1000"/>
        </c:scaling>
        <c:delete val="1"/>
        <c:axPos val="l"/>
        <c:numFmt formatCode="_-[$£-809]* #,##0_-;\-[$£-809]* #,##0_-;_-[$£-809]* &quot;-&quot;??_-;_-@_-" sourceLinked="1"/>
        <c:majorTickMark val="out"/>
        <c:minorTickMark val="none"/>
        <c:tickLblPos val="nextTo"/>
        <c:crossAx val="842428880"/>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Manchester</c:v>
                </c:pt>
                <c:pt idx="1">
                  <c:v>Holiday visitors to UK</c:v>
                </c:pt>
              </c:strCache>
            </c:strRef>
          </c:cat>
          <c:val>
            <c:numRef>
              <c:f>Sheet1!$B$2:$B$4</c:f>
              <c:numCache>
                <c:formatCode>_-[$£-809]* #,##0_-;\-[$£-809]* #,##0_-;_-[$£-809]* "-"??_-;_-@_-</c:formatCode>
                <c:ptCount val="2"/>
                <c:pt idx="0">
                  <c:v>89</c:v>
                </c:pt>
                <c:pt idx="1">
                  <c:v>101</c:v>
                </c:pt>
              </c:numCache>
            </c:numRef>
          </c:val>
        </c:ser>
        <c:dLbls>
          <c:showLegendKey val="0"/>
          <c:showVal val="0"/>
          <c:showCatName val="0"/>
          <c:showSerName val="0"/>
          <c:showPercent val="0"/>
          <c:showBubbleSize val="0"/>
        </c:dLbls>
        <c:gapWidth val="102"/>
        <c:axId val="842435544"/>
        <c:axId val="842429272"/>
      </c:barChart>
      <c:catAx>
        <c:axId val="842435544"/>
        <c:scaling>
          <c:orientation val="minMax"/>
        </c:scaling>
        <c:delete val="0"/>
        <c:axPos val="b"/>
        <c:numFmt formatCode="General" sourceLinked="0"/>
        <c:majorTickMark val="out"/>
        <c:minorTickMark val="none"/>
        <c:tickLblPos val="nextTo"/>
        <c:txPr>
          <a:bodyPr/>
          <a:lstStyle/>
          <a:p>
            <a:pPr>
              <a:defRPr sz="900" b="1"/>
            </a:pPr>
            <a:endParaRPr lang="en-US"/>
          </a:p>
        </c:txPr>
        <c:crossAx val="842429272"/>
        <c:crosses val="autoZero"/>
        <c:auto val="1"/>
        <c:lblAlgn val="ctr"/>
        <c:lblOffset val="100"/>
        <c:noMultiLvlLbl val="0"/>
      </c:catAx>
      <c:valAx>
        <c:axId val="842429272"/>
        <c:scaling>
          <c:orientation val="minMax"/>
          <c:max val="1000"/>
        </c:scaling>
        <c:delete val="1"/>
        <c:axPos val="l"/>
        <c:numFmt formatCode="_-[$£-809]* #,##0_-;\-[$£-809]* #,##0_-;_-[$£-809]* &quot;-&quot;??_-;_-@_-" sourceLinked="1"/>
        <c:majorTickMark val="out"/>
        <c:minorTickMark val="none"/>
        <c:tickLblPos val="nextTo"/>
        <c:crossAx val="842435544"/>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Sheet1!$B$2:$B$3</c:f>
              <c:numCache>
                <c:formatCode>0%</c:formatCode>
                <c:ptCount val="2"/>
                <c:pt idx="0">
                  <c:v>0.05</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Sheet1!$C$2:$C$3</c:f>
              <c:numCache>
                <c:formatCode>0%</c:formatCode>
                <c:ptCount val="2"/>
                <c:pt idx="0">
                  <c:v>0.87</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Manchester</c:v>
                </c:pt>
                <c:pt idx="1">
                  <c:v>Holiday visitors to UK</c:v>
                </c:pt>
              </c:strCache>
            </c:strRef>
          </c:cat>
          <c:val>
            <c:numRef>
              <c:f>Sheet1!$D$2:$D$3</c:f>
              <c:numCache>
                <c:formatCode>0%</c:formatCode>
                <c:ptCount val="2"/>
                <c:pt idx="0">
                  <c:v>0.08</c:v>
                </c:pt>
                <c:pt idx="1">
                  <c:v>0.15</c:v>
                </c:pt>
              </c:numCache>
            </c:numRef>
          </c:val>
        </c:ser>
        <c:dLbls>
          <c:showLegendKey val="0"/>
          <c:showVal val="1"/>
          <c:showCatName val="0"/>
          <c:showSerName val="0"/>
          <c:showPercent val="0"/>
          <c:showBubbleSize val="0"/>
        </c:dLbls>
        <c:gapWidth val="49"/>
        <c:overlap val="100"/>
        <c:axId val="842425352"/>
        <c:axId val="842430448"/>
      </c:barChart>
      <c:catAx>
        <c:axId val="842425352"/>
        <c:scaling>
          <c:orientation val="minMax"/>
        </c:scaling>
        <c:delete val="0"/>
        <c:axPos val="b"/>
        <c:numFmt formatCode="General" sourceLinked="0"/>
        <c:majorTickMark val="none"/>
        <c:minorTickMark val="none"/>
        <c:tickLblPos val="nextTo"/>
        <c:txPr>
          <a:bodyPr/>
          <a:lstStyle/>
          <a:p>
            <a:pPr>
              <a:defRPr b="1"/>
            </a:pPr>
            <a:endParaRPr lang="en-US"/>
          </a:p>
        </c:txPr>
        <c:crossAx val="842430448"/>
        <c:crosses val="autoZero"/>
        <c:auto val="1"/>
        <c:lblAlgn val="ctr"/>
        <c:lblOffset val="100"/>
        <c:noMultiLvlLbl val="0"/>
      </c:catAx>
      <c:valAx>
        <c:axId val="842430448"/>
        <c:scaling>
          <c:orientation val="minMax"/>
        </c:scaling>
        <c:delete val="1"/>
        <c:axPos val="l"/>
        <c:numFmt formatCode="0%" sourceLinked="1"/>
        <c:majorTickMark val="none"/>
        <c:minorTickMark val="none"/>
        <c:tickLblPos val="nextTo"/>
        <c:crossAx val="842425352"/>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  North West</c:v>
                </c:pt>
                <c:pt idx="1">
                  <c:v>  London</c:v>
                </c:pt>
                <c:pt idx="2">
                  <c:v> South East (excl.London)</c:v>
                </c:pt>
                <c:pt idx="3">
                  <c:v>  West Mids</c:v>
                </c:pt>
                <c:pt idx="4">
                  <c:v>  North East</c:v>
                </c:pt>
              </c:strCache>
            </c:strRef>
          </c:cat>
          <c:val>
            <c:numRef>
              <c:f>Sheet1!$B$2:$B$6</c:f>
              <c:numCache>
                <c:formatCode>0%</c:formatCode>
                <c:ptCount val="5"/>
                <c:pt idx="0">
                  <c:v>0.64675631626254892</c:v>
                </c:pt>
                <c:pt idx="1">
                  <c:v>0.23774650480285001</c:v>
                </c:pt>
                <c:pt idx="2">
                  <c:v>8.3693862964447002E-2</c:v>
                </c:pt>
                <c:pt idx="3">
                  <c:v>8.0042992820090805E-3</c:v>
                </c:pt>
                <c:pt idx="4">
                  <c:v>6.9362471708125295E-3</c:v>
                </c:pt>
              </c:numCache>
            </c:numRef>
          </c:val>
        </c:ser>
        <c:dLbls>
          <c:showLegendKey val="0"/>
          <c:showVal val="0"/>
          <c:showCatName val="0"/>
          <c:showSerName val="0"/>
          <c:showPercent val="0"/>
          <c:showBubbleSize val="0"/>
        </c:dLbls>
        <c:gapWidth val="150"/>
        <c:axId val="842428096"/>
        <c:axId val="842431624"/>
      </c:barChart>
      <c:catAx>
        <c:axId val="842428096"/>
        <c:scaling>
          <c:orientation val="maxMin"/>
        </c:scaling>
        <c:delete val="0"/>
        <c:axPos val="l"/>
        <c:numFmt formatCode="General" sourceLinked="1"/>
        <c:majorTickMark val="out"/>
        <c:minorTickMark val="none"/>
        <c:tickLblPos val="nextTo"/>
        <c:crossAx val="842431624"/>
        <c:crosses val="autoZero"/>
        <c:auto val="1"/>
        <c:lblAlgn val="ctr"/>
        <c:lblOffset val="100"/>
        <c:noMultiLvlLbl val="0"/>
      </c:catAx>
      <c:valAx>
        <c:axId val="842431624"/>
        <c:scaling>
          <c:orientation val="minMax"/>
        </c:scaling>
        <c:delete val="1"/>
        <c:axPos val="t"/>
        <c:numFmt formatCode="0%" sourceLinked="1"/>
        <c:majorTickMark val="out"/>
        <c:minorTickMark val="none"/>
        <c:tickLblPos val="nextTo"/>
        <c:crossAx val="842428096"/>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 Liverpool</c:v>
                </c:pt>
                <c:pt idx="1">
                  <c:v> York</c:v>
                </c:pt>
                <c:pt idx="2">
                  <c:v> Blackpool</c:v>
                </c:pt>
                <c:pt idx="3">
                  <c:v> Chester</c:v>
                </c:pt>
                <c:pt idx="4">
                  <c:v> Conwy</c:v>
                </c:pt>
              </c:strCache>
            </c:strRef>
          </c:cat>
          <c:val>
            <c:numRef>
              <c:f>Sheet1!$B$2:$B$6</c:f>
              <c:numCache>
                <c:formatCode>0%</c:formatCode>
                <c:ptCount val="5"/>
                <c:pt idx="0">
                  <c:v>0.6</c:v>
                </c:pt>
                <c:pt idx="1">
                  <c:v>0.28999999999999998</c:v>
                </c:pt>
                <c:pt idx="2">
                  <c:v>0.18</c:v>
                </c:pt>
                <c:pt idx="3">
                  <c:v>0.14000000000000001</c:v>
                </c:pt>
                <c:pt idx="4">
                  <c:v>0.13</c:v>
                </c:pt>
              </c:numCache>
            </c:numRef>
          </c:val>
        </c:ser>
        <c:ser>
          <c:idx val="1"/>
          <c:order val="1"/>
          <c:tx>
            <c:strRef>
              <c:f>Sheet1!$C$1</c:f>
              <c:strCache>
                <c:ptCount val="1"/>
                <c:pt idx="0">
                  <c:v>Holiday visitor to UK</c:v>
                </c:pt>
              </c:strCache>
            </c:strRef>
          </c:tx>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 Liverpool</c:v>
                </c:pt>
                <c:pt idx="1">
                  <c:v> York</c:v>
                </c:pt>
                <c:pt idx="2">
                  <c:v> Blackpool</c:v>
                </c:pt>
                <c:pt idx="3">
                  <c:v> Chester</c:v>
                </c:pt>
                <c:pt idx="4">
                  <c:v> Conwy</c:v>
                </c:pt>
              </c:strCache>
            </c:strRef>
          </c:cat>
          <c:val>
            <c:numRef>
              <c:f>Sheet1!$C$2:$C$6</c:f>
            </c:numRef>
          </c:val>
        </c:ser>
        <c:dLbls>
          <c:showLegendKey val="0"/>
          <c:showVal val="0"/>
          <c:showCatName val="0"/>
          <c:showSerName val="0"/>
          <c:showPercent val="0"/>
          <c:showBubbleSize val="0"/>
        </c:dLbls>
        <c:gapWidth val="150"/>
        <c:axId val="842431232"/>
        <c:axId val="842432016"/>
      </c:barChart>
      <c:catAx>
        <c:axId val="842431232"/>
        <c:scaling>
          <c:orientation val="maxMin"/>
        </c:scaling>
        <c:delete val="0"/>
        <c:axPos val="l"/>
        <c:numFmt formatCode="General" sourceLinked="1"/>
        <c:majorTickMark val="out"/>
        <c:minorTickMark val="none"/>
        <c:tickLblPos val="nextTo"/>
        <c:crossAx val="842432016"/>
        <c:crosses val="autoZero"/>
        <c:auto val="1"/>
        <c:lblAlgn val="ctr"/>
        <c:lblOffset val="100"/>
        <c:noMultiLvlLbl val="0"/>
      </c:catAx>
      <c:valAx>
        <c:axId val="842432016"/>
        <c:scaling>
          <c:orientation val="minMax"/>
        </c:scaling>
        <c:delete val="1"/>
        <c:axPos val="t"/>
        <c:numFmt formatCode="0%" sourceLinked="1"/>
        <c:majorTickMark val="out"/>
        <c:minorTickMark val="none"/>
        <c:tickLblPos val="nextTo"/>
        <c:crossAx val="842431232"/>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Manchester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341</c:v>
                </c:pt>
                <c:pt idx="1">
                  <c:v>419</c:v>
                </c:pt>
                <c:pt idx="2">
                  <c:v>469</c:v>
                </c:pt>
                <c:pt idx="3">
                  <c:v>485</c:v>
                </c:pt>
                <c:pt idx="4">
                  <c:v>475</c:v>
                </c:pt>
              </c:numCache>
            </c:numRef>
          </c:val>
        </c:ser>
        <c:ser>
          <c:idx val="1"/>
          <c:order val="1"/>
          <c:tx>
            <c:strRef>
              <c:f>Sheet1!$C$1</c:f>
              <c:strCache>
                <c:ptCount val="1"/>
                <c:pt idx="0">
                  <c:v>Manchester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76</c:v>
                </c:pt>
                <c:pt idx="1">
                  <c:v>86</c:v>
                </c:pt>
                <c:pt idx="2">
                  <c:v>86</c:v>
                </c:pt>
                <c:pt idx="3">
                  <c:v>104</c:v>
                </c:pt>
                <c:pt idx="4">
                  <c:v>110</c:v>
                </c:pt>
              </c:numCache>
            </c:numRef>
          </c:val>
        </c:ser>
        <c:dLbls>
          <c:showLegendKey val="0"/>
          <c:showVal val="0"/>
          <c:showCatName val="0"/>
          <c:showSerName val="0"/>
          <c:showPercent val="0"/>
          <c:showBubbleSize val="0"/>
        </c:dLbls>
        <c:gapWidth val="219"/>
        <c:axId val="842455144"/>
        <c:axId val="84245592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842455144"/>
        <c:axId val="842455928"/>
      </c:lineChart>
      <c:catAx>
        <c:axId val="842455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42455928"/>
        <c:crosses val="autoZero"/>
        <c:auto val="1"/>
        <c:lblAlgn val="ctr"/>
        <c:lblOffset val="100"/>
        <c:noMultiLvlLbl val="0"/>
      </c:catAx>
      <c:valAx>
        <c:axId val="842455928"/>
        <c:scaling>
          <c:orientation val="minMax"/>
        </c:scaling>
        <c:delete val="1"/>
        <c:axPos val="l"/>
        <c:numFmt formatCode="General" sourceLinked="1"/>
        <c:majorTickMark val="none"/>
        <c:minorTickMark val="none"/>
        <c:tickLblPos val="nextTo"/>
        <c:crossAx val="84245514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842456712"/>
        <c:axId val="842457496"/>
      </c:lineChart>
      <c:catAx>
        <c:axId val="842456712"/>
        <c:scaling>
          <c:orientation val="minMax"/>
        </c:scaling>
        <c:delete val="1"/>
        <c:axPos val="b"/>
        <c:numFmt formatCode="General" sourceLinked="0"/>
        <c:majorTickMark val="out"/>
        <c:minorTickMark val="none"/>
        <c:tickLblPos val="nextTo"/>
        <c:crossAx val="842457496"/>
        <c:crosses val="autoZero"/>
        <c:auto val="1"/>
        <c:lblAlgn val="ctr"/>
        <c:lblOffset val="100"/>
        <c:noMultiLvlLbl val="0"/>
      </c:catAx>
      <c:valAx>
        <c:axId val="842457496"/>
        <c:scaling>
          <c:orientation val="minMax"/>
        </c:scaling>
        <c:delete val="1"/>
        <c:axPos val="l"/>
        <c:numFmt formatCode="General" sourceLinked="1"/>
        <c:majorTickMark val="out"/>
        <c:minorTickMark val="none"/>
        <c:tickLblPos val="nextTo"/>
        <c:crossAx val="8424567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xPr>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Manchester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932</c:v>
                </c:pt>
                <c:pt idx="1">
                  <c:v>991</c:v>
                </c:pt>
                <c:pt idx="2">
                  <c:v>994</c:v>
                </c:pt>
                <c:pt idx="3">
                  <c:v>1152</c:v>
                </c:pt>
                <c:pt idx="4">
                  <c:v>1191</c:v>
                </c:pt>
              </c:numCache>
            </c:numRef>
          </c:val>
        </c:ser>
        <c:ser>
          <c:idx val="1"/>
          <c:order val="1"/>
          <c:tx>
            <c:strRef>
              <c:f>Sheet1!$C$1</c:f>
              <c:strCache>
                <c:ptCount val="1"/>
                <c:pt idx="0">
                  <c:v>Manchester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215</c:v>
                </c:pt>
                <c:pt idx="1">
                  <c:v>222</c:v>
                </c:pt>
                <c:pt idx="2">
                  <c:v>229</c:v>
                </c:pt>
                <c:pt idx="3">
                  <c:v>268</c:v>
                </c:pt>
                <c:pt idx="4">
                  <c:v>272</c:v>
                </c:pt>
              </c:numCache>
            </c:numRef>
          </c:val>
        </c:ser>
        <c:dLbls>
          <c:showLegendKey val="0"/>
          <c:showVal val="0"/>
          <c:showCatName val="0"/>
          <c:showSerName val="0"/>
          <c:showPercent val="0"/>
          <c:showBubbleSize val="0"/>
        </c:dLbls>
        <c:gapWidth val="219"/>
        <c:axId val="842458280"/>
        <c:axId val="84246102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842458280"/>
        <c:axId val="842461024"/>
      </c:lineChart>
      <c:catAx>
        <c:axId val="842458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42461024"/>
        <c:crosses val="autoZero"/>
        <c:auto val="1"/>
        <c:lblAlgn val="ctr"/>
        <c:lblOffset val="100"/>
        <c:noMultiLvlLbl val="0"/>
      </c:catAx>
      <c:valAx>
        <c:axId val="842461024"/>
        <c:scaling>
          <c:orientation val="minMax"/>
        </c:scaling>
        <c:delete val="1"/>
        <c:axPos val="l"/>
        <c:numFmt formatCode="General" sourceLinked="1"/>
        <c:majorTickMark val="none"/>
        <c:minorTickMark val="none"/>
        <c:tickLblPos val="nextTo"/>
        <c:crossAx val="84245828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Manchester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Manchester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842450440"/>
        <c:axId val="842459064"/>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842450440"/>
        <c:axId val="842459064"/>
      </c:lineChart>
      <c:catAx>
        <c:axId val="842450440"/>
        <c:scaling>
          <c:orientation val="minMax"/>
        </c:scaling>
        <c:delete val="1"/>
        <c:axPos val="b"/>
        <c:numFmt formatCode="General" sourceLinked="1"/>
        <c:majorTickMark val="none"/>
        <c:minorTickMark val="none"/>
        <c:tickLblPos val="nextTo"/>
        <c:crossAx val="842459064"/>
        <c:crosses val="autoZero"/>
        <c:auto val="1"/>
        <c:lblAlgn val="ctr"/>
        <c:lblOffset val="100"/>
        <c:noMultiLvlLbl val="0"/>
      </c:catAx>
      <c:valAx>
        <c:axId val="842459064"/>
        <c:scaling>
          <c:orientation val="minMax"/>
        </c:scaling>
        <c:delete val="1"/>
        <c:axPos val="l"/>
        <c:numFmt formatCode="General" sourceLinked="1"/>
        <c:majorTickMark val="none"/>
        <c:minorTickMark val="none"/>
        <c:tickLblPos val="nextTo"/>
        <c:crossAx val="842450440"/>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842461416"/>
        <c:axId val="842461808"/>
      </c:lineChart>
      <c:catAx>
        <c:axId val="842461416"/>
        <c:scaling>
          <c:orientation val="minMax"/>
        </c:scaling>
        <c:delete val="1"/>
        <c:axPos val="b"/>
        <c:numFmt formatCode="General" sourceLinked="0"/>
        <c:majorTickMark val="out"/>
        <c:minorTickMark val="none"/>
        <c:tickLblPos val="nextTo"/>
        <c:crossAx val="842461808"/>
        <c:crosses val="autoZero"/>
        <c:auto val="1"/>
        <c:lblAlgn val="ctr"/>
        <c:lblOffset val="100"/>
        <c:noMultiLvlLbl val="0"/>
      </c:catAx>
      <c:valAx>
        <c:axId val="842461808"/>
        <c:scaling>
          <c:orientation val="minMax"/>
        </c:scaling>
        <c:delete val="1"/>
        <c:axPos val="l"/>
        <c:numFmt formatCode="#,##0" sourceLinked="1"/>
        <c:majorTickMark val="out"/>
        <c:minorTickMark val="none"/>
        <c:tickLblPos val="nextTo"/>
        <c:crossAx val="8424614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842463768"/>
        <c:axId val="842424176"/>
      </c:lineChart>
      <c:catAx>
        <c:axId val="842463768"/>
        <c:scaling>
          <c:orientation val="minMax"/>
        </c:scaling>
        <c:delete val="1"/>
        <c:axPos val="b"/>
        <c:numFmt formatCode="General" sourceLinked="0"/>
        <c:majorTickMark val="out"/>
        <c:minorTickMark val="none"/>
        <c:tickLblPos val="nextTo"/>
        <c:crossAx val="842424176"/>
        <c:crosses val="autoZero"/>
        <c:auto val="1"/>
        <c:lblAlgn val="ctr"/>
        <c:lblOffset val="100"/>
        <c:noMultiLvlLbl val="0"/>
      </c:catAx>
      <c:valAx>
        <c:axId val="842424176"/>
        <c:scaling>
          <c:orientation val="minMax"/>
        </c:scaling>
        <c:delete val="1"/>
        <c:axPos val="l"/>
        <c:numFmt formatCode="General" sourceLinked="1"/>
        <c:majorTickMark val="out"/>
        <c:minorTickMark val="none"/>
        <c:tickLblPos val="nextTo"/>
        <c:crossAx val="842463768"/>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0.20774374441263849"/>
          <c:w val="0.99897384094165476"/>
          <c:h val="0.30760588520361326"/>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Manchester Holiday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0.45</c:v>
                </c:pt>
                <c:pt idx="1">
                  <c:v>0.49</c:v>
                </c:pt>
                <c:pt idx="2">
                  <c:v>0.4</c:v>
                </c:pt>
                <c:pt idx="3">
                  <c:v>0.33</c:v>
                </c:pt>
                <c:pt idx="4">
                  <c:v>0.3</c:v>
                </c:pt>
                <c:pt idx="5">
                  <c:v>0.14000000000000001</c:v>
                </c:pt>
                <c:pt idx="6">
                  <c:v>0.21</c:v>
                </c:pt>
                <c:pt idx="7">
                  <c:v>0.18</c:v>
                </c:pt>
                <c:pt idx="8">
                  <c:v>7.0000000000000007E-2</c:v>
                </c:pt>
              </c:numCache>
            </c:numRef>
          </c:val>
        </c:ser>
        <c:dLbls>
          <c:showLegendKey val="0"/>
          <c:showVal val="0"/>
          <c:showCatName val="0"/>
          <c:showSerName val="0"/>
          <c:showPercent val="0"/>
          <c:showBubbleSize val="0"/>
        </c:dLbls>
        <c:gapWidth val="30"/>
        <c:axId val="842460240"/>
        <c:axId val="842422608"/>
      </c:barChart>
      <c:catAx>
        <c:axId val="842460240"/>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842422608"/>
        <c:crosses val="autoZero"/>
        <c:auto val="1"/>
        <c:lblAlgn val="ctr"/>
        <c:lblOffset val="100"/>
        <c:noMultiLvlLbl val="0"/>
      </c:catAx>
      <c:valAx>
        <c:axId val="842422608"/>
        <c:scaling>
          <c:orientation val="minMax"/>
        </c:scaling>
        <c:delete val="1"/>
        <c:axPos val="l"/>
        <c:majorGridlines>
          <c:spPr>
            <a:ln>
              <a:noFill/>
            </a:ln>
          </c:spPr>
        </c:majorGridlines>
        <c:numFmt formatCode="0%" sourceLinked="1"/>
        <c:majorTickMark val="out"/>
        <c:minorTickMark val="none"/>
        <c:tickLblPos val="nextTo"/>
        <c:crossAx val="842460240"/>
        <c:crosses val="autoZero"/>
        <c:crossBetween val="between"/>
      </c:valAx>
    </c:plotArea>
    <c:legend>
      <c:legendPos val="r"/>
      <c:layout>
        <c:manualLayout>
          <c:xMode val="edge"/>
          <c:yMode val="edge"/>
          <c:x val="0.33189129686285296"/>
          <c:y val="1.9092597442079567E-2"/>
          <c:w val="0.66428193371512845"/>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layout/>
      <c:overlay val="0"/>
      <c:spPr>
        <a:noFill/>
        <a:ln>
          <a:noFill/>
        </a:ln>
        <a:effectLst/>
      </c:spPr>
    </c:title>
    <c:autoTitleDeleted val="0"/>
    <c:plotArea>
      <c:layout>
        <c:manualLayout>
          <c:layoutTarget val="inner"/>
          <c:xMode val="edge"/>
          <c:yMode val="edge"/>
          <c:x val="4.4391780180293543E-2"/>
          <c:y val="0.33480297980116719"/>
          <c:w val="0.9112164396394129"/>
          <c:h val="0.53212796883018787"/>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Manchester</c:v>
                </c:pt>
                <c:pt idx="1">
                  <c:v>All visits to UK</c:v>
                </c:pt>
              </c:strCache>
            </c:strRef>
          </c:cat>
          <c:val>
            <c:numRef>
              <c:f>Sheet1!$B$2:$B$3</c:f>
              <c:numCache>
                <c:formatCode>0%</c:formatCode>
                <c:ptCount val="2"/>
                <c:pt idx="0">
                  <c:v>0.17</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Manchester</c:v>
                </c:pt>
                <c:pt idx="1">
                  <c:v>All visits to UK</c:v>
                </c:pt>
              </c:strCache>
            </c:strRef>
          </c:cat>
          <c:val>
            <c:numRef>
              <c:f>Sheet1!$C$2:$C$3</c:f>
              <c:numCache>
                <c:formatCode>0%</c:formatCode>
                <c:ptCount val="2"/>
                <c:pt idx="0">
                  <c:v>0.27</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Manchester</c:v>
                </c:pt>
                <c:pt idx="1">
                  <c:v>All visits to UK</c:v>
                </c:pt>
              </c:strCache>
            </c:strRef>
          </c:cat>
          <c:val>
            <c:numRef>
              <c:f>Sheet1!$D$2:$D$3</c:f>
              <c:numCache>
                <c:formatCode>0%</c:formatCode>
                <c:ptCount val="2"/>
                <c:pt idx="0">
                  <c:v>0.33</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All visits to Manchester</c:v>
                </c:pt>
                <c:pt idx="1">
                  <c:v>All visits to UK</c:v>
                </c:pt>
              </c:strCache>
            </c:strRef>
          </c:cat>
          <c:val>
            <c:numRef>
              <c:f>Sheet1!$E$2:$E$3</c:f>
              <c:numCache>
                <c:formatCode>0%</c:formatCode>
                <c:ptCount val="2"/>
                <c:pt idx="0">
                  <c:v>0.23</c:v>
                </c:pt>
                <c:pt idx="1">
                  <c:v>0.39</c:v>
                </c:pt>
              </c:numCache>
            </c:numRef>
          </c:val>
        </c:ser>
        <c:dLbls>
          <c:showLegendKey val="0"/>
          <c:showVal val="0"/>
          <c:showCatName val="0"/>
          <c:showSerName val="0"/>
          <c:showPercent val="0"/>
          <c:showBubbleSize val="0"/>
        </c:dLbls>
        <c:gapWidth val="100"/>
        <c:overlap val="100"/>
        <c:axId val="842420648"/>
        <c:axId val="842419472"/>
      </c:barChart>
      <c:catAx>
        <c:axId val="842420648"/>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42419472"/>
        <c:crosses val="autoZero"/>
        <c:auto val="1"/>
        <c:lblAlgn val="ctr"/>
        <c:lblOffset val="100"/>
        <c:noMultiLvlLbl val="0"/>
      </c:catAx>
      <c:valAx>
        <c:axId val="842419472"/>
        <c:scaling>
          <c:orientation val="maxMin"/>
        </c:scaling>
        <c:delete val="1"/>
        <c:axPos val="l"/>
        <c:numFmt formatCode="0%" sourceLinked="1"/>
        <c:majorTickMark val="out"/>
        <c:minorTickMark val="none"/>
        <c:tickLblPos val="nextTo"/>
        <c:crossAx val="842420648"/>
        <c:crosses val="autoZero"/>
        <c:crossBetween val="between"/>
      </c:valAx>
      <c:spPr>
        <a:noFill/>
        <a:ln>
          <a:noFill/>
        </a:ln>
        <a:effectLst/>
      </c:spPr>
    </c:plotArea>
    <c:legend>
      <c:legendPos val="b"/>
      <c:layout>
        <c:manualLayout>
          <c:xMode val="edge"/>
          <c:yMode val="edge"/>
          <c:x val="6.4569862080426976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pPr/>
              <a:t>3</a:t>
            </a:fld>
            <a:endParaRPr lang="en-GB" dirty="0"/>
          </a:p>
        </p:txBody>
      </p:sp>
    </p:spTree>
    <p:extLst>
      <p:ext uri="{BB962C8B-B14F-4D97-AF65-F5344CB8AC3E}">
        <p14:creationId xmlns:p14="http://schemas.microsoft.com/office/powerpoint/2010/main" val="37475567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 Id="rId4" Type="http://schemas.openxmlformats.org/officeDocument/2006/relationships/chart" Target="../charts/char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Manchester</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72166" y="3982922"/>
            <a:ext cx="3649362" cy="2071013"/>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4647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31839"/>
          <a:ext cx="2999088" cy="25987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5" name="Chart 34"/>
          <p:cNvGraphicFramePr/>
          <p:nvPr>
            <p:extLst/>
          </p:nvPr>
        </p:nvGraphicFramePr>
        <p:xfrm>
          <a:off x="5720832" y="4137660"/>
          <a:ext cx="2867544" cy="1229730"/>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Manchester</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17208"/>
          <a:ext cx="2999088" cy="2598738"/>
        </p:xfrm>
        <a:graphic>
          <a:graphicData uri="http://schemas.openxmlformats.org/drawingml/2006/chart">
            <c:chart xmlns:c="http://schemas.openxmlformats.org/drawingml/2006/chart" xmlns:r="http://schemas.openxmlformats.org/officeDocument/2006/relationships" r:id="rId5"/>
          </a:graphicData>
        </a:graphic>
      </p:graphicFrame>
      <p:sp>
        <p:nvSpPr>
          <p:cNvPr id="15" name="Rectangle 14"/>
          <p:cNvSpPr/>
          <p:nvPr/>
        </p:nvSpPr>
        <p:spPr>
          <a:xfrm>
            <a:off x="5914768"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6" name="Rectangle 15"/>
          <p:cNvSpPr/>
          <p:nvPr/>
        </p:nvSpPr>
        <p:spPr>
          <a:xfrm>
            <a:off x="3180053"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Rectangle 16"/>
          <p:cNvSpPr/>
          <p:nvPr/>
        </p:nvSpPr>
        <p:spPr>
          <a:xfrm>
            <a:off x="445338"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8" name="Chart Placeholder 8"/>
          <p:cNvGraphicFramePr>
            <a:graphicFrameLocks/>
          </p:cNvGraphicFramePr>
          <p:nvPr>
            <p:extLst/>
          </p:nvPr>
        </p:nvGraphicFramePr>
        <p:xfrm>
          <a:off x="4777946" y="3466669"/>
          <a:ext cx="3872822" cy="316727"/>
        </p:xfrm>
        <a:graphic>
          <a:graphicData uri="http://schemas.openxmlformats.org/drawingml/2006/chart">
            <c:chart xmlns:c="http://schemas.openxmlformats.org/drawingml/2006/chart" xmlns:r="http://schemas.openxmlformats.org/officeDocument/2006/relationships" r:id="rId6"/>
          </a:graphicData>
        </a:graphic>
      </p:graphicFrame>
      <p:sp>
        <p:nvSpPr>
          <p:cNvPr id="21" name="Title 1"/>
          <p:cNvSpPr txBox="1">
            <a:spLocks/>
          </p:cNvSpPr>
          <p:nvPr/>
        </p:nvSpPr>
        <p:spPr>
          <a:xfrm>
            <a:off x="445338" y="2037246"/>
            <a:ext cx="8149762" cy="58083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to Manchester 3 year average for 2014-16*</a:t>
            </a:r>
            <a:endParaRPr lang="en-GB" sz="1400" b="1" dirty="0">
              <a:solidFill>
                <a:schemeClr val="tx1"/>
              </a:solidFill>
            </a:endParaRPr>
          </a:p>
        </p:txBody>
      </p:sp>
      <p:sp>
        <p:nvSpPr>
          <p:cNvPr id="22" name="Rectangle 21"/>
          <p:cNvSpPr/>
          <p:nvPr/>
        </p:nvSpPr>
        <p:spPr>
          <a:xfrm>
            <a:off x="442141" y="238947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3" name="Rectangle 22"/>
          <p:cNvSpPr/>
          <p:nvPr/>
        </p:nvSpPr>
        <p:spPr>
          <a:xfrm>
            <a:off x="3181338" y="23898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4" name="Rectangle 23"/>
          <p:cNvSpPr/>
          <p:nvPr/>
        </p:nvSpPr>
        <p:spPr>
          <a:xfrm>
            <a:off x="5916053" y="23898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25" name="Table 24"/>
          <p:cNvGraphicFramePr>
            <a:graphicFrameLocks noGrp="1"/>
          </p:cNvGraphicFramePr>
          <p:nvPr>
            <p:extLst/>
          </p:nvPr>
        </p:nvGraphicFramePr>
        <p:xfrm>
          <a:off x="510746" y="242249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Manchester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1,112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Manchester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  256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4359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Manchester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467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Manchester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666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Manchester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Manchester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29" name="TextBox 28"/>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graphicFrame>
        <p:nvGraphicFramePr>
          <p:cNvPr id="4" name="Chart 3"/>
          <p:cNvGraphicFramePr/>
          <p:nvPr>
            <p:extLst/>
          </p:nvPr>
        </p:nvGraphicFramePr>
        <p:xfrm>
          <a:off x="241794" y="413766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4" name="Chart 33"/>
          <p:cNvGraphicFramePr/>
          <p:nvPr>
            <p:extLst/>
          </p:nvPr>
        </p:nvGraphicFramePr>
        <p:xfrm>
          <a:off x="2979544" y="413766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28"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Manchester attracts 1.1 million overseas visits annually, 256,000 of which are for a holiday.  Overall and holiday visit numbers, spend and nights-stayed increased significantly in 2015.  Overall spend and nights-stayed declined overall in 2016, but holiday spend and nights stayed remains steady.</a:t>
            </a:r>
          </a:p>
        </p:txBody>
      </p:sp>
      <p:sp>
        <p:nvSpPr>
          <p:cNvPr id="31"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2" name="Rectangle 31"/>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Manchester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30571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3760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0"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Visitors to Manchester are more likely than visitors to the UK to be visiting for Business or ‘Other’ purposes.  The highest number of holiday visitors come from Ireland. Manchester attracts a lower percentage of visitors from Mainland Europe than the UK in general.  Holiday visitors to Manchester are less likely than average to visit cultural venues, but more likely to visit countryside/villages, the coast and national parks</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Activities from IPS 2016 only</a:t>
            </a:r>
            <a:endParaRPr lang="en-GB" sz="900" dirty="0">
              <a:latin typeface="Arial" panose="020B0604020202020204" pitchFamily="34" charset="0"/>
              <a:cs typeface="Arial" panose="020B0604020202020204" pitchFamily="34" charset="0"/>
            </a:endParaRPr>
          </a:p>
        </p:txBody>
      </p:sp>
      <p:sp>
        <p:nvSpPr>
          <p:cNvPr id="10" name="Rectangle 9"/>
          <p:cNvSpPr/>
          <p:nvPr/>
        </p:nvSpPr>
        <p:spPr>
          <a:xfrm>
            <a:off x="475424" y="23760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Rectangle 10"/>
          <p:cNvSpPr/>
          <p:nvPr/>
        </p:nvSpPr>
        <p:spPr>
          <a:xfrm>
            <a:off x="3692848" y="45393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2" name="Table 11"/>
          <p:cNvGraphicFramePr>
            <a:graphicFrameLocks noGrp="1"/>
          </p:cNvGraphicFramePr>
          <p:nvPr>
            <p:extLst/>
          </p:nvPr>
        </p:nvGraphicFramePr>
        <p:xfrm>
          <a:off x="518985" y="50470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Ireland</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30.7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24.5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20.4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£41.6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£41.3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£38.1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543401"/>
            <a:ext cx="3173862" cy="461665"/>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Top 3 source markets for holiday visitors to Manchester (ranked by visits)</a:t>
            </a:r>
            <a:endParaRPr lang="en-GB" sz="1200" b="1" dirty="0">
              <a:latin typeface="Arial" panose="020B0604020202020204" pitchFamily="34" charset="0"/>
              <a:cs typeface="Arial" panose="020B0604020202020204" pitchFamily="34" charset="0"/>
            </a:endParaRPr>
          </a:p>
        </p:txBody>
      </p:sp>
      <p:sp>
        <p:nvSpPr>
          <p:cNvPr id="14" name="Rectangle 13"/>
          <p:cNvSpPr/>
          <p:nvPr/>
        </p:nvSpPr>
        <p:spPr>
          <a:xfrm>
            <a:off x="477670" y="45393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6" name="Picture Placeholder 7"/>
          <p:cNvGraphicFramePr>
            <a:graphicFrameLocks/>
          </p:cNvGraphicFramePr>
          <p:nvPr>
            <p:extLst/>
          </p:nvPr>
        </p:nvGraphicFramePr>
        <p:xfrm>
          <a:off x="3734161" y="4811241"/>
          <a:ext cx="4876437" cy="1328892"/>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6"/>
          <p:cNvSpPr txBox="1"/>
          <p:nvPr/>
        </p:nvSpPr>
        <p:spPr>
          <a:xfrm>
            <a:off x="3690248" y="4557932"/>
            <a:ext cx="4920350" cy="276999"/>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Activities conducted by holiday visitors to Manchester</a:t>
            </a:r>
            <a:endParaRPr lang="en-GB" sz="1200" b="1" dirty="0">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396510"/>
          <a:ext cx="3146979" cy="204402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3" name="Picture Placeholder 7"/>
          <p:cNvGraphicFramePr>
            <a:graphicFrameLocks/>
          </p:cNvGraphicFramePr>
          <p:nvPr>
            <p:extLst/>
          </p:nvPr>
        </p:nvGraphicFramePr>
        <p:xfrm>
          <a:off x="3692849" y="2396510"/>
          <a:ext cx="4917750" cy="2128351"/>
        </p:xfrm>
        <a:graphic>
          <a:graphicData uri="http://schemas.openxmlformats.org/drawingml/2006/chart">
            <c:chart xmlns:c="http://schemas.openxmlformats.org/drawingml/2006/chart" xmlns:r="http://schemas.openxmlformats.org/officeDocument/2006/relationships" r:id="rId5"/>
          </a:graphicData>
        </a:graphic>
      </p:graphicFrame>
      <p:sp>
        <p:nvSpPr>
          <p:cNvPr id="15" name="Rectangle 14"/>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Manchester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01633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4" name="Picture Placeholder 3"/>
          <p:cNvGraphicFramePr>
            <a:graphicFrameLocks noGrp="1"/>
          </p:cNvGraphicFramePr>
          <p:nvPr>
            <p:ph type="pic" sz="quarter" idx="14"/>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3"/>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Duration*</a:t>
            </a:r>
            <a:endParaRPr lang="en-GB" sz="1000" b="1" dirty="0">
              <a:solidFill>
                <a:schemeClr val="tx1"/>
              </a:solidFill>
            </a:endParaRPr>
          </a:p>
        </p:txBody>
      </p:sp>
      <p:graphicFrame>
        <p:nvGraphicFramePr>
          <p:cNvPr id="34" name="Picture Placeholder 7"/>
          <p:cNvGraphicFramePr>
            <a:graphicFrameLocks/>
          </p:cNvGraphicFramePr>
          <p:nvPr>
            <p:extLst/>
          </p:nvPr>
        </p:nvGraphicFramePr>
        <p:xfrm>
          <a:off x="3119848" y="2504305"/>
          <a:ext cx="2654676" cy="1674236"/>
        </p:xfrm>
        <a:graphic>
          <a:graphicData uri="http://schemas.openxmlformats.org/drawingml/2006/chart">
            <c:chart xmlns:c="http://schemas.openxmlformats.org/drawingml/2006/chart" xmlns:r="http://schemas.openxmlformats.org/officeDocument/2006/relationships" r:id="rId4"/>
          </a:graphicData>
        </a:graphic>
      </p:graphicFrame>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Seasonality</a:t>
            </a:r>
            <a:endParaRPr lang="en-GB" sz="1000" b="1" dirty="0">
              <a:solidFill>
                <a:schemeClr val="tx1"/>
              </a:solidFill>
            </a:endParaRPr>
          </a:p>
        </p:txBody>
      </p:sp>
      <p:graphicFrame>
        <p:nvGraphicFramePr>
          <p:cNvPr id="38" name="Picture Placeholder 7"/>
          <p:cNvGraphicFramePr>
            <a:graphicFrameLocks/>
          </p:cNvGraphicFramePr>
          <p:nvPr>
            <p:extLst/>
          </p:nvPr>
        </p:nvGraphicFramePr>
        <p:xfrm>
          <a:off x="5774525" y="4476924"/>
          <a:ext cx="2980668" cy="1657807"/>
        </p:xfrm>
        <a:graphic>
          <a:graphicData uri="http://schemas.openxmlformats.org/drawingml/2006/chart">
            <c:chart xmlns:c="http://schemas.openxmlformats.org/drawingml/2006/chart" xmlns:r="http://schemas.openxmlformats.org/officeDocument/2006/relationships" r:id="rId5"/>
          </a:graphicData>
        </a:graphic>
      </p:graphicFrame>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Type</a:t>
            </a:r>
            <a:endParaRPr lang="en-GB" sz="1000" b="1" dirty="0">
              <a:solidFill>
                <a:schemeClr val="tx1"/>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6"/>
          </a:graphicData>
        </a:graphic>
      </p:graphicFrame>
      <p:sp>
        <p:nvSpPr>
          <p:cNvPr id="43" name="Title 1"/>
          <p:cNvSpPr txBox="1">
            <a:spLocks/>
          </p:cNvSpPr>
          <p:nvPr/>
        </p:nvSpPr>
        <p:spPr>
          <a:xfrm>
            <a:off x="3308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Average spend**</a:t>
            </a:r>
            <a:endParaRPr lang="en-GB" sz="1000" b="1" dirty="0">
              <a:solidFill>
                <a:schemeClr val="tx1"/>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6" name="Text Placeholder 5"/>
          <p:cNvSpPr txBox="1">
            <a:spLocks/>
          </p:cNvSpPr>
          <p:nvPr/>
        </p:nvSpPr>
        <p:spPr>
          <a:xfrm>
            <a:off x="477669" y="13779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Holiday visitors to Manchester are more likely than the UK average to be aged 16-34, staying in the peak summer season and to have booked their holiday independently.  On average holiday visitors to Manchester spend 4.4 nights in the City.</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Age</a:t>
            </a:r>
            <a:endParaRPr lang="en-GB" sz="1000" b="1" dirty="0">
              <a:solidFill>
                <a:schemeClr val="tx1"/>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*Note that duration </a:t>
            </a:r>
            <a:r>
              <a:rPr lang="en-GB" sz="900" i="1" dirty="0" smtClean="0">
                <a:latin typeface="Arial" panose="020B0604020202020204" pitchFamily="34" charset="0"/>
                <a:cs typeface="Arial" panose="020B0604020202020204" pitchFamily="34" charset="0"/>
              </a:rPr>
              <a:t>chart</a:t>
            </a:r>
            <a:r>
              <a:rPr lang="en-GB" sz="900" dirty="0" smtClean="0">
                <a:latin typeface="Arial" panose="020B0604020202020204" pitchFamily="34" charset="0"/>
                <a:cs typeface="Arial" panose="020B0604020202020204" pitchFamily="34" charset="0"/>
              </a:rPr>
              <a:t> refers to length of holiday overall  for visitors to town, and </a:t>
            </a:r>
            <a:r>
              <a:rPr lang="en-GB" sz="900" i="1" dirty="0" smtClean="0">
                <a:latin typeface="Arial" panose="020B0604020202020204" pitchFamily="34" charset="0"/>
                <a:cs typeface="Arial" panose="020B0604020202020204" pitchFamily="34" charset="0"/>
              </a:rPr>
              <a:t>average</a:t>
            </a:r>
            <a:r>
              <a:rPr lang="en-GB" sz="900" dirty="0" smtClean="0">
                <a:latin typeface="Arial" panose="020B0604020202020204" pitchFamily="34" charset="0"/>
                <a:cs typeface="Arial" panose="020B0604020202020204" pitchFamily="34" charset="0"/>
              </a:rPr>
              <a:t>  </a:t>
            </a:r>
            <a:r>
              <a:rPr lang="en-GB" sz="900" i="1" dirty="0" smtClean="0">
                <a:latin typeface="Arial" panose="020B0604020202020204" pitchFamily="34" charset="0"/>
                <a:cs typeface="Arial" panose="020B0604020202020204" pitchFamily="34" charset="0"/>
              </a:rPr>
              <a:t>duration </a:t>
            </a:r>
            <a:r>
              <a:rPr lang="en-GB" sz="900" dirty="0" smtClean="0">
                <a:latin typeface="Arial" panose="020B0604020202020204" pitchFamily="34" charset="0"/>
                <a:cs typeface="Arial" panose="020B0604020202020204" pitchFamily="34" charset="0"/>
              </a:rPr>
              <a:t>refers to duration in specified town. **Spend </a:t>
            </a:r>
            <a:r>
              <a:rPr lang="en-GB" sz="900" dirty="0">
                <a:latin typeface="Arial" panose="020B0604020202020204" pitchFamily="34" charset="0"/>
                <a:cs typeface="Arial" panose="020B0604020202020204" pitchFamily="34" charset="0"/>
              </a:rPr>
              <a:t>is for the stay in the city/town only, whereas spend for the UK covers the whole </a:t>
            </a:r>
            <a:r>
              <a:rPr lang="en-GB" sz="900" dirty="0" smtClean="0">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7"/>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For whole trip</a:t>
            </a:r>
            <a:endParaRPr lang="en-GB" sz="1000" b="1" dirty="0"/>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Per night</a:t>
            </a:r>
            <a:endParaRPr lang="en-GB" sz="1000" b="1" dirty="0"/>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b="1" i="1" dirty="0" smtClean="0">
                <a:solidFill>
                  <a:schemeClr val="tx1"/>
                </a:solidFill>
              </a:rPr>
              <a:t>Ave. duration in area</a:t>
            </a:r>
            <a:endParaRPr lang="en-GB" sz="1000" b="1" i="1" dirty="0">
              <a:solidFill>
                <a:schemeClr val="tx1"/>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dirty="0" smtClean="0">
                <a:solidFill>
                  <a:schemeClr val="tx1"/>
                </a:solidFill>
              </a:rPr>
              <a:t>4.4</a:t>
            </a:r>
            <a:endParaRPr lang="en-GB" sz="1000" dirty="0">
              <a:solidFill>
                <a:schemeClr val="tx1"/>
              </a:solidFill>
            </a:endParaRPr>
          </a:p>
        </p:txBody>
      </p:sp>
      <p:sp>
        <p:nvSpPr>
          <p:cNvPr id="3" name="TextBox 2"/>
          <p:cNvSpPr txBox="1"/>
          <p:nvPr/>
        </p:nvSpPr>
        <p:spPr>
          <a:xfrm>
            <a:off x="3237923" y="4978836"/>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£391</a:t>
            </a:r>
            <a:endParaRPr lang="en-GB" sz="1200" b="1" dirty="0">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£89</a:t>
            </a:r>
            <a:endParaRPr lang="en-GB" sz="1200" b="1" dirty="0">
              <a:latin typeface="Arial" pitchFamily="34" charset="0"/>
              <a:cs typeface="Arial" pitchFamily="34" charset="0"/>
            </a:endParaRPr>
          </a:p>
        </p:txBody>
      </p:sp>
      <p:sp>
        <p:nvSpPr>
          <p:cNvPr id="7" name="TextBox 6"/>
          <p:cNvSpPr txBox="1"/>
          <p:nvPr/>
        </p:nvSpPr>
        <p:spPr>
          <a:xfrm>
            <a:off x="352276" y="506126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0-15</a:t>
            </a:r>
            <a:endParaRPr lang="en-GB" sz="1200" dirty="0">
              <a:latin typeface="Arial" pitchFamily="34" charset="0"/>
              <a:cs typeface="Arial" pitchFamily="34" charset="0"/>
            </a:endParaRPr>
          </a:p>
        </p:txBody>
      </p:sp>
      <p:sp>
        <p:nvSpPr>
          <p:cNvPr id="37" name="TextBox 36"/>
          <p:cNvSpPr txBox="1"/>
          <p:nvPr/>
        </p:nvSpPr>
        <p:spPr>
          <a:xfrm>
            <a:off x="352276" y="472788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16-24</a:t>
            </a:r>
            <a:endParaRPr lang="en-GB" sz="1200" dirty="0">
              <a:latin typeface="Arial" pitchFamily="34" charset="0"/>
              <a:cs typeface="Arial" pitchFamily="34" charset="0"/>
            </a:endParaRPr>
          </a:p>
        </p:txBody>
      </p:sp>
      <p:sp>
        <p:nvSpPr>
          <p:cNvPr id="40" name="TextBox 39"/>
          <p:cNvSpPr txBox="1"/>
          <p:nvPr/>
        </p:nvSpPr>
        <p:spPr>
          <a:xfrm>
            <a:off x="352276" y="41912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25-34</a:t>
            </a:r>
            <a:endParaRPr lang="en-GB" sz="1200" dirty="0">
              <a:latin typeface="Arial" pitchFamily="34" charset="0"/>
              <a:cs typeface="Arial" pitchFamily="34" charset="0"/>
            </a:endParaRPr>
          </a:p>
        </p:txBody>
      </p:sp>
      <p:sp>
        <p:nvSpPr>
          <p:cNvPr id="48" name="TextBox 47"/>
          <p:cNvSpPr txBox="1"/>
          <p:nvPr/>
        </p:nvSpPr>
        <p:spPr>
          <a:xfrm>
            <a:off x="352276" y="368641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35-44</a:t>
            </a:r>
            <a:endParaRPr lang="en-GB" sz="1200" dirty="0">
              <a:latin typeface="Arial" pitchFamily="34" charset="0"/>
              <a:cs typeface="Arial" pitchFamily="34" charset="0"/>
            </a:endParaRPr>
          </a:p>
        </p:txBody>
      </p:sp>
      <p:sp>
        <p:nvSpPr>
          <p:cNvPr id="49" name="TextBox 48"/>
          <p:cNvSpPr txBox="1"/>
          <p:nvPr/>
        </p:nvSpPr>
        <p:spPr>
          <a:xfrm>
            <a:off x="352276" y="33149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45-54</a:t>
            </a:r>
            <a:endParaRPr lang="en-GB" sz="1200" dirty="0">
              <a:latin typeface="Arial" pitchFamily="34" charset="0"/>
              <a:cs typeface="Arial" pitchFamily="34" charset="0"/>
            </a:endParaRPr>
          </a:p>
        </p:txBody>
      </p:sp>
      <p:sp>
        <p:nvSpPr>
          <p:cNvPr id="51" name="TextBox 50"/>
          <p:cNvSpPr txBox="1"/>
          <p:nvPr/>
        </p:nvSpPr>
        <p:spPr>
          <a:xfrm>
            <a:off x="352276" y="2968132"/>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55-64</a:t>
            </a:r>
            <a:endParaRPr lang="en-GB" sz="1200" dirty="0">
              <a:latin typeface="Arial" pitchFamily="34" charset="0"/>
              <a:cs typeface="Arial" pitchFamily="34" charset="0"/>
            </a:endParaRPr>
          </a:p>
        </p:txBody>
      </p:sp>
      <p:sp>
        <p:nvSpPr>
          <p:cNvPr id="52" name="TextBox 51"/>
          <p:cNvSpPr txBox="1"/>
          <p:nvPr/>
        </p:nvSpPr>
        <p:spPr>
          <a:xfrm>
            <a:off x="352276" y="2730504"/>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65+</a:t>
            </a:r>
            <a:endParaRPr lang="en-GB" sz="1200" dirty="0">
              <a:latin typeface="Arial" pitchFamily="34" charset="0"/>
              <a:cs typeface="Arial" pitchFamily="34" charset="0"/>
            </a:endParaRPr>
          </a:p>
        </p:txBody>
      </p:sp>
      <p:sp>
        <p:nvSpPr>
          <p:cNvPr id="57" name="Rectangle 56"/>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Manchester</a:t>
            </a:r>
            <a:endParaRPr lang="en-GB" sz="1400" b="1" dirty="0">
              <a:latin typeface="Arial" panose="020B0604020202020204" pitchFamily="34" charset="0"/>
              <a:cs typeface="Arial" panose="020B0604020202020204" pitchFamily="34" charset="0"/>
            </a:endParaRPr>
          </a:p>
        </p:txBody>
      </p:sp>
      <p:sp>
        <p:nvSpPr>
          <p:cNvPr id="61"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2" name="TextBox 61"/>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3" name="TextBox 62"/>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1214970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1028700" y="2442761"/>
            <a:ext cx="172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latin typeface="Arial" panose="020B0604020202020204" pitchFamily="34" charset="0"/>
                <a:cs typeface="Arial" panose="020B0604020202020204" pitchFamily="34" charset="0"/>
              </a:rPr>
              <a:t>Mode of Travel </a:t>
            </a:r>
            <a:endParaRPr lang="en-GB" sz="1000" b="1" dirty="0">
              <a:solidFill>
                <a:schemeClr val="tx1"/>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The vast majority of Holiday visitors to Manchester travelled to the UK via airport, and via a North West gateway.  Notably, nearly a third of holiday visitors to Manchester used a London or South East gateway.  The most popular day trip destinations from Manchester are Liverpool, York and Blackpool.</a:t>
            </a:r>
          </a:p>
        </p:txBody>
      </p:sp>
      <p:graphicFrame>
        <p:nvGraphicFramePr>
          <p:cNvPr id="22" name="Picture Placeholder 7"/>
          <p:cNvGraphicFramePr>
            <a:graphicFrameLocks/>
          </p:cNvGraphicFramePr>
          <p:nvPr>
            <p:extLst/>
          </p:nvPr>
        </p:nvGraphicFramePr>
        <p:xfrm>
          <a:off x="447793" y="2664687"/>
          <a:ext cx="2665319" cy="3328723"/>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3495116" y="2442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latin typeface="Arial" panose="020B0604020202020204" pitchFamily="34" charset="0"/>
                <a:cs typeface="Arial" panose="020B0604020202020204" pitchFamily="34" charset="0"/>
              </a:rPr>
              <a:t>Top 5 Gateway Regions to Manchester*  (Top 5)</a:t>
            </a:r>
            <a:endParaRPr lang="en-GB" sz="1000" b="1" dirty="0">
              <a:solidFill>
                <a:schemeClr val="tx1"/>
              </a:solidFill>
              <a:latin typeface="Arial" panose="020B0604020202020204" pitchFamily="34" charset="0"/>
              <a:cs typeface="Arial" panose="020B0604020202020204" pitchFamily="34" charset="0"/>
            </a:endParaRPr>
          </a:p>
        </p:txBody>
      </p:sp>
      <p:sp>
        <p:nvSpPr>
          <p:cNvPr id="51" name="Title 1"/>
          <p:cNvSpPr txBox="1">
            <a:spLocks/>
          </p:cNvSpPr>
          <p:nvPr/>
        </p:nvSpPr>
        <p:spPr>
          <a:xfrm>
            <a:off x="5831307" y="2415465"/>
            <a:ext cx="3136126" cy="447868"/>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latin typeface="Arial" panose="020B0604020202020204" pitchFamily="34" charset="0"/>
                <a:cs typeface="Arial" panose="020B0604020202020204" pitchFamily="34" charset="0"/>
              </a:rPr>
              <a:t>Destination of day trips </a:t>
            </a:r>
            <a:r>
              <a:rPr lang="en-GB" sz="1000" b="1" i="1" dirty="0" smtClean="0">
                <a:solidFill>
                  <a:schemeClr val="tx1"/>
                </a:solidFill>
                <a:latin typeface="Arial" panose="020B0604020202020204" pitchFamily="34" charset="0"/>
                <a:cs typeface="Arial" panose="020B0604020202020204" pitchFamily="34" charset="0"/>
              </a:rPr>
              <a:t>from</a:t>
            </a:r>
            <a:r>
              <a:rPr lang="en-GB" sz="1000" b="1" dirty="0" smtClean="0">
                <a:solidFill>
                  <a:schemeClr val="tx1"/>
                </a:solidFill>
                <a:latin typeface="Arial" panose="020B0604020202020204" pitchFamily="34" charset="0"/>
                <a:cs typeface="Arial" panose="020B0604020202020204" pitchFamily="34" charset="0"/>
              </a:rPr>
              <a:t> Manchester **</a:t>
            </a:r>
          </a:p>
          <a:p>
            <a:pPr algn="ctr"/>
            <a:r>
              <a:rPr lang="en-GB" sz="1000" b="1" dirty="0" smtClean="0">
                <a:solidFill>
                  <a:schemeClr val="tx1"/>
                </a:solidFill>
                <a:latin typeface="Arial" panose="020B0604020202020204" pitchFamily="34" charset="0"/>
                <a:cs typeface="Arial" panose="020B0604020202020204" pitchFamily="34" charset="0"/>
              </a:rPr>
              <a:t>(Top 5)</a:t>
            </a:r>
            <a:endParaRPr lang="en-GB" sz="1000" b="1" dirty="0">
              <a:solidFill>
                <a:schemeClr val="tx1"/>
              </a:solidFill>
              <a:latin typeface="Arial" panose="020B0604020202020204" pitchFamily="34" charset="0"/>
              <a:cs typeface="Arial" panose="020B0604020202020204" pitchFamily="34" charset="0"/>
            </a:endParaRPr>
          </a:p>
        </p:txBody>
      </p:sp>
      <p:sp>
        <p:nvSpPr>
          <p:cNvPr id="52" name="Rectangle 51"/>
          <p:cNvSpPr/>
          <p:nvPr/>
        </p:nvSpPr>
        <p:spPr>
          <a:xfrm>
            <a:off x="477670" y="2291909"/>
            <a:ext cx="2648427"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57" name="Rectangle 56"/>
          <p:cNvSpPr/>
          <p:nvPr/>
        </p:nvSpPr>
        <p:spPr>
          <a:xfrm>
            <a:off x="3126097" y="2291910"/>
            <a:ext cx="2870439"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60" name="Rectangle 59"/>
          <p:cNvSpPr/>
          <p:nvPr/>
        </p:nvSpPr>
        <p:spPr>
          <a:xfrm>
            <a:off x="5996536" y="2291910"/>
            <a:ext cx="2916461"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latin typeface="Arial" panose="020B0604020202020204" pitchFamily="34" charset="0"/>
                <a:cs typeface="Arial" panose="020B0604020202020204" pitchFamily="34" charset="0"/>
              </a:rPr>
              <a:t>Source: IPS 2014-2016 .  *‘</a:t>
            </a:r>
            <a:r>
              <a:rPr lang="en-GB" sz="1000" dirty="0">
                <a:latin typeface="Arial" panose="020B0604020202020204" pitchFamily="34" charset="0"/>
                <a:cs typeface="Arial" panose="020B0604020202020204" pitchFamily="34" charset="0"/>
              </a:rPr>
              <a:t>Destination of day trips  </a:t>
            </a:r>
            <a:r>
              <a:rPr lang="en-GB" sz="1000" i="1" dirty="0">
                <a:latin typeface="Arial" panose="020B0604020202020204" pitchFamily="34" charset="0"/>
                <a:cs typeface="Arial" panose="020B0604020202020204" pitchFamily="34" charset="0"/>
              </a:rPr>
              <a:t>from</a:t>
            </a:r>
            <a:r>
              <a:rPr lang="en-GB" sz="1000" dirty="0">
                <a:latin typeface="Arial" panose="020B0604020202020204" pitchFamily="34" charset="0"/>
                <a:cs typeface="Arial" panose="020B0604020202020204" pitchFamily="34" charset="0"/>
              </a:rPr>
              <a:t> </a:t>
            </a:r>
            <a:r>
              <a:rPr lang="en-GB" sz="1000" dirty="0" smtClean="0">
                <a:latin typeface="Arial" panose="020B0604020202020204" pitchFamily="34" charset="0"/>
                <a:cs typeface="Arial" panose="020B0604020202020204" pitchFamily="34" charset="0"/>
              </a:rPr>
              <a:t>Manchester’’  = IPS 2016 only. *Gateway Regions are defined in the introduction of this report</a:t>
            </a:r>
            <a:endParaRPr lang="en-GB" sz="1000" dirty="0">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3126096" y="2863333"/>
          <a:ext cx="2705211" cy="31300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7" name="Chart 26"/>
          <p:cNvGraphicFramePr/>
          <p:nvPr>
            <p:extLst/>
          </p:nvPr>
        </p:nvGraphicFramePr>
        <p:xfrm>
          <a:off x="6102160" y="2863333"/>
          <a:ext cx="2705211" cy="3130077"/>
        </p:xfrm>
        <a:graphic>
          <a:graphicData uri="http://schemas.openxmlformats.org/drawingml/2006/chart">
            <c:chart xmlns:c="http://schemas.openxmlformats.org/drawingml/2006/chart" xmlns:r="http://schemas.openxmlformats.org/officeDocument/2006/relationships" r:id="rId4"/>
          </a:graphicData>
        </a:graphic>
      </p:graphicFrame>
      <p:sp>
        <p:nvSpPr>
          <p:cNvPr id="14" name="Rectangle 13"/>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Manchester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5448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28020</TotalTime>
  <Words>1662</Words>
  <Application>Microsoft Office PowerPoint</Application>
  <PresentationFormat>On-screen Show (4:3)</PresentationFormat>
  <Paragraphs>447</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Manchester</vt:lpstr>
      <vt:lpstr>Headline stats: Overseas visits, spend and nights to Manchester</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932</cp:revision>
  <cp:lastPrinted>2017-10-24T09:05:43Z</cp:lastPrinted>
  <dcterms:created xsi:type="dcterms:W3CDTF">2016-07-20T15:06:07Z</dcterms:created>
  <dcterms:modified xsi:type="dcterms:W3CDTF">2017-11-06T17:00:36Z</dcterms:modified>
</cp:coreProperties>
</file>