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12"/>
  </p:notesMasterIdLst>
  <p:handoutMasterIdLst>
    <p:handoutMasterId r:id="rId13"/>
  </p:handoutMasterIdLst>
  <p:sldIdLst>
    <p:sldId id="276" r:id="rId3"/>
    <p:sldId id="372" r:id="rId4"/>
    <p:sldId id="373" r:id="rId5"/>
    <p:sldId id="374" r:id="rId6"/>
    <p:sldId id="375" r:id="rId7"/>
    <p:sldId id="371" r:id="rId8"/>
    <p:sldId id="286" r:id="rId9"/>
    <p:sldId id="289" r:id="rId10"/>
    <p:sldId id="290" r:id="rId1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 id="2" name="Jon Young" initials="JY" lastIdx="384" clrIdx="1"/>
  <p:cmAuthor id="3" name="Emily Cronin" initials="EC" lastIdx="12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DFB"/>
    <a:srgbClr val="505050"/>
    <a:srgbClr val="120742"/>
    <a:srgbClr val="646363"/>
    <a:srgbClr val="D4E1E0"/>
    <a:srgbClr val="A1AEAF"/>
    <a:srgbClr val="BFDBF7"/>
    <a:srgbClr val="157EAB"/>
    <a:srgbClr val="F9A52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9200" autoAdjust="0"/>
  </p:normalViewPr>
  <p:slideViewPr>
    <p:cSldViewPr snapToGrid="0" snapToObjects="1">
      <p:cViewPr varScale="1">
        <p:scale>
          <a:sx n="116" d="100"/>
          <a:sy n="116" d="100"/>
        </p:scale>
        <p:origin x="1482" y="108"/>
      </p:cViewPr>
      <p:guideLst>
        <p:guide orient="horz" pos="3936"/>
        <p:guide pos="204"/>
        <p:guide pos="553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xml"/><Relationship Id="rId1" Type="http://schemas.microsoft.com/office/2011/relationships/chartStyle" Target="style1.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Manchester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5.5</c:v>
                </c:pt>
                <c:pt idx="1">
                  <c:v>5.7</c:v>
                </c:pt>
                <c:pt idx="2" formatCode="0.0">
                  <c:v>7</c:v>
                </c:pt>
                <c:pt idx="3" formatCode="0.0">
                  <c:v>7.6</c:v>
                </c:pt>
                <c:pt idx="4" formatCode="0.0">
                  <c:v>6.8</c:v>
                </c:pt>
              </c:numCache>
            </c:numRef>
          </c:val>
        </c:ser>
        <c:ser>
          <c:idx val="1"/>
          <c:order val="1"/>
          <c:tx>
            <c:strRef>
              <c:f>Sheet1!$C$1</c:f>
              <c:strCache>
                <c:ptCount val="1"/>
                <c:pt idx="0">
                  <c:v>Manchester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1.2</c:v>
                </c:pt>
                <c:pt idx="1">
                  <c:v>1.1000000000000001</c:v>
                </c:pt>
                <c:pt idx="2" formatCode="0.0">
                  <c:v>1</c:v>
                </c:pt>
                <c:pt idx="3" formatCode="0.0">
                  <c:v>1.2</c:v>
                </c:pt>
                <c:pt idx="4" formatCode="0.0">
                  <c:v>1.2</c:v>
                </c:pt>
              </c:numCache>
            </c:numRef>
          </c:val>
        </c:ser>
        <c:dLbls>
          <c:showLegendKey val="0"/>
          <c:showVal val="0"/>
          <c:showCatName val="0"/>
          <c:showSerName val="0"/>
          <c:showPercent val="0"/>
          <c:showBubbleSize val="0"/>
        </c:dLbls>
        <c:gapWidth val="219"/>
        <c:axId val="842459848"/>
        <c:axId val="842454360"/>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842459848"/>
        <c:axId val="842454360"/>
      </c:lineChart>
      <c:catAx>
        <c:axId val="842459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42454360"/>
        <c:crosses val="autoZero"/>
        <c:auto val="1"/>
        <c:lblAlgn val="ctr"/>
        <c:lblOffset val="100"/>
        <c:noMultiLvlLbl val="0"/>
      </c:catAx>
      <c:valAx>
        <c:axId val="842454360"/>
        <c:scaling>
          <c:orientation val="minMax"/>
        </c:scaling>
        <c:delete val="1"/>
        <c:axPos val="l"/>
        <c:numFmt formatCode="General" sourceLinked="1"/>
        <c:majorTickMark val="none"/>
        <c:minorTickMark val="none"/>
        <c:tickLblPos val="nextTo"/>
        <c:crossAx val="84245984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layout/>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Manchester</c:v>
                </c:pt>
                <c:pt idx="1">
                  <c:v>All visitors to UK</c:v>
                </c:pt>
                <c:pt idx="2">
                  <c:v>All holiday visitors to Manchester</c:v>
                </c:pt>
                <c:pt idx="3">
                  <c:v>All holiday visitors to UK</c:v>
                </c:pt>
              </c:strCache>
            </c:strRef>
          </c:cat>
          <c:val>
            <c:numRef>
              <c:f>Sheet1!$B$2:$B$5</c:f>
              <c:numCache>
                <c:formatCode>0%</c:formatCode>
                <c:ptCount val="4"/>
                <c:pt idx="0">
                  <c:v>0.05</c:v>
                </c:pt>
                <c:pt idx="1">
                  <c:v>0.11</c:v>
                </c:pt>
                <c:pt idx="2">
                  <c:v>0.05</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Manchester</c:v>
                </c:pt>
                <c:pt idx="1">
                  <c:v>All visitors to UK</c:v>
                </c:pt>
                <c:pt idx="2">
                  <c:v>All holiday visitors to Manchester</c:v>
                </c:pt>
                <c:pt idx="3">
                  <c:v>All holiday visitors to UK</c:v>
                </c:pt>
              </c:strCache>
            </c:strRef>
          </c:cat>
          <c:val>
            <c:numRef>
              <c:f>Sheet1!$C$2:$C$5</c:f>
              <c:numCache>
                <c:formatCode>0%</c:formatCode>
                <c:ptCount val="4"/>
                <c:pt idx="0">
                  <c:v>7.0000000000000007E-2</c:v>
                </c:pt>
                <c:pt idx="1">
                  <c:v>0.09</c:v>
                </c:pt>
                <c:pt idx="2">
                  <c:v>0.1</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Manchester</c:v>
                </c:pt>
                <c:pt idx="1">
                  <c:v>All visitors to UK</c:v>
                </c:pt>
                <c:pt idx="2">
                  <c:v>All holiday visitors to Manchester</c:v>
                </c:pt>
                <c:pt idx="3">
                  <c:v>All holiday visitors to UK</c:v>
                </c:pt>
              </c:strCache>
            </c:strRef>
          </c:cat>
          <c:val>
            <c:numRef>
              <c:f>Sheet1!$D$2:$D$5</c:f>
              <c:numCache>
                <c:formatCode>0%</c:formatCode>
                <c:ptCount val="4"/>
                <c:pt idx="0">
                  <c:v>0.06</c:v>
                </c:pt>
                <c:pt idx="1">
                  <c:v>0.09</c:v>
                </c:pt>
                <c:pt idx="2">
                  <c:v>0.08</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Manchester</c:v>
                </c:pt>
                <c:pt idx="1">
                  <c:v>All visitors to UK</c:v>
                </c:pt>
                <c:pt idx="2">
                  <c:v>All holiday visitors to Manchester</c:v>
                </c:pt>
                <c:pt idx="3">
                  <c:v>All holiday visitors to UK</c:v>
                </c:pt>
              </c:strCache>
            </c:strRef>
          </c:cat>
          <c:val>
            <c:numRef>
              <c:f>Sheet1!$E$2:$E$5</c:f>
              <c:numCache>
                <c:formatCode>0%</c:formatCode>
                <c:ptCount val="4"/>
                <c:pt idx="0">
                  <c:v>0.09</c:v>
                </c:pt>
                <c:pt idx="1">
                  <c:v>0.08</c:v>
                </c:pt>
                <c:pt idx="2">
                  <c:v>0.08</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Manchester</c:v>
                </c:pt>
                <c:pt idx="1">
                  <c:v>All visitors to UK</c:v>
                </c:pt>
                <c:pt idx="2">
                  <c:v>All holiday visitors to Manchester</c:v>
                </c:pt>
                <c:pt idx="3">
                  <c:v>All holiday visitors to UK</c:v>
                </c:pt>
              </c:strCache>
            </c:strRef>
          </c:cat>
          <c:val>
            <c:numRef>
              <c:f>Sheet1!$F$2:$F$5</c:f>
              <c:numCache>
                <c:formatCode>0%</c:formatCode>
                <c:ptCount val="4"/>
                <c:pt idx="0">
                  <c:v>0.03</c:v>
                </c:pt>
                <c:pt idx="1">
                  <c:v>0.05</c:v>
                </c:pt>
                <c:pt idx="2">
                  <c:v>0.04</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Manchester</c:v>
                </c:pt>
                <c:pt idx="1">
                  <c:v>All visitors to UK</c:v>
                </c:pt>
                <c:pt idx="2">
                  <c:v>All holiday visitors to Manchester</c:v>
                </c:pt>
                <c:pt idx="3">
                  <c:v>All holiday visitors to UK</c:v>
                </c:pt>
              </c:strCache>
            </c:strRef>
          </c:cat>
          <c:val>
            <c:numRef>
              <c:f>Sheet1!$G$2:$G$5</c:f>
              <c:numCache>
                <c:formatCode>0%</c:formatCode>
                <c:ptCount val="4"/>
                <c:pt idx="0">
                  <c:v>0.06</c:v>
                </c:pt>
                <c:pt idx="1">
                  <c:v>0.06</c:v>
                </c:pt>
                <c:pt idx="2">
                  <c:v>0.05</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Manchester</c:v>
                </c:pt>
                <c:pt idx="1">
                  <c:v>All visitors to UK</c:v>
                </c:pt>
                <c:pt idx="2">
                  <c:v>All holiday visitors to Manchester</c:v>
                </c:pt>
                <c:pt idx="3">
                  <c:v>All holiday visitors to UK</c:v>
                </c:pt>
              </c:strCache>
            </c:strRef>
          </c:cat>
          <c:val>
            <c:numRef>
              <c:f>Sheet1!$H$2:$H$5</c:f>
              <c:numCache>
                <c:formatCode>0%</c:formatCode>
                <c:ptCount val="4"/>
                <c:pt idx="0">
                  <c:v>0.04</c:v>
                </c:pt>
                <c:pt idx="1">
                  <c:v>0.05</c:v>
                </c:pt>
                <c:pt idx="2">
                  <c:v>0.03</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Manchester</c:v>
                </c:pt>
                <c:pt idx="1">
                  <c:v>All visitors to UK</c:v>
                </c:pt>
                <c:pt idx="2">
                  <c:v>All holiday visitors to Manchester</c:v>
                </c:pt>
                <c:pt idx="3">
                  <c:v>All holiday visitors to UK</c:v>
                </c:pt>
              </c:strCache>
            </c:strRef>
          </c:cat>
          <c:val>
            <c:numRef>
              <c:f>Sheet1!$I$2:$I$5</c:f>
              <c:numCache>
                <c:formatCode>0%</c:formatCode>
                <c:ptCount val="4"/>
                <c:pt idx="0">
                  <c:v>0.05</c:v>
                </c:pt>
                <c:pt idx="1">
                  <c:v>0.03</c:v>
                </c:pt>
                <c:pt idx="2">
                  <c:v>0.05</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Sheet1!$A$2:$A$5</c:f>
              <c:strCache>
                <c:ptCount val="4"/>
                <c:pt idx="0">
                  <c:v>All visitors to Manchester</c:v>
                </c:pt>
                <c:pt idx="1">
                  <c:v>All visitors to UK</c:v>
                </c:pt>
                <c:pt idx="2">
                  <c:v>All holiday visitors to Manchester</c:v>
                </c:pt>
                <c:pt idx="3">
                  <c:v>All holiday visitors to UK</c:v>
                </c:pt>
              </c:strCache>
            </c:strRef>
          </c:cat>
          <c:val>
            <c:numRef>
              <c:f>Sheet1!$J$2:$J$5</c:f>
              <c:numCache>
                <c:formatCode>0%</c:formatCode>
                <c:ptCount val="4"/>
                <c:pt idx="0">
                  <c:v>0.09</c:v>
                </c:pt>
                <c:pt idx="1">
                  <c:v>0.06</c:v>
                </c:pt>
                <c:pt idx="2">
                  <c:v>0.15</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Manchester</c:v>
                </c:pt>
                <c:pt idx="1">
                  <c:v>All visitors to UK</c:v>
                </c:pt>
                <c:pt idx="2">
                  <c:v>All holiday visitors to Manchester</c:v>
                </c:pt>
                <c:pt idx="3">
                  <c:v>All holiday visitors to UK</c:v>
                </c:pt>
              </c:strCache>
            </c:strRef>
          </c:cat>
          <c:val>
            <c:numRef>
              <c:f>Sheet1!$K$2:$K$5</c:f>
              <c:numCache>
                <c:formatCode>0%</c:formatCode>
                <c:ptCount val="4"/>
                <c:pt idx="0">
                  <c:v>0.46</c:v>
                </c:pt>
                <c:pt idx="1">
                  <c:v>0.38</c:v>
                </c:pt>
                <c:pt idx="2">
                  <c:v>0.38</c:v>
                </c:pt>
                <c:pt idx="3">
                  <c:v>0.28999999999999998</c:v>
                </c:pt>
              </c:numCache>
            </c:numRef>
          </c:val>
        </c:ser>
        <c:dLbls>
          <c:showLegendKey val="0"/>
          <c:showVal val="0"/>
          <c:showCatName val="0"/>
          <c:showSerName val="0"/>
          <c:showPercent val="0"/>
          <c:showBubbleSize val="0"/>
        </c:dLbls>
        <c:gapWidth val="49"/>
        <c:overlap val="100"/>
        <c:axId val="842422216"/>
        <c:axId val="842415160"/>
      </c:barChart>
      <c:catAx>
        <c:axId val="842422216"/>
        <c:scaling>
          <c:orientation val="maxMin"/>
        </c:scaling>
        <c:delete val="0"/>
        <c:axPos val="l"/>
        <c:numFmt formatCode="General" sourceLinked="0"/>
        <c:majorTickMark val="none"/>
        <c:minorTickMark val="none"/>
        <c:tickLblPos val="nextTo"/>
        <c:txPr>
          <a:bodyPr/>
          <a:lstStyle/>
          <a:p>
            <a:pPr>
              <a:defRPr sz="1000" b="1"/>
            </a:pPr>
            <a:endParaRPr lang="en-US"/>
          </a:p>
        </c:txPr>
        <c:crossAx val="842415160"/>
        <c:crosses val="autoZero"/>
        <c:auto val="1"/>
        <c:lblAlgn val="ctr"/>
        <c:lblOffset val="100"/>
        <c:noMultiLvlLbl val="0"/>
      </c:catAx>
      <c:valAx>
        <c:axId val="842415160"/>
        <c:scaling>
          <c:orientation val="minMax"/>
          <c:max val="1"/>
        </c:scaling>
        <c:delete val="1"/>
        <c:axPos val="t"/>
        <c:numFmt formatCode="0%" sourceLinked="1"/>
        <c:majorTickMark val="out"/>
        <c:minorTickMark val="none"/>
        <c:tickLblPos val="nextTo"/>
        <c:crossAx val="842422216"/>
        <c:crosses val="autoZero"/>
        <c:crossBetween val="between"/>
      </c:valAx>
    </c:plotArea>
    <c:legend>
      <c:legendPos val="b"/>
      <c:layout>
        <c:manualLayout>
          <c:xMode val="edge"/>
          <c:yMode val="edge"/>
          <c:x val="0"/>
          <c:y val="0.88051921047087733"/>
          <c:w val="0.96404351583549386"/>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Sheet1!$B$2:$B$3</c:f>
              <c:numCache>
                <c:formatCode>0%</c:formatCode>
                <c:ptCount val="2"/>
                <c:pt idx="0">
                  <c:v>0.09</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Sheet1!$C$2:$C$3</c:f>
              <c:numCache>
                <c:formatCode>0%</c:formatCode>
                <c:ptCount val="2"/>
                <c:pt idx="0">
                  <c:v>0.19</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Sheet1!$D$2:$D$3</c:f>
              <c:numCache>
                <c:formatCode>0%</c:formatCode>
                <c:ptCount val="2"/>
                <c:pt idx="0">
                  <c:v>0.25</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Sheet1!$E$2:$E$3</c:f>
              <c:numCache>
                <c:formatCode>0%</c:formatCode>
                <c:ptCount val="2"/>
                <c:pt idx="0">
                  <c:v>0.16</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Sheet1!$F$2:$F$3</c:f>
              <c:numCache>
                <c:formatCode>0%</c:formatCode>
                <c:ptCount val="2"/>
                <c:pt idx="0">
                  <c:v>0.16</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Sheet1!$G$2:$G$3</c:f>
              <c:numCache>
                <c:formatCode>0%</c:formatCode>
                <c:ptCount val="2"/>
                <c:pt idx="0">
                  <c:v>0.1</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Sheet1!$H$2:$H$3</c:f>
              <c:numCache>
                <c:formatCode>0%</c:formatCode>
                <c:ptCount val="2"/>
                <c:pt idx="0">
                  <c:v>0.05</c:v>
                </c:pt>
                <c:pt idx="1">
                  <c:v>0.06</c:v>
                </c:pt>
              </c:numCache>
            </c:numRef>
          </c:val>
        </c:ser>
        <c:dLbls>
          <c:showLegendKey val="0"/>
          <c:showVal val="0"/>
          <c:showCatName val="0"/>
          <c:showSerName val="0"/>
          <c:showPercent val="0"/>
          <c:showBubbleSize val="0"/>
        </c:dLbls>
        <c:gapWidth val="100"/>
        <c:overlap val="100"/>
        <c:axId val="842424568"/>
        <c:axId val="842424960"/>
      </c:barChart>
      <c:catAx>
        <c:axId val="842424568"/>
        <c:scaling>
          <c:orientation val="minMax"/>
        </c:scaling>
        <c:delete val="0"/>
        <c:axPos val="b"/>
        <c:numFmt formatCode="General" sourceLinked="0"/>
        <c:majorTickMark val="out"/>
        <c:minorTickMark val="none"/>
        <c:tickLblPos val="nextTo"/>
        <c:crossAx val="842424960"/>
        <c:crosses val="autoZero"/>
        <c:auto val="1"/>
        <c:lblAlgn val="ctr"/>
        <c:lblOffset val="100"/>
        <c:noMultiLvlLbl val="0"/>
      </c:catAx>
      <c:valAx>
        <c:axId val="842424960"/>
        <c:scaling>
          <c:orientation val="minMax"/>
        </c:scaling>
        <c:delete val="1"/>
        <c:axPos val="l"/>
        <c:numFmt formatCode="0%" sourceLinked="1"/>
        <c:majorTickMark val="out"/>
        <c:minorTickMark val="none"/>
        <c:tickLblPos val="nextTo"/>
        <c:crossAx val="842424568"/>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Sheet1!$B$2:$B$3</c:f>
              <c:numCache>
                <c:formatCode>0%</c:formatCode>
                <c:ptCount val="2"/>
                <c:pt idx="0">
                  <c:v>0.27</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Sheet1!$C$2:$C$3</c:f>
              <c:numCache>
                <c:formatCode>0%</c:formatCode>
                <c:ptCount val="2"/>
                <c:pt idx="0">
                  <c:v>0.31</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Sheet1!$D$2:$D$3</c:f>
              <c:numCache>
                <c:formatCode>0%</c:formatCode>
                <c:ptCount val="2"/>
                <c:pt idx="0">
                  <c:v>0.27</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dLbl>
              <c:idx val="1"/>
              <c:spPr>
                <a:noFill/>
                <a:ln>
                  <a:noFill/>
                </a:ln>
                <a:effectLst/>
              </c:spPr>
              <c:txPr>
                <a:bodyPr/>
                <a:lstStyle/>
                <a:p>
                  <a:pPr>
                    <a:defRPr sz="700" b="1">
                      <a:solidFill>
                        <a:schemeClr val="bg1"/>
                      </a:solidFill>
                    </a:defRPr>
                  </a:pPr>
                  <a:endParaRPr lang="en-US"/>
                </a:p>
              </c:txPr>
              <c:showLegendKey val="0"/>
              <c:showVal val="1"/>
              <c:showCatName val="0"/>
              <c:showSerName val="0"/>
              <c:showPercent val="0"/>
              <c:showBubbleSize val="0"/>
            </c:dLbl>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Sheet1!$E$2:$E$3</c:f>
              <c:numCache>
                <c:formatCode>0%</c:formatCode>
                <c:ptCount val="2"/>
                <c:pt idx="0">
                  <c:v>0.15</c:v>
                </c:pt>
                <c:pt idx="1">
                  <c:v>7.0000000000000007E-2</c:v>
                </c:pt>
              </c:numCache>
            </c:numRef>
          </c:val>
        </c:ser>
        <c:dLbls>
          <c:showLegendKey val="0"/>
          <c:showVal val="1"/>
          <c:showCatName val="0"/>
          <c:showSerName val="0"/>
          <c:showPercent val="0"/>
          <c:showBubbleSize val="0"/>
        </c:dLbls>
        <c:gapWidth val="49"/>
        <c:overlap val="100"/>
        <c:axId val="842412808"/>
        <c:axId val="842413200"/>
      </c:barChart>
      <c:catAx>
        <c:axId val="842412808"/>
        <c:scaling>
          <c:orientation val="minMax"/>
        </c:scaling>
        <c:delete val="0"/>
        <c:axPos val="b"/>
        <c:numFmt formatCode="General" sourceLinked="0"/>
        <c:majorTickMark val="none"/>
        <c:minorTickMark val="none"/>
        <c:tickLblPos val="nextTo"/>
        <c:txPr>
          <a:bodyPr/>
          <a:lstStyle/>
          <a:p>
            <a:pPr>
              <a:defRPr b="1"/>
            </a:pPr>
            <a:endParaRPr lang="en-US"/>
          </a:p>
        </c:txPr>
        <c:crossAx val="842413200"/>
        <c:crosses val="autoZero"/>
        <c:auto val="1"/>
        <c:lblAlgn val="ctr"/>
        <c:lblOffset val="100"/>
        <c:noMultiLvlLbl val="0"/>
      </c:catAx>
      <c:valAx>
        <c:axId val="842413200"/>
        <c:scaling>
          <c:orientation val="minMax"/>
        </c:scaling>
        <c:delete val="1"/>
        <c:axPos val="l"/>
        <c:numFmt formatCode="0%" sourceLinked="1"/>
        <c:majorTickMark val="none"/>
        <c:minorTickMark val="none"/>
        <c:tickLblPos val="nextTo"/>
        <c:crossAx val="842412808"/>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918114483840191"/>
          <c:y val="0.19287543691570366"/>
          <c:w val="0.80002960191719641"/>
          <c:h val="0.5510710556934626"/>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Sheet1!$B$2:$B$3</c:f>
              <c:numCache>
                <c:formatCode>0%</c:formatCode>
                <c:ptCount val="2"/>
                <c:pt idx="0">
                  <c:v>0.15</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Sheet1!$C$2:$C$3</c:f>
              <c:numCache>
                <c:formatCode>0%</c:formatCode>
                <c:ptCount val="2"/>
                <c:pt idx="0">
                  <c:v>0.25</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Sheet1!$D$2:$D$3</c:f>
              <c:numCache>
                <c:formatCode>0%</c:formatCode>
                <c:ptCount val="2"/>
                <c:pt idx="0">
                  <c:v>0.41</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Sheet1!$E$2:$E$3</c:f>
              <c:numCache>
                <c:formatCode>0%</c:formatCode>
                <c:ptCount val="2"/>
                <c:pt idx="0">
                  <c:v>0.19</c:v>
                </c:pt>
                <c:pt idx="1">
                  <c:v>0.21</c:v>
                </c:pt>
              </c:numCache>
            </c:numRef>
          </c:val>
        </c:ser>
        <c:dLbls>
          <c:showLegendKey val="0"/>
          <c:showVal val="1"/>
          <c:showCatName val="0"/>
          <c:showSerName val="0"/>
          <c:showPercent val="0"/>
          <c:showBubbleSize val="0"/>
        </c:dLbls>
        <c:gapWidth val="49"/>
        <c:overlap val="100"/>
        <c:axId val="842416728"/>
        <c:axId val="842413592"/>
      </c:barChart>
      <c:catAx>
        <c:axId val="842416728"/>
        <c:scaling>
          <c:orientation val="minMax"/>
        </c:scaling>
        <c:delete val="0"/>
        <c:axPos val="b"/>
        <c:numFmt formatCode="General" sourceLinked="0"/>
        <c:majorTickMark val="none"/>
        <c:minorTickMark val="none"/>
        <c:tickLblPos val="nextTo"/>
        <c:txPr>
          <a:bodyPr/>
          <a:lstStyle/>
          <a:p>
            <a:pPr>
              <a:defRPr b="1"/>
            </a:pPr>
            <a:endParaRPr lang="en-US"/>
          </a:p>
        </c:txPr>
        <c:crossAx val="842413592"/>
        <c:crosses val="autoZero"/>
        <c:auto val="1"/>
        <c:lblAlgn val="ctr"/>
        <c:lblOffset val="100"/>
        <c:noMultiLvlLbl val="0"/>
      </c:catAx>
      <c:valAx>
        <c:axId val="842413592"/>
        <c:scaling>
          <c:orientation val="minMax"/>
        </c:scaling>
        <c:delete val="1"/>
        <c:axPos val="l"/>
        <c:numFmt formatCode="0%" sourceLinked="1"/>
        <c:majorTickMark val="none"/>
        <c:minorTickMark val="none"/>
        <c:tickLblPos val="nextTo"/>
        <c:crossAx val="842416728"/>
        <c:crosses val="autoZero"/>
        <c:crossBetween val="between"/>
      </c:valAx>
    </c:plotArea>
    <c:legend>
      <c:legendPos val="l"/>
      <c:layout>
        <c:manualLayout>
          <c:xMode val="edge"/>
          <c:yMode val="edge"/>
          <c:x val="0"/>
          <c:y val="0.18274962430625072"/>
          <c:w val="0.23970081471335861"/>
          <c:h val="0.582991884059356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777543825746441"/>
          <c:y val="5.6335256474622723E-2"/>
          <c:w val="0.73438504388949055"/>
          <c:h val="0.63962506805655384"/>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Sheet1!$B$2:$B$3</c:f>
              <c:numCache>
                <c:formatCode>0%</c:formatCode>
                <c:ptCount val="2"/>
                <c:pt idx="0">
                  <c:v>0.92</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Sheet1!$C$2:$C$3</c:f>
              <c:numCache>
                <c:formatCode>0%</c:formatCode>
                <c:ptCount val="2"/>
                <c:pt idx="0">
                  <c:v>0.08</c:v>
                </c:pt>
                <c:pt idx="1">
                  <c:v>0.16</c:v>
                </c:pt>
              </c:numCache>
            </c:numRef>
          </c:val>
        </c:ser>
        <c:dLbls>
          <c:showLegendKey val="0"/>
          <c:showVal val="1"/>
          <c:showCatName val="0"/>
          <c:showSerName val="0"/>
          <c:showPercent val="0"/>
          <c:showBubbleSize val="0"/>
        </c:dLbls>
        <c:gapWidth val="49"/>
        <c:overlap val="100"/>
        <c:axId val="842437504"/>
        <c:axId val="842434368"/>
      </c:barChart>
      <c:catAx>
        <c:axId val="842437504"/>
        <c:scaling>
          <c:orientation val="minMax"/>
        </c:scaling>
        <c:delete val="0"/>
        <c:axPos val="b"/>
        <c:numFmt formatCode="General" sourceLinked="0"/>
        <c:majorTickMark val="none"/>
        <c:minorTickMark val="none"/>
        <c:tickLblPos val="nextTo"/>
        <c:txPr>
          <a:bodyPr/>
          <a:lstStyle/>
          <a:p>
            <a:pPr>
              <a:defRPr b="1"/>
            </a:pPr>
            <a:endParaRPr lang="en-US"/>
          </a:p>
        </c:txPr>
        <c:crossAx val="842434368"/>
        <c:crosses val="autoZero"/>
        <c:auto val="1"/>
        <c:lblAlgn val="ctr"/>
        <c:lblOffset val="100"/>
        <c:noMultiLvlLbl val="0"/>
      </c:catAx>
      <c:valAx>
        <c:axId val="842434368"/>
        <c:scaling>
          <c:orientation val="minMax"/>
          <c:max val="1"/>
          <c:min val="0"/>
        </c:scaling>
        <c:delete val="1"/>
        <c:axPos val="l"/>
        <c:numFmt formatCode="0%" sourceLinked="1"/>
        <c:majorTickMark val="out"/>
        <c:minorTickMark val="none"/>
        <c:tickLblPos val="nextTo"/>
        <c:crossAx val="842437504"/>
        <c:crosses val="autoZero"/>
        <c:crossBetween val="between"/>
      </c:valAx>
    </c:plotArea>
    <c:legend>
      <c:legendPos val="l"/>
      <c:layout>
        <c:manualLayout>
          <c:xMode val="edge"/>
          <c:yMode val="edge"/>
          <c:x val="0"/>
          <c:y val="0.10390324658299026"/>
          <c:w val="0.31088903561215137"/>
          <c:h val="0.55497205443970865"/>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Manchester</c:v>
                </c:pt>
                <c:pt idx="1">
                  <c:v>Holiday visitors to UK</c:v>
                </c:pt>
              </c:strCache>
            </c:strRef>
          </c:cat>
          <c:val>
            <c:numRef>
              <c:f>Sheet1!$B$2:$B$4</c:f>
              <c:numCache>
                <c:formatCode>_-[$£-809]* #,##0_-;\-[$£-809]* #,##0_-;_-[$£-809]* "-"??_-;_-@_-</c:formatCode>
                <c:ptCount val="2"/>
                <c:pt idx="0">
                  <c:v>391</c:v>
                </c:pt>
                <c:pt idx="1">
                  <c:v>644</c:v>
                </c:pt>
              </c:numCache>
            </c:numRef>
          </c:val>
        </c:ser>
        <c:dLbls>
          <c:showLegendKey val="0"/>
          <c:showVal val="0"/>
          <c:showCatName val="0"/>
          <c:showSerName val="0"/>
          <c:showPercent val="0"/>
          <c:showBubbleSize val="0"/>
        </c:dLbls>
        <c:gapWidth val="102"/>
        <c:axId val="842428880"/>
        <c:axId val="842427704"/>
      </c:barChart>
      <c:catAx>
        <c:axId val="842428880"/>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842427704"/>
        <c:crosses val="autoZero"/>
        <c:auto val="1"/>
        <c:lblAlgn val="ctr"/>
        <c:lblOffset val="100"/>
        <c:noMultiLvlLbl val="0"/>
      </c:catAx>
      <c:valAx>
        <c:axId val="842427704"/>
        <c:scaling>
          <c:orientation val="minMax"/>
          <c:max val="1000"/>
        </c:scaling>
        <c:delete val="1"/>
        <c:axPos val="l"/>
        <c:numFmt formatCode="_-[$£-809]* #,##0_-;\-[$£-809]* #,##0_-;_-[$£-809]* &quot;-&quot;??_-;_-@_-" sourceLinked="1"/>
        <c:majorTickMark val="out"/>
        <c:minorTickMark val="none"/>
        <c:tickLblPos val="nextTo"/>
        <c:crossAx val="842428880"/>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Manchester</c:v>
                </c:pt>
                <c:pt idx="1">
                  <c:v>Holiday visitors to UK</c:v>
                </c:pt>
              </c:strCache>
            </c:strRef>
          </c:cat>
          <c:val>
            <c:numRef>
              <c:f>Sheet1!$B$2:$B$4</c:f>
              <c:numCache>
                <c:formatCode>_-[$£-809]* #,##0_-;\-[$£-809]* #,##0_-;_-[$£-809]* "-"??_-;_-@_-</c:formatCode>
                <c:ptCount val="2"/>
                <c:pt idx="0">
                  <c:v>89</c:v>
                </c:pt>
                <c:pt idx="1">
                  <c:v>101</c:v>
                </c:pt>
              </c:numCache>
            </c:numRef>
          </c:val>
        </c:ser>
        <c:dLbls>
          <c:showLegendKey val="0"/>
          <c:showVal val="0"/>
          <c:showCatName val="0"/>
          <c:showSerName val="0"/>
          <c:showPercent val="0"/>
          <c:showBubbleSize val="0"/>
        </c:dLbls>
        <c:gapWidth val="102"/>
        <c:axId val="842435544"/>
        <c:axId val="842429272"/>
      </c:barChart>
      <c:catAx>
        <c:axId val="842435544"/>
        <c:scaling>
          <c:orientation val="minMax"/>
        </c:scaling>
        <c:delete val="0"/>
        <c:axPos val="b"/>
        <c:numFmt formatCode="General" sourceLinked="0"/>
        <c:majorTickMark val="out"/>
        <c:minorTickMark val="none"/>
        <c:tickLblPos val="nextTo"/>
        <c:txPr>
          <a:bodyPr/>
          <a:lstStyle/>
          <a:p>
            <a:pPr>
              <a:defRPr sz="900" b="1"/>
            </a:pPr>
            <a:endParaRPr lang="en-US"/>
          </a:p>
        </c:txPr>
        <c:crossAx val="842429272"/>
        <c:crosses val="autoZero"/>
        <c:auto val="1"/>
        <c:lblAlgn val="ctr"/>
        <c:lblOffset val="100"/>
        <c:noMultiLvlLbl val="0"/>
      </c:catAx>
      <c:valAx>
        <c:axId val="842429272"/>
        <c:scaling>
          <c:orientation val="minMax"/>
          <c:max val="1000"/>
        </c:scaling>
        <c:delete val="1"/>
        <c:axPos val="l"/>
        <c:numFmt formatCode="_-[$£-809]* #,##0_-;\-[$£-809]* #,##0_-;_-[$£-809]* &quot;-&quot;??_-;_-@_-" sourceLinked="1"/>
        <c:majorTickMark val="out"/>
        <c:minorTickMark val="none"/>
        <c:tickLblPos val="nextTo"/>
        <c:crossAx val="842435544"/>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Sheet1!$B$2:$B$3</c:f>
              <c:numCache>
                <c:formatCode>0%</c:formatCode>
                <c:ptCount val="2"/>
                <c:pt idx="0">
                  <c:v>0.05</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Sheet1!$C$2:$C$3</c:f>
              <c:numCache>
                <c:formatCode>0%</c:formatCode>
                <c:ptCount val="2"/>
                <c:pt idx="0">
                  <c:v>0.87</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Manchester</c:v>
                </c:pt>
                <c:pt idx="1">
                  <c:v>Holiday visitors to UK</c:v>
                </c:pt>
              </c:strCache>
            </c:strRef>
          </c:cat>
          <c:val>
            <c:numRef>
              <c:f>Sheet1!$D$2:$D$3</c:f>
              <c:numCache>
                <c:formatCode>0%</c:formatCode>
                <c:ptCount val="2"/>
                <c:pt idx="0">
                  <c:v>0.08</c:v>
                </c:pt>
                <c:pt idx="1">
                  <c:v>0.15</c:v>
                </c:pt>
              </c:numCache>
            </c:numRef>
          </c:val>
        </c:ser>
        <c:dLbls>
          <c:showLegendKey val="0"/>
          <c:showVal val="1"/>
          <c:showCatName val="0"/>
          <c:showSerName val="0"/>
          <c:showPercent val="0"/>
          <c:showBubbleSize val="0"/>
        </c:dLbls>
        <c:gapWidth val="49"/>
        <c:overlap val="100"/>
        <c:axId val="842425352"/>
        <c:axId val="842430448"/>
      </c:barChart>
      <c:catAx>
        <c:axId val="842425352"/>
        <c:scaling>
          <c:orientation val="minMax"/>
        </c:scaling>
        <c:delete val="0"/>
        <c:axPos val="b"/>
        <c:numFmt formatCode="General" sourceLinked="0"/>
        <c:majorTickMark val="none"/>
        <c:minorTickMark val="none"/>
        <c:tickLblPos val="nextTo"/>
        <c:txPr>
          <a:bodyPr/>
          <a:lstStyle/>
          <a:p>
            <a:pPr>
              <a:defRPr b="1"/>
            </a:pPr>
            <a:endParaRPr lang="en-US"/>
          </a:p>
        </c:txPr>
        <c:crossAx val="842430448"/>
        <c:crosses val="autoZero"/>
        <c:auto val="1"/>
        <c:lblAlgn val="ctr"/>
        <c:lblOffset val="100"/>
        <c:noMultiLvlLbl val="0"/>
      </c:catAx>
      <c:valAx>
        <c:axId val="842430448"/>
        <c:scaling>
          <c:orientation val="minMax"/>
        </c:scaling>
        <c:delete val="1"/>
        <c:axPos val="l"/>
        <c:numFmt formatCode="0%" sourceLinked="1"/>
        <c:majorTickMark val="none"/>
        <c:minorTickMark val="none"/>
        <c:tickLblPos val="nextTo"/>
        <c:crossAx val="842425352"/>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  North West</c:v>
                </c:pt>
                <c:pt idx="1">
                  <c:v>  London</c:v>
                </c:pt>
                <c:pt idx="2">
                  <c:v> South East (excl.London)</c:v>
                </c:pt>
                <c:pt idx="3">
                  <c:v>  West Mids</c:v>
                </c:pt>
                <c:pt idx="4">
                  <c:v>  North East</c:v>
                </c:pt>
              </c:strCache>
            </c:strRef>
          </c:cat>
          <c:val>
            <c:numRef>
              <c:f>Sheet1!$B$2:$B$6</c:f>
              <c:numCache>
                <c:formatCode>0%</c:formatCode>
                <c:ptCount val="5"/>
                <c:pt idx="0">
                  <c:v>0.64675631626254892</c:v>
                </c:pt>
                <c:pt idx="1">
                  <c:v>0.23774650480285001</c:v>
                </c:pt>
                <c:pt idx="2">
                  <c:v>8.3693862964447002E-2</c:v>
                </c:pt>
                <c:pt idx="3">
                  <c:v>8.0042992820090805E-3</c:v>
                </c:pt>
                <c:pt idx="4">
                  <c:v>6.9362471708125295E-3</c:v>
                </c:pt>
              </c:numCache>
            </c:numRef>
          </c:val>
        </c:ser>
        <c:dLbls>
          <c:showLegendKey val="0"/>
          <c:showVal val="0"/>
          <c:showCatName val="0"/>
          <c:showSerName val="0"/>
          <c:showPercent val="0"/>
          <c:showBubbleSize val="0"/>
        </c:dLbls>
        <c:gapWidth val="150"/>
        <c:axId val="842428096"/>
        <c:axId val="842431624"/>
      </c:barChart>
      <c:catAx>
        <c:axId val="842428096"/>
        <c:scaling>
          <c:orientation val="maxMin"/>
        </c:scaling>
        <c:delete val="0"/>
        <c:axPos val="l"/>
        <c:numFmt formatCode="General" sourceLinked="1"/>
        <c:majorTickMark val="out"/>
        <c:minorTickMark val="none"/>
        <c:tickLblPos val="nextTo"/>
        <c:crossAx val="842431624"/>
        <c:crosses val="autoZero"/>
        <c:auto val="1"/>
        <c:lblAlgn val="ctr"/>
        <c:lblOffset val="100"/>
        <c:noMultiLvlLbl val="0"/>
      </c:catAx>
      <c:valAx>
        <c:axId val="842431624"/>
        <c:scaling>
          <c:orientation val="minMax"/>
        </c:scaling>
        <c:delete val="1"/>
        <c:axPos val="t"/>
        <c:numFmt formatCode="0%" sourceLinked="1"/>
        <c:majorTickMark val="out"/>
        <c:minorTickMark val="none"/>
        <c:tickLblPos val="nextTo"/>
        <c:crossAx val="842428096"/>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 Liverpool</c:v>
                </c:pt>
                <c:pt idx="1">
                  <c:v> York</c:v>
                </c:pt>
                <c:pt idx="2">
                  <c:v> Blackpool</c:v>
                </c:pt>
                <c:pt idx="3">
                  <c:v> Chester</c:v>
                </c:pt>
                <c:pt idx="4">
                  <c:v> Conwy</c:v>
                </c:pt>
              </c:strCache>
            </c:strRef>
          </c:cat>
          <c:val>
            <c:numRef>
              <c:f>Sheet1!$B$2:$B$6</c:f>
              <c:numCache>
                <c:formatCode>0%</c:formatCode>
                <c:ptCount val="5"/>
                <c:pt idx="0">
                  <c:v>0.6</c:v>
                </c:pt>
                <c:pt idx="1">
                  <c:v>0.28999999999999998</c:v>
                </c:pt>
                <c:pt idx="2">
                  <c:v>0.18</c:v>
                </c:pt>
                <c:pt idx="3">
                  <c:v>0.14000000000000001</c:v>
                </c:pt>
                <c:pt idx="4">
                  <c:v>0.13</c:v>
                </c:pt>
              </c:numCache>
            </c:numRef>
          </c:val>
        </c:ser>
        <c:ser>
          <c:idx val="1"/>
          <c:order val="1"/>
          <c:tx>
            <c:strRef>
              <c:f>Sheet1!$C$1</c:f>
              <c:strCache>
                <c:ptCount val="1"/>
                <c:pt idx="0">
                  <c:v>Holiday visitor to UK</c:v>
                </c:pt>
              </c:strCache>
            </c:strRef>
          </c:tx>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 Liverpool</c:v>
                </c:pt>
                <c:pt idx="1">
                  <c:v> York</c:v>
                </c:pt>
                <c:pt idx="2">
                  <c:v> Blackpool</c:v>
                </c:pt>
                <c:pt idx="3">
                  <c:v> Chester</c:v>
                </c:pt>
                <c:pt idx="4">
                  <c:v> Conwy</c:v>
                </c:pt>
              </c:strCache>
            </c:strRef>
          </c:cat>
          <c:val>
            <c:numRef>
              <c:f>Sheet1!$C$2:$C$6</c:f>
            </c:numRef>
          </c:val>
        </c:ser>
        <c:dLbls>
          <c:showLegendKey val="0"/>
          <c:showVal val="0"/>
          <c:showCatName val="0"/>
          <c:showSerName val="0"/>
          <c:showPercent val="0"/>
          <c:showBubbleSize val="0"/>
        </c:dLbls>
        <c:gapWidth val="150"/>
        <c:axId val="842431232"/>
        <c:axId val="842432016"/>
      </c:barChart>
      <c:catAx>
        <c:axId val="842431232"/>
        <c:scaling>
          <c:orientation val="maxMin"/>
        </c:scaling>
        <c:delete val="0"/>
        <c:axPos val="l"/>
        <c:numFmt formatCode="General" sourceLinked="1"/>
        <c:majorTickMark val="out"/>
        <c:minorTickMark val="none"/>
        <c:tickLblPos val="nextTo"/>
        <c:crossAx val="842432016"/>
        <c:crosses val="autoZero"/>
        <c:auto val="1"/>
        <c:lblAlgn val="ctr"/>
        <c:lblOffset val="100"/>
        <c:noMultiLvlLbl val="0"/>
      </c:catAx>
      <c:valAx>
        <c:axId val="842432016"/>
        <c:scaling>
          <c:orientation val="minMax"/>
        </c:scaling>
        <c:delete val="1"/>
        <c:axPos val="t"/>
        <c:numFmt formatCode="0%" sourceLinked="1"/>
        <c:majorTickMark val="out"/>
        <c:minorTickMark val="none"/>
        <c:tickLblPos val="nextTo"/>
        <c:crossAx val="842431232"/>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Manchester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341</c:v>
                </c:pt>
                <c:pt idx="1">
                  <c:v>419</c:v>
                </c:pt>
                <c:pt idx="2">
                  <c:v>469</c:v>
                </c:pt>
                <c:pt idx="3">
                  <c:v>485</c:v>
                </c:pt>
                <c:pt idx="4">
                  <c:v>475</c:v>
                </c:pt>
              </c:numCache>
            </c:numRef>
          </c:val>
        </c:ser>
        <c:ser>
          <c:idx val="1"/>
          <c:order val="1"/>
          <c:tx>
            <c:strRef>
              <c:f>Sheet1!$C$1</c:f>
              <c:strCache>
                <c:ptCount val="1"/>
                <c:pt idx="0">
                  <c:v>Manchester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76</c:v>
                </c:pt>
                <c:pt idx="1">
                  <c:v>86</c:v>
                </c:pt>
                <c:pt idx="2">
                  <c:v>86</c:v>
                </c:pt>
                <c:pt idx="3">
                  <c:v>104</c:v>
                </c:pt>
                <c:pt idx="4">
                  <c:v>110</c:v>
                </c:pt>
              </c:numCache>
            </c:numRef>
          </c:val>
        </c:ser>
        <c:dLbls>
          <c:showLegendKey val="0"/>
          <c:showVal val="0"/>
          <c:showCatName val="0"/>
          <c:showSerName val="0"/>
          <c:showPercent val="0"/>
          <c:showBubbleSize val="0"/>
        </c:dLbls>
        <c:gapWidth val="219"/>
        <c:axId val="842455144"/>
        <c:axId val="842455928"/>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842455144"/>
        <c:axId val="842455928"/>
      </c:lineChart>
      <c:catAx>
        <c:axId val="842455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42455928"/>
        <c:crosses val="autoZero"/>
        <c:auto val="1"/>
        <c:lblAlgn val="ctr"/>
        <c:lblOffset val="100"/>
        <c:noMultiLvlLbl val="0"/>
      </c:catAx>
      <c:valAx>
        <c:axId val="842455928"/>
        <c:scaling>
          <c:orientation val="minMax"/>
        </c:scaling>
        <c:delete val="1"/>
        <c:axPos val="l"/>
        <c:numFmt formatCode="General" sourceLinked="1"/>
        <c:majorTickMark val="none"/>
        <c:minorTickMark val="none"/>
        <c:tickLblPos val="nextTo"/>
        <c:crossAx val="84245514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842456712"/>
        <c:axId val="842457496"/>
      </c:lineChart>
      <c:catAx>
        <c:axId val="842456712"/>
        <c:scaling>
          <c:orientation val="minMax"/>
        </c:scaling>
        <c:delete val="1"/>
        <c:axPos val="b"/>
        <c:numFmt formatCode="General" sourceLinked="0"/>
        <c:majorTickMark val="out"/>
        <c:minorTickMark val="none"/>
        <c:tickLblPos val="nextTo"/>
        <c:crossAx val="842457496"/>
        <c:crosses val="autoZero"/>
        <c:auto val="1"/>
        <c:lblAlgn val="ctr"/>
        <c:lblOffset val="100"/>
        <c:noMultiLvlLbl val="0"/>
      </c:catAx>
      <c:valAx>
        <c:axId val="842457496"/>
        <c:scaling>
          <c:orientation val="minMax"/>
        </c:scaling>
        <c:delete val="1"/>
        <c:axPos val="l"/>
        <c:numFmt formatCode="General" sourceLinked="1"/>
        <c:majorTickMark val="out"/>
        <c:minorTickMark val="none"/>
        <c:tickLblPos val="nextTo"/>
        <c:crossAx val="8424567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Manchester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932</c:v>
                </c:pt>
                <c:pt idx="1">
                  <c:v>991</c:v>
                </c:pt>
                <c:pt idx="2">
                  <c:v>994</c:v>
                </c:pt>
                <c:pt idx="3">
                  <c:v>1152</c:v>
                </c:pt>
                <c:pt idx="4">
                  <c:v>1191</c:v>
                </c:pt>
              </c:numCache>
            </c:numRef>
          </c:val>
        </c:ser>
        <c:ser>
          <c:idx val="1"/>
          <c:order val="1"/>
          <c:tx>
            <c:strRef>
              <c:f>Sheet1!$C$1</c:f>
              <c:strCache>
                <c:ptCount val="1"/>
                <c:pt idx="0">
                  <c:v>Manchester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215</c:v>
                </c:pt>
                <c:pt idx="1">
                  <c:v>222</c:v>
                </c:pt>
                <c:pt idx="2">
                  <c:v>229</c:v>
                </c:pt>
                <c:pt idx="3">
                  <c:v>268</c:v>
                </c:pt>
                <c:pt idx="4">
                  <c:v>272</c:v>
                </c:pt>
              </c:numCache>
            </c:numRef>
          </c:val>
        </c:ser>
        <c:dLbls>
          <c:showLegendKey val="0"/>
          <c:showVal val="0"/>
          <c:showCatName val="0"/>
          <c:showSerName val="0"/>
          <c:showPercent val="0"/>
          <c:showBubbleSize val="0"/>
        </c:dLbls>
        <c:gapWidth val="219"/>
        <c:axId val="842458280"/>
        <c:axId val="84246102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842458280"/>
        <c:axId val="842461024"/>
      </c:lineChart>
      <c:catAx>
        <c:axId val="842458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42461024"/>
        <c:crosses val="autoZero"/>
        <c:auto val="1"/>
        <c:lblAlgn val="ctr"/>
        <c:lblOffset val="100"/>
        <c:noMultiLvlLbl val="0"/>
      </c:catAx>
      <c:valAx>
        <c:axId val="842461024"/>
        <c:scaling>
          <c:orientation val="minMax"/>
        </c:scaling>
        <c:delete val="1"/>
        <c:axPos val="l"/>
        <c:numFmt formatCode="General" sourceLinked="1"/>
        <c:majorTickMark val="none"/>
        <c:minorTickMark val="none"/>
        <c:tickLblPos val="nextTo"/>
        <c:crossAx val="84245828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Manchester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Manchester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842450440"/>
        <c:axId val="842459064"/>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842450440"/>
        <c:axId val="842459064"/>
      </c:lineChart>
      <c:catAx>
        <c:axId val="842450440"/>
        <c:scaling>
          <c:orientation val="minMax"/>
        </c:scaling>
        <c:delete val="1"/>
        <c:axPos val="b"/>
        <c:numFmt formatCode="General" sourceLinked="1"/>
        <c:majorTickMark val="none"/>
        <c:minorTickMark val="none"/>
        <c:tickLblPos val="nextTo"/>
        <c:crossAx val="842459064"/>
        <c:crosses val="autoZero"/>
        <c:auto val="1"/>
        <c:lblAlgn val="ctr"/>
        <c:lblOffset val="100"/>
        <c:noMultiLvlLbl val="0"/>
      </c:catAx>
      <c:valAx>
        <c:axId val="842459064"/>
        <c:scaling>
          <c:orientation val="minMax"/>
        </c:scaling>
        <c:delete val="1"/>
        <c:axPos val="l"/>
        <c:numFmt formatCode="General" sourceLinked="1"/>
        <c:majorTickMark val="none"/>
        <c:minorTickMark val="none"/>
        <c:tickLblPos val="nextTo"/>
        <c:crossAx val="842450440"/>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842461416"/>
        <c:axId val="842461808"/>
      </c:lineChart>
      <c:catAx>
        <c:axId val="842461416"/>
        <c:scaling>
          <c:orientation val="minMax"/>
        </c:scaling>
        <c:delete val="1"/>
        <c:axPos val="b"/>
        <c:numFmt formatCode="General" sourceLinked="0"/>
        <c:majorTickMark val="out"/>
        <c:minorTickMark val="none"/>
        <c:tickLblPos val="nextTo"/>
        <c:crossAx val="842461808"/>
        <c:crosses val="autoZero"/>
        <c:auto val="1"/>
        <c:lblAlgn val="ctr"/>
        <c:lblOffset val="100"/>
        <c:noMultiLvlLbl val="0"/>
      </c:catAx>
      <c:valAx>
        <c:axId val="842461808"/>
        <c:scaling>
          <c:orientation val="minMax"/>
        </c:scaling>
        <c:delete val="1"/>
        <c:axPos val="l"/>
        <c:numFmt formatCode="#,##0" sourceLinked="1"/>
        <c:majorTickMark val="out"/>
        <c:minorTickMark val="none"/>
        <c:tickLblPos val="nextTo"/>
        <c:crossAx val="84246141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842463768"/>
        <c:axId val="842424176"/>
      </c:lineChart>
      <c:catAx>
        <c:axId val="842463768"/>
        <c:scaling>
          <c:orientation val="minMax"/>
        </c:scaling>
        <c:delete val="1"/>
        <c:axPos val="b"/>
        <c:numFmt formatCode="General" sourceLinked="0"/>
        <c:majorTickMark val="out"/>
        <c:minorTickMark val="none"/>
        <c:tickLblPos val="nextTo"/>
        <c:crossAx val="842424176"/>
        <c:crosses val="autoZero"/>
        <c:auto val="1"/>
        <c:lblAlgn val="ctr"/>
        <c:lblOffset val="100"/>
        <c:noMultiLvlLbl val="0"/>
      </c:catAx>
      <c:valAx>
        <c:axId val="842424176"/>
        <c:scaling>
          <c:orientation val="minMax"/>
        </c:scaling>
        <c:delete val="1"/>
        <c:axPos val="l"/>
        <c:numFmt formatCode="General" sourceLinked="1"/>
        <c:majorTickMark val="out"/>
        <c:minorTickMark val="none"/>
        <c:tickLblPos val="nextTo"/>
        <c:crossAx val="842463768"/>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0.20774374441263849"/>
          <c:w val="0.99897384094165476"/>
          <c:h val="0.30760588520361326"/>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Manchester Holiday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0.45</c:v>
                </c:pt>
                <c:pt idx="1">
                  <c:v>0.49</c:v>
                </c:pt>
                <c:pt idx="2">
                  <c:v>0.4</c:v>
                </c:pt>
                <c:pt idx="3">
                  <c:v>0.33</c:v>
                </c:pt>
                <c:pt idx="4">
                  <c:v>0.3</c:v>
                </c:pt>
                <c:pt idx="5">
                  <c:v>0.14000000000000001</c:v>
                </c:pt>
                <c:pt idx="6">
                  <c:v>0.21</c:v>
                </c:pt>
                <c:pt idx="7">
                  <c:v>0.18</c:v>
                </c:pt>
                <c:pt idx="8">
                  <c:v>7.0000000000000007E-2</c:v>
                </c:pt>
              </c:numCache>
            </c:numRef>
          </c:val>
        </c:ser>
        <c:dLbls>
          <c:showLegendKey val="0"/>
          <c:showVal val="0"/>
          <c:showCatName val="0"/>
          <c:showSerName val="0"/>
          <c:showPercent val="0"/>
          <c:showBubbleSize val="0"/>
        </c:dLbls>
        <c:gapWidth val="30"/>
        <c:axId val="842460240"/>
        <c:axId val="842422608"/>
      </c:barChart>
      <c:catAx>
        <c:axId val="842460240"/>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842422608"/>
        <c:crosses val="autoZero"/>
        <c:auto val="1"/>
        <c:lblAlgn val="ctr"/>
        <c:lblOffset val="100"/>
        <c:noMultiLvlLbl val="0"/>
      </c:catAx>
      <c:valAx>
        <c:axId val="842422608"/>
        <c:scaling>
          <c:orientation val="minMax"/>
        </c:scaling>
        <c:delete val="1"/>
        <c:axPos val="l"/>
        <c:majorGridlines>
          <c:spPr>
            <a:ln>
              <a:noFill/>
            </a:ln>
          </c:spPr>
        </c:majorGridlines>
        <c:numFmt formatCode="0%" sourceLinked="1"/>
        <c:majorTickMark val="out"/>
        <c:minorTickMark val="none"/>
        <c:tickLblPos val="nextTo"/>
        <c:crossAx val="842460240"/>
        <c:crosses val="autoZero"/>
        <c:crossBetween val="between"/>
      </c:valAx>
    </c:plotArea>
    <c:legend>
      <c:legendPos val="r"/>
      <c:layout>
        <c:manualLayout>
          <c:xMode val="edge"/>
          <c:yMode val="edge"/>
          <c:x val="0.33189129686285296"/>
          <c:y val="1.9092597442079567E-2"/>
          <c:w val="0.66428193371512845"/>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layout/>
      <c:overlay val="0"/>
      <c:spPr>
        <a:noFill/>
        <a:ln>
          <a:noFill/>
        </a:ln>
        <a:effectLst/>
      </c:spPr>
    </c:title>
    <c:autoTitleDeleted val="0"/>
    <c:plotArea>
      <c:layout>
        <c:manualLayout>
          <c:layoutTarget val="inner"/>
          <c:xMode val="edge"/>
          <c:yMode val="edge"/>
          <c:x val="4.4391780180293543E-2"/>
          <c:y val="0.33480297980116719"/>
          <c:w val="0.9112164396394129"/>
          <c:h val="0.53212796883018787"/>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Manchester</c:v>
                </c:pt>
                <c:pt idx="1">
                  <c:v>All visits to UK</c:v>
                </c:pt>
              </c:strCache>
            </c:strRef>
          </c:cat>
          <c:val>
            <c:numRef>
              <c:f>Sheet1!$B$2:$B$3</c:f>
              <c:numCache>
                <c:formatCode>0%</c:formatCode>
                <c:ptCount val="2"/>
                <c:pt idx="0">
                  <c:v>0.17</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Manchester</c:v>
                </c:pt>
                <c:pt idx="1">
                  <c:v>All visits to UK</c:v>
                </c:pt>
              </c:strCache>
            </c:strRef>
          </c:cat>
          <c:val>
            <c:numRef>
              <c:f>Sheet1!$C$2:$C$3</c:f>
              <c:numCache>
                <c:formatCode>0%</c:formatCode>
                <c:ptCount val="2"/>
                <c:pt idx="0">
                  <c:v>0.27</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Manchester</c:v>
                </c:pt>
                <c:pt idx="1">
                  <c:v>All visits to UK</c:v>
                </c:pt>
              </c:strCache>
            </c:strRef>
          </c:cat>
          <c:val>
            <c:numRef>
              <c:f>Sheet1!$D$2:$D$3</c:f>
              <c:numCache>
                <c:formatCode>0%</c:formatCode>
                <c:ptCount val="2"/>
                <c:pt idx="0">
                  <c:v>0.33</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All visits to Manchester</c:v>
                </c:pt>
                <c:pt idx="1">
                  <c:v>All visits to UK</c:v>
                </c:pt>
              </c:strCache>
            </c:strRef>
          </c:cat>
          <c:val>
            <c:numRef>
              <c:f>Sheet1!$E$2:$E$3</c:f>
              <c:numCache>
                <c:formatCode>0%</c:formatCode>
                <c:ptCount val="2"/>
                <c:pt idx="0">
                  <c:v>0.23</c:v>
                </c:pt>
                <c:pt idx="1">
                  <c:v>0.39</c:v>
                </c:pt>
              </c:numCache>
            </c:numRef>
          </c:val>
        </c:ser>
        <c:dLbls>
          <c:showLegendKey val="0"/>
          <c:showVal val="0"/>
          <c:showCatName val="0"/>
          <c:showSerName val="0"/>
          <c:showPercent val="0"/>
          <c:showBubbleSize val="0"/>
        </c:dLbls>
        <c:gapWidth val="100"/>
        <c:overlap val="100"/>
        <c:axId val="842420648"/>
        <c:axId val="842419472"/>
      </c:barChart>
      <c:catAx>
        <c:axId val="842420648"/>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42419472"/>
        <c:crosses val="autoZero"/>
        <c:auto val="1"/>
        <c:lblAlgn val="ctr"/>
        <c:lblOffset val="100"/>
        <c:noMultiLvlLbl val="0"/>
      </c:catAx>
      <c:valAx>
        <c:axId val="842419472"/>
        <c:scaling>
          <c:orientation val="maxMin"/>
        </c:scaling>
        <c:delete val="1"/>
        <c:axPos val="l"/>
        <c:numFmt formatCode="0%" sourceLinked="1"/>
        <c:majorTickMark val="out"/>
        <c:minorTickMark val="none"/>
        <c:tickLblPos val="nextTo"/>
        <c:crossAx val="842420648"/>
        <c:crosses val="autoZero"/>
        <c:crossBetween val="between"/>
      </c:valAx>
      <c:spPr>
        <a:noFill/>
        <a:ln>
          <a:noFill/>
        </a:ln>
        <a:effectLst/>
      </c:spPr>
    </c:plotArea>
    <c:legend>
      <c:legendPos val="b"/>
      <c:layout>
        <c:manualLayout>
          <c:xMode val="edge"/>
          <c:yMode val="edge"/>
          <c:x val="6.4569862080426976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06/11/2017</a:t>
            </a:fld>
            <a:endParaRPr lang="en-GB" dirty="0"/>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06/11/2017</a:t>
            </a:fld>
            <a:endParaRPr lang="en-GB" dirty="0"/>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428585"/>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pPr/>
              <a:t>3</a:t>
            </a:fld>
            <a:endParaRPr lang="en-GB" dirty="0"/>
          </a:p>
        </p:txBody>
      </p:sp>
    </p:spTree>
    <p:extLst>
      <p:ext uri="{BB962C8B-B14F-4D97-AF65-F5344CB8AC3E}">
        <p14:creationId xmlns:p14="http://schemas.microsoft.com/office/powerpoint/2010/main" val="37475567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151731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170564067"/>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83778917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68620623"/>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3859893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2544637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dirty="0" smtClean="0"/>
              <a:t>Click to edit Master text styles</a:t>
            </a:r>
          </a:p>
          <a:p>
            <a:pPr marL="261938" lvl="1" indent="-261938" algn="l" defTabSz="457200" rtl="0" eaLnBrk="1" latinLnBrk="0" hangingPunct="1">
              <a:spcBef>
                <a:spcPct val="20000"/>
              </a:spcBef>
              <a:buClr>
                <a:schemeClr val="accent2"/>
              </a:buClr>
              <a:buFont typeface="Arial"/>
              <a:buChar char="•"/>
            </a:pPr>
            <a:r>
              <a:rPr lang="en-US" dirty="0"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9962125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612827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9281767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3741106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917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2141047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chart" Target="../charts/chart9.xml"/></Relationships>
</file>

<file path=ppt/slides/_rels/slide4.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5.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5.xml"/><Relationship Id="rId4" Type="http://schemas.openxmlformats.org/officeDocument/2006/relationships/chart" Target="../charts/char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a:t>
            </a:r>
            <a:r>
              <a:rPr lang="en-GB" dirty="0" smtClean="0"/>
              <a:t>Manchester</a:t>
            </a:r>
            <a:endParaRPr lang="en-GB" dirty="0"/>
          </a:p>
        </p:txBody>
      </p:sp>
      <p:sp>
        <p:nvSpPr>
          <p:cNvPr id="5" name="Text Placeholder 4"/>
          <p:cNvSpPr>
            <a:spLocks noGrp="1"/>
          </p:cNvSpPr>
          <p:nvPr>
            <p:ph type="body" sz="quarter" idx="13"/>
          </p:nvPr>
        </p:nvSpPr>
        <p:spPr>
          <a:xfrm>
            <a:off x="428835" y="3543831"/>
            <a:ext cx="7936025" cy="439091"/>
          </a:xfrm>
        </p:spPr>
        <p:txBody>
          <a:bodyPr/>
          <a:lstStyle/>
          <a:p>
            <a:r>
              <a:rPr lang="en-GB" dirty="0" smtClean="0"/>
              <a:t>October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2166" y="3982922"/>
            <a:ext cx="3649362" cy="2071013"/>
          </a:xfrm>
          <a:prstGeom prst="rect">
            <a:avLst/>
          </a:prstGeom>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nvPr>
        </p:nvGraphicFramePr>
        <p:xfrm>
          <a:off x="5804725" y="3846470"/>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nvPr>
        </p:nvGraphicFramePr>
        <p:xfrm>
          <a:off x="3031126" y="3831839"/>
          <a:ext cx="2999088" cy="25987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5" name="Chart 34"/>
          <p:cNvGraphicFramePr/>
          <p:nvPr>
            <p:extLst/>
          </p:nvPr>
        </p:nvGraphicFramePr>
        <p:xfrm>
          <a:off x="5720832" y="4137660"/>
          <a:ext cx="2867544" cy="1229730"/>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Manchester</a:t>
            </a:r>
            <a:endParaRPr lang="en-GB" sz="2000" b="1" dirty="0"/>
          </a:p>
        </p:txBody>
      </p:sp>
      <p:graphicFrame>
        <p:nvGraphicFramePr>
          <p:cNvPr id="9" name="Chart Placeholder 8"/>
          <p:cNvGraphicFramePr>
            <a:graphicFrameLocks noGrp="1"/>
          </p:cNvGraphicFramePr>
          <p:nvPr>
            <p:ph type="chart" sz="quarter" idx="10"/>
            <p:extLst/>
          </p:nvPr>
        </p:nvGraphicFramePr>
        <p:xfrm>
          <a:off x="310597" y="3817208"/>
          <a:ext cx="2999088" cy="2598738"/>
        </p:xfrm>
        <a:graphic>
          <a:graphicData uri="http://schemas.openxmlformats.org/drawingml/2006/chart">
            <c:chart xmlns:c="http://schemas.openxmlformats.org/drawingml/2006/chart" xmlns:r="http://schemas.openxmlformats.org/officeDocument/2006/relationships" r:id="rId5"/>
          </a:graphicData>
        </a:graphic>
      </p:graphicFrame>
      <p:sp>
        <p:nvSpPr>
          <p:cNvPr id="15" name="Rectangle 14"/>
          <p:cNvSpPr/>
          <p:nvPr/>
        </p:nvSpPr>
        <p:spPr>
          <a:xfrm>
            <a:off x="5914768" y="38172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6" name="Rectangle 15"/>
          <p:cNvSpPr/>
          <p:nvPr/>
        </p:nvSpPr>
        <p:spPr>
          <a:xfrm>
            <a:off x="3180053" y="38172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Rectangle 16"/>
          <p:cNvSpPr/>
          <p:nvPr/>
        </p:nvSpPr>
        <p:spPr>
          <a:xfrm>
            <a:off x="445338" y="38172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18" name="Chart Placeholder 8"/>
          <p:cNvGraphicFramePr>
            <a:graphicFrameLocks/>
          </p:cNvGraphicFramePr>
          <p:nvPr>
            <p:extLst/>
          </p:nvPr>
        </p:nvGraphicFramePr>
        <p:xfrm>
          <a:off x="4777946" y="3466669"/>
          <a:ext cx="3872822" cy="316727"/>
        </p:xfrm>
        <a:graphic>
          <a:graphicData uri="http://schemas.openxmlformats.org/drawingml/2006/chart">
            <c:chart xmlns:c="http://schemas.openxmlformats.org/drawingml/2006/chart" xmlns:r="http://schemas.openxmlformats.org/officeDocument/2006/relationships" r:id="rId6"/>
          </a:graphicData>
        </a:graphic>
      </p:graphicFrame>
      <p:sp>
        <p:nvSpPr>
          <p:cNvPr id="21" name="Title 1"/>
          <p:cNvSpPr txBox="1">
            <a:spLocks/>
          </p:cNvSpPr>
          <p:nvPr/>
        </p:nvSpPr>
        <p:spPr>
          <a:xfrm>
            <a:off x="445338" y="2037246"/>
            <a:ext cx="8149762" cy="580831"/>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to Manchester 3 year average for 2014-16*</a:t>
            </a:r>
            <a:endParaRPr lang="en-GB" sz="1400" b="1" dirty="0">
              <a:solidFill>
                <a:schemeClr val="tx1"/>
              </a:solidFill>
            </a:endParaRPr>
          </a:p>
        </p:txBody>
      </p:sp>
      <p:sp>
        <p:nvSpPr>
          <p:cNvPr id="22" name="Rectangle 21"/>
          <p:cNvSpPr/>
          <p:nvPr/>
        </p:nvSpPr>
        <p:spPr>
          <a:xfrm>
            <a:off x="442141" y="2389478"/>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3" name="Rectangle 22"/>
          <p:cNvSpPr/>
          <p:nvPr/>
        </p:nvSpPr>
        <p:spPr>
          <a:xfrm>
            <a:off x="3181338" y="23898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4" name="Rectangle 23"/>
          <p:cNvSpPr/>
          <p:nvPr/>
        </p:nvSpPr>
        <p:spPr>
          <a:xfrm>
            <a:off x="5916053" y="23898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25" name="Table 24"/>
          <p:cNvGraphicFramePr>
            <a:graphicFrameLocks noGrp="1"/>
          </p:cNvGraphicFramePr>
          <p:nvPr>
            <p:extLst/>
          </p:nvPr>
        </p:nvGraphicFramePr>
        <p:xfrm>
          <a:off x="510746" y="242249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Manchester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1,112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Manchester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  256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nvPr>
        </p:nvGraphicFramePr>
        <p:xfrm>
          <a:off x="3245015" y="244359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Manchester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467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Manchester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nvPr>
        </p:nvGraphicFramePr>
        <p:xfrm>
          <a:off x="5989784" y="246662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Manchester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Manchester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29" name="TextBox 28"/>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graphicFrame>
        <p:nvGraphicFramePr>
          <p:cNvPr id="4" name="Chart 3"/>
          <p:cNvGraphicFramePr/>
          <p:nvPr>
            <p:extLst/>
          </p:nvPr>
        </p:nvGraphicFramePr>
        <p:xfrm>
          <a:off x="241794" y="4137660"/>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4" name="Chart 33"/>
          <p:cNvGraphicFramePr/>
          <p:nvPr>
            <p:extLst/>
          </p:nvPr>
        </p:nvGraphicFramePr>
        <p:xfrm>
          <a:off x="2979544" y="4137660"/>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28"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Manchester attracts 1.1 million overseas visits annually, 256,000 of which are for a holiday.  Overall and holiday visit numbers, spend and nights-stayed increased significantly in 2015.  Overall spend and nights-stayed declined overall in 2016, but holiday spend and nights stayed remains steady.</a:t>
            </a:r>
          </a:p>
        </p:txBody>
      </p:sp>
      <p:sp>
        <p:nvSpPr>
          <p:cNvPr id="31"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2" name="Rectangle 31"/>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Manchester</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30571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3760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0"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Visitors to Manchester are more likely than visitors to the UK to be visiting for Business or ‘Other’ purposes.  The highest number of holiday visitors come from Ireland. Manchester attracts a lower percentage of visitors from Mainland Europe than the UK in general.  Holiday visitors to Manchester are less likely than average to visit cultural venues, but more likely to visit countryside/villages, the coast and national parks</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Activities from IPS 2016 only</a:t>
            </a:r>
            <a:endParaRPr lang="en-GB" sz="900" dirty="0">
              <a:latin typeface="Arial" panose="020B0604020202020204" pitchFamily="34" charset="0"/>
              <a:cs typeface="Arial" panose="020B0604020202020204" pitchFamily="34" charset="0"/>
            </a:endParaRPr>
          </a:p>
        </p:txBody>
      </p:sp>
      <p:sp>
        <p:nvSpPr>
          <p:cNvPr id="10" name="Rectangle 9"/>
          <p:cNvSpPr/>
          <p:nvPr/>
        </p:nvSpPr>
        <p:spPr>
          <a:xfrm>
            <a:off x="475424" y="23760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1" name="Rectangle 10"/>
          <p:cNvSpPr/>
          <p:nvPr/>
        </p:nvSpPr>
        <p:spPr>
          <a:xfrm>
            <a:off x="3692848" y="45393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12" name="Table 11"/>
          <p:cNvGraphicFramePr>
            <a:graphicFrameLocks noGrp="1"/>
          </p:cNvGraphicFramePr>
          <p:nvPr>
            <p:extLst/>
          </p:nvPr>
        </p:nvGraphicFramePr>
        <p:xfrm>
          <a:off x="518985" y="50470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Ireland</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USA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30.7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24.5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20.4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£41.6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£41.3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£38.1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543401"/>
            <a:ext cx="3173862" cy="461665"/>
          </a:xfrm>
          <a:prstGeom prst="rect">
            <a:avLst/>
          </a:prstGeom>
          <a:noFill/>
        </p:spPr>
        <p:txBody>
          <a:bodyPr wrap="square" rtlCol="0">
            <a:spAutoFit/>
          </a:bodyPr>
          <a:lstStyle/>
          <a:p>
            <a:pPr algn="ctr"/>
            <a:r>
              <a:rPr lang="en-GB" sz="1200" b="1" dirty="0" smtClean="0">
                <a:latin typeface="Arial" panose="020B0604020202020204" pitchFamily="34" charset="0"/>
                <a:cs typeface="Arial" panose="020B0604020202020204" pitchFamily="34" charset="0"/>
              </a:rPr>
              <a:t>Top 3 source markets for holiday visitors to Manchester (ranked by visits)</a:t>
            </a:r>
            <a:endParaRPr lang="en-GB" sz="1200" b="1" dirty="0">
              <a:latin typeface="Arial" panose="020B0604020202020204" pitchFamily="34" charset="0"/>
              <a:cs typeface="Arial" panose="020B0604020202020204" pitchFamily="34" charset="0"/>
            </a:endParaRPr>
          </a:p>
        </p:txBody>
      </p:sp>
      <p:sp>
        <p:nvSpPr>
          <p:cNvPr id="14" name="Rectangle 13"/>
          <p:cNvSpPr/>
          <p:nvPr/>
        </p:nvSpPr>
        <p:spPr>
          <a:xfrm>
            <a:off x="477670" y="45393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16" name="Picture Placeholder 7"/>
          <p:cNvGraphicFramePr>
            <a:graphicFrameLocks/>
          </p:cNvGraphicFramePr>
          <p:nvPr>
            <p:extLst/>
          </p:nvPr>
        </p:nvGraphicFramePr>
        <p:xfrm>
          <a:off x="3734161" y="4811241"/>
          <a:ext cx="4876437" cy="1328892"/>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Box 16"/>
          <p:cNvSpPr txBox="1"/>
          <p:nvPr/>
        </p:nvSpPr>
        <p:spPr>
          <a:xfrm>
            <a:off x="3690248" y="4557932"/>
            <a:ext cx="4920350" cy="276999"/>
          </a:xfrm>
          <a:prstGeom prst="rect">
            <a:avLst/>
          </a:prstGeom>
          <a:noFill/>
        </p:spPr>
        <p:txBody>
          <a:bodyPr wrap="square" rtlCol="0">
            <a:spAutoFit/>
          </a:bodyPr>
          <a:lstStyle/>
          <a:p>
            <a:pPr algn="ctr"/>
            <a:r>
              <a:rPr lang="en-GB" sz="1200" b="1" dirty="0" smtClean="0">
                <a:latin typeface="Arial" panose="020B0604020202020204" pitchFamily="34" charset="0"/>
                <a:cs typeface="Arial" panose="020B0604020202020204" pitchFamily="34" charset="0"/>
              </a:rPr>
              <a:t>Activities conducted by holiday visitors to Manchester</a:t>
            </a:r>
            <a:endParaRPr lang="en-GB" sz="1200" b="1" dirty="0">
              <a:latin typeface="Arial" panose="020B0604020202020204" pitchFamily="34" charset="0"/>
              <a:cs typeface="Arial" panose="020B0604020202020204" pitchFamily="34" charset="0"/>
            </a:endParaRPr>
          </a:p>
        </p:txBody>
      </p:sp>
      <p:graphicFrame>
        <p:nvGraphicFramePr>
          <p:cNvPr id="22" name="Chart 21"/>
          <p:cNvGraphicFramePr/>
          <p:nvPr>
            <p:extLst/>
          </p:nvPr>
        </p:nvGraphicFramePr>
        <p:xfrm>
          <a:off x="477670" y="2396510"/>
          <a:ext cx="3146979" cy="204402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3" name="Picture Placeholder 7"/>
          <p:cNvGraphicFramePr>
            <a:graphicFrameLocks/>
          </p:cNvGraphicFramePr>
          <p:nvPr>
            <p:extLst/>
          </p:nvPr>
        </p:nvGraphicFramePr>
        <p:xfrm>
          <a:off x="3692849" y="2396510"/>
          <a:ext cx="4917750" cy="2128351"/>
        </p:xfrm>
        <a:graphic>
          <a:graphicData uri="http://schemas.openxmlformats.org/drawingml/2006/chart">
            <c:chart xmlns:c="http://schemas.openxmlformats.org/drawingml/2006/chart" xmlns:r="http://schemas.openxmlformats.org/officeDocument/2006/relationships" r:id="rId5"/>
          </a:graphicData>
        </a:graphic>
      </p:graphicFrame>
      <p:sp>
        <p:nvSpPr>
          <p:cNvPr id="15" name="Rectangle 14"/>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Manchester</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01633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4" name="Picture Placeholder 3"/>
          <p:cNvGraphicFramePr>
            <a:graphicFrameLocks noGrp="1"/>
          </p:cNvGraphicFramePr>
          <p:nvPr>
            <p:ph type="pic" sz="quarter" idx="14"/>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 name="Picture Placeholder 7"/>
          <p:cNvGraphicFramePr>
            <a:graphicFrameLocks/>
          </p:cNvGraphicFramePr>
          <p:nvPr>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3"/>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Holiday Duration*</a:t>
            </a:r>
            <a:endParaRPr lang="en-GB" sz="1000" b="1" dirty="0">
              <a:solidFill>
                <a:schemeClr val="tx1"/>
              </a:solidFill>
            </a:endParaRPr>
          </a:p>
        </p:txBody>
      </p:sp>
      <p:graphicFrame>
        <p:nvGraphicFramePr>
          <p:cNvPr id="34" name="Picture Placeholder 7"/>
          <p:cNvGraphicFramePr>
            <a:graphicFrameLocks/>
          </p:cNvGraphicFramePr>
          <p:nvPr>
            <p:extLst/>
          </p:nvPr>
        </p:nvGraphicFramePr>
        <p:xfrm>
          <a:off x="3119848" y="2504305"/>
          <a:ext cx="2654676" cy="1674236"/>
        </p:xfrm>
        <a:graphic>
          <a:graphicData uri="http://schemas.openxmlformats.org/drawingml/2006/chart">
            <c:chart xmlns:c="http://schemas.openxmlformats.org/drawingml/2006/chart" xmlns:r="http://schemas.openxmlformats.org/officeDocument/2006/relationships" r:id="rId4"/>
          </a:graphicData>
        </a:graphic>
      </p:graphicFrame>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Seasonality</a:t>
            </a:r>
            <a:endParaRPr lang="en-GB" sz="1000" b="1" dirty="0">
              <a:solidFill>
                <a:schemeClr val="tx1"/>
              </a:solidFill>
            </a:endParaRPr>
          </a:p>
        </p:txBody>
      </p:sp>
      <p:graphicFrame>
        <p:nvGraphicFramePr>
          <p:cNvPr id="38" name="Picture Placeholder 7"/>
          <p:cNvGraphicFramePr>
            <a:graphicFrameLocks/>
          </p:cNvGraphicFramePr>
          <p:nvPr>
            <p:extLst/>
          </p:nvPr>
        </p:nvGraphicFramePr>
        <p:xfrm>
          <a:off x="5774525" y="4476924"/>
          <a:ext cx="2980668" cy="1657807"/>
        </p:xfrm>
        <a:graphic>
          <a:graphicData uri="http://schemas.openxmlformats.org/drawingml/2006/chart">
            <c:chart xmlns:c="http://schemas.openxmlformats.org/drawingml/2006/chart" xmlns:r="http://schemas.openxmlformats.org/officeDocument/2006/relationships" r:id="rId5"/>
          </a:graphicData>
        </a:graphic>
      </p:graphicFrame>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Holiday Type</a:t>
            </a:r>
            <a:endParaRPr lang="en-GB" sz="1000" b="1" dirty="0">
              <a:solidFill>
                <a:schemeClr val="tx1"/>
              </a:solidFill>
            </a:endParaRPr>
          </a:p>
        </p:txBody>
      </p:sp>
      <p:graphicFrame>
        <p:nvGraphicFramePr>
          <p:cNvPr id="42" name="Chart 41"/>
          <p:cNvGraphicFramePr/>
          <p:nvPr>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6"/>
          </a:graphicData>
        </a:graphic>
      </p:graphicFrame>
      <p:sp>
        <p:nvSpPr>
          <p:cNvPr id="43" name="Title 1"/>
          <p:cNvSpPr txBox="1">
            <a:spLocks/>
          </p:cNvSpPr>
          <p:nvPr/>
        </p:nvSpPr>
        <p:spPr>
          <a:xfrm>
            <a:off x="3308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rPr>
              <a:t>Average spend**</a:t>
            </a:r>
            <a:endParaRPr lang="en-GB" sz="1000" b="1" dirty="0">
              <a:solidFill>
                <a:schemeClr val="tx1"/>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6" name="Text Placeholder 5"/>
          <p:cNvSpPr txBox="1">
            <a:spLocks/>
          </p:cNvSpPr>
          <p:nvPr/>
        </p:nvSpPr>
        <p:spPr>
          <a:xfrm>
            <a:off x="477669" y="13779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Holiday visitors to Manchester are more likely than the UK average to be aged 16-34, staying in the peak summer season and to have booked their holiday independently.  On average holiday visitors to Manchester spend 4.4 nights in the City.</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rPr>
              <a:t>Age</a:t>
            </a:r>
            <a:endParaRPr lang="en-GB" sz="1000" b="1" dirty="0">
              <a:solidFill>
                <a:schemeClr val="tx1"/>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*Note that duration </a:t>
            </a:r>
            <a:r>
              <a:rPr lang="en-GB" sz="900" i="1" dirty="0" smtClean="0">
                <a:latin typeface="Arial" panose="020B0604020202020204" pitchFamily="34" charset="0"/>
                <a:cs typeface="Arial" panose="020B0604020202020204" pitchFamily="34" charset="0"/>
              </a:rPr>
              <a:t>chart</a:t>
            </a:r>
            <a:r>
              <a:rPr lang="en-GB" sz="900" dirty="0" smtClean="0">
                <a:latin typeface="Arial" panose="020B0604020202020204" pitchFamily="34" charset="0"/>
                <a:cs typeface="Arial" panose="020B0604020202020204" pitchFamily="34" charset="0"/>
              </a:rPr>
              <a:t> refers to length of holiday overall  for visitors to town, and </a:t>
            </a:r>
            <a:r>
              <a:rPr lang="en-GB" sz="900" i="1" dirty="0" smtClean="0">
                <a:latin typeface="Arial" panose="020B0604020202020204" pitchFamily="34" charset="0"/>
                <a:cs typeface="Arial" panose="020B0604020202020204" pitchFamily="34" charset="0"/>
              </a:rPr>
              <a:t>average</a:t>
            </a:r>
            <a:r>
              <a:rPr lang="en-GB" sz="900" dirty="0" smtClean="0">
                <a:latin typeface="Arial" panose="020B0604020202020204" pitchFamily="34" charset="0"/>
                <a:cs typeface="Arial" panose="020B0604020202020204" pitchFamily="34" charset="0"/>
              </a:rPr>
              <a:t>  </a:t>
            </a:r>
            <a:r>
              <a:rPr lang="en-GB" sz="900" i="1" dirty="0" smtClean="0">
                <a:latin typeface="Arial" panose="020B0604020202020204" pitchFamily="34" charset="0"/>
                <a:cs typeface="Arial" panose="020B0604020202020204" pitchFamily="34" charset="0"/>
              </a:rPr>
              <a:t>duration </a:t>
            </a:r>
            <a:r>
              <a:rPr lang="en-GB" sz="900" dirty="0" smtClean="0">
                <a:latin typeface="Arial" panose="020B0604020202020204" pitchFamily="34" charset="0"/>
                <a:cs typeface="Arial" panose="020B0604020202020204" pitchFamily="34" charset="0"/>
              </a:rPr>
              <a:t>refers to duration in specified town. **Spend </a:t>
            </a:r>
            <a:r>
              <a:rPr lang="en-GB" sz="900" dirty="0">
                <a:latin typeface="Arial" panose="020B0604020202020204" pitchFamily="34" charset="0"/>
                <a:cs typeface="Arial" panose="020B0604020202020204" pitchFamily="34" charset="0"/>
              </a:rPr>
              <a:t>is for the stay in the city/town only, whereas spend for the UK covers the whole </a:t>
            </a:r>
            <a:r>
              <a:rPr lang="en-GB" sz="900" dirty="0" smtClean="0">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latin typeface="Arial" panose="020B0604020202020204" pitchFamily="34" charset="0"/>
              <a:cs typeface="Arial" panose="020B0604020202020204" pitchFamily="34" charset="0"/>
            </a:endParaRPr>
          </a:p>
        </p:txBody>
      </p:sp>
      <p:graphicFrame>
        <p:nvGraphicFramePr>
          <p:cNvPr id="36" name="Chart 35"/>
          <p:cNvGraphicFramePr/>
          <p:nvPr>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7"/>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For whole trip</a:t>
            </a:r>
            <a:endParaRPr lang="en-GB" sz="1000" b="1" dirty="0"/>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t>Per night</a:t>
            </a:r>
            <a:endParaRPr lang="en-GB" sz="1000" b="1" dirty="0"/>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lang="en-GB" sz="1000" b="1" i="1" dirty="0" smtClean="0">
                <a:solidFill>
                  <a:schemeClr val="tx1"/>
                </a:solidFill>
              </a:rPr>
              <a:t>Ave. duration in area</a:t>
            </a:r>
            <a:endParaRPr lang="en-GB" sz="1000" b="1" i="1" dirty="0">
              <a:solidFill>
                <a:schemeClr val="tx1"/>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lang="en-GB" sz="1000" dirty="0" smtClean="0">
                <a:solidFill>
                  <a:schemeClr val="tx1"/>
                </a:solidFill>
              </a:rPr>
              <a:t>4.4</a:t>
            </a:r>
            <a:endParaRPr lang="en-GB" sz="1000" dirty="0">
              <a:solidFill>
                <a:schemeClr val="tx1"/>
              </a:solidFill>
            </a:endParaRPr>
          </a:p>
        </p:txBody>
      </p:sp>
      <p:sp>
        <p:nvSpPr>
          <p:cNvPr id="3" name="TextBox 2"/>
          <p:cNvSpPr txBox="1"/>
          <p:nvPr/>
        </p:nvSpPr>
        <p:spPr>
          <a:xfrm>
            <a:off x="3237923" y="4978836"/>
            <a:ext cx="574899" cy="276999"/>
          </a:xfrm>
          <a:prstGeom prst="rect">
            <a:avLst/>
          </a:prstGeom>
          <a:noFill/>
        </p:spPr>
        <p:txBody>
          <a:bodyPr wrap="square" rtlCol="0">
            <a:spAutoFit/>
          </a:bodyPr>
          <a:lstStyle/>
          <a:p>
            <a:r>
              <a:rPr lang="en-GB" sz="1200" b="1" dirty="0" smtClean="0">
                <a:latin typeface="Arial" pitchFamily="34" charset="0"/>
                <a:cs typeface="Arial" pitchFamily="34" charset="0"/>
              </a:rPr>
              <a:t>£391</a:t>
            </a:r>
            <a:endParaRPr lang="en-GB" sz="1200" b="1" dirty="0">
              <a:latin typeface="Arial" pitchFamily="34" charset="0"/>
              <a:cs typeface="Arial" pitchFamily="34" charset="0"/>
            </a:endParaRPr>
          </a:p>
        </p:txBody>
      </p:sp>
      <p:sp>
        <p:nvSpPr>
          <p:cNvPr id="59" name="TextBox 58"/>
          <p:cNvSpPr txBox="1"/>
          <p:nvPr/>
        </p:nvSpPr>
        <p:spPr>
          <a:xfrm>
            <a:off x="4532907" y="5230130"/>
            <a:ext cx="574899" cy="276999"/>
          </a:xfrm>
          <a:prstGeom prst="rect">
            <a:avLst/>
          </a:prstGeom>
          <a:noFill/>
        </p:spPr>
        <p:txBody>
          <a:bodyPr wrap="square" rtlCol="0">
            <a:spAutoFit/>
          </a:bodyPr>
          <a:lstStyle/>
          <a:p>
            <a:r>
              <a:rPr lang="en-GB" sz="1200" b="1" dirty="0" smtClean="0">
                <a:latin typeface="Arial" pitchFamily="34" charset="0"/>
                <a:cs typeface="Arial" pitchFamily="34" charset="0"/>
              </a:rPr>
              <a:t>£89</a:t>
            </a:r>
            <a:endParaRPr lang="en-GB" sz="1200" b="1" dirty="0">
              <a:latin typeface="Arial" pitchFamily="34" charset="0"/>
              <a:cs typeface="Arial" pitchFamily="34" charset="0"/>
            </a:endParaRPr>
          </a:p>
        </p:txBody>
      </p:sp>
      <p:sp>
        <p:nvSpPr>
          <p:cNvPr id="7" name="TextBox 6"/>
          <p:cNvSpPr txBox="1"/>
          <p:nvPr/>
        </p:nvSpPr>
        <p:spPr>
          <a:xfrm>
            <a:off x="352276" y="5061263"/>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0-15</a:t>
            </a:r>
            <a:endParaRPr lang="en-GB" sz="1200" dirty="0">
              <a:latin typeface="Arial" pitchFamily="34" charset="0"/>
              <a:cs typeface="Arial" pitchFamily="34" charset="0"/>
            </a:endParaRPr>
          </a:p>
        </p:txBody>
      </p:sp>
      <p:sp>
        <p:nvSpPr>
          <p:cNvPr id="37" name="TextBox 36"/>
          <p:cNvSpPr txBox="1"/>
          <p:nvPr/>
        </p:nvSpPr>
        <p:spPr>
          <a:xfrm>
            <a:off x="352276" y="472788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16-24</a:t>
            </a:r>
            <a:endParaRPr lang="en-GB" sz="1200" dirty="0">
              <a:latin typeface="Arial" pitchFamily="34" charset="0"/>
              <a:cs typeface="Arial" pitchFamily="34" charset="0"/>
            </a:endParaRPr>
          </a:p>
        </p:txBody>
      </p:sp>
      <p:sp>
        <p:nvSpPr>
          <p:cNvPr id="40" name="TextBox 39"/>
          <p:cNvSpPr txBox="1"/>
          <p:nvPr/>
        </p:nvSpPr>
        <p:spPr>
          <a:xfrm>
            <a:off x="352276" y="419123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25-34</a:t>
            </a:r>
            <a:endParaRPr lang="en-GB" sz="1200" dirty="0">
              <a:latin typeface="Arial" pitchFamily="34" charset="0"/>
              <a:cs typeface="Arial" pitchFamily="34" charset="0"/>
            </a:endParaRPr>
          </a:p>
        </p:txBody>
      </p:sp>
      <p:sp>
        <p:nvSpPr>
          <p:cNvPr id="48" name="TextBox 47"/>
          <p:cNvSpPr txBox="1"/>
          <p:nvPr/>
        </p:nvSpPr>
        <p:spPr>
          <a:xfrm>
            <a:off x="352276" y="3686413"/>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35-44</a:t>
            </a:r>
            <a:endParaRPr lang="en-GB" sz="1200" dirty="0">
              <a:latin typeface="Arial" pitchFamily="34" charset="0"/>
              <a:cs typeface="Arial" pitchFamily="34" charset="0"/>
            </a:endParaRPr>
          </a:p>
        </p:txBody>
      </p:sp>
      <p:sp>
        <p:nvSpPr>
          <p:cNvPr id="49" name="TextBox 48"/>
          <p:cNvSpPr txBox="1"/>
          <p:nvPr/>
        </p:nvSpPr>
        <p:spPr>
          <a:xfrm>
            <a:off x="352276" y="331493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45-54</a:t>
            </a:r>
            <a:endParaRPr lang="en-GB" sz="1200" dirty="0">
              <a:latin typeface="Arial" pitchFamily="34" charset="0"/>
              <a:cs typeface="Arial" pitchFamily="34" charset="0"/>
            </a:endParaRPr>
          </a:p>
        </p:txBody>
      </p:sp>
      <p:sp>
        <p:nvSpPr>
          <p:cNvPr id="51" name="TextBox 50"/>
          <p:cNvSpPr txBox="1"/>
          <p:nvPr/>
        </p:nvSpPr>
        <p:spPr>
          <a:xfrm>
            <a:off x="352276" y="2968132"/>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55-64</a:t>
            </a:r>
            <a:endParaRPr lang="en-GB" sz="1200" dirty="0">
              <a:latin typeface="Arial" pitchFamily="34" charset="0"/>
              <a:cs typeface="Arial" pitchFamily="34" charset="0"/>
            </a:endParaRPr>
          </a:p>
        </p:txBody>
      </p:sp>
      <p:sp>
        <p:nvSpPr>
          <p:cNvPr id="52" name="TextBox 51"/>
          <p:cNvSpPr txBox="1"/>
          <p:nvPr/>
        </p:nvSpPr>
        <p:spPr>
          <a:xfrm>
            <a:off x="352276" y="2730504"/>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65+</a:t>
            </a:r>
            <a:endParaRPr lang="en-GB" sz="1200" dirty="0">
              <a:latin typeface="Arial" pitchFamily="34" charset="0"/>
              <a:cs typeface="Arial" pitchFamily="34" charset="0"/>
            </a:endParaRPr>
          </a:p>
        </p:txBody>
      </p:sp>
      <p:sp>
        <p:nvSpPr>
          <p:cNvPr id="57" name="Rectangle 56"/>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Manchester</a:t>
            </a:r>
            <a:endParaRPr lang="en-GB" sz="1400" b="1" dirty="0">
              <a:latin typeface="Arial" panose="020B0604020202020204" pitchFamily="34" charset="0"/>
              <a:cs typeface="Arial" panose="020B0604020202020204" pitchFamily="34" charset="0"/>
            </a:endParaRPr>
          </a:p>
        </p:txBody>
      </p:sp>
      <p:sp>
        <p:nvSpPr>
          <p:cNvPr id="61"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2" name="TextBox 61"/>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3" name="TextBox 62"/>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12149704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1028700" y="2442761"/>
            <a:ext cx="172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latin typeface="Arial" panose="020B0604020202020204" pitchFamily="34" charset="0"/>
                <a:cs typeface="Arial" panose="020B0604020202020204" pitchFamily="34" charset="0"/>
              </a:rPr>
              <a:t>Mode of Travel </a:t>
            </a:r>
            <a:endParaRPr lang="en-GB" sz="1000" b="1" dirty="0">
              <a:solidFill>
                <a:schemeClr val="tx1"/>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The vast majority of Holiday visitors to Manchester travelled to the UK via airport, and via a North West gateway.  Notably, nearly a third of holiday visitors to Manchester used a London or South East gateway.  The most popular day trip destinations from Manchester are Liverpool, York and Blackpool.</a:t>
            </a:r>
          </a:p>
        </p:txBody>
      </p:sp>
      <p:graphicFrame>
        <p:nvGraphicFramePr>
          <p:cNvPr id="22" name="Picture Placeholder 7"/>
          <p:cNvGraphicFramePr>
            <a:graphicFrameLocks/>
          </p:cNvGraphicFramePr>
          <p:nvPr>
            <p:extLst/>
          </p:nvPr>
        </p:nvGraphicFramePr>
        <p:xfrm>
          <a:off x="447793" y="2664687"/>
          <a:ext cx="2665319" cy="3328723"/>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3495116" y="2442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latin typeface="Arial" panose="020B0604020202020204" pitchFamily="34" charset="0"/>
                <a:cs typeface="Arial" panose="020B0604020202020204" pitchFamily="34" charset="0"/>
              </a:rPr>
              <a:t>Top 5 Gateway Regions to Manchester*  (Top 5)</a:t>
            </a:r>
            <a:endParaRPr lang="en-GB" sz="1000" b="1" dirty="0">
              <a:solidFill>
                <a:schemeClr val="tx1"/>
              </a:solidFill>
              <a:latin typeface="Arial" panose="020B0604020202020204" pitchFamily="34" charset="0"/>
              <a:cs typeface="Arial" panose="020B0604020202020204" pitchFamily="34" charset="0"/>
            </a:endParaRPr>
          </a:p>
        </p:txBody>
      </p:sp>
      <p:sp>
        <p:nvSpPr>
          <p:cNvPr id="51" name="Title 1"/>
          <p:cNvSpPr txBox="1">
            <a:spLocks/>
          </p:cNvSpPr>
          <p:nvPr/>
        </p:nvSpPr>
        <p:spPr>
          <a:xfrm>
            <a:off x="5831307" y="2415465"/>
            <a:ext cx="3136126" cy="447868"/>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latin typeface="Arial" panose="020B0604020202020204" pitchFamily="34" charset="0"/>
                <a:cs typeface="Arial" panose="020B0604020202020204" pitchFamily="34" charset="0"/>
              </a:rPr>
              <a:t>Destination of day trips </a:t>
            </a:r>
            <a:r>
              <a:rPr lang="en-GB" sz="1000" b="1" i="1" dirty="0" smtClean="0">
                <a:solidFill>
                  <a:schemeClr val="tx1"/>
                </a:solidFill>
                <a:latin typeface="Arial" panose="020B0604020202020204" pitchFamily="34" charset="0"/>
                <a:cs typeface="Arial" panose="020B0604020202020204" pitchFamily="34" charset="0"/>
              </a:rPr>
              <a:t>from</a:t>
            </a:r>
            <a:r>
              <a:rPr lang="en-GB" sz="1000" b="1" dirty="0" smtClean="0">
                <a:solidFill>
                  <a:schemeClr val="tx1"/>
                </a:solidFill>
                <a:latin typeface="Arial" panose="020B0604020202020204" pitchFamily="34" charset="0"/>
                <a:cs typeface="Arial" panose="020B0604020202020204" pitchFamily="34" charset="0"/>
              </a:rPr>
              <a:t> Manchester **</a:t>
            </a:r>
          </a:p>
          <a:p>
            <a:pPr algn="ctr"/>
            <a:r>
              <a:rPr lang="en-GB" sz="1000" b="1" dirty="0" smtClean="0">
                <a:solidFill>
                  <a:schemeClr val="tx1"/>
                </a:solidFill>
                <a:latin typeface="Arial" panose="020B0604020202020204" pitchFamily="34" charset="0"/>
                <a:cs typeface="Arial" panose="020B0604020202020204" pitchFamily="34" charset="0"/>
              </a:rPr>
              <a:t>(Top 5)</a:t>
            </a:r>
            <a:endParaRPr lang="en-GB" sz="1000" b="1" dirty="0">
              <a:solidFill>
                <a:schemeClr val="tx1"/>
              </a:solidFill>
              <a:latin typeface="Arial" panose="020B0604020202020204" pitchFamily="34" charset="0"/>
              <a:cs typeface="Arial" panose="020B0604020202020204" pitchFamily="34" charset="0"/>
            </a:endParaRPr>
          </a:p>
        </p:txBody>
      </p:sp>
      <p:sp>
        <p:nvSpPr>
          <p:cNvPr id="52" name="Rectangle 51"/>
          <p:cNvSpPr/>
          <p:nvPr/>
        </p:nvSpPr>
        <p:spPr>
          <a:xfrm>
            <a:off x="477670" y="2291909"/>
            <a:ext cx="2648427"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57" name="Rectangle 56"/>
          <p:cNvSpPr/>
          <p:nvPr/>
        </p:nvSpPr>
        <p:spPr>
          <a:xfrm>
            <a:off x="3126097" y="2291910"/>
            <a:ext cx="2870439" cy="3861588"/>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60" name="Rectangle 59"/>
          <p:cNvSpPr/>
          <p:nvPr/>
        </p:nvSpPr>
        <p:spPr>
          <a:xfrm>
            <a:off x="5996536" y="2291910"/>
            <a:ext cx="2916461" cy="3861588"/>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latin typeface="Arial" panose="020B0604020202020204" pitchFamily="34" charset="0"/>
                <a:cs typeface="Arial" panose="020B0604020202020204" pitchFamily="34" charset="0"/>
              </a:rPr>
              <a:t>Source: IPS 2014-2016 .  *‘</a:t>
            </a:r>
            <a:r>
              <a:rPr lang="en-GB" sz="1000" dirty="0">
                <a:latin typeface="Arial" panose="020B0604020202020204" pitchFamily="34" charset="0"/>
                <a:cs typeface="Arial" panose="020B0604020202020204" pitchFamily="34" charset="0"/>
              </a:rPr>
              <a:t>Destination of day trips  </a:t>
            </a:r>
            <a:r>
              <a:rPr lang="en-GB" sz="1000" i="1" dirty="0">
                <a:latin typeface="Arial" panose="020B0604020202020204" pitchFamily="34" charset="0"/>
                <a:cs typeface="Arial" panose="020B0604020202020204" pitchFamily="34" charset="0"/>
              </a:rPr>
              <a:t>from</a:t>
            </a:r>
            <a:r>
              <a:rPr lang="en-GB" sz="1000" dirty="0">
                <a:latin typeface="Arial" panose="020B0604020202020204" pitchFamily="34" charset="0"/>
                <a:cs typeface="Arial" panose="020B0604020202020204" pitchFamily="34" charset="0"/>
              </a:rPr>
              <a:t> </a:t>
            </a:r>
            <a:r>
              <a:rPr lang="en-GB" sz="1000" dirty="0" smtClean="0">
                <a:latin typeface="Arial" panose="020B0604020202020204" pitchFamily="34" charset="0"/>
                <a:cs typeface="Arial" panose="020B0604020202020204" pitchFamily="34" charset="0"/>
              </a:rPr>
              <a:t>Manchester’’  = IPS 2016 only. *Gateway Regions are defined in the introduction of this report</a:t>
            </a:r>
            <a:endParaRPr lang="en-GB" sz="1000" dirty="0">
              <a:latin typeface="Arial" panose="020B0604020202020204" pitchFamily="34" charset="0"/>
              <a:cs typeface="Arial" panose="020B0604020202020204" pitchFamily="34" charset="0"/>
            </a:endParaRPr>
          </a:p>
        </p:txBody>
      </p:sp>
      <p:graphicFrame>
        <p:nvGraphicFramePr>
          <p:cNvPr id="3" name="Chart 2"/>
          <p:cNvGraphicFramePr/>
          <p:nvPr>
            <p:extLst/>
          </p:nvPr>
        </p:nvGraphicFramePr>
        <p:xfrm>
          <a:off x="3126096" y="2863333"/>
          <a:ext cx="2705211" cy="31300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Chart 26"/>
          <p:cNvGraphicFramePr/>
          <p:nvPr>
            <p:extLst/>
          </p:nvPr>
        </p:nvGraphicFramePr>
        <p:xfrm>
          <a:off x="6102160" y="2863333"/>
          <a:ext cx="2705211" cy="3130077"/>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tangle 13"/>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Manchester</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54486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p:txBody>
          <a:bodyPr/>
          <a:lstStyle/>
          <a:p>
            <a:r>
              <a:rPr lang="en-GB" dirty="0" smtClean="0"/>
              <a:t>About this report</a:t>
            </a:r>
            <a:endParaRPr lang="en-GB" dirty="0"/>
          </a:p>
        </p:txBody>
      </p:sp>
      <p:sp>
        <p:nvSpPr>
          <p:cNvPr id="5" name="Footer Placeholder 4"/>
          <p:cNvSpPr>
            <a:spLocks noGrp="1"/>
          </p:cNvSpPr>
          <p:nvPr>
            <p:ph type="ftr" sz="quarter" idx="4294967295"/>
          </p:nvPr>
        </p:nvSpPr>
        <p:spPr>
          <a:xfrm>
            <a:off x="5876925" y="6394450"/>
            <a:ext cx="3267075" cy="274638"/>
          </a:xfrm>
          <a:prstGeom prst="rect">
            <a:avLst/>
          </a:prstGeom>
        </p:spPr>
        <p:txBody>
          <a:bodyPr/>
          <a:lstStyle/>
          <a:p>
            <a:r>
              <a:rPr lang="en-US" smtClean="0">
                <a:solidFill>
                  <a:srgbClr val="120742"/>
                </a:solidFill>
              </a:rPr>
              <a:t>Footer</a:t>
            </a:r>
            <a:endParaRPr lang="en-US" dirty="0">
              <a:solidFill>
                <a:srgbClr val="120742"/>
              </a:solidFill>
            </a:endParaRPr>
          </a:p>
        </p:txBody>
      </p:sp>
    </p:spTree>
    <p:extLst>
      <p:ext uri="{BB962C8B-B14F-4D97-AF65-F5344CB8AC3E}">
        <p14:creationId xmlns:p14="http://schemas.microsoft.com/office/powerpoint/2010/main" val="352881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About this report/1</a:t>
            </a:r>
            <a:endParaRPr lang="en-GB" sz="2200" dirty="0"/>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There </a:t>
            </a:r>
            <a:r>
              <a:rPr lang="en-GB" sz="1300" dirty="0">
                <a:solidFill>
                  <a:srgbClr val="120742"/>
                </a:solidFill>
                <a:latin typeface="Arial" pitchFamily="34" charset="0"/>
                <a:cs typeface="Arial" pitchFamily="34" charset="0"/>
              </a:rPr>
              <a:t>is a large and diverse range of data available on overseas visitors to the UK.  The data in this report is </a:t>
            </a:r>
            <a:r>
              <a:rPr lang="en-GB" sz="1300" dirty="0" smtClean="0">
                <a:solidFill>
                  <a:srgbClr val="120742"/>
                </a:solidFill>
                <a:latin typeface="Arial" pitchFamily="34" charset="0"/>
                <a:cs typeface="Arial" pitchFamily="34" charset="0"/>
              </a:rPr>
              <a:t>drawn solely from </a:t>
            </a:r>
            <a:r>
              <a:rPr lang="en-GB" sz="1300" dirty="0">
                <a:solidFill>
                  <a:srgbClr val="120742"/>
                </a:solidFill>
                <a:latin typeface="Arial" pitchFamily="34" charset="0"/>
                <a:cs typeface="Arial" pitchFamily="34" charset="0"/>
              </a:rPr>
              <a:t>the International Passenger Survey (IPS), which includes a combination of publically available raw data and the insights generated by VisitBritain in their dedicated reports</a:t>
            </a:r>
            <a:r>
              <a:rPr lang="en-GB" sz="1300" dirty="0" smtClean="0">
                <a:solidFill>
                  <a:srgbClr val="120742"/>
                </a:solidFill>
                <a:latin typeface="Arial" pitchFamily="34" charset="0"/>
                <a:cs typeface="Arial" pitchFamily="34" charset="0"/>
              </a:rPr>
              <a:t>. </a:t>
            </a:r>
          </a:p>
          <a:p>
            <a:pPr marL="0" indent="0" algn="just">
              <a:spcBef>
                <a:spcPts val="600"/>
              </a:spcBef>
              <a:buFont typeface="Arial"/>
              <a:buNone/>
            </a:pPr>
            <a:r>
              <a:rPr lang="en-GB" sz="1300" dirty="0" smtClean="0">
                <a:solidFill>
                  <a:srgbClr val="120742"/>
                </a:solidFill>
                <a:latin typeface="Arial" pitchFamily="34" charset="0"/>
                <a:cs typeface="Arial" pitchFamily="34" charset="0"/>
              </a:rPr>
              <a:t>This report provides a summary of the demographics and behaviours of overseas visitors to 20 of England’s destinations.  Each destination is given a </a:t>
            </a:r>
            <a:r>
              <a:rPr lang="en-GB" sz="1300" dirty="0" smtClean="0">
                <a:solidFill>
                  <a:schemeClr val="accent1"/>
                </a:solidFill>
                <a:latin typeface="Arial" pitchFamily="34" charset="0"/>
                <a:cs typeface="Arial" pitchFamily="34" charset="0"/>
              </a:rPr>
              <a:t>four page summary    </a:t>
            </a:r>
            <a:r>
              <a:rPr lang="en-GB" sz="1300" dirty="0" smtClean="0">
                <a:solidFill>
                  <a:srgbClr val="120742"/>
                </a:solidFill>
                <a:latin typeface="Arial" pitchFamily="34" charset="0"/>
                <a:cs typeface="Arial" pitchFamily="34" charset="0"/>
              </a:rPr>
              <a:t>Due to base sizes, the majority of results are based upon questions asked on the 2014, 2015 and 2016 IPS surveys.   Some questions were only asked in one of these years – for example, questions on day visit were only asked in 2016.  For destinations where ‘single year’ base sizes are  too low, this data has not been reported. </a:t>
            </a:r>
          </a:p>
          <a:p>
            <a:pPr marL="0" indent="0" algn="just">
              <a:buNone/>
            </a:pPr>
            <a:r>
              <a:rPr lang="en-GB" sz="1300" dirty="0" smtClean="0">
                <a:solidFill>
                  <a:srgbClr val="120742"/>
                </a:solidFill>
                <a:latin typeface="Arial" pitchFamily="34" charset="0"/>
                <a:cs typeface="Arial" pitchFamily="34" charset="0"/>
              </a:rPr>
              <a:t>This report defines ‘destinations’ as the 20 cities/towns in England that were most visited by overseas visitors between 2014 and 2016.  The destinations featured in this report are </a:t>
            </a:r>
            <a:r>
              <a:rPr lang="en-GB" sz="1300" dirty="0" smtClean="0">
                <a:latin typeface="Arial" pitchFamily="34" charset="0"/>
                <a:cs typeface="Arial" pitchFamily="34" charset="0"/>
              </a:rPr>
              <a:t>Manchester, Manchester,  Liverpool, Brighton </a:t>
            </a:r>
            <a:r>
              <a:rPr lang="en-GB" sz="1300" dirty="0">
                <a:latin typeface="Arial" pitchFamily="34" charset="0"/>
                <a:cs typeface="Arial" pitchFamily="34" charset="0"/>
              </a:rPr>
              <a:t>and </a:t>
            </a:r>
            <a:r>
              <a:rPr lang="en-GB" sz="1300" dirty="0" smtClean="0">
                <a:latin typeface="Arial" pitchFamily="34" charset="0"/>
                <a:cs typeface="Arial" pitchFamily="34" charset="0"/>
              </a:rPr>
              <a:t>Hove, Oxford, Bath, Birmingham, York, Bristol, Cambridge, Canterbury,  Newcastle </a:t>
            </a:r>
            <a:r>
              <a:rPr lang="en-GB" sz="1300" dirty="0">
                <a:latin typeface="Arial" pitchFamily="34" charset="0"/>
                <a:cs typeface="Arial" pitchFamily="34" charset="0"/>
              </a:rPr>
              <a:t>upon </a:t>
            </a:r>
            <a:r>
              <a:rPr lang="en-GB" sz="1300" dirty="0" smtClean="0">
                <a:latin typeface="Arial" pitchFamily="34" charset="0"/>
                <a:cs typeface="Arial" pitchFamily="34" charset="0"/>
              </a:rPr>
              <a:t>Tyne, Eastbourne,  Bournemouth, Windsor, Hastings, Stratford </a:t>
            </a:r>
            <a:r>
              <a:rPr lang="en-GB" sz="1300" dirty="0">
                <a:latin typeface="Arial" pitchFamily="34" charset="0"/>
                <a:cs typeface="Arial" pitchFamily="34" charset="0"/>
              </a:rPr>
              <a:t>Upon </a:t>
            </a:r>
            <a:r>
              <a:rPr lang="en-GB" sz="1300" dirty="0" smtClean="0">
                <a:latin typeface="Arial" pitchFamily="34" charset="0"/>
                <a:cs typeface="Arial" pitchFamily="34" charset="0"/>
              </a:rPr>
              <a:t>Avon, Leeds, Nottingham and Exeter.  Please note that although Dover is in the top 20 most visited destinations, it’s role as a ‘gateway destination’ to the UK suggests that the majority of these visitors are ‘transient’ and travelling elsewhere.  Dover is therefore excluded from this analysis.  </a:t>
            </a:r>
            <a:r>
              <a:rPr lang="en-GB" sz="1300" dirty="0">
                <a:latin typeface="Arial" pitchFamily="34" charset="0"/>
                <a:cs typeface="Arial" pitchFamily="34" charset="0"/>
              </a:rPr>
              <a:t> </a:t>
            </a:r>
            <a:r>
              <a:rPr lang="en-GB" sz="1300" dirty="0" smtClean="0">
                <a:latin typeface="Arial" pitchFamily="34" charset="0"/>
                <a:cs typeface="Arial" pitchFamily="34" charset="0"/>
              </a:rPr>
              <a:t>The main focus of this report is overseas holiday visitors – these are predominantly referred to as ‘holiday visitors’ throughout the report.</a:t>
            </a:r>
            <a:endParaRPr lang="en-GB" sz="1300" dirty="0" smtClean="0">
              <a:solidFill>
                <a:srgbClr val="120742"/>
              </a:solidFill>
              <a:latin typeface="Arial" pitchFamily="34" charset="0"/>
              <a:cs typeface="Arial" pitchFamily="34" charset="0"/>
            </a:endParaRPr>
          </a:p>
          <a:p>
            <a:pPr marL="0" indent="0" algn="just">
              <a:spcBef>
                <a:spcPts val="600"/>
              </a:spcBef>
              <a:buNone/>
            </a:pPr>
            <a:r>
              <a:rPr lang="en-GB" sz="1300" dirty="0">
                <a:solidFill>
                  <a:srgbClr val="120742"/>
                </a:solidFill>
                <a:latin typeface="Arial" pitchFamily="34" charset="0"/>
                <a:cs typeface="Arial" pitchFamily="34" charset="0"/>
              </a:rPr>
              <a:t>The report also refers to ‘target markets’.  These are France, Germany, USA, Spain, Italy, Netherlands, </a:t>
            </a:r>
            <a:r>
              <a:rPr lang="en-GB" sz="1300" dirty="0" smtClean="0">
                <a:solidFill>
                  <a:srgbClr val="120742"/>
                </a:solidFill>
                <a:latin typeface="Arial" pitchFamily="34" charset="0"/>
                <a:cs typeface="Arial" pitchFamily="34" charset="0"/>
              </a:rPr>
              <a:t>Australia and  </a:t>
            </a:r>
            <a:r>
              <a:rPr lang="en-GB" sz="1300" dirty="0">
                <a:solidFill>
                  <a:srgbClr val="120742"/>
                </a:solidFill>
                <a:latin typeface="Arial" pitchFamily="34" charset="0"/>
                <a:cs typeface="Arial" pitchFamily="34" charset="0"/>
              </a:rPr>
              <a:t>The Nordics (Sweden, Norway, Denmark, Finland and Iceland</a:t>
            </a:r>
            <a:r>
              <a:rPr lang="en-GB" sz="1300" dirty="0" smtClean="0">
                <a:solidFill>
                  <a:srgbClr val="120742"/>
                </a:solidFill>
                <a:latin typeface="Arial" pitchFamily="34" charset="0"/>
                <a:cs typeface="Arial" pitchFamily="34" charset="0"/>
              </a:rPr>
              <a:t>).  </a:t>
            </a:r>
            <a:r>
              <a:rPr lang="en-GB" sz="1300" dirty="0">
                <a:solidFill>
                  <a:srgbClr val="120742"/>
                </a:solidFill>
                <a:latin typeface="Arial" pitchFamily="34" charset="0"/>
                <a:cs typeface="Arial" pitchFamily="34" charset="0"/>
              </a:rPr>
              <a:t>Markets have been chosen due to their current high volume of visits to </a:t>
            </a:r>
            <a:r>
              <a:rPr lang="en-GB" sz="1300" dirty="0" smtClean="0">
                <a:solidFill>
                  <a:srgbClr val="120742"/>
                </a:solidFill>
                <a:latin typeface="Arial" pitchFamily="34" charset="0"/>
                <a:cs typeface="Arial" pitchFamily="34" charset="0"/>
              </a:rPr>
              <a:t>England.</a:t>
            </a:r>
          </a:p>
          <a:p>
            <a:pPr marL="0" indent="0" algn="just">
              <a:spcBef>
                <a:spcPts val="600"/>
              </a:spcBef>
              <a:buNone/>
            </a:pPr>
            <a:r>
              <a:rPr lang="en-GB" sz="1300" dirty="0" smtClean="0">
                <a:solidFill>
                  <a:srgbClr val="120742"/>
                </a:solidFill>
                <a:latin typeface="Arial" pitchFamily="34" charset="0"/>
                <a:cs typeface="Arial" pitchFamily="34" charset="0"/>
              </a:rPr>
              <a:t>Due to the way in which the IPS questionnaire for 2016 was asked, it is not possible to explicitly link where visitors were staying with  their daytrip destination, if they stayed in more than one destination overnight.  Daytrip data is therefore calculated by measuring the origin </a:t>
            </a:r>
            <a:r>
              <a:rPr lang="en-GB" sz="1300" dirty="0">
                <a:solidFill>
                  <a:srgbClr val="120742"/>
                </a:solidFill>
                <a:latin typeface="Arial" pitchFamily="34" charset="0"/>
                <a:cs typeface="Arial" pitchFamily="34" charset="0"/>
              </a:rPr>
              <a:t>and destination </a:t>
            </a:r>
            <a:r>
              <a:rPr lang="en-GB" sz="1300" dirty="0" smtClean="0">
                <a:solidFill>
                  <a:srgbClr val="120742"/>
                </a:solidFill>
                <a:latin typeface="Arial" pitchFamily="34" charset="0"/>
                <a:cs typeface="Arial" pitchFamily="34" charset="0"/>
              </a:rPr>
              <a:t>of visitors </a:t>
            </a:r>
            <a:r>
              <a:rPr lang="en-GB" sz="1300" dirty="0">
                <a:solidFill>
                  <a:srgbClr val="120742"/>
                </a:solidFill>
                <a:latin typeface="Arial" pitchFamily="34" charset="0"/>
                <a:cs typeface="Arial" pitchFamily="34" charset="0"/>
              </a:rPr>
              <a:t>who stayed overnight at </a:t>
            </a:r>
            <a:r>
              <a:rPr lang="en-GB" sz="1300" b="1" dirty="0">
                <a:solidFill>
                  <a:srgbClr val="120742"/>
                </a:solidFill>
                <a:latin typeface="Arial" pitchFamily="34" charset="0"/>
                <a:cs typeface="Arial" pitchFamily="34" charset="0"/>
              </a:rPr>
              <a:t>one location only</a:t>
            </a:r>
            <a:r>
              <a:rPr lang="en-GB" sz="1300" dirty="0">
                <a:solidFill>
                  <a:srgbClr val="120742"/>
                </a:solidFill>
                <a:latin typeface="Arial" pitchFamily="34" charset="0"/>
                <a:cs typeface="Arial" pitchFamily="34" charset="0"/>
              </a:rPr>
              <a:t>. </a:t>
            </a:r>
            <a:r>
              <a:rPr lang="en-GB" sz="1300" dirty="0" smtClean="0">
                <a:solidFill>
                  <a:srgbClr val="120742"/>
                </a:solidFill>
                <a:latin typeface="Arial" pitchFamily="34" charset="0"/>
                <a:cs typeface="Arial" pitchFamily="34" charset="0"/>
              </a:rPr>
              <a:t>This </a:t>
            </a:r>
            <a:r>
              <a:rPr lang="en-GB" sz="1300" dirty="0">
                <a:solidFill>
                  <a:srgbClr val="120742"/>
                </a:solidFill>
                <a:latin typeface="Arial" pitchFamily="34" charset="0"/>
                <a:cs typeface="Arial" pitchFamily="34" charset="0"/>
              </a:rPr>
              <a:t>makes up the vast majority of overseas visitors to the UK (83% in total), so we can confidently assume that our results  are representative of all overseas visitors.  Day trip data that does not link origin and destination is taken from the whole dataset</a:t>
            </a:r>
            <a:r>
              <a:rPr lang="en-GB" sz="1300" dirty="0" smtClean="0">
                <a:solidFill>
                  <a:srgbClr val="120742"/>
                </a:solidFill>
                <a:latin typeface="Arial" pitchFamily="34" charset="0"/>
                <a:cs typeface="Arial" pitchFamily="34" charset="0"/>
              </a:rPr>
              <a:t>.</a:t>
            </a:r>
            <a:endParaRPr lang="en-GB" sz="1300" dirty="0">
              <a:solidFill>
                <a:srgbClr val="120742"/>
              </a:solidFill>
              <a:latin typeface="Arial" pitchFamily="34" charset="0"/>
              <a:cs typeface="Arial" pitchFamily="34" charset="0"/>
            </a:endParaRPr>
          </a:p>
          <a:p>
            <a:pPr marL="0" indent="0" algn="just">
              <a:spcBef>
                <a:spcPts val="600"/>
              </a:spcBef>
              <a:buNone/>
            </a:pPr>
            <a:endParaRPr lang="en-GB" sz="1300" dirty="0">
              <a:solidFill>
                <a:srgbClr val="120742"/>
              </a:solidFill>
              <a:latin typeface="Arial" pitchFamily="34" charset="0"/>
              <a:cs typeface="Arial" pitchFamily="34" charset="0"/>
            </a:endParaRPr>
          </a:p>
          <a:p>
            <a:pPr marL="0" indent="0" algn="just">
              <a:spcBef>
                <a:spcPts val="600"/>
              </a:spcBef>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41710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report/2</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Each town/city summary lists the top gateway regions used by visitors to these destinations.  Gateways refer to the area of the country that visitors entered on arrival in the UK.  Each region is defined as below:</a:t>
            </a: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r>
              <a:rPr lang="en-GB" sz="1300" dirty="0" smtClean="0">
                <a:solidFill>
                  <a:srgbClr val="120742"/>
                </a:solidFill>
                <a:latin typeface="Arial" pitchFamily="34" charset="0"/>
                <a:cs typeface="Arial" pitchFamily="34" charset="0"/>
              </a:rPr>
              <a:t>Through this report reference is made to ‘mode of travel’ to the UK based on where visitors are exiting the UK.  We have made the assumption that entry point will largely correspond with exit point, and so ‘mode of travel’ is intermittently referred to as ‘mode of arrival’ throughout the report.</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3055524014"/>
              </p:ext>
            </p:extLst>
          </p:nvPr>
        </p:nvGraphicFramePr>
        <p:xfrm>
          <a:off x="509129" y="1824562"/>
          <a:ext cx="7586334" cy="3054875"/>
        </p:xfrm>
        <a:graphic>
          <a:graphicData uri="http://schemas.openxmlformats.org/drawingml/2006/table">
            <a:tbl>
              <a:tblPr firstRow="1" bandRow="1">
                <a:tableStyleId>{5C22544A-7EE6-4342-B048-85BDC9FD1C3A}</a:tableStyleId>
              </a:tblPr>
              <a:tblGrid>
                <a:gridCol w="1706530"/>
                <a:gridCol w="5879804"/>
              </a:tblGrid>
              <a:tr h="255735">
                <a:tc>
                  <a:txBody>
                    <a:bodyPr/>
                    <a:lstStyle/>
                    <a:p>
                      <a:pPr algn="l" fontAlgn="b"/>
                      <a:r>
                        <a:rPr lang="en-GB" sz="1200" b="1" i="0" u="none" strike="noStrike" dirty="0" smtClean="0">
                          <a:solidFill>
                            <a:schemeClr val="bg1"/>
                          </a:solidFill>
                          <a:effectLst/>
                          <a:latin typeface="Arial" pitchFamily="34" charset="0"/>
                          <a:cs typeface="Arial" pitchFamily="34" charset="0"/>
                        </a:rPr>
                        <a:t> Gateway Region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r>
                        <a:rPr lang="en-GB" sz="1100" u="none" strike="noStrike" dirty="0" smtClean="0">
                          <a:effectLst/>
                          <a:latin typeface="Arial" pitchFamily="34" charset="0"/>
                          <a:cs typeface="Arial" pitchFamily="34" charset="0"/>
                        </a:rPr>
                        <a:t>Gateways</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London</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u="none" strike="noStrike" dirty="0" smtClean="0">
                          <a:effectLst/>
                          <a:latin typeface="Arial" pitchFamily="34" charset="0"/>
                          <a:cs typeface="Arial" pitchFamily="34" charset="0"/>
                        </a:rPr>
                        <a:t>All London airports (see Gateway Mode below), Eurostar</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Scotland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Edinburgh Airport, Glasgow Airport, Aberdeen Airport, Prestwick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Wales</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Cardiff Airport, Pembroke Port, Fishguard Port,</a:t>
                      </a:r>
                      <a:r>
                        <a:rPr lang="en-GB" sz="1100" b="0" i="0" u="none" strike="noStrike" baseline="0" dirty="0" smtClean="0">
                          <a:solidFill>
                            <a:schemeClr val="tx1"/>
                          </a:solidFill>
                          <a:effectLst/>
                          <a:latin typeface="Arial" pitchFamily="34" charset="0"/>
                          <a:cs typeface="Arial" pitchFamily="34" charset="0"/>
                        </a:rPr>
                        <a:t> Holyhead 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N.Ireland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Belfast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04066">
                <a:tc>
                  <a:txBody>
                    <a:bodyPr/>
                    <a:lstStyle/>
                    <a:p>
                      <a:pPr algn="l" fontAlgn="b"/>
                      <a:r>
                        <a:rPr lang="en-GB" sz="1100" b="1" i="0" u="none" strike="noStrike" dirty="0" smtClean="0">
                          <a:solidFill>
                            <a:schemeClr val="dk1"/>
                          </a:solidFill>
                          <a:effectLst/>
                          <a:latin typeface="Arial" pitchFamily="34" charset="0"/>
                          <a:cs typeface="Arial" pitchFamily="34" charset="0"/>
                        </a:rPr>
                        <a:t>South</a:t>
                      </a:r>
                      <a:r>
                        <a:rPr lang="en-GB" sz="1100" b="1" i="0" u="none" strike="noStrike" baseline="0" dirty="0" smtClean="0">
                          <a:solidFill>
                            <a:schemeClr val="dk1"/>
                          </a:solidFill>
                          <a:effectLst/>
                          <a:latin typeface="Arial" pitchFamily="34" charset="0"/>
                          <a:cs typeface="Arial" pitchFamily="34" charset="0"/>
                        </a:rPr>
                        <a:t> 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Southampton Airport, Dover Port, Folkestone Port, Southampton Port, Portsmouth Port, Other SE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South West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baseline="0" dirty="0" smtClean="0">
                          <a:solidFill>
                            <a:schemeClr val="tx1"/>
                          </a:solidFill>
                          <a:effectLst/>
                          <a:latin typeface="Arial" pitchFamily="34" charset="0"/>
                          <a:cs typeface="Arial" pitchFamily="34" charset="0"/>
                        </a:rPr>
                        <a:t>Bristol Airport, Bournemouth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Harwich Port, Other East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West Midlands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Birmingham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West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Manchester Airport, Liverpool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East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Newcastle Airport, North</a:t>
                      </a:r>
                      <a:r>
                        <a:rPr lang="en-GB" sz="1100" b="0" i="0" u="none" strike="noStrike" baseline="0" dirty="0" smtClean="0">
                          <a:solidFill>
                            <a:schemeClr val="tx1"/>
                          </a:solidFill>
                          <a:effectLst/>
                          <a:latin typeface="Arial" pitchFamily="34" charset="0"/>
                          <a:cs typeface="Arial" pitchFamily="34" charset="0"/>
                        </a:rPr>
                        <a:t> East</a:t>
                      </a:r>
                      <a:r>
                        <a:rPr lang="en-GB" sz="1100" b="0" i="0" u="none" strike="noStrike" dirty="0" smtClean="0">
                          <a:solidFill>
                            <a:schemeClr val="tx1"/>
                          </a:solidFill>
                          <a:effectLst/>
                          <a:latin typeface="Arial" pitchFamily="34" charset="0"/>
                          <a:cs typeface="Arial" pitchFamily="34" charset="0"/>
                        </a:rPr>
                        <a: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36554">
                <a:tc gridSpan="2">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GB" sz="1000" b="1" i="0" u="none" strike="noStrike" dirty="0" smtClean="0">
                        <a:solidFill>
                          <a:schemeClr val="tx1"/>
                        </a:solidFill>
                        <a:effectLst/>
                        <a:latin typeface="Arial" pitchFamily="34" charset="0"/>
                        <a:cs typeface="Arial" pitchFamily="34" charset="0"/>
                      </a:endParaRPr>
                    </a:p>
                  </a:txBody>
                  <a:tcPr marL="9525" marR="9525" marT="9525" marB="0" anchor="b">
                    <a:noFill/>
                  </a:tcPr>
                </a:tc>
                <a:tc hMerge="1">
                  <a:txBody>
                    <a:bodyPr/>
                    <a:lstStyle/>
                    <a:p>
                      <a:pPr algn="l" fontAlgn="b"/>
                      <a:endParaRPr lang="en-GB" sz="1100" b="0" i="0" u="none" strike="noStrike" dirty="0">
                        <a:solidFill>
                          <a:schemeClr val="tx1"/>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844818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report/3</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9"/>
            <a:ext cx="8424992" cy="88754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table below outlines the destinations featured in this report, along with base sizes for each year.  Due to small base sizes, the majority of charts are reported as an average of 2014-16 data.  For destinations with total 2014-16 base sizes of 300 or below, single year data should be treated indicatively only.  For these destinations movements from year to year are likely to be driven by sample size, so commentary has not been provided.</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2344171236"/>
              </p:ext>
            </p:extLst>
          </p:nvPr>
        </p:nvGraphicFramePr>
        <p:xfrm>
          <a:off x="509125" y="2065863"/>
          <a:ext cx="8444377" cy="4324824"/>
        </p:xfrm>
        <a:graphic>
          <a:graphicData uri="http://schemas.openxmlformats.org/drawingml/2006/table">
            <a:tbl>
              <a:tblPr firstRow="1" bandRow="1">
                <a:tableStyleId>{5C22544A-7EE6-4342-B048-85BDC9FD1C3A}</a:tableStyleId>
              </a:tblPr>
              <a:tblGrid>
                <a:gridCol w="2465269"/>
                <a:gridCol w="498259"/>
                <a:gridCol w="498259"/>
                <a:gridCol w="498259"/>
                <a:gridCol w="498259"/>
                <a:gridCol w="498259"/>
                <a:gridCol w="498259"/>
                <a:gridCol w="498259"/>
                <a:gridCol w="498259"/>
                <a:gridCol w="498259"/>
                <a:gridCol w="498259"/>
                <a:gridCol w="498259"/>
                <a:gridCol w="498259"/>
              </a:tblGrid>
              <a:tr h="205599">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200" b="1" i="0" u="none" strike="noStrike" dirty="0" smtClean="0">
                          <a:solidFill>
                            <a:schemeClr val="bg1"/>
                          </a:solidFill>
                          <a:effectLst/>
                          <a:latin typeface="Arial" pitchFamily="34" charset="0"/>
                          <a:cs typeface="Arial" pitchFamily="34" charset="0"/>
                        </a:rPr>
                        <a:t>Destination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10">
                  <a:txBody>
                    <a:bodyPr/>
                    <a:lstStyle/>
                    <a:p>
                      <a:pPr algn="ctr" fontAlgn="b"/>
                      <a:r>
                        <a:rPr lang="en-GB" sz="1200" b="1" i="0" u="none" strike="noStrike" dirty="0" smtClean="0">
                          <a:solidFill>
                            <a:schemeClr val="bg1"/>
                          </a:solidFill>
                          <a:effectLst/>
                          <a:latin typeface="Arial" pitchFamily="34" charset="0"/>
                          <a:cs typeface="Arial" pitchFamily="34" charset="0"/>
                        </a:rPr>
                        <a:t>Base Sizes</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r>
              <a:tr h="205599">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2012</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2013</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2015</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pPr algn="ctr" fontAlgn="b"/>
                      <a:endParaRPr lang="en-GB" sz="1200" b="1" i="0" u="none" strike="noStrike" dirty="0">
                        <a:solidFill>
                          <a:schemeClr val="tx1"/>
                        </a:solidFill>
                        <a:effectLst/>
                        <a:latin typeface="Arial" pitchFamily="34" charset="0"/>
                        <a:cs typeface="Arial" pitchFamily="34" charset="0"/>
                      </a:endParaRPr>
                    </a:p>
                  </a:txBody>
                  <a:tcPr marL="9525" marR="9525" marT="9525" marB="0" anchor="b"/>
                </a:tc>
              </a:tr>
              <a:tr h="165862">
                <a:tc>
                  <a:txBody>
                    <a:bodyPr/>
                    <a:lstStyle/>
                    <a:p>
                      <a:pPr algn="ctr" fontAlgn="b"/>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 </a:t>
                      </a:r>
                      <a:endParaRPr lang="en-GB" sz="1000" b="0" i="0" u="none" strike="noStrike" dirty="0">
                        <a:effectLst/>
                        <a:latin typeface="Arial"/>
                      </a:endParaRP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Bath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287</a:t>
                      </a:r>
                    </a:p>
                  </a:txBody>
                  <a:tcPr marL="9525" marR="9525" marT="9525" marB="0" anchor="b"/>
                </a:tc>
                <a:tc>
                  <a:txBody>
                    <a:bodyPr/>
                    <a:lstStyle/>
                    <a:p>
                      <a:pPr algn="ctr" fontAlgn="b"/>
                      <a:r>
                        <a:rPr lang="en-GB" sz="1000" b="0" i="0" u="none" strike="noStrike" dirty="0" smtClean="0">
                          <a:effectLst/>
                          <a:latin typeface="Arial"/>
                        </a:rPr>
                        <a:t>149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387</a:t>
                      </a:r>
                    </a:p>
                  </a:txBody>
                  <a:tcPr marL="9525" marR="9525" marT="9525" marB="0" anchor="b"/>
                </a:tc>
                <a:tc>
                  <a:txBody>
                    <a:bodyPr/>
                    <a:lstStyle/>
                    <a:p>
                      <a:pPr algn="ctr" fontAlgn="b"/>
                      <a:r>
                        <a:rPr lang="en-GB" sz="1000" b="0" i="0" u="none" strike="noStrike" dirty="0" smtClean="0">
                          <a:effectLst/>
                          <a:latin typeface="Arial"/>
                        </a:rPr>
                        <a:t>235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317</a:t>
                      </a:r>
                    </a:p>
                  </a:txBody>
                  <a:tcPr marL="9525" marR="9525" marT="9525" marB="0" anchor="b"/>
                </a:tc>
                <a:tc>
                  <a:txBody>
                    <a:bodyPr/>
                    <a:lstStyle/>
                    <a:p>
                      <a:pPr algn="ctr" fontAlgn="b"/>
                      <a:r>
                        <a:rPr lang="en-GB" sz="1000" b="0" i="0" u="none" strike="noStrike" dirty="0" smtClean="0">
                          <a:effectLst/>
                          <a:latin typeface="Arial"/>
                        </a:rPr>
                        <a:t>179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366</a:t>
                      </a:r>
                    </a:p>
                  </a:txBody>
                  <a:tcPr marL="9525" marR="9525" marT="9525" marB="0" anchor="b"/>
                </a:tc>
                <a:tc>
                  <a:txBody>
                    <a:bodyPr/>
                    <a:lstStyle/>
                    <a:p>
                      <a:pPr algn="ctr" fontAlgn="b"/>
                      <a:r>
                        <a:rPr lang="en-GB" sz="1000" b="0" i="0" u="none" strike="noStrike" dirty="0" smtClean="0">
                          <a:effectLst/>
                          <a:latin typeface="Arial"/>
                        </a:rPr>
                        <a:t>210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379</a:t>
                      </a:r>
                    </a:p>
                  </a:txBody>
                  <a:tcPr marL="9525" marR="9525" marT="9525" marB="0" anchor="b"/>
                </a:tc>
                <a:tc>
                  <a:txBody>
                    <a:bodyPr/>
                    <a:lstStyle/>
                    <a:p>
                      <a:pPr algn="ctr" fontAlgn="b"/>
                      <a:r>
                        <a:rPr lang="en-GB" sz="1000" b="0" i="0" u="none" strike="noStrike" dirty="0" smtClean="0">
                          <a:effectLst/>
                          <a:latin typeface="Arial"/>
                        </a:rPr>
                        <a:t>213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1,062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602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Birmingham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942</a:t>
                      </a:r>
                    </a:p>
                  </a:txBody>
                  <a:tcPr marL="9525" marR="9525" marT="9525" marB="0" anchor="b"/>
                </a:tc>
                <a:tc>
                  <a:txBody>
                    <a:bodyPr/>
                    <a:lstStyle/>
                    <a:p>
                      <a:pPr algn="ctr" fontAlgn="b"/>
                      <a:r>
                        <a:rPr lang="en-GB" sz="1000" b="0" i="0" u="none" strike="noStrike" dirty="0" smtClean="0">
                          <a:effectLst/>
                          <a:latin typeface="Arial"/>
                        </a:rPr>
                        <a:t>160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1,059</a:t>
                      </a:r>
                    </a:p>
                  </a:txBody>
                  <a:tcPr marL="9525" marR="9525" marT="9525" marB="0" anchor="b"/>
                </a:tc>
                <a:tc>
                  <a:txBody>
                    <a:bodyPr/>
                    <a:lstStyle/>
                    <a:p>
                      <a:pPr algn="ctr" fontAlgn="b"/>
                      <a:r>
                        <a:rPr lang="en-GB" sz="1000" b="0" i="0" u="none" strike="noStrike" dirty="0" smtClean="0">
                          <a:effectLst/>
                          <a:latin typeface="Arial"/>
                        </a:rPr>
                        <a:t>185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907</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961</a:t>
                      </a:r>
                    </a:p>
                  </a:txBody>
                  <a:tcPr marL="9525" marR="9525" marT="9525" marB="0" anchor="b"/>
                </a:tc>
                <a:tc>
                  <a:txBody>
                    <a:bodyPr/>
                    <a:lstStyle/>
                    <a:p>
                      <a:pPr algn="ctr" fontAlgn="b"/>
                      <a:r>
                        <a:rPr lang="en-GB" sz="1000" b="0" i="0" u="none" strike="noStrike" dirty="0" smtClean="0">
                          <a:effectLst/>
                          <a:latin typeface="Arial"/>
                        </a:rPr>
                        <a:t>174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957</a:t>
                      </a:r>
                    </a:p>
                  </a:txBody>
                  <a:tcPr marL="9525" marR="9525" marT="9525" marB="0" anchor="b"/>
                </a:tc>
                <a:tc>
                  <a:txBody>
                    <a:bodyPr/>
                    <a:lstStyle/>
                    <a:p>
                      <a:pPr algn="ctr" fontAlgn="b"/>
                      <a:r>
                        <a:rPr lang="en-GB" sz="1000" b="0" i="0" u="none" strike="noStrike" dirty="0" smtClean="0">
                          <a:effectLst/>
                          <a:latin typeface="Arial"/>
                        </a:rPr>
                        <a:t>147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2,825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489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Bournemouth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211</a:t>
                      </a:r>
                    </a:p>
                  </a:txBody>
                  <a:tcPr marL="9525" marR="9525" marT="9525" marB="0" anchor="b"/>
                </a:tc>
                <a:tc>
                  <a:txBody>
                    <a:bodyPr/>
                    <a:lstStyle/>
                    <a:p>
                      <a:pPr algn="ctr" fontAlgn="b"/>
                      <a:r>
                        <a:rPr lang="en-GB" sz="1000" b="0" i="0" u="none" strike="noStrike" dirty="0" smtClean="0">
                          <a:effectLst/>
                          <a:latin typeface="Arial"/>
                        </a:rPr>
                        <a:t>70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187</a:t>
                      </a:r>
                    </a:p>
                  </a:txBody>
                  <a:tcPr marL="9525" marR="9525" marT="9525" marB="0" anchor="b"/>
                </a:tc>
                <a:tc>
                  <a:txBody>
                    <a:bodyPr/>
                    <a:lstStyle/>
                    <a:p>
                      <a:pPr algn="ctr" fontAlgn="b"/>
                      <a:r>
                        <a:rPr lang="en-GB" sz="1000" b="0" i="0" u="none" strike="noStrike" dirty="0" smtClean="0">
                          <a:effectLst/>
                          <a:latin typeface="Arial"/>
                        </a:rPr>
                        <a:t>71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169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181</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186</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536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200</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Brighton and Hove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348</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412</a:t>
                      </a:r>
                    </a:p>
                  </a:txBody>
                  <a:tcPr marL="9525" marR="9525" marT="9525" marB="0" anchor="b"/>
                </a:tc>
                <a:tc>
                  <a:txBody>
                    <a:bodyPr/>
                    <a:lstStyle/>
                    <a:p>
                      <a:pPr algn="ctr" fontAlgn="b"/>
                      <a:r>
                        <a:rPr lang="en-GB" sz="1000" b="0" i="0" u="none" strike="noStrike" dirty="0" smtClean="0">
                          <a:effectLst/>
                          <a:latin typeface="Arial"/>
                        </a:rPr>
                        <a:t>197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384</a:t>
                      </a:r>
                    </a:p>
                  </a:txBody>
                  <a:tcPr marL="9525" marR="9525" marT="9525" marB="0" anchor="b"/>
                </a:tc>
                <a:tc>
                  <a:txBody>
                    <a:bodyPr/>
                    <a:lstStyle/>
                    <a:p>
                      <a:pPr algn="ctr" fontAlgn="b"/>
                      <a:r>
                        <a:rPr lang="en-GB" sz="1000" b="0" i="0" u="none" strike="noStrike" dirty="0" smtClean="0">
                          <a:effectLst/>
                          <a:latin typeface="Arial"/>
                        </a:rPr>
                        <a:t>188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428</a:t>
                      </a:r>
                    </a:p>
                  </a:txBody>
                  <a:tcPr marL="9525" marR="9525" marT="9525" marB="0" anchor="b"/>
                </a:tc>
                <a:tc>
                  <a:txBody>
                    <a:bodyPr/>
                    <a:lstStyle/>
                    <a:p>
                      <a:pPr algn="ctr" fontAlgn="b"/>
                      <a:r>
                        <a:rPr lang="en-GB" sz="1000" b="0" i="0" u="none" strike="noStrike" dirty="0" smtClean="0">
                          <a:effectLst/>
                          <a:latin typeface="Arial"/>
                        </a:rPr>
                        <a:t>191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398</a:t>
                      </a:r>
                    </a:p>
                  </a:txBody>
                  <a:tcPr marL="9525" marR="9525" marT="9525" marB="0" anchor="b"/>
                </a:tc>
                <a:tc>
                  <a:txBody>
                    <a:bodyPr/>
                    <a:lstStyle/>
                    <a:p>
                      <a:pPr algn="ctr" fontAlgn="b"/>
                      <a:r>
                        <a:rPr lang="en-GB" sz="1000" b="0" i="0" u="none" strike="noStrike" dirty="0" smtClean="0">
                          <a:effectLst/>
                          <a:latin typeface="Arial"/>
                        </a:rPr>
                        <a:t>166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1,210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545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Bristol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529</a:t>
                      </a:r>
                    </a:p>
                  </a:txBody>
                  <a:tcPr marL="9525" marR="9525" marT="9525" marB="0" anchor="b"/>
                </a:tc>
                <a:tc>
                  <a:txBody>
                    <a:bodyPr/>
                    <a:lstStyle/>
                    <a:p>
                      <a:pPr algn="ctr" fontAlgn="b"/>
                      <a:r>
                        <a:rPr lang="en-GB" sz="1000" b="0" i="0" u="none" strike="noStrike" dirty="0" smtClean="0">
                          <a:effectLst/>
                          <a:latin typeface="Arial"/>
                        </a:rPr>
                        <a:t>138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182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592</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609</a:t>
                      </a:r>
                    </a:p>
                  </a:txBody>
                  <a:tcPr marL="9525" marR="9525" marT="9525" marB="0" anchor="b"/>
                </a:tc>
                <a:tc>
                  <a:txBody>
                    <a:bodyPr/>
                    <a:lstStyle/>
                    <a:p>
                      <a:pPr algn="ctr" fontAlgn="b"/>
                      <a:r>
                        <a:rPr lang="en-GB" sz="1000" b="0" i="0" u="none" strike="noStrike" dirty="0" smtClean="0">
                          <a:effectLst/>
                          <a:latin typeface="Arial"/>
                        </a:rPr>
                        <a:t>175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667</a:t>
                      </a: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1,868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516</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Cambridge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504</a:t>
                      </a:r>
                    </a:p>
                  </a:txBody>
                  <a:tcPr marL="9525" marR="9525" marT="9525" marB="0" anchor="b"/>
                </a:tc>
                <a:tc>
                  <a:txBody>
                    <a:bodyPr/>
                    <a:lstStyle/>
                    <a:p>
                      <a:pPr algn="ctr" fontAlgn="b"/>
                      <a:r>
                        <a:rPr lang="en-GB" sz="1000" b="0" i="0" u="none" strike="noStrike" dirty="0" smtClean="0">
                          <a:effectLst/>
                          <a:latin typeface="Arial"/>
                        </a:rPr>
                        <a:t>155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517</a:t>
                      </a:r>
                    </a:p>
                  </a:txBody>
                  <a:tcPr marL="9525" marR="9525" marT="9525" marB="0" anchor="b"/>
                </a:tc>
                <a:tc>
                  <a:txBody>
                    <a:bodyPr/>
                    <a:lstStyle/>
                    <a:p>
                      <a:pPr algn="ctr" fontAlgn="b"/>
                      <a:r>
                        <a:rPr lang="en-GB" sz="1000" b="0" i="0" u="none" strike="noStrike" dirty="0" smtClean="0">
                          <a:effectLst/>
                          <a:latin typeface="Arial"/>
                        </a:rPr>
                        <a:t>159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473</a:t>
                      </a:r>
                    </a:p>
                  </a:txBody>
                  <a:tcPr marL="9525" marR="9525" marT="9525" marB="0" anchor="b"/>
                </a:tc>
                <a:tc>
                  <a:txBody>
                    <a:bodyPr/>
                    <a:lstStyle/>
                    <a:p>
                      <a:pPr algn="ctr" fontAlgn="b"/>
                      <a:r>
                        <a:rPr lang="en-GB" sz="1000" b="0" i="0" u="none" strike="noStrike" dirty="0" smtClean="0">
                          <a:effectLst/>
                          <a:latin typeface="Arial"/>
                        </a:rPr>
                        <a:t>141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441</a:t>
                      </a:r>
                    </a:p>
                  </a:txBody>
                  <a:tcPr marL="9525" marR="9525" marT="9525" marB="0" anchor="b"/>
                </a:tc>
                <a:tc>
                  <a:txBody>
                    <a:bodyPr/>
                    <a:lstStyle/>
                    <a:p>
                      <a:pPr algn="ctr" fontAlgn="b"/>
                      <a:r>
                        <a:rPr lang="en-GB" sz="1000" b="0" i="0" u="none" strike="noStrike" dirty="0" smtClean="0">
                          <a:effectLst/>
                          <a:latin typeface="Arial"/>
                        </a:rPr>
                        <a:t>110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511</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Canterbury</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182</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199</a:t>
                      </a:r>
                    </a:p>
                  </a:txBody>
                  <a:tcPr marL="9525" marR="9525" marT="9525" marB="0" anchor="b"/>
                </a:tc>
                <a:tc>
                  <a:txBody>
                    <a:bodyPr/>
                    <a:lstStyle/>
                    <a:p>
                      <a:pPr algn="ctr" fontAlgn="b"/>
                      <a:r>
                        <a:rPr lang="en-GB" sz="1000" b="0" i="0" u="none" strike="noStrike" dirty="0" smtClean="0">
                          <a:effectLst/>
                          <a:latin typeface="Arial"/>
                        </a:rPr>
                        <a:t>106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174</a:t>
                      </a:r>
                    </a:p>
                  </a:txBody>
                  <a:tcPr marL="9525" marR="9525" marT="9525" marB="0" anchor="b"/>
                </a:tc>
                <a:tc>
                  <a:txBody>
                    <a:bodyPr/>
                    <a:lstStyle/>
                    <a:p>
                      <a:pPr algn="ctr" fontAlgn="b"/>
                      <a:r>
                        <a:rPr lang="en-GB" sz="1000" b="0" i="0" u="none" strike="noStrike" dirty="0" smtClean="0">
                          <a:effectLst/>
                          <a:latin typeface="Arial"/>
                        </a:rPr>
                        <a:t>90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175</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157</a:t>
                      </a:r>
                    </a:p>
                  </a:txBody>
                  <a:tcPr marL="9525" marR="9525" marT="9525" marB="0" anchor="b"/>
                </a:tc>
                <a:tc>
                  <a:txBody>
                    <a:bodyPr/>
                    <a:lstStyle/>
                    <a:p>
                      <a:pPr algn="ctr" fontAlgn="b"/>
                      <a:r>
                        <a:rPr lang="en-GB" sz="1000" b="0" i="0" u="none" strike="noStrike" dirty="0" smtClean="0">
                          <a:effectLst/>
                          <a:latin typeface="Arial"/>
                        </a:rPr>
                        <a:t>73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506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255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Eastbourne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79</a:t>
                      </a:r>
                    </a:p>
                  </a:txBody>
                  <a:tcPr marL="9525" marR="9525" marT="9525" marB="0" anchor="b"/>
                </a:tc>
                <a:tc>
                  <a:txBody>
                    <a:bodyPr/>
                    <a:lstStyle/>
                    <a:p>
                      <a:pPr algn="ctr" fontAlgn="b"/>
                      <a:r>
                        <a:rPr lang="en-GB" sz="1000" b="0" i="0" u="none" strike="noStrike" dirty="0" smtClean="0">
                          <a:effectLst/>
                          <a:latin typeface="Arial"/>
                        </a:rPr>
                        <a:t>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89</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114</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93</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307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162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Exeter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98</a:t>
                      </a:r>
                    </a:p>
                  </a:txBody>
                  <a:tcPr marL="9525" marR="9525" marT="9525" marB="0" anchor="b"/>
                </a:tc>
                <a:tc>
                  <a:txBody>
                    <a:bodyPr/>
                    <a:lstStyle/>
                    <a:p>
                      <a:pPr algn="ctr" fontAlgn="b"/>
                      <a:r>
                        <a:rPr lang="en-GB" sz="1000" b="0" i="0" u="none" strike="noStrike" dirty="0" smtClean="0">
                          <a:effectLst/>
                          <a:latin typeface="Arial"/>
                        </a:rPr>
                        <a:t>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142</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110</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129</a:t>
                      </a:r>
                    </a:p>
                  </a:txBody>
                  <a:tcPr marL="9525" marR="9525" marT="9525" marB="0" anchor="b"/>
                </a:tc>
                <a:tc>
                  <a:txBody>
                    <a:bodyPr/>
                    <a:lstStyle/>
                    <a:p>
                      <a:pPr algn="ctr" fontAlgn="b"/>
                      <a:r>
                        <a:rPr lang="en-GB" sz="1000" b="0" i="0" u="none" strike="noStrike" dirty="0" smtClean="0">
                          <a:effectLst/>
                          <a:latin typeface="Arial"/>
                        </a:rPr>
                        <a:t>52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371</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157</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Hastings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81</a:t>
                      </a:r>
                    </a:p>
                  </a:txBody>
                  <a:tcPr marL="9525" marR="9525" marT="9525" marB="0" anchor="b"/>
                </a:tc>
                <a:tc>
                  <a:txBody>
                    <a:bodyPr/>
                    <a:lstStyle/>
                    <a:p>
                      <a:pPr algn="ctr" fontAlgn="b"/>
                      <a:r>
                        <a:rPr lang="en-GB" sz="1000" b="0" i="0" u="none" strike="noStrike" dirty="0" smtClean="0">
                          <a:effectLst/>
                          <a:latin typeface="Arial"/>
                        </a:rPr>
                        <a:t>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80</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70</a:t>
                      </a:r>
                    </a:p>
                  </a:txBody>
                  <a:tcPr marL="9525" marR="9525" marT="9525" marB="0" anchor="b"/>
                </a:tc>
                <a:tc>
                  <a:txBody>
                    <a:bodyPr/>
                    <a:lstStyle/>
                    <a:p>
                      <a:pPr algn="ctr" fontAlgn="b"/>
                      <a:r>
                        <a:rPr lang="en-GB" sz="1000" b="0" i="0" u="none" strike="noStrike" dirty="0" smtClean="0">
                          <a:effectLst/>
                          <a:latin typeface="Arial"/>
                        </a:rPr>
                        <a:t>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109</a:t>
                      </a:r>
                    </a:p>
                  </a:txBody>
                  <a:tcPr marL="9525" marR="9525" marT="9525" marB="0" anchor="b"/>
                </a:tc>
                <a:tc>
                  <a:txBody>
                    <a:bodyPr/>
                    <a:lstStyle/>
                    <a:p>
                      <a:pPr algn="ctr" fontAlgn="b"/>
                      <a:r>
                        <a:rPr lang="en-GB" sz="1000" b="0" i="0" u="none" strike="noStrike" dirty="0" smtClean="0">
                          <a:effectLst/>
                          <a:latin typeface="Arial"/>
                        </a:rPr>
                        <a:t>76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a:t>
                      </a:r>
                    </a:p>
                  </a:txBody>
                  <a:tcPr marL="9525" marR="9525" marT="9525" marB="0" anchor="b"/>
                </a:tc>
                <a:tc>
                  <a:txBody>
                    <a:bodyPr/>
                    <a:lstStyle/>
                    <a:p>
                      <a:pPr algn="ctr" fontAlgn="b"/>
                      <a:r>
                        <a:rPr lang="en-GB" sz="1000" b="0" i="0" u="none" strike="noStrike" dirty="0" smtClean="0">
                          <a:effectLst/>
                          <a:latin typeface="Arial"/>
                        </a:rPr>
                        <a:t>33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242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Leeds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364</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343</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331</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353</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334</a:t>
                      </a:r>
                    </a:p>
                  </a:txBody>
                  <a:tcPr marL="9525" marR="9525" marT="9525" marB="0" anchor="b"/>
                </a:tc>
                <a:tc>
                  <a:txBody>
                    <a:bodyPr/>
                    <a:lstStyle/>
                    <a:p>
                      <a:pPr algn="ctr" fontAlgn="b"/>
                      <a:r>
                        <a:rPr lang="en-GB" sz="1000" b="0" i="0" u="none" strike="noStrike" dirty="0" smtClean="0">
                          <a:effectLst/>
                          <a:latin typeface="Arial"/>
                        </a:rPr>
                        <a:t>65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1,018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Liverpool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704</a:t>
                      </a:r>
                    </a:p>
                  </a:txBody>
                  <a:tcPr marL="9525" marR="9525" marT="9525" marB="0" anchor="b"/>
                </a:tc>
                <a:tc>
                  <a:txBody>
                    <a:bodyPr/>
                    <a:lstStyle/>
                    <a:p>
                      <a:pPr algn="ctr" fontAlgn="b"/>
                      <a:r>
                        <a:rPr lang="en-GB" sz="1000" b="0" i="0" u="none" strike="noStrike" dirty="0" smtClean="0">
                          <a:effectLst/>
                          <a:latin typeface="Arial"/>
                        </a:rPr>
                        <a:t>209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740</a:t>
                      </a:r>
                    </a:p>
                  </a:txBody>
                  <a:tcPr marL="9525" marR="9525" marT="9525" marB="0" anchor="b"/>
                </a:tc>
                <a:tc>
                  <a:txBody>
                    <a:bodyPr/>
                    <a:lstStyle/>
                    <a:p>
                      <a:pPr algn="ctr" fontAlgn="b"/>
                      <a:r>
                        <a:rPr lang="en-GB" sz="1000" b="0" i="0" u="none" strike="noStrike" dirty="0" smtClean="0">
                          <a:effectLst/>
                          <a:latin typeface="Arial"/>
                        </a:rPr>
                        <a:t>260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718</a:t>
                      </a:r>
                    </a:p>
                  </a:txBody>
                  <a:tcPr marL="9525" marR="9525" marT="9525" marB="0" anchor="b"/>
                </a:tc>
                <a:tc>
                  <a:txBody>
                    <a:bodyPr/>
                    <a:lstStyle/>
                    <a:p>
                      <a:pPr algn="ctr" fontAlgn="b"/>
                      <a:r>
                        <a:rPr lang="en-GB" sz="1000" b="0" i="0" u="none" strike="noStrike" dirty="0" smtClean="0">
                          <a:effectLst/>
                          <a:latin typeface="Arial"/>
                        </a:rPr>
                        <a:t>227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2,176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756</a:t>
                      </a:r>
                    </a:p>
                  </a:txBody>
                  <a:tcPr marL="9525" marR="9525" marT="9525" marB="0" anchor="b"/>
                </a:tc>
              </a:tr>
              <a:tr h="165862">
                <a:tc>
                  <a:txBody>
                    <a:bodyPr/>
                    <a:lstStyle/>
                    <a:p>
                      <a:pPr algn="ctr" fontAlgn="b"/>
                      <a:r>
                        <a:rPr lang="en-GB" sz="1100" b="1" u="none" strike="noStrike" dirty="0" smtClean="0">
                          <a:solidFill>
                            <a:schemeClr val="tx1"/>
                          </a:solidFill>
                          <a:effectLst/>
                          <a:latin typeface="Arial" pitchFamily="34" charset="0"/>
                          <a:cs typeface="Arial" pitchFamily="34" charset="0"/>
                        </a:rPr>
                        <a:t>London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20,381</a:t>
                      </a:r>
                    </a:p>
                  </a:txBody>
                  <a:tcPr marL="9525" marR="9525" marT="9525" marB="0" anchor="b"/>
                </a:tc>
                <a:tc>
                  <a:txBody>
                    <a:bodyPr/>
                    <a:lstStyle/>
                    <a:p>
                      <a:pPr algn="ctr" fontAlgn="b"/>
                      <a:r>
                        <a:rPr lang="en-GB" sz="1000" b="0" i="0" u="none" strike="noStrike" dirty="0" smtClean="0">
                          <a:effectLst/>
                          <a:latin typeface="Arial"/>
                        </a:rPr>
                        <a:t>9,034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21,835</a:t>
                      </a:r>
                    </a:p>
                  </a:txBody>
                  <a:tcPr marL="9525" marR="9525" marT="9525" marB="0" anchor="b"/>
                </a:tc>
                <a:tc>
                  <a:txBody>
                    <a:bodyPr/>
                    <a:lstStyle/>
                    <a:p>
                      <a:pPr algn="ctr" fontAlgn="b"/>
                      <a:r>
                        <a:rPr lang="en-GB" sz="1000" b="0" i="0" u="none" strike="noStrike" dirty="0" smtClean="0">
                          <a:effectLst/>
                          <a:latin typeface="Arial"/>
                        </a:rPr>
                        <a:t>10,131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20,725</a:t>
                      </a:r>
                    </a:p>
                  </a:txBody>
                  <a:tcPr marL="9525" marR="9525" marT="9525" marB="0" anchor="b"/>
                </a:tc>
                <a:tc>
                  <a:txBody>
                    <a:bodyPr/>
                    <a:lstStyle/>
                    <a:p>
                      <a:pPr algn="ctr" fontAlgn="b"/>
                      <a:r>
                        <a:rPr lang="en-GB" sz="1000" b="0" i="0" u="none" strike="noStrike" dirty="0" smtClean="0">
                          <a:effectLst/>
                          <a:latin typeface="Arial"/>
                        </a:rPr>
                        <a:t>9,536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20,206</a:t>
                      </a:r>
                    </a:p>
                  </a:txBody>
                  <a:tcPr marL="9525" marR="9525" marT="9525" marB="0" anchor="b"/>
                </a:tc>
                <a:tc>
                  <a:txBody>
                    <a:bodyPr/>
                    <a:lstStyle/>
                    <a:p>
                      <a:pPr algn="ctr" fontAlgn="b"/>
                      <a:r>
                        <a:rPr lang="en-GB" sz="1000" b="0" i="0" u="none" strike="noStrike" dirty="0" smtClean="0">
                          <a:effectLst/>
                          <a:latin typeface="Arial"/>
                        </a:rPr>
                        <a:t>9,107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19,800</a:t>
                      </a:r>
                    </a:p>
                  </a:txBody>
                  <a:tcPr marL="9525" marR="9525" marT="9525" marB="0" anchor="b"/>
                </a:tc>
                <a:tc>
                  <a:txBody>
                    <a:bodyPr/>
                    <a:lstStyle/>
                    <a:p>
                      <a:pPr algn="ctr" fontAlgn="b"/>
                      <a:r>
                        <a:rPr lang="en-GB" sz="1000" b="0" i="0" u="none" strike="noStrike" dirty="0" smtClean="0">
                          <a:effectLst/>
                          <a:latin typeface="Arial"/>
                        </a:rPr>
                        <a:t>8,931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60,731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27,574</a:t>
                      </a:r>
                      <a:endParaRPr lang="en-GB" sz="1000" b="0" i="0" u="none" strike="noStrike" dirty="0">
                        <a:effectLst/>
                        <a:latin typeface="Arial"/>
                      </a:endParaRPr>
                    </a:p>
                  </a:txBody>
                  <a:tcPr marL="9525" marR="9525" marT="9525" marB="0" anchor="b"/>
                </a:tc>
              </a:tr>
              <a:tr h="189177">
                <a:tc>
                  <a:txBody>
                    <a:bodyPr/>
                    <a:lstStyle/>
                    <a:p>
                      <a:pPr algn="ctr" fontAlgn="b"/>
                      <a:r>
                        <a:rPr lang="en-GB" sz="1100" b="1" u="none" strike="noStrike" dirty="0" smtClean="0">
                          <a:solidFill>
                            <a:schemeClr val="tx1"/>
                          </a:solidFill>
                          <a:effectLst/>
                          <a:latin typeface="Arial" pitchFamily="34" charset="0"/>
                          <a:cs typeface="Arial" pitchFamily="34" charset="0"/>
                        </a:rPr>
                        <a:t>Manchester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1,442</a:t>
                      </a:r>
                    </a:p>
                  </a:txBody>
                  <a:tcPr marL="9525" marR="9525" marT="9525" marB="0" anchor="b"/>
                </a:tc>
                <a:tc>
                  <a:txBody>
                    <a:bodyPr/>
                    <a:lstStyle/>
                    <a:p>
                      <a:pPr algn="ctr" fontAlgn="b"/>
                      <a:r>
                        <a:rPr lang="en-GB" sz="1000" b="0" i="0" u="none" strike="noStrike" dirty="0" smtClean="0">
                          <a:effectLst/>
                          <a:latin typeface="Arial"/>
                        </a:rPr>
                        <a:t>342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1,490</a:t>
                      </a:r>
                    </a:p>
                  </a:txBody>
                  <a:tcPr marL="9525" marR="9525" marT="9525" marB="0" anchor="b"/>
                </a:tc>
                <a:tc>
                  <a:txBody>
                    <a:bodyPr/>
                    <a:lstStyle/>
                    <a:p>
                      <a:pPr algn="ctr" fontAlgn="b"/>
                      <a:r>
                        <a:rPr lang="en-GB" sz="1000" b="0" i="0" u="none" strike="noStrike" dirty="0" smtClean="0">
                          <a:effectLst/>
                          <a:latin typeface="Arial"/>
                        </a:rPr>
                        <a:t>345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1,348</a:t>
                      </a:r>
                    </a:p>
                  </a:txBody>
                  <a:tcPr marL="9525" marR="9525" marT="9525" marB="0" anchor="b"/>
                </a:tc>
                <a:tc>
                  <a:txBody>
                    <a:bodyPr/>
                    <a:lstStyle/>
                    <a:p>
                      <a:pPr algn="ctr" fontAlgn="b"/>
                      <a:r>
                        <a:rPr lang="en-GB" sz="1000" b="0" i="0" u="none" strike="noStrike" dirty="0" smtClean="0">
                          <a:effectLst/>
                          <a:latin typeface="Arial"/>
                        </a:rPr>
                        <a:t>316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1,501</a:t>
                      </a:r>
                    </a:p>
                  </a:txBody>
                  <a:tcPr marL="9525" marR="9525" marT="9525" marB="0" anchor="b"/>
                </a:tc>
                <a:tc>
                  <a:txBody>
                    <a:bodyPr/>
                    <a:lstStyle/>
                    <a:p>
                      <a:pPr algn="ctr" fontAlgn="b"/>
                      <a:r>
                        <a:rPr lang="en-GB" sz="1000" b="0" i="0" u="none" strike="noStrike" dirty="0" smtClean="0">
                          <a:effectLst/>
                          <a:latin typeface="Arial"/>
                        </a:rPr>
                        <a:t>361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1,373</a:t>
                      </a:r>
                    </a:p>
                  </a:txBody>
                  <a:tcPr marL="9525" marR="9525" marT="9525" marB="0" anchor="b"/>
                </a:tc>
                <a:tc>
                  <a:txBody>
                    <a:bodyPr/>
                    <a:lstStyle/>
                    <a:p>
                      <a:pPr algn="ctr" fontAlgn="b"/>
                      <a:r>
                        <a:rPr lang="en-GB" sz="1000" b="0" i="0" u="none" strike="noStrike" dirty="0" smtClean="0">
                          <a:effectLst/>
                          <a:latin typeface="Arial"/>
                        </a:rPr>
                        <a:t>319</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4,222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996</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Newcastle Upon Tyne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261</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249</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280</a:t>
                      </a:r>
                    </a:p>
                  </a:txBody>
                  <a:tcPr marL="9525" marR="9525" marT="9525" marB="0" anchor="b"/>
                </a:tc>
                <a:tc>
                  <a:txBody>
                    <a:bodyPr/>
                    <a:lstStyle/>
                    <a:p>
                      <a:pPr algn="ctr" fontAlgn="b"/>
                      <a:r>
                        <a:rPr lang="en-GB" sz="1000" b="0" i="0" u="none" strike="noStrike" dirty="0" smtClean="0">
                          <a:effectLst/>
                          <a:latin typeface="Arial"/>
                        </a:rPr>
                        <a:t>108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295</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320</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895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315</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Nottingham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250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265</a:t>
                      </a:r>
                    </a:p>
                  </a:txBody>
                  <a:tcPr marL="9525" marR="9525" marT="9525" marB="0" anchor="b"/>
                </a:tc>
                <a:tc>
                  <a:txBody>
                    <a:bodyPr/>
                    <a:lstStyle/>
                    <a:p>
                      <a:pPr algn="ctr" fontAlgn="b"/>
                      <a:r>
                        <a:rPr lang="en-GB" sz="1000" b="0" i="0" u="none" strike="noStrike" dirty="0" smtClean="0">
                          <a:effectLst/>
                          <a:latin typeface="Arial"/>
                        </a:rPr>
                        <a:t>56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253</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204</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262</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719</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147</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Oxford</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612</a:t>
                      </a:r>
                    </a:p>
                  </a:txBody>
                  <a:tcPr marL="9525" marR="9525" marT="9525" marB="0" anchor="b"/>
                </a:tc>
                <a:tc>
                  <a:txBody>
                    <a:bodyPr/>
                    <a:lstStyle/>
                    <a:p>
                      <a:pPr algn="ctr" fontAlgn="b"/>
                      <a:r>
                        <a:rPr lang="en-GB" sz="1000" b="0" i="0" u="none" strike="noStrike" dirty="0" smtClean="0">
                          <a:effectLst/>
                          <a:latin typeface="Arial"/>
                        </a:rPr>
                        <a:t>193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668</a:t>
                      </a:r>
                    </a:p>
                  </a:txBody>
                  <a:tcPr marL="9525" marR="9525" marT="9525" marB="0" anchor="b"/>
                </a:tc>
                <a:tc>
                  <a:txBody>
                    <a:bodyPr/>
                    <a:lstStyle/>
                    <a:p>
                      <a:pPr algn="ctr" fontAlgn="b"/>
                      <a:r>
                        <a:rPr lang="en-GB" sz="1000" b="0" i="0" u="none" strike="noStrike" dirty="0" smtClean="0">
                          <a:effectLst/>
                          <a:latin typeface="Arial"/>
                        </a:rPr>
                        <a:t>239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651</a:t>
                      </a:r>
                    </a:p>
                  </a:txBody>
                  <a:tcPr marL="9525" marR="9525" marT="9525" marB="0" anchor="b"/>
                </a:tc>
                <a:tc>
                  <a:txBody>
                    <a:bodyPr/>
                    <a:lstStyle/>
                    <a:p>
                      <a:pPr algn="ctr" fontAlgn="b"/>
                      <a:r>
                        <a:rPr lang="en-GB" sz="1000" b="0" i="0" u="none" strike="noStrike" dirty="0" smtClean="0">
                          <a:effectLst/>
                          <a:latin typeface="Arial"/>
                        </a:rPr>
                        <a:t>247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632</a:t>
                      </a:r>
                    </a:p>
                  </a:txBody>
                  <a:tcPr marL="9525" marR="9525" marT="9525" marB="0" anchor="b"/>
                </a:tc>
                <a:tc>
                  <a:txBody>
                    <a:bodyPr/>
                    <a:lstStyle/>
                    <a:p>
                      <a:pPr algn="ctr" fontAlgn="b"/>
                      <a:r>
                        <a:rPr lang="en-GB" sz="1000" b="0" i="0" u="none" strike="noStrike" dirty="0" smtClean="0">
                          <a:effectLst/>
                          <a:latin typeface="Arial"/>
                        </a:rPr>
                        <a:t>205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242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1,884</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694</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Stratford Upon Avon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118</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143</a:t>
                      </a:r>
                    </a:p>
                  </a:txBody>
                  <a:tcPr marL="9525" marR="9525" marT="9525" marB="0" anchor="b"/>
                </a:tc>
                <a:tc>
                  <a:txBody>
                    <a:bodyPr/>
                    <a:lstStyle/>
                    <a:p>
                      <a:pPr algn="ctr" fontAlgn="b"/>
                      <a:r>
                        <a:rPr lang="en-GB" sz="1000" b="0" i="0" u="none" strike="noStrike" dirty="0" smtClean="0">
                          <a:effectLst/>
                          <a:latin typeface="Arial"/>
                        </a:rPr>
                        <a:t>72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Windsor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270</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271</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241</a:t>
                      </a:r>
                    </a:p>
                  </a:txBody>
                  <a:tcPr marL="9525" marR="9525" marT="9525" marB="0" anchor="b"/>
                </a:tc>
                <a:tc>
                  <a:txBody>
                    <a:bodyPr/>
                    <a:lstStyle/>
                    <a:p>
                      <a:pPr algn="ctr" fontAlgn="b"/>
                      <a:r>
                        <a:rPr lang="en-GB" sz="1000" b="0" i="0" u="none" strike="noStrike" dirty="0" smtClean="0">
                          <a:effectLst/>
                          <a:latin typeface="Arial"/>
                        </a:rPr>
                        <a:t>84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256</a:t>
                      </a:r>
                    </a:p>
                  </a:txBody>
                  <a:tcPr marL="9525" marR="9525" marT="9525" marB="0" anchor="b"/>
                </a:tc>
                <a:tc>
                  <a:txBody>
                    <a:bodyPr/>
                    <a:lstStyle/>
                    <a:p>
                      <a:pPr algn="ctr" fontAlgn="b"/>
                      <a:r>
                        <a:rPr lang="en-GB" sz="1000" b="0" i="0" u="none" strike="noStrike" dirty="0" smtClean="0">
                          <a:effectLst/>
                          <a:latin typeface="Arial"/>
                        </a:rPr>
                        <a:t>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231</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York</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357</a:t>
                      </a:r>
                    </a:p>
                  </a:txBody>
                  <a:tcPr marL="9525" marR="9525" marT="9525" marB="0" anchor="b"/>
                </a:tc>
                <a:tc>
                  <a:txBody>
                    <a:bodyPr/>
                    <a:lstStyle/>
                    <a:p>
                      <a:pPr algn="ctr" fontAlgn="b"/>
                      <a:r>
                        <a:rPr lang="en-GB" sz="1000" b="0" i="0" u="none" strike="noStrike" dirty="0" smtClean="0">
                          <a:effectLst/>
                          <a:latin typeface="Arial"/>
                        </a:rPr>
                        <a:t>204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419</a:t>
                      </a:r>
                    </a:p>
                  </a:txBody>
                  <a:tcPr marL="9525" marR="9525" marT="9525" marB="0" anchor="b"/>
                </a:tc>
                <a:tc>
                  <a:txBody>
                    <a:bodyPr/>
                    <a:lstStyle/>
                    <a:p>
                      <a:pPr algn="ctr" fontAlgn="b"/>
                      <a:r>
                        <a:rPr lang="en-GB" sz="1000" b="0" i="0" u="none" strike="noStrike" dirty="0" smtClean="0">
                          <a:effectLst/>
                          <a:latin typeface="Arial"/>
                        </a:rPr>
                        <a:t>252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400</a:t>
                      </a:r>
                    </a:p>
                  </a:txBody>
                  <a:tcPr marL="9525" marR="9525" marT="9525" marB="0" anchor="b"/>
                </a:tc>
                <a:tc>
                  <a:txBody>
                    <a:bodyPr/>
                    <a:lstStyle/>
                    <a:p>
                      <a:pPr algn="ctr" fontAlgn="b"/>
                      <a:r>
                        <a:rPr lang="en-GB" sz="1000" b="0" i="0" u="none" strike="noStrike" dirty="0" smtClean="0">
                          <a:effectLst/>
                          <a:latin typeface="Arial"/>
                        </a:rPr>
                        <a:t>245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356</a:t>
                      </a:r>
                    </a:p>
                  </a:txBody>
                  <a:tcPr marL="9525" marR="9525" marT="9525" marB="0" anchor="b"/>
                </a:tc>
                <a:tc>
                  <a:txBody>
                    <a:bodyPr/>
                    <a:lstStyle/>
                    <a:p>
                      <a:pPr algn="ctr" fontAlgn="b"/>
                      <a:r>
                        <a:rPr lang="en-GB" sz="1000" b="0" i="0" u="none" strike="noStrike" dirty="0" smtClean="0">
                          <a:effectLst/>
                          <a:latin typeface="Arial"/>
                        </a:rPr>
                        <a:t>206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344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1,100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641</a:t>
                      </a:r>
                    </a:p>
                  </a:txBody>
                  <a:tcPr marL="9525" marR="9525" marT="9525" marB="0" anchor="b"/>
                </a:tc>
              </a:tr>
            </a:tbl>
          </a:graphicData>
        </a:graphic>
      </p:graphicFrame>
    </p:spTree>
    <p:extLst>
      <p:ext uri="{BB962C8B-B14F-4D97-AF65-F5344CB8AC3E}">
        <p14:creationId xmlns:p14="http://schemas.microsoft.com/office/powerpoint/2010/main" val="3174331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28020</TotalTime>
  <Words>1662</Words>
  <Application>Microsoft Office PowerPoint</Application>
  <PresentationFormat>On-screen Show (4:3)</PresentationFormat>
  <Paragraphs>447</Paragraphs>
  <Slides>9</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9</vt:i4>
      </vt:variant>
    </vt:vector>
  </HeadingPairs>
  <TitlesOfParts>
    <vt:vector size="13" baseType="lpstr">
      <vt:lpstr>Arial</vt:lpstr>
      <vt:lpstr>Calibri</vt:lpstr>
      <vt:lpstr>Discover England Initial Summary Report v1</vt:lpstr>
      <vt:lpstr>1_Discover England Initial Summary Report v1</vt:lpstr>
      <vt:lpstr>Discover England:  summary insights on overseas visitors to Manchester</vt:lpstr>
      <vt:lpstr>Headline stats: Overseas visits, spend and nights to Manchester</vt:lpstr>
      <vt:lpstr>Trip purpose and source markets: All visitors and holiday visitors</vt:lpstr>
      <vt:lpstr>Demographics and holiday characteristics: Holiday visitors</vt:lpstr>
      <vt:lpstr>Travel and destinations: Holiday visitors</vt:lpstr>
      <vt:lpstr>PowerPoint Presentation</vt:lpstr>
      <vt:lpstr>About this report/1</vt:lpstr>
      <vt:lpstr>About this report/2</vt:lpstr>
      <vt:lpstr>About this report/3</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Keri Portas</cp:lastModifiedBy>
  <cp:revision>932</cp:revision>
  <cp:lastPrinted>2017-10-24T09:05:43Z</cp:lastPrinted>
  <dcterms:created xsi:type="dcterms:W3CDTF">2016-07-20T15:06:07Z</dcterms:created>
  <dcterms:modified xsi:type="dcterms:W3CDTF">2017-11-06T17:00:36Z</dcterms:modified>
</cp:coreProperties>
</file>