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Liverpool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2.8</c:v>
                </c:pt>
                <c:pt idx="1">
                  <c:v>3.1</c:v>
                </c:pt>
                <c:pt idx="2" formatCode="0.0">
                  <c:v>2.9</c:v>
                </c:pt>
                <c:pt idx="3" formatCode="0.0">
                  <c:v>3.3</c:v>
                </c:pt>
                <c:pt idx="4" formatCode="0.0">
                  <c:v>3.1</c:v>
                </c:pt>
              </c:numCache>
            </c:numRef>
          </c:val>
        </c:ser>
        <c:ser>
          <c:idx val="1"/>
          <c:order val="1"/>
          <c:tx>
            <c:strRef>
              <c:f>Sheet1!$C$1</c:f>
              <c:strCache>
                <c:ptCount val="1"/>
                <c:pt idx="0">
                  <c:v>Liverpool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0.7</c:v>
                </c:pt>
                <c:pt idx="1">
                  <c:v>0.8</c:v>
                </c:pt>
                <c:pt idx="2" formatCode="0.0">
                  <c:v>0.8</c:v>
                </c:pt>
                <c:pt idx="3" formatCode="0.0">
                  <c:v>0.6</c:v>
                </c:pt>
                <c:pt idx="4" formatCode="0.0">
                  <c:v>0.8</c:v>
                </c:pt>
              </c:numCache>
            </c:numRef>
          </c:val>
        </c:ser>
        <c:dLbls>
          <c:showLegendKey val="0"/>
          <c:showVal val="0"/>
          <c:showCatName val="0"/>
          <c:showSerName val="0"/>
          <c:showPercent val="0"/>
          <c:showBubbleSize val="0"/>
        </c:dLbls>
        <c:gapWidth val="219"/>
        <c:axId val="552644528"/>
        <c:axId val="55263629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552644528"/>
        <c:axId val="552636296"/>
      </c:lineChart>
      <c:catAx>
        <c:axId val="552644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52636296"/>
        <c:crosses val="autoZero"/>
        <c:auto val="1"/>
        <c:lblAlgn val="ctr"/>
        <c:lblOffset val="100"/>
        <c:noMultiLvlLbl val="0"/>
      </c:catAx>
      <c:valAx>
        <c:axId val="552636296"/>
        <c:scaling>
          <c:orientation val="minMax"/>
        </c:scaling>
        <c:delete val="1"/>
        <c:axPos val="l"/>
        <c:numFmt formatCode="General" sourceLinked="1"/>
        <c:majorTickMark val="none"/>
        <c:minorTickMark val="none"/>
        <c:tickLblPos val="nextTo"/>
        <c:crossAx val="55264452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Liverpool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0.43</c:v>
                </c:pt>
                <c:pt idx="1">
                  <c:v>0.49</c:v>
                </c:pt>
                <c:pt idx="2">
                  <c:v>0.44</c:v>
                </c:pt>
                <c:pt idx="3">
                  <c:v>0.39</c:v>
                </c:pt>
                <c:pt idx="4">
                  <c:v>0.34</c:v>
                </c:pt>
                <c:pt idx="5">
                  <c:v>0.14000000000000001</c:v>
                </c:pt>
                <c:pt idx="6">
                  <c:v>0.25</c:v>
                </c:pt>
                <c:pt idx="7">
                  <c:v>0.14000000000000001</c:v>
                </c:pt>
                <c:pt idx="8">
                  <c:v>0.05</c:v>
                </c:pt>
              </c:numCache>
            </c:numRef>
          </c:val>
        </c:ser>
        <c:dLbls>
          <c:showLegendKey val="0"/>
          <c:showVal val="0"/>
          <c:showCatName val="0"/>
          <c:showSerName val="0"/>
          <c:showPercent val="0"/>
          <c:showBubbleSize val="0"/>
        </c:dLbls>
        <c:gapWidth val="30"/>
        <c:axId val="576928496"/>
        <c:axId val="576929672"/>
      </c:barChart>
      <c:catAx>
        <c:axId val="576928496"/>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576929672"/>
        <c:crosses val="autoZero"/>
        <c:auto val="1"/>
        <c:lblAlgn val="ctr"/>
        <c:lblOffset val="100"/>
        <c:noMultiLvlLbl val="0"/>
      </c:catAx>
      <c:valAx>
        <c:axId val="576929672"/>
        <c:scaling>
          <c:orientation val="minMax"/>
          <c:max val="1"/>
        </c:scaling>
        <c:delete val="1"/>
        <c:axPos val="l"/>
        <c:majorGridlines>
          <c:spPr>
            <a:ln>
              <a:noFill/>
            </a:ln>
          </c:spPr>
        </c:majorGridlines>
        <c:numFmt formatCode="0%" sourceLinked="1"/>
        <c:majorTickMark val="out"/>
        <c:minorTickMark val="none"/>
        <c:tickLblPos val="nextTo"/>
        <c:crossAx val="576928496"/>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Sheet1!$B$2:$B$3</c:f>
              <c:numCache>
                <c:formatCode>0%</c:formatCode>
                <c:ptCount val="2"/>
                <c:pt idx="0">
                  <c:v>0.38</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Sheet1!$C$2:$C$3</c:f>
              <c:numCache>
                <c:formatCode>0%</c:formatCode>
                <c:ptCount val="2"/>
                <c:pt idx="0">
                  <c:v>0.26</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Sheet1!$D$2:$D$3</c:f>
              <c:numCache>
                <c:formatCode>0%</c:formatCode>
                <c:ptCount val="2"/>
                <c:pt idx="0">
                  <c:v>0.25</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Sheet1!$E$2:$E$3</c:f>
              <c:numCache>
                <c:formatCode>0%</c:formatCode>
                <c:ptCount val="2"/>
                <c:pt idx="0">
                  <c:v>0.11</c:v>
                </c:pt>
                <c:pt idx="1">
                  <c:v>7.0000000000000007E-2</c:v>
                </c:pt>
              </c:numCache>
            </c:numRef>
          </c:val>
        </c:ser>
        <c:dLbls>
          <c:showLegendKey val="0"/>
          <c:showVal val="1"/>
          <c:showCatName val="0"/>
          <c:showSerName val="0"/>
          <c:showPercent val="0"/>
          <c:showBubbleSize val="0"/>
        </c:dLbls>
        <c:gapWidth val="49"/>
        <c:overlap val="100"/>
        <c:axId val="576933592"/>
        <c:axId val="576935160"/>
      </c:barChart>
      <c:catAx>
        <c:axId val="576933592"/>
        <c:scaling>
          <c:orientation val="minMax"/>
        </c:scaling>
        <c:delete val="0"/>
        <c:axPos val="b"/>
        <c:numFmt formatCode="General" sourceLinked="0"/>
        <c:majorTickMark val="none"/>
        <c:minorTickMark val="none"/>
        <c:tickLblPos val="nextTo"/>
        <c:txPr>
          <a:bodyPr/>
          <a:lstStyle/>
          <a:p>
            <a:pPr>
              <a:defRPr b="1"/>
            </a:pPr>
            <a:endParaRPr lang="en-US"/>
          </a:p>
        </c:txPr>
        <c:crossAx val="576935160"/>
        <c:crosses val="autoZero"/>
        <c:auto val="1"/>
        <c:lblAlgn val="ctr"/>
        <c:lblOffset val="100"/>
        <c:noMultiLvlLbl val="0"/>
      </c:catAx>
      <c:valAx>
        <c:axId val="576935160"/>
        <c:scaling>
          <c:orientation val="minMax"/>
        </c:scaling>
        <c:delete val="1"/>
        <c:axPos val="l"/>
        <c:numFmt formatCode="0%" sourceLinked="1"/>
        <c:majorTickMark val="none"/>
        <c:minorTickMark val="none"/>
        <c:tickLblPos val="nextTo"/>
        <c:crossAx val="576933592"/>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Liverpool</c:v>
                </c:pt>
                <c:pt idx="1">
                  <c:v>Holiday visitors to UK</c:v>
                </c:pt>
              </c:strCache>
            </c:strRef>
          </c:cat>
          <c:val>
            <c:numRef>
              <c:f>Sheet1!$B$2:$B$4</c:f>
              <c:numCache>
                <c:formatCode>_-[$£-809]* #,##0_-;\-[$£-809]* #,##0_-;_-[$£-809]* "-"??_-;_-@_-</c:formatCode>
                <c:ptCount val="2"/>
                <c:pt idx="0">
                  <c:v>332</c:v>
                </c:pt>
                <c:pt idx="1">
                  <c:v>644</c:v>
                </c:pt>
              </c:numCache>
            </c:numRef>
          </c:val>
        </c:ser>
        <c:dLbls>
          <c:showLegendKey val="0"/>
          <c:showVal val="0"/>
          <c:showCatName val="0"/>
          <c:showSerName val="0"/>
          <c:showPercent val="0"/>
          <c:showBubbleSize val="0"/>
        </c:dLbls>
        <c:gapWidth val="102"/>
        <c:axId val="576935944"/>
        <c:axId val="492684720"/>
      </c:barChart>
      <c:catAx>
        <c:axId val="57693594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2684720"/>
        <c:crosses val="autoZero"/>
        <c:auto val="1"/>
        <c:lblAlgn val="ctr"/>
        <c:lblOffset val="100"/>
        <c:noMultiLvlLbl val="0"/>
      </c:catAx>
      <c:valAx>
        <c:axId val="492684720"/>
        <c:scaling>
          <c:orientation val="minMax"/>
          <c:max val="1000"/>
        </c:scaling>
        <c:delete val="1"/>
        <c:axPos val="l"/>
        <c:numFmt formatCode="_-[$£-809]* #,##0_-;\-[$£-809]* #,##0_-;_-[$£-809]* &quot;-&quot;??_-;_-@_-" sourceLinked="1"/>
        <c:majorTickMark val="out"/>
        <c:minorTickMark val="none"/>
        <c:tickLblPos val="nextTo"/>
        <c:crossAx val="576935944"/>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Liverpool</c:v>
                </c:pt>
                <c:pt idx="1">
                  <c:v>Holiday visitors to UK</c:v>
                </c:pt>
              </c:strCache>
            </c:strRef>
          </c:cat>
          <c:val>
            <c:numRef>
              <c:f>Sheet1!$B$2:$B$4</c:f>
              <c:numCache>
                <c:formatCode>_-[$£-809]* #,##0_-;\-[$£-809]* #,##0_-;_-[$£-809]* "-"??_-;_-@_-</c:formatCode>
                <c:ptCount val="2"/>
                <c:pt idx="0">
                  <c:v>98</c:v>
                </c:pt>
                <c:pt idx="1">
                  <c:v>101</c:v>
                </c:pt>
              </c:numCache>
            </c:numRef>
          </c:val>
        </c:ser>
        <c:dLbls>
          <c:showLegendKey val="0"/>
          <c:showVal val="0"/>
          <c:showCatName val="0"/>
          <c:showSerName val="0"/>
          <c:showPercent val="0"/>
          <c:showBubbleSize val="0"/>
        </c:dLbls>
        <c:gapWidth val="102"/>
        <c:axId val="492688640"/>
        <c:axId val="492689424"/>
      </c:barChart>
      <c:catAx>
        <c:axId val="492688640"/>
        <c:scaling>
          <c:orientation val="minMax"/>
        </c:scaling>
        <c:delete val="0"/>
        <c:axPos val="b"/>
        <c:numFmt formatCode="General" sourceLinked="0"/>
        <c:majorTickMark val="out"/>
        <c:minorTickMark val="none"/>
        <c:tickLblPos val="nextTo"/>
        <c:txPr>
          <a:bodyPr/>
          <a:lstStyle/>
          <a:p>
            <a:pPr>
              <a:defRPr sz="900" b="1"/>
            </a:pPr>
            <a:endParaRPr lang="en-US"/>
          </a:p>
        </c:txPr>
        <c:crossAx val="492689424"/>
        <c:crosses val="autoZero"/>
        <c:auto val="1"/>
        <c:lblAlgn val="ctr"/>
        <c:lblOffset val="100"/>
        <c:noMultiLvlLbl val="0"/>
      </c:catAx>
      <c:valAx>
        <c:axId val="492689424"/>
        <c:scaling>
          <c:orientation val="minMax"/>
          <c:max val="1000"/>
        </c:scaling>
        <c:delete val="1"/>
        <c:axPos val="l"/>
        <c:numFmt formatCode="_-[$£-809]* #,##0_-;\-[$£-809]* #,##0_-;_-[$£-809]* &quot;-&quot;??_-;_-@_-" sourceLinked="1"/>
        <c:majorTickMark val="out"/>
        <c:minorTickMark val="none"/>
        <c:tickLblPos val="nextTo"/>
        <c:crossAx val="492688640"/>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235750371070327"/>
          <c:y val="4.7885757835095979E-2"/>
          <c:w val="0.75184842765668314"/>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Sheet1!$B$2:$B$3</c:f>
              <c:numCache>
                <c:formatCode>0%</c:formatCode>
                <c:ptCount val="2"/>
                <c:pt idx="0">
                  <c:v>0.14000000000000001</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Sheet1!$C$2:$C$3</c:f>
              <c:numCache>
                <c:formatCode>0%</c:formatCode>
                <c:ptCount val="2"/>
                <c:pt idx="0">
                  <c:v>0.27</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Sheet1!$D$2:$D$3</c:f>
              <c:numCache>
                <c:formatCode>0%</c:formatCode>
                <c:ptCount val="2"/>
                <c:pt idx="0">
                  <c:v>0.35</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Sheet1!$E$2:$E$3</c:f>
              <c:numCache>
                <c:formatCode>0%</c:formatCode>
                <c:ptCount val="2"/>
                <c:pt idx="0">
                  <c:v>0.24</c:v>
                </c:pt>
                <c:pt idx="1">
                  <c:v>0.21</c:v>
                </c:pt>
              </c:numCache>
            </c:numRef>
          </c:val>
        </c:ser>
        <c:dLbls>
          <c:showLegendKey val="0"/>
          <c:showVal val="0"/>
          <c:showCatName val="0"/>
          <c:showSerName val="0"/>
          <c:showPercent val="0"/>
          <c:showBubbleSize val="0"/>
        </c:dLbls>
        <c:gapWidth val="49"/>
        <c:overlap val="100"/>
        <c:axId val="492690600"/>
        <c:axId val="492686288"/>
      </c:barChart>
      <c:catAx>
        <c:axId val="49269060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2686288"/>
        <c:crosses val="autoZero"/>
        <c:auto val="1"/>
        <c:lblAlgn val="ctr"/>
        <c:lblOffset val="100"/>
        <c:noMultiLvlLbl val="0"/>
      </c:catAx>
      <c:valAx>
        <c:axId val="492686288"/>
        <c:scaling>
          <c:orientation val="minMax"/>
        </c:scaling>
        <c:delete val="1"/>
        <c:axPos val="l"/>
        <c:numFmt formatCode="0%" sourceLinked="1"/>
        <c:majorTickMark val="out"/>
        <c:minorTickMark val="none"/>
        <c:tickLblPos val="nextTo"/>
        <c:crossAx val="492690600"/>
        <c:crosses val="autoZero"/>
        <c:crossBetween val="between"/>
      </c:valAx>
    </c:plotArea>
    <c:legend>
      <c:legendPos val="l"/>
      <c:layout>
        <c:manualLayout>
          <c:xMode val="edge"/>
          <c:yMode val="edge"/>
          <c:x val="1.3884389318276484E-2"/>
          <c:y val="3.0993519539570084E-2"/>
          <c:w val="0.25483466461911403"/>
          <c:h val="0.71830473483928237"/>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Sheet1!$B$2:$B$3</c:f>
              <c:numCache>
                <c:formatCode>0%</c:formatCode>
                <c:ptCount val="2"/>
                <c:pt idx="0">
                  <c:v>0.88</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Sheet1!$C$2:$C$3</c:f>
              <c:numCache>
                <c:formatCode>0%</c:formatCode>
                <c:ptCount val="2"/>
                <c:pt idx="0">
                  <c:v>0.12</c:v>
                </c:pt>
                <c:pt idx="1">
                  <c:v>0.16</c:v>
                </c:pt>
              </c:numCache>
            </c:numRef>
          </c:val>
        </c:ser>
        <c:dLbls>
          <c:showLegendKey val="0"/>
          <c:showVal val="0"/>
          <c:showCatName val="0"/>
          <c:showSerName val="0"/>
          <c:showPercent val="0"/>
          <c:showBubbleSize val="0"/>
        </c:dLbls>
        <c:gapWidth val="49"/>
        <c:overlap val="100"/>
        <c:axId val="492681584"/>
        <c:axId val="492703928"/>
      </c:barChart>
      <c:catAx>
        <c:axId val="49268158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2703928"/>
        <c:crosses val="autoZero"/>
        <c:auto val="1"/>
        <c:lblAlgn val="ctr"/>
        <c:lblOffset val="100"/>
        <c:noMultiLvlLbl val="0"/>
      </c:catAx>
      <c:valAx>
        <c:axId val="492703928"/>
        <c:scaling>
          <c:orientation val="minMax"/>
          <c:min val="0"/>
        </c:scaling>
        <c:delete val="1"/>
        <c:axPos val="l"/>
        <c:numFmt formatCode="0%" sourceLinked="1"/>
        <c:majorTickMark val="out"/>
        <c:minorTickMark val="none"/>
        <c:tickLblPos val="nextTo"/>
        <c:crossAx val="492681584"/>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Sheet1!$B$2:$B$3</c:f>
              <c:numCache>
                <c:formatCode>0%</c:formatCode>
                <c:ptCount val="2"/>
                <c:pt idx="0">
                  <c:v>7.0000000000000007E-2</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Sheet1!$C$2:$C$3</c:f>
              <c:numCache>
                <c:formatCode>0%</c:formatCode>
                <c:ptCount val="2"/>
                <c:pt idx="0">
                  <c:v>0.16</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Sheet1!$D$2:$D$3</c:f>
              <c:numCache>
                <c:formatCode>0%</c:formatCode>
                <c:ptCount val="2"/>
                <c:pt idx="0">
                  <c:v>0.24</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Sheet1!$E$2:$E$3</c:f>
              <c:numCache>
                <c:formatCode>0%</c:formatCode>
                <c:ptCount val="2"/>
                <c:pt idx="0">
                  <c:v>0.17</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Sheet1!$F$2:$F$3</c:f>
              <c:numCache>
                <c:formatCode>0%</c:formatCode>
                <c:ptCount val="2"/>
                <c:pt idx="0">
                  <c:v>0.17</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Sheet1!$G$2:$G$3</c:f>
              <c:numCache>
                <c:formatCode>0%</c:formatCode>
                <c:ptCount val="2"/>
                <c:pt idx="0">
                  <c:v>0.12</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Sheet1!$H$2:$H$3</c:f>
              <c:numCache>
                <c:formatCode>0%</c:formatCode>
                <c:ptCount val="2"/>
                <c:pt idx="0">
                  <c:v>7.0000000000000007E-2</c:v>
                </c:pt>
                <c:pt idx="1">
                  <c:v>0.06</c:v>
                </c:pt>
              </c:numCache>
            </c:numRef>
          </c:val>
        </c:ser>
        <c:dLbls>
          <c:showLegendKey val="0"/>
          <c:showVal val="0"/>
          <c:showCatName val="0"/>
          <c:showSerName val="0"/>
          <c:showPercent val="0"/>
          <c:showBubbleSize val="0"/>
        </c:dLbls>
        <c:gapWidth val="100"/>
        <c:overlap val="100"/>
        <c:axId val="492692952"/>
        <c:axId val="492694912"/>
      </c:barChart>
      <c:catAx>
        <c:axId val="492692952"/>
        <c:scaling>
          <c:orientation val="minMax"/>
        </c:scaling>
        <c:delete val="0"/>
        <c:axPos val="b"/>
        <c:numFmt formatCode="General" sourceLinked="0"/>
        <c:majorTickMark val="out"/>
        <c:minorTickMark val="none"/>
        <c:tickLblPos val="nextTo"/>
        <c:crossAx val="492694912"/>
        <c:crosses val="autoZero"/>
        <c:auto val="1"/>
        <c:lblAlgn val="ctr"/>
        <c:lblOffset val="100"/>
        <c:noMultiLvlLbl val="0"/>
      </c:catAx>
      <c:valAx>
        <c:axId val="492694912"/>
        <c:scaling>
          <c:orientation val="minMax"/>
        </c:scaling>
        <c:delete val="1"/>
        <c:axPos val="l"/>
        <c:numFmt formatCode="0%" sourceLinked="1"/>
        <c:majorTickMark val="out"/>
        <c:minorTickMark val="none"/>
        <c:tickLblPos val="nextTo"/>
        <c:crossAx val="492692952"/>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Sheet1!$B$2:$B$3</c:f>
              <c:numCache>
                <c:formatCode>0%</c:formatCode>
                <c:ptCount val="2"/>
                <c:pt idx="0">
                  <c:v>0.05</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Sheet1!$C$2:$C$3</c:f>
              <c:numCache>
                <c:formatCode>0%</c:formatCode>
                <c:ptCount val="2"/>
                <c:pt idx="0">
                  <c:v>0.79</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Liverpool</c:v>
                </c:pt>
                <c:pt idx="1">
                  <c:v>Holiday visitors to UK</c:v>
                </c:pt>
              </c:strCache>
            </c:strRef>
          </c:cat>
          <c:val>
            <c:numRef>
              <c:f>Sheet1!$D$2:$D$3</c:f>
              <c:numCache>
                <c:formatCode>0%</c:formatCode>
                <c:ptCount val="2"/>
                <c:pt idx="0">
                  <c:v>0.15</c:v>
                </c:pt>
                <c:pt idx="1">
                  <c:v>0.15</c:v>
                </c:pt>
              </c:numCache>
            </c:numRef>
          </c:val>
        </c:ser>
        <c:dLbls>
          <c:showLegendKey val="0"/>
          <c:showVal val="1"/>
          <c:showCatName val="0"/>
          <c:showSerName val="0"/>
          <c:showPercent val="0"/>
          <c:showBubbleSize val="0"/>
        </c:dLbls>
        <c:gapWidth val="49"/>
        <c:overlap val="100"/>
        <c:axId val="492697264"/>
        <c:axId val="492706280"/>
      </c:barChart>
      <c:catAx>
        <c:axId val="492697264"/>
        <c:scaling>
          <c:orientation val="minMax"/>
        </c:scaling>
        <c:delete val="0"/>
        <c:axPos val="b"/>
        <c:numFmt formatCode="General" sourceLinked="0"/>
        <c:majorTickMark val="none"/>
        <c:minorTickMark val="none"/>
        <c:tickLblPos val="nextTo"/>
        <c:txPr>
          <a:bodyPr/>
          <a:lstStyle/>
          <a:p>
            <a:pPr>
              <a:defRPr b="1"/>
            </a:pPr>
            <a:endParaRPr lang="en-US"/>
          </a:p>
        </c:txPr>
        <c:crossAx val="492706280"/>
        <c:crosses val="autoZero"/>
        <c:auto val="1"/>
        <c:lblAlgn val="ctr"/>
        <c:lblOffset val="100"/>
        <c:noMultiLvlLbl val="0"/>
      </c:catAx>
      <c:valAx>
        <c:axId val="492706280"/>
        <c:scaling>
          <c:orientation val="minMax"/>
        </c:scaling>
        <c:delete val="1"/>
        <c:axPos val="l"/>
        <c:numFmt formatCode="0%" sourceLinked="1"/>
        <c:majorTickMark val="none"/>
        <c:minorTickMark val="none"/>
        <c:tickLblPos val="nextTo"/>
        <c:crossAx val="492697264"/>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222052468744973"/>
          <c:y val="4.2459876632326948E-2"/>
          <c:w val="0.50054096650719404"/>
          <c:h val="0.91508024673534605"/>
        </c:manualLayout>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North West</c:v>
                </c:pt>
                <c:pt idx="1">
                  <c:v>London</c:v>
                </c:pt>
                <c:pt idx="2">
                  <c:v>South East (excl. London)</c:v>
                </c:pt>
                <c:pt idx="3">
                  <c:v>West Midlands</c:v>
                </c:pt>
                <c:pt idx="4">
                  <c:v>East</c:v>
                </c:pt>
              </c:strCache>
            </c:strRef>
          </c:cat>
          <c:val>
            <c:numRef>
              <c:f>Sheet1!$B$2:$B$6</c:f>
              <c:numCache>
                <c:formatCode>0%</c:formatCode>
                <c:ptCount val="5"/>
                <c:pt idx="0">
                  <c:v>0.55000000000000004</c:v>
                </c:pt>
                <c:pt idx="1">
                  <c:v>0.23</c:v>
                </c:pt>
                <c:pt idx="2">
                  <c:v>0.11</c:v>
                </c:pt>
                <c:pt idx="3">
                  <c:v>0.01</c:v>
                </c:pt>
                <c:pt idx="4">
                  <c:v>0.01</c:v>
                </c:pt>
              </c:numCache>
            </c:numRef>
          </c:val>
        </c:ser>
        <c:dLbls>
          <c:showLegendKey val="0"/>
          <c:showVal val="0"/>
          <c:showCatName val="0"/>
          <c:showSerName val="0"/>
          <c:showPercent val="0"/>
          <c:showBubbleSize val="0"/>
        </c:dLbls>
        <c:gapWidth val="150"/>
        <c:axId val="573286832"/>
        <c:axId val="573291144"/>
      </c:barChart>
      <c:catAx>
        <c:axId val="573286832"/>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73291144"/>
        <c:crosses val="autoZero"/>
        <c:auto val="1"/>
        <c:lblAlgn val="ctr"/>
        <c:lblOffset val="100"/>
        <c:noMultiLvlLbl val="0"/>
      </c:catAx>
      <c:valAx>
        <c:axId val="573291144"/>
        <c:scaling>
          <c:orientation val="minMax"/>
        </c:scaling>
        <c:delete val="1"/>
        <c:axPos val="t"/>
        <c:numFmt formatCode="0%" sourceLinked="1"/>
        <c:majorTickMark val="out"/>
        <c:minorTickMark val="none"/>
        <c:tickLblPos val="nextTo"/>
        <c:crossAx val="5732868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Liverpool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184</c:v>
                </c:pt>
                <c:pt idx="1">
                  <c:v>226</c:v>
                </c:pt>
                <c:pt idx="2">
                  <c:v>225</c:v>
                </c:pt>
                <c:pt idx="3">
                  <c:v>268</c:v>
                </c:pt>
                <c:pt idx="4">
                  <c:v>253</c:v>
                </c:pt>
              </c:numCache>
            </c:numRef>
          </c:val>
        </c:ser>
        <c:ser>
          <c:idx val="1"/>
          <c:order val="1"/>
          <c:tx>
            <c:strRef>
              <c:f>Sheet1!$C$1</c:f>
              <c:strCache>
                <c:ptCount val="1"/>
                <c:pt idx="0">
                  <c:v>Liverpool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51</c:v>
                </c:pt>
                <c:pt idx="1">
                  <c:v>70</c:v>
                </c:pt>
                <c:pt idx="2">
                  <c:v>76</c:v>
                </c:pt>
                <c:pt idx="3">
                  <c:v>61</c:v>
                </c:pt>
                <c:pt idx="4">
                  <c:v>79</c:v>
                </c:pt>
              </c:numCache>
            </c:numRef>
          </c:val>
        </c:ser>
        <c:dLbls>
          <c:showLegendKey val="0"/>
          <c:showVal val="0"/>
          <c:showCatName val="0"/>
          <c:showSerName val="0"/>
          <c:showPercent val="0"/>
          <c:showBubbleSize val="0"/>
        </c:dLbls>
        <c:gapWidth val="219"/>
        <c:axId val="552637080"/>
        <c:axId val="55263825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552637080"/>
        <c:axId val="552638256"/>
      </c:lineChart>
      <c:catAx>
        <c:axId val="552637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52638256"/>
        <c:crosses val="autoZero"/>
        <c:auto val="1"/>
        <c:lblAlgn val="ctr"/>
        <c:lblOffset val="100"/>
        <c:noMultiLvlLbl val="0"/>
      </c:catAx>
      <c:valAx>
        <c:axId val="552638256"/>
        <c:scaling>
          <c:orientation val="minMax"/>
        </c:scaling>
        <c:delete val="1"/>
        <c:axPos val="l"/>
        <c:numFmt formatCode="General" sourceLinked="1"/>
        <c:majorTickMark val="none"/>
        <c:minorTickMark val="none"/>
        <c:tickLblPos val="nextTo"/>
        <c:crossAx val="55263708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Liverpool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550</c:v>
                </c:pt>
                <c:pt idx="1">
                  <c:v>558</c:v>
                </c:pt>
                <c:pt idx="2">
                  <c:v>605</c:v>
                </c:pt>
                <c:pt idx="3">
                  <c:v>601</c:v>
                </c:pt>
                <c:pt idx="4">
                  <c:v>671</c:v>
                </c:pt>
              </c:numCache>
            </c:numRef>
          </c:val>
        </c:ser>
        <c:ser>
          <c:idx val="1"/>
          <c:order val="1"/>
          <c:tx>
            <c:strRef>
              <c:f>Sheet1!$C$1</c:f>
              <c:strCache>
                <c:ptCount val="1"/>
                <c:pt idx="0">
                  <c:v>Liverpool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173</c:v>
                </c:pt>
                <c:pt idx="1">
                  <c:v>193</c:v>
                </c:pt>
                <c:pt idx="2">
                  <c:v>222</c:v>
                </c:pt>
                <c:pt idx="3">
                  <c:v>198</c:v>
                </c:pt>
                <c:pt idx="4">
                  <c:v>231</c:v>
                </c:pt>
              </c:numCache>
            </c:numRef>
          </c:val>
        </c:ser>
        <c:dLbls>
          <c:showLegendKey val="0"/>
          <c:showVal val="0"/>
          <c:showCatName val="0"/>
          <c:showSerName val="0"/>
          <c:showPercent val="0"/>
          <c:showBubbleSize val="0"/>
        </c:dLbls>
        <c:gapWidth val="219"/>
        <c:axId val="552640216"/>
        <c:axId val="55264335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552640216"/>
        <c:axId val="552643352"/>
      </c:lineChart>
      <c:catAx>
        <c:axId val="552640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52643352"/>
        <c:crosses val="autoZero"/>
        <c:auto val="1"/>
        <c:lblAlgn val="ctr"/>
        <c:lblOffset val="100"/>
        <c:noMultiLvlLbl val="0"/>
      </c:catAx>
      <c:valAx>
        <c:axId val="552643352"/>
        <c:scaling>
          <c:orientation val="minMax"/>
        </c:scaling>
        <c:delete val="1"/>
        <c:axPos val="l"/>
        <c:numFmt formatCode="General" sourceLinked="1"/>
        <c:majorTickMark val="none"/>
        <c:minorTickMark val="none"/>
        <c:tickLblPos val="nextTo"/>
        <c:crossAx val="55264021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Liverpool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Liverpool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552634336"/>
        <c:axId val="552639040"/>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552634336"/>
        <c:axId val="552639040"/>
      </c:lineChart>
      <c:catAx>
        <c:axId val="552634336"/>
        <c:scaling>
          <c:orientation val="minMax"/>
        </c:scaling>
        <c:delete val="1"/>
        <c:axPos val="b"/>
        <c:numFmt formatCode="General" sourceLinked="1"/>
        <c:majorTickMark val="none"/>
        <c:minorTickMark val="none"/>
        <c:tickLblPos val="nextTo"/>
        <c:crossAx val="552639040"/>
        <c:crosses val="autoZero"/>
        <c:auto val="1"/>
        <c:lblAlgn val="ctr"/>
        <c:lblOffset val="100"/>
        <c:noMultiLvlLbl val="0"/>
      </c:catAx>
      <c:valAx>
        <c:axId val="552639040"/>
        <c:scaling>
          <c:orientation val="minMax"/>
        </c:scaling>
        <c:delete val="1"/>
        <c:axPos val="l"/>
        <c:numFmt formatCode="General" sourceLinked="1"/>
        <c:majorTickMark val="none"/>
        <c:minorTickMark val="none"/>
        <c:tickLblPos val="nextTo"/>
        <c:crossAx val="552634336"/>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552633552"/>
        <c:axId val="552641392"/>
      </c:lineChart>
      <c:catAx>
        <c:axId val="552633552"/>
        <c:scaling>
          <c:orientation val="minMax"/>
        </c:scaling>
        <c:delete val="1"/>
        <c:axPos val="b"/>
        <c:numFmt formatCode="General" sourceLinked="0"/>
        <c:majorTickMark val="out"/>
        <c:minorTickMark val="none"/>
        <c:tickLblPos val="nextTo"/>
        <c:crossAx val="552641392"/>
        <c:crosses val="autoZero"/>
        <c:auto val="1"/>
        <c:lblAlgn val="ctr"/>
        <c:lblOffset val="100"/>
        <c:noMultiLvlLbl val="0"/>
      </c:catAx>
      <c:valAx>
        <c:axId val="552641392"/>
        <c:scaling>
          <c:orientation val="minMax"/>
        </c:scaling>
        <c:delete val="1"/>
        <c:axPos val="l"/>
        <c:numFmt formatCode="#,##0" sourceLinked="1"/>
        <c:majorTickMark val="out"/>
        <c:minorTickMark val="none"/>
        <c:tickLblPos val="nextTo"/>
        <c:crossAx val="5526335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552658248"/>
        <c:axId val="552658640"/>
      </c:lineChart>
      <c:catAx>
        <c:axId val="552658248"/>
        <c:scaling>
          <c:orientation val="minMax"/>
        </c:scaling>
        <c:delete val="1"/>
        <c:axPos val="b"/>
        <c:numFmt formatCode="General" sourceLinked="0"/>
        <c:majorTickMark val="out"/>
        <c:minorTickMark val="none"/>
        <c:tickLblPos val="nextTo"/>
        <c:crossAx val="552658640"/>
        <c:crosses val="autoZero"/>
        <c:auto val="1"/>
        <c:lblAlgn val="ctr"/>
        <c:lblOffset val="100"/>
        <c:noMultiLvlLbl val="0"/>
      </c:catAx>
      <c:valAx>
        <c:axId val="552658640"/>
        <c:scaling>
          <c:orientation val="minMax"/>
        </c:scaling>
        <c:delete val="1"/>
        <c:axPos val="l"/>
        <c:numFmt formatCode="General" sourceLinked="1"/>
        <c:majorTickMark val="out"/>
        <c:minorTickMark val="none"/>
        <c:tickLblPos val="nextTo"/>
        <c:crossAx val="5526582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576944568"/>
        <c:axId val="576947312"/>
      </c:lineChart>
      <c:catAx>
        <c:axId val="576944568"/>
        <c:scaling>
          <c:orientation val="minMax"/>
        </c:scaling>
        <c:delete val="1"/>
        <c:axPos val="b"/>
        <c:numFmt formatCode="General" sourceLinked="0"/>
        <c:majorTickMark val="out"/>
        <c:minorTickMark val="none"/>
        <c:tickLblPos val="nextTo"/>
        <c:crossAx val="576947312"/>
        <c:crosses val="autoZero"/>
        <c:auto val="1"/>
        <c:lblAlgn val="ctr"/>
        <c:lblOffset val="100"/>
        <c:noMultiLvlLbl val="0"/>
      </c:catAx>
      <c:valAx>
        <c:axId val="576947312"/>
        <c:scaling>
          <c:orientation val="minMax"/>
        </c:scaling>
        <c:delete val="1"/>
        <c:axPos val="l"/>
        <c:numFmt formatCode="General" sourceLinked="1"/>
        <c:majorTickMark val="out"/>
        <c:minorTickMark val="none"/>
        <c:tickLblPos val="nextTo"/>
        <c:crossAx val="576944568"/>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0995010344765167"/>
          <c:w val="0.9112164396394129"/>
          <c:h val="0.55698084518370339"/>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Liverpool</c:v>
                </c:pt>
                <c:pt idx="1">
                  <c:v>All visits to UK</c:v>
                </c:pt>
              </c:strCache>
            </c:strRef>
          </c:cat>
          <c:val>
            <c:numRef>
              <c:f>Sheet1!$B$2:$B$3</c:f>
              <c:numCache>
                <c:formatCode>0%</c:formatCode>
                <c:ptCount val="2"/>
                <c:pt idx="0">
                  <c:v>0.15</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Liverpool</c:v>
                </c:pt>
                <c:pt idx="1">
                  <c:v>All visits to UK</c:v>
                </c:pt>
              </c:strCache>
            </c:strRef>
          </c:cat>
          <c:val>
            <c:numRef>
              <c:f>Sheet1!$C$2:$C$3</c:f>
              <c:numCache>
                <c:formatCode>0%</c:formatCode>
                <c:ptCount val="2"/>
                <c:pt idx="0">
                  <c:v>0.22</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Liverpool</c:v>
                </c:pt>
                <c:pt idx="1">
                  <c:v>All visits to UK</c:v>
                </c:pt>
              </c:strCache>
            </c:strRef>
          </c:cat>
          <c:val>
            <c:numRef>
              <c:f>Sheet1!$D$2:$D$3</c:f>
              <c:numCache>
                <c:formatCode>0%</c:formatCode>
                <c:ptCount val="2"/>
                <c:pt idx="0">
                  <c:v>0.28000000000000003</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Liverpool</c:v>
                </c:pt>
                <c:pt idx="1">
                  <c:v>All visits to UK</c:v>
                </c:pt>
              </c:strCache>
            </c:strRef>
          </c:cat>
          <c:val>
            <c:numRef>
              <c:f>Sheet1!$E$2:$E$3</c:f>
              <c:numCache>
                <c:formatCode>0%</c:formatCode>
                <c:ptCount val="2"/>
                <c:pt idx="0">
                  <c:v>0.35</c:v>
                </c:pt>
                <c:pt idx="1">
                  <c:v>0.39</c:v>
                </c:pt>
              </c:numCache>
            </c:numRef>
          </c:val>
        </c:ser>
        <c:dLbls>
          <c:showLegendKey val="0"/>
          <c:showVal val="0"/>
          <c:showCatName val="0"/>
          <c:showSerName val="0"/>
          <c:showPercent val="0"/>
          <c:showBubbleSize val="0"/>
        </c:dLbls>
        <c:gapWidth val="100"/>
        <c:overlap val="100"/>
        <c:axId val="576944960"/>
        <c:axId val="576946528"/>
      </c:barChart>
      <c:catAx>
        <c:axId val="576944960"/>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76946528"/>
        <c:crosses val="autoZero"/>
        <c:auto val="1"/>
        <c:lblAlgn val="ctr"/>
        <c:lblOffset val="100"/>
        <c:noMultiLvlLbl val="0"/>
      </c:catAx>
      <c:valAx>
        <c:axId val="576946528"/>
        <c:scaling>
          <c:orientation val="maxMin"/>
        </c:scaling>
        <c:delete val="1"/>
        <c:axPos val="l"/>
        <c:numFmt formatCode="0%" sourceLinked="1"/>
        <c:majorTickMark val="out"/>
        <c:minorTickMark val="none"/>
        <c:tickLblPos val="nextTo"/>
        <c:crossAx val="576944960"/>
        <c:crosses val="autoZero"/>
        <c:crossBetween val="between"/>
      </c:valAx>
      <c:spPr>
        <a:noFill/>
        <a:ln>
          <a:noFill/>
        </a:ln>
        <a:effectLst/>
      </c:spPr>
    </c:plotArea>
    <c:legend>
      <c:legendPos val="b"/>
      <c:layout>
        <c:manualLayout>
          <c:xMode val="edge"/>
          <c:yMode val="edge"/>
          <c:x val="6.0534245700400287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Sheet1!$B$2:$B$5</c:f>
              <c:numCache>
                <c:formatCode>0%</c:formatCode>
                <c:ptCount val="4"/>
                <c:pt idx="0">
                  <c:v>0.04</c:v>
                </c:pt>
                <c:pt idx="1">
                  <c:v>0.11</c:v>
                </c:pt>
                <c:pt idx="2">
                  <c:v>0.05</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Sheet1!$C$2:$C$5</c:f>
              <c:numCache>
                <c:formatCode>0%</c:formatCode>
                <c:ptCount val="4"/>
                <c:pt idx="0">
                  <c:v>0.06</c:v>
                </c:pt>
                <c:pt idx="1">
                  <c:v>0.09</c:v>
                </c:pt>
                <c:pt idx="2">
                  <c:v>7.0000000000000007E-2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Sheet1!$D$2:$D$5</c:f>
              <c:numCache>
                <c:formatCode>0%</c:formatCode>
                <c:ptCount val="4"/>
                <c:pt idx="0">
                  <c:v>7.0000000000000007E-2</c:v>
                </c:pt>
                <c:pt idx="1">
                  <c:v>0.09</c:v>
                </c:pt>
                <c:pt idx="2">
                  <c:v>7.0000000000000007E-2</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Sheet1!$E$2:$E$5</c:f>
              <c:numCache>
                <c:formatCode>0%</c:formatCode>
                <c:ptCount val="4"/>
                <c:pt idx="0">
                  <c:v>0.11</c:v>
                </c:pt>
                <c:pt idx="1">
                  <c:v>0.08</c:v>
                </c:pt>
                <c:pt idx="2">
                  <c:v>0.09</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Sheet1!$F$2:$F$5</c:f>
              <c:numCache>
                <c:formatCode>0%</c:formatCode>
                <c:ptCount val="4"/>
                <c:pt idx="0">
                  <c:v>0.02</c:v>
                </c:pt>
                <c:pt idx="1">
                  <c:v>0.05</c:v>
                </c:pt>
                <c:pt idx="2">
                  <c:v>0.02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Sheet1!$G$2:$G$5</c:f>
              <c:numCache>
                <c:formatCode>0%</c:formatCode>
                <c:ptCount val="4"/>
                <c:pt idx="0">
                  <c:v>7.0000000000000007E-2</c:v>
                </c:pt>
                <c:pt idx="1">
                  <c:v>0.06</c:v>
                </c:pt>
                <c:pt idx="2">
                  <c:v>0.1</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Sheet1!$H$2:$H$5</c:f>
              <c:numCache>
                <c:formatCode>0%</c:formatCode>
                <c:ptCount val="4"/>
                <c:pt idx="0">
                  <c:v>0.04</c:v>
                </c:pt>
                <c:pt idx="1">
                  <c:v>0.05</c:v>
                </c:pt>
                <c:pt idx="2">
                  <c:v>0.03</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Sheet1!$I$2:$I$5</c:f>
              <c:numCache>
                <c:formatCode>0%</c:formatCode>
                <c:ptCount val="4"/>
                <c:pt idx="0">
                  <c:v>0.04</c:v>
                </c:pt>
                <c:pt idx="1">
                  <c:v>0.03</c:v>
                </c:pt>
                <c:pt idx="2">
                  <c:v>0.05</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Sheet1!$J$2:$J$5</c:f>
              <c:numCache>
                <c:formatCode>0%</c:formatCode>
                <c:ptCount val="4"/>
                <c:pt idx="0">
                  <c:v>0.05</c:v>
                </c:pt>
                <c:pt idx="1">
                  <c:v>0.06</c:v>
                </c:pt>
                <c:pt idx="2">
                  <c:v>0.08</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Liverpool</c:v>
                </c:pt>
                <c:pt idx="1">
                  <c:v>All visitors to UK</c:v>
                </c:pt>
                <c:pt idx="2">
                  <c:v>All holiday visitors to Liverpool</c:v>
                </c:pt>
                <c:pt idx="3">
                  <c:v>All holiday visitors to UK</c:v>
                </c:pt>
              </c:strCache>
            </c:strRef>
          </c:cat>
          <c:val>
            <c:numRef>
              <c:f>Sheet1!$K$2:$K$5</c:f>
              <c:numCache>
                <c:formatCode>0%</c:formatCode>
                <c:ptCount val="4"/>
                <c:pt idx="0">
                  <c:v>0.5</c:v>
                </c:pt>
                <c:pt idx="1">
                  <c:v>0.38</c:v>
                </c:pt>
                <c:pt idx="2">
                  <c:v>0.42</c:v>
                </c:pt>
                <c:pt idx="3">
                  <c:v>0.28999999999999998</c:v>
                </c:pt>
              </c:numCache>
            </c:numRef>
          </c:val>
        </c:ser>
        <c:dLbls>
          <c:showLegendKey val="0"/>
          <c:showVal val="1"/>
          <c:showCatName val="0"/>
          <c:showSerName val="0"/>
          <c:showPercent val="0"/>
          <c:showBubbleSize val="0"/>
        </c:dLbls>
        <c:gapWidth val="49"/>
        <c:overlap val="100"/>
        <c:axId val="576941824"/>
        <c:axId val="576942216"/>
      </c:barChart>
      <c:catAx>
        <c:axId val="576941824"/>
        <c:scaling>
          <c:orientation val="maxMin"/>
        </c:scaling>
        <c:delete val="0"/>
        <c:axPos val="l"/>
        <c:numFmt formatCode="General" sourceLinked="0"/>
        <c:majorTickMark val="none"/>
        <c:minorTickMark val="none"/>
        <c:tickLblPos val="nextTo"/>
        <c:txPr>
          <a:bodyPr/>
          <a:lstStyle/>
          <a:p>
            <a:pPr>
              <a:defRPr sz="1000" b="1"/>
            </a:pPr>
            <a:endParaRPr lang="en-US"/>
          </a:p>
        </c:txPr>
        <c:crossAx val="576942216"/>
        <c:crosses val="autoZero"/>
        <c:auto val="1"/>
        <c:lblAlgn val="ctr"/>
        <c:lblOffset val="100"/>
        <c:noMultiLvlLbl val="0"/>
      </c:catAx>
      <c:valAx>
        <c:axId val="576942216"/>
        <c:scaling>
          <c:orientation val="minMax"/>
          <c:max val="1"/>
        </c:scaling>
        <c:delete val="1"/>
        <c:axPos val="t"/>
        <c:numFmt formatCode="0%" sourceLinked="1"/>
        <c:majorTickMark val="out"/>
        <c:minorTickMark val="none"/>
        <c:tickLblPos val="nextTo"/>
        <c:crossAx val="576941824"/>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36478339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Liverpool</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8750" y="3982922"/>
            <a:ext cx="3560968" cy="2376946"/>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Liverpool attracts 625,000 visits annually, 217,000 of which are holiday visits. 2016 attracted the highest number of holiday visitors to Liverpool in 5 years.  Holiday visitors also recorded the highest spend in Liverpool in 2016</a:t>
            </a:r>
          </a:p>
        </p:txBody>
      </p:sp>
      <p:graphicFrame>
        <p:nvGraphicFramePr>
          <p:cNvPr id="37" name="Chart Placeholder 8"/>
          <p:cNvGraphicFramePr>
            <a:graphicFrameLocks/>
          </p:cNvGraphicFramePr>
          <p:nvPr>
            <p:extLst/>
          </p:nvPr>
        </p:nvGraphicFramePr>
        <p:xfrm>
          <a:off x="5804725" y="3847189"/>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32558"/>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Liverpool</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17927"/>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17927"/>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817927"/>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817927"/>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7946" y="3467388"/>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38614" y="2113471"/>
            <a:ext cx="8149762" cy="310425"/>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Liverpool 3 year average for 2014-16</a:t>
            </a:r>
            <a:endParaRPr sz="1400" b="1">
              <a:solidFill>
                <a:srgbClr val="120742"/>
              </a:solidFill>
            </a:endParaRPr>
          </a:p>
        </p:txBody>
      </p:sp>
      <p:sp>
        <p:nvSpPr>
          <p:cNvPr id="22" name="Rectangle 21"/>
          <p:cNvSpPr/>
          <p:nvPr/>
        </p:nvSpPr>
        <p:spPr>
          <a:xfrm>
            <a:off x="442141" y="2390197"/>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390535"/>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390535"/>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423218"/>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Liverpool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 625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Liverpool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217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44312"/>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Liverpool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249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Liverpool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6734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Liverpool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Liverpool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32664"/>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0832" y="4052654"/>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9544" y="4052654"/>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Liverpool</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26926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268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398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Visits to Liverpool are most likely to be for a holiday but are more likely than the UK average to be for business. The </a:t>
            </a:r>
            <a:r>
              <a:rPr lang="en-GB" sz="1300" dirty="0">
                <a:solidFill>
                  <a:srgbClr val="120742"/>
                </a:solidFill>
                <a:latin typeface="Arial" pitchFamily="34" charset="0"/>
                <a:cs typeface="Arial" pitchFamily="34" charset="0"/>
              </a:rPr>
              <a:t>top source market to Liverpool is </a:t>
            </a:r>
            <a:r>
              <a:rPr lang="en-GB" sz="1300" dirty="0" smtClean="0">
                <a:solidFill>
                  <a:srgbClr val="120742"/>
                </a:solidFill>
                <a:latin typeface="Arial" pitchFamily="34" charset="0"/>
                <a:cs typeface="Arial" pitchFamily="34" charset="0"/>
              </a:rPr>
              <a:t>Ireland, followed by Spain. Holiday visitors to Liverpool are more likely than average to visit countryside/village and coasts or beaches.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268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5901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0978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Ireland</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Spain</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Nordics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42.3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20.7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19.7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£33.2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£23.4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£25.1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5942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Liverpool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5901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087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Liverpool</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473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473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620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Liverpool</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8546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Liverpool are marginally younger than the UK average and are more likely to visit in the peak summer season for a shorter number of nights.  Holiday visitors’ average spend per night is consistent with the UK holiday visitor average, although due to a shorter than average stay, spend less overall.</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smtClean="0">
                <a:solidFill>
                  <a:srgbClr val="120742"/>
                </a:solidFill>
              </a:rPr>
              <a:t>3.4</a:t>
            </a:r>
            <a:endParaRPr sz="1000">
              <a:solidFill>
                <a:srgbClr val="120742"/>
              </a:solidFill>
            </a:endParaRPr>
          </a:p>
        </p:txBody>
      </p:sp>
      <p:sp>
        <p:nvSpPr>
          <p:cNvPr id="3" name="TextBox 2"/>
          <p:cNvSpPr txBox="1"/>
          <p:nvPr/>
        </p:nvSpPr>
        <p:spPr>
          <a:xfrm>
            <a:off x="3168683" y="50169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£332</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489306"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£98</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191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6864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3149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Liverpool</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2232634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366151"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Liverpool typically arrived in the UK by airport via a North West gateway. Just under a quarter of holiday visitors used a London gateway to arrive in the UK. </a:t>
            </a:r>
          </a:p>
        </p:txBody>
      </p:sp>
      <p:graphicFrame>
        <p:nvGraphicFramePr>
          <p:cNvPr id="22" name="Picture Placeholder 7"/>
          <p:cNvGraphicFramePr>
            <a:graphicFrameLocks/>
          </p:cNvGraphicFramePr>
          <p:nvPr>
            <p:extLst/>
          </p:nvPr>
        </p:nvGraphicFramePr>
        <p:xfrm>
          <a:off x="890546" y="2537687"/>
          <a:ext cx="3260036" cy="332872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659433" y="2293839"/>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Liverpool*  (Top 5)</a:t>
            </a:r>
            <a:endParaRPr sz="1000" b="1">
              <a:solidFill>
                <a:srgbClr val="120742"/>
              </a:solidFill>
              <a:latin typeface="Arial" panose="020B0604020202020204" pitchFamily="34" charset="0"/>
              <a:cs typeface="Arial" panose="020B0604020202020204" pitchFamily="34" charset="0"/>
            </a:endParaRPr>
          </a:p>
        </p:txBody>
      </p:sp>
      <p:sp>
        <p:nvSpPr>
          <p:cNvPr id="52" name="Rectangle 51"/>
          <p:cNvSpPr/>
          <p:nvPr/>
        </p:nvSpPr>
        <p:spPr>
          <a:xfrm>
            <a:off x="617516" y="2164909"/>
            <a:ext cx="4009576"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687010" y="2595161"/>
          <a:ext cx="3741373" cy="3409415"/>
        </p:xfrm>
        <a:graphic>
          <a:graphicData uri="http://schemas.openxmlformats.org/drawingml/2006/chart">
            <c:chart xmlns:c="http://schemas.openxmlformats.org/drawingml/2006/chart" xmlns:r="http://schemas.openxmlformats.org/officeDocument/2006/relationships" r:id="rId3"/>
          </a:graphicData>
        </a:graphic>
      </p:graphicFrame>
      <p:sp>
        <p:nvSpPr>
          <p:cNvPr id="16" name="Rectangle 15"/>
          <p:cNvSpPr/>
          <p:nvPr/>
        </p:nvSpPr>
        <p:spPr>
          <a:xfrm>
            <a:off x="4627092"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Liverpool</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0224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27994</TotalTime>
  <Words>1612</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Liverpool</vt:lpstr>
      <vt:lpstr>Headline stats: Overseas visits, spend and nights to Liverpool</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929</cp:revision>
  <cp:lastPrinted>2017-10-24T09:05:43Z</cp:lastPrinted>
  <dcterms:created xsi:type="dcterms:W3CDTF">2016-07-20T15:06:07Z</dcterms:created>
  <dcterms:modified xsi:type="dcterms:W3CDTF">2017-11-06T16:35:04Z</dcterms:modified>
</cp:coreProperties>
</file>