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Leeds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2.1</c:v>
                </c:pt>
                <c:pt idx="1">
                  <c:v>2.1</c:v>
                </c:pt>
                <c:pt idx="2" formatCode="0.0">
                  <c:v>2.7</c:v>
                </c:pt>
                <c:pt idx="3" formatCode="0.0">
                  <c:v>2.1</c:v>
                </c:pt>
                <c:pt idx="4" formatCode="0.0">
                  <c:v>2.2000000000000002</c:v>
                </c:pt>
              </c:numCache>
            </c:numRef>
          </c:val>
        </c:ser>
        <c:ser>
          <c:idx val="1"/>
          <c:order val="1"/>
          <c:tx>
            <c:strRef>
              <c:f>Sheet1!$C$1</c:f>
              <c:strCache>
                <c:ptCount val="1"/>
                <c:pt idx="0">
                  <c:v>Leeds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0.3</c:v>
                </c:pt>
                <c:pt idx="1">
                  <c:v>0.3</c:v>
                </c:pt>
                <c:pt idx="2" formatCode="0.0">
                  <c:v>0.8</c:v>
                </c:pt>
                <c:pt idx="3" formatCode="0.0">
                  <c:v>0.3</c:v>
                </c:pt>
                <c:pt idx="4" formatCode="0.0">
                  <c:v>0.3</c:v>
                </c:pt>
              </c:numCache>
            </c:numRef>
          </c:val>
        </c:ser>
        <c:dLbls>
          <c:showLegendKey val="0"/>
          <c:showVal val="0"/>
          <c:showCatName val="0"/>
          <c:showSerName val="0"/>
          <c:showPercent val="0"/>
          <c:showBubbleSize val="0"/>
        </c:dLbls>
        <c:gapWidth val="219"/>
        <c:axId val="791610824"/>
        <c:axId val="79161121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791610824"/>
        <c:axId val="791611216"/>
      </c:lineChart>
      <c:catAx>
        <c:axId val="791610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91611216"/>
        <c:crosses val="autoZero"/>
        <c:auto val="1"/>
        <c:lblAlgn val="ctr"/>
        <c:lblOffset val="100"/>
        <c:noMultiLvlLbl val="0"/>
      </c:catAx>
      <c:valAx>
        <c:axId val="791611216"/>
        <c:scaling>
          <c:orientation val="minMax"/>
        </c:scaling>
        <c:delete val="1"/>
        <c:axPos val="l"/>
        <c:numFmt formatCode="General" sourceLinked="1"/>
        <c:majorTickMark val="none"/>
        <c:minorTickMark val="none"/>
        <c:tickLblPos val="nextTo"/>
        <c:crossAx val="79161082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6.4390962865463655E-2"/>
          <c:w val="0.99897384094165476"/>
          <c:h val="0.89774912349147928"/>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Leeds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0.55000000000000004</c:v>
                </c:pt>
                <c:pt idx="1">
                  <c:v>0.48</c:v>
                </c:pt>
                <c:pt idx="2">
                  <c:v>0.55000000000000004</c:v>
                </c:pt>
                <c:pt idx="3">
                  <c:v>0.46</c:v>
                </c:pt>
                <c:pt idx="4">
                  <c:v>0.39</c:v>
                </c:pt>
                <c:pt idx="5">
                  <c:v>0.19</c:v>
                </c:pt>
                <c:pt idx="6">
                  <c:v>0.22</c:v>
                </c:pt>
                <c:pt idx="7">
                  <c:v>0.22</c:v>
                </c:pt>
                <c:pt idx="8">
                  <c:v>7.0000000000000007E-2</c:v>
                </c:pt>
              </c:numCache>
            </c:numRef>
          </c:val>
        </c:ser>
        <c:dLbls>
          <c:showLegendKey val="0"/>
          <c:showVal val="0"/>
          <c:showCatName val="0"/>
          <c:showSerName val="0"/>
          <c:showPercent val="0"/>
          <c:showBubbleSize val="0"/>
        </c:dLbls>
        <c:gapWidth val="30"/>
        <c:axId val="791651984"/>
        <c:axId val="791675896"/>
      </c:barChart>
      <c:catAx>
        <c:axId val="791651984"/>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791675896"/>
        <c:crosses val="autoZero"/>
        <c:auto val="1"/>
        <c:lblAlgn val="ctr"/>
        <c:lblOffset val="100"/>
        <c:noMultiLvlLbl val="0"/>
      </c:catAx>
      <c:valAx>
        <c:axId val="791675896"/>
        <c:scaling>
          <c:orientation val="minMax"/>
          <c:max val="1"/>
        </c:scaling>
        <c:delete val="1"/>
        <c:axPos val="l"/>
        <c:majorGridlines>
          <c:spPr>
            <a:ln>
              <a:noFill/>
            </a:ln>
          </c:spPr>
        </c:majorGridlines>
        <c:numFmt formatCode="0%" sourceLinked="1"/>
        <c:majorTickMark val="out"/>
        <c:minorTickMark val="none"/>
        <c:tickLblPos val="nextTo"/>
        <c:crossAx val="791651984"/>
        <c:crosses val="autoZero"/>
        <c:crossBetween val="between"/>
      </c:valAx>
    </c:plotArea>
    <c:legend>
      <c:legendPos val="r"/>
      <c:layout>
        <c:manualLayout>
          <c:xMode val="edge"/>
          <c:yMode val="edge"/>
          <c:x val="0.52461397532665754"/>
          <c:y val="1.9092597442079567E-2"/>
          <c:w val="0.47155925525132386"/>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Sheet1!$B$2:$B$3</c:f>
              <c:numCache>
                <c:formatCode>0%</c:formatCode>
                <c:ptCount val="2"/>
                <c:pt idx="0">
                  <c:v>0.16</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Sheet1!$C$2:$C$3</c:f>
              <c:numCache>
                <c:formatCode>0%</c:formatCode>
                <c:ptCount val="2"/>
                <c:pt idx="0">
                  <c:v>0.23</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Sheet1!$D$2:$D$3</c:f>
              <c:numCache>
                <c:formatCode>0%</c:formatCode>
                <c:ptCount val="2"/>
                <c:pt idx="0">
                  <c:v>0.4</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Sheet1!$E$2:$E$3</c:f>
              <c:numCache>
                <c:formatCode>0%</c:formatCode>
                <c:ptCount val="2"/>
                <c:pt idx="0">
                  <c:v>0.21</c:v>
                </c:pt>
                <c:pt idx="1">
                  <c:v>7.0000000000000007E-2</c:v>
                </c:pt>
              </c:numCache>
            </c:numRef>
          </c:val>
        </c:ser>
        <c:dLbls>
          <c:showLegendKey val="0"/>
          <c:showVal val="1"/>
          <c:showCatName val="0"/>
          <c:showSerName val="0"/>
          <c:showPercent val="0"/>
          <c:showBubbleSize val="0"/>
        </c:dLbls>
        <c:gapWidth val="49"/>
        <c:overlap val="100"/>
        <c:axId val="791679424"/>
        <c:axId val="791677464"/>
      </c:barChart>
      <c:catAx>
        <c:axId val="791679424"/>
        <c:scaling>
          <c:orientation val="minMax"/>
        </c:scaling>
        <c:delete val="0"/>
        <c:axPos val="b"/>
        <c:numFmt formatCode="General" sourceLinked="0"/>
        <c:majorTickMark val="none"/>
        <c:minorTickMark val="none"/>
        <c:tickLblPos val="nextTo"/>
        <c:txPr>
          <a:bodyPr/>
          <a:lstStyle/>
          <a:p>
            <a:pPr>
              <a:defRPr b="1"/>
            </a:pPr>
            <a:endParaRPr lang="en-US"/>
          </a:p>
        </c:txPr>
        <c:crossAx val="791677464"/>
        <c:crosses val="autoZero"/>
        <c:auto val="1"/>
        <c:lblAlgn val="ctr"/>
        <c:lblOffset val="100"/>
        <c:noMultiLvlLbl val="0"/>
      </c:catAx>
      <c:valAx>
        <c:axId val="791677464"/>
        <c:scaling>
          <c:orientation val="minMax"/>
        </c:scaling>
        <c:delete val="1"/>
        <c:axPos val="l"/>
        <c:numFmt formatCode="0%" sourceLinked="1"/>
        <c:majorTickMark val="none"/>
        <c:minorTickMark val="none"/>
        <c:tickLblPos val="nextTo"/>
        <c:crossAx val="791679424"/>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Leeds</c:v>
                </c:pt>
                <c:pt idx="1">
                  <c:v>Holiday visitors to UK</c:v>
                </c:pt>
              </c:strCache>
            </c:strRef>
          </c:cat>
          <c:val>
            <c:numRef>
              <c:f>Sheet1!$B$2:$B$4</c:f>
              <c:numCache>
                <c:formatCode>_-[$£-809]* #,##0_-;\-[$£-809]* #,##0_-;_-[$£-809]* "-"??_-;_-@_-</c:formatCode>
                <c:ptCount val="2"/>
                <c:pt idx="0">
                  <c:v>508</c:v>
                </c:pt>
                <c:pt idx="1">
                  <c:v>644</c:v>
                </c:pt>
              </c:numCache>
            </c:numRef>
          </c:val>
        </c:ser>
        <c:dLbls>
          <c:showLegendKey val="0"/>
          <c:showVal val="0"/>
          <c:showCatName val="0"/>
          <c:showSerName val="0"/>
          <c:showPercent val="0"/>
          <c:showBubbleSize val="0"/>
        </c:dLbls>
        <c:gapWidth val="102"/>
        <c:axId val="791678248"/>
        <c:axId val="791668840"/>
      </c:barChart>
      <c:catAx>
        <c:axId val="791678248"/>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91668840"/>
        <c:crosses val="autoZero"/>
        <c:auto val="1"/>
        <c:lblAlgn val="ctr"/>
        <c:lblOffset val="100"/>
        <c:noMultiLvlLbl val="0"/>
      </c:catAx>
      <c:valAx>
        <c:axId val="791668840"/>
        <c:scaling>
          <c:orientation val="minMax"/>
          <c:max val="1000"/>
        </c:scaling>
        <c:delete val="1"/>
        <c:axPos val="l"/>
        <c:numFmt formatCode="_-[$£-809]* #,##0_-;\-[$£-809]* #,##0_-;_-[$£-809]* &quot;-&quot;??_-;_-@_-" sourceLinked="1"/>
        <c:majorTickMark val="out"/>
        <c:minorTickMark val="none"/>
        <c:tickLblPos val="nextTo"/>
        <c:crossAx val="791678248"/>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Leeds</c:v>
                </c:pt>
                <c:pt idx="1">
                  <c:v>Holiday visitors to UK</c:v>
                </c:pt>
              </c:strCache>
            </c:strRef>
          </c:cat>
          <c:val>
            <c:numRef>
              <c:f>Sheet1!$B$2:$B$4</c:f>
              <c:numCache>
                <c:formatCode>_-[$£-809]* #,##0_-;\-[$£-809]* #,##0_-;_-[$£-809]* "-"??_-;_-@_-</c:formatCode>
                <c:ptCount val="2"/>
                <c:pt idx="0">
                  <c:v>66</c:v>
                </c:pt>
                <c:pt idx="1">
                  <c:v>101</c:v>
                </c:pt>
              </c:numCache>
            </c:numRef>
          </c:val>
        </c:ser>
        <c:dLbls>
          <c:showLegendKey val="0"/>
          <c:showVal val="0"/>
          <c:showCatName val="0"/>
          <c:showSerName val="0"/>
          <c:showPercent val="0"/>
          <c:showBubbleSize val="0"/>
        </c:dLbls>
        <c:gapWidth val="102"/>
        <c:axId val="791690008"/>
        <c:axId val="791691968"/>
      </c:barChart>
      <c:catAx>
        <c:axId val="791690008"/>
        <c:scaling>
          <c:orientation val="minMax"/>
        </c:scaling>
        <c:delete val="0"/>
        <c:axPos val="b"/>
        <c:numFmt formatCode="General" sourceLinked="0"/>
        <c:majorTickMark val="out"/>
        <c:minorTickMark val="none"/>
        <c:tickLblPos val="nextTo"/>
        <c:txPr>
          <a:bodyPr/>
          <a:lstStyle/>
          <a:p>
            <a:pPr>
              <a:defRPr sz="900" b="1"/>
            </a:pPr>
            <a:endParaRPr lang="en-US"/>
          </a:p>
        </c:txPr>
        <c:crossAx val="791691968"/>
        <c:crosses val="autoZero"/>
        <c:auto val="1"/>
        <c:lblAlgn val="ctr"/>
        <c:lblOffset val="100"/>
        <c:noMultiLvlLbl val="0"/>
      </c:catAx>
      <c:valAx>
        <c:axId val="791691968"/>
        <c:scaling>
          <c:orientation val="minMax"/>
          <c:max val="1000"/>
        </c:scaling>
        <c:delete val="1"/>
        <c:axPos val="l"/>
        <c:numFmt formatCode="_-[$£-809]* #,##0_-;\-[$£-809]* #,##0_-;_-[$£-809]* &quot;-&quot;??_-;_-@_-" sourceLinked="1"/>
        <c:majorTickMark val="out"/>
        <c:minorTickMark val="none"/>
        <c:tickLblPos val="nextTo"/>
        <c:crossAx val="791690008"/>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624189302897975"/>
          <c:y val="4.7885757835095979E-2"/>
          <c:w val="0.73796403833840662"/>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Sheet1!$B$2:$B$3</c:f>
              <c:numCache>
                <c:formatCode>0%</c:formatCode>
                <c:ptCount val="2"/>
                <c:pt idx="0">
                  <c:v>0.16</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Sheet1!$C$2:$C$3</c:f>
              <c:numCache>
                <c:formatCode>0%</c:formatCode>
                <c:ptCount val="2"/>
                <c:pt idx="0">
                  <c:v>0.23</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Sheet1!$D$2:$D$3</c:f>
              <c:numCache>
                <c:formatCode>0%</c:formatCode>
                <c:ptCount val="2"/>
                <c:pt idx="0">
                  <c:v>0.47</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Sheet1!$E$2:$E$3</c:f>
              <c:numCache>
                <c:formatCode>0%</c:formatCode>
                <c:ptCount val="2"/>
                <c:pt idx="0">
                  <c:v>0.15</c:v>
                </c:pt>
                <c:pt idx="1">
                  <c:v>0.21</c:v>
                </c:pt>
              </c:numCache>
            </c:numRef>
          </c:val>
        </c:ser>
        <c:dLbls>
          <c:showLegendKey val="0"/>
          <c:showVal val="0"/>
          <c:showCatName val="0"/>
          <c:showSerName val="0"/>
          <c:showPercent val="0"/>
          <c:showBubbleSize val="0"/>
        </c:dLbls>
        <c:gapWidth val="49"/>
        <c:overlap val="100"/>
        <c:axId val="791679816"/>
        <c:axId val="791692360"/>
      </c:barChart>
      <c:catAx>
        <c:axId val="79167981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91692360"/>
        <c:crosses val="autoZero"/>
        <c:auto val="1"/>
        <c:lblAlgn val="ctr"/>
        <c:lblOffset val="100"/>
        <c:noMultiLvlLbl val="0"/>
      </c:catAx>
      <c:valAx>
        <c:axId val="791692360"/>
        <c:scaling>
          <c:orientation val="minMax"/>
        </c:scaling>
        <c:delete val="1"/>
        <c:axPos val="l"/>
        <c:numFmt formatCode="0%" sourceLinked="1"/>
        <c:majorTickMark val="out"/>
        <c:minorTickMark val="none"/>
        <c:tickLblPos val="nextTo"/>
        <c:crossAx val="791679816"/>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Sheet1!$B$2:$B$3</c:f>
              <c:numCache>
                <c:formatCode>0%</c:formatCode>
                <c:ptCount val="2"/>
                <c:pt idx="0">
                  <c:v>0.8</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Sheet1!$C$2:$C$3</c:f>
              <c:numCache>
                <c:formatCode>0%</c:formatCode>
                <c:ptCount val="2"/>
                <c:pt idx="0">
                  <c:v>0.2</c:v>
                </c:pt>
                <c:pt idx="1">
                  <c:v>0.16</c:v>
                </c:pt>
              </c:numCache>
            </c:numRef>
          </c:val>
        </c:ser>
        <c:dLbls>
          <c:showLegendKey val="0"/>
          <c:showVal val="0"/>
          <c:showCatName val="0"/>
          <c:showSerName val="0"/>
          <c:showPercent val="0"/>
          <c:showBubbleSize val="0"/>
        </c:dLbls>
        <c:gapWidth val="49"/>
        <c:overlap val="100"/>
        <c:axId val="791692752"/>
        <c:axId val="791683736"/>
      </c:barChart>
      <c:catAx>
        <c:axId val="79169275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91683736"/>
        <c:crosses val="autoZero"/>
        <c:auto val="1"/>
        <c:lblAlgn val="ctr"/>
        <c:lblOffset val="100"/>
        <c:noMultiLvlLbl val="0"/>
      </c:catAx>
      <c:valAx>
        <c:axId val="791683736"/>
        <c:scaling>
          <c:orientation val="minMax"/>
        </c:scaling>
        <c:delete val="1"/>
        <c:axPos val="l"/>
        <c:numFmt formatCode="0%" sourceLinked="1"/>
        <c:majorTickMark val="out"/>
        <c:minorTickMark val="none"/>
        <c:tickLblPos val="nextTo"/>
        <c:crossAx val="791692752"/>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Sheet1!$B$2:$B$3</c:f>
              <c:numCache>
                <c:formatCode>0%</c:formatCode>
                <c:ptCount val="2"/>
                <c:pt idx="0">
                  <c:v>0.14000000000000001</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Sheet1!$C$2:$C$3</c:f>
              <c:numCache>
                <c:formatCode>0%</c:formatCode>
                <c:ptCount val="2"/>
                <c:pt idx="0">
                  <c:v>0.19</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Sheet1!$D$2:$D$3</c:f>
              <c:numCache>
                <c:formatCode>0%</c:formatCode>
                <c:ptCount val="2"/>
                <c:pt idx="0">
                  <c:v>0.2</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Sheet1!$E$2:$E$3</c:f>
              <c:numCache>
                <c:formatCode>0%</c:formatCode>
                <c:ptCount val="2"/>
                <c:pt idx="0">
                  <c:v>0.15</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Sheet1!$F$2:$F$3</c:f>
              <c:numCache>
                <c:formatCode>0%</c:formatCode>
                <c:ptCount val="2"/>
                <c:pt idx="0">
                  <c:v>0.14000000000000001</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Sheet1!$G$2:$G$3</c:f>
              <c:numCache>
                <c:formatCode>0%</c:formatCode>
                <c:ptCount val="2"/>
                <c:pt idx="0">
                  <c:v>0.14000000000000001</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Sheet1!$H$2:$H$3</c:f>
              <c:numCache>
                <c:formatCode>0%</c:formatCode>
                <c:ptCount val="2"/>
                <c:pt idx="0">
                  <c:v>0.05</c:v>
                </c:pt>
                <c:pt idx="1">
                  <c:v>0.06</c:v>
                </c:pt>
              </c:numCache>
            </c:numRef>
          </c:val>
        </c:ser>
        <c:dLbls>
          <c:showLegendKey val="0"/>
          <c:showVal val="0"/>
          <c:showCatName val="0"/>
          <c:showSerName val="0"/>
          <c:showPercent val="0"/>
          <c:showBubbleSize val="0"/>
        </c:dLbls>
        <c:gapWidth val="100"/>
        <c:overlap val="100"/>
        <c:axId val="791689616"/>
        <c:axId val="791684912"/>
      </c:barChart>
      <c:catAx>
        <c:axId val="791689616"/>
        <c:scaling>
          <c:orientation val="minMax"/>
        </c:scaling>
        <c:delete val="0"/>
        <c:axPos val="b"/>
        <c:numFmt formatCode="General" sourceLinked="0"/>
        <c:majorTickMark val="out"/>
        <c:minorTickMark val="none"/>
        <c:tickLblPos val="nextTo"/>
        <c:crossAx val="791684912"/>
        <c:crosses val="autoZero"/>
        <c:auto val="1"/>
        <c:lblAlgn val="ctr"/>
        <c:lblOffset val="100"/>
        <c:noMultiLvlLbl val="0"/>
      </c:catAx>
      <c:valAx>
        <c:axId val="791684912"/>
        <c:scaling>
          <c:orientation val="minMax"/>
        </c:scaling>
        <c:delete val="1"/>
        <c:axPos val="l"/>
        <c:numFmt formatCode="0%" sourceLinked="1"/>
        <c:majorTickMark val="out"/>
        <c:minorTickMark val="none"/>
        <c:tickLblPos val="nextTo"/>
        <c:crossAx val="791689616"/>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Sheet1!$B$2:$B$3</c:f>
              <c:numCache>
                <c:formatCode>0%</c:formatCode>
                <c:ptCount val="2"/>
                <c:pt idx="0">
                  <c:v>0.03</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Sheet1!$C$2:$C$3</c:f>
              <c:numCache>
                <c:formatCode>0%</c:formatCode>
                <c:ptCount val="2"/>
                <c:pt idx="0">
                  <c:v>0.85</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Leeds</c:v>
                </c:pt>
                <c:pt idx="1">
                  <c:v>Holiday visitors to UK</c:v>
                </c:pt>
              </c:strCache>
            </c:strRef>
          </c:cat>
          <c:val>
            <c:numRef>
              <c:f>Sheet1!$D$2:$D$3</c:f>
              <c:numCache>
                <c:formatCode>0%</c:formatCode>
                <c:ptCount val="2"/>
                <c:pt idx="0">
                  <c:v>0.12</c:v>
                </c:pt>
                <c:pt idx="1">
                  <c:v>0.15</c:v>
                </c:pt>
              </c:numCache>
            </c:numRef>
          </c:val>
        </c:ser>
        <c:dLbls>
          <c:showLegendKey val="0"/>
          <c:showVal val="1"/>
          <c:showCatName val="0"/>
          <c:showSerName val="0"/>
          <c:showPercent val="0"/>
          <c:showBubbleSize val="0"/>
        </c:dLbls>
        <c:gapWidth val="49"/>
        <c:overlap val="100"/>
        <c:axId val="791690400"/>
        <c:axId val="791690792"/>
      </c:barChart>
      <c:catAx>
        <c:axId val="791690400"/>
        <c:scaling>
          <c:orientation val="minMax"/>
        </c:scaling>
        <c:delete val="0"/>
        <c:axPos val="b"/>
        <c:numFmt formatCode="General" sourceLinked="0"/>
        <c:majorTickMark val="none"/>
        <c:minorTickMark val="none"/>
        <c:tickLblPos val="nextTo"/>
        <c:txPr>
          <a:bodyPr/>
          <a:lstStyle/>
          <a:p>
            <a:pPr>
              <a:defRPr b="1"/>
            </a:pPr>
            <a:endParaRPr lang="en-US"/>
          </a:p>
        </c:txPr>
        <c:crossAx val="791690792"/>
        <c:crosses val="autoZero"/>
        <c:auto val="1"/>
        <c:lblAlgn val="ctr"/>
        <c:lblOffset val="100"/>
        <c:noMultiLvlLbl val="0"/>
      </c:catAx>
      <c:valAx>
        <c:axId val="791690792"/>
        <c:scaling>
          <c:orientation val="minMax"/>
        </c:scaling>
        <c:delete val="1"/>
        <c:axPos val="l"/>
        <c:numFmt formatCode="0%" sourceLinked="1"/>
        <c:majorTickMark val="none"/>
        <c:minorTickMark val="none"/>
        <c:tickLblPos val="nextTo"/>
        <c:crossAx val="791690400"/>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493067673753043"/>
          <c:y val="4.3395955633615126E-2"/>
          <c:w val="0.49999828889063802"/>
          <c:h val="0.91320808873276971"/>
        </c:manualLayout>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London</c:v>
                </c:pt>
                <c:pt idx="1">
                  <c:v>Yorkshire</c:v>
                </c:pt>
                <c:pt idx="2">
                  <c:v>North West</c:v>
                </c:pt>
                <c:pt idx="3">
                  <c:v>South East (excl. London)</c:v>
                </c:pt>
                <c:pt idx="4">
                  <c:v>East</c:v>
                </c:pt>
              </c:strCache>
            </c:strRef>
          </c:cat>
          <c:val>
            <c:numRef>
              <c:f>Sheet1!$B$2:$B$6</c:f>
              <c:numCache>
                <c:formatCode>0%</c:formatCode>
                <c:ptCount val="5"/>
                <c:pt idx="0">
                  <c:v>0.34</c:v>
                </c:pt>
                <c:pt idx="1">
                  <c:v>0.25</c:v>
                </c:pt>
                <c:pt idx="2">
                  <c:v>0.24</c:v>
                </c:pt>
                <c:pt idx="3">
                  <c:v>0.08</c:v>
                </c:pt>
                <c:pt idx="4">
                  <c:v>0.04</c:v>
                </c:pt>
              </c:numCache>
            </c:numRef>
          </c:val>
        </c:ser>
        <c:dLbls>
          <c:showLegendKey val="0"/>
          <c:showVal val="0"/>
          <c:showCatName val="0"/>
          <c:showSerName val="0"/>
          <c:showPercent val="0"/>
          <c:showBubbleSize val="0"/>
        </c:dLbls>
        <c:gapWidth val="150"/>
        <c:axId val="791708432"/>
        <c:axId val="791717448"/>
      </c:barChart>
      <c:catAx>
        <c:axId val="791708432"/>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791717448"/>
        <c:crosses val="autoZero"/>
        <c:auto val="1"/>
        <c:lblAlgn val="ctr"/>
        <c:lblOffset val="100"/>
        <c:noMultiLvlLbl val="0"/>
      </c:catAx>
      <c:valAx>
        <c:axId val="791717448"/>
        <c:scaling>
          <c:orientation val="minMax"/>
        </c:scaling>
        <c:delete val="1"/>
        <c:axPos val="t"/>
        <c:numFmt formatCode="0%" sourceLinked="1"/>
        <c:majorTickMark val="out"/>
        <c:minorTickMark val="none"/>
        <c:tickLblPos val="nextTo"/>
        <c:crossAx val="7917084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Leeds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104</c:v>
                </c:pt>
                <c:pt idx="1">
                  <c:v>119</c:v>
                </c:pt>
                <c:pt idx="2">
                  <c:v>144</c:v>
                </c:pt>
                <c:pt idx="3">
                  <c:v>124</c:v>
                </c:pt>
                <c:pt idx="4">
                  <c:v>135</c:v>
                </c:pt>
              </c:numCache>
            </c:numRef>
          </c:val>
        </c:ser>
        <c:ser>
          <c:idx val="1"/>
          <c:order val="1"/>
          <c:tx>
            <c:strRef>
              <c:f>Sheet1!$C$1</c:f>
              <c:strCache>
                <c:ptCount val="1"/>
                <c:pt idx="0">
                  <c:v>Leeds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21</c:v>
                </c:pt>
                <c:pt idx="1">
                  <c:v>25</c:v>
                </c:pt>
                <c:pt idx="2">
                  <c:v>45</c:v>
                </c:pt>
                <c:pt idx="3">
                  <c:v>29</c:v>
                </c:pt>
                <c:pt idx="4">
                  <c:v>15</c:v>
                </c:pt>
              </c:numCache>
            </c:numRef>
          </c:val>
        </c:ser>
        <c:dLbls>
          <c:showLegendKey val="0"/>
          <c:showVal val="0"/>
          <c:showCatName val="0"/>
          <c:showSerName val="0"/>
          <c:showPercent val="0"/>
          <c:showBubbleSize val="0"/>
        </c:dLbls>
        <c:gapWidth val="219"/>
        <c:axId val="791605336"/>
        <c:axId val="79161239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791605336"/>
        <c:axId val="791612392"/>
      </c:lineChart>
      <c:catAx>
        <c:axId val="791605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91612392"/>
        <c:crosses val="autoZero"/>
        <c:auto val="1"/>
        <c:lblAlgn val="ctr"/>
        <c:lblOffset val="100"/>
        <c:noMultiLvlLbl val="0"/>
      </c:catAx>
      <c:valAx>
        <c:axId val="791612392"/>
        <c:scaling>
          <c:orientation val="minMax"/>
        </c:scaling>
        <c:delete val="1"/>
        <c:axPos val="l"/>
        <c:numFmt formatCode="General" sourceLinked="1"/>
        <c:majorTickMark val="none"/>
        <c:minorTickMark val="none"/>
        <c:tickLblPos val="nextTo"/>
        <c:crossAx val="791605336"/>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Leeds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299</c:v>
                </c:pt>
                <c:pt idx="1">
                  <c:v>299</c:v>
                </c:pt>
                <c:pt idx="2">
                  <c:v>370</c:v>
                </c:pt>
                <c:pt idx="3">
                  <c:v>300</c:v>
                </c:pt>
                <c:pt idx="4">
                  <c:v>331</c:v>
                </c:pt>
              </c:numCache>
            </c:numRef>
          </c:val>
        </c:ser>
        <c:ser>
          <c:idx val="1"/>
          <c:order val="1"/>
          <c:tx>
            <c:strRef>
              <c:f>Sheet1!$C$1</c:f>
              <c:strCache>
                <c:ptCount val="1"/>
                <c:pt idx="0">
                  <c:v>Leeds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59</c:v>
                </c:pt>
                <c:pt idx="1">
                  <c:v>48</c:v>
                </c:pt>
                <c:pt idx="2">
                  <c:v>67</c:v>
                </c:pt>
                <c:pt idx="3">
                  <c:v>60</c:v>
                </c:pt>
                <c:pt idx="4">
                  <c:v>50</c:v>
                </c:pt>
              </c:numCache>
            </c:numRef>
          </c:val>
        </c:ser>
        <c:dLbls>
          <c:showLegendKey val="0"/>
          <c:showVal val="0"/>
          <c:showCatName val="0"/>
          <c:showSerName val="0"/>
          <c:showPercent val="0"/>
          <c:showBubbleSize val="0"/>
        </c:dLbls>
        <c:gapWidth val="219"/>
        <c:axId val="791613176"/>
        <c:axId val="791613568"/>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791613176"/>
        <c:axId val="791613568"/>
      </c:lineChart>
      <c:catAx>
        <c:axId val="791613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91613568"/>
        <c:crosses val="autoZero"/>
        <c:auto val="1"/>
        <c:lblAlgn val="ctr"/>
        <c:lblOffset val="100"/>
        <c:noMultiLvlLbl val="0"/>
      </c:catAx>
      <c:valAx>
        <c:axId val="791613568"/>
        <c:scaling>
          <c:orientation val="minMax"/>
        </c:scaling>
        <c:delete val="1"/>
        <c:axPos val="l"/>
        <c:numFmt formatCode="General" sourceLinked="1"/>
        <c:majorTickMark val="none"/>
        <c:minorTickMark val="none"/>
        <c:tickLblPos val="nextTo"/>
        <c:crossAx val="791613176"/>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Leeds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Leeds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791605728"/>
        <c:axId val="791606512"/>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791605728"/>
        <c:axId val="791606512"/>
      </c:lineChart>
      <c:catAx>
        <c:axId val="791605728"/>
        <c:scaling>
          <c:orientation val="minMax"/>
        </c:scaling>
        <c:delete val="1"/>
        <c:axPos val="b"/>
        <c:numFmt formatCode="General" sourceLinked="1"/>
        <c:majorTickMark val="none"/>
        <c:minorTickMark val="none"/>
        <c:tickLblPos val="nextTo"/>
        <c:crossAx val="791606512"/>
        <c:crosses val="autoZero"/>
        <c:auto val="1"/>
        <c:lblAlgn val="ctr"/>
        <c:lblOffset val="100"/>
        <c:noMultiLvlLbl val="0"/>
      </c:catAx>
      <c:valAx>
        <c:axId val="791606512"/>
        <c:scaling>
          <c:orientation val="minMax"/>
        </c:scaling>
        <c:delete val="1"/>
        <c:axPos val="l"/>
        <c:numFmt formatCode="General" sourceLinked="1"/>
        <c:majorTickMark val="none"/>
        <c:minorTickMark val="none"/>
        <c:tickLblPos val="nextTo"/>
        <c:crossAx val="791605728"/>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791622192"/>
        <c:axId val="791618664"/>
      </c:lineChart>
      <c:catAx>
        <c:axId val="791622192"/>
        <c:scaling>
          <c:orientation val="minMax"/>
        </c:scaling>
        <c:delete val="1"/>
        <c:axPos val="b"/>
        <c:numFmt formatCode="General" sourceLinked="0"/>
        <c:majorTickMark val="out"/>
        <c:minorTickMark val="none"/>
        <c:tickLblPos val="nextTo"/>
        <c:crossAx val="791618664"/>
        <c:crosses val="autoZero"/>
        <c:auto val="1"/>
        <c:lblAlgn val="ctr"/>
        <c:lblOffset val="100"/>
        <c:noMultiLvlLbl val="0"/>
      </c:catAx>
      <c:valAx>
        <c:axId val="791618664"/>
        <c:scaling>
          <c:orientation val="minMax"/>
        </c:scaling>
        <c:delete val="1"/>
        <c:axPos val="l"/>
        <c:numFmt formatCode="#,##0" sourceLinked="1"/>
        <c:majorTickMark val="out"/>
        <c:minorTickMark val="none"/>
        <c:tickLblPos val="nextTo"/>
        <c:crossAx val="79162219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791621016"/>
        <c:axId val="791624936"/>
      </c:lineChart>
      <c:catAx>
        <c:axId val="791621016"/>
        <c:scaling>
          <c:orientation val="minMax"/>
        </c:scaling>
        <c:delete val="1"/>
        <c:axPos val="b"/>
        <c:numFmt formatCode="General" sourceLinked="0"/>
        <c:majorTickMark val="out"/>
        <c:minorTickMark val="none"/>
        <c:tickLblPos val="nextTo"/>
        <c:crossAx val="791624936"/>
        <c:crosses val="autoZero"/>
        <c:auto val="1"/>
        <c:lblAlgn val="ctr"/>
        <c:lblOffset val="100"/>
        <c:noMultiLvlLbl val="0"/>
      </c:catAx>
      <c:valAx>
        <c:axId val="791624936"/>
        <c:scaling>
          <c:orientation val="minMax"/>
        </c:scaling>
        <c:delete val="1"/>
        <c:axPos val="l"/>
        <c:numFmt formatCode="General" sourceLinked="1"/>
        <c:majorTickMark val="out"/>
        <c:minorTickMark val="none"/>
        <c:tickLblPos val="nextTo"/>
        <c:crossAx val="7916210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791620624"/>
        <c:axId val="791632384"/>
      </c:lineChart>
      <c:catAx>
        <c:axId val="791620624"/>
        <c:scaling>
          <c:orientation val="minMax"/>
        </c:scaling>
        <c:delete val="1"/>
        <c:axPos val="b"/>
        <c:numFmt formatCode="General" sourceLinked="0"/>
        <c:majorTickMark val="out"/>
        <c:minorTickMark val="none"/>
        <c:tickLblPos val="nextTo"/>
        <c:crossAx val="791632384"/>
        <c:crosses val="autoZero"/>
        <c:auto val="1"/>
        <c:lblAlgn val="ctr"/>
        <c:lblOffset val="100"/>
        <c:noMultiLvlLbl val="0"/>
      </c:catAx>
      <c:valAx>
        <c:axId val="791632384"/>
        <c:scaling>
          <c:orientation val="minMax"/>
        </c:scaling>
        <c:delete val="1"/>
        <c:axPos val="l"/>
        <c:numFmt formatCode="General" sourceLinked="1"/>
        <c:majorTickMark val="out"/>
        <c:minorTickMark val="none"/>
        <c:tickLblPos val="nextTo"/>
        <c:crossAx val="791620624"/>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27888400800575724"/>
          <c:w val="0.9112164396394129"/>
          <c:h val="0.59426015971397661"/>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Leeds</c:v>
                </c:pt>
                <c:pt idx="1">
                  <c:v>All visits to UK</c:v>
                </c:pt>
              </c:strCache>
            </c:strRef>
          </c:cat>
          <c:val>
            <c:numRef>
              <c:f>Sheet1!$B$2:$B$3</c:f>
              <c:numCache>
                <c:formatCode>0%</c:formatCode>
                <c:ptCount val="2"/>
                <c:pt idx="0">
                  <c:v>0.05</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Leeds</c:v>
                </c:pt>
                <c:pt idx="1">
                  <c:v>All visits to UK</c:v>
                </c:pt>
              </c:strCache>
            </c:strRef>
          </c:cat>
          <c:val>
            <c:numRef>
              <c:f>Sheet1!$C$2:$C$3</c:f>
              <c:numCache>
                <c:formatCode>0%</c:formatCode>
                <c:ptCount val="2"/>
                <c:pt idx="0">
                  <c:v>0.37</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Leeds</c:v>
                </c:pt>
                <c:pt idx="1">
                  <c:v>All visits to UK</c:v>
                </c:pt>
              </c:strCache>
            </c:strRef>
          </c:cat>
          <c:val>
            <c:numRef>
              <c:f>Sheet1!$D$2:$D$3</c:f>
              <c:numCache>
                <c:formatCode>0%</c:formatCode>
                <c:ptCount val="2"/>
                <c:pt idx="0">
                  <c:v>0.4</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Leeds</c:v>
                </c:pt>
                <c:pt idx="1">
                  <c:v>All visits to UK</c:v>
                </c:pt>
              </c:strCache>
            </c:strRef>
          </c:cat>
          <c:val>
            <c:numRef>
              <c:f>Sheet1!$E$2:$E$3</c:f>
              <c:numCache>
                <c:formatCode>0%</c:formatCode>
                <c:ptCount val="2"/>
                <c:pt idx="0">
                  <c:v>0.18</c:v>
                </c:pt>
                <c:pt idx="1">
                  <c:v>0.39</c:v>
                </c:pt>
              </c:numCache>
            </c:numRef>
          </c:val>
        </c:ser>
        <c:dLbls>
          <c:showLegendKey val="0"/>
          <c:showVal val="0"/>
          <c:showCatName val="0"/>
          <c:showSerName val="0"/>
          <c:showPercent val="0"/>
          <c:showBubbleSize val="0"/>
        </c:dLbls>
        <c:gapWidth val="100"/>
        <c:overlap val="100"/>
        <c:axId val="791628072"/>
        <c:axId val="791641792"/>
      </c:barChart>
      <c:catAx>
        <c:axId val="791628072"/>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91641792"/>
        <c:crosses val="autoZero"/>
        <c:auto val="1"/>
        <c:lblAlgn val="ctr"/>
        <c:lblOffset val="100"/>
        <c:noMultiLvlLbl val="0"/>
      </c:catAx>
      <c:valAx>
        <c:axId val="791641792"/>
        <c:scaling>
          <c:orientation val="maxMin"/>
        </c:scaling>
        <c:delete val="1"/>
        <c:axPos val="l"/>
        <c:numFmt formatCode="0%" sourceLinked="1"/>
        <c:majorTickMark val="out"/>
        <c:minorTickMark val="none"/>
        <c:tickLblPos val="nextTo"/>
        <c:crossAx val="791628072"/>
        <c:crosses val="autoZero"/>
        <c:crossBetween val="between"/>
      </c:valAx>
      <c:spPr>
        <a:noFill/>
        <a:ln>
          <a:noFill/>
        </a:ln>
        <a:effectLst/>
      </c:spPr>
    </c:plotArea>
    <c:legend>
      <c:legendPos val="b"/>
      <c:layout>
        <c:manualLayout>
          <c:xMode val="edge"/>
          <c:yMode val="edge"/>
          <c:x val="5.2463012940346915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Leeds</c:v>
                </c:pt>
                <c:pt idx="1">
                  <c:v>All visitors to UK</c:v>
                </c:pt>
                <c:pt idx="2">
                  <c:v>All holiday visitors to Leeds</c:v>
                </c:pt>
                <c:pt idx="3">
                  <c:v>All holiday visitors to UK</c:v>
                </c:pt>
              </c:strCache>
            </c:strRef>
          </c:cat>
          <c:val>
            <c:numRef>
              <c:f>Sheet1!$B$2:$B$5</c:f>
              <c:numCache>
                <c:formatCode>0%</c:formatCode>
                <c:ptCount val="4"/>
                <c:pt idx="0">
                  <c:v>7.0000000000000007E-2</c:v>
                </c:pt>
                <c:pt idx="1">
                  <c:v>0.11</c:v>
                </c:pt>
                <c:pt idx="2">
                  <c:v>7.0000000000000007E-2</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Leeds</c:v>
                </c:pt>
                <c:pt idx="1">
                  <c:v>All visitors to UK</c:v>
                </c:pt>
                <c:pt idx="2">
                  <c:v>All holiday visitors to Leeds</c:v>
                </c:pt>
                <c:pt idx="3">
                  <c:v>All holiday visitors to UK</c:v>
                </c:pt>
              </c:strCache>
            </c:strRef>
          </c:cat>
          <c:val>
            <c:numRef>
              <c:f>Sheet1!$C$2:$C$5</c:f>
              <c:numCache>
                <c:formatCode>0%</c:formatCode>
                <c:ptCount val="4"/>
                <c:pt idx="0">
                  <c:v>0.06</c:v>
                </c:pt>
                <c:pt idx="1">
                  <c:v>0.09</c:v>
                </c:pt>
                <c:pt idx="2">
                  <c:v>0.1</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Leeds</c:v>
                </c:pt>
                <c:pt idx="1">
                  <c:v>All visitors to UK</c:v>
                </c:pt>
                <c:pt idx="2">
                  <c:v>All holiday visitors to Leeds</c:v>
                </c:pt>
                <c:pt idx="3">
                  <c:v>All holiday visitors to UK</c:v>
                </c:pt>
              </c:strCache>
            </c:strRef>
          </c:cat>
          <c:val>
            <c:numRef>
              <c:f>Sheet1!$D$2:$D$5</c:f>
              <c:numCache>
                <c:formatCode>0%</c:formatCode>
                <c:ptCount val="4"/>
                <c:pt idx="0">
                  <c:v>0.06</c:v>
                </c:pt>
                <c:pt idx="1">
                  <c:v>0.09</c:v>
                </c:pt>
                <c:pt idx="2">
                  <c:v>0.06</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Leeds</c:v>
                </c:pt>
                <c:pt idx="1">
                  <c:v>All visitors to UK</c:v>
                </c:pt>
                <c:pt idx="2">
                  <c:v>All holiday visitors to Leeds</c:v>
                </c:pt>
                <c:pt idx="3">
                  <c:v>All holiday visitors to UK</c:v>
                </c:pt>
              </c:strCache>
            </c:strRef>
          </c:cat>
          <c:val>
            <c:numRef>
              <c:f>Sheet1!$E$2:$E$5</c:f>
              <c:numCache>
                <c:formatCode>0%</c:formatCode>
                <c:ptCount val="4"/>
                <c:pt idx="0">
                  <c:v>0.05</c:v>
                </c:pt>
                <c:pt idx="1">
                  <c:v>0.08</c:v>
                </c:pt>
                <c:pt idx="2">
                  <c:v>0.08</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Leeds</c:v>
                </c:pt>
                <c:pt idx="1">
                  <c:v>All visitors to UK</c:v>
                </c:pt>
                <c:pt idx="2">
                  <c:v>All holiday visitors to Leeds</c:v>
                </c:pt>
                <c:pt idx="3">
                  <c:v>All holiday visitors to UK</c:v>
                </c:pt>
              </c:strCache>
            </c:strRef>
          </c:cat>
          <c:val>
            <c:numRef>
              <c:f>Sheet1!$F$2:$F$5</c:f>
              <c:numCache>
                <c:formatCode>0%</c:formatCode>
                <c:ptCount val="4"/>
                <c:pt idx="0">
                  <c:v>0.04</c:v>
                </c:pt>
                <c:pt idx="1">
                  <c:v>0.05</c:v>
                </c:pt>
                <c:pt idx="2">
                  <c:v>7.0000000000000007E-2</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Leeds</c:v>
                </c:pt>
                <c:pt idx="1">
                  <c:v>All visitors to UK</c:v>
                </c:pt>
                <c:pt idx="2">
                  <c:v>All holiday visitors to Leeds</c:v>
                </c:pt>
                <c:pt idx="3">
                  <c:v>All holiday visitors to UK</c:v>
                </c:pt>
              </c:strCache>
            </c:strRef>
          </c:cat>
          <c:val>
            <c:numRef>
              <c:f>Sheet1!$G$2:$G$5</c:f>
              <c:numCache>
                <c:formatCode>0%</c:formatCode>
                <c:ptCount val="4"/>
                <c:pt idx="0">
                  <c:v>0.1</c:v>
                </c:pt>
                <c:pt idx="1">
                  <c:v>0.06</c:v>
                </c:pt>
                <c:pt idx="2">
                  <c:v>0.17</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Leeds</c:v>
                </c:pt>
                <c:pt idx="1">
                  <c:v>All visitors to UK</c:v>
                </c:pt>
                <c:pt idx="2">
                  <c:v>All holiday visitors to Leeds</c:v>
                </c:pt>
                <c:pt idx="3">
                  <c:v>All holiday visitors to UK</c:v>
                </c:pt>
              </c:strCache>
            </c:strRef>
          </c:cat>
          <c:val>
            <c:numRef>
              <c:f>Sheet1!$H$2:$H$5</c:f>
              <c:numCache>
                <c:formatCode>0%</c:formatCode>
                <c:ptCount val="4"/>
                <c:pt idx="0">
                  <c:v>0.06</c:v>
                </c:pt>
                <c:pt idx="1">
                  <c:v>0.05</c:v>
                </c:pt>
                <c:pt idx="2">
                  <c:v>0.03</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Leeds</c:v>
                </c:pt>
                <c:pt idx="1">
                  <c:v>All visitors to UK</c:v>
                </c:pt>
                <c:pt idx="2">
                  <c:v>All holiday visitors to Leeds</c:v>
                </c:pt>
                <c:pt idx="3">
                  <c:v>All holiday visitors to UK</c:v>
                </c:pt>
              </c:strCache>
            </c:strRef>
          </c:cat>
          <c:val>
            <c:numRef>
              <c:f>Sheet1!$I$2:$I$5</c:f>
              <c:numCache>
                <c:formatCode>0%</c:formatCode>
                <c:ptCount val="4"/>
                <c:pt idx="0">
                  <c:v>0.05</c:v>
                </c:pt>
                <c:pt idx="1">
                  <c:v>0.03</c:v>
                </c:pt>
                <c:pt idx="2">
                  <c:v>7.0000000000000007E-2</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Leeds</c:v>
                </c:pt>
                <c:pt idx="1">
                  <c:v>All visitors to UK</c:v>
                </c:pt>
                <c:pt idx="2">
                  <c:v>All holiday visitors to Leeds</c:v>
                </c:pt>
                <c:pt idx="3">
                  <c:v>All holiday visitors to UK</c:v>
                </c:pt>
              </c:strCache>
            </c:strRef>
          </c:cat>
          <c:val>
            <c:numRef>
              <c:f>Sheet1!$J$2:$J$5</c:f>
              <c:numCache>
                <c:formatCode>0%</c:formatCode>
                <c:ptCount val="4"/>
                <c:pt idx="0">
                  <c:v>0.06</c:v>
                </c:pt>
                <c:pt idx="1">
                  <c:v>0.06</c:v>
                </c:pt>
                <c:pt idx="2">
                  <c:v>0.09</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Leeds</c:v>
                </c:pt>
                <c:pt idx="1">
                  <c:v>All visitors to UK</c:v>
                </c:pt>
                <c:pt idx="2">
                  <c:v>All holiday visitors to Leeds</c:v>
                </c:pt>
                <c:pt idx="3">
                  <c:v>All holiday visitors to UK</c:v>
                </c:pt>
              </c:strCache>
            </c:strRef>
          </c:cat>
          <c:val>
            <c:numRef>
              <c:f>Sheet1!$K$2:$K$5</c:f>
              <c:numCache>
                <c:formatCode>0%</c:formatCode>
                <c:ptCount val="4"/>
                <c:pt idx="0">
                  <c:v>0.45</c:v>
                </c:pt>
                <c:pt idx="1">
                  <c:v>0.38</c:v>
                </c:pt>
                <c:pt idx="2">
                  <c:v>0.26</c:v>
                </c:pt>
                <c:pt idx="3">
                  <c:v>0.28999999999999998</c:v>
                </c:pt>
              </c:numCache>
            </c:numRef>
          </c:val>
        </c:ser>
        <c:dLbls>
          <c:showLegendKey val="0"/>
          <c:showVal val="1"/>
          <c:showCatName val="0"/>
          <c:showSerName val="0"/>
          <c:showPercent val="0"/>
          <c:showBubbleSize val="0"/>
        </c:dLbls>
        <c:gapWidth val="49"/>
        <c:overlap val="100"/>
        <c:axId val="791634344"/>
        <c:axId val="791637088"/>
      </c:barChart>
      <c:catAx>
        <c:axId val="791634344"/>
        <c:scaling>
          <c:orientation val="maxMin"/>
        </c:scaling>
        <c:delete val="0"/>
        <c:axPos val="l"/>
        <c:numFmt formatCode="General" sourceLinked="0"/>
        <c:majorTickMark val="none"/>
        <c:minorTickMark val="none"/>
        <c:tickLblPos val="nextTo"/>
        <c:txPr>
          <a:bodyPr/>
          <a:lstStyle/>
          <a:p>
            <a:pPr>
              <a:defRPr sz="1000" b="1"/>
            </a:pPr>
            <a:endParaRPr lang="en-US"/>
          </a:p>
        </c:txPr>
        <c:crossAx val="791637088"/>
        <c:crosses val="autoZero"/>
        <c:auto val="1"/>
        <c:lblAlgn val="ctr"/>
        <c:lblOffset val="100"/>
        <c:noMultiLvlLbl val="0"/>
      </c:catAx>
      <c:valAx>
        <c:axId val="791637088"/>
        <c:scaling>
          <c:orientation val="minMax"/>
          <c:max val="1"/>
        </c:scaling>
        <c:delete val="1"/>
        <c:axPos val="t"/>
        <c:numFmt formatCode="0%" sourceLinked="1"/>
        <c:majorTickMark val="out"/>
        <c:minorTickMark val="none"/>
        <c:tickLblPos val="nextTo"/>
        <c:crossAx val="791634344"/>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545235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Leeds</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32282" y="3982922"/>
            <a:ext cx="3113903" cy="2027929"/>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4725" y="3846470"/>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831839"/>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Leeds</a:t>
            </a:r>
            <a:endParaRPr lang="en-GB" sz="2000" b="1" dirty="0"/>
          </a:p>
        </p:txBody>
      </p:sp>
      <p:graphicFrame>
        <p:nvGraphicFramePr>
          <p:cNvPr id="9" name="Chart Placeholder 8"/>
          <p:cNvGraphicFramePr>
            <a:graphicFrameLocks noGrp="1"/>
          </p:cNvGraphicFramePr>
          <p:nvPr>
            <p:ph type="chart" sz="quarter" idx="10"/>
            <p:extLst/>
          </p:nvPr>
        </p:nvGraphicFramePr>
        <p:xfrm>
          <a:off x="310597" y="3817208"/>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8172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0053" y="38172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45338" y="3817208"/>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777946" y="3466669"/>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38614" y="2066924"/>
            <a:ext cx="8149762" cy="321449"/>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Leeds 3 year average for 2014-16</a:t>
            </a:r>
            <a:endParaRPr sz="1400" b="1">
              <a:solidFill>
                <a:srgbClr val="120742"/>
              </a:solidFill>
            </a:endParaRPr>
          </a:p>
        </p:txBody>
      </p:sp>
      <p:sp>
        <p:nvSpPr>
          <p:cNvPr id="22" name="Rectangle 21"/>
          <p:cNvSpPr/>
          <p:nvPr/>
        </p:nvSpPr>
        <p:spPr>
          <a:xfrm>
            <a:off x="442141" y="2389478"/>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1338" y="23898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16053" y="2389816"/>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10746" y="242249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Leeds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334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Leeds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59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443593"/>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Leeds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134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Leeds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46662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Leeds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Leeds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1794" y="4160520"/>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0832" y="4160520"/>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79544" y="4160520"/>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45338" y="1430866"/>
            <a:ext cx="8277523" cy="66792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Leeds attracts 334,000 overseas visits annually, 59 thousand of which are for a holiday.</a:t>
            </a: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Leeds</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9994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3506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333500"/>
            <a:ext cx="8277523" cy="87747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A higher proportion of Leeds vs all visits to UK are business trips or for the purpose of visiting friends and relatives. Holiday visits make up only 1 in 5 visits, compared to 39% nationally. Leeds holiday visitors tend to be as likely as the UK average to engage in cultural activities, but are more likely than UK average to visit the countryside/villages.  </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3506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5139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0216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Spain</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USA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Nordics</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5.9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£16.2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£8.0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£8.3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5180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Leeds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5139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5325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Leeds</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3711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3711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7858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Leeds</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37388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Leeds are more likely than the UK average to be aged 16-24 and visiting on an independent holiday in the summer season of July-September. The average duration of a holiday  in Leeds is 7.7 nights., although this is driven by the strong rise in visits in 2014.</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7.7</a:t>
            </a:r>
            <a:endParaRPr sz="1000" dirty="0">
              <a:solidFill>
                <a:srgbClr val="120742"/>
              </a:solidFill>
            </a:endParaRPr>
          </a:p>
        </p:txBody>
      </p:sp>
      <p:sp>
        <p:nvSpPr>
          <p:cNvPr id="3" name="TextBox 2"/>
          <p:cNvSpPr txBox="1"/>
          <p:nvPr/>
        </p:nvSpPr>
        <p:spPr>
          <a:xfrm>
            <a:off x="3183657" y="4872519"/>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£508</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32904" y="5294665"/>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£66</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7278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1912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36864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3149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29681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Leeds</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1418720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145195"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majority of Leeds holiday visitors arrive via airport in London gateways, closely followed by Yorkshire and Northwest gateways. </a:t>
            </a:r>
          </a:p>
        </p:txBody>
      </p:sp>
      <p:graphicFrame>
        <p:nvGraphicFramePr>
          <p:cNvPr id="22" name="Picture Placeholder 7"/>
          <p:cNvGraphicFramePr>
            <a:graphicFrameLocks/>
          </p:cNvGraphicFramePr>
          <p:nvPr>
            <p:extLst/>
          </p:nvPr>
        </p:nvGraphicFramePr>
        <p:xfrm>
          <a:off x="744735" y="2455461"/>
          <a:ext cx="3183207" cy="3571037"/>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781896"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Leeds*  (Top 5)</a:t>
            </a:r>
            <a:endParaRPr sz="1000" b="1">
              <a:solidFill>
                <a:srgbClr val="120742"/>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*Gateway Regions are defined in the introduction of this report</a:t>
            </a:r>
          </a:p>
          <a:p>
            <a:r>
              <a:rPr lang="en-GB" sz="1000" dirty="0" smtClean="0">
                <a:solidFill>
                  <a:srgbClr val="120742"/>
                </a:solidFill>
                <a:latin typeface="Arial" panose="020B0604020202020204" pitchFamily="34" charset="0"/>
                <a:cs typeface="Arial" panose="020B0604020202020204" pitchFamily="34" charset="0"/>
              </a:rPr>
              <a:t>Base sizes too small to report day visits data</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872187" y="2606148"/>
          <a:ext cx="3214289" cy="3304707"/>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5" name="Rectangle 14"/>
          <p:cNvSpPr/>
          <p:nvPr/>
        </p:nvSpPr>
        <p:spPr>
          <a:xfrm>
            <a:off x="4616430" y="2164908"/>
            <a:ext cx="4009576"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1" name="Rectangle 1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Leeds</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43753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27992</TotalTime>
  <Words>1584</Words>
  <Application>Microsoft Office PowerPoint</Application>
  <PresentationFormat>On-screen Show (4:3)</PresentationFormat>
  <Paragraphs>446</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Leeds</vt:lpstr>
      <vt:lpstr>Headline stats: Overseas visits, spend and nights to Leeds</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928</cp:revision>
  <cp:lastPrinted>2017-10-24T09:05:43Z</cp:lastPrinted>
  <dcterms:created xsi:type="dcterms:W3CDTF">2016-07-20T15:06:07Z</dcterms:created>
  <dcterms:modified xsi:type="dcterms:W3CDTF">2017-11-06T16:33:02Z</dcterms:modified>
</cp:coreProperties>
</file>